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73" r:id="rId2"/>
    <p:sldMasterId id="2147483698" r:id="rId3"/>
    <p:sldMasterId id="2147483710" r:id="rId4"/>
    <p:sldMasterId id="2147483722" r:id="rId5"/>
    <p:sldMasterId id="2147483734" r:id="rId6"/>
  </p:sldMasterIdLst>
  <p:notesMasterIdLst>
    <p:notesMasterId r:id="rId250"/>
  </p:notesMasterIdLst>
  <p:sldIdLst>
    <p:sldId id="924" r:id="rId7"/>
    <p:sldId id="1138" r:id="rId8"/>
    <p:sldId id="926" r:id="rId9"/>
    <p:sldId id="952" r:id="rId10"/>
    <p:sldId id="1589" r:id="rId11"/>
    <p:sldId id="1590" r:id="rId12"/>
    <p:sldId id="1405" r:id="rId13"/>
    <p:sldId id="1406" r:id="rId14"/>
    <p:sldId id="1403" r:id="rId15"/>
    <p:sldId id="998" r:id="rId16"/>
    <p:sldId id="956" r:id="rId17"/>
    <p:sldId id="957" r:id="rId18"/>
    <p:sldId id="958" r:id="rId19"/>
    <p:sldId id="1372" r:id="rId20"/>
    <p:sldId id="1704" r:id="rId21"/>
    <p:sldId id="999" r:id="rId22"/>
    <p:sldId id="1170" r:id="rId23"/>
    <p:sldId id="1000" r:id="rId24"/>
    <p:sldId id="1001" r:id="rId25"/>
    <p:sldId id="1464" r:id="rId26"/>
    <p:sldId id="1665" r:id="rId27"/>
    <p:sldId id="1655" r:id="rId28"/>
    <p:sldId id="1171" r:id="rId29"/>
    <p:sldId id="1685" r:id="rId30"/>
    <p:sldId id="1147" r:id="rId31"/>
    <p:sldId id="1656" r:id="rId32"/>
    <p:sldId id="1663" r:id="rId33"/>
    <p:sldId id="1706" r:id="rId34"/>
    <p:sldId id="1139" r:id="rId35"/>
    <p:sldId id="1651" r:id="rId36"/>
    <p:sldId id="1707" r:id="rId37"/>
    <p:sldId id="1703" r:id="rId38"/>
    <p:sldId id="1672" r:id="rId39"/>
    <p:sldId id="1678" r:id="rId40"/>
    <p:sldId id="1679" r:id="rId41"/>
    <p:sldId id="1387" r:id="rId42"/>
    <p:sldId id="1383" r:id="rId43"/>
    <p:sldId id="1389" r:id="rId44"/>
    <p:sldId id="1673" r:id="rId45"/>
    <p:sldId id="1680" r:id="rId46"/>
    <p:sldId id="1674" r:id="rId47"/>
    <p:sldId id="1698" r:id="rId48"/>
    <p:sldId id="1676" r:id="rId49"/>
    <p:sldId id="1690" r:id="rId50"/>
    <p:sldId id="1375" r:id="rId51"/>
    <p:sldId id="1376" r:id="rId52"/>
    <p:sldId id="1377" r:id="rId53"/>
    <p:sldId id="1692" r:id="rId54"/>
    <p:sldId id="1687" r:id="rId55"/>
    <p:sldId id="1693" r:id="rId56"/>
    <p:sldId id="1699" r:id="rId57"/>
    <p:sldId id="1695" r:id="rId58"/>
    <p:sldId id="1388" r:id="rId59"/>
    <p:sldId id="1686" r:id="rId60"/>
    <p:sldId id="1700" r:id="rId61"/>
    <p:sldId id="1702" r:id="rId62"/>
    <p:sldId id="1696" r:id="rId63"/>
    <p:sldId id="1384" r:id="rId64"/>
    <p:sldId id="1681" r:id="rId65"/>
    <p:sldId id="1697" r:id="rId66"/>
    <p:sldId id="1682" r:id="rId67"/>
    <p:sldId id="1683" r:id="rId68"/>
    <p:sldId id="1636" r:id="rId69"/>
    <p:sldId id="1684" r:id="rId70"/>
    <p:sldId id="1637" r:id="rId71"/>
    <p:sldId id="1660" r:id="rId72"/>
    <p:sldId id="1640" r:id="rId73"/>
    <p:sldId id="1639" r:id="rId74"/>
    <p:sldId id="1641" r:id="rId75"/>
    <p:sldId id="1173" r:id="rId76"/>
    <p:sldId id="1542" r:id="rId77"/>
    <p:sldId id="1667" r:id="rId78"/>
    <p:sldId id="1466" r:id="rId79"/>
    <p:sldId id="1467" r:id="rId80"/>
    <p:sldId id="1468" r:id="rId81"/>
    <p:sldId id="1539" r:id="rId82"/>
    <p:sldId id="1465" r:id="rId83"/>
    <p:sldId id="1544" r:id="rId84"/>
    <p:sldId id="1668" r:id="rId85"/>
    <p:sldId id="1495" r:id="rId86"/>
    <p:sldId id="1512" r:id="rId87"/>
    <p:sldId id="1475" r:id="rId88"/>
    <p:sldId id="1517" r:id="rId89"/>
    <p:sldId id="1551" r:id="rId90"/>
    <p:sldId id="1550" r:id="rId91"/>
    <p:sldId id="1552" r:id="rId92"/>
    <p:sldId id="1520" r:id="rId93"/>
    <p:sldId id="1530" r:id="rId94"/>
    <p:sldId id="1523" r:id="rId95"/>
    <p:sldId id="1522" r:id="rId96"/>
    <p:sldId id="1521" r:id="rId97"/>
    <p:sldId id="1524" r:id="rId98"/>
    <p:sldId id="1527" r:id="rId99"/>
    <p:sldId id="1528" r:id="rId100"/>
    <p:sldId id="1529" r:id="rId101"/>
    <p:sldId id="1531" r:id="rId102"/>
    <p:sldId id="1532" r:id="rId103"/>
    <p:sldId id="1533" r:id="rId104"/>
    <p:sldId id="1534" r:id="rId105"/>
    <p:sldId id="1535" r:id="rId106"/>
    <p:sldId id="1536" r:id="rId107"/>
    <p:sldId id="1537" r:id="rId108"/>
    <p:sldId id="1538" r:id="rId109"/>
    <p:sldId id="1174" r:id="rId110"/>
    <p:sldId id="1546" r:id="rId111"/>
    <p:sldId id="1669" r:id="rId112"/>
    <p:sldId id="1548" r:id="rId113"/>
    <p:sldId id="1019" r:id="rId114"/>
    <p:sldId id="1020" r:id="rId115"/>
    <p:sldId id="930" r:id="rId116"/>
    <p:sldId id="1176" r:id="rId117"/>
    <p:sldId id="1391" r:id="rId118"/>
    <p:sldId id="1291" r:id="rId119"/>
    <p:sldId id="932" r:id="rId120"/>
    <p:sldId id="933" r:id="rId121"/>
    <p:sldId id="1292" r:id="rId122"/>
    <p:sldId id="935" r:id="rId123"/>
    <p:sldId id="1670" r:id="rId124"/>
    <p:sldId id="1156" r:id="rId125"/>
    <p:sldId id="1289" r:id="rId126"/>
    <p:sldId id="1290" r:id="rId127"/>
    <p:sldId id="1286" r:id="rId128"/>
    <p:sldId id="1287" r:id="rId129"/>
    <p:sldId id="1393" r:id="rId130"/>
    <p:sldId id="1293" r:id="rId131"/>
    <p:sldId id="1071" r:id="rId132"/>
    <p:sldId id="1072" r:id="rId133"/>
    <p:sldId id="1067" r:id="rId134"/>
    <p:sldId id="1073" r:id="rId135"/>
    <p:sldId id="1371" r:id="rId136"/>
    <p:sldId id="1177" r:id="rId137"/>
    <p:sldId id="1554" r:id="rId138"/>
    <p:sldId id="1043" r:id="rId139"/>
    <p:sldId id="1074" r:id="rId140"/>
    <p:sldId id="1045" r:id="rId141"/>
    <p:sldId id="1602" r:id="rId142"/>
    <p:sldId id="1607" r:id="rId143"/>
    <p:sldId id="1705" r:id="rId144"/>
    <p:sldId id="1044" r:id="rId145"/>
    <p:sldId id="1047" r:id="rId146"/>
    <p:sldId id="1048" r:id="rId147"/>
    <p:sldId id="1318" r:id="rId148"/>
    <p:sldId id="1597" r:id="rId149"/>
    <p:sldId id="1370" r:id="rId150"/>
    <p:sldId id="1555" r:id="rId151"/>
    <p:sldId id="1051" r:id="rId152"/>
    <p:sldId id="1052" r:id="rId153"/>
    <p:sldId id="1053" r:id="rId154"/>
    <p:sldId id="1054" r:id="rId155"/>
    <p:sldId id="1055" r:id="rId156"/>
    <p:sldId id="1609" r:id="rId157"/>
    <p:sldId id="1610" r:id="rId158"/>
    <p:sldId id="1611" r:id="rId159"/>
    <p:sldId id="1178" r:id="rId160"/>
    <p:sldId id="1059" r:id="rId161"/>
    <p:sldId id="1060" r:id="rId162"/>
    <p:sldId id="1061" r:id="rId163"/>
    <p:sldId id="1062" r:id="rId164"/>
    <p:sldId id="1137" r:id="rId165"/>
    <p:sldId id="1398" r:id="rId166"/>
    <p:sldId id="1081" r:id="rId167"/>
    <p:sldId id="1671" r:id="rId168"/>
    <p:sldId id="1129" r:id="rId169"/>
    <p:sldId id="1603" r:id="rId170"/>
    <p:sldId id="1088" r:id="rId171"/>
    <p:sldId id="1089" r:id="rId172"/>
    <p:sldId id="1091" r:id="rId173"/>
    <p:sldId id="1628" r:id="rId174"/>
    <p:sldId id="1402" r:id="rId175"/>
    <p:sldId id="1399" r:id="rId176"/>
    <p:sldId id="1401" r:id="rId177"/>
    <p:sldId id="1093" r:id="rId178"/>
    <p:sldId id="1549" r:id="rId179"/>
    <p:sldId id="1604" r:id="rId180"/>
    <p:sldId id="1320" r:id="rId181"/>
    <p:sldId id="1321" r:id="rId182"/>
    <p:sldId id="1322" r:id="rId183"/>
    <p:sldId id="1323" r:id="rId184"/>
    <p:sldId id="1324" r:id="rId185"/>
    <p:sldId id="1325" r:id="rId186"/>
    <p:sldId id="1326" r:id="rId187"/>
    <p:sldId id="1327" r:id="rId188"/>
    <p:sldId id="1328" r:id="rId189"/>
    <p:sldId id="1329" r:id="rId190"/>
    <p:sldId id="1330" r:id="rId191"/>
    <p:sldId id="1331" r:id="rId192"/>
    <p:sldId id="1613" r:id="rId193"/>
    <p:sldId id="1614" r:id="rId194"/>
    <p:sldId id="1615" r:id="rId195"/>
    <p:sldId id="1616" r:id="rId196"/>
    <p:sldId id="1617" r:id="rId197"/>
    <p:sldId id="1621" r:id="rId198"/>
    <p:sldId id="1622" r:id="rId199"/>
    <p:sldId id="1624" r:id="rId200"/>
    <p:sldId id="1627" r:id="rId201"/>
    <p:sldId id="1625" r:id="rId202"/>
    <p:sldId id="1559" r:id="rId203"/>
    <p:sldId id="1601" r:id="rId204"/>
    <p:sldId id="1596" r:id="rId205"/>
    <p:sldId id="1560" r:id="rId206"/>
    <p:sldId id="1629" r:id="rId207"/>
    <p:sldId id="1630" r:id="rId208"/>
    <p:sldId id="1631" r:id="rId209"/>
    <p:sldId id="1574" r:id="rId210"/>
    <p:sldId id="1598" r:id="rId211"/>
    <p:sldId id="1564" r:id="rId212"/>
    <p:sldId id="1563" r:id="rId213"/>
    <p:sldId id="1599" r:id="rId214"/>
    <p:sldId id="1568" r:id="rId215"/>
    <p:sldId id="1569" r:id="rId216"/>
    <p:sldId id="1626" r:id="rId217"/>
    <p:sldId id="1332" r:id="rId218"/>
    <p:sldId id="1605" r:id="rId219"/>
    <p:sldId id="1334" r:id="rId220"/>
    <p:sldId id="1335" r:id="rId221"/>
    <p:sldId id="1336" r:id="rId222"/>
    <p:sldId id="1337" r:id="rId223"/>
    <p:sldId id="1338" r:id="rId224"/>
    <p:sldId id="1339" r:id="rId225"/>
    <p:sldId id="1340" r:id="rId226"/>
    <p:sldId id="1341" r:id="rId227"/>
    <p:sldId id="1580" r:id="rId228"/>
    <p:sldId id="1606" r:id="rId229"/>
    <p:sldId id="1581" r:id="rId230"/>
    <p:sldId id="1591" r:id="rId231"/>
    <p:sldId id="1594" r:id="rId232"/>
    <p:sldId id="1583" r:id="rId233"/>
    <p:sldId id="1585" r:id="rId234"/>
    <p:sldId id="1586" r:id="rId235"/>
    <p:sldId id="1595" r:id="rId236"/>
    <p:sldId id="868" r:id="rId237"/>
    <p:sldId id="917" r:id="rId238"/>
    <p:sldId id="918" r:id="rId239"/>
    <p:sldId id="919" r:id="rId240"/>
    <p:sldId id="920" r:id="rId241"/>
    <p:sldId id="921" r:id="rId242"/>
    <p:sldId id="922" r:id="rId243"/>
    <p:sldId id="923" r:id="rId244"/>
    <p:sldId id="1180" r:id="rId245"/>
    <p:sldId id="1342" r:id="rId246"/>
    <p:sldId id="1373" r:id="rId247"/>
    <p:sldId id="1553" r:id="rId248"/>
    <p:sldId id="1632" r:id="rId249"/>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 userDrawn="1">
          <p15:clr>
            <a:srgbClr val="A4A3A4"/>
          </p15:clr>
        </p15:guide>
        <p15:guide id="2" orient="horz" pos="3096" userDrawn="1">
          <p15:clr>
            <a:srgbClr val="A4A3A4"/>
          </p15:clr>
        </p15:guide>
        <p15:guide id="3" orient="horz" pos="2755" userDrawn="1">
          <p15:clr>
            <a:srgbClr val="A4A3A4"/>
          </p15:clr>
        </p15:guide>
        <p15:guide id="4" pos="2285" userDrawn="1">
          <p15:clr>
            <a:srgbClr val="A4A3A4"/>
          </p15:clr>
        </p15:guide>
        <p15:guide id="5" pos="1349" userDrawn="1">
          <p15:clr>
            <a:srgbClr val="A4A3A4"/>
          </p15:clr>
        </p15:guide>
        <p15:guide id="6" pos="243" userDrawn="1">
          <p15:clr>
            <a:srgbClr val="A4A3A4"/>
          </p15:clr>
        </p15:guide>
        <p15:guide id="7" pos="5630" userDrawn="1">
          <p15:clr>
            <a:srgbClr val="A4A3A4"/>
          </p15:clr>
        </p15:guide>
        <p15:guide id="8" pos="385" userDrawn="1">
          <p15:clr>
            <a:srgbClr val="A4A3A4"/>
          </p15:clr>
        </p15:guide>
        <p15:guide id="9" orient="horz" pos="459">
          <p15:clr>
            <a:srgbClr val="A4A3A4"/>
          </p15:clr>
        </p15:guide>
        <p15:guide id="10" orient="horz" pos="884" userDrawn="1">
          <p15:clr>
            <a:srgbClr val="A4A3A4"/>
          </p15:clr>
        </p15:guide>
        <p15:guide id="11" pos="5063" userDrawn="1">
          <p15:clr>
            <a:srgbClr val="A4A3A4"/>
          </p15:clr>
        </p15:guide>
        <p15:guide id="12" pos="2540" userDrawn="1">
          <p15:clr>
            <a:srgbClr val="A4A3A4"/>
          </p15:clr>
        </p15:guide>
        <p15:guide id="13" orient="horz" pos="1451" userDrawn="1">
          <p15:clr>
            <a:srgbClr val="A4A3A4"/>
          </p15:clr>
        </p15:guide>
        <p15:guide id="14" pos="187">
          <p15:clr>
            <a:srgbClr val="A4A3A4"/>
          </p15:clr>
        </p15:guide>
        <p15:guide id="15" pos="7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0070C0"/>
    <a:srgbClr val="C00000"/>
    <a:srgbClr val="C4C4C4"/>
    <a:srgbClr val="83A6D9"/>
    <a:srgbClr val="C6C6EC"/>
    <a:srgbClr val="6B6BCF"/>
    <a:srgbClr val="FF66FF"/>
    <a:srgbClr val="8AC6CD"/>
    <a:srgbClr val="FFD8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03" autoAdjust="0"/>
    <p:restoredTop sz="99698" autoAdjust="0"/>
  </p:normalViewPr>
  <p:slideViewPr>
    <p:cSldViewPr snapToObjects="1" showGuides="1">
      <p:cViewPr varScale="1">
        <p:scale>
          <a:sx n="74" d="100"/>
          <a:sy n="74" d="100"/>
        </p:scale>
        <p:origin x="1122" y="72"/>
      </p:cViewPr>
      <p:guideLst>
        <p:guide orient="horz" pos="431"/>
        <p:guide orient="horz" pos="3096"/>
        <p:guide orient="horz" pos="2755"/>
        <p:guide pos="2285"/>
        <p:guide pos="1349"/>
        <p:guide pos="243"/>
        <p:guide pos="5630"/>
        <p:guide pos="385"/>
        <p:guide orient="horz" pos="459"/>
        <p:guide orient="horz" pos="884"/>
        <p:guide pos="5063"/>
        <p:guide pos="2540"/>
        <p:guide orient="horz" pos="1451"/>
        <p:guide pos="187"/>
        <p:guide pos="782"/>
      </p:guideLst>
    </p:cSldViewPr>
  </p:slideViewPr>
  <p:notesTextViewPr>
    <p:cViewPr>
      <p:scale>
        <a:sx n="1" d="1"/>
        <a:sy n="1" d="1"/>
      </p:scale>
      <p:origin x="0" y="0"/>
    </p:cViewPr>
  </p:notesTextViewPr>
  <p:gridSpacing cx="45005" cy="45005"/>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slide" Target="slides/slide132.xml"/><Relationship Id="rId159" Type="http://schemas.openxmlformats.org/officeDocument/2006/relationships/slide" Target="slides/slide153.xml"/><Relationship Id="rId170" Type="http://schemas.openxmlformats.org/officeDocument/2006/relationships/slide" Target="slides/slide164.xml"/><Relationship Id="rId191" Type="http://schemas.openxmlformats.org/officeDocument/2006/relationships/slide" Target="slides/slide185.xml"/><Relationship Id="rId205" Type="http://schemas.openxmlformats.org/officeDocument/2006/relationships/slide" Target="slides/slide199.xml"/><Relationship Id="rId226" Type="http://schemas.openxmlformats.org/officeDocument/2006/relationships/slide" Target="slides/slide220.xml"/><Relationship Id="rId247" Type="http://schemas.openxmlformats.org/officeDocument/2006/relationships/slide" Target="slides/slide241.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53" Type="http://schemas.openxmlformats.org/officeDocument/2006/relationships/slide" Target="slides/slide47.xml"/><Relationship Id="rId74" Type="http://schemas.openxmlformats.org/officeDocument/2006/relationships/slide" Target="slides/slide68.xml"/><Relationship Id="rId128" Type="http://schemas.openxmlformats.org/officeDocument/2006/relationships/slide" Target="slides/slide122.xml"/><Relationship Id="rId149" Type="http://schemas.openxmlformats.org/officeDocument/2006/relationships/slide" Target="slides/slide143.xml"/><Relationship Id="rId5" Type="http://schemas.openxmlformats.org/officeDocument/2006/relationships/slideMaster" Target="slideMasters/slideMaster5.xml"/><Relationship Id="rId95" Type="http://schemas.openxmlformats.org/officeDocument/2006/relationships/slide" Target="slides/slide89.xml"/><Relationship Id="rId160" Type="http://schemas.openxmlformats.org/officeDocument/2006/relationships/slide" Target="slides/slide154.xml"/><Relationship Id="rId181" Type="http://schemas.openxmlformats.org/officeDocument/2006/relationships/slide" Target="slides/slide175.xml"/><Relationship Id="rId216" Type="http://schemas.openxmlformats.org/officeDocument/2006/relationships/slide" Target="slides/slide210.xml"/><Relationship Id="rId237" Type="http://schemas.openxmlformats.org/officeDocument/2006/relationships/slide" Target="slides/slide231.xml"/><Relationship Id="rId22" Type="http://schemas.openxmlformats.org/officeDocument/2006/relationships/slide" Target="slides/slide16.xml"/><Relationship Id="rId43" Type="http://schemas.openxmlformats.org/officeDocument/2006/relationships/slide" Target="slides/slide37.xml"/><Relationship Id="rId64" Type="http://schemas.openxmlformats.org/officeDocument/2006/relationships/slide" Target="slides/slide58.xml"/><Relationship Id="rId118" Type="http://schemas.openxmlformats.org/officeDocument/2006/relationships/slide" Target="slides/slide112.xml"/><Relationship Id="rId139" Type="http://schemas.openxmlformats.org/officeDocument/2006/relationships/slide" Target="slides/slide133.xml"/><Relationship Id="rId85" Type="http://schemas.openxmlformats.org/officeDocument/2006/relationships/slide" Target="slides/slide79.xml"/><Relationship Id="rId150" Type="http://schemas.openxmlformats.org/officeDocument/2006/relationships/slide" Target="slides/slide144.xml"/><Relationship Id="rId171" Type="http://schemas.openxmlformats.org/officeDocument/2006/relationships/slide" Target="slides/slide165.xml"/><Relationship Id="rId192" Type="http://schemas.openxmlformats.org/officeDocument/2006/relationships/slide" Target="slides/slide186.xml"/><Relationship Id="rId206" Type="http://schemas.openxmlformats.org/officeDocument/2006/relationships/slide" Target="slides/slide200.xml"/><Relationship Id="rId227" Type="http://schemas.openxmlformats.org/officeDocument/2006/relationships/slide" Target="slides/slide221.xml"/><Relationship Id="rId248" Type="http://schemas.openxmlformats.org/officeDocument/2006/relationships/slide" Target="slides/slide242.xml"/><Relationship Id="rId12" Type="http://schemas.openxmlformats.org/officeDocument/2006/relationships/slide" Target="slides/slide6.xml"/><Relationship Id="rId33" Type="http://schemas.openxmlformats.org/officeDocument/2006/relationships/slide" Target="slides/slide27.xml"/><Relationship Id="rId108" Type="http://schemas.openxmlformats.org/officeDocument/2006/relationships/slide" Target="slides/slide102.xml"/><Relationship Id="rId129" Type="http://schemas.openxmlformats.org/officeDocument/2006/relationships/slide" Target="slides/slide123.xml"/><Relationship Id="rId54" Type="http://schemas.openxmlformats.org/officeDocument/2006/relationships/slide" Target="slides/slide48.xml"/><Relationship Id="rId75" Type="http://schemas.openxmlformats.org/officeDocument/2006/relationships/slide" Target="slides/slide69.xml"/><Relationship Id="rId96" Type="http://schemas.openxmlformats.org/officeDocument/2006/relationships/slide" Target="slides/slide90.xml"/><Relationship Id="rId140" Type="http://schemas.openxmlformats.org/officeDocument/2006/relationships/slide" Target="slides/slide134.xml"/><Relationship Id="rId161" Type="http://schemas.openxmlformats.org/officeDocument/2006/relationships/slide" Target="slides/slide155.xml"/><Relationship Id="rId182" Type="http://schemas.openxmlformats.org/officeDocument/2006/relationships/slide" Target="slides/slide176.xml"/><Relationship Id="rId217" Type="http://schemas.openxmlformats.org/officeDocument/2006/relationships/slide" Target="slides/slide211.xml"/><Relationship Id="rId6" Type="http://schemas.openxmlformats.org/officeDocument/2006/relationships/slideMaster" Target="slideMasters/slideMaster6.xml"/><Relationship Id="rId238" Type="http://schemas.openxmlformats.org/officeDocument/2006/relationships/slide" Target="slides/slide232.xml"/><Relationship Id="rId23" Type="http://schemas.openxmlformats.org/officeDocument/2006/relationships/slide" Target="slides/slide17.xml"/><Relationship Id="rId119" Type="http://schemas.openxmlformats.org/officeDocument/2006/relationships/slide" Target="slides/slide113.xml"/><Relationship Id="rId44" Type="http://schemas.openxmlformats.org/officeDocument/2006/relationships/slide" Target="slides/slide38.xml"/><Relationship Id="rId65" Type="http://schemas.openxmlformats.org/officeDocument/2006/relationships/slide" Target="slides/slide59.xml"/><Relationship Id="rId86" Type="http://schemas.openxmlformats.org/officeDocument/2006/relationships/slide" Target="slides/slide80.xml"/><Relationship Id="rId130" Type="http://schemas.openxmlformats.org/officeDocument/2006/relationships/slide" Target="slides/slide124.xml"/><Relationship Id="rId151" Type="http://schemas.openxmlformats.org/officeDocument/2006/relationships/slide" Target="slides/slide145.xml"/><Relationship Id="rId172" Type="http://schemas.openxmlformats.org/officeDocument/2006/relationships/slide" Target="slides/slide166.xml"/><Relationship Id="rId193" Type="http://schemas.openxmlformats.org/officeDocument/2006/relationships/slide" Target="slides/slide187.xml"/><Relationship Id="rId207" Type="http://schemas.openxmlformats.org/officeDocument/2006/relationships/slide" Target="slides/slide201.xml"/><Relationship Id="rId228" Type="http://schemas.openxmlformats.org/officeDocument/2006/relationships/slide" Target="slides/slide222.xml"/><Relationship Id="rId249" Type="http://schemas.openxmlformats.org/officeDocument/2006/relationships/slide" Target="slides/slide243.xml"/><Relationship Id="rId13" Type="http://schemas.openxmlformats.org/officeDocument/2006/relationships/slide" Target="slides/slide7.xml"/><Relationship Id="rId109" Type="http://schemas.openxmlformats.org/officeDocument/2006/relationships/slide" Target="slides/slide103.xml"/><Relationship Id="rId34" Type="http://schemas.openxmlformats.org/officeDocument/2006/relationships/slide" Target="slides/slide28.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20" Type="http://schemas.openxmlformats.org/officeDocument/2006/relationships/slide" Target="slides/slide114.xml"/><Relationship Id="rId141" Type="http://schemas.openxmlformats.org/officeDocument/2006/relationships/slide" Target="slides/slide135.xml"/><Relationship Id="rId7" Type="http://schemas.openxmlformats.org/officeDocument/2006/relationships/slide" Target="slides/slide1.xml"/><Relationship Id="rId162" Type="http://schemas.openxmlformats.org/officeDocument/2006/relationships/slide" Target="slides/slide156.xml"/><Relationship Id="rId183" Type="http://schemas.openxmlformats.org/officeDocument/2006/relationships/slide" Target="slides/slide177.xml"/><Relationship Id="rId218" Type="http://schemas.openxmlformats.org/officeDocument/2006/relationships/slide" Target="slides/slide212.xml"/><Relationship Id="rId239" Type="http://schemas.openxmlformats.org/officeDocument/2006/relationships/slide" Target="slides/slide233.xml"/><Relationship Id="rId250" Type="http://schemas.openxmlformats.org/officeDocument/2006/relationships/notesMaster" Target="notesMasters/notesMaster1.xml"/><Relationship Id="rId24" Type="http://schemas.openxmlformats.org/officeDocument/2006/relationships/slide" Target="slides/slide18.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31" Type="http://schemas.openxmlformats.org/officeDocument/2006/relationships/slide" Target="slides/slide125.xml"/><Relationship Id="rId152" Type="http://schemas.openxmlformats.org/officeDocument/2006/relationships/slide" Target="slides/slide146.xml"/><Relationship Id="rId173" Type="http://schemas.openxmlformats.org/officeDocument/2006/relationships/slide" Target="slides/slide167.xml"/><Relationship Id="rId194" Type="http://schemas.openxmlformats.org/officeDocument/2006/relationships/slide" Target="slides/slide188.xml"/><Relationship Id="rId208" Type="http://schemas.openxmlformats.org/officeDocument/2006/relationships/slide" Target="slides/slide202.xml"/><Relationship Id="rId229" Type="http://schemas.openxmlformats.org/officeDocument/2006/relationships/slide" Target="slides/slide223.xml"/><Relationship Id="rId240" Type="http://schemas.openxmlformats.org/officeDocument/2006/relationships/slide" Target="slides/slide234.xml"/><Relationship Id="rId14" Type="http://schemas.openxmlformats.org/officeDocument/2006/relationships/slide" Target="slides/slide8.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8" Type="http://schemas.openxmlformats.org/officeDocument/2006/relationships/slide" Target="slides/slide2.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163" Type="http://schemas.openxmlformats.org/officeDocument/2006/relationships/slide" Target="slides/slide157.xml"/><Relationship Id="rId184" Type="http://schemas.openxmlformats.org/officeDocument/2006/relationships/slide" Target="slides/slide178.xml"/><Relationship Id="rId219" Type="http://schemas.openxmlformats.org/officeDocument/2006/relationships/slide" Target="slides/slide213.xml"/><Relationship Id="rId230" Type="http://schemas.openxmlformats.org/officeDocument/2006/relationships/slide" Target="slides/slide224.xml"/><Relationship Id="rId251" Type="http://schemas.openxmlformats.org/officeDocument/2006/relationships/presProps" Target="presProps.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3" Type="http://schemas.openxmlformats.org/officeDocument/2006/relationships/slide" Target="slides/slide147.xml"/><Relationship Id="rId174" Type="http://schemas.openxmlformats.org/officeDocument/2006/relationships/slide" Target="slides/slide168.xml"/><Relationship Id="rId195" Type="http://schemas.openxmlformats.org/officeDocument/2006/relationships/slide" Target="slides/slide189.xml"/><Relationship Id="rId209" Type="http://schemas.openxmlformats.org/officeDocument/2006/relationships/slide" Target="slides/slide203.xml"/><Relationship Id="rId220" Type="http://schemas.openxmlformats.org/officeDocument/2006/relationships/slide" Target="slides/slide214.xml"/><Relationship Id="rId241" Type="http://schemas.openxmlformats.org/officeDocument/2006/relationships/slide" Target="slides/slide235.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78" Type="http://schemas.openxmlformats.org/officeDocument/2006/relationships/slide" Target="slides/slide72.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slide" Target="slides/slide137.xml"/><Relationship Id="rId164" Type="http://schemas.openxmlformats.org/officeDocument/2006/relationships/slide" Target="slides/slide158.xml"/><Relationship Id="rId185" Type="http://schemas.openxmlformats.org/officeDocument/2006/relationships/slide" Target="slides/slide179.xml"/><Relationship Id="rId9" Type="http://schemas.openxmlformats.org/officeDocument/2006/relationships/slide" Target="slides/slide3.xml"/><Relationship Id="rId210" Type="http://schemas.openxmlformats.org/officeDocument/2006/relationships/slide" Target="slides/slide204.xml"/><Relationship Id="rId26" Type="http://schemas.openxmlformats.org/officeDocument/2006/relationships/slide" Target="slides/slide20.xml"/><Relationship Id="rId231" Type="http://schemas.openxmlformats.org/officeDocument/2006/relationships/slide" Target="slides/slide225.xml"/><Relationship Id="rId252" Type="http://schemas.openxmlformats.org/officeDocument/2006/relationships/viewProps" Target="viewProps.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54" Type="http://schemas.openxmlformats.org/officeDocument/2006/relationships/slide" Target="slides/slide148.xml"/><Relationship Id="rId175" Type="http://schemas.openxmlformats.org/officeDocument/2006/relationships/slide" Target="slides/slide169.xml"/><Relationship Id="rId196" Type="http://schemas.openxmlformats.org/officeDocument/2006/relationships/slide" Target="slides/slide190.xml"/><Relationship Id="rId200" Type="http://schemas.openxmlformats.org/officeDocument/2006/relationships/slide" Target="slides/slide194.xml"/><Relationship Id="rId16" Type="http://schemas.openxmlformats.org/officeDocument/2006/relationships/slide" Target="slides/slide10.xml"/><Relationship Id="rId221" Type="http://schemas.openxmlformats.org/officeDocument/2006/relationships/slide" Target="slides/slide215.xml"/><Relationship Id="rId242" Type="http://schemas.openxmlformats.org/officeDocument/2006/relationships/slide" Target="slides/slide236.xml"/><Relationship Id="rId37" Type="http://schemas.openxmlformats.org/officeDocument/2006/relationships/slide" Target="slides/slide31.xml"/><Relationship Id="rId58" Type="http://schemas.openxmlformats.org/officeDocument/2006/relationships/slide" Target="slides/slide52.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44" Type="http://schemas.openxmlformats.org/officeDocument/2006/relationships/slide" Target="slides/slide138.xml"/><Relationship Id="rId90" Type="http://schemas.openxmlformats.org/officeDocument/2006/relationships/slide" Target="slides/slide84.xml"/><Relationship Id="rId165" Type="http://schemas.openxmlformats.org/officeDocument/2006/relationships/slide" Target="slides/slide159.xml"/><Relationship Id="rId186" Type="http://schemas.openxmlformats.org/officeDocument/2006/relationships/slide" Target="slides/slide180.xml"/><Relationship Id="rId211" Type="http://schemas.openxmlformats.org/officeDocument/2006/relationships/slide" Target="slides/slide205.xml"/><Relationship Id="rId232" Type="http://schemas.openxmlformats.org/officeDocument/2006/relationships/slide" Target="slides/slide226.xml"/><Relationship Id="rId253" Type="http://schemas.openxmlformats.org/officeDocument/2006/relationships/theme" Target="theme/theme1.xml"/><Relationship Id="rId27" Type="http://schemas.openxmlformats.org/officeDocument/2006/relationships/slide" Target="slides/slide21.xml"/><Relationship Id="rId48" Type="http://schemas.openxmlformats.org/officeDocument/2006/relationships/slide" Target="slides/slide42.xml"/><Relationship Id="rId69" Type="http://schemas.openxmlformats.org/officeDocument/2006/relationships/slide" Target="slides/slide63.xml"/><Relationship Id="rId113" Type="http://schemas.openxmlformats.org/officeDocument/2006/relationships/slide" Target="slides/slide107.xml"/><Relationship Id="rId134" Type="http://schemas.openxmlformats.org/officeDocument/2006/relationships/slide" Target="slides/slide128.xml"/><Relationship Id="rId80" Type="http://schemas.openxmlformats.org/officeDocument/2006/relationships/slide" Target="slides/slide74.xml"/><Relationship Id="rId155" Type="http://schemas.openxmlformats.org/officeDocument/2006/relationships/slide" Target="slides/slide149.xml"/><Relationship Id="rId176" Type="http://schemas.openxmlformats.org/officeDocument/2006/relationships/slide" Target="slides/slide170.xml"/><Relationship Id="rId197" Type="http://schemas.openxmlformats.org/officeDocument/2006/relationships/slide" Target="slides/slide191.xml"/><Relationship Id="rId201" Type="http://schemas.openxmlformats.org/officeDocument/2006/relationships/slide" Target="slides/slide195.xml"/><Relationship Id="rId222" Type="http://schemas.openxmlformats.org/officeDocument/2006/relationships/slide" Target="slides/slide216.xml"/><Relationship Id="rId243" Type="http://schemas.openxmlformats.org/officeDocument/2006/relationships/slide" Target="slides/slide237.xml"/><Relationship Id="rId17" Type="http://schemas.openxmlformats.org/officeDocument/2006/relationships/slide" Target="slides/slide11.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24" Type="http://schemas.openxmlformats.org/officeDocument/2006/relationships/slide" Target="slides/slide118.xml"/><Relationship Id="rId70" Type="http://schemas.openxmlformats.org/officeDocument/2006/relationships/slide" Target="slides/slide64.xml"/><Relationship Id="rId91" Type="http://schemas.openxmlformats.org/officeDocument/2006/relationships/slide" Target="slides/slide85.xml"/><Relationship Id="rId145" Type="http://schemas.openxmlformats.org/officeDocument/2006/relationships/slide" Target="slides/slide139.xml"/><Relationship Id="rId166" Type="http://schemas.openxmlformats.org/officeDocument/2006/relationships/slide" Target="slides/slide160.xml"/><Relationship Id="rId187" Type="http://schemas.openxmlformats.org/officeDocument/2006/relationships/slide" Target="slides/slide181.xml"/><Relationship Id="rId1" Type="http://schemas.openxmlformats.org/officeDocument/2006/relationships/slideMaster" Target="slideMasters/slideMaster1.xml"/><Relationship Id="rId212" Type="http://schemas.openxmlformats.org/officeDocument/2006/relationships/slide" Target="slides/slide206.xml"/><Relationship Id="rId233" Type="http://schemas.openxmlformats.org/officeDocument/2006/relationships/slide" Target="slides/slide227.xml"/><Relationship Id="rId254" Type="http://schemas.openxmlformats.org/officeDocument/2006/relationships/tableStyles" Target="tableStyles.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60" Type="http://schemas.openxmlformats.org/officeDocument/2006/relationships/slide" Target="slides/slide54.xml"/><Relationship Id="rId81" Type="http://schemas.openxmlformats.org/officeDocument/2006/relationships/slide" Target="slides/slide75.xml"/><Relationship Id="rId135" Type="http://schemas.openxmlformats.org/officeDocument/2006/relationships/slide" Target="slides/slide129.xml"/><Relationship Id="rId156" Type="http://schemas.openxmlformats.org/officeDocument/2006/relationships/slide" Target="slides/slide150.xml"/><Relationship Id="rId177" Type="http://schemas.openxmlformats.org/officeDocument/2006/relationships/slide" Target="slides/slide171.xml"/><Relationship Id="rId198" Type="http://schemas.openxmlformats.org/officeDocument/2006/relationships/slide" Target="slides/slide192.xml"/><Relationship Id="rId202" Type="http://schemas.openxmlformats.org/officeDocument/2006/relationships/slide" Target="slides/slide196.xml"/><Relationship Id="rId223" Type="http://schemas.openxmlformats.org/officeDocument/2006/relationships/slide" Target="slides/slide217.xml"/><Relationship Id="rId244" Type="http://schemas.openxmlformats.org/officeDocument/2006/relationships/slide" Target="slides/slide238.xml"/><Relationship Id="rId18" Type="http://schemas.openxmlformats.org/officeDocument/2006/relationships/slide" Target="slides/slide12.xml"/><Relationship Id="rId39" Type="http://schemas.openxmlformats.org/officeDocument/2006/relationships/slide" Target="slides/slide33.xml"/><Relationship Id="rId50" Type="http://schemas.openxmlformats.org/officeDocument/2006/relationships/slide" Target="slides/slide44.xml"/><Relationship Id="rId104" Type="http://schemas.openxmlformats.org/officeDocument/2006/relationships/slide" Target="slides/slide98.xml"/><Relationship Id="rId125" Type="http://schemas.openxmlformats.org/officeDocument/2006/relationships/slide" Target="slides/slide119.xml"/><Relationship Id="rId146" Type="http://schemas.openxmlformats.org/officeDocument/2006/relationships/slide" Target="slides/slide140.xml"/><Relationship Id="rId167" Type="http://schemas.openxmlformats.org/officeDocument/2006/relationships/slide" Target="slides/slide161.xml"/><Relationship Id="rId188" Type="http://schemas.openxmlformats.org/officeDocument/2006/relationships/slide" Target="slides/slide182.xml"/><Relationship Id="rId71" Type="http://schemas.openxmlformats.org/officeDocument/2006/relationships/slide" Target="slides/slide65.xml"/><Relationship Id="rId92" Type="http://schemas.openxmlformats.org/officeDocument/2006/relationships/slide" Target="slides/slide86.xml"/><Relationship Id="rId213" Type="http://schemas.openxmlformats.org/officeDocument/2006/relationships/slide" Target="slides/slide207.xml"/><Relationship Id="rId234" Type="http://schemas.openxmlformats.org/officeDocument/2006/relationships/slide" Target="slides/slide228.xml"/><Relationship Id="rId2" Type="http://schemas.openxmlformats.org/officeDocument/2006/relationships/slideMaster" Target="slideMasters/slideMaster2.xml"/><Relationship Id="rId29" Type="http://schemas.openxmlformats.org/officeDocument/2006/relationships/slide" Target="slides/slide23.xml"/><Relationship Id="rId40" Type="http://schemas.openxmlformats.org/officeDocument/2006/relationships/slide" Target="slides/slide34.xml"/><Relationship Id="rId115" Type="http://schemas.openxmlformats.org/officeDocument/2006/relationships/slide" Target="slides/slide109.xml"/><Relationship Id="rId136" Type="http://schemas.openxmlformats.org/officeDocument/2006/relationships/slide" Target="slides/slide130.xml"/><Relationship Id="rId157" Type="http://schemas.openxmlformats.org/officeDocument/2006/relationships/slide" Target="slides/slide151.xml"/><Relationship Id="rId178" Type="http://schemas.openxmlformats.org/officeDocument/2006/relationships/slide" Target="slides/slide172.xml"/><Relationship Id="rId61" Type="http://schemas.openxmlformats.org/officeDocument/2006/relationships/slide" Target="slides/slide55.xml"/><Relationship Id="rId82" Type="http://schemas.openxmlformats.org/officeDocument/2006/relationships/slide" Target="slides/slide76.xml"/><Relationship Id="rId199" Type="http://schemas.openxmlformats.org/officeDocument/2006/relationships/slide" Target="slides/slide193.xml"/><Relationship Id="rId203" Type="http://schemas.openxmlformats.org/officeDocument/2006/relationships/slide" Target="slides/slide197.xml"/><Relationship Id="rId19" Type="http://schemas.openxmlformats.org/officeDocument/2006/relationships/slide" Target="slides/slide13.xml"/><Relationship Id="rId224" Type="http://schemas.openxmlformats.org/officeDocument/2006/relationships/slide" Target="slides/slide218.xml"/><Relationship Id="rId245" Type="http://schemas.openxmlformats.org/officeDocument/2006/relationships/slide" Target="slides/slide239.xml"/><Relationship Id="rId30" Type="http://schemas.openxmlformats.org/officeDocument/2006/relationships/slide" Target="slides/slide2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168" Type="http://schemas.openxmlformats.org/officeDocument/2006/relationships/slide" Target="slides/slide16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189" Type="http://schemas.openxmlformats.org/officeDocument/2006/relationships/slide" Target="slides/slide183.xml"/><Relationship Id="rId3" Type="http://schemas.openxmlformats.org/officeDocument/2006/relationships/slideMaster" Target="slideMasters/slideMaster3.xml"/><Relationship Id="rId214" Type="http://schemas.openxmlformats.org/officeDocument/2006/relationships/slide" Target="slides/slide208.xml"/><Relationship Id="rId235" Type="http://schemas.openxmlformats.org/officeDocument/2006/relationships/slide" Target="slides/slide229.xml"/><Relationship Id="rId116" Type="http://schemas.openxmlformats.org/officeDocument/2006/relationships/slide" Target="slides/slide110.xml"/><Relationship Id="rId137" Type="http://schemas.openxmlformats.org/officeDocument/2006/relationships/slide" Target="slides/slide131.xml"/><Relationship Id="rId158" Type="http://schemas.openxmlformats.org/officeDocument/2006/relationships/slide" Target="slides/slide152.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179" Type="http://schemas.openxmlformats.org/officeDocument/2006/relationships/slide" Target="slides/slide173.xml"/><Relationship Id="rId190" Type="http://schemas.openxmlformats.org/officeDocument/2006/relationships/slide" Target="slides/slide184.xml"/><Relationship Id="rId204" Type="http://schemas.openxmlformats.org/officeDocument/2006/relationships/slide" Target="slides/slide198.xml"/><Relationship Id="rId225" Type="http://schemas.openxmlformats.org/officeDocument/2006/relationships/slide" Target="slides/slide219.xml"/><Relationship Id="rId246" Type="http://schemas.openxmlformats.org/officeDocument/2006/relationships/slide" Target="slides/slide240.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94" Type="http://schemas.openxmlformats.org/officeDocument/2006/relationships/slide" Target="slides/slide88.xml"/><Relationship Id="rId148" Type="http://schemas.openxmlformats.org/officeDocument/2006/relationships/slide" Target="slides/slide142.xml"/><Relationship Id="rId169" Type="http://schemas.openxmlformats.org/officeDocument/2006/relationships/slide" Target="slides/slide163.xml"/><Relationship Id="rId4" Type="http://schemas.openxmlformats.org/officeDocument/2006/relationships/slideMaster" Target="slideMasters/slideMaster4.xml"/><Relationship Id="rId180" Type="http://schemas.openxmlformats.org/officeDocument/2006/relationships/slide" Target="slides/slide174.xml"/><Relationship Id="rId215" Type="http://schemas.openxmlformats.org/officeDocument/2006/relationships/slide" Target="slides/slide209.xml"/><Relationship Id="rId236" Type="http://schemas.openxmlformats.org/officeDocument/2006/relationships/slide" Target="slides/slide2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10"/>
            <a:ext cx="2945659" cy="49641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9" y="10"/>
            <a:ext cx="2945659" cy="496412"/>
          </a:xfrm>
          <a:prstGeom prst="rect">
            <a:avLst/>
          </a:prstGeom>
        </p:spPr>
        <p:txBody>
          <a:bodyPr vert="horz" lIns="91440" tIns="45720" rIns="91440" bIns="45720" rtlCol="0"/>
          <a:lstStyle>
            <a:lvl1pPr algn="r">
              <a:defRPr sz="1200"/>
            </a:lvl1pPr>
          </a:lstStyle>
          <a:p>
            <a:fld id="{6940B343-904A-4A98-B355-DF0C26D1A24D}" type="datetimeFigureOut">
              <a:rPr lang="en-US" smtClean="0"/>
              <a:t>12/6/2016</a:t>
            </a:fld>
            <a:endParaRPr lang="en-US"/>
          </a:p>
        </p:txBody>
      </p:sp>
      <p:sp>
        <p:nvSpPr>
          <p:cNvPr id="4" name="Slide Image Placeholder 3"/>
          <p:cNvSpPr>
            <a:spLocks noGrp="1" noRot="1" noChangeAspect="1"/>
          </p:cNvSpPr>
          <p:nvPr>
            <p:ph type="sldImg" idx="2"/>
          </p:nvPr>
        </p:nvSpPr>
        <p:spPr>
          <a:xfrm>
            <a:off x="914400" y="744538"/>
            <a:ext cx="4968875" cy="37258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13"/>
            <a:ext cx="5438140" cy="446769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7" y="9430099"/>
            <a:ext cx="2945659" cy="4964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9" y="9430099"/>
            <a:ext cx="2945659" cy="496412"/>
          </a:xfrm>
          <a:prstGeom prst="rect">
            <a:avLst/>
          </a:prstGeom>
        </p:spPr>
        <p:txBody>
          <a:bodyPr vert="horz" lIns="91440" tIns="45720" rIns="91440" bIns="45720" rtlCol="0" anchor="b"/>
          <a:lstStyle>
            <a:lvl1pPr algn="r">
              <a:defRPr sz="1200"/>
            </a:lvl1pPr>
          </a:lstStyle>
          <a:p>
            <a:fld id="{4E9CD7CB-071C-4FF2-A716-D644C6C96EB9}" type="slidenum">
              <a:rPr lang="en-US" smtClean="0"/>
              <a:t>‹#›</a:t>
            </a:fld>
            <a:endParaRPr lang="en-US"/>
          </a:p>
        </p:txBody>
      </p:sp>
    </p:spTree>
    <p:extLst>
      <p:ext uri="{BB962C8B-B14F-4D97-AF65-F5344CB8AC3E}">
        <p14:creationId xmlns:p14="http://schemas.microsoft.com/office/powerpoint/2010/main" val="3240354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noFill/>
        </p:spPr>
        <p:txBody>
          <a:bodyPr/>
          <a:lstStyle>
            <a:lvl1pPr defTabSz="919163" eaLnBrk="0" hangingPunct="0">
              <a:spcBef>
                <a:spcPct val="30000"/>
              </a:spcBef>
              <a:defRPr sz="1200">
                <a:solidFill>
                  <a:schemeClr val="tx1"/>
                </a:solidFill>
                <a:latin typeface="Arial" pitchFamily="34" charset="0"/>
              </a:defRPr>
            </a:lvl1pPr>
            <a:lvl2pPr marL="742950" indent="-285750" defTabSz="919163" eaLnBrk="0" hangingPunct="0">
              <a:spcBef>
                <a:spcPct val="30000"/>
              </a:spcBef>
              <a:defRPr sz="1200">
                <a:solidFill>
                  <a:schemeClr val="tx1"/>
                </a:solidFill>
                <a:latin typeface="Arial" pitchFamily="34" charset="0"/>
              </a:defRPr>
            </a:lvl2pPr>
            <a:lvl3pPr marL="1143000" indent="-228600" defTabSz="919163" eaLnBrk="0" hangingPunct="0">
              <a:spcBef>
                <a:spcPct val="30000"/>
              </a:spcBef>
              <a:defRPr sz="1200">
                <a:solidFill>
                  <a:schemeClr val="tx1"/>
                </a:solidFill>
                <a:latin typeface="Arial" pitchFamily="34" charset="0"/>
              </a:defRPr>
            </a:lvl3pPr>
            <a:lvl4pPr marL="1600200" indent="-228600" defTabSz="919163" eaLnBrk="0" hangingPunct="0">
              <a:spcBef>
                <a:spcPct val="30000"/>
              </a:spcBef>
              <a:defRPr sz="1200">
                <a:solidFill>
                  <a:schemeClr val="tx1"/>
                </a:solidFill>
                <a:latin typeface="Arial" pitchFamily="34" charset="0"/>
              </a:defRPr>
            </a:lvl4pPr>
            <a:lvl5pPr marL="2057400" indent="-228600" defTabSz="919163" eaLnBrk="0" hangingPunct="0">
              <a:spcBef>
                <a:spcPct val="30000"/>
              </a:spcBef>
              <a:defRPr sz="1200">
                <a:solidFill>
                  <a:schemeClr val="tx1"/>
                </a:solidFill>
                <a:latin typeface="Arial" pitchFamily="34" charset="0"/>
              </a:defRPr>
            </a:lvl5pPr>
            <a:lvl6pPr marL="2514600" indent="-228600" defTabSz="919163" eaLnBrk="0" fontAlgn="base" hangingPunct="0">
              <a:spcBef>
                <a:spcPct val="30000"/>
              </a:spcBef>
              <a:spcAft>
                <a:spcPct val="0"/>
              </a:spcAft>
              <a:defRPr sz="1200">
                <a:solidFill>
                  <a:schemeClr val="tx1"/>
                </a:solidFill>
                <a:latin typeface="Arial" pitchFamily="34" charset="0"/>
              </a:defRPr>
            </a:lvl6pPr>
            <a:lvl7pPr marL="2971800" indent="-228600" defTabSz="919163" eaLnBrk="0" fontAlgn="base" hangingPunct="0">
              <a:spcBef>
                <a:spcPct val="30000"/>
              </a:spcBef>
              <a:spcAft>
                <a:spcPct val="0"/>
              </a:spcAft>
              <a:defRPr sz="1200">
                <a:solidFill>
                  <a:schemeClr val="tx1"/>
                </a:solidFill>
                <a:latin typeface="Arial" pitchFamily="34" charset="0"/>
              </a:defRPr>
            </a:lvl7pPr>
            <a:lvl8pPr marL="3429000" indent="-228600" defTabSz="919163" eaLnBrk="0" fontAlgn="base" hangingPunct="0">
              <a:spcBef>
                <a:spcPct val="30000"/>
              </a:spcBef>
              <a:spcAft>
                <a:spcPct val="0"/>
              </a:spcAft>
              <a:defRPr sz="1200">
                <a:solidFill>
                  <a:schemeClr val="tx1"/>
                </a:solidFill>
                <a:latin typeface="Arial" pitchFamily="34" charset="0"/>
              </a:defRPr>
            </a:lvl8pPr>
            <a:lvl9pPr marL="3886200" indent="-228600" defTabSz="9191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56BCE4B-AE99-45F1-B466-937507E2AA93}" type="slidenum">
              <a:rPr lang="hu-HU" altLang="en-US" smtClean="0">
                <a:solidFill>
                  <a:srgbClr val="000000"/>
                </a:solidFill>
              </a:rPr>
              <a:pPr eaLnBrk="1" hangingPunct="1">
                <a:spcBef>
                  <a:spcPct val="0"/>
                </a:spcBef>
              </a:pPr>
              <a:t>2</a:t>
            </a:fld>
            <a:endParaRPr lang="hu-HU" altLang="en-US" smtClean="0">
              <a:solidFill>
                <a:srgbClr val="000000"/>
              </a:solidFill>
            </a:endParaRPr>
          </a:p>
        </p:txBody>
      </p:sp>
      <p:sp>
        <p:nvSpPr>
          <p:cNvPr id="310275" name="Rectangle 7"/>
          <p:cNvSpPr txBox="1">
            <a:spLocks noGrp="1" noChangeArrowheads="1"/>
          </p:cNvSpPr>
          <p:nvPr/>
        </p:nvSpPr>
        <p:spPr bwMode="auto">
          <a:xfrm>
            <a:off x="5225321" y="6597129"/>
            <a:ext cx="3997605" cy="34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82" tIns="46191" rIns="92382" bIns="46191" anchor="b"/>
          <a:lstStyle>
            <a:lvl1pPr defTabSz="923925" eaLnBrk="0" hangingPunct="0">
              <a:spcBef>
                <a:spcPct val="30000"/>
              </a:spcBef>
              <a:defRPr sz="1200">
                <a:solidFill>
                  <a:schemeClr val="tx1"/>
                </a:solidFill>
                <a:latin typeface="Arial" pitchFamily="34" charset="0"/>
              </a:defRPr>
            </a:lvl1pPr>
            <a:lvl2pPr marL="742950" indent="-285750" defTabSz="923925" eaLnBrk="0" hangingPunct="0">
              <a:spcBef>
                <a:spcPct val="30000"/>
              </a:spcBef>
              <a:defRPr sz="1200">
                <a:solidFill>
                  <a:schemeClr val="tx1"/>
                </a:solidFill>
                <a:latin typeface="Arial" pitchFamily="34" charset="0"/>
              </a:defRPr>
            </a:lvl2pPr>
            <a:lvl3pPr marL="1143000" indent="-228600" defTabSz="923925" eaLnBrk="0" hangingPunct="0">
              <a:spcBef>
                <a:spcPct val="30000"/>
              </a:spcBef>
              <a:defRPr sz="1200">
                <a:solidFill>
                  <a:schemeClr val="tx1"/>
                </a:solidFill>
                <a:latin typeface="Arial" pitchFamily="34" charset="0"/>
              </a:defRPr>
            </a:lvl3pPr>
            <a:lvl4pPr marL="1600200" indent="-228600" defTabSz="923925" eaLnBrk="0" hangingPunct="0">
              <a:spcBef>
                <a:spcPct val="30000"/>
              </a:spcBef>
              <a:defRPr sz="1200">
                <a:solidFill>
                  <a:schemeClr val="tx1"/>
                </a:solidFill>
                <a:latin typeface="Arial" pitchFamily="34" charset="0"/>
              </a:defRPr>
            </a:lvl4pPr>
            <a:lvl5pPr marL="2057400" indent="-228600" defTabSz="923925" eaLnBrk="0" hangingPunct="0">
              <a:spcBef>
                <a:spcPct val="30000"/>
              </a:spcBef>
              <a:defRPr sz="1200">
                <a:solidFill>
                  <a:schemeClr val="tx1"/>
                </a:solidFill>
                <a:latin typeface="Arial" pitchFamily="34" charset="0"/>
              </a:defRPr>
            </a:lvl5pPr>
            <a:lvl6pPr marL="2514600" indent="-228600" defTabSz="923925" eaLnBrk="0" fontAlgn="base" hangingPunct="0">
              <a:spcBef>
                <a:spcPct val="30000"/>
              </a:spcBef>
              <a:spcAft>
                <a:spcPct val="0"/>
              </a:spcAft>
              <a:defRPr sz="1200">
                <a:solidFill>
                  <a:schemeClr val="tx1"/>
                </a:solidFill>
                <a:latin typeface="Arial" pitchFamily="34" charset="0"/>
              </a:defRPr>
            </a:lvl6pPr>
            <a:lvl7pPr marL="2971800" indent="-228600" defTabSz="923925" eaLnBrk="0" fontAlgn="base" hangingPunct="0">
              <a:spcBef>
                <a:spcPct val="30000"/>
              </a:spcBef>
              <a:spcAft>
                <a:spcPct val="0"/>
              </a:spcAft>
              <a:defRPr sz="1200">
                <a:solidFill>
                  <a:schemeClr val="tx1"/>
                </a:solidFill>
                <a:latin typeface="Arial" pitchFamily="34" charset="0"/>
              </a:defRPr>
            </a:lvl7pPr>
            <a:lvl8pPr marL="3429000" indent="-228600" defTabSz="923925" eaLnBrk="0" fontAlgn="base" hangingPunct="0">
              <a:spcBef>
                <a:spcPct val="30000"/>
              </a:spcBef>
              <a:spcAft>
                <a:spcPct val="0"/>
              </a:spcAft>
              <a:defRPr sz="1200">
                <a:solidFill>
                  <a:schemeClr val="tx1"/>
                </a:solidFill>
                <a:latin typeface="Arial" pitchFamily="34" charset="0"/>
              </a:defRPr>
            </a:lvl8pPr>
            <a:lvl9pPr marL="3886200" indent="-228600" defTabSz="923925" eaLnBrk="0" fontAlgn="base" hangingPunct="0">
              <a:spcBef>
                <a:spcPct val="30000"/>
              </a:spcBef>
              <a:spcAft>
                <a:spcPct val="0"/>
              </a:spcAft>
              <a:defRPr sz="1200">
                <a:solidFill>
                  <a:schemeClr val="tx1"/>
                </a:solidFill>
                <a:latin typeface="Arial" pitchFamily="34" charset="0"/>
              </a:defRPr>
            </a:lvl9pPr>
          </a:lstStyle>
          <a:p>
            <a:pPr algn="r" eaLnBrk="1" fontAlgn="base" hangingPunct="1">
              <a:spcBef>
                <a:spcPct val="0"/>
              </a:spcBef>
              <a:spcAft>
                <a:spcPct val="0"/>
              </a:spcAft>
            </a:pPr>
            <a:fld id="{E3310B93-56F9-47C1-A5DE-C70526C3C11F}" type="slidenum">
              <a:rPr lang="en-US" altLang="en-US">
                <a:solidFill>
                  <a:srgbClr val="000000"/>
                </a:solidFill>
                <a:cs typeface="Times New Roman" pitchFamily="18" charset="0"/>
              </a:rPr>
              <a:pPr algn="r" eaLnBrk="1" fontAlgn="base" hangingPunct="1">
                <a:spcBef>
                  <a:spcPct val="0"/>
                </a:spcBef>
                <a:spcAft>
                  <a:spcPct val="0"/>
                </a:spcAft>
              </a:pPr>
              <a:t>2</a:t>
            </a:fld>
            <a:endParaRPr lang="en-US" altLang="en-US">
              <a:solidFill>
                <a:srgbClr val="000000"/>
              </a:solidFill>
              <a:cs typeface="Times New Roman" pitchFamily="18" charset="0"/>
            </a:endParaRPr>
          </a:p>
        </p:txBody>
      </p:sp>
      <p:sp>
        <p:nvSpPr>
          <p:cNvPr id="310276" name="Rectangle 2"/>
          <p:cNvSpPr>
            <a:spLocks noGrp="1" noRot="1" noChangeAspect="1" noChangeArrowheads="1" noTextEdit="1"/>
          </p:cNvSpPr>
          <p:nvPr>
            <p:ph type="sldImg"/>
          </p:nvPr>
        </p:nvSpPr>
        <p:spPr>
          <a:xfrm>
            <a:off x="2881313" y="522288"/>
            <a:ext cx="3470275" cy="2601912"/>
          </a:xfrm>
          <a:ln/>
        </p:spPr>
      </p:sp>
      <p:sp>
        <p:nvSpPr>
          <p:cNvPr id="310277" name="Rectangle 3"/>
          <p:cNvSpPr>
            <a:spLocks noGrp="1" noChangeArrowheads="1"/>
          </p:cNvSpPr>
          <p:nvPr>
            <p:ph type="body" idx="1"/>
          </p:nvPr>
        </p:nvSpPr>
        <p:spPr>
          <a:xfrm>
            <a:off x="921180" y="3297774"/>
            <a:ext cx="7382148" cy="3124789"/>
          </a:xfrm>
          <a:noFill/>
        </p:spPr>
        <p:txBody>
          <a:bodyPr lIns="92382" tIns="46191" rIns="92382" bIns="46191"/>
          <a:lstStyle/>
          <a:p>
            <a:pPr eaLnBrk="1" hangingPunct="1"/>
            <a:endParaRPr lang="hu-HU" altLang="en-US" smtClean="0">
              <a:latin typeface="Arial" pitchFamily="34" charset="0"/>
            </a:endParaRPr>
          </a:p>
        </p:txBody>
      </p:sp>
    </p:spTree>
    <p:extLst>
      <p:ext uri="{BB962C8B-B14F-4D97-AF65-F5344CB8AC3E}">
        <p14:creationId xmlns:p14="http://schemas.microsoft.com/office/powerpoint/2010/main" val="2598088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39</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0" y="4714541"/>
            <a:ext cx="5438451" cy="4468385"/>
          </a:xfrm>
          <a:noFill/>
        </p:spPr>
        <p:txBody>
          <a:bodyPr/>
          <a:lstStyle/>
          <a:p>
            <a:pPr eaLnBrk="1" hangingPunct="1"/>
            <a:endParaRPr lang="hu-HU" altLang="en-US" smtClean="0">
              <a:latin typeface="Arial" pitchFamily="34" charset="0"/>
            </a:endParaRPr>
          </a:p>
        </p:txBody>
      </p:sp>
    </p:spTree>
    <p:extLst>
      <p:ext uri="{BB962C8B-B14F-4D97-AF65-F5344CB8AC3E}">
        <p14:creationId xmlns:p14="http://schemas.microsoft.com/office/powerpoint/2010/main" val="652266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61</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0" y="4714541"/>
            <a:ext cx="5438451" cy="4468385"/>
          </a:xfrm>
          <a:noFill/>
        </p:spPr>
        <p:txBody>
          <a:bodyPr/>
          <a:lstStyle/>
          <a:p>
            <a:pPr eaLnBrk="1" hangingPunct="1"/>
            <a:endParaRPr lang="hu-HU" altLang="en-US" smtClean="0">
              <a:latin typeface="Arial" pitchFamily="34" charset="0"/>
            </a:endParaRPr>
          </a:p>
        </p:txBody>
      </p:sp>
    </p:spTree>
    <p:extLst>
      <p:ext uri="{BB962C8B-B14F-4D97-AF65-F5344CB8AC3E}">
        <p14:creationId xmlns:p14="http://schemas.microsoft.com/office/powerpoint/2010/main" val="420419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70</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0" y="4714541"/>
            <a:ext cx="5438451" cy="4468385"/>
          </a:xfrm>
          <a:noFill/>
        </p:spPr>
        <p:txBody>
          <a:bodyPr/>
          <a:lstStyle/>
          <a:p>
            <a:pPr eaLnBrk="1" hangingPunct="1"/>
            <a:endParaRPr lang="hu-HU" altLang="en-US" smtClean="0">
              <a:latin typeface="Arial" pitchFamily="34" charset="0"/>
            </a:endParaRPr>
          </a:p>
        </p:txBody>
      </p:sp>
    </p:spTree>
    <p:extLst>
      <p:ext uri="{BB962C8B-B14F-4D97-AF65-F5344CB8AC3E}">
        <p14:creationId xmlns:p14="http://schemas.microsoft.com/office/powerpoint/2010/main" val="2416291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77</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0" y="4714541"/>
            <a:ext cx="5438451" cy="4468385"/>
          </a:xfrm>
          <a:noFill/>
        </p:spPr>
        <p:txBody>
          <a:bodyPr/>
          <a:lstStyle/>
          <a:p>
            <a:pPr eaLnBrk="1" hangingPunct="1"/>
            <a:endParaRPr lang="hu-HU" altLang="en-US" smtClean="0">
              <a:latin typeface="Arial" pitchFamily="34" charset="0"/>
            </a:endParaRPr>
          </a:p>
        </p:txBody>
      </p:sp>
    </p:spTree>
    <p:extLst>
      <p:ext uri="{BB962C8B-B14F-4D97-AF65-F5344CB8AC3E}">
        <p14:creationId xmlns:p14="http://schemas.microsoft.com/office/powerpoint/2010/main" val="3619366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104</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0" y="4714541"/>
            <a:ext cx="5438451" cy="4468385"/>
          </a:xfrm>
          <a:noFill/>
        </p:spPr>
        <p:txBody>
          <a:bodyPr/>
          <a:lstStyle/>
          <a:p>
            <a:pPr eaLnBrk="1" hangingPunct="1"/>
            <a:endParaRPr lang="hu-HU" altLang="en-US" smtClean="0">
              <a:latin typeface="Arial" pitchFamily="34" charset="0"/>
            </a:endParaRPr>
          </a:p>
        </p:txBody>
      </p:sp>
    </p:spTree>
    <p:extLst>
      <p:ext uri="{BB962C8B-B14F-4D97-AF65-F5344CB8AC3E}">
        <p14:creationId xmlns:p14="http://schemas.microsoft.com/office/powerpoint/2010/main" val="2705059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110</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0" y="4714541"/>
            <a:ext cx="5438451" cy="4468385"/>
          </a:xfrm>
          <a:noFill/>
        </p:spPr>
        <p:txBody>
          <a:bodyPr/>
          <a:lstStyle/>
          <a:p>
            <a:pPr eaLnBrk="1" hangingPunct="1"/>
            <a:endParaRPr lang="hu-HU" altLang="en-US" smtClean="0">
              <a:latin typeface="Arial" pitchFamily="34" charset="0"/>
            </a:endParaRPr>
          </a:p>
        </p:txBody>
      </p:sp>
    </p:spTree>
    <p:extLst>
      <p:ext uri="{BB962C8B-B14F-4D97-AF65-F5344CB8AC3E}">
        <p14:creationId xmlns:p14="http://schemas.microsoft.com/office/powerpoint/2010/main" val="1994611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111</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0" y="4714541"/>
            <a:ext cx="5438451" cy="4468385"/>
          </a:xfrm>
          <a:noFill/>
        </p:spPr>
        <p:txBody>
          <a:bodyPr/>
          <a:lstStyle/>
          <a:p>
            <a:pPr eaLnBrk="1" hangingPunct="1"/>
            <a:endParaRPr lang="hu-HU" altLang="en-US" smtClean="0">
              <a:latin typeface="Arial" pitchFamily="34" charset="0"/>
            </a:endParaRPr>
          </a:p>
        </p:txBody>
      </p:sp>
    </p:spTree>
    <p:extLst>
      <p:ext uri="{BB962C8B-B14F-4D97-AF65-F5344CB8AC3E}">
        <p14:creationId xmlns:p14="http://schemas.microsoft.com/office/powerpoint/2010/main" val="148421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113</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0" y="4714541"/>
            <a:ext cx="5438451" cy="4468385"/>
          </a:xfrm>
          <a:noFill/>
        </p:spPr>
        <p:txBody>
          <a:bodyPr/>
          <a:lstStyle/>
          <a:p>
            <a:pPr eaLnBrk="1" hangingPunct="1"/>
            <a:endParaRPr lang="hu-HU" altLang="en-US" smtClean="0">
              <a:latin typeface="Arial" pitchFamily="34" charset="0"/>
            </a:endParaRPr>
          </a:p>
        </p:txBody>
      </p:sp>
    </p:spTree>
    <p:extLst>
      <p:ext uri="{BB962C8B-B14F-4D97-AF65-F5344CB8AC3E}">
        <p14:creationId xmlns:p14="http://schemas.microsoft.com/office/powerpoint/2010/main" val="4052777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116</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0" y="4714541"/>
            <a:ext cx="5438451" cy="4468385"/>
          </a:xfrm>
          <a:noFill/>
        </p:spPr>
        <p:txBody>
          <a:bodyPr/>
          <a:lstStyle/>
          <a:p>
            <a:pPr eaLnBrk="1" hangingPunct="1"/>
            <a:endParaRPr lang="hu-HU" altLang="en-US" smtClean="0">
              <a:latin typeface="Arial" pitchFamily="34" charset="0"/>
            </a:endParaRPr>
          </a:p>
        </p:txBody>
      </p:sp>
    </p:spTree>
    <p:extLst>
      <p:ext uri="{BB962C8B-B14F-4D97-AF65-F5344CB8AC3E}">
        <p14:creationId xmlns:p14="http://schemas.microsoft.com/office/powerpoint/2010/main" val="2515970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E1E84D-6531-4626-9B29-0C156F10B46F}" type="slidenum">
              <a:rPr lang="en-GB" altLang="en-US">
                <a:solidFill>
                  <a:prstClr val="black"/>
                </a:solidFill>
              </a:rPr>
              <a:pPr/>
              <a:t>119</a:t>
            </a:fld>
            <a:endParaRPr lang="en-GB" altLang="en-US">
              <a:solidFill>
                <a:prstClr val="black"/>
              </a:solidFill>
            </a:endParaRPr>
          </a:p>
        </p:txBody>
      </p:sp>
      <p:sp>
        <p:nvSpPr>
          <p:cNvPr id="231426" name="Rectangle 2"/>
          <p:cNvSpPr>
            <a:spLocks noGrp="1" noRot="1" noChangeAspect="1" noChangeArrowheads="1" noTextEdit="1"/>
          </p:cNvSpPr>
          <p:nvPr>
            <p:ph type="sldImg"/>
          </p:nvPr>
        </p:nvSpPr>
        <p:spPr>
          <a:xfrm>
            <a:off x="903288" y="763588"/>
            <a:ext cx="4986337" cy="3738562"/>
          </a:xfrm>
          <a:ln/>
        </p:spPr>
      </p:sp>
      <p:sp>
        <p:nvSpPr>
          <p:cNvPr id="231427" name="Rectangle 3"/>
          <p:cNvSpPr>
            <a:spLocks noGrp="1" noChangeArrowheads="1"/>
          </p:cNvSpPr>
          <p:nvPr>
            <p:ph type="body" idx="1"/>
          </p:nvPr>
        </p:nvSpPr>
        <p:spPr>
          <a:xfrm>
            <a:off x="725413" y="4907240"/>
            <a:ext cx="5291801" cy="3917854"/>
          </a:xfrm>
        </p:spPr>
        <p:txBody>
          <a:bodyPr/>
          <a:lstStyle/>
          <a:p>
            <a:r>
              <a:rPr lang="en-US" altLang="en-US"/>
              <a:t>Versions mostly refer to the instruction set that the ARM core executes. </a:t>
            </a:r>
          </a:p>
          <a:p>
            <a:endParaRPr lang="en-US" altLang="en-US"/>
          </a:p>
          <a:p>
            <a:r>
              <a:rPr lang="en-US" altLang="en-US"/>
              <a:t>The ARM7, which is still the most often used core in a low-power design, executes the version 4T instruction set. Architectural extensions were added for version 5TE to include DSP instructions, such as 16-bit signed MLA instructions, saturation arithmetic, etc. The ARM926EJ-S and ARM1026EJ-S cores are examples of Version 5 architectures. Version 6 added instructions for doing byte manipulations and graphics algorithms more efficiently. The ARM11 family implemented the Version 6 architecture. Version 7 architectures (which include the Cortex family of cores, such as the Cortex A8, Cortex M3 and Cortex R4) extended the functionality by adding things such as Thumb2, low-power features, and more security.</a:t>
            </a:r>
          </a:p>
        </p:txBody>
      </p:sp>
    </p:spTree>
    <p:extLst>
      <p:ext uri="{BB962C8B-B14F-4D97-AF65-F5344CB8AC3E}">
        <p14:creationId xmlns:p14="http://schemas.microsoft.com/office/powerpoint/2010/main" val="898818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3</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0" y="4714541"/>
            <a:ext cx="5438451" cy="4468385"/>
          </a:xfrm>
          <a:noFill/>
        </p:spPr>
        <p:txBody>
          <a:bodyPr/>
          <a:lstStyle/>
          <a:p>
            <a:pPr eaLnBrk="1" hangingPunct="1"/>
            <a:endParaRPr lang="hu-HU" altLang="en-US" smtClean="0">
              <a:latin typeface="Arial" pitchFamily="34" charset="0"/>
            </a:endParaRPr>
          </a:p>
        </p:txBody>
      </p:sp>
    </p:spTree>
    <p:extLst>
      <p:ext uri="{BB962C8B-B14F-4D97-AF65-F5344CB8AC3E}">
        <p14:creationId xmlns:p14="http://schemas.microsoft.com/office/powerpoint/2010/main" val="2481449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125</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0" y="4714541"/>
            <a:ext cx="5438451" cy="4468385"/>
          </a:xfrm>
          <a:noFill/>
        </p:spPr>
        <p:txBody>
          <a:bodyPr/>
          <a:lstStyle/>
          <a:p>
            <a:pPr eaLnBrk="1" hangingPunct="1"/>
            <a:endParaRPr lang="hu-HU" altLang="en-US" smtClean="0">
              <a:latin typeface="Arial" pitchFamily="34" charset="0"/>
            </a:endParaRPr>
          </a:p>
        </p:txBody>
      </p:sp>
    </p:spTree>
    <p:extLst>
      <p:ext uri="{BB962C8B-B14F-4D97-AF65-F5344CB8AC3E}">
        <p14:creationId xmlns:p14="http://schemas.microsoft.com/office/powerpoint/2010/main" val="675736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131</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0" y="4714541"/>
            <a:ext cx="5438451" cy="4468385"/>
          </a:xfrm>
          <a:noFill/>
        </p:spPr>
        <p:txBody>
          <a:bodyPr/>
          <a:lstStyle/>
          <a:p>
            <a:pPr eaLnBrk="1" hangingPunct="1"/>
            <a:endParaRPr lang="hu-HU" altLang="en-US" smtClean="0">
              <a:latin typeface="Arial" pitchFamily="34" charset="0"/>
            </a:endParaRPr>
          </a:p>
        </p:txBody>
      </p:sp>
    </p:spTree>
    <p:extLst>
      <p:ext uri="{BB962C8B-B14F-4D97-AF65-F5344CB8AC3E}">
        <p14:creationId xmlns:p14="http://schemas.microsoft.com/office/powerpoint/2010/main" val="1264889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154</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0" y="4714541"/>
            <a:ext cx="5438451" cy="4468385"/>
          </a:xfrm>
          <a:noFill/>
        </p:spPr>
        <p:txBody>
          <a:bodyPr/>
          <a:lstStyle/>
          <a:p>
            <a:pPr eaLnBrk="1" hangingPunct="1"/>
            <a:endParaRPr lang="hu-HU" altLang="en-US" smtClean="0">
              <a:latin typeface="Arial" pitchFamily="34" charset="0"/>
            </a:endParaRPr>
          </a:p>
        </p:txBody>
      </p:sp>
    </p:spTree>
    <p:extLst>
      <p:ext uri="{BB962C8B-B14F-4D97-AF65-F5344CB8AC3E}">
        <p14:creationId xmlns:p14="http://schemas.microsoft.com/office/powerpoint/2010/main" val="1083173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noFill/>
        </p:spPr>
        <p:txBody>
          <a:bodyPr/>
          <a:lstStyle>
            <a:lvl1pPr defTabSz="919163" eaLnBrk="0" hangingPunct="0">
              <a:spcBef>
                <a:spcPct val="30000"/>
              </a:spcBef>
              <a:defRPr sz="1200">
                <a:solidFill>
                  <a:schemeClr val="tx1"/>
                </a:solidFill>
                <a:latin typeface="Arial" pitchFamily="34" charset="0"/>
              </a:defRPr>
            </a:lvl1pPr>
            <a:lvl2pPr marL="742950" indent="-285750" defTabSz="919163" eaLnBrk="0" hangingPunct="0">
              <a:spcBef>
                <a:spcPct val="30000"/>
              </a:spcBef>
              <a:defRPr sz="1200">
                <a:solidFill>
                  <a:schemeClr val="tx1"/>
                </a:solidFill>
                <a:latin typeface="Arial" pitchFamily="34" charset="0"/>
              </a:defRPr>
            </a:lvl2pPr>
            <a:lvl3pPr marL="1143000" indent="-228600" defTabSz="919163" eaLnBrk="0" hangingPunct="0">
              <a:spcBef>
                <a:spcPct val="30000"/>
              </a:spcBef>
              <a:defRPr sz="1200">
                <a:solidFill>
                  <a:schemeClr val="tx1"/>
                </a:solidFill>
                <a:latin typeface="Arial" pitchFamily="34" charset="0"/>
              </a:defRPr>
            </a:lvl3pPr>
            <a:lvl4pPr marL="1600200" indent="-228600" defTabSz="919163" eaLnBrk="0" hangingPunct="0">
              <a:spcBef>
                <a:spcPct val="30000"/>
              </a:spcBef>
              <a:defRPr sz="1200">
                <a:solidFill>
                  <a:schemeClr val="tx1"/>
                </a:solidFill>
                <a:latin typeface="Arial" pitchFamily="34" charset="0"/>
              </a:defRPr>
            </a:lvl4pPr>
            <a:lvl5pPr marL="2057400" indent="-228600" defTabSz="919163" eaLnBrk="0" hangingPunct="0">
              <a:spcBef>
                <a:spcPct val="30000"/>
              </a:spcBef>
              <a:defRPr sz="1200">
                <a:solidFill>
                  <a:schemeClr val="tx1"/>
                </a:solidFill>
                <a:latin typeface="Arial" pitchFamily="34" charset="0"/>
              </a:defRPr>
            </a:lvl5pPr>
            <a:lvl6pPr marL="2514600" indent="-228600" defTabSz="919163" eaLnBrk="0" fontAlgn="base" hangingPunct="0">
              <a:spcBef>
                <a:spcPct val="30000"/>
              </a:spcBef>
              <a:spcAft>
                <a:spcPct val="0"/>
              </a:spcAft>
              <a:defRPr sz="1200">
                <a:solidFill>
                  <a:schemeClr val="tx1"/>
                </a:solidFill>
                <a:latin typeface="Arial" pitchFamily="34" charset="0"/>
              </a:defRPr>
            </a:lvl6pPr>
            <a:lvl7pPr marL="2971800" indent="-228600" defTabSz="919163" eaLnBrk="0" fontAlgn="base" hangingPunct="0">
              <a:spcBef>
                <a:spcPct val="30000"/>
              </a:spcBef>
              <a:spcAft>
                <a:spcPct val="0"/>
              </a:spcAft>
              <a:defRPr sz="1200">
                <a:solidFill>
                  <a:schemeClr val="tx1"/>
                </a:solidFill>
                <a:latin typeface="Arial" pitchFamily="34" charset="0"/>
              </a:defRPr>
            </a:lvl7pPr>
            <a:lvl8pPr marL="3429000" indent="-228600" defTabSz="919163" eaLnBrk="0" fontAlgn="base" hangingPunct="0">
              <a:spcBef>
                <a:spcPct val="30000"/>
              </a:spcBef>
              <a:spcAft>
                <a:spcPct val="0"/>
              </a:spcAft>
              <a:defRPr sz="1200">
                <a:solidFill>
                  <a:schemeClr val="tx1"/>
                </a:solidFill>
                <a:latin typeface="Arial" pitchFamily="34" charset="0"/>
              </a:defRPr>
            </a:lvl8pPr>
            <a:lvl9pPr marL="3886200" indent="-228600" defTabSz="9191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56BCE4B-AE99-45F1-B466-937507E2AA93}" type="slidenum">
              <a:rPr lang="hu-HU" altLang="en-US" smtClean="0">
                <a:solidFill>
                  <a:srgbClr val="000000"/>
                </a:solidFill>
              </a:rPr>
              <a:pPr eaLnBrk="1" hangingPunct="1">
                <a:spcBef>
                  <a:spcPct val="0"/>
                </a:spcBef>
              </a:pPr>
              <a:t>160</a:t>
            </a:fld>
            <a:endParaRPr lang="hu-HU" altLang="en-US" smtClean="0">
              <a:solidFill>
                <a:srgbClr val="000000"/>
              </a:solidFill>
            </a:endParaRPr>
          </a:p>
        </p:txBody>
      </p:sp>
      <p:sp>
        <p:nvSpPr>
          <p:cNvPr id="310275" name="Rectangle 7"/>
          <p:cNvSpPr txBox="1">
            <a:spLocks noGrp="1" noChangeArrowheads="1"/>
          </p:cNvSpPr>
          <p:nvPr/>
        </p:nvSpPr>
        <p:spPr bwMode="auto">
          <a:xfrm>
            <a:off x="5225321" y="6597129"/>
            <a:ext cx="3997605" cy="34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82" tIns="46191" rIns="92382" bIns="46191" anchor="b"/>
          <a:lstStyle>
            <a:lvl1pPr defTabSz="923925" eaLnBrk="0" hangingPunct="0">
              <a:spcBef>
                <a:spcPct val="30000"/>
              </a:spcBef>
              <a:defRPr sz="1200">
                <a:solidFill>
                  <a:schemeClr val="tx1"/>
                </a:solidFill>
                <a:latin typeface="Arial" pitchFamily="34" charset="0"/>
              </a:defRPr>
            </a:lvl1pPr>
            <a:lvl2pPr marL="742950" indent="-285750" defTabSz="923925" eaLnBrk="0" hangingPunct="0">
              <a:spcBef>
                <a:spcPct val="30000"/>
              </a:spcBef>
              <a:defRPr sz="1200">
                <a:solidFill>
                  <a:schemeClr val="tx1"/>
                </a:solidFill>
                <a:latin typeface="Arial" pitchFamily="34" charset="0"/>
              </a:defRPr>
            </a:lvl2pPr>
            <a:lvl3pPr marL="1143000" indent="-228600" defTabSz="923925" eaLnBrk="0" hangingPunct="0">
              <a:spcBef>
                <a:spcPct val="30000"/>
              </a:spcBef>
              <a:defRPr sz="1200">
                <a:solidFill>
                  <a:schemeClr val="tx1"/>
                </a:solidFill>
                <a:latin typeface="Arial" pitchFamily="34" charset="0"/>
              </a:defRPr>
            </a:lvl3pPr>
            <a:lvl4pPr marL="1600200" indent="-228600" defTabSz="923925" eaLnBrk="0" hangingPunct="0">
              <a:spcBef>
                <a:spcPct val="30000"/>
              </a:spcBef>
              <a:defRPr sz="1200">
                <a:solidFill>
                  <a:schemeClr val="tx1"/>
                </a:solidFill>
                <a:latin typeface="Arial" pitchFamily="34" charset="0"/>
              </a:defRPr>
            </a:lvl4pPr>
            <a:lvl5pPr marL="2057400" indent="-228600" defTabSz="923925" eaLnBrk="0" hangingPunct="0">
              <a:spcBef>
                <a:spcPct val="30000"/>
              </a:spcBef>
              <a:defRPr sz="1200">
                <a:solidFill>
                  <a:schemeClr val="tx1"/>
                </a:solidFill>
                <a:latin typeface="Arial" pitchFamily="34" charset="0"/>
              </a:defRPr>
            </a:lvl5pPr>
            <a:lvl6pPr marL="2514600" indent="-228600" defTabSz="923925" eaLnBrk="0" fontAlgn="base" hangingPunct="0">
              <a:spcBef>
                <a:spcPct val="30000"/>
              </a:spcBef>
              <a:spcAft>
                <a:spcPct val="0"/>
              </a:spcAft>
              <a:defRPr sz="1200">
                <a:solidFill>
                  <a:schemeClr val="tx1"/>
                </a:solidFill>
                <a:latin typeface="Arial" pitchFamily="34" charset="0"/>
              </a:defRPr>
            </a:lvl6pPr>
            <a:lvl7pPr marL="2971800" indent="-228600" defTabSz="923925" eaLnBrk="0" fontAlgn="base" hangingPunct="0">
              <a:spcBef>
                <a:spcPct val="30000"/>
              </a:spcBef>
              <a:spcAft>
                <a:spcPct val="0"/>
              </a:spcAft>
              <a:defRPr sz="1200">
                <a:solidFill>
                  <a:schemeClr val="tx1"/>
                </a:solidFill>
                <a:latin typeface="Arial" pitchFamily="34" charset="0"/>
              </a:defRPr>
            </a:lvl7pPr>
            <a:lvl8pPr marL="3429000" indent="-228600" defTabSz="923925" eaLnBrk="0" fontAlgn="base" hangingPunct="0">
              <a:spcBef>
                <a:spcPct val="30000"/>
              </a:spcBef>
              <a:spcAft>
                <a:spcPct val="0"/>
              </a:spcAft>
              <a:defRPr sz="1200">
                <a:solidFill>
                  <a:schemeClr val="tx1"/>
                </a:solidFill>
                <a:latin typeface="Arial" pitchFamily="34" charset="0"/>
              </a:defRPr>
            </a:lvl8pPr>
            <a:lvl9pPr marL="3886200" indent="-228600" defTabSz="923925" eaLnBrk="0" fontAlgn="base" hangingPunct="0">
              <a:spcBef>
                <a:spcPct val="30000"/>
              </a:spcBef>
              <a:spcAft>
                <a:spcPct val="0"/>
              </a:spcAft>
              <a:defRPr sz="1200">
                <a:solidFill>
                  <a:schemeClr val="tx1"/>
                </a:solidFill>
                <a:latin typeface="Arial" pitchFamily="34" charset="0"/>
              </a:defRPr>
            </a:lvl9pPr>
          </a:lstStyle>
          <a:p>
            <a:pPr algn="r" eaLnBrk="1" fontAlgn="base" hangingPunct="1">
              <a:spcBef>
                <a:spcPct val="0"/>
              </a:spcBef>
              <a:spcAft>
                <a:spcPct val="0"/>
              </a:spcAft>
            </a:pPr>
            <a:fld id="{E3310B93-56F9-47C1-A5DE-C70526C3C11F}" type="slidenum">
              <a:rPr lang="en-US" altLang="en-US">
                <a:solidFill>
                  <a:srgbClr val="000000"/>
                </a:solidFill>
                <a:cs typeface="Times New Roman" pitchFamily="18" charset="0"/>
              </a:rPr>
              <a:pPr algn="r" eaLnBrk="1" fontAlgn="base" hangingPunct="1">
                <a:spcBef>
                  <a:spcPct val="0"/>
                </a:spcBef>
                <a:spcAft>
                  <a:spcPct val="0"/>
                </a:spcAft>
              </a:pPr>
              <a:t>160</a:t>
            </a:fld>
            <a:endParaRPr lang="en-US" altLang="en-US">
              <a:solidFill>
                <a:srgbClr val="000000"/>
              </a:solidFill>
              <a:cs typeface="Times New Roman" pitchFamily="18" charset="0"/>
            </a:endParaRPr>
          </a:p>
        </p:txBody>
      </p:sp>
      <p:sp>
        <p:nvSpPr>
          <p:cNvPr id="310276" name="Rectangle 2"/>
          <p:cNvSpPr>
            <a:spLocks noGrp="1" noRot="1" noChangeAspect="1" noChangeArrowheads="1" noTextEdit="1"/>
          </p:cNvSpPr>
          <p:nvPr>
            <p:ph type="sldImg"/>
          </p:nvPr>
        </p:nvSpPr>
        <p:spPr>
          <a:xfrm>
            <a:off x="2881313" y="522288"/>
            <a:ext cx="3470275" cy="2601912"/>
          </a:xfrm>
          <a:ln/>
        </p:spPr>
      </p:sp>
      <p:sp>
        <p:nvSpPr>
          <p:cNvPr id="310277" name="Rectangle 3"/>
          <p:cNvSpPr>
            <a:spLocks noGrp="1" noChangeArrowheads="1"/>
          </p:cNvSpPr>
          <p:nvPr>
            <p:ph type="body" idx="1"/>
          </p:nvPr>
        </p:nvSpPr>
        <p:spPr>
          <a:xfrm>
            <a:off x="921180" y="3297774"/>
            <a:ext cx="7382148" cy="3124789"/>
          </a:xfrm>
          <a:noFill/>
        </p:spPr>
        <p:txBody>
          <a:bodyPr lIns="92382" tIns="46191" rIns="92382" bIns="46191"/>
          <a:lstStyle/>
          <a:p>
            <a:pPr eaLnBrk="1" hangingPunct="1"/>
            <a:endParaRPr lang="hu-HU" altLang="en-US" smtClean="0">
              <a:latin typeface="Arial" pitchFamily="34" charset="0"/>
            </a:endParaRPr>
          </a:p>
        </p:txBody>
      </p:sp>
    </p:spTree>
    <p:extLst>
      <p:ext uri="{BB962C8B-B14F-4D97-AF65-F5344CB8AC3E}">
        <p14:creationId xmlns:p14="http://schemas.microsoft.com/office/powerpoint/2010/main" val="35080070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161</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19163" y="744538"/>
            <a:ext cx="4967287" cy="3724275"/>
          </a:xfrm>
          <a:ln/>
        </p:spPr>
      </p:sp>
      <p:sp>
        <p:nvSpPr>
          <p:cNvPr id="102404" name="Rectangle 3"/>
          <p:cNvSpPr>
            <a:spLocks noGrp="1" noChangeArrowheads="1"/>
          </p:cNvSpPr>
          <p:nvPr>
            <p:ph type="body" idx="1"/>
          </p:nvPr>
        </p:nvSpPr>
        <p:spPr>
          <a:xfrm>
            <a:off x="680403" y="4714541"/>
            <a:ext cx="5438451" cy="4468385"/>
          </a:xfrm>
          <a:noFill/>
        </p:spPr>
        <p:txBody>
          <a:bodyPr/>
          <a:lstStyle/>
          <a:p>
            <a:pPr eaLnBrk="1" hangingPunct="1"/>
            <a:endParaRPr lang="hu-HU" altLang="en-US" smtClean="0">
              <a:latin typeface="Arial" pitchFamily="34" charset="0"/>
            </a:endParaRPr>
          </a:p>
        </p:txBody>
      </p:sp>
    </p:spTree>
    <p:extLst>
      <p:ext uri="{BB962C8B-B14F-4D97-AF65-F5344CB8AC3E}">
        <p14:creationId xmlns:p14="http://schemas.microsoft.com/office/powerpoint/2010/main" val="1461307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172</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19163" y="744538"/>
            <a:ext cx="4967287" cy="3724275"/>
          </a:xfrm>
          <a:ln/>
        </p:spPr>
      </p:sp>
      <p:sp>
        <p:nvSpPr>
          <p:cNvPr id="102404" name="Rectangle 3"/>
          <p:cNvSpPr>
            <a:spLocks noGrp="1" noChangeArrowheads="1"/>
          </p:cNvSpPr>
          <p:nvPr>
            <p:ph type="body" idx="1"/>
          </p:nvPr>
        </p:nvSpPr>
        <p:spPr>
          <a:xfrm>
            <a:off x="680403" y="4714541"/>
            <a:ext cx="5438451" cy="4468385"/>
          </a:xfrm>
          <a:noFill/>
        </p:spPr>
        <p:txBody>
          <a:bodyPr/>
          <a:lstStyle/>
          <a:p>
            <a:pPr eaLnBrk="1" hangingPunct="1"/>
            <a:endParaRPr lang="hu-HU" altLang="en-US" smtClean="0">
              <a:latin typeface="Arial" pitchFamily="34" charset="0"/>
            </a:endParaRPr>
          </a:p>
        </p:txBody>
      </p:sp>
    </p:spTree>
    <p:extLst>
      <p:ext uri="{BB962C8B-B14F-4D97-AF65-F5344CB8AC3E}">
        <p14:creationId xmlns:p14="http://schemas.microsoft.com/office/powerpoint/2010/main" val="30371532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173</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04875" y="749300"/>
            <a:ext cx="4992688" cy="3744913"/>
          </a:xfrm>
          <a:ln/>
        </p:spPr>
      </p:sp>
      <p:sp>
        <p:nvSpPr>
          <p:cNvPr id="102404" name="Rectangle 3"/>
          <p:cNvSpPr>
            <a:spLocks noGrp="1" noChangeArrowheads="1"/>
          </p:cNvSpPr>
          <p:nvPr>
            <p:ph type="body" idx="1"/>
          </p:nvPr>
        </p:nvSpPr>
        <p:spPr>
          <a:xfrm>
            <a:off x="680086" y="4741828"/>
            <a:ext cx="5435911" cy="4494247"/>
          </a:xfrm>
          <a:noFill/>
        </p:spPr>
        <p:txBody>
          <a:bodyPr/>
          <a:lstStyle/>
          <a:p>
            <a:pPr eaLnBrk="1" hangingPunct="1"/>
            <a:endParaRPr lang="hu-HU" altLang="en-US" smtClean="0">
              <a:latin typeface="Arial" pitchFamily="34" charset="0"/>
            </a:endParaRPr>
          </a:p>
        </p:txBody>
      </p:sp>
    </p:spTree>
    <p:extLst>
      <p:ext uri="{BB962C8B-B14F-4D97-AF65-F5344CB8AC3E}">
        <p14:creationId xmlns:p14="http://schemas.microsoft.com/office/powerpoint/2010/main" val="12199324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187</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04875" y="749300"/>
            <a:ext cx="4992688" cy="3744913"/>
          </a:xfrm>
          <a:ln/>
        </p:spPr>
      </p:sp>
      <p:sp>
        <p:nvSpPr>
          <p:cNvPr id="102404" name="Rectangle 3"/>
          <p:cNvSpPr>
            <a:spLocks noGrp="1" noChangeArrowheads="1"/>
          </p:cNvSpPr>
          <p:nvPr>
            <p:ph type="body" idx="1"/>
          </p:nvPr>
        </p:nvSpPr>
        <p:spPr>
          <a:xfrm>
            <a:off x="680086" y="4741828"/>
            <a:ext cx="5435911" cy="4494247"/>
          </a:xfrm>
          <a:noFill/>
        </p:spPr>
        <p:txBody>
          <a:bodyPr/>
          <a:lstStyle/>
          <a:p>
            <a:pPr eaLnBrk="1" hangingPunct="1"/>
            <a:endParaRPr lang="hu-HU" altLang="en-US" smtClean="0">
              <a:latin typeface="Arial" pitchFamily="34" charset="0"/>
            </a:endParaRPr>
          </a:p>
        </p:txBody>
      </p:sp>
    </p:spTree>
    <p:extLst>
      <p:ext uri="{BB962C8B-B14F-4D97-AF65-F5344CB8AC3E}">
        <p14:creationId xmlns:p14="http://schemas.microsoft.com/office/powerpoint/2010/main" val="12404519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197</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04875" y="749300"/>
            <a:ext cx="4992688" cy="3744913"/>
          </a:xfrm>
          <a:ln/>
        </p:spPr>
      </p:sp>
      <p:sp>
        <p:nvSpPr>
          <p:cNvPr id="102404" name="Rectangle 3"/>
          <p:cNvSpPr>
            <a:spLocks noGrp="1" noChangeArrowheads="1"/>
          </p:cNvSpPr>
          <p:nvPr>
            <p:ph type="body" idx="1"/>
          </p:nvPr>
        </p:nvSpPr>
        <p:spPr>
          <a:xfrm>
            <a:off x="680086" y="4741828"/>
            <a:ext cx="5435911" cy="4494247"/>
          </a:xfrm>
          <a:noFill/>
        </p:spPr>
        <p:txBody>
          <a:bodyPr/>
          <a:lstStyle/>
          <a:p>
            <a:pPr eaLnBrk="1" hangingPunct="1"/>
            <a:endParaRPr lang="hu-HU" altLang="en-US" smtClean="0">
              <a:latin typeface="Arial" pitchFamily="34" charset="0"/>
            </a:endParaRPr>
          </a:p>
        </p:txBody>
      </p:sp>
    </p:spTree>
    <p:extLst>
      <p:ext uri="{BB962C8B-B14F-4D97-AF65-F5344CB8AC3E}">
        <p14:creationId xmlns:p14="http://schemas.microsoft.com/office/powerpoint/2010/main" val="33198147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212</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04875" y="749300"/>
            <a:ext cx="4992688" cy="3744913"/>
          </a:xfrm>
          <a:ln/>
        </p:spPr>
      </p:sp>
      <p:sp>
        <p:nvSpPr>
          <p:cNvPr id="102404" name="Rectangle 3"/>
          <p:cNvSpPr>
            <a:spLocks noGrp="1" noChangeArrowheads="1"/>
          </p:cNvSpPr>
          <p:nvPr>
            <p:ph type="body" idx="1"/>
          </p:nvPr>
        </p:nvSpPr>
        <p:spPr>
          <a:xfrm>
            <a:off x="680086" y="4741828"/>
            <a:ext cx="5435911" cy="4494247"/>
          </a:xfrm>
          <a:noFill/>
        </p:spPr>
        <p:txBody>
          <a:bodyPr/>
          <a:lstStyle/>
          <a:p>
            <a:pPr eaLnBrk="1" hangingPunct="1"/>
            <a:endParaRPr lang="hu-HU" altLang="en-US" smtClean="0">
              <a:latin typeface="Arial" pitchFamily="34" charset="0"/>
            </a:endParaRPr>
          </a:p>
        </p:txBody>
      </p:sp>
    </p:spTree>
    <p:extLst>
      <p:ext uri="{BB962C8B-B14F-4D97-AF65-F5344CB8AC3E}">
        <p14:creationId xmlns:p14="http://schemas.microsoft.com/office/powerpoint/2010/main" val="220510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16</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0" y="4714541"/>
            <a:ext cx="5438451" cy="4468385"/>
          </a:xfrm>
          <a:noFill/>
        </p:spPr>
        <p:txBody>
          <a:bodyPr/>
          <a:lstStyle/>
          <a:p>
            <a:pPr eaLnBrk="1" hangingPunct="1"/>
            <a:endParaRPr lang="hu-HU" altLang="en-US" smtClean="0">
              <a:latin typeface="Arial" pitchFamily="34" charset="0"/>
            </a:endParaRPr>
          </a:p>
        </p:txBody>
      </p:sp>
    </p:spTree>
    <p:extLst>
      <p:ext uri="{BB962C8B-B14F-4D97-AF65-F5344CB8AC3E}">
        <p14:creationId xmlns:p14="http://schemas.microsoft.com/office/powerpoint/2010/main" val="4785831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222</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04875" y="749300"/>
            <a:ext cx="4992688" cy="3744913"/>
          </a:xfrm>
          <a:ln/>
        </p:spPr>
      </p:sp>
      <p:sp>
        <p:nvSpPr>
          <p:cNvPr id="102404" name="Rectangle 3"/>
          <p:cNvSpPr>
            <a:spLocks noGrp="1" noChangeArrowheads="1"/>
          </p:cNvSpPr>
          <p:nvPr>
            <p:ph type="body" idx="1"/>
          </p:nvPr>
        </p:nvSpPr>
        <p:spPr>
          <a:xfrm>
            <a:off x="680086" y="4741828"/>
            <a:ext cx="5435911" cy="4494247"/>
          </a:xfrm>
          <a:noFill/>
        </p:spPr>
        <p:txBody>
          <a:bodyPr/>
          <a:lstStyle/>
          <a:p>
            <a:pPr eaLnBrk="1" hangingPunct="1"/>
            <a:endParaRPr lang="hu-HU" altLang="en-US" smtClean="0">
              <a:latin typeface="Arial" pitchFamily="34" charset="0"/>
            </a:endParaRPr>
          </a:p>
        </p:txBody>
      </p:sp>
    </p:spTree>
    <p:extLst>
      <p:ext uri="{BB962C8B-B14F-4D97-AF65-F5344CB8AC3E}">
        <p14:creationId xmlns:p14="http://schemas.microsoft.com/office/powerpoint/2010/main" val="20534330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231</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19163" y="744538"/>
            <a:ext cx="4967287" cy="3724275"/>
          </a:xfrm>
          <a:ln/>
        </p:spPr>
      </p:sp>
      <p:sp>
        <p:nvSpPr>
          <p:cNvPr id="102404" name="Rectangle 3"/>
          <p:cNvSpPr>
            <a:spLocks noGrp="1" noChangeArrowheads="1"/>
          </p:cNvSpPr>
          <p:nvPr>
            <p:ph type="body" idx="1"/>
          </p:nvPr>
        </p:nvSpPr>
        <p:spPr>
          <a:xfrm>
            <a:off x="680403" y="4714541"/>
            <a:ext cx="5438451" cy="4468385"/>
          </a:xfrm>
          <a:noFill/>
        </p:spPr>
        <p:txBody>
          <a:bodyPr/>
          <a:lstStyle/>
          <a:p>
            <a:pPr eaLnBrk="1" hangingPunct="1"/>
            <a:endParaRPr lang="hu-HU" altLang="en-US" smtClean="0">
              <a:latin typeface="Arial" pitchFamily="34" charset="0"/>
            </a:endParaRPr>
          </a:p>
        </p:txBody>
      </p:sp>
    </p:spTree>
    <p:extLst>
      <p:ext uri="{BB962C8B-B14F-4D97-AF65-F5344CB8AC3E}">
        <p14:creationId xmlns:p14="http://schemas.microsoft.com/office/powerpoint/2010/main" val="4613384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a:ln/>
        </p:spPr>
      </p:sp>
      <p:sp>
        <p:nvSpPr>
          <p:cNvPr id="154627" name="Jegyzetek hely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u-HU" smtClean="0">
              <a:latin typeface="Arial" pitchFamily="34" charset="0"/>
            </a:endParaRPr>
          </a:p>
        </p:txBody>
      </p:sp>
      <p:sp>
        <p:nvSpPr>
          <p:cNvPr id="154628" name="Dia számának hely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59" eaLnBrk="0" hangingPunct="0">
              <a:defRPr sz="1400">
                <a:solidFill>
                  <a:schemeClr val="tx1"/>
                </a:solidFill>
                <a:latin typeface="Verdana" pitchFamily="34" charset="0"/>
              </a:defRPr>
            </a:lvl1pPr>
            <a:lvl2pPr marL="743138" indent="-285822" defTabSz="924159" eaLnBrk="0" hangingPunct="0">
              <a:defRPr sz="1400">
                <a:solidFill>
                  <a:schemeClr val="tx1"/>
                </a:solidFill>
                <a:latin typeface="Verdana" pitchFamily="34" charset="0"/>
              </a:defRPr>
            </a:lvl2pPr>
            <a:lvl3pPr marL="1143289" indent="-228657" defTabSz="924159" eaLnBrk="0" hangingPunct="0">
              <a:defRPr sz="1400">
                <a:solidFill>
                  <a:schemeClr val="tx1"/>
                </a:solidFill>
                <a:latin typeface="Verdana" pitchFamily="34" charset="0"/>
              </a:defRPr>
            </a:lvl3pPr>
            <a:lvl4pPr marL="1600604" indent="-228657" defTabSz="924159" eaLnBrk="0" hangingPunct="0">
              <a:defRPr sz="1400">
                <a:solidFill>
                  <a:schemeClr val="tx1"/>
                </a:solidFill>
                <a:latin typeface="Verdana" pitchFamily="34" charset="0"/>
              </a:defRPr>
            </a:lvl4pPr>
            <a:lvl5pPr marL="2057920" indent="-228657" defTabSz="924159" eaLnBrk="0" hangingPunct="0">
              <a:defRPr sz="1400">
                <a:solidFill>
                  <a:schemeClr val="tx1"/>
                </a:solidFill>
                <a:latin typeface="Verdana" pitchFamily="34" charset="0"/>
              </a:defRPr>
            </a:lvl5pPr>
            <a:lvl6pPr marL="2515235" indent="-228657" defTabSz="924159" eaLnBrk="0" fontAlgn="base" hangingPunct="0">
              <a:spcBef>
                <a:spcPct val="0"/>
              </a:spcBef>
              <a:spcAft>
                <a:spcPct val="0"/>
              </a:spcAft>
              <a:defRPr sz="1400">
                <a:solidFill>
                  <a:schemeClr val="tx1"/>
                </a:solidFill>
                <a:latin typeface="Verdana" pitchFamily="34" charset="0"/>
              </a:defRPr>
            </a:lvl6pPr>
            <a:lvl7pPr marL="2972550" indent="-228657" defTabSz="924159" eaLnBrk="0" fontAlgn="base" hangingPunct="0">
              <a:spcBef>
                <a:spcPct val="0"/>
              </a:spcBef>
              <a:spcAft>
                <a:spcPct val="0"/>
              </a:spcAft>
              <a:defRPr sz="1400">
                <a:solidFill>
                  <a:schemeClr val="tx1"/>
                </a:solidFill>
                <a:latin typeface="Verdana" pitchFamily="34" charset="0"/>
              </a:defRPr>
            </a:lvl7pPr>
            <a:lvl8pPr marL="3429866" indent="-228657" defTabSz="924159" eaLnBrk="0" fontAlgn="base" hangingPunct="0">
              <a:spcBef>
                <a:spcPct val="0"/>
              </a:spcBef>
              <a:spcAft>
                <a:spcPct val="0"/>
              </a:spcAft>
              <a:defRPr sz="1400">
                <a:solidFill>
                  <a:schemeClr val="tx1"/>
                </a:solidFill>
                <a:latin typeface="Verdana" pitchFamily="34" charset="0"/>
              </a:defRPr>
            </a:lvl8pPr>
            <a:lvl9pPr marL="3887181" indent="-228657" defTabSz="924159" eaLnBrk="0" fontAlgn="base" hangingPunct="0">
              <a:spcBef>
                <a:spcPct val="0"/>
              </a:spcBef>
              <a:spcAft>
                <a:spcPct val="0"/>
              </a:spcAft>
              <a:defRPr sz="1400">
                <a:solidFill>
                  <a:schemeClr val="tx1"/>
                </a:solidFill>
                <a:latin typeface="Verdana" pitchFamily="34" charset="0"/>
              </a:defRPr>
            </a:lvl9pPr>
          </a:lstStyle>
          <a:p>
            <a:pPr eaLnBrk="1" hangingPunct="1"/>
            <a:fld id="{4DBE4DAB-7F0A-4A0A-8B5B-9808A73DEBD4}" type="slidenum">
              <a:rPr lang="en-US" sz="1200">
                <a:solidFill>
                  <a:srgbClr val="000000"/>
                </a:solidFill>
                <a:latin typeface="Arial" pitchFamily="34" charset="0"/>
              </a:rPr>
              <a:pPr eaLnBrk="1" hangingPunct="1"/>
              <a:t>232</a:t>
            </a:fld>
            <a:endParaRPr lang="en-US" sz="1200">
              <a:solidFill>
                <a:srgbClr val="000000"/>
              </a:solidFill>
              <a:latin typeface="Arial" pitchFamily="34" charset="0"/>
            </a:endParaRPr>
          </a:p>
        </p:txBody>
      </p:sp>
    </p:spTree>
    <p:extLst>
      <p:ext uri="{BB962C8B-B14F-4D97-AF65-F5344CB8AC3E}">
        <p14:creationId xmlns:p14="http://schemas.microsoft.com/office/powerpoint/2010/main" val="11143979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a:ln/>
        </p:spPr>
      </p:sp>
      <p:sp>
        <p:nvSpPr>
          <p:cNvPr id="154627" name="Jegyzetek hely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u-HU" smtClean="0">
              <a:latin typeface="Arial" pitchFamily="34" charset="0"/>
            </a:endParaRPr>
          </a:p>
        </p:txBody>
      </p:sp>
      <p:sp>
        <p:nvSpPr>
          <p:cNvPr id="154628" name="Dia számának hely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59" eaLnBrk="0" hangingPunct="0">
              <a:defRPr sz="1400">
                <a:solidFill>
                  <a:schemeClr val="tx1"/>
                </a:solidFill>
                <a:latin typeface="Verdana" pitchFamily="34" charset="0"/>
              </a:defRPr>
            </a:lvl1pPr>
            <a:lvl2pPr marL="743138" indent="-285822" defTabSz="924159" eaLnBrk="0" hangingPunct="0">
              <a:defRPr sz="1400">
                <a:solidFill>
                  <a:schemeClr val="tx1"/>
                </a:solidFill>
                <a:latin typeface="Verdana" pitchFamily="34" charset="0"/>
              </a:defRPr>
            </a:lvl2pPr>
            <a:lvl3pPr marL="1143289" indent="-228657" defTabSz="924159" eaLnBrk="0" hangingPunct="0">
              <a:defRPr sz="1400">
                <a:solidFill>
                  <a:schemeClr val="tx1"/>
                </a:solidFill>
                <a:latin typeface="Verdana" pitchFamily="34" charset="0"/>
              </a:defRPr>
            </a:lvl3pPr>
            <a:lvl4pPr marL="1600604" indent="-228657" defTabSz="924159" eaLnBrk="0" hangingPunct="0">
              <a:defRPr sz="1400">
                <a:solidFill>
                  <a:schemeClr val="tx1"/>
                </a:solidFill>
                <a:latin typeface="Verdana" pitchFamily="34" charset="0"/>
              </a:defRPr>
            </a:lvl4pPr>
            <a:lvl5pPr marL="2057920" indent="-228657" defTabSz="924159" eaLnBrk="0" hangingPunct="0">
              <a:defRPr sz="1400">
                <a:solidFill>
                  <a:schemeClr val="tx1"/>
                </a:solidFill>
                <a:latin typeface="Verdana" pitchFamily="34" charset="0"/>
              </a:defRPr>
            </a:lvl5pPr>
            <a:lvl6pPr marL="2515235" indent="-228657" defTabSz="924159" eaLnBrk="0" fontAlgn="base" hangingPunct="0">
              <a:spcBef>
                <a:spcPct val="0"/>
              </a:spcBef>
              <a:spcAft>
                <a:spcPct val="0"/>
              </a:spcAft>
              <a:defRPr sz="1400">
                <a:solidFill>
                  <a:schemeClr val="tx1"/>
                </a:solidFill>
                <a:latin typeface="Verdana" pitchFamily="34" charset="0"/>
              </a:defRPr>
            </a:lvl6pPr>
            <a:lvl7pPr marL="2972550" indent="-228657" defTabSz="924159" eaLnBrk="0" fontAlgn="base" hangingPunct="0">
              <a:spcBef>
                <a:spcPct val="0"/>
              </a:spcBef>
              <a:spcAft>
                <a:spcPct val="0"/>
              </a:spcAft>
              <a:defRPr sz="1400">
                <a:solidFill>
                  <a:schemeClr val="tx1"/>
                </a:solidFill>
                <a:latin typeface="Verdana" pitchFamily="34" charset="0"/>
              </a:defRPr>
            </a:lvl7pPr>
            <a:lvl8pPr marL="3429866" indent="-228657" defTabSz="924159" eaLnBrk="0" fontAlgn="base" hangingPunct="0">
              <a:spcBef>
                <a:spcPct val="0"/>
              </a:spcBef>
              <a:spcAft>
                <a:spcPct val="0"/>
              </a:spcAft>
              <a:defRPr sz="1400">
                <a:solidFill>
                  <a:schemeClr val="tx1"/>
                </a:solidFill>
                <a:latin typeface="Verdana" pitchFamily="34" charset="0"/>
              </a:defRPr>
            </a:lvl8pPr>
            <a:lvl9pPr marL="3887181" indent="-228657" defTabSz="924159" eaLnBrk="0" fontAlgn="base" hangingPunct="0">
              <a:spcBef>
                <a:spcPct val="0"/>
              </a:spcBef>
              <a:spcAft>
                <a:spcPct val="0"/>
              </a:spcAft>
              <a:defRPr sz="1400">
                <a:solidFill>
                  <a:schemeClr val="tx1"/>
                </a:solidFill>
                <a:latin typeface="Verdana" pitchFamily="34" charset="0"/>
              </a:defRPr>
            </a:lvl9pPr>
          </a:lstStyle>
          <a:p>
            <a:pPr eaLnBrk="1" hangingPunct="1"/>
            <a:fld id="{4DBE4DAB-7F0A-4A0A-8B5B-9808A73DEBD4}" type="slidenum">
              <a:rPr lang="en-US" sz="1200">
                <a:solidFill>
                  <a:srgbClr val="000000"/>
                </a:solidFill>
                <a:latin typeface="Arial" pitchFamily="34" charset="0"/>
              </a:rPr>
              <a:pPr eaLnBrk="1" hangingPunct="1"/>
              <a:t>233</a:t>
            </a:fld>
            <a:endParaRPr lang="en-US" sz="1200">
              <a:solidFill>
                <a:srgbClr val="000000"/>
              </a:solidFill>
              <a:latin typeface="Arial" pitchFamily="34" charset="0"/>
            </a:endParaRPr>
          </a:p>
        </p:txBody>
      </p:sp>
    </p:spTree>
    <p:extLst>
      <p:ext uri="{BB962C8B-B14F-4D97-AF65-F5344CB8AC3E}">
        <p14:creationId xmlns:p14="http://schemas.microsoft.com/office/powerpoint/2010/main" val="18219369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a:ln/>
        </p:spPr>
      </p:sp>
      <p:sp>
        <p:nvSpPr>
          <p:cNvPr id="154627" name="Jegyzetek hely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u-HU" smtClean="0">
              <a:latin typeface="Arial" pitchFamily="34" charset="0"/>
            </a:endParaRPr>
          </a:p>
        </p:txBody>
      </p:sp>
      <p:sp>
        <p:nvSpPr>
          <p:cNvPr id="154628" name="Dia számának hely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59" eaLnBrk="0" hangingPunct="0">
              <a:defRPr sz="1400">
                <a:solidFill>
                  <a:schemeClr val="tx1"/>
                </a:solidFill>
                <a:latin typeface="Verdana" pitchFamily="34" charset="0"/>
              </a:defRPr>
            </a:lvl1pPr>
            <a:lvl2pPr marL="743138" indent="-285822" defTabSz="924159" eaLnBrk="0" hangingPunct="0">
              <a:defRPr sz="1400">
                <a:solidFill>
                  <a:schemeClr val="tx1"/>
                </a:solidFill>
                <a:latin typeface="Verdana" pitchFamily="34" charset="0"/>
              </a:defRPr>
            </a:lvl2pPr>
            <a:lvl3pPr marL="1143289" indent="-228657" defTabSz="924159" eaLnBrk="0" hangingPunct="0">
              <a:defRPr sz="1400">
                <a:solidFill>
                  <a:schemeClr val="tx1"/>
                </a:solidFill>
                <a:latin typeface="Verdana" pitchFamily="34" charset="0"/>
              </a:defRPr>
            </a:lvl3pPr>
            <a:lvl4pPr marL="1600604" indent="-228657" defTabSz="924159" eaLnBrk="0" hangingPunct="0">
              <a:defRPr sz="1400">
                <a:solidFill>
                  <a:schemeClr val="tx1"/>
                </a:solidFill>
                <a:latin typeface="Verdana" pitchFamily="34" charset="0"/>
              </a:defRPr>
            </a:lvl4pPr>
            <a:lvl5pPr marL="2057920" indent="-228657" defTabSz="924159" eaLnBrk="0" hangingPunct="0">
              <a:defRPr sz="1400">
                <a:solidFill>
                  <a:schemeClr val="tx1"/>
                </a:solidFill>
                <a:latin typeface="Verdana" pitchFamily="34" charset="0"/>
              </a:defRPr>
            </a:lvl5pPr>
            <a:lvl6pPr marL="2515235" indent="-228657" defTabSz="924159" eaLnBrk="0" fontAlgn="base" hangingPunct="0">
              <a:spcBef>
                <a:spcPct val="0"/>
              </a:spcBef>
              <a:spcAft>
                <a:spcPct val="0"/>
              </a:spcAft>
              <a:defRPr sz="1400">
                <a:solidFill>
                  <a:schemeClr val="tx1"/>
                </a:solidFill>
                <a:latin typeface="Verdana" pitchFamily="34" charset="0"/>
              </a:defRPr>
            </a:lvl6pPr>
            <a:lvl7pPr marL="2972550" indent="-228657" defTabSz="924159" eaLnBrk="0" fontAlgn="base" hangingPunct="0">
              <a:spcBef>
                <a:spcPct val="0"/>
              </a:spcBef>
              <a:spcAft>
                <a:spcPct val="0"/>
              </a:spcAft>
              <a:defRPr sz="1400">
                <a:solidFill>
                  <a:schemeClr val="tx1"/>
                </a:solidFill>
                <a:latin typeface="Verdana" pitchFamily="34" charset="0"/>
              </a:defRPr>
            </a:lvl7pPr>
            <a:lvl8pPr marL="3429866" indent="-228657" defTabSz="924159" eaLnBrk="0" fontAlgn="base" hangingPunct="0">
              <a:spcBef>
                <a:spcPct val="0"/>
              </a:spcBef>
              <a:spcAft>
                <a:spcPct val="0"/>
              </a:spcAft>
              <a:defRPr sz="1400">
                <a:solidFill>
                  <a:schemeClr val="tx1"/>
                </a:solidFill>
                <a:latin typeface="Verdana" pitchFamily="34" charset="0"/>
              </a:defRPr>
            </a:lvl8pPr>
            <a:lvl9pPr marL="3887181" indent="-228657" defTabSz="924159" eaLnBrk="0" fontAlgn="base" hangingPunct="0">
              <a:spcBef>
                <a:spcPct val="0"/>
              </a:spcBef>
              <a:spcAft>
                <a:spcPct val="0"/>
              </a:spcAft>
              <a:defRPr sz="1400">
                <a:solidFill>
                  <a:schemeClr val="tx1"/>
                </a:solidFill>
                <a:latin typeface="Verdana" pitchFamily="34" charset="0"/>
              </a:defRPr>
            </a:lvl9pPr>
          </a:lstStyle>
          <a:p>
            <a:pPr eaLnBrk="1" hangingPunct="1"/>
            <a:fld id="{4DBE4DAB-7F0A-4A0A-8B5B-9808A73DEBD4}" type="slidenum">
              <a:rPr lang="en-US" sz="1200">
                <a:solidFill>
                  <a:srgbClr val="000000"/>
                </a:solidFill>
                <a:latin typeface="Arial" pitchFamily="34" charset="0"/>
              </a:rPr>
              <a:pPr eaLnBrk="1" hangingPunct="1"/>
              <a:t>234</a:t>
            </a:fld>
            <a:endParaRPr lang="en-US" sz="1200">
              <a:solidFill>
                <a:srgbClr val="000000"/>
              </a:solidFill>
              <a:latin typeface="Arial" pitchFamily="34" charset="0"/>
            </a:endParaRPr>
          </a:p>
        </p:txBody>
      </p:sp>
    </p:spTree>
    <p:extLst>
      <p:ext uri="{BB962C8B-B14F-4D97-AF65-F5344CB8AC3E}">
        <p14:creationId xmlns:p14="http://schemas.microsoft.com/office/powerpoint/2010/main" val="36107872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a:ln/>
        </p:spPr>
      </p:sp>
      <p:sp>
        <p:nvSpPr>
          <p:cNvPr id="154627" name="Jegyzetek hely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u-HU" smtClean="0">
              <a:latin typeface="Arial" pitchFamily="34" charset="0"/>
            </a:endParaRPr>
          </a:p>
        </p:txBody>
      </p:sp>
      <p:sp>
        <p:nvSpPr>
          <p:cNvPr id="154628" name="Dia számának hely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59" eaLnBrk="0" hangingPunct="0">
              <a:defRPr sz="1400">
                <a:solidFill>
                  <a:schemeClr val="tx1"/>
                </a:solidFill>
                <a:latin typeface="Verdana" pitchFamily="34" charset="0"/>
              </a:defRPr>
            </a:lvl1pPr>
            <a:lvl2pPr marL="743138" indent="-285822" defTabSz="924159" eaLnBrk="0" hangingPunct="0">
              <a:defRPr sz="1400">
                <a:solidFill>
                  <a:schemeClr val="tx1"/>
                </a:solidFill>
                <a:latin typeface="Verdana" pitchFamily="34" charset="0"/>
              </a:defRPr>
            </a:lvl2pPr>
            <a:lvl3pPr marL="1143289" indent="-228657" defTabSz="924159" eaLnBrk="0" hangingPunct="0">
              <a:defRPr sz="1400">
                <a:solidFill>
                  <a:schemeClr val="tx1"/>
                </a:solidFill>
                <a:latin typeface="Verdana" pitchFamily="34" charset="0"/>
              </a:defRPr>
            </a:lvl3pPr>
            <a:lvl4pPr marL="1600604" indent="-228657" defTabSz="924159" eaLnBrk="0" hangingPunct="0">
              <a:defRPr sz="1400">
                <a:solidFill>
                  <a:schemeClr val="tx1"/>
                </a:solidFill>
                <a:latin typeface="Verdana" pitchFamily="34" charset="0"/>
              </a:defRPr>
            </a:lvl4pPr>
            <a:lvl5pPr marL="2057920" indent="-228657" defTabSz="924159" eaLnBrk="0" hangingPunct="0">
              <a:defRPr sz="1400">
                <a:solidFill>
                  <a:schemeClr val="tx1"/>
                </a:solidFill>
                <a:latin typeface="Verdana" pitchFamily="34" charset="0"/>
              </a:defRPr>
            </a:lvl5pPr>
            <a:lvl6pPr marL="2515235" indent="-228657" defTabSz="924159" eaLnBrk="0" fontAlgn="base" hangingPunct="0">
              <a:spcBef>
                <a:spcPct val="0"/>
              </a:spcBef>
              <a:spcAft>
                <a:spcPct val="0"/>
              </a:spcAft>
              <a:defRPr sz="1400">
                <a:solidFill>
                  <a:schemeClr val="tx1"/>
                </a:solidFill>
                <a:latin typeface="Verdana" pitchFamily="34" charset="0"/>
              </a:defRPr>
            </a:lvl6pPr>
            <a:lvl7pPr marL="2972550" indent="-228657" defTabSz="924159" eaLnBrk="0" fontAlgn="base" hangingPunct="0">
              <a:spcBef>
                <a:spcPct val="0"/>
              </a:spcBef>
              <a:spcAft>
                <a:spcPct val="0"/>
              </a:spcAft>
              <a:defRPr sz="1400">
                <a:solidFill>
                  <a:schemeClr val="tx1"/>
                </a:solidFill>
                <a:latin typeface="Verdana" pitchFamily="34" charset="0"/>
              </a:defRPr>
            </a:lvl7pPr>
            <a:lvl8pPr marL="3429866" indent="-228657" defTabSz="924159" eaLnBrk="0" fontAlgn="base" hangingPunct="0">
              <a:spcBef>
                <a:spcPct val="0"/>
              </a:spcBef>
              <a:spcAft>
                <a:spcPct val="0"/>
              </a:spcAft>
              <a:defRPr sz="1400">
                <a:solidFill>
                  <a:schemeClr val="tx1"/>
                </a:solidFill>
                <a:latin typeface="Verdana" pitchFamily="34" charset="0"/>
              </a:defRPr>
            </a:lvl8pPr>
            <a:lvl9pPr marL="3887181" indent="-228657" defTabSz="924159" eaLnBrk="0" fontAlgn="base" hangingPunct="0">
              <a:spcBef>
                <a:spcPct val="0"/>
              </a:spcBef>
              <a:spcAft>
                <a:spcPct val="0"/>
              </a:spcAft>
              <a:defRPr sz="1400">
                <a:solidFill>
                  <a:schemeClr val="tx1"/>
                </a:solidFill>
                <a:latin typeface="Verdana" pitchFamily="34" charset="0"/>
              </a:defRPr>
            </a:lvl9pPr>
          </a:lstStyle>
          <a:p>
            <a:pPr eaLnBrk="1" hangingPunct="1"/>
            <a:fld id="{4DBE4DAB-7F0A-4A0A-8B5B-9808A73DEBD4}" type="slidenum">
              <a:rPr lang="en-US" sz="1200">
                <a:solidFill>
                  <a:srgbClr val="000000"/>
                </a:solidFill>
                <a:latin typeface="Arial" pitchFamily="34" charset="0"/>
              </a:rPr>
              <a:pPr eaLnBrk="1" hangingPunct="1"/>
              <a:t>235</a:t>
            </a:fld>
            <a:endParaRPr lang="en-US" sz="1200">
              <a:solidFill>
                <a:srgbClr val="000000"/>
              </a:solidFill>
              <a:latin typeface="Arial" pitchFamily="34" charset="0"/>
            </a:endParaRPr>
          </a:p>
        </p:txBody>
      </p:sp>
    </p:spTree>
    <p:extLst>
      <p:ext uri="{BB962C8B-B14F-4D97-AF65-F5344CB8AC3E}">
        <p14:creationId xmlns:p14="http://schemas.microsoft.com/office/powerpoint/2010/main" val="14927484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a:ln/>
        </p:spPr>
      </p:sp>
      <p:sp>
        <p:nvSpPr>
          <p:cNvPr id="154627" name="Jegyzetek hely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u-HU" smtClean="0">
              <a:latin typeface="Arial" pitchFamily="34" charset="0"/>
            </a:endParaRPr>
          </a:p>
        </p:txBody>
      </p:sp>
      <p:sp>
        <p:nvSpPr>
          <p:cNvPr id="154628" name="Dia számának hely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59" eaLnBrk="0" hangingPunct="0">
              <a:defRPr sz="1400">
                <a:solidFill>
                  <a:schemeClr val="tx1"/>
                </a:solidFill>
                <a:latin typeface="Verdana" pitchFamily="34" charset="0"/>
              </a:defRPr>
            </a:lvl1pPr>
            <a:lvl2pPr marL="743138" indent="-285822" defTabSz="924159" eaLnBrk="0" hangingPunct="0">
              <a:defRPr sz="1400">
                <a:solidFill>
                  <a:schemeClr val="tx1"/>
                </a:solidFill>
                <a:latin typeface="Verdana" pitchFamily="34" charset="0"/>
              </a:defRPr>
            </a:lvl2pPr>
            <a:lvl3pPr marL="1143289" indent="-228657" defTabSz="924159" eaLnBrk="0" hangingPunct="0">
              <a:defRPr sz="1400">
                <a:solidFill>
                  <a:schemeClr val="tx1"/>
                </a:solidFill>
                <a:latin typeface="Verdana" pitchFamily="34" charset="0"/>
              </a:defRPr>
            </a:lvl3pPr>
            <a:lvl4pPr marL="1600604" indent="-228657" defTabSz="924159" eaLnBrk="0" hangingPunct="0">
              <a:defRPr sz="1400">
                <a:solidFill>
                  <a:schemeClr val="tx1"/>
                </a:solidFill>
                <a:latin typeface="Verdana" pitchFamily="34" charset="0"/>
              </a:defRPr>
            </a:lvl4pPr>
            <a:lvl5pPr marL="2057920" indent="-228657" defTabSz="924159" eaLnBrk="0" hangingPunct="0">
              <a:defRPr sz="1400">
                <a:solidFill>
                  <a:schemeClr val="tx1"/>
                </a:solidFill>
                <a:latin typeface="Verdana" pitchFamily="34" charset="0"/>
              </a:defRPr>
            </a:lvl5pPr>
            <a:lvl6pPr marL="2515235" indent="-228657" defTabSz="924159" eaLnBrk="0" fontAlgn="base" hangingPunct="0">
              <a:spcBef>
                <a:spcPct val="0"/>
              </a:spcBef>
              <a:spcAft>
                <a:spcPct val="0"/>
              </a:spcAft>
              <a:defRPr sz="1400">
                <a:solidFill>
                  <a:schemeClr val="tx1"/>
                </a:solidFill>
                <a:latin typeface="Verdana" pitchFamily="34" charset="0"/>
              </a:defRPr>
            </a:lvl6pPr>
            <a:lvl7pPr marL="2972550" indent="-228657" defTabSz="924159" eaLnBrk="0" fontAlgn="base" hangingPunct="0">
              <a:spcBef>
                <a:spcPct val="0"/>
              </a:spcBef>
              <a:spcAft>
                <a:spcPct val="0"/>
              </a:spcAft>
              <a:defRPr sz="1400">
                <a:solidFill>
                  <a:schemeClr val="tx1"/>
                </a:solidFill>
                <a:latin typeface="Verdana" pitchFamily="34" charset="0"/>
              </a:defRPr>
            </a:lvl7pPr>
            <a:lvl8pPr marL="3429866" indent="-228657" defTabSz="924159" eaLnBrk="0" fontAlgn="base" hangingPunct="0">
              <a:spcBef>
                <a:spcPct val="0"/>
              </a:spcBef>
              <a:spcAft>
                <a:spcPct val="0"/>
              </a:spcAft>
              <a:defRPr sz="1400">
                <a:solidFill>
                  <a:schemeClr val="tx1"/>
                </a:solidFill>
                <a:latin typeface="Verdana" pitchFamily="34" charset="0"/>
              </a:defRPr>
            </a:lvl8pPr>
            <a:lvl9pPr marL="3887181" indent="-228657" defTabSz="924159" eaLnBrk="0" fontAlgn="base" hangingPunct="0">
              <a:spcBef>
                <a:spcPct val="0"/>
              </a:spcBef>
              <a:spcAft>
                <a:spcPct val="0"/>
              </a:spcAft>
              <a:defRPr sz="1400">
                <a:solidFill>
                  <a:schemeClr val="tx1"/>
                </a:solidFill>
                <a:latin typeface="Verdana" pitchFamily="34" charset="0"/>
              </a:defRPr>
            </a:lvl9pPr>
          </a:lstStyle>
          <a:p>
            <a:pPr eaLnBrk="1" hangingPunct="1"/>
            <a:fld id="{4DBE4DAB-7F0A-4A0A-8B5B-9808A73DEBD4}" type="slidenum">
              <a:rPr lang="en-US" sz="1200">
                <a:solidFill>
                  <a:srgbClr val="000000"/>
                </a:solidFill>
                <a:latin typeface="Arial" pitchFamily="34" charset="0"/>
              </a:rPr>
              <a:pPr eaLnBrk="1" hangingPunct="1"/>
              <a:t>236</a:t>
            </a:fld>
            <a:endParaRPr lang="en-US" sz="1200">
              <a:solidFill>
                <a:srgbClr val="000000"/>
              </a:solidFill>
              <a:latin typeface="Arial" pitchFamily="34" charset="0"/>
            </a:endParaRPr>
          </a:p>
        </p:txBody>
      </p:sp>
    </p:spTree>
    <p:extLst>
      <p:ext uri="{BB962C8B-B14F-4D97-AF65-F5344CB8AC3E}">
        <p14:creationId xmlns:p14="http://schemas.microsoft.com/office/powerpoint/2010/main" val="15686054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a:ln/>
        </p:spPr>
      </p:sp>
      <p:sp>
        <p:nvSpPr>
          <p:cNvPr id="154627" name="Jegyzetek hely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u-HU" smtClean="0">
              <a:latin typeface="Arial" pitchFamily="34" charset="0"/>
            </a:endParaRPr>
          </a:p>
        </p:txBody>
      </p:sp>
      <p:sp>
        <p:nvSpPr>
          <p:cNvPr id="154628" name="Dia számának hely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59" eaLnBrk="0" hangingPunct="0">
              <a:defRPr sz="1400">
                <a:solidFill>
                  <a:schemeClr val="tx1"/>
                </a:solidFill>
                <a:latin typeface="Verdana" pitchFamily="34" charset="0"/>
              </a:defRPr>
            </a:lvl1pPr>
            <a:lvl2pPr marL="743138" indent="-285822" defTabSz="924159" eaLnBrk="0" hangingPunct="0">
              <a:defRPr sz="1400">
                <a:solidFill>
                  <a:schemeClr val="tx1"/>
                </a:solidFill>
                <a:latin typeface="Verdana" pitchFamily="34" charset="0"/>
              </a:defRPr>
            </a:lvl2pPr>
            <a:lvl3pPr marL="1143289" indent="-228657" defTabSz="924159" eaLnBrk="0" hangingPunct="0">
              <a:defRPr sz="1400">
                <a:solidFill>
                  <a:schemeClr val="tx1"/>
                </a:solidFill>
                <a:latin typeface="Verdana" pitchFamily="34" charset="0"/>
              </a:defRPr>
            </a:lvl3pPr>
            <a:lvl4pPr marL="1600604" indent="-228657" defTabSz="924159" eaLnBrk="0" hangingPunct="0">
              <a:defRPr sz="1400">
                <a:solidFill>
                  <a:schemeClr val="tx1"/>
                </a:solidFill>
                <a:latin typeface="Verdana" pitchFamily="34" charset="0"/>
              </a:defRPr>
            </a:lvl4pPr>
            <a:lvl5pPr marL="2057920" indent="-228657" defTabSz="924159" eaLnBrk="0" hangingPunct="0">
              <a:defRPr sz="1400">
                <a:solidFill>
                  <a:schemeClr val="tx1"/>
                </a:solidFill>
                <a:latin typeface="Verdana" pitchFamily="34" charset="0"/>
              </a:defRPr>
            </a:lvl5pPr>
            <a:lvl6pPr marL="2515235" indent="-228657" defTabSz="924159" eaLnBrk="0" fontAlgn="base" hangingPunct="0">
              <a:spcBef>
                <a:spcPct val="0"/>
              </a:spcBef>
              <a:spcAft>
                <a:spcPct val="0"/>
              </a:spcAft>
              <a:defRPr sz="1400">
                <a:solidFill>
                  <a:schemeClr val="tx1"/>
                </a:solidFill>
                <a:latin typeface="Verdana" pitchFamily="34" charset="0"/>
              </a:defRPr>
            </a:lvl6pPr>
            <a:lvl7pPr marL="2972550" indent="-228657" defTabSz="924159" eaLnBrk="0" fontAlgn="base" hangingPunct="0">
              <a:spcBef>
                <a:spcPct val="0"/>
              </a:spcBef>
              <a:spcAft>
                <a:spcPct val="0"/>
              </a:spcAft>
              <a:defRPr sz="1400">
                <a:solidFill>
                  <a:schemeClr val="tx1"/>
                </a:solidFill>
                <a:latin typeface="Verdana" pitchFamily="34" charset="0"/>
              </a:defRPr>
            </a:lvl7pPr>
            <a:lvl8pPr marL="3429866" indent="-228657" defTabSz="924159" eaLnBrk="0" fontAlgn="base" hangingPunct="0">
              <a:spcBef>
                <a:spcPct val="0"/>
              </a:spcBef>
              <a:spcAft>
                <a:spcPct val="0"/>
              </a:spcAft>
              <a:defRPr sz="1400">
                <a:solidFill>
                  <a:schemeClr val="tx1"/>
                </a:solidFill>
                <a:latin typeface="Verdana" pitchFamily="34" charset="0"/>
              </a:defRPr>
            </a:lvl8pPr>
            <a:lvl9pPr marL="3887181" indent="-228657" defTabSz="924159" eaLnBrk="0" fontAlgn="base" hangingPunct="0">
              <a:spcBef>
                <a:spcPct val="0"/>
              </a:spcBef>
              <a:spcAft>
                <a:spcPct val="0"/>
              </a:spcAft>
              <a:defRPr sz="1400">
                <a:solidFill>
                  <a:schemeClr val="tx1"/>
                </a:solidFill>
                <a:latin typeface="Verdana" pitchFamily="34" charset="0"/>
              </a:defRPr>
            </a:lvl9pPr>
          </a:lstStyle>
          <a:p>
            <a:pPr eaLnBrk="1" hangingPunct="1"/>
            <a:fld id="{4DBE4DAB-7F0A-4A0A-8B5B-9808A73DEBD4}" type="slidenum">
              <a:rPr lang="en-US" sz="1200">
                <a:solidFill>
                  <a:srgbClr val="000000"/>
                </a:solidFill>
                <a:latin typeface="Arial" pitchFamily="34" charset="0"/>
              </a:rPr>
              <a:pPr eaLnBrk="1" hangingPunct="1"/>
              <a:t>237</a:t>
            </a:fld>
            <a:endParaRPr lang="en-US" sz="1200">
              <a:solidFill>
                <a:srgbClr val="000000"/>
              </a:solidFill>
              <a:latin typeface="Arial" pitchFamily="34" charset="0"/>
            </a:endParaRPr>
          </a:p>
        </p:txBody>
      </p:sp>
    </p:spTree>
    <p:extLst>
      <p:ext uri="{BB962C8B-B14F-4D97-AF65-F5344CB8AC3E}">
        <p14:creationId xmlns:p14="http://schemas.microsoft.com/office/powerpoint/2010/main" val="9605274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a:ln/>
        </p:spPr>
      </p:sp>
      <p:sp>
        <p:nvSpPr>
          <p:cNvPr id="154627" name="Jegyzetek hely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u-HU" smtClean="0">
              <a:latin typeface="Arial" pitchFamily="34" charset="0"/>
            </a:endParaRPr>
          </a:p>
        </p:txBody>
      </p:sp>
      <p:sp>
        <p:nvSpPr>
          <p:cNvPr id="154628" name="Dia számának hely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59" eaLnBrk="0" hangingPunct="0">
              <a:defRPr sz="1400">
                <a:solidFill>
                  <a:schemeClr val="tx1"/>
                </a:solidFill>
                <a:latin typeface="Verdana" pitchFamily="34" charset="0"/>
              </a:defRPr>
            </a:lvl1pPr>
            <a:lvl2pPr marL="743138" indent="-285822" defTabSz="924159" eaLnBrk="0" hangingPunct="0">
              <a:defRPr sz="1400">
                <a:solidFill>
                  <a:schemeClr val="tx1"/>
                </a:solidFill>
                <a:latin typeface="Verdana" pitchFamily="34" charset="0"/>
              </a:defRPr>
            </a:lvl2pPr>
            <a:lvl3pPr marL="1143289" indent="-228657" defTabSz="924159" eaLnBrk="0" hangingPunct="0">
              <a:defRPr sz="1400">
                <a:solidFill>
                  <a:schemeClr val="tx1"/>
                </a:solidFill>
                <a:latin typeface="Verdana" pitchFamily="34" charset="0"/>
              </a:defRPr>
            </a:lvl3pPr>
            <a:lvl4pPr marL="1600604" indent="-228657" defTabSz="924159" eaLnBrk="0" hangingPunct="0">
              <a:defRPr sz="1400">
                <a:solidFill>
                  <a:schemeClr val="tx1"/>
                </a:solidFill>
                <a:latin typeface="Verdana" pitchFamily="34" charset="0"/>
              </a:defRPr>
            </a:lvl4pPr>
            <a:lvl5pPr marL="2057920" indent="-228657" defTabSz="924159" eaLnBrk="0" hangingPunct="0">
              <a:defRPr sz="1400">
                <a:solidFill>
                  <a:schemeClr val="tx1"/>
                </a:solidFill>
                <a:latin typeface="Verdana" pitchFamily="34" charset="0"/>
              </a:defRPr>
            </a:lvl5pPr>
            <a:lvl6pPr marL="2515235" indent="-228657" defTabSz="924159" eaLnBrk="0" fontAlgn="base" hangingPunct="0">
              <a:spcBef>
                <a:spcPct val="0"/>
              </a:spcBef>
              <a:spcAft>
                <a:spcPct val="0"/>
              </a:spcAft>
              <a:defRPr sz="1400">
                <a:solidFill>
                  <a:schemeClr val="tx1"/>
                </a:solidFill>
                <a:latin typeface="Verdana" pitchFamily="34" charset="0"/>
              </a:defRPr>
            </a:lvl6pPr>
            <a:lvl7pPr marL="2972550" indent="-228657" defTabSz="924159" eaLnBrk="0" fontAlgn="base" hangingPunct="0">
              <a:spcBef>
                <a:spcPct val="0"/>
              </a:spcBef>
              <a:spcAft>
                <a:spcPct val="0"/>
              </a:spcAft>
              <a:defRPr sz="1400">
                <a:solidFill>
                  <a:schemeClr val="tx1"/>
                </a:solidFill>
                <a:latin typeface="Verdana" pitchFamily="34" charset="0"/>
              </a:defRPr>
            </a:lvl7pPr>
            <a:lvl8pPr marL="3429866" indent="-228657" defTabSz="924159" eaLnBrk="0" fontAlgn="base" hangingPunct="0">
              <a:spcBef>
                <a:spcPct val="0"/>
              </a:spcBef>
              <a:spcAft>
                <a:spcPct val="0"/>
              </a:spcAft>
              <a:defRPr sz="1400">
                <a:solidFill>
                  <a:schemeClr val="tx1"/>
                </a:solidFill>
                <a:latin typeface="Verdana" pitchFamily="34" charset="0"/>
              </a:defRPr>
            </a:lvl8pPr>
            <a:lvl9pPr marL="3887181" indent="-228657" defTabSz="924159" eaLnBrk="0" fontAlgn="base" hangingPunct="0">
              <a:spcBef>
                <a:spcPct val="0"/>
              </a:spcBef>
              <a:spcAft>
                <a:spcPct val="0"/>
              </a:spcAft>
              <a:defRPr sz="1400">
                <a:solidFill>
                  <a:schemeClr val="tx1"/>
                </a:solidFill>
                <a:latin typeface="Verdana" pitchFamily="34" charset="0"/>
              </a:defRPr>
            </a:lvl9pPr>
          </a:lstStyle>
          <a:p>
            <a:pPr eaLnBrk="1" hangingPunct="1"/>
            <a:fld id="{4DBE4DAB-7F0A-4A0A-8B5B-9808A73DEBD4}" type="slidenum">
              <a:rPr lang="en-US" sz="1200">
                <a:solidFill>
                  <a:srgbClr val="000000"/>
                </a:solidFill>
                <a:latin typeface="Arial" pitchFamily="34" charset="0"/>
              </a:rPr>
              <a:pPr eaLnBrk="1" hangingPunct="1"/>
              <a:t>238</a:t>
            </a:fld>
            <a:endParaRPr lang="en-US" sz="1200">
              <a:solidFill>
                <a:srgbClr val="000000"/>
              </a:solidFill>
              <a:latin typeface="Arial" pitchFamily="34" charset="0"/>
            </a:endParaRPr>
          </a:p>
        </p:txBody>
      </p:sp>
    </p:spTree>
    <p:extLst>
      <p:ext uri="{BB962C8B-B14F-4D97-AF65-F5344CB8AC3E}">
        <p14:creationId xmlns:p14="http://schemas.microsoft.com/office/powerpoint/2010/main" val="36465830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a:ln/>
        </p:spPr>
      </p:sp>
      <p:sp>
        <p:nvSpPr>
          <p:cNvPr id="154627" name="Jegyzetek hely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u-HU" smtClean="0">
              <a:latin typeface="Arial" pitchFamily="34" charset="0"/>
            </a:endParaRPr>
          </a:p>
        </p:txBody>
      </p:sp>
      <p:sp>
        <p:nvSpPr>
          <p:cNvPr id="154628" name="Dia számának hely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59" eaLnBrk="0" hangingPunct="0">
              <a:defRPr sz="1400">
                <a:solidFill>
                  <a:schemeClr val="tx1"/>
                </a:solidFill>
                <a:latin typeface="Verdana" pitchFamily="34" charset="0"/>
              </a:defRPr>
            </a:lvl1pPr>
            <a:lvl2pPr marL="743138" indent="-285822" defTabSz="924159" eaLnBrk="0" hangingPunct="0">
              <a:defRPr sz="1400">
                <a:solidFill>
                  <a:schemeClr val="tx1"/>
                </a:solidFill>
                <a:latin typeface="Verdana" pitchFamily="34" charset="0"/>
              </a:defRPr>
            </a:lvl2pPr>
            <a:lvl3pPr marL="1143289" indent="-228657" defTabSz="924159" eaLnBrk="0" hangingPunct="0">
              <a:defRPr sz="1400">
                <a:solidFill>
                  <a:schemeClr val="tx1"/>
                </a:solidFill>
                <a:latin typeface="Verdana" pitchFamily="34" charset="0"/>
              </a:defRPr>
            </a:lvl3pPr>
            <a:lvl4pPr marL="1600604" indent="-228657" defTabSz="924159" eaLnBrk="0" hangingPunct="0">
              <a:defRPr sz="1400">
                <a:solidFill>
                  <a:schemeClr val="tx1"/>
                </a:solidFill>
                <a:latin typeface="Verdana" pitchFamily="34" charset="0"/>
              </a:defRPr>
            </a:lvl4pPr>
            <a:lvl5pPr marL="2057920" indent="-228657" defTabSz="924159" eaLnBrk="0" hangingPunct="0">
              <a:defRPr sz="1400">
                <a:solidFill>
                  <a:schemeClr val="tx1"/>
                </a:solidFill>
                <a:latin typeface="Verdana" pitchFamily="34" charset="0"/>
              </a:defRPr>
            </a:lvl5pPr>
            <a:lvl6pPr marL="2515235" indent="-228657" defTabSz="924159" eaLnBrk="0" fontAlgn="base" hangingPunct="0">
              <a:spcBef>
                <a:spcPct val="0"/>
              </a:spcBef>
              <a:spcAft>
                <a:spcPct val="0"/>
              </a:spcAft>
              <a:defRPr sz="1400">
                <a:solidFill>
                  <a:schemeClr val="tx1"/>
                </a:solidFill>
                <a:latin typeface="Verdana" pitchFamily="34" charset="0"/>
              </a:defRPr>
            </a:lvl6pPr>
            <a:lvl7pPr marL="2972550" indent="-228657" defTabSz="924159" eaLnBrk="0" fontAlgn="base" hangingPunct="0">
              <a:spcBef>
                <a:spcPct val="0"/>
              </a:spcBef>
              <a:spcAft>
                <a:spcPct val="0"/>
              </a:spcAft>
              <a:defRPr sz="1400">
                <a:solidFill>
                  <a:schemeClr val="tx1"/>
                </a:solidFill>
                <a:latin typeface="Verdana" pitchFamily="34" charset="0"/>
              </a:defRPr>
            </a:lvl7pPr>
            <a:lvl8pPr marL="3429866" indent="-228657" defTabSz="924159" eaLnBrk="0" fontAlgn="base" hangingPunct="0">
              <a:spcBef>
                <a:spcPct val="0"/>
              </a:spcBef>
              <a:spcAft>
                <a:spcPct val="0"/>
              </a:spcAft>
              <a:defRPr sz="1400">
                <a:solidFill>
                  <a:schemeClr val="tx1"/>
                </a:solidFill>
                <a:latin typeface="Verdana" pitchFamily="34" charset="0"/>
              </a:defRPr>
            </a:lvl8pPr>
            <a:lvl9pPr marL="3887181" indent="-228657" defTabSz="924159" eaLnBrk="0" fontAlgn="base" hangingPunct="0">
              <a:spcBef>
                <a:spcPct val="0"/>
              </a:spcBef>
              <a:spcAft>
                <a:spcPct val="0"/>
              </a:spcAft>
              <a:defRPr sz="1400">
                <a:solidFill>
                  <a:schemeClr val="tx1"/>
                </a:solidFill>
                <a:latin typeface="Verdana" pitchFamily="34" charset="0"/>
              </a:defRPr>
            </a:lvl9pPr>
          </a:lstStyle>
          <a:p>
            <a:pPr eaLnBrk="1" hangingPunct="1"/>
            <a:fld id="{4DBE4DAB-7F0A-4A0A-8B5B-9808A73DEBD4}" type="slidenum">
              <a:rPr lang="en-US" sz="1200">
                <a:solidFill>
                  <a:srgbClr val="000000"/>
                </a:solidFill>
                <a:latin typeface="Arial" pitchFamily="34" charset="0"/>
              </a:rPr>
              <a:pPr eaLnBrk="1" hangingPunct="1"/>
              <a:t>239</a:t>
            </a:fld>
            <a:endParaRPr lang="en-US" sz="1200">
              <a:solidFill>
                <a:srgbClr val="000000"/>
              </a:solidFill>
              <a:latin typeface="Arial" pitchFamily="34" charset="0"/>
            </a:endParaRPr>
          </a:p>
        </p:txBody>
      </p:sp>
    </p:spTree>
    <p:extLst>
      <p:ext uri="{BB962C8B-B14F-4D97-AF65-F5344CB8AC3E}">
        <p14:creationId xmlns:p14="http://schemas.microsoft.com/office/powerpoint/2010/main" val="3646583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17</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0" y="4714541"/>
            <a:ext cx="5438451" cy="4468385"/>
          </a:xfrm>
          <a:noFill/>
        </p:spPr>
        <p:txBody>
          <a:bodyPr/>
          <a:lstStyle/>
          <a:p>
            <a:pPr eaLnBrk="1" hangingPunct="1"/>
            <a:endParaRPr lang="hu-HU" altLang="en-US" smtClean="0">
              <a:latin typeface="Arial" pitchFamily="34" charset="0"/>
            </a:endParaRPr>
          </a:p>
        </p:txBody>
      </p:sp>
    </p:spTree>
    <p:extLst>
      <p:ext uri="{BB962C8B-B14F-4D97-AF65-F5344CB8AC3E}">
        <p14:creationId xmlns:p14="http://schemas.microsoft.com/office/powerpoint/2010/main" val="22068103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a:ln/>
        </p:spPr>
      </p:sp>
      <p:sp>
        <p:nvSpPr>
          <p:cNvPr id="154627" name="Jegyzetek hely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u-HU" smtClean="0">
              <a:latin typeface="Arial" pitchFamily="34" charset="0"/>
            </a:endParaRPr>
          </a:p>
        </p:txBody>
      </p:sp>
      <p:sp>
        <p:nvSpPr>
          <p:cNvPr id="154628" name="Dia számának hely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59" eaLnBrk="0" hangingPunct="0">
              <a:defRPr sz="1400">
                <a:solidFill>
                  <a:schemeClr val="tx1"/>
                </a:solidFill>
                <a:latin typeface="Verdana" pitchFamily="34" charset="0"/>
              </a:defRPr>
            </a:lvl1pPr>
            <a:lvl2pPr marL="743138" indent="-285822" defTabSz="924159" eaLnBrk="0" hangingPunct="0">
              <a:defRPr sz="1400">
                <a:solidFill>
                  <a:schemeClr val="tx1"/>
                </a:solidFill>
                <a:latin typeface="Verdana" pitchFamily="34" charset="0"/>
              </a:defRPr>
            </a:lvl2pPr>
            <a:lvl3pPr marL="1143289" indent="-228657" defTabSz="924159" eaLnBrk="0" hangingPunct="0">
              <a:defRPr sz="1400">
                <a:solidFill>
                  <a:schemeClr val="tx1"/>
                </a:solidFill>
                <a:latin typeface="Verdana" pitchFamily="34" charset="0"/>
              </a:defRPr>
            </a:lvl3pPr>
            <a:lvl4pPr marL="1600604" indent="-228657" defTabSz="924159" eaLnBrk="0" hangingPunct="0">
              <a:defRPr sz="1400">
                <a:solidFill>
                  <a:schemeClr val="tx1"/>
                </a:solidFill>
                <a:latin typeface="Verdana" pitchFamily="34" charset="0"/>
              </a:defRPr>
            </a:lvl4pPr>
            <a:lvl5pPr marL="2057920" indent="-228657" defTabSz="924159" eaLnBrk="0" hangingPunct="0">
              <a:defRPr sz="1400">
                <a:solidFill>
                  <a:schemeClr val="tx1"/>
                </a:solidFill>
                <a:latin typeface="Verdana" pitchFamily="34" charset="0"/>
              </a:defRPr>
            </a:lvl5pPr>
            <a:lvl6pPr marL="2515235" indent="-228657" defTabSz="924159" eaLnBrk="0" fontAlgn="base" hangingPunct="0">
              <a:spcBef>
                <a:spcPct val="0"/>
              </a:spcBef>
              <a:spcAft>
                <a:spcPct val="0"/>
              </a:spcAft>
              <a:defRPr sz="1400">
                <a:solidFill>
                  <a:schemeClr val="tx1"/>
                </a:solidFill>
                <a:latin typeface="Verdana" pitchFamily="34" charset="0"/>
              </a:defRPr>
            </a:lvl6pPr>
            <a:lvl7pPr marL="2972550" indent="-228657" defTabSz="924159" eaLnBrk="0" fontAlgn="base" hangingPunct="0">
              <a:spcBef>
                <a:spcPct val="0"/>
              </a:spcBef>
              <a:spcAft>
                <a:spcPct val="0"/>
              </a:spcAft>
              <a:defRPr sz="1400">
                <a:solidFill>
                  <a:schemeClr val="tx1"/>
                </a:solidFill>
                <a:latin typeface="Verdana" pitchFamily="34" charset="0"/>
              </a:defRPr>
            </a:lvl7pPr>
            <a:lvl8pPr marL="3429866" indent="-228657" defTabSz="924159" eaLnBrk="0" fontAlgn="base" hangingPunct="0">
              <a:spcBef>
                <a:spcPct val="0"/>
              </a:spcBef>
              <a:spcAft>
                <a:spcPct val="0"/>
              </a:spcAft>
              <a:defRPr sz="1400">
                <a:solidFill>
                  <a:schemeClr val="tx1"/>
                </a:solidFill>
                <a:latin typeface="Verdana" pitchFamily="34" charset="0"/>
              </a:defRPr>
            </a:lvl8pPr>
            <a:lvl9pPr marL="3887181" indent="-228657" defTabSz="924159" eaLnBrk="0" fontAlgn="base" hangingPunct="0">
              <a:spcBef>
                <a:spcPct val="0"/>
              </a:spcBef>
              <a:spcAft>
                <a:spcPct val="0"/>
              </a:spcAft>
              <a:defRPr sz="1400">
                <a:solidFill>
                  <a:schemeClr val="tx1"/>
                </a:solidFill>
                <a:latin typeface="Verdana" pitchFamily="34" charset="0"/>
              </a:defRPr>
            </a:lvl9pPr>
          </a:lstStyle>
          <a:p>
            <a:pPr eaLnBrk="1" hangingPunct="1"/>
            <a:fld id="{4DBE4DAB-7F0A-4A0A-8B5B-9808A73DEBD4}" type="slidenum">
              <a:rPr lang="en-US" sz="1200">
                <a:solidFill>
                  <a:srgbClr val="000000"/>
                </a:solidFill>
                <a:latin typeface="Arial" pitchFamily="34" charset="0"/>
              </a:rPr>
              <a:pPr eaLnBrk="1" hangingPunct="1"/>
              <a:t>240</a:t>
            </a:fld>
            <a:endParaRPr lang="en-US" sz="1200">
              <a:solidFill>
                <a:srgbClr val="000000"/>
              </a:solidFill>
              <a:latin typeface="Arial" pitchFamily="34" charset="0"/>
            </a:endParaRPr>
          </a:p>
        </p:txBody>
      </p:sp>
    </p:spTree>
    <p:extLst>
      <p:ext uri="{BB962C8B-B14F-4D97-AF65-F5344CB8AC3E}">
        <p14:creationId xmlns:p14="http://schemas.microsoft.com/office/powerpoint/2010/main" val="1089712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23</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0" y="4714541"/>
            <a:ext cx="5438451" cy="4468385"/>
          </a:xfrm>
          <a:noFill/>
        </p:spPr>
        <p:txBody>
          <a:bodyPr/>
          <a:lstStyle/>
          <a:p>
            <a:pPr eaLnBrk="1" hangingPunct="1"/>
            <a:endParaRPr lang="hu-HU" altLang="en-US" smtClean="0">
              <a:latin typeface="Arial" pitchFamily="34" charset="0"/>
            </a:endParaRPr>
          </a:p>
        </p:txBody>
      </p:sp>
    </p:spTree>
    <p:extLst>
      <p:ext uri="{BB962C8B-B14F-4D97-AF65-F5344CB8AC3E}">
        <p14:creationId xmlns:p14="http://schemas.microsoft.com/office/powerpoint/2010/main" val="2455862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24</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0" y="4714541"/>
            <a:ext cx="5438451" cy="4468385"/>
          </a:xfrm>
          <a:noFill/>
        </p:spPr>
        <p:txBody>
          <a:bodyPr/>
          <a:lstStyle/>
          <a:p>
            <a:pPr eaLnBrk="1" hangingPunct="1"/>
            <a:endParaRPr lang="hu-HU" altLang="en-US" smtClean="0">
              <a:latin typeface="Arial" pitchFamily="34" charset="0"/>
            </a:endParaRPr>
          </a:p>
        </p:txBody>
      </p:sp>
    </p:spTree>
    <p:extLst>
      <p:ext uri="{BB962C8B-B14F-4D97-AF65-F5344CB8AC3E}">
        <p14:creationId xmlns:p14="http://schemas.microsoft.com/office/powerpoint/2010/main" val="3595377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100CA7-23C6-4EFD-8BE6-E26AD1C9DF98}"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869622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100CA7-23C6-4EFD-8BE6-E26AD1C9DF98}"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224694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33</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0" y="4714541"/>
            <a:ext cx="5438451" cy="4468385"/>
          </a:xfrm>
          <a:noFill/>
        </p:spPr>
        <p:txBody>
          <a:bodyPr/>
          <a:lstStyle/>
          <a:p>
            <a:pPr eaLnBrk="1" hangingPunct="1"/>
            <a:endParaRPr lang="hu-HU" altLang="en-US" smtClean="0">
              <a:latin typeface="Arial" pitchFamily="34" charset="0"/>
            </a:endParaRPr>
          </a:p>
        </p:txBody>
      </p:sp>
    </p:spTree>
    <p:extLst>
      <p:ext uri="{BB962C8B-B14F-4D97-AF65-F5344CB8AC3E}">
        <p14:creationId xmlns:p14="http://schemas.microsoft.com/office/powerpoint/2010/main" val="2484767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0B79A414-E239-4197-9C72-BE7E2F0B399D}" type="slidenum">
              <a:rPr lang="en-US"/>
              <a:pPr>
                <a:defRPr/>
              </a:pPr>
              <a:t>‹#›</a:t>
            </a:fld>
            <a:endParaRPr lang="en-US"/>
          </a:p>
        </p:txBody>
      </p:sp>
    </p:spTree>
    <p:extLst>
      <p:ext uri="{BB962C8B-B14F-4D97-AF65-F5344CB8AC3E}">
        <p14:creationId xmlns:p14="http://schemas.microsoft.com/office/powerpoint/2010/main" val="54988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52F286BB-3F6F-42E1-A81B-B1512385034D}" type="slidenum">
              <a:rPr lang="en-US"/>
              <a:pPr>
                <a:defRPr/>
              </a:pPr>
              <a:t>‹#›</a:t>
            </a:fld>
            <a:endParaRPr lang="en-US"/>
          </a:p>
        </p:txBody>
      </p:sp>
    </p:spTree>
    <p:extLst>
      <p:ext uri="{BB962C8B-B14F-4D97-AF65-F5344CB8AC3E}">
        <p14:creationId xmlns:p14="http://schemas.microsoft.com/office/powerpoint/2010/main" val="2539268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858000" y="0"/>
            <a:ext cx="2286000" cy="6126163"/>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0" y="0"/>
            <a:ext cx="6705600" cy="6126163"/>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8D7AB8CC-E3BB-4996-AEFA-356CB70AC9E5}" type="slidenum">
              <a:rPr lang="en-US"/>
              <a:pPr>
                <a:defRPr/>
              </a:pPr>
              <a:t>‹#›</a:t>
            </a:fld>
            <a:endParaRPr lang="en-US"/>
          </a:p>
        </p:txBody>
      </p:sp>
    </p:spTree>
    <p:extLst>
      <p:ext uri="{BB962C8B-B14F-4D97-AF65-F5344CB8AC3E}">
        <p14:creationId xmlns:p14="http://schemas.microsoft.com/office/powerpoint/2010/main" val="2394321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Cím és táblázat">
    <p:spTree>
      <p:nvGrpSpPr>
        <p:cNvPr id="1" name=""/>
        <p:cNvGrpSpPr/>
        <p:nvPr/>
      </p:nvGrpSpPr>
      <p:grpSpPr>
        <a:xfrm>
          <a:off x="0" y="0"/>
          <a:ext cx="0" cy="0"/>
          <a:chOff x="0" y="0"/>
          <a:chExt cx="0" cy="0"/>
        </a:xfrm>
      </p:grpSpPr>
      <p:sp>
        <p:nvSpPr>
          <p:cNvPr id="2" name="Cím 1"/>
          <p:cNvSpPr>
            <a:spLocks noGrp="1"/>
          </p:cNvSpPr>
          <p:nvPr>
            <p:ph type="title"/>
          </p:nvPr>
        </p:nvSpPr>
        <p:spPr>
          <a:xfrm>
            <a:off x="0" y="0"/>
            <a:ext cx="9144000" cy="393700"/>
          </a:xfrm>
        </p:spPr>
        <p:txBody>
          <a:bodyPr/>
          <a:lstStyle/>
          <a:p>
            <a:r>
              <a:rPr lang="hu-HU" smtClean="0"/>
              <a:t>Mintacím szerkesztése</a:t>
            </a:r>
            <a:endParaRPr lang="hu-HU"/>
          </a:p>
        </p:txBody>
      </p:sp>
      <p:sp>
        <p:nvSpPr>
          <p:cNvPr id="3" name="Táblázat helye 2"/>
          <p:cNvSpPr>
            <a:spLocks noGrp="1"/>
          </p:cNvSpPr>
          <p:nvPr>
            <p:ph type="tbl" idx="1"/>
          </p:nvPr>
        </p:nvSpPr>
        <p:spPr>
          <a:xfrm>
            <a:off x="457200" y="1600200"/>
            <a:ext cx="8229600" cy="4525963"/>
          </a:xfrm>
        </p:spPr>
        <p:txBody>
          <a:bodyPr/>
          <a:lstStyle/>
          <a:p>
            <a:pPr lvl="0"/>
            <a:endParaRPr lang="hu-HU" noProof="0" smtClean="0"/>
          </a:p>
        </p:txBody>
      </p:sp>
      <p:sp>
        <p:nvSpPr>
          <p:cNvPr id="4"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4BBE1E43-4B64-4081-B5EC-220B08B76C4B}" type="slidenum">
              <a:rPr lang="en-US"/>
              <a:pPr>
                <a:defRPr/>
              </a:pPr>
              <a:t>‹#›</a:t>
            </a:fld>
            <a:endParaRPr lang="en-US"/>
          </a:p>
        </p:txBody>
      </p:sp>
    </p:spTree>
    <p:extLst>
      <p:ext uri="{BB962C8B-B14F-4D97-AF65-F5344CB8AC3E}">
        <p14:creationId xmlns:p14="http://schemas.microsoft.com/office/powerpoint/2010/main" val="2267848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05479473-8215-4985-8111-8BEE71B303BC}" type="slidenum">
              <a:rPr lang="en-US"/>
              <a:pPr>
                <a:defRPr/>
              </a:pPr>
              <a:t>‹#›</a:t>
            </a:fld>
            <a:endParaRPr lang="en-US"/>
          </a:p>
        </p:txBody>
      </p:sp>
    </p:spTree>
    <p:extLst>
      <p:ext uri="{BB962C8B-B14F-4D97-AF65-F5344CB8AC3E}">
        <p14:creationId xmlns:p14="http://schemas.microsoft.com/office/powerpoint/2010/main" val="1892365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663F1D34-3435-4166-8B62-80A355883606}" type="slidenum">
              <a:rPr lang="en-US"/>
              <a:pPr>
                <a:defRPr/>
              </a:pPr>
              <a:t>‹#›</a:t>
            </a:fld>
            <a:endParaRPr lang="en-US"/>
          </a:p>
        </p:txBody>
      </p:sp>
    </p:spTree>
    <p:extLst>
      <p:ext uri="{BB962C8B-B14F-4D97-AF65-F5344CB8AC3E}">
        <p14:creationId xmlns:p14="http://schemas.microsoft.com/office/powerpoint/2010/main" val="4145439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228E53DB-AF73-4FAF-90CE-EF114DDF4E9D}" type="slidenum">
              <a:rPr lang="en-US"/>
              <a:pPr>
                <a:defRPr/>
              </a:pPr>
              <a:t>‹#›</a:t>
            </a:fld>
            <a:endParaRPr lang="en-US"/>
          </a:p>
        </p:txBody>
      </p:sp>
    </p:spTree>
    <p:extLst>
      <p:ext uri="{BB962C8B-B14F-4D97-AF65-F5344CB8AC3E}">
        <p14:creationId xmlns:p14="http://schemas.microsoft.com/office/powerpoint/2010/main" val="2146997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9FA3079A-56D9-45BC-ACBD-F2A3987F1F01}" type="slidenum">
              <a:rPr lang="en-US"/>
              <a:pPr>
                <a:defRPr/>
              </a:pPr>
              <a:t>‹#›</a:t>
            </a:fld>
            <a:endParaRPr lang="en-US"/>
          </a:p>
        </p:txBody>
      </p:sp>
    </p:spTree>
    <p:extLst>
      <p:ext uri="{BB962C8B-B14F-4D97-AF65-F5344CB8AC3E}">
        <p14:creationId xmlns:p14="http://schemas.microsoft.com/office/powerpoint/2010/main" val="4239504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E2DEC180-0ED8-4B19-A619-B805FE124B55}" type="slidenum">
              <a:rPr lang="en-US"/>
              <a:pPr>
                <a:defRPr/>
              </a:pPr>
              <a:t>‹#›</a:t>
            </a:fld>
            <a:endParaRPr lang="en-US"/>
          </a:p>
        </p:txBody>
      </p:sp>
    </p:spTree>
    <p:extLst>
      <p:ext uri="{BB962C8B-B14F-4D97-AF65-F5344CB8AC3E}">
        <p14:creationId xmlns:p14="http://schemas.microsoft.com/office/powerpoint/2010/main" val="452122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B62BD231-4A8C-44C8-B87F-1D66C7F76C22}" type="slidenum">
              <a:rPr lang="en-US"/>
              <a:pPr>
                <a:defRPr/>
              </a:pPr>
              <a:t>‹#›</a:t>
            </a:fld>
            <a:endParaRPr lang="en-US"/>
          </a:p>
        </p:txBody>
      </p:sp>
    </p:spTree>
    <p:extLst>
      <p:ext uri="{BB962C8B-B14F-4D97-AF65-F5344CB8AC3E}">
        <p14:creationId xmlns:p14="http://schemas.microsoft.com/office/powerpoint/2010/main" val="2971419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EF0C3108-C885-47A0-8B34-6B73C225AB8D}" type="slidenum">
              <a:rPr lang="en-US"/>
              <a:pPr>
                <a:defRPr/>
              </a:pPr>
              <a:t>‹#›</a:t>
            </a:fld>
            <a:endParaRPr lang="en-US"/>
          </a:p>
        </p:txBody>
      </p:sp>
    </p:spTree>
    <p:extLst>
      <p:ext uri="{BB962C8B-B14F-4D97-AF65-F5344CB8AC3E}">
        <p14:creationId xmlns:p14="http://schemas.microsoft.com/office/powerpoint/2010/main" val="3179281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5240BE07-A114-4229-A434-81848DB190DA}" type="slidenum">
              <a:rPr lang="en-US"/>
              <a:pPr>
                <a:defRPr/>
              </a:pPr>
              <a:t>‹#›</a:t>
            </a:fld>
            <a:endParaRPr lang="en-US"/>
          </a:p>
        </p:txBody>
      </p:sp>
    </p:spTree>
    <p:extLst>
      <p:ext uri="{BB962C8B-B14F-4D97-AF65-F5344CB8AC3E}">
        <p14:creationId xmlns:p14="http://schemas.microsoft.com/office/powerpoint/2010/main" val="13134835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C99C743E-EAA4-4EFE-932C-7CB421458402}" type="slidenum">
              <a:rPr lang="en-US"/>
              <a:pPr>
                <a:defRPr/>
              </a:pPr>
              <a:t>‹#›</a:t>
            </a:fld>
            <a:endParaRPr lang="en-US"/>
          </a:p>
        </p:txBody>
      </p:sp>
    </p:spTree>
    <p:extLst>
      <p:ext uri="{BB962C8B-B14F-4D97-AF65-F5344CB8AC3E}">
        <p14:creationId xmlns:p14="http://schemas.microsoft.com/office/powerpoint/2010/main" val="2536496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BDEED530-72C3-4610-88DF-9A139D0D87B1}" type="slidenum">
              <a:rPr lang="en-US"/>
              <a:pPr>
                <a:defRPr/>
              </a:pPr>
              <a:t>‹#›</a:t>
            </a:fld>
            <a:endParaRPr lang="en-US"/>
          </a:p>
        </p:txBody>
      </p:sp>
    </p:spTree>
    <p:extLst>
      <p:ext uri="{BB962C8B-B14F-4D97-AF65-F5344CB8AC3E}">
        <p14:creationId xmlns:p14="http://schemas.microsoft.com/office/powerpoint/2010/main" val="9032922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B577B294-925D-4849-9BDE-85320CFFEB73}" type="slidenum">
              <a:rPr lang="en-US"/>
              <a:pPr>
                <a:defRPr/>
              </a:pPr>
              <a:t>‹#›</a:t>
            </a:fld>
            <a:endParaRPr lang="en-US"/>
          </a:p>
        </p:txBody>
      </p:sp>
    </p:spTree>
    <p:extLst>
      <p:ext uri="{BB962C8B-B14F-4D97-AF65-F5344CB8AC3E}">
        <p14:creationId xmlns:p14="http://schemas.microsoft.com/office/powerpoint/2010/main" val="42386794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DF3CEFE1-B23A-46C3-A672-F6D67FB175E3}" type="slidenum">
              <a:rPr lang="en-US"/>
              <a:pPr>
                <a:defRPr/>
              </a:pPr>
              <a:t>‹#›</a:t>
            </a:fld>
            <a:endParaRPr lang="en-US"/>
          </a:p>
        </p:txBody>
      </p:sp>
    </p:spTree>
    <p:extLst>
      <p:ext uri="{BB962C8B-B14F-4D97-AF65-F5344CB8AC3E}">
        <p14:creationId xmlns:p14="http://schemas.microsoft.com/office/powerpoint/2010/main" val="1473099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937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68E7ECD5-31C2-4432-9F1A-D64ECF8A50F1}" type="slidenum">
              <a:rPr lang="en-US"/>
              <a:pPr>
                <a:defRPr/>
              </a:pPr>
              <a:t>‹#›</a:t>
            </a:fld>
            <a:endParaRPr lang="en-US"/>
          </a:p>
        </p:txBody>
      </p:sp>
    </p:spTree>
    <p:extLst>
      <p:ext uri="{BB962C8B-B14F-4D97-AF65-F5344CB8AC3E}">
        <p14:creationId xmlns:p14="http://schemas.microsoft.com/office/powerpoint/2010/main" val="17096121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F7C492-C8E2-488D-A832-BAC0754F66B8}" type="slidenum">
              <a:rPr lang="en-US"/>
              <a:pPr>
                <a:defRPr/>
              </a:pPr>
              <a:t>‹#›</a:t>
            </a:fld>
            <a:endParaRPr lang="en-US"/>
          </a:p>
        </p:txBody>
      </p:sp>
    </p:spTree>
    <p:extLst>
      <p:ext uri="{BB962C8B-B14F-4D97-AF65-F5344CB8AC3E}">
        <p14:creationId xmlns:p14="http://schemas.microsoft.com/office/powerpoint/2010/main" val="3711276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D7BC5F-438A-474D-82A8-B9A55BA94F03}" type="slidenum">
              <a:rPr lang="en-US"/>
              <a:pPr>
                <a:defRPr/>
              </a:pPr>
              <a:t>‹#›</a:t>
            </a:fld>
            <a:endParaRPr lang="en-US"/>
          </a:p>
        </p:txBody>
      </p:sp>
    </p:spTree>
    <p:extLst>
      <p:ext uri="{BB962C8B-B14F-4D97-AF65-F5344CB8AC3E}">
        <p14:creationId xmlns:p14="http://schemas.microsoft.com/office/powerpoint/2010/main" val="24340538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F29C1B-6D92-4B01-A3D3-A99A05064438}" type="slidenum">
              <a:rPr lang="en-US"/>
              <a:pPr>
                <a:defRPr/>
              </a:pPr>
              <a:t>‹#›</a:t>
            </a:fld>
            <a:endParaRPr lang="en-US"/>
          </a:p>
        </p:txBody>
      </p:sp>
    </p:spTree>
    <p:extLst>
      <p:ext uri="{BB962C8B-B14F-4D97-AF65-F5344CB8AC3E}">
        <p14:creationId xmlns:p14="http://schemas.microsoft.com/office/powerpoint/2010/main" val="32942415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3E5642-C730-422F-9828-E4FD01076A3A}" type="slidenum">
              <a:rPr lang="en-US"/>
              <a:pPr>
                <a:defRPr/>
              </a:pPr>
              <a:t>‹#›</a:t>
            </a:fld>
            <a:endParaRPr lang="en-US"/>
          </a:p>
        </p:txBody>
      </p:sp>
    </p:spTree>
    <p:extLst>
      <p:ext uri="{BB962C8B-B14F-4D97-AF65-F5344CB8AC3E}">
        <p14:creationId xmlns:p14="http://schemas.microsoft.com/office/powerpoint/2010/main" val="37553132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83B116C-4BBE-4689-A2AC-4E6356B0C507}" type="slidenum">
              <a:rPr lang="en-US"/>
              <a:pPr>
                <a:defRPr/>
              </a:pPr>
              <a:t>‹#›</a:t>
            </a:fld>
            <a:endParaRPr lang="en-US"/>
          </a:p>
        </p:txBody>
      </p:sp>
    </p:spTree>
    <p:extLst>
      <p:ext uri="{BB962C8B-B14F-4D97-AF65-F5344CB8AC3E}">
        <p14:creationId xmlns:p14="http://schemas.microsoft.com/office/powerpoint/2010/main" val="748740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093FAE26-13E2-4ED6-8BE1-7D8B1014A297}" type="slidenum">
              <a:rPr lang="en-US"/>
              <a:pPr>
                <a:defRPr/>
              </a:pPr>
              <a:t>‹#›</a:t>
            </a:fld>
            <a:endParaRPr lang="en-US"/>
          </a:p>
        </p:txBody>
      </p:sp>
    </p:spTree>
    <p:extLst>
      <p:ext uri="{BB962C8B-B14F-4D97-AF65-F5344CB8AC3E}">
        <p14:creationId xmlns:p14="http://schemas.microsoft.com/office/powerpoint/2010/main" val="23714886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C56F23F-9933-4EC0-B3D5-0D08573FF11B}" type="slidenum">
              <a:rPr lang="en-US"/>
              <a:pPr>
                <a:defRPr/>
              </a:pPr>
              <a:t>‹#›</a:t>
            </a:fld>
            <a:endParaRPr lang="en-US"/>
          </a:p>
        </p:txBody>
      </p:sp>
    </p:spTree>
    <p:extLst>
      <p:ext uri="{BB962C8B-B14F-4D97-AF65-F5344CB8AC3E}">
        <p14:creationId xmlns:p14="http://schemas.microsoft.com/office/powerpoint/2010/main" val="466842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00F5D7-CDC8-4FAE-881F-37475F3B7093}" type="slidenum">
              <a:rPr lang="en-US"/>
              <a:pPr>
                <a:defRPr/>
              </a:pPr>
              <a:t>‹#›</a:t>
            </a:fld>
            <a:endParaRPr lang="en-US"/>
          </a:p>
        </p:txBody>
      </p:sp>
    </p:spTree>
    <p:extLst>
      <p:ext uri="{BB962C8B-B14F-4D97-AF65-F5344CB8AC3E}">
        <p14:creationId xmlns:p14="http://schemas.microsoft.com/office/powerpoint/2010/main" val="20530918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15DEB4-7578-4600-A616-7F887C1470A1}" type="slidenum">
              <a:rPr lang="en-US"/>
              <a:pPr>
                <a:defRPr/>
              </a:pPr>
              <a:t>‹#›</a:t>
            </a:fld>
            <a:endParaRPr lang="en-US"/>
          </a:p>
        </p:txBody>
      </p:sp>
    </p:spTree>
    <p:extLst>
      <p:ext uri="{BB962C8B-B14F-4D97-AF65-F5344CB8AC3E}">
        <p14:creationId xmlns:p14="http://schemas.microsoft.com/office/powerpoint/2010/main" val="27327657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8F05A5-778F-43FE-B14A-06B9FA6E62D8}" type="slidenum">
              <a:rPr lang="en-US"/>
              <a:pPr>
                <a:defRPr/>
              </a:pPr>
              <a:t>‹#›</a:t>
            </a:fld>
            <a:endParaRPr lang="en-US"/>
          </a:p>
        </p:txBody>
      </p:sp>
    </p:spTree>
    <p:extLst>
      <p:ext uri="{BB962C8B-B14F-4D97-AF65-F5344CB8AC3E}">
        <p14:creationId xmlns:p14="http://schemas.microsoft.com/office/powerpoint/2010/main" val="2008847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D7253A-7680-4316-85E0-8A63CDBE2049}" type="slidenum">
              <a:rPr lang="en-US"/>
              <a:pPr>
                <a:defRPr/>
              </a:pPr>
              <a:t>‹#›</a:t>
            </a:fld>
            <a:endParaRPr lang="en-US"/>
          </a:p>
        </p:txBody>
      </p:sp>
    </p:spTree>
    <p:extLst>
      <p:ext uri="{BB962C8B-B14F-4D97-AF65-F5344CB8AC3E}">
        <p14:creationId xmlns:p14="http://schemas.microsoft.com/office/powerpoint/2010/main" val="25265198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858000" y="0"/>
            <a:ext cx="2286000" cy="6126163"/>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0" y="0"/>
            <a:ext cx="6705600" cy="6126163"/>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A0FA5C-A6DE-4C4C-B68F-0E8D91760AFE}" type="slidenum">
              <a:rPr lang="en-US"/>
              <a:pPr>
                <a:defRPr/>
              </a:pPr>
              <a:t>‹#›</a:t>
            </a:fld>
            <a:endParaRPr lang="en-US"/>
          </a:p>
        </p:txBody>
      </p:sp>
    </p:spTree>
    <p:extLst>
      <p:ext uri="{BB962C8B-B14F-4D97-AF65-F5344CB8AC3E}">
        <p14:creationId xmlns:p14="http://schemas.microsoft.com/office/powerpoint/2010/main" val="21216706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41D51F-ADCE-40D0-BF27-B62BBC751D18}" type="slidenum">
              <a:rPr lang="en-US"/>
              <a:pPr>
                <a:defRPr/>
              </a:pPr>
              <a:t>‹#›</a:t>
            </a:fld>
            <a:endParaRPr lang="en-US"/>
          </a:p>
        </p:txBody>
      </p:sp>
    </p:spTree>
    <p:extLst>
      <p:ext uri="{BB962C8B-B14F-4D97-AF65-F5344CB8AC3E}">
        <p14:creationId xmlns:p14="http://schemas.microsoft.com/office/powerpoint/2010/main" val="3940223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BCA839-D65F-49C3-B927-07529CBB903B}" type="slidenum">
              <a:rPr lang="en-US"/>
              <a:pPr>
                <a:defRPr/>
              </a:pPr>
              <a:t>‹#›</a:t>
            </a:fld>
            <a:endParaRPr lang="en-US"/>
          </a:p>
        </p:txBody>
      </p:sp>
    </p:spTree>
    <p:extLst>
      <p:ext uri="{BB962C8B-B14F-4D97-AF65-F5344CB8AC3E}">
        <p14:creationId xmlns:p14="http://schemas.microsoft.com/office/powerpoint/2010/main" val="4547386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2FE3E9-C92A-4242-92B7-350C8CB7180D}" type="slidenum">
              <a:rPr lang="en-US"/>
              <a:pPr>
                <a:defRPr/>
              </a:pPr>
              <a:t>‹#›</a:t>
            </a:fld>
            <a:endParaRPr lang="en-US"/>
          </a:p>
        </p:txBody>
      </p:sp>
    </p:spTree>
    <p:extLst>
      <p:ext uri="{BB962C8B-B14F-4D97-AF65-F5344CB8AC3E}">
        <p14:creationId xmlns:p14="http://schemas.microsoft.com/office/powerpoint/2010/main" val="41489040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319421-57B0-4F97-A410-959DF2CEE37F}" type="slidenum">
              <a:rPr lang="en-US"/>
              <a:pPr>
                <a:defRPr/>
              </a:pPr>
              <a:t>‹#›</a:t>
            </a:fld>
            <a:endParaRPr lang="en-US"/>
          </a:p>
        </p:txBody>
      </p:sp>
    </p:spTree>
    <p:extLst>
      <p:ext uri="{BB962C8B-B14F-4D97-AF65-F5344CB8AC3E}">
        <p14:creationId xmlns:p14="http://schemas.microsoft.com/office/powerpoint/2010/main" val="28522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FEAFF025-74C9-4082-A1D8-BF8069E86C6E}" type="slidenum">
              <a:rPr lang="en-US"/>
              <a:pPr>
                <a:defRPr/>
              </a:pPr>
              <a:t>‹#›</a:t>
            </a:fld>
            <a:endParaRPr lang="en-US"/>
          </a:p>
        </p:txBody>
      </p:sp>
    </p:spTree>
    <p:extLst>
      <p:ext uri="{BB962C8B-B14F-4D97-AF65-F5344CB8AC3E}">
        <p14:creationId xmlns:p14="http://schemas.microsoft.com/office/powerpoint/2010/main" val="23603140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24FFF02-553D-4335-84BF-A37B591A2B59}" type="slidenum">
              <a:rPr lang="en-US"/>
              <a:pPr>
                <a:defRPr/>
              </a:pPr>
              <a:t>‹#›</a:t>
            </a:fld>
            <a:endParaRPr lang="en-US"/>
          </a:p>
        </p:txBody>
      </p:sp>
    </p:spTree>
    <p:extLst>
      <p:ext uri="{BB962C8B-B14F-4D97-AF65-F5344CB8AC3E}">
        <p14:creationId xmlns:p14="http://schemas.microsoft.com/office/powerpoint/2010/main" val="5692438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15BD3FF-4C3D-40E9-9463-C0480A7E0CDD}" type="slidenum">
              <a:rPr lang="en-US"/>
              <a:pPr>
                <a:defRPr/>
              </a:pPr>
              <a:t>‹#›</a:t>
            </a:fld>
            <a:endParaRPr lang="en-US"/>
          </a:p>
        </p:txBody>
      </p:sp>
    </p:spTree>
    <p:extLst>
      <p:ext uri="{BB962C8B-B14F-4D97-AF65-F5344CB8AC3E}">
        <p14:creationId xmlns:p14="http://schemas.microsoft.com/office/powerpoint/2010/main" val="13546271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5769A7D-2158-4551-AD13-E06D85D6E8F3}" type="slidenum">
              <a:rPr lang="en-US"/>
              <a:pPr>
                <a:defRPr/>
              </a:pPr>
              <a:t>‹#›</a:t>
            </a:fld>
            <a:endParaRPr lang="en-US"/>
          </a:p>
        </p:txBody>
      </p:sp>
    </p:spTree>
    <p:extLst>
      <p:ext uri="{BB962C8B-B14F-4D97-AF65-F5344CB8AC3E}">
        <p14:creationId xmlns:p14="http://schemas.microsoft.com/office/powerpoint/2010/main" val="37185821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E673D5-793F-43D4-8703-70E88EA357A8}" type="slidenum">
              <a:rPr lang="en-US"/>
              <a:pPr>
                <a:defRPr/>
              </a:pPr>
              <a:t>‹#›</a:t>
            </a:fld>
            <a:endParaRPr lang="en-US"/>
          </a:p>
        </p:txBody>
      </p:sp>
    </p:spTree>
    <p:extLst>
      <p:ext uri="{BB962C8B-B14F-4D97-AF65-F5344CB8AC3E}">
        <p14:creationId xmlns:p14="http://schemas.microsoft.com/office/powerpoint/2010/main" val="14373473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AA6271-18CB-480A-B7E6-D52BEA90940C}" type="slidenum">
              <a:rPr lang="en-US"/>
              <a:pPr>
                <a:defRPr/>
              </a:pPr>
              <a:t>‹#›</a:t>
            </a:fld>
            <a:endParaRPr lang="en-US"/>
          </a:p>
        </p:txBody>
      </p:sp>
    </p:spTree>
    <p:extLst>
      <p:ext uri="{BB962C8B-B14F-4D97-AF65-F5344CB8AC3E}">
        <p14:creationId xmlns:p14="http://schemas.microsoft.com/office/powerpoint/2010/main" val="29416001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B70887-6531-4CA4-879B-0D93167E29F4}" type="slidenum">
              <a:rPr lang="en-US"/>
              <a:pPr>
                <a:defRPr/>
              </a:pPr>
              <a:t>‹#›</a:t>
            </a:fld>
            <a:endParaRPr lang="en-US"/>
          </a:p>
        </p:txBody>
      </p:sp>
    </p:spTree>
    <p:extLst>
      <p:ext uri="{BB962C8B-B14F-4D97-AF65-F5344CB8AC3E}">
        <p14:creationId xmlns:p14="http://schemas.microsoft.com/office/powerpoint/2010/main" val="36712859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7813"/>
            <a:ext cx="2057400" cy="5853112"/>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7813"/>
            <a:ext cx="6019800" cy="5853112"/>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02138E-9B43-42EF-A5F3-8A7D4C6E8F5F}" type="slidenum">
              <a:rPr lang="en-US"/>
              <a:pPr>
                <a:defRPr/>
              </a:pPr>
              <a:t>‹#›</a:t>
            </a:fld>
            <a:endParaRPr lang="en-US"/>
          </a:p>
        </p:txBody>
      </p:sp>
    </p:spTree>
    <p:extLst>
      <p:ext uri="{BB962C8B-B14F-4D97-AF65-F5344CB8AC3E}">
        <p14:creationId xmlns:p14="http://schemas.microsoft.com/office/powerpoint/2010/main" val="36047905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2F7B11C3-7C78-4312-A770-E2334E1188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5834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6B3F2D18-9BB3-49AA-A2D5-F6BD04AF9C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841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37321BF-3E83-417C-93F9-0C67297C2D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0348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C125382A-3DF0-4797-BE0F-445E10A4FB45}" type="slidenum">
              <a:rPr lang="en-US"/>
              <a:pPr>
                <a:defRPr/>
              </a:pPr>
              <a:t>‹#›</a:t>
            </a:fld>
            <a:endParaRPr lang="en-US"/>
          </a:p>
        </p:txBody>
      </p:sp>
    </p:spTree>
    <p:extLst>
      <p:ext uri="{BB962C8B-B14F-4D97-AF65-F5344CB8AC3E}">
        <p14:creationId xmlns:p14="http://schemas.microsoft.com/office/powerpoint/2010/main" val="27529729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25EF012B-4587-4302-9498-F93ADBBFD2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27341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7AE6B654-A3FB-4B3D-AA96-32D239D0E7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8909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D92B4165-F4F0-4859-8375-4E8F3F74AB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63364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4ACEEFCC-73C6-4E34-BA98-06816966ED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76827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421EA548-8986-4F63-9E9A-7C9AB425FD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17534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4002BCDA-CD3D-459A-B5F6-7253ED4651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85337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9B4CE1C6-BAA7-44E9-A2FC-6C64E395E5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24808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250FA391-E49C-4445-B1C9-8D082153F1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8249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41454B-1DF7-4995-BAB1-9D8D4FBAA46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624286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49723A-2E45-4C38-89CE-36A10C7730D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83357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1B349859-308B-44EF-A27B-55BF25424D66}" type="slidenum">
              <a:rPr lang="en-US"/>
              <a:pPr>
                <a:defRPr/>
              </a:pPr>
              <a:t>‹#›</a:t>
            </a:fld>
            <a:endParaRPr lang="en-US"/>
          </a:p>
        </p:txBody>
      </p:sp>
    </p:spTree>
    <p:extLst>
      <p:ext uri="{BB962C8B-B14F-4D97-AF65-F5344CB8AC3E}">
        <p14:creationId xmlns:p14="http://schemas.microsoft.com/office/powerpoint/2010/main" val="16742292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429ED4-A99D-4E17-ADDA-7EC4DA76A5D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145297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AC92BE-7D6A-4101-8426-A6D61ED95D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603562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B9139C2-0B52-4ADA-A3FC-6F01CC26A10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632164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40B01DA-37FA-4FE9-B751-638C3CF0AD4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855296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603A073-6AC8-430E-B890-27568C12875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521141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201025-725D-45D6-8CFF-C2C1EAC451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26003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032F07-A476-436C-AD2F-FA09FA4D6D9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991038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D72844-1DC8-4DD9-8F80-4234FDCD7BE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080545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BE8714-C9BB-4AB2-BDDA-E2039D9FAF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17613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268BD18B-46BE-49D5-8E30-1AECAEBD1CD7}" type="slidenum">
              <a:rPr lang="en-US"/>
              <a:pPr>
                <a:defRPr/>
              </a:pPr>
              <a:t>‹#›</a:t>
            </a:fld>
            <a:endParaRPr lang="en-US"/>
          </a:p>
        </p:txBody>
      </p:sp>
    </p:spTree>
    <p:extLst>
      <p:ext uri="{BB962C8B-B14F-4D97-AF65-F5344CB8AC3E}">
        <p14:creationId xmlns:p14="http://schemas.microsoft.com/office/powerpoint/2010/main" val="2526497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279B6EA3-FDDD-438E-9163-541F1F5CE217}" type="slidenum">
              <a:rPr lang="en-US"/>
              <a:pPr>
                <a:defRPr/>
              </a:pPr>
              <a:t>‹#›</a:t>
            </a:fld>
            <a:endParaRPr lang="en-US"/>
          </a:p>
        </p:txBody>
      </p:sp>
    </p:spTree>
    <p:extLst>
      <p:ext uri="{BB962C8B-B14F-4D97-AF65-F5344CB8AC3E}">
        <p14:creationId xmlns:p14="http://schemas.microsoft.com/office/powerpoint/2010/main" val="3986759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A4A9BE35-29C3-4B97-839D-9DE43E662838}" type="slidenum">
              <a:rPr lang="en-US"/>
              <a:pPr>
                <a:defRPr/>
              </a:pPr>
              <a:t>‹#›</a:t>
            </a:fld>
            <a:endParaRPr lang="en-US"/>
          </a:p>
        </p:txBody>
      </p:sp>
    </p:spTree>
    <p:extLst>
      <p:ext uri="{BB962C8B-B14F-4D97-AF65-F5344CB8AC3E}">
        <p14:creationId xmlns:p14="http://schemas.microsoft.com/office/powerpoint/2010/main" val="1206810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3937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cs typeface="+mn-cs"/>
              </a:defRPr>
            </a:lvl1pPr>
          </a:lstStyle>
          <a:p>
            <a:pPr fontAlgn="base">
              <a:spcBef>
                <a:spcPct val="0"/>
              </a:spcBef>
              <a:spcAft>
                <a:spcPct val="0"/>
              </a:spcAft>
              <a:defRPr/>
            </a:pPr>
            <a:endParaRPr lang="en-US"/>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cs typeface="+mn-cs"/>
              </a:defRPr>
            </a:lvl1pPr>
          </a:lstStyle>
          <a:p>
            <a:pPr fontAlgn="base">
              <a:spcBef>
                <a:spcPct val="0"/>
              </a:spcBef>
              <a:spcAft>
                <a:spcPct val="0"/>
              </a:spcAft>
              <a:defRPr/>
            </a:pPr>
            <a:endParaRPr lang="en-US"/>
          </a:p>
        </p:txBody>
      </p:sp>
      <p:sp>
        <p:nvSpPr>
          <p:cNvPr id="5126" name="Rectangle 6"/>
          <p:cNvSpPr>
            <a:spLocks noGrp="1" noChangeArrowheads="1"/>
          </p:cNvSpPr>
          <p:nvPr>
            <p:ph type="sldNum" sz="quarter" idx="4"/>
          </p:nvPr>
        </p:nvSpPr>
        <p:spPr bwMode="auto">
          <a:xfrm>
            <a:off x="8356600" y="25400"/>
            <a:ext cx="762000" cy="27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FFFFFF"/>
                </a:solidFill>
                <a:latin typeface="+mn-lt"/>
                <a:cs typeface="+mn-cs"/>
              </a:defRPr>
            </a:lvl1pPr>
          </a:lstStyle>
          <a:p>
            <a:pPr fontAlgn="base">
              <a:spcBef>
                <a:spcPct val="0"/>
              </a:spcBef>
              <a:spcAft>
                <a:spcPct val="0"/>
              </a:spcAft>
              <a:defRPr/>
            </a:pPr>
            <a:fld id="{086F7CB5-7D1B-420E-9AC6-03B292490CE1}"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2466603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a:solidFill>
            <a:schemeClr val="bg1"/>
          </a:solidFill>
          <a:latin typeface="+mj-lt"/>
          <a:ea typeface="+mj-ea"/>
          <a:cs typeface="+mj-cs"/>
        </a:defRPr>
      </a:lvl1pPr>
      <a:lvl2pPr algn="ctr" rtl="0" eaLnBrk="0" fontAlgn="base" hangingPunct="0">
        <a:spcBef>
          <a:spcPct val="0"/>
        </a:spcBef>
        <a:spcAft>
          <a:spcPct val="0"/>
        </a:spcAft>
        <a:defRPr>
          <a:solidFill>
            <a:schemeClr val="bg1"/>
          </a:solidFill>
          <a:latin typeface="Verdana" pitchFamily="34" charset="0"/>
        </a:defRPr>
      </a:lvl2pPr>
      <a:lvl3pPr algn="ctr" rtl="0" eaLnBrk="0" fontAlgn="base" hangingPunct="0">
        <a:spcBef>
          <a:spcPct val="0"/>
        </a:spcBef>
        <a:spcAft>
          <a:spcPct val="0"/>
        </a:spcAft>
        <a:defRPr>
          <a:solidFill>
            <a:schemeClr val="bg1"/>
          </a:solidFill>
          <a:latin typeface="Verdana" pitchFamily="34" charset="0"/>
        </a:defRPr>
      </a:lvl3pPr>
      <a:lvl4pPr algn="ctr" rtl="0" eaLnBrk="0" fontAlgn="base" hangingPunct="0">
        <a:spcBef>
          <a:spcPct val="0"/>
        </a:spcBef>
        <a:spcAft>
          <a:spcPct val="0"/>
        </a:spcAft>
        <a:defRPr>
          <a:solidFill>
            <a:schemeClr val="bg1"/>
          </a:solidFill>
          <a:latin typeface="Verdana" pitchFamily="34" charset="0"/>
        </a:defRPr>
      </a:lvl4pPr>
      <a:lvl5pPr algn="ctr" rtl="0" eaLnBrk="0" fontAlgn="base" hangingPunct="0">
        <a:spcBef>
          <a:spcPct val="0"/>
        </a:spcBef>
        <a:spcAft>
          <a:spcPct val="0"/>
        </a:spcAft>
        <a:defRPr>
          <a:solidFill>
            <a:schemeClr val="bg1"/>
          </a:solidFill>
          <a:latin typeface="Verdana" pitchFamily="34" charset="0"/>
        </a:defRPr>
      </a:lvl5pPr>
      <a:lvl6pPr marL="457200" algn="ctr" rtl="0" fontAlgn="base">
        <a:spcBef>
          <a:spcPct val="0"/>
        </a:spcBef>
        <a:spcAft>
          <a:spcPct val="0"/>
        </a:spcAft>
        <a:defRPr>
          <a:solidFill>
            <a:schemeClr val="bg1"/>
          </a:solidFill>
          <a:latin typeface="Verdana" pitchFamily="34" charset="0"/>
        </a:defRPr>
      </a:lvl6pPr>
      <a:lvl7pPr marL="914400" algn="ctr" rtl="0" fontAlgn="base">
        <a:spcBef>
          <a:spcPct val="0"/>
        </a:spcBef>
        <a:spcAft>
          <a:spcPct val="0"/>
        </a:spcAft>
        <a:defRPr>
          <a:solidFill>
            <a:schemeClr val="bg1"/>
          </a:solidFill>
          <a:latin typeface="Verdana" pitchFamily="34" charset="0"/>
        </a:defRPr>
      </a:lvl7pPr>
      <a:lvl8pPr marL="1371600" algn="ctr" rtl="0" fontAlgn="base">
        <a:spcBef>
          <a:spcPct val="0"/>
        </a:spcBef>
        <a:spcAft>
          <a:spcPct val="0"/>
        </a:spcAft>
        <a:defRPr>
          <a:solidFill>
            <a:schemeClr val="bg1"/>
          </a:solidFill>
          <a:latin typeface="Verdana" pitchFamily="34" charset="0"/>
        </a:defRPr>
      </a:lvl8pPr>
      <a:lvl9pPr marL="1828800" algn="ctr" rtl="0" fontAlgn="base">
        <a:spcBef>
          <a:spcPct val="0"/>
        </a:spcBef>
        <a:spcAft>
          <a:spcPct val="0"/>
        </a:spcAft>
        <a:defRPr>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0"/>
            <a:ext cx="9144000" cy="3937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cs typeface="+mn-cs"/>
              </a:defRPr>
            </a:lvl1pPr>
          </a:lstStyle>
          <a:p>
            <a:pPr fontAlgn="base">
              <a:spcBef>
                <a:spcPct val="0"/>
              </a:spcBef>
              <a:spcAft>
                <a:spcPct val="0"/>
              </a:spcAft>
              <a:defRPr/>
            </a:pPr>
            <a:endParaRPr lang="en-US"/>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cs typeface="+mn-cs"/>
              </a:defRPr>
            </a:lvl1pPr>
          </a:lstStyle>
          <a:p>
            <a:pPr fontAlgn="base">
              <a:spcBef>
                <a:spcPct val="0"/>
              </a:spcBef>
              <a:spcAft>
                <a:spcPct val="0"/>
              </a:spcAft>
              <a:defRPr/>
            </a:pPr>
            <a:endParaRPr lang="en-US"/>
          </a:p>
        </p:txBody>
      </p:sp>
      <p:sp>
        <p:nvSpPr>
          <p:cNvPr id="5126" name="Rectangle 6"/>
          <p:cNvSpPr>
            <a:spLocks noGrp="1" noChangeArrowheads="1"/>
          </p:cNvSpPr>
          <p:nvPr>
            <p:ph type="sldNum" sz="quarter" idx="4"/>
          </p:nvPr>
        </p:nvSpPr>
        <p:spPr bwMode="auto">
          <a:xfrm>
            <a:off x="8356600" y="25400"/>
            <a:ext cx="762000" cy="27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FFFFFF"/>
                </a:solidFill>
                <a:latin typeface="+mn-lt"/>
                <a:cs typeface="+mn-cs"/>
              </a:defRPr>
            </a:lvl1pPr>
          </a:lstStyle>
          <a:p>
            <a:pPr fontAlgn="base">
              <a:spcBef>
                <a:spcPct val="0"/>
              </a:spcBef>
              <a:spcAft>
                <a:spcPct val="0"/>
              </a:spcAft>
              <a:defRPr/>
            </a:pPr>
            <a:fld id="{2C5ABEFA-7CE2-451C-AAD3-7A2CC969DB36}"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5495714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a:solidFill>
            <a:schemeClr val="bg1"/>
          </a:solidFill>
          <a:latin typeface="+mj-lt"/>
          <a:ea typeface="+mj-ea"/>
          <a:cs typeface="+mj-cs"/>
        </a:defRPr>
      </a:lvl1pPr>
      <a:lvl2pPr algn="ctr" rtl="0" eaLnBrk="0" fontAlgn="base" hangingPunct="0">
        <a:spcBef>
          <a:spcPct val="0"/>
        </a:spcBef>
        <a:spcAft>
          <a:spcPct val="0"/>
        </a:spcAft>
        <a:defRPr>
          <a:solidFill>
            <a:schemeClr val="bg1"/>
          </a:solidFill>
          <a:latin typeface="Verdana" pitchFamily="34" charset="0"/>
        </a:defRPr>
      </a:lvl2pPr>
      <a:lvl3pPr algn="ctr" rtl="0" eaLnBrk="0" fontAlgn="base" hangingPunct="0">
        <a:spcBef>
          <a:spcPct val="0"/>
        </a:spcBef>
        <a:spcAft>
          <a:spcPct val="0"/>
        </a:spcAft>
        <a:defRPr>
          <a:solidFill>
            <a:schemeClr val="bg1"/>
          </a:solidFill>
          <a:latin typeface="Verdana" pitchFamily="34" charset="0"/>
        </a:defRPr>
      </a:lvl3pPr>
      <a:lvl4pPr algn="ctr" rtl="0" eaLnBrk="0" fontAlgn="base" hangingPunct="0">
        <a:spcBef>
          <a:spcPct val="0"/>
        </a:spcBef>
        <a:spcAft>
          <a:spcPct val="0"/>
        </a:spcAft>
        <a:defRPr>
          <a:solidFill>
            <a:schemeClr val="bg1"/>
          </a:solidFill>
          <a:latin typeface="Verdana" pitchFamily="34" charset="0"/>
        </a:defRPr>
      </a:lvl4pPr>
      <a:lvl5pPr algn="ctr" rtl="0" eaLnBrk="0" fontAlgn="base" hangingPunct="0">
        <a:spcBef>
          <a:spcPct val="0"/>
        </a:spcBef>
        <a:spcAft>
          <a:spcPct val="0"/>
        </a:spcAft>
        <a:defRPr>
          <a:solidFill>
            <a:schemeClr val="bg1"/>
          </a:solidFill>
          <a:latin typeface="Verdana" pitchFamily="34" charset="0"/>
        </a:defRPr>
      </a:lvl5pPr>
      <a:lvl6pPr marL="457200" algn="ctr" rtl="0" fontAlgn="base">
        <a:spcBef>
          <a:spcPct val="0"/>
        </a:spcBef>
        <a:spcAft>
          <a:spcPct val="0"/>
        </a:spcAft>
        <a:defRPr>
          <a:solidFill>
            <a:schemeClr val="bg1"/>
          </a:solidFill>
          <a:latin typeface="Verdana" pitchFamily="34" charset="0"/>
        </a:defRPr>
      </a:lvl6pPr>
      <a:lvl7pPr marL="914400" algn="ctr" rtl="0" fontAlgn="base">
        <a:spcBef>
          <a:spcPct val="0"/>
        </a:spcBef>
        <a:spcAft>
          <a:spcPct val="0"/>
        </a:spcAft>
        <a:defRPr>
          <a:solidFill>
            <a:schemeClr val="bg1"/>
          </a:solidFill>
          <a:latin typeface="Verdana" pitchFamily="34" charset="0"/>
        </a:defRPr>
      </a:lvl7pPr>
      <a:lvl8pPr marL="1371600" algn="ctr" rtl="0" fontAlgn="base">
        <a:spcBef>
          <a:spcPct val="0"/>
        </a:spcBef>
        <a:spcAft>
          <a:spcPct val="0"/>
        </a:spcAft>
        <a:defRPr>
          <a:solidFill>
            <a:schemeClr val="bg1"/>
          </a:solidFill>
          <a:latin typeface="Verdana" pitchFamily="34" charset="0"/>
        </a:defRPr>
      </a:lvl8pPr>
      <a:lvl9pPr marL="1828800" algn="ctr" rtl="0" fontAlgn="base">
        <a:spcBef>
          <a:spcPct val="0"/>
        </a:spcBef>
        <a:spcAft>
          <a:spcPct val="0"/>
        </a:spcAft>
        <a:defRPr>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0" y="0"/>
            <a:ext cx="9144000" cy="3937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a:solidFill>
                  <a:srgbClr val="000000"/>
                </a:solidFill>
                <a:latin typeface="+mn-lt"/>
              </a:defRPr>
            </a:lvl1pPr>
          </a:lstStyle>
          <a:p>
            <a:pPr fontAlgn="base">
              <a:spcBef>
                <a:spcPct val="0"/>
              </a:spcBef>
              <a:spcAft>
                <a:spcPct val="0"/>
              </a:spcAft>
              <a:defRPr/>
            </a:pPr>
            <a:endParaRPr lang="en-US" sz="1400"/>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rgbClr val="000000"/>
                </a:solidFill>
                <a:latin typeface="+mn-lt"/>
              </a:defRPr>
            </a:lvl1pPr>
          </a:lstStyle>
          <a:p>
            <a:pPr algn="ctr" fontAlgn="base">
              <a:spcBef>
                <a:spcPct val="0"/>
              </a:spcBef>
              <a:spcAft>
                <a:spcPct val="0"/>
              </a:spcAft>
              <a:defRPr/>
            </a:pPr>
            <a:endParaRPr lang="en-US" sz="1400"/>
          </a:p>
        </p:txBody>
      </p:sp>
      <p:sp>
        <p:nvSpPr>
          <p:cNvPr id="11270" name="Rectangle 6"/>
          <p:cNvSpPr>
            <a:spLocks noGrp="1" noChangeArrowheads="1"/>
          </p:cNvSpPr>
          <p:nvPr>
            <p:ph type="sldNum" sz="quarter" idx="4"/>
          </p:nvPr>
        </p:nvSpPr>
        <p:spPr bwMode="auto">
          <a:xfrm>
            <a:off x="8356600" y="25400"/>
            <a:ext cx="7620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rgbClr val="FFFFFF"/>
                </a:solidFill>
                <a:latin typeface="+mn-lt"/>
              </a:defRPr>
            </a:lvl1pPr>
          </a:lstStyle>
          <a:p>
            <a:pPr fontAlgn="base">
              <a:spcBef>
                <a:spcPct val="0"/>
              </a:spcBef>
              <a:spcAft>
                <a:spcPct val="0"/>
              </a:spcAft>
              <a:defRPr/>
            </a:pPr>
            <a:fld id="{8FC222DB-D16D-4A8A-92BC-BB643043AAF9}" type="slidenum">
              <a:rPr lang="en-US" sz="1400"/>
              <a:pPr fontAlgn="base">
                <a:spcBef>
                  <a:spcPct val="0"/>
                </a:spcBef>
                <a:spcAft>
                  <a:spcPct val="0"/>
                </a:spcAft>
                <a:defRPr/>
              </a:pPr>
              <a:t>‹#›</a:t>
            </a:fld>
            <a:endParaRPr lang="en-US" sz="1400"/>
          </a:p>
        </p:txBody>
      </p:sp>
    </p:spTree>
    <p:extLst>
      <p:ext uri="{BB962C8B-B14F-4D97-AF65-F5344CB8AC3E}">
        <p14:creationId xmlns:p14="http://schemas.microsoft.com/office/powerpoint/2010/main" val="134555481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eaLnBrk="0" fontAlgn="base" hangingPunct="0">
        <a:spcBef>
          <a:spcPct val="0"/>
        </a:spcBef>
        <a:spcAft>
          <a:spcPct val="0"/>
        </a:spcAft>
        <a:defRPr>
          <a:solidFill>
            <a:schemeClr val="bg1"/>
          </a:solidFill>
          <a:latin typeface="+mj-lt"/>
          <a:ea typeface="+mj-ea"/>
          <a:cs typeface="+mj-cs"/>
        </a:defRPr>
      </a:lvl1pPr>
      <a:lvl2pPr algn="ctr" rtl="0" eaLnBrk="0" fontAlgn="base" hangingPunct="0">
        <a:spcBef>
          <a:spcPct val="0"/>
        </a:spcBef>
        <a:spcAft>
          <a:spcPct val="0"/>
        </a:spcAft>
        <a:defRPr>
          <a:solidFill>
            <a:schemeClr val="bg1"/>
          </a:solidFill>
          <a:latin typeface="Verdana" pitchFamily="34" charset="0"/>
        </a:defRPr>
      </a:lvl2pPr>
      <a:lvl3pPr algn="ctr" rtl="0" eaLnBrk="0" fontAlgn="base" hangingPunct="0">
        <a:spcBef>
          <a:spcPct val="0"/>
        </a:spcBef>
        <a:spcAft>
          <a:spcPct val="0"/>
        </a:spcAft>
        <a:defRPr>
          <a:solidFill>
            <a:schemeClr val="bg1"/>
          </a:solidFill>
          <a:latin typeface="Verdana" pitchFamily="34" charset="0"/>
        </a:defRPr>
      </a:lvl3pPr>
      <a:lvl4pPr algn="ctr" rtl="0" eaLnBrk="0" fontAlgn="base" hangingPunct="0">
        <a:spcBef>
          <a:spcPct val="0"/>
        </a:spcBef>
        <a:spcAft>
          <a:spcPct val="0"/>
        </a:spcAft>
        <a:defRPr>
          <a:solidFill>
            <a:schemeClr val="bg1"/>
          </a:solidFill>
          <a:latin typeface="Verdana" pitchFamily="34" charset="0"/>
        </a:defRPr>
      </a:lvl4pPr>
      <a:lvl5pPr algn="ctr" rtl="0" eaLnBrk="0" fontAlgn="base" hangingPunct="0">
        <a:spcBef>
          <a:spcPct val="0"/>
        </a:spcBef>
        <a:spcAft>
          <a:spcPct val="0"/>
        </a:spcAft>
        <a:defRPr>
          <a:solidFill>
            <a:schemeClr val="bg1"/>
          </a:solidFill>
          <a:latin typeface="Verdana" pitchFamily="34" charset="0"/>
        </a:defRPr>
      </a:lvl5pPr>
      <a:lvl6pPr marL="457200" algn="ctr" rtl="0" fontAlgn="base">
        <a:spcBef>
          <a:spcPct val="0"/>
        </a:spcBef>
        <a:spcAft>
          <a:spcPct val="0"/>
        </a:spcAft>
        <a:defRPr>
          <a:solidFill>
            <a:schemeClr val="bg1"/>
          </a:solidFill>
          <a:latin typeface="Verdana" pitchFamily="34" charset="0"/>
        </a:defRPr>
      </a:lvl6pPr>
      <a:lvl7pPr marL="914400" algn="ctr" rtl="0" fontAlgn="base">
        <a:spcBef>
          <a:spcPct val="0"/>
        </a:spcBef>
        <a:spcAft>
          <a:spcPct val="0"/>
        </a:spcAft>
        <a:defRPr>
          <a:solidFill>
            <a:schemeClr val="bg1"/>
          </a:solidFill>
          <a:latin typeface="Verdana" pitchFamily="34" charset="0"/>
        </a:defRPr>
      </a:lvl7pPr>
      <a:lvl8pPr marL="1371600" algn="ctr" rtl="0" fontAlgn="base">
        <a:spcBef>
          <a:spcPct val="0"/>
        </a:spcBef>
        <a:spcAft>
          <a:spcPct val="0"/>
        </a:spcAft>
        <a:defRPr>
          <a:solidFill>
            <a:schemeClr val="bg1"/>
          </a:solidFill>
          <a:latin typeface="Verdana" pitchFamily="34" charset="0"/>
        </a:defRPr>
      </a:lvl8pPr>
      <a:lvl9pPr marL="1828800" algn="ctr" rtl="0" fontAlgn="base">
        <a:spcBef>
          <a:spcPct val="0"/>
        </a:spcBef>
        <a:spcAft>
          <a:spcPct val="0"/>
        </a:spcAft>
        <a:defRPr>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8948"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000000"/>
                </a:solidFill>
              </a:defRPr>
            </a:lvl1pPr>
          </a:lstStyle>
          <a:p>
            <a:pPr fontAlgn="base">
              <a:spcBef>
                <a:spcPct val="0"/>
              </a:spcBef>
              <a:spcAft>
                <a:spcPct val="0"/>
              </a:spcAft>
              <a:defRPr/>
            </a:pPr>
            <a:endParaRPr lang="en-US"/>
          </a:p>
        </p:txBody>
      </p:sp>
      <p:sp>
        <p:nvSpPr>
          <p:cNvPr id="3389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000000"/>
                </a:solidFill>
              </a:defRPr>
            </a:lvl1pPr>
          </a:lstStyle>
          <a:p>
            <a:pPr fontAlgn="base">
              <a:spcBef>
                <a:spcPct val="0"/>
              </a:spcBef>
              <a:spcAft>
                <a:spcPct val="0"/>
              </a:spcAft>
              <a:defRPr/>
            </a:pPr>
            <a:endParaRPr lang="en-US"/>
          </a:p>
        </p:txBody>
      </p:sp>
      <p:sp>
        <p:nvSpPr>
          <p:cNvPr id="338950"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defRPr>
            </a:lvl1pPr>
          </a:lstStyle>
          <a:p>
            <a:pPr fontAlgn="base">
              <a:spcBef>
                <a:spcPct val="0"/>
              </a:spcBef>
              <a:spcAft>
                <a:spcPct val="0"/>
              </a:spcAft>
              <a:defRPr/>
            </a:pPr>
            <a:fld id="{6D314CC6-81AB-4E13-9F33-5E08E66EF554}"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77669606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Garamond" pitchFamily="18" charset="0"/>
        </a:defRPr>
      </a:lvl2pPr>
      <a:lvl3pPr algn="l" rtl="0" eaLnBrk="0" fontAlgn="base" hangingPunct="0">
        <a:spcBef>
          <a:spcPct val="0"/>
        </a:spcBef>
        <a:spcAft>
          <a:spcPct val="0"/>
        </a:spcAft>
        <a:defRPr sz="4400">
          <a:solidFill>
            <a:schemeClr val="bg1"/>
          </a:solidFill>
          <a:latin typeface="Garamond" pitchFamily="18" charset="0"/>
        </a:defRPr>
      </a:lvl3pPr>
      <a:lvl4pPr algn="l" rtl="0" eaLnBrk="0" fontAlgn="base" hangingPunct="0">
        <a:spcBef>
          <a:spcPct val="0"/>
        </a:spcBef>
        <a:spcAft>
          <a:spcPct val="0"/>
        </a:spcAft>
        <a:defRPr sz="4400">
          <a:solidFill>
            <a:schemeClr val="bg1"/>
          </a:solidFill>
          <a:latin typeface="Garamond" pitchFamily="18" charset="0"/>
        </a:defRPr>
      </a:lvl4pPr>
      <a:lvl5pPr algn="l" rtl="0" eaLnBrk="0" fontAlgn="base" hangingPunct="0">
        <a:spcBef>
          <a:spcPct val="0"/>
        </a:spcBef>
        <a:spcAft>
          <a:spcPct val="0"/>
        </a:spcAft>
        <a:defRPr sz="4400">
          <a:solidFill>
            <a:schemeClr val="bg1"/>
          </a:solidFill>
          <a:latin typeface="Garamond" pitchFamily="18" charset="0"/>
        </a:defRPr>
      </a:lvl5pPr>
      <a:lvl6pPr marL="457200" algn="l" rtl="0" fontAlgn="base">
        <a:spcBef>
          <a:spcPct val="0"/>
        </a:spcBef>
        <a:spcAft>
          <a:spcPct val="0"/>
        </a:spcAft>
        <a:defRPr sz="4400">
          <a:solidFill>
            <a:schemeClr val="bg1"/>
          </a:solidFill>
          <a:latin typeface="Garamond" pitchFamily="18" charset="0"/>
        </a:defRPr>
      </a:lvl6pPr>
      <a:lvl7pPr marL="914400" algn="l" rtl="0" fontAlgn="base">
        <a:spcBef>
          <a:spcPct val="0"/>
        </a:spcBef>
        <a:spcAft>
          <a:spcPct val="0"/>
        </a:spcAft>
        <a:defRPr sz="4400">
          <a:solidFill>
            <a:schemeClr val="bg1"/>
          </a:solidFill>
          <a:latin typeface="Garamond" pitchFamily="18" charset="0"/>
        </a:defRPr>
      </a:lvl7pPr>
      <a:lvl8pPr marL="1371600" algn="l" rtl="0" fontAlgn="base">
        <a:spcBef>
          <a:spcPct val="0"/>
        </a:spcBef>
        <a:spcAft>
          <a:spcPct val="0"/>
        </a:spcAft>
        <a:defRPr sz="4400">
          <a:solidFill>
            <a:schemeClr val="bg1"/>
          </a:solidFill>
          <a:latin typeface="Garamond" pitchFamily="18" charset="0"/>
        </a:defRPr>
      </a:lvl8pPr>
      <a:lvl9pPr marL="1828800" algn="l" rtl="0" fontAlgn="base">
        <a:spcBef>
          <a:spcPct val="0"/>
        </a:spcBef>
        <a:spcAft>
          <a:spcPct val="0"/>
        </a:spcAft>
        <a:defRPr sz="4400">
          <a:solidFill>
            <a:schemeClr val="bg1"/>
          </a:solidFill>
          <a:latin typeface="Garamond"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56675"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38948"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a:lvl1pPr>
          </a:lstStyle>
          <a:p>
            <a:pPr fontAlgn="base">
              <a:spcBef>
                <a:spcPct val="0"/>
              </a:spcBef>
              <a:spcAft>
                <a:spcPct val="0"/>
              </a:spcAft>
              <a:defRPr/>
            </a:pPr>
            <a:endParaRPr lang="en-US">
              <a:solidFill>
                <a:srgbClr val="000000"/>
              </a:solidFill>
            </a:endParaRPr>
          </a:p>
        </p:txBody>
      </p:sp>
      <p:sp>
        <p:nvSpPr>
          <p:cNvPr id="3389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fontAlgn="base">
              <a:spcBef>
                <a:spcPct val="0"/>
              </a:spcBef>
              <a:spcAft>
                <a:spcPct val="0"/>
              </a:spcAft>
              <a:defRPr/>
            </a:pPr>
            <a:endParaRPr lang="en-US">
              <a:solidFill>
                <a:srgbClr val="000000"/>
              </a:solidFill>
            </a:endParaRPr>
          </a:p>
        </p:txBody>
      </p:sp>
      <p:sp>
        <p:nvSpPr>
          <p:cNvPr id="338950"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fontAlgn="base">
              <a:spcBef>
                <a:spcPct val="0"/>
              </a:spcBef>
              <a:spcAft>
                <a:spcPct val="0"/>
              </a:spcAft>
              <a:defRPr/>
            </a:pPr>
            <a:fld id="{A0F5CF37-D3AB-4160-B42C-2A6D35D2A530}"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84865368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iming>
    <p:tnLst>
      <p:par>
        <p:cTn id="1" dur="indefinite" restart="never" nodeType="tmRoot"/>
      </p:par>
    </p:tnLst>
  </p:timing>
  <p:txStyles>
    <p:titleStyle>
      <a:lvl1pPr algn="l" rtl="0" fontAlgn="base">
        <a:spcBef>
          <a:spcPct val="0"/>
        </a:spcBef>
        <a:spcAft>
          <a:spcPct val="0"/>
        </a:spcAft>
        <a:defRPr sz="4400">
          <a:solidFill>
            <a:schemeClr val="bg1"/>
          </a:solidFill>
          <a:latin typeface="+mj-lt"/>
          <a:ea typeface="+mj-ea"/>
          <a:cs typeface="+mj-cs"/>
        </a:defRPr>
      </a:lvl1pPr>
      <a:lvl2pPr algn="l" rtl="0" fontAlgn="base">
        <a:spcBef>
          <a:spcPct val="0"/>
        </a:spcBef>
        <a:spcAft>
          <a:spcPct val="0"/>
        </a:spcAft>
        <a:defRPr sz="4400">
          <a:solidFill>
            <a:schemeClr val="bg1"/>
          </a:solidFill>
          <a:latin typeface="Garamond" pitchFamily="18" charset="0"/>
        </a:defRPr>
      </a:lvl2pPr>
      <a:lvl3pPr algn="l" rtl="0" fontAlgn="base">
        <a:spcBef>
          <a:spcPct val="0"/>
        </a:spcBef>
        <a:spcAft>
          <a:spcPct val="0"/>
        </a:spcAft>
        <a:defRPr sz="4400">
          <a:solidFill>
            <a:schemeClr val="bg1"/>
          </a:solidFill>
          <a:latin typeface="Garamond" pitchFamily="18" charset="0"/>
        </a:defRPr>
      </a:lvl3pPr>
      <a:lvl4pPr algn="l" rtl="0" fontAlgn="base">
        <a:spcBef>
          <a:spcPct val="0"/>
        </a:spcBef>
        <a:spcAft>
          <a:spcPct val="0"/>
        </a:spcAft>
        <a:defRPr sz="4400">
          <a:solidFill>
            <a:schemeClr val="bg1"/>
          </a:solidFill>
          <a:latin typeface="Garamond" pitchFamily="18" charset="0"/>
        </a:defRPr>
      </a:lvl4pPr>
      <a:lvl5pPr algn="l" rtl="0" fontAlgn="base">
        <a:spcBef>
          <a:spcPct val="0"/>
        </a:spcBef>
        <a:spcAft>
          <a:spcPct val="0"/>
        </a:spcAft>
        <a:defRPr sz="4400">
          <a:solidFill>
            <a:schemeClr val="bg1"/>
          </a:solidFill>
          <a:latin typeface="Garamond" pitchFamily="18" charset="0"/>
        </a:defRPr>
      </a:lvl5pPr>
      <a:lvl6pPr marL="457200" algn="l" rtl="0" fontAlgn="base">
        <a:spcBef>
          <a:spcPct val="0"/>
        </a:spcBef>
        <a:spcAft>
          <a:spcPct val="0"/>
        </a:spcAft>
        <a:defRPr sz="4400">
          <a:solidFill>
            <a:schemeClr val="bg1"/>
          </a:solidFill>
          <a:latin typeface="Garamond" pitchFamily="18" charset="0"/>
        </a:defRPr>
      </a:lvl6pPr>
      <a:lvl7pPr marL="914400" algn="l" rtl="0" fontAlgn="base">
        <a:spcBef>
          <a:spcPct val="0"/>
        </a:spcBef>
        <a:spcAft>
          <a:spcPct val="0"/>
        </a:spcAft>
        <a:defRPr sz="4400">
          <a:solidFill>
            <a:schemeClr val="bg1"/>
          </a:solidFill>
          <a:latin typeface="Garamond" pitchFamily="18" charset="0"/>
        </a:defRPr>
      </a:lvl7pPr>
      <a:lvl8pPr marL="1371600" algn="l" rtl="0" fontAlgn="base">
        <a:spcBef>
          <a:spcPct val="0"/>
        </a:spcBef>
        <a:spcAft>
          <a:spcPct val="0"/>
        </a:spcAft>
        <a:defRPr sz="4400">
          <a:solidFill>
            <a:schemeClr val="bg1"/>
          </a:solidFill>
          <a:latin typeface="Garamond" pitchFamily="18" charset="0"/>
        </a:defRPr>
      </a:lvl8pPr>
      <a:lvl9pPr marL="1828800" algn="l" rtl="0" fontAlgn="base">
        <a:spcBef>
          <a:spcPct val="0"/>
        </a:spcBef>
        <a:spcAft>
          <a:spcPct val="0"/>
        </a:spcAft>
        <a:defRPr sz="4400">
          <a:solidFill>
            <a:schemeClr val="bg1"/>
          </a:solidFill>
          <a:latin typeface="Garamond" pitchFamily="18" charset="0"/>
        </a:defRPr>
      </a:lvl9pPr>
    </p:titleStyle>
    <p:bodyStyle>
      <a:lvl1pPr marL="342900" indent="-342900" algn="l" rtl="0" fontAlgn="base">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fontAlgn="base">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0" y="0"/>
            <a:ext cx="9144000" cy="3937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mn-lt"/>
                <a:cs typeface="+mn-cs"/>
              </a:defRPr>
            </a:lvl1pPr>
          </a:lstStyle>
          <a:p>
            <a:pPr fontAlgn="base">
              <a:spcBef>
                <a:spcPct val="0"/>
              </a:spcBef>
              <a:spcAft>
                <a:spcPct val="0"/>
              </a:spcAft>
              <a:defRPr/>
            </a:pPr>
            <a:endParaRPr lang="en-US" sz="1400">
              <a:solidFill>
                <a:srgbClr val="000000"/>
              </a:solidFill>
            </a:endParaRPr>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solidFill>
                  <a:schemeClr val="tx1"/>
                </a:solidFill>
                <a:latin typeface="+mn-lt"/>
                <a:cs typeface="+mn-cs"/>
              </a:defRPr>
            </a:lvl1pPr>
          </a:lstStyle>
          <a:p>
            <a:pPr fontAlgn="base">
              <a:spcBef>
                <a:spcPct val="0"/>
              </a:spcBef>
              <a:spcAft>
                <a:spcPct val="0"/>
              </a:spcAft>
              <a:defRPr/>
            </a:pPr>
            <a:endParaRPr lang="en-US" sz="1400">
              <a:solidFill>
                <a:srgbClr val="000000"/>
              </a:solidFill>
            </a:endParaRPr>
          </a:p>
        </p:txBody>
      </p:sp>
      <p:sp>
        <p:nvSpPr>
          <p:cNvPr id="5126" name="Rectangle 6"/>
          <p:cNvSpPr>
            <a:spLocks noGrp="1" noChangeArrowheads="1"/>
          </p:cNvSpPr>
          <p:nvPr>
            <p:ph type="sldNum" sz="quarter" idx="4"/>
          </p:nvPr>
        </p:nvSpPr>
        <p:spPr bwMode="auto">
          <a:xfrm>
            <a:off x="8356600" y="25400"/>
            <a:ext cx="762000" cy="27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bg1"/>
                </a:solidFill>
                <a:latin typeface="+mn-lt"/>
                <a:cs typeface="+mn-cs"/>
              </a:defRPr>
            </a:lvl1pPr>
          </a:lstStyle>
          <a:p>
            <a:pPr fontAlgn="base">
              <a:spcBef>
                <a:spcPct val="0"/>
              </a:spcBef>
              <a:spcAft>
                <a:spcPct val="0"/>
              </a:spcAft>
              <a:defRPr/>
            </a:pPr>
            <a:fld id="{5B19A15A-9FCA-4B07-BEC3-4A718672D2E8}" type="slidenum">
              <a:rPr lang="en-US" sz="1400">
                <a:solidFill>
                  <a:srgbClr val="FFFFFF"/>
                </a:solidFill>
              </a:rPr>
              <a:pPr fontAlgn="base">
                <a:spcBef>
                  <a:spcPct val="0"/>
                </a:spcBef>
                <a:spcAft>
                  <a:spcPct val="0"/>
                </a:spcAft>
                <a:defRPr/>
              </a:pPr>
              <a:t>‹#›</a:t>
            </a:fld>
            <a:endParaRPr lang="en-US" sz="1400">
              <a:solidFill>
                <a:srgbClr val="FFFFFF"/>
              </a:solidFill>
            </a:endParaRPr>
          </a:p>
        </p:txBody>
      </p:sp>
    </p:spTree>
    <p:extLst>
      <p:ext uri="{BB962C8B-B14F-4D97-AF65-F5344CB8AC3E}">
        <p14:creationId xmlns:p14="http://schemas.microsoft.com/office/powerpoint/2010/main" val="294281921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rtl="0" eaLnBrk="0" fontAlgn="base" hangingPunct="0">
        <a:spcBef>
          <a:spcPct val="0"/>
        </a:spcBef>
        <a:spcAft>
          <a:spcPct val="0"/>
        </a:spcAft>
        <a:defRPr>
          <a:solidFill>
            <a:schemeClr val="bg1"/>
          </a:solidFill>
          <a:latin typeface="+mj-lt"/>
          <a:ea typeface="+mj-ea"/>
          <a:cs typeface="+mj-cs"/>
        </a:defRPr>
      </a:lvl1pPr>
      <a:lvl2pPr algn="ctr" rtl="0" eaLnBrk="0" fontAlgn="base" hangingPunct="0">
        <a:spcBef>
          <a:spcPct val="0"/>
        </a:spcBef>
        <a:spcAft>
          <a:spcPct val="0"/>
        </a:spcAft>
        <a:defRPr>
          <a:solidFill>
            <a:schemeClr val="bg1"/>
          </a:solidFill>
          <a:latin typeface="Verdana" pitchFamily="34" charset="0"/>
        </a:defRPr>
      </a:lvl2pPr>
      <a:lvl3pPr algn="ctr" rtl="0" eaLnBrk="0" fontAlgn="base" hangingPunct="0">
        <a:spcBef>
          <a:spcPct val="0"/>
        </a:spcBef>
        <a:spcAft>
          <a:spcPct val="0"/>
        </a:spcAft>
        <a:defRPr>
          <a:solidFill>
            <a:schemeClr val="bg1"/>
          </a:solidFill>
          <a:latin typeface="Verdana" pitchFamily="34" charset="0"/>
        </a:defRPr>
      </a:lvl3pPr>
      <a:lvl4pPr algn="ctr" rtl="0" eaLnBrk="0" fontAlgn="base" hangingPunct="0">
        <a:spcBef>
          <a:spcPct val="0"/>
        </a:spcBef>
        <a:spcAft>
          <a:spcPct val="0"/>
        </a:spcAft>
        <a:defRPr>
          <a:solidFill>
            <a:schemeClr val="bg1"/>
          </a:solidFill>
          <a:latin typeface="Verdana" pitchFamily="34" charset="0"/>
        </a:defRPr>
      </a:lvl4pPr>
      <a:lvl5pPr algn="ctr" rtl="0" eaLnBrk="0" fontAlgn="base" hangingPunct="0">
        <a:spcBef>
          <a:spcPct val="0"/>
        </a:spcBef>
        <a:spcAft>
          <a:spcPct val="0"/>
        </a:spcAft>
        <a:defRPr>
          <a:solidFill>
            <a:schemeClr val="bg1"/>
          </a:solidFill>
          <a:latin typeface="Verdana" pitchFamily="34" charset="0"/>
        </a:defRPr>
      </a:lvl5pPr>
      <a:lvl6pPr marL="457200" algn="ctr" rtl="0" fontAlgn="base">
        <a:spcBef>
          <a:spcPct val="0"/>
        </a:spcBef>
        <a:spcAft>
          <a:spcPct val="0"/>
        </a:spcAft>
        <a:defRPr>
          <a:solidFill>
            <a:schemeClr val="bg1"/>
          </a:solidFill>
          <a:latin typeface="Verdana" pitchFamily="34" charset="0"/>
        </a:defRPr>
      </a:lvl6pPr>
      <a:lvl7pPr marL="914400" algn="ctr" rtl="0" fontAlgn="base">
        <a:spcBef>
          <a:spcPct val="0"/>
        </a:spcBef>
        <a:spcAft>
          <a:spcPct val="0"/>
        </a:spcAft>
        <a:defRPr>
          <a:solidFill>
            <a:schemeClr val="bg1"/>
          </a:solidFill>
          <a:latin typeface="Verdana" pitchFamily="34" charset="0"/>
        </a:defRPr>
      </a:lvl7pPr>
      <a:lvl8pPr marL="1371600" algn="ctr" rtl="0" fontAlgn="base">
        <a:spcBef>
          <a:spcPct val="0"/>
        </a:spcBef>
        <a:spcAft>
          <a:spcPct val="0"/>
        </a:spcAft>
        <a:defRPr>
          <a:solidFill>
            <a:schemeClr val="bg1"/>
          </a:solidFill>
          <a:latin typeface="Verdana" pitchFamily="34" charset="0"/>
        </a:defRPr>
      </a:lvl8pPr>
      <a:lvl9pPr marL="1828800" algn="ctr" rtl="0" fontAlgn="base">
        <a:spcBef>
          <a:spcPct val="0"/>
        </a:spcBef>
        <a:spcAft>
          <a:spcPct val="0"/>
        </a:spcAft>
        <a:defRPr>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0.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1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0.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0.xml"/></Relationships>
</file>

<file path=ppt/slides/_rels/slide1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0.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1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0.xml"/></Relationships>
</file>

<file path=ppt/slides/_rels/slide14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0.xml"/></Relationships>
</file>

<file path=ppt/slides/_rels/slide14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0.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6.xml"/></Relationships>
</file>

<file path=ppt/slides/_rels/slide1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6.xml"/></Relationships>
</file>

<file path=ppt/slides/_rels/slide1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images.anandtech.com/doci/7739/Screen%20Shot%202014-02-04%20at%207.08.44%20PM.png" TargetMode="External"/><Relationship Id="rId1" Type="http://schemas.openxmlformats.org/officeDocument/2006/relationships/slideLayout" Target="../slideLayouts/slideLayout2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6.xml"/></Relationships>
</file>

<file path=ppt/slides/_rels/slide1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0.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58.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30.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5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4.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1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6.xml"/></Relationships>
</file>

<file path=ppt/slides/_rels/slide178.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26.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6.xml"/></Relationships>
</file>

<file path=ppt/slides/_rels/slide18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6.xml"/></Relationships>
</file>

<file path=ppt/slides/_rels/slide18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6.xml"/></Relationships>
</file>

<file path=ppt/slides/_rels/slide18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6.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0.xml"/></Relationships>
</file>

<file path=ppt/slides/_rels/slide19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0.xml"/></Relationships>
</file>

<file path=ppt/slides/_rels/slide19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0.xml"/></Relationships>
</file>

<file path=ppt/slides/_rels/slide19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0.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0.xml"/></Relationships>
</file>

<file path=ppt/slides/_rels/slide19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0.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0.xml"/></Relationships>
</file>

<file path=ppt/slides/_rels/slide20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0.xml"/></Relationships>
</file>

<file path=ppt/slides/_rels/slide20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0.xml"/></Relationships>
</file>

<file path=ppt/slides/_rels/slide20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0.xml"/></Relationships>
</file>

<file path=ppt/slides/_rels/slide20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0.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0.xml"/></Relationships>
</file>

<file path=ppt/slides/_rels/slide20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0.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0.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6.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7.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6.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6.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0.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0.xml"/></Relationships>
</file>

<file path=ppt/slides/_rels/slide22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30.xml"/></Relationships>
</file>

<file path=ppt/slides/_rels/slide22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2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0.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30.xml"/></Relationships>
</file>

<file path=ppt/slides/_rels/slide8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3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0.xml"/></Relationships>
</file>

<file path=ppt/slides/_rels/slide9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cdn.javabeat.net/wp-content/uploads/2013/02/jvm-jre-jdk.png" TargetMode="External"/><Relationship Id="rId1" Type="http://schemas.openxmlformats.org/officeDocument/2006/relationships/slideLayout" Target="../slideLayouts/slideLayout30.xml"/></Relationships>
</file>

<file path=ppt/slides/_rels/slide9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33FF"/>
            </a:gs>
          </a:gsLst>
          <a:lin ang="0" scaled="1"/>
        </a:gradFill>
        <a:effectLst/>
      </p:bgPr>
    </p:bg>
    <p:spTree>
      <p:nvGrpSpPr>
        <p:cNvPr id="1" name=""/>
        <p:cNvGrpSpPr/>
        <p:nvPr/>
      </p:nvGrpSpPr>
      <p:grpSpPr>
        <a:xfrm>
          <a:off x="0" y="0"/>
          <a:ext cx="0" cy="0"/>
          <a:chOff x="0" y="0"/>
          <a:chExt cx="0" cy="0"/>
        </a:xfrm>
      </p:grpSpPr>
      <p:sp>
        <p:nvSpPr>
          <p:cNvPr id="157698" name="Rectangle 4"/>
          <p:cNvSpPr>
            <a:spLocks noChangeArrowheads="1"/>
          </p:cNvSpPr>
          <p:nvPr/>
        </p:nvSpPr>
        <p:spPr bwMode="auto">
          <a:xfrm>
            <a:off x="1371600" y="3486150"/>
            <a:ext cx="6400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fontAlgn="base">
              <a:spcBef>
                <a:spcPct val="20000"/>
              </a:spcBef>
              <a:spcAft>
                <a:spcPct val="0"/>
              </a:spcAft>
              <a:buClr>
                <a:srgbClr val="666600"/>
              </a:buClr>
              <a:buSzPct val="75000"/>
              <a:buFont typeface="Wingdings" pitchFamily="2" charset="2"/>
              <a:buNone/>
            </a:pPr>
            <a:r>
              <a:rPr lang="en-US" altLang="en-US" sz="3600" dirty="0" err="1">
                <a:solidFill>
                  <a:srgbClr val="FFFFFF"/>
                </a:solidFill>
              </a:rPr>
              <a:t>Dezső</a:t>
            </a:r>
            <a:r>
              <a:rPr lang="en-US" altLang="en-US" sz="3600">
                <a:solidFill>
                  <a:srgbClr val="FFFFFF"/>
                </a:solidFill>
              </a:rPr>
              <a:t> Sima</a:t>
            </a:r>
            <a:endParaRPr lang="en-US" altLang="en-US" sz="2800">
              <a:solidFill>
                <a:srgbClr val="FFFFFF"/>
              </a:solidFill>
            </a:endParaRPr>
          </a:p>
        </p:txBody>
      </p:sp>
      <p:sp>
        <p:nvSpPr>
          <p:cNvPr id="157699" name="Text Box 5"/>
          <p:cNvSpPr txBox="1">
            <a:spLocks noChangeArrowheads="1"/>
          </p:cNvSpPr>
          <p:nvPr/>
        </p:nvSpPr>
        <p:spPr bwMode="auto">
          <a:xfrm>
            <a:off x="6635750" y="6230938"/>
            <a:ext cx="20040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fontAlgn="base">
              <a:spcBef>
                <a:spcPct val="0"/>
              </a:spcBef>
              <a:spcAft>
                <a:spcPct val="0"/>
              </a:spcAft>
            </a:pPr>
            <a:r>
              <a:rPr lang="en-US" altLang="en-US" dirty="0">
                <a:solidFill>
                  <a:srgbClr val="FFFFFF"/>
                </a:solidFill>
              </a:rPr>
              <a:t>© </a:t>
            </a:r>
            <a:r>
              <a:rPr lang="en-US" altLang="en-US" dirty="0" err="1">
                <a:solidFill>
                  <a:srgbClr val="FFFFFF"/>
                </a:solidFill>
              </a:rPr>
              <a:t>Dezső</a:t>
            </a:r>
            <a:r>
              <a:rPr lang="en-US" altLang="en-US" dirty="0">
                <a:solidFill>
                  <a:srgbClr val="FFFFFF"/>
                </a:solidFill>
              </a:rPr>
              <a:t> Sima </a:t>
            </a:r>
            <a:r>
              <a:rPr lang="en-US" altLang="en-US" dirty="0" smtClean="0">
                <a:solidFill>
                  <a:srgbClr val="FFFFFF"/>
                </a:solidFill>
              </a:rPr>
              <a:t>201</a:t>
            </a:r>
            <a:r>
              <a:rPr lang="hu-HU" altLang="en-US" dirty="0" smtClean="0">
                <a:solidFill>
                  <a:srgbClr val="FFFFFF"/>
                </a:solidFill>
              </a:rPr>
              <a:t>6</a:t>
            </a:r>
            <a:endParaRPr lang="en-US" altLang="en-US" dirty="0">
              <a:solidFill>
                <a:srgbClr val="FFFFFF"/>
              </a:solidFill>
            </a:endParaRPr>
          </a:p>
        </p:txBody>
      </p:sp>
      <p:sp>
        <p:nvSpPr>
          <p:cNvPr id="157700" name="Text Box 7"/>
          <p:cNvSpPr txBox="1">
            <a:spLocks noChangeArrowheads="1"/>
          </p:cNvSpPr>
          <p:nvPr/>
        </p:nvSpPr>
        <p:spPr bwMode="auto">
          <a:xfrm>
            <a:off x="4229294" y="6218238"/>
            <a:ext cx="7473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0" fontAlgn="base" hangingPunct="0">
              <a:spcBef>
                <a:spcPct val="0"/>
              </a:spcBef>
              <a:spcAft>
                <a:spcPct val="0"/>
              </a:spcAft>
            </a:pPr>
            <a:r>
              <a:rPr lang="en-US" altLang="en-US" dirty="0">
                <a:solidFill>
                  <a:srgbClr val="FFFFFF"/>
                </a:solidFill>
              </a:rPr>
              <a:t>(</a:t>
            </a:r>
            <a:r>
              <a:rPr lang="en-US" altLang="en-US" dirty="0" smtClean="0">
                <a:solidFill>
                  <a:srgbClr val="FFFFFF"/>
                </a:solidFill>
              </a:rPr>
              <a:t>v</a:t>
            </a:r>
            <a:r>
              <a:rPr lang="hu-HU" altLang="en-US" dirty="0" smtClean="0">
                <a:solidFill>
                  <a:srgbClr val="FFFFFF"/>
                </a:solidFill>
              </a:rPr>
              <a:t>2</a:t>
            </a:r>
            <a:r>
              <a:rPr lang="en-US" altLang="en-US" dirty="0" smtClean="0">
                <a:solidFill>
                  <a:srgbClr val="FFFFFF"/>
                </a:solidFill>
              </a:rPr>
              <a:t>.3)</a:t>
            </a:r>
            <a:endParaRPr lang="en-US" altLang="en-US" dirty="0">
              <a:solidFill>
                <a:srgbClr val="FFFFFF"/>
              </a:solidFill>
            </a:endParaRPr>
          </a:p>
        </p:txBody>
      </p:sp>
      <p:sp>
        <p:nvSpPr>
          <p:cNvPr id="157702" name="Text Box 6"/>
          <p:cNvSpPr txBox="1">
            <a:spLocks noChangeArrowheads="1"/>
          </p:cNvSpPr>
          <p:nvPr/>
        </p:nvSpPr>
        <p:spPr bwMode="auto">
          <a:xfrm>
            <a:off x="1983638" y="1654175"/>
            <a:ext cx="5183086" cy="646331"/>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3600" smtClean="0">
                <a:solidFill>
                  <a:srgbClr val="FF0000"/>
                </a:solidFill>
              </a:rPr>
              <a:t>ARM’s processor</a:t>
            </a:r>
            <a:r>
              <a:rPr lang="hu-HU" altLang="en-US" sz="3600" smtClean="0">
                <a:solidFill>
                  <a:srgbClr val="FF0000"/>
                </a:solidFill>
              </a:rPr>
              <a:t> lines</a:t>
            </a:r>
            <a:endParaRPr lang="en-US" altLang="en-US" sz="3600">
              <a:solidFill>
                <a:srgbClr val="FF0000"/>
              </a:solidFill>
            </a:endParaRPr>
          </a:p>
        </p:txBody>
      </p:sp>
      <p:sp>
        <p:nvSpPr>
          <p:cNvPr id="157703" name="Text Box 7"/>
          <p:cNvSpPr txBox="1">
            <a:spLocks noChangeArrowheads="1"/>
          </p:cNvSpPr>
          <p:nvPr/>
        </p:nvSpPr>
        <p:spPr bwMode="auto">
          <a:xfrm>
            <a:off x="3565078" y="5421313"/>
            <a:ext cx="2029723" cy="52322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2800" dirty="0" smtClean="0">
                <a:solidFill>
                  <a:srgbClr val="FFFFFF"/>
                </a:solidFill>
              </a:rPr>
              <a:t>Dec</a:t>
            </a:r>
            <a:r>
              <a:rPr lang="hu-HU" altLang="en-US" sz="2800" dirty="0" smtClean="0">
                <a:solidFill>
                  <a:srgbClr val="FFFFFF"/>
                </a:solidFill>
              </a:rPr>
              <a:t>. </a:t>
            </a:r>
            <a:r>
              <a:rPr lang="en-US" altLang="en-US" sz="2800" dirty="0" smtClean="0">
                <a:solidFill>
                  <a:srgbClr val="FFFFFF"/>
                </a:solidFill>
              </a:rPr>
              <a:t>201</a:t>
            </a:r>
            <a:r>
              <a:rPr lang="hu-HU" altLang="en-US" sz="2800" dirty="0" smtClean="0">
                <a:solidFill>
                  <a:srgbClr val="FFFFFF"/>
                </a:solidFill>
              </a:rPr>
              <a:t>6</a:t>
            </a:r>
            <a:endParaRPr lang="en-US" altLang="en-US" sz="2800" dirty="0">
              <a:solidFill>
                <a:srgbClr val="FFFFFF"/>
              </a:solidFill>
            </a:endParaRPr>
          </a:p>
        </p:txBody>
      </p:sp>
    </p:spTree>
    <p:extLst>
      <p:ext uri="{BB962C8B-B14F-4D97-AF65-F5344CB8AC3E}">
        <p14:creationId xmlns:p14="http://schemas.microsoft.com/office/powerpoint/2010/main" val="4278685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5" r="3219"/>
          <a:stretch/>
        </p:blipFill>
        <p:spPr bwMode="auto">
          <a:xfrm>
            <a:off x="65837" y="1223754"/>
            <a:ext cx="9078163" cy="4365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90500" y="632340"/>
            <a:ext cx="5619680" cy="369332"/>
          </a:xfrm>
          <a:prstGeom prst="rect">
            <a:avLst/>
          </a:prstGeom>
          <a:noFill/>
        </p:spPr>
        <p:txBody>
          <a:bodyPr wrap="none" rtlCol="0">
            <a:spAutoFit/>
          </a:bodyPr>
          <a:lstStyle/>
          <a:p>
            <a:r>
              <a:rPr lang="en-US" smtClean="0">
                <a:solidFill>
                  <a:schemeClr val="accent6"/>
                </a:solidFill>
              </a:rPr>
              <a:t>Total number of ARM based chips shipped </a:t>
            </a:r>
            <a:r>
              <a:rPr lang="en-US" smtClean="0"/>
              <a:t>[</a:t>
            </a:r>
            <a:r>
              <a:rPr lang="hu-HU" smtClean="0"/>
              <a:t>19</a:t>
            </a:r>
            <a:r>
              <a:rPr lang="en-US" smtClean="0"/>
              <a:t>]</a:t>
            </a:r>
            <a:endParaRPr lang="en-US"/>
          </a:p>
        </p:txBody>
      </p:sp>
      <p:sp>
        <p:nvSpPr>
          <p:cNvPr id="5" name="TextBox 4"/>
          <p:cNvSpPr txBox="1"/>
          <p:nvPr/>
        </p:nvSpPr>
        <p:spPr>
          <a:xfrm>
            <a:off x="116505" y="5705671"/>
            <a:ext cx="9136015" cy="1246495"/>
          </a:xfrm>
          <a:prstGeom prst="rect">
            <a:avLst/>
          </a:prstGeom>
          <a:noFill/>
        </p:spPr>
        <p:txBody>
          <a:bodyPr wrap="square" rtlCol="0">
            <a:spAutoFit/>
          </a:bodyPr>
          <a:lstStyle/>
          <a:p>
            <a:pPr>
              <a:spcAft>
                <a:spcPts val="300"/>
              </a:spcAft>
            </a:pPr>
            <a:r>
              <a:rPr lang="hu-HU" sz="1400" dirty="0" smtClean="0"/>
              <a:t>Keil: Software development tool for embedded processors</a:t>
            </a:r>
          </a:p>
          <a:p>
            <a:r>
              <a:rPr lang="hu-HU" sz="1400" dirty="0" smtClean="0">
                <a:solidFill>
                  <a:srgbClr val="FF0000"/>
                </a:solidFill>
              </a:rPr>
              <a:t>Linaro</a:t>
            </a:r>
            <a:r>
              <a:rPr lang="hu-HU" sz="1400" dirty="0" smtClean="0"/>
              <a:t>: Nonprofit company, established by </a:t>
            </a:r>
            <a:r>
              <a:rPr lang="en-US" sz="1400" dirty="0" smtClean="0"/>
              <a:t>ARM</a:t>
            </a:r>
            <a:r>
              <a:rPr lang="en-US" sz="1400" dirty="0"/>
              <a:t>, Freescale, IBM, Samsung, ST-Ericsson and </a:t>
            </a:r>
            <a:r>
              <a:rPr lang="hu-HU" sz="1400" dirty="0" smtClean="0"/>
              <a:t>TI </a:t>
            </a:r>
          </a:p>
          <a:p>
            <a:pPr>
              <a:spcAft>
                <a:spcPts val="300"/>
              </a:spcAft>
            </a:pPr>
            <a:r>
              <a:rPr lang="hu-HU" sz="1400" dirty="0"/>
              <a:t> </a:t>
            </a:r>
            <a:r>
              <a:rPr lang="hu-HU" sz="1400" dirty="0" smtClean="0"/>
              <a:t>           to support </a:t>
            </a:r>
            <a:r>
              <a:rPr lang="en-US" sz="1400" dirty="0" smtClean="0"/>
              <a:t>open </a:t>
            </a:r>
            <a:r>
              <a:rPr lang="en-US" sz="1400" dirty="0"/>
              <a:t>source software developers using Linux </a:t>
            </a:r>
            <a:r>
              <a:rPr lang="en-US" sz="1400" dirty="0" smtClean="0"/>
              <a:t>on</a:t>
            </a:r>
            <a:r>
              <a:rPr lang="hu-HU" sz="1400" dirty="0" smtClean="0"/>
              <a:t> </a:t>
            </a:r>
            <a:r>
              <a:rPr lang="en-US" sz="1400" dirty="0" err="1" smtClean="0"/>
              <a:t>SoCs</a:t>
            </a:r>
            <a:r>
              <a:rPr lang="en-US" sz="1400" dirty="0" smtClean="0"/>
              <a:t>.</a:t>
            </a:r>
            <a:endParaRPr lang="hu-HU" sz="1400" dirty="0" smtClean="0"/>
          </a:p>
          <a:p>
            <a:r>
              <a:rPr lang="en-US" sz="1400" dirty="0"/>
              <a:t>SBSA: Server Base System Architecture, a standardized </a:t>
            </a:r>
            <a:r>
              <a:rPr lang="hu-HU" sz="1400" dirty="0"/>
              <a:t>server platform for</a:t>
            </a:r>
            <a:r>
              <a:rPr lang="en-US" sz="1400" dirty="0"/>
              <a:t> 64-bit ARM</a:t>
            </a:r>
            <a:r>
              <a:rPr lang="hu-HU" sz="1400" dirty="0"/>
              <a:t> processors.         </a:t>
            </a:r>
            <a:r>
              <a:rPr lang="en-US" sz="1400" dirty="0"/>
              <a:t> </a:t>
            </a:r>
            <a:r>
              <a:rPr lang="hu-HU" sz="1400" dirty="0"/>
              <a:t> </a:t>
            </a:r>
          </a:p>
          <a:p>
            <a:endParaRPr lang="en-US" sz="1400" dirty="0"/>
          </a:p>
        </p:txBody>
      </p:sp>
      <p:sp>
        <p:nvSpPr>
          <p:cNvPr id="7" name="Title 1"/>
          <p:cNvSpPr>
            <a:spLocks noGrp="1"/>
          </p:cNvSpPr>
          <p:nvPr>
            <p:ph type="title"/>
          </p:nvPr>
        </p:nvSpPr>
        <p:spPr>
          <a:xfrm>
            <a:off x="0" y="0"/>
            <a:ext cx="9144000" cy="393700"/>
          </a:xfrm>
        </p:spPr>
        <p:txBody>
          <a:bodyPr/>
          <a:lstStyle/>
          <a:p>
            <a:r>
              <a:rPr lang="hu-HU" dirty="0"/>
              <a:t>1. Evolution of </a:t>
            </a:r>
            <a:r>
              <a:rPr lang="en-US" dirty="0"/>
              <a:t>ARM </a:t>
            </a:r>
            <a:r>
              <a:rPr lang="hu-HU" dirty="0" smtClean="0"/>
              <a:t>(7)</a:t>
            </a:r>
            <a:endParaRPr lang="en-US" dirty="0"/>
          </a:p>
        </p:txBody>
      </p:sp>
    </p:spTree>
    <p:extLst>
      <p:ext uri="{BB962C8B-B14F-4D97-AF65-F5344CB8AC3E}">
        <p14:creationId xmlns:p14="http://schemas.microsoft.com/office/powerpoint/2010/main" val="120148098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2.4.3 </a:t>
            </a:r>
            <a:r>
              <a:rPr lang="en-US" dirty="0" err="1"/>
              <a:t>Jazelle</a:t>
            </a:r>
            <a:r>
              <a:rPr lang="en-US" dirty="0"/>
              <a:t> RCT (Runtime Compilation Target) </a:t>
            </a:r>
            <a:r>
              <a:rPr lang="hu-HU" dirty="0" smtClean="0"/>
              <a:t>(4)</a:t>
            </a:r>
            <a:endParaRPr lang="en-US" dirty="0"/>
          </a:p>
        </p:txBody>
      </p:sp>
      <p:sp>
        <p:nvSpPr>
          <p:cNvPr id="8" name="TextBox 7"/>
          <p:cNvSpPr txBox="1"/>
          <p:nvPr/>
        </p:nvSpPr>
        <p:spPr>
          <a:xfrm>
            <a:off x="177940" y="629398"/>
            <a:ext cx="4107215" cy="369332"/>
          </a:xfrm>
          <a:prstGeom prst="rect">
            <a:avLst/>
          </a:prstGeom>
          <a:noFill/>
        </p:spPr>
        <p:txBody>
          <a:bodyPr wrap="none" rtlCol="0">
            <a:spAutoFit/>
          </a:bodyPr>
          <a:lstStyle/>
          <a:p>
            <a:r>
              <a:rPr lang="hu-HU" dirty="0" smtClean="0">
                <a:solidFill>
                  <a:schemeClr val="accent6"/>
                </a:solidFill>
              </a:rPr>
              <a:t>Benefits of using Jaselle RCT </a:t>
            </a:r>
            <a:r>
              <a:rPr lang="hu-HU" dirty="0" smtClean="0"/>
              <a:t>[67]</a:t>
            </a:r>
            <a:endParaRPr lang="en-US" dirty="0"/>
          </a:p>
        </p:txBody>
      </p:sp>
      <p:sp>
        <p:nvSpPr>
          <p:cNvPr id="9" name="TextBox 8"/>
          <p:cNvSpPr txBox="1"/>
          <p:nvPr/>
        </p:nvSpPr>
        <p:spPr>
          <a:xfrm>
            <a:off x="296525" y="1044025"/>
            <a:ext cx="8974316" cy="584775"/>
          </a:xfrm>
          <a:prstGeom prst="rect">
            <a:avLst/>
          </a:prstGeom>
          <a:noFill/>
        </p:spPr>
        <p:txBody>
          <a:bodyPr wrap="none" rtlCol="0">
            <a:spAutoFit/>
          </a:bodyPr>
          <a:lstStyle/>
          <a:p>
            <a:pPr marL="285750" indent="-285750">
              <a:buFont typeface="Arial" panose="020B0604020202020204" pitchFamily="34" charset="0"/>
              <a:buChar char="•"/>
            </a:pPr>
            <a:r>
              <a:rPr lang="hu-HU" sz="1600" dirty="0" smtClean="0"/>
              <a:t>It provides a </a:t>
            </a:r>
            <a:r>
              <a:rPr lang="hu-HU" sz="1600" dirty="0" smtClean="0">
                <a:solidFill>
                  <a:srgbClr val="0070C0"/>
                </a:solidFill>
              </a:rPr>
              <a:t>higher speed up </a:t>
            </a:r>
            <a:r>
              <a:rPr lang="hu-HU" sz="1600" dirty="0" smtClean="0"/>
              <a:t>in executing bytecode than Jaselle DBX but requires</a:t>
            </a:r>
          </a:p>
          <a:p>
            <a:r>
              <a:rPr lang="hu-HU" sz="1600" dirty="0"/>
              <a:t> </a:t>
            </a:r>
            <a:r>
              <a:rPr lang="hu-HU" sz="1600" dirty="0" smtClean="0"/>
              <a:t>     </a:t>
            </a:r>
            <a:r>
              <a:rPr lang="hu-HU" sz="1600" dirty="0" smtClean="0">
                <a:solidFill>
                  <a:srgbClr val="0070C0"/>
                </a:solidFill>
              </a:rPr>
              <a:t>more memory</a:t>
            </a:r>
            <a:r>
              <a:rPr lang="hu-HU" sz="1600" dirty="0" smtClean="0"/>
              <a:t>.</a:t>
            </a:r>
            <a:endParaRPr lang="en-US" sz="1600" dirty="0"/>
          </a:p>
        </p:txBody>
      </p:sp>
      <p:sp>
        <p:nvSpPr>
          <p:cNvPr id="10" name="TextBox 9"/>
          <p:cNvSpPr txBox="1"/>
          <p:nvPr/>
        </p:nvSpPr>
        <p:spPr>
          <a:xfrm>
            <a:off x="341313" y="1565501"/>
            <a:ext cx="8717066" cy="2462213"/>
          </a:xfrm>
          <a:prstGeom prst="rect">
            <a:avLst/>
          </a:prstGeom>
          <a:noFill/>
        </p:spPr>
        <p:txBody>
          <a:bodyPr wrap="none" rtlCol="0">
            <a:spAutoFit/>
          </a:bodyPr>
          <a:lstStyle/>
          <a:p>
            <a:pPr marL="285750" indent="-285750">
              <a:buFont typeface="Arial" panose="020B0604020202020204" pitchFamily="34" charset="0"/>
              <a:buChar char="•"/>
            </a:pPr>
            <a:r>
              <a:rPr lang="hu-HU" sz="1600" dirty="0" smtClean="0"/>
              <a:t>It follows that </a:t>
            </a:r>
            <a:r>
              <a:rPr lang="hu-HU" sz="1600" dirty="0" smtClean="0">
                <a:solidFill>
                  <a:srgbClr val="FF0000"/>
                </a:solidFill>
              </a:rPr>
              <a:t>the introduction of Jazelle RCT (ThumbEE) made Jazelle DBX</a:t>
            </a:r>
          </a:p>
          <a:p>
            <a:pPr>
              <a:spcAft>
                <a:spcPts val="600"/>
              </a:spcAft>
            </a:pPr>
            <a:r>
              <a:rPr lang="hu-HU" sz="1600" dirty="0">
                <a:solidFill>
                  <a:srgbClr val="FF0000"/>
                </a:solidFill>
              </a:rPr>
              <a:t> </a:t>
            </a:r>
            <a:r>
              <a:rPr lang="hu-HU" sz="1600" dirty="0" smtClean="0">
                <a:solidFill>
                  <a:srgbClr val="FF0000"/>
                </a:solidFill>
              </a:rPr>
              <a:t>     more or less superfluous.</a:t>
            </a:r>
          </a:p>
          <a:p>
            <a:r>
              <a:rPr lang="hu-HU" sz="1600" dirty="0" smtClean="0"/>
              <a:t>    As a consequence, when ARMv7 based Cortex-A processors introduced</a:t>
            </a:r>
          </a:p>
          <a:p>
            <a:r>
              <a:rPr lang="hu-HU" sz="1600" dirty="0"/>
              <a:t> </a:t>
            </a:r>
            <a:r>
              <a:rPr lang="hu-HU" sz="1600" dirty="0" smtClean="0"/>
              <a:t>     Jazelle RCT(ThumbEE), at the same time they </a:t>
            </a:r>
            <a:r>
              <a:rPr lang="hu-HU" sz="1600" dirty="0" smtClean="0">
                <a:solidFill>
                  <a:srgbClr val="0070C0"/>
                </a:solidFill>
              </a:rPr>
              <a:t>typically stopped supporting</a:t>
            </a:r>
          </a:p>
          <a:p>
            <a:pPr>
              <a:spcAft>
                <a:spcPts val="600"/>
              </a:spcAft>
            </a:pPr>
            <a:r>
              <a:rPr lang="hu-HU" sz="1600" dirty="0">
                <a:solidFill>
                  <a:srgbClr val="0070C0"/>
                </a:solidFill>
              </a:rPr>
              <a:t> </a:t>
            </a:r>
            <a:r>
              <a:rPr lang="hu-HU" sz="1600" dirty="0" smtClean="0">
                <a:solidFill>
                  <a:srgbClr val="0070C0"/>
                </a:solidFill>
              </a:rPr>
              <a:t>     Jazelle DBX.</a:t>
            </a:r>
          </a:p>
          <a:p>
            <a:r>
              <a:rPr lang="hu-HU" sz="1600" dirty="0" smtClean="0"/>
              <a:t>    (In fact, the Cortex-A8/A7 or A15 processors as well as the subsequent ARMv8 </a:t>
            </a:r>
          </a:p>
          <a:p>
            <a:r>
              <a:rPr lang="hu-HU" sz="1600" dirty="0"/>
              <a:t> </a:t>
            </a:r>
            <a:r>
              <a:rPr lang="hu-HU" sz="1600" dirty="0" smtClean="0"/>
              <a:t>      based processors provided instead only a trivial (software emulated) Jazelle</a:t>
            </a:r>
          </a:p>
          <a:p>
            <a:r>
              <a:rPr lang="hu-HU" sz="1600" dirty="0"/>
              <a:t> </a:t>
            </a:r>
            <a:r>
              <a:rPr lang="hu-HU" sz="1600" dirty="0" smtClean="0"/>
              <a:t>      implementation (see Section 2.4.4) whereas the Cortex-A5 and A9 processos</a:t>
            </a:r>
          </a:p>
          <a:p>
            <a:r>
              <a:rPr lang="hu-HU" sz="1600" dirty="0"/>
              <a:t> </a:t>
            </a:r>
            <a:r>
              <a:rPr lang="hu-HU" sz="1600" dirty="0" smtClean="0"/>
              <a:t>      supported Jazelle DBX as an option).</a:t>
            </a:r>
            <a:endParaRPr lang="en-US" sz="1600" dirty="0"/>
          </a:p>
        </p:txBody>
      </p:sp>
    </p:spTree>
    <p:extLst>
      <p:ext uri="{BB962C8B-B14F-4D97-AF65-F5344CB8AC3E}">
        <p14:creationId xmlns:p14="http://schemas.microsoft.com/office/powerpoint/2010/main" val="335266238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2.4.3 </a:t>
            </a:r>
            <a:r>
              <a:rPr lang="en-US" dirty="0" err="1"/>
              <a:t>Jazelle</a:t>
            </a:r>
            <a:r>
              <a:rPr lang="en-US" dirty="0"/>
              <a:t> RCT (Runtime Compilation Target) </a:t>
            </a:r>
            <a:r>
              <a:rPr lang="hu-HU" dirty="0" smtClean="0"/>
              <a:t>(5)</a:t>
            </a:r>
            <a:endParaRPr lang="en-US" dirty="0"/>
          </a:p>
        </p:txBody>
      </p:sp>
      <p:sp>
        <p:nvSpPr>
          <p:cNvPr id="3" name="TextBox 2"/>
          <p:cNvSpPr txBox="1"/>
          <p:nvPr/>
        </p:nvSpPr>
        <p:spPr>
          <a:xfrm>
            <a:off x="177940" y="638923"/>
            <a:ext cx="4800930" cy="369332"/>
          </a:xfrm>
          <a:prstGeom prst="rect">
            <a:avLst/>
          </a:prstGeom>
          <a:noFill/>
        </p:spPr>
        <p:txBody>
          <a:bodyPr wrap="none" rtlCol="0">
            <a:spAutoFit/>
          </a:bodyPr>
          <a:lstStyle/>
          <a:p>
            <a:r>
              <a:rPr lang="hu-HU" dirty="0" smtClean="0">
                <a:solidFill>
                  <a:schemeClr val="accent6"/>
                </a:solidFill>
              </a:rPr>
              <a:t>Drawbacks of dynamic </a:t>
            </a:r>
            <a:r>
              <a:rPr lang="hu-HU" dirty="0" err="1" smtClean="0">
                <a:solidFill>
                  <a:schemeClr val="accent6"/>
                </a:solidFill>
              </a:rPr>
              <a:t>compilation</a:t>
            </a:r>
            <a:r>
              <a:rPr lang="hu-HU" dirty="0" smtClean="0">
                <a:solidFill>
                  <a:schemeClr val="accent6"/>
                </a:solidFill>
              </a:rPr>
              <a:t> </a:t>
            </a:r>
            <a:r>
              <a:rPr lang="hu-HU" dirty="0" smtClean="0"/>
              <a:t>[67]</a:t>
            </a:r>
            <a:endParaRPr lang="en-US" dirty="0"/>
          </a:p>
        </p:txBody>
      </p:sp>
      <p:sp>
        <p:nvSpPr>
          <p:cNvPr id="4" name="TextBox 3"/>
          <p:cNvSpPr txBox="1"/>
          <p:nvPr/>
        </p:nvSpPr>
        <p:spPr>
          <a:xfrm>
            <a:off x="341313" y="1043735"/>
            <a:ext cx="8802687" cy="1477328"/>
          </a:xfrm>
          <a:prstGeom prst="rect">
            <a:avLst/>
          </a:prstGeom>
          <a:noFill/>
        </p:spPr>
        <p:txBody>
          <a:bodyPr wrap="square" rtlCol="0">
            <a:spAutoFit/>
          </a:bodyPr>
          <a:lstStyle/>
          <a:p>
            <a:pPr marL="285750" indent="-285750">
              <a:buFont typeface="Arial" panose="020B0604020202020204" pitchFamily="34" charset="0"/>
              <a:buChar char="•"/>
            </a:pPr>
            <a:r>
              <a:rPr lang="hu-HU" sz="1600" dirty="0" smtClean="0"/>
              <a:t>AOT or </a:t>
            </a:r>
            <a:r>
              <a:rPr lang="en-US" sz="1600" dirty="0" smtClean="0"/>
              <a:t>JIT </a:t>
            </a:r>
            <a:r>
              <a:rPr lang="en-US" sz="1600" dirty="0"/>
              <a:t>compilation causes a </a:t>
            </a:r>
            <a:r>
              <a:rPr lang="en-US" sz="1600" dirty="0">
                <a:solidFill>
                  <a:srgbClr val="0070C0"/>
                </a:solidFill>
              </a:rPr>
              <a:t>delay between an application's launch and its </a:t>
            </a:r>
            <a:endParaRPr lang="hu-HU" sz="1600" dirty="0" smtClean="0">
              <a:solidFill>
                <a:srgbClr val="0070C0"/>
              </a:solidFill>
            </a:endParaRPr>
          </a:p>
          <a:p>
            <a:pPr>
              <a:spcAft>
                <a:spcPts val="600"/>
              </a:spcAft>
            </a:pPr>
            <a:r>
              <a:rPr lang="hu-HU" sz="1600" dirty="0">
                <a:solidFill>
                  <a:srgbClr val="0070C0"/>
                </a:solidFill>
              </a:rPr>
              <a:t> </a:t>
            </a:r>
            <a:r>
              <a:rPr lang="hu-HU" sz="1600" dirty="0" smtClean="0">
                <a:solidFill>
                  <a:srgbClr val="0070C0"/>
                </a:solidFill>
              </a:rPr>
              <a:t>     </a:t>
            </a:r>
            <a:r>
              <a:rPr lang="en-US" sz="1600" dirty="0" smtClean="0">
                <a:solidFill>
                  <a:srgbClr val="0070C0"/>
                </a:solidFill>
              </a:rPr>
              <a:t>actual run</a:t>
            </a:r>
            <a:r>
              <a:rPr lang="hu-HU" sz="1600" dirty="0" smtClean="0"/>
              <a:t>, this can prevent their use in real time application</a:t>
            </a:r>
            <a:r>
              <a:rPr lang="en-US" sz="1600" dirty="0" smtClean="0"/>
              <a:t>.</a:t>
            </a:r>
            <a:endParaRPr lang="hu-HU" sz="1600" dirty="0" smtClean="0"/>
          </a:p>
          <a:p>
            <a:pPr marL="285750" indent="-285750">
              <a:spcAft>
                <a:spcPts val="600"/>
              </a:spcAft>
              <a:buFont typeface="Arial" panose="020B0604020202020204" pitchFamily="34" charset="0"/>
              <a:buChar char="•"/>
            </a:pPr>
            <a:r>
              <a:rPr lang="hu-HU" sz="1600" dirty="0" smtClean="0"/>
              <a:t>Further on,</a:t>
            </a:r>
            <a:r>
              <a:rPr lang="en-US" sz="1600" dirty="0" smtClean="0"/>
              <a:t> </a:t>
            </a:r>
            <a:r>
              <a:rPr lang="en-US" sz="1600" dirty="0">
                <a:solidFill>
                  <a:srgbClr val="0070C0"/>
                </a:solidFill>
              </a:rPr>
              <a:t>dynamically compiled code expands four to six times</a:t>
            </a:r>
            <a:r>
              <a:rPr lang="en-US" sz="1600" dirty="0" smtClean="0"/>
              <a:t>.</a:t>
            </a:r>
            <a:endParaRPr lang="hu-HU" sz="1600" dirty="0" smtClean="0"/>
          </a:p>
          <a:p>
            <a:r>
              <a:rPr lang="en-US" sz="1600" dirty="0" smtClean="0"/>
              <a:t> </a:t>
            </a:r>
            <a:r>
              <a:rPr lang="hu-HU" sz="1600" dirty="0" smtClean="0"/>
              <a:t>   </a:t>
            </a:r>
            <a:r>
              <a:rPr lang="en-US" sz="1600" dirty="0" smtClean="0"/>
              <a:t>So</a:t>
            </a:r>
            <a:r>
              <a:rPr lang="en-US" sz="1600" dirty="0"/>
              <a:t>, in addition to </a:t>
            </a:r>
            <a:r>
              <a:rPr lang="hu-HU" sz="1600" dirty="0" smtClean="0"/>
              <a:t>delaying the</a:t>
            </a:r>
            <a:r>
              <a:rPr lang="en-US" sz="1600" dirty="0" smtClean="0"/>
              <a:t> </a:t>
            </a:r>
            <a:r>
              <a:rPr lang="en-US" sz="1600" dirty="0"/>
              <a:t>startup </a:t>
            </a:r>
            <a:r>
              <a:rPr lang="hu-HU" sz="1600" dirty="0" smtClean="0"/>
              <a:t>of an application,</a:t>
            </a:r>
            <a:r>
              <a:rPr lang="en-US" sz="1600" dirty="0" smtClean="0"/>
              <a:t> </a:t>
            </a:r>
            <a:r>
              <a:rPr lang="hu-HU" sz="1600" dirty="0" smtClean="0"/>
              <a:t>AOT and </a:t>
            </a:r>
            <a:r>
              <a:rPr lang="en-US" sz="1600" dirty="0" smtClean="0"/>
              <a:t>JIT</a:t>
            </a:r>
            <a:r>
              <a:rPr lang="hu-HU" sz="1600" dirty="0"/>
              <a:t> </a:t>
            </a:r>
            <a:r>
              <a:rPr lang="hu-HU" sz="1600" dirty="0" smtClean="0"/>
              <a:t>compilation</a:t>
            </a:r>
          </a:p>
          <a:p>
            <a:r>
              <a:rPr lang="hu-HU" sz="1600" dirty="0"/>
              <a:t> </a:t>
            </a:r>
            <a:r>
              <a:rPr lang="hu-HU" sz="1600" dirty="0" smtClean="0"/>
              <a:t>     requires </a:t>
            </a:r>
            <a:r>
              <a:rPr lang="en-US" sz="1600" dirty="0" smtClean="0"/>
              <a:t>extra memory</a:t>
            </a:r>
            <a:r>
              <a:rPr lang="hu-HU" sz="1600" dirty="0"/>
              <a:t> </a:t>
            </a:r>
            <a:r>
              <a:rPr lang="hu-HU" sz="1600" dirty="0" smtClean="0"/>
              <a:t>for the code compiled.</a:t>
            </a:r>
            <a:endParaRPr lang="en-US" sz="1600" dirty="0"/>
          </a:p>
        </p:txBody>
      </p:sp>
      <p:sp>
        <p:nvSpPr>
          <p:cNvPr id="5" name="TextBox 4"/>
          <p:cNvSpPr txBox="1"/>
          <p:nvPr/>
        </p:nvSpPr>
        <p:spPr>
          <a:xfrm>
            <a:off x="398603" y="2528900"/>
            <a:ext cx="8396081" cy="584775"/>
          </a:xfrm>
          <a:prstGeom prst="rect">
            <a:avLst/>
          </a:prstGeom>
          <a:noFill/>
        </p:spPr>
        <p:txBody>
          <a:bodyPr wrap="none" rtlCol="0">
            <a:spAutoFit/>
          </a:bodyPr>
          <a:lstStyle/>
          <a:p>
            <a:pPr marL="285750" indent="-285750">
              <a:buFont typeface="Arial" panose="020B0604020202020204" pitchFamily="34" charset="0"/>
              <a:buChar char="•"/>
            </a:pPr>
            <a:r>
              <a:rPr lang="hu-HU" sz="1600" dirty="0" smtClean="0"/>
              <a:t>As a consequence, </a:t>
            </a:r>
            <a:r>
              <a:rPr lang="hu-HU" sz="1600" dirty="0" smtClean="0">
                <a:solidFill>
                  <a:srgbClr val="FF0000"/>
                </a:solidFill>
              </a:rPr>
              <a:t>ARM depricated the use of the Jazelle RCT (ThumbEE)</a:t>
            </a:r>
          </a:p>
          <a:p>
            <a:r>
              <a:rPr lang="hu-HU" sz="1600" dirty="0"/>
              <a:t> </a:t>
            </a:r>
            <a:r>
              <a:rPr lang="hu-HU" sz="1600" dirty="0" smtClean="0"/>
              <a:t>     ISA extension </a:t>
            </a:r>
            <a:r>
              <a:rPr lang="hu-HU" sz="1600" dirty="0" smtClean="0">
                <a:solidFill>
                  <a:srgbClr val="0070C0"/>
                </a:solidFill>
              </a:rPr>
              <a:t>in the ARMv7 Issue C </a:t>
            </a:r>
            <a:r>
              <a:rPr lang="hu-HU" sz="1600" dirty="0" smtClean="0"/>
              <a:t>(</a:t>
            </a:r>
            <a:r>
              <a:rPr lang="hu-HU" sz="1600" dirty="0" smtClean="0">
                <a:solidFill>
                  <a:srgbClr val="0070C0"/>
                </a:solidFill>
              </a:rPr>
              <a:t>10/2011</a:t>
            </a:r>
            <a:r>
              <a:rPr lang="hu-HU" sz="1600" dirty="0" smtClean="0"/>
              <a:t>) and subsequent ARMv8 ISA.</a:t>
            </a:r>
            <a:endParaRPr lang="en-US" sz="1600" dirty="0"/>
          </a:p>
        </p:txBody>
      </p:sp>
    </p:spTree>
    <p:extLst>
      <p:ext uri="{BB962C8B-B14F-4D97-AF65-F5344CB8AC3E}">
        <p14:creationId xmlns:p14="http://schemas.microsoft.com/office/powerpoint/2010/main" val="97877548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2.4.4 Trivial implementation of </a:t>
            </a:r>
            <a:r>
              <a:rPr lang="en-US" dirty="0" err="1"/>
              <a:t>Jazelle</a:t>
            </a:r>
            <a:r>
              <a:rPr lang="en-US" dirty="0"/>
              <a:t> </a:t>
            </a:r>
            <a:r>
              <a:rPr lang="hu-HU" dirty="0" smtClean="0"/>
              <a:t>(1)</a:t>
            </a:r>
            <a:endParaRPr lang="en-US" dirty="0"/>
          </a:p>
        </p:txBody>
      </p:sp>
      <p:sp>
        <p:nvSpPr>
          <p:cNvPr id="6" name="Text Box 7"/>
          <p:cNvSpPr txBox="1">
            <a:spLocks noChangeArrowheads="1"/>
          </p:cNvSpPr>
          <p:nvPr/>
        </p:nvSpPr>
        <p:spPr bwMode="auto">
          <a:xfrm>
            <a:off x="2549981" y="3296820"/>
            <a:ext cx="337216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None/>
            </a:pPr>
            <a:r>
              <a:rPr lang="hu-HU" altLang="en-US" sz="1300" b="1" dirty="0" smtClean="0">
                <a:solidFill>
                  <a:srgbClr val="000000"/>
                </a:solidFill>
              </a:rPr>
              <a:t>Jazelle RCT (ThumbEE)</a:t>
            </a:r>
          </a:p>
        </p:txBody>
      </p:sp>
      <p:sp>
        <p:nvSpPr>
          <p:cNvPr id="7" name="Text Box 7"/>
          <p:cNvSpPr txBox="1">
            <a:spLocks noChangeArrowheads="1"/>
          </p:cNvSpPr>
          <p:nvPr/>
        </p:nvSpPr>
        <p:spPr bwMode="auto">
          <a:xfrm>
            <a:off x="2450269" y="1426868"/>
            <a:ext cx="369041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None/>
            </a:pPr>
            <a:r>
              <a:rPr lang="hu-HU" altLang="en-US" sz="1300" b="1" dirty="0" smtClean="0">
                <a:solidFill>
                  <a:srgbClr val="000000"/>
                </a:solidFill>
              </a:rPr>
              <a:t>Trivial implementation of Jazelle</a:t>
            </a:r>
            <a:r>
              <a:rPr lang="hu-HU" altLang="en-US" sz="1300" b="1" baseline="30000" dirty="0" smtClean="0">
                <a:solidFill>
                  <a:srgbClr val="000000"/>
                </a:solidFill>
              </a:rPr>
              <a:t>1</a:t>
            </a:r>
            <a:r>
              <a:rPr lang="hu-HU" altLang="en-US" sz="1300" b="1" dirty="0" smtClean="0">
                <a:solidFill>
                  <a:srgbClr val="000000"/>
                </a:solidFill>
              </a:rPr>
              <a:t> </a:t>
            </a:r>
          </a:p>
        </p:txBody>
      </p:sp>
      <p:sp>
        <p:nvSpPr>
          <p:cNvPr id="8" name="Text Box 7"/>
          <p:cNvSpPr txBox="1">
            <a:spLocks noChangeArrowheads="1"/>
          </p:cNvSpPr>
          <p:nvPr/>
        </p:nvSpPr>
        <p:spPr bwMode="auto">
          <a:xfrm>
            <a:off x="5790356" y="3301542"/>
            <a:ext cx="269709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None/>
            </a:pPr>
            <a:r>
              <a:rPr lang="hu-HU" altLang="en-US" sz="1300" b="1" dirty="0" smtClean="0">
                <a:solidFill>
                  <a:srgbClr val="000000"/>
                </a:solidFill>
              </a:rPr>
              <a:t>Jazelle RCT (ThumbEE)</a:t>
            </a:r>
          </a:p>
          <a:p>
            <a:pPr algn="ctr">
              <a:spcBef>
                <a:spcPct val="0"/>
              </a:spcBef>
              <a:buClrTx/>
              <a:buSzTx/>
              <a:buFontTx/>
              <a:buNone/>
            </a:pPr>
            <a:r>
              <a:rPr lang="hu-HU" altLang="en-US" sz="1300" dirty="0" smtClean="0">
                <a:solidFill>
                  <a:srgbClr val="000000"/>
                </a:solidFill>
              </a:rPr>
              <a:t>Depricated, </a:t>
            </a:r>
          </a:p>
          <a:p>
            <a:pPr algn="ctr">
              <a:spcBef>
                <a:spcPct val="0"/>
              </a:spcBef>
              <a:buClrTx/>
              <a:buSzTx/>
              <a:buFontTx/>
              <a:buNone/>
            </a:pPr>
            <a:r>
              <a:rPr lang="hu-HU" altLang="en-US" sz="1300" dirty="0" smtClean="0">
                <a:solidFill>
                  <a:srgbClr val="000000"/>
                </a:solidFill>
              </a:rPr>
              <a:t>no more support</a:t>
            </a:r>
          </a:p>
          <a:p>
            <a:pPr algn="ctr">
              <a:spcBef>
                <a:spcPct val="0"/>
              </a:spcBef>
              <a:buClrTx/>
              <a:buSzTx/>
              <a:buFontTx/>
              <a:buNone/>
            </a:pPr>
            <a:r>
              <a:rPr lang="hu-HU" altLang="en-US" sz="1300" dirty="0" smtClean="0">
                <a:solidFill>
                  <a:srgbClr val="000000"/>
                </a:solidFill>
              </a:rPr>
              <a:t>in ARMv8 processors</a:t>
            </a:r>
          </a:p>
        </p:txBody>
      </p:sp>
      <p:sp>
        <p:nvSpPr>
          <p:cNvPr id="10" name="Right Arrow 9"/>
          <p:cNvSpPr/>
          <p:nvPr/>
        </p:nvSpPr>
        <p:spPr bwMode="auto">
          <a:xfrm>
            <a:off x="5516683" y="3317078"/>
            <a:ext cx="360000" cy="252000"/>
          </a:xfrm>
          <a:prstGeom prst="rightArrow">
            <a:avLst/>
          </a:prstGeom>
          <a:solidFill>
            <a:srgbClr val="FF0000"/>
          </a:solidFill>
          <a:ln w="9525" cap="flat" cmpd="sng" algn="ctr">
            <a:solidFill>
              <a:srgbClr val="FF0000"/>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cxnSp>
        <p:nvCxnSpPr>
          <p:cNvPr id="11" name="Straight Connector 10"/>
          <p:cNvCxnSpPr/>
          <p:nvPr/>
        </p:nvCxnSpPr>
        <p:spPr bwMode="auto">
          <a:xfrm flipH="1">
            <a:off x="6462225" y="3227068"/>
            <a:ext cx="1440000" cy="1010368"/>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6462385" y="3272073"/>
            <a:ext cx="1440000" cy="999984"/>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Left Brace 12"/>
          <p:cNvSpPr/>
          <p:nvPr/>
        </p:nvSpPr>
        <p:spPr bwMode="auto">
          <a:xfrm>
            <a:off x="2488907" y="1553198"/>
            <a:ext cx="253770" cy="2844000"/>
          </a:xfrm>
          <a:prstGeom prst="leftBrace">
            <a:avLst>
              <a:gd name="adj1" fmla="val 8333"/>
              <a:gd name="adj2" fmla="val 5114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smtClean="0">
              <a:solidFill>
                <a:srgbClr val="000000"/>
              </a:solidFill>
            </a:endParaRPr>
          </a:p>
        </p:txBody>
      </p:sp>
      <p:sp>
        <p:nvSpPr>
          <p:cNvPr id="15" name="TextBox 14"/>
          <p:cNvSpPr txBox="1"/>
          <p:nvPr/>
        </p:nvSpPr>
        <p:spPr>
          <a:xfrm>
            <a:off x="2724340" y="3587108"/>
            <a:ext cx="3082057" cy="892552"/>
          </a:xfrm>
          <a:prstGeom prst="rect">
            <a:avLst/>
          </a:prstGeom>
          <a:noFill/>
        </p:spPr>
        <p:txBody>
          <a:bodyPr wrap="square" rtlCol="0">
            <a:spAutoFit/>
          </a:bodyPr>
          <a:lstStyle/>
          <a:p>
            <a:pPr algn="ctr"/>
            <a:r>
              <a:rPr lang="hu-HU" sz="1300" dirty="0" smtClean="0"/>
              <a:t>Speeds up</a:t>
            </a:r>
            <a:r>
              <a:rPr lang="en-US" sz="1300" dirty="0" smtClean="0"/>
              <a:t> </a:t>
            </a:r>
            <a:r>
              <a:rPr lang="hu-HU" sz="1300" dirty="0" smtClean="0"/>
              <a:t>bytecode execution</a:t>
            </a:r>
          </a:p>
          <a:p>
            <a:pPr algn="ctr"/>
            <a:r>
              <a:rPr lang="hu-HU" sz="1300" dirty="0" smtClean="0"/>
              <a:t>with </a:t>
            </a:r>
            <a:r>
              <a:rPr lang="en-US" sz="1300" dirty="0" smtClean="0"/>
              <a:t>JIT</a:t>
            </a:r>
            <a:r>
              <a:rPr lang="hu-HU" sz="1300" dirty="0" smtClean="0"/>
              <a:t> or</a:t>
            </a:r>
            <a:r>
              <a:rPr lang="en-US" sz="1300" dirty="0" smtClean="0"/>
              <a:t> </a:t>
            </a:r>
            <a:r>
              <a:rPr lang="en-US" sz="1300" dirty="0"/>
              <a:t>AOT </a:t>
            </a:r>
            <a:r>
              <a:rPr lang="en-US" sz="1300" dirty="0" smtClean="0"/>
              <a:t>compilation</a:t>
            </a:r>
            <a:r>
              <a:rPr lang="hu-HU" sz="1300" dirty="0" smtClean="0"/>
              <a:t>.</a:t>
            </a:r>
          </a:p>
          <a:p>
            <a:pPr algn="ctr"/>
            <a:r>
              <a:rPr lang="hu-HU" sz="1300" dirty="0" smtClean="0"/>
              <a:t>Possible use for</a:t>
            </a:r>
            <a:r>
              <a:rPr lang="en-US" sz="1300" dirty="0" smtClean="0"/>
              <a:t> </a:t>
            </a:r>
            <a:r>
              <a:rPr lang="en-US" sz="1300" dirty="0"/>
              <a:t>Java, .NET MSIL</a:t>
            </a:r>
            <a:r>
              <a:rPr lang="en-US" sz="1300" dirty="0" smtClean="0"/>
              <a:t>,</a:t>
            </a:r>
            <a:endParaRPr lang="hu-HU" sz="1300" dirty="0" smtClean="0"/>
          </a:p>
          <a:p>
            <a:pPr algn="ctr"/>
            <a:r>
              <a:rPr lang="en-US" sz="1300" dirty="0" smtClean="0"/>
              <a:t> Python</a:t>
            </a:r>
            <a:r>
              <a:rPr lang="hu-HU" sz="1300" dirty="0" smtClean="0"/>
              <a:t>,</a:t>
            </a:r>
            <a:r>
              <a:rPr lang="en-US" sz="1300" dirty="0" smtClean="0"/>
              <a:t> Perl</a:t>
            </a:r>
            <a:r>
              <a:rPr lang="hu-HU" sz="1300" dirty="0" smtClean="0"/>
              <a:t> etc</a:t>
            </a:r>
            <a:r>
              <a:rPr lang="en-US" sz="1300" dirty="0" smtClean="0"/>
              <a:t>.</a:t>
            </a:r>
            <a:endParaRPr lang="en-US" sz="1300" dirty="0"/>
          </a:p>
        </p:txBody>
      </p:sp>
      <p:sp>
        <p:nvSpPr>
          <p:cNvPr id="17" name="Lekerekített téglalap 7"/>
          <p:cNvSpPr/>
          <p:nvPr/>
        </p:nvSpPr>
        <p:spPr>
          <a:xfrm>
            <a:off x="3736310" y="4996901"/>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FFFFFF"/>
                </a:solidFill>
                <a:ea typeface="Verdana" panose="020B0604030504040204" pitchFamily="34" charset="0"/>
                <a:cs typeface="Verdana" panose="020B0604030504040204" pitchFamily="34" charset="0"/>
              </a:rPr>
              <a:t>ARMv7-A</a:t>
            </a:r>
          </a:p>
          <a:p>
            <a:pPr algn="ctr"/>
            <a:r>
              <a:rPr lang="hu-HU" sz="1050" dirty="0" smtClean="0">
                <a:solidFill>
                  <a:srgbClr val="FFFFFF"/>
                </a:solidFill>
                <a:ea typeface="Verdana" panose="020B0604030504040204" pitchFamily="34" charset="0"/>
                <a:cs typeface="Verdana" panose="020B0604030504040204" pitchFamily="34" charset="0"/>
              </a:rPr>
              <a:t>Issue A</a:t>
            </a:r>
            <a:endParaRPr lang="hu-HU" sz="1050" dirty="0">
              <a:solidFill>
                <a:srgbClr val="FFFFFF"/>
              </a:solidFill>
              <a:ea typeface="Verdana" panose="020B0604030504040204" pitchFamily="34" charset="0"/>
              <a:cs typeface="Verdana" panose="020B0604030504040204" pitchFamily="34" charset="0"/>
            </a:endParaRPr>
          </a:p>
        </p:txBody>
      </p:sp>
      <p:sp>
        <p:nvSpPr>
          <p:cNvPr id="19" name="TextBox 18"/>
          <p:cNvSpPr txBox="1"/>
          <p:nvPr/>
        </p:nvSpPr>
        <p:spPr>
          <a:xfrm>
            <a:off x="3746496" y="5472780"/>
            <a:ext cx="1015471" cy="461665"/>
          </a:xfrm>
          <a:prstGeom prst="rect">
            <a:avLst/>
          </a:prstGeom>
          <a:noFill/>
        </p:spPr>
        <p:txBody>
          <a:bodyPr wrap="none" rtlCol="0">
            <a:spAutoFit/>
          </a:bodyPr>
          <a:lstStyle/>
          <a:p>
            <a:pPr algn="ctr"/>
            <a:r>
              <a:rPr lang="en-US" sz="1200" dirty="0" smtClean="0">
                <a:solidFill>
                  <a:srgbClr val="000000"/>
                </a:solidFill>
              </a:rPr>
              <a:t>Cortex-A</a:t>
            </a:r>
            <a:r>
              <a:rPr lang="hu-HU" sz="1200" dirty="0" smtClean="0">
                <a:solidFill>
                  <a:srgbClr val="000000"/>
                </a:solidFill>
              </a:rPr>
              <a:t>8 </a:t>
            </a:r>
            <a:endParaRPr lang="en-US" sz="1200" dirty="0">
              <a:solidFill>
                <a:srgbClr val="000000"/>
              </a:solidFill>
            </a:endParaRPr>
          </a:p>
          <a:p>
            <a:pPr algn="ctr"/>
            <a:r>
              <a:rPr lang="en-US" sz="1200" dirty="0">
                <a:solidFill>
                  <a:srgbClr val="000000"/>
                </a:solidFill>
              </a:rPr>
              <a:t>(</a:t>
            </a:r>
            <a:r>
              <a:rPr lang="en-US" sz="1200" dirty="0" smtClean="0">
                <a:solidFill>
                  <a:srgbClr val="000000"/>
                </a:solidFill>
              </a:rPr>
              <a:t>200</a:t>
            </a:r>
            <a:r>
              <a:rPr lang="hu-HU" sz="1200" dirty="0" smtClean="0">
                <a:solidFill>
                  <a:srgbClr val="000000"/>
                </a:solidFill>
              </a:rPr>
              <a:t>5</a:t>
            </a:r>
            <a:r>
              <a:rPr lang="en-US" sz="1200" dirty="0" smtClean="0">
                <a:solidFill>
                  <a:srgbClr val="000000"/>
                </a:solidFill>
              </a:rPr>
              <a:t>)</a:t>
            </a:r>
            <a:endParaRPr lang="en-US" sz="1200" dirty="0">
              <a:solidFill>
                <a:srgbClr val="000000"/>
              </a:solidFill>
            </a:endParaRPr>
          </a:p>
        </p:txBody>
      </p:sp>
      <p:sp>
        <p:nvSpPr>
          <p:cNvPr id="20" name="Lekerekített téglalap 7"/>
          <p:cNvSpPr/>
          <p:nvPr/>
        </p:nvSpPr>
        <p:spPr>
          <a:xfrm>
            <a:off x="6462225" y="5005359"/>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FFFFFF"/>
                </a:solidFill>
                <a:ea typeface="Verdana" panose="020B0604030504040204" pitchFamily="34" charset="0"/>
                <a:cs typeface="Verdana" panose="020B0604030504040204" pitchFamily="34" charset="0"/>
              </a:rPr>
              <a:t>ARMv7-A</a:t>
            </a:r>
          </a:p>
          <a:p>
            <a:pPr algn="ctr"/>
            <a:r>
              <a:rPr lang="hu-HU" sz="1050" dirty="0" smtClean="0">
                <a:solidFill>
                  <a:srgbClr val="FFFFFF"/>
                </a:solidFill>
                <a:ea typeface="Verdana" panose="020B0604030504040204" pitchFamily="34" charset="0"/>
                <a:cs typeface="Verdana" panose="020B0604030504040204" pitchFamily="34" charset="0"/>
              </a:rPr>
              <a:t>Issue C</a:t>
            </a:r>
            <a:endParaRPr lang="hu-HU" sz="1050" dirty="0">
              <a:solidFill>
                <a:srgbClr val="FFFFFF"/>
              </a:solidFill>
              <a:ea typeface="Verdana" panose="020B0604030504040204" pitchFamily="34" charset="0"/>
              <a:cs typeface="Verdana" panose="020B0604030504040204" pitchFamily="34" charset="0"/>
            </a:endParaRPr>
          </a:p>
        </p:txBody>
      </p:sp>
      <p:sp>
        <p:nvSpPr>
          <p:cNvPr id="21" name="TextBox 20"/>
          <p:cNvSpPr txBox="1"/>
          <p:nvPr/>
        </p:nvSpPr>
        <p:spPr>
          <a:xfrm>
            <a:off x="7478078" y="5481238"/>
            <a:ext cx="1485150" cy="461665"/>
          </a:xfrm>
          <a:prstGeom prst="rect">
            <a:avLst/>
          </a:prstGeom>
          <a:noFill/>
        </p:spPr>
        <p:txBody>
          <a:bodyPr wrap="none" rtlCol="0">
            <a:spAutoFit/>
          </a:bodyPr>
          <a:lstStyle/>
          <a:p>
            <a:pPr algn="ctr"/>
            <a:r>
              <a:rPr lang="en-US" sz="1200" dirty="0" smtClean="0">
                <a:solidFill>
                  <a:srgbClr val="000000"/>
                </a:solidFill>
              </a:rPr>
              <a:t>Cortex-A</a:t>
            </a:r>
            <a:r>
              <a:rPr lang="hu-HU" sz="1200" dirty="0" smtClean="0">
                <a:solidFill>
                  <a:srgbClr val="000000"/>
                </a:solidFill>
              </a:rPr>
              <a:t>57/A53 </a:t>
            </a:r>
            <a:endParaRPr lang="en-US" sz="1200" dirty="0">
              <a:solidFill>
                <a:srgbClr val="000000"/>
              </a:solidFill>
            </a:endParaRPr>
          </a:p>
          <a:p>
            <a:pPr algn="ctr"/>
            <a:r>
              <a:rPr lang="en-US" sz="1200" dirty="0">
                <a:solidFill>
                  <a:srgbClr val="000000"/>
                </a:solidFill>
              </a:rPr>
              <a:t>(</a:t>
            </a:r>
            <a:r>
              <a:rPr lang="en-US" sz="1200" dirty="0" smtClean="0">
                <a:solidFill>
                  <a:srgbClr val="000000"/>
                </a:solidFill>
              </a:rPr>
              <a:t>20</a:t>
            </a:r>
            <a:r>
              <a:rPr lang="hu-HU" sz="1200" dirty="0" smtClean="0">
                <a:solidFill>
                  <a:srgbClr val="000000"/>
                </a:solidFill>
              </a:rPr>
              <a:t>12</a:t>
            </a:r>
            <a:r>
              <a:rPr lang="en-US" sz="1200" dirty="0" smtClean="0">
                <a:solidFill>
                  <a:srgbClr val="000000"/>
                </a:solidFill>
              </a:rPr>
              <a:t>)</a:t>
            </a:r>
            <a:endParaRPr lang="en-US" sz="1200" dirty="0">
              <a:solidFill>
                <a:srgbClr val="000000"/>
              </a:solidFill>
            </a:endParaRPr>
          </a:p>
        </p:txBody>
      </p:sp>
      <p:sp>
        <p:nvSpPr>
          <p:cNvPr id="22" name="Lekerekített téglalap 7"/>
          <p:cNvSpPr/>
          <p:nvPr/>
        </p:nvSpPr>
        <p:spPr>
          <a:xfrm>
            <a:off x="7658334" y="4997798"/>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FFFFFF"/>
                </a:solidFill>
                <a:ea typeface="Verdana" panose="020B0604030504040204" pitchFamily="34" charset="0"/>
                <a:cs typeface="Verdana" panose="020B0604030504040204" pitchFamily="34" charset="0"/>
              </a:rPr>
              <a:t>ARMv8</a:t>
            </a:r>
            <a:endParaRPr lang="hu-HU" sz="1050" dirty="0">
              <a:solidFill>
                <a:srgbClr val="FFFFFF"/>
              </a:solidFill>
              <a:ea typeface="Verdana" panose="020B0604030504040204" pitchFamily="34" charset="0"/>
              <a:cs typeface="Verdana" panose="020B0604030504040204" pitchFamily="34" charset="0"/>
            </a:endParaRPr>
          </a:p>
        </p:txBody>
      </p:sp>
      <p:sp>
        <p:nvSpPr>
          <p:cNvPr id="23" name="TextBox 22"/>
          <p:cNvSpPr txBox="1"/>
          <p:nvPr/>
        </p:nvSpPr>
        <p:spPr>
          <a:xfrm>
            <a:off x="6681372" y="5673016"/>
            <a:ext cx="716863" cy="276999"/>
          </a:xfrm>
          <a:prstGeom prst="rect">
            <a:avLst/>
          </a:prstGeom>
          <a:noFill/>
        </p:spPr>
        <p:txBody>
          <a:bodyPr wrap="none" rtlCol="0">
            <a:spAutoFit/>
          </a:bodyPr>
          <a:lstStyle/>
          <a:p>
            <a:r>
              <a:rPr lang="hu-HU" sz="1200" dirty="0" smtClean="0"/>
              <a:t>(2011)</a:t>
            </a:r>
            <a:endParaRPr lang="en-US" sz="1200" dirty="0"/>
          </a:p>
        </p:txBody>
      </p:sp>
      <p:sp>
        <p:nvSpPr>
          <p:cNvPr id="25" name="TextBox 24"/>
          <p:cNvSpPr txBox="1"/>
          <p:nvPr/>
        </p:nvSpPr>
        <p:spPr>
          <a:xfrm>
            <a:off x="2860632" y="1719256"/>
            <a:ext cx="2817118" cy="830997"/>
          </a:xfrm>
          <a:prstGeom prst="rect">
            <a:avLst/>
          </a:prstGeom>
          <a:noFill/>
        </p:spPr>
        <p:txBody>
          <a:bodyPr wrap="none" rtlCol="0">
            <a:spAutoFit/>
          </a:bodyPr>
          <a:lstStyle/>
          <a:p>
            <a:pPr algn="ctr"/>
            <a:r>
              <a:rPr lang="hu-HU" sz="1200" dirty="0" smtClean="0"/>
              <a:t>Does not </a:t>
            </a:r>
            <a:r>
              <a:rPr lang="en-US" sz="1200" dirty="0" smtClean="0"/>
              <a:t>accelerate </a:t>
            </a:r>
            <a:r>
              <a:rPr lang="en-US" sz="1200" dirty="0"/>
              <a:t>the </a:t>
            </a:r>
            <a:r>
              <a:rPr lang="en-US" sz="1200" dirty="0" smtClean="0"/>
              <a:t>execution</a:t>
            </a:r>
            <a:endParaRPr lang="hu-HU" sz="1200" dirty="0" smtClean="0"/>
          </a:p>
          <a:p>
            <a:pPr algn="ctr"/>
            <a:r>
              <a:rPr lang="en-US" sz="1200" dirty="0" smtClean="0"/>
              <a:t> </a:t>
            </a:r>
            <a:r>
              <a:rPr lang="en-US" sz="1200" dirty="0"/>
              <a:t>of </a:t>
            </a:r>
            <a:r>
              <a:rPr lang="en-US" sz="1200" dirty="0" smtClean="0"/>
              <a:t>bytecodes</a:t>
            </a:r>
            <a:r>
              <a:rPr lang="en-US" sz="1200" dirty="0"/>
              <a:t>, </a:t>
            </a:r>
            <a:endParaRPr lang="hu-HU" sz="1200" dirty="0" smtClean="0"/>
          </a:p>
          <a:p>
            <a:pPr algn="ctr"/>
            <a:r>
              <a:rPr lang="hu-HU" sz="1200" dirty="0" smtClean="0"/>
              <a:t>  </a:t>
            </a:r>
            <a:r>
              <a:rPr lang="en-US" sz="1200" dirty="0" smtClean="0"/>
              <a:t>the </a:t>
            </a:r>
            <a:r>
              <a:rPr lang="en-US" sz="1200" dirty="0"/>
              <a:t>JVM uses software </a:t>
            </a:r>
            <a:r>
              <a:rPr lang="en-US" sz="1200" dirty="0" smtClean="0"/>
              <a:t>routines</a:t>
            </a:r>
            <a:endParaRPr lang="hu-HU" sz="1200" dirty="0" smtClean="0"/>
          </a:p>
          <a:p>
            <a:pPr algn="ctr"/>
            <a:r>
              <a:rPr lang="en-US" sz="1200" dirty="0" smtClean="0"/>
              <a:t> </a:t>
            </a:r>
            <a:r>
              <a:rPr lang="en-US" sz="1200" dirty="0"/>
              <a:t>to </a:t>
            </a:r>
            <a:r>
              <a:rPr lang="en-US" sz="1200" dirty="0" smtClean="0"/>
              <a:t>execute</a:t>
            </a:r>
            <a:r>
              <a:rPr lang="hu-HU" sz="1200" dirty="0" smtClean="0"/>
              <a:t> them.</a:t>
            </a:r>
            <a:endParaRPr lang="en-US" sz="1200" dirty="0"/>
          </a:p>
        </p:txBody>
      </p:sp>
      <p:sp>
        <p:nvSpPr>
          <p:cNvPr id="27" name="TextBox 26"/>
          <p:cNvSpPr txBox="1"/>
          <p:nvPr/>
        </p:nvSpPr>
        <p:spPr>
          <a:xfrm>
            <a:off x="3633406" y="4554860"/>
            <a:ext cx="1215397" cy="276999"/>
          </a:xfrm>
          <a:prstGeom prst="rect">
            <a:avLst/>
          </a:prstGeom>
          <a:noFill/>
        </p:spPr>
        <p:txBody>
          <a:bodyPr wrap="none" rtlCol="0">
            <a:spAutoFit/>
          </a:bodyPr>
          <a:lstStyle/>
          <a:p>
            <a:r>
              <a:rPr lang="hu-HU" sz="1200" i="1" dirty="0" smtClean="0"/>
              <a:t>Section 2.4.3</a:t>
            </a:r>
            <a:endParaRPr lang="en-US" sz="1200" i="1" dirty="0"/>
          </a:p>
        </p:txBody>
      </p:sp>
      <p:sp>
        <p:nvSpPr>
          <p:cNvPr id="28" name="TextBox 27"/>
          <p:cNvSpPr txBox="1"/>
          <p:nvPr/>
        </p:nvSpPr>
        <p:spPr>
          <a:xfrm>
            <a:off x="3652391" y="2551993"/>
            <a:ext cx="1215397" cy="276999"/>
          </a:xfrm>
          <a:prstGeom prst="rect">
            <a:avLst/>
          </a:prstGeom>
          <a:noFill/>
        </p:spPr>
        <p:txBody>
          <a:bodyPr wrap="none" rtlCol="0">
            <a:spAutoFit/>
          </a:bodyPr>
          <a:lstStyle/>
          <a:p>
            <a:r>
              <a:rPr lang="hu-HU" sz="1200" i="1" dirty="0" smtClean="0"/>
              <a:t>Section 2.4.4</a:t>
            </a:r>
            <a:endParaRPr lang="en-US" sz="1200" i="1" dirty="0"/>
          </a:p>
        </p:txBody>
      </p:sp>
      <p:sp>
        <p:nvSpPr>
          <p:cNvPr id="29" name="TextBox 28"/>
          <p:cNvSpPr txBox="1"/>
          <p:nvPr/>
        </p:nvSpPr>
        <p:spPr>
          <a:xfrm>
            <a:off x="4025035" y="2787904"/>
            <a:ext cx="452368" cy="461665"/>
          </a:xfrm>
          <a:prstGeom prst="rect">
            <a:avLst/>
          </a:prstGeom>
          <a:noFill/>
        </p:spPr>
        <p:txBody>
          <a:bodyPr wrap="none" rtlCol="0">
            <a:spAutoFit/>
          </a:bodyPr>
          <a:lstStyle/>
          <a:p>
            <a:r>
              <a:rPr lang="hu-HU" sz="2400" b="1" dirty="0" smtClean="0">
                <a:solidFill>
                  <a:srgbClr val="FF0000"/>
                </a:solidFill>
              </a:rPr>
              <a:t>+</a:t>
            </a:r>
            <a:endParaRPr lang="en-US" sz="2400" b="1" dirty="0">
              <a:solidFill>
                <a:srgbClr val="FF0000"/>
              </a:solidFill>
            </a:endParaRPr>
          </a:p>
        </p:txBody>
      </p:sp>
      <p:sp>
        <p:nvSpPr>
          <p:cNvPr id="30" name="TextBox 29"/>
          <p:cNvSpPr txBox="1"/>
          <p:nvPr/>
        </p:nvSpPr>
        <p:spPr>
          <a:xfrm>
            <a:off x="296525" y="6174305"/>
            <a:ext cx="8767657" cy="292388"/>
          </a:xfrm>
          <a:prstGeom prst="rect">
            <a:avLst/>
          </a:prstGeom>
          <a:noFill/>
        </p:spPr>
        <p:txBody>
          <a:bodyPr wrap="none" rtlCol="0">
            <a:spAutoFit/>
          </a:bodyPr>
          <a:lstStyle/>
          <a:p>
            <a:r>
              <a:rPr lang="hu-HU" sz="1300" baseline="30000" dirty="0" smtClean="0"/>
              <a:t>1</a:t>
            </a:r>
            <a:r>
              <a:rPr lang="hu-HU" sz="1300" dirty="0" smtClean="0"/>
              <a:t>A few ARMv7 processors, such as the Cortex-A5 and the Cortex-A9 support Jazelle DBX as an option. </a:t>
            </a:r>
            <a:endParaRPr lang="en-US" sz="1300" dirty="0"/>
          </a:p>
        </p:txBody>
      </p:sp>
      <p:sp>
        <p:nvSpPr>
          <p:cNvPr id="31" name="TextBox 30"/>
          <p:cNvSpPr txBox="1"/>
          <p:nvPr/>
        </p:nvSpPr>
        <p:spPr>
          <a:xfrm>
            <a:off x="187465" y="628610"/>
            <a:ext cx="5043497" cy="369332"/>
          </a:xfrm>
          <a:prstGeom prst="rect">
            <a:avLst/>
          </a:prstGeom>
          <a:noFill/>
        </p:spPr>
        <p:txBody>
          <a:bodyPr wrap="none" rtlCol="0">
            <a:spAutoFit/>
          </a:bodyPr>
          <a:lstStyle/>
          <a:p>
            <a:r>
              <a:rPr lang="hu-HU" dirty="0" smtClean="0">
                <a:solidFill>
                  <a:schemeClr val="accent6"/>
                </a:solidFill>
              </a:rPr>
              <a:t>2.4.4 Trivial implementation of Jazelle -1</a:t>
            </a:r>
            <a:endParaRPr lang="en-US" dirty="0">
              <a:solidFill>
                <a:schemeClr val="accent6"/>
              </a:solidFill>
            </a:endParaRPr>
          </a:p>
        </p:txBody>
      </p:sp>
      <p:sp>
        <p:nvSpPr>
          <p:cNvPr id="3" name="Rounded Rectangle 2"/>
          <p:cNvSpPr/>
          <p:nvPr/>
        </p:nvSpPr>
        <p:spPr bwMode="auto">
          <a:xfrm>
            <a:off x="2423651" y="1403775"/>
            <a:ext cx="3717028" cy="1425217"/>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grpSp>
        <p:nvGrpSpPr>
          <p:cNvPr id="32" name="Group 31"/>
          <p:cNvGrpSpPr/>
          <p:nvPr/>
        </p:nvGrpSpPr>
        <p:grpSpPr>
          <a:xfrm>
            <a:off x="212898" y="2852597"/>
            <a:ext cx="2320025" cy="3195355"/>
            <a:chOff x="212898" y="2663915"/>
            <a:chExt cx="2320025" cy="3195355"/>
          </a:xfrm>
        </p:grpSpPr>
        <p:sp>
          <p:nvSpPr>
            <p:cNvPr id="33" name="Text Box 7"/>
            <p:cNvSpPr txBox="1">
              <a:spLocks noChangeArrowheads="1"/>
            </p:cNvSpPr>
            <p:nvPr/>
          </p:nvSpPr>
          <p:spPr bwMode="auto">
            <a:xfrm>
              <a:off x="212898" y="2663915"/>
              <a:ext cx="220524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None/>
              </a:pPr>
              <a:r>
                <a:rPr lang="hu-HU" altLang="en-US" sz="1300" b="1" dirty="0" smtClean="0">
                  <a:solidFill>
                    <a:srgbClr val="000000"/>
                  </a:solidFill>
                </a:rPr>
                <a:t>Jazelle</a:t>
              </a:r>
            </a:p>
            <a:p>
              <a:pPr algn="ctr">
                <a:spcBef>
                  <a:spcPct val="0"/>
                </a:spcBef>
                <a:buClrTx/>
                <a:buSzTx/>
                <a:buNone/>
              </a:pPr>
              <a:r>
                <a:rPr lang="hu-HU" altLang="en-US" sz="1300" b="1" dirty="0" smtClean="0">
                  <a:solidFill>
                    <a:srgbClr val="000000"/>
                  </a:solidFill>
                </a:rPr>
                <a:t>(Jazelle DBX)</a:t>
              </a:r>
              <a:endParaRPr lang="en-US" altLang="en-US" sz="1300" dirty="0">
                <a:solidFill>
                  <a:srgbClr val="000000"/>
                </a:solidFill>
              </a:endParaRPr>
            </a:p>
          </p:txBody>
        </p:sp>
        <p:sp>
          <p:nvSpPr>
            <p:cNvPr id="34" name="Right Arrow 33"/>
            <p:cNvSpPr/>
            <p:nvPr/>
          </p:nvSpPr>
          <p:spPr bwMode="auto">
            <a:xfrm>
              <a:off x="2116002" y="2689943"/>
              <a:ext cx="360000" cy="252000"/>
            </a:xfrm>
            <a:prstGeom prst="rightArrow">
              <a:avLst/>
            </a:prstGeom>
            <a:solidFill>
              <a:srgbClr val="FF0000"/>
            </a:solidFill>
            <a:ln w="9525" cap="flat" cmpd="sng" algn="ctr">
              <a:solidFill>
                <a:srgbClr val="FF0000"/>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35" name="TextBox 34"/>
            <p:cNvSpPr txBox="1"/>
            <p:nvPr/>
          </p:nvSpPr>
          <p:spPr>
            <a:xfrm>
              <a:off x="259288" y="3248980"/>
              <a:ext cx="2273635" cy="1092607"/>
            </a:xfrm>
            <a:prstGeom prst="rect">
              <a:avLst/>
            </a:prstGeom>
            <a:noFill/>
          </p:spPr>
          <p:txBody>
            <a:bodyPr wrap="none" rtlCol="0">
              <a:spAutoFit/>
            </a:bodyPr>
            <a:lstStyle/>
            <a:p>
              <a:pPr algn="ctr"/>
              <a:r>
                <a:rPr lang="hu-HU" sz="1300" dirty="0" smtClean="0"/>
                <a:t>Speeds up the exe</a:t>
              </a:r>
              <a:r>
                <a:rPr lang="en-US" sz="1300" dirty="0" err="1" smtClean="0"/>
                <a:t>cution</a:t>
              </a:r>
              <a:endParaRPr lang="hu-HU" sz="1300" dirty="0" smtClean="0"/>
            </a:p>
            <a:p>
              <a:pPr algn="ctr"/>
              <a:r>
                <a:rPr lang="en-US" sz="1300" dirty="0" smtClean="0"/>
                <a:t> </a:t>
              </a:r>
              <a:r>
                <a:rPr lang="hu-HU" sz="1300" dirty="0" smtClean="0"/>
                <a:t>of Java bytecode</a:t>
              </a:r>
            </a:p>
            <a:p>
              <a:pPr algn="ctr"/>
              <a:r>
                <a:rPr lang="en-US" sz="1300" dirty="0" smtClean="0"/>
                <a:t>on </a:t>
              </a:r>
              <a:r>
                <a:rPr lang="en-US" sz="1300" dirty="0"/>
                <a:t>resource-constrained </a:t>
              </a:r>
              <a:endParaRPr lang="hu-HU" sz="1300" dirty="0" smtClean="0"/>
            </a:p>
            <a:p>
              <a:pPr algn="ctr"/>
              <a:r>
                <a:rPr lang="en-US" sz="1300" dirty="0" smtClean="0"/>
                <a:t>devices</a:t>
              </a:r>
              <a:r>
                <a:rPr lang="hu-HU" sz="1300" dirty="0" smtClean="0"/>
                <a:t> by partially</a:t>
              </a:r>
            </a:p>
            <a:p>
              <a:pPr algn="ctr"/>
              <a:r>
                <a:rPr lang="hu-HU" sz="1300" dirty="0" smtClean="0"/>
                <a:t>hardware support</a:t>
              </a:r>
              <a:r>
                <a:rPr lang="en-US" sz="1300" dirty="0" smtClean="0"/>
                <a:t>.</a:t>
              </a:r>
              <a:endParaRPr lang="en-US" sz="1300" dirty="0"/>
            </a:p>
          </p:txBody>
        </p:sp>
        <p:sp>
          <p:nvSpPr>
            <p:cNvPr id="36" name="Lekerekített téglalap 4"/>
            <p:cNvSpPr/>
            <p:nvPr/>
          </p:nvSpPr>
          <p:spPr>
            <a:xfrm>
              <a:off x="765972" y="4927521"/>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FFFFFF"/>
                  </a:solidFill>
                  <a:ea typeface="Verdana" panose="020B0604030504040204" pitchFamily="34" charset="0"/>
                  <a:cs typeface="Verdana" panose="020B0604030504040204" pitchFamily="34" charset="0"/>
                </a:rPr>
                <a:t>ARMv5TEJ</a:t>
              </a:r>
              <a:endParaRPr lang="hu-HU" sz="1050" dirty="0">
                <a:solidFill>
                  <a:srgbClr val="FFFFFF"/>
                </a:solidFill>
                <a:ea typeface="Verdana" panose="020B0604030504040204" pitchFamily="34" charset="0"/>
                <a:cs typeface="Verdana" panose="020B0604030504040204" pitchFamily="34" charset="0"/>
              </a:endParaRPr>
            </a:p>
          </p:txBody>
        </p:sp>
        <p:sp>
          <p:nvSpPr>
            <p:cNvPr id="37" name="TextBox 36"/>
            <p:cNvSpPr txBox="1"/>
            <p:nvPr/>
          </p:nvSpPr>
          <p:spPr>
            <a:xfrm>
              <a:off x="900987" y="5397605"/>
              <a:ext cx="821059" cy="461665"/>
            </a:xfrm>
            <a:prstGeom prst="rect">
              <a:avLst/>
            </a:prstGeom>
            <a:noFill/>
          </p:spPr>
          <p:txBody>
            <a:bodyPr wrap="none" rtlCol="0">
              <a:spAutoFit/>
            </a:bodyPr>
            <a:lstStyle/>
            <a:p>
              <a:pPr algn="ctr"/>
              <a:r>
                <a:rPr lang="en-US" sz="1200" dirty="0">
                  <a:solidFill>
                    <a:srgbClr val="000000"/>
                  </a:solidFill>
                </a:rPr>
                <a:t>ARM926</a:t>
              </a:r>
            </a:p>
            <a:p>
              <a:pPr algn="ctr"/>
              <a:r>
                <a:rPr lang="en-US" sz="1200" dirty="0">
                  <a:solidFill>
                    <a:srgbClr val="000000"/>
                  </a:solidFill>
                </a:rPr>
                <a:t>(</a:t>
              </a:r>
              <a:r>
                <a:rPr lang="en-US" sz="1200" dirty="0" smtClean="0">
                  <a:solidFill>
                    <a:srgbClr val="000000"/>
                  </a:solidFill>
                </a:rPr>
                <a:t>200</a:t>
              </a:r>
              <a:r>
                <a:rPr lang="hu-HU" sz="1200" dirty="0" smtClean="0">
                  <a:solidFill>
                    <a:srgbClr val="000000"/>
                  </a:solidFill>
                </a:rPr>
                <a:t>1</a:t>
              </a:r>
              <a:r>
                <a:rPr lang="en-US" sz="1200" dirty="0" smtClean="0">
                  <a:solidFill>
                    <a:srgbClr val="000000"/>
                  </a:solidFill>
                </a:rPr>
                <a:t>)</a:t>
              </a:r>
              <a:endParaRPr lang="en-US" sz="1200" dirty="0">
                <a:solidFill>
                  <a:srgbClr val="000000"/>
                </a:solidFill>
              </a:endParaRPr>
            </a:p>
          </p:txBody>
        </p:sp>
        <p:sp>
          <p:nvSpPr>
            <p:cNvPr id="38" name="TextBox 37"/>
            <p:cNvSpPr txBox="1"/>
            <p:nvPr/>
          </p:nvSpPr>
          <p:spPr>
            <a:xfrm>
              <a:off x="225777" y="5398979"/>
              <a:ext cx="490840" cy="276999"/>
            </a:xfrm>
            <a:prstGeom prst="rect">
              <a:avLst/>
            </a:prstGeom>
            <a:noFill/>
          </p:spPr>
          <p:txBody>
            <a:bodyPr wrap="none" rtlCol="0">
              <a:spAutoFit/>
            </a:bodyPr>
            <a:lstStyle/>
            <a:p>
              <a:r>
                <a:rPr lang="hu-HU" sz="1200" i="1" dirty="0" smtClean="0"/>
                <a:t>E.g.</a:t>
              </a:r>
              <a:endParaRPr lang="en-US" sz="1200" i="1" dirty="0"/>
            </a:p>
          </p:txBody>
        </p:sp>
        <p:sp>
          <p:nvSpPr>
            <p:cNvPr id="39" name="TextBox 38"/>
            <p:cNvSpPr txBox="1"/>
            <p:nvPr/>
          </p:nvSpPr>
          <p:spPr>
            <a:xfrm>
              <a:off x="716617" y="4485480"/>
              <a:ext cx="1215397" cy="276999"/>
            </a:xfrm>
            <a:prstGeom prst="rect">
              <a:avLst/>
            </a:prstGeom>
            <a:noFill/>
          </p:spPr>
          <p:txBody>
            <a:bodyPr wrap="none" rtlCol="0">
              <a:spAutoFit/>
            </a:bodyPr>
            <a:lstStyle/>
            <a:p>
              <a:r>
                <a:rPr lang="hu-HU" sz="1200" i="1" dirty="0" smtClean="0"/>
                <a:t>Section 2.4.2</a:t>
              </a:r>
              <a:endParaRPr lang="en-US" sz="1200" i="1" dirty="0"/>
            </a:p>
          </p:txBody>
        </p:sp>
      </p:grpSp>
    </p:spTree>
    <p:extLst>
      <p:ext uri="{BB962C8B-B14F-4D97-AF65-F5344CB8AC3E}">
        <p14:creationId xmlns:p14="http://schemas.microsoft.com/office/powerpoint/2010/main" val="8641793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2.4.4 Trivial implementation of </a:t>
            </a:r>
            <a:r>
              <a:rPr lang="en-US" dirty="0" err="1"/>
              <a:t>Jazelle</a:t>
            </a:r>
            <a:r>
              <a:rPr lang="en-US" dirty="0"/>
              <a:t> </a:t>
            </a:r>
            <a:r>
              <a:rPr lang="hu-HU" dirty="0" smtClean="0"/>
              <a:t>(2)</a:t>
            </a:r>
            <a:endParaRPr lang="en-US" dirty="0"/>
          </a:p>
        </p:txBody>
      </p:sp>
      <p:sp>
        <p:nvSpPr>
          <p:cNvPr id="3" name="TextBox 2"/>
          <p:cNvSpPr txBox="1"/>
          <p:nvPr/>
        </p:nvSpPr>
        <p:spPr>
          <a:xfrm>
            <a:off x="206515" y="628610"/>
            <a:ext cx="4833503" cy="369332"/>
          </a:xfrm>
          <a:prstGeom prst="rect">
            <a:avLst/>
          </a:prstGeom>
          <a:noFill/>
        </p:spPr>
        <p:txBody>
          <a:bodyPr wrap="none" rtlCol="0">
            <a:spAutoFit/>
          </a:bodyPr>
          <a:lstStyle/>
          <a:p>
            <a:r>
              <a:rPr lang="hu-HU" dirty="0" smtClean="0">
                <a:solidFill>
                  <a:schemeClr val="accent6"/>
                </a:solidFill>
              </a:rPr>
              <a:t>Trivial implementation of Jazelle -2 </a:t>
            </a:r>
            <a:r>
              <a:rPr lang="hu-HU" dirty="0" smtClean="0"/>
              <a:t>[87]</a:t>
            </a:r>
            <a:endParaRPr lang="en-US" dirty="0"/>
          </a:p>
        </p:txBody>
      </p:sp>
      <p:sp>
        <p:nvSpPr>
          <p:cNvPr id="4" name="TextBox 3"/>
          <p:cNvSpPr txBox="1"/>
          <p:nvPr/>
        </p:nvSpPr>
        <p:spPr>
          <a:xfrm>
            <a:off x="296525" y="1853825"/>
            <a:ext cx="8398325" cy="1077218"/>
          </a:xfrm>
          <a:prstGeom prst="rect">
            <a:avLst/>
          </a:prstGeom>
          <a:noFill/>
        </p:spPr>
        <p:txBody>
          <a:bodyPr wrap="none" rtlCol="0">
            <a:spAutoFit/>
          </a:bodyPr>
          <a:lstStyle/>
          <a:p>
            <a:pPr marL="285750" indent="-285750">
              <a:buFont typeface="Arial" panose="020B0604020202020204" pitchFamily="34" charset="0"/>
              <a:buChar char="•"/>
            </a:pPr>
            <a:r>
              <a:rPr lang="en-US" sz="1600" dirty="0"/>
              <a:t>In the trivial </a:t>
            </a:r>
            <a:r>
              <a:rPr lang="en-US" sz="1600" dirty="0" err="1"/>
              <a:t>Jazelle</a:t>
            </a:r>
            <a:r>
              <a:rPr lang="en-US" sz="1600" dirty="0"/>
              <a:t> implementation, </a:t>
            </a:r>
            <a:r>
              <a:rPr lang="en-US" sz="1600" dirty="0">
                <a:solidFill>
                  <a:srgbClr val="0070C0"/>
                </a:solidFill>
              </a:rPr>
              <a:t>the processor does not </a:t>
            </a:r>
            <a:r>
              <a:rPr lang="en-US" sz="1600" dirty="0" smtClean="0">
                <a:solidFill>
                  <a:srgbClr val="0070C0"/>
                </a:solidFill>
              </a:rPr>
              <a:t>accelerate</a:t>
            </a:r>
            <a:r>
              <a:rPr lang="hu-HU" sz="1600" dirty="0" smtClean="0">
                <a:solidFill>
                  <a:srgbClr val="0070C0"/>
                </a:solidFill>
              </a:rPr>
              <a:t> </a:t>
            </a:r>
          </a:p>
          <a:p>
            <a:r>
              <a:rPr lang="en-US" sz="1600" dirty="0" smtClean="0">
                <a:solidFill>
                  <a:srgbClr val="0070C0"/>
                </a:solidFill>
              </a:rPr>
              <a:t> </a:t>
            </a:r>
            <a:r>
              <a:rPr lang="hu-HU" sz="1600" dirty="0" smtClean="0">
                <a:solidFill>
                  <a:srgbClr val="0070C0"/>
                </a:solidFill>
              </a:rPr>
              <a:t>     </a:t>
            </a:r>
            <a:r>
              <a:rPr lang="en-US" sz="1600" dirty="0" smtClean="0">
                <a:solidFill>
                  <a:srgbClr val="0070C0"/>
                </a:solidFill>
              </a:rPr>
              <a:t>the </a:t>
            </a:r>
            <a:r>
              <a:rPr lang="en-US" sz="1600" dirty="0">
                <a:solidFill>
                  <a:srgbClr val="0070C0"/>
                </a:solidFill>
              </a:rPr>
              <a:t>execution of any bytecodes, </a:t>
            </a:r>
            <a:r>
              <a:rPr lang="en-US" sz="1600" dirty="0" smtClean="0">
                <a:solidFill>
                  <a:srgbClr val="0070C0"/>
                </a:solidFill>
              </a:rPr>
              <a:t>JVM </a:t>
            </a:r>
            <a:r>
              <a:rPr lang="en-US" sz="1600" dirty="0">
                <a:solidFill>
                  <a:srgbClr val="0070C0"/>
                </a:solidFill>
              </a:rPr>
              <a:t>uses software routines to </a:t>
            </a:r>
            <a:r>
              <a:rPr lang="en-US" sz="1600" dirty="0" smtClean="0">
                <a:solidFill>
                  <a:srgbClr val="0070C0"/>
                </a:solidFill>
              </a:rPr>
              <a:t>execute</a:t>
            </a:r>
            <a:r>
              <a:rPr lang="hu-HU" sz="1600" dirty="0" smtClean="0">
                <a:solidFill>
                  <a:srgbClr val="0070C0"/>
                </a:solidFill>
              </a:rPr>
              <a:t> any</a:t>
            </a:r>
          </a:p>
          <a:p>
            <a:r>
              <a:rPr lang="hu-HU" sz="1600" dirty="0">
                <a:solidFill>
                  <a:srgbClr val="0070C0"/>
                </a:solidFill>
              </a:rPr>
              <a:t> </a:t>
            </a:r>
            <a:r>
              <a:rPr lang="hu-HU" sz="1600" dirty="0" smtClean="0">
                <a:solidFill>
                  <a:srgbClr val="0070C0"/>
                </a:solidFill>
              </a:rPr>
              <a:t>     bytecode.</a:t>
            </a:r>
            <a:endParaRPr lang="en-US" sz="1600" dirty="0">
              <a:solidFill>
                <a:srgbClr val="0070C0"/>
              </a:solidFill>
            </a:endParaRPr>
          </a:p>
          <a:p>
            <a:endParaRPr lang="en-US" sz="1600" dirty="0"/>
          </a:p>
        </p:txBody>
      </p:sp>
      <p:sp>
        <p:nvSpPr>
          <p:cNvPr id="5" name="TextBox 4"/>
          <p:cNvSpPr txBox="1"/>
          <p:nvPr/>
        </p:nvSpPr>
        <p:spPr>
          <a:xfrm>
            <a:off x="251520" y="998730"/>
            <a:ext cx="8998361" cy="830997"/>
          </a:xfrm>
          <a:prstGeom prst="rect">
            <a:avLst/>
          </a:prstGeom>
          <a:noFill/>
        </p:spPr>
        <p:txBody>
          <a:bodyPr wrap="none" rtlCol="0">
            <a:spAutoFit/>
          </a:bodyPr>
          <a:lstStyle/>
          <a:p>
            <a:pPr marL="285750" indent="-285750">
              <a:buFont typeface="Arial" panose="020B0604020202020204" pitchFamily="34" charset="0"/>
              <a:buChar char="•"/>
            </a:pPr>
            <a:r>
              <a:rPr lang="hu-HU" sz="1600" dirty="0" smtClean="0">
                <a:solidFill>
                  <a:srgbClr val="0070C0"/>
                </a:solidFill>
              </a:rPr>
              <a:t>The introduction of Jazelle RCT in Cortex-A processors made Jazelle DBX obsolete</a:t>
            </a:r>
            <a:r>
              <a:rPr lang="hu-HU" sz="1600" dirty="0" smtClean="0"/>
              <a:t>,</a:t>
            </a:r>
          </a:p>
          <a:p>
            <a:r>
              <a:rPr lang="hu-HU" sz="1600" dirty="0"/>
              <a:t> </a:t>
            </a:r>
            <a:r>
              <a:rPr lang="hu-HU" sz="1600" dirty="0" smtClean="0"/>
              <a:t>     but </a:t>
            </a:r>
            <a:r>
              <a:rPr lang="hu-HU" sz="1600" dirty="0" smtClean="0">
                <a:solidFill>
                  <a:srgbClr val="0070C0"/>
                </a:solidFill>
              </a:rPr>
              <a:t>for reasons of compatibility</a:t>
            </a:r>
            <a:r>
              <a:rPr lang="hu-HU" sz="1600" dirty="0" smtClean="0"/>
              <a:t>, in subsequent processors ARM provided a </a:t>
            </a:r>
          </a:p>
          <a:p>
            <a:r>
              <a:rPr lang="hu-HU" sz="1600" dirty="0"/>
              <a:t> </a:t>
            </a:r>
            <a:r>
              <a:rPr lang="hu-HU" sz="1600" dirty="0" smtClean="0"/>
              <a:t>     so called </a:t>
            </a:r>
            <a:r>
              <a:rPr lang="hu-HU" sz="1600" dirty="0" smtClean="0">
                <a:solidFill>
                  <a:srgbClr val="FF0000"/>
                </a:solidFill>
              </a:rPr>
              <a:t>trivial implementation of Jazelle. </a:t>
            </a:r>
            <a:endParaRPr lang="en-US" sz="1600" dirty="0">
              <a:solidFill>
                <a:srgbClr val="FF0000"/>
              </a:solidFill>
            </a:endParaRPr>
          </a:p>
        </p:txBody>
      </p:sp>
    </p:spTree>
    <p:extLst>
      <p:ext uri="{BB962C8B-B14F-4D97-AF65-F5344CB8AC3E}">
        <p14:creationId xmlns:p14="http://schemas.microsoft.com/office/powerpoint/2010/main" val="213866937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2F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841375" y="1576400"/>
            <a:ext cx="7359650"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en-US" sz="1900" dirty="0" smtClean="0">
                <a:solidFill>
                  <a:srgbClr val="FFFFFF"/>
                </a:solidFill>
              </a:rPr>
              <a:t>2.</a:t>
            </a:r>
            <a:r>
              <a:rPr lang="hu-HU" sz="1900" dirty="0" smtClean="0">
                <a:solidFill>
                  <a:srgbClr val="FFFFFF"/>
                </a:solidFill>
              </a:rPr>
              <a:t>5</a:t>
            </a:r>
            <a:r>
              <a:rPr lang="en-US" sz="1900" dirty="0" smtClean="0">
                <a:solidFill>
                  <a:srgbClr val="FFFFFF"/>
                </a:solidFill>
              </a:rPr>
              <a:t> </a:t>
            </a:r>
            <a:r>
              <a:rPr lang="en-US" sz="1900" dirty="0">
                <a:solidFill>
                  <a:srgbClr val="FFFFFF"/>
                </a:solidFill>
              </a:rPr>
              <a:t>ISA </a:t>
            </a:r>
            <a:r>
              <a:rPr lang="en-US" sz="1900" dirty="0" smtClean="0">
                <a:solidFill>
                  <a:srgbClr val="FFFFFF"/>
                </a:solidFill>
              </a:rPr>
              <a:t>extensions</a:t>
            </a:r>
            <a:r>
              <a:rPr lang="hu-HU" sz="1900" dirty="0" smtClean="0">
                <a:solidFill>
                  <a:srgbClr val="FFFFFF"/>
                </a:solidFill>
              </a:rPr>
              <a:t> introduced</a:t>
            </a:r>
            <a:r>
              <a:rPr lang="en-US" sz="1900" dirty="0" smtClean="0">
                <a:solidFill>
                  <a:srgbClr val="FFFFFF"/>
                </a:solidFill>
              </a:rPr>
              <a:t> to </a:t>
            </a:r>
            <a:r>
              <a:rPr lang="en-US" sz="1900" dirty="0">
                <a:solidFill>
                  <a:srgbClr val="FFFFFF"/>
                </a:solidFill>
              </a:rPr>
              <a:t>enhance </a:t>
            </a:r>
            <a:r>
              <a:rPr lang="en-US" sz="1900" dirty="0" smtClean="0">
                <a:solidFill>
                  <a:srgbClr val="FFFFFF"/>
                </a:solidFill>
              </a:rPr>
              <a:t>security</a:t>
            </a:r>
            <a:endParaRPr lang="en-US" sz="1900" dirty="0">
              <a:solidFill>
                <a:srgbClr val="FFFFFF"/>
              </a:solidFill>
            </a:endParaRPr>
          </a:p>
        </p:txBody>
      </p:sp>
      <p:sp>
        <p:nvSpPr>
          <p:cNvPr id="3" name="TextBox 2"/>
          <p:cNvSpPr txBox="1"/>
          <p:nvPr/>
        </p:nvSpPr>
        <p:spPr>
          <a:xfrm>
            <a:off x="3431036" y="2573905"/>
            <a:ext cx="1996059" cy="369332"/>
          </a:xfrm>
          <a:prstGeom prst="rect">
            <a:avLst/>
          </a:prstGeom>
          <a:noFill/>
        </p:spPr>
        <p:txBody>
          <a:bodyPr wrap="none" rtlCol="0">
            <a:spAutoFit/>
          </a:bodyPr>
          <a:lstStyle/>
          <a:p>
            <a:r>
              <a:rPr lang="hu-HU" dirty="0" smtClean="0">
                <a:solidFill>
                  <a:schemeClr val="bg1"/>
                </a:solidFill>
              </a:rPr>
              <a:t>(Not discussed)</a:t>
            </a:r>
            <a:endParaRPr lang="en-US" dirty="0">
              <a:solidFill>
                <a:schemeClr val="bg1"/>
              </a:solidFill>
            </a:endParaRPr>
          </a:p>
        </p:txBody>
      </p:sp>
    </p:spTree>
    <p:extLst>
      <p:ext uri="{BB962C8B-B14F-4D97-AF65-F5344CB8AC3E}">
        <p14:creationId xmlns:p14="http://schemas.microsoft.com/office/powerpoint/2010/main" val="315181883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2.5.1 ISA extensions introduced to enhance security - Overview (1</a:t>
            </a:r>
            <a:r>
              <a:rPr lang="en-US" dirty="0" smtClean="0"/>
              <a:t>)</a:t>
            </a:r>
            <a:endParaRPr lang="hu-HU" dirty="0"/>
          </a:p>
        </p:txBody>
      </p:sp>
      <p:grpSp>
        <p:nvGrpSpPr>
          <p:cNvPr id="3" name="Group 2"/>
          <p:cNvGrpSpPr/>
          <p:nvPr/>
        </p:nvGrpSpPr>
        <p:grpSpPr>
          <a:xfrm>
            <a:off x="29701" y="1853825"/>
            <a:ext cx="9132809" cy="1980220"/>
            <a:chOff x="29701" y="1628800"/>
            <a:chExt cx="9132809" cy="1980220"/>
          </a:xfrm>
        </p:grpSpPr>
        <p:grpSp>
          <p:nvGrpSpPr>
            <p:cNvPr id="17" name="Group 16"/>
            <p:cNvGrpSpPr/>
            <p:nvPr/>
          </p:nvGrpSpPr>
          <p:grpSpPr>
            <a:xfrm>
              <a:off x="29701" y="1628800"/>
              <a:ext cx="9132809" cy="1954462"/>
              <a:chOff x="29701" y="1384528"/>
              <a:chExt cx="9132809" cy="1954462"/>
            </a:xfrm>
          </p:grpSpPr>
          <p:sp>
            <p:nvSpPr>
              <p:cNvPr id="18" name="Text Box 7"/>
              <p:cNvSpPr txBox="1">
                <a:spLocks noChangeArrowheads="1"/>
              </p:cNvSpPr>
              <p:nvPr/>
            </p:nvSpPr>
            <p:spPr bwMode="auto">
              <a:xfrm>
                <a:off x="29701" y="2185972"/>
                <a:ext cx="220203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US" altLang="en-US" sz="1300" b="1" dirty="0">
                    <a:solidFill>
                      <a:srgbClr val="000000"/>
                    </a:solidFill>
                  </a:rPr>
                  <a:t>ISA </a:t>
                </a:r>
                <a:r>
                  <a:rPr lang="en-US" altLang="en-US" sz="1300" b="1" dirty="0" smtClean="0">
                    <a:solidFill>
                      <a:srgbClr val="000000"/>
                    </a:solidFill>
                  </a:rPr>
                  <a:t>extensions</a:t>
                </a:r>
                <a:endParaRPr lang="hu-HU" altLang="en-US" sz="1300" b="1" dirty="0" smtClean="0">
                  <a:solidFill>
                    <a:srgbClr val="000000"/>
                  </a:solidFill>
                </a:endParaRPr>
              </a:p>
              <a:p>
                <a:pPr algn="ctr">
                  <a:spcBef>
                    <a:spcPct val="0"/>
                  </a:spcBef>
                  <a:buClrTx/>
                  <a:buSzTx/>
                  <a:buFontTx/>
                  <a:buNone/>
                </a:pPr>
                <a:r>
                  <a:rPr lang="en-US" altLang="en-US" sz="1300" b="1" dirty="0" smtClean="0">
                    <a:solidFill>
                      <a:srgbClr val="000000"/>
                    </a:solidFill>
                  </a:rPr>
                  <a:t> </a:t>
                </a:r>
                <a:r>
                  <a:rPr lang="hu-HU" altLang="en-US" sz="1300" b="1" dirty="0" smtClean="0">
                    <a:solidFill>
                      <a:srgbClr val="000000"/>
                    </a:solidFill>
                  </a:rPr>
                  <a:t>to</a:t>
                </a:r>
                <a:r>
                  <a:rPr lang="en-US" altLang="en-US" sz="1300" b="1" dirty="0" smtClean="0">
                    <a:solidFill>
                      <a:srgbClr val="000000"/>
                    </a:solidFill>
                  </a:rPr>
                  <a:t> </a:t>
                </a:r>
                <a:r>
                  <a:rPr lang="hu-HU" altLang="en-US" sz="1300" b="1" dirty="0" smtClean="0">
                    <a:solidFill>
                      <a:srgbClr val="000000"/>
                    </a:solidFill>
                  </a:rPr>
                  <a:t>enhance</a:t>
                </a:r>
              </a:p>
              <a:p>
                <a:pPr algn="ctr">
                  <a:spcBef>
                    <a:spcPct val="0"/>
                  </a:spcBef>
                  <a:buClrTx/>
                  <a:buSzTx/>
                  <a:buFontTx/>
                  <a:buNone/>
                </a:pPr>
                <a:r>
                  <a:rPr lang="hu-HU" altLang="en-US" sz="1300" b="1" dirty="0" smtClean="0">
                    <a:solidFill>
                      <a:srgbClr val="000000"/>
                    </a:solidFill>
                  </a:rPr>
                  <a:t> </a:t>
                </a:r>
                <a:r>
                  <a:rPr lang="en-US" altLang="en-US" sz="1300" b="1" dirty="0" smtClean="0">
                    <a:solidFill>
                      <a:srgbClr val="000000"/>
                    </a:solidFill>
                  </a:rPr>
                  <a:t>compute capabilities</a:t>
                </a:r>
                <a:endParaRPr lang="en-US" altLang="en-US" sz="1300" b="1" dirty="0">
                  <a:solidFill>
                    <a:srgbClr val="000000"/>
                  </a:solidFill>
                </a:endParaRPr>
              </a:p>
            </p:txBody>
          </p:sp>
          <p:sp>
            <p:nvSpPr>
              <p:cNvPr id="19" name="Text Box 16"/>
              <p:cNvSpPr txBox="1">
                <a:spLocks noChangeArrowheads="1"/>
              </p:cNvSpPr>
              <p:nvPr/>
            </p:nvSpPr>
            <p:spPr bwMode="auto">
              <a:xfrm>
                <a:off x="3446875" y="1384528"/>
                <a:ext cx="2079824" cy="24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r>
                  <a:rPr lang="en-US" altLang="en-US" sz="1300" b="1" dirty="0" smtClean="0">
                    <a:solidFill>
                      <a:srgbClr val="000000"/>
                    </a:solidFill>
                  </a:rPr>
                  <a:t>ARM</a:t>
                </a:r>
                <a:r>
                  <a:rPr lang="hu-HU" altLang="en-US" sz="1300" b="1" dirty="0" smtClean="0">
                    <a:solidFill>
                      <a:srgbClr val="000000"/>
                    </a:solidFill>
                  </a:rPr>
                  <a:t>’s ISA extensions </a:t>
                </a:r>
                <a:endParaRPr lang="en-US" altLang="en-US" sz="1300" b="1" dirty="0">
                  <a:solidFill>
                    <a:srgbClr val="000000"/>
                  </a:solidFill>
                </a:endParaRPr>
              </a:p>
            </p:txBody>
          </p:sp>
          <p:sp>
            <p:nvSpPr>
              <p:cNvPr id="20" name="Line 17"/>
              <p:cNvSpPr>
                <a:spLocks noChangeShapeType="1"/>
              </p:cNvSpPr>
              <p:nvPr/>
            </p:nvSpPr>
            <p:spPr bwMode="auto">
              <a:xfrm flipV="1">
                <a:off x="1161329" y="1953043"/>
                <a:ext cx="6768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21" name="Line 22"/>
              <p:cNvSpPr>
                <a:spLocks noChangeShapeType="1"/>
              </p:cNvSpPr>
              <p:nvPr/>
            </p:nvSpPr>
            <p:spPr bwMode="auto">
              <a:xfrm>
                <a:off x="4481990" y="1681979"/>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23" name="Line 25"/>
              <p:cNvSpPr>
                <a:spLocks noChangeShapeType="1"/>
              </p:cNvSpPr>
              <p:nvPr/>
            </p:nvSpPr>
            <p:spPr bwMode="auto">
              <a:xfrm>
                <a:off x="1152307" y="1953043"/>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37" name="Line 29"/>
              <p:cNvSpPr>
                <a:spLocks noChangeShapeType="1"/>
              </p:cNvSpPr>
              <p:nvPr/>
            </p:nvSpPr>
            <p:spPr bwMode="auto">
              <a:xfrm flipH="1">
                <a:off x="7941164" y="1946671"/>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38" name="Text Box 7"/>
              <p:cNvSpPr txBox="1">
                <a:spLocks noChangeArrowheads="1"/>
              </p:cNvSpPr>
              <p:nvPr/>
            </p:nvSpPr>
            <p:spPr bwMode="auto">
              <a:xfrm>
                <a:off x="4166955" y="2187694"/>
                <a:ext cx="274530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dirty="0" smtClean="0">
                    <a:solidFill>
                      <a:srgbClr val="000000"/>
                    </a:solidFill>
                  </a:rPr>
                  <a:t>ISA extensions</a:t>
                </a:r>
              </a:p>
              <a:p>
                <a:pPr algn="ctr">
                  <a:spcBef>
                    <a:spcPct val="0"/>
                  </a:spcBef>
                  <a:buClrTx/>
                  <a:buSzTx/>
                  <a:buFontTx/>
                  <a:buNone/>
                </a:pPr>
                <a:r>
                  <a:rPr lang="hu-HU" altLang="en-US" sz="1300" b="1" dirty="0" smtClean="0">
                    <a:solidFill>
                      <a:srgbClr val="000000"/>
                    </a:solidFill>
                  </a:rPr>
                  <a:t> to speed up </a:t>
                </a:r>
              </a:p>
              <a:p>
                <a:pPr algn="ctr">
                  <a:spcBef>
                    <a:spcPct val="0"/>
                  </a:spcBef>
                  <a:buClrTx/>
                  <a:buSzTx/>
                  <a:buFontTx/>
                  <a:buNone/>
                </a:pPr>
                <a:r>
                  <a:rPr lang="hu-HU" altLang="en-US" sz="1300" b="1" dirty="0" smtClean="0">
                    <a:solidFill>
                      <a:srgbClr val="000000"/>
                    </a:solidFill>
                  </a:rPr>
                  <a:t>the execution of bytecodes</a:t>
                </a:r>
                <a:endParaRPr lang="en-US" altLang="en-US" sz="1300" b="1" dirty="0">
                  <a:solidFill>
                    <a:srgbClr val="000000"/>
                  </a:solidFill>
                </a:endParaRPr>
              </a:p>
            </p:txBody>
          </p:sp>
          <p:sp>
            <p:nvSpPr>
              <p:cNvPr id="39" name="Oval 13"/>
              <p:cNvSpPr>
                <a:spLocks noChangeArrowheads="1"/>
              </p:cNvSpPr>
              <p:nvPr/>
            </p:nvSpPr>
            <p:spPr bwMode="auto">
              <a:xfrm>
                <a:off x="5530359" y="2129287"/>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40" name="Line 25"/>
              <p:cNvSpPr>
                <a:spLocks noChangeShapeType="1"/>
              </p:cNvSpPr>
              <p:nvPr/>
            </p:nvSpPr>
            <p:spPr bwMode="auto">
              <a:xfrm>
                <a:off x="5564967" y="1957873"/>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41" name="Text Box 7"/>
              <p:cNvSpPr txBox="1">
                <a:spLocks noChangeArrowheads="1"/>
              </p:cNvSpPr>
              <p:nvPr/>
            </p:nvSpPr>
            <p:spPr bwMode="auto">
              <a:xfrm>
                <a:off x="6735446" y="2216804"/>
                <a:ext cx="2427064"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dirty="0" smtClean="0">
                    <a:solidFill>
                      <a:srgbClr val="000000"/>
                    </a:solidFill>
                  </a:rPr>
                  <a:t>ISA extensions</a:t>
                </a:r>
              </a:p>
              <a:p>
                <a:pPr algn="ctr">
                  <a:spcBef>
                    <a:spcPct val="0"/>
                  </a:spcBef>
                  <a:buClrTx/>
                  <a:buSzTx/>
                  <a:buFontTx/>
                  <a:buNone/>
                </a:pPr>
                <a:r>
                  <a:rPr lang="hu-HU" altLang="en-US" sz="1300" b="1" dirty="0" smtClean="0">
                    <a:solidFill>
                      <a:srgbClr val="000000"/>
                    </a:solidFill>
                  </a:rPr>
                  <a:t> to enhance</a:t>
                </a:r>
              </a:p>
              <a:p>
                <a:pPr algn="ctr">
                  <a:spcBef>
                    <a:spcPct val="0"/>
                  </a:spcBef>
                  <a:buClrTx/>
                  <a:buSzTx/>
                  <a:buFontTx/>
                  <a:buNone/>
                </a:pPr>
                <a:r>
                  <a:rPr lang="hu-HU" altLang="en-US" sz="1300" b="1" dirty="0" smtClean="0">
                    <a:solidFill>
                      <a:srgbClr val="000000"/>
                    </a:solidFill>
                  </a:rPr>
                  <a:t> security</a:t>
                </a:r>
                <a:endParaRPr lang="en-US" altLang="en-US" sz="1300" b="1" dirty="0">
                  <a:solidFill>
                    <a:srgbClr val="000000"/>
                  </a:solidFill>
                </a:endParaRPr>
              </a:p>
            </p:txBody>
          </p:sp>
          <p:sp>
            <p:nvSpPr>
              <p:cNvPr id="42" name="Oval 13"/>
              <p:cNvSpPr>
                <a:spLocks noChangeArrowheads="1"/>
              </p:cNvSpPr>
              <p:nvPr/>
            </p:nvSpPr>
            <p:spPr bwMode="auto">
              <a:xfrm>
                <a:off x="1111488" y="2105397"/>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43" name="Oval 13"/>
              <p:cNvSpPr>
                <a:spLocks noChangeArrowheads="1"/>
              </p:cNvSpPr>
              <p:nvPr/>
            </p:nvSpPr>
            <p:spPr bwMode="auto">
              <a:xfrm>
                <a:off x="7905576" y="2100634"/>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44" name="Text Box 7"/>
              <p:cNvSpPr txBox="1">
                <a:spLocks noChangeArrowheads="1"/>
              </p:cNvSpPr>
              <p:nvPr/>
            </p:nvSpPr>
            <p:spPr bwMode="auto">
              <a:xfrm>
                <a:off x="2321750" y="2176408"/>
                <a:ext cx="184520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dirty="0" smtClean="0">
                    <a:solidFill>
                      <a:srgbClr val="000000"/>
                    </a:solidFill>
                  </a:rPr>
                  <a:t>ISA extensions</a:t>
                </a:r>
              </a:p>
              <a:p>
                <a:pPr algn="ctr">
                  <a:spcBef>
                    <a:spcPct val="0"/>
                  </a:spcBef>
                  <a:buClrTx/>
                  <a:buSzTx/>
                  <a:buFontTx/>
                  <a:buNone/>
                </a:pPr>
                <a:r>
                  <a:rPr lang="hu-HU" altLang="en-US" sz="1300" b="1" dirty="0" smtClean="0">
                    <a:solidFill>
                      <a:srgbClr val="000000"/>
                    </a:solidFill>
                  </a:rPr>
                  <a:t> to reduce</a:t>
                </a:r>
              </a:p>
              <a:p>
                <a:pPr algn="ctr">
                  <a:spcBef>
                    <a:spcPct val="0"/>
                  </a:spcBef>
                  <a:buClrTx/>
                  <a:buSzTx/>
                  <a:buFontTx/>
                  <a:buNone/>
                </a:pPr>
                <a:r>
                  <a:rPr lang="hu-HU" altLang="en-US" sz="1300" b="1" dirty="0" smtClean="0">
                    <a:solidFill>
                      <a:srgbClr val="000000"/>
                    </a:solidFill>
                  </a:rPr>
                  <a:t> code size</a:t>
                </a:r>
                <a:endParaRPr lang="en-US" altLang="en-US" sz="1300" b="1" dirty="0">
                  <a:solidFill>
                    <a:srgbClr val="000000"/>
                  </a:solidFill>
                </a:endParaRPr>
              </a:p>
            </p:txBody>
          </p:sp>
          <p:sp>
            <p:nvSpPr>
              <p:cNvPr id="45" name="Oval 13"/>
              <p:cNvSpPr>
                <a:spLocks noChangeArrowheads="1"/>
              </p:cNvSpPr>
              <p:nvPr/>
            </p:nvSpPr>
            <p:spPr bwMode="auto">
              <a:xfrm>
                <a:off x="3197015" y="2129085"/>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46" name="Line 25"/>
              <p:cNvSpPr>
                <a:spLocks noChangeShapeType="1"/>
              </p:cNvSpPr>
              <p:nvPr/>
            </p:nvSpPr>
            <p:spPr bwMode="auto">
              <a:xfrm>
                <a:off x="3231623" y="1952129"/>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47" name="TextBox 46"/>
              <p:cNvSpPr txBox="1"/>
              <p:nvPr/>
            </p:nvSpPr>
            <p:spPr>
              <a:xfrm>
                <a:off x="566555" y="3046602"/>
                <a:ext cx="1135247" cy="292388"/>
              </a:xfrm>
              <a:prstGeom prst="rect">
                <a:avLst/>
              </a:prstGeom>
              <a:noFill/>
            </p:spPr>
            <p:txBody>
              <a:bodyPr wrap="none" rtlCol="0">
                <a:spAutoFit/>
              </a:bodyPr>
              <a:lstStyle/>
              <a:p>
                <a:r>
                  <a:rPr lang="hu-HU" sz="1300" i="1" dirty="0" smtClean="0"/>
                  <a:t>Section 2.2</a:t>
                </a:r>
                <a:endParaRPr lang="en-US" sz="1300" i="1" dirty="0"/>
              </a:p>
            </p:txBody>
          </p:sp>
          <p:sp>
            <p:nvSpPr>
              <p:cNvPr id="48" name="TextBox 47"/>
              <p:cNvSpPr txBox="1"/>
              <p:nvPr/>
            </p:nvSpPr>
            <p:spPr>
              <a:xfrm>
                <a:off x="2671668" y="3046602"/>
                <a:ext cx="1135247" cy="292388"/>
              </a:xfrm>
              <a:prstGeom prst="rect">
                <a:avLst/>
              </a:prstGeom>
              <a:noFill/>
            </p:spPr>
            <p:txBody>
              <a:bodyPr wrap="none" rtlCol="0">
                <a:spAutoFit/>
              </a:bodyPr>
              <a:lstStyle/>
              <a:p>
                <a:r>
                  <a:rPr lang="hu-HU" sz="1300" i="1" dirty="0" smtClean="0"/>
                  <a:t>Section 2.3</a:t>
                </a:r>
                <a:endParaRPr lang="en-US" sz="1300" i="1" dirty="0"/>
              </a:p>
            </p:txBody>
          </p:sp>
          <p:sp>
            <p:nvSpPr>
              <p:cNvPr id="49" name="TextBox 48"/>
              <p:cNvSpPr txBox="1"/>
              <p:nvPr/>
            </p:nvSpPr>
            <p:spPr>
              <a:xfrm>
                <a:off x="5011928" y="3046602"/>
                <a:ext cx="1135247" cy="292388"/>
              </a:xfrm>
              <a:prstGeom prst="rect">
                <a:avLst/>
              </a:prstGeom>
              <a:noFill/>
            </p:spPr>
            <p:txBody>
              <a:bodyPr wrap="none" rtlCol="0">
                <a:spAutoFit/>
              </a:bodyPr>
              <a:lstStyle/>
              <a:p>
                <a:r>
                  <a:rPr lang="hu-HU" sz="1300" i="1" dirty="0" smtClean="0"/>
                  <a:t>Section 2.4</a:t>
                </a:r>
                <a:endParaRPr lang="en-US" sz="1300" i="1" dirty="0"/>
              </a:p>
            </p:txBody>
          </p:sp>
          <p:sp>
            <p:nvSpPr>
              <p:cNvPr id="50" name="TextBox 49"/>
              <p:cNvSpPr txBox="1"/>
              <p:nvPr/>
            </p:nvSpPr>
            <p:spPr>
              <a:xfrm>
                <a:off x="7397193" y="3046602"/>
                <a:ext cx="1135247" cy="292388"/>
              </a:xfrm>
              <a:prstGeom prst="rect">
                <a:avLst/>
              </a:prstGeom>
              <a:noFill/>
            </p:spPr>
            <p:txBody>
              <a:bodyPr wrap="none" rtlCol="0">
                <a:spAutoFit/>
              </a:bodyPr>
              <a:lstStyle/>
              <a:p>
                <a:r>
                  <a:rPr lang="hu-HU" sz="1300" i="1" dirty="0" smtClean="0"/>
                  <a:t>Section 2.5</a:t>
                </a:r>
                <a:endParaRPr lang="en-US" sz="1300" i="1" dirty="0"/>
              </a:p>
            </p:txBody>
          </p:sp>
        </p:grpSp>
        <p:sp>
          <p:nvSpPr>
            <p:cNvPr id="51" name="Rounded Rectangle 50"/>
            <p:cNvSpPr/>
            <p:nvPr/>
          </p:nvSpPr>
          <p:spPr bwMode="auto">
            <a:xfrm>
              <a:off x="7099186" y="2393379"/>
              <a:ext cx="1710190" cy="1215641"/>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400" b="0" i="0" u="none" strike="noStrike" cap="none" normalizeH="0" baseline="0" smtClean="0">
                <a:ln>
                  <a:noFill/>
                </a:ln>
                <a:solidFill>
                  <a:schemeClr val="tx1"/>
                </a:solidFill>
                <a:effectLst/>
                <a:latin typeface="Verdana" pitchFamily="34" charset="0"/>
              </a:endParaRPr>
            </a:p>
          </p:txBody>
        </p:sp>
      </p:grpSp>
      <p:sp>
        <p:nvSpPr>
          <p:cNvPr id="25" name="TextBox 24"/>
          <p:cNvSpPr txBox="1"/>
          <p:nvPr/>
        </p:nvSpPr>
        <p:spPr>
          <a:xfrm>
            <a:off x="188913" y="634960"/>
            <a:ext cx="8251939" cy="684803"/>
          </a:xfrm>
          <a:prstGeom prst="rect">
            <a:avLst/>
          </a:prstGeom>
          <a:noFill/>
        </p:spPr>
        <p:txBody>
          <a:bodyPr wrap="none" rtlCol="0">
            <a:spAutoFit/>
          </a:bodyPr>
          <a:lstStyle/>
          <a:p>
            <a:pPr>
              <a:spcAft>
                <a:spcPts val="300"/>
              </a:spcAft>
            </a:pPr>
            <a:r>
              <a:rPr lang="hu-HU" dirty="0" smtClean="0">
                <a:solidFill>
                  <a:schemeClr val="accent6"/>
                </a:solidFill>
              </a:rPr>
              <a:t>2.5 ISA extensions introduced to enhance security</a:t>
            </a:r>
          </a:p>
          <a:p>
            <a:r>
              <a:rPr lang="hu-HU" dirty="0" smtClean="0">
                <a:solidFill>
                  <a:schemeClr val="accent6"/>
                </a:solidFill>
              </a:rPr>
              <a:t>2.5.1 </a:t>
            </a:r>
            <a:r>
              <a:rPr lang="hu-HU" dirty="0">
                <a:solidFill>
                  <a:schemeClr val="accent6"/>
                </a:solidFill>
              </a:rPr>
              <a:t>ISA extensions introduced to </a:t>
            </a:r>
            <a:r>
              <a:rPr lang="hu-HU" dirty="0" smtClean="0">
                <a:solidFill>
                  <a:schemeClr val="accent6"/>
                </a:solidFill>
              </a:rPr>
              <a:t>enhance security - Overview (1)</a:t>
            </a:r>
            <a:endParaRPr lang="hu-HU" dirty="0">
              <a:solidFill>
                <a:schemeClr val="accent6"/>
              </a:solidFill>
            </a:endParaRPr>
          </a:p>
        </p:txBody>
      </p:sp>
    </p:spTree>
    <p:extLst>
      <p:ext uri="{BB962C8B-B14F-4D97-AF65-F5344CB8AC3E}">
        <p14:creationId xmlns:p14="http://schemas.microsoft.com/office/powerpoint/2010/main" val="216075658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2.5.1 ISA extensions introduced to enhance security - Overview (</a:t>
            </a:r>
            <a:r>
              <a:rPr lang="hu-HU" dirty="0"/>
              <a:t>2</a:t>
            </a:r>
            <a:r>
              <a:rPr lang="en-US" dirty="0"/>
              <a:t>)</a:t>
            </a:r>
          </a:p>
        </p:txBody>
      </p:sp>
      <p:grpSp>
        <p:nvGrpSpPr>
          <p:cNvPr id="4" name="Group 3"/>
          <p:cNvGrpSpPr/>
          <p:nvPr/>
        </p:nvGrpSpPr>
        <p:grpSpPr>
          <a:xfrm>
            <a:off x="242697" y="1138843"/>
            <a:ext cx="8604799" cy="5705072"/>
            <a:chOff x="64897" y="1138843"/>
            <a:chExt cx="8604799" cy="5705072"/>
          </a:xfrm>
        </p:grpSpPr>
        <p:grpSp>
          <p:nvGrpSpPr>
            <p:cNvPr id="5" name="Group 4"/>
            <p:cNvGrpSpPr/>
            <p:nvPr/>
          </p:nvGrpSpPr>
          <p:grpSpPr>
            <a:xfrm>
              <a:off x="64897" y="1138843"/>
              <a:ext cx="8604799" cy="5392652"/>
              <a:chOff x="64897" y="1138843"/>
              <a:chExt cx="8604799" cy="5392652"/>
            </a:xfrm>
          </p:grpSpPr>
          <p:grpSp>
            <p:nvGrpSpPr>
              <p:cNvPr id="7" name="Group 6"/>
              <p:cNvGrpSpPr/>
              <p:nvPr/>
            </p:nvGrpSpPr>
            <p:grpSpPr>
              <a:xfrm>
                <a:off x="64897" y="1138844"/>
                <a:ext cx="8604799" cy="5392651"/>
                <a:chOff x="64897" y="1332224"/>
                <a:chExt cx="8604799" cy="5392651"/>
              </a:xfrm>
            </p:grpSpPr>
            <p:sp>
              <p:nvSpPr>
                <p:cNvPr id="12" name="Lekerekített téglalap 43"/>
                <p:cNvSpPr/>
                <p:nvPr/>
              </p:nvSpPr>
              <p:spPr>
                <a:xfrm>
                  <a:off x="1159876" y="5092868"/>
                  <a:ext cx="1188000" cy="614484"/>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0">
                    <a:solidFill>
                      <a:srgbClr val="000000"/>
                    </a:solidFill>
                    <a:ea typeface="Verdana" panose="020B0604030504040204" pitchFamily="34" charset="0"/>
                    <a:cs typeface="Verdana" panose="020B0604030504040204" pitchFamily="34" charset="0"/>
                  </a:endParaRPr>
                </a:p>
              </p:txBody>
            </p:sp>
            <p:sp>
              <p:nvSpPr>
                <p:cNvPr id="13" name="Lekerekített téglalap 42"/>
                <p:cNvSpPr/>
                <p:nvPr/>
              </p:nvSpPr>
              <p:spPr>
                <a:xfrm>
                  <a:off x="2421571" y="3689462"/>
                  <a:ext cx="1235533" cy="1980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0">
                    <a:solidFill>
                      <a:srgbClr val="000000"/>
                    </a:solidFill>
                    <a:ea typeface="Verdana" panose="020B0604030504040204" pitchFamily="34" charset="0"/>
                    <a:cs typeface="Verdana" panose="020B0604030504040204" pitchFamily="34" charset="0"/>
                  </a:endParaRPr>
                </a:p>
              </p:txBody>
            </p:sp>
            <p:sp>
              <p:nvSpPr>
                <p:cNvPr id="14" name="Lekerekített téglalap 3"/>
                <p:cNvSpPr/>
                <p:nvPr/>
              </p:nvSpPr>
              <p:spPr>
                <a:xfrm>
                  <a:off x="1208832" y="5812731"/>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a:solidFill>
                        <a:srgbClr val="FFFFFF"/>
                      </a:solidFill>
                      <a:ea typeface="Verdana" panose="020B0604030504040204" pitchFamily="34" charset="0"/>
                      <a:cs typeface="Verdana" panose="020B0604030504040204" pitchFamily="34" charset="0"/>
                    </a:rPr>
                    <a:t>ARMv4</a:t>
                  </a:r>
                </a:p>
              </p:txBody>
            </p:sp>
            <p:sp>
              <p:nvSpPr>
                <p:cNvPr id="15" name="Lekerekített téglalap 4"/>
                <p:cNvSpPr/>
                <p:nvPr/>
              </p:nvSpPr>
              <p:spPr>
                <a:xfrm>
                  <a:off x="2546368" y="5812731"/>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a:solidFill>
                        <a:srgbClr val="FFFFFF"/>
                      </a:solidFill>
                      <a:ea typeface="Verdana" panose="020B0604030504040204" pitchFamily="34" charset="0"/>
                      <a:cs typeface="Verdana" panose="020B0604030504040204" pitchFamily="34" charset="0"/>
                    </a:rPr>
                    <a:t>ARMv5</a:t>
                  </a:r>
                </a:p>
              </p:txBody>
            </p:sp>
            <p:sp>
              <p:nvSpPr>
                <p:cNvPr id="16" name="Lekerekített téglalap 5"/>
                <p:cNvSpPr/>
                <p:nvPr/>
              </p:nvSpPr>
              <p:spPr>
                <a:xfrm>
                  <a:off x="3873488" y="5812731"/>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a:solidFill>
                        <a:srgbClr val="FFFFFF"/>
                      </a:solidFill>
                      <a:ea typeface="Verdana" panose="020B0604030504040204" pitchFamily="34" charset="0"/>
                      <a:cs typeface="Verdana" panose="020B0604030504040204" pitchFamily="34" charset="0"/>
                    </a:rPr>
                    <a:t>ARMv6</a:t>
                  </a:r>
                </a:p>
              </p:txBody>
            </p:sp>
            <p:sp>
              <p:nvSpPr>
                <p:cNvPr id="17" name="Lekerekített téglalap 6"/>
                <p:cNvSpPr/>
                <p:nvPr/>
              </p:nvSpPr>
              <p:spPr>
                <a:xfrm>
                  <a:off x="6503756" y="5812731"/>
                  <a:ext cx="216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a:solidFill>
                        <a:srgbClr val="FFFFFF"/>
                      </a:solidFill>
                      <a:ea typeface="Verdana" panose="020B0604030504040204" pitchFamily="34" charset="0"/>
                      <a:cs typeface="Verdana" panose="020B0604030504040204" pitchFamily="34" charset="0"/>
                    </a:rPr>
                    <a:t>ARMv8-A</a:t>
                  </a:r>
                </a:p>
              </p:txBody>
            </p:sp>
            <p:sp>
              <p:nvSpPr>
                <p:cNvPr id="18" name="Lekerekített téglalap 7"/>
                <p:cNvSpPr/>
                <p:nvPr/>
              </p:nvSpPr>
              <p:spPr>
                <a:xfrm>
                  <a:off x="5207492" y="5812731"/>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a:solidFill>
                        <a:srgbClr val="FFFFFF"/>
                      </a:solidFill>
                      <a:ea typeface="Verdana" panose="020B0604030504040204" pitchFamily="34" charset="0"/>
                      <a:cs typeface="Verdana" panose="020B0604030504040204" pitchFamily="34" charset="0"/>
                    </a:rPr>
                    <a:t>ARMv7-A/R</a:t>
                  </a:r>
                </a:p>
              </p:txBody>
            </p:sp>
            <p:sp>
              <p:nvSpPr>
                <p:cNvPr id="19" name="Lekerekített téglalap 8"/>
                <p:cNvSpPr/>
                <p:nvPr/>
              </p:nvSpPr>
              <p:spPr>
                <a:xfrm>
                  <a:off x="2494164" y="4359415"/>
                  <a:ext cx="1116000" cy="360000"/>
                </a:xfrm>
                <a:prstGeom prst="roundRect">
                  <a:avLst/>
                </a:prstGeom>
                <a:solidFill>
                  <a:schemeClr val="bg1">
                    <a:lumMod val="85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Jazelle</a:t>
                  </a:r>
                </a:p>
                <a:p>
                  <a:pPr algn="ctr"/>
                  <a:r>
                    <a:rPr lang="hu-HU" sz="1050" dirty="0" smtClean="0">
                      <a:solidFill>
                        <a:srgbClr val="000000"/>
                      </a:solidFill>
                      <a:ea typeface="Verdana" panose="020B0604030504040204" pitchFamily="34" charset="0"/>
                      <a:cs typeface="Verdana" panose="020B0604030504040204" pitchFamily="34" charset="0"/>
                    </a:rPr>
                    <a:t>(Jazelle DBX)</a:t>
                  </a:r>
                  <a:endParaRPr lang="hu-HU" sz="1050" dirty="0">
                    <a:solidFill>
                      <a:srgbClr val="000000"/>
                    </a:solidFill>
                    <a:ea typeface="Verdana" panose="020B0604030504040204" pitchFamily="34" charset="0"/>
                    <a:cs typeface="Verdana" panose="020B0604030504040204" pitchFamily="34" charset="0"/>
                  </a:endParaRPr>
                </a:p>
              </p:txBody>
            </p:sp>
            <p:sp>
              <p:nvSpPr>
                <p:cNvPr id="20" name="Lekerekített téglalap 9"/>
                <p:cNvSpPr/>
                <p:nvPr/>
              </p:nvSpPr>
              <p:spPr>
                <a:xfrm>
                  <a:off x="2521494" y="3903955"/>
                  <a:ext cx="1086534" cy="360000"/>
                </a:xfrm>
                <a:prstGeom prst="roundRect">
                  <a:avLst/>
                </a:prstGeom>
                <a:solidFill>
                  <a:srgbClr val="C6C6EC"/>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err="1">
                      <a:solidFill>
                        <a:srgbClr val="000000"/>
                      </a:solidFill>
                      <a:ea typeface="Verdana" panose="020B0604030504040204" pitchFamily="34" charset="0"/>
                      <a:cs typeface="Verdana" panose="020B0604030504040204" pitchFamily="34" charset="0"/>
                    </a:rPr>
                    <a:t>VFPv</a:t>
                  </a:r>
                  <a:r>
                    <a:rPr lang="en-US" sz="1050">
                      <a:solidFill>
                        <a:srgbClr val="000000"/>
                      </a:solidFill>
                      <a:ea typeface="Verdana" panose="020B0604030504040204" pitchFamily="34" charset="0"/>
                      <a:cs typeface="Verdana" panose="020B0604030504040204" pitchFamily="34" charset="0"/>
                    </a:rPr>
                    <a:t>1/</a:t>
                  </a:r>
                  <a:r>
                    <a:rPr lang="hu-HU" sz="1050">
                      <a:solidFill>
                        <a:srgbClr val="000000"/>
                      </a:solidFill>
                      <a:ea typeface="Verdana" panose="020B0604030504040204" pitchFamily="34" charset="0"/>
                      <a:cs typeface="Verdana" panose="020B0604030504040204" pitchFamily="34" charset="0"/>
                    </a:rPr>
                    <a:t>2</a:t>
                  </a:r>
                </a:p>
              </p:txBody>
            </p:sp>
            <p:sp>
              <p:nvSpPr>
                <p:cNvPr id="21" name="Lekerekített téglalap 10"/>
                <p:cNvSpPr/>
                <p:nvPr/>
              </p:nvSpPr>
              <p:spPr>
                <a:xfrm>
                  <a:off x="1208832" y="5251584"/>
                  <a:ext cx="1080000" cy="360000"/>
                </a:xfrm>
                <a:prstGeom prst="roundRect">
                  <a:avLst/>
                </a:prstGeom>
                <a:solidFill>
                  <a:srgbClr val="99999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err="1">
                      <a:solidFill>
                        <a:srgbClr val="000000"/>
                      </a:solidFill>
                      <a:ea typeface="Verdana" panose="020B0604030504040204" pitchFamily="34" charset="0"/>
                      <a:cs typeface="Verdana" panose="020B0604030504040204" pitchFamily="34" charset="0"/>
                    </a:rPr>
                    <a:t>Thumb</a:t>
                  </a:r>
                  <a:endParaRPr lang="en-US" sz="1050">
                    <a:solidFill>
                      <a:srgbClr val="000000"/>
                    </a:solidFill>
                    <a:ea typeface="Verdana" panose="020B0604030504040204" pitchFamily="34" charset="0"/>
                    <a:cs typeface="Verdana" panose="020B0604030504040204" pitchFamily="34" charset="0"/>
                  </a:endParaRPr>
                </a:p>
                <a:p>
                  <a:pPr algn="ctr"/>
                  <a:r>
                    <a:rPr lang="en-US" sz="1050">
                      <a:solidFill>
                        <a:srgbClr val="000000"/>
                      </a:solidFill>
                      <a:ea typeface="Verdana" panose="020B0604030504040204" pitchFamily="34" charset="0"/>
                      <a:cs typeface="Verdana" panose="020B0604030504040204" pitchFamily="34" charset="0"/>
                    </a:rPr>
                    <a:t>(ARMv4T)</a:t>
                  </a:r>
                  <a:endParaRPr lang="hu-HU" sz="1050">
                    <a:solidFill>
                      <a:srgbClr val="000000"/>
                    </a:solidFill>
                    <a:ea typeface="Verdana" panose="020B0604030504040204" pitchFamily="34" charset="0"/>
                    <a:cs typeface="Verdana" panose="020B0604030504040204" pitchFamily="34" charset="0"/>
                  </a:endParaRPr>
                </a:p>
              </p:txBody>
            </p:sp>
            <p:sp>
              <p:nvSpPr>
                <p:cNvPr id="22" name="Lekerekített téglalap 11"/>
                <p:cNvSpPr/>
                <p:nvPr/>
              </p:nvSpPr>
              <p:spPr>
                <a:xfrm>
                  <a:off x="3801120" y="2245550"/>
                  <a:ext cx="1188000" cy="2698472"/>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0">
                    <a:solidFill>
                      <a:srgbClr val="000000"/>
                    </a:solidFill>
                    <a:ea typeface="Verdana" panose="020B0604030504040204" pitchFamily="34" charset="0"/>
                    <a:cs typeface="Verdana" panose="020B0604030504040204" pitchFamily="34" charset="0"/>
                  </a:endParaRPr>
                </a:p>
              </p:txBody>
            </p:sp>
            <p:sp>
              <p:nvSpPr>
                <p:cNvPr id="23" name="Lekerekített téglalap 12"/>
                <p:cNvSpPr/>
                <p:nvPr/>
              </p:nvSpPr>
              <p:spPr>
                <a:xfrm>
                  <a:off x="3861995" y="3116584"/>
                  <a:ext cx="1080000" cy="360000"/>
                </a:xfrm>
                <a:prstGeom prst="roundRect">
                  <a:avLst/>
                </a:prstGeom>
                <a:solidFill>
                  <a:srgbClr val="83A6D9"/>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a:solidFill>
                        <a:srgbClr val="000000"/>
                      </a:solidFill>
                      <a:ea typeface="Verdana" panose="020B0604030504040204" pitchFamily="34" charset="0"/>
                      <a:cs typeface="Verdana" panose="020B0604030504040204" pitchFamily="34" charset="0"/>
                    </a:rPr>
                    <a:t>SIMD</a:t>
                  </a:r>
                </a:p>
              </p:txBody>
            </p:sp>
            <p:sp>
              <p:nvSpPr>
                <p:cNvPr id="24" name="Lekerekített téglalap 13"/>
                <p:cNvSpPr/>
                <p:nvPr/>
              </p:nvSpPr>
              <p:spPr>
                <a:xfrm>
                  <a:off x="3861995" y="2275963"/>
                  <a:ext cx="1080000" cy="360000"/>
                </a:xfrm>
                <a:prstGeom prst="roundRect">
                  <a:avLst/>
                </a:prstGeom>
                <a:solidFill>
                  <a:srgbClr val="FF8585"/>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err="1">
                      <a:solidFill>
                        <a:srgbClr val="000000"/>
                      </a:solidFill>
                      <a:ea typeface="Verdana" panose="020B0604030504040204" pitchFamily="34" charset="0"/>
                      <a:cs typeface="Verdana" panose="020B0604030504040204" pitchFamily="34" charset="0"/>
                    </a:rPr>
                    <a:t>TrustZone</a:t>
                  </a:r>
                  <a:endParaRPr lang="hu-HU" sz="1050">
                    <a:solidFill>
                      <a:srgbClr val="000000"/>
                    </a:solidFill>
                    <a:ea typeface="Verdana" panose="020B0604030504040204" pitchFamily="34" charset="0"/>
                    <a:cs typeface="Verdana" panose="020B0604030504040204" pitchFamily="34" charset="0"/>
                  </a:endParaRPr>
                </a:p>
              </p:txBody>
            </p:sp>
            <p:sp>
              <p:nvSpPr>
                <p:cNvPr id="25" name="Lekerekített téglalap 14"/>
                <p:cNvSpPr/>
                <p:nvPr/>
              </p:nvSpPr>
              <p:spPr>
                <a:xfrm>
                  <a:off x="5103607" y="2245550"/>
                  <a:ext cx="1188000" cy="2698472"/>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0">
                    <a:solidFill>
                      <a:srgbClr val="000000"/>
                    </a:solidFill>
                    <a:ea typeface="Verdana" panose="020B0604030504040204" pitchFamily="34" charset="0"/>
                    <a:cs typeface="Verdana" panose="020B0604030504040204" pitchFamily="34" charset="0"/>
                  </a:endParaRPr>
                </a:p>
              </p:txBody>
            </p:sp>
            <p:sp>
              <p:nvSpPr>
                <p:cNvPr id="26" name="Lekerekített téglalap 15"/>
                <p:cNvSpPr/>
                <p:nvPr/>
              </p:nvSpPr>
              <p:spPr>
                <a:xfrm>
                  <a:off x="3851920" y="5265131"/>
                  <a:ext cx="1080000" cy="360000"/>
                </a:xfrm>
                <a:prstGeom prst="roundRect">
                  <a:avLst/>
                </a:prstGeom>
                <a:solidFill>
                  <a:srgbClr val="99999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a:solidFill>
                        <a:srgbClr val="000000"/>
                      </a:solidFill>
                      <a:ea typeface="Verdana" panose="020B0604030504040204" pitchFamily="34" charset="0"/>
                      <a:cs typeface="Verdana" panose="020B0604030504040204" pitchFamily="34" charset="0"/>
                    </a:rPr>
                    <a:t>Thumb-2</a:t>
                  </a:r>
                  <a:endParaRPr lang="en-US" sz="1050">
                    <a:solidFill>
                      <a:srgbClr val="000000"/>
                    </a:solidFill>
                    <a:ea typeface="Verdana" panose="020B0604030504040204" pitchFamily="34" charset="0"/>
                    <a:cs typeface="Verdana" panose="020B0604030504040204" pitchFamily="34" charset="0"/>
                  </a:endParaRPr>
                </a:p>
                <a:p>
                  <a:pPr algn="ctr"/>
                  <a:r>
                    <a:rPr lang="en-US" sz="1050">
                      <a:solidFill>
                        <a:srgbClr val="000000"/>
                      </a:solidFill>
                      <a:ea typeface="Verdana" panose="020B0604030504040204" pitchFamily="34" charset="0"/>
                      <a:cs typeface="Verdana" panose="020B0604030504040204" pitchFamily="34" charset="0"/>
                    </a:rPr>
                    <a:t>(ARMv6T2)</a:t>
                  </a:r>
                  <a:endParaRPr lang="hu-HU" sz="1050">
                    <a:solidFill>
                      <a:srgbClr val="000000"/>
                    </a:solidFill>
                    <a:ea typeface="Verdana" panose="020B0604030504040204" pitchFamily="34" charset="0"/>
                    <a:cs typeface="Verdana" panose="020B0604030504040204" pitchFamily="34" charset="0"/>
                  </a:endParaRPr>
                </a:p>
              </p:txBody>
            </p:sp>
            <p:sp>
              <p:nvSpPr>
                <p:cNvPr id="27" name="Lekerekített téglalap 17"/>
                <p:cNvSpPr/>
                <p:nvPr/>
              </p:nvSpPr>
              <p:spPr>
                <a:xfrm>
                  <a:off x="6503636" y="1332224"/>
                  <a:ext cx="2160120" cy="4428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0" dirty="0">
                    <a:solidFill>
                      <a:srgbClr val="000000"/>
                    </a:solidFill>
                    <a:ea typeface="Verdana" panose="020B0604030504040204" pitchFamily="34" charset="0"/>
                    <a:cs typeface="Verdana" panose="020B0604030504040204" pitchFamily="34" charset="0"/>
                  </a:endParaRPr>
                </a:p>
              </p:txBody>
            </p:sp>
            <p:sp>
              <p:nvSpPr>
                <p:cNvPr id="28" name="Lekerekített téglalap 18"/>
                <p:cNvSpPr/>
                <p:nvPr/>
              </p:nvSpPr>
              <p:spPr>
                <a:xfrm>
                  <a:off x="5152942" y="3495319"/>
                  <a:ext cx="1084235" cy="360000"/>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 </a:t>
                  </a:r>
                  <a:r>
                    <a:rPr lang="en-US" sz="1050" dirty="0" smtClean="0">
                      <a:solidFill>
                        <a:srgbClr val="000000"/>
                      </a:solidFill>
                      <a:ea typeface="Verdana" panose="020B0604030504040204" pitchFamily="34" charset="0"/>
                      <a:cs typeface="Verdana" panose="020B0604030504040204" pitchFamily="34" charset="0"/>
                    </a:rPr>
                    <a:t>Adv.</a:t>
                  </a:r>
                  <a:r>
                    <a:rPr lang="hu-HU" sz="1050" dirty="0" smtClean="0">
                      <a:solidFill>
                        <a:srgbClr val="000000"/>
                      </a:solidFill>
                      <a:ea typeface="Verdana" panose="020B0604030504040204" pitchFamily="34" charset="0"/>
                      <a:cs typeface="Verdana" panose="020B0604030504040204" pitchFamily="34" charset="0"/>
                    </a:rPr>
                    <a:t> SIMD</a:t>
                  </a:r>
                  <a:r>
                    <a:rPr lang="hu-HU" sz="1050" baseline="30000" dirty="0" smtClean="0">
                      <a:solidFill>
                        <a:srgbClr val="000000"/>
                      </a:solidFill>
                      <a:ea typeface="Verdana" panose="020B0604030504040204" pitchFamily="34" charset="0"/>
                      <a:cs typeface="Verdana" panose="020B0604030504040204" pitchFamily="34" charset="0"/>
                    </a:rPr>
                    <a:t>1</a:t>
                  </a:r>
                </a:p>
                <a:p>
                  <a:pPr algn="ctr"/>
                  <a:r>
                    <a:rPr lang="hu-HU" sz="1050" dirty="0" smtClean="0">
                      <a:solidFill>
                        <a:srgbClr val="000000"/>
                      </a:solidFill>
                      <a:ea typeface="Verdana" panose="020B0604030504040204" pitchFamily="34" charset="0"/>
                      <a:cs typeface="Verdana" panose="020B0604030504040204" pitchFamily="34" charset="0"/>
                    </a:rPr>
                    <a:t>(NEON)</a:t>
                  </a:r>
                  <a:endParaRPr lang="hu-HU" sz="1050" dirty="0">
                    <a:solidFill>
                      <a:srgbClr val="000000"/>
                    </a:solidFill>
                    <a:ea typeface="Verdana" panose="020B0604030504040204" pitchFamily="34" charset="0"/>
                    <a:cs typeface="Verdana" panose="020B0604030504040204" pitchFamily="34" charset="0"/>
                  </a:endParaRPr>
                </a:p>
              </p:txBody>
            </p:sp>
            <p:sp>
              <p:nvSpPr>
                <p:cNvPr id="29" name="Lekerekített téglalap 20"/>
                <p:cNvSpPr/>
                <p:nvPr/>
              </p:nvSpPr>
              <p:spPr>
                <a:xfrm>
                  <a:off x="5152942" y="3914841"/>
                  <a:ext cx="1080000" cy="360000"/>
                </a:xfrm>
                <a:prstGeom prst="roundRect">
                  <a:avLst/>
                </a:prstGeom>
                <a:solidFill>
                  <a:srgbClr val="C6C6EC"/>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VFPv3/v4</a:t>
                  </a:r>
                  <a:r>
                    <a:rPr lang="hu-HU" sz="1050" baseline="30000" dirty="0" smtClean="0">
                      <a:solidFill>
                        <a:srgbClr val="000000"/>
                      </a:solidFill>
                      <a:ea typeface="Verdana" panose="020B0604030504040204" pitchFamily="34" charset="0"/>
                      <a:cs typeface="Verdana" panose="020B0604030504040204" pitchFamily="34" charset="0"/>
                    </a:rPr>
                    <a:t>2</a:t>
                  </a:r>
                  <a:endParaRPr lang="hu-HU" sz="1050" baseline="30000" dirty="0">
                    <a:solidFill>
                      <a:srgbClr val="000000"/>
                    </a:solidFill>
                    <a:ea typeface="Verdana" panose="020B0604030504040204" pitchFamily="34" charset="0"/>
                    <a:cs typeface="Verdana" panose="020B0604030504040204" pitchFamily="34" charset="0"/>
                  </a:endParaRPr>
                </a:p>
              </p:txBody>
            </p:sp>
            <p:sp>
              <p:nvSpPr>
                <p:cNvPr id="31" name="Lekerekített téglalap 36"/>
                <p:cNvSpPr/>
                <p:nvPr/>
              </p:nvSpPr>
              <p:spPr>
                <a:xfrm>
                  <a:off x="6529889" y="1845518"/>
                  <a:ext cx="1008000" cy="360000"/>
                </a:xfrm>
                <a:prstGeom prst="roundRect">
                  <a:avLst/>
                </a:prstGeom>
                <a:solidFill>
                  <a:srgbClr val="FFB3B3"/>
                </a:solidFill>
                <a:ln>
                  <a:solidFill>
                    <a:srgbClr val="FF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a:solidFill>
                        <a:srgbClr val="000000"/>
                      </a:solidFill>
                      <a:ea typeface="Verdana" panose="020B0604030504040204" pitchFamily="34" charset="0"/>
                      <a:cs typeface="Verdana" panose="020B0604030504040204" pitchFamily="34" charset="0"/>
                    </a:rPr>
                    <a:t>C</a:t>
                  </a:r>
                  <a:r>
                    <a:rPr lang="en-US" sz="1050" dirty="0" err="1">
                      <a:solidFill>
                        <a:srgbClr val="000000"/>
                      </a:solidFill>
                      <a:ea typeface="Verdana" panose="020B0604030504040204" pitchFamily="34" charset="0"/>
                      <a:cs typeface="Verdana" panose="020B0604030504040204" pitchFamily="34" charset="0"/>
                    </a:rPr>
                    <a:t>rypto-graphy</a:t>
                  </a:r>
                  <a:r>
                    <a:rPr lang="en-US" sz="1050" dirty="0">
                      <a:solidFill>
                        <a:srgbClr val="000000"/>
                      </a:solidFill>
                      <a:ea typeface="Verdana" panose="020B0604030504040204" pitchFamily="34" charset="0"/>
                      <a:cs typeface="Verdana" panose="020B0604030504040204" pitchFamily="34" charset="0"/>
                    </a:rPr>
                    <a:t> ext.</a:t>
                  </a:r>
                  <a:endParaRPr lang="hu-HU" sz="1050" dirty="0">
                    <a:solidFill>
                      <a:srgbClr val="000000"/>
                    </a:solidFill>
                    <a:ea typeface="Verdana" panose="020B0604030504040204" pitchFamily="34" charset="0"/>
                    <a:cs typeface="Verdana" panose="020B0604030504040204" pitchFamily="34" charset="0"/>
                  </a:endParaRPr>
                </a:p>
              </p:txBody>
            </p:sp>
            <p:sp>
              <p:nvSpPr>
                <p:cNvPr id="32" name="Lekerekített téglalap 8"/>
                <p:cNvSpPr/>
                <p:nvPr/>
              </p:nvSpPr>
              <p:spPr>
                <a:xfrm>
                  <a:off x="5144485" y="4348529"/>
                  <a:ext cx="1080000" cy="360000"/>
                </a:xfrm>
                <a:prstGeom prst="roundRect">
                  <a:avLst/>
                </a:prstGeom>
                <a:solidFill>
                  <a:schemeClr val="bg1">
                    <a:lumMod val="85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a:solidFill>
                        <a:srgbClr val="000000"/>
                      </a:solidFill>
                      <a:ea typeface="Verdana" panose="020B0604030504040204" pitchFamily="34" charset="0"/>
                      <a:cs typeface="Verdana" panose="020B0604030504040204" pitchFamily="34" charset="0"/>
                    </a:rPr>
                    <a:t>Jazelle</a:t>
                  </a:r>
                  <a:endParaRPr lang="en-US" sz="1050" dirty="0">
                    <a:solidFill>
                      <a:srgbClr val="000000"/>
                    </a:solidFill>
                    <a:ea typeface="Verdana" panose="020B0604030504040204" pitchFamily="34" charset="0"/>
                    <a:cs typeface="Verdana" panose="020B0604030504040204" pitchFamily="34" charset="0"/>
                  </a:endParaRPr>
                </a:p>
                <a:p>
                  <a:pPr algn="ctr"/>
                  <a:r>
                    <a:rPr lang="en-US" sz="1050" dirty="0">
                      <a:solidFill>
                        <a:srgbClr val="000000"/>
                      </a:solidFill>
                      <a:ea typeface="Verdana" panose="020B0604030504040204" pitchFamily="34" charset="0"/>
                      <a:cs typeface="Verdana" panose="020B0604030504040204" pitchFamily="34" charset="0"/>
                    </a:rPr>
                    <a:t>(ex. by SW)</a:t>
                  </a:r>
                  <a:endParaRPr lang="hu-HU" sz="1050" dirty="0">
                    <a:solidFill>
                      <a:srgbClr val="000000"/>
                    </a:solidFill>
                    <a:ea typeface="Verdana" panose="020B0604030504040204" pitchFamily="34" charset="0"/>
                    <a:cs typeface="Verdana" panose="020B0604030504040204" pitchFamily="34" charset="0"/>
                  </a:endParaRPr>
                </a:p>
              </p:txBody>
            </p:sp>
            <p:sp>
              <p:nvSpPr>
                <p:cNvPr id="33" name="Lekerekített téglalap 15"/>
                <p:cNvSpPr/>
                <p:nvPr/>
              </p:nvSpPr>
              <p:spPr>
                <a:xfrm>
                  <a:off x="5142904" y="4785041"/>
                  <a:ext cx="1080000" cy="360000"/>
                </a:xfrm>
                <a:prstGeom prst="roundRect">
                  <a:avLst/>
                </a:prstGeom>
                <a:solidFill>
                  <a:srgbClr val="C4C4C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Jazelle RCT</a:t>
                  </a:r>
                  <a:r>
                    <a:rPr lang="hu-HU" sz="1050" baseline="30000" dirty="0">
                      <a:solidFill>
                        <a:srgbClr val="000000"/>
                      </a:solidFill>
                      <a:ea typeface="Verdana" panose="020B0604030504040204" pitchFamily="34" charset="0"/>
                      <a:cs typeface="Verdana" panose="020B0604030504040204" pitchFamily="34" charset="0"/>
                    </a:rPr>
                    <a:t>3</a:t>
                  </a:r>
                  <a:endParaRPr lang="hu-HU" sz="1050" baseline="30000" dirty="0" smtClean="0">
                    <a:solidFill>
                      <a:srgbClr val="000000"/>
                    </a:solidFill>
                    <a:ea typeface="Verdana" panose="020B0604030504040204" pitchFamily="34" charset="0"/>
                    <a:cs typeface="Verdana" panose="020B0604030504040204" pitchFamily="34" charset="0"/>
                  </a:endParaRPr>
                </a:p>
                <a:p>
                  <a:pPr algn="ctr"/>
                  <a:r>
                    <a:rPr lang="hu-HU" sz="1050" dirty="0">
                      <a:solidFill>
                        <a:srgbClr val="000000"/>
                      </a:solidFill>
                      <a:ea typeface="Verdana" panose="020B0604030504040204" pitchFamily="34" charset="0"/>
                      <a:cs typeface="Verdana" panose="020B0604030504040204" pitchFamily="34" charset="0"/>
                    </a:rPr>
                    <a:t>(</a:t>
                  </a:r>
                  <a:r>
                    <a:rPr lang="hu-HU" sz="1050" dirty="0" smtClean="0">
                      <a:solidFill>
                        <a:srgbClr val="000000"/>
                      </a:solidFill>
                      <a:ea typeface="Verdana" panose="020B0604030504040204" pitchFamily="34" charset="0"/>
                      <a:cs typeface="Verdana" panose="020B0604030504040204" pitchFamily="34" charset="0"/>
                    </a:rPr>
                    <a:t>Thumb</a:t>
                  </a:r>
                  <a:r>
                    <a:rPr lang="en-US" sz="1050" dirty="0" smtClean="0">
                      <a:solidFill>
                        <a:srgbClr val="000000"/>
                      </a:solidFill>
                      <a:ea typeface="Verdana" panose="020B0604030504040204" pitchFamily="34" charset="0"/>
                      <a:cs typeface="Verdana" panose="020B0604030504040204" pitchFamily="34" charset="0"/>
                    </a:rPr>
                    <a:t>EE</a:t>
                  </a:r>
                  <a:r>
                    <a:rPr lang="hu-HU" sz="1050" dirty="0" smtClean="0">
                      <a:solidFill>
                        <a:srgbClr val="000000"/>
                      </a:solidFill>
                      <a:ea typeface="Verdana" panose="020B0604030504040204" pitchFamily="34" charset="0"/>
                      <a:cs typeface="Verdana" panose="020B0604030504040204" pitchFamily="34" charset="0"/>
                    </a:rPr>
                    <a:t>)</a:t>
                  </a:r>
                  <a:endParaRPr lang="hu-HU" sz="1050" dirty="0">
                    <a:solidFill>
                      <a:srgbClr val="000000"/>
                    </a:solidFill>
                    <a:ea typeface="Verdana" panose="020B0604030504040204" pitchFamily="34" charset="0"/>
                    <a:cs typeface="Verdana" panose="020B0604030504040204" pitchFamily="34" charset="0"/>
                  </a:endParaRPr>
                </a:p>
              </p:txBody>
            </p:sp>
            <p:sp>
              <p:nvSpPr>
                <p:cNvPr id="34" name="Jobbra nyíl 30"/>
                <p:cNvSpPr/>
                <p:nvPr/>
              </p:nvSpPr>
              <p:spPr>
                <a:xfrm>
                  <a:off x="6247718" y="4452058"/>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35" name="TextBox 34"/>
                <p:cNvSpPr txBox="1"/>
                <p:nvPr/>
              </p:nvSpPr>
              <p:spPr>
                <a:xfrm>
                  <a:off x="1243544" y="6244715"/>
                  <a:ext cx="941283" cy="461665"/>
                </a:xfrm>
                <a:prstGeom prst="rect">
                  <a:avLst/>
                </a:prstGeom>
                <a:noFill/>
              </p:spPr>
              <p:txBody>
                <a:bodyPr wrap="none" rtlCol="0">
                  <a:spAutoFit/>
                </a:bodyPr>
                <a:lstStyle/>
                <a:p>
                  <a:pPr algn="ctr"/>
                  <a:r>
                    <a:rPr lang="en-US" sz="1200" dirty="0" smtClean="0">
                      <a:solidFill>
                        <a:srgbClr val="000000"/>
                      </a:solidFill>
                    </a:rPr>
                    <a:t>ARM</a:t>
                  </a:r>
                  <a:r>
                    <a:rPr lang="hu-HU" sz="1200" dirty="0" smtClean="0">
                      <a:solidFill>
                        <a:srgbClr val="000000"/>
                      </a:solidFill>
                    </a:rPr>
                    <a:t>710T</a:t>
                  </a:r>
                  <a:endParaRPr lang="en-US" sz="1200" dirty="0">
                    <a:solidFill>
                      <a:srgbClr val="000000"/>
                    </a:solidFill>
                  </a:endParaRPr>
                </a:p>
                <a:p>
                  <a:pPr algn="ctr"/>
                  <a:r>
                    <a:rPr lang="en-US" sz="1200" dirty="0" smtClean="0">
                      <a:solidFill>
                        <a:srgbClr val="000000"/>
                      </a:solidFill>
                    </a:rPr>
                    <a:t>(~</a:t>
                  </a:r>
                  <a:r>
                    <a:rPr lang="hu-HU" sz="1200" dirty="0" smtClean="0">
                      <a:solidFill>
                        <a:srgbClr val="000000"/>
                      </a:solidFill>
                    </a:rPr>
                    <a:t>1995</a:t>
                  </a:r>
                  <a:r>
                    <a:rPr lang="en-US" sz="1200" dirty="0" smtClean="0">
                      <a:solidFill>
                        <a:srgbClr val="000000"/>
                      </a:solidFill>
                    </a:rPr>
                    <a:t>)</a:t>
                  </a:r>
                  <a:endParaRPr lang="en-US" sz="1200" dirty="0">
                    <a:solidFill>
                      <a:srgbClr val="000000"/>
                    </a:solidFill>
                  </a:endParaRPr>
                </a:p>
              </p:txBody>
            </p:sp>
            <p:sp>
              <p:nvSpPr>
                <p:cNvPr id="36" name="TextBox 35"/>
                <p:cNvSpPr txBox="1"/>
                <p:nvPr/>
              </p:nvSpPr>
              <p:spPr>
                <a:xfrm>
                  <a:off x="2681602" y="6257415"/>
                  <a:ext cx="821059" cy="461665"/>
                </a:xfrm>
                <a:prstGeom prst="rect">
                  <a:avLst/>
                </a:prstGeom>
                <a:noFill/>
              </p:spPr>
              <p:txBody>
                <a:bodyPr wrap="none" rtlCol="0">
                  <a:spAutoFit/>
                </a:bodyPr>
                <a:lstStyle/>
                <a:p>
                  <a:pPr algn="ctr"/>
                  <a:r>
                    <a:rPr lang="en-US" sz="1200">
                      <a:solidFill>
                        <a:srgbClr val="000000"/>
                      </a:solidFill>
                    </a:rPr>
                    <a:t>ARM926</a:t>
                  </a:r>
                </a:p>
                <a:p>
                  <a:pPr algn="ctr"/>
                  <a:r>
                    <a:rPr lang="en-US" sz="1200">
                      <a:solidFill>
                        <a:srgbClr val="000000"/>
                      </a:solidFill>
                    </a:rPr>
                    <a:t>(2001)</a:t>
                  </a:r>
                </a:p>
              </p:txBody>
            </p:sp>
            <p:sp>
              <p:nvSpPr>
                <p:cNvPr id="37" name="TextBox 36"/>
                <p:cNvSpPr txBox="1"/>
                <p:nvPr/>
              </p:nvSpPr>
              <p:spPr>
                <a:xfrm>
                  <a:off x="3941062" y="6257415"/>
                  <a:ext cx="918841" cy="461665"/>
                </a:xfrm>
                <a:prstGeom prst="rect">
                  <a:avLst/>
                </a:prstGeom>
                <a:noFill/>
              </p:spPr>
              <p:txBody>
                <a:bodyPr wrap="none" rtlCol="0">
                  <a:spAutoFit/>
                </a:bodyPr>
                <a:lstStyle/>
                <a:p>
                  <a:pPr algn="ctr"/>
                  <a:r>
                    <a:rPr lang="en-US" sz="1200" dirty="0">
                      <a:solidFill>
                        <a:srgbClr val="000000"/>
                      </a:solidFill>
                    </a:rPr>
                    <a:t>ARM1176</a:t>
                  </a:r>
                </a:p>
                <a:p>
                  <a:pPr algn="ctr"/>
                  <a:r>
                    <a:rPr lang="en-US" sz="1200" dirty="0">
                      <a:solidFill>
                        <a:srgbClr val="000000"/>
                      </a:solidFill>
                    </a:rPr>
                    <a:t>(</a:t>
                  </a:r>
                  <a:r>
                    <a:rPr lang="en-US" sz="1200" dirty="0" smtClean="0">
                      <a:solidFill>
                        <a:srgbClr val="000000"/>
                      </a:solidFill>
                    </a:rPr>
                    <a:t>2004)</a:t>
                  </a:r>
                  <a:endParaRPr lang="en-US" sz="1200" dirty="0">
                    <a:solidFill>
                      <a:srgbClr val="000000"/>
                    </a:solidFill>
                  </a:endParaRPr>
                </a:p>
              </p:txBody>
            </p:sp>
            <p:sp>
              <p:nvSpPr>
                <p:cNvPr id="38" name="TextBox 37"/>
                <p:cNvSpPr txBox="1"/>
                <p:nvPr/>
              </p:nvSpPr>
              <p:spPr>
                <a:xfrm>
                  <a:off x="5124760" y="6263210"/>
                  <a:ext cx="1227067" cy="461665"/>
                </a:xfrm>
                <a:prstGeom prst="rect">
                  <a:avLst/>
                </a:prstGeom>
                <a:noFill/>
              </p:spPr>
              <p:txBody>
                <a:bodyPr wrap="none" rtlCol="0">
                  <a:spAutoFit/>
                </a:bodyPr>
                <a:lstStyle/>
                <a:p>
                  <a:pPr algn="ctr"/>
                  <a:r>
                    <a:rPr lang="en-US" sz="1200" dirty="0">
                      <a:solidFill>
                        <a:srgbClr val="000000"/>
                      </a:solidFill>
                    </a:rPr>
                    <a:t>Cortex-A5-15</a:t>
                  </a:r>
                </a:p>
                <a:p>
                  <a:pPr algn="ctr"/>
                  <a:r>
                    <a:rPr lang="en-US" sz="1200" dirty="0">
                      <a:solidFill>
                        <a:srgbClr val="000000"/>
                      </a:solidFill>
                    </a:rPr>
                    <a:t>(</a:t>
                  </a:r>
                  <a:r>
                    <a:rPr lang="en-US" sz="1200" dirty="0" smtClean="0">
                      <a:solidFill>
                        <a:srgbClr val="000000"/>
                      </a:solidFill>
                    </a:rPr>
                    <a:t>200</a:t>
                  </a:r>
                  <a:r>
                    <a:rPr lang="hu-HU" sz="1200" dirty="0" smtClean="0">
                      <a:solidFill>
                        <a:srgbClr val="000000"/>
                      </a:solidFill>
                    </a:rPr>
                    <a:t>5</a:t>
                  </a:r>
                  <a:r>
                    <a:rPr lang="en-US" sz="1200" dirty="0" smtClean="0">
                      <a:solidFill>
                        <a:srgbClr val="000000"/>
                      </a:solidFill>
                    </a:rPr>
                    <a:t>)</a:t>
                  </a:r>
                  <a:endParaRPr lang="en-US" sz="1200" dirty="0">
                    <a:solidFill>
                      <a:srgbClr val="000000"/>
                    </a:solidFill>
                  </a:endParaRPr>
                </a:p>
              </p:txBody>
            </p:sp>
            <p:sp>
              <p:nvSpPr>
                <p:cNvPr id="39" name="TextBox 38"/>
                <p:cNvSpPr txBox="1"/>
                <p:nvPr/>
              </p:nvSpPr>
              <p:spPr>
                <a:xfrm>
                  <a:off x="6861327" y="6257415"/>
                  <a:ext cx="1430648" cy="461665"/>
                </a:xfrm>
                <a:prstGeom prst="rect">
                  <a:avLst/>
                </a:prstGeom>
                <a:noFill/>
              </p:spPr>
              <p:txBody>
                <a:bodyPr wrap="none" rtlCol="0">
                  <a:spAutoFit/>
                </a:bodyPr>
                <a:lstStyle/>
                <a:p>
                  <a:pPr algn="ctr"/>
                  <a:r>
                    <a:rPr lang="en-US" sz="1200" dirty="0" smtClean="0">
                      <a:solidFill>
                        <a:srgbClr val="000000"/>
                      </a:solidFill>
                    </a:rPr>
                    <a:t>Cortex-A5</a:t>
                  </a:r>
                  <a:r>
                    <a:rPr lang="hu-HU" sz="1200" dirty="0" smtClean="0">
                      <a:solidFill>
                        <a:srgbClr val="000000"/>
                      </a:solidFill>
                    </a:rPr>
                    <a:t>3/A57</a:t>
                  </a:r>
                  <a:endParaRPr lang="en-US" sz="1200" dirty="0">
                    <a:solidFill>
                      <a:srgbClr val="000000"/>
                    </a:solidFill>
                  </a:endParaRPr>
                </a:p>
                <a:p>
                  <a:pPr algn="ctr"/>
                  <a:r>
                    <a:rPr lang="en-US" sz="1200" dirty="0">
                      <a:solidFill>
                        <a:srgbClr val="000000"/>
                      </a:solidFill>
                    </a:rPr>
                    <a:t>(</a:t>
                  </a:r>
                  <a:r>
                    <a:rPr lang="en-US" sz="1200" dirty="0" smtClean="0">
                      <a:solidFill>
                        <a:srgbClr val="000000"/>
                      </a:solidFill>
                    </a:rPr>
                    <a:t>2012)</a:t>
                  </a:r>
                  <a:endParaRPr lang="en-US" sz="1200" dirty="0">
                    <a:solidFill>
                      <a:srgbClr val="000000"/>
                    </a:solidFill>
                  </a:endParaRPr>
                </a:p>
              </p:txBody>
            </p:sp>
            <p:sp>
              <p:nvSpPr>
                <p:cNvPr id="40" name="TextBox 39"/>
                <p:cNvSpPr txBox="1"/>
                <p:nvPr/>
              </p:nvSpPr>
              <p:spPr>
                <a:xfrm>
                  <a:off x="303430" y="6231758"/>
                  <a:ext cx="925253" cy="276999"/>
                </a:xfrm>
                <a:prstGeom prst="rect">
                  <a:avLst/>
                </a:prstGeom>
                <a:noFill/>
              </p:spPr>
              <p:txBody>
                <a:bodyPr wrap="none" rtlCol="0">
                  <a:spAutoFit/>
                </a:bodyPr>
                <a:lstStyle/>
                <a:p>
                  <a:r>
                    <a:rPr lang="en-US" sz="1200" dirty="0">
                      <a:solidFill>
                        <a:srgbClr val="000000"/>
                      </a:solidFill>
                    </a:rPr>
                    <a:t>Examples</a:t>
                  </a:r>
                </a:p>
              </p:txBody>
            </p:sp>
            <p:sp>
              <p:nvSpPr>
                <p:cNvPr id="41" name="Rounded Rectangle 40"/>
                <p:cNvSpPr/>
                <p:nvPr/>
              </p:nvSpPr>
              <p:spPr bwMode="auto">
                <a:xfrm>
                  <a:off x="2288832" y="2715761"/>
                  <a:ext cx="6380864" cy="1569600"/>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400" b="0" i="0" u="none" strike="noStrike" cap="none" normalizeH="0" baseline="0" smtClean="0">
                    <a:ln>
                      <a:noFill/>
                    </a:ln>
                    <a:solidFill>
                      <a:schemeClr val="tx1"/>
                    </a:solidFill>
                    <a:effectLst/>
                    <a:latin typeface="Verdana" pitchFamily="34" charset="0"/>
                  </a:endParaRPr>
                </a:p>
              </p:txBody>
            </p:sp>
            <p:sp>
              <p:nvSpPr>
                <p:cNvPr id="42" name="Rounded Rectangle 41"/>
                <p:cNvSpPr/>
                <p:nvPr/>
              </p:nvSpPr>
              <p:spPr bwMode="auto">
                <a:xfrm>
                  <a:off x="3728731" y="1787952"/>
                  <a:ext cx="4935025" cy="885956"/>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400" b="0" i="0" u="none" strike="noStrike" cap="none" normalizeH="0" baseline="0" smtClean="0">
                    <a:ln>
                      <a:noFill/>
                    </a:ln>
                    <a:solidFill>
                      <a:schemeClr val="tx1"/>
                    </a:solidFill>
                    <a:effectLst/>
                    <a:latin typeface="Verdana" pitchFamily="34" charset="0"/>
                  </a:endParaRPr>
                </a:p>
              </p:txBody>
            </p:sp>
            <p:sp>
              <p:nvSpPr>
                <p:cNvPr id="43" name="Rounded Rectangle 42"/>
                <p:cNvSpPr/>
                <p:nvPr/>
              </p:nvSpPr>
              <p:spPr bwMode="auto">
                <a:xfrm>
                  <a:off x="2276745" y="4332349"/>
                  <a:ext cx="6376405" cy="828000"/>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dirty="0" smtClean="0">
                      <a:ln>
                        <a:noFill/>
                      </a:ln>
                      <a:solidFill>
                        <a:schemeClr val="tx1"/>
                      </a:solidFill>
                      <a:effectLst/>
                      <a:latin typeface="Verdana" pitchFamily="34" charset="0"/>
                    </a:rPr>
                    <a:t> </a:t>
                  </a:r>
                </a:p>
              </p:txBody>
            </p:sp>
            <p:sp>
              <p:nvSpPr>
                <p:cNvPr id="45" name="Rounded Rectangle 44"/>
                <p:cNvSpPr/>
                <p:nvPr/>
              </p:nvSpPr>
              <p:spPr bwMode="auto">
                <a:xfrm>
                  <a:off x="1128905" y="5207623"/>
                  <a:ext cx="7517365" cy="468000"/>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dirty="0" smtClean="0">
                      <a:ln>
                        <a:noFill/>
                      </a:ln>
                      <a:solidFill>
                        <a:schemeClr val="tx1"/>
                      </a:solidFill>
                      <a:effectLst/>
                      <a:latin typeface="Verdana" pitchFamily="34" charset="0"/>
                    </a:rPr>
                    <a:t> </a:t>
                  </a:r>
                </a:p>
              </p:txBody>
            </p:sp>
            <p:sp>
              <p:nvSpPr>
                <p:cNvPr id="46" name="TextBox 45"/>
                <p:cNvSpPr txBox="1"/>
                <p:nvPr/>
              </p:nvSpPr>
              <p:spPr>
                <a:xfrm>
                  <a:off x="64897" y="5208847"/>
                  <a:ext cx="932756" cy="461665"/>
                </a:xfrm>
                <a:prstGeom prst="rect">
                  <a:avLst/>
                </a:prstGeom>
                <a:noFill/>
              </p:spPr>
              <p:txBody>
                <a:bodyPr wrap="none" rtlCol="0">
                  <a:spAutoFit/>
                </a:bodyPr>
                <a:lstStyle/>
                <a:p>
                  <a:pPr algn="ctr"/>
                  <a:r>
                    <a:rPr lang="hu-HU" sz="1200" dirty="0" smtClean="0">
                      <a:solidFill>
                        <a:srgbClr val="FF0000"/>
                      </a:solidFill>
                    </a:rPr>
                    <a:t>To reduce</a:t>
                  </a:r>
                </a:p>
                <a:p>
                  <a:pPr algn="ctr"/>
                  <a:r>
                    <a:rPr lang="hu-HU" sz="1200" dirty="0">
                      <a:solidFill>
                        <a:srgbClr val="FF0000"/>
                      </a:solidFill>
                    </a:rPr>
                    <a:t>c</a:t>
                  </a:r>
                  <a:r>
                    <a:rPr lang="hu-HU" sz="1200" dirty="0" smtClean="0">
                      <a:solidFill>
                        <a:srgbClr val="FF0000"/>
                      </a:solidFill>
                    </a:rPr>
                    <a:t>ode size</a:t>
                  </a:r>
                  <a:endParaRPr lang="hu-HU" sz="1200" dirty="0">
                    <a:solidFill>
                      <a:srgbClr val="FF0000"/>
                    </a:solidFill>
                  </a:endParaRPr>
                </a:p>
              </p:txBody>
            </p:sp>
            <p:sp>
              <p:nvSpPr>
                <p:cNvPr id="47" name="Jobbra nyíl 30"/>
                <p:cNvSpPr/>
                <p:nvPr/>
              </p:nvSpPr>
              <p:spPr>
                <a:xfrm>
                  <a:off x="7155275" y="2381070"/>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48" name="Jobbra nyíl 30"/>
                <p:cNvSpPr/>
                <p:nvPr/>
              </p:nvSpPr>
              <p:spPr>
                <a:xfrm>
                  <a:off x="7587335" y="1937041"/>
                  <a:ext cx="432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0" name="Jobbra nyíl 30"/>
                <p:cNvSpPr/>
                <p:nvPr/>
              </p:nvSpPr>
              <p:spPr>
                <a:xfrm>
                  <a:off x="7150862" y="4450307"/>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1" name="Jobbra nyíl 30"/>
                <p:cNvSpPr/>
                <p:nvPr/>
              </p:nvSpPr>
              <p:spPr>
                <a:xfrm>
                  <a:off x="7153548" y="5357753"/>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2" name="Jobbra nyíl 30"/>
                <p:cNvSpPr/>
                <p:nvPr/>
              </p:nvSpPr>
              <p:spPr>
                <a:xfrm>
                  <a:off x="4977045" y="2382414"/>
                  <a:ext cx="64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3" name="Jobbra nyíl 30"/>
                <p:cNvSpPr/>
                <p:nvPr/>
              </p:nvSpPr>
              <p:spPr>
                <a:xfrm>
                  <a:off x="5657680" y="2382104"/>
                  <a:ext cx="147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4" name="Jobbra nyíl 30"/>
                <p:cNvSpPr/>
                <p:nvPr/>
              </p:nvSpPr>
              <p:spPr>
                <a:xfrm>
                  <a:off x="3629174" y="4015863"/>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5" name="Jobbra nyíl 30"/>
                <p:cNvSpPr/>
                <p:nvPr/>
              </p:nvSpPr>
              <p:spPr>
                <a:xfrm>
                  <a:off x="4405298" y="4019861"/>
                  <a:ext cx="72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6" name="Jobbra nyíl 30"/>
                <p:cNvSpPr/>
                <p:nvPr/>
              </p:nvSpPr>
              <p:spPr>
                <a:xfrm>
                  <a:off x="3620714" y="4470681"/>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7" name="Jobbra nyíl 30"/>
                <p:cNvSpPr/>
                <p:nvPr/>
              </p:nvSpPr>
              <p:spPr>
                <a:xfrm>
                  <a:off x="4396838" y="4474679"/>
                  <a:ext cx="72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8" name="Jobbra nyíl 30"/>
                <p:cNvSpPr/>
                <p:nvPr/>
              </p:nvSpPr>
              <p:spPr>
                <a:xfrm>
                  <a:off x="2321750" y="5357753"/>
                  <a:ext cx="73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9" name="Jobbra nyíl 30"/>
                <p:cNvSpPr/>
                <p:nvPr/>
              </p:nvSpPr>
              <p:spPr>
                <a:xfrm>
                  <a:off x="3078381" y="5358228"/>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0" name="Jobbra nyíl 30"/>
                <p:cNvSpPr/>
                <p:nvPr/>
              </p:nvSpPr>
              <p:spPr>
                <a:xfrm>
                  <a:off x="4953411" y="5352349"/>
                  <a:ext cx="109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1" name="Jobbra nyíl 30"/>
                <p:cNvSpPr/>
                <p:nvPr/>
              </p:nvSpPr>
              <p:spPr>
                <a:xfrm>
                  <a:off x="6072513" y="5361584"/>
                  <a:ext cx="104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2" name="Jobbra nyíl 30"/>
                <p:cNvSpPr/>
                <p:nvPr/>
              </p:nvSpPr>
              <p:spPr>
                <a:xfrm>
                  <a:off x="7155275" y="3219678"/>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3" name="Jobbra nyíl 30"/>
                <p:cNvSpPr/>
                <p:nvPr/>
              </p:nvSpPr>
              <p:spPr>
                <a:xfrm>
                  <a:off x="4977045" y="3221022"/>
                  <a:ext cx="64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4" name="Jobbra nyíl 30"/>
                <p:cNvSpPr/>
                <p:nvPr/>
              </p:nvSpPr>
              <p:spPr>
                <a:xfrm>
                  <a:off x="5657680" y="3220712"/>
                  <a:ext cx="147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5" name="Lekerekített téglalap 36"/>
                <p:cNvSpPr/>
                <p:nvPr/>
              </p:nvSpPr>
              <p:spPr>
                <a:xfrm>
                  <a:off x="7632075" y="2734718"/>
                  <a:ext cx="1008000" cy="360000"/>
                </a:xfrm>
                <a:prstGeom prst="roundRect">
                  <a:avLst/>
                </a:prstGeom>
                <a:solidFill>
                  <a:srgbClr val="7474D2"/>
                </a:solidFill>
                <a:ln>
                  <a:solidFill>
                    <a:srgbClr val="6B6BC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SVE</a:t>
                  </a:r>
                  <a:r>
                    <a:rPr lang="hu-HU" sz="1050" baseline="30000" dirty="0" smtClean="0">
                      <a:solidFill>
                        <a:srgbClr val="000000"/>
                      </a:solidFill>
                      <a:ea typeface="Verdana" panose="020B0604030504040204" pitchFamily="34" charset="0"/>
                      <a:cs typeface="Verdana" panose="020B0604030504040204" pitchFamily="34" charset="0"/>
                    </a:rPr>
                    <a:t>4</a:t>
                  </a:r>
                  <a:endParaRPr lang="hu-HU" sz="1050" baseline="30000" dirty="0">
                    <a:solidFill>
                      <a:srgbClr val="000000"/>
                    </a:solidFill>
                    <a:ea typeface="Verdana" panose="020B0604030504040204" pitchFamily="34" charset="0"/>
                    <a:cs typeface="Verdana" panose="020B0604030504040204" pitchFamily="34" charset="0"/>
                  </a:endParaRPr>
                </a:p>
              </p:txBody>
            </p:sp>
          </p:grpSp>
          <p:sp>
            <p:nvSpPr>
              <p:cNvPr id="8" name="TextBox 7"/>
              <p:cNvSpPr txBox="1"/>
              <p:nvPr/>
            </p:nvSpPr>
            <p:spPr>
              <a:xfrm>
                <a:off x="1086662" y="3049007"/>
                <a:ext cx="1059393" cy="646331"/>
              </a:xfrm>
              <a:prstGeom prst="rect">
                <a:avLst/>
              </a:prstGeom>
              <a:noFill/>
            </p:spPr>
            <p:txBody>
              <a:bodyPr wrap="none" rtlCol="0">
                <a:spAutoFit/>
              </a:bodyPr>
              <a:lstStyle/>
              <a:p>
                <a:pPr algn="ctr"/>
                <a:r>
                  <a:rPr lang="hu-HU" sz="1200" dirty="0" smtClean="0">
                    <a:solidFill>
                      <a:srgbClr val="FF0000"/>
                    </a:solidFill>
                  </a:rPr>
                  <a:t>To enhance</a:t>
                </a:r>
              </a:p>
              <a:p>
                <a:pPr algn="ctr"/>
                <a:r>
                  <a:rPr lang="hu-HU" sz="1200" dirty="0" smtClean="0">
                    <a:solidFill>
                      <a:srgbClr val="FF0000"/>
                    </a:solidFill>
                  </a:rPr>
                  <a:t>compute</a:t>
                </a:r>
              </a:p>
              <a:p>
                <a:pPr algn="ctr"/>
                <a:r>
                  <a:rPr lang="hu-HU" sz="1200" dirty="0" smtClean="0">
                    <a:solidFill>
                      <a:srgbClr val="FF0000"/>
                    </a:solidFill>
                  </a:rPr>
                  <a:t>capabilities</a:t>
                </a:r>
                <a:endParaRPr lang="hu-HU" sz="1200" dirty="0">
                  <a:solidFill>
                    <a:srgbClr val="FF0000"/>
                  </a:solidFill>
                </a:endParaRPr>
              </a:p>
            </p:txBody>
          </p:sp>
          <p:sp>
            <p:nvSpPr>
              <p:cNvPr id="9" name="TextBox 8"/>
              <p:cNvSpPr txBox="1"/>
              <p:nvPr/>
            </p:nvSpPr>
            <p:spPr>
              <a:xfrm>
                <a:off x="6746799" y="1239869"/>
                <a:ext cx="750526" cy="253916"/>
              </a:xfrm>
              <a:prstGeom prst="rect">
                <a:avLst/>
              </a:prstGeom>
              <a:noFill/>
            </p:spPr>
            <p:txBody>
              <a:bodyPr wrap="none" rtlCol="0">
                <a:spAutoFit/>
              </a:bodyPr>
              <a:lstStyle/>
              <a:p>
                <a:r>
                  <a:rPr lang="hu-HU" sz="1050" dirty="0" smtClean="0"/>
                  <a:t>AArch32</a:t>
                </a:r>
                <a:endParaRPr lang="en-US" sz="1050" dirty="0"/>
              </a:p>
            </p:txBody>
          </p:sp>
          <p:sp>
            <p:nvSpPr>
              <p:cNvPr id="10" name="TextBox 9"/>
              <p:cNvSpPr txBox="1"/>
              <p:nvPr/>
            </p:nvSpPr>
            <p:spPr>
              <a:xfrm>
                <a:off x="7691904" y="1248807"/>
                <a:ext cx="750526" cy="253916"/>
              </a:xfrm>
              <a:prstGeom prst="rect">
                <a:avLst/>
              </a:prstGeom>
              <a:noFill/>
            </p:spPr>
            <p:txBody>
              <a:bodyPr wrap="none" rtlCol="0">
                <a:spAutoFit/>
              </a:bodyPr>
              <a:lstStyle/>
              <a:p>
                <a:r>
                  <a:rPr lang="hu-HU" sz="1050" dirty="0" smtClean="0"/>
                  <a:t>AArch64</a:t>
                </a:r>
                <a:endParaRPr lang="en-US" sz="1050" dirty="0"/>
              </a:p>
            </p:txBody>
          </p:sp>
          <p:cxnSp>
            <p:nvCxnSpPr>
              <p:cNvPr id="11" name="Straight Connector 10"/>
              <p:cNvCxnSpPr/>
              <p:nvPr/>
            </p:nvCxnSpPr>
            <p:spPr bwMode="auto">
              <a:xfrm>
                <a:off x="7571170" y="1138843"/>
                <a:ext cx="48379" cy="4392000"/>
              </a:xfrm>
              <a:prstGeom prst="line">
                <a:avLst/>
              </a:prstGeom>
              <a:noFill/>
              <a:ln w="6350"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 name="TextBox 5"/>
            <p:cNvSpPr txBox="1"/>
            <p:nvPr/>
          </p:nvSpPr>
          <p:spPr>
            <a:xfrm>
              <a:off x="296863" y="6551527"/>
              <a:ext cx="3947812" cy="292388"/>
            </a:xfrm>
            <a:prstGeom prst="rect">
              <a:avLst/>
            </a:prstGeom>
            <a:noFill/>
          </p:spPr>
          <p:txBody>
            <a:bodyPr wrap="none" rtlCol="0">
              <a:spAutoFit/>
            </a:bodyPr>
            <a:lstStyle/>
            <a:p>
              <a:pPr lvl="0"/>
              <a:r>
                <a:rPr lang="hu-HU" sz="1300" dirty="0">
                  <a:solidFill>
                    <a:srgbClr val="000000"/>
                  </a:solidFill>
                </a:rPr>
                <a:t>Remarks: See on the slide 2.1 Overview (5</a:t>
              </a:r>
              <a:r>
                <a:rPr lang="hu-HU" sz="1300" dirty="0" smtClean="0">
                  <a:solidFill>
                    <a:srgbClr val="000000"/>
                  </a:solidFill>
                </a:rPr>
                <a:t>).</a:t>
              </a:r>
              <a:endParaRPr lang="en-US" dirty="0"/>
            </a:p>
          </p:txBody>
        </p:sp>
      </p:grpSp>
      <p:sp>
        <p:nvSpPr>
          <p:cNvPr id="67" name="TextBox 66"/>
          <p:cNvSpPr txBox="1"/>
          <p:nvPr/>
        </p:nvSpPr>
        <p:spPr>
          <a:xfrm>
            <a:off x="959794" y="4130281"/>
            <a:ext cx="1520151" cy="116248"/>
          </a:xfrm>
          <a:prstGeom prst="rect">
            <a:avLst/>
          </a:prstGeom>
          <a:noFill/>
        </p:spPr>
        <p:txBody>
          <a:bodyPr wrap="square" rtlCol="0">
            <a:spAutoFit/>
          </a:bodyPr>
          <a:lstStyle/>
          <a:p>
            <a:pPr algn="ctr"/>
            <a:r>
              <a:rPr lang="hu-HU" sz="1200" dirty="0" smtClean="0">
                <a:solidFill>
                  <a:srgbClr val="FF0000"/>
                </a:solidFill>
              </a:rPr>
              <a:t>To speed up</a:t>
            </a:r>
          </a:p>
          <a:p>
            <a:pPr algn="ctr"/>
            <a:r>
              <a:rPr lang="hu-HU" sz="1200" dirty="0" smtClean="0">
                <a:solidFill>
                  <a:srgbClr val="FF0000"/>
                </a:solidFill>
              </a:rPr>
              <a:t>the execution</a:t>
            </a:r>
          </a:p>
          <a:p>
            <a:pPr algn="ctr"/>
            <a:r>
              <a:rPr lang="hu-HU" sz="1200" dirty="0" smtClean="0">
                <a:solidFill>
                  <a:srgbClr val="FF0000"/>
                </a:solidFill>
              </a:rPr>
              <a:t> of bytecodes</a:t>
            </a:r>
            <a:endParaRPr lang="hu-HU" sz="1200" dirty="0">
              <a:solidFill>
                <a:srgbClr val="FF0000"/>
              </a:solidFill>
            </a:endParaRPr>
          </a:p>
        </p:txBody>
      </p:sp>
      <p:sp>
        <p:nvSpPr>
          <p:cNvPr id="68" name="Rounded Rectangle 67"/>
          <p:cNvSpPr/>
          <p:nvPr/>
        </p:nvSpPr>
        <p:spPr bwMode="auto">
          <a:xfrm>
            <a:off x="2343816" y="1673769"/>
            <a:ext cx="1457549" cy="686456"/>
          </a:xfrm>
          <a:prstGeom prst="roundRect">
            <a:avLst/>
          </a:prstGeom>
          <a:solidFill>
            <a:srgbClr val="FFFF00"/>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69" name="TextBox 68"/>
          <p:cNvSpPr txBox="1"/>
          <p:nvPr/>
        </p:nvSpPr>
        <p:spPr>
          <a:xfrm>
            <a:off x="2573662" y="1775160"/>
            <a:ext cx="1059393" cy="461665"/>
          </a:xfrm>
          <a:prstGeom prst="rect">
            <a:avLst/>
          </a:prstGeom>
          <a:noFill/>
        </p:spPr>
        <p:txBody>
          <a:bodyPr wrap="none" rtlCol="0">
            <a:spAutoFit/>
          </a:bodyPr>
          <a:lstStyle/>
          <a:p>
            <a:pPr algn="ctr"/>
            <a:r>
              <a:rPr lang="hu-HU" sz="1200" dirty="0" smtClean="0">
                <a:solidFill>
                  <a:srgbClr val="FF0000"/>
                </a:solidFill>
              </a:rPr>
              <a:t>To enhance</a:t>
            </a:r>
          </a:p>
          <a:p>
            <a:pPr algn="ctr"/>
            <a:r>
              <a:rPr lang="hu-HU" sz="1200" dirty="0">
                <a:solidFill>
                  <a:srgbClr val="FF0000"/>
                </a:solidFill>
              </a:rPr>
              <a:t>s</a:t>
            </a:r>
            <a:r>
              <a:rPr lang="hu-HU" sz="1200" dirty="0" smtClean="0">
                <a:solidFill>
                  <a:srgbClr val="FF0000"/>
                </a:solidFill>
              </a:rPr>
              <a:t>ecurity</a:t>
            </a:r>
            <a:endParaRPr lang="hu-HU" sz="1200" dirty="0">
              <a:solidFill>
                <a:srgbClr val="FF0000"/>
              </a:solidFill>
            </a:endParaRPr>
          </a:p>
        </p:txBody>
      </p:sp>
      <p:sp>
        <p:nvSpPr>
          <p:cNvPr id="71" name="TextBox 70"/>
          <p:cNvSpPr txBox="1"/>
          <p:nvPr/>
        </p:nvSpPr>
        <p:spPr>
          <a:xfrm>
            <a:off x="176430" y="576263"/>
            <a:ext cx="7371890" cy="646331"/>
          </a:xfrm>
          <a:prstGeom prst="rect">
            <a:avLst/>
          </a:prstGeom>
          <a:noFill/>
        </p:spPr>
        <p:txBody>
          <a:bodyPr wrap="none" rtlCol="0">
            <a:spAutoFit/>
          </a:bodyPr>
          <a:lstStyle/>
          <a:p>
            <a:r>
              <a:rPr lang="hu-HU" dirty="0">
                <a:solidFill>
                  <a:schemeClr val="accent6"/>
                </a:solidFill>
              </a:rPr>
              <a:t>ISA extensions introduced to enhance security - Overview (2)</a:t>
            </a:r>
          </a:p>
          <a:p>
            <a:r>
              <a:rPr lang="hu-HU" dirty="0">
                <a:solidFill>
                  <a:schemeClr val="accent6"/>
                </a:solidFill>
              </a:rPr>
              <a:t>  (Based on [64</a:t>
            </a:r>
            <a:r>
              <a:rPr lang="hu-HU" dirty="0" smtClean="0">
                <a:solidFill>
                  <a:schemeClr val="accent6"/>
                </a:solidFill>
              </a:rPr>
              <a:t>])</a:t>
            </a:r>
            <a:endParaRPr lang="en-US" dirty="0">
              <a:solidFill>
                <a:schemeClr val="accent6"/>
              </a:solidFill>
            </a:endParaRPr>
          </a:p>
        </p:txBody>
      </p:sp>
      <p:grpSp>
        <p:nvGrpSpPr>
          <p:cNvPr id="72" name="Group 71"/>
          <p:cNvGrpSpPr/>
          <p:nvPr/>
        </p:nvGrpSpPr>
        <p:grpSpPr>
          <a:xfrm>
            <a:off x="6471521" y="3293985"/>
            <a:ext cx="2358120" cy="360000"/>
            <a:chOff x="6291215" y="3293985"/>
            <a:chExt cx="2358120" cy="360000"/>
          </a:xfrm>
        </p:grpSpPr>
        <p:sp>
          <p:nvSpPr>
            <p:cNvPr id="73" name="Lekerekített téglalap 18"/>
            <p:cNvSpPr/>
            <p:nvPr/>
          </p:nvSpPr>
          <p:spPr>
            <a:xfrm>
              <a:off x="6529995" y="3293985"/>
              <a:ext cx="1062000" cy="360000"/>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 </a:t>
              </a:r>
              <a:r>
                <a:rPr lang="en-US" sz="1050" dirty="0" smtClean="0">
                  <a:solidFill>
                    <a:srgbClr val="000000"/>
                  </a:solidFill>
                  <a:ea typeface="Verdana" panose="020B0604030504040204" pitchFamily="34" charset="0"/>
                  <a:cs typeface="Verdana" panose="020B0604030504040204" pitchFamily="34" charset="0"/>
                </a:rPr>
                <a:t>Adv.</a:t>
              </a:r>
              <a:r>
                <a:rPr lang="hu-HU" sz="1050" dirty="0" smtClean="0">
                  <a:solidFill>
                    <a:srgbClr val="000000"/>
                  </a:solidFill>
                  <a:ea typeface="Verdana" panose="020B0604030504040204" pitchFamily="34" charset="0"/>
                  <a:cs typeface="Verdana" panose="020B0604030504040204" pitchFamily="34" charset="0"/>
                </a:rPr>
                <a:t> SIMD and FP</a:t>
              </a:r>
              <a:endParaRPr lang="hu-HU" sz="1050" baseline="30000" dirty="0" smtClean="0">
                <a:solidFill>
                  <a:srgbClr val="000000"/>
                </a:solidFill>
                <a:ea typeface="Verdana" panose="020B0604030504040204" pitchFamily="34" charset="0"/>
                <a:cs typeface="Verdana" panose="020B0604030504040204" pitchFamily="34" charset="0"/>
              </a:endParaRPr>
            </a:p>
          </p:txBody>
        </p:sp>
        <p:sp>
          <p:nvSpPr>
            <p:cNvPr id="74" name="Lekerekített téglalap 18"/>
            <p:cNvSpPr/>
            <p:nvPr/>
          </p:nvSpPr>
          <p:spPr>
            <a:xfrm>
              <a:off x="7587335" y="3293985"/>
              <a:ext cx="1062000" cy="360000"/>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 SIMD</a:t>
              </a:r>
            </a:p>
            <a:p>
              <a:pPr algn="ctr"/>
              <a:r>
                <a:rPr lang="hu-HU" sz="1050" dirty="0" smtClean="0">
                  <a:solidFill>
                    <a:srgbClr val="000000"/>
                  </a:solidFill>
                  <a:ea typeface="Verdana" panose="020B0604030504040204" pitchFamily="34" charset="0"/>
                  <a:cs typeface="Verdana" panose="020B0604030504040204" pitchFamily="34" charset="0"/>
                </a:rPr>
                <a:t> and FP</a:t>
              </a:r>
              <a:endParaRPr lang="hu-HU" sz="1050" baseline="30000" dirty="0" smtClean="0">
                <a:solidFill>
                  <a:srgbClr val="000000"/>
                </a:solidFill>
                <a:ea typeface="Verdana" panose="020B0604030504040204" pitchFamily="34" charset="0"/>
                <a:cs typeface="Verdana" panose="020B0604030504040204" pitchFamily="34" charset="0"/>
              </a:endParaRPr>
            </a:p>
          </p:txBody>
        </p:sp>
        <p:sp>
          <p:nvSpPr>
            <p:cNvPr id="75" name="Jobbra nyíl 30"/>
            <p:cNvSpPr/>
            <p:nvPr/>
          </p:nvSpPr>
          <p:spPr>
            <a:xfrm>
              <a:off x="6291215" y="3401943"/>
              <a:ext cx="21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grpSp>
    </p:spTree>
    <p:extLst>
      <p:ext uri="{BB962C8B-B14F-4D97-AF65-F5344CB8AC3E}">
        <p14:creationId xmlns:p14="http://schemas.microsoft.com/office/powerpoint/2010/main" val="330699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fill="hold"/>
                                        <p:tgtEl>
                                          <p:spTgt spid="67"/>
                                        </p:tgtEl>
                                        <p:attrNameLst>
                                          <p:attrName>ppt_x</p:attrName>
                                        </p:attrNameLst>
                                      </p:cBhvr>
                                      <p:tavLst>
                                        <p:tav tm="0">
                                          <p:val>
                                            <p:strVal val="#ppt_x"/>
                                          </p:val>
                                        </p:tav>
                                        <p:tav tm="100000">
                                          <p:val>
                                            <p:strVal val="#ppt_x"/>
                                          </p:val>
                                        </p:tav>
                                      </p:tavLst>
                                    </p:anim>
                                    <p:anim calcmode="lin" valueType="num">
                                      <p:cBhvr additive="base">
                                        <p:cTn id="8" dur="500" fill="hold"/>
                                        <p:tgtEl>
                                          <p:spTgt spid="6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500" fill="hold"/>
                                        <p:tgtEl>
                                          <p:spTgt spid="69"/>
                                        </p:tgtEl>
                                        <p:attrNameLst>
                                          <p:attrName>ppt_x</p:attrName>
                                        </p:attrNameLst>
                                      </p:cBhvr>
                                      <p:tavLst>
                                        <p:tav tm="0">
                                          <p:val>
                                            <p:strVal val="#ppt_x"/>
                                          </p:val>
                                        </p:tav>
                                        <p:tav tm="100000">
                                          <p:val>
                                            <p:strVal val="#ppt_x"/>
                                          </p:val>
                                        </p:tav>
                                      </p:tavLst>
                                    </p:anim>
                                    <p:anim calcmode="lin" valueType="num">
                                      <p:cBhvr additive="base">
                                        <p:cTn id="12"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9"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2.5.1 ISA extensions introduced to enhance security - Overview </a:t>
            </a:r>
            <a:r>
              <a:rPr lang="en-US" dirty="0" smtClean="0"/>
              <a:t>(</a:t>
            </a:r>
            <a:r>
              <a:rPr lang="hu-HU" dirty="0" smtClean="0"/>
              <a:t>3</a:t>
            </a:r>
            <a:r>
              <a:rPr lang="en-US" dirty="0" smtClean="0"/>
              <a:t>)</a:t>
            </a:r>
            <a:endParaRPr lang="en-US" dirty="0"/>
          </a:p>
        </p:txBody>
      </p:sp>
      <p:sp>
        <p:nvSpPr>
          <p:cNvPr id="3" name="Text Box 7"/>
          <p:cNvSpPr txBox="1">
            <a:spLocks noChangeArrowheads="1"/>
          </p:cNvSpPr>
          <p:nvPr/>
        </p:nvSpPr>
        <p:spPr bwMode="auto">
          <a:xfrm>
            <a:off x="1511660" y="2179067"/>
            <a:ext cx="24270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US" altLang="en-US" sz="1300" b="1" dirty="0">
                <a:solidFill>
                  <a:srgbClr val="000000"/>
                </a:solidFill>
              </a:rPr>
              <a:t>The </a:t>
            </a:r>
            <a:r>
              <a:rPr lang="en-US" altLang="en-US" sz="1300" b="1" dirty="0" err="1">
                <a:solidFill>
                  <a:srgbClr val="000000"/>
                </a:solidFill>
              </a:rPr>
              <a:t>TrustZone</a:t>
            </a:r>
            <a:r>
              <a:rPr lang="en-US" altLang="en-US" sz="1300" b="1" dirty="0">
                <a:solidFill>
                  <a:srgbClr val="000000"/>
                </a:solidFill>
              </a:rPr>
              <a:t> extension </a:t>
            </a:r>
          </a:p>
        </p:txBody>
      </p:sp>
      <p:sp>
        <p:nvSpPr>
          <p:cNvPr id="4" name="Text Box 16"/>
          <p:cNvSpPr txBox="1">
            <a:spLocks noChangeArrowheads="1"/>
          </p:cNvSpPr>
          <p:nvPr/>
        </p:nvSpPr>
        <p:spPr bwMode="auto">
          <a:xfrm>
            <a:off x="2366755" y="1381417"/>
            <a:ext cx="441338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r>
              <a:rPr lang="hu-HU" altLang="en-US" sz="1300" b="1" dirty="0" smtClean="0">
                <a:solidFill>
                  <a:srgbClr val="000000"/>
                </a:solidFill>
              </a:rPr>
              <a:t>ISA extensios nroduced to enhance security</a:t>
            </a:r>
            <a:endParaRPr lang="en-US" altLang="en-US" sz="1300" b="1" dirty="0">
              <a:solidFill>
                <a:srgbClr val="000000"/>
              </a:solidFill>
            </a:endParaRPr>
          </a:p>
        </p:txBody>
      </p:sp>
      <p:sp>
        <p:nvSpPr>
          <p:cNvPr id="5" name="Line 17"/>
          <p:cNvSpPr>
            <a:spLocks noChangeShapeType="1"/>
          </p:cNvSpPr>
          <p:nvPr/>
        </p:nvSpPr>
        <p:spPr bwMode="auto">
          <a:xfrm flipV="1">
            <a:off x="2753719" y="1956689"/>
            <a:ext cx="351359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6" name="Line 22"/>
          <p:cNvSpPr>
            <a:spLocks noChangeShapeType="1"/>
          </p:cNvSpPr>
          <p:nvPr/>
        </p:nvSpPr>
        <p:spPr bwMode="auto">
          <a:xfrm>
            <a:off x="4569074" y="1704102"/>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7" name="Line 25"/>
          <p:cNvSpPr>
            <a:spLocks noChangeShapeType="1"/>
          </p:cNvSpPr>
          <p:nvPr/>
        </p:nvSpPr>
        <p:spPr bwMode="auto">
          <a:xfrm>
            <a:off x="2723240" y="1946138"/>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8" name="Line 29"/>
          <p:cNvSpPr>
            <a:spLocks noChangeShapeType="1"/>
          </p:cNvSpPr>
          <p:nvPr/>
        </p:nvSpPr>
        <p:spPr bwMode="auto">
          <a:xfrm flipH="1">
            <a:off x="6266037" y="1939766"/>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9" name="Text Box 7"/>
          <p:cNvSpPr txBox="1">
            <a:spLocks noChangeArrowheads="1"/>
          </p:cNvSpPr>
          <p:nvPr/>
        </p:nvSpPr>
        <p:spPr bwMode="auto">
          <a:xfrm>
            <a:off x="5070261" y="2209899"/>
            <a:ext cx="24270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None/>
            </a:pPr>
            <a:r>
              <a:rPr lang="en-US" altLang="en-US" sz="1300" b="1" dirty="0">
                <a:solidFill>
                  <a:srgbClr val="000000"/>
                </a:solidFill>
              </a:rPr>
              <a:t>The Cryptography </a:t>
            </a:r>
            <a:r>
              <a:rPr lang="en-US" altLang="en-US" sz="1300" b="1" dirty="0" smtClean="0">
                <a:solidFill>
                  <a:srgbClr val="000000"/>
                </a:solidFill>
              </a:rPr>
              <a:t>extension</a:t>
            </a:r>
            <a:endParaRPr lang="en-US" altLang="en-US" sz="1300" b="1" dirty="0">
              <a:solidFill>
                <a:srgbClr val="000000"/>
              </a:solidFill>
            </a:endParaRPr>
          </a:p>
        </p:txBody>
      </p:sp>
      <p:sp>
        <p:nvSpPr>
          <p:cNvPr id="10" name="Oval 13"/>
          <p:cNvSpPr>
            <a:spLocks noChangeArrowheads="1"/>
          </p:cNvSpPr>
          <p:nvPr/>
        </p:nvSpPr>
        <p:spPr bwMode="auto">
          <a:xfrm>
            <a:off x="2688632" y="2098492"/>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11" name="Oval 13"/>
          <p:cNvSpPr>
            <a:spLocks noChangeArrowheads="1"/>
          </p:cNvSpPr>
          <p:nvPr/>
        </p:nvSpPr>
        <p:spPr bwMode="auto">
          <a:xfrm>
            <a:off x="6234772" y="2093729"/>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12" name="TextBox 11"/>
          <p:cNvSpPr txBox="1"/>
          <p:nvPr/>
        </p:nvSpPr>
        <p:spPr>
          <a:xfrm>
            <a:off x="1961710" y="2747020"/>
            <a:ext cx="1391728" cy="292388"/>
          </a:xfrm>
          <a:prstGeom prst="rect">
            <a:avLst/>
          </a:prstGeom>
          <a:noFill/>
        </p:spPr>
        <p:txBody>
          <a:bodyPr wrap="none" rtlCol="0">
            <a:spAutoFit/>
          </a:bodyPr>
          <a:lstStyle/>
          <a:p>
            <a:r>
              <a:rPr lang="hu-HU" sz="1300" i="1" dirty="0" smtClean="0">
                <a:solidFill>
                  <a:srgbClr val="000000"/>
                </a:solidFill>
              </a:rPr>
              <a:t>ARMv6 (2001)</a:t>
            </a:r>
            <a:endParaRPr lang="en-US" sz="1300" i="1" dirty="0">
              <a:solidFill>
                <a:srgbClr val="000000"/>
              </a:solidFill>
            </a:endParaRPr>
          </a:p>
        </p:txBody>
      </p:sp>
      <p:sp>
        <p:nvSpPr>
          <p:cNvPr id="13" name="TextBox 12"/>
          <p:cNvSpPr txBox="1"/>
          <p:nvPr/>
        </p:nvSpPr>
        <p:spPr>
          <a:xfrm>
            <a:off x="5718678" y="2747020"/>
            <a:ext cx="1391727" cy="292388"/>
          </a:xfrm>
          <a:prstGeom prst="rect">
            <a:avLst/>
          </a:prstGeom>
          <a:noFill/>
        </p:spPr>
        <p:txBody>
          <a:bodyPr wrap="none" rtlCol="0">
            <a:spAutoFit/>
          </a:bodyPr>
          <a:lstStyle/>
          <a:p>
            <a:pPr algn="ctr"/>
            <a:r>
              <a:rPr lang="hu-HU" sz="1300" i="1" dirty="0" smtClean="0">
                <a:solidFill>
                  <a:srgbClr val="000000"/>
                </a:solidFill>
              </a:rPr>
              <a:t>ARMv8 (</a:t>
            </a:r>
            <a:r>
              <a:rPr lang="hu-HU" sz="1300" i="1" dirty="0" smtClean="0">
                <a:solidFill>
                  <a:srgbClr val="000000"/>
                </a:solidFill>
              </a:rPr>
              <a:t>201</a:t>
            </a:r>
            <a:r>
              <a:rPr lang="en-US" sz="1300" i="1" dirty="0" smtClean="0">
                <a:solidFill>
                  <a:srgbClr val="000000"/>
                </a:solidFill>
              </a:rPr>
              <a:t>2</a:t>
            </a:r>
            <a:r>
              <a:rPr lang="hu-HU" sz="1300" i="1" dirty="0" smtClean="0">
                <a:solidFill>
                  <a:srgbClr val="000000"/>
                </a:solidFill>
              </a:rPr>
              <a:t>)</a:t>
            </a:r>
            <a:endParaRPr lang="en-US" sz="1300" i="1" dirty="0">
              <a:solidFill>
                <a:srgbClr val="000000"/>
              </a:solidFill>
            </a:endParaRPr>
          </a:p>
        </p:txBody>
      </p:sp>
      <p:sp>
        <p:nvSpPr>
          <p:cNvPr id="14" name="TextBox 13"/>
          <p:cNvSpPr txBox="1"/>
          <p:nvPr/>
        </p:nvSpPr>
        <p:spPr>
          <a:xfrm>
            <a:off x="2006715" y="3068960"/>
            <a:ext cx="1301959" cy="292388"/>
          </a:xfrm>
          <a:prstGeom prst="rect">
            <a:avLst/>
          </a:prstGeom>
          <a:noFill/>
        </p:spPr>
        <p:txBody>
          <a:bodyPr wrap="none" rtlCol="0">
            <a:spAutoFit/>
          </a:bodyPr>
          <a:lstStyle/>
          <a:p>
            <a:r>
              <a:rPr lang="hu-HU" sz="1300" i="1" dirty="0" smtClean="0"/>
              <a:t>Section 2.5.2</a:t>
            </a:r>
            <a:endParaRPr lang="en-US" sz="1300" i="1" dirty="0"/>
          </a:p>
        </p:txBody>
      </p:sp>
      <p:sp>
        <p:nvSpPr>
          <p:cNvPr id="15" name="TextBox 14"/>
          <p:cNvSpPr txBox="1"/>
          <p:nvPr/>
        </p:nvSpPr>
        <p:spPr>
          <a:xfrm>
            <a:off x="5655306" y="3068960"/>
            <a:ext cx="1301959" cy="292388"/>
          </a:xfrm>
          <a:prstGeom prst="rect">
            <a:avLst/>
          </a:prstGeom>
          <a:noFill/>
        </p:spPr>
        <p:txBody>
          <a:bodyPr wrap="none" rtlCol="0">
            <a:spAutoFit/>
          </a:bodyPr>
          <a:lstStyle/>
          <a:p>
            <a:r>
              <a:rPr lang="hu-HU" sz="1300" i="1" dirty="0" smtClean="0"/>
              <a:t>Section 2.5.3</a:t>
            </a:r>
            <a:endParaRPr lang="en-US" sz="1300" i="1" dirty="0"/>
          </a:p>
        </p:txBody>
      </p:sp>
      <p:sp>
        <p:nvSpPr>
          <p:cNvPr id="16" name="TextBox 15"/>
          <p:cNvSpPr txBox="1"/>
          <p:nvPr/>
        </p:nvSpPr>
        <p:spPr>
          <a:xfrm>
            <a:off x="176829" y="627655"/>
            <a:ext cx="9165701" cy="369332"/>
          </a:xfrm>
          <a:prstGeom prst="rect">
            <a:avLst/>
          </a:prstGeom>
          <a:noFill/>
        </p:spPr>
        <p:txBody>
          <a:bodyPr wrap="square" rtlCol="0">
            <a:spAutoFit/>
          </a:bodyPr>
          <a:lstStyle/>
          <a:p>
            <a:r>
              <a:rPr lang="hu-HU" dirty="0">
                <a:solidFill>
                  <a:schemeClr val="accent6"/>
                </a:solidFill>
              </a:rPr>
              <a:t>ISA extensions </a:t>
            </a:r>
            <a:r>
              <a:rPr lang="hu-HU" dirty="0" smtClean="0">
                <a:solidFill>
                  <a:schemeClr val="accent6"/>
                </a:solidFill>
              </a:rPr>
              <a:t>introduced to enhance security - O</a:t>
            </a:r>
            <a:r>
              <a:rPr lang="hu-HU" dirty="0" smtClean="0">
                <a:solidFill>
                  <a:srgbClr val="333399"/>
                </a:solidFill>
              </a:rPr>
              <a:t>verview (3)</a:t>
            </a:r>
            <a:endParaRPr lang="en-US" dirty="0">
              <a:solidFill>
                <a:schemeClr val="accent6"/>
              </a:solidFill>
            </a:endParaRPr>
          </a:p>
        </p:txBody>
      </p:sp>
    </p:spTree>
    <p:extLst>
      <p:ext uri="{BB962C8B-B14F-4D97-AF65-F5344CB8AC3E}">
        <p14:creationId xmlns:p14="http://schemas.microsoft.com/office/powerpoint/2010/main" val="178091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P spid="8" grpId="0" animBg="1"/>
      <p:bldP spid="9" grpId="0"/>
      <p:bldP spid="10" grpId="0" animBg="1"/>
      <p:bldP spid="11" grpId="0" animBg="1"/>
      <p:bldP spid="12" grpId="0"/>
      <p:bldP spid="13"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2.5.2 The </a:t>
            </a:r>
            <a:r>
              <a:rPr lang="en-US" dirty="0" err="1"/>
              <a:t>TrustZone</a:t>
            </a:r>
            <a:r>
              <a:rPr lang="en-US" dirty="0"/>
              <a:t> extension </a:t>
            </a:r>
            <a:r>
              <a:rPr lang="hu-HU" dirty="0" smtClean="0"/>
              <a:t>(1)</a:t>
            </a:r>
            <a:endParaRPr lang="en-US" dirty="0"/>
          </a:p>
        </p:txBody>
      </p:sp>
      <p:sp>
        <p:nvSpPr>
          <p:cNvPr id="4" name="TextBox 3"/>
          <p:cNvSpPr txBox="1"/>
          <p:nvPr/>
        </p:nvSpPr>
        <p:spPr>
          <a:xfrm>
            <a:off x="191014" y="631893"/>
            <a:ext cx="4319965" cy="369332"/>
          </a:xfrm>
          <a:prstGeom prst="rect">
            <a:avLst/>
          </a:prstGeom>
          <a:noFill/>
        </p:spPr>
        <p:txBody>
          <a:bodyPr wrap="none" rtlCol="0">
            <a:spAutoFit/>
          </a:bodyPr>
          <a:lstStyle/>
          <a:p>
            <a:r>
              <a:rPr lang="hu-HU" dirty="0" smtClean="0">
                <a:solidFill>
                  <a:srgbClr val="2D2D8A"/>
                </a:solidFill>
              </a:rPr>
              <a:t>2.5.2 </a:t>
            </a:r>
            <a:r>
              <a:rPr lang="en-US" dirty="0" smtClean="0">
                <a:solidFill>
                  <a:srgbClr val="2D2D8A"/>
                </a:solidFill>
              </a:rPr>
              <a:t>The </a:t>
            </a:r>
            <a:r>
              <a:rPr lang="en-US" dirty="0" err="1" smtClean="0">
                <a:solidFill>
                  <a:srgbClr val="2D2D8A"/>
                </a:solidFill>
              </a:rPr>
              <a:t>TrustZone</a:t>
            </a:r>
            <a:r>
              <a:rPr lang="en-US" dirty="0" smtClean="0">
                <a:solidFill>
                  <a:srgbClr val="2D2D8A"/>
                </a:solidFill>
              </a:rPr>
              <a:t> extension </a:t>
            </a:r>
            <a:r>
              <a:rPr lang="en-US" dirty="0" smtClean="0"/>
              <a:t>[</a:t>
            </a:r>
            <a:r>
              <a:rPr lang="hu-HU" dirty="0" smtClean="0"/>
              <a:t>68</a:t>
            </a:r>
            <a:r>
              <a:rPr lang="en-US" dirty="0" smtClean="0"/>
              <a:t>]</a:t>
            </a:r>
            <a:endParaRPr lang="en-US" dirty="0"/>
          </a:p>
        </p:txBody>
      </p:sp>
      <p:sp>
        <p:nvSpPr>
          <p:cNvPr id="5" name="TextBox 4"/>
          <p:cNvSpPr txBox="1"/>
          <p:nvPr/>
        </p:nvSpPr>
        <p:spPr>
          <a:xfrm>
            <a:off x="206515" y="1359060"/>
            <a:ext cx="8614987" cy="584775"/>
          </a:xfrm>
          <a:prstGeom prst="rect">
            <a:avLst/>
          </a:prstGeom>
          <a:noFill/>
        </p:spPr>
        <p:txBody>
          <a:bodyPr wrap="none" rtlCol="0">
            <a:spAutoFit/>
          </a:bodyPr>
          <a:lstStyle/>
          <a:p>
            <a:pPr marL="285750" indent="-285750">
              <a:buFont typeface="Arial" panose="020B0604020202020204" pitchFamily="34" charset="0"/>
              <a:buChar char="•"/>
            </a:pPr>
            <a:r>
              <a:rPr lang="en-US" sz="1600" smtClean="0">
                <a:solidFill>
                  <a:srgbClr val="000000"/>
                </a:solidFill>
              </a:rPr>
              <a:t>It is achieved </a:t>
            </a:r>
            <a:r>
              <a:rPr lang="en-US" sz="1600" smtClean="0">
                <a:solidFill>
                  <a:srgbClr val="0070C0"/>
                </a:solidFill>
              </a:rPr>
              <a:t>by partitioning system wide hardware and software resources </a:t>
            </a:r>
            <a:r>
              <a:rPr lang="en-US" sz="1600" smtClean="0">
                <a:solidFill>
                  <a:srgbClr val="000000"/>
                </a:solidFill>
              </a:rPr>
              <a:t>so</a:t>
            </a:r>
          </a:p>
          <a:p>
            <a:r>
              <a:rPr lang="en-US" sz="1600" smtClean="0">
                <a:solidFill>
                  <a:srgbClr val="000000"/>
                </a:solidFill>
              </a:rPr>
              <a:t>      that </a:t>
            </a:r>
            <a:r>
              <a:rPr lang="en-US" sz="1600" smtClean="0">
                <a:solidFill>
                  <a:srgbClr val="0070C0"/>
                </a:solidFill>
              </a:rPr>
              <a:t>they exist in one of two worlds</a:t>
            </a:r>
            <a:r>
              <a:rPr lang="en-US" sz="1600" smtClean="0">
                <a:solidFill>
                  <a:srgbClr val="000000"/>
                </a:solidFill>
              </a:rPr>
              <a:t>; </a:t>
            </a:r>
            <a:endParaRPr lang="en-US" sz="1600">
              <a:solidFill>
                <a:srgbClr val="000000"/>
              </a:solidFill>
            </a:endParaRPr>
          </a:p>
        </p:txBody>
      </p:sp>
      <p:sp>
        <p:nvSpPr>
          <p:cNvPr id="6" name="TextBox 5"/>
          <p:cNvSpPr txBox="1"/>
          <p:nvPr/>
        </p:nvSpPr>
        <p:spPr>
          <a:xfrm>
            <a:off x="791580" y="1905652"/>
            <a:ext cx="5831020" cy="623248"/>
          </a:xfrm>
          <a:prstGeom prst="rect">
            <a:avLst/>
          </a:prstGeom>
          <a:noFill/>
        </p:spPr>
        <p:txBody>
          <a:bodyPr wrap="none" rtlCol="0">
            <a:spAutoFit/>
          </a:bodyPr>
          <a:lstStyle/>
          <a:p>
            <a:pPr marL="285750" indent="-285750">
              <a:spcAft>
                <a:spcPts val="300"/>
              </a:spcAft>
              <a:buFont typeface="Arial" panose="020B0604020202020204" pitchFamily="34" charset="0"/>
              <a:buChar char="•"/>
            </a:pPr>
            <a:r>
              <a:rPr lang="en-US" sz="1600" smtClean="0">
                <a:solidFill>
                  <a:srgbClr val="000000"/>
                </a:solidFill>
              </a:rPr>
              <a:t>in the </a:t>
            </a:r>
            <a:r>
              <a:rPr lang="en-US" sz="1600" smtClean="0">
                <a:solidFill>
                  <a:srgbClr val="FF0000"/>
                </a:solidFill>
              </a:rPr>
              <a:t>Secure world </a:t>
            </a:r>
            <a:r>
              <a:rPr lang="en-US" sz="1600" smtClean="0">
                <a:solidFill>
                  <a:srgbClr val="000000"/>
                </a:solidFill>
              </a:rPr>
              <a:t>for the security subsystem and </a:t>
            </a:r>
          </a:p>
          <a:p>
            <a:pPr marL="285750" indent="-285750">
              <a:spcAft>
                <a:spcPts val="300"/>
              </a:spcAft>
              <a:buFont typeface="Arial" panose="020B0604020202020204" pitchFamily="34" charset="0"/>
              <a:buChar char="•"/>
            </a:pPr>
            <a:r>
              <a:rPr lang="en-US" sz="1600" smtClean="0">
                <a:solidFill>
                  <a:srgbClr val="000000"/>
                </a:solidFill>
              </a:rPr>
              <a:t>the</a:t>
            </a:r>
            <a:r>
              <a:rPr lang="hu-HU" sz="1600" smtClean="0">
                <a:solidFill>
                  <a:srgbClr val="000000"/>
                </a:solidFill>
              </a:rPr>
              <a:t>   </a:t>
            </a:r>
            <a:r>
              <a:rPr lang="en-US" sz="1600" smtClean="0">
                <a:solidFill>
                  <a:srgbClr val="000000"/>
                </a:solidFill>
              </a:rPr>
              <a:t> </a:t>
            </a:r>
            <a:r>
              <a:rPr lang="en-US" sz="1600" smtClean="0">
                <a:solidFill>
                  <a:srgbClr val="FF0000"/>
                </a:solidFill>
              </a:rPr>
              <a:t>Normal world </a:t>
            </a:r>
            <a:r>
              <a:rPr lang="en-US" sz="1600" smtClean="0">
                <a:solidFill>
                  <a:srgbClr val="000000"/>
                </a:solidFill>
              </a:rPr>
              <a:t>for everything else. </a:t>
            </a:r>
            <a:endParaRPr lang="en-US" sz="1600">
              <a:solidFill>
                <a:srgbClr val="000000"/>
              </a:solidFill>
            </a:endParaRPr>
          </a:p>
        </p:txBody>
      </p:sp>
      <p:sp>
        <p:nvSpPr>
          <p:cNvPr id="7" name="TextBox 6"/>
          <p:cNvSpPr txBox="1"/>
          <p:nvPr/>
        </p:nvSpPr>
        <p:spPr>
          <a:xfrm>
            <a:off x="296863" y="2573905"/>
            <a:ext cx="8716617" cy="584775"/>
          </a:xfrm>
          <a:prstGeom prst="rect">
            <a:avLst/>
          </a:prstGeom>
          <a:noFill/>
        </p:spPr>
        <p:txBody>
          <a:bodyPr wrap="none" rtlCol="0">
            <a:spAutoFit/>
          </a:bodyPr>
          <a:lstStyle/>
          <a:p>
            <a:pPr marL="285750" indent="-285750">
              <a:buClr>
                <a:schemeClr val="tx1"/>
              </a:buClr>
              <a:buFont typeface="Arial" panose="020B0604020202020204" pitchFamily="34" charset="0"/>
              <a:buChar char="•"/>
            </a:pPr>
            <a:r>
              <a:rPr lang="en-US" sz="1600" smtClean="0">
                <a:solidFill>
                  <a:srgbClr val="0070C0"/>
                </a:solidFill>
              </a:rPr>
              <a:t>Hardware logic of the </a:t>
            </a:r>
            <a:r>
              <a:rPr lang="en-US" sz="1600" err="1" smtClean="0">
                <a:solidFill>
                  <a:srgbClr val="0070C0"/>
                </a:solidFill>
              </a:rPr>
              <a:t>TrustZone</a:t>
            </a:r>
            <a:r>
              <a:rPr lang="en-US" sz="1600" smtClean="0">
                <a:solidFill>
                  <a:srgbClr val="0070C0"/>
                </a:solidFill>
              </a:rPr>
              <a:t> ensures that no Secure world resources can be</a:t>
            </a:r>
          </a:p>
          <a:p>
            <a:pPr>
              <a:spcAft>
                <a:spcPts val="400"/>
              </a:spcAft>
            </a:pPr>
            <a:r>
              <a:rPr lang="en-US" sz="1600" smtClean="0">
                <a:solidFill>
                  <a:srgbClr val="0070C0"/>
                </a:solidFill>
              </a:rPr>
              <a:t>     accessed from the Normal world</a:t>
            </a:r>
            <a:r>
              <a:rPr lang="en-US" sz="1600" smtClean="0">
                <a:solidFill>
                  <a:srgbClr val="000000"/>
                </a:solidFill>
              </a:rPr>
              <a:t>. </a:t>
            </a:r>
            <a:endParaRPr lang="hu-HU" sz="1600" smtClean="0">
              <a:solidFill>
                <a:srgbClr val="000000"/>
              </a:solidFill>
            </a:endParaRPr>
          </a:p>
        </p:txBody>
      </p:sp>
      <p:sp>
        <p:nvSpPr>
          <p:cNvPr id="9" name="TextBox 8"/>
          <p:cNvSpPr txBox="1"/>
          <p:nvPr/>
        </p:nvSpPr>
        <p:spPr>
          <a:xfrm>
            <a:off x="296863" y="3474005"/>
            <a:ext cx="3034613" cy="338554"/>
          </a:xfrm>
          <a:prstGeom prst="rect">
            <a:avLst/>
          </a:prstGeom>
          <a:noFill/>
        </p:spPr>
        <p:txBody>
          <a:bodyPr wrap="none" rtlCol="0">
            <a:spAutoFit/>
          </a:bodyPr>
          <a:lstStyle/>
          <a:p>
            <a:pPr marL="285750" indent="-285750">
              <a:buFont typeface="Arial" panose="020B0604020202020204" pitchFamily="34" charset="0"/>
              <a:buChar char="•"/>
            </a:pPr>
            <a:r>
              <a:rPr lang="en-US" sz="1600" smtClean="0">
                <a:solidFill>
                  <a:srgbClr val="000000"/>
                </a:solidFill>
              </a:rPr>
              <a:t>For details see e.g. [</a:t>
            </a:r>
            <a:r>
              <a:rPr lang="hu-HU" sz="1600" smtClean="0">
                <a:solidFill>
                  <a:srgbClr val="000000"/>
                </a:solidFill>
              </a:rPr>
              <a:t>68</a:t>
            </a:r>
            <a:r>
              <a:rPr lang="en-US" sz="1600" smtClean="0">
                <a:solidFill>
                  <a:srgbClr val="000000"/>
                </a:solidFill>
              </a:rPr>
              <a:t>].</a:t>
            </a:r>
            <a:endParaRPr lang="en-US" sz="1600">
              <a:solidFill>
                <a:srgbClr val="000000"/>
              </a:solidFill>
            </a:endParaRPr>
          </a:p>
        </p:txBody>
      </p:sp>
      <p:sp>
        <p:nvSpPr>
          <p:cNvPr id="3" name="TextBox 2"/>
          <p:cNvSpPr txBox="1"/>
          <p:nvPr/>
        </p:nvSpPr>
        <p:spPr>
          <a:xfrm>
            <a:off x="231915" y="1051961"/>
            <a:ext cx="6888168" cy="338554"/>
          </a:xfrm>
          <a:prstGeom prst="rect">
            <a:avLst/>
          </a:prstGeom>
          <a:noFill/>
        </p:spPr>
        <p:txBody>
          <a:bodyPr wrap="none" rtlCol="0">
            <a:spAutoFit/>
          </a:bodyPr>
          <a:lstStyle/>
          <a:p>
            <a:pPr marL="285750" lvl="0" indent="-285750">
              <a:spcAft>
                <a:spcPts val="400"/>
              </a:spcAft>
              <a:buFont typeface="Arial" panose="020B0604020202020204" pitchFamily="34" charset="0"/>
              <a:buChar char="•"/>
            </a:pPr>
            <a:r>
              <a:rPr lang="en-US" sz="1600">
                <a:solidFill>
                  <a:srgbClr val="000000"/>
                </a:solidFill>
              </a:rPr>
              <a:t>It provides a </a:t>
            </a:r>
            <a:r>
              <a:rPr lang="en-US" sz="1600">
                <a:solidFill>
                  <a:srgbClr val="0070C0"/>
                </a:solidFill>
              </a:rPr>
              <a:t>system-wide protection </a:t>
            </a:r>
            <a:r>
              <a:rPr lang="en-US" sz="1600">
                <a:solidFill>
                  <a:srgbClr val="000000"/>
                </a:solidFill>
              </a:rPr>
              <a:t>against possible attacks</a:t>
            </a:r>
            <a:r>
              <a:rPr lang="en-US" sz="1600" smtClean="0">
                <a:solidFill>
                  <a:srgbClr val="000000"/>
                </a:solidFill>
              </a:rPr>
              <a:t>.</a:t>
            </a:r>
            <a:endParaRPr lang="hu-HU"/>
          </a:p>
        </p:txBody>
      </p:sp>
      <p:sp>
        <p:nvSpPr>
          <p:cNvPr id="10" name="TextBox 9"/>
          <p:cNvSpPr txBox="1"/>
          <p:nvPr/>
        </p:nvSpPr>
        <p:spPr>
          <a:xfrm>
            <a:off x="296863" y="3158970"/>
            <a:ext cx="7386574" cy="338554"/>
          </a:xfrm>
          <a:prstGeom prst="rect">
            <a:avLst/>
          </a:prstGeom>
          <a:noFill/>
        </p:spPr>
        <p:txBody>
          <a:bodyPr wrap="none" rtlCol="0">
            <a:spAutoFit/>
          </a:bodyPr>
          <a:lstStyle/>
          <a:p>
            <a:pPr marL="285750" lvl="0" indent="-285750">
              <a:buFont typeface="Arial" panose="020B0604020202020204" pitchFamily="34" charset="0"/>
              <a:buChar char="•"/>
            </a:pPr>
            <a:r>
              <a:rPr lang="hu-HU" sz="1600">
                <a:solidFill>
                  <a:srgbClr val="000000"/>
                </a:solidFill>
              </a:rPr>
              <a:t>The trustZone extension was introduced as part of the ARMv6 ISA</a:t>
            </a:r>
            <a:r>
              <a:rPr lang="hu-HU" sz="1600" smtClean="0">
                <a:solidFill>
                  <a:srgbClr val="000000"/>
                </a:solidFill>
              </a:rPr>
              <a:t>.</a:t>
            </a:r>
            <a:endParaRPr lang="hu-HU"/>
          </a:p>
        </p:txBody>
      </p:sp>
    </p:spTree>
    <p:extLst>
      <p:ext uri="{BB962C8B-B14F-4D97-AF65-F5344CB8AC3E}">
        <p14:creationId xmlns:p14="http://schemas.microsoft.com/office/powerpoint/2010/main" val="101172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additive="base">
                                        <p:cTn id="2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 calcmode="lin" valueType="num">
                                      <p:cBhvr additive="base">
                                        <p:cTn id="2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2.5.3 The Cryptography </a:t>
            </a:r>
            <a:r>
              <a:rPr lang="en-US" dirty="0" smtClean="0"/>
              <a:t>extension</a:t>
            </a:r>
            <a:r>
              <a:rPr lang="hu-HU" dirty="0" smtClean="0"/>
              <a:t> (1)</a:t>
            </a:r>
            <a:endParaRPr lang="en-US" dirty="0"/>
          </a:p>
        </p:txBody>
      </p:sp>
      <p:sp>
        <p:nvSpPr>
          <p:cNvPr id="4" name="TextBox 3"/>
          <p:cNvSpPr txBox="1"/>
          <p:nvPr/>
        </p:nvSpPr>
        <p:spPr>
          <a:xfrm>
            <a:off x="187660" y="638404"/>
            <a:ext cx="4740529" cy="369332"/>
          </a:xfrm>
          <a:prstGeom prst="rect">
            <a:avLst/>
          </a:prstGeom>
          <a:noFill/>
        </p:spPr>
        <p:txBody>
          <a:bodyPr wrap="none" rtlCol="0">
            <a:spAutoFit/>
          </a:bodyPr>
          <a:lstStyle/>
          <a:p>
            <a:r>
              <a:rPr lang="hu-HU" dirty="0" smtClean="0">
                <a:solidFill>
                  <a:srgbClr val="2D2D8A"/>
                </a:solidFill>
              </a:rPr>
              <a:t>2.5.3 </a:t>
            </a:r>
            <a:r>
              <a:rPr lang="en-US" dirty="0" smtClean="0">
                <a:solidFill>
                  <a:srgbClr val="2D2D8A"/>
                </a:solidFill>
              </a:rPr>
              <a:t>The Cryptography extension </a:t>
            </a:r>
            <a:r>
              <a:rPr lang="en-US" dirty="0" smtClean="0"/>
              <a:t>[</a:t>
            </a:r>
            <a:r>
              <a:rPr lang="hu-HU" dirty="0" smtClean="0"/>
              <a:t>69</a:t>
            </a:r>
            <a:r>
              <a:rPr lang="en-US" dirty="0" smtClean="0"/>
              <a:t>]</a:t>
            </a:r>
            <a:endParaRPr lang="en-US" dirty="0"/>
          </a:p>
        </p:txBody>
      </p:sp>
      <p:sp>
        <p:nvSpPr>
          <p:cNvPr id="5" name="TextBox 4"/>
          <p:cNvSpPr txBox="1"/>
          <p:nvPr/>
        </p:nvSpPr>
        <p:spPr>
          <a:xfrm>
            <a:off x="389075" y="1043735"/>
            <a:ext cx="8818440" cy="584775"/>
          </a:xfrm>
          <a:prstGeom prst="rect">
            <a:avLst/>
          </a:prstGeom>
          <a:noFill/>
        </p:spPr>
        <p:txBody>
          <a:bodyPr wrap="none" rtlCol="0">
            <a:spAutoFit/>
          </a:bodyPr>
          <a:lstStyle/>
          <a:p>
            <a:pPr marL="285750" indent="-285750">
              <a:buFont typeface="Arial" panose="020B0604020202020204" pitchFamily="34" charset="0"/>
              <a:buChar char="•"/>
            </a:pPr>
            <a:r>
              <a:rPr lang="en-US" sz="1600" smtClean="0">
                <a:solidFill>
                  <a:srgbClr val="000000"/>
                </a:solidFill>
              </a:rPr>
              <a:t>It adds </a:t>
            </a:r>
            <a:r>
              <a:rPr lang="en-US" sz="1600" smtClean="0">
                <a:solidFill>
                  <a:srgbClr val="0070C0"/>
                </a:solidFill>
              </a:rPr>
              <a:t>new instructions to accelerate the execution of cryptographic algorithms</a:t>
            </a:r>
            <a:r>
              <a:rPr lang="en-US" sz="1600" smtClean="0">
                <a:solidFill>
                  <a:srgbClr val="000000"/>
                </a:solidFill>
              </a:rPr>
              <a:t>,</a:t>
            </a:r>
          </a:p>
          <a:p>
            <a:r>
              <a:rPr lang="en-US" sz="1600" smtClean="0">
                <a:solidFill>
                  <a:srgbClr val="000000"/>
                </a:solidFill>
              </a:rPr>
              <a:t>    </a:t>
            </a:r>
            <a:r>
              <a:rPr lang="hu-HU" sz="1600" smtClean="0">
                <a:solidFill>
                  <a:srgbClr val="000000"/>
                </a:solidFill>
              </a:rPr>
              <a:t> </a:t>
            </a:r>
            <a:r>
              <a:rPr lang="en-US" sz="1600" smtClean="0">
                <a:solidFill>
                  <a:srgbClr val="000000"/>
                </a:solidFill>
              </a:rPr>
              <a:t> like </a:t>
            </a:r>
            <a:endParaRPr lang="en-US" sz="1600">
              <a:solidFill>
                <a:srgbClr val="000000"/>
              </a:solidFill>
            </a:endParaRPr>
          </a:p>
        </p:txBody>
      </p:sp>
      <p:sp>
        <p:nvSpPr>
          <p:cNvPr id="7" name="TextBox 6"/>
          <p:cNvSpPr txBox="1"/>
          <p:nvPr/>
        </p:nvSpPr>
        <p:spPr>
          <a:xfrm>
            <a:off x="712112" y="1556901"/>
            <a:ext cx="8495403" cy="623248"/>
          </a:xfrm>
          <a:prstGeom prst="rect">
            <a:avLst/>
          </a:prstGeom>
          <a:noFill/>
        </p:spPr>
        <p:txBody>
          <a:bodyPr wrap="none" rtlCol="0">
            <a:spAutoFit/>
          </a:bodyPr>
          <a:lstStyle/>
          <a:p>
            <a:pPr marL="285750" indent="-285750">
              <a:spcAft>
                <a:spcPts val="300"/>
              </a:spcAft>
              <a:buFont typeface="Arial" panose="020B0604020202020204" pitchFamily="34" charset="0"/>
              <a:buChar char="•"/>
            </a:pPr>
            <a:r>
              <a:rPr lang="en-US" sz="1600" smtClean="0">
                <a:solidFill>
                  <a:srgbClr val="000000"/>
                </a:solidFill>
              </a:rPr>
              <a:t>Encryption</a:t>
            </a:r>
            <a:r>
              <a:rPr lang="hu-HU" sz="1600" smtClean="0">
                <a:solidFill>
                  <a:srgbClr val="000000"/>
                </a:solidFill>
              </a:rPr>
              <a:t>/</a:t>
            </a:r>
            <a:r>
              <a:rPr lang="en-US" sz="1600" smtClean="0">
                <a:solidFill>
                  <a:srgbClr val="000000"/>
                </a:solidFill>
              </a:rPr>
              <a:t>decryption according to the Advanced </a:t>
            </a:r>
            <a:r>
              <a:rPr lang="en-US" sz="1600">
                <a:solidFill>
                  <a:srgbClr val="000000"/>
                </a:solidFill>
              </a:rPr>
              <a:t>Encryption Standard (AES</a:t>
            </a:r>
            <a:r>
              <a:rPr lang="en-US" sz="1600" smtClean="0">
                <a:solidFill>
                  <a:srgbClr val="000000"/>
                </a:solidFill>
              </a:rPr>
              <a:t>),</a:t>
            </a:r>
            <a:endParaRPr lang="en-US" sz="1600">
              <a:solidFill>
                <a:srgbClr val="000000"/>
              </a:solidFill>
            </a:endParaRPr>
          </a:p>
          <a:p>
            <a:pPr marL="285750" indent="-285750">
              <a:spcAft>
                <a:spcPts val="400"/>
              </a:spcAft>
              <a:buFont typeface="Arial" panose="020B0604020202020204" pitchFamily="34" charset="0"/>
              <a:buChar char="•"/>
            </a:pPr>
            <a:r>
              <a:rPr lang="en-US" sz="1600" smtClean="0">
                <a:solidFill>
                  <a:srgbClr val="000000"/>
                </a:solidFill>
              </a:rPr>
              <a:t>Secure </a:t>
            </a:r>
            <a:r>
              <a:rPr lang="en-US" sz="1600">
                <a:solidFill>
                  <a:srgbClr val="000000"/>
                </a:solidFill>
              </a:rPr>
              <a:t>Hash Algorithm (SHA) functions SHA-1, SHA-224, and SHA-256</a:t>
            </a:r>
            <a:r>
              <a:rPr lang="en-US" sz="1600" smtClean="0">
                <a:solidFill>
                  <a:srgbClr val="000000"/>
                </a:solidFill>
              </a:rPr>
              <a:t>.</a:t>
            </a:r>
            <a:endParaRPr lang="en-US" sz="1600">
              <a:solidFill>
                <a:srgbClr val="000000"/>
              </a:solidFill>
            </a:endParaRPr>
          </a:p>
        </p:txBody>
      </p:sp>
      <p:sp>
        <p:nvSpPr>
          <p:cNvPr id="8" name="TextBox 7"/>
          <p:cNvSpPr txBox="1"/>
          <p:nvPr/>
        </p:nvSpPr>
        <p:spPr>
          <a:xfrm>
            <a:off x="379201" y="2483895"/>
            <a:ext cx="8828314" cy="584775"/>
          </a:xfrm>
          <a:prstGeom prst="rect">
            <a:avLst/>
          </a:prstGeom>
          <a:noFill/>
        </p:spPr>
        <p:txBody>
          <a:bodyPr wrap="none" rtlCol="0">
            <a:spAutoFit/>
          </a:bodyPr>
          <a:lstStyle/>
          <a:p>
            <a:pPr marL="285750" indent="-285750">
              <a:buFont typeface="Arial" panose="020B0604020202020204" pitchFamily="34" charset="0"/>
              <a:buChar char="•"/>
            </a:pPr>
            <a:r>
              <a:rPr lang="en-US" sz="1600" smtClean="0">
                <a:solidFill>
                  <a:srgbClr val="000000"/>
                </a:solidFill>
              </a:rPr>
              <a:t>It is similar to Intel’s AES-NI ISA extension introduced along with the </a:t>
            </a:r>
            <a:r>
              <a:rPr lang="en-US" sz="1600" err="1" smtClean="0">
                <a:solidFill>
                  <a:srgbClr val="000000"/>
                </a:solidFill>
              </a:rPr>
              <a:t>Westmere</a:t>
            </a:r>
            <a:r>
              <a:rPr lang="en-US" sz="1600" smtClean="0">
                <a:solidFill>
                  <a:srgbClr val="000000"/>
                </a:solidFill>
              </a:rPr>
              <a:t> </a:t>
            </a:r>
          </a:p>
          <a:p>
            <a:r>
              <a:rPr lang="en-US" sz="1600">
                <a:solidFill>
                  <a:srgbClr val="000000"/>
                </a:solidFill>
              </a:rPr>
              <a:t> </a:t>
            </a:r>
            <a:r>
              <a:rPr lang="en-US" sz="1600" smtClean="0">
                <a:solidFill>
                  <a:srgbClr val="000000"/>
                </a:solidFill>
              </a:rPr>
              <a:t>     basic architecture (2009). </a:t>
            </a:r>
            <a:r>
              <a:rPr lang="hu-HU" sz="1600" smtClean="0">
                <a:solidFill>
                  <a:srgbClr val="000000"/>
                </a:solidFill>
              </a:rPr>
              <a:t> </a:t>
            </a:r>
          </a:p>
        </p:txBody>
      </p:sp>
      <p:sp>
        <p:nvSpPr>
          <p:cNvPr id="3" name="TextBox 2"/>
          <p:cNvSpPr txBox="1"/>
          <p:nvPr/>
        </p:nvSpPr>
        <p:spPr>
          <a:xfrm>
            <a:off x="386535" y="2213865"/>
            <a:ext cx="5039393" cy="338554"/>
          </a:xfrm>
          <a:prstGeom prst="rect">
            <a:avLst/>
          </a:prstGeom>
          <a:noFill/>
        </p:spPr>
        <p:txBody>
          <a:bodyPr wrap="none" rtlCol="0">
            <a:spAutoFit/>
          </a:bodyPr>
          <a:lstStyle/>
          <a:p>
            <a:pPr marL="285750" lvl="0" indent="-285750">
              <a:buFont typeface="Arial" panose="020B0604020202020204" pitchFamily="34" charset="0"/>
              <a:buChar char="•"/>
            </a:pPr>
            <a:r>
              <a:rPr lang="hu-HU" sz="1600">
                <a:solidFill>
                  <a:srgbClr val="000000"/>
                </a:solidFill>
              </a:rPr>
              <a:t>It was introduced as part of the ARMv8 ISA</a:t>
            </a:r>
            <a:r>
              <a:rPr lang="hu-HU" sz="1600" smtClean="0">
                <a:solidFill>
                  <a:srgbClr val="000000"/>
                </a:solidFill>
              </a:rPr>
              <a:t>.</a:t>
            </a:r>
            <a:endParaRPr lang="hu-HU"/>
          </a:p>
        </p:txBody>
      </p:sp>
    </p:spTree>
    <p:extLst>
      <p:ext uri="{BB962C8B-B14F-4D97-AF65-F5344CB8AC3E}">
        <p14:creationId xmlns:p14="http://schemas.microsoft.com/office/powerpoint/2010/main" val="57251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7428" y="992508"/>
            <a:ext cx="8891408" cy="2759730"/>
          </a:xfrm>
          <a:prstGeom prst="rect">
            <a:avLst/>
          </a:prstGeom>
          <a:noFill/>
        </p:spPr>
        <p:txBody>
          <a:bodyPr wrap="none" rtlCol="0">
            <a:spAutoFit/>
          </a:bodyPr>
          <a:lstStyle/>
          <a:p>
            <a:pPr marL="285750" indent="-285750">
              <a:spcAft>
                <a:spcPts val="400"/>
              </a:spcAft>
              <a:buFont typeface="Arial" panose="020B0604020202020204" pitchFamily="34" charset="0"/>
              <a:buChar char="•"/>
            </a:pPr>
            <a:r>
              <a:rPr lang="en-US" sz="1600" smtClean="0">
                <a:solidFill>
                  <a:srgbClr val="000000"/>
                </a:solidFill>
              </a:rPr>
              <a:t>ARM’s parent company is </a:t>
            </a:r>
            <a:r>
              <a:rPr lang="en-US" sz="1600" smtClean="0">
                <a:solidFill>
                  <a:srgbClr val="FF0000"/>
                </a:solidFill>
              </a:rPr>
              <a:t>Acorn Computers </a:t>
            </a:r>
            <a:r>
              <a:rPr lang="en-US" sz="1600" smtClean="0">
                <a:solidFill>
                  <a:srgbClr val="000000"/>
                </a:solidFill>
              </a:rPr>
              <a:t>(UK).</a:t>
            </a:r>
            <a:endParaRPr lang="en-US" sz="1600">
              <a:solidFill>
                <a:srgbClr val="000000"/>
              </a:solidFill>
            </a:endParaRPr>
          </a:p>
          <a:p>
            <a:pPr marL="285750" indent="-285750">
              <a:buFont typeface="Arial" panose="020B0604020202020204" pitchFamily="34" charset="0"/>
              <a:buChar char="•"/>
            </a:pPr>
            <a:r>
              <a:rPr lang="en-US" sz="1600">
                <a:solidFill>
                  <a:srgbClr val="000000"/>
                </a:solidFill>
              </a:rPr>
              <a:t>Acorn Computers started their </a:t>
            </a:r>
            <a:r>
              <a:rPr lang="en-US" sz="1600" i="1">
                <a:solidFill>
                  <a:srgbClr val="0070C0"/>
                </a:solidFill>
              </a:rPr>
              <a:t>Acorn RISC Machine </a:t>
            </a:r>
            <a:r>
              <a:rPr lang="en-US" sz="1600">
                <a:solidFill>
                  <a:srgbClr val="0070C0"/>
                </a:solidFill>
              </a:rPr>
              <a:t>project in October 1983</a:t>
            </a:r>
          </a:p>
          <a:p>
            <a:r>
              <a:rPr lang="en-US" sz="1600">
                <a:solidFill>
                  <a:srgbClr val="000000"/>
                </a:solidFill>
              </a:rPr>
              <a:t> </a:t>
            </a:r>
            <a:r>
              <a:rPr lang="hu-HU" sz="1600" smtClean="0">
                <a:solidFill>
                  <a:srgbClr val="000000"/>
                </a:solidFill>
              </a:rPr>
              <a:t>    </a:t>
            </a:r>
            <a:r>
              <a:rPr lang="en-US" sz="1600" smtClean="0">
                <a:solidFill>
                  <a:srgbClr val="000000"/>
                </a:solidFill>
              </a:rPr>
              <a:t> </a:t>
            </a:r>
            <a:r>
              <a:rPr lang="en-US" sz="1600">
                <a:solidFill>
                  <a:srgbClr val="000000"/>
                </a:solidFill>
              </a:rPr>
              <a:t>(two years after </a:t>
            </a:r>
            <a:r>
              <a:rPr lang="en-US" sz="1600" smtClean="0">
                <a:solidFill>
                  <a:srgbClr val="000000"/>
                </a:solidFill>
              </a:rPr>
              <a:t>the introduction of the </a:t>
            </a:r>
            <a:r>
              <a:rPr lang="en-US" sz="1600">
                <a:solidFill>
                  <a:srgbClr val="000000"/>
                </a:solidFill>
              </a:rPr>
              <a:t>IBM PC) to develop </a:t>
            </a:r>
            <a:r>
              <a:rPr lang="en-US" sz="1600" smtClean="0">
                <a:solidFill>
                  <a:srgbClr val="000000"/>
                </a:solidFill>
              </a:rPr>
              <a:t>an </a:t>
            </a:r>
            <a:r>
              <a:rPr lang="en-US" sz="1600">
                <a:solidFill>
                  <a:srgbClr val="000000"/>
                </a:solidFill>
              </a:rPr>
              <a:t>own </a:t>
            </a:r>
            <a:r>
              <a:rPr lang="en-US" sz="1600" smtClean="0">
                <a:solidFill>
                  <a:srgbClr val="000000"/>
                </a:solidFill>
              </a:rPr>
              <a:t>powerful</a:t>
            </a:r>
            <a:endParaRPr lang="en-US" sz="1600">
              <a:solidFill>
                <a:srgbClr val="000000"/>
              </a:solidFill>
            </a:endParaRPr>
          </a:p>
          <a:p>
            <a:pPr>
              <a:spcAft>
                <a:spcPts val="400"/>
              </a:spcAft>
            </a:pPr>
            <a:r>
              <a:rPr lang="en-US" sz="1600">
                <a:solidFill>
                  <a:srgbClr val="000000"/>
                </a:solidFill>
              </a:rPr>
              <a:t> </a:t>
            </a:r>
            <a:r>
              <a:rPr lang="hu-HU" sz="1600" smtClean="0">
                <a:solidFill>
                  <a:srgbClr val="000000"/>
                </a:solidFill>
              </a:rPr>
              <a:t>    </a:t>
            </a:r>
            <a:r>
              <a:rPr lang="en-US" sz="1600" smtClean="0">
                <a:solidFill>
                  <a:srgbClr val="000000"/>
                </a:solidFill>
              </a:rPr>
              <a:t> processor for </a:t>
            </a:r>
            <a:r>
              <a:rPr lang="en-US" sz="1600">
                <a:solidFill>
                  <a:srgbClr val="000000"/>
                </a:solidFill>
              </a:rPr>
              <a:t>a line of business computers</a:t>
            </a:r>
            <a:r>
              <a:rPr lang="en-US" sz="1600" smtClean="0">
                <a:solidFill>
                  <a:srgbClr val="000000"/>
                </a:solidFill>
              </a:rPr>
              <a:t>.</a:t>
            </a:r>
            <a:endParaRPr lang="en-US" sz="1600">
              <a:solidFill>
                <a:srgbClr val="000000"/>
              </a:solidFill>
            </a:endParaRPr>
          </a:p>
          <a:p>
            <a:pPr marL="285750" indent="-285750">
              <a:buFont typeface="Arial" panose="020B0604020202020204" pitchFamily="34" charset="0"/>
              <a:buChar char="•"/>
            </a:pPr>
            <a:r>
              <a:rPr lang="en-US" sz="1600" smtClean="0">
                <a:solidFill>
                  <a:srgbClr val="000000"/>
                </a:solidFill>
              </a:rPr>
              <a:t>The </a:t>
            </a:r>
            <a:r>
              <a:rPr lang="en-US" sz="1600">
                <a:solidFill>
                  <a:srgbClr val="0070C0"/>
                </a:solidFill>
              </a:rPr>
              <a:t>acronym</a:t>
            </a:r>
            <a:r>
              <a:rPr lang="en-US" sz="1600">
                <a:solidFill>
                  <a:srgbClr val="000000"/>
                </a:solidFill>
              </a:rPr>
              <a:t> </a:t>
            </a:r>
            <a:r>
              <a:rPr lang="en-US" sz="1600">
                <a:solidFill>
                  <a:srgbClr val="FF0000"/>
                </a:solidFill>
              </a:rPr>
              <a:t>ARM</a:t>
            </a:r>
            <a:r>
              <a:rPr lang="en-US" sz="1600">
                <a:solidFill>
                  <a:srgbClr val="000000"/>
                </a:solidFill>
              </a:rPr>
              <a:t> </a:t>
            </a:r>
            <a:r>
              <a:rPr lang="en-US" sz="1600" smtClean="0">
                <a:solidFill>
                  <a:srgbClr val="000000"/>
                </a:solidFill>
              </a:rPr>
              <a:t>was coined originally at this time (1983) from the designation </a:t>
            </a:r>
          </a:p>
          <a:p>
            <a:pPr>
              <a:spcAft>
                <a:spcPts val="400"/>
              </a:spcAft>
            </a:pPr>
            <a:r>
              <a:rPr lang="en-US" sz="1600">
                <a:solidFill>
                  <a:srgbClr val="000000"/>
                </a:solidFill>
              </a:rPr>
              <a:t> </a:t>
            </a:r>
            <a:r>
              <a:rPr lang="hu-HU" sz="1600" smtClean="0">
                <a:solidFill>
                  <a:srgbClr val="000000"/>
                </a:solidFill>
              </a:rPr>
              <a:t>    </a:t>
            </a:r>
            <a:r>
              <a:rPr lang="en-US" sz="1600" smtClean="0">
                <a:solidFill>
                  <a:srgbClr val="000000"/>
                </a:solidFill>
              </a:rPr>
              <a:t> </a:t>
            </a:r>
            <a:r>
              <a:rPr lang="en-US" sz="1600">
                <a:solidFill>
                  <a:srgbClr val="0070C0"/>
                </a:solidFill>
              </a:rPr>
              <a:t>Acorn RISC Machine.</a:t>
            </a:r>
          </a:p>
          <a:p>
            <a:pPr marL="285750" indent="-285750">
              <a:buClr>
                <a:schemeClr val="tx1"/>
              </a:buClr>
              <a:buFont typeface="Arial" panose="020B0604020202020204" pitchFamily="34" charset="0"/>
              <a:buChar char="•"/>
            </a:pPr>
            <a:r>
              <a:rPr lang="en-US" sz="1600">
                <a:solidFill>
                  <a:srgbClr val="0070C0"/>
                </a:solidFill>
              </a:rPr>
              <a:t>In 1990 </a:t>
            </a:r>
            <a:r>
              <a:rPr lang="en-US" sz="1600" smtClean="0">
                <a:solidFill>
                  <a:srgbClr val="000000"/>
                </a:solidFill>
              </a:rPr>
              <a:t>the company </a:t>
            </a:r>
            <a:r>
              <a:rPr lang="en-US" sz="1600" smtClean="0">
                <a:solidFill>
                  <a:srgbClr val="FF0000"/>
                </a:solidFill>
              </a:rPr>
              <a:t>Advanced RISC Machines Ltd. (ARM Ltd.) </a:t>
            </a:r>
            <a:r>
              <a:rPr lang="en-US" sz="1600" smtClean="0">
                <a:solidFill>
                  <a:srgbClr val="000000"/>
                </a:solidFill>
              </a:rPr>
              <a:t>was </a:t>
            </a:r>
            <a:r>
              <a:rPr lang="en-US" sz="1600">
                <a:solidFill>
                  <a:srgbClr val="0070C0"/>
                </a:solidFill>
              </a:rPr>
              <a:t>founded</a:t>
            </a:r>
            <a:r>
              <a:rPr lang="en-US" sz="1600" smtClean="0">
                <a:solidFill>
                  <a:srgbClr val="0070C0"/>
                </a:solidFill>
              </a:rPr>
              <a:t> </a:t>
            </a:r>
            <a:r>
              <a:rPr lang="en-US" sz="1600" smtClean="0">
                <a:solidFill>
                  <a:srgbClr val="000000"/>
                </a:solidFill>
              </a:rPr>
              <a:t>as a</a:t>
            </a:r>
          </a:p>
          <a:p>
            <a:pPr>
              <a:spcAft>
                <a:spcPts val="400"/>
              </a:spcAft>
            </a:pPr>
            <a:r>
              <a:rPr lang="en-US" sz="1600" smtClean="0">
                <a:solidFill>
                  <a:srgbClr val="000000"/>
                </a:solidFill>
              </a:rPr>
              <a:t> </a:t>
            </a:r>
            <a:r>
              <a:rPr lang="hu-HU" sz="1600" smtClean="0">
                <a:solidFill>
                  <a:srgbClr val="000000"/>
                </a:solidFill>
              </a:rPr>
              <a:t> </a:t>
            </a:r>
            <a:r>
              <a:rPr lang="en-US" sz="1600" smtClean="0">
                <a:solidFill>
                  <a:srgbClr val="000000"/>
                </a:solidFill>
              </a:rPr>
              <a:t> </a:t>
            </a:r>
            <a:r>
              <a:rPr lang="hu-HU" sz="1600" smtClean="0">
                <a:solidFill>
                  <a:srgbClr val="000000"/>
                </a:solidFill>
              </a:rPr>
              <a:t>   </a:t>
            </a:r>
            <a:r>
              <a:rPr lang="en-US" sz="1600" smtClean="0">
                <a:solidFill>
                  <a:srgbClr val="0070C0"/>
                </a:solidFill>
              </a:rPr>
              <a:t>joint venture </a:t>
            </a:r>
            <a:r>
              <a:rPr lang="en-US" sz="1600" smtClean="0">
                <a:solidFill>
                  <a:srgbClr val="000000"/>
                </a:solidFill>
              </a:rPr>
              <a:t>of </a:t>
            </a:r>
            <a:r>
              <a:rPr lang="en-US" sz="1600" smtClean="0">
                <a:solidFill>
                  <a:srgbClr val="0070C0"/>
                </a:solidFill>
              </a:rPr>
              <a:t>Acorn Computers, Apple Computers and VLSI Technology</a:t>
            </a:r>
            <a:r>
              <a:rPr lang="en-US" sz="1600" smtClean="0">
                <a:solidFill>
                  <a:srgbClr val="000000"/>
                </a:solidFill>
              </a:rPr>
              <a:t>.</a:t>
            </a:r>
          </a:p>
          <a:p>
            <a:pPr marL="285750" indent="-285750">
              <a:buFont typeface="Arial" panose="020B0604020202020204" pitchFamily="34" charset="0"/>
              <a:buChar char="•"/>
            </a:pPr>
            <a:r>
              <a:rPr lang="en-US" sz="1600" smtClean="0">
                <a:solidFill>
                  <a:srgbClr val="000000"/>
                </a:solidFill>
              </a:rPr>
              <a:t>Accordingly, also</a:t>
            </a:r>
            <a:r>
              <a:rPr lang="en-US" sz="1600" smtClean="0">
                <a:solidFill>
                  <a:srgbClr val="0000FF"/>
                </a:solidFill>
              </a:rPr>
              <a:t> </a:t>
            </a:r>
            <a:r>
              <a:rPr lang="en-US" sz="1600">
                <a:solidFill>
                  <a:srgbClr val="0070C0"/>
                </a:solidFill>
              </a:rPr>
              <a:t>the interpretation of ARM </a:t>
            </a:r>
            <a:r>
              <a:rPr lang="en-US" sz="1600" smtClean="0">
                <a:solidFill>
                  <a:srgbClr val="000000"/>
                </a:solidFill>
              </a:rPr>
              <a:t>was changed to “</a:t>
            </a:r>
            <a:r>
              <a:rPr lang="en-US" sz="1600">
                <a:solidFill>
                  <a:srgbClr val="0070C0"/>
                </a:solidFill>
              </a:rPr>
              <a:t>Advanced RISC</a:t>
            </a:r>
            <a:endParaRPr lang="hu-HU" sz="1600">
              <a:solidFill>
                <a:srgbClr val="0070C0"/>
              </a:solidFill>
            </a:endParaRPr>
          </a:p>
          <a:p>
            <a:r>
              <a:rPr lang="hu-HU" sz="1600">
                <a:solidFill>
                  <a:srgbClr val="0070C0"/>
                </a:solidFill>
              </a:rPr>
              <a:t> </a:t>
            </a:r>
            <a:r>
              <a:rPr lang="en-US" sz="1600">
                <a:solidFill>
                  <a:srgbClr val="0070C0"/>
                </a:solidFill>
              </a:rPr>
              <a:t> </a:t>
            </a:r>
            <a:r>
              <a:rPr lang="hu-HU" sz="1600">
                <a:solidFill>
                  <a:srgbClr val="0070C0"/>
                </a:solidFill>
              </a:rPr>
              <a:t>    </a:t>
            </a:r>
            <a:r>
              <a:rPr lang="en-US" sz="1600">
                <a:solidFill>
                  <a:srgbClr val="0070C0"/>
                </a:solidFill>
              </a:rPr>
              <a:t>Machines</a:t>
            </a:r>
            <a:r>
              <a:rPr lang="en-US" sz="1600" smtClean="0">
                <a:solidFill>
                  <a:srgbClr val="000000"/>
                </a:solidFill>
              </a:rPr>
              <a:t>”. </a:t>
            </a:r>
            <a:endParaRPr lang="en-US" sz="1600">
              <a:solidFill>
                <a:srgbClr val="000000"/>
              </a:solidFill>
            </a:endParaRPr>
          </a:p>
        </p:txBody>
      </p:sp>
      <p:sp>
        <p:nvSpPr>
          <p:cNvPr id="5" name="TextBox 4"/>
          <p:cNvSpPr txBox="1"/>
          <p:nvPr/>
        </p:nvSpPr>
        <p:spPr>
          <a:xfrm>
            <a:off x="183180" y="646069"/>
            <a:ext cx="3467616" cy="338554"/>
          </a:xfrm>
          <a:prstGeom prst="rect">
            <a:avLst/>
          </a:prstGeom>
          <a:noFill/>
        </p:spPr>
        <p:txBody>
          <a:bodyPr wrap="none" rtlCol="0">
            <a:spAutoFit/>
          </a:bodyPr>
          <a:lstStyle/>
          <a:p>
            <a:r>
              <a:rPr lang="en-US" sz="1600">
                <a:solidFill>
                  <a:srgbClr val="FF0000"/>
                </a:solidFill>
              </a:rPr>
              <a:t>Historical remarks </a:t>
            </a:r>
            <a:r>
              <a:rPr lang="en-US" sz="1600" smtClean="0"/>
              <a:t>[</a:t>
            </a:r>
            <a:r>
              <a:rPr lang="hu-HU" sz="1600" smtClean="0"/>
              <a:t>60</a:t>
            </a:r>
            <a:r>
              <a:rPr lang="en-US" sz="1600" smtClean="0"/>
              <a:t>], [</a:t>
            </a:r>
            <a:r>
              <a:rPr lang="hu-HU" sz="1600" smtClean="0"/>
              <a:t>61</a:t>
            </a:r>
            <a:r>
              <a:rPr lang="en-US" sz="1600" smtClean="0"/>
              <a:t>]</a:t>
            </a:r>
            <a:r>
              <a:rPr lang="en-US" sz="1600" smtClean="0">
                <a:solidFill>
                  <a:srgbClr val="FF0000"/>
                </a:solidFill>
              </a:rPr>
              <a:t> -1</a:t>
            </a:r>
            <a:endParaRPr lang="en-US" sz="1600">
              <a:solidFill>
                <a:srgbClr val="FF0000"/>
              </a:solidFill>
            </a:endParaRPr>
          </a:p>
        </p:txBody>
      </p:sp>
      <p:sp>
        <p:nvSpPr>
          <p:cNvPr id="8" name="Title 1"/>
          <p:cNvSpPr>
            <a:spLocks noGrp="1"/>
          </p:cNvSpPr>
          <p:nvPr>
            <p:ph type="title"/>
          </p:nvPr>
        </p:nvSpPr>
        <p:spPr>
          <a:xfrm>
            <a:off x="0" y="-4080"/>
            <a:ext cx="9144000" cy="393700"/>
          </a:xfrm>
        </p:spPr>
        <p:txBody>
          <a:bodyPr/>
          <a:lstStyle/>
          <a:p>
            <a:r>
              <a:rPr lang="hu-HU" dirty="0"/>
              <a:t>1. Evolution of </a:t>
            </a:r>
            <a:r>
              <a:rPr lang="en-US" dirty="0"/>
              <a:t>ARM </a:t>
            </a:r>
            <a:r>
              <a:rPr lang="hu-HU" dirty="0" smtClean="0"/>
              <a:t>(8)</a:t>
            </a:r>
            <a:endParaRPr lang="en-US" dirty="0"/>
          </a:p>
        </p:txBody>
      </p:sp>
    </p:spTree>
    <p:extLst>
      <p:ext uri="{BB962C8B-B14F-4D97-AF65-F5344CB8AC3E}">
        <p14:creationId xmlns:p14="http://schemas.microsoft.com/office/powerpoint/2010/main" val="302510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 calcmode="lin" valueType="num">
                                      <p:cBhvr additive="base">
                                        <p:cTn id="3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 calcmode="lin" valueType="num">
                                      <p:cBhvr additive="base">
                                        <p:cTn id="4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 calcmode="lin" valueType="num">
                                      <p:cBhvr additive="base">
                                        <p:cTn id="4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2F76"/>
            </a:gs>
            <a:gs pos="100000">
              <a:srgbClr val="3366FF"/>
            </a:gs>
          </a:gsLst>
          <a:lin ang="0" scaled="1"/>
        </a:gradFill>
        <a:effectLst/>
      </p:bgPr>
    </p:bg>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0" y="2152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endParaRPr lang="hu-HU" altLang="en-US" sz="1400">
              <a:solidFill>
                <a:srgbClr val="000000"/>
              </a:solidFill>
              <a:latin typeface="Verdana" pitchFamily="34" charset="0"/>
            </a:endParaRPr>
          </a:p>
        </p:txBody>
      </p:sp>
      <p:sp>
        <p:nvSpPr>
          <p:cNvPr id="32771" name="AutoShape 3"/>
          <p:cNvSpPr>
            <a:spLocks noChangeArrowheads="1"/>
          </p:cNvSpPr>
          <p:nvPr/>
        </p:nvSpPr>
        <p:spPr bwMode="auto">
          <a:xfrm>
            <a:off x="841375" y="1223755"/>
            <a:ext cx="7359650"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hu-HU" sz="1900" dirty="0">
                <a:solidFill>
                  <a:srgbClr val="FFFFFF"/>
                </a:solidFill>
              </a:rPr>
              <a:t>3</a:t>
            </a:r>
            <a:r>
              <a:rPr lang="hu-HU" sz="1900" dirty="0" smtClean="0">
                <a:solidFill>
                  <a:srgbClr val="FFFFFF"/>
                </a:solidFill>
              </a:rPr>
              <a:t>.</a:t>
            </a:r>
            <a:r>
              <a:rPr lang="en-US" sz="1900" dirty="0" smtClean="0">
                <a:solidFill>
                  <a:srgbClr val="FFFFFF"/>
                </a:solidFill>
              </a:rPr>
              <a:t> </a:t>
            </a:r>
            <a:r>
              <a:rPr lang="hu-HU" sz="1900" dirty="0" err="1" smtClean="0">
                <a:solidFill>
                  <a:srgbClr val="FFFFFF"/>
                </a:solidFill>
              </a:rPr>
              <a:t>Overview</a:t>
            </a:r>
            <a:r>
              <a:rPr lang="hu-HU" sz="1900" dirty="0" smtClean="0">
                <a:solidFill>
                  <a:srgbClr val="FFFFFF"/>
                </a:solidFill>
              </a:rPr>
              <a:t> of </a:t>
            </a:r>
            <a:r>
              <a:rPr lang="en-US" sz="1900" dirty="0" smtClean="0">
                <a:solidFill>
                  <a:srgbClr val="FFFFFF"/>
                </a:solidFill>
              </a:rPr>
              <a:t>ARM’s </a:t>
            </a:r>
            <a:r>
              <a:rPr lang="en-US" sz="1900" dirty="0">
                <a:solidFill>
                  <a:srgbClr val="FFFFFF"/>
                </a:solidFill>
              </a:rPr>
              <a:t>processor </a:t>
            </a:r>
            <a:r>
              <a:rPr lang="hu-HU" sz="1900" dirty="0" smtClean="0">
                <a:solidFill>
                  <a:srgbClr val="FFFFFF"/>
                </a:solidFill>
              </a:rPr>
              <a:t>series</a:t>
            </a:r>
            <a:endParaRPr lang="hu-HU" sz="1900" dirty="0">
              <a:solidFill>
                <a:srgbClr val="FFFFFF"/>
              </a:solidFill>
            </a:endParaRPr>
          </a:p>
        </p:txBody>
      </p:sp>
      <p:grpSp>
        <p:nvGrpSpPr>
          <p:cNvPr id="4" name="Group 3"/>
          <p:cNvGrpSpPr>
            <a:grpSpLocks/>
          </p:cNvGrpSpPr>
          <p:nvPr/>
        </p:nvGrpSpPr>
        <p:grpSpPr bwMode="auto">
          <a:xfrm>
            <a:off x="597685" y="2171289"/>
            <a:ext cx="7916863" cy="432182"/>
            <a:chOff x="699" y="1638"/>
            <a:chExt cx="4448" cy="309"/>
          </a:xfrm>
        </p:grpSpPr>
        <p:sp>
          <p:nvSpPr>
            <p:cNvPr id="5" name="AutoShape 5"/>
            <p:cNvSpPr>
              <a:spLocks noChangeArrowheads="1"/>
            </p:cNvSpPr>
            <p:nvPr/>
          </p:nvSpPr>
          <p:spPr bwMode="auto">
            <a:xfrm>
              <a:off x="951" y="1638"/>
              <a:ext cx="4196" cy="309"/>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hu-HU" altLang="en-US" sz="1900" dirty="0">
                  <a:solidFill>
                    <a:srgbClr val="FFFFFF"/>
                  </a:solidFill>
                  <a:latin typeface="Verdana" pitchFamily="34" charset="0"/>
                  <a:cs typeface="Times New Roman" pitchFamily="18" charset="0"/>
                </a:rPr>
                <a:t> </a:t>
              </a:r>
              <a:r>
                <a:rPr lang="hu-HU" altLang="en-US" sz="1900" dirty="0" smtClean="0">
                  <a:solidFill>
                    <a:srgbClr val="FFFFFF"/>
                  </a:solidFill>
                  <a:latin typeface="Verdana" pitchFamily="34" charset="0"/>
                  <a:cs typeface="Times New Roman" pitchFamily="18" charset="0"/>
                </a:rPr>
                <a:t> 3.1 Introduction</a:t>
              </a:r>
              <a:endParaRPr lang="en-US" altLang="en-US" sz="1900" dirty="0">
                <a:solidFill>
                  <a:srgbClr val="FFFFFF"/>
                </a:solidFill>
                <a:latin typeface="Verdana" pitchFamily="34" charset="0"/>
                <a:cs typeface="Times New Roman" pitchFamily="18" charset="0"/>
              </a:endParaRPr>
            </a:p>
          </p:txBody>
        </p:sp>
        <p:sp>
          <p:nvSpPr>
            <p:cNvPr id="6" name="Text Box 6"/>
            <p:cNvSpPr txBox="1">
              <a:spLocks noChangeArrowheads="1"/>
            </p:cNvSpPr>
            <p:nvPr/>
          </p:nvSpPr>
          <p:spPr bwMode="auto">
            <a:xfrm>
              <a:off x="699" y="1644"/>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pitchFamily="34" charset="0"/>
                  <a:cs typeface="Times New Roman" pitchFamily="18" charset="0"/>
                </a:rPr>
                <a:t> </a:t>
              </a:r>
              <a:endParaRPr lang="en-US" altLang="en-US" sz="1900">
                <a:solidFill>
                  <a:srgbClr val="FFFFFF"/>
                </a:solidFill>
                <a:latin typeface="Verdana" pitchFamily="34" charset="0"/>
                <a:cs typeface="Times New Roman" pitchFamily="18" charset="0"/>
              </a:endParaRPr>
            </a:p>
          </p:txBody>
        </p:sp>
      </p:grpSp>
      <p:grpSp>
        <p:nvGrpSpPr>
          <p:cNvPr id="7" name="Group 6"/>
          <p:cNvGrpSpPr>
            <a:grpSpLocks/>
          </p:cNvGrpSpPr>
          <p:nvPr/>
        </p:nvGrpSpPr>
        <p:grpSpPr bwMode="auto">
          <a:xfrm>
            <a:off x="594510" y="2661288"/>
            <a:ext cx="7920038" cy="431800"/>
            <a:chOff x="699" y="1638"/>
            <a:chExt cx="4448" cy="272"/>
          </a:xfrm>
        </p:grpSpPr>
        <p:sp>
          <p:nvSpPr>
            <p:cNvPr id="8" name="AutoShape 8"/>
            <p:cNvSpPr>
              <a:spLocks noChangeArrowheads="1"/>
            </p:cNvSpPr>
            <p:nvPr/>
          </p:nvSpPr>
          <p:spPr bwMode="auto">
            <a:xfrm>
              <a:off x="951" y="1638"/>
              <a:ext cx="4196" cy="27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hu-HU" altLang="en-US" sz="1900" dirty="0" smtClean="0">
                  <a:solidFill>
                    <a:srgbClr val="FFFFFF"/>
                  </a:solidFill>
                  <a:latin typeface="Verdana" pitchFamily="34" charset="0"/>
                  <a:cs typeface="Times New Roman" pitchFamily="18" charset="0"/>
                </a:rPr>
                <a:t>  </a:t>
              </a:r>
              <a:r>
                <a:rPr lang="hu-HU" altLang="en-US" sz="1900" dirty="0">
                  <a:solidFill>
                    <a:srgbClr val="FFFFFF"/>
                  </a:solidFill>
                  <a:latin typeface="+mn-lt"/>
                  <a:cs typeface="Times New Roman" pitchFamily="18" charset="0"/>
                </a:rPr>
                <a:t>3</a:t>
              </a:r>
              <a:r>
                <a:rPr lang="hu-HU" sz="1900" dirty="0" smtClean="0">
                  <a:solidFill>
                    <a:srgbClr val="FFFFFF"/>
                  </a:solidFill>
                  <a:latin typeface="+mn-lt"/>
                </a:rPr>
                <a:t>.2 Processors implementing the ARMv1 – ARMv2 ISA</a:t>
              </a:r>
              <a:endParaRPr lang="hu-HU" sz="1900" dirty="0">
                <a:solidFill>
                  <a:srgbClr val="FFFFFF"/>
                </a:solidFill>
                <a:latin typeface="+mn-lt"/>
              </a:endParaRPr>
            </a:p>
          </p:txBody>
        </p:sp>
        <p:sp>
          <p:nvSpPr>
            <p:cNvPr id="9" name="Text Box 9"/>
            <p:cNvSpPr txBox="1">
              <a:spLocks noChangeArrowheads="1"/>
            </p:cNvSpPr>
            <p:nvPr/>
          </p:nvSpPr>
          <p:spPr bwMode="auto">
            <a:xfrm>
              <a:off x="699" y="1648"/>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pitchFamily="34" charset="0"/>
                  <a:cs typeface="Times New Roman" pitchFamily="18" charset="0"/>
                </a:rPr>
                <a:t> </a:t>
              </a:r>
              <a:endParaRPr lang="en-US" altLang="en-US" sz="1900">
                <a:solidFill>
                  <a:srgbClr val="FFFFFF"/>
                </a:solidFill>
                <a:latin typeface="Verdana" pitchFamily="34" charset="0"/>
                <a:cs typeface="Times New Roman" pitchFamily="18" charset="0"/>
              </a:endParaRPr>
            </a:p>
          </p:txBody>
        </p:sp>
      </p:grpSp>
      <p:grpSp>
        <p:nvGrpSpPr>
          <p:cNvPr id="10" name="Group 9"/>
          <p:cNvGrpSpPr>
            <a:grpSpLocks/>
          </p:cNvGrpSpPr>
          <p:nvPr/>
        </p:nvGrpSpPr>
        <p:grpSpPr bwMode="auto">
          <a:xfrm>
            <a:off x="597685" y="3149438"/>
            <a:ext cx="7916863" cy="431801"/>
            <a:chOff x="699" y="1638"/>
            <a:chExt cx="4448" cy="272"/>
          </a:xfrm>
        </p:grpSpPr>
        <p:sp>
          <p:nvSpPr>
            <p:cNvPr id="11" name="AutoShape 11"/>
            <p:cNvSpPr>
              <a:spLocks noChangeArrowheads="1"/>
            </p:cNvSpPr>
            <p:nvPr/>
          </p:nvSpPr>
          <p:spPr bwMode="auto">
            <a:xfrm>
              <a:off x="951" y="1638"/>
              <a:ext cx="4196" cy="27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hu-HU" altLang="en-US" sz="1900" dirty="0" smtClean="0">
                  <a:solidFill>
                    <a:srgbClr val="FFFFFF"/>
                  </a:solidFill>
                  <a:latin typeface="Verdana" pitchFamily="34" charset="0"/>
                  <a:cs typeface="Times New Roman" pitchFamily="18" charset="0"/>
                </a:rPr>
                <a:t>  </a:t>
              </a:r>
              <a:r>
                <a:rPr lang="hu-HU" altLang="en-US" sz="1900" dirty="0">
                  <a:solidFill>
                    <a:srgbClr val="FFFFFF"/>
                  </a:solidFill>
                  <a:latin typeface="+mn-lt"/>
                  <a:cs typeface="Times New Roman" pitchFamily="18" charset="0"/>
                </a:rPr>
                <a:t>3</a:t>
              </a:r>
              <a:r>
                <a:rPr lang="en-US" sz="1900" dirty="0" smtClean="0">
                  <a:solidFill>
                    <a:srgbClr val="FFFFFF"/>
                  </a:solidFill>
                  <a:latin typeface="+mn-lt"/>
                </a:rPr>
                <a:t>.</a:t>
              </a:r>
              <a:r>
                <a:rPr lang="hu-HU" sz="1900" dirty="0" smtClean="0">
                  <a:solidFill>
                    <a:srgbClr val="FFFFFF"/>
                  </a:solidFill>
                  <a:latin typeface="+mn-lt"/>
                </a:rPr>
                <a:t>3</a:t>
              </a:r>
              <a:r>
                <a:rPr lang="en-US" sz="1900" dirty="0" smtClean="0">
                  <a:solidFill>
                    <a:srgbClr val="FFFFFF"/>
                  </a:solidFill>
                  <a:latin typeface="+mn-lt"/>
                </a:rPr>
                <a:t> Processors implementing</a:t>
              </a:r>
              <a:r>
                <a:rPr lang="hu-HU" sz="1900" dirty="0" smtClean="0">
                  <a:solidFill>
                    <a:srgbClr val="FFFFFF"/>
                  </a:solidFill>
                  <a:latin typeface="+mn-lt"/>
                </a:rPr>
                <a:t> </a:t>
              </a:r>
              <a:r>
                <a:rPr lang="en-US" sz="1900" dirty="0" smtClean="0">
                  <a:solidFill>
                    <a:srgbClr val="FFFFFF"/>
                  </a:solidFill>
                  <a:latin typeface="+mn-lt"/>
                </a:rPr>
                <a:t>the </a:t>
              </a:r>
              <a:r>
                <a:rPr lang="en-US" sz="1900" dirty="0" err="1" smtClean="0">
                  <a:solidFill>
                    <a:srgbClr val="FFFFFF"/>
                  </a:solidFill>
                  <a:latin typeface="+mn-lt"/>
                </a:rPr>
                <a:t>ARMv</a:t>
              </a:r>
              <a:r>
                <a:rPr lang="hu-HU" sz="1900" dirty="0" smtClean="0">
                  <a:solidFill>
                    <a:srgbClr val="FFFFFF"/>
                  </a:solidFill>
                  <a:latin typeface="+mn-lt"/>
                </a:rPr>
                <a:t>3</a:t>
              </a:r>
              <a:r>
                <a:rPr lang="en-US" sz="1900" dirty="0" smtClean="0">
                  <a:solidFill>
                    <a:srgbClr val="FFFFFF"/>
                  </a:solidFill>
                  <a:latin typeface="+mn-lt"/>
                </a:rPr>
                <a:t> </a:t>
              </a:r>
              <a:r>
                <a:rPr lang="en-US" sz="1900" dirty="0">
                  <a:solidFill>
                    <a:srgbClr val="FFFFFF"/>
                  </a:solidFill>
                  <a:latin typeface="+mn-lt"/>
                </a:rPr>
                <a:t>– </a:t>
              </a:r>
              <a:r>
                <a:rPr lang="en-US" sz="1900" dirty="0" err="1" smtClean="0">
                  <a:solidFill>
                    <a:srgbClr val="FFFFFF"/>
                  </a:solidFill>
                  <a:latin typeface="+mn-lt"/>
                </a:rPr>
                <a:t>ARMv</a:t>
              </a:r>
              <a:r>
                <a:rPr lang="hu-HU" sz="1900" dirty="0" smtClean="0">
                  <a:solidFill>
                    <a:srgbClr val="FFFFFF"/>
                  </a:solidFill>
                  <a:latin typeface="+mn-lt"/>
                </a:rPr>
                <a:t>6</a:t>
              </a:r>
              <a:r>
                <a:rPr lang="en-US" sz="1900" dirty="0" smtClean="0">
                  <a:solidFill>
                    <a:srgbClr val="FFFFFF"/>
                  </a:solidFill>
                  <a:latin typeface="+mn-lt"/>
                </a:rPr>
                <a:t> ISA</a:t>
              </a:r>
              <a:endParaRPr lang="en-US" sz="1900" dirty="0">
                <a:solidFill>
                  <a:srgbClr val="FFFFFF"/>
                </a:solidFill>
                <a:latin typeface="+mn-lt"/>
              </a:endParaRPr>
            </a:p>
          </p:txBody>
        </p:sp>
        <p:sp>
          <p:nvSpPr>
            <p:cNvPr id="12" name="Text Box 12"/>
            <p:cNvSpPr txBox="1">
              <a:spLocks noChangeArrowheads="1"/>
            </p:cNvSpPr>
            <p:nvPr/>
          </p:nvSpPr>
          <p:spPr bwMode="auto">
            <a:xfrm>
              <a:off x="699" y="1640"/>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pitchFamily="34" charset="0"/>
                  <a:cs typeface="Times New Roman" pitchFamily="18" charset="0"/>
                </a:rPr>
                <a:t> </a:t>
              </a:r>
              <a:endParaRPr lang="en-US" altLang="en-US" sz="1900">
                <a:solidFill>
                  <a:srgbClr val="FFFFFF"/>
                </a:solidFill>
                <a:latin typeface="Verdana" pitchFamily="34" charset="0"/>
                <a:cs typeface="Times New Roman" pitchFamily="18" charset="0"/>
              </a:endParaRPr>
            </a:p>
          </p:txBody>
        </p:sp>
      </p:grpSp>
      <p:grpSp>
        <p:nvGrpSpPr>
          <p:cNvPr id="13" name="Group 12"/>
          <p:cNvGrpSpPr>
            <a:grpSpLocks/>
          </p:cNvGrpSpPr>
          <p:nvPr/>
        </p:nvGrpSpPr>
        <p:grpSpPr bwMode="auto">
          <a:xfrm>
            <a:off x="615577" y="3627269"/>
            <a:ext cx="7916863" cy="431801"/>
            <a:chOff x="699" y="1638"/>
            <a:chExt cx="4448" cy="272"/>
          </a:xfrm>
        </p:grpSpPr>
        <p:sp>
          <p:nvSpPr>
            <p:cNvPr id="14" name="AutoShape 11"/>
            <p:cNvSpPr>
              <a:spLocks noChangeArrowheads="1"/>
            </p:cNvSpPr>
            <p:nvPr/>
          </p:nvSpPr>
          <p:spPr bwMode="auto">
            <a:xfrm>
              <a:off x="951" y="1638"/>
              <a:ext cx="4196" cy="27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hu-HU" altLang="en-US" sz="1900" dirty="0" smtClean="0">
                  <a:solidFill>
                    <a:srgbClr val="FFFFFF"/>
                  </a:solidFill>
                  <a:latin typeface="Verdana" pitchFamily="34" charset="0"/>
                  <a:cs typeface="Times New Roman" pitchFamily="18" charset="0"/>
                </a:rPr>
                <a:t>  </a:t>
              </a:r>
              <a:r>
                <a:rPr lang="hu-HU" altLang="en-US" sz="1900" dirty="0">
                  <a:solidFill>
                    <a:srgbClr val="FFFFFF"/>
                  </a:solidFill>
                  <a:latin typeface="+mn-lt"/>
                  <a:cs typeface="Times New Roman" pitchFamily="18" charset="0"/>
                </a:rPr>
                <a:t>3</a:t>
              </a:r>
              <a:r>
                <a:rPr lang="en-US" sz="1900" dirty="0" smtClean="0">
                  <a:solidFill>
                    <a:srgbClr val="FFFFFF"/>
                  </a:solidFill>
                  <a:latin typeface="+mn-lt"/>
                </a:rPr>
                <a:t>.</a:t>
              </a:r>
              <a:r>
                <a:rPr lang="hu-HU" sz="1900" dirty="0" smtClean="0">
                  <a:solidFill>
                    <a:srgbClr val="FFFFFF"/>
                  </a:solidFill>
                  <a:latin typeface="+mn-lt"/>
                </a:rPr>
                <a:t>4</a:t>
              </a:r>
              <a:r>
                <a:rPr lang="en-US" sz="1900" dirty="0" smtClean="0">
                  <a:solidFill>
                    <a:srgbClr val="FFFFFF"/>
                  </a:solidFill>
                  <a:latin typeface="+mn-lt"/>
                </a:rPr>
                <a:t> Processors implementing</a:t>
              </a:r>
              <a:r>
                <a:rPr lang="hu-HU" sz="1900" dirty="0" smtClean="0">
                  <a:solidFill>
                    <a:srgbClr val="FFFFFF"/>
                  </a:solidFill>
                  <a:latin typeface="+mn-lt"/>
                </a:rPr>
                <a:t> </a:t>
              </a:r>
              <a:r>
                <a:rPr lang="en-US" sz="1900" dirty="0" smtClean="0">
                  <a:solidFill>
                    <a:srgbClr val="FFFFFF"/>
                  </a:solidFill>
                  <a:latin typeface="+mn-lt"/>
                </a:rPr>
                <a:t>the </a:t>
              </a:r>
              <a:r>
                <a:rPr lang="en-US" sz="1900" dirty="0" err="1" smtClean="0">
                  <a:solidFill>
                    <a:srgbClr val="FFFFFF"/>
                  </a:solidFill>
                  <a:latin typeface="+mn-lt"/>
                </a:rPr>
                <a:t>ARMv</a:t>
              </a:r>
              <a:r>
                <a:rPr lang="hu-HU" sz="1900" dirty="0" smtClean="0">
                  <a:solidFill>
                    <a:srgbClr val="FFFFFF"/>
                  </a:solidFill>
                  <a:latin typeface="+mn-lt"/>
                </a:rPr>
                <a:t>7</a:t>
              </a:r>
              <a:r>
                <a:rPr lang="en-US" sz="1900" dirty="0" smtClean="0">
                  <a:solidFill>
                    <a:srgbClr val="FFFFFF"/>
                  </a:solidFill>
                  <a:latin typeface="+mn-lt"/>
                </a:rPr>
                <a:t> </a:t>
              </a:r>
              <a:r>
                <a:rPr lang="en-US" sz="1900" dirty="0">
                  <a:solidFill>
                    <a:srgbClr val="FFFFFF"/>
                  </a:solidFill>
                  <a:latin typeface="+mn-lt"/>
                </a:rPr>
                <a:t>– </a:t>
              </a:r>
              <a:r>
                <a:rPr lang="en-US" sz="1900" dirty="0" err="1" smtClean="0">
                  <a:solidFill>
                    <a:srgbClr val="FFFFFF"/>
                  </a:solidFill>
                  <a:latin typeface="+mn-lt"/>
                </a:rPr>
                <a:t>ARMv</a:t>
              </a:r>
              <a:r>
                <a:rPr lang="hu-HU" sz="1900" dirty="0" smtClean="0">
                  <a:solidFill>
                    <a:srgbClr val="FFFFFF"/>
                  </a:solidFill>
                  <a:latin typeface="+mn-lt"/>
                </a:rPr>
                <a:t>8</a:t>
              </a:r>
              <a:r>
                <a:rPr lang="en-US" sz="1900" dirty="0" smtClean="0">
                  <a:solidFill>
                    <a:srgbClr val="FFFFFF"/>
                  </a:solidFill>
                  <a:latin typeface="+mn-lt"/>
                </a:rPr>
                <a:t> ISA</a:t>
              </a:r>
              <a:endParaRPr lang="en-US" sz="1900" dirty="0">
                <a:solidFill>
                  <a:srgbClr val="FFFFFF"/>
                </a:solidFill>
                <a:latin typeface="+mn-lt"/>
              </a:endParaRPr>
            </a:p>
          </p:txBody>
        </p:sp>
        <p:sp>
          <p:nvSpPr>
            <p:cNvPr id="15" name="Text Box 12"/>
            <p:cNvSpPr txBox="1">
              <a:spLocks noChangeArrowheads="1"/>
            </p:cNvSpPr>
            <p:nvPr/>
          </p:nvSpPr>
          <p:spPr bwMode="auto">
            <a:xfrm>
              <a:off x="699" y="1640"/>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pitchFamily="34" charset="0"/>
                  <a:cs typeface="Times New Roman" pitchFamily="18" charset="0"/>
                </a:rPr>
                <a:t> </a:t>
              </a:r>
              <a:endParaRPr lang="en-US" altLang="en-US" sz="1900">
                <a:solidFill>
                  <a:srgbClr val="FFFFFF"/>
                </a:solidFill>
                <a:latin typeface="Verdana" pitchFamily="34" charset="0"/>
                <a:cs typeface="Times New Roman" pitchFamily="18" charset="0"/>
              </a:endParaRPr>
            </a:p>
          </p:txBody>
        </p:sp>
      </p:grpSp>
      <p:sp>
        <p:nvSpPr>
          <p:cNvPr id="2" name="TextBox 1"/>
          <p:cNvSpPr txBox="1"/>
          <p:nvPr/>
        </p:nvSpPr>
        <p:spPr>
          <a:xfrm>
            <a:off x="1006538" y="4509120"/>
            <a:ext cx="4735592" cy="338554"/>
          </a:xfrm>
          <a:prstGeom prst="rect">
            <a:avLst/>
          </a:prstGeom>
          <a:noFill/>
        </p:spPr>
        <p:txBody>
          <a:bodyPr wrap="none" rtlCol="0">
            <a:spAutoFit/>
          </a:bodyPr>
          <a:lstStyle/>
          <a:p>
            <a:r>
              <a:rPr lang="en-US" sz="1600" dirty="0" smtClean="0">
                <a:solidFill>
                  <a:schemeClr val="bg1"/>
                </a:solidFill>
              </a:rPr>
              <a:t>Only Sections 3.1 and 3.4 will be discussed.</a:t>
            </a:r>
            <a:endParaRPr lang="en-US" sz="1600" dirty="0">
              <a:solidFill>
                <a:schemeClr val="bg1"/>
              </a:solidFill>
            </a:endParaRPr>
          </a:p>
        </p:txBody>
      </p:sp>
    </p:spTree>
    <p:extLst>
      <p:ext uri="{BB962C8B-B14F-4D97-AF65-F5344CB8AC3E}">
        <p14:creationId xmlns:p14="http://schemas.microsoft.com/office/powerpoint/2010/main" val="69050947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2F76"/>
            </a:gs>
            <a:gs pos="100000">
              <a:srgbClr val="3366FF"/>
            </a:gs>
          </a:gsLst>
          <a:lin ang="0" scaled="1"/>
        </a:gradFill>
        <a:effectLst/>
      </p:bgPr>
    </p:bg>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0" y="2152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endParaRPr lang="hu-HU" altLang="en-US" sz="1400">
              <a:solidFill>
                <a:srgbClr val="000000"/>
              </a:solidFill>
              <a:latin typeface="Verdana" pitchFamily="34" charset="0"/>
            </a:endParaRPr>
          </a:p>
        </p:txBody>
      </p:sp>
      <p:sp>
        <p:nvSpPr>
          <p:cNvPr id="32771" name="AutoShape 3"/>
          <p:cNvSpPr>
            <a:spLocks noChangeArrowheads="1"/>
          </p:cNvSpPr>
          <p:nvPr/>
        </p:nvSpPr>
        <p:spPr bwMode="auto">
          <a:xfrm>
            <a:off x="841375" y="1601855"/>
            <a:ext cx="7359650"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hu-HU" sz="1900" dirty="0">
                <a:solidFill>
                  <a:srgbClr val="FFFFFF"/>
                </a:solidFill>
              </a:rPr>
              <a:t>3</a:t>
            </a:r>
            <a:r>
              <a:rPr lang="hu-HU" sz="1900" dirty="0" smtClean="0">
                <a:solidFill>
                  <a:srgbClr val="FFFFFF"/>
                </a:solidFill>
              </a:rPr>
              <a:t>.1</a:t>
            </a:r>
            <a:r>
              <a:rPr lang="en-US" sz="1900" dirty="0" smtClean="0">
                <a:solidFill>
                  <a:srgbClr val="FFFFFF"/>
                </a:solidFill>
              </a:rPr>
              <a:t> </a:t>
            </a:r>
            <a:r>
              <a:rPr lang="hu-HU" sz="1900" dirty="0" err="1" smtClean="0">
                <a:solidFill>
                  <a:srgbClr val="FFFFFF"/>
                </a:solidFill>
              </a:rPr>
              <a:t>Overview</a:t>
            </a:r>
            <a:r>
              <a:rPr lang="hu-HU" sz="1900" dirty="0" smtClean="0">
                <a:solidFill>
                  <a:srgbClr val="FFFFFF"/>
                </a:solidFill>
              </a:rPr>
              <a:t> of </a:t>
            </a:r>
            <a:r>
              <a:rPr lang="en-US" sz="1900" dirty="0" smtClean="0">
                <a:solidFill>
                  <a:srgbClr val="FFFFFF"/>
                </a:solidFill>
              </a:rPr>
              <a:t>ARM’s </a:t>
            </a:r>
            <a:r>
              <a:rPr lang="en-US" sz="1900" dirty="0">
                <a:solidFill>
                  <a:srgbClr val="FFFFFF"/>
                </a:solidFill>
              </a:rPr>
              <a:t>processor </a:t>
            </a:r>
            <a:r>
              <a:rPr lang="hu-HU" sz="1900" dirty="0" smtClean="0">
                <a:solidFill>
                  <a:srgbClr val="FFFFFF"/>
                </a:solidFill>
              </a:rPr>
              <a:t>series</a:t>
            </a:r>
            <a:endParaRPr lang="hu-HU" sz="1900" dirty="0">
              <a:solidFill>
                <a:srgbClr val="FFFFFF"/>
              </a:solidFill>
            </a:endParaRPr>
          </a:p>
        </p:txBody>
      </p:sp>
    </p:spTree>
    <p:extLst>
      <p:ext uri="{BB962C8B-B14F-4D97-AF65-F5344CB8AC3E}">
        <p14:creationId xmlns:p14="http://schemas.microsoft.com/office/powerpoint/2010/main" val="242898748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3</a:t>
            </a:r>
            <a:r>
              <a:rPr lang="hu-HU" dirty="0" smtClean="0"/>
              <a:t>.1 </a:t>
            </a:r>
            <a:r>
              <a:rPr lang="en-US" dirty="0" smtClean="0"/>
              <a:t>Overview of ARM’s processor lines </a:t>
            </a:r>
            <a:r>
              <a:rPr lang="hu-HU" dirty="0" smtClean="0"/>
              <a:t>(1)</a:t>
            </a:r>
            <a:endParaRPr lang="en-US" dirty="0"/>
          </a:p>
        </p:txBody>
      </p:sp>
      <p:sp>
        <p:nvSpPr>
          <p:cNvPr id="3" name="TextBox 2"/>
          <p:cNvSpPr txBox="1"/>
          <p:nvPr/>
        </p:nvSpPr>
        <p:spPr>
          <a:xfrm>
            <a:off x="190085" y="638690"/>
            <a:ext cx="4760790" cy="369332"/>
          </a:xfrm>
          <a:prstGeom prst="rect">
            <a:avLst/>
          </a:prstGeom>
          <a:noFill/>
        </p:spPr>
        <p:txBody>
          <a:bodyPr wrap="none" rtlCol="0">
            <a:spAutoFit/>
          </a:bodyPr>
          <a:lstStyle/>
          <a:p>
            <a:r>
              <a:rPr lang="hu-HU" dirty="0">
                <a:solidFill>
                  <a:srgbClr val="333399"/>
                </a:solidFill>
              </a:rPr>
              <a:t>3</a:t>
            </a:r>
            <a:r>
              <a:rPr lang="hu-HU" dirty="0" smtClean="0">
                <a:solidFill>
                  <a:srgbClr val="333399"/>
                </a:solidFill>
              </a:rPr>
              <a:t>.1</a:t>
            </a:r>
            <a:r>
              <a:rPr lang="en-US" dirty="0" smtClean="0">
                <a:solidFill>
                  <a:srgbClr val="333399"/>
                </a:solidFill>
              </a:rPr>
              <a:t> </a:t>
            </a:r>
            <a:r>
              <a:rPr lang="hu-HU" dirty="0" smtClean="0">
                <a:solidFill>
                  <a:srgbClr val="333399"/>
                </a:solidFill>
              </a:rPr>
              <a:t>Overview of ARM's processor series</a:t>
            </a:r>
            <a:endParaRPr lang="en-US" dirty="0">
              <a:solidFill>
                <a:srgbClr val="333399"/>
              </a:solidFill>
            </a:endParaRPr>
          </a:p>
        </p:txBody>
      </p:sp>
      <p:sp>
        <p:nvSpPr>
          <p:cNvPr id="4" name="TextBox 3"/>
          <p:cNvSpPr txBox="1"/>
          <p:nvPr/>
        </p:nvSpPr>
        <p:spPr>
          <a:xfrm>
            <a:off x="190085" y="998730"/>
            <a:ext cx="8950848" cy="584775"/>
          </a:xfrm>
          <a:prstGeom prst="rect">
            <a:avLst/>
          </a:prstGeom>
          <a:noFill/>
        </p:spPr>
        <p:txBody>
          <a:bodyPr wrap="none" rtlCol="0">
            <a:spAutoFit/>
          </a:bodyPr>
          <a:lstStyle/>
          <a:p>
            <a:r>
              <a:rPr lang="en-US" sz="1600" dirty="0" smtClean="0">
                <a:solidFill>
                  <a:srgbClr val="000000"/>
                </a:solidFill>
              </a:rPr>
              <a:t>Subsequently</a:t>
            </a:r>
            <a:r>
              <a:rPr lang="en-US" sz="1600" dirty="0">
                <a:solidFill>
                  <a:srgbClr val="000000"/>
                </a:solidFill>
              </a:rPr>
              <a:t>, we give an overview of ARM’s processor </a:t>
            </a:r>
            <a:r>
              <a:rPr lang="hu-HU" sz="1600" dirty="0" smtClean="0">
                <a:solidFill>
                  <a:srgbClr val="000000"/>
                </a:solidFill>
              </a:rPr>
              <a:t>series</a:t>
            </a:r>
            <a:r>
              <a:rPr lang="en-US" sz="1600" dirty="0" smtClean="0">
                <a:solidFill>
                  <a:srgbClr val="000000"/>
                </a:solidFill>
              </a:rPr>
              <a:t> </a:t>
            </a:r>
            <a:r>
              <a:rPr lang="hu-HU" sz="1600" dirty="0" smtClean="0">
                <a:solidFill>
                  <a:srgbClr val="0070C0"/>
                </a:solidFill>
              </a:rPr>
              <a:t>sub</a:t>
            </a:r>
            <a:r>
              <a:rPr lang="en-US" sz="1600" dirty="0" smtClean="0">
                <a:solidFill>
                  <a:srgbClr val="0070C0"/>
                </a:solidFill>
              </a:rPr>
              <a:t>divided </a:t>
            </a:r>
            <a:r>
              <a:rPr lang="en-US" sz="1600" dirty="0">
                <a:solidFill>
                  <a:srgbClr val="0070C0"/>
                </a:solidFill>
              </a:rPr>
              <a:t>into three </a:t>
            </a:r>
          </a:p>
          <a:p>
            <a:pPr>
              <a:spcAft>
                <a:spcPts val="400"/>
              </a:spcAft>
            </a:pPr>
            <a:r>
              <a:rPr lang="en-US" sz="1600" dirty="0">
                <a:solidFill>
                  <a:srgbClr val="0070C0"/>
                </a:solidFill>
              </a:rPr>
              <a:t>     </a:t>
            </a:r>
            <a:r>
              <a:rPr lang="hu-HU" sz="1600" dirty="0" smtClean="0">
                <a:solidFill>
                  <a:srgbClr val="0070C0"/>
                </a:solidFill>
              </a:rPr>
              <a:t>sections</a:t>
            </a:r>
            <a:r>
              <a:rPr lang="en-US" sz="1600" dirty="0" smtClean="0">
                <a:solidFill>
                  <a:srgbClr val="0070C0"/>
                </a:solidFill>
              </a:rPr>
              <a:t>, </a:t>
            </a:r>
            <a:r>
              <a:rPr lang="en-US" sz="1600" dirty="0">
                <a:solidFill>
                  <a:srgbClr val="0070C0"/>
                </a:solidFill>
              </a:rPr>
              <a:t>according their underlying ISAs</a:t>
            </a:r>
            <a:r>
              <a:rPr lang="en-US" sz="1600" dirty="0" smtClean="0">
                <a:solidFill>
                  <a:srgbClr val="000000"/>
                </a:solidFill>
              </a:rPr>
              <a:t>, </a:t>
            </a:r>
            <a:r>
              <a:rPr lang="en-US" sz="1600" dirty="0">
                <a:solidFill>
                  <a:srgbClr val="000000"/>
                </a:solidFill>
              </a:rPr>
              <a:t>as follows.</a:t>
            </a:r>
          </a:p>
        </p:txBody>
      </p:sp>
      <p:sp>
        <p:nvSpPr>
          <p:cNvPr id="5" name="Text Box 7"/>
          <p:cNvSpPr txBox="1">
            <a:spLocks noChangeArrowheads="1"/>
          </p:cNvSpPr>
          <p:nvPr/>
        </p:nvSpPr>
        <p:spPr bwMode="auto">
          <a:xfrm>
            <a:off x="293999" y="2747209"/>
            <a:ext cx="265529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dirty="0" smtClean="0">
                <a:solidFill>
                  <a:srgbClr val="000000"/>
                </a:solidFill>
              </a:rPr>
              <a:t>Processors implementing</a:t>
            </a:r>
          </a:p>
          <a:p>
            <a:pPr algn="ctr">
              <a:spcBef>
                <a:spcPct val="0"/>
              </a:spcBef>
              <a:buClrTx/>
              <a:buSzTx/>
              <a:buFontTx/>
              <a:buNone/>
            </a:pPr>
            <a:r>
              <a:rPr lang="hu-HU" altLang="en-US" sz="1300" b="1" dirty="0">
                <a:solidFill>
                  <a:srgbClr val="000000"/>
                </a:solidFill>
              </a:rPr>
              <a:t>t</a:t>
            </a:r>
            <a:r>
              <a:rPr lang="hu-HU" altLang="en-US" sz="1300" b="1" dirty="0" smtClean="0">
                <a:solidFill>
                  <a:srgbClr val="000000"/>
                </a:solidFill>
              </a:rPr>
              <a:t>he ARMv1 – ARMv2 ISA</a:t>
            </a:r>
            <a:endParaRPr lang="en-US" altLang="en-US" sz="1300" b="1" dirty="0">
              <a:solidFill>
                <a:srgbClr val="000000"/>
              </a:solidFill>
            </a:endParaRPr>
          </a:p>
        </p:txBody>
      </p:sp>
      <p:sp>
        <p:nvSpPr>
          <p:cNvPr id="6" name="Text Box 16"/>
          <p:cNvSpPr txBox="1">
            <a:spLocks noChangeArrowheads="1"/>
          </p:cNvSpPr>
          <p:nvPr/>
        </p:nvSpPr>
        <p:spPr bwMode="auto">
          <a:xfrm>
            <a:off x="3298591" y="1831467"/>
            <a:ext cx="235352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r>
              <a:rPr lang="en-US" altLang="en-US" sz="1300" b="1" smtClean="0">
                <a:solidFill>
                  <a:srgbClr val="000000"/>
                </a:solidFill>
              </a:rPr>
              <a:t>ARM</a:t>
            </a:r>
            <a:r>
              <a:rPr lang="hu-HU" altLang="en-US" sz="1300" b="1" smtClean="0">
                <a:solidFill>
                  <a:srgbClr val="000000"/>
                </a:solidFill>
              </a:rPr>
              <a:t>’s</a:t>
            </a:r>
            <a:r>
              <a:rPr lang="en-US" altLang="en-US" sz="1300" b="1" smtClean="0">
                <a:solidFill>
                  <a:srgbClr val="000000"/>
                </a:solidFill>
              </a:rPr>
              <a:t> processor</a:t>
            </a:r>
            <a:r>
              <a:rPr lang="hu-HU" altLang="en-US" sz="1300" b="1" smtClean="0">
                <a:solidFill>
                  <a:srgbClr val="000000"/>
                </a:solidFill>
              </a:rPr>
              <a:t> series</a:t>
            </a:r>
            <a:endParaRPr lang="en-US" altLang="en-US" sz="1300" b="1">
              <a:solidFill>
                <a:srgbClr val="000000"/>
              </a:solidFill>
            </a:endParaRPr>
          </a:p>
        </p:txBody>
      </p:sp>
      <p:sp>
        <p:nvSpPr>
          <p:cNvPr id="7" name="Line 17"/>
          <p:cNvSpPr>
            <a:spLocks noChangeShapeType="1"/>
          </p:cNvSpPr>
          <p:nvPr/>
        </p:nvSpPr>
        <p:spPr bwMode="auto">
          <a:xfrm flipV="1">
            <a:off x="1624434" y="2388712"/>
            <a:ext cx="5672193" cy="157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8" name="Line 22"/>
          <p:cNvSpPr>
            <a:spLocks noChangeShapeType="1"/>
          </p:cNvSpPr>
          <p:nvPr/>
        </p:nvSpPr>
        <p:spPr bwMode="auto">
          <a:xfrm>
            <a:off x="4469776" y="2132029"/>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9" name="Line 25"/>
          <p:cNvSpPr>
            <a:spLocks noChangeShapeType="1"/>
          </p:cNvSpPr>
          <p:nvPr/>
        </p:nvSpPr>
        <p:spPr bwMode="auto">
          <a:xfrm>
            <a:off x="1622483" y="2403093"/>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0" name="Line 29"/>
          <p:cNvSpPr>
            <a:spLocks noChangeShapeType="1"/>
          </p:cNvSpPr>
          <p:nvPr/>
        </p:nvSpPr>
        <p:spPr bwMode="auto">
          <a:xfrm flipH="1">
            <a:off x="7288442" y="2396721"/>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1" name="TextBox 10"/>
          <p:cNvSpPr txBox="1"/>
          <p:nvPr/>
        </p:nvSpPr>
        <p:spPr>
          <a:xfrm>
            <a:off x="386535" y="3341602"/>
            <a:ext cx="2337499" cy="292388"/>
          </a:xfrm>
          <a:prstGeom prst="rect">
            <a:avLst/>
          </a:prstGeom>
          <a:noFill/>
        </p:spPr>
        <p:txBody>
          <a:bodyPr wrap="none" rtlCol="0">
            <a:spAutoFit/>
          </a:bodyPr>
          <a:lstStyle/>
          <a:p>
            <a:r>
              <a:rPr lang="en-US" altLang="en-US" sz="1300" i="1" dirty="0" smtClean="0">
                <a:solidFill>
                  <a:srgbClr val="000000"/>
                </a:solidFill>
              </a:rPr>
              <a:t>(</a:t>
            </a:r>
            <a:r>
              <a:rPr lang="hu-HU" altLang="en-US" sz="1300" i="1" dirty="0" smtClean="0">
                <a:solidFill>
                  <a:srgbClr val="000000"/>
                </a:solidFill>
              </a:rPr>
              <a:t>Earl</a:t>
            </a:r>
            <a:r>
              <a:rPr lang="en-US" altLang="en-US" sz="1300" i="1" dirty="0" err="1" smtClean="0">
                <a:solidFill>
                  <a:srgbClr val="000000"/>
                </a:solidFill>
              </a:rPr>
              <a:t>i</a:t>
            </a:r>
            <a:r>
              <a:rPr lang="hu-HU" altLang="en-US" sz="1300" i="1" dirty="0" smtClean="0">
                <a:solidFill>
                  <a:srgbClr val="000000"/>
                </a:solidFill>
              </a:rPr>
              <a:t>est </a:t>
            </a:r>
            <a:r>
              <a:rPr lang="hu-HU" altLang="en-US" sz="1300" i="1" dirty="0" smtClean="0">
                <a:solidFill>
                  <a:srgbClr val="000000"/>
                </a:solidFill>
              </a:rPr>
              <a:t>ARM processors)</a:t>
            </a:r>
            <a:endParaRPr lang="en-US" sz="1300" i="1" dirty="0">
              <a:solidFill>
                <a:srgbClr val="000000"/>
              </a:solidFill>
            </a:endParaRPr>
          </a:p>
        </p:txBody>
      </p:sp>
      <p:sp>
        <p:nvSpPr>
          <p:cNvPr id="13" name="Oval 13"/>
          <p:cNvSpPr>
            <a:spLocks noChangeArrowheads="1"/>
          </p:cNvSpPr>
          <p:nvPr/>
        </p:nvSpPr>
        <p:spPr bwMode="auto">
          <a:xfrm>
            <a:off x="4436637" y="2557169"/>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14" name="Line 25"/>
          <p:cNvSpPr>
            <a:spLocks noChangeShapeType="1"/>
          </p:cNvSpPr>
          <p:nvPr/>
        </p:nvSpPr>
        <p:spPr bwMode="auto">
          <a:xfrm>
            <a:off x="4471245" y="2374671"/>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8" name="Oval 13"/>
          <p:cNvSpPr>
            <a:spLocks noChangeArrowheads="1"/>
          </p:cNvSpPr>
          <p:nvPr/>
        </p:nvSpPr>
        <p:spPr bwMode="auto">
          <a:xfrm>
            <a:off x="1587875" y="2555447"/>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19" name="Oval 13"/>
          <p:cNvSpPr>
            <a:spLocks noChangeArrowheads="1"/>
          </p:cNvSpPr>
          <p:nvPr/>
        </p:nvSpPr>
        <p:spPr bwMode="auto">
          <a:xfrm>
            <a:off x="7257177" y="2550684"/>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20" name="TextBox 19"/>
          <p:cNvSpPr txBox="1"/>
          <p:nvPr/>
        </p:nvSpPr>
        <p:spPr>
          <a:xfrm>
            <a:off x="860953" y="3566627"/>
            <a:ext cx="1452642" cy="292388"/>
          </a:xfrm>
          <a:prstGeom prst="rect">
            <a:avLst/>
          </a:prstGeom>
          <a:noFill/>
        </p:spPr>
        <p:txBody>
          <a:bodyPr wrap="none" rtlCol="0">
            <a:spAutoFit/>
          </a:bodyPr>
          <a:lstStyle/>
          <a:p>
            <a:r>
              <a:rPr lang="en-US" sz="1300" dirty="0" smtClean="0"/>
              <a:t>(~ 19</a:t>
            </a:r>
            <a:r>
              <a:rPr lang="hu-HU" sz="1300" dirty="0" smtClean="0"/>
              <a:t>85</a:t>
            </a:r>
            <a:r>
              <a:rPr lang="en-US" sz="1300" dirty="0" smtClean="0"/>
              <a:t>-199</a:t>
            </a:r>
            <a:r>
              <a:rPr lang="hu-HU" sz="1300" dirty="0" smtClean="0"/>
              <a:t>0</a:t>
            </a:r>
            <a:r>
              <a:rPr lang="en-US" sz="1300" dirty="0" smtClean="0"/>
              <a:t>)</a:t>
            </a:r>
            <a:endParaRPr lang="en-US" sz="1300" dirty="0"/>
          </a:p>
        </p:txBody>
      </p:sp>
      <p:sp>
        <p:nvSpPr>
          <p:cNvPr id="23" name="TextBox 22"/>
          <p:cNvSpPr txBox="1"/>
          <p:nvPr/>
        </p:nvSpPr>
        <p:spPr>
          <a:xfrm>
            <a:off x="1006483" y="3962193"/>
            <a:ext cx="1212191" cy="292388"/>
          </a:xfrm>
          <a:prstGeom prst="rect">
            <a:avLst/>
          </a:prstGeom>
          <a:noFill/>
        </p:spPr>
        <p:txBody>
          <a:bodyPr wrap="none" rtlCol="0">
            <a:spAutoFit/>
          </a:bodyPr>
          <a:lstStyle/>
          <a:p>
            <a:r>
              <a:rPr lang="hu-HU" sz="1300" i="1" dirty="0" smtClean="0"/>
              <a:t>ARM1-ARM3</a:t>
            </a:r>
            <a:endParaRPr lang="hu-HU" sz="1300" i="1" dirty="0"/>
          </a:p>
        </p:txBody>
      </p:sp>
      <p:sp>
        <p:nvSpPr>
          <p:cNvPr id="26" name="TextBox 25"/>
          <p:cNvSpPr txBox="1"/>
          <p:nvPr/>
        </p:nvSpPr>
        <p:spPr>
          <a:xfrm>
            <a:off x="720725" y="4421722"/>
            <a:ext cx="1754006" cy="492443"/>
          </a:xfrm>
          <a:prstGeom prst="rect">
            <a:avLst/>
          </a:prstGeom>
          <a:noFill/>
        </p:spPr>
        <p:txBody>
          <a:bodyPr wrap="none" rtlCol="0">
            <a:spAutoFit/>
          </a:bodyPr>
          <a:lstStyle/>
          <a:p>
            <a:pPr algn="ctr"/>
            <a:r>
              <a:rPr lang="hu-HU" sz="1300" dirty="0" smtClean="0"/>
              <a:t>26-bit address bus</a:t>
            </a:r>
          </a:p>
          <a:p>
            <a:pPr algn="ctr"/>
            <a:r>
              <a:rPr lang="hu-HU" sz="1300" dirty="0" smtClean="0"/>
              <a:t>32-bit data buses</a:t>
            </a:r>
            <a:endParaRPr lang="en-US" sz="1300" dirty="0"/>
          </a:p>
        </p:txBody>
      </p:sp>
      <p:sp>
        <p:nvSpPr>
          <p:cNvPr id="12" name="Text Box 7"/>
          <p:cNvSpPr txBox="1">
            <a:spLocks noChangeArrowheads="1"/>
          </p:cNvSpPr>
          <p:nvPr/>
        </p:nvSpPr>
        <p:spPr bwMode="auto">
          <a:xfrm>
            <a:off x="3155683" y="2753925"/>
            <a:ext cx="25864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dirty="0" smtClean="0">
                <a:solidFill>
                  <a:srgbClr val="000000"/>
                </a:solidFill>
              </a:rPr>
              <a:t>Processors implementing the ARMv3 – v6 ISA</a:t>
            </a:r>
            <a:endParaRPr lang="en-US" altLang="en-US" sz="1300" b="1" dirty="0">
              <a:solidFill>
                <a:srgbClr val="000000"/>
              </a:solidFill>
            </a:endParaRPr>
          </a:p>
        </p:txBody>
      </p:sp>
      <p:sp>
        <p:nvSpPr>
          <p:cNvPr id="15" name="TextBox 14"/>
          <p:cNvSpPr txBox="1"/>
          <p:nvPr/>
        </p:nvSpPr>
        <p:spPr>
          <a:xfrm>
            <a:off x="3493834" y="3350656"/>
            <a:ext cx="2137124" cy="292388"/>
          </a:xfrm>
          <a:prstGeom prst="rect">
            <a:avLst/>
          </a:prstGeom>
          <a:noFill/>
        </p:spPr>
        <p:txBody>
          <a:bodyPr wrap="none" rtlCol="0">
            <a:spAutoFit/>
          </a:bodyPr>
          <a:lstStyle/>
          <a:p>
            <a:r>
              <a:rPr lang="en-US" altLang="en-US" sz="1300" i="1" dirty="0" smtClean="0">
                <a:solidFill>
                  <a:srgbClr val="000000"/>
                </a:solidFill>
              </a:rPr>
              <a:t>(</a:t>
            </a:r>
            <a:r>
              <a:rPr lang="hu-HU" altLang="en-US" sz="1300" i="1" dirty="0" smtClean="0">
                <a:solidFill>
                  <a:srgbClr val="000000"/>
                </a:solidFill>
              </a:rPr>
              <a:t>Early ARM processors)</a:t>
            </a:r>
            <a:endParaRPr lang="en-US" sz="1300" i="1" dirty="0">
              <a:solidFill>
                <a:srgbClr val="000000"/>
              </a:solidFill>
            </a:endParaRPr>
          </a:p>
        </p:txBody>
      </p:sp>
      <p:sp>
        <p:nvSpPr>
          <p:cNvPr id="21" name="TextBox 20"/>
          <p:cNvSpPr txBox="1"/>
          <p:nvPr/>
        </p:nvSpPr>
        <p:spPr>
          <a:xfrm>
            <a:off x="3830758" y="3573959"/>
            <a:ext cx="1452642" cy="292388"/>
          </a:xfrm>
          <a:prstGeom prst="rect">
            <a:avLst/>
          </a:prstGeom>
          <a:noFill/>
        </p:spPr>
        <p:txBody>
          <a:bodyPr wrap="none" rtlCol="0">
            <a:spAutoFit/>
          </a:bodyPr>
          <a:lstStyle/>
          <a:p>
            <a:r>
              <a:rPr lang="en-US" sz="1300" dirty="0" smtClean="0"/>
              <a:t>(~ 199</a:t>
            </a:r>
            <a:r>
              <a:rPr lang="hu-HU" sz="1300" dirty="0" smtClean="0"/>
              <a:t>1</a:t>
            </a:r>
            <a:r>
              <a:rPr lang="en-US" sz="1300" dirty="0" smtClean="0"/>
              <a:t>-2004)</a:t>
            </a:r>
            <a:endParaRPr lang="en-US" sz="1300" dirty="0"/>
          </a:p>
        </p:txBody>
      </p:sp>
      <p:sp>
        <p:nvSpPr>
          <p:cNvPr id="24" name="TextBox 23"/>
          <p:cNvSpPr txBox="1"/>
          <p:nvPr/>
        </p:nvSpPr>
        <p:spPr>
          <a:xfrm>
            <a:off x="3650738" y="3966125"/>
            <a:ext cx="1715534" cy="292388"/>
          </a:xfrm>
          <a:prstGeom prst="rect">
            <a:avLst/>
          </a:prstGeom>
          <a:noFill/>
        </p:spPr>
        <p:txBody>
          <a:bodyPr wrap="none" rtlCol="0">
            <a:spAutoFit/>
          </a:bodyPr>
          <a:lstStyle/>
          <a:p>
            <a:r>
              <a:rPr lang="hu-HU" sz="1300" i="1" dirty="0" smtClean="0"/>
              <a:t>ARM6xx-ARM11xx</a:t>
            </a:r>
            <a:endParaRPr lang="hu-HU" sz="1300" i="1" dirty="0"/>
          </a:p>
        </p:txBody>
      </p:sp>
      <p:sp>
        <p:nvSpPr>
          <p:cNvPr id="27" name="TextBox 26"/>
          <p:cNvSpPr txBox="1"/>
          <p:nvPr/>
        </p:nvSpPr>
        <p:spPr>
          <a:xfrm>
            <a:off x="3581890" y="4429591"/>
            <a:ext cx="1754006" cy="492443"/>
          </a:xfrm>
          <a:prstGeom prst="rect">
            <a:avLst/>
          </a:prstGeom>
          <a:noFill/>
        </p:spPr>
        <p:txBody>
          <a:bodyPr wrap="none" rtlCol="0">
            <a:spAutoFit/>
          </a:bodyPr>
          <a:lstStyle/>
          <a:p>
            <a:pPr algn="ctr"/>
            <a:r>
              <a:rPr lang="hu-HU" sz="1300" dirty="0" smtClean="0"/>
              <a:t>32-bit address bus</a:t>
            </a:r>
          </a:p>
          <a:p>
            <a:pPr algn="ctr"/>
            <a:r>
              <a:rPr lang="hu-HU" sz="1300" dirty="0" smtClean="0"/>
              <a:t>32-bit data buses</a:t>
            </a:r>
            <a:endParaRPr lang="en-US" sz="1300" dirty="0"/>
          </a:p>
        </p:txBody>
      </p:sp>
      <p:sp>
        <p:nvSpPr>
          <p:cNvPr id="16" name="Text Box 7"/>
          <p:cNvSpPr txBox="1">
            <a:spLocks noChangeArrowheads="1"/>
          </p:cNvSpPr>
          <p:nvPr/>
        </p:nvSpPr>
        <p:spPr bwMode="auto">
          <a:xfrm>
            <a:off x="5631483" y="2753925"/>
            <a:ext cx="335100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dirty="0" smtClean="0">
                <a:solidFill>
                  <a:srgbClr val="000000"/>
                </a:solidFill>
              </a:rPr>
              <a:t>Processors implementing </a:t>
            </a:r>
          </a:p>
          <a:p>
            <a:pPr algn="ctr">
              <a:spcBef>
                <a:spcPct val="0"/>
              </a:spcBef>
              <a:buClrTx/>
              <a:buSzTx/>
              <a:buFontTx/>
              <a:buNone/>
            </a:pPr>
            <a:r>
              <a:rPr lang="hu-HU" altLang="en-US" sz="1300" b="1" dirty="0" smtClean="0">
                <a:solidFill>
                  <a:srgbClr val="000000"/>
                </a:solidFill>
              </a:rPr>
              <a:t>the ARMv7 – ARMv8 ISA</a:t>
            </a:r>
            <a:endParaRPr lang="en-US" altLang="en-US" sz="1300" b="1" dirty="0">
              <a:solidFill>
                <a:srgbClr val="000000"/>
              </a:solidFill>
            </a:endParaRPr>
          </a:p>
        </p:txBody>
      </p:sp>
      <p:sp>
        <p:nvSpPr>
          <p:cNvPr id="17" name="TextBox 16"/>
          <p:cNvSpPr txBox="1"/>
          <p:nvPr/>
        </p:nvSpPr>
        <p:spPr>
          <a:xfrm>
            <a:off x="6057165" y="3367210"/>
            <a:ext cx="2401619" cy="292388"/>
          </a:xfrm>
          <a:prstGeom prst="rect">
            <a:avLst/>
          </a:prstGeom>
          <a:noFill/>
        </p:spPr>
        <p:txBody>
          <a:bodyPr wrap="none" rtlCol="0">
            <a:spAutoFit/>
          </a:bodyPr>
          <a:lstStyle/>
          <a:p>
            <a:r>
              <a:rPr lang="en-US" altLang="en-US" sz="1300" i="1" dirty="0" smtClean="0">
                <a:solidFill>
                  <a:srgbClr val="000000"/>
                </a:solidFill>
              </a:rPr>
              <a:t>(</a:t>
            </a:r>
            <a:r>
              <a:rPr lang="hu-HU" altLang="en-US" sz="1300" i="1" dirty="0" smtClean="0">
                <a:solidFill>
                  <a:srgbClr val="000000"/>
                </a:solidFill>
              </a:rPr>
              <a:t>ARM’s Cortex processors</a:t>
            </a:r>
            <a:r>
              <a:rPr lang="en-US" altLang="en-US" sz="1300" i="1" dirty="0" smtClean="0">
                <a:solidFill>
                  <a:srgbClr val="000000"/>
                </a:solidFill>
              </a:rPr>
              <a:t>)</a:t>
            </a:r>
            <a:endParaRPr lang="en-US" sz="1300" i="1" dirty="0">
              <a:solidFill>
                <a:srgbClr val="000000"/>
              </a:solidFill>
            </a:endParaRPr>
          </a:p>
        </p:txBody>
      </p:sp>
      <p:sp>
        <p:nvSpPr>
          <p:cNvPr id="22" name="TextBox 21"/>
          <p:cNvSpPr txBox="1"/>
          <p:nvPr/>
        </p:nvSpPr>
        <p:spPr>
          <a:xfrm>
            <a:off x="6656839" y="3561403"/>
            <a:ext cx="1768433" cy="292388"/>
          </a:xfrm>
          <a:prstGeom prst="rect">
            <a:avLst/>
          </a:prstGeom>
          <a:noFill/>
        </p:spPr>
        <p:txBody>
          <a:bodyPr wrap="none" rtlCol="0">
            <a:spAutoFit/>
          </a:bodyPr>
          <a:lstStyle/>
          <a:p>
            <a:r>
              <a:rPr lang="en-US" sz="1300" dirty="0" smtClean="0"/>
              <a:t>(Since </a:t>
            </a:r>
            <a:r>
              <a:rPr lang="en-US" sz="1300" dirty="0" smtClean="0"/>
              <a:t>2004/2012)</a:t>
            </a:r>
            <a:endParaRPr lang="en-US" sz="1300" dirty="0"/>
          </a:p>
        </p:txBody>
      </p:sp>
      <p:sp>
        <p:nvSpPr>
          <p:cNvPr id="25" name="TextBox 24"/>
          <p:cNvSpPr txBox="1"/>
          <p:nvPr/>
        </p:nvSpPr>
        <p:spPr>
          <a:xfrm>
            <a:off x="6687235" y="3966448"/>
            <a:ext cx="1181734" cy="292388"/>
          </a:xfrm>
          <a:prstGeom prst="rect">
            <a:avLst/>
          </a:prstGeom>
          <a:noFill/>
        </p:spPr>
        <p:txBody>
          <a:bodyPr wrap="none" rtlCol="0">
            <a:spAutoFit/>
          </a:bodyPr>
          <a:lstStyle/>
          <a:p>
            <a:r>
              <a:rPr lang="hu-HU" sz="1300" i="1" dirty="0" smtClean="0"/>
              <a:t>Cortex lines</a:t>
            </a:r>
            <a:endParaRPr lang="hu-HU" sz="1300" i="1" dirty="0"/>
          </a:p>
        </p:txBody>
      </p:sp>
      <p:sp>
        <p:nvSpPr>
          <p:cNvPr id="28" name="TextBox 27"/>
          <p:cNvSpPr txBox="1"/>
          <p:nvPr/>
        </p:nvSpPr>
        <p:spPr>
          <a:xfrm>
            <a:off x="5787135" y="4398430"/>
            <a:ext cx="3042821" cy="692497"/>
          </a:xfrm>
          <a:prstGeom prst="rect">
            <a:avLst/>
          </a:prstGeom>
          <a:noFill/>
        </p:spPr>
        <p:txBody>
          <a:bodyPr wrap="none" rtlCol="0">
            <a:spAutoFit/>
          </a:bodyPr>
          <a:lstStyle/>
          <a:p>
            <a:pPr algn="ctr"/>
            <a:r>
              <a:rPr lang="hu-HU" sz="1300" dirty="0" smtClean="0"/>
              <a:t>ARMv7: 32-bit </a:t>
            </a:r>
          </a:p>
          <a:p>
            <a:pPr algn="ctr"/>
            <a:r>
              <a:rPr lang="hu-HU" sz="1300" dirty="0" smtClean="0"/>
              <a:t>ARMv8: 64-bit</a:t>
            </a:r>
          </a:p>
          <a:p>
            <a:pPr algn="ctr"/>
            <a:r>
              <a:rPr lang="hu-HU" sz="1300" dirty="0" smtClean="0"/>
              <a:t>with AArch64 and AArch32 modes</a:t>
            </a:r>
            <a:endParaRPr lang="en-US" sz="1300" dirty="0"/>
          </a:p>
        </p:txBody>
      </p:sp>
    </p:spTree>
    <p:extLst>
      <p:ext uri="{BB962C8B-B14F-4D97-AF65-F5344CB8AC3E}">
        <p14:creationId xmlns:p14="http://schemas.microsoft.com/office/powerpoint/2010/main" val="6101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fill="hold"/>
                                        <p:tgtEl>
                                          <p:spTgt spid="20"/>
                                        </p:tgtEl>
                                        <p:attrNameLst>
                                          <p:attrName>ppt_x</p:attrName>
                                        </p:attrNameLst>
                                      </p:cBhvr>
                                      <p:tavLst>
                                        <p:tav tm="0">
                                          <p:val>
                                            <p:strVal val="#ppt_x"/>
                                          </p:val>
                                        </p:tav>
                                        <p:tav tm="100000">
                                          <p:val>
                                            <p:strVal val="#ppt_x"/>
                                          </p:val>
                                        </p:tav>
                                      </p:tavLst>
                                    </p:anim>
                                    <p:anim calcmode="lin" valueType="num">
                                      <p:cBhvr additive="base">
                                        <p:cTn id="58" dur="500" fill="hold"/>
                                        <p:tgtEl>
                                          <p:spTgt spid="20"/>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fill="hold"/>
                                        <p:tgtEl>
                                          <p:spTgt spid="26"/>
                                        </p:tgtEl>
                                        <p:attrNameLst>
                                          <p:attrName>ppt_x</p:attrName>
                                        </p:attrNameLst>
                                      </p:cBhvr>
                                      <p:tavLst>
                                        <p:tav tm="0">
                                          <p:val>
                                            <p:strVal val="#ppt_x"/>
                                          </p:val>
                                        </p:tav>
                                        <p:tav tm="100000">
                                          <p:val>
                                            <p:strVal val="#ppt_x"/>
                                          </p:val>
                                        </p:tav>
                                      </p:tavLst>
                                    </p:anim>
                                    <p:anim calcmode="lin" valueType="num">
                                      <p:cBhvr additive="base">
                                        <p:cTn id="6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ppt_x"/>
                                          </p:val>
                                        </p:tav>
                                        <p:tav tm="100000">
                                          <p:val>
                                            <p:strVal val="#ppt_x"/>
                                          </p:val>
                                        </p:tav>
                                      </p:tavLst>
                                    </p:anim>
                                    <p:anim calcmode="lin" valueType="num">
                                      <p:cBhvr additive="base">
                                        <p:cTn id="72" dur="500" fill="hold"/>
                                        <p:tgtEl>
                                          <p:spTgt spid="1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500" fill="hold"/>
                                        <p:tgtEl>
                                          <p:spTgt spid="15"/>
                                        </p:tgtEl>
                                        <p:attrNameLst>
                                          <p:attrName>ppt_x</p:attrName>
                                        </p:attrNameLst>
                                      </p:cBhvr>
                                      <p:tavLst>
                                        <p:tav tm="0">
                                          <p:val>
                                            <p:strVal val="#ppt_x"/>
                                          </p:val>
                                        </p:tav>
                                        <p:tav tm="100000">
                                          <p:val>
                                            <p:strVal val="#ppt_x"/>
                                          </p:val>
                                        </p:tav>
                                      </p:tavLst>
                                    </p:anim>
                                    <p:anim calcmode="lin" valueType="num">
                                      <p:cBhvr additive="base">
                                        <p:cTn id="76" dur="500" fill="hold"/>
                                        <p:tgtEl>
                                          <p:spTgt spid="15"/>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fill="hold"/>
                                        <p:tgtEl>
                                          <p:spTgt spid="21"/>
                                        </p:tgtEl>
                                        <p:attrNameLst>
                                          <p:attrName>ppt_x</p:attrName>
                                        </p:attrNameLst>
                                      </p:cBhvr>
                                      <p:tavLst>
                                        <p:tav tm="0">
                                          <p:val>
                                            <p:strVal val="#ppt_x"/>
                                          </p:val>
                                        </p:tav>
                                        <p:tav tm="100000">
                                          <p:val>
                                            <p:strVal val="#ppt_x"/>
                                          </p:val>
                                        </p:tav>
                                      </p:tavLst>
                                    </p:anim>
                                    <p:anim calcmode="lin" valueType="num">
                                      <p:cBhvr additive="base">
                                        <p:cTn id="80" dur="500" fill="hold"/>
                                        <p:tgtEl>
                                          <p:spTgt spid="2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ppt_x"/>
                                          </p:val>
                                        </p:tav>
                                        <p:tav tm="100000">
                                          <p:val>
                                            <p:strVal val="#ppt_x"/>
                                          </p:val>
                                        </p:tav>
                                      </p:tavLst>
                                    </p:anim>
                                    <p:anim calcmode="lin" valueType="num">
                                      <p:cBhvr additive="base">
                                        <p:cTn id="84" dur="500" fill="hold"/>
                                        <p:tgtEl>
                                          <p:spTgt spid="2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additive="base">
                                        <p:cTn id="87" dur="500" fill="hold"/>
                                        <p:tgtEl>
                                          <p:spTgt spid="27"/>
                                        </p:tgtEl>
                                        <p:attrNameLst>
                                          <p:attrName>ppt_x</p:attrName>
                                        </p:attrNameLst>
                                      </p:cBhvr>
                                      <p:tavLst>
                                        <p:tav tm="0">
                                          <p:val>
                                            <p:strVal val="#ppt_x"/>
                                          </p:val>
                                        </p:tav>
                                        <p:tav tm="100000">
                                          <p:val>
                                            <p:strVal val="#ppt_x"/>
                                          </p:val>
                                        </p:tav>
                                      </p:tavLst>
                                    </p:anim>
                                    <p:anim calcmode="lin" valueType="num">
                                      <p:cBhvr additive="base">
                                        <p:cTn id="8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additive="base">
                                        <p:cTn id="93" dur="500" fill="hold"/>
                                        <p:tgtEl>
                                          <p:spTgt spid="16"/>
                                        </p:tgtEl>
                                        <p:attrNameLst>
                                          <p:attrName>ppt_x</p:attrName>
                                        </p:attrNameLst>
                                      </p:cBhvr>
                                      <p:tavLst>
                                        <p:tav tm="0">
                                          <p:val>
                                            <p:strVal val="#ppt_x"/>
                                          </p:val>
                                        </p:tav>
                                        <p:tav tm="100000">
                                          <p:val>
                                            <p:strVal val="#ppt_x"/>
                                          </p:val>
                                        </p:tav>
                                      </p:tavLst>
                                    </p:anim>
                                    <p:anim calcmode="lin" valueType="num">
                                      <p:cBhvr additive="base">
                                        <p:cTn id="94" dur="500" fill="hold"/>
                                        <p:tgtEl>
                                          <p:spTgt spid="16"/>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17"/>
                                        </p:tgtEl>
                                        <p:attrNameLst>
                                          <p:attrName>style.visibility</p:attrName>
                                        </p:attrNameLst>
                                      </p:cBhvr>
                                      <p:to>
                                        <p:strVal val="visible"/>
                                      </p:to>
                                    </p:set>
                                    <p:anim calcmode="lin" valueType="num">
                                      <p:cBhvr additive="base">
                                        <p:cTn id="97" dur="500" fill="hold"/>
                                        <p:tgtEl>
                                          <p:spTgt spid="17"/>
                                        </p:tgtEl>
                                        <p:attrNameLst>
                                          <p:attrName>ppt_x</p:attrName>
                                        </p:attrNameLst>
                                      </p:cBhvr>
                                      <p:tavLst>
                                        <p:tav tm="0">
                                          <p:val>
                                            <p:strVal val="#ppt_x"/>
                                          </p:val>
                                        </p:tav>
                                        <p:tav tm="100000">
                                          <p:val>
                                            <p:strVal val="#ppt_x"/>
                                          </p:val>
                                        </p:tav>
                                      </p:tavLst>
                                    </p:anim>
                                    <p:anim calcmode="lin" valueType="num">
                                      <p:cBhvr additive="base">
                                        <p:cTn id="98" dur="500" fill="hold"/>
                                        <p:tgtEl>
                                          <p:spTgt spid="17"/>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 calcmode="lin" valueType="num">
                                      <p:cBhvr additive="base">
                                        <p:cTn id="101" dur="500" fill="hold"/>
                                        <p:tgtEl>
                                          <p:spTgt spid="22"/>
                                        </p:tgtEl>
                                        <p:attrNameLst>
                                          <p:attrName>ppt_x</p:attrName>
                                        </p:attrNameLst>
                                      </p:cBhvr>
                                      <p:tavLst>
                                        <p:tav tm="0">
                                          <p:val>
                                            <p:strVal val="#ppt_x"/>
                                          </p:val>
                                        </p:tav>
                                        <p:tav tm="100000">
                                          <p:val>
                                            <p:strVal val="#ppt_x"/>
                                          </p:val>
                                        </p:tav>
                                      </p:tavLst>
                                    </p:anim>
                                    <p:anim calcmode="lin" valueType="num">
                                      <p:cBhvr additive="base">
                                        <p:cTn id="102" dur="500" fill="hold"/>
                                        <p:tgtEl>
                                          <p:spTgt spid="22"/>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25"/>
                                        </p:tgtEl>
                                        <p:attrNameLst>
                                          <p:attrName>style.visibility</p:attrName>
                                        </p:attrNameLst>
                                      </p:cBhvr>
                                      <p:to>
                                        <p:strVal val="visible"/>
                                      </p:to>
                                    </p:set>
                                    <p:anim calcmode="lin" valueType="num">
                                      <p:cBhvr additive="base">
                                        <p:cTn id="105" dur="500" fill="hold"/>
                                        <p:tgtEl>
                                          <p:spTgt spid="25"/>
                                        </p:tgtEl>
                                        <p:attrNameLst>
                                          <p:attrName>ppt_x</p:attrName>
                                        </p:attrNameLst>
                                      </p:cBhvr>
                                      <p:tavLst>
                                        <p:tav tm="0">
                                          <p:val>
                                            <p:strVal val="#ppt_x"/>
                                          </p:val>
                                        </p:tav>
                                        <p:tav tm="100000">
                                          <p:val>
                                            <p:strVal val="#ppt_x"/>
                                          </p:val>
                                        </p:tav>
                                      </p:tavLst>
                                    </p:anim>
                                    <p:anim calcmode="lin" valueType="num">
                                      <p:cBhvr additive="base">
                                        <p:cTn id="106" dur="500" fill="hold"/>
                                        <p:tgtEl>
                                          <p:spTgt spid="25"/>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28"/>
                                        </p:tgtEl>
                                        <p:attrNameLst>
                                          <p:attrName>style.visibility</p:attrName>
                                        </p:attrNameLst>
                                      </p:cBhvr>
                                      <p:to>
                                        <p:strVal val="visible"/>
                                      </p:to>
                                    </p:set>
                                    <p:anim calcmode="lin" valueType="num">
                                      <p:cBhvr additive="base">
                                        <p:cTn id="109" dur="500" fill="hold"/>
                                        <p:tgtEl>
                                          <p:spTgt spid="28"/>
                                        </p:tgtEl>
                                        <p:attrNameLst>
                                          <p:attrName>ppt_x</p:attrName>
                                        </p:attrNameLst>
                                      </p:cBhvr>
                                      <p:tavLst>
                                        <p:tav tm="0">
                                          <p:val>
                                            <p:strVal val="#ppt_x"/>
                                          </p:val>
                                        </p:tav>
                                        <p:tav tm="100000">
                                          <p:val>
                                            <p:strVal val="#ppt_x"/>
                                          </p:val>
                                        </p:tav>
                                      </p:tavLst>
                                    </p:anim>
                                    <p:anim calcmode="lin" valueType="num">
                                      <p:cBhvr additive="base">
                                        <p:cTn id="11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P spid="9" grpId="0" animBg="1"/>
      <p:bldP spid="10" grpId="0" animBg="1"/>
      <p:bldP spid="11" grpId="0"/>
      <p:bldP spid="13" grpId="0" animBg="1"/>
      <p:bldP spid="14" grpId="0" animBg="1"/>
      <p:bldP spid="18" grpId="0" animBg="1"/>
      <p:bldP spid="19" grpId="0" animBg="1"/>
      <p:bldP spid="20" grpId="0"/>
      <p:bldP spid="23" grpId="0"/>
      <p:bldP spid="26" grpId="0"/>
      <p:bldP spid="12" grpId="0"/>
      <p:bldP spid="15" grpId="0"/>
      <p:bldP spid="21" grpId="0"/>
      <p:bldP spid="24" grpId="0"/>
      <p:bldP spid="27" grpId="0"/>
      <p:bldP spid="16" grpId="0"/>
      <p:bldP spid="17" grpId="0"/>
      <p:bldP spid="22" grpId="0"/>
      <p:bldP spid="25" grpId="0"/>
      <p:bldP spid="28" grpId="0"/>
    </p:bldLst>
  </p:timing>
</p:sld>
</file>

<file path=ppt/slides/slide1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2F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841375" y="1587126"/>
            <a:ext cx="7359650"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hu-HU" sz="1900" dirty="0">
                <a:solidFill>
                  <a:srgbClr val="FFFFFF"/>
                </a:solidFill>
              </a:rPr>
              <a:t>3</a:t>
            </a:r>
            <a:r>
              <a:rPr lang="hu-HU" sz="1900" dirty="0" smtClean="0">
                <a:solidFill>
                  <a:srgbClr val="FFFFFF"/>
                </a:solidFill>
              </a:rPr>
              <a:t>.2</a:t>
            </a:r>
            <a:r>
              <a:rPr lang="en-US" sz="1900" dirty="0" smtClean="0">
                <a:solidFill>
                  <a:srgbClr val="FFFFFF"/>
                </a:solidFill>
              </a:rPr>
              <a:t> </a:t>
            </a:r>
            <a:r>
              <a:rPr lang="hu-HU" sz="1900" dirty="0" smtClean="0">
                <a:solidFill>
                  <a:srgbClr val="FFFFFF"/>
                </a:solidFill>
              </a:rPr>
              <a:t>Processors implementing the ARM v1 - ARM v2 ISA</a:t>
            </a:r>
            <a:endParaRPr lang="hu-HU" sz="1900" dirty="0">
              <a:solidFill>
                <a:srgbClr val="FFFFFF"/>
              </a:solidFill>
            </a:endParaRPr>
          </a:p>
        </p:txBody>
      </p:sp>
    </p:spTree>
    <p:extLst>
      <p:ext uri="{BB962C8B-B14F-4D97-AF65-F5344CB8AC3E}">
        <p14:creationId xmlns:p14="http://schemas.microsoft.com/office/powerpoint/2010/main" val="328650935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1035" y="629165"/>
            <a:ext cx="7250062" cy="369332"/>
          </a:xfrm>
          <a:prstGeom prst="rect">
            <a:avLst/>
          </a:prstGeom>
          <a:noFill/>
        </p:spPr>
        <p:txBody>
          <a:bodyPr wrap="none" rtlCol="0">
            <a:spAutoFit/>
          </a:bodyPr>
          <a:lstStyle/>
          <a:p>
            <a:r>
              <a:rPr lang="hu-HU" dirty="0">
                <a:solidFill>
                  <a:srgbClr val="333399"/>
                </a:solidFill>
              </a:rPr>
              <a:t>3</a:t>
            </a:r>
            <a:r>
              <a:rPr lang="hu-HU" dirty="0" smtClean="0">
                <a:solidFill>
                  <a:srgbClr val="333399"/>
                </a:solidFill>
              </a:rPr>
              <a:t>.2 Processors implementing the </a:t>
            </a:r>
            <a:r>
              <a:rPr lang="en-US" dirty="0" smtClean="0">
                <a:solidFill>
                  <a:srgbClr val="333399"/>
                </a:solidFill>
              </a:rPr>
              <a:t>ARMv1 </a:t>
            </a:r>
            <a:r>
              <a:rPr lang="en-US" dirty="0">
                <a:solidFill>
                  <a:srgbClr val="333399"/>
                </a:solidFill>
              </a:rPr>
              <a:t>– </a:t>
            </a:r>
            <a:r>
              <a:rPr lang="en-US" dirty="0" err="1" smtClean="0">
                <a:solidFill>
                  <a:srgbClr val="333399"/>
                </a:solidFill>
              </a:rPr>
              <a:t>ARMv</a:t>
            </a:r>
            <a:r>
              <a:rPr lang="hu-HU" dirty="0" smtClean="0">
                <a:solidFill>
                  <a:srgbClr val="333399"/>
                </a:solidFill>
              </a:rPr>
              <a:t>2 ISA -1 </a:t>
            </a:r>
            <a:r>
              <a:rPr lang="hu-HU" dirty="0" smtClean="0"/>
              <a:t>[5]</a:t>
            </a:r>
            <a:endParaRPr lang="en-US" dirty="0"/>
          </a:p>
        </p:txBody>
      </p:sp>
      <p:pic>
        <p:nvPicPr>
          <p:cNvPr id="4" name="Picture 2" descr="C:\Users\Sima Dezső\Documents\arm_processors\armhistor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545" y="1241772"/>
            <a:ext cx="8145905" cy="5760982"/>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bwMode="auto">
          <a:xfrm>
            <a:off x="476790" y="1268760"/>
            <a:ext cx="3690165" cy="990110"/>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a:solidFill>
                <a:srgbClr val="000000"/>
              </a:solidFill>
            </a:endParaRPr>
          </a:p>
        </p:txBody>
      </p:sp>
      <p:sp>
        <p:nvSpPr>
          <p:cNvPr id="6" name="Title 1"/>
          <p:cNvSpPr>
            <a:spLocks noGrp="1"/>
          </p:cNvSpPr>
          <p:nvPr>
            <p:ph type="title"/>
          </p:nvPr>
        </p:nvSpPr>
        <p:spPr>
          <a:xfrm>
            <a:off x="0" y="-7810"/>
            <a:ext cx="9144000" cy="393700"/>
          </a:xfrm>
        </p:spPr>
        <p:txBody>
          <a:bodyPr/>
          <a:lstStyle/>
          <a:p>
            <a:pPr>
              <a:defRPr/>
            </a:pPr>
            <a:r>
              <a:rPr lang="hu-HU" dirty="0">
                <a:solidFill>
                  <a:srgbClr val="FFFFFF"/>
                </a:solidFill>
              </a:rPr>
              <a:t>3</a:t>
            </a:r>
            <a:r>
              <a:rPr lang="hu-HU" dirty="0" smtClean="0">
                <a:solidFill>
                  <a:srgbClr val="FFFFFF"/>
                </a:solidFill>
              </a:rPr>
              <a:t>.2</a:t>
            </a:r>
            <a:r>
              <a:rPr lang="en-US" dirty="0" smtClean="0">
                <a:solidFill>
                  <a:srgbClr val="FFFFFF"/>
                </a:solidFill>
              </a:rPr>
              <a:t> </a:t>
            </a:r>
            <a:r>
              <a:rPr lang="hu-HU" dirty="0">
                <a:solidFill>
                  <a:srgbClr val="FFFFFF"/>
                </a:solidFill>
              </a:rPr>
              <a:t>Processors implementing the ARM v1 - ARM </a:t>
            </a:r>
            <a:r>
              <a:rPr lang="hu-HU" dirty="0" smtClean="0">
                <a:solidFill>
                  <a:srgbClr val="FFFFFF"/>
                </a:solidFill>
              </a:rPr>
              <a:t>v2 ISA (1)</a:t>
            </a:r>
            <a:endParaRPr lang="hu-HU" dirty="0">
              <a:solidFill>
                <a:srgbClr val="FFFFFF"/>
              </a:solidFill>
            </a:endParaRPr>
          </a:p>
        </p:txBody>
      </p:sp>
    </p:spTree>
    <p:extLst>
      <p:ext uri="{BB962C8B-B14F-4D97-AF65-F5344CB8AC3E}">
        <p14:creationId xmlns:p14="http://schemas.microsoft.com/office/powerpoint/2010/main" val="276241762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0560" y="638690"/>
            <a:ext cx="1085362" cy="338554"/>
          </a:xfrm>
          <a:prstGeom prst="rect">
            <a:avLst/>
          </a:prstGeom>
          <a:noFill/>
        </p:spPr>
        <p:txBody>
          <a:bodyPr wrap="none" rtlCol="0">
            <a:spAutoFit/>
          </a:bodyPr>
          <a:lstStyle/>
          <a:p>
            <a:r>
              <a:rPr lang="hu-HU" sz="1600" dirty="0" smtClean="0">
                <a:solidFill>
                  <a:srgbClr val="FF0000"/>
                </a:solidFill>
              </a:rPr>
              <a:t>R</a:t>
            </a:r>
            <a:r>
              <a:rPr lang="en-US" sz="1600" dirty="0" err="1" smtClean="0">
                <a:solidFill>
                  <a:srgbClr val="FF0000"/>
                </a:solidFill>
              </a:rPr>
              <a:t>emarks</a:t>
            </a:r>
            <a:endParaRPr lang="en-US" sz="1600" dirty="0">
              <a:solidFill>
                <a:srgbClr val="FF0000"/>
              </a:solidFill>
            </a:endParaRPr>
          </a:p>
        </p:txBody>
      </p:sp>
      <p:sp>
        <p:nvSpPr>
          <p:cNvPr id="4" name="TextBox 3"/>
          <p:cNvSpPr txBox="1"/>
          <p:nvPr/>
        </p:nvSpPr>
        <p:spPr>
          <a:xfrm>
            <a:off x="726785" y="1407934"/>
            <a:ext cx="8491427" cy="2021066"/>
          </a:xfrm>
          <a:prstGeom prst="rect">
            <a:avLst/>
          </a:prstGeom>
          <a:noFill/>
        </p:spPr>
        <p:txBody>
          <a:bodyPr wrap="none" rtlCol="0">
            <a:spAutoFit/>
          </a:bodyPr>
          <a:lstStyle/>
          <a:p>
            <a:pPr marL="285750" indent="-285750">
              <a:buFont typeface="Arial" panose="020B0604020202020204" pitchFamily="34" charset="0"/>
              <a:buChar char="•"/>
            </a:pPr>
            <a:r>
              <a:rPr lang="hu-HU" sz="1600" dirty="0" smtClean="0">
                <a:solidFill>
                  <a:srgbClr val="000000"/>
                </a:solidFill>
              </a:rPr>
              <a:t>p</a:t>
            </a:r>
            <a:r>
              <a:rPr lang="en-US" sz="1600" dirty="0" err="1" smtClean="0">
                <a:solidFill>
                  <a:srgbClr val="000000"/>
                </a:solidFill>
              </a:rPr>
              <a:t>rocessors</a:t>
            </a:r>
            <a:r>
              <a:rPr lang="en-US" sz="1600" dirty="0" smtClean="0">
                <a:solidFill>
                  <a:srgbClr val="000000"/>
                </a:solidFill>
              </a:rPr>
              <a:t> </a:t>
            </a:r>
            <a:r>
              <a:rPr lang="en-US" sz="1600" dirty="0">
                <a:solidFill>
                  <a:srgbClr val="000000"/>
                </a:solidFill>
              </a:rPr>
              <a:t>based on the ARM </a:t>
            </a:r>
            <a:r>
              <a:rPr lang="en-US" sz="1600" dirty="0">
                <a:solidFill>
                  <a:srgbClr val="0070C0"/>
                </a:solidFill>
              </a:rPr>
              <a:t>ISA versions ARMv1 and ARMv2 </a:t>
            </a:r>
            <a:r>
              <a:rPr lang="en-US" sz="1600" dirty="0" smtClean="0">
                <a:solidFill>
                  <a:srgbClr val="000000"/>
                </a:solidFill>
              </a:rPr>
              <a:t>(like ARM1, </a:t>
            </a:r>
            <a:endParaRPr lang="hu-HU" sz="1600" dirty="0" smtClean="0">
              <a:solidFill>
                <a:srgbClr val="000000"/>
              </a:solidFill>
            </a:endParaRPr>
          </a:p>
          <a:p>
            <a:pPr>
              <a:spcAft>
                <a:spcPts val="600"/>
              </a:spcAft>
            </a:pPr>
            <a:r>
              <a:rPr lang="hu-HU" sz="1600" dirty="0">
                <a:solidFill>
                  <a:srgbClr val="000000"/>
                </a:solidFill>
              </a:rPr>
              <a:t> </a:t>
            </a:r>
            <a:r>
              <a:rPr lang="hu-HU" sz="1600" dirty="0" smtClean="0">
                <a:solidFill>
                  <a:srgbClr val="000000"/>
                </a:solidFill>
              </a:rPr>
              <a:t>     </a:t>
            </a:r>
            <a:r>
              <a:rPr lang="en-US" sz="1600" dirty="0" smtClean="0">
                <a:solidFill>
                  <a:srgbClr val="000000"/>
                </a:solidFill>
              </a:rPr>
              <a:t>ARM2</a:t>
            </a:r>
            <a:r>
              <a:rPr lang="hu-HU" sz="1600" dirty="0" smtClean="0">
                <a:solidFill>
                  <a:srgbClr val="000000"/>
                </a:solidFill>
              </a:rPr>
              <a:t> </a:t>
            </a:r>
            <a:r>
              <a:rPr lang="en-US" sz="1600" dirty="0" smtClean="0">
                <a:solidFill>
                  <a:srgbClr val="000000"/>
                </a:solidFill>
              </a:rPr>
              <a:t>or ARM3) implement only a </a:t>
            </a:r>
            <a:r>
              <a:rPr lang="en-US" sz="1600" dirty="0" smtClean="0">
                <a:solidFill>
                  <a:srgbClr val="0070C0"/>
                </a:solidFill>
              </a:rPr>
              <a:t>26-bit address bus </a:t>
            </a:r>
            <a:r>
              <a:rPr lang="en-US" sz="1600" dirty="0" smtClean="0">
                <a:solidFill>
                  <a:srgbClr val="000000"/>
                </a:solidFill>
              </a:rPr>
              <a:t>and a </a:t>
            </a:r>
            <a:r>
              <a:rPr lang="en-US" sz="1600" dirty="0" smtClean="0">
                <a:solidFill>
                  <a:srgbClr val="0070C0"/>
                </a:solidFill>
              </a:rPr>
              <a:t>32-bit data bus</a:t>
            </a:r>
            <a:r>
              <a:rPr lang="en-US" sz="1600" dirty="0" smtClean="0">
                <a:solidFill>
                  <a:srgbClr val="000000"/>
                </a:solidFill>
              </a:rPr>
              <a:t>.</a:t>
            </a:r>
          </a:p>
          <a:p>
            <a:pPr marL="285750" indent="-285750">
              <a:spcAft>
                <a:spcPts val="400"/>
              </a:spcAft>
              <a:buFont typeface="Arial" panose="020B0604020202020204" pitchFamily="34" charset="0"/>
              <a:buChar char="•"/>
            </a:pPr>
            <a:r>
              <a:rPr lang="en-US" sz="1600" dirty="0" smtClean="0">
                <a:solidFill>
                  <a:srgbClr val="000000"/>
                </a:solidFill>
              </a:rPr>
              <a:t>They are called </a:t>
            </a:r>
            <a:r>
              <a:rPr lang="en-US" sz="1600" dirty="0" smtClean="0">
                <a:solidFill>
                  <a:srgbClr val="FF0000"/>
                </a:solidFill>
              </a:rPr>
              <a:t>26-bit architectures</a:t>
            </a:r>
            <a:r>
              <a:rPr lang="en-US" sz="1600" dirty="0" smtClean="0">
                <a:solidFill>
                  <a:srgbClr val="000000"/>
                </a:solidFill>
              </a:rPr>
              <a:t>.</a:t>
            </a:r>
          </a:p>
          <a:p>
            <a:pPr marL="285750" indent="-285750">
              <a:buFont typeface="Arial" panose="020B0604020202020204" pitchFamily="34" charset="0"/>
              <a:buChar char="•"/>
            </a:pPr>
            <a:r>
              <a:rPr lang="hu-HU" sz="1600" dirty="0" smtClean="0">
                <a:solidFill>
                  <a:srgbClr val="000000"/>
                </a:solidFill>
              </a:rPr>
              <a:t>By contrast, p</a:t>
            </a:r>
            <a:r>
              <a:rPr lang="en-US" sz="1600" dirty="0" err="1" smtClean="0">
                <a:solidFill>
                  <a:srgbClr val="000000"/>
                </a:solidFill>
              </a:rPr>
              <a:t>rocessors</a:t>
            </a:r>
            <a:r>
              <a:rPr lang="en-US" sz="1600" dirty="0" smtClean="0">
                <a:solidFill>
                  <a:srgbClr val="000000"/>
                </a:solidFill>
              </a:rPr>
              <a:t> based on the </a:t>
            </a:r>
            <a:r>
              <a:rPr lang="en-US" sz="1600" dirty="0" smtClean="0">
                <a:solidFill>
                  <a:srgbClr val="0070C0"/>
                </a:solidFill>
              </a:rPr>
              <a:t>ARMv3 or higher </a:t>
            </a:r>
            <a:r>
              <a:rPr lang="en-US" sz="1600" dirty="0" smtClean="0">
                <a:solidFill>
                  <a:srgbClr val="000000"/>
                </a:solidFill>
              </a:rPr>
              <a:t>ISA version support</a:t>
            </a:r>
            <a:endParaRPr lang="hu-HU" sz="1600" dirty="0" smtClean="0">
              <a:solidFill>
                <a:srgbClr val="000000"/>
              </a:solidFill>
            </a:endParaRPr>
          </a:p>
          <a:p>
            <a:r>
              <a:rPr lang="hu-HU" sz="1600" dirty="0">
                <a:solidFill>
                  <a:srgbClr val="000000"/>
                </a:solidFill>
              </a:rPr>
              <a:t> </a:t>
            </a:r>
            <a:r>
              <a:rPr lang="hu-HU" sz="1600" dirty="0" smtClean="0">
                <a:solidFill>
                  <a:srgbClr val="000000"/>
                </a:solidFill>
              </a:rPr>
              <a:t>     </a:t>
            </a:r>
            <a:r>
              <a:rPr lang="en-US" sz="1600" dirty="0" smtClean="0">
                <a:solidFill>
                  <a:srgbClr val="000000"/>
                </a:solidFill>
              </a:rPr>
              <a:t> already a</a:t>
            </a:r>
            <a:r>
              <a:rPr lang="hu-HU" sz="1600" dirty="0" smtClean="0">
                <a:solidFill>
                  <a:srgbClr val="000000"/>
                </a:solidFill>
              </a:rPr>
              <a:t> </a:t>
            </a:r>
            <a:r>
              <a:rPr lang="en-US" sz="1600" dirty="0" smtClean="0">
                <a:solidFill>
                  <a:srgbClr val="0070C0"/>
                </a:solidFill>
              </a:rPr>
              <a:t>32-bit address space </a:t>
            </a:r>
            <a:r>
              <a:rPr lang="en-US" sz="1600" dirty="0" smtClean="0">
                <a:solidFill>
                  <a:srgbClr val="000000"/>
                </a:solidFill>
              </a:rPr>
              <a:t>and are known as </a:t>
            </a:r>
            <a:r>
              <a:rPr lang="en-US" sz="1600" dirty="0" smtClean="0">
                <a:solidFill>
                  <a:srgbClr val="FF0000"/>
                </a:solidFill>
              </a:rPr>
              <a:t>32-bit architectures</a:t>
            </a:r>
            <a:r>
              <a:rPr lang="hu-HU" sz="1600" dirty="0" smtClean="0">
                <a:solidFill>
                  <a:srgbClr val="FF0000"/>
                </a:solidFill>
              </a:rPr>
              <a:t> </a:t>
            </a:r>
          </a:p>
          <a:p>
            <a:pPr>
              <a:spcAft>
                <a:spcPts val="600"/>
              </a:spcAft>
            </a:pPr>
            <a:r>
              <a:rPr lang="hu-HU" sz="1600" dirty="0">
                <a:solidFill>
                  <a:srgbClr val="FF0000"/>
                </a:solidFill>
              </a:rPr>
              <a:t> </a:t>
            </a:r>
            <a:r>
              <a:rPr lang="hu-HU" sz="1600" dirty="0" smtClean="0">
                <a:solidFill>
                  <a:srgbClr val="FF0000"/>
                </a:solidFill>
              </a:rPr>
              <a:t>      </a:t>
            </a:r>
            <a:r>
              <a:rPr lang="hu-HU" sz="1600" dirty="0" smtClean="0">
                <a:solidFill>
                  <a:srgbClr val="0070C0"/>
                </a:solidFill>
              </a:rPr>
              <a:t>up to the ARMv7 ISA</a:t>
            </a:r>
            <a:r>
              <a:rPr lang="en-US" sz="1600" dirty="0" smtClean="0">
                <a:solidFill>
                  <a:srgbClr val="0070C0"/>
                </a:solidFill>
              </a:rPr>
              <a:t>.</a:t>
            </a:r>
            <a:r>
              <a:rPr lang="hu-HU" sz="1600" dirty="0" smtClean="0">
                <a:solidFill>
                  <a:srgbClr val="0070C0"/>
                </a:solidFill>
              </a:rPr>
              <a:t>  </a:t>
            </a:r>
          </a:p>
          <a:p>
            <a:pPr marL="285750" indent="-285750">
              <a:buFont typeface="Arial" panose="020B0604020202020204" pitchFamily="34" charset="0"/>
              <a:buChar char="•"/>
            </a:pPr>
            <a:r>
              <a:rPr lang="hu-HU" sz="1600" dirty="0" smtClean="0">
                <a:solidFill>
                  <a:srgbClr val="000000"/>
                </a:solidFill>
              </a:rPr>
              <a:t>In the </a:t>
            </a:r>
            <a:r>
              <a:rPr lang="hu-HU" sz="1600" dirty="0" smtClean="0">
                <a:solidFill>
                  <a:srgbClr val="FF0000"/>
                </a:solidFill>
              </a:rPr>
              <a:t>ARMv8 ISA the AArch64 </a:t>
            </a:r>
            <a:r>
              <a:rPr lang="hu-HU" sz="1600" dirty="0" smtClean="0">
                <a:solidFill>
                  <a:srgbClr val="000000"/>
                </a:solidFill>
              </a:rPr>
              <a:t>mode supports already </a:t>
            </a:r>
            <a:r>
              <a:rPr lang="hu-HU" sz="1600" dirty="0" smtClean="0">
                <a:solidFill>
                  <a:srgbClr val="FF0000"/>
                </a:solidFill>
              </a:rPr>
              <a:t>64-bit addressing</a:t>
            </a:r>
            <a:r>
              <a:rPr lang="hu-HU" sz="1600" dirty="0" smtClean="0">
                <a:solidFill>
                  <a:srgbClr val="000000"/>
                </a:solidFill>
              </a:rPr>
              <a:t>.</a:t>
            </a:r>
            <a:endParaRPr lang="en-US" sz="1600" dirty="0">
              <a:solidFill>
                <a:srgbClr val="000000"/>
              </a:solidFill>
            </a:endParaRPr>
          </a:p>
        </p:txBody>
      </p:sp>
      <p:sp>
        <p:nvSpPr>
          <p:cNvPr id="5" name="Title 1"/>
          <p:cNvSpPr>
            <a:spLocks noGrp="1"/>
          </p:cNvSpPr>
          <p:nvPr>
            <p:ph type="title"/>
          </p:nvPr>
        </p:nvSpPr>
        <p:spPr>
          <a:xfrm>
            <a:off x="0" y="0"/>
            <a:ext cx="9144000" cy="393700"/>
          </a:xfrm>
        </p:spPr>
        <p:txBody>
          <a:bodyPr/>
          <a:lstStyle/>
          <a:p>
            <a:r>
              <a:rPr lang="hu-HU" dirty="0">
                <a:solidFill>
                  <a:srgbClr val="FFFFFF"/>
                </a:solidFill>
              </a:rPr>
              <a:t>3</a:t>
            </a:r>
            <a:r>
              <a:rPr lang="hu-HU" dirty="0" smtClean="0">
                <a:solidFill>
                  <a:srgbClr val="FFFFFF"/>
                </a:solidFill>
              </a:rPr>
              <a:t>.2</a:t>
            </a:r>
            <a:r>
              <a:rPr lang="en-US" dirty="0" smtClean="0">
                <a:solidFill>
                  <a:srgbClr val="FFFFFF"/>
                </a:solidFill>
              </a:rPr>
              <a:t> </a:t>
            </a:r>
            <a:r>
              <a:rPr lang="hu-HU" dirty="0">
                <a:solidFill>
                  <a:srgbClr val="FFFFFF"/>
                </a:solidFill>
              </a:rPr>
              <a:t>Processors implementing the ARM v1 - ARM </a:t>
            </a:r>
            <a:r>
              <a:rPr lang="hu-HU" dirty="0" smtClean="0">
                <a:solidFill>
                  <a:srgbClr val="FFFFFF"/>
                </a:solidFill>
              </a:rPr>
              <a:t>v2 ISA (2)</a:t>
            </a:r>
            <a:endParaRPr lang="en-US" dirty="0"/>
          </a:p>
        </p:txBody>
      </p:sp>
      <p:sp>
        <p:nvSpPr>
          <p:cNvPr id="2" name="TextBox 1"/>
          <p:cNvSpPr txBox="1"/>
          <p:nvPr/>
        </p:nvSpPr>
        <p:spPr>
          <a:xfrm>
            <a:off x="405354" y="1002889"/>
            <a:ext cx="4121641" cy="338554"/>
          </a:xfrm>
          <a:prstGeom prst="rect">
            <a:avLst/>
          </a:prstGeom>
          <a:noFill/>
        </p:spPr>
        <p:txBody>
          <a:bodyPr wrap="none" rtlCol="0">
            <a:spAutoFit/>
          </a:bodyPr>
          <a:lstStyle/>
          <a:p>
            <a:pPr marL="285750" indent="-285750">
              <a:buFont typeface="Arial" panose="020B0604020202020204" pitchFamily="34" charset="0"/>
              <a:buChar char="•"/>
            </a:pPr>
            <a:r>
              <a:rPr lang="hu-HU" sz="1600" dirty="0" smtClean="0"/>
              <a:t>As already discussed in Section 2.1</a:t>
            </a:r>
            <a:endParaRPr lang="en-US" sz="1600" dirty="0"/>
          </a:p>
        </p:txBody>
      </p:sp>
    </p:spTree>
    <p:extLst>
      <p:ext uri="{BB962C8B-B14F-4D97-AF65-F5344CB8AC3E}">
        <p14:creationId xmlns:p14="http://schemas.microsoft.com/office/powerpoint/2010/main" val="94365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 calcmode="lin" valueType="num">
                                      <p:cBhvr additive="base">
                                        <p:cTn id="1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 calcmode="lin" valueType="num">
                                      <p:cBhvr additive="base">
                                        <p:cTn id="2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2F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841375" y="1600005"/>
            <a:ext cx="7359650"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hu-HU" sz="1900" dirty="0">
                <a:solidFill>
                  <a:srgbClr val="FFFFFF"/>
                </a:solidFill>
              </a:rPr>
              <a:t>3</a:t>
            </a:r>
            <a:r>
              <a:rPr lang="hu-HU" sz="1900" dirty="0" smtClean="0">
                <a:solidFill>
                  <a:srgbClr val="FFFFFF"/>
                </a:solidFill>
              </a:rPr>
              <a:t>.3</a:t>
            </a:r>
            <a:r>
              <a:rPr lang="en-US" sz="1900" dirty="0" smtClean="0">
                <a:solidFill>
                  <a:srgbClr val="FFFFFF"/>
                </a:solidFill>
              </a:rPr>
              <a:t> </a:t>
            </a:r>
            <a:r>
              <a:rPr lang="hu-HU" sz="1900" dirty="0" smtClean="0">
                <a:solidFill>
                  <a:srgbClr val="FFFFFF"/>
                </a:solidFill>
              </a:rPr>
              <a:t>Processors implementing the ARM v3 - ARM v6 ISA</a:t>
            </a:r>
            <a:endParaRPr lang="hu-HU" sz="1900" dirty="0">
              <a:solidFill>
                <a:srgbClr val="FFFFFF"/>
              </a:solidFill>
            </a:endParaRPr>
          </a:p>
        </p:txBody>
      </p:sp>
    </p:spTree>
    <p:extLst>
      <p:ext uri="{BB962C8B-B14F-4D97-AF65-F5344CB8AC3E}">
        <p14:creationId xmlns:p14="http://schemas.microsoft.com/office/powerpoint/2010/main" val="74737566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ma Dezső\Documents\arm_processors\armhistor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545" y="1073425"/>
            <a:ext cx="8145905" cy="5760982"/>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bwMode="auto">
          <a:xfrm>
            <a:off x="462735" y="2123856"/>
            <a:ext cx="3690165" cy="3735414"/>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a:solidFill>
                <a:srgbClr val="000000"/>
              </a:solidFill>
            </a:endParaRPr>
          </a:p>
        </p:txBody>
      </p:sp>
      <p:sp>
        <p:nvSpPr>
          <p:cNvPr id="6" name="Title 1"/>
          <p:cNvSpPr>
            <a:spLocks noGrp="1"/>
          </p:cNvSpPr>
          <p:nvPr>
            <p:ph type="title"/>
          </p:nvPr>
        </p:nvSpPr>
        <p:spPr>
          <a:xfrm>
            <a:off x="0" y="0"/>
            <a:ext cx="9144000" cy="393700"/>
          </a:xfrm>
        </p:spPr>
        <p:txBody>
          <a:bodyPr/>
          <a:lstStyle/>
          <a:p>
            <a:r>
              <a:rPr lang="hu-HU" dirty="0">
                <a:solidFill>
                  <a:srgbClr val="FFFFFF"/>
                </a:solidFill>
              </a:rPr>
              <a:t>3</a:t>
            </a:r>
            <a:r>
              <a:rPr lang="hu-HU" dirty="0" smtClean="0">
                <a:solidFill>
                  <a:srgbClr val="FFFFFF"/>
                </a:solidFill>
              </a:rPr>
              <a:t>.3</a:t>
            </a:r>
            <a:r>
              <a:rPr lang="en-US" dirty="0" smtClean="0">
                <a:solidFill>
                  <a:srgbClr val="FFFFFF"/>
                </a:solidFill>
              </a:rPr>
              <a:t> </a:t>
            </a:r>
            <a:r>
              <a:rPr lang="hu-HU" dirty="0">
                <a:solidFill>
                  <a:srgbClr val="FFFFFF"/>
                </a:solidFill>
              </a:rPr>
              <a:t>Processors implementing the ARM </a:t>
            </a:r>
            <a:r>
              <a:rPr lang="hu-HU" dirty="0" smtClean="0">
                <a:solidFill>
                  <a:srgbClr val="FFFFFF"/>
                </a:solidFill>
              </a:rPr>
              <a:t>v3 </a:t>
            </a:r>
            <a:r>
              <a:rPr lang="hu-HU" dirty="0">
                <a:solidFill>
                  <a:srgbClr val="FFFFFF"/>
                </a:solidFill>
              </a:rPr>
              <a:t>- ARM v6 </a:t>
            </a:r>
            <a:r>
              <a:rPr lang="hu-HU" dirty="0" smtClean="0">
                <a:solidFill>
                  <a:srgbClr val="FFFFFF"/>
                </a:solidFill>
              </a:rPr>
              <a:t>ISA (1)</a:t>
            </a:r>
            <a:endParaRPr lang="en-US" dirty="0"/>
          </a:p>
        </p:txBody>
      </p:sp>
      <p:sp>
        <p:nvSpPr>
          <p:cNvPr id="7" name="TextBox 6"/>
          <p:cNvSpPr txBox="1"/>
          <p:nvPr/>
        </p:nvSpPr>
        <p:spPr>
          <a:xfrm>
            <a:off x="190085" y="629165"/>
            <a:ext cx="6916637" cy="369332"/>
          </a:xfrm>
          <a:prstGeom prst="rect">
            <a:avLst/>
          </a:prstGeom>
          <a:noFill/>
        </p:spPr>
        <p:txBody>
          <a:bodyPr wrap="none" rtlCol="0">
            <a:spAutoFit/>
          </a:bodyPr>
          <a:lstStyle/>
          <a:p>
            <a:r>
              <a:rPr lang="hu-HU" dirty="0">
                <a:solidFill>
                  <a:srgbClr val="333399"/>
                </a:solidFill>
              </a:rPr>
              <a:t>3</a:t>
            </a:r>
            <a:r>
              <a:rPr lang="hu-HU" dirty="0" smtClean="0">
                <a:solidFill>
                  <a:srgbClr val="333399"/>
                </a:solidFill>
              </a:rPr>
              <a:t>.3 Processors implementing the </a:t>
            </a:r>
            <a:r>
              <a:rPr lang="en-US" dirty="0" err="1" smtClean="0">
                <a:solidFill>
                  <a:srgbClr val="333399"/>
                </a:solidFill>
              </a:rPr>
              <a:t>ARMv</a:t>
            </a:r>
            <a:r>
              <a:rPr lang="hu-HU" dirty="0" smtClean="0">
                <a:solidFill>
                  <a:srgbClr val="333399"/>
                </a:solidFill>
              </a:rPr>
              <a:t>3</a:t>
            </a:r>
            <a:r>
              <a:rPr lang="en-US" dirty="0" smtClean="0">
                <a:solidFill>
                  <a:srgbClr val="333399"/>
                </a:solidFill>
              </a:rPr>
              <a:t> </a:t>
            </a:r>
            <a:r>
              <a:rPr lang="en-US" dirty="0">
                <a:solidFill>
                  <a:srgbClr val="333399"/>
                </a:solidFill>
              </a:rPr>
              <a:t>– </a:t>
            </a:r>
            <a:r>
              <a:rPr lang="en-US" dirty="0" smtClean="0">
                <a:solidFill>
                  <a:srgbClr val="333399"/>
                </a:solidFill>
              </a:rPr>
              <a:t>ARMv6</a:t>
            </a:r>
            <a:r>
              <a:rPr lang="hu-HU" dirty="0" smtClean="0">
                <a:solidFill>
                  <a:srgbClr val="333399"/>
                </a:solidFill>
              </a:rPr>
              <a:t> ISA </a:t>
            </a:r>
            <a:r>
              <a:rPr lang="en-US" dirty="0" smtClean="0">
                <a:solidFill>
                  <a:srgbClr val="000000"/>
                </a:solidFill>
              </a:rPr>
              <a:t>[</a:t>
            </a:r>
            <a:r>
              <a:rPr lang="hu-HU" dirty="0" smtClean="0">
                <a:solidFill>
                  <a:srgbClr val="000000"/>
                </a:solidFill>
              </a:rPr>
              <a:t>5</a:t>
            </a:r>
            <a:r>
              <a:rPr lang="en-US" dirty="0" smtClean="0">
                <a:solidFill>
                  <a:srgbClr val="000000"/>
                </a:solidFill>
              </a:rPr>
              <a:t>]</a:t>
            </a:r>
            <a:endParaRPr lang="en-US" dirty="0">
              <a:solidFill>
                <a:srgbClr val="000000"/>
              </a:solidFill>
            </a:endParaRPr>
          </a:p>
        </p:txBody>
      </p:sp>
    </p:spTree>
    <p:extLst>
      <p:ext uri="{BB962C8B-B14F-4D97-AF65-F5344CB8AC3E}">
        <p14:creationId xmlns:p14="http://schemas.microsoft.com/office/powerpoint/2010/main" val="178740182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solidFill>
                  <a:srgbClr val="FFFFFF"/>
                </a:solidFill>
              </a:rPr>
              <a:t>3.3</a:t>
            </a:r>
            <a:r>
              <a:rPr lang="en-US" dirty="0">
                <a:solidFill>
                  <a:srgbClr val="FFFFFF"/>
                </a:solidFill>
              </a:rPr>
              <a:t> </a:t>
            </a:r>
            <a:r>
              <a:rPr lang="hu-HU" dirty="0">
                <a:solidFill>
                  <a:srgbClr val="FFFFFF"/>
                </a:solidFill>
              </a:rPr>
              <a:t>Processors implementing the ARM v3 - ARM v6 ISA (2)</a:t>
            </a:r>
            <a:endParaRPr lang="en-US" dirty="0"/>
          </a:p>
        </p:txBody>
      </p:sp>
      <p:grpSp>
        <p:nvGrpSpPr>
          <p:cNvPr id="3" name="Group 2"/>
          <p:cNvGrpSpPr/>
          <p:nvPr/>
        </p:nvGrpSpPr>
        <p:grpSpPr>
          <a:xfrm>
            <a:off x="242697" y="1138843"/>
            <a:ext cx="8604799" cy="5705072"/>
            <a:chOff x="64897" y="1138843"/>
            <a:chExt cx="8604799" cy="5705072"/>
          </a:xfrm>
        </p:grpSpPr>
        <p:grpSp>
          <p:nvGrpSpPr>
            <p:cNvPr id="4" name="Group 3"/>
            <p:cNvGrpSpPr/>
            <p:nvPr/>
          </p:nvGrpSpPr>
          <p:grpSpPr>
            <a:xfrm>
              <a:off x="64897" y="1138843"/>
              <a:ext cx="8604799" cy="5392652"/>
              <a:chOff x="64897" y="1138843"/>
              <a:chExt cx="8604799" cy="5392652"/>
            </a:xfrm>
          </p:grpSpPr>
          <p:grpSp>
            <p:nvGrpSpPr>
              <p:cNvPr id="6" name="Group 5"/>
              <p:cNvGrpSpPr/>
              <p:nvPr/>
            </p:nvGrpSpPr>
            <p:grpSpPr>
              <a:xfrm>
                <a:off x="64897" y="1138844"/>
                <a:ext cx="8604799" cy="5392651"/>
                <a:chOff x="64897" y="1332224"/>
                <a:chExt cx="8604799" cy="5392651"/>
              </a:xfrm>
            </p:grpSpPr>
            <p:sp>
              <p:nvSpPr>
                <p:cNvPr id="11" name="Lekerekített téglalap 43"/>
                <p:cNvSpPr/>
                <p:nvPr/>
              </p:nvSpPr>
              <p:spPr>
                <a:xfrm>
                  <a:off x="1159876" y="5092868"/>
                  <a:ext cx="1188000" cy="614484"/>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0">
                    <a:solidFill>
                      <a:srgbClr val="000000"/>
                    </a:solidFill>
                    <a:ea typeface="Verdana" panose="020B0604030504040204" pitchFamily="34" charset="0"/>
                    <a:cs typeface="Verdana" panose="020B0604030504040204" pitchFamily="34" charset="0"/>
                  </a:endParaRPr>
                </a:p>
              </p:txBody>
            </p:sp>
            <p:sp>
              <p:nvSpPr>
                <p:cNvPr id="12" name="Lekerekített téglalap 42"/>
                <p:cNvSpPr/>
                <p:nvPr/>
              </p:nvSpPr>
              <p:spPr>
                <a:xfrm>
                  <a:off x="2421571" y="3689462"/>
                  <a:ext cx="1235533" cy="1980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0">
                    <a:solidFill>
                      <a:srgbClr val="000000"/>
                    </a:solidFill>
                    <a:ea typeface="Verdana" panose="020B0604030504040204" pitchFamily="34" charset="0"/>
                    <a:cs typeface="Verdana" panose="020B0604030504040204" pitchFamily="34" charset="0"/>
                  </a:endParaRPr>
                </a:p>
              </p:txBody>
            </p:sp>
            <p:sp>
              <p:nvSpPr>
                <p:cNvPr id="13" name="Lekerekített téglalap 3"/>
                <p:cNvSpPr/>
                <p:nvPr/>
              </p:nvSpPr>
              <p:spPr>
                <a:xfrm>
                  <a:off x="1208832" y="5812731"/>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a:solidFill>
                        <a:srgbClr val="FFFFFF"/>
                      </a:solidFill>
                      <a:ea typeface="Verdana" panose="020B0604030504040204" pitchFamily="34" charset="0"/>
                      <a:cs typeface="Verdana" panose="020B0604030504040204" pitchFamily="34" charset="0"/>
                    </a:rPr>
                    <a:t>ARMv4</a:t>
                  </a:r>
                </a:p>
              </p:txBody>
            </p:sp>
            <p:sp>
              <p:nvSpPr>
                <p:cNvPr id="14" name="Lekerekített téglalap 4"/>
                <p:cNvSpPr/>
                <p:nvPr/>
              </p:nvSpPr>
              <p:spPr>
                <a:xfrm>
                  <a:off x="2546368" y="5812731"/>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a:solidFill>
                        <a:srgbClr val="FFFFFF"/>
                      </a:solidFill>
                      <a:ea typeface="Verdana" panose="020B0604030504040204" pitchFamily="34" charset="0"/>
                      <a:cs typeface="Verdana" panose="020B0604030504040204" pitchFamily="34" charset="0"/>
                    </a:rPr>
                    <a:t>ARMv5</a:t>
                  </a:r>
                </a:p>
              </p:txBody>
            </p:sp>
            <p:sp>
              <p:nvSpPr>
                <p:cNvPr id="15" name="Lekerekített téglalap 5"/>
                <p:cNvSpPr/>
                <p:nvPr/>
              </p:nvSpPr>
              <p:spPr>
                <a:xfrm>
                  <a:off x="3873488" y="5812731"/>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a:solidFill>
                        <a:srgbClr val="FFFFFF"/>
                      </a:solidFill>
                      <a:ea typeface="Verdana" panose="020B0604030504040204" pitchFamily="34" charset="0"/>
                      <a:cs typeface="Verdana" panose="020B0604030504040204" pitchFamily="34" charset="0"/>
                    </a:rPr>
                    <a:t>ARMv6</a:t>
                  </a:r>
                </a:p>
              </p:txBody>
            </p:sp>
            <p:sp>
              <p:nvSpPr>
                <p:cNvPr id="16" name="Lekerekített téglalap 6"/>
                <p:cNvSpPr/>
                <p:nvPr/>
              </p:nvSpPr>
              <p:spPr>
                <a:xfrm>
                  <a:off x="6503756" y="5812731"/>
                  <a:ext cx="216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a:solidFill>
                        <a:srgbClr val="FFFFFF"/>
                      </a:solidFill>
                      <a:ea typeface="Verdana" panose="020B0604030504040204" pitchFamily="34" charset="0"/>
                      <a:cs typeface="Verdana" panose="020B0604030504040204" pitchFamily="34" charset="0"/>
                    </a:rPr>
                    <a:t>ARMv8-A</a:t>
                  </a:r>
                </a:p>
              </p:txBody>
            </p:sp>
            <p:sp>
              <p:nvSpPr>
                <p:cNvPr id="17" name="Lekerekített téglalap 7"/>
                <p:cNvSpPr/>
                <p:nvPr/>
              </p:nvSpPr>
              <p:spPr>
                <a:xfrm>
                  <a:off x="5207492" y="5812731"/>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a:solidFill>
                        <a:srgbClr val="FFFFFF"/>
                      </a:solidFill>
                      <a:ea typeface="Verdana" panose="020B0604030504040204" pitchFamily="34" charset="0"/>
                      <a:cs typeface="Verdana" panose="020B0604030504040204" pitchFamily="34" charset="0"/>
                    </a:rPr>
                    <a:t>ARMv7-A/R</a:t>
                  </a:r>
                </a:p>
              </p:txBody>
            </p:sp>
            <p:sp>
              <p:nvSpPr>
                <p:cNvPr id="18" name="Lekerekített téglalap 8"/>
                <p:cNvSpPr/>
                <p:nvPr/>
              </p:nvSpPr>
              <p:spPr>
                <a:xfrm>
                  <a:off x="2494164" y="4359415"/>
                  <a:ext cx="1116000" cy="360000"/>
                </a:xfrm>
                <a:prstGeom prst="roundRect">
                  <a:avLst/>
                </a:prstGeom>
                <a:solidFill>
                  <a:schemeClr val="bg1">
                    <a:lumMod val="85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Jazelle</a:t>
                  </a:r>
                </a:p>
                <a:p>
                  <a:pPr algn="ctr"/>
                  <a:r>
                    <a:rPr lang="hu-HU" sz="1050" dirty="0" smtClean="0">
                      <a:solidFill>
                        <a:srgbClr val="000000"/>
                      </a:solidFill>
                      <a:ea typeface="Verdana" panose="020B0604030504040204" pitchFamily="34" charset="0"/>
                      <a:cs typeface="Verdana" panose="020B0604030504040204" pitchFamily="34" charset="0"/>
                    </a:rPr>
                    <a:t>(Jazelle DBX)</a:t>
                  </a:r>
                  <a:endParaRPr lang="hu-HU" sz="1050" dirty="0">
                    <a:solidFill>
                      <a:srgbClr val="000000"/>
                    </a:solidFill>
                    <a:ea typeface="Verdana" panose="020B0604030504040204" pitchFamily="34" charset="0"/>
                    <a:cs typeface="Verdana" panose="020B0604030504040204" pitchFamily="34" charset="0"/>
                  </a:endParaRPr>
                </a:p>
              </p:txBody>
            </p:sp>
            <p:sp>
              <p:nvSpPr>
                <p:cNvPr id="19" name="Lekerekített téglalap 9"/>
                <p:cNvSpPr/>
                <p:nvPr/>
              </p:nvSpPr>
              <p:spPr>
                <a:xfrm>
                  <a:off x="2521494" y="3903955"/>
                  <a:ext cx="1086534" cy="360000"/>
                </a:xfrm>
                <a:prstGeom prst="roundRect">
                  <a:avLst/>
                </a:prstGeom>
                <a:solidFill>
                  <a:srgbClr val="C6C6EC"/>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err="1">
                      <a:solidFill>
                        <a:srgbClr val="000000"/>
                      </a:solidFill>
                      <a:ea typeface="Verdana" panose="020B0604030504040204" pitchFamily="34" charset="0"/>
                      <a:cs typeface="Verdana" panose="020B0604030504040204" pitchFamily="34" charset="0"/>
                    </a:rPr>
                    <a:t>VFPv</a:t>
                  </a:r>
                  <a:r>
                    <a:rPr lang="en-US" sz="1050">
                      <a:solidFill>
                        <a:srgbClr val="000000"/>
                      </a:solidFill>
                      <a:ea typeface="Verdana" panose="020B0604030504040204" pitchFamily="34" charset="0"/>
                      <a:cs typeface="Verdana" panose="020B0604030504040204" pitchFamily="34" charset="0"/>
                    </a:rPr>
                    <a:t>1/</a:t>
                  </a:r>
                  <a:r>
                    <a:rPr lang="hu-HU" sz="1050">
                      <a:solidFill>
                        <a:srgbClr val="000000"/>
                      </a:solidFill>
                      <a:ea typeface="Verdana" panose="020B0604030504040204" pitchFamily="34" charset="0"/>
                      <a:cs typeface="Verdana" panose="020B0604030504040204" pitchFamily="34" charset="0"/>
                    </a:rPr>
                    <a:t>2</a:t>
                  </a:r>
                </a:p>
              </p:txBody>
            </p:sp>
            <p:sp>
              <p:nvSpPr>
                <p:cNvPr id="20" name="Lekerekített téglalap 10"/>
                <p:cNvSpPr/>
                <p:nvPr/>
              </p:nvSpPr>
              <p:spPr>
                <a:xfrm>
                  <a:off x="1208832" y="5251584"/>
                  <a:ext cx="1080000" cy="360000"/>
                </a:xfrm>
                <a:prstGeom prst="roundRect">
                  <a:avLst/>
                </a:prstGeom>
                <a:solidFill>
                  <a:srgbClr val="99999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err="1">
                      <a:solidFill>
                        <a:srgbClr val="000000"/>
                      </a:solidFill>
                      <a:ea typeface="Verdana" panose="020B0604030504040204" pitchFamily="34" charset="0"/>
                      <a:cs typeface="Verdana" panose="020B0604030504040204" pitchFamily="34" charset="0"/>
                    </a:rPr>
                    <a:t>Thumb</a:t>
                  </a:r>
                  <a:endParaRPr lang="en-US" sz="1050">
                    <a:solidFill>
                      <a:srgbClr val="000000"/>
                    </a:solidFill>
                    <a:ea typeface="Verdana" panose="020B0604030504040204" pitchFamily="34" charset="0"/>
                    <a:cs typeface="Verdana" panose="020B0604030504040204" pitchFamily="34" charset="0"/>
                  </a:endParaRPr>
                </a:p>
                <a:p>
                  <a:pPr algn="ctr"/>
                  <a:r>
                    <a:rPr lang="en-US" sz="1050">
                      <a:solidFill>
                        <a:srgbClr val="000000"/>
                      </a:solidFill>
                      <a:ea typeface="Verdana" panose="020B0604030504040204" pitchFamily="34" charset="0"/>
                      <a:cs typeface="Verdana" panose="020B0604030504040204" pitchFamily="34" charset="0"/>
                    </a:rPr>
                    <a:t>(ARMv4T)</a:t>
                  </a:r>
                  <a:endParaRPr lang="hu-HU" sz="1050">
                    <a:solidFill>
                      <a:srgbClr val="000000"/>
                    </a:solidFill>
                    <a:ea typeface="Verdana" panose="020B0604030504040204" pitchFamily="34" charset="0"/>
                    <a:cs typeface="Verdana" panose="020B0604030504040204" pitchFamily="34" charset="0"/>
                  </a:endParaRPr>
                </a:p>
              </p:txBody>
            </p:sp>
            <p:sp>
              <p:nvSpPr>
                <p:cNvPr id="21" name="Lekerekített téglalap 11"/>
                <p:cNvSpPr/>
                <p:nvPr/>
              </p:nvSpPr>
              <p:spPr>
                <a:xfrm>
                  <a:off x="3801120" y="2245550"/>
                  <a:ext cx="1188000" cy="2698472"/>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0">
                    <a:solidFill>
                      <a:srgbClr val="000000"/>
                    </a:solidFill>
                    <a:ea typeface="Verdana" panose="020B0604030504040204" pitchFamily="34" charset="0"/>
                    <a:cs typeface="Verdana" panose="020B0604030504040204" pitchFamily="34" charset="0"/>
                  </a:endParaRPr>
                </a:p>
              </p:txBody>
            </p:sp>
            <p:sp>
              <p:nvSpPr>
                <p:cNvPr id="22" name="Lekerekített téglalap 12"/>
                <p:cNvSpPr/>
                <p:nvPr/>
              </p:nvSpPr>
              <p:spPr>
                <a:xfrm>
                  <a:off x="3861995" y="3116584"/>
                  <a:ext cx="1080000" cy="360000"/>
                </a:xfrm>
                <a:prstGeom prst="roundRect">
                  <a:avLst/>
                </a:prstGeom>
                <a:solidFill>
                  <a:srgbClr val="83A6D9"/>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a:solidFill>
                        <a:srgbClr val="000000"/>
                      </a:solidFill>
                      <a:ea typeface="Verdana" panose="020B0604030504040204" pitchFamily="34" charset="0"/>
                      <a:cs typeface="Verdana" panose="020B0604030504040204" pitchFamily="34" charset="0"/>
                    </a:rPr>
                    <a:t>SIMD</a:t>
                  </a:r>
                </a:p>
              </p:txBody>
            </p:sp>
            <p:sp>
              <p:nvSpPr>
                <p:cNvPr id="23" name="Lekerekített téglalap 13"/>
                <p:cNvSpPr/>
                <p:nvPr/>
              </p:nvSpPr>
              <p:spPr>
                <a:xfrm>
                  <a:off x="3861995" y="2275963"/>
                  <a:ext cx="1080000" cy="360000"/>
                </a:xfrm>
                <a:prstGeom prst="roundRect">
                  <a:avLst/>
                </a:prstGeom>
                <a:solidFill>
                  <a:srgbClr val="FF8585"/>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err="1">
                      <a:solidFill>
                        <a:srgbClr val="000000"/>
                      </a:solidFill>
                      <a:ea typeface="Verdana" panose="020B0604030504040204" pitchFamily="34" charset="0"/>
                      <a:cs typeface="Verdana" panose="020B0604030504040204" pitchFamily="34" charset="0"/>
                    </a:rPr>
                    <a:t>TrustZone</a:t>
                  </a:r>
                  <a:endParaRPr lang="hu-HU" sz="1050">
                    <a:solidFill>
                      <a:srgbClr val="000000"/>
                    </a:solidFill>
                    <a:ea typeface="Verdana" panose="020B0604030504040204" pitchFamily="34" charset="0"/>
                    <a:cs typeface="Verdana" panose="020B0604030504040204" pitchFamily="34" charset="0"/>
                  </a:endParaRPr>
                </a:p>
              </p:txBody>
            </p:sp>
            <p:sp>
              <p:nvSpPr>
                <p:cNvPr id="24" name="Lekerekített téglalap 14"/>
                <p:cNvSpPr/>
                <p:nvPr/>
              </p:nvSpPr>
              <p:spPr>
                <a:xfrm>
                  <a:off x="5103607" y="2245550"/>
                  <a:ext cx="1188000" cy="2698472"/>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0">
                    <a:solidFill>
                      <a:srgbClr val="000000"/>
                    </a:solidFill>
                    <a:ea typeface="Verdana" panose="020B0604030504040204" pitchFamily="34" charset="0"/>
                    <a:cs typeface="Verdana" panose="020B0604030504040204" pitchFamily="34" charset="0"/>
                  </a:endParaRPr>
                </a:p>
              </p:txBody>
            </p:sp>
            <p:sp>
              <p:nvSpPr>
                <p:cNvPr id="25" name="Lekerekített téglalap 15"/>
                <p:cNvSpPr/>
                <p:nvPr/>
              </p:nvSpPr>
              <p:spPr>
                <a:xfrm>
                  <a:off x="3851920" y="5265131"/>
                  <a:ext cx="1080000" cy="360000"/>
                </a:xfrm>
                <a:prstGeom prst="roundRect">
                  <a:avLst/>
                </a:prstGeom>
                <a:solidFill>
                  <a:srgbClr val="99999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a:solidFill>
                        <a:srgbClr val="000000"/>
                      </a:solidFill>
                      <a:ea typeface="Verdana" panose="020B0604030504040204" pitchFamily="34" charset="0"/>
                      <a:cs typeface="Verdana" panose="020B0604030504040204" pitchFamily="34" charset="0"/>
                    </a:rPr>
                    <a:t>Thumb-2</a:t>
                  </a:r>
                  <a:endParaRPr lang="en-US" sz="1050">
                    <a:solidFill>
                      <a:srgbClr val="000000"/>
                    </a:solidFill>
                    <a:ea typeface="Verdana" panose="020B0604030504040204" pitchFamily="34" charset="0"/>
                    <a:cs typeface="Verdana" panose="020B0604030504040204" pitchFamily="34" charset="0"/>
                  </a:endParaRPr>
                </a:p>
                <a:p>
                  <a:pPr algn="ctr"/>
                  <a:r>
                    <a:rPr lang="en-US" sz="1050">
                      <a:solidFill>
                        <a:srgbClr val="000000"/>
                      </a:solidFill>
                      <a:ea typeface="Verdana" panose="020B0604030504040204" pitchFamily="34" charset="0"/>
                      <a:cs typeface="Verdana" panose="020B0604030504040204" pitchFamily="34" charset="0"/>
                    </a:rPr>
                    <a:t>(ARMv6T2)</a:t>
                  </a:r>
                  <a:endParaRPr lang="hu-HU" sz="1050">
                    <a:solidFill>
                      <a:srgbClr val="000000"/>
                    </a:solidFill>
                    <a:ea typeface="Verdana" panose="020B0604030504040204" pitchFamily="34" charset="0"/>
                    <a:cs typeface="Verdana" panose="020B0604030504040204" pitchFamily="34" charset="0"/>
                  </a:endParaRPr>
                </a:p>
              </p:txBody>
            </p:sp>
            <p:sp>
              <p:nvSpPr>
                <p:cNvPr id="26" name="Lekerekített téglalap 17"/>
                <p:cNvSpPr/>
                <p:nvPr/>
              </p:nvSpPr>
              <p:spPr>
                <a:xfrm>
                  <a:off x="6503636" y="1332224"/>
                  <a:ext cx="2160120" cy="4428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0" dirty="0">
                    <a:solidFill>
                      <a:srgbClr val="000000"/>
                    </a:solidFill>
                    <a:ea typeface="Verdana" panose="020B0604030504040204" pitchFamily="34" charset="0"/>
                    <a:cs typeface="Verdana" panose="020B0604030504040204" pitchFamily="34" charset="0"/>
                  </a:endParaRPr>
                </a:p>
              </p:txBody>
            </p:sp>
            <p:sp>
              <p:nvSpPr>
                <p:cNvPr id="27" name="Lekerekített téglalap 18"/>
                <p:cNvSpPr/>
                <p:nvPr/>
              </p:nvSpPr>
              <p:spPr>
                <a:xfrm>
                  <a:off x="5152942" y="3495319"/>
                  <a:ext cx="1084235" cy="360000"/>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 </a:t>
                  </a:r>
                  <a:r>
                    <a:rPr lang="en-US" sz="1050" dirty="0" smtClean="0">
                      <a:solidFill>
                        <a:srgbClr val="000000"/>
                      </a:solidFill>
                      <a:ea typeface="Verdana" panose="020B0604030504040204" pitchFamily="34" charset="0"/>
                      <a:cs typeface="Verdana" panose="020B0604030504040204" pitchFamily="34" charset="0"/>
                    </a:rPr>
                    <a:t>Adv.</a:t>
                  </a:r>
                  <a:r>
                    <a:rPr lang="hu-HU" sz="1050" dirty="0" smtClean="0">
                      <a:solidFill>
                        <a:srgbClr val="000000"/>
                      </a:solidFill>
                      <a:ea typeface="Verdana" panose="020B0604030504040204" pitchFamily="34" charset="0"/>
                      <a:cs typeface="Verdana" panose="020B0604030504040204" pitchFamily="34" charset="0"/>
                    </a:rPr>
                    <a:t> SIMD</a:t>
                  </a:r>
                  <a:r>
                    <a:rPr lang="hu-HU" sz="1050" baseline="30000" dirty="0" smtClean="0">
                      <a:solidFill>
                        <a:srgbClr val="000000"/>
                      </a:solidFill>
                      <a:ea typeface="Verdana" panose="020B0604030504040204" pitchFamily="34" charset="0"/>
                      <a:cs typeface="Verdana" panose="020B0604030504040204" pitchFamily="34" charset="0"/>
                    </a:rPr>
                    <a:t>1</a:t>
                  </a:r>
                </a:p>
                <a:p>
                  <a:pPr algn="ctr"/>
                  <a:r>
                    <a:rPr lang="hu-HU" sz="1050" dirty="0" smtClean="0">
                      <a:solidFill>
                        <a:srgbClr val="000000"/>
                      </a:solidFill>
                      <a:ea typeface="Verdana" panose="020B0604030504040204" pitchFamily="34" charset="0"/>
                      <a:cs typeface="Verdana" panose="020B0604030504040204" pitchFamily="34" charset="0"/>
                    </a:rPr>
                    <a:t>(NEON)</a:t>
                  </a:r>
                  <a:endParaRPr lang="hu-HU" sz="1050" dirty="0">
                    <a:solidFill>
                      <a:srgbClr val="000000"/>
                    </a:solidFill>
                    <a:ea typeface="Verdana" panose="020B0604030504040204" pitchFamily="34" charset="0"/>
                    <a:cs typeface="Verdana" panose="020B0604030504040204" pitchFamily="34" charset="0"/>
                  </a:endParaRPr>
                </a:p>
              </p:txBody>
            </p:sp>
            <p:sp>
              <p:nvSpPr>
                <p:cNvPr id="28" name="Lekerekített téglalap 20"/>
                <p:cNvSpPr/>
                <p:nvPr/>
              </p:nvSpPr>
              <p:spPr>
                <a:xfrm>
                  <a:off x="5152942" y="3914841"/>
                  <a:ext cx="1080000" cy="360000"/>
                </a:xfrm>
                <a:prstGeom prst="roundRect">
                  <a:avLst/>
                </a:prstGeom>
                <a:solidFill>
                  <a:srgbClr val="C6C6EC"/>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VFPv3/v4</a:t>
                  </a:r>
                  <a:r>
                    <a:rPr lang="hu-HU" sz="1050" baseline="30000" dirty="0" smtClean="0">
                      <a:solidFill>
                        <a:srgbClr val="000000"/>
                      </a:solidFill>
                      <a:ea typeface="Verdana" panose="020B0604030504040204" pitchFamily="34" charset="0"/>
                      <a:cs typeface="Verdana" panose="020B0604030504040204" pitchFamily="34" charset="0"/>
                    </a:rPr>
                    <a:t>2</a:t>
                  </a:r>
                  <a:endParaRPr lang="hu-HU" sz="1050" baseline="30000" dirty="0">
                    <a:solidFill>
                      <a:srgbClr val="000000"/>
                    </a:solidFill>
                    <a:ea typeface="Verdana" panose="020B0604030504040204" pitchFamily="34" charset="0"/>
                    <a:cs typeface="Verdana" panose="020B0604030504040204" pitchFamily="34" charset="0"/>
                  </a:endParaRPr>
                </a:p>
              </p:txBody>
            </p:sp>
            <p:sp>
              <p:nvSpPr>
                <p:cNvPr id="29" name="Jobbra nyíl 30"/>
                <p:cNvSpPr/>
                <p:nvPr/>
              </p:nvSpPr>
              <p:spPr>
                <a:xfrm>
                  <a:off x="6243948" y="3595323"/>
                  <a:ext cx="882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30" name="Lekerekített téglalap 36"/>
                <p:cNvSpPr/>
                <p:nvPr/>
              </p:nvSpPr>
              <p:spPr>
                <a:xfrm>
                  <a:off x="6529889" y="1845518"/>
                  <a:ext cx="1008000" cy="360000"/>
                </a:xfrm>
                <a:prstGeom prst="roundRect">
                  <a:avLst/>
                </a:prstGeom>
                <a:solidFill>
                  <a:srgbClr val="FFB3B3"/>
                </a:solidFill>
                <a:ln>
                  <a:solidFill>
                    <a:srgbClr val="FF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a:solidFill>
                        <a:srgbClr val="000000"/>
                      </a:solidFill>
                      <a:ea typeface="Verdana" panose="020B0604030504040204" pitchFamily="34" charset="0"/>
                      <a:cs typeface="Verdana" panose="020B0604030504040204" pitchFamily="34" charset="0"/>
                    </a:rPr>
                    <a:t>C</a:t>
                  </a:r>
                  <a:r>
                    <a:rPr lang="en-US" sz="1050" dirty="0" err="1">
                      <a:solidFill>
                        <a:srgbClr val="000000"/>
                      </a:solidFill>
                      <a:ea typeface="Verdana" panose="020B0604030504040204" pitchFamily="34" charset="0"/>
                      <a:cs typeface="Verdana" panose="020B0604030504040204" pitchFamily="34" charset="0"/>
                    </a:rPr>
                    <a:t>rypto-graphy</a:t>
                  </a:r>
                  <a:r>
                    <a:rPr lang="en-US" sz="1050" dirty="0">
                      <a:solidFill>
                        <a:srgbClr val="000000"/>
                      </a:solidFill>
                      <a:ea typeface="Verdana" panose="020B0604030504040204" pitchFamily="34" charset="0"/>
                      <a:cs typeface="Verdana" panose="020B0604030504040204" pitchFamily="34" charset="0"/>
                    </a:rPr>
                    <a:t> ext.</a:t>
                  </a:r>
                  <a:endParaRPr lang="hu-HU" sz="1050" dirty="0">
                    <a:solidFill>
                      <a:srgbClr val="000000"/>
                    </a:solidFill>
                    <a:ea typeface="Verdana" panose="020B0604030504040204" pitchFamily="34" charset="0"/>
                    <a:cs typeface="Verdana" panose="020B0604030504040204" pitchFamily="34" charset="0"/>
                  </a:endParaRPr>
                </a:p>
              </p:txBody>
            </p:sp>
            <p:sp>
              <p:nvSpPr>
                <p:cNvPr id="31" name="Lekerekített téglalap 8"/>
                <p:cNvSpPr/>
                <p:nvPr/>
              </p:nvSpPr>
              <p:spPr>
                <a:xfrm>
                  <a:off x="5144485" y="4348529"/>
                  <a:ext cx="1080000" cy="360000"/>
                </a:xfrm>
                <a:prstGeom prst="roundRect">
                  <a:avLst/>
                </a:prstGeom>
                <a:solidFill>
                  <a:schemeClr val="bg1">
                    <a:lumMod val="85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a:solidFill>
                        <a:srgbClr val="000000"/>
                      </a:solidFill>
                      <a:ea typeface="Verdana" panose="020B0604030504040204" pitchFamily="34" charset="0"/>
                      <a:cs typeface="Verdana" panose="020B0604030504040204" pitchFamily="34" charset="0"/>
                    </a:rPr>
                    <a:t>Jazelle</a:t>
                  </a:r>
                  <a:endParaRPr lang="en-US" sz="1050" dirty="0">
                    <a:solidFill>
                      <a:srgbClr val="000000"/>
                    </a:solidFill>
                    <a:ea typeface="Verdana" panose="020B0604030504040204" pitchFamily="34" charset="0"/>
                    <a:cs typeface="Verdana" panose="020B0604030504040204" pitchFamily="34" charset="0"/>
                  </a:endParaRPr>
                </a:p>
                <a:p>
                  <a:pPr algn="ctr"/>
                  <a:r>
                    <a:rPr lang="en-US" sz="1050" dirty="0">
                      <a:solidFill>
                        <a:srgbClr val="000000"/>
                      </a:solidFill>
                      <a:ea typeface="Verdana" panose="020B0604030504040204" pitchFamily="34" charset="0"/>
                      <a:cs typeface="Verdana" panose="020B0604030504040204" pitchFamily="34" charset="0"/>
                    </a:rPr>
                    <a:t>(ex. by SW)</a:t>
                  </a:r>
                  <a:endParaRPr lang="hu-HU" sz="1050" dirty="0">
                    <a:solidFill>
                      <a:srgbClr val="000000"/>
                    </a:solidFill>
                    <a:ea typeface="Verdana" panose="020B0604030504040204" pitchFamily="34" charset="0"/>
                    <a:cs typeface="Verdana" panose="020B0604030504040204" pitchFamily="34" charset="0"/>
                  </a:endParaRPr>
                </a:p>
              </p:txBody>
            </p:sp>
            <p:sp>
              <p:nvSpPr>
                <p:cNvPr id="32" name="Lekerekített téglalap 15"/>
                <p:cNvSpPr/>
                <p:nvPr/>
              </p:nvSpPr>
              <p:spPr>
                <a:xfrm>
                  <a:off x="5142904" y="4785041"/>
                  <a:ext cx="1080000" cy="360000"/>
                </a:xfrm>
                <a:prstGeom prst="roundRect">
                  <a:avLst/>
                </a:prstGeom>
                <a:solidFill>
                  <a:srgbClr val="C4C4C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Jazelle RCT</a:t>
                  </a:r>
                  <a:r>
                    <a:rPr lang="hu-HU" sz="1050" baseline="30000" dirty="0">
                      <a:solidFill>
                        <a:srgbClr val="000000"/>
                      </a:solidFill>
                      <a:ea typeface="Verdana" panose="020B0604030504040204" pitchFamily="34" charset="0"/>
                      <a:cs typeface="Verdana" panose="020B0604030504040204" pitchFamily="34" charset="0"/>
                    </a:rPr>
                    <a:t>3</a:t>
                  </a:r>
                  <a:endParaRPr lang="hu-HU" sz="1050" baseline="30000" dirty="0" smtClean="0">
                    <a:solidFill>
                      <a:srgbClr val="000000"/>
                    </a:solidFill>
                    <a:ea typeface="Verdana" panose="020B0604030504040204" pitchFamily="34" charset="0"/>
                    <a:cs typeface="Verdana" panose="020B0604030504040204" pitchFamily="34" charset="0"/>
                  </a:endParaRPr>
                </a:p>
                <a:p>
                  <a:pPr algn="ctr"/>
                  <a:r>
                    <a:rPr lang="hu-HU" sz="1050" dirty="0">
                      <a:solidFill>
                        <a:srgbClr val="000000"/>
                      </a:solidFill>
                      <a:ea typeface="Verdana" panose="020B0604030504040204" pitchFamily="34" charset="0"/>
                      <a:cs typeface="Verdana" panose="020B0604030504040204" pitchFamily="34" charset="0"/>
                    </a:rPr>
                    <a:t>(</a:t>
                  </a:r>
                  <a:r>
                    <a:rPr lang="hu-HU" sz="1050" dirty="0" smtClean="0">
                      <a:solidFill>
                        <a:srgbClr val="000000"/>
                      </a:solidFill>
                      <a:ea typeface="Verdana" panose="020B0604030504040204" pitchFamily="34" charset="0"/>
                      <a:cs typeface="Verdana" panose="020B0604030504040204" pitchFamily="34" charset="0"/>
                    </a:rPr>
                    <a:t>Thumb</a:t>
                  </a:r>
                  <a:r>
                    <a:rPr lang="en-US" sz="1050" dirty="0" smtClean="0">
                      <a:solidFill>
                        <a:srgbClr val="000000"/>
                      </a:solidFill>
                      <a:ea typeface="Verdana" panose="020B0604030504040204" pitchFamily="34" charset="0"/>
                      <a:cs typeface="Verdana" panose="020B0604030504040204" pitchFamily="34" charset="0"/>
                    </a:rPr>
                    <a:t>EE</a:t>
                  </a:r>
                  <a:r>
                    <a:rPr lang="hu-HU" sz="1050" dirty="0" smtClean="0">
                      <a:solidFill>
                        <a:srgbClr val="000000"/>
                      </a:solidFill>
                      <a:ea typeface="Verdana" panose="020B0604030504040204" pitchFamily="34" charset="0"/>
                      <a:cs typeface="Verdana" panose="020B0604030504040204" pitchFamily="34" charset="0"/>
                    </a:rPr>
                    <a:t>)</a:t>
                  </a:r>
                  <a:endParaRPr lang="hu-HU" sz="1050" dirty="0">
                    <a:solidFill>
                      <a:srgbClr val="000000"/>
                    </a:solidFill>
                    <a:ea typeface="Verdana" panose="020B0604030504040204" pitchFamily="34" charset="0"/>
                    <a:cs typeface="Verdana" panose="020B0604030504040204" pitchFamily="34" charset="0"/>
                  </a:endParaRPr>
                </a:p>
              </p:txBody>
            </p:sp>
            <p:sp>
              <p:nvSpPr>
                <p:cNvPr id="33" name="Jobbra nyíl 30"/>
                <p:cNvSpPr/>
                <p:nvPr/>
              </p:nvSpPr>
              <p:spPr>
                <a:xfrm>
                  <a:off x="6247718" y="4452058"/>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34" name="TextBox 33"/>
                <p:cNvSpPr txBox="1"/>
                <p:nvPr/>
              </p:nvSpPr>
              <p:spPr>
                <a:xfrm>
                  <a:off x="1243544" y="6244715"/>
                  <a:ext cx="941283" cy="461665"/>
                </a:xfrm>
                <a:prstGeom prst="rect">
                  <a:avLst/>
                </a:prstGeom>
                <a:noFill/>
              </p:spPr>
              <p:txBody>
                <a:bodyPr wrap="none" rtlCol="0">
                  <a:spAutoFit/>
                </a:bodyPr>
                <a:lstStyle/>
                <a:p>
                  <a:pPr algn="ctr"/>
                  <a:r>
                    <a:rPr lang="en-US" sz="1200" dirty="0" smtClean="0">
                      <a:solidFill>
                        <a:srgbClr val="000000"/>
                      </a:solidFill>
                    </a:rPr>
                    <a:t>ARM</a:t>
                  </a:r>
                  <a:r>
                    <a:rPr lang="hu-HU" sz="1200" dirty="0" smtClean="0">
                      <a:solidFill>
                        <a:srgbClr val="000000"/>
                      </a:solidFill>
                    </a:rPr>
                    <a:t>710T</a:t>
                  </a:r>
                  <a:endParaRPr lang="en-US" sz="1200" dirty="0">
                    <a:solidFill>
                      <a:srgbClr val="000000"/>
                    </a:solidFill>
                  </a:endParaRPr>
                </a:p>
                <a:p>
                  <a:pPr algn="ctr"/>
                  <a:r>
                    <a:rPr lang="en-US" sz="1200" dirty="0" smtClean="0">
                      <a:solidFill>
                        <a:srgbClr val="000000"/>
                      </a:solidFill>
                    </a:rPr>
                    <a:t>(~</a:t>
                  </a:r>
                  <a:r>
                    <a:rPr lang="hu-HU" sz="1200" dirty="0" smtClean="0">
                      <a:solidFill>
                        <a:srgbClr val="000000"/>
                      </a:solidFill>
                    </a:rPr>
                    <a:t>1995</a:t>
                  </a:r>
                  <a:r>
                    <a:rPr lang="en-US" sz="1200" dirty="0" smtClean="0">
                      <a:solidFill>
                        <a:srgbClr val="000000"/>
                      </a:solidFill>
                    </a:rPr>
                    <a:t>)</a:t>
                  </a:r>
                  <a:endParaRPr lang="en-US" sz="1200" dirty="0">
                    <a:solidFill>
                      <a:srgbClr val="000000"/>
                    </a:solidFill>
                  </a:endParaRPr>
                </a:p>
              </p:txBody>
            </p:sp>
            <p:sp>
              <p:nvSpPr>
                <p:cNvPr id="35" name="TextBox 34"/>
                <p:cNvSpPr txBox="1"/>
                <p:nvPr/>
              </p:nvSpPr>
              <p:spPr>
                <a:xfrm>
                  <a:off x="2681602" y="6257415"/>
                  <a:ext cx="821059" cy="461665"/>
                </a:xfrm>
                <a:prstGeom prst="rect">
                  <a:avLst/>
                </a:prstGeom>
                <a:noFill/>
              </p:spPr>
              <p:txBody>
                <a:bodyPr wrap="none" rtlCol="0">
                  <a:spAutoFit/>
                </a:bodyPr>
                <a:lstStyle/>
                <a:p>
                  <a:pPr algn="ctr"/>
                  <a:r>
                    <a:rPr lang="en-US" sz="1200">
                      <a:solidFill>
                        <a:srgbClr val="000000"/>
                      </a:solidFill>
                    </a:rPr>
                    <a:t>ARM926</a:t>
                  </a:r>
                </a:p>
                <a:p>
                  <a:pPr algn="ctr"/>
                  <a:r>
                    <a:rPr lang="en-US" sz="1200">
                      <a:solidFill>
                        <a:srgbClr val="000000"/>
                      </a:solidFill>
                    </a:rPr>
                    <a:t>(2001)</a:t>
                  </a:r>
                </a:p>
              </p:txBody>
            </p:sp>
            <p:sp>
              <p:nvSpPr>
                <p:cNvPr id="36" name="TextBox 35"/>
                <p:cNvSpPr txBox="1"/>
                <p:nvPr/>
              </p:nvSpPr>
              <p:spPr>
                <a:xfrm>
                  <a:off x="3941062" y="6257415"/>
                  <a:ext cx="918841" cy="461665"/>
                </a:xfrm>
                <a:prstGeom prst="rect">
                  <a:avLst/>
                </a:prstGeom>
                <a:noFill/>
              </p:spPr>
              <p:txBody>
                <a:bodyPr wrap="none" rtlCol="0">
                  <a:spAutoFit/>
                </a:bodyPr>
                <a:lstStyle/>
                <a:p>
                  <a:pPr algn="ctr"/>
                  <a:r>
                    <a:rPr lang="en-US" sz="1200" dirty="0">
                      <a:solidFill>
                        <a:srgbClr val="000000"/>
                      </a:solidFill>
                    </a:rPr>
                    <a:t>ARM1176</a:t>
                  </a:r>
                </a:p>
                <a:p>
                  <a:pPr algn="ctr"/>
                  <a:r>
                    <a:rPr lang="en-US" sz="1200" dirty="0">
                      <a:solidFill>
                        <a:srgbClr val="000000"/>
                      </a:solidFill>
                    </a:rPr>
                    <a:t>(</a:t>
                  </a:r>
                  <a:r>
                    <a:rPr lang="en-US" sz="1200" dirty="0" smtClean="0">
                      <a:solidFill>
                        <a:srgbClr val="000000"/>
                      </a:solidFill>
                    </a:rPr>
                    <a:t>2004)</a:t>
                  </a:r>
                  <a:endParaRPr lang="en-US" sz="1200" dirty="0">
                    <a:solidFill>
                      <a:srgbClr val="000000"/>
                    </a:solidFill>
                  </a:endParaRPr>
                </a:p>
              </p:txBody>
            </p:sp>
            <p:sp>
              <p:nvSpPr>
                <p:cNvPr id="37" name="TextBox 36"/>
                <p:cNvSpPr txBox="1"/>
                <p:nvPr/>
              </p:nvSpPr>
              <p:spPr>
                <a:xfrm>
                  <a:off x="5124760" y="6263210"/>
                  <a:ext cx="1227067" cy="461665"/>
                </a:xfrm>
                <a:prstGeom prst="rect">
                  <a:avLst/>
                </a:prstGeom>
                <a:noFill/>
              </p:spPr>
              <p:txBody>
                <a:bodyPr wrap="none" rtlCol="0">
                  <a:spAutoFit/>
                </a:bodyPr>
                <a:lstStyle/>
                <a:p>
                  <a:pPr algn="ctr"/>
                  <a:r>
                    <a:rPr lang="en-US" sz="1200" dirty="0">
                      <a:solidFill>
                        <a:srgbClr val="000000"/>
                      </a:solidFill>
                    </a:rPr>
                    <a:t>Cortex-A5-15</a:t>
                  </a:r>
                </a:p>
                <a:p>
                  <a:pPr algn="ctr"/>
                  <a:r>
                    <a:rPr lang="en-US" sz="1200" dirty="0">
                      <a:solidFill>
                        <a:srgbClr val="000000"/>
                      </a:solidFill>
                    </a:rPr>
                    <a:t>(</a:t>
                  </a:r>
                  <a:r>
                    <a:rPr lang="en-US" sz="1200" dirty="0" smtClean="0">
                      <a:solidFill>
                        <a:srgbClr val="000000"/>
                      </a:solidFill>
                    </a:rPr>
                    <a:t>200</a:t>
                  </a:r>
                  <a:r>
                    <a:rPr lang="hu-HU" sz="1200" dirty="0" smtClean="0">
                      <a:solidFill>
                        <a:srgbClr val="000000"/>
                      </a:solidFill>
                    </a:rPr>
                    <a:t>5</a:t>
                  </a:r>
                  <a:r>
                    <a:rPr lang="en-US" sz="1200" dirty="0" smtClean="0">
                      <a:solidFill>
                        <a:srgbClr val="000000"/>
                      </a:solidFill>
                    </a:rPr>
                    <a:t>)</a:t>
                  </a:r>
                  <a:endParaRPr lang="en-US" sz="1200" dirty="0">
                    <a:solidFill>
                      <a:srgbClr val="000000"/>
                    </a:solidFill>
                  </a:endParaRPr>
                </a:p>
              </p:txBody>
            </p:sp>
            <p:sp>
              <p:nvSpPr>
                <p:cNvPr id="38" name="TextBox 37"/>
                <p:cNvSpPr txBox="1"/>
                <p:nvPr/>
              </p:nvSpPr>
              <p:spPr>
                <a:xfrm>
                  <a:off x="6861327" y="6257415"/>
                  <a:ext cx="1430648" cy="461665"/>
                </a:xfrm>
                <a:prstGeom prst="rect">
                  <a:avLst/>
                </a:prstGeom>
                <a:noFill/>
              </p:spPr>
              <p:txBody>
                <a:bodyPr wrap="none" rtlCol="0">
                  <a:spAutoFit/>
                </a:bodyPr>
                <a:lstStyle/>
                <a:p>
                  <a:pPr algn="ctr"/>
                  <a:r>
                    <a:rPr lang="en-US" sz="1200" dirty="0" smtClean="0">
                      <a:solidFill>
                        <a:srgbClr val="000000"/>
                      </a:solidFill>
                    </a:rPr>
                    <a:t>Cortex-A5</a:t>
                  </a:r>
                  <a:r>
                    <a:rPr lang="hu-HU" sz="1200" dirty="0" smtClean="0">
                      <a:solidFill>
                        <a:srgbClr val="000000"/>
                      </a:solidFill>
                    </a:rPr>
                    <a:t>3/A57</a:t>
                  </a:r>
                  <a:endParaRPr lang="en-US" sz="1200" dirty="0">
                    <a:solidFill>
                      <a:srgbClr val="000000"/>
                    </a:solidFill>
                  </a:endParaRPr>
                </a:p>
                <a:p>
                  <a:pPr algn="ctr"/>
                  <a:r>
                    <a:rPr lang="en-US" sz="1200" dirty="0">
                      <a:solidFill>
                        <a:srgbClr val="000000"/>
                      </a:solidFill>
                    </a:rPr>
                    <a:t>(</a:t>
                  </a:r>
                  <a:r>
                    <a:rPr lang="en-US" sz="1200" dirty="0" smtClean="0">
                      <a:solidFill>
                        <a:srgbClr val="000000"/>
                      </a:solidFill>
                    </a:rPr>
                    <a:t>2012)</a:t>
                  </a:r>
                  <a:endParaRPr lang="en-US" sz="1200" dirty="0">
                    <a:solidFill>
                      <a:srgbClr val="000000"/>
                    </a:solidFill>
                  </a:endParaRPr>
                </a:p>
              </p:txBody>
            </p:sp>
            <p:sp>
              <p:nvSpPr>
                <p:cNvPr id="39" name="TextBox 38"/>
                <p:cNvSpPr txBox="1"/>
                <p:nvPr/>
              </p:nvSpPr>
              <p:spPr>
                <a:xfrm>
                  <a:off x="303430" y="6231758"/>
                  <a:ext cx="925253" cy="276999"/>
                </a:xfrm>
                <a:prstGeom prst="rect">
                  <a:avLst/>
                </a:prstGeom>
                <a:noFill/>
              </p:spPr>
              <p:txBody>
                <a:bodyPr wrap="none" rtlCol="0">
                  <a:spAutoFit/>
                </a:bodyPr>
                <a:lstStyle/>
                <a:p>
                  <a:r>
                    <a:rPr lang="en-US" sz="1200" dirty="0">
                      <a:solidFill>
                        <a:srgbClr val="000000"/>
                      </a:solidFill>
                    </a:rPr>
                    <a:t>Examples</a:t>
                  </a:r>
                </a:p>
              </p:txBody>
            </p:sp>
            <p:sp>
              <p:nvSpPr>
                <p:cNvPr id="40" name="Rounded Rectangle 39"/>
                <p:cNvSpPr/>
                <p:nvPr/>
              </p:nvSpPr>
              <p:spPr bwMode="auto">
                <a:xfrm>
                  <a:off x="2288832" y="2715761"/>
                  <a:ext cx="6380864" cy="1569600"/>
                </a:xfrm>
                <a:prstGeom prst="roundRect">
                  <a:avLst/>
                </a:prstGeom>
                <a:noFill/>
                <a:ln w="28575" cap="flat" cmpd="sng" algn="ctr">
                  <a:solidFill>
                    <a:srgbClr val="0070C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400" b="0" i="0" u="none" strike="noStrike" cap="none" normalizeH="0" baseline="0" smtClean="0">
                    <a:ln>
                      <a:noFill/>
                    </a:ln>
                    <a:solidFill>
                      <a:schemeClr val="tx1"/>
                    </a:solidFill>
                    <a:effectLst/>
                    <a:latin typeface="Verdana" pitchFamily="34" charset="0"/>
                  </a:endParaRPr>
                </a:p>
              </p:txBody>
            </p:sp>
            <p:sp>
              <p:nvSpPr>
                <p:cNvPr id="41" name="Rounded Rectangle 40"/>
                <p:cNvSpPr/>
                <p:nvPr/>
              </p:nvSpPr>
              <p:spPr bwMode="auto">
                <a:xfrm>
                  <a:off x="3728731" y="1787952"/>
                  <a:ext cx="4935025" cy="885956"/>
                </a:xfrm>
                <a:prstGeom prst="roundRect">
                  <a:avLst/>
                </a:prstGeom>
                <a:noFill/>
                <a:ln w="28575" cap="flat" cmpd="sng" algn="ctr">
                  <a:solidFill>
                    <a:srgbClr val="0070C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400" b="0" i="0" u="none" strike="noStrike" cap="none" normalizeH="0" baseline="0" smtClean="0">
                    <a:ln>
                      <a:noFill/>
                    </a:ln>
                    <a:solidFill>
                      <a:schemeClr val="tx1"/>
                    </a:solidFill>
                    <a:effectLst/>
                    <a:latin typeface="Verdana" pitchFamily="34" charset="0"/>
                  </a:endParaRPr>
                </a:p>
              </p:txBody>
            </p:sp>
            <p:sp>
              <p:nvSpPr>
                <p:cNvPr id="42" name="Rounded Rectangle 41"/>
                <p:cNvSpPr/>
                <p:nvPr/>
              </p:nvSpPr>
              <p:spPr bwMode="auto">
                <a:xfrm>
                  <a:off x="2276745" y="4332349"/>
                  <a:ext cx="6376405" cy="828000"/>
                </a:xfrm>
                <a:prstGeom prst="roundRect">
                  <a:avLst/>
                </a:prstGeom>
                <a:noFill/>
                <a:ln w="28575" cap="flat" cmpd="sng" algn="ctr">
                  <a:solidFill>
                    <a:srgbClr val="0070C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dirty="0" smtClean="0">
                      <a:ln>
                        <a:noFill/>
                      </a:ln>
                      <a:solidFill>
                        <a:schemeClr val="tx1"/>
                      </a:solidFill>
                      <a:effectLst/>
                      <a:latin typeface="Verdana" pitchFamily="34" charset="0"/>
                    </a:rPr>
                    <a:t> </a:t>
                  </a:r>
                </a:p>
              </p:txBody>
            </p:sp>
            <p:sp>
              <p:nvSpPr>
                <p:cNvPr id="43" name="Rounded Rectangle 42"/>
                <p:cNvSpPr/>
                <p:nvPr/>
              </p:nvSpPr>
              <p:spPr bwMode="auto">
                <a:xfrm>
                  <a:off x="1128905" y="5207623"/>
                  <a:ext cx="7517365" cy="468000"/>
                </a:xfrm>
                <a:prstGeom prst="roundRect">
                  <a:avLst/>
                </a:prstGeom>
                <a:noFill/>
                <a:ln w="28575" cap="flat" cmpd="sng" algn="ctr">
                  <a:solidFill>
                    <a:srgbClr val="0070C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dirty="0" smtClean="0">
                      <a:ln>
                        <a:noFill/>
                      </a:ln>
                      <a:solidFill>
                        <a:schemeClr val="tx1"/>
                      </a:solidFill>
                      <a:effectLst/>
                      <a:latin typeface="Verdana" pitchFamily="34" charset="0"/>
                    </a:rPr>
                    <a:t> </a:t>
                  </a:r>
                </a:p>
              </p:txBody>
            </p:sp>
            <p:sp>
              <p:nvSpPr>
                <p:cNvPr id="44" name="TextBox 43"/>
                <p:cNvSpPr txBox="1"/>
                <p:nvPr/>
              </p:nvSpPr>
              <p:spPr>
                <a:xfrm>
                  <a:off x="64897" y="5208847"/>
                  <a:ext cx="932756" cy="461665"/>
                </a:xfrm>
                <a:prstGeom prst="rect">
                  <a:avLst/>
                </a:prstGeom>
                <a:noFill/>
              </p:spPr>
              <p:txBody>
                <a:bodyPr wrap="none" rtlCol="0">
                  <a:spAutoFit/>
                </a:bodyPr>
                <a:lstStyle/>
                <a:p>
                  <a:pPr algn="ctr"/>
                  <a:r>
                    <a:rPr lang="hu-HU" sz="1200" dirty="0" smtClean="0">
                      <a:solidFill>
                        <a:srgbClr val="0070C0"/>
                      </a:solidFill>
                    </a:rPr>
                    <a:t>To reduce</a:t>
                  </a:r>
                </a:p>
                <a:p>
                  <a:pPr algn="ctr"/>
                  <a:r>
                    <a:rPr lang="hu-HU" sz="1200" dirty="0">
                      <a:solidFill>
                        <a:srgbClr val="0070C0"/>
                      </a:solidFill>
                    </a:rPr>
                    <a:t>c</a:t>
                  </a:r>
                  <a:r>
                    <a:rPr lang="hu-HU" sz="1200" dirty="0" smtClean="0">
                      <a:solidFill>
                        <a:srgbClr val="0070C0"/>
                      </a:solidFill>
                    </a:rPr>
                    <a:t>ode size</a:t>
                  </a:r>
                  <a:endParaRPr lang="hu-HU" sz="1200" dirty="0">
                    <a:solidFill>
                      <a:srgbClr val="0070C0"/>
                    </a:solidFill>
                  </a:endParaRPr>
                </a:p>
              </p:txBody>
            </p:sp>
            <p:sp>
              <p:nvSpPr>
                <p:cNvPr id="45" name="Jobbra nyíl 30"/>
                <p:cNvSpPr/>
                <p:nvPr/>
              </p:nvSpPr>
              <p:spPr>
                <a:xfrm>
                  <a:off x="7155275" y="2381070"/>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46" name="Jobbra nyíl 30"/>
                <p:cNvSpPr/>
                <p:nvPr/>
              </p:nvSpPr>
              <p:spPr>
                <a:xfrm>
                  <a:off x="7587335" y="1937041"/>
                  <a:ext cx="432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47" name="Jobbra nyíl 30"/>
                <p:cNvSpPr/>
                <p:nvPr/>
              </p:nvSpPr>
              <p:spPr>
                <a:xfrm>
                  <a:off x="7155277" y="3590222"/>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48" name="Jobbra nyíl 30"/>
                <p:cNvSpPr/>
                <p:nvPr/>
              </p:nvSpPr>
              <p:spPr>
                <a:xfrm>
                  <a:off x="7150862" y="4450307"/>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49" name="Jobbra nyíl 30"/>
                <p:cNvSpPr/>
                <p:nvPr/>
              </p:nvSpPr>
              <p:spPr>
                <a:xfrm>
                  <a:off x="7153548" y="5357753"/>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0" name="Jobbra nyíl 30"/>
                <p:cNvSpPr/>
                <p:nvPr/>
              </p:nvSpPr>
              <p:spPr>
                <a:xfrm>
                  <a:off x="4977045" y="2382414"/>
                  <a:ext cx="64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1" name="Jobbra nyíl 30"/>
                <p:cNvSpPr/>
                <p:nvPr/>
              </p:nvSpPr>
              <p:spPr>
                <a:xfrm>
                  <a:off x="5657680" y="2382104"/>
                  <a:ext cx="147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2" name="Jobbra nyíl 30"/>
                <p:cNvSpPr/>
                <p:nvPr/>
              </p:nvSpPr>
              <p:spPr>
                <a:xfrm>
                  <a:off x="3629174" y="4015863"/>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3" name="Jobbra nyíl 30"/>
                <p:cNvSpPr/>
                <p:nvPr/>
              </p:nvSpPr>
              <p:spPr>
                <a:xfrm>
                  <a:off x="4405298" y="4019861"/>
                  <a:ext cx="72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4" name="Jobbra nyíl 30"/>
                <p:cNvSpPr/>
                <p:nvPr/>
              </p:nvSpPr>
              <p:spPr>
                <a:xfrm>
                  <a:off x="3620714" y="4470681"/>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5" name="Jobbra nyíl 30"/>
                <p:cNvSpPr/>
                <p:nvPr/>
              </p:nvSpPr>
              <p:spPr>
                <a:xfrm>
                  <a:off x="4396838" y="4474679"/>
                  <a:ext cx="72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6" name="Jobbra nyíl 30"/>
                <p:cNvSpPr/>
                <p:nvPr/>
              </p:nvSpPr>
              <p:spPr>
                <a:xfrm>
                  <a:off x="2321750" y="5357753"/>
                  <a:ext cx="73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7" name="Jobbra nyíl 30"/>
                <p:cNvSpPr/>
                <p:nvPr/>
              </p:nvSpPr>
              <p:spPr>
                <a:xfrm>
                  <a:off x="3078381" y="5358228"/>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8" name="Jobbra nyíl 30"/>
                <p:cNvSpPr/>
                <p:nvPr/>
              </p:nvSpPr>
              <p:spPr>
                <a:xfrm>
                  <a:off x="4953411" y="5352349"/>
                  <a:ext cx="109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9" name="Jobbra nyíl 30"/>
                <p:cNvSpPr/>
                <p:nvPr/>
              </p:nvSpPr>
              <p:spPr>
                <a:xfrm>
                  <a:off x="6072513" y="5361584"/>
                  <a:ext cx="104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0" name="Jobbra nyíl 30"/>
                <p:cNvSpPr/>
                <p:nvPr/>
              </p:nvSpPr>
              <p:spPr>
                <a:xfrm>
                  <a:off x="7155275" y="3219678"/>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1" name="Jobbra nyíl 30"/>
                <p:cNvSpPr/>
                <p:nvPr/>
              </p:nvSpPr>
              <p:spPr>
                <a:xfrm>
                  <a:off x="4977045" y="3221022"/>
                  <a:ext cx="64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2" name="Jobbra nyíl 30"/>
                <p:cNvSpPr/>
                <p:nvPr/>
              </p:nvSpPr>
              <p:spPr>
                <a:xfrm>
                  <a:off x="5657680" y="3220712"/>
                  <a:ext cx="147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3" name="Lekerekített téglalap 36"/>
                <p:cNvSpPr/>
                <p:nvPr/>
              </p:nvSpPr>
              <p:spPr>
                <a:xfrm>
                  <a:off x="7632075" y="2734718"/>
                  <a:ext cx="1008000" cy="360000"/>
                </a:xfrm>
                <a:prstGeom prst="roundRect">
                  <a:avLst/>
                </a:prstGeom>
                <a:solidFill>
                  <a:srgbClr val="7474D2"/>
                </a:solidFill>
                <a:ln>
                  <a:solidFill>
                    <a:srgbClr val="6B6BC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SVE</a:t>
                  </a:r>
                  <a:r>
                    <a:rPr lang="hu-HU" sz="1050" baseline="30000" dirty="0" smtClean="0">
                      <a:solidFill>
                        <a:srgbClr val="000000"/>
                      </a:solidFill>
                      <a:ea typeface="Verdana" panose="020B0604030504040204" pitchFamily="34" charset="0"/>
                      <a:cs typeface="Verdana" panose="020B0604030504040204" pitchFamily="34" charset="0"/>
                    </a:rPr>
                    <a:t>4</a:t>
                  </a:r>
                  <a:endParaRPr lang="hu-HU" sz="1050" baseline="30000" dirty="0">
                    <a:solidFill>
                      <a:srgbClr val="000000"/>
                    </a:solidFill>
                    <a:ea typeface="Verdana" panose="020B0604030504040204" pitchFamily="34" charset="0"/>
                    <a:cs typeface="Verdana" panose="020B0604030504040204" pitchFamily="34" charset="0"/>
                  </a:endParaRPr>
                </a:p>
              </p:txBody>
            </p:sp>
          </p:grpSp>
          <p:sp>
            <p:nvSpPr>
              <p:cNvPr id="7" name="TextBox 6"/>
              <p:cNvSpPr txBox="1"/>
              <p:nvPr/>
            </p:nvSpPr>
            <p:spPr>
              <a:xfrm>
                <a:off x="1086662" y="3049007"/>
                <a:ext cx="1059393" cy="646331"/>
              </a:xfrm>
              <a:prstGeom prst="rect">
                <a:avLst/>
              </a:prstGeom>
              <a:noFill/>
            </p:spPr>
            <p:txBody>
              <a:bodyPr wrap="none" rtlCol="0">
                <a:spAutoFit/>
              </a:bodyPr>
              <a:lstStyle/>
              <a:p>
                <a:pPr algn="ctr"/>
                <a:r>
                  <a:rPr lang="hu-HU" sz="1200" dirty="0" smtClean="0">
                    <a:solidFill>
                      <a:srgbClr val="0070C0"/>
                    </a:solidFill>
                  </a:rPr>
                  <a:t>To enhance</a:t>
                </a:r>
              </a:p>
              <a:p>
                <a:pPr algn="ctr"/>
                <a:r>
                  <a:rPr lang="hu-HU" sz="1200" dirty="0" smtClean="0">
                    <a:solidFill>
                      <a:srgbClr val="0070C0"/>
                    </a:solidFill>
                  </a:rPr>
                  <a:t>compute</a:t>
                </a:r>
              </a:p>
              <a:p>
                <a:pPr algn="ctr"/>
                <a:r>
                  <a:rPr lang="hu-HU" sz="1200" dirty="0" smtClean="0">
                    <a:solidFill>
                      <a:srgbClr val="0070C0"/>
                    </a:solidFill>
                  </a:rPr>
                  <a:t>capabilities</a:t>
                </a:r>
                <a:endParaRPr lang="hu-HU" sz="1200" dirty="0">
                  <a:solidFill>
                    <a:srgbClr val="0070C0"/>
                  </a:solidFill>
                </a:endParaRPr>
              </a:p>
            </p:txBody>
          </p:sp>
          <p:sp>
            <p:nvSpPr>
              <p:cNvPr id="8" name="TextBox 7"/>
              <p:cNvSpPr txBox="1"/>
              <p:nvPr/>
            </p:nvSpPr>
            <p:spPr>
              <a:xfrm>
                <a:off x="6746799" y="1239869"/>
                <a:ext cx="750526" cy="253916"/>
              </a:xfrm>
              <a:prstGeom prst="rect">
                <a:avLst/>
              </a:prstGeom>
              <a:noFill/>
            </p:spPr>
            <p:txBody>
              <a:bodyPr wrap="none" rtlCol="0">
                <a:spAutoFit/>
              </a:bodyPr>
              <a:lstStyle/>
              <a:p>
                <a:r>
                  <a:rPr lang="hu-HU" sz="1050" dirty="0" smtClean="0"/>
                  <a:t>AArch32</a:t>
                </a:r>
                <a:endParaRPr lang="en-US" sz="1050" dirty="0"/>
              </a:p>
            </p:txBody>
          </p:sp>
          <p:sp>
            <p:nvSpPr>
              <p:cNvPr id="9" name="TextBox 8"/>
              <p:cNvSpPr txBox="1"/>
              <p:nvPr/>
            </p:nvSpPr>
            <p:spPr>
              <a:xfrm>
                <a:off x="7691904" y="1248807"/>
                <a:ext cx="750526" cy="253916"/>
              </a:xfrm>
              <a:prstGeom prst="rect">
                <a:avLst/>
              </a:prstGeom>
              <a:noFill/>
            </p:spPr>
            <p:txBody>
              <a:bodyPr wrap="none" rtlCol="0">
                <a:spAutoFit/>
              </a:bodyPr>
              <a:lstStyle/>
              <a:p>
                <a:r>
                  <a:rPr lang="hu-HU" sz="1050" dirty="0" smtClean="0"/>
                  <a:t>AArch64</a:t>
                </a:r>
                <a:endParaRPr lang="en-US" sz="1050" dirty="0"/>
              </a:p>
            </p:txBody>
          </p:sp>
          <p:cxnSp>
            <p:nvCxnSpPr>
              <p:cNvPr id="10" name="Straight Connector 9"/>
              <p:cNvCxnSpPr/>
              <p:nvPr/>
            </p:nvCxnSpPr>
            <p:spPr bwMode="auto">
              <a:xfrm>
                <a:off x="7571170" y="1138843"/>
                <a:ext cx="48379" cy="4392000"/>
              </a:xfrm>
              <a:prstGeom prst="line">
                <a:avLst/>
              </a:prstGeom>
              <a:noFill/>
              <a:ln w="6350"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 name="TextBox 4"/>
            <p:cNvSpPr txBox="1"/>
            <p:nvPr/>
          </p:nvSpPr>
          <p:spPr>
            <a:xfrm>
              <a:off x="296863" y="6551527"/>
              <a:ext cx="3947812" cy="292388"/>
            </a:xfrm>
            <a:prstGeom prst="rect">
              <a:avLst/>
            </a:prstGeom>
            <a:noFill/>
          </p:spPr>
          <p:txBody>
            <a:bodyPr wrap="none" rtlCol="0">
              <a:spAutoFit/>
            </a:bodyPr>
            <a:lstStyle/>
            <a:p>
              <a:pPr lvl="0"/>
              <a:r>
                <a:rPr lang="hu-HU" sz="1300" dirty="0">
                  <a:solidFill>
                    <a:srgbClr val="000000"/>
                  </a:solidFill>
                </a:rPr>
                <a:t>Remarks: See on the slide 2.1 Overview (5</a:t>
              </a:r>
              <a:r>
                <a:rPr lang="hu-HU" sz="1300" dirty="0" smtClean="0">
                  <a:solidFill>
                    <a:srgbClr val="000000"/>
                  </a:solidFill>
                </a:rPr>
                <a:t>).</a:t>
              </a:r>
              <a:endParaRPr lang="en-US" dirty="0"/>
            </a:p>
          </p:txBody>
        </p:sp>
      </p:grpSp>
      <p:sp>
        <p:nvSpPr>
          <p:cNvPr id="64" name="TextBox 63"/>
          <p:cNvSpPr txBox="1"/>
          <p:nvPr/>
        </p:nvSpPr>
        <p:spPr>
          <a:xfrm>
            <a:off x="959794" y="4130281"/>
            <a:ext cx="1520151" cy="646331"/>
          </a:xfrm>
          <a:prstGeom prst="rect">
            <a:avLst/>
          </a:prstGeom>
          <a:noFill/>
        </p:spPr>
        <p:txBody>
          <a:bodyPr wrap="square" rtlCol="0">
            <a:spAutoFit/>
          </a:bodyPr>
          <a:lstStyle/>
          <a:p>
            <a:pPr algn="ctr"/>
            <a:r>
              <a:rPr lang="hu-HU" sz="1200" dirty="0" smtClean="0">
                <a:solidFill>
                  <a:srgbClr val="0070C0"/>
                </a:solidFill>
              </a:rPr>
              <a:t>To speed up</a:t>
            </a:r>
          </a:p>
          <a:p>
            <a:pPr algn="ctr"/>
            <a:r>
              <a:rPr lang="hu-HU" sz="1200" dirty="0" smtClean="0">
                <a:solidFill>
                  <a:srgbClr val="0070C0"/>
                </a:solidFill>
              </a:rPr>
              <a:t>the execution</a:t>
            </a:r>
          </a:p>
          <a:p>
            <a:pPr algn="ctr"/>
            <a:r>
              <a:rPr lang="hu-HU" sz="1200" dirty="0" smtClean="0">
                <a:solidFill>
                  <a:srgbClr val="0070C0"/>
                </a:solidFill>
              </a:rPr>
              <a:t> of bytecodes</a:t>
            </a:r>
            <a:endParaRPr lang="hu-HU" sz="1200" dirty="0">
              <a:solidFill>
                <a:srgbClr val="0070C0"/>
              </a:solidFill>
            </a:endParaRPr>
          </a:p>
        </p:txBody>
      </p:sp>
      <p:sp>
        <p:nvSpPr>
          <p:cNvPr id="66" name="TextBox 65"/>
          <p:cNvSpPr txBox="1"/>
          <p:nvPr/>
        </p:nvSpPr>
        <p:spPr>
          <a:xfrm>
            <a:off x="2573662" y="1775160"/>
            <a:ext cx="1059393" cy="461665"/>
          </a:xfrm>
          <a:prstGeom prst="rect">
            <a:avLst/>
          </a:prstGeom>
          <a:noFill/>
        </p:spPr>
        <p:txBody>
          <a:bodyPr wrap="none" rtlCol="0">
            <a:spAutoFit/>
          </a:bodyPr>
          <a:lstStyle/>
          <a:p>
            <a:pPr algn="ctr"/>
            <a:r>
              <a:rPr lang="hu-HU" sz="1200" dirty="0" smtClean="0">
                <a:solidFill>
                  <a:srgbClr val="0070C0"/>
                </a:solidFill>
              </a:rPr>
              <a:t>To enhance</a:t>
            </a:r>
          </a:p>
          <a:p>
            <a:pPr algn="ctr"/>
            <a:r>
              <a:rPr lang="hu-HU" sz="1200" dirty="0">
                <a:solidFill>
                  <a:srgbClr val="0070C0"/>
                </a:solidFill>
              </a:rPr>
              <a:t>s</a:t>
            </a:r>
            <a:r>
              <a:rPr lang="hu-HU" sz="1200" dirty="0" smtClean="0">
                <a:solidFill>
                  <a:srgbClr val="0070C0"/>
                </a:solidFill>
              </a:rPr>
              <a:t>ecurity</a:t>
            </a:r>
            <a:endParaRPr lang="hu-HU" sz="1200" dirty="0">
              <a:solidFill>
                <a:srgbClr val="0070C0"/>
              </a:solidFill>
            </a:endParaRPr>
          </a:p>
        </p:txBody>
      </p:sp>
      <p:sp>
        <p:nvSpPr>
          <p:cNvPr id="67" name="Rounded Rectangle 66"/>
          <p:cNvSpPr/>
          <p:nvPr/>
        </p:nvSpPr>
        <p:spPr bwMode="auto">
          <a:xfrm>
            <a:off x="242697" y="2488692"/>
            <a:ext cx="4968725" cy="3594449"/>
          </a:xfrm>
          <a:prstGeom prst="roundRect">
            <a:avLst/>
          </a:prstGeom>
          <a:noFill/>
          <a:ln w="2857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400" smtClean="0">
              <a:solidFill>
                <a:srgbClr val="3333CC"/>
              </a:solidFill>
            </a:endParaRPr>
          </a:p>
        </p:txBody>
      </p:sp>
      <p:sp>
        <p:nvSpPr>
          <p:cNvPr id="68" name="TextBox 67"/>
          <p:cNvSpPr txBox="1"/>
          <p:nvPr/>
        </p:nvSpPr>
        <p:spPr>
          <a:xfrm>
            <a:off x="176830" y="627655"/>
            <a:ext cx="9105891" cy="369332"/>
          </a:xfrm>
          <a:prstGeom prst="rect">
            <a:avLst/>
          </a:prstGeom>
          <a:noFill/>
        </p:spPr>
        <p:txBody>
          <a:bodyPr wrap="none" rtlCol="0">
            <a:spAutoFit/>
          </a:bodyPr>
          <a:lstStyle/>
          <a:p>
            <a:r>
              <a:rPr lang="en-US" dirty="0">
                <a:solidFill>
                  <a:srgbClr val="333399"/>
                </a:solidFill>
              </a:rPr>
              <a:t>Main extensions introduced </a:t>
            </a:r>
            <a:r>
              <a:rPr lang="en-US" dirty="0" smtClean="0">
                <a:solidFill>
                  <a:srgbClr val="333399"/>
                </a:solidFill>
              </a:rPr>
              <a:t>in the </a:t>
            </a:r>
            <a:r>
              <a:rPr lang="en-US" dirty="0" err="1" smtClean="0">
                <a:solidFill>
                  <a:srgbClr val="333399"/>
                </a:solidFill>
              </a:rPr>
              <a:t>ARMv</a:t>
            </a:r>
            <a:r>
              <a:rPr lang="hu-HU" dirty="0" smtClean="0">
                <a:solidFill>
                  <a:srgbClr val="333399"/>
                </a:solidFill>
              </a:rPr>
              <a:t>4 – ARM v</a:t>
            </a:r>
            <a:r>
              <a:rPr lang="en-US" dirty="0" smtClean="0">
                <a:solidFill>
                  <a:srgbClr val="333399"/>
                </a:solidFill>
              </a:rPr>
              <a:t>6 ISA version</a:t>
            </a:r>
            <a:r>
              <a:rPr lang="hu-HU" dirty="0" smtClean="0">
                <a:solidFill>
                  <a:srgbClr val="333399"/>
                </a:solidFill>
              </a:rPr>
              <a:t>s</a:t>
            </a:r>
            <a:r>
              <a:rPr lang="en-US" dirty="0" smtClean="0">
                <a:solidFill>
                  <a:srgbClr val="333399"/>
                </a:solidFill>
              </a:rPr>
              <a:t> </a:t>
            </a:r>
            <a:r>
              <a:rPr lang="en-US" dirty="0">
                <a:solidFill>
                  <a:srgbClr val="333399"/>
                </a:solidFill>
              </a:rPr>
              <a:t>(simplified)</a:t>
            </a:r>
          </a:p>
        </p:txBody>
      </p:sp>
    </p:spTree>
    <p:extLst>
      <p:ext uri="{BB962C8B-B14F-4D97-AF65-F5344CB8AC3E}">
        <p14:creationId xmlns:p14="http://schemas.microsoft.com/office/powerpoint/2010/main" val="420664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cBhvr additive="base">
                                        <p:cTn id="11" dur="500" fill="hold"/>
                                        <p:tgtEl>
                                          <p:spTgt spid="66"/>
                                        </p:tgtEl>
                                        <p:attrNameLst>
                                          <p:attrName>ppt_x</p:attrName>
                                        </p:attrNameLst>
                                      </p:cBhvr>
                                      <p:tavLst>
                                        <p:tav tm="0">
                                          <p:val>
                                            <p:strVal val="#ppt_x"/>
                                          </p:val>
                                        </p:tav>
                                        <p:tav tm="100000">
                                          <p:val>
                                            <p:strVal val="#ppt_x"/>
                                          </p:val>
                                        </p:tav>
                                      </p:tavLst>
                                    </p:anim>
                                    <p:anim calcmode="lin" valueType="num">
                                      <p:cBhvr additive="base">
                                        <p:cTn id="12"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6"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47" name="Text Box 47"/>
          <p:cNvSpPr txBox="1">
            <a:spLocks noChangeArrowheads="1"/>
          </p:cNvSpPr>
          <p:nvPr/>
        </p:nvSpPr>
        <p:spPr bwMode="auto">
          <a:xfrm>
            <a:off x="251520" y="6115050"/>
            <a:ext cx="3216275"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err="1">
                <a:solidFill>
                  <a:srgbClr val="000000"/>
                </a:solidFill>
                <a:latin typeface="Times New Roman" pitchFamily="18" charset="0"/>
              </a:rPr>
              <a:t>XScale</a:t>
            </a:r>
            <a:r>
              <a:rPr lang="en-US" altLang="en-US" sz="1400">
                <a:solidFill>
                  <a:srgbClr val="000000"/>
                </a:solidFill>
                <a:latin typeface="Times New Roman" pitchFamily="18" charset="0"/>
              </a:rPr>
              <a:t> is a trademark of Intel Corporation</a:t>
            </a:r>
          </a:p>
        </p:txBody>
      </p:sp>
      <p:sp>
        <p:nvSpPr>
          <p:cNvPr id="3" name="TextBox 2"/>
          <p:cNvSpPr txBox="1"/>
          <p:nvPr/>
        </p:nvSpPr>
        <p:spPr>
          <a:xfrm>
            <a:off x="190085" y="629165"/>
            <a:ext cx="8774197" cy="369332"/>
          </a:xfrm>
          <a:prstGeom prst="rect">
            <a:avLst/>
          </a:prstGeom>
          <a:noFill/>
        </p:spPr>
        <p:txBody>
          <a:bodyPr wrap="none" rtlCol="0">
            <a:spAutoFit/>
          </a:bodyPr>
          <a:lstStyle/>
          <a:p>
            <a:r>
              <a:rPr lang="hu-HU" dirty="0" smtClean="0">
                <a:solidFill>
                  <a:srgbClr val="333399"/>
                </a:solidFill>
              </a:rPr>
              <a:t>Overview of ARM’s </a:t>
            </a:r>
            <a:r>
              <a:rPr lang="en-US" dirty="0" smtClean="0">
                <a:solidFill>
                  <a:srgbClr val="333399"/>
                </a:solidFill>
              </a:rPr>
              <a:t>processors </a:t>
            </a:r>
            <a:r>
              <a:rPr lang="hu-HU" dirty="0" smtClean="0">
                <a:solidFill>
                  <a:srgbClr val="333399"/>
                </a:solidFill>
              </a:rPr>
              <a:t>implementing the </a:t>
            </a:r>
            <a:r>
              <a:rPr lang="en-US" dirty="0" err="1" smtClean="0">
                <a:solidFill>
                  <a:srgbClr val="333399"/>
                </a:solidFill>
              </a:rPr>
              <a:t>ARMv4</a:t>
            </a:r>
            <a:r>
              <a:rPr lang="en-US" dirty="0" smtClean="0">
                <a:solidFill>
                  <a:srgbClr val="333399"/>
                </a:solidFill>
              </a:rPr>
              <a:t> </a:t>
            </a:r>
            <a:r>
              <a:rPr lang="en-US" dirty="0">
                <a:solidFill>
                  <a:srgbClr val="333399"/>
                </a:solidFill>
              </a:rPr>
              <a:t>– </a:t>
            </a:r>
            <a:r>
              <a:rPr lang="en-US" dirty="0" err="1" smtClean="0">
                <a:solidFill>
                  <a:srgbClr val="333399"/>
                </a:solidFill>
              </a:rPr>
              <a:t>ARMv6</a:t>
            </a:r>
            <a:r>
              <a:rPr lang="hu-HU" dirty="0" smtClean="0">
                <a:solidFill>
                  <a:srgbClr val="333399"/>
                </a:solidFill>
              </a:rPr>
              <a:t> ISA </a:t>
            </a:r>
            <a:r>
              <a:rPr lang="en-US" dirty="0" smtClean="0">
                <a:solidFill>
                  <a:srgbClr val="000000"/>
                </a:solidFill>
              </a:rPr>
              <a:t>[</a:t>
            </a:r>
            <a:r>
              <a:rPr lang="hu-HU" dirty="0" smtClean="0">
                <a:solidFill>
                  <a:srgbClr val="000000"/>
                </a:solidFill>
              </a:rPr>
              <a:t>5</a:t>
            </a:r>
            <a:r>
              <a:rPr lang="en-US" dirty="0" smtClean="0">
                <a:solidFill>
                  <a:srgbClr val="000000"/>
                </a:solidFill>
              </a:rPr>
              <a:t>]</a:t>
            </a:r>
            <a:endParaRPr lang="en-US" dirty="0">
              <a:solidFill>
                <a:srgbClr val="000000"/>
              </a:solidFill>
            </a:endParaRPr>
          </a:p>
        </p:txBody>
      </p:sp>
      <p:sp>
        <p:nvSpPr>
          <p:cNvPr id="61" name="Title 1"/>
          <p:cNvSpPr>
            <a:spLocks noGrp="1"/>
          </p:cNvSpPr>
          <p:nvPr>
            <p:ph type="title"/>
          </p:nvPr>
        </p:nvSpPr>
        <p:spPr>
          <a:xfrm>
            <a:off x="0" y="0"/>
            <a:ext cx="9144000" cy="393700"/>
          </a:xfrm>
        </p:spPr>
        <p:txBody>
          <a:bodyPr/>
          <a:lstStyle/>
          <a:p>
            <a:r>
              <a:rPr lang="hu-HU" dirty="0">
                <a:solidFill>
                  <a:srgbClr val="FFFFFF"/>
                </a:solidFill>
              </a:rPr>
              <a:t>3</a:t>
            </a:r>
            <a:r>
              <a:rPr lang="hu-HU" dirty="0" smtClean="0">
                <a:solidFill>
                  <a:srgbClr val="FFFFFF"/>
                </a:solidFill>
              </a:rPr>
              <a:t>.3</a:t>
            </a:r>
            <a:r>
              <a:rPr lang="en-US" dirty="0" smtClean="0">
                <a:solidFill>
                  <a:srgbClr val="FFFFFF"/>
                </a:solidFill>
              </a:rPr>
              <a:t> </a:t>
            </a:r>
            <a:r>
              <a:rPr lang="hu-HU" dirty="0">
                <a:solidFill>
                  <a:srgbClr val="FFFFFF"/>
                </a:solidFill>
              </a:rPr>
              <a:t>Processors implementing the ARM </a:t>
            </a:r>
            <a:r>
              <a:rPr lang="hu-HU" dirty="0" smtClean="0">
                <a:solidFill>
                  <a:srgbClr val="FFFFFF"/>
                </a:solidFill>
              </a:rPr>
              <a:t>v3 </a:t>
            </a:r>
            <a:r>
              <a:rPr lang="hu-HU" dirty="0">
                <a:solidFill>
                  <a:srgbClr val="FFFFFF"/>
                </a:solidFill>
              </a:rPr>
              <a:t>- ARM v6 ISA </a:t>
            </a:r>
            <a:r>
              <a:rPr lang="hu-HU" dirty="0" smtClean="0">
                <a:solidFill>
                  <a:srgbClr val="FFFFFF"/>
                </a:solidFill>
              </a:rPr>
              <a:t>(3)</a:t>
            </a:r>
            <a:endParaRPr lang="en-US" dirty="0"/>
          </a:p>
        </p:txBody>
      </p:sp>
      <p:grpSp>
        <p:nvGrpSpPr>
          <p:cNvPr id="4" name="Group 3"/>
          <p:cNvGrpSpPr/>
          <p:nvPr/>
        </p:nvGrpSpPr>
        <p:grpSpPr>
          <a:xfrm>
            <a:off x="-18510" y="1178750"/>
            <a:ext cx="9271030" cy="4718813"/>
            <a:chOff x="-254461" y="1178750"/>
            <a:chExt cx="9687001" cy="4802950"/>
          </a:xfrm>
        </p:grpSpPr>
        <p:sp>
          <p:nvSpPr>
            <p:cNvPr id="230402" name="AutoShape 2"/>
            <p:cNvSpPr>
              <a:spLocks noChangeArrowheads="1"/>
            </p:cNvSpPr>
            <p:nvPr/>
          </p:nvSpPr>
          <p:spPr bwMode="auto">
            <a:xfrm>
              <a:off x="152400" y="4234687"/>
              <a:ext cx="8763000" cy="838200"/>
            </a:xfrm>
            <a:prstGeom prst="notchedRightArrow">
              <a:avLst>
                <a:gd name="adj1" fmla="val 56944"/>
                <a:gd name="adj2" fmla="val 159093"/>
              </a:avLst>
            </a:prstGeom>
            <a:gradFill rotWithShape="0">
              <a:gsLst>
                <a:gs pos="0">
                  <a:srgbClr val="D5F8FF"/>
                </a:gs>
                <a:gs pos="100000">
                  <a:schemeClr val="accent2"/>
                </a:gs>
              </a:gsLst>
              <a:lin ang="0" scaled="1"/>
            </a:gra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endParaRPr lang="en-US" altLang="en-US" sz="1400">
                <a:solidFill>
                  <a:srgbClr val="000000"/>
                </a:solidFill>
              </a:endParaRPr>
            </a:p>
          </p:txBody>
        </p:sp>
        <p:sp>
          <p:nvSpPr>
            <p:cNvPr id="230404" name="Text Box 4"/>
            <p:cNvSpPr txBox="1">
              <a:spLocks noChangeArrowheads="1"/>
            </p:cNvSpPr>
            <p:nvPr/>
          </p:nvSpPr>
          <p:spPr bwMode="auto">
            <a:xfrm>
              <a:off x="2971800" y="56388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r>
                <a:rPr lang="en-US" altLang="en-US" sz="1400" b="1">
                  <a:solidFill>
                    <a:srgbClr val="000000"/>
                  </a:solidFill>
                </a:rPr>
                <a:t>1998</a:t>
              </a:r>
              <a:endParaRPr lang="en-US" altLang="en-US" sz="1400">
                <a:solidFill>
                  <a:srgbClr val="000000"/>
                </a:solidFill>
              </a:endParaRPr>
            </a:p>
          </p:txBody>
        </p:sp>
        <p:sp>
          <p:nvSpPr>
            <p:cNvPr id="230405" name="Text Box 5"/>
            <p:cNvSpPr txBox="1">
              <a:spLocks noChangeArrowheads="1"/>
            </p:cNvSpPr>
            <p:nvPr/>
          </p:nvSpPr>
          <p:spPr bwMode="auto">
            <a:xfrm>
              <a:off x="4267200" y="56388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r>
                <a:rPr lang="en-US" altLang="en-US" sz="1400" b="1">
                  <a:solidFill>
                    <a:srgbClr val="000000"/>
                  </a:solidFill>
                </a:rPr>
                <a:t>2000</a:t>
              </a:r>
              <a:endParaRPr lang="en-US" altLang="en-US" sz="1400">
                <a:solidFill>
                  <a:srgbClr val="000000"/>
                </a:solidFill>
              </a:endParaRPr>
            </a:p>
          </p:txBody>
        </p:sp>
        <p:sp>
          <p:nvSpPr>
            <p:cNvPr id="230406" name="Text Box 6"/>
            <p:cNvSpPr txBox="1">
              <a:spLocks noChangeArrowheads="1"/>
            </p:cNvSpPr>
            <p:nvPr/>
          </p:nvSpPr>
          <p:spPr bwMode="auto">
            <a:xfrm>
              <a:off x="5562600" y="56388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r>
                <a:rPr lang="en-US" altLang="en-US" sz="1400" b="1">
                  <a:solidFill>
                    <a:srgbClr val="000000"/>
                  </a:solidFill>
                </a:rPr>
                <a:t>2002</a:t>
              </a:r>
              <a:endParaRPr lang="en-US" altLang="en-US" sz="1400">
                <a:solidFill>
                  <a:srgbClr val="000000"/>
                </a:solidFill>
              </a:endParaRPr>
            </a:p>
          </p:txBody>
        </p:sp>
        <p:sp>
          <p:nvSpPr>
            <p:cNvPr id="230407" name="Text Box 7"/>
            <p:cNvSpPr txBox="1">
              <a:spLocks noChangeArrowheads="1"/>
            </p:cNvSpPr>
            <p:nvPr/>
          </p:nvSpPr>
          <p:spPr bwMode="auto">
            <a:xfrm>
              <a:off x="6781800" y="56769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r>
                <a:rPr lang="en-US" altLang="en-US" sz="1400" b="1">
                  <a:solidFill>
                    <a:srgbClr val="000000"/>
                  </a:solidFill>
                </a:rPr>
                <a:t>2004</a:t>
              </a:r>
              <a:endParaRPr lang="en-US" altLang="en-US" sz="1400">
                <a:solidFill>
                  <a:srgbClr val="000000"/>
                </a:solidFill>
              </a:endParaRPr>
            </a:p>
          </p:txBody>
        </p:sp>
        <p:sp>
          <p:nvSpPr>
            <p:cNvPr id="230408" name="Line 8"/>
            <p:cNvSpPr>
              <a:spLocks noChangeShapeType="1"/>
            </p:cNvSpPr>
            <p:nvPr/>
          </p:nvSpPr>
          <p:spPr bwMode="auto">
            <a:xfrm>
              <a:off x="609600" y="5486400"/>
              <a:ext cx="82296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30409" name="Line 9"/>
            <p:cNvSpPr>
              <a:spLocks noChangeShapeType="1"/>
            </p:cNvSpPr>
            <p:nvPr/>
          </p:nvSpPr>
          <p:spPr bwMode="auto">
            <a:xfrm flipV="1">
              <a:off x="609600" y="1371600"/>
              <a:ext cx="0" cy="4114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30410" name="Text Box 10"/>
            <p:cNvSpPr txBox="1">
              <a:spLocks noChangeArrowheads="1"/>
            </p:cNvSpPr>
            <p:nvPr/>
          </p:nvSpPr>
          <p:spPr bwMode="auto">
            <a:xfrm>
              <a:off x="8518140" y="5509465"/>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r>
                <a:rPr lang="en-US" altLang="en-US" sz="1400" b="1">
                  <a:solidFill>
                    <a:srgbClr val="000000"/>
                  </a:solidFill>
                </a:rPr>
                <a:t>time</a:t>
              </a:r>
              <a:endParaRPr lang="en-US" altLang="en-US" sz="1400">
                <a:solidFill>
                  <a:srgbClr val="000000"/>
                </a:solidFill>
              </a:endParaRPr>
            </a:p>
          </p:txBody>
        </p:sp>
        <p:sp>
          <p:nvSpPr>
            <p:cNvPr id="230411" name="Text Box 11"/>
            <p:cNvSpPr txBox="1">
              <a:spLocks noChangeArrowheads="1"/>
            </p:cNvSpPr>
            <p:nvPr/>
          </p:nvSpPr>
          <p:spPr bwMode="auto">
            <a:xfrm rot="-5400000">
              <a:off x="-457200" y="1864550"/>
              <a:ext cx="1676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r>
                <a:rPr lang="en-US" altLang="en-US" sz="1400" b="1">
                  <a:solidFill>
                    <a:srgbClr val="000000"/>
                  </a:solidFill>
                </a:rPr>
                <a:t>version</a:t>
              </a:r>
              <a:endParaRPr lang="en-US" altLang="en-US" sz="1400">
                <a:solidFill>
                  <a:srgbClr val="000000"/>
                </a:solidFill>
              </a:endParaRPr>
            </a:p>
          </p:txBody>
        </p:sp>
        <p:sp>
          <p:nvSpPr>
            <p:cNvPr id="230412" name="Line 12"/>
            <p:cNvSpPr>
              <a:spLocks noChangeShapeType="1"/>
            </p:cNvSpPr>
            <p:nvPr/>
          </p:nvSpPr>
          <p:spPr bwMode="auto">
            <a:xfrm>
              <a:off x="3429000" y="541020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30413" name="Line 13"/>
            <p:cNvSpPr>
              <a:spLocks noChangeShapeType="1"/>
            </p:cNvSpPr>
            <p:nvPr/>
          </p:nvSpPr>
          <p:spPr bwMode="auto">
            <a:xfrm>
              <a:off x="4724400" y="541020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30414" name="Line 14"/>
            <p:cNvSpPr>
              <a:spLocks noChangeShapeType="1"/>
            </p:cNvSpPr>
            <p:nvPr/>
          </p:nvSpPr>
          <p:spPr bwMode="auto">
            <a:xfrm>
              <a:off x="6019800" y="541020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30415" name="Line 15"/>
            <p:cNvSpPr>
              <a:spLocks noChangeShapeType="1"/>
            </p:cNvSpPr>
            <p:nvPr/>
          </p:nvSpPr>
          <p:spPr bwMode="auto">
            <a:xfrm>
              <a:off x="7239000" y="541020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30416" name="Text Box 16"/>
            <p:cNvSpPr txBox="1">
              <a:spLocks noChangeArrowheads="1"/>
            </p:cNvSpPr>
            <p:nvPr/>
          </p:nvSpPr>
          <p:spPr bwMode="auto">
            <a:xfrm>
              <a:off x="914400" y="3270287"/>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r>
                <a:rPr lang="en-US" altLang="en-US" sz="1400" b="1">
                  <a:solidFill>
                    <a:srgbClr val="000000"/>
                  </a:solidFill>
                </a:rPr>
                <a:t>ARMv5</a:t>
              </a:r>
              <a:endParaRPr lang="en-US" altLang="en-US" sz="1400">
                <a:solidFill>
                  <a:srgbClr val="000000"/>
                </a:solidFill>
              </a:endParaRPr>
            </a:p>
          </p:txBody>
        </p:sp>
        <p:sp>
          <p:nvSpPr>
            <p:cNvPr id="230417" name="Text Box 17"/>
            <p:cNvSpPr txBox="1">
              <a:spLocks noChangeArrowheads="1"/>
            </p:cNvSpPr>
            <p:nvPr/>
          </p:nvSpPr>
          <p:spPr bwMode="auto">
            <a:xfrm>
              <a:off x="3309938" y="1987057"/>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r>
                <a:rPr lang="en-US" altLang="en-US" sz="1400" b="1">
                  <a:solidFill>
                    <a:srgbClr val="000000"/>
                  </a:solidFill>
                </a:rPr>
                <a:t>ARMv6</a:t>
              </a:r>
              <a:endParaRPr lang="en-US" altLang="en-US" sz="1400">
                <a:solidFill>
                  <a:srgbClr val="000000"/>
                </a:solidFill>
              </a:endParaRPr>
            </a:p>
          </p:txBody>
        </p:sp>
        <p:sp>
          <p:nvSpPr>
            <p:cNvPr id="230418" name="Text Box 18"/>
            <p:cNvSpPr txBox="1">
              <a:spLocks noChangeArrowheads="1"/>
            </p:cNvSpPr>
            <p:nvPr/>
          </p:nvSpPr>
          <p:spPr bwMode="auto">
            <a:xfrm>
              <a:off x="457200" y="56388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r>
                <a:rPr lang="en-US" altLang="en-US" sz="1400" b="1">
                  <a:solidFill>
                    <a:srgbClr val="000000"/>
                  </a:solidFill>
                </a:rPr>
                <a:t>1994</a:t>
              </a:r>
              <a:endParaRPr lang="en-US" altLang="en-US" sz="1400">
                <a:solidFill>
                  <a:srgbClr val="000000"/>
                </a:solidFill>
              </a:endParaRPr>
            </a:p>
          </p:txBody>
        </p:sp>
        <p:sp>
          <p:nvSpPr>
            <p:cNvPr id="230419" name="Line 19"/>
            <p:cNvSpPr>
              <a:spLocks noChangeShapeType="1"/>
            </p:cNvSpPr>
            <p:nvPr/>
          </p:nvSpPr>
          <p:spPr bwMode="auto">
            <a:xfrm>
              <a:off x="2133600" y="541020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30420" name="Line 20"/>
            <p:cNvSpPr>
              <a:spLocks noChangeShapeType="1"/>
            </p:cNvSpPr>
            <p:nvPr/>
          </p:nvSpPr>
          <p:spPr bwMode="auto">
            <a:xfrm>
              <a:off x="914400" y="541020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30421" name="Text Box 21"/>
            <p:cNvSpPr txBox="1">
              <a:spLocks noChangeArrowheads="1"/>
            </p:cNvSpPr>
            <p:nvPr/>
          </p:nvSpPr>
          <p:spPr bwMode="auto">
            <a:xfrm>
              <a:off x="1676400" y="56388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r>
                <a:rPr lang="en-US" altLang="en-US" sz="1400" b="1">
                  <a:solidFill>
                    <a:srgbClr val="000000"/>
                  </a:solidFill>
                </a:rPr>
                <a:t>1996</a:t>
              </a:r>
              <a:endParaRPr lang="en-US" altLang="en-US" sz="1400">
                <a:solidFill>
                  <a:srgbClr val="000000"/>
                </a:solidFill>
              </a:endParaRPr>
            </a:p>
          </p:txBody>
        </p:sp>
        <p:sp>
          <p:nvSpPr>
            <p:cNvPr id="230422" name="Line 22"/>
            <p:cNvSpPr>
              <a:spLocks noChangeShapeType="1"/>
            </p:cNvSpPr>
            <p:nvPr/>
          </p:nvSpPr>
          <p:spPr bwMode="auto">
            <a:xfrm>
              <a:off x="8382000" y="548640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30423" name="Text Box 23"/>
            <p:cNvSpPr txBox="1">
              <a:spLocks noChangeArrowheads="1"/>
            </p:cNvSpPr>
            <p:nvPr/>
          </p:nvSpPr>
          <p:spPr bwMode="auto">
            <a:xfrm>
              <a:off x="7924800" y="56388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r>
                <a:rPr lang="en-US" altLang="en-US" sz="1400" b="1">
                  <a:solidFill>
                    <a:srgbClr val="000000"/>
                  </a:solidFill>
                </a:rPr>
                <a:t>2006</a:t>
              </a:r>
              <a:endParaRPr lang="en-US" altLang="en-US" sz="1400">
                <a:solidFill>
                  <a:srgbClr val="000000"/>
                </a:solidFill>
              </a:endParaRPr>
            </a:p>
          </p:txBody>
        </p:sp>
        <p:sp>
          <p:nvSpPr>
            <p:cNvPr id="230424" name="AutoShape 24"/>
            <p:cNvSpPr>
              <a:spLocks noChangeArrowheads="1"/>
            </p:cNvSpPr>
            <p:nvPr/>
          </p:nvSpPr>
          <p:spPr bwMode="auto">
            <a:xfrm>
              <a:off x="1776413" y="2938500"/>
              <a:ext cx="7010400" cy="990600"/>
            </a:xfrm>
            <a:prstGeom prst="notchedRightArrow">
              <a:avLst>
                <a:gd name="adj1" fmla="val 51602"/>
                <a:gd name="adj2" fmla="val 118342"/>
              </a:avLst>
            </a:prstGeom>
            <a:gradFill rotWithShape="0">
              <a:gsLst>
                <a:gs pos="0">
                  <a:srgbClr val="CCFFCC"/>
                </a:gs>
                <a:gs pos="100000">
                  <a:schemeClr val="accent1"/>
                </a:gs>
              </a:gsLst>
              <a:lin ang="0" scaled="1"/>
            </a:gra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endParaRPr lang="en-US" altLang="en-US" sz="1400">
                <a:solidFill>
                  <a:srgbClr val="000000"/>
                </a:solidFill>
              </a:endParaRPr>
            </a:p>
          </p:txBody>
        </p:sp>
        <p:sp>
          <p:nvSpPr>
            <p:cNvPr id="230426" name="Text Box 26"/>
            <p:cNvSpPr txBox="1">
              <a:spLocks noChangeArrowheads="1"/>
            </p:cNvSpPr>
            <p:nvPr/>
          </p:nvSpPr>
          <p:spPr bwMode="auto">
            <a:xfrm>
              <a:off x="-254461" y="4387513"/>
              <a:ext cx="685800" cy="532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r>
                <a:rPr lang="hu-HU" altLang="en-US" sz="1400" b="1" smtClean="0">
                  <a:solidFill>
                    <a:srgbClr val="000000"/>
                  </a:solidFill>
                </a:rPr>
                <a:t>ARM</a:t>
              </a:r>
              <a:r>
                <a:rPr lang="en-US" altLang="en-US" sz="1400" b="1" smtClean="0">
                  <a:solidFill>
                    <a:srgbClr val="000000"/>
                  </a:solidFill>
                </a:rPr>
                <a:t>V4</a:t>
              </a:r>
              <a:endParaRPr lang="en-US" altLang="en-US" sz="1400">
                <a:solidFill>
                  <a:srgbClr val="000000"/>
                </a:solidFill>
              </a:endParaRPr>
            </a:p>
          </p:txBody>
        </p:sp>
        <p:sp>
          <p:nvSpPr>
            <p:cNvPr id="230427" name="Text Box 27"/>
            <p:cNvSpPr txBox="1">
              <a:spLocks noChangeArrowheads="1"/>
            </p:cNvSpPr>
            <p:nvPr/>
          </p:nvSpPr>
          <p:spPr bwMode="auto">
            <a:xfrm>
              <a:off x="2090292" y="3995362"/>
              <a:ext cx="1311578" cy="307777"/>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err="1" smtClean="0">
                  <a:solidFill>
                    <a:srgbClr val="000000"/>
                  </a:solidFill>
                </a:rPr>
                <a:t>StrongARM</a:t>
              </a:r>
              <a:endParaRPr lang="en-US" altLang="en-US" sz="1400" b="1" baseline="30000">
                <a:solidFill>
                  <a:srgbClr val="000000"/>
                </a:solidFill>
              </a:endParaRPr>
            </a:p>
          </p:txBody>
        </p:sp>
        <p:sp>
          <p:nvSpPr>
            <p:cNvPr id="230428" name="Oval 28"/>
            <p:cNvSpPr>
              <a:spLocks noChangeArrowheads="1"/>
            </p:cNvSpPr>
            <p:nvPr/>
          </p:nvSpPr>
          <p:spPr bwMode="auto">
            <a:xfrm>
              <a:off x="2133600" y="4325175"/>
              <a:ext cx="252413" cy="273050"/>
            </a:xfrm>
            <a:prstGeom prst="ellipse">
              <a:avLst/>
            </a:prstGeom>
            <a:solidFill>
              <a:srgbClr val="66FF33"/>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230429" name="Text Box 29"/>
            <p:cNvSpPr txBox="1">
              <a:spLocks noChangeArrowheads="1"/>
            </p:cNvSpPr>
            <p:nvPr/>
          </p:nvSpPr>
          <p:spPr bwMode="auto">
            <a:xfrm>
              <a:off x="4745038" y="3798683"/>
              <a:ext cx="1457325" cy="304800"/>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smtClean="0">
                  <a:solidFill>
                    <a:srgbClr val="000000"/>
                  </a:solidFill>
                </a:rPr>
                <a:t>ARM926EJ-S</a:t>
              </a:r>
              <a:endParaRPr lang="en-US" altLang="en-US" sz="1400" b="1" baseline="30000">
                <a:solidFill>
                  <a:srgbClr val="000000"/>
                </a:solidFill>
              </a:endParaRPr>
            </a:p>
          </p:txBody>
        </p:sp>
        <p:sp>
          <p:nvSpPr>
            <p:cNvPr id="230430" name="Oval 30"/>
            <p:cNvSpPr>
              <a:spLocks noChangeArrowheads="1"/>
            </p:cNvSpPr>
            <p:nvPr/>
          </p:nvSpPr>
          <p:spPr bwMode="auto">
            <a:xfrm>
              <a:off x="5224463" y="3384587"/>
              <a:ext cx="254000" cy="273050"/>
            </a:xfrm>
            <a:prstGeom prst="ellipse">
              <a:avLst/>
            </a:prstGeom>
            <a:solidFill>
              <a:srgbClr val="FF99FF"/>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230431" name="Oval 31"/>
            <p:cNvSpPr>
              <a:spLocks noChangeArrowheads="1"/>
            </p:cNvSpPr>
            <p:nvPr/>
          </p:nvSpPr>
          <p:spPr bwMode="auto">
            <a:xfrm>
              <a:off x="3738563" y="3141700"/>
              <a:ext cx="255587" cy="273050"/>
            </a:xfrm>
            <a:prstGeom prst="ellipse">
              <a:avLst/>
            </a:prstGeom>
            <a:solidFill>
              <a:srgbClr val="0066CC"/>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230432" name="Text Box 32"/>
            <p:cNvSpPr txBox="1">
              <a:spLocks noChangeArrowheads="1"/>
            </p:cNvSpPr>
            <p:nvPr/>
          </p:nvSpPr>
          <p:spPr bwMode="auto">
            <a:xfrm>
              <a:off x="4062413" y="2879862"/>
              <a:ext cx="856325" cy="307777"/>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err="1" smtClean="0">
                  <a:solidFill>
                    <a:srgbClr val="000000"/>
                  </a:solidFill>
                </a:rPr>
                <a:t>XScale</a:t>
              </a:r>
              <a:endParaRPr lang="en-US" altLang="en-US" sz="1400" b="1">
                <a:solidFill>
                  <a:srgbClr val="000000"/>
                </a:solidFill>
              </a:endParaRPr>
            </a:p>
          </p:txBody>
        </p:sp>
        <p:sp>
          <p:nvSpPr>
            <p:cNvPr id="230433" name="Oval 33"/>
            <p:cNvSpPr>
              <a:spLocks noChangeArrowheads="1"/>
            </p:cNvSpPr>
            <p:nvPr/>
          </p:nvSpPr>
          <p:spPr bwMode="auto">
            <a:xfrm>
              <a:off x="4724400" y="3155987"/>
              <a:ext cx="252413" cy="273050"/>
            </a:xfrm>
            <a:prstGeom prst="ellipse">
              <a:avLst/>
            </a:prstGeom>
            <a:solidFill>
              <a:srgbClr val="66FF33"/>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230434" name="Text Box 34"/>
            <p:cNvSpPr txBox="1">
              <a:spLocks noChangeArrowheads="1"/>
            </p:cNvSpPr>
            <p:nvPr/>
          </p:nvSpPr>
          <p:spPr bwMode="auto">
            <a:xfrm>
              <a:off x="3035300" y="2690217"/>
              <a:ext cx="1101725" cy="304800"/>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a:solidFill>
                    <a:srgbClr val="000000"/>
                  </a:solidFill>
                </a:rPr>
                <a:t>ARM102xE</a:t>
              </a:r>
              <a:endParaRPr lang="en-US" altLang="en-US" sz="1400" b="1" baseline="30000">
                <a:solidFill>
                  <a:srgbClr val="000000"/>
                </a:solidFill>
              </a:endParaRPr>
            </a:p>
          </p:txBody>
        </p:sp>
        <p:sp>
          <p:nvSpPr>
            <p:cNvPr id="230435" name="Oval 35"/>
            <p:cNvSpPr>
              <a:spLocks noChangeArrowheads="1"/>
            </p:cNvSpPr>
            <p:nvPr/>
          </p:nvSpPr>
          <p:spPr bwMode="auto">
            <a:xfrm>
              <a:off x="5824538" y="3129000"/>
              <a:ext cx="255587" cy="273050"/>
            </a:xfrm>
            <a:prstGeom prst="ellipse">
              <a:avLst/>
            </a:prstGeom>
            <a:solidFill>
              <a:srgbClr val="0066CC"/>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230436" name="Text Box 36"/>
            <p:cNvSpPr txBox="1">
              <a:spLocks noChangeArrowheads="1"/>
            </p:cNvSpPr>
            <p:nvPr/>
          </p:nvSpPr>
          <p:spPr bwMode="auto">
            <a:xfrm>
              <a:off x="5027613" y="2780227"/>
              <a:ext cx="1585690" cy="307777"/>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smtClean="0">
                  <a:solidFill>
                    <a:srgbClr val="000000"/>
                  </a:solidFill>
                </a:rPr>
                <a:t>ARM1026EJ-S</a:t>
              </a:r>
              <a:endParaRPr lang="en-US" altLang="en-US" sz="1400" b="1" baseline="30000">
                <a:solidFill>
                  <a:srgbClr val="000000"/>
                </a:solidFill>
              </a:endParaRPr>
            </a:p>
          </p:txBody>
        </p:sp>
        <p:sp>
          <p:nvSpPr>
            <p:cNvPr id="230437" name="Oval 37"/>
            <p:cNvSpPr>
              <a:spLocks noChangeArrowheads="1"/>
            </p:cNvSpPr>
            <p:nvPr/>
          </p:nvSpPr>
          <p:spPr bwMode="auto">
            <a:xfrm>
              <a:off x="3886200" y="4387087"/>
              <a:ext cx="254000" cy="273050"/>
            </a:xfrm>
            <a:prstGeom prst="ellipse">
              <a:avLst/>
            </a:prstGeom>
            <a:solidFill>
              <a:srgbClr val="FF99FF"/>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230438" name="Oval 38"/>
            <p:cNvSpPr>
              <a:spLocks noChangeArrowheads="1"/>
            </p:cNvSpPr>
            <p:nvPr/>
          </p:nvSpPr>
          <p:spPr bwMode="auto">
            <a:xfrm>
              <a:off x="4119563" y="3370300"/>
              <a:ext cx="254000" cy="273050"/>
            </a:xfrm>
            <a:prstGeom prst="ellipse">
              <a:avLst/>
            </a:prstGeom>
            <a:solidFill>
              <a:srgbClr val="FF99FF"/>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230439" name="Text Box 39"/>
            <p:cNvSpPr txBox="1">
              <a:spLocks noChangeArrowheads="1"/>
            </p:cNvSpPr>
            <p:nvPr/>
          </p:nvSpPr>
          <p:spPr bwMode="auto">
            <a:xfrm>
              <a:off x="3760788" y="3690562"/>
              <a:ext cx="1003300" cy="304800"/>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a:solidFill>
                    <a:srgbClr val="000000"/>
                  </a:solidFill>
                </a:rPr>
                <a:t>ARM9x6E</a:t>
              </a:r>
              <a:endParaRPr lang="en-US" altLang="en-US" sz="1400" b="1" baseline="30000">
                <a:solidFill>
                  <a:srgbClr val="000000"/>
                </a:solidFill>
              </a:endParaRPr>
            </a:p>
          </p:txBody>
        </p:sp>
        <p:sp>
          <p:nvSpPr>
            <p:cNvPr id="230440" name="Text Box 40"/>
            <p:cNvSpPr txBox="1">
              <a:spLocks noChangeArrowheads="1"/>
            </p:cNvSpPr>
            <p:nvPr/>
          </p:nvSpPr>
          <p:spPr bwMode="auto">
            <a:xfrm>
              <a:off x="3641725" y="4085372"/>
              <a:ext cx="992188" cy="304800"/>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a:solidFill>
                    <a:srgbClr val="000000"/>
                  </a:solidFill>
                </a:rPr>
                <a:t>ARM92xT</a:t>
              </a:r>
              <a:endParaRPr lang="en-US" altLang="en-US" sz="1400" b="1" baseline="30000">
                <a:solidFill>
                  <a:srgbClr val="000000"/>
                </a:solidFill>
              </a:endParaRPr>
            </a:p>
          </p:txBody>
        </p:sp>
        <p:sp>
          <p:nvSpPr>
            <p:cNvPr id="230442" name="Text Box 42"/>
            <p:cNvSpPr txBox="1">
              <a:spLocks noChangeArrowheads="1"/>
            </p:cNvSpPr>
            <p:nvPr/>
          </p:nvSpPr>
          <p:spPr bwMode="auto">
            <a:xfrm>
              <a:off x="5092700" y="1615582"/>
              <a:ext cx="1544638" cy="304800"/>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a:solidFill>
                    <a:srgbClr val="000000"/>
                  </a:solidFill>
                </a:rPr>
                <a:t>ARM1136JF-S™</a:t>
              </a:r>
              <a:endParaRPr lang="en-US" altLang="en-US" sz="1400" b="1" baseline="30000">
                <a:solidFill>
                  <a:srgbClr val="000000"/>
                </a:solidFill>
              </a:endParaRPr>
            </a:p>
          </p:txBody>
        </p:sp>
        <p:sp>
          <p:nvSpPr>
            <p:cNvPr id="230443" name="Oval 43"/>
            <p:cNvSpPr>
              <a:spLocks noChangeArrowheads="1"/>
            </p:cNvSpPr>
            <p:nvPr/>
          </p:nvSpPr>
          <p:spPr bwMode="auto">
            <a:xfrm>
              <a:off x="1600200" y="4387087"/>
              <a:ext cx="255588" cy="273050"/>
            </a:xfrm>
            <a:prstGeom prst="ellipse">
              <a:avLst/>
            </a:prstGeom>
            <a:solidFill>
              <a:srgbClr val="00FFFF"/>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230444" name="Text Box 44"/>
            <p:cNvSpPr txBox="1">
              <a:spLocks noChangeArrowheads="1"/>
            </p:cNvSpPr>
            <p:nvPr/>
          </p:nvSpPr>
          <p:spPr bwMode="auto">
            <a:xfrm>
              <a:off x="579963" y="4085372"/>
              <a:ext cx="1516762" cy="307777"/>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smtClean="0">
                  <a:solidFill>
                    <a:srgbClr val="000000"/>
                  </a:solidFill>
                </a:rPr>
                <a:t>ARM7TDMI-S</a:t>
              </a:r>
              <a:endParaRPr lang="en-US" altLang="en-US" sz="1400" b="1" baseline="30000">
                <a:solidFill>
                  <a:srgbClr val="000000"/>
                </a:solidFill>
              </a:endParaRPr>
            </a:p>
          </p:txBody>
        </p:sp>
        <p:sp>
          <p:nvSpPr>
            <p:cNvPr id="230445" name="Oval 45"/>
            <p:cNvSpPr>
              <a:spLocks noChangeArrowheads="1"/>
            </p:cNvSpPr>
            <p:nvPr/>
          </p:nvSpPr>
          <p:spPr bwMode="auto">
            <a:xfrm>
              <a:off x="3276600" y="4629975"/>
              <a:ext cx="255588" cy="273050"/>
            </a:xfrm>
            <a:prstGeom prst="ellipse">
              <a:avLst/>
            </a:prstGeom>
            <a:solidFill>
              <a:srgbClr val="00FFFF"/>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230446" name="Text Box 46"/>
            <p:cNvSpPr txBox="1">
              <a:spLocks noChangeArrowheads="1"/>
            </p:cNvSpPr>
            <p:nvPr/>
          </p:nvSpPr>
          <p:spPr bwMode="auto">
            <a:xfrm>
              <a:off x="3035300" y="4901437"/>
              <a:ext cx="1169988" cy="304800"/>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smtClean="0">
                  <a:solidFill>
                    <a:srgbClr val="000000"/>
                  </a:solidFill>
                </a:rPr>
                <a:t>ARM720T</a:t>
              </a:r>
              <a:endParaRPr lang="en-US" altLang="en-US" sz="1400" b="1" baseline="30000">
                <a:solidFill>
                  <a:srgbClr val="000000"/>
                </a:solidFill>
              </a:endParaRPr>
            </a:p>
          </p:txBody>
        </p:sp>
        <p:sp>
          <p:nvSpPr>
            <p:cNvPr id="230450" name="Oval 50"/>
            <p:cNvSpPr>
              <a:spLocks noChangeArrowheads="1"/>
            </p:cNvSpPr>
            <p:nvPr/>
          </p:nvSpPr>
          <p:spPr bwMode="auto">
            <a:xfrm>
              <a:off x="2411413" y="4617275"/>
              <a:ext cx="255587" cy="273050"/>
            </a:xfrm>
            <a:prstGeom prst="ellipse">
              <a:avLst/>
            </a:prstGeom>
            <a:solidFill>
              <a:srgbClr val="00FFFF"/>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230451" name="Text Box 51"/>
            <p:cNvSpPr txBox="1">
              <a:spLocks noChangeArrowheads="1"/>
            </p:cNvSpPr>
            <p:nvPr/>
          </p:nvSpPr>
          <p:spPr bwMode="auto">
            <a:xfrm>
              <a:off x="2117725" y="4947725"/>
              <a:ext cx="827471" cy="307777"/>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smtClean="0">
                  <a:solidFill>
                    <a:srgbClr val="000000"/>
                  </a:solidFill>
                </a:rPr>
                <a:t>SC100</a:t>
              </a:r>
              <a:endParaRPr lang="en-US" altLang="en-US" sz="1400" b="1" baseline="30000">
                <a:solidFill>
                  <a:srgbClr val="000000"/>
                </a:solidFill>
              </a:endParaRPr>
            </a:p>
          </p:txBody>
        </p:sp>
        <p:sp>
          <p:nvSpPr>
            <p:cNvPr id="230452" name="Oval 52"/>
            <p:cNvSpPr>
              <a:spLocks noChangeArrowheads="1"/>
            </p:cNvSpPr>
            <p:nvPr/>
          </p:nvSpPr>
          <p:spPr bwMode="auto">
            <a:xfrm>
              <a:off x="6016625" y="3449675"/>
              <a:ext cx="254000" cy="273050"/>
            </a:xfrm>
            <a:prstGeom prst="ellipse">
              <a:avLst/>
            </a:prstGeom>
            <a:solidFill>
              <a:srgbClr val="FF99FF"/>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230453" name="Text Box 53"/>
            <p:cNvSpPr txBox="1">
              <a:spLocks noChangeArrowheads="1"/>
            </p:cNvSpPr>
            <p:nvPr/>
          </p:nvSpPr>
          <p:spPr bwMode="auto">
            <a:xfrm>
              <a:off x="5938838" y="3960592"/>
              <a:ext cx="1153442" cy="304800"/>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fontAlgn="base"/>
              <a:r>
                <a:rPr lang="en-US" altLang="en-US" sz="1400" b="1" smtClean="0">
                  <a:solidFill>
                    <a:srgbClr val="000000"/>
                  </a:solidFill>
                </a:rPr>
                <a:t>SC200</a:t>
              </a:r>
              <a:endParaRPr lang="en-US" altLang="en-US" sz="1400" b="1" baseline="30000">
                <a:solidFill>
                  <a:srgbClr val="000000"/>
                </a:solidFill>
              </a:endParaRPr>
            </a:p>
          </p:txBody>
        </p:sp>
        <p:sp>
          <p:nvSpPr>
            <p:cNvPr id="230456" name="Text Box 56"/>
            <p:cNvSpPr txBox="1">
              <a:spLocks noChangeArrowheads="1"/>
            </p:cNvSpPr>
            <p:nvPr/>
          </p:nvSpPr>
          <p:spPr bwMode="auto">
            <a:xfrm>
              <a:off x="6064645" y="2472450"/>
              <a:ext cx="1702710" cy="307777"/>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smtClean="0">
                  <a:solidFill>
                    <a:srgbClr val="000000"/>
                  </a:solidFill>
                </a:rPr>
                <a:t>ARM1176JZF-S</a:t>
              </a:r>
              <a:endParaRPr lang="en-US" altLang="en-US" sz="1400" b="1" baseline="30000">
                <a:solidFill>
                  <a:srgbClr val="000000"/>
                </a:solidFill>
              </a:endParaRPr>
            </a:p>
          </p:txBody>
        </p:sp>
        <p:sp>
          <p:nvSpPr>
            <p:cNvPr id="60" name="AutoShape 49"/>
            <p:cNvSpPr>
              <a:spLocks noChangeArrowheads="1"/>
            </p:cNvSpPr>
            <p:nvPr/>
          </p:nvSpPr>
          <p:spPr bwMode="auto">
            <a:xfrm>
              <a:off x="3429000" y="1262887"/>
              <a:ext cx="5124450" cy="914400"/>
            </a:xfrm>
            <a:prstGeom prst="notchedRightArrow">
              <a:avLst>
                <a:gd name="adj1" fmla="val 50343"/>
                <a:gd name="adj2" fmla="val 103997"/>
              </a:avLst>
            </a:prstGeom>
            <a:solidFill>
              <a:schemeClr val="bg1"/>
            </a:solidFill>
            <a:ln>
              <a:noFill/>
            </a:ln>
            <a:effectLst/>
            <a:extLst/>
          </p:spPr>
          <p:txBody>
            <a:bodyPr wrap="none" anchor="ctr"/>
            <a:lstStyle/>
            <a:p>
              <a:pPr fontAlgn="base"/>
              <a:endParaRPr lang="en-US" altLang="en-US" sz="1400">
                <a:solidFill>
                  <a:srgbClr val="000000"/>
                </a:solidFill>
              </a:endParaRPr>
            </a:p>
          </p:txBody>
        </p:sp>
        <p:sp>
          <p:nvSpPr>
            <p:cNvPr id="63" name="Text Box 57"/>
            <p:cNvSpPr txBox="1">
              <a:spLocks noChangeArrowheads="1"/>
            </p:cNvSpPr>
            <p:nvPr/>
          </p:nvSpPr>
          <p:spPr bwMode="auto">
            <a:xfrm>
              <a:off x="5902379" y="1338579"/>
              <a:ext cx="1729961" cy="307777"/>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smtClean="0">
                  <a:solidFill>
                    <a:srgbClr val="000000"/>
                  </a:solidFill>
                </a:rPr>
                <a:t>ARM1156T2F-S</a:t>
              </a:r>
              <a:endParaRPr lang="en-US" altLang="en-US" sz="1400" b="1" baseline="30000">
                <a:solidFill>
                  <a:srgbClr val="000000"/>
                </a:solidFill>
              </a:endParaRPr>
            </a:p>
          </p:txBody>
        </p:sp>
        <p:sp>
          <p:nvSpPr>
            <p:cNvPr id="64" name="AutoShape 25"/>
            <p:cNvSpPr>
              <a:spLocks noChangeArrowheads="1"/>
            </p:cNvSpPr>
            <p:nvPr/>
          </p:nvSpPr>
          <p:spPr bwMode="auto">
            <a:xfrm>
              <a:off x="4071938" y="1640802"/>
              <a:ext cx="4648200" cy="914400"/>
            </a:xfrm>
            <a:prstGeom prst="notchedRightArrow">
              <a:avLst>
                <a:gd name="adj1" fmla="val 52315"/>
                <a:gd name="adj2" fmla="val 123553"/>
              </a:avLst>
            </a:prstGeom>
            <a:gradFill rotWithShape="0">
              <a:gsLst>
                <a:gs pos="0">
                  <a:srgbClr val="FFFFCC"/>
                </a:gs>
                <a:gs pos="100000">
                  <a:schemeClr val="tx2"/>
                </a:gs>
              </a:gsLst>
              <a:lin ang="0" scaled="1"/>
            </a:gra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endParaRPr lang="en-US" altLang="en-US" sz="1400">
                <a:solidFill>
                  <a:srgbClr val="000000"/>
                </a:solidFill>
              </a:endParaRPr>
            </a:p>
          </p:txBody>
        </p:sp>
        <p:sp>
          <p:nvSpPr>
            <p:cNvPr id="65" name="Oval 41"/>
            <p:cNvSpPr>
              <a:spLocks noChangeArrowheads="1"/>
            </p:cNvSpPr>
            <p:nvPr/>
          </p:nvSpPr>
          <p:spPr bwMode="auto">
            <a:xfrm>
              <a:off x="6181725" y="1987057"/>
              <a:ext cx="255588" cy="273050"/>
            </a:xfrm>
            <a:prstGeom prst="ellipse">
              <a:avLst/>
            </a:prstGeom>
            <a:solidFill>
              <a:srgbClr val="FF9999"/>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66" name="Oval 54"/>
            <p:cNvSpPr>
              <a:spLocks noChangeArrowheads="1"/>
            </p:cNvSpPr>
            <p:nvPr/>
          </p:nvSpPr>
          <p:spPr bwMode="auto">
            <a:xfrm>
              <a:off x="7292975" y="2098182"/>
              <a:ext cx="255588" cy="273050"/>
            </a:xfrm>
            <a:prstGeom prst="ellipse">
              <a:avLst/>
            </a:prstGeom>
            <a:solidFill>
              <a:srgbClr val="FF9999"/>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67" name="Oval 55"/>
            <p:cNvSpPr>
              <a:spLocks noChangeArrowheads="1"/>
            </p:cNvSpPr>
            <p:nvPr/>
          </p:nvSpPr>
          <p:spPr bwMode="auto">
            <a:xfrm>
              <a:off x="7337425" y="1894982"/>
              <a:ext cx="255588" cy="273050"/>
            </a:xfrm>
            <a:prstGeom prst="ellipse">
              <a:avLst/>
            </a:prstGeom>
            <a:solidFill>
              <a:srgbClr val="FF9999"/>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68" name="Text Box 42"/>
            <p:cNvSpPr txBox="1">
              <a:spLocks noChangeArrowheads="1"/>
            </p:cNvSpPr>
            <p:nvPr/>
          </p:nvSpPr>
          <p:spPr bwMode="auto">
            <a:xfrm>
              <a:off x="5092700" y="1565092"/>
              <a:ext cx="1544638" cy="304800"/>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a:solidFill>
                    <a:srgbClr val="000000"/>
                  </a:solidFill>
                </a:rPr>
                <a:t>ARM1136JF-S™</a:t>
              </a:r>
              <a:endParaRPr lang="en-US" altLang="en-US" sz="1400" b="1" baseline="30000">
                <a:solidFill>
                  <a:srgbClr val="000000"/>
                </a:solidFill>
              </a:endParaRPr>
            </a:p>
          </p:txBody>
        </p:sp>
      </p:grpSp>
    </p:spTree>
    <p:extLst>
      <p:ext uri="{BB962C8B-B14F-4D97-AF65-F5344CB8AC3E}">
        <p14:creationId xmlns:p14="http://schemas.microsoft.com/office/powerpoint/2010/main" val="3559025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553"/>
          <a:stretch/>
        </p:blipFill>
        <p:spPr bwMode="auto">
          <a:xfrm>
            <a:off x="1994740" y="1358770"/>
            <a:ext cx="4962525" cy="2970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601670" y="4620616"/>
            <a:ext cx="5849678" cy="338554"/>
          </a:xfrm>
          <a:prstGeom prst="rect">
            <a:avLst/>
          </a:prstGeom>
          <a:noFill/>
        </p:spPr>
        <p:txBody>
          <a:bodyPr wrap="none" rtlCol="0">
            <a:spAutoFit/>
          </a:bodyPr>
          <a:lstStyle/>
          <a:p>
            <a:r>
              <a:rPr lang="hu-HU" sz="1600" dirty="0" smtClean="0">
                <a:solidFill>
                  <a:srgbClr val="000000"/>
                </a:solidFill>
              </a:rPr>
              <a:t>Figure: </a:t>
            </a:r>
            <a:r>
              <a:rPr lang="en-US" sz="1600" dirty="0" smtClean="0">
                <a:solidFill>
                  <a:srgbClr val="000000"/>
                </a:solidFill>
              </a:rPr>
              <a:t>The </a:t>
            </a:r>
            <a:r>
              <a:rPr lang="en-US" sz="1600" dirty="0">
                <a:solidFill>
                  <a:srgbClr val="000000"/>
                </a:solidFill>
              </a:rPr>
              <a:t>headquarters of ARM </a:t>
            </a:r>
            <a:r>
              <a:rPr lang="en-US" sz="1600" dirty="0" smtClean="0">
                <a:solidFill>
                  <a:srgbClr val="000000"/>
                </a:solidFill>
              </a:rPr>
              <a:t>Ltd. about 1990</a:t>
            </a:r>
            <a:r>
              <a:rPr lang="hu-HU" sz="1600" dirty="0" smtClean="0">
                <a:solidFill>
                  <a:srgbClr val="000000"/>
                </a:solidFill>
              </a:rPr>
              <a:t> </a:t>
            </a:r>
            <a:r>
              <a:rPr lang="en-US" sz="1600" dirty="0" smtClean="0">
                <a:solidFill>
                  <a:srgbClr val="000000"/>
                </a:solidFill>
              </a:rPr>
              <a:t>[</a:t>
            </a:r>
            <a:r>
              <a:rPr lang="hu-HU" sz="1600" dirty="0" smtClean="0">
                <a:solidFill>
                  <a:srgbClr val="000000"/>
                </a:solidFill>
              </a:rPr>
              <a:t>62</a:t>
            </a:r>
            <a:r>
              <a:rPr lang="en-US" sz="1600" dirty="0" smtClean="0">
                <a:solidFill>
                  <a:srgbClr val="000000"/>
                </a:solidFill>
              </a:rPr>
              <a:t>]</a:t>
            </a:r>
            <a:endParaRPr lang="en-US" sz="1600" dirty="0">
              <a:solidFill>
                <a:srgbClr val="000000"/>
              </a:solidFill>
            </a:endParaRPr>
          </a:p>
        </p:txBody>
      </p:sp>
      <p:sp>
        <p:nvSpPr>
          <p:cNvPr id="6" name="Title 1"/>
          <p:cNvSpPr>
            <a:spLocks noGrp="1"/>
          </p:cNvSpPr>
          <p:nvPr>
            <p:ph type="title"/>
          </p:nvPr>
        </p:nvSpPr>
        <p:spPr>
          <a:xfrm>
            <a:off x="0" y="-4080"/>
            <a:ext cx="9144000" cy="393700"/>
          </a:xfrm>
        </p:spPr>
        <p:txBody>
          <a:bodyPr/>
          <a:lstStyle/>
          <a:p>
            <a:r>
              <a:rPr lang="hu-HU" dirty="0"/>
              <a:t>1. Evolution of </a:t>
            </a:r>
            <a:r>
              <a:rPr lang="en-US" dirty="0"/>
              <a:t>ARM </a:t>
            </a:r>
            <a:r>
              <a:rPr lang="hu-HU" dirty="0" smtClean="0"/>
              <a:t>(9)</a:t>
            </a:r>
            <a:endParaRPr lang="en-US" dirty="0"/>
          </a:p>
        </p:txBody>
      </p:sp>
      <p:sp>
        <p:nvSpPr>
          <p:cNvPr id="5" name="TextBox 4"/>
          <p:cNvSpPr txBox="1"/>
          <p:nvPr/>
        </p:nvSpPr>
        <p:spPr>
          <a:xfrm>
            <a:off x="183180" y="646069"/>
            <a:ext cx="2449710" cy="338554"/>
          </a:xfrm>
          <a:prstGeom prst="rect">
            <a:avLst/>
          </a:prstGeom>
          <a:noFill/>
        </p:spPr>
        <p:txBody>
          <a:bodyPr wrap="none" rtlCol="0">
            <a:spAutoFit/>
          </a:bodyPr>
          <a:lstStyle/>
          <a:p>
            <a:r>
              <a:rPr lang="en-US" sz="1600" dirty="0">
                <a:solidFill>
                  <a:srgbClr val="FF0000"/>
                </a:solidFill>
              </a:rPr>
              <a:t>Historical </a:t>
            </a:r>
            <a:r>
              <a:rPr lang="en-US" sz="1600" dirty="0" smtClean="0">
                <a:solidFill>
                  <a:srgbClr val="FF0000"/>
                </a:solidFill>
              </a:rPr>
              <a:t>remarks</a:t>
            </a:r>
            <a:r>
              <a:rPr lang="en-US" sz="1600" dirty="0" smtClean="0">
                <a:solidFill>
                  <a:srgbClr val="000000"/>
                </a:solidFill>
              </a:rPr>
              <a:t> </a:t>
            </a:r>
            <a:r>
              <a:rPr lang="en-US" sz="1600" dirty="0" smtClean="0">
                <a:solidFill>
                  <a:srgbClr val="FF0000"/>
                </a:solidFill>
              </a:rPr>
              <a:t>-2</a:t>
            </a:r>
            <a:endParaRPr lang="en-US" sz="1600" dirty="0">
              <a:solidFill>
                <a:srgbClr val="FF0000"/>
              </a:solidFill>
            </a:endParaRPr>
          </a:p>
        </p:txBody>
      </p:sp>
    </p:spTree>
    <p:extLst>
      <p:ext uri="{BB962C8B-B14F-4D97-AF65-F5344CB8AC3E}">
        <p14:creationId xmlns:p14="http://schemas.microsoft.com/office/powerpoint/2010/main" val="334480090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863" y="1043735"/>
            <a:ext cx="7534275" cy="584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4625" y="630238"/>
            <a:ext cx="8782725" cy="369332"/>
          </a:xfrm>
          <a:prstGeom prst="rect">
            <a:avLst/>
          </a:prstGeom>
          <a:noFill/>
        </p:spPr>
        <p:txBody>
          <a:bodyPr wrap="none" rtlCol="0">
            <a:spAutoFit/>
          </a:bodyPr>
          <a:lstStyle/>
          <a:p>
            <a:r>
              <a:rPr lang="en-US" smtClean="0">
                <a:solidFill>
                  <a:srgbClr val="2D2D8A"/>
                </a:solidFill>
              </a:rPr>
              <a:t>Evolution of the pipeline length</a:t>
            </a:r>
            <a:r>
              <a:rPr lang="hu-HU" smtClean="0">
                <a:solidFill>
                  <a:srgbClr val="2D2D8A"/>
                </a:solidFill>
              </a:rPr>
              <a:t> of</a:t>
            </a:r>
            <a:r>
              <a:rPr lang="en-US" smtClean="0">
                <a:solidFill>
                  <a:srgbClr val="2D2D8A"/>
                </a:solidFill>
              </a:rPr>
              <a:t> ARM</a:t>
            </a:r>
            <a:r>
              <a:rPr lang="hu-HU" smtClean="0">
                <a:solidFill>
                  <a:srgbClr val="2D2D8A"/>
                </a:solidFill>
              </a:rPr>
              <a:t> v4</a:t>
            </a:r>
            <a:r>
              <a:rPr lang="en-US" smtClean="0">
                <a:solidFill>
                  <a:srgbClr val="2D2D8A"/>
                </a:solidFill>
              </a:rPr>
              <a:t> – ARM</a:t>
            </a:r>
            <a:r>
              <a:rPr lang="hu-HU" smtClean="0">
                <a:solidFill>
                  <a:srgbClr val="2D2D8A"/>
                </a:solidFill>
              </a:rPr>
              <a:t> v6 based</a:t>
            </a:r>
            <a:r>
              <a:rPr lang="en-US" smtClean="0">
                <a:solidFill>
                  <a:srgbClr val="2D2D8A"/>
                </a:solidFill>
              </a:rPr>
              <a:t> processors </a:t>
            </a:r>
            <a:r>
              <a:rPr lang="en-US" smtClean="0">
                <a:solidFill>
                  <a:srgbClr val="000000"/>
                </a:solidFill>
              </a:rPr>
              <a:t>[</a:t>
            </a:r>
            <a:r>
              <a:rPr lang="hu-HU" smtClean="0">
                <a:solidFill>
                  <a:srgbClr val="000000"/>
                </a:solidFill>
              </a:rPr>
              <a:t>8</a:t>
            </a:r>
            <a:r>
              <a:rPr lang="en-US" smtClean="0">
                <a:solidFill>
                  <a:srgbClr val="000000"/>
                </a:solidFill>
              </a:rPr>
              <a:t>]</a:t>
            </a:r>
            <a:endParaRPr lang="en-US">
              <a:solidFill>
                <a:srgbClr val="000000"/>
              </a:solidFill>
            </a:endParaRPr>
          </a:p>
        </p:txBody>
      </p:sp>
      <p:sp>
        <p:nvSpPr>
          <p:cNvPr id="6" name="Title 1"/>
          <p:cNvSpPr>
            <a:spLocks noGrp="1"/>
          </p:cNvSpPr>
          <p:nvPr>
            <p:ph type="title"/>
          </p:nvPr>
        </p:nvSpPr>
        <p:spPr>
          <a:xfrm>
            <a:off x="0" y="0"/>
            <a:ext cx="9144000" cy="393700"/>
          </a:xfrm>
        </p:spPr>
        <p:txBody>
          <a:bodyPr/>
          <a:lstStyle/>
          <a:p>
            <a:r>
              <a:rPr lang="hu-HU" dirty="0">
                <a:solidFill>
                  <a:srgbClr val="FFFFFF"/>
                </a:solidFill>
              </a:rPr>
              <a:t>3</a:t>
            </a:r>
            <a:r>
              <a:rPr lang="hu-HU" dirty="0" smtClean="0">
                <a:solidFill>
                  <a:srgbClr val="FFFFFF"/>
                </a:solidFill>
              </a:rPr>
              <a:t>.3</a:t>
            </a:r>
            <a:r>
              <a:rPr lang="en-US" dirty="0" smtClean="0">
                <a:solidFill>
                  <a:srgbClr val="FFFFFF"/>
                </a:solidFill>
              </a:rPr>
              <a:t> </a:t>
            </a:r>
            <a:r>
              <a:rPr lang="hu-HU" dirty="0">
                <a:solidFill>
                  <a:srgbClr val="FFFFFF"/>
                </a:solidFill>
              </a:rPr>
              <a:t>Processors implementing the ARM </a:t>
            </a:r>
            <a:r>
              <a:rPr lang="hu-HU" dirty="0" smtClean="0">
                <a:solidFill>
                  <a:srgbClr val="FFFFFF"/>
                </a:solidFill>
              </a:rPr>
              <a:t>v3 </a:t>
            </a:r>
            <a:r>
              <a:rPr lang="hu-HU" dirty="0">
                <a:solidFill>
                  <a:srgbClr val="FFFFFF"/>
                </a:solidFill>
              </a:rPr>
              <a:t>- ARM v6 ISA </a:t>
            </a:r>
            <a:r>
              <a:rPr lang="hu-HU" dirty="0" smtClean="0">
                <a:solidFill>
                  <a:srgbClr val="FFFFFF"/>
                </a:solidFill>
              </a:rPr>
              <a:t>(4)</a:t>
            </a:r>
            <a:endParaRPr lang="en-US" dirty="0"/>
          </a:p>
        </p:txBody>
      </p:sp>
      <p:sp>
        <p:nvSpPr>
          <p:cNvPr id="2" name="TextBox 1"/>
          <p:cNvSpPr txBox="1"/>
          <p:nvPr/>
        </p:nvSpPr>
        <p:spPr>
          <a:xfrm>
            <a:off x="573220" y="1853825"/>
            <a:ext cx="803425" cy="307777"/>
          </a:xfrm>
          <a:prstGeom prst="rect">
            <a:avLst/>
          </a:prstGeom>
          <a:noFill/>
        </p:spPr>
        <p:txBody>
          <a:bodyPr wrap="none" rtlCol="0">
            <a:spAutoFit/>
          </a:bodyPr>
          <a:lstStyle/>
          <a:p>
            <a:r>
              <a:rPr lang="hu-HU" sz="1400" smtClean="0"/>
              <a:t>ARMv4</a:t>
            </a:r>
            <a:endParaRPr lang="hu-HU" sz="1400"/>
          </a:p>
        </p:txBody>
      </p:sp>
      <p:sp>
        <p:nvSpPr>
          <p:cNvPr id="7" name="TextBox 6"/>
          <p:cNvSpPr txBox="1"/>
          <p:nvPr/>
        </p:nvSpPr>
        <p:spPr>
          <a:xfrm>
            <a:off x="573220" y="2986208"/>
            <a:ext cx="803425" cy="307777"/>
          </a:xfrm>
          <a:prstGeom prst="rect">
            <a:avLst/>
          </a:prstGeom>
          <a:noFill/>
        </p:spPr>
        <p:txBody>
          <a:bodyPr wrap="none" rtlCol="0">
            <a:spAutoFit/>
          </a:bodyPr>
          <a:lstStyle/>
          <a:p>
            <a:r>
              <a:rPr lang="hu-HU" sz="1400" smtClean="0"/>
              <a:t>ARMv4</a:t>
            </a:r>
            <a:endParaRPr lang="hu-HU" sz="1400"/>
          </a:p>
        </p:txBody>
      </p:sp>
      <p:sp>
        <p:nvSpPr>
          <p:cNvPr id="8" name="TextBox 7"/>
          <p:cNvSpPr txBox="1"/>
          <p:nvPr/>
        </p:nvSpPr>
        <p:spPr>
          <a:xfrm>
            <a:off x="566555" y="4066328"/>
            <a:ext cx="803425" cy="307777"/>
          </a:xfrm>
          <a:prstGeom prst="rect">
            <a:avLst/>
          </a:prstGeom>
          <a:noFill/>
        </p:spPr>
        <p:txBody>
          <a:bodyPr wrap="none" rtlCol="0">
            <a:spAutoFit/>
          </a:bodyPr>
          <a:lstStyle/>
          <a:p>
            <a:r>
              <a:rPr lang="hu-HU" sz="1400" smtClean="0"/>
              <a:t>ARMv5</a:t>
            </a:r>
            <a:endParaRPr lang="hu-HU" sz="1400"/>
          </a:p>
        </p:txBody>
      </p:sp>
      <p:sp>
        <p:nvSpPr>
          <p:cNvPr id="9" name="TextBox 8"/>
          <p:cNvSpPr txBox="1"/>
          <p:nvPr/>
        </p:nvSpPr>
        <p:spPr>
          <a:xfrm>
            <a:off x="566555" y="4966428"/>
            <a:ext cx="803425" cy="307777"/>
          </a:xfrm>
          <a:prstGeom prst="rect">
            <a:avLst/>
          </a:prstGeom>
          <a:noFill/>
        </p:spPr>
        <p:txBody>
          <a:bodyPr wrap="none" rtlCol="0">
            <a:spAutoFit/>
          </a:bodyPr>
          <a:lstStyle/>
          <a:p>
            <a:r>
              <a:rPr lang="hu-HU" sz="1400" smtClean="0"/>
              <a:t>ARMv5</a:t>
            </a:r>
            <a:endParaRPr lang="hu-HU" sz="1400"/>
          </a:p>
        </p:txBody>
      </p:sp>
      <p:sp>
        <p:nvSpPr>
          <p:cNvPr id="10" name="TextBox 9"/>
          <p:cNvSpPr txBox="1"/>
          <p:nvPr/>
        </p:nvSpPr>
        <p:spPr>
          <a:xfrm>
            <a:off x="566555" y="5974649"/>
            <a:ext cx="803425" cy="307777"/>
          </a:xfrm>
          <a:prstGeom prst="rect">
            <a:avLst/>
          </a:prstGeom>
          <a:noFill/>
        </p:spPr>
        <p:txBody>
          <a:bodyPr wrap="none" rtlCol="0">
            <a:spAutoFit/>
          </a:bodyPr>
          <a:lstStyle/>
          <a:p>
            <a:r>
              <a:rPr lang="hu-HU" sz="1400" smtClean="0"/>
              <a:t>ARMv6</a:t>
            </a:r>
            <a:endParaRPr lang="hu-HU" sz="1400"/>
          </a:p>
        </p:txBody>
      </p:sp>
    </p:spTree>
    <p:extLst>
      <p:ext uri="{BB962C8B-B14F-4D97-AF65-F5344CB8AC3E}">
        <p14:creationId xmlns:p14="http://schemas.microsoft.com/office/powerpoint/2010/main" val="343565450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744"/>
          <a:stretch/>
        </p:blipFill>
        <p:spPr bwMode="auto">
          <a:xfrm>
            <a:off x="293820" y="1070365"/>
            <a:ext cx="8629650" cy="5373970"/>
          </a:xfrm>
          <a:prstGeom prst="rect">
            <a:avLst/>
          </a:prstGeom>
          <a:solidFill>
            <a:srgbClr val="FFEBAB"/>
          </a:solidFill>
          <a:ln>
            <a:noFill/>
          </a:ln>
          <a:extLst/>
        </p:spPr>
      </p:pic>
      <p:sp>
        <p:nvSpPr>
          <p:cNvPr id="4" name="TextBox 3"/>
          <p:cNvSpPr txBox="1"/>
          <p:nvPr/>
        </p:nvSpPr>
        <p:spPr>
          <a:xfrm>
            <a:off x="171035" y="631785"/>
            <a:ext cx="8332730" cy="369332"/>
          </a:xfrm>
          <a:prstGeom prst="rect">
            <a:avLst/>
          </a:prstGeom>
          <a:noFill/>
        </p:spPr>
        <p:txBody>
          <a:bodyPr wrap="none" rtlCol="0">
            <a:spAutoFit/>
          </a:bodyPr>
          <a:lstStyle/>
          <a:p>
            <a:r>
              <a:rPr lang="en-US" smtClean="0">
                <a:solidFill>
                  <a:srgbClr val="2D2D8A"/>
                </a:solidFill>
              </a:rPr>
              <a:t>Main features of the ARM</a:t>
            </a:r>
            <a:r>
              <a:rPr lang="hu-HU" smtClean="0">
                <a:solidFill>
                  <a:srgbClr val="2D2D8A"/>
                </a:solidFill>
              </a:rPr>
              <a:t>v5</a:t>
            </a:r>
            <a:r>
              <a:rPr lang="en-US" smtClean="0">
                <a:solidFill>
                  <a:srgbClr val="2D2D8A"/>
                </a:solidFill>
              </a:rPr>
              <a:t> – ARM</a:t>
            </a:r>
            <a:r>
              <a:rPr lang="hu-HU" smtClean="0">
                <a:solidFill>
                  <a:srgbClr val="2D2D8A"/>
                </a:solidFill>
              </a:rPr>
              <a:t>v6</a:t>
            </a:r>
            <a:r>
              <a:rPr lang="en-US" smtClean="0">
                <a:solidFill>
                  <a:srgbClr val="2D2D8A"/>
                </a:solidFill>
              </a:rPr>
              <a:t> processors </a:t>
            </a:r>
            <a:r>
              <a:rPr lang="hu-HU" smtClean="0">
                <a:solidFill>
                  <a:srgbClr val="2D2D8A"/>
                </a:solidFill>
              </a:rPr>
              <a:t>(≈1999-2003) </a:t>
            </a:r>
            <a:r>
              <a:rPr lang="en-US" smtClean="0">
                <a:solidFill>
                  <a:srgbClr val="000000"/>
                </a:solidFill>
              </a:rPr>
              <a:t>[</a:t>
            </a:r>
            <a:r>
              <a:rPr lang="hu-HU" smtClean="0">
                <a:solidFill>
                  <a:srgbClr val="000000"/>
                </a:solidFill>
              </a:rPr>
              <a:t>57</a:t>
            </a:r>
            <a:r>
              <a:rPr lang="en-US" smtClean="0">
                <a:solidFill>
                  <a:srgbClr val="000000"/>
                </a:solidFill>
              </a:rPr>
              <a:t>] </a:t>
            </a:r>
            <a:endParaRPr lang="en-US">
              <a:solidFill>
                <a:srgbClr val="000000"/>
              </a:solidFill>
            </a:endParaRPr>
          </a:p>
        </p:txBody>
      </p:sp>
      <p:sp>
        <p:nvSpPr>
          <p:cNvPr id="6" name="Title 1"/>
          <p:cNvSpPr>
            <a:spLocks noGrp="1"/>
          </p:cNvSpPr>
          <p:nvPr>
            <p:ph type="title"/>
          </p:nvPr>
        </p:nvSpPr>
        <p:spPr>
          <a:xfrm>
            <a:off x="0" y="-5990"/>
            <a:ext cx="9144000" cy="393700"/>
          </a:xfrm>
        </p:spPr>
        <p:txBody>
          <a:bodyPr/>
          <a:lstStyle/>
          <a:p>
            <a:r>
              <a:rPr lang="hu-HU" dirty="0">
                <a:solidFill>
                  <a:srgbClr val="FFFFFF"/>
                </a:solidFill>
              </a:rPr>
              <a:t>3</a:t>
            </a:r>
            <a:r>
              <a:rPr lang="hu-HU" dirty="0" smtClean="0">
                <a:solidFill>
                  <a:srgbClr val="FFFFFF"/>
                </a:solidFill>
              </a:rPr>
              <a:t>.3</a:t>
            </a:r>
            <a:r>
              <a:rPr lang="en-US" dirty="0" smtClean="0">
                <a:solidFill>
                  <a:srgbClr val="FFFFFF"/>
                </a:solidFill>
              </a:rPr>
              <a:t> </a:t>
            </a:r>
            <a:r>
              <a:rPr lang="hu-HU" dirty="0">
                <a:solidFill>
                  <a:srgbClr val="FFFFFF"/>
                </a:solidFill>
              </a:rPr>
              <a:t>Processors implementing the ARM </a:t>
            </a:r>
            <a:r>
              <a:rPr lang="hu-HU" dirty="0" smtClean="0">
                <a:solidFill>
                  <a:srgbClr val="FFFFFF"/>
                </a:solidFill>
              </a:rPr>
              <a:t>v3 </a:t>
            </a:r>
            <a:r>
              <a:rPr lang="hu-HU" dirty="0">
                <a:solidFill>
                  <a:srgbClr val="FFFFFF"/>
                </a:solidFill>
              </a:rPr>
              <a:t>- ARM v6 ISA </a:t>
            </a:r>
            <a:r>
              <a:rPr lang="hu-HU" dirty="0" smtClean="0">
                <a:solidFill>
                  <a:srgbClr val="FFFFFF"/>
                </a:solidFill>
              </a:rPr>
              <a:t>(5)</a:t>
            </a:r>
            <a:endParaRPr lang="en-US" dirty="0"/>
          </a:p>
        </p:txBody>
      </p:sp>
    </p:spTree>
    <p:extLst>
      <p:ext uri="{BB962C8B-B14F-4D97-AF65-F5344CB8AC3E}">
        <p14:creationId xmlns:p14="http://schemas.microsoft.com/office/powerpoint/2010/main" val="185022200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805" y="632555"/>
            <a:ext cx="7750263" cy="369332"/>
          </a:xfrm>
          <a:prstGeom prst="rect">
            <a:avLst/>
          </a:prstGeom>
          <a:noFill/>
        </p:spPr>
        <p:txBody>
          <a:bodyPr wrap="none" rtlCol="0">
            <a:spAutoFit/>
          </a:bodyPr>
          <a:lstStyle/>
          <a:p>
            <a:r>
              <a:rPr lang="hu-HU" dirty="0" smtClean="0">
                <a:solidFill>
                  <a:srgbClr val="2D2D8A"/>
                </a:solidFill>
              </a:rPr>
              <a:t>Introduction of muticore processors by ARM: t</a:t>
            </a:r>
            <a:r>
              <a:rPr lang="en-US" dirty="0" smtClean="0">
                <a:solidFill>
                  <a:srgbClr val="2D2D8A"/>
                </a:solidFill>
              </a:rPr>
              <a:t>he ARM11 </a:t>
            </a:r>
            <a:r>
              <a:rPr lang="en-US" dirty="0" err="1" smtClean="0">
                <a:solidFill>
                  <a:srgbClr val="2D2D8A"/>
                </a:solidFill>
              </a:rPr>
              <a:t>MPCore</a:t>
            </a:r>
            <a:endParaRPr lang="en-US" dirty="0">
              <a:solidFill>
                <a:srgbClr val="2D2D8A"/>
              </a:solidFill>
            </a:endParaRPr>
          </a:p>
        </p:txBody>
      </p:sp>
      <p:sp>
        <p:nvSpPr>
          <p:cNvPr id="10" name="Title 1"/>
          <p:cNvSpPr>
            <a:spLocks noGrp="1"/>
          </p:cNvSpPr>
          <p:nvPr>
            <p:ph type="title"/>
          </p:nvPr>
        </p:nvSpPr>
        <p:spPr>
          <a:xfrm>
            <a:off x="0" y="0"/>
            <a:ext cx="9144000" cy="393700"/>
          </a:xfrm>
        </p:spPr>
        <p:txBody>
          <a:bodyPr/>
          <a:lstStyle/>
          <a:p>
            <a:r>
              <a:rPr lang="hu-HU" dirty="0">
                <a:solidFill>
                  <a:srgbClr val="FFFFFF"/>
                </a:solidFill>
              </a:rPr>
              <a:t>3</a:t>
            </a:r>
            <a:r>
              <a:rPr lang="hu-HU" dirty="0" smtClean="0">
                <a:solidFill>
                  <a:srgbClr val="FFFFFF"/>
                </a:solidFill>
              </a:rPr>
              <a:t>.3</a:t>
            </a:r>
            <a:r>
              <a:rPr lang="en-US" dirty="0" smtClean="0">
                <a:solidFill>
                  <a:srgbClr val="FFFFFF"/>
                </a:solidFill>
              </a:rPr>
              <a:t> </a:t>
            </a:r>
            <a:r>
              <a:rPr lang="hu-HU" dirty="0">
                <a:solidFill>
                  <a:srgbClr val="FFFFFF"/>
                </a:solidFill>
              </a:rPr>
              <a:t>Processors implementing the ARM </a:t>
            </a:r>
            <a:r>
              <a:rPr lang="hu-HU" dirty="0" smtClean="0">
                <a:solidFill>
                  <a:srgbClr val="FFFFFF"/>
                </a:solidFill>
              </a:rPr>
              <a:t>v3 </a:t>
            </a:r>
            <a:r>
              <a:rPr lang="hu-HU" dirty="0">
                <a:solidFill>
                  <a:srgbClr val="FFFFFF"/>
                </a:solidFill>
              </a:rPr>
              <a:t>- ARM v6 ISA </a:t>
            </a:r>
            <a:r>
              <a:rPr lang="hu-HU" dirty="0" smtClean="0">
                <a:solidFill>
                  <a:srgbClr val="FFFFFF"/>
                </a:solidFill>
              </a:rPr>
              <a:t>(6)</a:t>
            </a:r>
            <a:endParaRPr lang="en-US" dirty="0"/>
          </a:p>
        </p:txBody>
      </p:sp>
      <p:sp>
        <p:nvSpPr>
          <p:cNvPr id="5" name="TextBox 4"/>
          <p:cNvSpPr txBox="1"/>
          <p:nvPr/>
        </p:nvSpPr>
        <p:spPr>
          <a:xfrm>
            <a:off x="242553" y="1043735"/>
            <a:ext cx="9009967" cy="907941"/>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US" sz="1600" dirty="0" smtClean="0">
                <a:solidFill>
                  <a:srgbClr val="000000"/>
                </a:solidFill>
              </a:rPr>
              <a:t>07/2003: First public disclosure</a:t>
            </a:r>
            <a:r>
              <a:rPr lang="hu-HU" sz="1600" dirty="0" smtClean="0">
                <a:solidFill>
                  <a:srgbClr val="000000"/>
                </a:solidFill>
              </a:rPr>
              <a:t> of the ARM11 MPCore.</a:t>
            </a:r>
            <a:endParaRPr lang="en-US" sz="1600" dirty="0" smtClean="0">
              <a:solidFill>
                <a:srgbClr val="000000"/>
              </a:solidFill>
            </a:endParaRPr>
          </a:p>
          <a:p>
            <a:pPr marL="285750" indent="-285750">
              <a:buFont typeface="Arial" panose="020B0604020202020204" pitchFamily="34" charset="0"/>
              <a:buChar char="•"/>
            </a:pPr>
            <a:r>
              <a:rPr lang="en-US" sz="1600" dirty="0" smtClean="0">
                <a:solidFill>
                  <a:srgbClr val="0070C0"/>
                </a:solidFill>
              </a:rPr>
              <a:t>05/2004</a:t>
            </a:r>
            <a:r>
              <a:rPr lang="en-US" sz="1600" dirty="0" smtClean="0">
                <a:solidFill>
                  <a:srgbClr val="000000"/>
                </a:solidFill>
              </a:rPr>
              <a:t>: </a:t>
            </a:r>
            <a:r>
              <a:rPr lang="en-US" sz="1600" dirty="0" smtClean="0">
                <a:solidFill>
                  <a:srgbClr val="FF0000"/>
                </a:solidFill>
              </a:rPr>
              <a:t>ARM11 </a:t>
            </a:r>
            <a:r>
              <a:rPr lang="en-US" sz="1600" dirty="0" err="1" smtClean="0">
                <a:solidFill>
                  <a:srgbClr val="FF0000"/>
                </a:solidFill>
              </a:rPr>
              <a:t>MPCore</a:t>
            </a:r>
            <a:r>
              <a:rPr lang="en-US" sz="1600" dirty="0" smtClean="0">
                <a:solidFill>
                  <a:srgbClr val="FF0000"/>
                </a:solidFill>
              </a:rPr>
              <a:t> </a:t>
            </a:r>
            <a:r>
              <a:rPr lang="en-US" sz="1600" dirty="0" smtClean="0">
                <a:solidFill>
                  <a:srgbClr val="000000"/>
                </a:solidFill>
              </a:rPr>
              <a:t>(</a:t>
            </a:r>
            <a:r>
              <a:rPr lang="en-US" sz="1600" dirty="0" smtClean="0">
                <a:solidFill>
                  <a:srgbClr val="0070C0"/>
                </a:solidFill>
              </a:rPr>
              <a:t>multi core ARM11 with 1-4 cores</a:t>
            </a:r>
            <a:r>
              <a:rPr lang="en-US" sz="1600" dirty="0" smtClean="0">
                <a:solidFill>
                  <a:srgbClr val="000000"/>
                </a:solidFill>
              </a:rPr>
              <a:t>) available for licensing</a:t>
            </a:r>
          </a:p>
          <a:p>
            <a:pPr>
              <a:spcAft>
                <a:spcPts val="400"/>
              </a:spcAft>
            </a:pPr>
            <a:r>
              <a:rPr lang="en-US" sz="1600" dirty="0" smtClean="0">
                <a:solidFill>
                  <a:srgbClr val="000000"/>
                </a:solidFill>
              </a:rPr>
              <a:t>                 with an evaluation system for early software development.</a:t>
            </a:r>
            <a:r>
              <a:rPr lang="hu-HU" sz="1600" dirty="0" smtClean="0">
                <a:solidFill>
                  <a:srgbClr val="000000"/>
                </a:solidFill>
              </a:rPr>
              <a:t>               </a:t>
            </a:r>
            <a:endParaRPr lang="en-US" sz="1600" dirty="0" smtClean="0">
              <a:solidFill>
                <a:srgbClr val="000000"/>
              </a:solidFill>
            </a:endParaRPr>
          </a:p>
        </p:txBody>
      </p:sp>
      <p:sp>
        <p:nvSpPr>
          <p:cNvPr id="8" name="TextBox 7"/>
          <p:cNvSpPr txBox="1"/>
          <p:nvPr/>
        </p:nvSpPr>
        <p:spPr>
          <a:xfrm>
            <a:off x="251520" y="2791089"/>
            <a:ext cx="8820980" cy="907941"/>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1600" dirty="0" smtClean="0">
                <a:solidFill>
                  <a:srgbClr val="FF0000"/>
                </a:solidFill>
              </a:rPr>
              <a:t>IEM (</a:t>
            </a:r>
            <a:r>
              <a:rPr lang="hu-HU" sz="1600" dirty="0" smtClean="0">
                <a:solidFill>
                  <a:srgbClr val="FF0000"/>
                </a:solidFill>
              </a:rPr>
              <a:t>I</a:t>
            </a:r>
            <a:r>
              <a:rPr lang="en-US" sz="1600" dirty="0" err="1" smtClean="0">
                <a:solidFill>
                  <a:srgbClr val="FF0000"/>
                </a:solidFill>
              </a:rPr>
              <a:t>ntelligent</a:t>
            </a:r>
            <a:r>
              <a:rPr lang="en-US" sz="1600" dirty="0" smtClean="0">
                <a:solidFill>
                  <a:srgbClr val="FF0000"/>
                </a:solidFill>
              </a:rPr>
              <a:t> Energy Manager)</a:t>
            </a:r>
          </a:p>
          <a:p>
            <a:r>
              <a:rPr lang="en-US" sz="1600" dirty="0"/>
              <a:t> </a:t>
            </a:r>
            <a:r>
              <a:rPr lang="en-US" sz="1600" dirty="0" smtClean="0"/>
              <a:t>   It dynamically predicts the required performance and lowers</a:t>
            </a:r>
            <a:r>
              <a:rPr lang="hu-HU" sz="1600" dirty="0" smtClean="0"/>
              <a:t> </a:t>
            </a:r>
            <a:r>
              <a:rPr lang="en-US" sz="1600" dirty="0" smtClean="0"/>
              <a:t>the voltage and</a:t>
            </a:r>
            <a:endParaRPr lang="hu-HU" sz="1600" dirty="0" smtClean="0"/>
          </a:p>
          <a:p>
            <a:r>
              <a:rPr lang="hu-HU" sz="1600" dirty="0"/>
              <a:t> </a:t>
            </a:r>
            <a:r>
              <a:rPr lang="hu-HU" sz="1600" dirty="0" smtClean="0"/>
              <a:t>     the </a:t>
            </a:r>
            <a:r>
              <a:rPr lang="en-US" sz="1600" dirty="0" smtClean="0"/>
              <a:t>frequency</a:t>
            </a:r>
            <a:r>
              <a:rPr lang="hu-HU" sz="1600" dirty="0" smtClean="0"/>
              <a:t> accordingly.</a:t>
            </a:r>
            <a:r>
              <a:rPr lang="en-US" sz="1600" dirty="0" smtClean="0"/>
              <a:t> </a:t>
            </a:r>
            <a:endParaRPr lang="en-US" sz="1600" dirty="0"/>
          </a:p>
        </p:txBody>
      </p:sp>
      <p:sp>
        <p:nvSpPr>
          <p:cNvPr id="2" name="TextBox 1"/>
          <p:cNvSpPr txBox="1"/>
          <p:nvPr/>
        </p:nvSpPr>
        <p:spPr>
          <a:xfrm>
            <a:off x="251520" y="2505381"/>
            <a:ext cx="4001032" cy="338554"/>
          </a:xfrm>
          <a:prstGeom prst="rect">
            <a:avLst/>
          </a:prstGeom>
          <a:noFill/>
        </p:spPr>
        <p:txBody>
          <a:bodyPr wrap="none" rtlCol="0">
            <a:spAutoFit/>
          </a:bodyPr>
          <a:lstStyle/>
          <a:p>
            <a:pPr marL="285750" indent="-285750">
              <a:buFont typeface="Arial" panose="020B0604020202020204" pitchFamily="34" charset="0"/>
              <a:buChar char="•"/>
            </a:pPr>
            <a:r>
              <a:rPr lang="en-US" sz="1600" smtClean="0">
                <a:solidFill>
                  <a:srgbClr val="000000"/>
                </a:solidFill>
              </a:rPr>
              <a:t>The </a:t>
            </a:r>
            <a:r>
              <a:rPr lang="en-US" sz="1600">
                <a:solidFill>
                  <a:srgbClr val="000000"/>
                </a:solidFill>
              </a:rPr>
              <a:t>ARM11 </a:t>
            </a:r>
            <a:r>
              <a:rPr lang="en-US" sz="1600" err="1">
                <a:solidFill>
                  <a:srgbClr val="000000"/>
                </a:solidFill>
              </a:rPr>
              <a:t>MPCore</a:t>
            </a:r>
            <a:r>
              <a:rPr lang="en-US" sz="1600">
                <a:solidFill>
                  <a:srgbClr val="000000"/>
                </a:solidFill>
              </a:rPr>
              <a:t> incorporates:</a:t>
            </a:r>
            <a:endParaRPr lang="hu-HU" sz="1600"/>
          </a:p>
        </p:txBody>
      </p:sp>
      <p:sp>
        <p:nvSpPr>
          <p:cNvPr id="3" name="TextBox 2"/>
          <p:cNvSpPr txBox="1"/>
          <p:nvPr/>
        </p:nvSpPr>
        <p:spPr>
          <a:xfrm>
            <a:off x="251520" y="1943835"/>
            <a:ext cx="9631070" cy="584775"/>
          </a:xfrm>
          <a:prstGeom prst="rect">
            <a:avLst/>
          </a:prstGeom>
          <a:noFill/>
        </p:spPr>
        <p:txBody>
          <a:bodyPr wrap="square" rtlCol="0">
            <a:spAutoFit/>
          </a:bodyPr>
          <a:lstStyle/>
          <a:p>
            <a:pPr marL="285750" indent="-285750">
              <a:buFont typeface="Arial" panose="020B0604020202020204" pitchFamily="34" charset="0"/>
              <a:buChar char="•"/>
            </a:pPr>
            <a:r>
              <a:rPr lang="hu-HU" sz="1600" dirty="0">
                <a:solidFill>
                  <a:srgbClr val="000000"/>
                </a:solidFill>
              </a:rPr>
              <a:t>It i</a:t>
            </a:r>
            <a:r>
              <a:rPr lang="en-US" sz="1600" dirty="0">
                <a:solidFill>
                  <a:srgbClr val="000000"/>
                </a:solidFill>
              </a:rPr>
              <a:t>s basically an </a:t>
            </a:r>
            <a:r>
              <a:rPr lang="en-US" sz="1600" dirty="0">
                <a:solidFill>
                  <a:srgbClr val="0070C0"/>
                </a:solidFill>
              </a:rPr>
              <a:t>up to four way </a:t>
            </a:r>
            <a:r>
              <a:rPr lang="hu-HU" sz="1600" dirty="0" smtClean="0">
                <a:solidFill>
                  <a:srgbClr val="0070C0"/>
                </a:solidFill>
              </a:rPr>
              <a:t>(4-socket) </a:t>
            </a:r>
            <a:r>
              <a:rPr lang="en-US" sz="1600" dirty="0" smtClean="0">
                <a:solidFill>
                  <a:srgbClr val="FF0000"/>
                </a:solidFill>
              </a:rPr>
              <a:t>cache </a:t>
            </a:r>
            <a:r>
              <a:rPr lang="en-US" sz="1600" dirty="0">
                <a:solidFill>
                  <a:srgbClr val="FF0000"/>
                </a:solidFill>
              </a:rPr>
              <a:t>coherent symmetric </a:t>
            </a:r>
            <a:r>
              <a:rPr lang="en-US" sz="1600" dirty="0" smtClean="0">
                <a:solidFill>
                  <a:srgbClr val="FF0000"/>
                </a:solidFill>
              </a:rPr>
              <a:t>multicore</a:t>
            </a:r>
            <a:endParaRPr lang="hu-HU" sz="1600" dirty="0" smtClean="0">
              <a:solidFill>
                <a:srgbClr val="FF0000"/>
              </a:solidFill>
            </a:endParaRPr>
          </a:p>
          <a:p>
            <a:r>
              <a:rPr lang="hu-HU" sz="1600" dirty="0">
                <a:solidFill>
                  <a:srgbClr val="FF0000"/>
                </a:solidFill>
              </a:rPr>
              <a:t> </a:t>
            </a:r>
            <a:r>
              <a:rPr lang="hu-HU" sz="1600" dirty="0" smtClean="0">
                <a:solidFill>
                  <a:srgbClr val="FF0000"/>
                </a:solidFill>
              </a:rPr>
              <a:t>     </a:t>
            </a:r>
            <a:r>
              <a:rPr lang="en-US" sz="1600" dirty="0" smtClean="0">
                <a:solidFill>
                  <a:srgbClr val="FF0000"/>
                </a:solidFill>
              </a:rPr>
              <a:t>processor</a:t>
            </a:r>
            <a:endParaRPr lang="hu-HU" sz="1600" dirty="0"/>
          </a:p>
        </p:txBody>
      </p:sp>
    </p:spTree>
    <p:extLst>
      <p:ext uri="{BB962C8B-B14F-4D97-AF65-F5344CB8AC3E}">
        <p14:creationId xmlns:p14="http://schemas.microsoft.com/office/powerpoint/2010/main" val="1347341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2" grpId="0"/>
      <p:bldP spid="3"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9900"/>
            <a:ext cx="9144000" cy="444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71035" y="634960"/>
            <a:ext cx="4869410" cy="369332"/>
          </a:xfrm>
          <a:prstGeom prst="rect">
            <a:avLst/>
          </a:prstGeom>
          <a:noFill/>
        </p:spPr>
        <p:txBody>
          <a:bodyPr wrap="none" rtlCol="0">
            <a:spAutoFit/>
          </a:bodyPr>
          <a:lstStyle/>
          <a:p>
            <a:r>
              <a:rPr lang="en-US" smtClean="0">
                <a:solidFill>
                  <a:srgbClr val="2D2D8A"/>
                </a:solidFill>
              </a:rPr>
              <a:t>Block diagram of the ARM11 MP</a:t>
            </a:r>
            <a:r>
              <a:rPr lang="hu-HU" smtClean="0">
                <a:solidFill>
                  <a:srgbClr val="2D2D8A"/>
                </a:solidFill>
              </a:rPr>
              <a:t>Core</a:t>
            </a:r>
            <a:r>
              <a:rPr lang="en-US" smtClean="0">
                <a:solidFill>
                  <a:srgbClr val="2D2D8A"/>
                </a:solidFill>
              </a:rPr>
              <a:t> </a:t>
            </a:r>
            <a:r>
              <a:rPr lang="en-US" smtClean="0">
                <a:solidFill>
                  <a:srgbClr val="000000"/>
                </a:solidFill>
              </a:rPr>
              <a:t>[</a:t>
            </a:r>
            <a:r>
              <a:rPr lang="hu-HU" smtClean="0">
                <a:solidFill>
                  <a:srgbClr val="000000"/>
                </a:solidFill>
              </a:rPr>
              <a:t>9</a:t>
            </a:r>
            <a:r>
              <a:rPr lang="en-US" smtClean="0">
                <a:solidFill>
                  <a:srgbClr val="000000"/>
                </a:solidFill>
              </a:rPr>
              <a:t>]</a:t>
            </a:r>
            <a:endParaRPr lang="en-US">
              <a:solidFill>
                <a:srgbClr val="000000"/>
              </a:solidFill>
            </a:endParaRPr>
          </a:p>
        </p:txBody>
      </p:sp>
      <p:sp>
        <p:nvSpPr>
          <p:cNvPr id="8" name="TextBox 7"/>
          <p:cNvSpPr txBox="1"/>
          <p:nvPr/>
        </p:nvSpPr>
        <p:spPr>
          <a:xfrm>
            <a:off x="190573" y="6084295"/>
            <a:ext cx="5670142" cy="338554"/>
          </a:xfrm>
          <a:prstGeom prst="rect">
            <a:avLst/>
          </a:prstGeom>
          <a:noFill/>
        </p:spPr>
        <p:txBody>
          <a:bodyPr wrap="none" rtlCol="0">
            <a:spAutoFit/>
          </a:bodyPr>
          <a:lstStyle/>
          <a:p>
            <a:r>
              <a:rPr lang="en-US" sz="1600" smtClean="0">
                <a:solidFill>
                  <a:srgbClr val="000000"/>
                </a:solidFill>
              </a:rPr>
              <a:t>Note that the ARM11 MP</a:t>
            </a:r>
            <a:r>
              <a:rPr lang="hu-HU" sz="1600" smtClean="0">
                <a:solidFill>
                  <a:srgbClr val="000000"/>
                </a:solidFill>
              </a:rPr>
              <a:t>Core</a:t>
            </a:r>
            <a:r>
              <a:rPr lang="en-US" sz="1600" smtClean="0">
                <a:solidFill>
                  <a:srgbClr val="000000"/>
                </a:solidFill>
              </a:rPr>
              <a:t> </a:t>
            </a:r>
            <a:r>
              <a:rPr lang="en-US" sz="1600" smtClean="0">
                <a:solidFill>
                  <a:srgbClr val="0070C0"/>
                </a:solidFill>
              </a:rPr>
              <a:t>does not include an L2</a:t>
            </a:r>
            <a:r>
              <a:rPr lang="en-US" sz="1600" smtClean="0">
                <a:solidFill>
                  <a:srgbClr val="000000"/>
                </a:solidFill>
              </a:rPr>
              <a:t>.</a:t>
            </a:r>
            <a:endParaRPr lang="en-US" sz="1600">
              <a:solidFill>
                <a:srgbClr val="000000"/>
              </a:solidFill>
            </a:endParaRPr>
          </a:p>
        </p:txBody>
      </p:sp>
      <p:sp>
        <p:nvSpPr>
          <p:cNvPr id="9" name="Title 1"/>
          <p:cNvSpPr>
            <a:spLocks noGrp="1"/>
          </p:cNvSpPr>
          <p:nvPr>
            <p:ph type="title"/>
          </p:nvPr>
        </p:nvSpPr>
        <p:spPr>
          <a:xfrm>
            <a:off x="0" y="0"/>
            <a:ext cx="9144000" cy="393700"/>
          </a:xfrm>
        </p:spPr>
        <p:txBody>
          <a:bodyPr/>
          <a:lstStyle/>
          <a:p>
            <a:r>
              <a:rPr lang="hu-HU" dirty="0">
                <a:solidFill>
                  <a:srgbClr val="FFFFFF"/>
                </a:solidFill>
              </a:rPr>
              <a:t>3</a:t>
            </a:r>
            <a:r>
              <a:rPr lang="hu-HU" dirty="0" smtClean="0">
                <a:solidFill>
                  <a:srgbClr val="FFFFFF"/>
                </a:solidFill>
              </a:rPr>
              <a:t>.3</a:t>
            </a:r>
            <a:r>
              <a:rPr lang="en-US" dirty="0" smtClean="0">
                <a:solidFill>
                  <a:srgbClr val="FFFFFF"/>
                </a:solidFill>
              </a:rPr>
              <a:t> </a:t>
            </a:r>
            <a:r>
              <a:rPr lang="hu-HU" dirty="0">
                <a:solidFill>
                  <a:srgbClr val="FFFFFF"/>
                </a:solidFill>
              </a:rPr>
              <a:t>Processors implementing the ARM </a:t>
            </a:r>
            <a:r>
              <a:rPr lang="hu-HU" dirty="0" smtClean="0">
                <a:solidFill>
                  <a:srgbClr val="FFFFFF"/>
                </a:solidFill>
              </a:rPr>
              <a:t>v3 </a:t>
            </a:r>
            <a:r>
              <a:rPr lang="hu-HU" dirty="0">
                <a:solidFill>
                  <a:srgbClr val="FFFFFF"/>
                </a:solidFill>
              </a:rPr>
              <a:t>- ARM v6 ISA (</a:t>
            </a:r>
            <a:r>
              <a:rPr lang="hu-HU" dirty="0" smtClean="0">
                <a:solidFill>
                  <a:srgbClr val="FFFFFF"/>
                </a:solidFill>
              </a:rPr>
              <a:t>7)</a:t>
            </a:r>
            <a:endParaRPr lang="en-US" dirty="0"/>
          </a:p>
        </p:txBody>
      </p:sp>
    </p:spTree>
    <p:extLst>
      <p:ext uri="{BB962C8B-B14F-4D97-AF65-F5344CB8AC3E}">
        <p14:creationId xmlns:p14="http://schemas.microsoft.com/office/powerpoint/2010/main" val="392164191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solidFill>
                  <a:srgbClr val="FFFFFF"/>
                </a:solidFill>
              </a:rPr>
              <a:t>3</a:t>
            </a:r>
            <a:r>
              <a:rPr lang="hu-HU" dirty="0" smtClean="0">
                <a:solidFill>
                  <a:srgbClr val="FFFFFF"/>
                </a:solidFill>
              </a:rPr>
              <a:t>.3</a:t>
            </a:r>
            <a:r>
              <a:rPr lang="en-US" dirty="0" smtClean="0">
                <a:solidFill>
                  <a:srgbClr val="FFFFFF"/>
                </a:solidFill>
              </a:rPr>
              <a:t> </a:t>
            </a:r>
            <a:r>
              <a:rPr lang="hu-HU" dirty="0">
                <a:solidFill>
                  <a:srgbClr val="FFFFFF"/>
                </a:solidFill>
              </a:rPr>
              <a:t>Processors implementing the ARM v3 - ARM v6 ISA </a:t>
            </a:r>
            <a:r>
              <a:rPr lang="hu-HU" dirty="0" smtClean="0">
                <a:solidFill>
                  <a:srgbClr val="FFFFFF"/>
                </a:solidFill>
              </a:rPr>
              <a:t>(8)</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8342211"/>
              </p:ext>
            </p:extLst>
          </p:nvPr>
        </p:nvGraphicFramePr>
        <p:xfrm>
          <a:off x="926595" y="1223755"/>
          <a:ext cx="7110790" cy="5139519"/>
        </p:xfrm>
        <a:graphic>
          <a:graphicData uri="http://schemas.openxmlformats.org/drawingml/2006/table">
            <a:tbl>
              <a:tblPr firstRow="1" bandRow="1">
                <a:tableStyleId>{5C22544A-7EE6-4342-B048-85BDC9FD1C3A}</a:tableStyleId>
              </a:tblPr>
              <a:tblGrid>
                <a:gridCol w="1485165"/>
                <a:gridCol w="5625625"/>
              </a:tblGrid>
              <a:tr h="593297">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Year of </a:t>
                      </a:r>
                    </a:p>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launching</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Dual core design</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r>
              <a:tr h="351564">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10/2001</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IBM launches dual core POWER4</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r>
              <a:tr h="351564">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11/2002</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IBM launches dual core POWER4+</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r>
              <a:tr h="351564">
                <a:tc>
                  <a:txBody>
                    <a:bodyPr/>
                    <a:lstStyle/>
                    <a:p>
                      <a:pPr algn="ctr">
                        <a:lnSpc>
                          <a:spcPct val="115000"/>
                        </a:lnSpc>
                        <a:spcAft>
                          <a:spcPts val="0"/>
                        </a:spcAft>
                      </a:pPr>
                      <a:r>
                        <a:rPr lang="hu-HU" sz="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03/2004</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2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S</a:t>
                      </a:r>
                      <a:r>
                        <a:rPr lang="hu-HU" sz="12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un</a:t>
                      </a:r>
                      <a:r>
                        <a:rPr lang="en-US" sz="12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release</a:t>
                      </a:r>
                      <a:r>
                        <a:rPr lang="hu-HU" sz="12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s</a:t>
                      </a:r>
                      <a:r>
                        <a:rPr lang="en-US" sz="12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the </a:t>
                      </a:r>
                      <a:r>
                        <a:rPr lang="en-US" sz="12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UltraSPARC</a:t>
                      </a:r>
                      <a:r>
                        <a:rPr lang="en-US" sz="12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IV (Jaguar) dual core processor</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r>
              <a:tr h="593297">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05/2004</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ARM announces the availability of the </a:t>
                      </a:r>
                      <a:r>
                        <a:rPr lang="en-US" sz="1200" dirty="0" err="1">
                          <a:effectLst/>
                          <a:latin typeface="Verdana" panose="020B0604030504040204" pitchFamily="34" charset="0"/>
                          <a:ea typeface="Verdana" panose="020B0604030504040204" pitchFamily="34" charset="0"/>
                          <a:cs typeface="Verdana" panose="020B0604030504040204" pitchFamily="34" charset="0"/>
                        </a:rPr>
                        <a:t>synthetisable</a:t>
                      </a:r>
                      <a:r>
                        <a:rPr lang="en-US" sz="1200" dirty="0">
                          <a:effectLst/>
                          <a:latin typeface="Verdana" panose="020B0604030504040204" pitchFamily="34" charset="0"/>
                          <a:ea typeface="Verdana" panose="020B0604030504040204" pitchFamily="34" charset="0"/>
                          <a:cs typeface="Verdana" panose="020B0604030504040204" pitchFamily="34" charset="0"/>
                        </a:rPr>
                        <a:t> </a:t>
                      </a:r>
                    </a:p>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 ARM11 </a:t>
                      </a:r>
                      <a:r>
                        <a:rPr lang="en-US" sz="1200" dirty="0" err="1">
                          <a:effectLst/>
                          <a:latin typeface="Verdana" panose="020B0604030504040204" pitchFamily="34" charset="0"/>
                          <a:ea typeface="Verdana" panose="020B0604030504040204" pitchFamily="34" charset="0"/>
                          <a:cs typeface="Verdana" panose="020B0604030504040204" pitchFamily="34" charset="0"/>
                        </a:rPr>
                        <a:t>MPCore</a:t>
                      </a:r>
                      <a:r>
                        <a:rPr lang="en-US" sz="1200" dirty="0">
                          <a:effectLst/>
                          <a:latin typeface="Verdana" panose="020B0604030504040204" pitchFamily="34" charset="0"/>
                          <a:ea typeface="Verdana" panose="020B0604030504040204" pitchFamily="34" charset="0"/>
                          <a:cs typeface="Verdana" panose="020B0604030504040204" pitchFamily="34" charset="0"/>
                        </a:rPr>
                        <a:t> quad core processor</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r>
              <a:tr h="351564">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05/2004</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IBM launches dual core POWER5</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r>
              <a:tr h="351564">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08/2004</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AMD demonstrates first x86 dual core (Opteron) processor</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r>
              <a:tr h="593297">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04/2005</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ARM demonstrates the ARM11 </a:t>
                      </a:r>
                      <a:r>
                        <a:rPr lang="en-US" sz="1200" dirty="0" err="1">
                          <a:effectLst/>
                          <a:latin typeface="Verdana" panose="020B0604030504040204" pitchFamily="34" charset="0"/>
                          <a:ea typeface="Verdana" panose="020B0604030504040204" pitchFamily="34" charset="0"/>
                          <a:cs typeface="Verdana" panose="020B0604030504040204" pitchFamily="34" charset="0"/>
                        </a:rPr>
                        <a:t>MPCore</a:t>
                      </a:r>
                      <a:r>
                        <a:rPr lang="en-US" sz="1200" dirty="0">
                          <a:effectLst/>
                          <a:latin typeface="Verdana" panose="020B0604030504040204" pitchFamily="34" charset="0"/>
                          <a:ea typeface="Verdana" panose="020B0604030504040204" pitchFamily="34" charset="0"/>
                          <a:cs typeface="Verdana" panose="020B0604030504040204" pitchFamily="34" charset="0"/>
                        </a:rPr>
                        <a:t> quad core test chip </a:t>
                      </a:r>
                    </a:p>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in cooperation with NEC</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r>
              <a:tr h="351564">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04/2005</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Intel launches dual core Pentium processors (Pentium D)</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r>
              <a:tr h="351564">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04/2005</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AMD launches dual core Opteron server processors</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r>
              <a:tr h="351564">
                <a:tc>
                  <a:txBody>
                    <a:bodyPr/>
                    <a:lstStyle/>
                    <a:p>
                      <a:pPr algn="ctr">
                        <a:lnSpc>
                          <a:spcPct val="115000"/>
                        </a:lnSpc>
                        <a:spcAft>
                          <a:spcPts val="0"/>
                        </a:spcAft>
                      </a:pPr>
                      <a:r>
                        <a:rPr lang="hu-HU" sz="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06/2006</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lnSpc>
                          <a:spcPct val="115000"/>
                        </a:lnSpc>
                        <a:spcAft>
                          <a:spcPts val="0"/>
                        </a:spcAft>
                      </a:pPr>
                      <a:r>
                        <a:rPr lang="hu-HU" sz="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Intel launches their Core 2 line of multicore processors</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r>
              <a:tr h="351564">
                <a:tc>
                  <a:txBody>
                    <a:bodyPr/>
                    <a:lstStyle/>
                    <a:p>
                      <a:pPr algn="ctr">
                        <a:lnSpc>
                          <a:spcPct val="115000"/>
                        </a:lnSpc>
                        <a:spcAft>
                          <a:spcPts val="0"/>
                        </a:spcAft>
                      </a:pPr>
                      <a:r>
                        <a:rPr lang="hu-HU" sz="13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10/2007</a:t>
                      </a:r>
                      <a:endParaRPr lang="en-US" sz="13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lnSpc>
                          <a:spcPct val="115000"/>
                        </a:lnSpc>
                        <a:spcAft>
                          <a:spcPts val="0"/>
                        </a:spcAft>
                      </a:pPr>
                      <a:r>
                        <a:rPr lang="hu-HU" sz="13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ARM launches their</a:t>
                      </a:r>
                      <a:r>
                        <a:rPr lang="hu-HU" sz="1300" baseline="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first multicore Cortex model </a:t>
                      </a:r>
                    </a:p>
                    <a:p>
                      <a:pPr algn="ctr">
                        <a:lnSpc>
                          <a:spcPct val="115000"/>
                        </a:lnSpc>
                        <a:spcAft>
                          <a:spcPts val="0"/>
                        </a:spcAft>
                      </a:pPr>
                      <a:r>
                        <a:rPr lang="hu-HU" sz="1300" baseline="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(the quad core Cortex A9 MPcore)</a:t>
                      </a:r>
                      <a:endParaRPr lang="en-US" sz="13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5" name="TextBox 4"/>
          <p:cNvSpPr txBox="1"/>
          <p:nvPr/>
        </p:nvSpPr>
        <p:spPr>
          <a:xfrm>
            <a:off x="180069" y="641668"/>
            <a:ext cx="4836389" cy="338554"/>
          </a:xfrm>
          <a:prstGeom prst="rect">
            <a:avLst/>
          </a:prstGeom>
          <a:noFill/>
        </p:spPr>
        <p:txBody>
          <a:bodyPr wrap="none" rtlCol="0">
            <a:spAutoFit/>
          </a:bodyPr>
          <a:lstStyle/>
          <a:p>
            <a:pPr algn="l"/>
            <a:r>
              <a:rPr lang="hu-HU" sz="1600" dirty="0" smtClean="0">
                <a:solidFill>
                  <a:srgbClr val="FF0000"/>
                </a:solidFill>
              </a:rPr>
              <a:t>Remark: </a:t>
            </a:r>
            <a:r>
              <a:rPr lang="en-US" sz="1600" dirty="0" smtClean="0">
                <a:solidFill>
                  <a:srgbClr val="FF0000"/>
                </a:solidFill>
              </a:rPr>
              <a:t>Emergence of dual core processors </a:t>
            </a:r>
            <a:endParaRPr lang="en-US" sz="1600" dirty="0">
              <a:solidFill>
                <a:srgbClr val="FF0000"/>
              </a:solidFill>
            </a:endParaRPr>
          </a:p>
        </p:txBody>
      </p:sp>
      <p:sp>
        <p:nvSpPr>
          <p:cNvPr id="6" name="Rounded Rectangle 5"/>
          <p:cNvSpPr/>
          <p:nvPr/>
        </p:nvSpPr>
        <p:spPr bwMode="auto">
          <a:xfrm>
            <a:off x="926595" y="5769375"/>
            <a:ext cx="7110790" cy="571166"/>
          </a:xfrm>
          <a:prstGeom prst="roundRect">
            <a:avLst/>
          </a:prstGeom>
          <a:noFill/>
          <a:ln w="28575" cap="flat" cmpd="sng" algn="ctr">
            <a:solidFill>
              <a:srgbClr val="FF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31918386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2F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841375" y="1600005"/>
            <a:ext cx="7359650"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hu-HU" sz="1900" dirty="0">
                <a:solidFill>
                  <a:schemeClr val="bg1"/>
                </a:solidFill>
              </a:rPr>
              <a:t>3</a:t>
            </a:r>
            <a:r>
              <a:rPr lang="hu-HU" sz="1900" dirty="0" smtClean="0">
                <a:solidFill>
                  <a:schemeClr val="bg1"/>
                </a:solidFill>
              </a:rPr>
              <a:t>.</a:t>
            </a:r>
            <a:r>
              <a:rPr lang="en-US" sz="1900" dirty="0" smtClean="0">
                <a:solidFill>
                  <a:schemeClr val="bg1"/>
                </a:solidFill>
              </a:rPr>
              <a:t>4 </a:t>
            </a:r>
            <a:r>
              <a:rPr lang="en-US" sz="1900" dirty="0">
                <a:solidFill>
                  <a:schemeClr val="bg1"/>
                </a:solidFill>
              </a:rPr>
              <a:t>Processors implementing the ARM v7 - ARM v8 </a:t>
            </a:r>
            <a:r>
              <a:rPr lang="en-US" sz="1900" dirty="0" smtClean="0">
                <a:solidFill>
                  <a:schemeClr val="bg1"/>
                </a:solidFill>
              </a:rPr>
              <a:t>ISA</a:t>
            </a:r>
            <a:endParaRPr lang="en-US" sz="1900" dirty="0">
              <a:solidFill>
                <a:schemeClr val="bg1"/>
              </a:solidFill>
            </a:endParaRPr>
          </a:p>
        </p:txBody>
      </p:sp>
    </p:spTree>
    <p:extLst>
      <p:ext uri="{BB962C8B-B14F-4D97-AF65-F5344CB8AC3E}">
        <p14:creationId xmlns:p14="http://schemas.microsoft.com/office/powerpoint/2010/main" val="160402032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3</a:t>
            </a:r>
            <a:r>
              <a:rPr lang="hu-HU" dirty="0" smtClean="0"/>
              <a:t>.</a:t>
            </a:r>
            <a:r>
              <a:rPr lang="en-US" dirty="0" smtClean="0"/>
              <a:t>4 </a:t>
            </a:r>
            <a:r>
              <a:rPr lang="en-US" dirty="0"/>
              <a:t>Processors implementing the ARM v7 - ARM v8 </a:t>
            </a:r>
            <a:r>
              <a:rPr lang="en-US" dirty="0" smtClean="0"/>
              <a:t>ISA</a:t>
            </a:r>
            <a:r>
              <a:rPr lang="hu-HU" dirty="0" smtClean="0"/>
              <a:t> (1)</a:t>
            </a:r>
            <a:endParaRPr lang="en-US" dirty="0"/>
          </a:p>
        </p:txBody>
      </p:sp>
      <p:sp>
        <p:nvSpPr>
          <p:cNvPr id="3" name="TextBox 2"/>
          <p:cNvSpPr txBox="1"/>
          <p:nvPr/>
        </p:nvSpPr>
        <p:spPr>
          <a:xfrm>
            <a:off x="177385" y="628628"/>
            <a:ext cx="6697796" cy="369332"/>
          </a:xfrm>
          <a:prstGeom prst="rect">
            <a:avLst/>
          </a:prstGeom>
          <a:noFill/>
        </p:spPr>
        <p:txBody>
          <a:bodyPr wrap="none" rtlCol="0">
            <a:spAutoFit/>
          </a:bodyPr>
          <a:lstStyle/>
          <a:p>
            <a:r>
              <a:rPr lang="hu-HU" dirty="0">
                <a:solidFill>
                  <a:srgbClr val="333399"/>
                </a:solidFill>
              </a:rPr>
              <a:t>3</a:t>
            </a:r>
            <a:r>
              <a:rPr lang="hu-HU" dirty="0" smtClean="0">
                <a:solidFill>
                  <a:srgbClr val="333399"/>
                </a:solidFill>
              </a:rPr>
              <a:t>.4 </a:t>
            </a:r>
            <a:r>
              <a:rPr lang="hu-HU" dirty="0" err="1" smtClean="0">
                <a:solidFill>
                  <a:srgbClr val="333399"/>
                </a:solidFill>
              </a:rPr>
              <a:t>Processors</a:t>
            </a:r>
            <a:r>
              <a:rPr lang="hu-HU" dirty="0" smtClean="0">
                <a:solidFill>
                  <a:srgbClr val="333399"/>
                </a:solidFill>
              </a:rPr>
              <a:t> </a:t>
            </a:r>
            <a:r>
              <a:rPr lang="hu-HU" dirty="0" err="1" smtClean="0">
                <a:solidFill>
                  <a:srgbClr val="333399"/>
                </a:solidFill>
              </a:rPr>
              <a:t>implementing</a:t>
            </a:r>
            <a:r>
              <a:rPr lang="hu-HU" dirty="0" smtClean="0">
                <a:solidFill>
                  <a:srgbClr val="333399"/>
                </a:solidFill>
              </a:rPr>
              <a:t> </a:t>
            </a:r>
            <a:r>
              <a:rPr lang="hu-HU" dirty="0" err="1" smtClean="0">
                <a:solidFill>
                  <a:srgbClr val="333399"/>
                </a:solidFill>
              </a:rPr>
              <a:t>the</a:t>
            </a:r>
            <a:r>
              <a:rPr lang="hu-HU" dirty="0" smtClean="0">
                <a:solidFill>
                  <a:srgbClr val="333399"/>
                </a:solidFill>
              </a:rPr>
              <a:t> ARM v7 - ARM v8 ISA</a:t>
            </a:r>
            <a:endParaRPr lang="en-US" dirty="0">
              <a:solidFill>
                <a:srgbClr val="333399"/>
              </a:solidFill>
            </a:endParaRPr>
          </a:p>
        </p:txBody>
      </p:sp>
      <p:sp>
        <p:nvSpPr>
          <p:cNvPr id="17" name="TextBox 16"/>
          <p:cNvSpPr txBox="1"/>
          <p:nvPr/>
        </p:nvSpPr>
        <p:spPr>
          <a:xfrm>
            <a:off x="251520" y="991825"/>
            <a:ext cx="8678979" cy="636072"/>
          </a:xfrm>
          <a:prstGeom prst="rect">
            <a:avLst/>
          </a:prstGeom>
          <a:noFill/>
        </p:spPr>
        <p:txBody>
          <a:bodyPr wrap="none" rtlCol="0">
            <a:spAutoFit/>
          </a:bodyPr>
          <a:lstStyle/>
          <a:p>
            <a:pPr marL="285750" indent="-285750">
              <a:spcAft>
                <a:spcPts val="400"/>
              </a:spcAft>
              <a:buClr>
                <a:schemeClr val="tx1"/>
              </a:buClr>
              <a:buFont typeface="Arial" panose="020B0604020202020204" pitchFamily="34" charset="0"/>
              <a:buChar char="•"/>
            </a:pPr>
            <a:r>
              <a:rPr lang="en-US" sz="1600" dirty="0" smtClean="0">
                <a:solidFill>
                  <a:srgbClr val="0070C0"/>
                </a:solidFill>
              </a:rPr>
              <a:t>10/2004</a:t>
            </a:r>
            <a:r>
              <a:rPr lang="en-US" sz="1600" dirty="0" smtClean="0">
                <a:solidFill>
                  <a:srgbClr val="000000"/>
                </a:solidFill>
              </a:rPr>
              <a:t> ARM </a:t>
            </a:r>
            <a:r>
              <a:rPr lang="en-US" sz="1600" dirty="0" smtClean="0">
                <a:solidFill>
                  <a:srgbClr val="000000"/>
                </a:solidFill>
              </a:rPr>
              <a:t>announced </a:t>
            </a:r>
            <a:r>
              <a:rPr lang="en-US" sz="1600" dirty="0" smtClean="0">
                <a:solidFill>
                  <a:srgbClr val="000000"/>
                </a:solidFill>
              </a:rPr>
              <a:t>the </a:t>
            </a:r>
            <a:r>
              <a:rPr lang="en-US" sz="1600" dirty="0" smtClean="0">
                <a:solidFill>
                  <a:srgbClr val="FF0000"/>
                </a:solidFill>
              </a:rPr>
              <a:t>Cortex family </a:t>
            </a:r>
            <a:r>
              <a:rPr lang="en-US" sz="1600" dirty="0" smtClean="0"/>
              <a:t>and introduced its first member the</a:t>
            </a:r>
          </a:p>
          <a:p>
            <a:pPr>
              <a:spcAft>
                <a:spcPts val="400"/>
              </a:spcAft>
              <a:buClr>
                <a:schemeClr val="tx1"/>
              </a:buClr>
            </a:pPr>
            <a:r>
              <a:rPr lang="en-US" sz="1600" dirty="0">
                <a:solidFill>
                  <a:srgbClr val="FF0000"/>
                </a:solidFill>
              </a:rPr>
              <a:t> </a:t>
            </a:r>
            <a:r>
              <a:rPr lang="en-US" sz="1600" dirty="0" smtClean="0">
                <a:solidFill>
                  <a:srgbClr val="FF0000"/>
                </a:solidFill>
              </a:rPr>
              <a:t>     Cortex-</a:t>
            </a:r>
            <a:r>
              <a:rPr lang="en-US" sz="1600" dirty="0" err="1" smtClean="0">
                <a:solidFill>
                  <a:srgbClr val="FF0000"/>
                </a:solidFill>
              </a:rPr>
              <a:t>M3</a:t>
            </a:r>
            <a:r>
              <a:rPr lang="en-US" sz="1600" dirty="0" smtClean="0">
                <a:solidFill>
                  <a:srgbClr val="FF0000"/>
                </a:solidFill>
              </a:rPr>
              <a:t>, </a:t>
            </a:r>
            <a:r>
              <a:rPr lang="en-US" sz="1600" dirty="0" smtClean="0"/>
              <a:t>without announcing the </a:t>
            </a:r>
            <a:r>
              <a:rPr lang="hu-HU" sz="1600" dirty="0" smtClean="0"/>
              <a:t>ARMv7 </a:t>
            </a:r>
            <a:r>
              <a:rPr lang="hu-HU" sz="1600" dirty="0" smtClean="0"/>
              <a:t>ISA</a:t>
            </a:r>
            <a:r>
              <a:rPr lang="hu-HU" sz="1600" dirty="0" smtClean="0"/>
              <a:t>.</a:t>
            </a:r>
            <a:endParaRPr lang="hu-HU" sz="1600" dirty="0" smtClean="0"/>
          </a:p>
        </p:txBody>
      </p:sp>
    </p:spTree>
    <p:extLst>
      <p:ext uri="{BB962C8B-B14F-4D97-AF65-F5344CB8AC3E}">
        <p14:creationId xmlns:p14="http://schemas.microsoft.com/office/powerpoint/2010/main" val="219186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3</a:t>
            </a:r>
            <a:r>
              <a:rPr lang="hu-HU" dirty="0" smtClean="0"/>
              <a:t>.</a:t>
            </a:r>
            <a:r>
              <a:rPr lang="en-US" dirty="0" smtClean="0"/>
              <a:t>4 </a:t>
            </a:r>
            <a:r>
              <a:rPr lang="en-US" dirty="0"/>
              <a:t>Processors implementing the ARM v7 - ARM v8 ISA</a:t>
            </a:r>
            <a:r>
              <a:rPr lang="hu-HU" dirty="0"/>
              <a:t> </a:t>
            </a:r>
            <a:r>
              <a:rPr lang="hu-HU" dirty="0" smtClean="0"/>
              <a:t>(2)</a:t>
            </a:r>
            <a:endParaRPr lang="en-US" dirty="0"/>
          </a:p>
        </p:txBody>
      </p:sp>
      <p:sp>
        <p:nvSpPr>
          <p:cNvPr id="4" name="TextBox 3"/>
          <p:cNvSpPr txBox="1"/>
          <p:nvPr/>
        </p:nvSpPr>
        <p:spPr>
          <a:xfrm>
            <a:off x="231915" y="1919431"/>
            <a:ext cx="2258567" cy="338554"/>
          </a:xfrm>
          <a:prstGeom prst="rect">
            <a:avLst/>
          </a:prstGeom>
          <a:noFill/>
        </p:spPr>
        <p:txBody>
          <a:bodyPr wrap="none" rtlCol="0">
            <a:spAutoFit/>
          </a:bodyPr>
          <a:lstStyle/>
          <a:p>
            <a:r>
              <a:rPr lang="en-US" sz="1600">
                <a:solidFill>
                  <a:srgbClr val="FF0000"/>
                </a:solidFill>
              </a:rPr>
              <a:t>The Cortex-A profile</a:t>
            </a:r>
          </a:p>
        </p:txBody>
      </p:sp>
      <p:sp>
        <p:nvSpPr>
          <p:cNvPr id="5" name="TextBox 4"/>
          <p:cNvSpPr txBox="1"/>
          <p:nvPr/>
        </p:nvSpPr>
        <p:spPr>
          <a:xfrm>
            <a:off x="229487" y="2225553"/>
            <a:ext cx="8164030" cy="584775"/>
          </a:xfrm>
          <a:prstGeom prst="rect">
            <a:avLst/>
          </a:prstGeom>
          <a:noFill/>
        </p:spPr>
        <p:txBody>
          <a:bodyPr wrap="none" rtlCol="0">
            <a:spAutoFit/>
          </a:bodyPr>
          <a:lstStyle/>
          <a:p>
            <a:r>
              <a:rPr lang="en-US" sz="1600">
                <a:solidFill>
                  <a:srgbClr val="000000"/>
                </a:solidFill>
              </a:rPr>
              <a:t>It aims </a:t>
            </a:r>
            <a:r>
              <a:rPr lang="en-US" sz="1600" smtClean="0">
                <a:solidFill>
                  <a:srgbClr val="000000"/>
                </a:solidFill>
              </a:rPr>
              <a:t>at </a:t>
            </a:r>
            <a:r>
              <a:rPr lang="en-US" sz="1600" smtClean="0">
                <a:solidFill>
                  <a:srgbClr val="0070C0"/>
                </a:solidFill>
              </a:rPr>
              <a:t>application processors for complex OS and user applications</a:t>
            </a:r>
            <a:r>
              <a:rPr lang="en-US" sz="1600" smtClean="0">
                <a:solidFill>
                  <a:srgbClr val="000000"/>
                </a:solidFill>
              </a:rPr>
              <a:t>, </a:t>
            </a:r>
            <a:r>
              <a:rPr lang="en-US" sz="1600">
                <a:solidFill>
                  <a:srgbClr val="000000"/>
                </a:solidFill>
              </a:rPr>
              <a:t>like </a:t>
            </a:r>
            <a:endParaRPr lang="en-US" sz="1600" smtClean="0">
              <a:solidFill>
                <a:srgbClr val="000000"/>
              </a:solidFill>
            </a:endParaRPr>
          </a:p>
          <a:p>
            <a:r>
              <a:rPr lang="en-US" sz="1600">
                <a:solidFill>
                  <a:srgbClr val="000000"/>
                </a:solidFill>
              </a:rPr>
              <a:t> </a:t>
            </a:r>
            <a:r>
              <a:rPr lang="en-US" sz="1600" smtClean="0">
                <a:solidFill>
                  <a:srgbClr val="000000"/>
                </a:solidFill>
              </a:rPr>
              <a:t> processors in smartphones, </a:t>
            </a:r>
            <a:r>
              <a:rPr lang="en-US" sz="1600">
                <a:solidFill>
                  <a:srgbClr val="000000"/>
                </a:solidFill>
              </a:rPr>
              <a:t>tablets, netbooks, eBook </a:t>
            </a:r>
            <a:r>
              <a:rPr lang="en-US" sz="1600" smtClean="0">
                <a:solidFill>
                  <a:srgbClr val="000000"/>
                </a:solidFill>
              </a:rPr>
              <a:t>readers etc.</a:t>
            </a:r>
            <a:endParaRPr lang="en-US" sz="1600">
              <a:solidFill>
                <a:srgbClr val="000000"/>
              </a:solidFill>
            </a:endParaRPr>
          </a:p>
        </p:txBody>
      </p:sp>
      <p:sp>
        <p:nvSpPr>
          <p:cNvPr id="6" name="TextBox 5"/>
          <p:cNvSpPr txBox="1"/>
          <p:nvPr/>
        </p:nvSpPr>
        <p:spPr>
          <a:xfrm>
            <a:off x="234535" y="2810328"/>
            <a:ext cx="2265172" cy="338554"/>
          </a:xfrm>
          <a:prstGeom prst="rect">
            <a:avLst/>
          </a:prstGeom>
          <a:noFill/>
        </p:spPr>
        <p:txBody>
          <a:bodyPr wrap="none" rtlCol="0">
            <a:spAutoFit/>
          </a:bodyPr>
          <a:lstStyle/>
          <a:p>
            <a:r>
              <a:rPr lang="en-US" sz="1600">
                <a:solidFill>
                  <a:srgbClr val="FF0000"/>
                </a:solidFill>
              </a:rPr>
              <a:t>The Cortex-R profile</a:t>
            </a:r>
          </a:p>
        </p:txBody>
      </p:sp>
      <p:sp>
        <p:nvSpPr>
          <p:cNvPr id="7" name="TextBox 6"/>
          <p:cNvSpPr txBox="1"/>
          <p:nvPr/>
        </p:nvSpPr>
        <p:spPr>
          <a:xfrm>
            <a:off x="224268" y="3125653"/>
            <a:ext cx="9067159" cy="584775"/>
          </a:xfrm>
          <a:prstGeom prst="rect">
            <a:avLst/>
          </a:prstGeom>
          <a:noFill/>
        </p:spPr>
        <p:txBody>
          <a:bodyPr wrap="square" rtlCol="0">
            <a:spAutoFit/>
          </a:bodyPr>
          <a:lstStyle/>
          <a:p>
            <a:r>
              <a:rPr lang="en-US" sz="1600">
                <a:solidFill>
                  <a:srgbClr val="000000"/>
                </a:solidFill>
              </a:rPr>
              <a:t>It marks </a:t>
            </a:r>
            <a:r>
              <a:rPr lang="en-US" sz="1600" smtClean="0">
                <a:solidFill>
                  <a:srgbClr val="0070C0"/>
                </a:solidFill>
              </a:rPr>
              <a:t>embedded processors </a:t>
            </a:r>
            <a:r>
              <a:rPr lang="en-US" sz="1600">
                <a:solidFill>
                  <a:srgbClr val="0070C0"/>
                </a:solidFill>
              </a:rPr>
              <a:t>for </a:t>
            </a:r>
            <a:r>
              <a:rPr lang="en-US" sz="1600" smtClean="0">
                <a:solidFill>
                  <a:srgbClr val="0070C0"/>
                </a:solidFill>
              </a:rPr>
              <a:t>real </a:t>
            </a:r>
            <a:r>
              <a:rPr lang="en-US" sz="1600">
                <a:solidFill>
                  <a:srgbClr val="0070C0"/>
                </a:solidFill>
              </a:rPr>
              <a:t>time applications</a:t>
            </a:r>
            <a:r>
              <a:rPr lang="en-US" sz="1600">
                <a:solidFill>
                  <a:srgbClr val="2D2D8A"/>
                </a:solidFill>
              </a:rPr>
              <a:t>, </a:t>
            </a:r>
            <a:r>
              <a:rPr lang="en-US" sz="1600">
                <a:solidFill>
                  <a:srgbClr val="000000"/>
                </a:solidFill>
              </a:rPr>
              <a:t>like mass storage or </a:t>
            </a:r>
            <a:r>
              <a:rPr lang="en-US" sz="1600" smtClean="0">
                <a:solidFill>
                  <a:srgbClr val="000000"/>
                </a:solidFill>
              </a:rPr>
              <a:t>printer</a:t>
            </a:r>
          </a:p>
          <a:p>
            <a:r>
              <a:rPr lang="en-US" sz="1600">
                <a:solidFill>
                  <a:srgbClr val="000000"/>
                </a:solidFill>
              </a:rPr>
              <a:t> </a:t>
            </a:r>
            <a:r>
              <a:rPr lang="en-US" sz="1600" smtClean="0">
                <a:solidFill>
                  <a:srgbClr val="000000"/>
                </a:solidFill>
              </a:rPr>
              <a:t>  controllers</a:t>
            </a:r>
            <a:r>
              <a:rPr lang="en-US" sz="1600">
                <a:solidFill>
                  <a:srgbClr val="000000"/>
                </a:solidFill>
              </a:rPr>
              <a:t>.</a:t>
            </a:r>
          </a:p>
        </p:txBody>
      </p:sp>
      <p:sp>
        <p:nvSpPr>
          <p:cNvPr id="8" name="TextBox 7"/>
          <p:cNvSpPr txBox="1"/>
          <p:nvPr/>
        </p:nvSpPr>
        <p:spPr>
          <a:xfrm>
            <a:off x="244060" y="3678123"/>
            <a:ext cx="2295628" cy="338554"/>
          </a:xfrm>
          <a:prstGeom prst="rect">
            <a:avLst/>
          </a:prstGeom>
          <a:noFill/>
        </p:spPr>
        <p:txBody>
          <a:bodyPr wrap="none" rtlCol="0">
            <a:spAutoFit/>
          </a:bodyPr>
          <a:lstStyle/>
          <a:p>
            <a:r>
              <a:rPr lang="en-US" sz="1600">
                <a:solidFill>
                  <a:srgbClr val="FF0000"/>
                </a:solidFill>
              </a:rPr>
              <a:t>The Cortex-M profile</a:t>
            </a:r>
          </a:p>
        </p:txBody>
      </p:sp>
      <p:sp>
        <p:nvSpPr>
          <p:cNvPr id="9" name="TextBox 8"/>
          <p:cNvSpPr txBox="1"/>
          <p:nvPr/>
        </p:nvSpPr>
        <p:spPr>
          <a:xfrm>
            <a:off x="225010" y="3993158"/>
            <a:ext cx="9155840" cy="830997"/>
          </a:xfrm>
          <a:prstGeom prst="rect">
            <a:avLst/>
          </a:prstGeom>
          <a:noFill/>
        </p:spPr>
        <p:txBody>
          <a:bodyPr wrap="none" rtlCol="0">
            <a:spAutoFit/>
          </a:bodyPr>
          <a:lstStyle/>
          <a:p>
            <a:r>
              <a:rPr lang="en-US" sz="1600">
                <a:solidFill>
                  <a:srgbClr val="000000"/>
                </a:solidFill>
              </a:rPr>
              <a:t>Processors of the M profile are optimized </a:t>
            </a:r>
            <a:r>
              <a:rPr lang="en-US" sz="1600">
                <a:solidFill>
                  <a:srgbClr val="0070C0"/>
                </a:solidFill>
              </a:rPr>
              <a:t>for </a:t>
            </a:r>
            <a:r>
              <a:rPr lang="en-US" sz="1600" smtClean="0">
                <a:solidFill>
                  <a:srgbClr val="0070C0"/>
                </a:solidFill>
              </a:rPr>
              <a:t>deeply embedded processors </a:t>
            </a:r>
            <a:r>
              <a:rPr lang="hu-HU" sz="1600" smtClean="0">
                <a:solidFill>
                  <a:srgbClr val="0070C0"/>
                </a:solidFill>
              </a:rPr>
              <a:t>aimed at</a:t>
            </a:r>
            <a:endParaRPr lang="en-US" sz="1600" smtClean="0">
              <a:solidFill>
                <a:srgbClr val="0070C0"/>
              </a:solidFill>
            </a:endParaRPr>
          </a:p>
          <a:p>
            <a:r>
              <a:rPr lang="en-US" sz="1600">
                <a:solidFill>
                  <a:srgbClr val="0070C0"/>
                </a:solidFill>
              </a:rPr>
              <a:t> </a:t>
            </a:r>
            <a:r>
              <a:rPr lang="en-US" sz="1600" smtClean="0">
                <a:solidFill>
                  <a:srgbClr val="0070C0"/>
                </a:solidFill>
              </a:rPr>
              <a:t>  microcontroller and cost </a:t>
            </a:r>
            <a:r>
              <a:rPr lang="en-US" sz="1600">
                <a:solidFill>
                  <a:srgbClr val="0070C0"/>
                </a:solidFill>
              </a:rPr>
              <a:t>sensitive </a:t>
            </a:r>
            <a:r>
              <a:rPr lang="en-US" sz="1600" smtClean="0">
                <a:solidFill>
                  <a:srgbClr val="0070C0"/>
                </a:solidFill>
              </a:rPr>
              <a:t>applications</a:t>
            </a:r>
            <a:r>
              <a:rPr lang="en-US" sz="1600" smtClean="0">
                <a:solidFill>
                  <a:srgbClr val="000000"/>
                </a:solidFill>
              </a:rPr>
              <a:t>, </a:t>
            </a:r>
            <a:r>
              <a:rPr lang="en-US" sz="1600">
                <a:solidFill>
                  <a:srgbClr val="000000"/>
                </a:solidFill>
              </a:rPr>
              <a:t>like automotive body electronics</a:t>
            </a:r>
            <a:r>
              <a:rPr lang="en-US" sz="1600" smtClean="0">
                <a:solidFill>
                  <a:srgbClr val="000000"/>
                </a:solidFill>
              </a:rPr>
              <a:t>,</a:t>
            </a:r>
          </a:p>
          <a:p>
            <a:r>
              <a:rPr lang="en-US" sz="1600">
                <a:solidFill>
                  <a:srgbClr val="000000"/>
                </a:solidFill>
              </a:rPr>
              <a:t> </a:t>
            </a:r>
            <a:r>
              <a:rPr lang="en-US" sz="1600" smtClean="0">
                <a:solidFill>
                  <a:srgbClr val="000000"/>
                </a:solidFill>
              </a:rPr>
              <a:t>  </a:t>
            </a:r>
            <a:r>
              <a:rPr lang="hu-HU" sz="1600" smtClean="0">
                <a:solidFill>
                  <a:srgbClr val="000000"/>
                </a:solidFill>
              </a:rPr>
              <a:t>or </a:t>
            </a:r>
            <a:r>
              <a:rPr lang="en-US" sz="1600" smtClean="0">
                <a:solidFill>
                  <a:srgbClr val="000000"/>
                </a:solidFill>
              </a:rPr>
              <a:t>smart </a:t>
            </a:r>
            <a:r>
              <a:rPr lang="en-US" sz="1600">
                <a:solidFill>
                  <a:srgbClr val="000000"/>
                </a:solidFill>
              </a:rPr>
              <a:t>sensors.</a:t>
            </a:r>
          </a:p>
        </p:txBody>
      </p:sp>
      <p:sp>
        <p:nvSpPr>
          <p:cNvPr id="10" name="TextBox 9"/>
          <p:cNvSpPr txBox="1"/>
          <p:nvPr/>
        </p:nvSpPr>
        <p:spPr>
          <a:xfrm>
            <a:off x="207802" y="998730"/>
            <a:ext cx="8806642" cy="830997"/>
          </a:xfrm>
          <a:prstGeom prst="rect">
            <a:avLst/>
          </a:prstGeom>
          <a:noFill/>
        </p:spPr>
        <p:txBody>
          <a:bodyPr wrap="none" rtlCol="0">
            <a:spAutoFit/>
          </a:bodyPr>
          <a:lstStyle/>
          <a:p>
            <a:pPr lvl="0"/>
            <a:r>
              <a:rPr lang="hu-HU" sz="1600" dirty="0" smtClean="0">
                <a:solidFill>
                  <a:srgbClr val="000000"/>
                </a:solidFill>
              </a:rPr>
              <a:t>In </a:t>
            </a:r>
            <a:r>
              <a:rPr lang="hu-HU" sz="1600" dirty="0" smtClean="0">
                <a:solidFill>
                  <a:srgbClr val="0070C0"/>
                </a:solidFill>
              </a:rPr>
              <a:t>3/2005 </a:t>
            </a:r>
            <a:r>
              <a:rPr lang="hu-HU" sz="1600" dirty="0" smtClean="0">
                <a:solidFill>
                  <a:srgbClr val="000000"/>
                </a:solidFill>
              </a:rPr>
              <a:t>ARM revealed </a:t>
            </a:r>
            <a:r>
              <a:rPr lang="hu-HU" sz="1600" dirty="0" smtClean="0">
                <a:solidFill>
                  <a:srgbClr val="0070C0"/>
                </a:solidFill>
              </a:rPr>
              <a:t>technical specifications </a:t>
            </a:r>
            <a:r>
              <a:rPr lang="hu-HU" sz="1600" dirty="0" smtClean="0">
                <a:solidFill>
                  <a:srgbClr val="000000"/>
                </a:solidFill>
              </a:rPr>
              <a:t>for the </a:t>
            </a:r>
            <a:r>
              <a:rPr lang="hu-HU" sz="1600" dirty="0" smtClean="0">
                <a:solidFill>
                  <a:srgbClr val="FF0000"/>
                </a:solidFill>
              </a:rPr>
              <a:t>ARMv7 ISA </a:t>
            </a:r>
            <a:r>
              <a:rPr lang="hu-HU" sz="1600" dirty="0" smtClean="0">
                <a:solidFill>
                  <a:srgbClr val="000000"/>
                </a:solidFill>
              </a:rPr>
              <a:t>and</a:t>
            </a:r>
            <a:r>
              <a:rPr lang="en-US" sz="1600" dirty="0" smtClean="0">
                <a:solidFill>
                  <a:srgbClr val="000000"/>
                </a:solidFill>
              </a:rPr>
              <a:t> introduced </a:t>
            </a:r>
            <a:endParaRPr lang="hu-HU" sz="1600" dirty="0" smtClean="0">
              <a:solidFill>
                <a:srgbClr val="000000"/>
              </a:solidFill>
            </a:endParaRPr>
          </a:p>
          <a:p>
            <a:pPr lvl="0"/>
            <a:r>
              <a:rPr lang="hu-HU" sz="1600" dirty="0">
                <a:solidFill>
                  <a:srgbClr val="000000"/>
                </a:solidFill>
              </a:rPr>
              <a:t> </a:t>
            </a:r>
            <a:r>
              <a:rPr lang="hu-HU" sz="1600" dirty="0" smtClean="0">
                <a:solidFill>
                  <a:srgbClr val="000000"/>
                </a:solidFill>
              </a:rPr>
              <a:t> </a:t>
            </a:r>
            <a:r>
              <a:rPr lang="en-US" sz="1600" dirty="0" smtClean="0">
                <a:solidFill>
                  <a:srgbClr val="FF0000"/>
                </a:solidFill>
              </a:rPr>
              <a:t>three family profiles</a:t>
            </a:r>
            <a:r>
              <a:rPr lang="hu-HU" sz="1600" dirty="0" smtClean="0">
                <a:solidFill>
                  <a:srgbClr val="0070C0"/>
                </a:solidFill>
              </a:rPr>
              <a:t> </a:t>
            </a:r>
            <a:r>
              <a:rPr lang="en-US" sz="1600" dirty="0" smtClean="0">
                <a:solidFill>
                  <a:srgbClr val="0070C0"/>
                </a:solidFill>
              </a:rPr>
              <a:t>to </a:t>
            </a:r>
            <a:r>
              <a:rPr lang="en-US" sz="1600" dirty="0">
                <a:solidFill>
                  <a:srgbClr val="0070C0"/>
                </a:solidFill>
              </a:rPr>
              <a:t>optimize </a:t>
            </a:r>
            <a:r>
              <a:rPr lang="hu-HU" sz="1600" dirty="0" smtClean="0">
                <a:solidFill>
                  <a:srgbClr val="0070C0"/>
                </a:solidFill>
              </a:rPr>
              <a:t>processors of </a:t>
            </a:r>
            <a:r>
              <a:rPr lang="en-US" sz="1600" dirty="0" smtClean="0">
                <a:solidFill>
                  <a:srgbClr val="0070C0"/>
                </a:solidFill>
              </a:rPr>
              <a:t>their </a:t>
            </a:r>
            <a:r>
              <a:rPr lang="hu-HU" sz="1600" dirty="0" smtClean="0">
                <a:solidFill>
                  <a:srgbClr val="0070C0"/>
                </a:solidFill>
              </a:rPr>
              <a:t>Cortex family for</a:t>
            </a:r>
            <a:r>
              <a:rPr lang="en-US" sz="1600" dirty="0" smtClean="0">
                <a:solidFill>
                  <a:srgbClr val="0070C0"/>
                </a:solidFill>
              </a:rPr>
              <a:t> specific</a:t>
            </a:r>
            <a:endParaRPr lang="hu-HU" sz="1600" dirty="0" smtClean="0">
              <a:solidFill>
                <a:srgbClr val="0070C0"/>
              </a:solidFill>
            </a:endParaRPr>
          </a:p>
          <a:p>
            <a:pPr lvl="0"/>
            <a:r>
              <a:rPr lang="hu-HU" sz="1600" dirty="0">
                <a:solidFill>
                  <a:srgbClr val="0070C0"/>
                </a:solidFill>
              </a:rPr>
              <a:t> </a:t>
            </a:r>
            <a:r>
              <a:rPr lang="en-US" sz="1600" dirty="0" smtClean="0">
                <a:solidFill>
                  <a:srgbClr val="0070C0"/>
                </a:solidFill>
              </a:rPr>
              <a:t> </a:t>
            </a:r>
            <a:r>
              <a:rPr lang="en-US" sz="1600" dirty="0">
                <a:solidFill>
                  <a:srgbClr val="0070C0"/>
                </a:solidFill>
              </a:rPr>
              <a:t>market </a:t>
            </a:r>
            <a:r>
              <a:rPr lang="hu-HU" sz="1600" dirty="0" smtClean="0">
                <a:solidFill>
                  <a:srgbClr val="0070C0"/>
                </a:solidFill>
              </a:rPr>
              <a:t>segments:</a:t>
            </a:r>
            <a:endParaRPr lang="en-US" dirty="0"/>
          </a:p>
        </p:txBody>
      </p:sp>
      <p:sp>
        <p:nvSpPr>
          <p:cNvPr id="11" name="TextBox 10"/>
          <p:cNvSpPr txBox="1"/>
          <p:nvPr/>
        </p:nvSpPr>
        <p:spPr>
          <a:xfrm>
            <a:off x="179388" y="625990"/>
            <a:ext cx="4695644" cy="369332"/>
          </a:xfrm>
          <a:prstGeom prst="rect">
            <a:avLst/>
          </a:prstGeom>
          <a:noFill/>
        </p:spPr>
        <p:txBody>
          <a:bodyPr wrap="none" rtlCol="0">
            <a:spAutoFit/>
          </a:bodyPr>
          <a:lstStyle/>
          <a:p>
            <a:r>
              <a:rPr lang="hu-HU" smtClean="0">
                <a:solidFill>
                  <a:schemeClr val="accent6"/>
                </a:solidFill>
              </a:rPr>
              <a:t>Profiles of </a:t>
            </a:r>
            <a:r>
              <a:rPr lang="en-US" smtClean="0">
                <a:solidFill>
                  <a:schemeClr val="accent6"/>
                </a:solidFill>
              </a:rPr>
              <a:t>ARM</a:t>
            </a:r>
            <a:r>
              <a:rPr lang="hu-HU" smtClean="0">
                <a:solidFill>
                  <a:schemeClr val="accent6"/>
                </a:solidFill>
              </a:rPr>
              <a:t>’s</a:t>
            </a:r>
            <a:r>
              <a:rPr lang="en-US" smtClean="0">
                <a:solidFill>
                  <a:schemeClr val="accent6"/>
                </a:solidFill>
              </a:rPr>
              <a:t> Cortex family </a:t>
            </a:r>
            <a:r>
              <a:rPr lang="en-US" smtClean="0"/>
              <a:t>[6], [7]</a:t>
            </a:r>
            <a:endParaRPr lang="en-US"/>
          </a:p>
        </p:txBody>
      </p:sp>
    </p:spTree>
    <p:extLst>
      <p:ext uri="{BB962C8B-B14F-4D97-AF65-F5344CB8AC3E}">
        <p14:creationId xmlns:p14="http://schemas.microsoft.com/office/powerpoint/2010/main" val="224197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additive="base">
                                        <p:cTn id="1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additive="base">
                                        <p:cTn id="2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 calcmode="lin" valueType="num">
                                      <p:cBhvr additive="base">
                                        <p:cTn id="2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 calcmode="lin" valueType="num">
                                      <p:cBhvr additive="base">
                                        <p:cTn id="3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anim calcmode="lin" valueType="num">
                                      <p:cBhvr additive="base">
                                        <p:cTn id="3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anim calcmode="lin" valueType="num">
                                      <p:cBhvr additive="base">
                                        <p:cTn id="4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1" end="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9">
                                            <p:txEl>
                                              <p:pRg st="2" end="2"/>
                                            </p:txEl>
                                          </p:spTgt>
                                        </p:tgtEl>
                                        <p:attrNameLst>
                                          <p:attrName>style.visibility</p:attrName>
                                        </p:attrNameLst>
                                      </p:cBhvr>
                                      <p:to>
                                        <p:strVal val="visible"/>
                                      </p:to>
                                    </p:set>
                                    <p:anim calcmode="lin" valueType="num">
                                      <p:cBhvr additive="base">
                                        <p:cTn id="4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4210" y="628210"/>
            <a:ext cx="8810425" cy="369332"/>
          </a:xfrm>
          <a:prstGeom prst="rect">
            <a:avLst/>
          </a:prstGeom>
          <a:noFill/>
        </p:spPr>
        <p:txBody>
          <a:bodyPr wrap="none" rtlCol="0">
            <a:spAutoFit/>
          </a:bodyPr>
          <a:lstStyle/>
          <a:p>
            <a:r>
              <a:rPr lang="en-US" err="1" smtClean="0">
                <a:solidFill>
                  <a:srgbClr val="2D2D8A"/>
                </a:solidFill>
              </a:rPr>
              <a:t>Exten</a:t>
            </a:r>
            <a:r>
              <a:rPr lang="hu-HU" smtClean="0">
                <a:solidFill>
                  <a:srgbClr val="2D2D8A"/>
                </a:solidFill>
              </a:rPr>
              <a:t>ding</a:t>
            </a:r>
            <a:r>
              <a:rPr lang="en-US" smtClean="0">
                <a:solidFill>
                  <a:srgbClr val="2D2D8A"/>
                </a:solidFill>
              </a:rPr>
              <a:t> the ARM Cortex family with the </a:t>
            </a:r>
            <a:r>
              <a:rPr lang="en-US" err="1" smtClean="0">
                <a:solidFill>
                  <a:srgbClr val="2D2D8A"/>
                </a:solidFill>
              </a:rPr>
              <a:t>SecurCore</a:t>
            </a:r>
            <a:r>
              <a:rPr lang="en-US" smtClean="0">
                <a:solidFill>
                  <a:srgbClr val="2D2D8A"/>
                </a:solidFill>
              </a:rPr>
              <a:t> profile in 10/2007</a:t>
            </a:r>
            <a:endParaRPr lang="en-US">
              <a:solidFill>
                <a:srgbClr val="2D2D8A"/>
              </a:solidFill>
            </a:endParaRPr>
          </a:p>
        </p:txBody>
      </p:sp>
      <p:sp>
        <p:nvSpPr>
          <p:cNvPr id="6" name="TextBox 5"/>
          <p:cNvSpPr txBox="1"/>
          <p:nvPr/>
        </p:nvSpPr>
        <p:spPr>
          <a:xfrm>
            <a:off x="410410" y="1050557"/>
            <a:ext cx="6141810" cy="623248"/>
          </a:xfrm>
          <a:prstGeom prst="rect">
            <a:avLst/>
          </a:prstGeom>
          <a:noFill/>
        </p:spPr>
        <p:txBody>
          <a:bodyPr wrap="none" rtlCol="0">
            <a:spAutoFit/>
          </a:bodyPr>
          <a:lstStyle/>
          <a:p>
            <a:pPr marL="285750" indent="-285750">
              <a:spcAft>
                <a:spcPts val="300"/>
              </a:spcAft>
              <a:buFont typeface="Arial" panose="020B0604020202020204" pitchFamily="34" charset="0"/>
              <a:buChar char="•"/>
            </a:pPr>
            <a:r>
              <a:rPr lang="en-US" sz="1600" dirty="0" smtClean="0">
                <a:solidFill>
                  <a:srgbClr val="000000"/>
                </a:solidFill>
              </a:rPr>
              <a:t>In 10/2007 ARM introduced the </a:t>
            </a:r>
            <a:r>
              <a:rPr lang="en-US" sz="1600" dirty="0" err="1" smtClean="0">
                <a:solidFill>
                  <a:srgbClr val="FF0000"/>
                </a:solidFill>
              </a:rPr>
              <a:t>SecurCore</a:t>
            </a:r>
            <a:r>
              <a:rPr lang="en-US" sz="1600" dirty="0" smtClean="0">
                <a:solidFill>
                  <a:srgbClr val="FF0000"/>
                </a:solidFill>
              </a:rPr>
              <a:t> profile</a:t>
            </a:r>
            <a:r>
              <a:rPr lang="en-US" sz="1600" dirty="0" smtClean="0">
                <a:solidFill>
                  <a:srgbClr val="000000"/>
                </a:solidFill>
              </a:rPr>
              <a:t>.</a:t>
            </a:r>
          </a:p>
          <a:p>
            <a:pPr marL="285750" indent="-285750">
              <a:spcAft>
                <a:spcPts val="300"/>
              </a:spcAft>
              <a:buFont typeface="Arial" panose="020B0604020202020204" pitchFamily="34" charset="0"/>
              <a:buChar char="•"/>
            </a:pPr>
            <a:r>
              <a:rPr lang="en-US" sz="1600" dirty="0" smtClean="0">
                <a:solidFill>
                  <a:srgbClr val="000000"/>
                </a:solidFill>
              </a:rPr>
              <a:t>It is optimized </a:t>
            </a:r>
            <a:r>
              <a:rPr lang="en-US" sz="1600" dirty="0" smtClean="0">
                <a:solidFill>
                  <a:srgbClr val="0070C0"/>
                </a:solidFill>
              </a:rPr>
              <a:t>for smart card and secure applications</a:t>
            </a:r>
            <a:r>
              <a:rPr lang="en-US" sz="1600" dirty="0" smtClean="0">
                <a:solidFill>
                  <a:srgbClr val="000000"/>
                </a:solidFill>
              </a:rPr>
              <a:t>. </a:t>
            </a:r>
            <a:endParaRPr lang="en-US" sz="1600" dirty="0">
              <a:solidFill>
                <a:srgbClr val="000000"/>
              </a:solidFill>
            </a:endParaRPr>
          </a:p>
        </p:txBody>
      </p:sp>
      <p:sp>
        <p:nvSpPr>
          <p:cNvPr id="5" name="Title 1"/>
          <p:cNvSpPr>
            <a:spLocks noGrp="1"/>
          </p:cNvSpPr>
          <p:nvPr>
            <p:ph type="title"/>
          </p:nvPr>
        </p:nvSpPr>
        <p:spPr>
          <a:xfrm>
            <a:off x="0" y="0"/>
            <a:ext cx="9144000" cy="393700"/>
          </a:xfrm>
        </p:spPr>
        <p:txBody>
          <a:bodyPr/>
          <a:lstStyle/>
          <a:p>
            <a:r>
              <a:rPr lang="hu-HU" dirty="0"/>
              <a:t>3</a:t>
            </a:r>
            <a:r>
              <a:rPr lang="hu-HU" dirty="0" smtClean="0"/>
              <a:t>.</a:t>
            </a:r>
            <a:r>
              <a:rPr lang="en-US" dirty="0" smtClean="0"/>
              <a:t>4 </a:t>
            </a:r>
            <a:r>
              <a:rPr lang="en-US" dirty="0"/>
              <a:t>Processors implementing the ARM v7 - ARM v8 ISA</a:t>
            </a:r>
            <a:r>
              <a:rPr lang="hu-HU" dirty="0"/>
              <a:t> </a:t>
            </a:r>
            <a:r>
              <a:rPr lang="hu-HU" dirty="0" smtClean="0"/>
              <a:t>(3)</a:t>
            </a:r>
            <a:endParaRPr lang="en-US" dirty="0"/>
          </a:p>
        </p:txBody>
      </p:sp>
    </p:spTree>
    <p:extLst>
      <p:ext uri="{BB962C8B-B14F-4D97-AF65-F5344CB8AC3E}">
        <p14:creationId xmlns:p14="http://schemas.microsoft.com/office/powerpoint/2010/main" val="122516577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3</a:t>
            </a:r>
            <a:r>
              <a:rPr lang="hu-HU" dirty="0" smtClean="0"/>
              <a:t>.</a:t>
            </a:r>
            <a:r>
              <a:rPr lang="en-US" dirty="0" smtClean="0"/>
              <a:t>4 </a:t>
            </a:r>
            <a:r>
              <a:rPr lang="en-US" dirty="0"/>
              <a:t>Processors implementing the ARM v7 - ARM v8 ISA</a:t>
            </a:r>
            <a:r>
              <a:rPr lang="hu-HU" dirty="0"/>
              <a:t> </a:t>
            </a:r>
            <a:r>
              <a:rPr lang="hu-HU" dirty="0" smtClean="0"/>
              <a:t>(4)</a:t>
            </a:r>
            <a:endParaRPr lang="en-US"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875" t="13200" r="9625" b="6600"/>
          <a:stretch/>
        </p:blipFill>
        <p:spPr bwMode="auto">
          <a:xfrm>
            <a:off x="2726795" y="693135"/>
            <a:ext cx="6278880" cy="6111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71287" y="622429"/>
            <a:ext cx="2496966" cy="646331"/>
          </a:xfrm>
          <a:prstGeom prst="rect">
            <a:avLst/>
          </a:prstGeom>
        </p:spPr>
        <p:txBody>
          <a:bodyPr wrap="none">
            <a:spAutoFit/>
          </a:bodyPr>
          <a:lstStyle/>
          <a:p>
            <a:r>
              <a:rPr lang="en-US">
                <a:solidFill>
                  <a:srgbClr val="333399"/>
                </a:solidFill>
              </a:rPr>
              <a:t>Recent ARM </a:t>
            </a:r>
            <a:r>
              <a:rPr lang="en-US" smtClean="0">
                <a:solidFill>
                  <a:srgbClr val="333399"/>
                </a:solidFill>
              </a:rPr>
              <a:t>profiles</a:t>
            </a:r>
          </a:p>
          <a:p>
            <a:r>
              <a:rPr lang="en-US" smtClean="0">
                <a:solidFill>
                  <a:srgbClr val="333399"/>
                </a:solidFill>
              </a:rPr>
              <a:t> </a:t>
            </a:r>
            <a:r>
              <a:rPr lang="en-US">
                <a:solidFill>
                  <a:srgbClr val="333399"/>
                </a:solidFill>
              </a:rPr>
              <a:t>and </a:t>
            </a:r>
            <a:r>
              <a:rPr lang="en-US" smtClean="0">
                <a:solidFill>
                  <a:srgbClr val="333399"/>
                </a:solidFill>
              </a:rPr>
              <a:t>processors </a:t>
            </a:r>
            <a:r>
              <a:rPr lang="en-US" smtClean="0"/>
              <a:t>[6]</a:t>
            </a:r>
            <a:endParaRPr lang="en-US"/>
          </a:p>
        </p:txBody>
      </p:sp>
    </p:spTree>
    <p:extLst>
      <p:ext uri="{BB962C8B-B14F-4D97-AF65-F5344CB8AC3E}">
        <p14:creationId xmlns:p14="http://schemas.microsoft.com/office/powerpoint/2010/main" val="24737306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1. Evolution of </a:t>
            </a:r>
            <a:r>
              <a:rPr lang="en-US" dirty="0"/>
              <a:t>ARM </a:t>
            </a:r>
            <a:r>
              <a:rPr lang="hu-HU" dirty="0" smtClean="0"/>
              <a:t>(10)</a:t>
            </a:r>
            <a:endParaRPr lang="en-US" dirty="0"/>
          </a:p>
        </p:txBody>
      </p:sp>
      <p:sp>
        <p:nvSpPr>
          <p:cNvPr id="3" name="TextBox 2"/>
          <p:cNvSpPr txBox="1"/>
          <p:nvPr/>
        </p:nvSpPr>
        <p:spPr>
          <a:xfrm>
            <a:off x="206515" y="953725"/>
            <a:ext cx="8847137" cy="584775"/>
          </a:xfrm>
          <a:prstGeom prst="rect">
            <a:avLst/>
          </a:prstGeom>
          <a:noFill/>
        </p:spPr>
        <p:txBody>
          <a:bodyPr wrap="square" rtlCol="0">
            <a:spAutoFit/>
          </a:bodyPr>
          <a:lstStyle/>
          <a:p>
            <a:r>
              <a:rPr lang="en-US" sz="1600" dirty="0" smtClean="0">
                <a:solidFill>
                  <a:srgbClr val="000000"/>
                </a:solidFill>
              </a:rPr>
              <a:t>Finally, in </a:t>
            </a:r>
            <a:r>
              <a:rPr lang="en-US" sz="1600" dirty="0">
                <a:solidFill>
                  <a:srgbClr val="000000"/>
                </a:solidFill>
              </a:rPr>
              <a:t>1998 the company </a:t>
            </a:r>
            <a:r>
              <a:rPr lang="en-US" sz="1600" dirty="0">
                <a:solidFill>
                  <a:srgbClr val="0070C0"/>
                </a:solidFill>
              </a:rPr>
              <a:t>went to the </a:t>
            </a:r>
            <a:r>
              <a:rPr lang="hu-HU" sz="1600" dirty="0" smtClean="0">
                <a:solidFill>
                  <a:srgbClr val="0070C0"/>
                </a:solidFill>
              </a:rPr>
              <a:t>stock exchange</a:t>
            </a:r>
            <a:r>
              <a:rPr lang="en-US" sz="1600" dirty="0" smtClean="0">
                <a:solidFill>
                  <a:srgbClr val="0070C0"/>
                </a:solidFill>
              </a:rPr>
              <a:t> </a:t>
            </a:r>
            <a:r>
              <a:rPr lang="en-US" sz="1600" dirty="0"/>
              <a:t>and </a:t>
            </a:r>
            <a:r>
              <a:rPr lang="en-US" sz="1600" dirty="0">
                <a:solidFill>
                  <a:srgbClr val="000000"/>
                </a:solidFill>
              </a:rPr>
              <a:t>its name </a:t>
            </a:r>
            <a:r>
              <a:rPr lang="en-US" sz="1600" dirty="0" smtClean="0">
                <a:solidFill>
                  <a:srgbClr val="000000"/>
                </a:solidFill>
              </a:rPr>
              <a:t>was changed</a:t>
            </a:r>
            <a:endParaRPr lang="hu-HU" sz="1600" dirty="0" smtClean="0">
              <a:solidFill>
                <a:srgbClr val="000000"/>
              </a:solidFill>
            </a:endParaRPr>
          </a:p>
          <a:p>
            <a:r>
              <a:rPr lang="en-US" sz="1600" dirty="0" smtClean="0">
                <a:solidFill>
                  <a:srgbClr val="000000"/>
                </a:solidFill>
              </a:rPr>
              <a:t> </a:t>
            </a:r>
            <a:r>
              <a:rPr lang="hu-HU" sz="1600" dirty="0" smtClean="0">
                <a:solidFill>
                  <a:srgbClr val="000000"/>
                </a:solidFill>
              </a:rPr>
              <a:t> </a:t>
            </a:r>
            <a:r>
              <a:rPr lang="en-US" sz="1600" dirty="0" smtClean="0">
                <a:solidFill>
                  <a:srgbClr val="000000"/>
                </a:solidFill>
              </a:rPr>
              <a:t>to</a:t>
            </a:r>
            <a:r>
              <a:rPr lang="hu-HU" sz="1600" dirty="0" smtClean="0">
                <a:solidFill>
                  <a:srgbClr val="000000"/>
                </a:solidFill>
              </a:rPr>
              <a:t> </a:t>
            </a:r>
            <a:r>
              <a:rPr lang="en-US" sz="1600" dirty="0" smtClean="0">
                <a:solidFill>
                  <a:srgbClr val="FF0000"/>
                </a:solidFill>
              </a:rPr>
              <a:t>ARM Holdings plc</a:t>
            </a:r>
            <a:r>
              <a:rPr lang="en-US" sz="1600" dirty="0" smtClean="0"/>
              <a:t>, to its current designation</a:t>
            </a:r>
            <a:r>
              <a:rPr lang="en-US" sz="1600" dirty="0" smtClean="0">
                <a:solidFill>
                  <a:srgbClr val="000000"/>
                </a:solidFill>
              </a:rPr>
              <a:t>.</a:t>
            </a:r>
            <a:endParaRPr lang="en-US" sz="1600" dirty="0"/>
          </a:p>
        </p:txBody>
      </p:sp>
      <p:sp>
        <p:nvSpPr>
          <p:cNvPr id="5" name="TextBox 4"/>
          <p:cNvSpPr txBox="1"/>
          <p:nvPr/>
        </p:nvSpPr>
        <p:spPr>
          <a:xfrm>
            <a:off x="183180" y="646069"/>
            <a:ext cx="2356735" cy="338554"/>
          </a:xfrm>
          <a:prstGeom prst="rect">
            <a:avLst/>
          </a:prstGeom>
          <a:noFill/>
        </p:spPr>
        <p:txBody>
          <a:bodyPr wrap="none" rtlCol="0">
            <a:spAutoFit/>
          </a:bodyPr>
          <a:lstStyle/>
          <a:p>
            <a:r>
              <a:rPr lang="en-US" sz="1600" dirty="0">
                <a:solidFill>
                  <a:srgbClr val="FF0000"/>
                </a:solidFill>
              </a:rPr>
              <a:t>Historical remarks </a:t>
            </a:r>
            <a:r>
              <a:rPr lang="en-US" sz="1600" dirty="0" smtClean="0">
                <a:solidFill>
                  <a:srgbClr val="FF0000"/>
                </a:solidFill>
              </a:rPr>
              <a:t>-</a:t>
            </a:r>
            <a:r>
              <a:rPr lang="hu-HU" sz="1600" dirty="0">
                <a:solidFill>
                  <a:srgbClr val="FF0000"/>
                </a:solidFill>
              </a:rPr>
              <a:t>3</a:t>
            </a:r>
            <a:endParaRPr lang="en-US" sz="1600" dirty="0">
              <a:solidFill>
                <a:srgbClr val="000000"/>
              </a:solidFill>
            </a:endParaRPr>
          </a:p>
        </p:txBody>
      </p:sp>
    </p:spTree>
    <p:extLst>
      <p:ext uri="{BB962C8B-B14F-4D97-AF65-F5344CB8AC3E}">
        <p14:creationId xmlns:p14="http://schemas.microsoft.com/office/powerpoint/2010/main" val="151246786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3</a:t>
            </a:r>
            <a:r>
              <a:rPr lang="hu-HU" dirty="0" smtClean="0"/>
              <a:t>.</a:t>
            </a:r>
            <a:r>
              <a:rPr lang="en-US" dirty="0" smtClean="0"/>
              <a:t>4 </a:t>
            </a:r>
            <a:r>
              <a:rPr lang="en-US" dirty="0"/>
              <a:t>Processors implementing the ARM v7 - ARM v8 </a:t>
            </a:r>
            <a:r>
              <a:rPr lang="en-US" dirty="0" smtClean="0"/>
              <a:t>ISA</a:t>
            </a:r>
            <a:r>
              <a:rPr lang="hu-HU" dirty="0" smtClean="0"/>
              <a:t> (5)</a:t>
            </a:r>
            <a:endParaRPr lang="en-US" dirty="0"/>
          </a:p>
        </p:txBody>
      </p:sp>
      <p:sp>
        <p:nvSpPr>
          <p:cNvPr id="3" name="TextBox 2"/>
          <p:cNvSpPr txBox="1"/>
          <p:nvPr/>
        </p:nvSpPr>
        <p:spPr>
          <a:xfrm>
            <a:off x="177385" y="628628"/>
            <a:ext cx="6931065" cy="369332"/>
          </a:xfrm>
          <a:prstGeom prst="rect">
            <a:avLst/>
          </a:prstGeom>
          <a:noFill/>
        </p:spPr>
        <p:txBody>
          <a:bodyPr wrap="none" rtlCol="0">
            <a:spAutoFit/>
          </a:bodyPr>
          <a:lstStyle/>
          <a:p>
            <a:r>
              <a:rPr lang="hu-HU" dirty="0" smtClean="0">
                <a:solidFill>
                  <a:srgbClr val="333399"/>
                </a:solidFill>
              </a:rPr>
              <a:t>Introducing the 64-bit ARM v8 ISA and related processors</a:t>
            </a:r>
            <a:endParaRPr lang="en-US" dirty="0">
              <a:solidFill>
                <a:srgbClr val="333399"/>
              </a:solidFill>
            </a:endParaRPr>
          </a:p>
        </p:txBody>
      </p:sp>
      <p:sp>
        <p:nvSpPr>
          <p:cNvPr id="4" name="Text Box 7"/>
          <p:cNvSpPr txBox="1">
            <a:spLocks noChangeArrowheads="1"/>
          </p:cNvSpPr>
          <p:nvPr/>
        </p:nvSpPr>
        <p:spPr bwMode="auto">
          <a:xfrm>
            <a:off x="750119" y="2566689"/>
            <a:ext cx="364186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US" altLang="en-US" sz="1300" b="1" smtClean="0">
                <a:solidFill>
                  <a:srgbClr val="000000"/>
                </a:solidFill>
              </a:rPr>
              <a:t>ARM processors implementing the ARMv7 ISA</a:t>
            </a:r>
            <a:endParaRPr lang="en-US" altLang="en-US" sz="1300" b="1">
              <a:solidFill>
                <a:srgbClr val="000000"/>
              </a:solidFill>
            </a:endParaRPr>
          </a:p>
        </p:txBody>
      </p:sp>
      <p:sp>
        <p:nvSpPr>
          <p:cNvPr id="5" name="Text Box 16"/>
          <p:cNvSpPr txBox="1">
            <a:spLocks noChangeArrowheads="1"/>
          </p:cNvSpPr>
          <p:nvPr/>
        </p:nvSpPr>
        <p:spPr bwMode="auto">
          <a:xfrm>
            <a:off x="3299160" y="1673805"/>
            <a:ext cx="237917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US" altLang="en-US" sz="1300" b="1" smtClean="0">
                <a:solidFill>
                  <a:srgbClr val="000000"/>
                </a:solidFill>
              </a:rPr>
              <a:t>Recent ARM processors</a:t>
            </a:r>
          </a:p>
          <a:p>
            <a:pPr algn="ctr">
              <a:spcBef>
                <a:spcPct val="0"/>
              </a:spcBef>
              <a:buClrTx/>
              <a:buSzTx/>
              <a:buFontTx/>
              <a:buNone/>
            </a:pPr>
            <a:r>
              <a:rPr lang="en-US" altLang="en-US" sz="1300" b="1" smtClean="0">
                <a:solidFill>
                  <a:srgbClr val="000000"/>
                </a:solidFill>
              </a:rPr>
              <a:t>(The Cortex family)</a:t>
            </a:r>
            <a:endParaRPr lang="en-US" altLang="en-US" sz="1300" b="1">
              <a:solidFill>
                <a:srgbClr val="000000"/>
              </a:solidFill>
            </a:endParaRPr>
          </a:p>
        </p:txBody>
      </p:sp>
      <p:sp>
        <p:nvSpPr>
          <p:cNvPr id="6" name="Line 17"/>
          <p:cNvSpPr>
            <a:spLocks noChangeShapeType="1"/>
          </p:cNvSpPr>
          <p:nvPr/>
        </p:nvSpPr>
        <p:spPr bwMode="auto">
          <a:xfrm flipV="1">
            <a:off x="2582155" y="2365313"/>
            <a:ext cx="3966665" cy="41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7" name="Line 22"/>
          <p:cNvSpPr>
            <a:spLocks noChangeShapeType="1"/>
          </p:cNvSpPr>
          <p:nvPr/>
        </p:nvSpPr>
        <p:spPr bwMode="auto">
          <a:xfrm>
            <a:off x="4477530" y="2116972"/>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8" name="Line 25"/>
          <p:cNvSpPr>
            <a:spLocks noChangeShapeType="1"/>
          </p:cNvSpPr>
          <p:nvPr/>
        </p:nvSpPr>
        <p:spPr bwMode="auto">
          <a:xfrm>
            <a:off x="2584220" y="2369440"/>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9" name="Line 29"/>
          <p:cNvSpPr>
            <a:spLocks noChangeShapeType="1"/>
          </p:cNvSpPr>
          <p:nvPr/>
        </p:nvSpPr>
        <p:spPr bwMode="auto">
          <a:xfrm flipH="1">
            <a:off x="6547541" y="2365314"/>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0" name="Text Box 7"/>
          <p:cNvSpPr txBox="1">
            <a:spLocks noChangeArrowheads="1"/>
          </p:cNvSpPr>
          <p:nvPr/>
        </p:nvSpPr>
        <p:spPr bwMode="auto">
          <a:xfrm>
            <a:off x="4526995" y="2597521"/>
            <a:ext cx="391543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 typeface="Wingdings" pitchFamily="2" charset="2"/>
              <a:buNone/>
            </a:pPr>
            <a:r>
              <a:rPr lang="en-US" altLang="en-US" sz="1300" b="1" smtClean="0">
                <a:solidFill>
                  <a:srgbClr val="000000"/>
                </a:solidFill>
              </a:rPr>
              <a:t>ARM processors implementing the</a:t>
            </a:r>
          </a:p>
          <a:p>
            <a:pPr algn="ctr">
              <a:spcBef>
                <a:spcPct val="0"/>
              </a:spcBef>
              <a:buClrTx/>
              <a:buSzTx/>
              <a:buFont typeface="Wingdings" pitchFamily="2" charset="2"/>
              <a:buNone/>
            </a:pPr>
            <a:r>
              <a:rPr lang="en-US" altLang="en-US" sz="1300" b="1" smtClean="0">
                <a:solidFill>
                  <a:srgbClr val="000000"/>
                </a:solidFill>
              </a:rPr>
              <a:t> ARMv8 ISA</a:t>
            </a:r>
            <a:endParaRPr lang="en-US" altLang="en-US" sz="1300" b="1">
              <a:solidFill>
                <a:srgbClr val="000000"/>
              </a:solidFill>
            </a:endParaRPr>
          </a:p>
        </p:txBody>
      </p:sp>
      <p:sp>
        <p:nvSpPr>
          <p:cNvPr id="11" name="Oval 13"/>
          <p:cNvSpPr>
            <a:spLocks noChangeArrowheads="1"/>
          </p:cNvSpPr>
          <p:nvPr/>
        </p:nvSpPr>
        <p:spPr bwMode="auto">
          <a:xfrm>
            <a:off x="2549612" y="2521794"/>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12" name="Oval 13"/>
          <p:cNvSpPr>
            <a:spLocks noChangeArrowheads="1"/>
          </p:cNvSpPr>
          <p:nvPr/>
        </p:nvSpPr>
        <p:spPr bwMode="auto">
          <a:xfrm>
            <a:off x="6516276" y="2519277"/>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13" name="TextBox 12"/>
          <p:cNvSpPr txBox="1"/>
          <p:nvPr/>
        </p:nvSpPr>
        <p:spPr>
          <a:xfrm>
            <a:off x="1600307" y="3161582"/>
            <a:ext cx="1957587" cy="492443"/>
          </a:xfrm>
          <a:prstGeom prst="rect">
            <a:avLst/>
          </a:prstGeom>
          <a:noFill/>
        </p:spPr>
        <p:txBody>
          <a:bodyPr wrap="none" rtlCol="0">
            <a:spAutoFit/>
          </a:bodyPr>
          <a:lstStyle/>
          <a:p>
            <a:pPr algn="ctr"/>
            <a:r>
              <a:rPr lang="en-US" sz="1300" i="1" dirty="0" smtClean="0">
                <a:solidFill>
                  <a:srgbClr val="000000"/>
                </a:solidFill>
              </a:rPr>
              <a:t>32-bit architectures</a:t>
            </a:r>
          </a:p>
          <a:p>
            <a:pPr algn="ctr"/>
            <a:r>
              <a:rPr lang="en-US" sz="1300" i="1" dirty="0" smtClean="0">
                <a:solidFill>
                  <a:srgbClr val="000000"/>
                </a:solidFill>
              </a:rPr>
              <a:t>(Announced in </a:t>
            </a:r>
            <a:r>
              <a:rPr lang="en-US" sz="1300" i="1" dirty="0" smtClean="0">
                <a:solidFill>
                  <a:srgbClr val="000000"/>
                </a:solidFill>
              </a:rPr>
              <a:t>2005)</a:t>
            </a:r>
            <a:endParaRPr lang="en-US" sz="1300" i="1" dirty="0">
              <a:solidFill>
                <a:srgbClr val="000000"/>
              </a:solidFill>
            </a:endParaRPr>
          </a:p>
        </p:txBody>
      </p:sp>
      <p:sp>
        <p:nvSpPr>
          <p:cNvPr id="14" name="TextBox 13"/>
          <p:cNvSpPr txBox="1"/>
          <p:nvPr/>
        </p:nvSpPr>
        <p:spPr>
          <a:xfrm>
            <a:off x="5528838" y="3161582"/>
            <a:ext cx="2016898" cy="492443"/>
          </a:xfrm>
          <a:prstGeom prst="rect">
            <a:avLst/>
          </a:prstGeom>
          <a:noFill/>
        </p:spPr>
        <p:txBody>
          <a:bodyPr wrap="none" rtlCol="0">
            <a:spAutoFit/>
          </a:bodyPr>
          <a:lstStyle/>
          <a:p>
            <a:pPr algn="ctr"/>
            <a:r>
              <a:rPr lang="en-US" sz="1300" i="1" smtClean="0">
                <a:solidFill>
                  <a:srgbClr val="000000"/>
                </a:solidFill>
              </a:rPr>
              <a:t>64-bit architectures</a:t>
            </a:r>
          </a:p>
          <a:p>
            <a:pPr algn="ctr"/>
            <a:r>
              <a:rPr lang="en-US" sz="1300" i="1" smtClean="0">
                <a:solidFill>
                  <a:srgbClr val="000000"/>
                </a:solidFill>
              </a:rPr>
              <a:t>(Announced in 2012) </a:t>
            </a:r>
            <a:endParaRPr lang="en-US" sz="1300" i="1">
              <a:solidFill>
                <a:srgbClr val="000000"/>
              </a:solidFill>
            </a:endParaRPr>
          </a:p>
        </p:txBody>
      </p:sp>
      <p:sp>
        <p:nvSpPr>
          <p:cNvPr id="17" name="TextBox 16"/>
          <p:cNvSpPr txBox="1"/>
          <p:nvPr/>
        </p:nvSpPr>
        <p:spPr>
          <a:xfrm>
            <a:off x="251520" y="991825"/>
            <a:ext cx="9034333" cy="584775"/>
          </a:xfrm>
          <a:prstGeom prst="rect">
            <a:avLst/>
          </a:prstGeom>
          <a:noFill/>
        </p:spPr>
        <p:txBody>
          <a:bodyPr wrap="none" rtlCol="0">
            <a:spAutoFit/>
          </a:bodyPr>
          <a:lstStyle/>
          <a:p>
            <a:pPr marL="285750" indent="-285750">
              <a:buClr>
                <a:schemeClr val="tx1"/>
              </a:buClr>
              <a:buFont typeface="Arial" panose="020B0604020202020204" pitchFamily="34" charset="0"/>
              <a:buChar char="•"/>
            </a:pPr>
            <a:r>
              <a:rPr lang="hu-HU" sz="1600" dirty="0" smtClean="0">
                <a:solidFill>
                  <a:srgbClr val="0070C0"/>
                </a:solidFill>
              </a:rPr>
              <a:t>In 2012 ARM  expanded their Cortex family </a:t>
            </a:r>
            <a:r>
              <a:rPr lang="hu-HU" sz="1600" dirty="0" smtClean="0"/>
              <a:t>by processors</a:t>
            </a:r>
            <a:r>
              <a:rPr lang="hu-HU" sz="1600" dirty="0" smtClean="0">
                <a:solidFill>
                  <a:srgbClr val="FF0000"/>
                </a:solidFill>
              </a:rPr>
              <a:t> </a:t>
            </a:r>
            <a:r>
              <a:rPr lang="hu-HU" sz="1600" dirty="0" smtClean="0">
                <a:solidFill>
                  <a:srgbClr val="0070C0"/>
                </a:solidFill>
              </a:rPr>
              <a:t>implementing the 64-bit</a:t>
            </a:r>
          </a:p>
          <a:p>
            <a:r>
              <a:rPr lang="hu-HU" sz="1600" dirty="0">
                <a:solidFill>
                  <a:srgbClr val="0070C0"/>
                </a:solidFill>
              </a:rPr>
              <a:t> </a:t>
            </a:r>
            <a:r>
              <a:rPr lang="hu-HU" sz="1600" dirty="0" smtClean="0">
                <a:solidFill>
                  <a:srgbClr val="0070C0"/>
                </a:solidFill>
              </a:rPr>
              <a:t>     ARMv8 ISA</a:t>
            </a:r>
            <a:r>
              <a:rPr lang="hu-HU" sz="1600" dirty="0" smtClean="0"/>
              <a:t>,</a:t>
            </a:r>
            <a:r>
              <a:rPr lang="hu-HU" sz="1600" dirty="0" smtClean="0">
                <a:solidFill>
                  <a:srgbClr val="FF0000"/>
                </a:solidFill>
              </a:rPr>
              <a:t> </a:t>
            </a:r>
            <a:r>
              <a:rPr lang="hu-HU" sz="1600" dirty="0" smtClean="0"/>
              <a:t>as indicate below.</a:t>
            </a:r>
            <a:endParaRPr lang="en-US" sz="1600" dirty="0"/>
          </a:p>
        </p:txBody>
      </p:sp>
    </p:spTree>
    <p:extLst>
      <p:ext uri="{BB962C8B-B14F-4D97-AF65-F5344CB8AC3E}">
        <p14:creationId xmlns:p14="http://schemas.microsoft.com/office/powerpoint/2010/main" val="309373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ppt_x"/>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9" grpId="0" animBg="1"/>
      <p:bldP spid="10" grpId="0"/>
      <p:bldP spid="11" grpId="0" animBg="1"/>
      <p:bldP spid="12" grpId="0" animBg="1"/>
      <p:bldP spid="13" grpId="0"/>
      <p:bldP spid="14" grpId="0"/>
      <p:bldP spid="17" grpId="0"/>
    </p:bldLst>
  </p:timing>
</p:sld>
</file>

<file path=ppt/slides/slide1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2F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841375" y="1600005"/>
            <a:ext cx="7359650"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hu-HU" sz="1900" dirty="0">
                <a:solidFill>
                  <a:srgbClr val="FFFFFF"/>
                </a:solidFill>
              </a:rPr>
              <a:t>4</a:t>
            </a:r>
            <a:r>
              <a:rPr lang="hu-HU" sz="1900" dirty="0" smtClean="0">
                <a:solidFill>
                  <a:srgbClr val="FFFFFF"/>
                </a:solidFill>
              </a:rPr>
              <a:t>. </a:t>
            </a:r>
            <a:r>
              <a:rPr lang="hu-HU" sz="1900" dirty="0" err="1" smtClean="0">
                <a:solidFill>
                  <a:srgbClr val="FFFFFF"/>
                </a:solidFill>
              </a:rPr>
              <a:t>Overview</a:t>
            </a:r>
            <a:r>
              <a:rPr lang="hu-HU" sz="1900" dirty="0" smtClean="0">
                <a:solidFill>
                  <a:srgbClr val="FFFFFF"/>
                </a:solidFill>
              </a:rPr>
              <a:t> of ARM’s </a:t>
            </a:r>
            <a:r>
              <a:rPr lang="hu-HU" sz="1900" dirty="0" err="1" smtClean="0">
                <a:solidFill>
                  <a:srgbClr val="FFFFFF"/>
                </a:solidFill>
              </a:rPr>
              <a:t>Cortex-A</a:t>
            </a:r>
            <a:r>
              <a:rPr lang="hu-HU" sz="1900" dirty="0" smtClean="0">
                <a:solidFill>
                  <a:srgbClr val="FFFFFF"/>
                </a:solidFill>
              </a:rPr>
              <a:t> series</a:t>
            </a:r>
            <a:endParaRPr lang="hu-HU" sz="1900" dirty="0">
              <a:solidFill>
                <a:srgbClr val="FFFFFF"/>
              </a:solidFill>
            </a:endParaRPr>
          </a:p>
        </p:txBody>
      </p:sp>
    </p:spTree>
    <p:extLst>
      <p:ext uri="{BB962C8B-B14F-4D97-AF65-F5344CB8AC3E}">
        <p14:creationId xmlns:p14="http://schemas.microsoft.com/office/powerpoint/2010/main" val="96428402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5" y="0"/>
            <a:ext cx="9144000" cy="393700"/>
          </a:xfrm>
        </p:spPr>
        <p:txBody>
          <a:bodyPr/>
          <a:lstStyle/>
          <a:p>
            <a:r>
              <a:rPr lang="hu-HU" dirty="0">
                <a:solidFill>
                  <a:srgbClr val="FFFFFF"/>
                </a:solidFill>
              </a:rPr>
              <a:t>4</a:t>
            </a:r>
            <a:r>
              <a:rPr lang="hu-HU" dirty="0" smtClean="0">
                <a:solidFill>
                  <a:srgbClr val="FFFFFF"/>
                </a:solidFill>
              </a:rPr>
              <a:t>. </a:t>
            </a:r>
            <a:r>
              <a:rPr lang="hu-HU" dirty="0" err="1">
                <a:solidFill>
                  <a:srgbClr val="FFFFFF"/>
                </a:solidFill>
              </a:rPr>
              <a:t>Overview</a:t>
            </a:r>
            <a:r>
              <a:rPr lang="hu-HU" dirty="0">
                <a:solidFill>
                  <a:srgbClr val="FFFFFF"/>
                </a:solidFill>
              </a:rPr>
              <a:t> of ARM’s </a:t>
            </a:r>
            <a:r>
              <a:rPr lang="hu-HU" dirty="0" err="1">
                <a:solidFill>
                  <a:srgbClr val="FFFFFF"/>
                </a:solidFill>
              </a:rPr>
              <a:t>Cortex-A</a:t>
            </a:r>
            <a:r>
              <a:rPr lang="hu-HU" dirty="0">
                <a:solidFill>
                  <a:srgbClr val="FFFFFF"/>
                </a:solidFill>
              </a:rPr>
              <a:t> </a:t>
            </a:r>
            <a:r>
              <a:rPr lang="hu-HU" dirty="0" smtClean="0">
                <a:solidFill>
                  <a:srgbClr val="FFFFFF"/>
                </a:solidFill>
              </a:rPr>
              <a:t>series (1)</a:t>
            </a:r>
            <a:endParaRPr lang="hu-HU" dirty="0"/>
          </a:p>
        </p:txBody>
      </p:sp>
      <p:sp>
        <p:nvSpPr>
          <p:cNvPr id="3" name="Text Box 5"/>
          <p:cNvSpPr txBox="1">
            <a:spLocks noChangeArrowheads="1"/>
          </p:cNvSpPr>
          <p:nvPr/>
        </p:nvSpPr>
        <p:spPr bwMode="auto">
          <a:xfrm>
            <a:off x="2681790" y="2711532"/>
            <a:ext cx="223330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hangingPunct="1"/>
            <a:r>
              <a:rPr lang="hu-HU" sz="1300" b="1" dirty="0">
                <a:solidFill>
                  <a:srgbClr val="000000"/>
                </a:solidFill>
              </a:rPr>
              <a:t>Performance classes </a:t>
            </a:r>
          </a:p>
          <a:p>
            <a:pPr algn="ctr" eaLnBrk="1" hangingPunct="1"/>
            <a:r>
              <a:rPr lang="hu-HU" sz="1300" b="1" dirty="0">
                <a:solidFill>
                  <a:srgbClr val="000000"/>
                </a:solidFill>
              </a:rPr>
              <a:t>of the </a:t>
            </a:r>
            <a:r>
              <a:rPr lang="hu-HU" sz="1300" b="1" dirty="0" smtClean="0">
                <a:solidFill>
                  <a:srgbClr val="000000"/>
                </a:solidFill>
              </a:rPr>
              <a:t>Cortex-A series</a:t>
            </a:r>
            <a:endParaRPr lang="en-US" sz="1300" b="1" dirty="0">
              <a:solidFill>
                <a:srgbClr val="000000"/>
              </a:solidFill>
            </a:endParaRPr>
          </a:p>
        </p:txBody>
      </p:sp>
      <p:sp>
        <p:nvSpPr>
          <p:cNvPr id="4" name="Text Box 6"/>
          <p:cNvSpPr txBox="1">
            <a:spLocks noChangeArrowheads="1"/>
          </p:cNvSpPr>
          <p:nvPr/>
        </p:nvSpPr>
        <p:spPr bwMode="auto">
          <a:xfrm>
            <a:off x="4981288" y="2711532"/>
            <a:ext cx="229101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fontAlgn="base" hangingPunct="1">
              <a:spcBef>
                <a:spcPct val="0"/>
              </a:spcBef>
              <a:spcAft>
                <a:spcPct val="0"/>
              </a:spcAft>
            </a:pPr>
            <a:r>
              <a:rPr lang="hu-HU" altLang="en-US" sz="1300" b="1" dirty="0">
                <a:solidFill>
                  <a:srgbClr val="000000"/>
                </a:solidFill>
              </a:rPr>
              <a:t>Word </a:t>
            </a:r>
            <a:r>
              <a:rPr lang="hu-HU" altLang="en-US" sz="1300" b="1" dirty="0" smtClean="0">
                <a:solidFill>
                  <a:srgbClr val="000000"/>
                </a:solidFill>
              </a:rPr>
              <a:t>length</a:t>
            </a:r>
          </a:p>
          <a:p>
            <a:pPr algn="ctr" eaLnBrk="1" fontAlgn="base" hangingPunct="1">
              <a:spcBef>
                <a:spcPct val="0"/>
              </a:spcBef>
              <a:spcAft>
                <a:spcPct val="0"/>
              </a:spcAft>
            </a:pPr>
            <a:r>
              <a:rPr lang="hu-HU" altLang="en-US" sz="1300" b="1" dirty="0" smtClean="0">
                <a:solidFill>
                  <a:srgbClr val="000000"/>
                </a:solidFill>
              </a:rPr>
              <a:t> </a:t>
            </a:r>
            <a:r>
              <a:rPr lang="hu-HU" altLang="en-US" sz="1300" b="1" dirty="0">
                <a:solidFill>
                  <a:srgbClr val="000000"/>
                </a:solidFill>
              </a:rPr>
              <a:t>of the </a:t>
            </a:r>
            <a:r>
              <a:rPr lang="en-US" altLang="en-US" sz="1300" b="1" dirty="0" smtClean="0">
                <a:solidFill>
                  <a:srgbClr val="000000"/>
                </a:solidFill>
              </a:rPr>
              <a:t>Cortex-A </a:t>
            </a:r>
            <a:r>
              <a:rPr lang="hu-HU" altLang="en-US" sz="1300" b="1" dirty="0" smtClean="0">
                <a:solidFill>
                  <a:srgbClr val="000000"/>
                </a:solidFill>
              </a:rPr>
              <a:t>series</a:t>
            </a:r>
            <a:endParaRPr lang="en-US" altLang="en-US" sz="1300" b="1" dirty="0">
              <a:solidFill>
                <a:srgbClr val="000000"/>
              </a:solidFill>
            </a:endParaRPr>
          </a:p>
        </p:txBody>
      </p:sp>
      <p:sp>
        <p:nvSpPr>
          <p:cNvPr id="5" name="Line 9"/>
          <p:cNvSpPr>
            <a:spLocks noChangeShapeType="1"/>
          </p:cNvSpPr>
          <p:nvPr/>
        </p:nvSpPr>
        <p:spPr bwMode="auto">
          <a:xfrm flipH="1">
            <a:off x="4974767" y="2119494"/>
            <a:ext cx="2278" cy="211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1300">
              <a:solidFill>
                <a:srgbClr val="000000"/>
              </a:solidFill>
            </a:endParaRPr>
          </a:p>
        </p:txBody>
      </p:sp>
      <p:sp>
        <p:nvSpPr>
          <p:cNvPr id="6" name="Line 10"/>
          <p:cNvSpPr>
            <a:spLocks noChangeShapeType="1"/>
          </p:cNvSpPr>
          <p:nvPr/>
        </p:nvSpPr>
        <p:spPr bwMode="auto">
          <a:xfrm flipH="1">
            <a:off x="3840327" y="2330532"/>
            <a:ext cx="1134440" cy="2960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1300">
              <a:solidFill>
                <a:srgbClr val="000000"/>
              </a:solidFill>
            </a:endParaRPr>
          </a:p>
        </p:txBody>
      </p:sp>
      <p:sp>
        <p:nvSpPr>
          <p:cNvPr id="7" name="Text Box 13"/>
          <p:cNvSpPr txBox="1">
            <a:spLocks noChangeArrowheads="1"/>
          </p:cNvSpPr>
          <p:nvPr/>
        </p:nvSpPr>
        <p:spPr bwMode="auto">
          <a:xfrm>
            <a:off x="2546775" y="1827106"/>
            <a:ext cx="384432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fontAlgn="base" hangingPunct="1">
              <a:spcBef>
                <a:spcPct val="0"/>
              </a:spcBef>
              <a:spcAft>
                <a:spcPct val="0"/>
              </a:spcAft>
            </a:pPr>
            <a:r>
              <a:rPr lang="hu-HU" sz="1300" b="1">
                <a:solidFill>
                  <a:srgbClr val="000000"/>
                </a:solidFill>
              </a:rPr>
              <a:t>Key features of </a:t>
            </a:r>
            <a:r>
              <a:rPr lang="hu-HU" sz="1300" b="1" smtClean="0">
                <a:solidFill>
                  <a:srgbClr val="000000"/>
                </a:solidFill>
              </a:rPr>
              <a:t>ARM’s Cortex-A series</a:t>
            </a:r>
            <a:endParaRPr lang="hu-HU" sz="1300" b="1" baseline="30000">
              <a:solidFill>
                <a:srgbClr val="000000"/>
              </a:solidFill>
            </a:endParaRPr>
          </a:p>
        </p:txBody>
      </p:sp>
      <p:sp>
        <p:nvSpPr>
          <p:cNvPr id="8" name="Text Box 5"/>
          <p:cNvSpPr txBox="1">
            <a:spLocks noChangeArrowheads="1"/>
          </p:cNvSpPr>
          <p:nvPr/>
        </p:nvSpPr>
        <p:spPr bwMode="auto">
          <a:xfrm>
            <a:off x="42686" y="2711532"/>
            <a:ext cx="261802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hangingPunct="1"/>
            <a:r>
              <a:rPr lang="hu-HU" sz="1300" b="1" dirty="0">
                <a:solidFill>
                  <a:srgbClr val="000000"/>
                </a:solidFill>
              </a:rPr>
              <a:t>Multiprocessor capability </a:t>
            </a:r>
          </a:p>
          <a:p>
            <a:pPr algn="ctr" eaLnBrk="1" hangingPunct="1"/>
            <a:r>
              <a:rPr lang="hu-HU" sz="1300" b="1" dirty="0">
                <a:solidFill>
                  <a:srgbClr val="000000"/>
                </a:solidFill>
              </a:rPr>
              <a:t>of the Cortex-A </a:t>
            </a:r>
            <a:r>
              <a:rPr lang="hu-HU" sz="1300" b="1" dirty="0" smtClean="0">
                <a:solidFill>
                  <a:srgbClr val="000000"/>
                </a:solidFill>
              </a:rPr>
              <a:t>series</a:t>
            </a:r>
            <a:endParaRPr lang="en-US" sz="1300" b="1" dirty="0">
              <a:solidFill>
                <a:srgbClr val="000000"/>
              </a:solidFill>
            </a:endParaRPr>
          </a:p>
        </p:txBody>
      </p:sp>
      <p:cxnSp>
        <p:nvCxnSpPr>
          <p:cNvPr id="9" name="Straight Connector 8"/>
          <p:cNvCxnSpPr>
            <a:stCxn id="5" idx="1"/>
            <a:endCxn id="12" idx="7"/>
          </p:cNvCxnSpPr>
          <p:nvPr/>
        </p:nvCxnSpPr>
        <p:spPr>
          <a:xfrm flipH="1">
            <a:off x="1349096" y="2330532"/>
            <a:ext cx="3625671" cy="2833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0"/>
            <a:endCxn id="13" idx="7"/>
          </p:cNvCxnSpPr>
          <p:nvPr/>
        </p:nvCxnSpPr>
        <p:spPr>
          <a:xfrm>
            <a:off x="4974767" y="2330532"/>
            <a:ext cx="3168854" cy="2932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p:cNvSpPr>
            <a:spLocks noChangeArrowheads="1"/>
          </p:cNvSpPr>
          <p:nvPr/>
        </p:nvSpPr>
        <p:spPr bwMode="auto">
          <a:xfrm>
            <a:off x="3806915" y="2600407"/>
            <a:ext cx="65088" cy="60325"/>
          </a:xfrm>
          <a:prstGeom prst="ellipse">
            <a:avLst/>
          </a:prstGeom>
          <a:solidFill>
            <a:srgbClr val="FFFFFF"/>
          </a:solidFill>
          <a:ln w="0">
            <a:solidFill>
              <a:schemeClr val="tx1"/>
            </a:solidFill>
            <a:round/>
            <a:headEnd/>
            <a:tailEnd/>
          </a:ln>
        </p:spPr>
        <p:txBody>
          <a:bodyPr/>
          <a:lstStyle/>
          <a:p>
            <a:pPr eaLnBrk="0" fontAlgn="base" hangingPunct="0">
              <a:spcBef>
                <a:spcPct val="0"/>
              </a:spcBef>
              <a:spcAft>
                <a:spcPct val="0"/>
              </a:spcAft>
            </a:pPr>
            <a:endParaRPr lang="hu-HU" sz="1300">
              <a:solidFill>
                <a:srgbClr val="000000"/>
              </a:solidFill>
            </a:endParaRPr>
          </a:p>
        </p:txBody>
      </p:sp>
      <p:sp>
        <p:nvSpPr>
          <p:cNvPr id="12" name="Oval 13"/>
          <p:cNvSpPr>
            <a:spLocks noChangeArrowheads="1"/>
          </p:cNvSpPr>
          <p:nvPr/>
        </p:nvSpPr>
        <p:spPr bwMode="auto">
          <a:xfrm>
            <a:off x="1293540" y="2605002"/>
            <a:ext cx="65088" cy="60325"/>
          </a:xfrm>
          <a:prstGeom prst="ellipse">
            <a:avLst/>
          </a:prstGeom>
          <a:solidFill>
            <a:srgbClr val="FFFFFF"/>
          </a:solidFill>
          <a:ln w="0">
            <a:solidFill>
              <a:schemeClr val="tx1"/>
            </a:solidFill>
            <a:round/>
            <a:headEnd/>
            <a:tailEnd/>
          </a:ln>
        </p:spPr>
        <p:txBody>
          <a:bodyPr/>
          <a:lstStyle/>
          <a:p>
            <a:pPr eaLnBrk="0" fontAlgn="base" hangingPunct="0">
              <a:spcBef>
                <a:spcPct val="0"/>
              </a:spcBef>
              <a:spcAft>
                <a:spcPct val="0"/>
              </a:spcAft>
            </a:pPr>
            <a:endParaRPr lang="hu-HU" sz="1300">
              <a:solidFill>
                <a:srgbClr val="000000"/>
              </a:solidFill>
            </a:endParaRPr>
          </a:p>
        </p:txBody>
      </p:sp>
      <p:sp>
        <p:nvSpPr>
          <p:cNvPr id="13" name="Oval 12"/>
          <p:cNvSpPr>
            <a:spLocks noChangeArrowheads="1"/>
          </p:cNvSpPr>
          <p:nvPr/>
        </p:nvSpPr>
        <p:spPr bwMode="auto">
          <a:xfrm>
            <a:off x="8088066" y="2614694"/>
            <a:ext cx="65087" cy="61913"/>
          </a:xfrm>
          <a:prstGeom prst="ellipse">
            <a:avLst/>
          </a:prstGeom>
          <a:solidFill>
            <a:srgbClr val="FFFFFF"/>
          </a:solidFill>
          <a:ln w="0">
            <a:solidFill>
              <a:schemeClr val="tx1"/>
            </a:solidFill>
            <a:round/>
            <a:headEnd/>
            <a:tailEnd/>
          </a:ln>
        </p:spPr>
        <p:txBody>
          <a:bodyPr/>
          <a:lstStyle/>
          <a:p>
            <a:pPr eaLnBrk="0" fontAlgn="base" hangingPunct="0">
              <a:spcBef>
                <a:spcPct val="0"/>
              </a:spcBef>
              <a:spcAft>
                <a:spcPct val="0"/>
              </a:spcAft>
            </a:pPr>
            <a:endParaRPr lang="hu-HU" sz="1300">
              <a:solidFill>
                <a:srgbClr val="000000"/>
              </a:solidFill>
            </a:endParaRPr>
          </a:p>
        </p:txBody>
      </p:sp>
      <p:sp>
        <p:nvSpPr>
          <p:cNvPr id="15" name="TextBox 14"/>
          <p:cNvSpPr txBox="1"/>
          <p:nvPr/>
        </p:nvSpPr>
        <p:spPr>
          <a:xfrm>
            <a:off x="190085" y="628431"/>
            <a:ext cx="4502771" cy="369332"/>
          </a:xfrm>
          <a:prstGeom prst="rect">
            <a:avLst/>
          </a:prstGeom>
          <a:noFill/>
        </p:spPr>
        <p:txBody>
          <a:bodyPr wrap="none" rtlCol="0">
            <a:spAutoFit/>
          </a:bodyPr>
          <a:lstStyle/>
          <a:p>
            <a:r>
              <a:rPr lang="hu-HU" dirty="0">
                <a:solidFill>
                  <a:srgbClr val="2D2D8A"/>
                </a:solidFill>
              </a:rPr>
              <a:t>4</a:t>
            </a:r>
            <a:r>
              <a:rPr lang="hu-HU" dirty="0" smtClean="0">
                <a:solidFill>
                  <a:srgbClr val="2D2D8A"/>
                </a:solidFill>
              </a:rPr>
              <a:t>. </a:t>
            </a:r>
            <a:r>
              <a:rPr lang="hu-HU" dirty="0" err="1" smtClean="0">
                <a:solidFill>
                  <a:srgbClr val="2D2D8A"/>
                </a:solidFill>
              </a:rPr>
              <a:t>Overview</a:t>
            </a:r>
            <a:r>
              <a:rPr lang="hu-HU" dirty="0" smtClean="0">
                <a:solidFill>
                  <a:srgbClr val="2D2D8A"/>
                </a:solidFill>
              </a:rPr>
              <a:t> of A</a:t>
            </a:r>
            <a:r>
              <a:rPr lang="en-US" dirty="0" smtClean="0">
                <a:solidFill>
                  <a:srgbClr val="2D2D8A"/>
                </a:solidFill>
              </a:rPr>
              <a:t>RM</a:t>
            </a:r>
            <a:r>
              <a:rPr lang="hu-HU" dirty="0" smtClean="0">
                <a:solidFill>
                  <a:srgbClr val="2D2D8A"/>
                </a:solidFill>
              </a:rPr>
              <a:t>’s</a:t>
            </a:r>
            <a:r>
              <a:rPr lang="en-US" dirty="0" smtClean="0">
                <a:solidFill>
                  <a:srgbClr val="2D2D8A"/>
                </a:solidFill>
              </a:rPr>
              <a:t> Cortex-A series</a:t>
            </a:r>
            <a:endParaRPr lang="en-US" dirty="0">
              <a:solidFill>
                <a:srgbClr val="2D2D8A"/>
              </a:solidFill>
            </a:endParaRPr>
          </a:p>
        </p:txBody>
      </p:sp>
      <p:sp>
        <p:nvSpPr>
          <p:cNvPr id="16" name="TextBox 15"/>
          <p:cNvSpPr txBox="1"/>
          <p:nvPr/>
        </p:nvSpPr>
        <p:spPr>
          <a:xfrm>
            <a:off x="209332" y="1001350"/>
            <a:ext cx="8313110" cy="584775"/>
          </a:xfrm>
          <a:prstGeom prst="rect">
            <a:avLst/>
          </a:prstGeom>
          <a:noFill/>
        </p:spPr>
        <p:txBody>
          <a:bodyPr wrap="none" rtlCol="0">
            <a:spAutoFit/>
          </a:bodyPr>
          <a:lstStyle/>
          <a:p>
            <a:r>
              <a:rPr lang="en-US" sz="1600" smtClean="0">
                <a:solidFill>
                  <a:srgbClr val="000000"/>
                </a:solidFill>
              </a:rPr>
              <a:t>According to the general scope of </a:t>
            </a:r>
            <a:r>
              <a:rPr lang="en-US" sz="1600" err="1" smtClean="0">
                <a:solidFill>
                  <a:srgbClr val="000000"/>
                </a:solidFill>
              </a:rPr>
              <a:t>th</a:t>
            </a:r>
            <a:r>
              <a:rPr lang="hu-HU" sz="1600" smtClean="0">
                <a:solidFill>
                  <a:srgbClr val="000000"/>
                </a:solidFill>
              </a:rPr>
              <a:t>is</a:t>
            </a:r>
            <a:r>
              <a:rPr lang="en-US" sz="1600" smtClean="0">
                <a:solidFill>
                  <a:srgbClr val="000000"/>
                </a:solidFill>
              </a:rPr>
              <a:t> Lecture Notes, subsequently </a:t>
            </a:r>
            <a:r>
              <a:rPr lang="en-US" sz="1600" smtClean="0">
                <a:solidFill>
                  <a:srgbClr val="0070C0"/>
                </a:solidFill>
              </a:rPr>
              <a:t>we will be</a:t>
            </a:r>
          </a:p>
          <a:p>
            <a:r>
              <a:rPr lang="en-US" sz="1600">
                <a:solidFill>
                  <a:srgbClr val="0070C0"/>
                </a:solidFill>
              </a:rPr>
              <a:t> </a:t>
            </a:r>
            <a:r>
              <a:rPr lang="en-US" sz="1600" smtClean="0">
                <a:solidFill>
                  <a:srgbClr val="0070C0"/>
                </a:solidFill>
              </a:rPr>
              <a:t> concerned only with </a:t>
            </a:r>
            <a:r>
              <a:rPr lang="en-US" sz="1600" smtClean="0">
                <a:solidFill>
                  <a:srgbClr val="FF0000"/>
                </a:solidFill>
              </a:rPr>
              <a:t>the Cortex-A series</a:t>
            </a:r>
            <a:r>
              <a:rPr lang="en-US" sz="1600" smtClean="0">
                <a:solidFill>
                  <a:srgbClr val="000000"/>
                </a:solidFill>
              </a:rPr>
              <a:t>.</a:t>
            </a:r>
            <a:endParaRPr lang="en-US" sz="1600">
              <a:solidFill>
                <a:srgbClr val="000000"/>
              </a:solidFill>
            </a:endParaRPr>
          </a:p>
        </p:txBody>
      </p:sp>
      <p:sp>
        <p:nvSpPr>
          <p:cNvPr id="17" name="Text Box 6"/>
          <p:cNvSpPr txBox="1">
            <a:spLocks noChangeArrowheads="1"/>
          </p:cNvSpPr>
          <p:nvPr/>
        </p:nvSpPr>
        <p:spPr bwMode="auto">
          <a:xfrm>
            <a:off x="7317305" y="2708920"/>
            <a:ext cx="158729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fontAlgn="base" hangingPunct="1">
              <a:spcBef>
                <a:spcPct val="0"/>
              </a:spcBef>
              <a:spcAft>
                <a:spcPct val="0"/>
              </a:spcAft>
            </a:pPr>
            <a:r>
              <a:rPr lang="hu-HU" altLang="en-US" sz="1300" b="1" dirty="0" smtClean="0">
                <a:solidFill>
                  <a:srgbClr val="000000"/>
                </a:solidFill>
              </a:rPr>
              <a:t>Inclusion of an</a:t>
            </a:r>
          </a:p>
          <a:p>
            <a:pPr algn="ctr" eaLnBrk="1" fontAlgn="base" hangingPunct="1">
              <a:spcBef>
                <a:spcPct val="0"/>
              </a:spcBef>
              <a:spcAft>
                <a:spcPct val="0"/>
              </a:spcAft>
            </a:pPr>
            <a:r>
              <a:rPr lang="hu-HU" altLang="en-US" sz="1300" b="1" dirty="0" smtClean="0">
                <a:solidFill>
                  <a:srgbClr val="000000"/>
                </a:solidFill>
              </a:rPr>
              <a:t> L2 cache</a:t>
            </a:r>
            <a:endParaRPr lang="en-US" altLang="en-US" sz="1300" b="1" dirty="0">
              <a:solidFill>
                <a:srgbClr val="000000"/>
              </a:solidFill>
            </a:endParaRPr>
          </a:p>
        </p:txBody>
      </p:sp>
      <p:cxnSp>
        <p:nvCxnSpPr>
          <p:cNvPr id="21" name="Straight Connector 20"/>
          <p:cNvCxnSpPr>
            <a:stCxn id="6" idx="0"/>
          </p:cNvCxnSpPr>
          <p:nvPr/>
        </p:nvCxnSpPr>
        <p:spPr bwMode="auto">
          <a:xfrm>
            <a:off x="4974767" y="2330532"/>
            <a:ext cx="1172033" cy="288843"/>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Oval 22"/>
          <p:cNvSpPr>
            <a:spLocks noChangeArrowheads="1"/>
          </p:cNvSpPr>
          <p:nvPr/>
        </p:nvSpPr>
        <p:spPr bwMode="auto">
          <a:xfrm>
            <a:off x="6109252" y="2594670"/>
            <a:ext cx="65088" cy="60325"/>
          </a:xfrm>
          <a:prstGeom prst="ellipse">
            <a:avLst/>
          </a:prstGeom>
          <a:solidFill>
            <a:srgbClr val="FFFFFF"/>
          </a:solidFill>
          <a:ln w="0">
            <a:solidFill>
              <a:schemeClr val="tx1"/>
            </a:solidFill>
            <a:round/>
            <a:headEnd/>
            <a:tailEnd/>
          </a:ln>
        </p:spPr>
        <p:txBody>
          <a:bodyPr/>
          <a:lstStyle/>
          <a:p>
            <a:pPr eaLnBrk="0" fontAlgn="base" hangingPunct="0">
              <a:spcBef>
                <a:spcPct val="0"/>
              </a:spcBef>
              <a:spcAft>
                <a:spcPct val="0"/>
              </a:spcAft>
            </a:pPr>
            <a:endParaRPr lang="hu-HU" sz="1300">
              <a:solidFill>
                <a:srgbClr val="000000"/>
              </a:solidFill>
            </a:endParaRPr>
          </a:p>
        </p:txBody>
      </p:sp>
    </p:spTree>
    <p:extLst>
      <p:ext uri="{BB962C8B-B14F-4D97-AF65-F5344CB8AC3E}">
        <p14:creationId xmlns:p14="http://schemas.microsoft.com/office/powerpoint/2010/main" val="220408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p:bldP spid="8" grpId="0"/>
      <p:bldP spid="11" grpId="0" animBg="1"/>
      <p:bldP spid="12" grpId="0" animBg="1"/>
      <p:bldP spid="13" grpId="0" animBg="1"/>
      <p:bldP spid="17" grpId="0"/>
      <p:bldP spid="23"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2960392" y="2110801"/>
            <a:ext cx="3023585"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fontAlgn="base" hangingPunct="1">
              <a:spcBef>
                <a:spcPct val="0"/>
              </a:spcBef>
              <a:spcAft>
                <a:spcPct val="0"/>
              </a:spcAft>
            </a:pPr>
            <a:r>
              <a:rPr lang="hu-HU" sz="1300" b="1" smtClean="0">
                <a:solidFill>
                  <a:srgbClr val="000000"/>
                </a:solidFill>
              </a:rPr>
              <a:t>Dual designs with </a:t>
            </a:r>
            <a:r>
              <a:rPr lang="en-US" sz="1300" b="1" smtClean="0">
                <a:solidFill>
                  <a:srgbClr val="000000"/>
                </a:solidFill>
              </a:rPr>
              <a:t>two options</a:t>
            </a:r>
          </a:p>
        </p:txBody>
      </p:sp>
      <p:sp>
        <p:nvSpPr>
          <p:cNvPr id="5" name="Text Box 6"/>
          <p:cNvSpPr txBox="1">
            <a:spLocks noChangeArrowheads="1"/>
          </p:cNvSpPr>
          <p:nvPr/>
        </p:nvSpPr>
        <p:spPr bwMode="auto">
          <a:xfrm>
            <a:off x="6571133" y="2110801"/>
            <a:ext cx="236635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fontAlgn="base" hangingPunct="1">
              <a:spcBef>
                <a:spcPct val="0"/>
              </a:spcBef>
              <a:spcAft>
                <a:spcPct val="0"/>
              </a:spcAft>
            </a:pPr>
            <a:r>
              <a:rPr lang="en-US" sz="1300" b="1" smtClean="0">
                <a:solidFill>
                  <a:srgbClr val="000000"/>
                </a:solidFill>
              </a:rPr>
              <a:t>A-priory </a:t>
            </a:r>
          </a:p>
          <a:p>
            <a:pPr algn="ctr" eaLnBrk="1" fontAlgn="base" hangingPunct="1">
              <a:spcBef>
                <a:spcPct val="0"/>
              </a:spcBef>
              <a:spcAft>
                <a:spcPct val="0"/>
              </a:spcAft>
            </a:pPr>
            <a:r>
              <a:rPr lang="en-US" sz="1300" b="1" smtClean="0">
                <a:solidFill>
                  <a:srgbClr val="000000"/>
                </a:solidFill>
              </a:rPr>
              <a:t>multiprocessor designs</a:t>
            </a:r>
            <a:endParaRPr lang="en-US" sz="1300" b="1">
              <a:solidFill>
                <a:srgbClr val="000000"/>
              </a:solidFill>
            </a:endParaRPr>
          </a:p>
        </p:txBody>
      </p:sp>
      <p:sp>
        <p:nvSpPr>
          <p:cNvPr id="6" name="Line 9"/>
          <p:cNvSpPr>
            <a:spLocks noChangeShapeType="1"/>
          </p:cNvSpPr>
          <p:nvPr/>
        </p:nvSpPr>
        <p:spPr bwMode="auto">
          <a:xfrm flipH="1">
            <a:off x="4466690" y="1518763"/>
            <a:ext cx="2278" cy="211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1300">
              <a:solidFill>
                <a:srgbClr val="000000"/>
              </a:solidFill>
            </a:endParaRPr>
          </a:p>
        </p:txBody>
      </p:sp>
      <p:sp>
        <p:nvSpPr>
          <p:cNvPr id="7" name="Line 10"/>
          <p:cNvSpPr>
            <a:spLocks noChangeShapeType="1"/>
          </p:cNvSpPr>
          <p:nvPr/>
        </p:nvSpPr>
        <p:spPr bwMode="auto">
          <a:xfrm flipH="1">
            <a:off x="4465537" y="1729801"/>
            <a:ext cx="0" cy="2960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1300">
              <a:solidFill>
                <a:srgbClr val="000000"/>
              </a:solidFill>
            </a:endParaRPr>
          </a:p>
        </p:txBody>
      </p:sp>
      <p:sp>
        <p:nvSpPr>
          <p:cNvPr id="8" name="Text Box 13"/>
          <p:cNvSpPr txBox="1">
            <a:spLocks noChangeArrowheads="1"/>
          </p:cNvSpPr>
          <p:nvPr/>
        </p:nvSpPr>
        <p:spPr bwMode="auto">
          <a:xfrm>
            <a:off x="2096725" y="1226375"/>
            <a:ext cx="4802918"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fontAlgn="base" hangingPunct="1">
              <a:spcBef>
                <a:spcPct val="0"/>
              </a:spcBef>
              <a:spcAft>
                <a:spcPct val="0"/>
              </a:spcAft>
            </a:pPr>
            <a:r>
              <a:rPr lang="en-US" sz="1300" b="1" smtClean="0">
                <a:solidFill>
                  <a:srgbClr val="000000"/>
                </a:solidFill>
              </a:rPr>
              <a:t>Multiprocessor capability of the Cortex-A </a:t>
            </a:r>
            <a:r>
              <a:rPr lang="hu-HU" sz="1300" b="1" smtClean="0">
                <a:solidFill>
                  <a:srgbClr val="000000"/>
                </a:solidFill>
              </a:rPr>
              <a:t>series</a:t>
            </a:r>
            <a:endParaRPr lang="en-US" sz="1300" b="1">
              <a:solidFill>
                <a:srgbClr val="000000"/>
              </a:solidFill>
            </a:endParaRPr>
          </a:p>
        </p:txBody>
      </p:sp>
      <p:sp>
        <p:nvSpPr>
          <p:cNvPr id="9" name="Text Box 5"/>
          <p:cNvSpPr txBox="1">
            <a:spLocks noChangeArrowheads="1"/>
          </p:cNvSpPr>
          <p:nvPr/>
        </p:nvSpPr>
        <p:spPr bwMode="auto">
          <a:xfrm>
            <a:off x="61921" y="2110801"/>
            <a:ext cx="2579553"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fontAlgn="base" hangingPunct="1">
              <a:spcBef>
                <a:spcPct val="0"/>
              </a:spcBef>
              <a:spcAft>
                <a:spcPct val="0"/>
              </a:spcAft>
            </a:pPr>
            <a:r>
              <a:rPr lang="en-US" sz="1300" b="1" smtClean="0">
                <a:solidFill>
                  <a:srgbClr val="000000"/>
                </a:solidFill>
              </a:rPr>
              <a:t>Single processor design</a:t>
            </a:r>
            <a:r>
              <a:rPr lang="hu-HU" sz="1300" b="1" smtClean="0">
                <a:solidFill>
                  <a:srgbClr val="000000"/>
                </a:solidFill>
              </a:rPr>
              <a:t>s</a:t>
            </a:r>
            <a:r>
              <a:rPr lang="en-US" sz="1300" b="1" smtClean="0">
                <a:solidFill>
                  <a:srgbClr val="000000"/>
                </a:solidFill>
              </a:rPr>
              <a:t>,</a:t>
            </a:r>
          </a:p>
          <a:p>
            <a:pPr algn="ctr" eaLnBrk="1" fontAlgn="base" hangingPunct="1">
              <a:spcBef>
                <a:spcPct val="0"/>
              </a:spcBef>
              <a:spcAft>
                <a:spcPct val="0"/>
              </a:spcAft>
            </a:pPr>
            <a:r>
              <a:rPr lang="en-US" sz="1300" b="1" smtClean="0">
                <a:solidFill>
                  <a:srgbClr val="000000"/>
                </a:solidFill>
              </a:rPr>
              <a:t>no multiprocessor</a:t>
            </a:r>
          </a:p>
          <a:p>
            <a:pPr algn="ctr" eaLnBrk="1" fontAlgn="base" hangingPunct="1">
              <a:spcBef>
                <a:spcPct val="0"/>
              </a:spcBef>
              <a:spcAft>
                <a:spcPct val="0"/>
              </a:spcAft>
            </a:pPr>
            <a:r>
              <a:rPr lang="en-US" sz="1300" b="1" smtClean="0">
                <a:solidFill>
                  <a:srgbClr val="000000"/>
                </a:solidFill>
              </a:rPr>
              <a:t> capability</a:t>
            </a:r>
            <a:endParaRPr lang="en-US" sz="1300" b="1">
              <a:solidFill>
                <a:srgbClr val="000000"/>
              </a:solidFill>
            </a:endParaRPr>
          </a:p>
        </p:txBody>
      </p:sp>
      <p:cxnSp>
        <p:nvCxnSpPr>
          <p:cNvPr id="10" name="Straight Connector 9"/>
          <p:cNvCxnSpPr>
            <a:stCxn id="6" idx="1"/>
            <a:endCxn id="13" idx="7"/>
          </p:cNvCxnSpPr>
          <p:nvPr/>
        </p:nvCxnSpPr>
        <p:spPr>
          <a:xfrm flipH="1">
            <a:off x="1349096" y="1729801"/>
            <a:ext cx="3117594" cy="2833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0"/>
            <a:endCxn id="14" idx="7"/>
          </p:cNvCxnSpPr>
          <p:nvPr/>
        </p:nvCxnSpPr>
        <p:spPr>
          <a:xfrm>
            <a:off x="4465537" y="1729801"/>
            <a:ext cx="3311336" cy="2932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p:cNvSpPr>
            <a:spLocks noChangeArrowheads="1"/>
          </p:cNvSpPr>
          <p:nvPr/>
        </p:nvSpPr>
        <p:spPr bwMode="auto">
          <a:xfrm>
            <a:off x="4445505" y="1999676"/>
            <a:ext cx="65088" cy="60325"/>
          </a:xfrm>
          <a:prstGeom prst="ellipse">
            <a:avLst/>
          </a:prstGeom>
          <a:solidFill>
            <a:srgbClr val="FFFFFF"/>
          </a:solidFill>
          <a:ln w="0">
            <a:solidFill>
              <a:schemeClr val="tx1"/>
            </a:solidFill>
            <a:round/>
            <a:headEnd/>
            <a:tailEnd/>
          </a:ln>
        </p:spPr>
        <p:txBody>
          <a:bodyPr/>
          <a:lstStyle/>
          <a:p>
            <a:pPr eaLnBrk="0" fontAlgn="base" hangingPunct="0">
              <a:spcBef>
                <a:spcPct val="0"/>
              </a:spcBef>
              <a:spcAft>
                <a:spcPct val="0"/>
              </a:spcAft>
            </a:pPr>
            <a:endParaRPr lang="hu-HU" sz="1300">
              <a:solidFill>
                <a:srgbClr val="000000"/>
              </a:solidFill>
            </a:endParaRPr>
          </a:p>
        </p:txBody>
      </p:sp>
      <p:sp>
        <p:nvSpPr>
          <p:cNvPr id="13" name="Oval 13"/>
          <p:cNvSpPr>
            <a:spLocks noChangeArrowheads="1"/>
          </p:cNvSpPr>
          <p:nvPr/>
        </p:nvSpPr>
        <p:spPr bwMode="auto">
          <a:xfrm>
            <a:off x="1293540" y="2004271"/>
            <a:ext cx="65088" cy="60325"/>
          </a:xfrm>
          <a:prstGeom prst="ellipse">
            <a:avLst/>
          </a:prstGeom>
          <a:solidFill>
            <a:srgbClr val="FFFFFF"/>
          </a:solidFill>
          <a:ln w="0">
            <a:solidFill>
              <a:schemeClr val="tx1"/>
            </a:solidFill>
            <a:round/>
            <a:headEnd/>
            <a:tailEnd/>
          </a:ln>
        </p:spPr>
        <p:txBody>
          <a:bodyPr/>
          <a:lstStyle/>
          <a:p>
            <a:pPr eaLnBrk="0" fontAlgn="base" hangingPunct="0">
              <a:spcBef>
                <a:spcPct val="0"/>
              </a:spcBef>
              <a:spcAft>
                <a:spcPct val="0"/>
              </a:spcAft>
            </a:pPr>
            <a:endParaRPr lang="hu-HU" sz="1300">
              <a:solidFill>
                <a:srgbClr val="000000"/>
              </a:solidFill>
            </a:endParaRPr>
          </a:p>
        </p:txBody>
      </p:sp>
      <p:sp>
        <p:nvSpPr>
          <p:cNvPr id="14" name="Oval 13"/>
          <p:cNvSpPr>
            <a:spLocks noChangeArrowheads="1"/>
          </p:cNvSpPr>
          <p:nvPr/>
        </p:nvSpPr>
        <p:spPr bwMode="auto">
          <a:xfrm>
            <a:off x="7721318" y="2013963"/>
            <a:ext cx="65087" cy="61913"/>
          </a:xfrm>
          <a:prstGeom prst="ellipse">
            <a:avLst/>
          </a:prstGeom>
          <a:solidFill>
            <a:srgbClr val="FFFFFF"/>
          </a:solidFill>
          <a:ln w="0">
            <a:solidFill>
              <a:schemeClr val="tx1"/>
            </a:solidFill>
            <a:round/>
            <a:headEnd/>
            <a:tailEnd/>
          </a:ln>
        </p:spPr>
        <p:txBody>
          <a:bodyPr/>
          <a:lstStyle/>
          <a:p>
            <a:pPr eaLnBrk="0" fontAlgn="base" hangingPunct="0">
              <a:spcBef>
                <a:spcPct val="0"/>
              </a:spcBef>
              <a:spcAft>
                <a:spcPct val="0"/>
              </a:spcAft>
            </a:pPr>
            <a:endParaRPr lang="hu-HU" sz="1300">
              <a:solidFill>
                <a:srgbClr val="000000"/>
              </a:solidFill>
            </a:endParaRPr>
          </a:p>
        </p:txBody>
      </p:sp>
      <p:sp>
        <p:nvSpPr>
          <p:cNvPr id="15" name="TextBox 14"/>
          <p:cNvSpPr txBox="1"/>
          <p:nvPr/>
        </p:nvSpPr>
        <p:spPr>
          <a:xfrm>
            <a:off x="494319" y="3089438"/>
            <a:ext cx="1657762" cy="292388"/>
          </a:xfrm>
          <a:prstGeom prst="rect">
            <a:avLst/>
          </a:prstGeom>
          <a:noFill/>
        </p:spPr>
        <p:txBody>
          <a:bodyPr wrap="none" rtlCol="0">
            <a:spAutoFit/>
          </a:bodyPr>
          <a:lstStyle/>
          <a:p>
            <a:pPr>
              <a:spcAft>
                <a:spcPts val="300"/>
              </a:spcAft>
            </a:pPr>
            <a:r>
              <a:rPr lang="en-US" sz="1300" smtClean="0">
                <a:solidFill>
                  <a:srgbClr val="000000"/>
                </a:solidFill>
              </a:rPr>
              <a:t>Cortex-A8 (2005)</a:t>
            </a:r>
            <a:endParaRPr lang="en-US" sz="1300">
              <a:solidFill>
                <a:srgbClr val="000000"/>
              </a:solidFill>
            </a:endParaRPr>
          </a:p>
        </p:txBody>
      </p:sp>
      <p:sp>
        <p:nvSpPr>
          <p:cNvPr id="16" name="TextBox 15"/>
          <p:cNvSpPr txBox="1"/>
          <p:nvPr/>
        </p:nvSpPr>
        <p:spPr>
          <a:xfrm>
            <a:off x="2612841" y="3089438"/>
            <a:ext cx="3730381" cy="1007968"/>
          </a:xfrm>
          <a:prstGeom prst="rect">
            <a:avLst/>
          </a:prstGeom>
          <a:noFill/>
        </p:spPr>
        <p:txBody>
          <a:bodyPr wrap="none" rtlCol="0">
            <a:spAutoFit/>
          </a:bodyPr>
          <a:lstStyle/>
          <a:p>
            <a:pPr algn="ctr">
              <a:spcAft>
                <a:spcPts val="300"/>
              </a:spcAft>
            </a:pPr>
            <a:r>
              <a:rPr lang="en-US" sz="1300" dirty="0" smtClean="0">
                <a:solidFill>
                  <a:srgbClr val="000000"/>
                </a:solidFill>
              </a:rPr>
              <a:t>Cortex-A9/Cortex-A9 </a:t>
            </a:r>
            <a:r>
              <a:rPr lang="en-US" sz="1300" dirty="0" err="1" smtClean="0">
                <a:solidFill>
                  <a:srgbClr val="000000"/>
                </a:solidFill>
              </a:rPr>
              <a:t>MPCore</a:t>
            </a:r>
            <a:r>
              <a:rPr lang="en-US" sz="1300" dirty="0" smtClean="0">
                <a:solidFill>
                  <a:srgbClr val="000000"/>
                </a:solidFill>
              </a:rPr>
              <a:t> (2007)</a:t>
            </a:r>
          </a:p>
          <a:p>
            <a:pPr algn="ctr">
              <a:spcAft>
                <a:spcPts val="300"/>
              </a:spcAft>
            </a:pPr>
            <a:r>
              <a:rPr lang="hu-HU" sz="1300" dirty="0" smtClean="0">
                <a:solidFill>
                  <a:srgbClr val="000000"/>
                </a:solidFill>
              </a:rPr>
              <a:t>(</a:t>
            </a:r>
            <a:r>
              <a:rPr lang="en-US" sz="1300" dirty="0" smtClean="0">
                <a:solidFill>
                  <a:srgbClr val="000000"/>
                </a:solidFill>
              </a:rPr>
              <a:t>Cortex-A12/Cortex-A12 </a:t>
            </a:r>
            <a:r>
              <a:rPr lang="en-US" sz="1300" dirty="0" err="1" smtClean="0">
                <a:solidFill>
                  <a:srgbClr val="000000"/>
                </a:solidFill>
              </a:rPr>
              <a:t>MPCore</a:t>
            </a:r>
            <a:r>
              <a:rPr lang="en-US" sz="1300" dirty="0" smtClean="0">
                <a:solidFill>
                  <a:srgbClr val="000000"/>
                </a:solidFill>
              </a:rPr>
              <a:t> (2013)</a:t>
            </a:r>
            <a:r>
              <a:rPr lang="hu-HU" sz="1300" dirty="0" smtClean="0">
                <a:solidFill>
                  <a:srgbClr val="000000"/>
                </a:solidFill>
              </a:rPr>
              <a:t>)</a:t>
            </a:r>
            <a:r>
              <a:rPr lang="hu-HU" sz="1300" baseline="30000" dirty="0" smtClean="0">
                <a:solidFill>
                  <a:srgbClr val="000000"/>
                </a:solidFill>
              </a:rPr>
              <a:t>1</a:t>
            </a:r>
            <a:endParaRPr lang="en-US" sz="1300" baseline="30000" dirty="0" smtClean="0">
              <a:solidFill>
                <a:srgbClr val="000000"/>
              </a:solidFill>
            </a:endParaRPr>
          </a:p>
          <a:p>
            <a:pPr algn="ctr">
              <a:spcAft>
                <a:spcPts val="300"/>
              </a:spcAft>
            </a:pPr>
            <a:r>
              <a:rPr lang="en-US" sz="1300" dirty="0" smtClean="0">
                <a:solidFill>
                  <a:srgbClr val="000000"/>
                </a:solidFill>
              </a:rPr>
              <a:t>Cortex-A15/Cortex-A15 </a:t>
            </a:r>
            <a:r>
              <a:rPr lang="en-US" sz="1300" dirty="0" err="1" smtClean="0">
                <a:solidFill>
                  <a:srgbClr val="000000"/>
                </a:solidFill>
              </a:rPr>
              <a:t>MPCore</a:t>
            </a:r>
            <a:r>
              <a:rPr lang="en-US" sz="1300" dirty="0" smtClean="0">
                <a:solidFill>
                  <a:srgbClr val="000000"/>
                </a:solidFill>
              </a:rPr>
              <a:t> (2010)</a:t>
            </a:r>
          </a:p>
          <a:p>
            <a:pPr algn="ctr">
              <a:spcAft>
                <a:spcPts val="300"/>
              </a:spcAft>
            </a:pPr>
            <a:r>
              <a:rPr lang="en-US" sz="1300" dirty="0" smtClean="0">
                <a:solidFill>
                  <a:srgbClr val="000000"/>
                </a:solidFill>
              </a:rPr>
              <a:t>Cortex-A17/Cortex-A17 </a:t>
            </a:r>
            <a:r>
              <a:rPr lang="en-US" sz="1300" dirty="0" err="1" smtClean="0">
                <a:solidFill>
                  <a:srgbClr val="000000"/>
                </a:solidFill>
              </a:rPr>
              <a:t>MPCore</a:t>
            </a:r>
            <a:r>
              <a:rPr lang="en-US" sz="1300" dirty="0" smtClean="0">
                <a:solidFill>
                  <a:srgbClr val="000000"/>
                </a:solidFill>
              </a:rPr>
              <a:t> (2014)</a:t>
            </a:r>
            <a:endParaRPr lang="en-US" sz="1300" dirty="0">
              <a:solidFill>
                <a:srgbClr val="000000"/>
              </a:solidFill>
            </a:endParaRPr>
          </a:p>
        </p:txBody>
      </p:sp>
      <p:sp>
        <p:nvSpPr>
          <p:cNvPr id="17" name="TextBox 16"/>
          <p:cNvSpPr txBox="1"/>
          <p:nvPr/>
        </p:nvSpPr>
        <p:spPr>
          <a:xfrm>
            <a:off x="6567309" y="3089295"/>
            <a:ext cx="2452851" cy="1723549"/>
          </a:xfrm>
          <a:prstGeom prst="rect">
            <a:avLst/>
          </a:prstGeom>
          <a:noFill/>
        </p:spPr>
        <p:txBody>
          <a:bodyPr wrap="none" rtlCol="0">
            <a:spAutoFit/>
          </a:bodyPr>
          <a:lstStyle/>
          <a:p>
            <a:pPr algn="ctr">
              <a:spcAft>
                <a:spcPts val="300"/>
              </a:spcAft>
            </a:pPr>
            <a:r>
              <a:rPr lang="en-US" sz="1300" dirty="0" smtClean="0">
                <a:solidFill>
                  <a:srgbClr val="000000"/>
                </a:solidFill>
              </a:rPr>
              <a:t>Cortex-A7 </a:t>
            </a:r>
            <a:r>
              <a:rPr lang="en-US" sz="1300" dirty="0" err="1" smtClean="0">
                <a:solidFill>
                  <a:srgbClr val="000000"/>
                </a:solidFill>
              </a:rPr>
              <a:t>MPCore</a:t>
            </a:r>
            <a:r>
              <a:rPr lang="en-US" sz="1300" dirty="0" smtClean="0">
                <a:solidFill>
                  <a:srgbClr val="000000"/>
                </a:solidFill>
              </a:rPr>
              <a:t> </a:t>
            </a:r>
            <a:r>
              <a:rPr lang="hu-HU" sz="1300" dirty="0" smtClean="0">
                <a:solidFill>
                  <a:srgbClr val="000000"/>
                </a:solidFill>
              </a:rPr>
              <a:t>(</a:t>
            </a:r>
            <a:r>
              <a:rPr lang="en-US" sz="1300" dirty="0" smtClean="0">
                <a:solidFill>
                  <a:srgbClr val="000000"/>
                </a:solidFill>
              </a:rPr>
              <a:t>2011)</a:t>
            </a:r>
            <a:endParaRPr lang="hu-HU" sz="1300" dirty="0" smtClean="0">
              <a:solidFill>
                <a:srgbClr val="000000"/>
              </a:solidFill>
            </a:endParaRPr>
          </a:p>
          <a:p>
            <a:pPr algn="ctr">
              <a:spcAft>
                <a:spcPts val="300"/>
              </a:spcAft>
            </a:pPr>
            <a:r>
              <a:rPr lang="hu-HU" sz="1300" dirty="0" smtClean="0">
                <a:solidFill>
                  <a:srgbClr val="000000"/>
                </a:solidFill>
              </a:rPr>
              <a:t>Cortex-A35 MPCore (2015)</a:t>
            </a:r>
            <a:endParaRPr lang="en-US" sz="1300" dirty="0" smtClean="0">
              <a:solidFill>
                <a:srgbClr val="000000"/>
              </a:solidFill>
            </a:endParaRPr>
          </a:p>
          <a:p>
            <a:pPr algn="ctr">
              <a:spcAft>
                <a:spcPts val="300"/>
              </a:spcAft>
            </a:pPr>
            <a:r>
              <a:rPr lang="en-US" sz="1300" dirty="0" smtClean="0">
                <a:solidFill>
                  <a:srgbClr val="000000"/>
                </a:solidFill>
              </a:rPr>
              <a:t>Cortex-A53</a:t>
            </a:r>
            <a:r>
              <a:rPr lang="hu-HU" sz="1300" dirty="0" smtClean="0">
                <a:solidFill>
                  <a:srgbClr val="000000"/>
                </a:solidFill>
              </a:rPr>
              <a:t> MPCore</a:t>
            </a:r>
            <a:r>
              <a:rPr lang="en-US" sz="1300" dirty="0" smtClean="0">
                <a:solidFill>
                  <a:srgbClr val="000000"/>
                </a:solidFill>
              </a:rPr>
              <a:t> (2012)</a:t>
            </a:r>
          </a:p>
          <a:p>
            <a:pPr algn="ctr">
              <a:spcAft>
                <a:spcPts val="300"/>
              </a:spcAft>
            </a:pPr>
            <a:r>
              <a:rPr lang="en-US" sz="1300" dirty="0" smtClean="0">
                <a:solidFill>
                  <a:srgbClr val="000000"/>
                </a:solidFill>
              </a:rPr>
              <a:t>Cortex-A57</a:t>
            </a:r>
            <a:r>
              <a:rPr lang="hu-HU" sz="1300" dirty="0" smtClean="0">
                <a:solidFill>
                  <a:srgbClr val="000000"/>
                </a:solidFill>
              </a:rPr>
              <a:t> MPCore</a:t>
            </a:r>
            <a:r>
              <a:rPr lang="en-US" sz="1300" dirty="0" smtClean="0">
                <a:solidFill>
                  <a:srgbClr val="000000"/>
                </a:solidFill>
              </a:rPr>
              <a:t> (2012)</a:t>
            </a:r>
          </a:p>
          <a:p>
            <a:pPr algn="ctr">
              <a:spcAft>
                <a:spcPts val="300"/>
              </a:spcAft>
            </a:pPr>
            <a:r>
              <a:rPr lang="en-US" sz="1300" dirty="0" smtClean="0">
                <a:solidFill>
                  <a:srgbClr val="000000"/>
                </a:solidFill>
              </a:rPr>
              <a:t>Cortex-A72</a:t>
            </a:r>
            <a:r>
              <a:rPr lang="hu-HU" sz="1300" dirty="0" smtClean="0">
                <a:solidFill>
                  <a:srgbClr val="000000"/>
                </a:solidFill>
              </a:rPr>
              <a:t> MPCore</a:t>
            </a:r>
            <a:r>
              <a:rPr lang="en-US" sz="1300" dirty="0" smtClean="0">
                <a:solidFill>
                  <a:srgbClr val="000000"/>
                </a:solidFill>
              </a:rPr>
              <a:t> (2015)</a:t>
            </a:r>
            <a:endParaRPr lang="hu-HU" sz="1300" dirty="0" smtClean="0">
              <a:solidFill>
                <a:srgbClr val="000000"/>
              </a:solidFill>
            </a:endParaRPr>
          </a:p>
          <a:p>
            <a:pPr algn="ctr">
              <a:spcAft>
                <a:spcPts val="300"/>
              </a:spcAft>
            </a:pPr>
            <a:r>
              <a:rPr lang="en-US" sz="1300" dirty="0" smtClean="0">
                <a:solidFill>
                  <a:srgbClr val="000000"/>
                </a:solidFill>
              </a:rPr>
              <a:t>Cortex-A7</a:t>
            </a:r>
            <a:r>
              <a:rPr lang="hu-HU" sz="1300" dirty="0" smtClean="0">
                <a:solidFill>
                  <a:srgbClr val="000000"/>
                </a:solidFill>
              </a:rPr>
              <a:t>3 </a:t>
            </a:r>
            <a:r>
              <a:rPr lang="hu-HU" sz="1300" dirty="0">
                <a:solidFill>
                  <a:srgbClr val="000000"/>
                </a:solidFill>
              </a:rPr>
              <a:t>MPCore</a:t>
            </a:r>
            <a:r>
              <a:rPr lang="en-US" sz="1300" dirty="0">
                <a:solidFill>
                  <a:srgbClr val="000000"/>
                </a:solidFill>
              </a:rPr>
              <a:t> (</a:t>
            </a:r>
            <a:r>
              <a:rPr lang="en-US" sz="1300" dirty="0" smtClean="0">
                <a:solidFill>
                  <a:srgbClr val="000000"/>
                </a:solidFill>
              </a:rPr>
              <a:t>201</a:t>
            </a:r>
            <a:r>
              <a:rPr lang="hu-HU" sz="1300" dirty="0" smtClean="0">
                <a:solidFill>
                  <a:srgbClr val="000000"/>
                </a:solidFill>
              </a:rPr>
              <a:t>6</a:t>
            </a:r>
            <a:r>
              <a:rPr lang="en-US" sz="1300" dirty="0" smtClean="0">
                <a:solidFill>
                  <a:srgbClr val="000000"/>
                </a:solidFill>
              </a:rPr>
              <a:t>)</a:t>
            </a:r>
            <a:endParaRPr lang="en-US" sz="1300" dirty="0">
              <a:solidFill>
                <a:srgbClr val="000000"/>
              </a:solidFill>
            </a:endParaRPr>
          </a:p>
          <a:p>
            <a:pPr algn="ctr">
              <a:spcAft>
                <a:spcPts val="300"/>
              </a:spcAft>
            </a:pPr>
            <a:endParaRPr lang="en-US" sz="1300" dirty="0">
              <a:solidFill>
                <a:srgbClr val="000000"/>
              </a:solidFill>
            </a:endParaRPr>
          </a:p>
        </p:txBody>
      </p:sp>
      <p:sp>
        <p:nvSpPr>
          <p:cNvPr id="18" name="TextBox 17"/>
          <p:cNvSpPr txBox="1"/>
          <p:nvPr/>
        </p:nvSpPr>
        <p:spPr>
          <a:xfrm>
            <a:off x="2771800" y="2366242"/>
            <a:ext cx="3478837" cy="505267"/>
          </a:xfrm>
          <a:prstGeom prst="rect">
            <a:avLst/>
          </a:prstGeom>
          <a:noFill/>
        </p:spPr>
        <p:txBody>
          <a:bodyPr wrap="none" rtlCol="0">
            <a:spAutoFit/>
          </a:bodyPr>
          <a:lstStyle/>
          <a:p>
            <a:pPr marL="285750" indent="-285750" fontAlgn="base">
              <a:spcBef>
                <a:spcPct val="0"/>
              </a:spcBef>
              <a:spcAft>
                <a:spcPts val="100"/>
              </a:spcAft>
              <a:buFont typeface="Arial" panose="020B0604020202020204" pitchFamily="34" charset="0"/>
              <a:buChar char="•"/>
            </a:pPr>
            <a:r>
              <a:rPr lang="en-US" sz="1300" b="1" dirty="0">
                <a:solidFill>
                  <a:srgbClr val="000000"/>
                </a:solidFill>
              </a:rPr>
              <a:t>a single processor option and</a:t>
            </a:r>
          </a:p>
          <a:p>
            <a:pPr marL="285750" indent="-285750" fontAlgn="base">
              <a:spcBef>
                <a:spcPct val="0"/>
              </a:spcBef>
              <a:spcAft>
                <a:spcPct val="0"/>
              </a:spcAft>
              <a:buFont typeface="Arial" panose="020B0604020202020204" pitchFamily="34" charset="0"/>
              <a:buChar char="•"/>
            </a:pPr>
            <a:r>
              <a:rPr lang="en-US" sz="1300" b="1" dirty="0">
                <a:solidFill>
                  <a:srgbClr val="000000"/>
                </a:solidFill>
              </a:rPr>
              <a:t>a </a:t>
            </a:r>
            <a:r>
              <a:rPr lang="en-US" sz="1300" b="1" dirty="0" smtClean="0">
                <a:solidFill>
                  <a:srgbClr val="000000"/>
                </a:solidFill>
              </a:rPr>
              <a:t>multiprocessor </a:t>
            </a:r>
            <a:r>
              <a:rPr lang="en-US" sz="1300" b="1" dirty="0">
                <a:solidFill>
                  <a:srgbClr val="000000"/>
                </a:solidFill>
              </a:rPr>
              <a:t>capable </a:t>
            </a:r>
            <a:r>
              <a:rPr lang="en-US" sz="1300" b="1" dirty="0" smtClean="0">
                <a:solidFill>
                  <a:srgbClr val="000000"/>
                </a:solidFill>
              </a:rPr>
              <a:t>option</a:t>
            </a:r>
            <a:endParaRPr lang="en-US" dirty="0">
              <a:solidFill>
                <a:srgbClr val="000000"/>
              </a:solidFill>
            </a:endParaRPr>
          </a:p>
        </p:txBody>
      </p:sp>
      <p:sp>
        <p:nvSpPr>
          <p:cNvPr id="19" name="Rectangle 18"/>
          <p:cNvSpPr/>
          <p:nvPr/>
        </p:nvSpPr>
        <p:spPr>
          <a:xfrm>
            <a:off x="176161" y="631919"/>
            <a:ext cx="8294844" cy="369332"/>
          </a:xfrm>
          <a:prstGeom prst="rect">
            <a:avLst/>
          </a:prstGeom>
        </p:spPr>
        <p:txBody>
          <a:bodyPr wrap="square">
            <a:spAutoFit/>
          </a:bodyPr>
          <a:lstStyle/>
          <a:p>
            <a:pPr fontAlgn="base">
              <a:spcBef>
                <a:spcPct val="0"/>
              </a:spcBef>
              <a:spcAft>
                <a:spcPct val="0"/>
              </a:spcAft>
            </a:pPr>
            <a:r>
              <a:rPr lang="hu-HU" dirty="0" smtClean="0">
                <a:solidFill>
                  <a:srgbClr val="2D2D8A"/>
                </a:solidFill>
              </a:rPr>
              <a:t>a) </a:t>
            </a:r>
            <a:r>
              <a:rPr lang="en-US" dirty="0" smtClean="0">
                <a:solidFill>
                  <a:srgbClr val="2D2D8A"/>
                </a:solidFill>
              </a:rPr>
              <a:t>Multiprocessor </a:t>
            </a:r>
            <a:r>
              <a:rPr lang="en-US" dirty="0">
                <a:solidFill>
                  <a:srgbClr val="2D2D8A"/>
                </a:solidFill>
              </a:rPr>
              <a:t>capability </a:t>
            </a:r>
            <a:r>
              <a:rPr lang="en-US" dirty="0" smtClean="0">
                <a:solidFill>
                  <a:srgbClr val="2D2D8A"/>
                </a:solidFill>
              </a:rPr>
              <a:t>of </a:t>
            </a:r>
            <a:r>
              <a:rPr lang="en-US" dirty="0">
                <a:solidFill>
                  <a:srgbClr val="2D2D8A"/>
                </a:solidFill>
              </a:rPr>
              <a:t>the Cortex-A </a:t>
            </a:r>
            <a:r>
              <a:rPr lang="hu-HU" dirty="0" smtClean="0">
                <a:solidFill>
                  <a:srgbClr val="2D2D8A"/>
                </a:solidFill>
              </a:rPr>
              <a:t>series</a:t>
            </a:r>
            <a:endParaRPr lang="en-US" dirty="0">
              <a:solidFill>
                <a:srgbClr val="2D2D8A"/>
              </a:solidFill>
            </a:endParaRPr>
          </a:p>
        </p:txBody>
      </p:sp>
      <p:sp>
        <p:nvSpPr>
          <p:cNvPr id="3" name="TextBox 2"/>
          <p:cNvSpPr txBox="1"/>
          <p:nvPr/>
        </p:nvSpPr>
        <p:spPr>
          <a:xfrm>
            <a:off x="250825" y="4668523"/>
            <a:ext cx="8513484" cy="584775"/>
          </a:xfrm>
          <a:prstGeom prst="rect">
            <a:avLst/>
          </a:prstGeom>
          <a:noFill/>
        </p:spPr>
        <p:txBody>
          <a:bodyPr wrap="none" rtlCol="0">
            <a:spAutoFit/>
          </a:bodyPr>
          <a:lstStyle/>
          <a:p>
            <a:r>
              <a:rPr lang="en-US" sz="1600" dirty="0" smtClean="0">
                <a:solidFill>
                  <a:srgbClr val="000000"/>
                </a:solidFill>
              </a:rPr>
              <a:t>Here we note that </a:t>
            </a:r>
            <a:r>
              <a:rPr lang="en-US" sz="1600" dirty="0" smtClean="0">
                <a:solidFill>
                  <a:srgbClr val="0070C0"/>
                </a:solidFill>
              </a:rPr>
              <a:t>in figures or tables we often omit the </a:t>
            </a:r>
            <a:r>
              <a:rPr lang="en-US" sz="1600" dirty="0" err="1" smtClean="0">
                <a:solidFill>
                  <a:srgbClr val="0070C0"/>
                </a:solidFill>
              </a:rPr>
              <a:t>MPCore</a:t>
            </a:r>
            <a:r>
              <a:rPr lang="en-US" sz="1600" dirty="0" smtClean="0">
                <a:solidFill>
                  <a:srgbClr val="0070C0"/>
                </a:solidFill>
              </a:rPr>
              <a:t> tag for the sake</a:t>
            </a:r>
          </a:p>
          <a:p>
            <a:r>
              <a:rPr lang="en-US" sz="1600" dirty="0">
                <a:solidFill>
                  <a:srgbClr val="0070C0"/>
                </a:solidFill>
              </a:rPr>
              <a:t> </a:t>
            </a:r>
            <a:r>
              <a:rPr lang="en-US" sz="1600" dirty="0" smtClean="0">
                <a:solidFill>
                  <a:srgbClr val="0070C0"/>
                </a:solidFill>
              </a:rPr>
              <a:t>of </a:t>
            </a:r>
            <a:r>
              <a:rPr lang="hu-HU" sz="1600" dirty="0" smtClean="0">
                <a:solidFill>
                  <a:srgbClr val="0070C0"/>
                </a:solidFill>
              </a:rPr>
              <a:t>brevity</a:t>
            </a:r>
            <a:r>
              <a:rPr lang="en-US" sz="1600" dirty="0" smtClean="0">
                <a:solidFill>
                  <a:srgbClr val="0070C0"/>
                </a:solidFill>
              </a:rPr>
              <a:t>.</a:t>
            </a:r>
            <a:endParaRPr lang="en-US" sz="1600" dirty="0">
              <a:solidFill>
                <a:srgbClr val="0070C0"/>
              </a:solidFill>
            </a:endParaRPr>
          </a:p>
        </p:txBody>
      </p:sp>
      <p:sp>
        <p:nvSpPr>
          <p:cNvPr id="20" name="Title 1"/>
          <p:cNvSpPr>
            <a:spLocks noGrp="1"/>
          </p:cNvSpPr>
          <p:nvPr>
            <p:ph type="title"/>
          </p:nvPr>
        </p:nvSpPr>
        <p:spPr>
          <a:xfrm>
            <a:off x="0" y="0"/>
            <a:ext cx="9144000" cy="393700"/>
          </a:xfrm>
        </p:spPr>
        <p:txBody>
          <a:bodyPr/>
          <a:lstStyle/>
          <a:p>
            <a:r>
              <a:rPr lang="hu-HU" dirty="0">
                <a:solidFill>
                  <a:srgbClr val="FFFFFF"/>
                </a:solidFill>
              </a:rPr>
              <a:t>4</a:t>
            </a:r>
            <a:r>
              <a:rPr lang="hu-HU" dirty="0" smtClean="0">
                <a:solidFill>
                  <a:srgbClr val="FFFFFF"/>
                </a:solidFill>
              </a:rPr>
              <a:t>. </a:t>
            </a:r>
            <a:r>
              <a:rPr lang="hu-HU" dirty="0" err="1">
                <a:solidFill>
                  <a:srgbClr val="FFFFFF"/>
                </a:solidFill>
              </a:rPr>
              <a:t>Overview</a:t>
            </a:r>
            <a:r>
              <a:rPr lang="hu-HU" dirty="0">
                <a:solidFill>
                  <a:srgbClr val="FFFFFF"/>
                </a:solidFill>
              </a:rPr>
              <a:t> of ARM’s </a:t>
            </a:r>
            <a:r>
              <a:rPr lang="hu-HU" dirty="0" err="1">
                <a:solidFill>
                  <a:srgbClr val="FFFFFF"/>
                </a:solidFill>
              </a:rPr>
              <a:t>Cortex-A</a:t>
            </a:r>
            <a:r>
              <a:rPr lang="hu-HU" dirty="0">
                <a:solidFill>
                  <a:srgbClr val="FFFFFF"/>
                </a:solidFill>
              </a:rPr>
              <a:t> series </a:t>
            </a:r>
            <a:r>
              <a:rPr lang="hu-HU" dirty="0" smtClean="0">
                <a:solidFill>
                  <a:srgbClr val="FFFFFF"/>
                </a:solidFill>
              </a:rPr>
              <a:t>(2)</a:t>
            </a:r>
            <a:endParaRPr lang="en-US" dirty="0"/>
          </a:p>
        </p:txBody>
      </p:sp>
      <p:sp>
        <p:nvSpPr>
          <p:cNvPr id="21" name="TextBox 20"/>
          <p:cNvSpPr txBox="1"/>
          <p:nvPr/>
        </p:nvSpPr>
        <p:spPr>
          <a:xfrm>
            <a:off x="251520" y="5388313"/>
            <a:ext cx="8309519" cy="830997"/>
          </a:xfrm>
          <a:prstGeom prst="rect">
            <a:avLst/>
          </a:prstGeom>
          <a:noFill/>
        </p:spPr>
        <p:txBody>
          <a:bodyPr wrap="none" rtlCol="0">
            <a:spAutoFit/>
          </a:bodyPr>
          <a:lstStyle/>
          <a:p>
            <a:r>
              <a:rPr lang="hu-HU" sz="1600" baseline="30000" dirty="0" smtClean="0"/>
              <a:t>1</a:t>
            </a:r>
            <a:r>
              <a:rPr lang="hu-HU" sz="1600" dirty="0" smtClean="0"/>
              <a:t>The model </a:t>
            </a:r>
            <a:r>
              <a:rPr lang="hu-HU" sz="1600" dirty="0" smtClean="0"/>
              <a:t>Cortex-A12 </a:t>
            </a:r>
            <a:r>
              <a:rPr lang="hu-HU" sz="1600" dirty="0" smtClean="0"/>
              <a:t>was introduced in 6/2013 but became withdrawn</a:t>
            </a:r>
          </a:p>
          <a:p>
            <a:r>
              <a:rPr lang="hu-HU" sz="1600" dirty="0"/>
              <a:t> </a:t>
            </a:r>
            <a:r>
              <a:rPr lang="hu-HU" sz="1600" dirty="0" smtClean="0"/>
              <a:t>  in 10/2014 since its parameters were too close to that of the Cortex-A17, so</a:t>
            </a:r>
          </a:p>
          <a:p>
            <a:r>
              <a:rPr lang="hu-HU" sz="1600" dirty="0"/>
              <a:t> </a:t>
            </a:r>
            <a:r>
              <a:rPr lang="hu-HU" sz="1600" dirty="0" smtClean="0"/>
              <a:t>  subsequently we will leave it out in most parts from our discussion. </a:t>
            </a:r>
            <a:endParaRPr lang="en-US" sz="1600" dirty="0"/>
          </a:p>
        </p:txBody>
      </p:sp>
    </p:spTree>
    <p:extLst>
      <p:ext uri="{BB962C8B-B14F-4D97-AF65-F5344CB8AC3E}">
        <p14:creationId xmlns:p14="http://schemas.microsoft.com/office/powerpoint/2010/main" val="424310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ppt_x"/>
                                          </p:val>
                                        </p:tav>
                                        <p:tav tm="100000">
                                          <p:val>
                                            <p:strVal val="#ppt_x"/>
                                          </p:val>
                                        </p:tav>
                                      </p:tavLst>
                                    </p:anim>
                                    <p:anim calcmode="lin" valueType="num">
                                      <p:cBhvr additive="base">
                                        <p:cTn id="52" dur="500" fill="hold"/>
                                        <p:tgtEl>
                                          <p:spTgt spid="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5"/>
                                        </p:tgtEl>
                                        <p:attrNameLst>
                                          <p:attrName>style.visibility</p:attrName>
                                        </p:attrNameLst>
                                      </p:cBhvr>
                                      <p:to>
                                        <p:strVal val="visible"/>
                                      </p:to>
                                    </p:set>
                                    <p:anim calcmode="lin" valueType="num">
                                      <p:cBhvr additive="base">
                                        <p:cTn id="65" dur="500" fill="hold"/>
                                        <p:tgtEl>
                                          <p:spTgt spid="5"/>
                                        </p:tgtEl>
                                        <p:attrNameLst>
                                          <p:attrName>ppt_x</p:attrName>
                                        </p:attrNameLst>
                                      </p:cBhvr>
                                      <p:tavLst>
                                        <p:tav tm="0">
                                          <p:val>
                                            <p:strVal val="#ppt_x"/>
                                          </p:val>
                                        </p:tav>
                                        <p:tav tm="100000">
                                          <p:val>
                                            <p:strVal val="#ppt_x"/>
                                          </p:val>
                                        </p:tav>
                                      </p:tavLst>
                                    </p:anim>
                                    <p:anim calcmode="lin" valueType="num">
                                      <p:cBhvr additive="base">
                                        <p:cTn id="66" dur="500" fill="hold"/>
                                        <p:tgtEl>
                                          <p:spTgt spid="5"/>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500" fill="hold"/>
                                        <p:tgtEl>
                                          <p:spTgt spid="17"/>
                                        </p:tgtEl>
                                        <p:attrNameLst>
                                          <p:attrName>ppt_x</p:attrName>
                                        </p:attrNameLst>
                                      </p:cBhvr>
                                      <p:tavLst>
                                        <p:tav tm="0">
                                          <p:val>
                                            <p:strVal val="#ppt_x"/>
                                          </p:val>
                                        </p:tav>
                                        <p:tav tm="100000">
                                          <p:val>
                                            <p:strVal val="#ppt_x"/>
                                          </p:val>
                                        </p:tav>
                                      </p:tavLst>
                                    </p:anim>
                                    <p:anim calcmode="lin" valueType="num">
                                      <p:cBhvr additive="base">
                                        <p:cTn id="7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3"/>
                                        </p:tgtEl>
                                        <p:attrNameLst>
                                          <p:attrName>style.visibility</p:attrName>
                                        </p:attrNameLst>
                                      </p:cBhvr>
                                      <p:to>
                                        <p:strVal val="visible"/>
                                      </p:to>
                                    </p:set>
                                    <p:anim calcmode="lin" valueType="num">
                                      <p:cBhvr additive="base">
                                        <p:cTn id="75" dur="500" fill="hold"/>
                                        <p:tgtEl>
                                          <p:spTgt spid="3"/>
                                        </p:tgtEl>
                                        <p:attrNameLst>
                                          <p:attrName>ppt_x</p:attrName>
                                        </p:attrNameLst>
                                      </p:cBhvr>
                                      <p:tavLst>
                                        <p:tav tm="0">
                                          <p:val>
                                            <p:strVal val="#ppt_x"/>
                                          </p:val>
                                        </p:tav>
                                        <p:tav tm="100000">
                                          <p:val>
                                            <p:strVal val="#ppt_x"/>
                                          </p:val>
                                        </p:tav>
                                      </p:tavLst>
                                    </p:anim>
                                    <p:anim calcmode="lin" valueType="num">
                                      <p:cBhvr additive="base">
                                        <p:cTn id="7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additive="base">
                                        <p:cTn id="81" dur="500" fill="hold"/>
                                        <p:tgtEl>
                                          <p:spTgt spid="21"/>
                                        </p:tgtEl>
                                        <p:attrNameLst>
                                          <p:attrName>ppt_x</p:attrName>
                                        </p:attrNameLst>
                                      </p:cBhvr>
                                      <p:tavLst>
                                        <p:tav tm="0">
                                          <p:val>
                                            <p:strVal val="#ppt_x"/>
                                          </p:val>
                                        </p:tav>
                                        <p:tav tm="100000">
                                          <p:val>
                                            <p:strVal val="#ppt_x"/>
                                          </p:val>
                                        </p:tav>
                                      </p:tavLst>
                                    </p:anim>
                                    <p:anim calcmode="lin" valueType="num">
                                      <p:cBhvr additive="base">
                                        <p:cTn id="8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p:bldP spid="9" grpId="0"/>
      <p:bldP spid="12" grpId="0" animBg="1"/>
      <p:bldP spid="13" grpId="0" animBg="1"/>
      <p:bldP spid="14" grpId="0" animBg="1"/>
      <p:bldP spid="15" grpId="0"/>
      <p:bldP spid="16" grpId="0"/>
      <p:bldP spid="17" grpId="0"/>
      <p:bldP spid="18" grpId="0"/>
      <p:bldP spid="3" grpId="0"/>
      <p:bldP spid="21"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solidFill>
                  <a:srgbClr val="FFFFFF"/>
                </a:solidFill>
              </a:rPr>
              <a:t>4</a:t>
            </a:r>
            <a:r>
              <a:rPr lang="hu-HU" dirty="0" smtClean="0">
                <a:solidFill>
                  <a:srgbClr val="FFFFFF"/>
                </a:solidFill>
              </a:rPr>
              <a:t>. </a:t>
            </a:r>
            <a:r>
              <a:rPr lang="hu-HU" dirty="0" err="1">
                <a:solidFill>
                  <a:srgbClr val="FFFFFF"/>
                </a:solidFill>
              </a:rPr>
              <a:t>Overview</a:t>
            </a:r>
            <a:r>
              <a:rPr lang="hu-HU" dirty="0">
                <a:solidFill>
                  <a:srgbClr val="FFFFFF"/>
                </a:solidFill>
              </a:rPr>
              <a:t> of ARM’s </a:t>
            </a:r>
            <a:r>
              <a:rPr lang="hu-HU" dirty="0" err="1">
                <a:solidFill>
                  <a:srgbClr val="FFFFFF"/>
                </a:solidFill>
              </a:rPr>
              <a:t>Cortex-A</a:t>
            </a:r>
            <a:r>
              <a:rPr lang="hu-HU" dirty="0">
                <a:solidFill>
                  <a:srgbClr val="FFFFFF"/>
                </a:solidFill>
              </a:rPr>
              <a:t> series </a:t>
            </a:r>
            <a:r>
              <a:rPr lang="hu-HU" dirty="0" smtClean="0">
                <a:solidFill>
                  <a:srgbClr val="FFFFFF"/>
                </a:solidFill>
              </a:rPr>
              <a:t>(3)</a:t>
            </a:r>
            <a:endParaRPr lang="en-US" dirty="0"/>
          </a:p>
        </p:txBody>
      </p:sp>
      <p:sp>
        <p:nvSpPr>
          <p:cNvPr id="4" name="TextBox 3"/>
          <p:cNvSpPr txBox="1"/>
          <p:nvPr/>
        </p:nvSpPr>
        <p:spPr>
          <a:xfrm>
            <a:off x="181323" y="649152"/>
            <a:ext cx="8915052" cy="338554"/>
          </a:xfrm>
          <a:prstGeom prst="rect">
            <a:avLst/>
          </a:prstGeom>
          <a:noFill/>
        </p:spPr>
        <p:txBody>
          <a:bodyPr wrap="square" rtlCol="0">
            <a:spAutoFit/>
          </a:bodyPr>
          <a:lstStyle/>
          <a:p>
            <a:r>
              <a:rPr lang="hu-HU" sz="1600" smtClean="0">
                <a:solidFill>
                  <a:srgbClr val="FF0000"/>
                </a:solidFill>
              </a:rPr>
              <a:t>R</a:t>
            </a:r>
            <a:r>
              <a:rPr lang="en-US" sz="1600" err="1" smtClean="0">
                <a:solidFill>
                  <a:srgbClr val="FF0000"/>
                </a:solidFill>
              </a:rPr>
              <a:t>emarks</a:t>
            </a:r>
            <a:r>
              <a:rPr lang="en-US" sz="1600" smtClean="0">
                <a:solidFill>
                  <a:srgbClr val="FF0000"/>
                </a:solidFill>
              </a:rPr>
              <a:t> on the </a:t>
            </a:r>
            <a:r>
              <a:rPr lang="hu-HU" sz="1600" smtClean="0">
                <a:solidFill>
                  <a:srgbClr val="FF0000"/>
                </a:solidFill>
              </a:rPr>
              <a:t>interpretation of the term MPCore by ARM</a:t>
            </a:r>
            <a:endParaRPr lang="en-US" sz="1600"/>
          </a:p>
        </p:txBody>
      </p:sp>
      <p:sp>
        <p:nvSpPr>
          <p:cNvPr id="3" name="TextBox 2"/>
          <p:cNvSpPr txBox="1"/>
          <p:nvPr/>
        </p:nvSpPr>
        <p:spPr>
          <a:xfrm>
            <a:off x="393816" y="1019150"/>
            <a:ext cx="8610049" cy="830997"/>
          </a:xfrm>
          <a:prstGeom prst="rect">
            <a:avLst/>
          </a:prstGeom>
          <a:noFill/>
        </p:spPr>
        <p:txBody>
          <a:bodyPr wrap="none" rtlCol="0">
            <a:spAutoFit/>
          </a:bodyPr>
          <a:lstStyle/>
          <a:p>
            <a:pPr marL="285750" indent="-285750">
              <a:buFont typeface="Arial" panose="020B0604020202020204" pitchFamily="34" charset="0"/>
              <a:buChar char="•"/>
            </a:pPr>
            <a:r>
              <a:rPr lang="hu-HU" sz="1600" dirty="0" smtClean="0"/>
              <a:t>ARM introduced the term </a:t>
            </a:r>
            <a:r>
              <a:rPr lang="hu-HU" sz="1600" dirty="0" smtClean="0">
                <a:solidFill>
                  <a:srgbClr val="FF0000"/>
                </a:solidFill>
              </a:rPr>
              <a:t>MPCore</a:t>
            </a:r>
            <a:r>
              <a:rPr lang="hu-HU" sz="1600" dirty="0" smtClean="0"/>
              <a:t> in connection with the announcement of the </a:t>
            </a:r>
          </a:p>
          <a:p>
            <a:r>
              <a:rPr lang="hu-HU" sz="1600" dirty="0"/>
              <a:t> </a:t>
            </a:r>
            <a:r>
              <a:rPr lang="hu-HU" sz="1600" dirty="0" smtClean="0"/>
              <a:t>    </a:t>
            </a:r>
            <a:r>
              <a:rPr lang="hu-HU" sz="1600" dirty="0" smtClean="0">
                <a:solidFill>
                  <a:srgbClr val="0070C0"/>
                </a:solidFill>
              </a:rPr>
              <a:t>ARM11 MPCore in 2004 </a:t>
            </a:r>
            <a:r>
              <a:rPr lang="en-US" sz="1600" dirty="0" smtClean="0"/>
              <a:t>despite the fact that </a:t>
            </a:r>
            <a:r>
              <a:rPr lang="en-US" sz="1600" dirty="0" smtClean="0"/>
              <a:t>the </a:t>
            </a:r>
            <a:r>
              <a:rPr lang="en-US" sz="1600" dirty="0" err="1" smtClean="0"/>
              <a:t>ARM11</a:t>
            </a:r>
            <a:r>
              <a:rPr lang="en-US" sz="1600" dirty="0" smtClean="0"/>
              <a:t> </a:t>
            </a:r>
            <a:r>
              <a:rPr lang="en-US" sz="1600" dirty="0" err="1" smtClean="0"/>
              <a:t>MPCore</a:t>
            </a:r>
            <a:r>
              <a:rPr lang="en-US" sz="1600" dirty="0" smtClean="0"/>
              <a:t> was actually</a:t>
            </a:r>
          </a:p>
          <a:p>
            <a:pPr>
              <a:spcAft>
                <a:spcPts val="600"/>
              </a:spcAft>
            </a:pPr>
            <a:r>
              <a:rPr lang="en-US" sz="1600" dirty="0"/>
              <a:t> </a:t>
            </a:r>
            <a:r>
              <a:rPr lang="en-US" sz="1600" dirty="0" smtClean="0"/>
              <a:t>    </a:t>
            </a:r>
            <a:r>
              <a:rPr lang="hu-HU" sz="1600" dirty="0" smtClean="0"/>
              <a:t>a </a:t>
            </a:r>
            <a:r>
              <a:rPr lang="hu-HU" sz="1600" dirty="0" smtClean="0">
                <a:solidFill>
                  <a:srgbClr val="FF0000"/>
                </a:solidFill>
              </a:rPr>
              <a:t>multicore </a:t>
            </a:r>
            <a:r>
              <a:rPr lang="en-US" sz="1600" dirty="0" smtClean="0">
                <a:solidFill>
                  <a:srgbClr val="FF0000"/>
                </a:solidFill>
              </a:rPr>
              <a:t>processor </a:t>
            </a:r>
            <a:r>
              <a:rPr lang="hu-HU" sz="1600" dirty="0" smtClean="0"/>
              <a:t>including </a:t>
            </a:r>
            <a:r>
              <a:rPr lang="hu-HU" sz="1600" dirty="0" smtClean="0"/>
              <a:t>up to 4 </a:t>
            </a:r>
            <a:r>
              <a:rPr lang="hu-HU" sz="1600" dirty="0" smtClean="0"/>
              <a:t>cores. </a:t>
            </a:r>
            <a:endParaRPr lang="hu-HU" sz="1600" dirty="0" smtClean="0"/>
          </a:p>
        </p:txBody>
      </p:sp>
      <p:sp>
        <p:nvSpPr>
          <p:cNvPr id="5" name="TextBox 4"/>
          <p:cNvSpPr txBox="1"/>
          <p:nvPr/>
        </p:nvSpPr>
        <p:spPr>
          <a:xfrm>
            <a:off x="746575" y="3180456"/>
            <a:ext cx="8087855" cy="338554"/>
          </a:xfrm>
          <a:prstGeom prst="rect">
            <a:avLst/>
          </a:prstGeom>
          <a:noFill/>
        </p:spPr>
        <p:txBody>
          <a:bodyPr wrap="none" rtlCol="0">
            <a:spAutoFit/>
          </a:bodyPr>
          <a:lstStyle/>
          <a:p>
            <a:r>
              <a:rPr lang="hu-HU" sz="1600" dirty="0"/>
              <a:t> </a:t>
            </a:r>
            <a:r>
              <a:rPr lang="en-US" sz="1600" dirty="0" smtClean="0"/>
              <a:t>Since then </a:t>
            </a:r>
            <a:r>
              <a:rPr lang="en-US" sz="1600" dirty="0" err="1" smtClean="0"/>
              <a:t>MPCore</a:t>
            </a:r>
            <a:r>
              <a:rPr lang="en-US" sz="1600" dirty="0" smtClean="0"/>
              <a:t> </a:t>
            </a:r>
            <a:r>
              <a:rPr lang="hu-HU" sz="1600" dirty="0" smtClean="0"/>
              <a:t>indicates the </a:t>
            </a:r>
            <a:r>
              <a:rPr lang="hu-HU" sz="1600" dirty="0">
                <a:solidFill>
                  <a:srgbClr val="FF0000"/>
                </a:solidFill>
              </a:rPr>
              <a:t>multiprocessor capability </a:t>
            </a:r>
            <a:r>
              <a:rPr lang="hu-HU" sz="1600" dirty="0"/>
              <a:t>of the processor. </a:t>
            </a:r>
            <a:endParaRPr lang="en-US" sz="1600" dirty="0"/>
          </a:p>
        </p:txBody>
      </p:sp>
      <p:sp>
        <p:nvSpPr>
          <p:cNvPr id="6" name="TextBox 5"/>
          <p:cNvSpPr txBox="1"/>
          <p:nvPr/>
        </p:nvSpPr>
        <p:spPr>
          <a:xfrm>
            <a:off x="926595" y="2557208"/>
            <a:ext cx="7639464" cy="623248"/>
          </a:xfrm>
          <a:prstGeom prst="rect">
            <a:avLst/>
          </a:prstGeom>
          <a:noFill/>
        </p:spPr>
        <p:txBody>
          <a:bodyPr wrap="none" rtlCol="0">
            <a:spAutoFit/>
          </a:bodyPr>
          <a:lstStyle/>
          <a:p>
            <a:pPr marL="285750" indent="-285750">
              <a:spcAft>
                <a:spcPts val="300"/>
              </a:spcAft>
              <a:buFont typeface="Arial" panose="020B0604020202020204" pitchFamily="34" charset="0"/>
              <a:buChar char="•"/>
            </a:pPr>
            <a:r>
              <a:rPr lang="hu-HU" sz="1600" dirty="0">
                <a:solidFill>
                  <a:srgbClr val="FF0000"/>
                </a:solidFill>
              </a:rPr>
              <a:t>ARM Cortex-A9 </a:t>
            </a:r>
            <a:r>
              <a:rPr lang="en-US" sz="1600" dirty="0" smtClean="0">
                <a:solidFill>
                  <a:srgbClr val="0070C0"/>
                </a:solidFill>
              </a:rPr>
              <a:t>it does not support multiprocessor configurations </a:t>
            </a:r>
            <a:r>
              <a:rPr lang="en-US" sz="1600" dirty="0" smtClean="0"/>
              <a:t>and</a:t>
            </a:r>
          </a:p>
          <a:p>
            <a:pPr marL="285750" indent="-285750">
              <a:spcAft>
                <a:spcPts val="300"/>
              </a:spcAft>
              <a:buFont typeface="Arial" panose="020B0604020202020204" pitchFamily="34" charset="0"/>
              <a:buChar char="•"/>
            </a:pPr>
            <a:r>
              <a:rPr lang="hu-HU" sz="1600" dirty="0">
                <a:solidFill>
                  <a:srgbClr val="FF0000"/>
                </a:solidFill>
              </a:rPr>
              <a:t>ARM Cortex-A9 </a:t>
            </a:r>
            <a:r>
              <a:rPr lang="hu-HU" sz="1600" dirty="0" smtClean="0">
                <a:solidFill>
                  <a:srgbClr val="FF0000"/>
                </a:solidFill>
              </a:rPr>
              <a:t>MPCore</a:t>
            </a:r>
            <a:r>
              <a:rPr lang="en-US" sz="1600" dirty="0" smtClean="0">
                <a:solidFill>
                  <a:srgbClr val="FF0000"/>
                </a:solidFill>
              </a:rPr>
              <a:t> </a:t>
            </a:r>
            <a:r>
              <a:rPr lang="en-US" sz="1600" dirty="0" smtClean="0">
                <a:solidFill>
                  <a:srgbClr val="0070C0"/>
                </a:solidFill>
              </a:rPr>
              <a:t>it supports multiprocessor configurations.</a:t>
            </a:r>
            <a:endParaRPr lang="en-US" dirty="0"/>
          </a:p>
        </p:txBody>
      </p:sp>
      <p:sp>
        <p:nvSpPr>
          <p:cNvPr id="7" name="TextBox 6"/>
          <p:cNvSpPr txBox="1"/>
          <p:nvPr/>
        </p:nvSpPr>
        <p:spPr>
          <a:xfrm>
            <a:off x="385763" y="1853825"/>
            <a:ext cx="8354788" cy="661720"/>
          </a:xfrm>
          <a:prstGeom prst="rect">
            <a:avLst/>
          </a:prstGeom>
          <a:noFill/>
        </p:spPr>
        <p:txBody>
          <a:bodyPr wrap="none" rtlCol="0">
            <a:spAutoFit/>
          </a:bodyPr>
          <a:lstStyle/>
          <a:p>
            <a:pPr marL="285750" lvl="0" indent="-285750">
              <a:spcAft>
                <a:spcPts val="600"/>
              </a:spcAft>
              <a:buFont typeface="Arial" panose="020B0604020202020204" pitchFamily="34" charset="0"/>
              <a:buChar char="•"/>
            </a:pPr>
            <a:r>
              <a:rPr lang="hu-HU" sz="1600" dirty="0">
                <a:solidFill>
                  <a:srgbClr val="0070C0"/>
                </a:solidFill>
              </a:rPr>
              <a:t>Along with the ARM Cortex-A9 MPCore</a:t>
            </a:r>
            <a:r>
              <a:rPr lang="hu-HU" sz="1600" dirty="0">
                <a:solidFill>
                  <a:srgbClr val="000000"/>
                </a:solidFill>
              </a:rPr>
              <a:t> </a:t>
            </a:r>
            <a:r>
              <a:rPr lang="en-US" sz="1600" dirty="0">
                <a:solidFill>
                  <a:srgbClr val="000000"/>
                </a:solidFill>
              </a:rPr>
              <a:t>(2007) </a:t>
            </a:r>
            <a:r>
              <a:rPr lang="hu-HU" sz="1600" dirty="0">
                <a:solidFill>
                  <a:srgbClr val="000000"/>
                </a:solidFill>
              </a:rPr>
              <a:t>ARM re-interpreted this term</a:t>
            </a:r>
            <a:r>
              <a:rPr lang="en-US" sz="1600" dirty="0">
                <a:solidFill>
                  <a:srgbClr val="000000"/>
                </a:solidFill>
              </a:rPr>
              <a:t>.</a:t>
            </a:r>
          </a:p>
          <a:p>
            <a:pPr lvl="0"/>
            <a:r>
              <a:rPr lang="en-US" sz="1600" dirty="0" smtClean="0">
                <a:solidFill>
                  <a:srgbClr val="000000"/>
                </a:solidFill>
              </a:rPr>
              <a:t>    The </a:t>
            </a:r>
            <a:r>
              <a:rPr lang="en-US" sz="1600" dirty="0">
                <a:solidFill>
                  <a:srgbClr val="000000"/>
                </a:solidFill>
              </a:rPr>
              <a:t>ARM Cortex-</a:t>
            </a:r>
            <a:r>
              <a:rPr lang="en-US" sz="1600" dirty="0" err="1">
                <a:solidFill>
                  <a:srgbClr val="000000"/>
                </a:solidFill>
              </a:rPr>
              <a:t>A9</a:t>
            </a:r>
            <a:r>
              <a:rPr lang="en-US" sz="1600" dirty="0">
                <a:solidFill>
                  <a:srgbClr val="000000"/>
                </a:solidFill>
              </a:rPr>
              <a:t> introduced </a:t>
            </a:r>
            <a:r>
              <a:rPr lang="en-US" sz="1600" dirty="0">
                <a:solidFill>
                  <a:srgbClr val="FF0000"/>
                </a:solidFill>
              </a:rPr>
              <a:t>1-4 cores </a:t>
            </a:r>
            <a:r>
              <a:rPr lang="en-US" sz="1600" dirty="0">
                <a:solidFill>
                  <a:srgbClr val="000000"/>
                </a:solidFill>
              </a:rPr>
              <a:t>and it had two </a:t>
            </a:r>
            <a:r>
              <a:rPr lang="en-US" sz="1600" dirty="0" smtClean="0">
                <a:solidFill>
                  <a:srgbClr val="000000"/>
                </a:solidFill>
              </a:rPr>
              <a:t>alternatives</a:t>
            </a:r>
            <a:endParaRPr lang="en-US" dirty="0"/>
          </a:p>
        </p:txBody>
      </p:sp>
    </p:spTree>
    <p:extLst>
      <p:ext uri="{BB962C8B-B14F-4D97-AF65-F5344CB8AC3E}">
        <p14:creationId xmlns:p14="http://schemas.microsoft.com/office/powerpoint/2010/main" val="155063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3543609" y="2056271"/>
            <a:ext cx="2018501"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fontAlgn="base" hangingPunct="1">
              <a:spcBef>
                <a:spcPct val="0"/>
              </a:spcBef>
              <a:spcAft>
                <a:spcPct val="0"/>
              </a:spcAft>
            </a:pPr>
            <a:r>
              <a:rPr lang="en-US" sz="1300" b="1" smtClean="0">
                <a:solidFill>
                  <a:srgbClr val="000000"/>
                </a:solidFill>
              </a:rPr>
              <a:t>Mainstream models</a:t>
            </a:r>
            <a:endParaRPr lang="en-US" sz="1300" b="1">
              <a:solidFill>
                <a:srgbClr val="000000"/>
              </a:solidFill>
            </a:endParaRPr>
          </a:p>
        </p:txBody>
      </p:sp>
      <p:sp>
        <p:nvSpPr>
          <p:cNvPr id="4" name="Text Box 6"/>
          <p:cNvSpPr txBox="1">
            <a:spLocks noChangeArrowheads="1"/>
          </p:cNvSpPr>
          <p:nvPr/>
        </p:nvSpPr>
        <p:spPr bwMode="auto">
          <a:xfrm>
            <a:off x="6102170" y="2056271"/>
            <a:ext cx="1968808"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fontAlgn="base" hangingPunct="1">
              <a:spcBef>
                <a:spcPct val="0"/>
              </a:spcBef>
              <a:spcAft>
                <a:spcPct val="0"/>
              </a:spcAft>
            </a:pPr>
            <a:r>
              <a:rPr lang="en-US" sz="1300" b="1" smtClean="0">
                <a:solidFill>
                  <a:srgbClr val="000000"/>
                </a:solidFill>
              </a:rPr>
              <a:t>Low-power models</a:t>
            </a:r>
            <a:endParaRPr lang="en-US" sz="1300" b="1">
              <a:solidFill>
                <a:srgbClr val="000000"/>
              </a:solidFill>
            </a:endParaRPr>
          </a:p>
        </p:txBody>
      </p:sp>
      <p:sp>
        <p:nvSpPr>
          <p:cNvPr id="5" name="Line 9"/>
          <p:cNvSpPr>
            <a:spLocks noChangeShapeType="1"/>
          </p:cNvSpPr>
          <p:nvPr/>
        </p:nvSpPr>
        <p:spPr bwMode="auto">
          <a:xfrm flipH="1">
            <a:off x="4569722" y="1464233"/>
            <a:ext cx="2278" cy="211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1300">
              <a:solidFill>
                <a:srgbClr val="000000"/>
              </a:solidFill>
            </a:endParaRPr>
          </a:p>
        </p:txBody>
      </p:sp>
      <p:sp>
        <p:nvSpPr>
          <p:cNvPr id="6" name="Line 10"/>
          <p:cNvSpPr>
            <a:spLocks noChangeShapeType="1"/>
          </p:cNvSpPr>
          <p:nvPr/>
        </p:nvSpPr>
        <p:spPr bwMode="auto">
          <a:xfrm flipH="1">
            <a:off x="4568569" y="1675271"/>
            <a:ext cx="0" cy="2960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1300">
              <a:solidFill>
                <a:srgbClr val="000000"/>
              </a:solidFill>
            </a:endParaRPr>
          </a:p>
        </p:txBody>
      </p:sp>
      <p:sp>
        <p:nvSpPr>
          <p:cNvPr id="7" name="Text Box 13"/>
          <p:cNvSpPr txBox="1">
            <a:spLocks noChangeArrowheads="1"/>
          </p:cNvSpPr>
          <p:nvPr/>
        </p:nvSpPr>
        <p:spPr bwMode="auto">
          <a:xfrm>
            <a:off x="2392590" y="1171845"/>
            <a:ext cx="4434227"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fontAlgn="base" hangingPunct="1">
              <a:spcBef>
                <a:spcPct val="0"/>
              </a:spcBef>
              <a:spcAft>
                <a:spcPct val="0"/>
              </a:spcAft>
            </a:pPr>
            <a:r>
              <a:rPr lang="en-US" sz="1300" b="1" smtClean="0">
                <a:solidFill>
                  <a:srgbClr val="000000"/>
                </a:solidFill>
              </a:rPr>
              <a:t>Performance classes of the Cortex-A </a:t>
            </a:r>
            <a:r>
              <a:rPr lang="hu-HU" sz="1300" b="1" smtClean="0">
                <a:solidFill>
                  <a:srgbClr val="000000"/>
                </a:solidFill>
              </a:rPr>
              <a:t>models</a:t>
            </a:r>
            <a:endParaRPr lang="en-US" sz="1300" b="1">
              <a:solidFill>
                <a:srgbClr val="000000"/>
              </a:solidFill>
            </a:endParaRPr>
          </a:p>
        </p:txBody>
      </p:sp>
      <p:sp>
        <p:nvSpPr>
          <p:cNvPr id="8" name="Text Box 5"/>
          <p:cNvSpPr txBox="1">
            <a:spLocks noChangeArrowheads="1"/>
          </p:cNvSpPr>
          <p:nvPr/>
        </p:nvSpPr>
        <p:spPr bwMode="auto">
          <a:xfrm>
            <a:off x="689026" y="2056271"/>
            <a:ext cx="262283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fontAlgn="base" hangingPunct="1">
              <a:spcBef>
                <a:spcPct val="0"/>
              </a:spcBef>
              <a:spcAft>
                <a:spcPct val="0"/>
              </a:spcAft>
            </a:pPr>
            <a:r>
              <a:rPr lang="en-US" sz="1300" b="1" smtClean="0">
                <a:solidFill>
                  <a:srgbClr val="000000"/>
                </a:solidFill>
              </a:rPr>
              <a:t>High-performance models</a:t>
            </a:r>
            <a:endParaRPr lang="en-US" sz="1300" b="1">
              <a:solidFill>
                <a:srgbClr val="000000"/>
              </a:solidFill>
            </a:endParaRPr>
          </a:p>
        </p:txBody>
      </p:sp>
      <p:cxnSp>
        <p:nvCxnSpPr>
          <p:cNvPr id="9" name="Straight Connector 8"/>
          <p:cNvCxnSpPr>
            <a:stCxn id="5" idx="1"/>
            <a:endCxn id="12" idx="7"/>
          </p:cNvCxnSpPr>
          <p:nvPr/>
        </p:nvCxnSpPr>
        <p:spPr>
          <a:xfrm flipH="1">
            <a:off x="2075150" y="1675271"/>
            <a:ext cx="2494572" cy="2833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0"/>
            <a:endCxn id="13" idx="7"/>
          </p:cNvCxnSpPr>
          <p:nvPr/>
        </p:nvCxnSpPr>
        <p:spPr>
          <a:xfrm>
            <a:off x="4568569" y="1675271"/>
            <a:ext cx="2559335" cy="2741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3"/>
          <p:cNvSpPr>
            <a:spLocks noChangeArrowheads="1"/>
          </p:cNvSpPr>
          <p:nvPr/>
        </p:nvSpPr>
        <p:spPr bwMode="auto">
          <a:xfrm>
            <a:off x="4535658" y="1945146"/>
            <a:ext cx="65088" cy="60325"/>
          </a:xfrm>
          <a:prstGeom prst="ellipse">
            <a:avLst/>
          </a:prstGeom>
          <a:solidFill>
            <a:srgbClr val="FFFFFF"/>
          </a:solidFill>
          <a:ln w="0">
            <a:solidFill>
              <a:schemeClr val="tx1"/>
            </a:solidFill>
            <a:round/>
            <a:headEnd/>
            <a:tailEnd/>
          </a:ln>
        </p:spPr>
        <p:txBody>
          <a:bodyPr/>
          <a:lstStyle/>
          <a:p>
            <a:pPr eaLnBrk="0" fontAlgn="base" hangingPunct="0">
              <a:spcBef>
                <a:spcPct val="0"/>
              </a:spcBef>
              <a:spcAft>
                <a:spcPct val="0"/>
              </a:spcAft>
            </a:pPr>
            <a:endParaRPr lang="hu-HU" sz="1300">
              <a:solidFill>
                <a:srgbClr val="000000"/>
              </a:solidFill>
            </a:endParaRPr>
          </a:p>
        </p:txBody>
      </p:sp>
      <p:sp>
        <p:nvSpPr>
          <p:cNvPr id="12" name="Oval 13"/>
          <p:cNvSpPr>
            <a:spLocks noChangeArrowheads="1"/>
          </p:cNvSpPr>
          <p:nvPr/>
        </p:nvSpPr>
        <p:spPr bwMode="auto">
          <a:xfrm>
            <a:off x="2019594" y="1949741"/>
            <a:ext cx="65088" cy="60325"/>
          </a:xfrm>
          <a:prstGeom prst="ellipse">
            <a:avLst/>
          </a:prstGeom>
          <a:solidFill>
            <a:srgbClr val="FFFFFF"/>
          </a:solidFill>
          <a:ln w="0">
            <a:solidFill>
              <a:schemeClr val="tx1"/>
            </a:solidFill>
            <a:round/>
            <a:headEnd/>
            <a:tailEnd/>
          </a:ln>
        </p:spPr>
        <p:txBody>
          <a:bodyPr/>
          <a:lstStyle/>
          <a:p>
            <a:pPr eaLnBrk="0" fontAlgn="base" hangingPunct="0">
              <a:spcBef>
                <a:spcPct val="0"/>
              </a:spcBef>
              <a:spcAft>
                <a:spcPct val="0"/>
              </a:spcAft>
            </a:pPr>
            <a:endParaRPr lang="hu-HU" sz="1300">
              <a:solidFill>
                <a:srgbClr val="000000"/>
              </a:solidFill>
            </a:endParaRPr>
          </a:p>
        </p:txBody>
      </p:sp>
      <p:sp>
        <p:nvSpPr>
          <p:cNvPr id="13" name="Oval 12"/>
          <p:cNvSpPr>
            <a:spLocks noChangeArrowheads="1"/>
          </p:cNvSpPr>
          <p:nvPr/>
        </p:nvSpPr>
        <p:spPr bwMode="auto">
          <a:xfrm>
            <a:off x="7072349" y="1940383"/>
            <a:ext cx="65087" cy="61913"/>
          </a:xfrm>
          <a:prstGeom prst="ellipse">
            <a:avLst/>
          </a:prstGeom>
          <a:solidFill>
            <a:srgbClr val="FFFFFF"/>
          </a:solidFill>
          <a:ln w="0">
            <a:solidFill>
              <a:schemeClr val="tx1"/>
            </a:solidFill>
            <a:round/>
            <a:headEnd/>
            <a:tailEnd/>
          </a:ln>
        </p:spPr>
        <p:txBody>
          <a:bodyPr/>
          <a:lstStyle/>
          <a:p>
            <a:pPr eaLnBrk="0" fontAlgn="base" hangingPunct="0">
              <a:spcBef>
                <a:spcPct val="0"/>
              </a:spcBef>
              <a:spcAft>
                <a:spcPct val="0"/>
              </a:spcAft>
            </a:pPr>
            <a:endParaRPr lang="hu-HU" sz="1300">
              <a:solidFill>
                <a:srgbClr val="000000"/>
              </a:solidFill>
            </a:endParaRPr>
          </a:p>
        </p:txBody>
      </p:sp>
      <p:sp>
        <p:nvSpPr>
          <p:cNvPr id="14" name="TextBox 13"/>
          <p:cNvSpPr txBox="1"/>
          <p:nvPr/>
        </p:nvSpPr>
        <p:spPr>
          <a:xfrm>
            <a:off x="176368" y="632075"/>
            <a:ext cx="6406626" cy="369332"/>
          </a:xfrm>
          <a:prstGeom prst="rect">
            <a:avLst/>
          </a:prstGeom>
          <a:noFill/>
        </p:spPr>
        <p:txBody>
          <a:bodyPr wrap="none" rtlCol="0">
            <a:spAutoFit/>
          </a:bodyPr>
          <a:lstStyle/>
          <a:p>
            <a:r>
              <a:rPr lang="hu-HU" dirty="0" smtClean="0">
                <a:solidFill>
                  <a:srgbClr val="2D2D8A"/>
                </a:solidFill>
              </a:rPr>
              <a:t>b) </a:t>
            </a:r>
            <a:r>
              <a:rPr lang="en-US" dirty="0" smtClean="0">
                <a:solidFill>
                  <a:srgbClr val="2D2D8A"/>
                </a:solidFill>
              </a:rPr>
              <a:t>Performance classes of the Cortex-A series</a:t>
            </a:r>
            <a:r>
              <a:rPr lang="hu-HU" dirty="0" smtClean="0">
                <a:solidFill>
                  <a:srgbClr val="2D2D8A"/>
                </a:solidFill>
              </a:rPr>
              <a:t> </a:t>
            </a:r>
            <a:r>
              <a:rPr lang="en-US" dirty="0" smtClean="0">
                <a:solidFill>
                  <a:srgbClr val="2D2D8A"/>
                </a:solidFill>
              </a:rPr>
              <a:t>-1 </a:t>
            </a:r>
            <a:r>
              <a:rPr lang="en-US" dirty="0" smtClean="0">
                <a:solidFill>
                  <a:srgbClr val="000000"/>
                </a:solidFill>
              </a:rPr>
              <a:t>[</a:t>
            </a:r>
            <a:r>
              <a:rPr lang="hu-HU" dirty="0" smtClean="0">
                <a:solidFill>
                  <a:srgbClr val="000000"/>
                </a:solidFill>
              </a:rPr>
              <a:t>12</a:t>
            </a:r>
            <a:r>
              <a:rPr lang="en-US" dirty="0" smtClean="0">
                <a:solidFill>
                  <a:srgbClr val="000000"/>
                </a:solidFill>
              </a:rPr>
              <a:t>]</a:t>
            </a:r>
            <a:endParaRPr lang="en-US" dirty="0">
              <a:solidFill>
                <a:srgbClr val="000000"/>
              </a:solidFill>
            </a:endParaRPr>
          </a:p>
        </p:txBody>
      </p:sp>
      <p:sp>
        <p:nvSpPr>
          <p:cNvPr id="16" name="TextBox 15"/>
          <p:cNvSpPr txBox="1"/>
          <p:nvPr/>
        </p:nvSpPr>
        <p:spPr>
          <a:xfrm>
            <a:off x="1466655" y="2431985"/>
            <a:ext cx="1130374" cy="1007968"/>
          </a:xfrm>
          <a:prstGeom prst="rect">
            <a:avLst/>
          </a:prstGeom>
          <a:noFill/>
        </p:spPr>
        <p:txBody>
          <a:bodyPr wrap="none" rtlCol="0">
            <a:spAutoFit/>
          </a:bodyPr>
          <a:lstStyle/>
          <a:p>
            <a:pPr>
              <a:spcAft>
                <a:spcPts val="300"/>
              </a:spcAft>
            </a:pPr>
            <a:r>
              <a:rPr lang="en-US" sz="1300" dirty="0" smtClean="0">
                <a:solidFill>
                  <a:srgbClr val="000000"/>
                </a:solidFill>
              </a:rPr>
              <a:t>Cortex-A15</a:t>
            </a:r>
          </a:p>
          <a:p>
            <a:pPr>
              <a:spcAft>
                <a:spcPts val="300"/>
              </a:spcAft>
            </a:pPr>
            <a:r>
              <a:rPr lang="en-US" sz="1300" dirty="0" smtClean="0">
                <a:solidFill>
                  <a:srgbClr val="000000"/>
                </a:solidFill>
              </a:rPr>
              <a:t>Cortex-A57</a:t>
            </a:r>
          </a:p>
          <a:p>
            <a:pPr>
              <a:spcAft>
                <a:spcPts val="300"/>
              </a:spcAft>
            </a:pPr>
            <a:r>
              <a:rPr lang="en-US" sz="1300" dirty="0" smtClean="0">
                <a:solidFill>
                  <a:srgbClr val="000000"/>
                </a:solidFill>
              </a:rPr>
              <a:t>Cortex-A72</a:t>
            </a:r>
            <a:endParaRPr lang="hu-HU" sz="1300" dirty="0" smtClean="0">
              <a:solidFill>
                <a:srgbClr val="000000"/>
              </a:solidFill>
            </a:endParaRPr>
          </a:p>
          <a:p>
            <a:pPr>
              <a:spcAft>
                <a:spcPts val="300"/>
              </a:spcAft>
            </a:pPr>
            <a:r>
              <a:rPr lang="en-US" sz="1300" dirty="0" smtClean="0">
                <a:solidFill>
                  <a:srgbClr val="000000"/>
                </a:solidFill>
              </a:rPr>
              <a:t>Cortex-A7</a:t>
            </a:r>
            <a:r>
              <a:rPr lang="hu-HU" sz="1300" dirty="0" smtClean="0">
                <a:solidFill>
                  <a:srgbClr val="000000"/>
                </a:solidFill>
              </a:rPr>
              <a:t>3</a:t>
            </a:r>
            <a:endParaRPr lang="en-US" sz="1300" dirty="0">
              <a:solidFill>
                <a:srgbClr val="000000"/>
              </a:solidFill>
            </a:endParaRPr>
          </a:p>
        </p:txBody>
      </p:sp>
      <p:sp>
        <p:nvSpPr>
          <p:cNvPr id="17" name="TextBox 16"/>
          <p:cNvSpPr txBox="1"/>
          <p:nvPr/>
        </p:nvSpPr>
        <p:spPr>
          <a:xfrm>
            <a:off x="3986935" y="2431985"/>
            <a:ext cx="1386855" cy="1007968"/>
          </a:xfrm>
          <a:prstGeom prst="rect">
            <a:avLst/>
          </a:prstGeom>
          <a:noFill/>
        </p:spPr>
        <p:txBody>
          <a:bodyPr wrap="none" rtlCol="0">
            <a:spAutoFit/>
          </a:bodyPr>
          <a:lstStyle/>
          <a:p>
            <a:pPr>
              <a:spcAft>
                <a:spcPts val="300"/>
              </a:spcAft>
            </a:pPr>
            <a:r>
              <a:rPr lang="en-US" sz="1300" dirty="0" smtClean="0">
                <a:solidFill>
                  <a:srgbClr val="000000"/>
                </a:solidFill>
              </a:rPr>
              <a:t>Cortex-A8</a:t>
            </a:r>
          </a:p>
          <a:p>
            <a:pPr>
              <a:spcAft>
                <a:spcPts val="300"/>
              </a:spcAft>
            </a:pPr>
            <a:r>
              <a:rPr lang="en-US" sz="1300" dirty="0" smtClean="0">
                <a:solidFill>
                  <a:srgbClr val="000000"/>
                </a:solidFill>
              </a:rPr>
              <a:t>Cortex-A9</a:t>
            </a:r>
          </a:p>
          <a:p>
            <a:pPr>
              <a:spcAft>
                <a:spcPts val="300"/>
              </a:spcAft>
            </a:pPr>
            <a:r>
              <a:rPr lang="en-US" sz="1300" dirty="0" smtClean="0">
                <a:solidFill>
                  <a:srgbClr val="000000"/>
                </a:solidFill>
              </a:rPr>
              <a:t>(Cortex-A12)</a:t>
            </a:r>
            <a:r>
              <a:rPr lang="hu-HU" sz="1300" baseline="30000" dirty="0" smtClean="0">
                <a:solidFill>
                  <a:srgbClr val="000000"/>
                </a:solidFill>
              </a:rPr>
              <a:t>1</a:t>
            </a:r>
            <a:endParaRPr lang="en-US" sz="1300" baseline="30000" dirty="0" smtClean="0">
              <a:solidFill>
                <a:srgbClr val="000000"/>
              </a:solidFill>
            </a:endParaRPr>
          </a:p>
          <a:p>
            <a:pPr>
              <a:spcAft>
                <a:spcPts val="300"/>
              </a:spcAft>
            </a:pPr>
            <a:r>
              <a:rPr lang="en-US" sz="1300" dirty="0" smtClean="0">
                <a:solidFill>
                  <a:srgbClr val="000000"/>
                </a:solidFill>
              </a:rPr>
              <a:t>Cortex-A17</a:t>
            </a:r>
            <a:endParaRPr lang="en-US" sz="1300" dirty="0">
              <a:solidFill>
                <a:srgbClr val="000000"/>
              </a:solidFill>
            </a:endParaRPr>
          </a:p>
        </p:txBody>
      </p:sp>
      <p:sp>
        <p:nvSpPr>
          <p:cNvPr id="18" name="TextBox 17"/>
          <p:cNvSpPr txBox="1"/>
          <p:nvPr/>
        </p:nvSpPr>
        <p:spPr>
          <a:xfrm>
            <a:off x="6546971" y="2431985"/>
            <a:ext cx="1130374" cy="1007968"/>
          </a:xfrm>
          <a:prstGeom prst="rect">
            <a:avLst/>
          </a:prstGeom>
          <a:noFill/>
        </p:spPr>
        <p:txBody>
          <a:bodyPr wrap="none" rtlCol="0">
            <a:spAutoFit/>
          </a:bodyPr>
          <a:lstStyle/>
          <a:p>
            <a:pPr>
              <a:spcAft>
                <a:spcPts val="300"/>
              </a:spcAft>
            </a:pPr>
            <a:r>
              <a:rPr lang="en-US" sz="1300" dirty="0" smtClean="0">
                <a:solidFill>
                  <a:srgbClr val="000000"/>
                </a:solidFill>
              </a:rPr>
              <a:t>Cortex-A5</a:t>
            </a:r>
          </a:p>
          <a:p>
            <a:pPr>
              <a:spcAft>
                <a:spcPts val="300"/>
              </a:spcAft>
            </a:pPr>
            <a:r>
              <a:rPr lang="en-US" sz="1300" dirty="0" smtClean="0">
                <a:solidFill>
                  <a:srgbClr val="000000"/>
                </a:solidFill>
              </a:rPr>
              <a:t>Cortex-A7</a:t>
            </a:r>
            <a:endParaRPr lang="hu-HU" sz="1300" dirty="0" smtClean="0">
              <a:solidFill>
                <a:srgbClr val="000000"/>
              </a:solidFill>
            </a:endParaRPr>
          </a:p>
          <a:p>
            <a:pPr>
              <a:spcAft>
                <a:spcPts val="300"/>
              </a:spcAft>
            </a:pPr>
            <a:r>
              <a:rPr lang="hu-HU" sz="1300" dirty="0" smtClean="0">
                <a:solidFill>
                  <a:srgbClr val="000000"/>
                </a:solidFill>
              </a:rPr>
              <a:t>Cortex-A35</a:t>
            </a:r>
            <a:endParaRPr lang="en-US" sz="1300" dirty="0" smtClean="0">
              <a:solidFill>
                <a:srgbClr val="000000"/>
              </a:solidFill>
            </a:endParaRPr>
          </a:p>
          <a:p>
            <a:pPr>
              <a:spcAft>
                <a:spcPts val="300"/>
              </a:spcAft>
            </a:pPr>
            <a:r>
              <a:rPr lang="en-US" sz="1300" dirty="0" smtClean="0">
                <a:solidFill>
                  <a:srgbClr val="000000"/>
                </a:solidFill>
              </a:rPr>
              <a:t>Cortex-A53</a:t>
            </a:r>
            <a:endParaRPr lang="en-US" sz="1300" dirty="0">
              <a:solidFill>
                <a:srgbClr val="000000"/>
              </a:solidFill>
            </a:endParaRPr>
          </a:p>
        </p:txBody>
      </p:sp>
      <p:sp>
        <p:nvSpPr>
          <p:cNvPr id="19" name="Title 1"/>
          <p:cNvSpPr>
            <a:spLocks noGrp="1"/>
          </p:cNvSpPr>
          <p:nvPr>
            <p:ph type="title"/>
          </p:nvPr>
        </p:nvSpPr>
        <p:spPr>
          <a:xfrm>
            <a:off x="0" y="0"/>
            <a:ext cx="9144000" cy="393700"/>
          </a:xfrm>
        </p:spPr>
        <p:txBody>
          <a:bodyPr/>
          <a:lstStyle/>
          <a:p>
            <a:r>
              <a:rPr lang="hu-HU" dirty="0">
                <a:solidFill>
                  <a:srgbClr val="FFFFFF"/>
                </a:solidFill>
              </a:rPr>
              <a:t>4</a:t>
            </a:r>
            <a:r>
              <a:rPr lang="hu-HU" dirty="0" smtClean="0">
                <a:solidFill>
                  <a:srgbClr val="FFFFFF"/>
                </a:solidFill>
              </a:rPr>
              <a:t>. </a:t>
            </a:r>
            <a:r>
              <a:rPr lang="hu-HU" dirty="0" err="1">
                <a:solidFill>
                  <a:srgbClr val="FFFFFF"/>
                </a:solidFill>
              </a:rPr>
              <a:t>Overview</a:t>
            </a:r>
            <a:r>
              <a:rPr lang="hu-HU" dirty="0">
                <a:solidFill>
                  <a:srgbClr val="FFFFFF"/>
                </a:solidFill>
              </a:rPr>
              <a:t> of ARM’s </a:t>
            </a:r>
            <a:r>
              <a:rPr lang="hu-HU" dirty="0" err="1">
                <a:solidFill>
                  <a:srgbClr val="FFFFFF"/>
                </a:solidFill>
              </a:rPr>
              <a:t>Cortex-A</a:t>
            </a:r>
            <a:r>
              <a:rPr lang="hu-HU" dirty="0">
                <a:solidFill>
                  <a:srgbClr val="FFFFFF"/>
                </a:solidFill>
              </a:rPr>
              <a:t> series </a:t>
            </a:r>
            <a:r>
              <a:rPr lang="hu-HU" dirty="0" smtClean="0">
                <a:solidFill>
                  <a:srgbClr val="FFFFFF"/>
                </a:solidFill>
              </a:rPr>
              <a:t>(4)</a:t>
            </a:r>
            <a:endParaRPr lang="en-US" dirty="0"/>
          </a:p>
        </p:txBody>
      </p:sp>
      <p:sp>
        <p:nvSpPr>
          <p:cNvPr id="20" name="TextBox 19"/>
          <p:cNvSpPr txBox="1"/>
          <p:nvPr/>
        </p:nvSpPr>
        <p:spPr>
          <a:xfrm>
            <a:off x="341530" y="3813138"/>
            <a:ext cx="8309519" cy="830997"/>
          </a:xfrm>
          <a:prstGeom prst="rect">
            <a:avLst/>
          </a:prstGeom>
          <a:noFill/>
        </p:spPr>
        <p:txBody>
          <a:bodyPr wrap="none" rtlCol="0">
            <a:spAutoFit/>
          </a:bodyPr>
          <a:lstStyle/>
          <a:p>
            <a:r>
              <a:rPr lang="hu-HU" sz="1600" baseline="30000" dirty="0" smtClean="0"/>
              <a:t>1</a:t>
            </a:r>
            <a:r>
              <a:rPr lang="hu-HU" sz="1600" dirty="0" smtClean="0"/>
              <a:t>The model Cortex-A-12 was introduced in 6/2013 but became withdrawn</a:t>
            </a:r>
          </a:p>
          <a:p>
            <a:r>
              <a:rPr lang="hu-HU" sz="1600" dirty="0"/>
              <a:t> </a:t>
            </a:r>
            <a:r>
              <a:rPr lang="hu-HU" sz="1600" dirty="0" smtClean="0"/>
              <a:t>  in 10/2014 since its parameters were too close to that of the Cortex-A17, so</a:t>
            </a:r>
          </a:p>
          <a:p>
            <a:r>
              <a:rPr lang="hu-HU" sz="1600" dirty="0"/>
              <a:t> </a:t>
            </a:r>
            <a:r>
              <a:rPr lang="hu-HU" sz="1600" dirty="0" smtClean="0"/>
              <a:t>  subsequently we will leave it out in most parts from our discussion. </a:t>
            </a:r>
            <a:endParaRPr lang="en-US" sz="1600" dirty="0"/>
          </a:p>
        </p:txBody>
      </p:sp>
    </p:spTree>
    <p:extLst>
      <p:ext uri="{BB962C8B-B14F-4D97-AF65-F5344CB8AC3E}">
        <p14:creationId xmlns:p14="http://schemas.microsoft.com/office/powerpoint/2010/main" val="135718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ppt_x"/>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p:bldP spid="8" grpId="0"/>
      <p:bldP spid="11" grpId="0" animBg="1"/>
      <p:bldP spid="12" grpId="0" animBg="1"/>
      <p:bldP spid="13" grpId="0" animBg="1"/>
      <p:bldP spid="16" grpId="0"/>
      <p:bldP spid="17" grpId="0"/>
      <p:bldP spid="18" grpId="0"/>
      <p:bldP spid="20"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itle 1"/>
          <p:cNvSpPr>
            <a:spLocks noGrp="1"/>
          </p:cNvSpPr>
          <p:nvPr>
            <p:ph type="title"/>
          </p:nvPr>
        </p:nvSpPr>
        <p:spPr>
          <a:xfrm>
            <a:off x="0" y="0"/>
            <a:ext cx="9144000" cy="393700"/>
          </a:xfrm>
        </p:spPr>
        <p:txBody>
          <a:bodyPr/>
          <a:lstStyle/>
          <a:p>
            <a:r>
              <a:rPr lang="hu-HU" dirty="0">
                <a:solidFill>
                  <a:srgbClr val="FFFFFF"/>
                </a:solidFill>
              </a:rPr>
              <a:t>4. Overview of ARM’s Cortex-A series (5)</a:t>
            </a:r>
            <a:endParaRPr lang="en-US" dirty="0"/>
          </a:p>
        </p:txBody>
      </p:sp>
      <p:grpSp>
        <p:nvGrpSpPr>
          <p:cNvPr id="17" name="Group 16"/>
          <p:cNvGrpSpPr/>
          <p:nvPr/>
        </p:nvGrpSpPr>
        <p:grpSpPr>
          <a:xfrm>
            <a:off x="42452" y="998730"/>
            <a:ext cx="9431351" cy="5852769"/>
            <a:chOff x="42452" y="473220"/>
            <a:chExt cx="10207651" cy="6466170"/>
          </a:xfrm>
        </p:grpSpPr>
        <p:grpSp>
          <p:nvGrpSpPr>
            <p:cNvPr id="15" name="Group 14"/>
            <p:cNvGrpSpPr/>
            <p:nvPr/>
          </p:nvGrpSpPr>
          <p:grpSpPr>
            <a:xfrm>
              <a:off x="49515" y="473220"/>
              <a:ext cx="10200588" cy="6466170"/>
              <a:chOff x="112168" y="99552"/>
              <a:chExt cx="10200588" cy="6744744"/>
            </a:xfrm>
          </p:grpSpPr>
          <p:sp>
            <p:nvSpPr>
              <p:cNvPr id="6" name="Felfelé nyíl 5"/>
              <p:cNvSpPr/>
              <p:nvPr/>
            </p:nvSpPr>
            <p:spPr>
              <a:xfrm rot="5122871">
                <a:off x="4109166" y="758368"/>
                <a:ext cx="2074324" cy="9216000"/>
              </a:xfrm>
              <a:custGeom>
                <a:avLst/>
                <a:gdLst>
                  <a:gd name="connsiteX0" fmla="*/ 0 w 1663868"/>
                  <a:gd name="connsiteY0" fmla="*/ 831934 h 6271200"/>
                  <a:gd name="connsiteX1" fmla="*/ 831934 w 1663868"/>
                  <a:gd name="connsiteY1" fmla="*/ 0 h 6271200"/>
                  <a:gd name="connsiteX2" fmla="*/ 1663868 w 1663868"/>
                  <a:gd name="connsiteY2" fmla="*/ 831934 h 6271200"/>
                  <a:gd name="connsiteX3" fmla="*/ 1247901 w 1663868"/>
                  <a:gd name="connsiteY3" fmla="*/ 831934 h 6271200"/>
                  <a:gd name="connsiteX4" fmla="*/ 1247901 w 1663868"/>
                  <a:gd name="connsiteY4" fmla="*/ 6271200 h 6271200"/>
                  <a:gd name="connsiteX5" fmla="*/ 415967 w 1663868"/>
                  <a:gd name="connsiteY5" fmla="*/ 6271200 h 6271200"/>
                  <a:gd name="connsiteX6" fmla="*/ 415967 w 1663868"/>
                  <a:gd name="connsiteY6" fmla="*/ 831934 h 6271200"/>
                  <a:gd name="connsiteX7" fmla="*/ 0 w 1663868"/>
                  <a:gd name="connsiteY7" fmla="*/ 831934 h 6271200"/>
                  <a:gd name="connsiteX0" fmla="*/ 0 w 1663868"/>
                  <a:gd name="connsiteY0" fmla="*/ 1590895 h 7030161"/>
                  <a:gd name="connsiteX1" fmla="*/ 764392 w 1663868"/>
                  <a:gd name="connsiteY1" fmla="*/ 0 h 7030161"/>
                  <a:gd name="connsiteX2" fmla="*/ 1663868 w 1663868"/>
                  <a:gd name="connsiteY2" fmla="*/ 1590895 h 7030161"/>
                  <a:gd name="connsiteX3" fmla="*/ 1247901 w 1663868"/>
                  <a:gd name="connsiteY3" fmla="*/ 1590895 h 7030161"/>
                  <a:gd name="connsiteX4" fmla="*/ 1247901 w 1663868"/>
                  <a:gd name="connsiteY4" fmla="*/ 7030161 h 7030161"/>
                  <a:gd name="connsiteX5" fmla="*/ 415967 w 1663868"/>
                  <a:gd name="connsiteY5" fmla="*/ 7030161 h 7030161"/>
                  <a:gd name="connsiteX6" fmla="*/ 415967 w 1663868"/>
                  <a:gd name="connsiteY6" fmla="*/ 1590895 h 7030161"/>
                  <a:gd name="connsiteX7" fmla="*/ 0 w 1663868"/>
                  <a:gd name="connsiteY7" fmla="*/ 1590895 h 7030161"/>
                  <a:gd name="connsiteX0" fmla="*/ 0 w 1465294"/>
                  <a:gd name="connsiteY0" fmla="*/ 1389825 h 7030161"/>
                  <a:gd name="connsiteX1" fmla="*/ 565818 w 1465294"/>
                  <a:gd name="connsiteY1" fmla="*/ 0 h 7030161"/>
                  <a:gd name="connsiteX2" fmla="*/ 1465294 w 1465294"/>
                  <a:gd name="connsiteY2" fmla="*/ 1590895 h 7030161"/>
                  <a:gd name="connsiteX3" fmla="*/ 1049327 w 1465294"/>
                  <a:gd name="connsiteY3" fmla="*/ 1590895 h 7030161"/>
                  <a:gd name="connsiteX4" fmla="*/ 1049327 w 1465294"/>
                  <a:gd name="connsiteY4" fmla="*/ 7030161 h 7030161"/>
                  <a:gd name="connsiteX5" fmla="*/ 217393 w 1465294"/>
                  <a:gd name="connsiteY5" fmla="*/ 7030161 h 7030161"/>
                  <a:gd name="connsiteX6" fmla="*/ 217393 w 1465294"/>
                  <a:gd name="connsiteY6" fmla="*/ 1590895 h 7030161"/>
                  <a:gd name="connsiteX7" fmla="*/ 0 w 1465294"/>
                  <a:gd name="connsiteY7" fmla="*/ 1389825 h 7030161"/>
                  <a:gd name="connsiteX0" fmla="*/ 0 w 1465294"/>
                  <a:gd name="connsiteY0" fmla="*/ 1389825 h 7030161"/>
                  <a:gd name="connsiteX1" fmla="*/ 565818 w 1465294"/>
                  <a:gd name="connsiteY1" fmla="*/ 0 h 7030161"/>
                  <a:gd name="connsiteX2" fmla="*/ 1465294 w 1465294"/>
                  <a:gd name="connsiteY2" fmla="*/ 1590895 h 7030161"/>
                  <a:gd name="connsiteX3" fmla="*/ 1049327 w 1465294"/>
                  <a:gd name="connsiteY3" fmla="*/ 1590895 h 7030161"/>
                  <a:gd name="connsiteX4" fmla="*/ 1049327 w 1465294"/>
                  <a:gd name="connsiteY4" fmla="*/ 7030161 h 7030161"/>
                  <a:gd name="connsiteX5" fmla="*/ 217393 w 1465294"/>
                  <a:gd name="connsiteY5" fmla="*/ 7030161 h 7030161"/>
                  <a:gd name="connsiteX6" fmla="*/ 211557 w 1465294"/>
                  <a:gd name="connsiteY6" fmla="*/ 1383089 h 7030161"/>
                  <a:gd name="connsiteX7" fmla="*/ 0 w 1465294"/>
                  <a:gd name="connsiteY7" fmla="*/ 1389825 h 7030161"/>
                  <a:gd name="connsiteX0" fmla="*/ 0 w 1282087"/>
                  <a:gd name="connsiteY0" fmla="*/ 1389825 h 7030161"/>
                  <a:gd name="connsiteX1" fmla="*/ 565818 w 1282087"/>
                  <a:gd name="connsiteY1" fmla="*/ 0 h 7030161"/>
                  <a:gd name="connsiteX2" fmla="*/ 1282087 w 1282087"/>
                  <a:gd name="connsiteY2" fmla="*/ 1367731 h 7030161"/>
                  <a:gd name="connsiteX3" fmla="*/ 1049327 w 1282087"/>
                  <a:gd name="connsiteY3" fmla="*/ 1590895 h 7030161"/>
                  <a:gd name="connsiteX4" fmla="*/ 1049327 w 1282087"/>
                  <a:gd name="connsiteY4" fmla="*/ 7030161 h 7030161"/>
                  <a:gd name="connsiteX5" fmla="*/ 217393 w 1282087"/>
                  <a:gd name="connsiteY5" fmla="*/ 7030161 h 7030161"/>
                  <a:gd name="connsiteX6" fmla="*/ 211557 w 1282087"/>
                  <a:gd name="connsiteY6" fmla="*/ 1383089 h 7030161"/>
                  <a:gd name="connsiteX7" fmla="*/ 0 w 1282087"/>
                  <a:gd name="connsiteY7" fmla="*/ 1389825 h 7030161"/>
                  <a:gd name="connsiteX0" fmla="*/ 0 w 1282087"/>
                  <a:gd name="connsiteY0" fmla="*/ 1389825 h 7030161"/>
                  <a:gd name="connsiteX1" fmla="*/ 565818 w 1282087"/>
                  <a:gd name="connsiteY1" fmla="*/ 0 h 7030161"/>
                  <a:gd name="connsiteX2" fmla="*/ 1282087 w 1282087"/>
                  <a:gd name="connsiteY2" fmla="*/ 1367731 h 7030161"/>
                  <a:gd name="connsiteX3" fmla="*/ 1037227 w 1282087"/>
                  <a:gd name="connsiteY3" fmla="*/ 1382088 h 7030161"/>
                  <a:gd name="connsiteX4" fmla="*/ 1049327 w 1282087"/>
                  <a:gd name="connsiteY4" fmla="*/ 7030161 h 7030161"/>
                  <a:gd name="connsiteX5" fmla="*/ 217393 w 1282087"/>
                  <a:gd name="connsiteY5" fmla="*/ 7030161 h 7030161"/>
                  <a:gd name="connsiteX6" fmla="*/ 211557 w 1282087"/>
                  <a:gd name="connsiteY6" fmla="*/ 1383089 h 7030161"/>
                  <a:gd name="connsiteX7" fmla="*/ 0 w 1282087"/>
                  <a:gd name="connsiteY7" fmla="*/ 1389825 h 7030161"/>
                  <a:gd name="connsiteX0" fmla="*/ 0 w 1282087"/>
                  <a:gd name="connsiteY0" fmla="*/ 1275304 h 6915640"/>
                  <a:gd name="connsiteX1" fmla="*/ 554225 w 1282087"/>
                  <a:gd name="connsiteY1" fmla="*/ 0 h 6915640"/>
                  <a:gd name="connsiteX2" fmla="*/ 1282087 w 1282087"/>
                  <a:gd name="connsiteY2" fmla="*/ 1253210 h 6915640"/>
                  <a:gd name="connsiteX3" fmla="*/ 1037227 w 1282087"/>
                  <a:gd name="connsiteY3" fmla="*/ 1267567 h 6915640"/>
                  <a:gd name="connsiteX4" fmla="*/ 1049327 w 1282087"/>
                  <a:gd name="connsiteY4" fmla="*/ 6915640 h 6915640"/>
                  <a:gd name="connsiteX5" fmla="*/ 217393 w 1282087"/>
                  <a:gd name="connsiteY5" fmla="*/ 6915640 h 6915640"/>
                  <a:gd name="connsiteX6" fmla="*/ 211557 w 1282087"/>
                  <a:gd name="connsiteY6" fmla="*/ 1268568 h 6915640"/>
                  <a:gd name="connsiteX7" fmla="*/ 0 w 1282087"/>
                  <a:gd name="connsiteY7" fmla="*/ 1275304 h 691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2087" h="6915640">
                    <a:moveTo>
                      <a:pt x="0" y="1275304"/>
                    </a:moveTo>
                    <a:lnTo>
                      <a:pt x="554225" y="0"/>
                    </a:lnTo>
                    <a:lnTo>
                      <a:pt x="1282087" y="1253210"/>
                    </a:lnTo>
                    <a:lnTo>
                      <a:pt x="1037227" y="1267567"/>
                    </a:lnTo>
                    <a:cubicBezTo>
                      <a:pt x="1041260" y="3150258"/>
                      <a:pt x="1045294" y="5032949"/>
                      <a:pt x="1049327" y="6915640"/>
                    </a:cubicBezTo>
                    <a:lnTo>
                      <a:pt x="217393" y="6915640"/>
                    </a:lnTo>
                    <a:cubicBezTo>
                      <a:pt x="215448" y="5033283"/>
                      <a:pt x="213502" y="3150925"/>
                      <a:pt x="211557" y="1268568"/>
                    </a:cubicBezTo>
                    <a:lnTo>
                      <a:pt x="0" y="1275304"/>
                    </a:lnTo>
                    <a:close/>
                  </a:path>
                </a:pathLst>
              </a:custGeom>
              <a:solidFill>
                <a:srgbClr val="C3F3D9"/>
              </a:solidFill>
              <a:ln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solidFill>
                    <a:prstClr val="white"/>
                  </a:solidFill>
                </a:endParaRPr>
              </a:p>
            </p:txBody>
          </p:sp>
          <p:grpSp>
            <p:nvGrpSpPr>
              <p:cNvPr id="8" name="Group 7"/>
              <p:cNvGrpSpPr/>
              <p:nvPr/>
            </p:nvGrpSpPr>
            <p:grpSpPr>
              <a:xfrm>
                <a:off x="112168" y="99552"/>
                <a:ext cx="10200588" cy="6744744"/>
                <a:chOff x="-41096" y="-725383"/>
                <a:chExt cx="10789025" cy="7502659"/>
              </a:xfrm>
            </p:grpSpPr>
            <p:sp>
              <p:nvSpPr>
                <p:cNvPr id="65" name="Felfelé nyíl 5"/>
                <p:cNvSpPr/>
                <p:nvPr/>
              </p:nvSpPr>
              <p:spPr>
                <a:xfrm rot="3780000">
                  <a:off x="4190218" y="-3034189"/>
                  <a:ext cx="2492012" cy="10623410"/>
                </a:xfrm>
                <a:custGeom>
                  <a:avLst/>
                  <a:gdLst>
                    <a:gd name="connsiteX0" fmla="*/ 0 w 1663868"/>
                    <a:gd name="connsiteY0" fmla="*/ 831934 h 6271200"/>
                    <a:gd name="connsiteX1" fmla="*/ 831934 w 1663868"/>
                    <a:gd name="connsiteY1" fmla="*/ 0 h 6271200"/>
                    <a:gd name="connsiteX2" fmla="*/ 1663868 w 1663868"/>
                    <a:gd name="connsiteY2" fmla="*/ 831934 h 6271200"/>
                    <a:gd name="connsiteX3" fmla="*/ 1247901 w 1663868"/>
                    <a:gd name="connsiteY3" fmla="*/ 831934 h 6271200"/>
                    <a:gd name="connsiteX4" fmla="*/ 1247901 w 1663868"/>
                    <a:gd name="connsiteY4" fmla="*/ 6271200 h 6271200"/>
                    <a:gd name="connsiteX5" fmla="*/ 415967 w 1663868"/>
                    <a:gd name="connsiteY5" fmla="*/ 6271200 h 6271200"/>
                    <a:gd name="connsiteX6" fmla="*/ 415967 w 1663868"/>
                    <a:gd name="connsiteY6" fmla="*/ 831934 h 6271200"/>
                    <a:gd name="connsiteX7" fmla="*/ 0 w 1663868"/>
                    <a:gd name="connsiteY7" fmla="*/ 831934 h 6271200"/>
                    <a:gd name="connsiteX0" fmla="*/ 0 w 1663868"/>
                    <a:gd name="connsiteY0" fmla="*/ 1590895 h 7030161"/>
                    <a:gd name="connsiteX1" fmla="*/ 764392 w 1663868"/>
                    <a:gd name="connsiteY1" fmla="*/ 0 h 7030161"/>
                    <a:gd name="connsiteX2" fmla="*/ 1663868 w 1663868"/>
                    <a:gd name="connsiteY2" fmla="*/ 1590895 h 7030161"/>
                    <a:gd name="connsiteX3" fmla="*/ 1247901 w 1663868"/>
                    <a:gd name="connsiteY3" fmla="*/ 1590895 h 7030161"/>
                    <a:gd name="connsiteX4" fmla="*/ 1247901 w 1663868"/>
                    <a:gd name="connsiteY4" fmla="*/ 7030161 h 7030161"/>
                    <a:gd name="connsiteX5" fmla="*/ 415967 w 1663868"/>
                    <a:gd name="connsiteY5" fmla="*/ 7030161 h 7030161"/>
                    <a:gd name="connsiteX6" fmla="*/ 415967 w 1663868"/>
                    <a:gd name="connsiteY6" fmla="*/ 1590895 h 7030161"/>
                    <a:gd name="connsiteX7" fmla="*/ 0 w 1663868"/>
                    <a:gd name="connsiteY7" fmla="*/ 1590895 h 7030161"/>
                    <a:gd name="connsiteX0" fmla="*/ 0 w 1455600"/>
                    <a:gd name="connsiteY0" fmla="*/ 1379646 h 7030161"/>
                    <a:gd name="connsiteX1" fmla="*/ 556124 w 1455600"/>
                    <a:gd name="connsiteY1" fmla="*/ 0 h 7030161"/>
                    <a:gd name="connsiteX2" fmla="*/ 1455600 w 1455600"/>
                    <a:gd name="connsiteY2" fmla="*/ 1590895 h 7030161"/>
                    <a:gd name="connsiteX3" fmla="*/ 1039633 w 1455600"/>
                    <a:gd name="connsiteY3" fmla="*/ 1590895 h 7030161"/>
                    <a:gd name="connsiteX4" fmla="*/ 1039633 w 1455600"/>
                    <a:gd name="connsiteY4" fmla="*/ 7030161 h 7030161"/>
                    <a:gd name="connsiteX5" fmla="*/ 207699 w 1455600"/>
                    <a:gd name="connsiteY5" fmla="*/ 7030161 h 7030161"/>
                    <a:gd name="connsiteX6" fmla="*/ 207699 w 1455600"/>
                    <a:gd name="connsiteY6" fmla="*/ 1590895 h 7030161"/>
                    <a:gd name="connsiteX7" fmla="*/ 0 w 1455600"/>
                    <a:gd name="connsiteY7" fmla="*/ 1379646 h 7030161"/>
                    <a:gd name="connsiteX0" fmla="*/ 0 w 1455600"/>
                    <a:gd name="connsiteY0" fmla="*/ 1379646 h 7030161"/>
                    <a:gd name="connsiteX1" fmla="*/ 556124 w 1455600"/>
                    <a:gd name="connsiteY1" fmla="*/ 0 h 7030161"/>
                    <a:gd name="connsiteX2" fmla="*/ 1455600 w 1455600"/>
                    <a:gd name="connsiteY2" fmla="*/ 1590895 h 7030161"/>
                    <a:gd name="connsiteX3" fmla="*/ 1039633 w 1455600"/>
                    <a:gd name="connsiteY3" fmla="*/ 1590895 h 7030161"/>
                    <a:gd name="connsiteX4" fmla="*/ 1039633 w 1455600"/>
                    <a:gd name="connsiteY4" fmla="*/ 7030161 h 7030161"/>
                    <a:gd name="connsiteX5" fmla="*/ 207699 w 1455600"/>
                    <a:gd name="connsiteY5" fmla="*/ 7030161 h 7030161"/>
                    <a:gd name="connsiteX6" fmla="*/ 204316 w 1455600"/>
                    <a:gd name="connsiteY6" fmla="*/ 1376752 h 7030161"/>
                    <a:gd name="connsiteX7" fmla="*/ 0 w 1455600"/>
                    <a:gd name="connsiteY7" fmla="*/ 1379646 h 7030161"/>
                    <a:gd name="connsiteX0" fmla="*/ 0 w 1455600"/>
                    <a:gd name="connsiteY0" fmla="*/ 1379646 h 7030161"/>
                    <a:gd name="connsiteX1" fmla="*/ 556124 w 1455600"/>
                    <a:gd name="connsiteY1" fmla="*/ 0 h 7030161"/>
                    <a:gd name="connsiteX2" fmla="*/ 1455600 w 1455600"/>
                    <a:gd name="connsiteY2" fmla="*/ 1590895 h 7030161"/>
                    <a:gd name="connsiteX3" fmla="*/ 1034180 w 1455600"/>
                    <a:gd name="connsiteY3" fmla="*/ 1389351 h 7030161"/>
                    <a:gd name="connsiteX4" fmla="*/ 1039633 w 1455600"/>
                    <a:gd name="connsiteY4" fmla="*/ 7030161 h 7030161"/>
                    <a:gd name="connsiteX5" fmla="*/ 207699 w 1455600"/>
                    <a:gd name="connsiteY5" fmla="*/ 7030161 h 7030161"/>
                    <a:gd name="connsiteX6" fmla="*/ 204316 w 1455600"/>
                    <a:gd name="connsiteY6" fmla="*/ 1376752 h 7030161"/>
                    <a:gd name="connsiteX7" fmla="*/ 0 w 1455600"/>
                    <a:gd name="connsiteY7" fmla="*/ 1379646 h 7030161"/>
                    <a:gd name="connsiteX0" fmla="*/ 0 w 1253081"/>
                    <a:gd name="connsiteY0" fmla="*/ 1379646 h 7030161"/>
                    <a:gd name="connsiteX1" fmla="*/ 556124 w 1253081"/>
                    <a:gd name="connsiteY1" fmla="*/ 0 h 7030161"/>
                    <a:gd name="connsiteX2" fmla="*/ 1253081 w 1253081"/>
                    <a:gd name="connsiteY2" fmla="*/ 1375942 h 7030161"/>
                    <a:gd name="connsiteX3" fmla="*/ 1034180 w 1253081"/>
                    <a:gd name="connsiteY3" fmla="*/ 1389351 h 7030161"/>
                    <a:gd name="connsiteX4" fmla="*/ 1039633 w 1253081"/>
                    <a:gd name="connsiteY4" fmla="*/ 7030161 h 7030161"/>
                    <a:gd name="connsiteX5" fmla="*/ 207699 w 1253081"/>
                    <a:gd name="connsiteY5" fmla="*/ 7030161 h 7030161"/>
                    <a:gd name="connsiteX6" fmla="*/ 204316 w 1253081"/>
                    <a:gd name="connsiteY6" fmla="*/ 1376752 h 7030161"/>
                    <a:gd name="connsiteX7" fmla="*/ 0 w 1253081"/>
                    <a:gd name="connsiteY7" fmla="*/ 1379646 h 7030161"/>
                    <a:gd name="connsiteX0" fmla="*/ 0 w 1253081"/>
                    <a:gd name="connsiteY0" fmla="*/ 1379646 h 7030161"/>
                    <a:gd name="connsiteX1" fmla="*/ 556124 w 1253081"/>
                    <a:gd name="connsiteY1" fmla="*/ 0 h 7030161"/>
                    <a:gd name="connsiteX2" fmla="*/ 1253081 w 1253081"/>
                    <a:gd name="connsiteY2" fmla="*/ 1375942 h 7030161"/>
                    <a:gd name="connsiteX3" fmla="*/ 1031029 w 1253081"/>
                    <a:gd name="connsiteY3" fmla="*/ 1369410 h 7030161"/>
                    <a:gd name="connsiteX4" fmla="*/ 1039633 w 1253081"/>
                    <a:gd name="connsiteY4" fmla="*/ 7030161 h 7030161"/>
                    <a:gd name="connsiteX5" fmla="*/ 207699 w 1253081"/>
                    <a:gd name="connsiteY5" fmla="*/ 7030161 h 7030161"/>
                    <a:gd name="connsiteX6" fmla="*/ 204316 w 1253081"/>
                    <a:gd name="connsiteY6" fmla="*/ 1376752 h 7030161"/>
                    <a:gd name="connsiteX7" fmla="*/ 0 w 1253081"/>
                    <a:gd name="connsiteY7" fmla="*/ 1379646 h 7030161"/>
                    <a:gd name="connsiteX0" fmla="*/ 0 w 1253081"/>
                    <a:gd name="connsiteY0" fmla="*/ 1250526 h 6901041"/>
                    <a:gd name="connsiteX1" fmla="*/ 554192 w 1253081"/>
                    <a:gd name="connsiteY1" fmla="*/ 0 h 6901041"/>
                    <a:gd name="connsiteX2" fmla="*/ 1253081 w 1253081"/>
                    <a:gd name="connsiteY2" fmla="*/ 1246822 h 6901041"/>
                    <a:gd name="connsiteX3" fmla="*/ 1031029 w 1253081"/>
                    <a:gd name="connsiteY3" fmla="*/ 1240290 h 6901041"/>
                    <a:gd name="connsiteX4" fmla="*/ 1039633 w 1253081"/>
                    <a:gd name="connsiteY4" fmla="*/ 6901041 h 6901041"/>
                    <a:gd name="connsiteX5" fmla="*/ 207699 w 1253081"/>
                    <a:gd name="connsiteY5" fmla="*/ 6901041 h 6901041"/>
                    <a:gd name="connsiteX6" fmla="*/ 204316 w 1253081"/>
                    <a:gd name="connsiteY6" fmla="*/ 1247632 h 6901041"/>
                    <a:gd name="connsiteX7" fmla="*/ 0 w 1253081"/>
                    <a:gd name="connsiteY7" fmla="*/ 1250526 h 690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81" h="6901041">
                      <a:moveTo>
                        <a:pt x="0" y="1250526"/>
                      </a:moveTo>
                      <a:lnTo>
                        <a:pt x="554192" y="0"/>
                      </a:lnTo>
                      <a:lnTo>
                        <a:pt x="1253081" y="1246822"/>
                      </a:lnTo>
                      <a:lnTo>
                        <a:pt x="1031029" y="1240290"/>
                      </a:lnTo>
                      <a:cubicBezTo>
                        <a:pt x="1032847" y="3120560"/>
                        <a:pt x="1037815" y="5020771"/>
                        <a:pt x="1039633" y="6901041"/>
                      </a:cubicBezTo>
                      <a:lnTo>
                        <a:pt x="207699" y="6901041"/>
                      </a:lnTo>
                      <a:cubicBezTo>
                        <a:pt x="206571" y="5016571"/>
                        <a:pt x="205444" y="3132102"/>
                        <a:pt x="204316" y="1247632"/>
                      </a:cubicBezTo>
                      <a:lnTo>
                        <a:pt x="0" y="1250526"/>
                      </a:lnTo>
                      <a:close/>
                    </a:path>
                  </a:pathLst>
                </a:custGeom>
                <a:gradFill flip="none" rotWithShape="1">
                  <a:gsLst>
                    <a:gs pos="100000">
                      <a:srgbClr val="FFEFD1">
                        <a:alpha val="10000"/>
                      </a:srgbClr>
                    </a:gs>
                    <a:gs pos="64999">
                      <a:srgbClr val="F0EBD5"/>
                    </a:gs>
                    <a:gs pos="0">
                      <a:srgbClr val="D1C39F"/>
                    </a:gs>
                  </a:gsLst>
                  <a:lin ang="5400000" scaled="0"/>
                  <a:tileRect/>
                </a:gradFill>
                <a:ln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solidFill>
                      <a:prstClr val="white"/>
                    </a:solidFill>
                  </a:endParaRPr>
                </a:p>
              </p:txBody>
            </p:sp>
            <p:sp>
              <p:nvSpPr>
                <p:cNvPr id="64" name="Felfelé nyíl 5"/>
                <p:cNvSpPr/>
                <p:nvPr/>
              </p:nvSpPr>
              <p:spPr>
                <a:xfrm rot="4500000">
                  <a:off x="4180665" y="-1234969"/>
                  <a:ext cx="2215122" cy="10052254"/>
                </a:xfrm>
                <a:custGeom>
                  <a:avLst/>
                  <a:gdLst>
                    <a:gd name="connsiteX0" fmla="*/ 0 w 1663868"/>
                    <a:gd name="connsiteY0" fmla="*/ 831934 h 6271200"/>
                    <a:gd name="connsiteX1" fmla="*/ 831934 w 1663868"/>
                    <a:gd name="connsiteY1" fmla="*/ 0 h 6271200"/>
                    <a:gd name="connsiteX2" fmla="*/ 1663868 w 1663868"/>
                    <a:gd name="connsiteY2" fmla="*/ 831934 h 6271200"/>
                    <a:gd name="connsiteX3" fmla="*/ 1247901 w 1663868"/>
                    <a:gd name="connsiteY3" fmla="*/ 831934 h 6271200"/>
                    <a:gd name="connsiteX4" fmla="*/ 1247901 w 1663868"/>
                    <a:gd name="connsiteY4" fmla="*/ 6271200 h 6271200"/>
                    <a:gd name="connsiteX5" fmla="*/ 415967 w 1663868"/>
                    <a:gd name="connsiteY5" fmla="*/ 6271200 h 6271200"/>
                    <a:gd name="connsiteX6" fmla="*/ 415967 w 1663868"/>
                    <a:gd name="connsiteY6" fmla="*/ 831934 h 6271200"/>
                    <a:gd name="connsiteX7" fmla="*/ 0 w 1663868"/>
                    <a:gd name="connsiteY7" fmla="*/ 831934 h 6271200"/>
                    <a:gd name="connsiteX0" fmla="*/ 0 w 1663868"/>
                    <a:gd name="connsiteY0" fmla="*/ 1590895 h 7030161"/>
                    <a:gd name="connsiteX1" fmla="*/ 764392 w 1663868"/>
                    <a:gd name="connsiteY1" fmla="*/ 0 h 7030161"/>
                    <a:gd name="connsiteX2" fmla="*/ 1663868 w 1663868"/>
                    <a:gd name="connsiteY2" fmla="*/ 1590895 h 7030161"/>
                    <a:gd name="connsiteX3" fmla="*/ 1247901 w 1663868"/>
                    <a:gd name="connsiteY3" fmla="*/ 1590895 h 7030161"/>
                    <a:gd name="connsiteX4" fmla="*/ 1247901 w 1663868"/>
                    <a:gd name="connsiteY4" fmla="*/ 7030161 h 7030161"/>
                    <a:gd name="connsiteX5" fmla="*/ 415967 w 1663868"/>
                    <a:gd name="connsiteY5" fmla="*/ 7030161 h 7030161"/>
                    <a:gd name="connsiteX6" fmla="*/ 415967 w 1663868"/>
                    <a:gd name="connsiteY6" fmla="*/ 1590895 h 7030161"/>
                    <a:gd name="connsiteX7" fmla="*/ 0 w 1663868"/>
                    <a:gd name="connsiteY7" fmla="*/ 1590895 h 7030161"/>
                    <a:gd name="connsiteX0" fmla="*/ 0 w 1434967"/>
                    <a:gd name="connsiteY0" fmla="*/ 1401125 h 7030161"/>
                    <a:gd name="connsiteX1" fmla="*/ 535491 w 1434967"/>
                    <a:gd name="connsiteY1" fmla="*/ 0 h 7030161"/>
                    <a:gd name="connsiteX2" fmla="*/ 1434967 w 1434967"/>
                    <a:gd name="connsiteY2" fmla="*/ 1590895 h 7030161"/>
                    <a:gd name="connsiteX3" fmla="*/ 1019000 w 1434967"/>
                    <a:gd name="connsiteY3" fmla="*/ 1590895 h 7030161"/>
                    <a:gd name="connsiteX4" fmla="*/ 1019000 w 1434967"/>
                    <a:gd name="connsiteY4" fmla="*/ 7030161 h 7030161"/>
                    <a:gd name="connsiteX5" fmla="*/ 187066 w 1434967"/>
                    <a:gd name="connsiteY5" fmla="*/ 7030161 h 7030161"/>
                    <a:gd name="connsiteX6" fmla="*/ 187066 w 1434967"/>
                    <a:gd name="connsiteY6" fmla="*/ 1590895 h 7030161"/>
                    <a:gd name="connsiteX7" fmla="*/ 0 w 1434967"/>
                    <a:gd name="connsiteY7" fmla="*/ 1401125 h 7030161"/>
                    <a:gd name="connsiteX0" fmla="*/ 0 w 1434967"/>
                    <a:gd name="connsiteY0" fmla="*/ 1401125 h 7030161"/>
                    <a:gd name="connsiteX1" fmla="*/ 535491 w 1434967"/>
                    <a:gd name="connsiteY1" fmla="*/ 0 h 7030161"/>
                    <a:gd name="connsiteX2" fmla="*/ 1434967 w 1434967"/>
                    <a:gd name="connsiteY2" fmla="*/ 1590895 h 7030161"/>
                    <a:gd name="connsiteX3" fmla="*/ 1019000 w 1434967"/>
                    <a:gd name="connsiteY3" fmla="*/ 1590895 h 7030161"/>
                    <a:gd name="connsiteX4" fmla="*/ 1019000 w 1434967"/>
                    <a:gd name="connsiteY4" fmla="*/ 7030161 h 7030161"/>
                    <a:gd name="connsiteX5" fmla="*/ 187066 w 1434967"/>
                    <a:gd name="connsiteY5" fmla="*/ 7030161 h 7030161"/>
                    <a:gd name="connsiteX6" fmla="*/ 189789 w 1434967"/>
                    <a:gd name="connsiteY6" fmla="*/ 1410311 h 7030161"/>
                    <a:gd name="connsiteX7" fmla="*/ 0 w 1434967"/>
                    <a:gd name="connsiteY7" fmla="*/ 1401125 h 7030161"/>
                    <a:gd name="connsiteX0" fmla="*/ 0 w 1447184"/>
                    <a:gd name="connsiteY0" fmla="*/ 1437966 h 7030161"/>
                    <a:gd name="connsiteX1" fmla="*/ 547708 w 1447184"/>
                    <a:gd name="connsiteY1" fmla="*/ 0 h 7030161"/>
                    <a:gd name="connsiteX2" fmla="*/ 1447184 w 1447184"/>
                    <a:gd name="connsiteY2" fmla="*/ 1590895 h 7030161"/>
                    <a:gd name="connsiteX3" fmla="*/ 1031217 w 1447184"/>
                    <a:gd name="connsiteY3" fmla="*/ 1590895 h 7030161"/>
                    <a:gd name="connsiteX4" fmla="*/ 1031217 w 1447184"/>
                    <a:gd name="connsiteY4" fmla="*/ 7030161 h 7030161"/>
                    <a:gd name="connsiteX5" fmla="*/ 199283 w 1447184"/>
                    <a:gd name="connsiteY5" fmla="*/ 7030161 h 7030161"/>
                    <a:gd name="connsiteX6" fmla="*/ 202006 w 1447184"/>
                    <a:gd name="connsiteY6" fmla="*/ 1410311 h 7030161"/>
                    <a:gd name="connsiteX7" fmla="*/ 0 w 1447184"/>
                    <a:gd name="connsiteY7" fmla="*/ 1437966 h 7030161"/>
                    <a:gd name="connsiteX0" fmla="*/ 0 w 1443216"/>
                    <a:gd name="connsiteY0" fmla="*/ 1412740 h 7030161"/>
                    <a:gd name="connsiteX1" fmla="*/ 543740 w 1443216"/>
                    <a:gd name="connsiteY1" fmla="*/ 0 h 7030161"/>
                    <a:gd name="connsiteX2" fmla="*/ 1443216 w 1443216"/>
                    <a:gd name="connsiteY2" fmla="*/ 1590895 h 7030161"/>
                    <a:gd name="connsiteX3" fmla="*/ 1027249 w 1443216"/>
                    <a:gd name="connsiteY3" fmla="*/ 1590895 h 7030161"/>
                    <a:gd name="connsiteX4" fmla="*/ 1027249 w 1443216"/>
                    <a:gd name="connsiteY4" fmla="*/ 7030161 h 7030161"/>
                    <a:gd name="connsiteX5" fmla="*/ 195315 w 1443216"/>
                    <a:gd name="connsiteY5" fmla="*/ 7030161 h 7030161"/>
                    <a:gd name="connsiteX6" fmla="*/ 198038 w 1443216"/>
                    <a:gd name="connsiteY6" fmla="*/ 1410311 h 7030161"/>
                    <a:gd name="connsiteX7" fmla="*/ 0 w 1443216"/>
                    <a:gd name="connsiteY7" fmla="*/ 1412740 h 7030161"/>
                    <a:gd name="connsiteX0" fmla="*/ 0 w 1443216"/>
                    <a:gd name="connsiteY0" fmla="*/ 1412740 h 7030161"/>
                    <a:gd name="connsiteX1" fmla="*/ 543740 w 1443216"/>
                    <a:gd name="connsiteY1" fmla="*/ 0 h 7030161"/>
                    <a:gd name="connsiteX2" fmla="*/ 1443216 w 1443216"/>
                    <a:gd name="connsiteY2" fmla="*/ 1590895 h 7030161"/>
                    <a:gd name="connsiteX3" fmla="*/ 1029662 w 1443216"/>
                    <a:gd name="connsiteY3" fmla="*/ 1371473 h 7030161"/>
                    <a:gd name="connsiteX4" fmla="*/ 1027249 w 1443216"/>
                    <a:gd name="connsiteY4" fmla="*/ 7030161 h 7030161"/>
                    <a:gd name="connsiteX5" fmla="*/ 195315 w 1443216"/>
                    <a:gd name="connsiteY5" fmla="*/ 7030161 h 7030161"/>
                    <a:gd name="connsiteX6" fmla="*/ 198038 w 1443216"/>
                    <a:gd name="connsiteY6" fmla="*/ 1410311 h 7030161"/>
                    <a:gd name="connsiteX7" fmla="*/ 0 w 1443216"/>
                    <a:gd name="connsiteY7" fmla="*/ 1412740 h 7030161"/>
                    <a:gd name="connsiteX0" fmla="*/ 0 w 1255049"/>
                    <a:gd name="connsiteY0" fmla="*/ 1412740 h 7030161"/>
                    <a:gd name="connsiteX1" fmla="*/ 543740 w 1255049"/>
                    <a:gd name="connsiteY1" fmla="*/ 0 h 7030161"/>
                    <a:gd name="connsiteX2" fmla="*/ 1255049 w 1255049"/>
                    <a:gd name="connsiteY2" fmla="*/ 1399263 h 7030161"/>
                    <a:gd name="connsiteX3" fmla="*/ 1029662 w 1255049"/>
                    <a:gd name="connsiteY3" fmla="*/ 1371473 h 7030161"/>
                    <a:gd name="connsiteX4" fmla="*/ 1027249 w 1255049"/>
                    <a:gd name="connsiteY4" fmla="*/ 7030161 h 7030161"/>
                    <a:gd name="connsiteX5" fmla="*/ 195315 w 1255049"/>
                    <a:gd name="connsiteY5" fmla="*/ 7030161 h 7030161"/>
                    <a:gd name="connsiteX6" fmla="*/ 198038 w 1255049"/>
                    <a:gd name="connsiteY6" fmla="*/ 1410311 h 7030161"/>
                    <a:gd name="connsiteX7" fmla="*/ 0 w 1255049"/>
                    <a:gd name="connsiteY7" fmla="*/ 1412740 h 7030161"/>
                    <a:gd name="connsiteX0" fmla="*/ 0 w 1255049"/>
                    <a:gd name="connsiteY0" fmla="*/ 1412740 h 7030161"/>
                    <a:gd name="connsiteX1" fmla="*/ 543740 w 1255049"/>
                    <a:gd name="connsiteY1" fmla="*/ 0 h 7030161"/>
                    <a:gd name="connsiteX2" fmla="*/ 1255049 w 1255049"/>
                    <a:gd name="connsiteY2" fmla="*/ 1399263 h 7030161"/>
                    <a:gd name="connsiteX3" fmla="*/ 1025693 w 1255049"/>
                    <a:gd name="connsiteY3" fmla="*/ 1396700 h 7030161"/>
                    <a:gd name="connsiteX4" fmla="*/ 1027249 w 1255049"/>
                    <a:gd name="connsiteY4" fmla="*/ 7030161 h 7030161"/>
                    <a:gd name="connsiteX5" fmla="*/ 195315 w 1255049"/>
                    <a:gd name="connsiteY5" fmla="*/ 7030161 h 7030161"/>
                    <a:gd name="connsiteX6" fmla="*/ 198038 w 1255049"/>
                    <a:gd name="connsiteY6" fmla="*/ 1410311 h 7030161"/>
                    <a:gd name="connsiteX7" fmla="*/ 0 w 1255049"/>
                    <a:gd name="connsiteY7" fmla="*/ 1412740 h 7030161"/>
                    <a:gd name="connsiteX0" fmla="*/ 0 w 1238242"/>
                    <a:gd name="connsiteY0" fmla="*/ 1412740 h 7030161"/>
                    <a:gd name="connsiteX1" fmla="*/ 543740 w 1238242"/>
                    <a:gd name="connsiteY1" fmla="*/ 0 h 7030161"/>
                    <a:gd name="connsiteX2" fmla="*/ 1238242 w 1238242"/>
                    <a:gd name="connsiteY2" fmla="*/ 1383653 h 7030161"/>
                    <a:gd name="connsiteX3" fmla="*/ 1025693 w 1238242"/>
                    <a:gd name="connsiteY3" fmla="*/ 1396700 h 7030161"/>
                    <a:gd name="connsiteX4" fmla="*/ 1027249 w 1238242"/>
                    <a:gd name="connsiteY4" fmla="*/ 7030161 h 7030161"/>
                    <a:gd name="connsiteX5" fmla="*/ 195315 w 1238242"/>
                    <a:gd name="connsiteY5" fmla="*/ 7030161 h 7030161"/>
                    <a:gd name="connsiteX6" fmla="*/ 198038 w 1238242"/>
                    <a:gd name="connsiteY6" fmla="*/ 1410311 h 7030161"/>
                    <a:gd name="connsiteX7" fmla="*/ 0 w 1238242"/>
                    <a:gd name="connsiteY7" fmla="*/ 1412740 h 7030161"/>
                    <a:gd name="connsiteX0" fmla="*/ 0 w 1238242"/>
                    <a:gd name="connsiteY0" fmla="*/ 1278300 h 6895721"/>
                    <a:gd name="connsiteX1" fmla="*/ 535434 w 1238242"/>
                    <a:gd name="connsiteY1" fmla="*/ 0 h 6895721"/>
                    <a:gd name="connsiteX2" fmla="*/ 1238242 w 1238242"/>
                    <a:gd name="connsiteY2" fmla="*/ 1249213 h 6895721"/>
                    <a:gd name="connsiteX3" fmla="*/ 1025693 w 1238242"/>
                    <a:gd name="connsiteY3" fmla="*/ 1262260 h 6895721"/>
                    <a:gd name="connsiteX4" fmla="*/ 1027249 w 1238242"/>
                    <a:gd name="connsiteY4" fmla="*/ 6895721 h 6895721"/>
                    <a:gd name="connsiteX5" fmla="*/ 195315 w 1238242"/>
                    <a:gd name="connsiteY5" fmla="*/ 6895721 h 6895721"/>
                    <a:gd name="connsiteX6" fmla="*/ 198038 w 1238242"/>
                    <a:gd name="connsiteY6" fmla="*/ 1275871 h 6895721"/>
                    <a:gd name="connsiteX7" fmla="*/ 0 w 1238242"/>
                    <a:gd name="connsiteY7" fmla="*/ 1278300 h 689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242" h="6895721">
                      <a:moveTo>
                        <a:pt x="0" y="1278300"/>
                      </a:moveTo>
                      <a:lnTo>
                        <a:pt x="535434" y="0"/>
                      </a:lnTo>
                      <a:lnTo>
                        <a:pt x="1238242" y="1249213"/>
                      </a:lnTo>
                      <a:lnTo>
                        <a:pt x="1025693" y="1262260"/>
                      </a:lnTo>
                      <a:cubicBezTo>
                        <a:pt x="1024889" y="3148489"/>
                        <a:pt x="1028053" y="5009492"/>
                        <a:pt x="1027249" y="6895721"/>
                      </a:cubicBezTo>
                      <a:lnTo>
                        <a:pt x="195315" y="6895721"/>
                      </a:lnTo>
                      <a:cubicBezTo>
                        <a:pt x="196223" y="5022438"/>
                        <a:pt x="197130" y="3149154"/>
                        <a:pt x="198038" y="1275871"/>
                      </a:cubicBezTo>
                      <a:lnTo>
                        <a:pt x="0" y="1278300"/>
                      </a:lnTo>
                      <a:close/>
                    </a:path>
                  </a:pathLst>
                </a:custGeom>
                <a:gradFill flip="none" rotWithShape="1">
                  <a:gsLst>
                    <a:gs pos="0">
                      <a:srgbClr val="E6E6E6">
                        <a:alpha val="10000"/>
                      </a:srgbClr>
                    </a:gs>
                    <a:gs pos="16000">
                      <a:srgbClr val="E6E6E6"/>
                    </a:gs>
                    <a:gs pos="100000">
                      <a:srgbClr val="E6E6E6"/>
                    </a:gs>
                  </a:gsLst>
                  <a:lin ang="5400000" scaled="0"/>
                  <a:tileRect/>
                </a:gradFill>
                <a:ln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solidFill>
                      <a:prstClr val="white"/>
                    </a:solidFill>
                  </a:endParaRPr>
                </a:p>
              </p:txBody>
            </p:sp>
            <p:grpSp>
              <p:nvGrpSpPr>
                <p:cNvPr id="7" name="Group 6"/>
                <p:cNvGrpSpPr/>
                <p:nvPr/>
              </p:nvGrpSpPr>
              <p:grpSpPr>
                <a:xfrm>
                  <a:off x="-41096" y="-725383"/>
                  <a:ext cx="10203281" cy="7502659"/>
                  <a:chOff x="-41096" y="-725383"/>
                  <a:chExt cx="10203281" cy="7502659"/>
                </a:xfrm>
              </p:grpSpPr>
              <p:sp>
                <p:nvSpPr>
                  <p:cNvPr id="12" name="Téglalap 11"/>
                  <p:cNvSpPr/>
                  <p:nvPr/>
                </p:nvSpPr>
                <p:spPr>
                  <a:xfrm>
                    <a:off x="312739" y="5987576"/>
                    <a:ext cx="3909669" cy="7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cxnSp>
                <p:nvCxnSpPr>
                  <p:cNvPr id="3" name="Egyenes összekötő nyíllal 2"/>
                  <p:cNvCxnSpPr/>
                  <p:nvPr/>
                </p:nvCxnSpPr>
                <p:spPr>
                  <a:xfrm flipV="1">
                    <a:off x="224150" y="6354404"/>
                    <a:ext cx="9938035" cy="39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Egyenes összekötő 4"/>
                  <p:cNvCxnSpPr/>
                  <p:nvPr/>
                </p:nvCxnSpPr>
                <p:spPr>
                  <a:xfrm>
                    <a:off x="4215703" y="62821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Egyenes összekötő 13"/>
                  <p:cNvCxnSpPr/>
                  <p:nvPr/>
                </p:nvCxnSpPr>
                <p:spPr>
                  <a:xfrm>
                    <a:off x="1615378"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a:off x="5946078" y="6286936"/>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61" name="Szövegdoboz 16"/>
                  <p:cNvSpPr txBox="1">
                    <a:spLocks noChangeArrowheads="1"/>
                  </p:cNvSpPr>
                  <p:nvPr/>
                </p:nvSpPr>
                <p:spPr bwMode="auto">
                  <a:xfrm>
                    <a:off x="6123087" y="6431398"/>
                    <a:ext cx="5238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2012</a:t>
                    </a:r>
                  </a:p>
                </p:txBody>
              </p:sp>
              <p:sp>
                <p:nvSpPr>
                  <p:cNvPr id="2062" name="Szövegdoboz 17"/>
                  <p:cNvSpPr txBox="1">
                    <a:spLocks noChangeArrowheads="1"/>
                  </p:cNvSpPr>
                  <p:nvPr/>
                </p:nvSpPr>
                <p:spPr bwMode="auto">
                  <a:xfrm>
                    <a:off x="6973987" y="6437748"/>
                    <a:ext cx="5238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2013</a:t>
                    </a:r>
                  </a:p>
                </p:txBody>
              </p:sp>
              <p:sp>
                <p:nvSpPr>
                  <p:cNvPr id="2063" name="Szövegdoboz 36"/>
                  <p:cNvSpPr txBox="1">
                    <a:spLocks noChangeArrowheads="1"/>
                  </p:cNvSpPr>
                  <p:nvPr/>
                </p:nvSpPr>
                <p:spPr bwMode="auto">
                  <a:xfrm rot="21260574">
                    <a:off x="3628896" y="5054250"/>
                    <a:ext cx="91082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10/2009</a:t>
                    </a:r>
                  </a:p>
                  <a:p>
                    <a:pPr>
                      <a:spcBef>
                        <a:spcPct val="0"/>
                      </a:spcBef>
                      <a:buFontTx/>
                      <a:buNone/>
                    </a:pPr>
                    <a:r>
                      <a:rPr lang="hu-HU" altLang="hu-HU" sz="1000" b="1" dirty="0" smtClean="0">
                        <a:solidFill>
                          <a:srgbClr val="000000"/>
                        </a:solidFill>
                        <a:latin typeface="Verdana" pitchFamily="34" charset="0"/>
                      </a:rPr>
                      <a:t>Cortex-A5</a:t>
                    </a:r>
                    <a:endParaRPr lang="en-US" altLang="hu-HU" sz="1000" b="1"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ARMv7</a:t>
                    </a:r>
                  </a:p>
                  <a:p>
                    <a:pPr algn="ctr">
                      <a:spcBef>
                        <a:spcPct val="0"/>
                      </a:spcBef>
                      <a:buFontTx/>
                      <a:buNone/>
                    </a:pPr>
                    <a:r>
                      <a:rPr lang="en-US" altLang="hu-HU" sz="1000" dirty="0" smtClean="0">
                        <a:solidFill>
                          <a:srgbClr val="000000"/>
                        </a:solidFill>
                        <a:latin typeface="Verdana" pitchFamily="34" charset="0"/>
                      </a:rPr>
                      <a:t>40 nm</a:t>
                    </a:r>
                    <a:endParaRPr lang="hu-HU" altLang="hu-HU" sz="1000" dirty="0">
                      <a:solidFill>
                        <a:srgbClr val="000000"/>
                      </a:solidFill>
                      <a:latin typeface="Verdana" pitchFamily="34" charset="0"/>
                    </a:endParaRPr>
                  </a:p>
                </p:txBody>
              </p:sp>
              <p:sp>
                <p:nvSpPr>
                  <p:cNvPr id="2072" name="Szövegdoboz 1"/>
                  <p:cNvSpPr txBox="1">
                    <a:spLocks noChangeArrowheads="1"/>
                  </p:cNvSpPr>
                  <p:nvPr/>
                </p:nvSpPr>
                <p:spPr bwMode="auto">
                  <a:xfrm rot="19974219">
                    <a:off x="1595341" y="3072144"/>
                    <a:ext cx="22885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en-US" sz="2200" b="1" dirty="0" smtClean="0">
                        <a:solidFill>
                          <a:srgbClr val="DAB99E"/>
                        </a:solidFill>
                      </a:rPr>
                      <a:t>High Performance</a:t>
                    </a:r>
                    <a:endParaRPr lang="hu-HU" altLang="en-US" sz="2200" b="1" dirty="0">
                      <a:solidFill>
                        <a:srgbClr val="DAB99E"/>
                      </a:solidFill>
                    </a:endParaRPr>
                  </a:p>
                </p:txBody>
              </p:sp>
              <p:sp>
                <p:nvSpPr>
                  <p:cNvPr id="2073" name="Szövegdoboz 21"/>
                  <p:cNvSpPr txBox="1">
                    <a:spLocks noChangeArrowheads="1"/>
                  </p:cNvSpPr>
                  <p:nvPr/>
                </p:nvSpPr>
                <p:spPr bwMode="auto">
                  <a:xfrm rot="20700000">
                    <a:off x="3971204" y="3637435"/>
                    <a:ext cx="160665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en-US" sz="2200" b="1" dirty="0">
                        <a:solidFill>
                          <a:srgbClr val="C1BFC1"/>
                        </a:solidFill>
                      </a:rPr>
                      <a:t>Mainstream</a:t>
                    </a:r>
                  </a:p>
                </p:txBody>
              </p:sp>
              <p:sp>
                <p:nvSpPr>
                  <p:cNvPr id="2074" name="Szövegdoboz 22"/>
                  <p:cNvSpPr txBox="1">
                    <a:spLocks noChangeArrowheads="1"/>
                  </p:cNvSpPr>
                  <p:nvPr/>
                </p:nvSpPr>
                <p:spPr bwMode="auto">
                  <a:xfrm rot="21275732">
                    <a:off x="1945370" y="5341731"/>
                    <a:ext cx="17240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hu-HU" altLang="en-US" sz="2200" b="1" dirty="0" smtClean="0">
                        <a:solidFill>
                          <a:srgbClr val="9AB5E4"/>
                        </a:solidFill>
                      </a:rPr>
                      <a:t>Low power</a:t>
                    </a:r>
                    <a:endParaRPr lang="hu-HU" altLang="en-US" sz="2000" b="1" dirty="0">
                      <a:solidFill>
                        <a:srgbClr val="9AB5E4"/>
                      </a:solidFill>
                    </a:endParaRPr>
                  </a:p>
                </p:txBody>
              </p:sp>
              <p:sp>
                <p:nvSpPr>
                  <p:cNvPr id="4" name="Lekerekített téglalap 3"/>
                  <p:cNvSpPr/>
                  <p:nvPr/>
                </p:nvSpPr>
                <p:spPr>
                  <a:xfrm>
                    <a:off x="4694918" y="2870326"/>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hu-HU">
                      <a:solidFill>
                        <a:prstClr val="white"/>
                      </a:solidFill>
                    </a:endParaRPr>
                  </a:p>
                </p:txBody>
              </p:sp>
              <p:sp>
                <p:nvSpPr>
                  <p:cNvPr id="25" name="Lekerekített téglalap 24"/>
                  <p:cNvSpPr/>
                  <p:nvPr/>
                </p:nvSpPr>
                <p:spPr>
                  <a:xfrm>
                    <a:off x="2306288" y="4008407"/>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hu-HU">
                      <a:solidFill>
                        <a:prstClr val="white"/>
                      </a:solidFill>
                    </a:endParaRPr>
                  </a:p>
                </p:txBody>
              </p:sp>
              <p:sp>
                <p:nvSpPr>
                  <p:cNvPr id="26" name="Lekerekített téglalap 25"/>
                  <p:cNvSpPr/>
                  <p:nvPr/>
                </p:nvSpPr>
                <p:spPr>
                  <a:xfrm>
                    <a:off x="432094" y="4530697"/>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hu-HU">
                      <a:solidFill>
                        <a:prstClr val="white"/>
                      </a:solidFill>
                    </a:endParaRPr>
                  </a:p>
                </p:txBody>
              </p:sp>
              <p:sp>
                <p:nvSpPr>
                  <p:cNvPr id="27" name="Lekerekített téglalap 26"/>
                  <p:cNvSpPr/>
                  <p:nvPr/>
                </p:nvSpPr>
                <p:spPr>
                  <a:xfrm>
                    <a:off x="3954928" y="4858624"/>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hu-HU">
                      <a:solidFill>
                        <a:prstClr val="white"/>
                      </a:solidFill>
                    </a:endParaRPr>
                  </a:p>
                </p:txBody>
              </p:sp>
              <p:sp>
                <p:nvSpPr>
                  <p:cNvPr id="28" name="Lekerekített téglalap 27"/>
                  <p:cNvSpPr/>
                  <p:nvPr/>
                </p:nvSpPr>
                <p:spPr>
                  <a:xfrm>
                    <a:off x="5707173" y="4666151"/>
                    <a:ext cx="180000" cy="179999"/>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hu-HU">
                      <a:solidFill>
                        <a:prstClr val="white"/>
                      </a:solidFill>
                    </a:endParaRPr>
                  </a:p>
                </p:txBody>
              </p:sp>
              <p:sp>
                <p:nvSpPr>
                  <p:cNvPr id="29" name="Lekerekített téglalap 28"/>
                  <p:cNvSpPr/>
                  <p:nvPr/>
                </p:nvSpPr>
                <p:spPr>
                  <a:xfrm>
                    <a:off x="6481496" y="2024864"/>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sp>
                <p:nvSpPr>
                  <p:cNvPr id="31" name="Lekerekített téglalap 30"/>
                  <p:cNvSpPr/>
                  <p:nvPr/>
                </p:nvSpPr>
                <p:spPr>
                  <a:xfrm>
                    <a:off x="6553504" y="4258368"/>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cxnSp>
                <p:nvCxnSpPr>
                  <p:cNvPr id="9" name="Egyenes összekötő nyíllal 8"/>
                  <p:cNvCxnSpPr/>
                  <p:nvPr/>
                </p:nvCxnSpPr>
                <p:spPr>
                  <a:xfrm flipV="1">
                    <a:off x="234204" y="-725383"/>
                    <a:ext cx="6044" cy="707176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églalap 10"/>
                  <p:cNvSpPr/>
                  <p:nvPr/>
                </p:nvSpPr>
                <p:spPr>
                  <a:xfrm>
                    <a:off x="534550" y="716914"/>
                    <a:ext cx="1698625" cy="400311"/>
                  </a:xfrm>
                  <a:prstGeom prst="rect">
                    <a:avLst/>
                  </a:prstGeom>
                  <a:gradFill>
                    <a:gsLst>
                      <a:gs pos="0">
                        <a:schemeClr val="dk1">
                          <a:tint val="50000"/>
                          <a:satMod val="300000"/>
                          <a:alpha val="34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hu-HU">
                      <a:solidFill>
                        <a:prstClr val="black"/>
                      </a:solidFill>
                    </a:endParaRPr>
                  </a:p>
                </p:txBody>
              </p:sp>
              <p:sp>
                <p:nvSpPr>
                  <p:cNvPr id="38" name="Lekerekített téglalap 37"/>
                  <p:cNvSpPr/>
                  <p:nvPr/>
                </p:nvSpPr>
                <p:spPr>
                  <a:xfrm>
                    <a:off x="743557" y="832297"/>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hu-HU">
                      <a:solidFill>
                        <a:prstClr val="white"/>
                      </a:solidFill>
                    </a:endParaRPr>
                  </a:p>
                </p:txBody>
              </p:sp>
              <p:sp>
                <p:nvSpPr>
                  <p:cNvPr id="2109" name="Szövegdoboz 40"/>
                  <p:cNvSpPr txBox="1">
                    <a:spLocks noChangeArrowheads="1"/>
                  </p:cNvSpPr>
                  <p:nvPr/>
                </p:nvSpPr>
                <p:spPr bwMode="auto">
                  <a:xfrm>
                    <a:off x="954802" y="774606"/>
                    <a:ext cx="1042989"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hu-HU" sz="1200" dirty="0">
                        <a:solidFill>
                          <a:srgbClr val="000000"/>
                        </a:solidFill>
                        <a:latin typeface="Verdana" pitchFamily="34" charset="0"/>
                      </a:rPr>
                      <a:t>Announced</a:t>
                    </a:r>
                    <a:endParaRPr lang="hu-HU" altLang="hu-HU" sz="1200" dirty="0">
                      <a:solidFill>
                        <a:srgbClr val="000000"/>
                      </a:solidFill>
                      <a:latin typeface="Verdana" pitchFamily="34" charset="0"/>
                    </a:endParaRPr>
                  </a:p>
                </p:txBody>
              </p:sp>
              <p:cxnSp>
                <p:nvCxnSpPr>
                  <p:cNvPr id="42" name="Egyenes összekötő 41"/>
                  <p:cNvCxnSpPr/>
                  <p:nvPr/>
                </p:nvCxnSpPr>
                <p:spPr>
                  <a:xfrm rot="5400000">
                    <a:off x="240507" y="5421397"/>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Egyenes összekötő 42"/>
                  <p:cNvCxnSpPr/>
                  <p:nvPr/>
                </p:nvCxnSpPr>
                <p:spPr>
                  <a:xfrm rot="5400000">
                    <a:off x="235049" y="4535970"/>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Egyenes összekötő 43"/>
                  <p:cNvCxnSpPr/>
                  <p:nvPr/>
                </p:nvCxnSpPr>
                <p:spPr>
                  <a:xfrm rot="5400000">
                    <a:off x="237867" y="3667112"/>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Egyenes összekötő 44"/>
                  <p:cNvCxnSpPr/>
                  <p:nvPr/>
                </p:nvCxnSpPr>
                <p:spPr>
                  <a:xfrm rot="5400000">
                    <a:off x="235049" y="2765041"/>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Egyenes összekötő 45"/>
                  <p:cNvCxnSpPr/>
                  <p:nvPr/>
                </p:nvCxnSpPr>
                <p:spPr>
                  <a:xfrm rot="5400000">
                    <a:off x="235049" y="1948445"/>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Szövegdoboz 46"/>
                  <p:cNvSpPr txBox="1"/>
                  <p:nvPr/>
                </p:nvSpPr>
                <p:spPr>
                  <a:xfrm>
                    <a:off x="-41096" y="5354453"/>
                    <a:ext cx="269875" cy="254000"/>
                  </a:xfrm>
                  <a:prstGeom prst="rect">
                    <a:avLst/>
                  </a:prstGeom>
                  <a:noFill/>
                </p:spPr>
                <p:txBody>
                  <a:bodyPr wrap="none">
                    <a:spAutoFit/>
                  </a:bodyPr>
                  <a:lstStyle/>
                  <a:p>
                    <a:pPr>
                      <a:defRPr/>
                    </a:pPr>
                    <a:r>
                      <a:rPr lang="hu-HU" sz="1050">
                        <a:solidFill>
                          <a:prstClr val="black"/>
                        </a:solidFill>
                        <a:ea typeface="Verdana" panose="020B0604030504040204" pitchFamily="34" charset="0"/>
                        <a:cs typeface="Verdana" panose="020B0604030504040204" pitchFamily="34" charset="0"/>
                      </a:rPr>
                      <a:t>1</a:t>
                    </a:r>
                  </a:p>
                </p:txBody>
              </p:sp>
              <p:sp>
                <p:nvSpPr>
                  <p:cNvPr id="48" name="Szövegdoboz 47"/>
                  <p:cNvSpPr txBox="1"/>
                  <p:nvPr/>
                </p:nvSpPr>
                <p:spPr>
                  <a:xfrm>
                    <a:off x="-41096" y="4461353"/>
                    <a:ext cx="269875" cy="254000"/>
                  </a:xfrm>
                  <a:prstGeom prst="rect">
                    <a:avLst/>
                  </a:prstGeom>
                  <a:noFill/>
                </p:spPr>
                <p:txBody>
                  <a:bodyPr wrap="none">
                    <a:spAutoFit/>
                  </a:bodyPr>
                  <a:lstStyle/>
                  <a:p>
                    <a:pPr>
                      <a:defRPr/>
                    </a:pPr>
                    <a:r>
                      <a:rPr lang="hu-HU" sz="1050" dirty="0">
                        <a:solidFill>
                          <a:prstClr val="black"/>
                        </a:solidFill>
                        <a:ea typeface="Verdana" panose="020B0604030504040204" pitchFamily="34" charset="0"/>
                        <a:cs typeface="Verdana" panose="020B0604030504040204" pitchFamily="34" charset="0"/>
                      </a:rPr>
                      <a:t>2</a:t>
                    </a:r>
                  </a:p>
                </p:txBody>
              </p:sp>
              <p:sp>
                <p:nvSpPr>
                  <p:cNvPr id="49" name="Szövegdoboz 48"/>
                  <p:cNvSpPr txBox="1"/>
                  <p:nvPr/>
                </p:nvSpPr>
                <p:spPr>
                  <a:xfrm>
                    <a:off x="-41096" y="3597257"/>
                    <a:ext cx="269875" cy="254000"/>
                  </a:xfrm>
                  <a:prstGeom prst="rect">
                    <a:avLst/>
                  </a:prstGeom>
                  <a:noFill/>
                </p:spPr>
                <p:txBody>
                  <a:bodyPr wrap="none">
                    <a:spAutoFit/>
                  </a:bodyPr>
                  <a:lstStyle/>
                  <a:p>
                    <a:pPr>
                      <a:defRPr/>
                    </a:pPr>
                    <a:r>
                      <a:rPr lang="hu-HU" sz="1050" dirty="0">
                        <a:solidFill>
                          <a:prstClr val="black"/>
                        </a:solidFill>
                        <a:ea typeface="Verdana" panose="020B0604030504040204" pitchFamily="34" charset="0"/>
                        <a:cs typeface="Verdana" panose="020B0604030504040204" pitchFamily="34" charset="0"/>
                      </a:rPr>
                      <a:t>3</a:t>
                    </a:r>
                  </a:p>
                </p:txBody>
              </p:sp>
              <p:sp>
                <p:nvSpPr>
                  <p:cNvPr id="50" name="Szövegdoboz 49"/>
                  <p:cNvSpPr txBox="1"/>
                  <p:nvPr/>
                </p:nvSpPr>
                <p:spPr>
                  <a:xfrm>
                    <a:off x="-36512" y="2710271"/>
                    <a:ext cx="269875" cy="254000"/>
                  </a:xfrm>
                  <a:prstGeom prst="rect">
                    <a:avLst/>
                  </a:prstGeom>
                  <a:noFill/>
                </p:spPr>
                <p:txBody>
                  <a:bodyPr wrap="none">
                    <a:spAutoFit/>
                  </a:bodyPr>
                  <a:lstStyle/>
                  <a:p>
                    <a:pPr>
                      <a:defRPr/>
                    </a:pPr>
                    <a:r>
                      <a:rPr lang="hu-HU" sz="1050" dirty="0">
                        <a:solidFill>
                          <a:prstClr val="black"/>
                        </a:solidFill>
                        <a:ea typeface="Verdana" panose="020B0604030504040204" pitchFamily="34" charset="0"/>
                        <a:cs typeface="Verdana" panose="020B0604030504040204" pitchFamily="34" charset="0"/>
                      </a:rPr>
                      <a:t>4</a:t>
                    </a:r>
                  </a:p>
                </p:txBody>
              </p:sp>
              <p:sp>
                <p:nvSpPr>
                  <p:cNvPr id="52" name="Szövegdoboz 51"/>
                  <p:cNvSpPr txBox="1"/>
                  <p:nvPr/>
                </p:nvSpPr>
                <p:spPr>
                  <a:xfrm>
                    <a:off x="-41096" y="1884151"/>
                    <a:ext cx="269875" cy="254000"/>
                  </a:xfrm>
                  <a:prstGeom prst="rect">
                    <a:avLst/>
                  </a:prstGeom>
                  <a:noFill/>
                </p:spPr>
                <p:txBody>
                  <a:bodyPr wrap="none">
                    <a:spAutoFit/>
                  </a:bodyPr>
                  <a:lstStyle/>
                  <a:p>
                    <a:pPr>
                      <a:defRPr/>
                    </a:pPr>
                    <a:r>
                      <a:rPr lang="hu-HU" sz="1050" dirty="0">
                        <a:solidFill>
                          <a:prstClr val="black"/>
                        </a:solidFill>
                        <a:ea typeface="Verdana" panose="020B0604030504040204" pitchFamily="34" charset="0"/>
                        <a:cs typeface="Verdana" panose="020B0604030504040204" pitchFamily="34" charset="0"/>
                      </a:rPr>
                      <a:t>5</a:t>
                    </a:r>
                  </a:p>
                </p:txBody>
              </p:sp>
              <p:cxnSp>
                <p:nvCxnSpPr>
                  <p:cNvPr id="55" name="Egyenes összekötő 54"/>
                  <p:cNvCxnSpPr/>
                  <p:nvPr/>
                </p:nvCxnSpPr>
                <p:spPr>
                  <a:xfrm>
                    <a:off x="5080891"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Egyenes összekötő 55"/>
                  <p:cNvCxnSpPr/>
                  <p:nvPr/>
                </p:nvCxnSpPr>
                <p:spPr>
                  <a:xfrm>
                    <a:off x="3350516"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Egyenes összekötő 56"/>
                  <p:cNvCxnSpPr/>
                  <p:nvPr/>
                </p:nvCxnSpPr>
                <p:spPr>
                  <a:xfrm>
                    <a:off x="6792216"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Egyenes összekötő 57"/>
                  <p:cNvCxnSpPr/>
                  <p:nvPr/>
                </p:nvCxnSpPr>
                <p:spPr>
                  <a:xfrm>
                    <a:off x="2475803"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Egyenes összekötő 58"/>
                  <p:cNvCxnSpPr/>
                  <p:nvPr/>
                </p:nvCxnSpPr>
                <p:spPr>
                  <a:xfrm>
                    <a:off x="761303"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29" name="Szövegdoboz 60"/>
                  <p:cNvSpPr txBox="1">
                    <a:spLocks noChangeArrowheads="1"/>
                  </p:cNvSpPr>
                  <p:nvPr/>
                </p:nvSpPr>
                <p:spPr bwMode="auto">
                  <a:xfrm>
                    <a:off x="952599" y="6436161"/>
                    <a:ext cx="5127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2006</a:t>
                    </a:r>
                  </a:p>
                </p:txBody>
              </p:sp>
              <p:sp>
                <p:nvSpPr>
                  <p:cNvPr id="2130" name="Szövegdoboz 61"/>
                  <p:cNvSpPr txBox="1">
                    <a:spLocks noChangeArrowheads="1"/>
                  </p:cNvSpPr>
                  <p:nvPr/>
                </p:nvSpPr>
                <p:spPr bwMode="auto">
                  <a:xfrm>
                    <a:off x="1805087" y="6437748"/>
                    <a:ext cx="5127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2007</a:t>
                    </a:r>
                  </a:p>
                </p:txBody>
              </p:sp>
              <p:sp>
                <p:nvSpPr>
                  <p:cNvPr id="2131" name="Szövegdoboz 62"/>
                  <p:cNvSpPr txBox="1">
                    <a:spLocks noChangeArrowheads="1"/>
                  </p:cNvSpPr>
                  <p:nvPr/>
                </p:nvSpPr>
                <p:spPr bwMode="auto">
                  <a:xfrm>
                    <a:off x="2673449" y="6431398"/>
                    <a:ext cx="5111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2008</a:t>
                    </a:r>
                  </a:p>
                </p:txBody>
              </p:sp>
              <p:sp>
                <p:nvSpPr>
                  <p:cNvPr id="2132" name="Szövegdoboz 65"/>
                  <p:cNvSpPr txBox="1">
                    <a:spLocks noChangeArrowheads="1"/>
                  </p:cNvSpPr>
                  <p:nvPr/>
                </p:nvSpPr>
                <p:spPr bwMode="auto">
                  <a:xfrm>
                    <a:off x="3535462" y="6431398"/>
                    <a:ext cx="5111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2009</a:t>
                    </a:r>
                  </a:p>
                </p:txBody>
              </p:sp>
              <p:sp>
                <p:nvSpPr>
                  <p:cNvPr id="2133" name="Szövegdoboz 66"/>
                  <p:cNvSpPr txBox="1">
                    <a:spLocks noChangeArrowheads="1"/>
                  </p:cNvSpPr>
                  <p:nvPr/>
                </p:nvSpPr>
                <p:spPr bwMode="auto">
                  <a:xfrm>
                    <a:off x="4402237" y="6432986"/>
                    <a:ext cx="5127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2010</a:t>
                    </a:r>
                  </a:p>
                </p:txBody>
              </p:sp>
              <p:sp>
                <p:nvSpPr>
                  <p:cNvPr id="2134" name="Szövegdoboz 67"/>
                  <p:cNvSpPr txBox="1">
                    <a:spLocks noChangeArrowheads="1"/>
                  </p:cNvSpPr>
                  <p:nvPr/>
                </p:nvSpPr>
                <p:spPr bwMode="auto">
                  <a:xfrm>
                    <a:off x="5264249" y="6431398"/>
                    <a:ext cx="5127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2011</a:t>
                    </a:r>
                  </a:p>
                </p:txBody>
              </p:sp>
              <p:sp>
                <p:nvSpPr>
                  <p:cNvPr id="73" name="Szövegdoboz 36"/>
                  <p:cNvSpPr txBox="1">
                    <a:spLocks noChangeArrowheads="1"/>
                  </p:cNvSpPr>
                  <p:nvPr/>
                </p:nvSpPr>
                <p:spPr bwMode="auto">
                  <a:xfrm rot="21346355">
                    <a:off x="5421214" y="4866989"/>
                    <a:ext cx="91082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10/2011</a:t>
                    </a: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7</a:t>
                    </a:r>
                  </a:p>
                  <a:p>
                    <a:pPr algn="ctr">
                      <a:spcBef>
                        <a:spcPct val="0"/>
                      </a:spcBef>
                      <a:buFontTx/>
                      <a:buNone/>
                    </a:pPr>
                    <a:r>
                      <a:rPr lang="en-US" altLang="hu-HU" sz="1000" dirty="0" smtClean="0">
                        <a:solidFill>
                          <a:srgbClr val="000000"/>
                        </a:solidFill>
                        <a:latin typeface="Verdana" pitchFamily="34" charset="0"/>
                      </a:rPr>
                      <a:t>ARMv7</a:t>
                    </a:r>
                  </a:p>
                  <a:p>
                    <a:pPr algn="ctr">
                      <a:spcBef>
                        <a:spcPct val="0"/>
                      </a:spcBef>
                      <a:buFontTx/>
                      <a:buNone/>
                    </a:pPr>
                    <a:r>
                      <a:rPr lang="en-US" altLang="hu-HU" sz="1000" dirty="0" smtClean="0">
                        <a:solidFill>
                          <a:srgbClr val="000000"/>
                        </a:solidFill>
                        <a:latin typeface="Verdana" pitchFamily="34" charset="0"/>
                      </a:rPr>
                      <a:t>28 nm</a:t>
                    </a:r>
                    <a:endParaRPr lang="hu-HU" altLang="hu-HU" sz="1000" dirty="0">
                      <a:solidFill>
                        <a:srgbClr val="000000"/>
                      </a:solidFill>
                      <a:latin typeface="Verdana" pitchFamily="34" charset="0"/>
                    </a:endParaRPr>
                  </a:p>
                </p:txBody>
              </p:sp>
              <p:sp>
                <p:nvSpPr>
                  <p:cNvPr id="74" name="Szövegdoboz 36"/>
                  <p:cNvSpPr txBox="1">
                    <a:spLocks noChangeArrowheads="1"/>
                  </p:cNvSpPr>
                  <p:nvPr/>
                </p:nvSpPr>
                <p:spPr bwMode="auto">
                  <a:xfrm rot="21309605">
                    <a:off x="6411278" y="4446970"/>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10/2012</a:t>
                    </a: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53</a:t>
                    </a:r>
                  </a:p>
                  <a:p>
                    <a:pPr algn="ctr">
                      <a:spcBef>
                        <a:spcPct val="0"/>
                      </a:spcBef>
                      <a:buFontTx/>
                      <a:buNone/>
                    </a:pPr>
                    <a:r>
                      <a:rPr lang="en-US" altLang="hu-HU" sz="1000" dirty="0" smtClean="0">
                        <a:solidFill>
                          <a:srgbClr val="000000"/>
                        </a:solidFill>
                        <a:latin typeface="Verdana" pitchFamily="34" charset="0"/>
                      </a:rPr>
                      <a:t>ARMv8</a:t>
                    </a:r>
                  </a:p>
                  <a:p>
                    <a:pPr algn="ctr">
                      <a:spcBef>
                        <a:spcPct val="0"/>
                      </a:spcBef>
                      <a:buFontTx/>
                      <a:buNone/>
                    </a:pPr>
                    <a:r>
                      <a:rPr lang="en-US" altLang="hu-HU" sz="1000" dirty="0" smtClean="0">
                        <a:solidFill>
                          <a:srgbClr val="000000"/>
                        </a:solidFill>
                        <a:latin typeface="Verdana" pitchFamily="34" charset="0"/>
                      </a:rPr>
                      <a:t>20/16 nm</a:t>
                    </a:r>
                    <a:endParaRPr lang="hu-HU" altLang="hu-HU" sz="1000" dirty="0">
                      <a:solidFill>
                        <a:srgbClr val="000000"/>
                      </a:solidFill>
                      <a:latin typeface="Verdana" pitchFamily="34" charset="0"/>
                    </a:endParaRPr>
                  </a:p>
                </p:txBody>
              </p:sp>
              <p:sp>
                <p:nvSpPr>
                  <p:cNvPr id="75" name="Szövegdoboz 36"/>
                  <p:cNvSpPr txBox="1">
                    <a:spLocks noChangeArrowheads="1"/>
                  </p:cNvSpPr>
                  <p:nvPr/>
                </p:nvSpPr>
                <p:spPr bwMode="auto">
                  <a:xfrm rot="20700000">
                    <a:off x="409831" y="4750339"/>
                    <a:ext cx="91082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10/2005</a:t>
                    </a: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8</a:t>
                    </a:r>
                  </a:p>
                  <a:p>
                    <a:pPr algn="ctr">
                      <a:spcBef>
                        <a:spcPct val="0"/>
                      </a:spcBef>
                      <a:buFontTx/>
                      <a:buNone/>
                    </a:pPr>
                    <a:r>
                      <a:rPr lang="en-US" altLang="hu-HU" sz="1000" dirty="0" smtClean="0">
                        <a:solidFill>
                          <a:srgbClr val="000000"/>
                        </a:solidFill>
                        <a:latin typeface="Verdana" pitchFamily="34" charset="0"/>
                      </a:rPr>
                      <a:t>ARMv7</a:t>
                    </a:r>
                  </a:p>
                  <a:p>
                    <a:pPr algn="ctr">
                      <a:spcBef>
                        <a:spcPct val="0"/>
                      </a:spcBef>
                      <a:buFontTx/>
                      <a:buNone/>
                    </a:pPr>
                    <a:r>
                      <a:rPr lang="en-US" altLang="hu-HU" sz="1000" dirty="0" smtClean="0">
                        <a:solidFill>
                          <a:srgbClr val="000000"/>
                        </a:solidFill>
                        <a:latin typeface="Verdana" pitchFamily="34" charset="0"/>
                      </a:rPr>
                      <a:t>65 nm</a:t>
                    </a:r>
                    <a:endParaRPr lang="hu-HU" altLang="hu-HU" sz="1000" dirty="0">
                      <a:solidFill>
                        <a:srgbClr val="000000"/>
                      </a:solidFill>
                      <a:latin typeface="Verdana" pitchFamily="34" charset="0"/>
                    </a:endParaRPr>
                  </a:p>
                </p:txBody>
              </p:sp>
              <p:sp>
                <p:nvSpPr>
                  <p:cNvPr id="77" name="Szövegdoboz 36"/>
                  <p:cNvSpPr txBox="1">
                    <a:spLocks noChangeArrowheads="1"/>
                  </p:cNvSpPr>
                  <p:nvPr/>
                </p:nvSpPr>
                <p:spPr bwMode="auto">
                  <a:xfrm rot="20700000">
                    <a:off x="2048986" y="4288804"/>
                    <a:ext cx="91082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10/2007</a:t>
                    </a: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9</a:t>
                    </a:r>
                  </a:p>
                  <a:p>
                    <a:pPr algn="ctr">
                      <a:spcBef>
                        <a:spcPct val="0"/>
                      </a:spcBef>
                      <a:buFontTx/>
                      <a:buNone/>
                    </a:pPr>
                    <a:r>
                      <a:rPr lang="en-US" altLang="hu-HU" sz="1000" dirty="0" smtClean="0">
                        <a:solidFill>
                          <a:srgbClr val="000000"/>
                        </a:solidFill>
                        <a:latin typeface="Verdana" pitchFamily="34" charset="0"/>
                      </a:rPr>
                      <a:t>ARMv7</a:t>
                    </a:r>
                  </a:p>
                  <a:p>
                    <a:pPr algn="ctr">
                      <a:spcBef>
                        <a:spcPct val="0"/>
                      </a:spcBef>
                      <a:buFontTx/>
                      <a:buNone/>
                    </a:pPr>
                    <a:r>
                      <a:rPr lang="hu-HU" altLang="hu-HU" sz="1000" dirty="0" smtClean="0">
                        <a:solidFill>
                          <a:srgbClr val="000000"/>
                        </a:solidFill>
                        <a:latin typeface="Verdana" pitchFamily="34" charset="0"/>
                      </a:rPr>
                      <a:t>40</a:t>
                    </a:r>
                    <a:r>
                      <a:rPr lang="en-US" altLang="hu-HU" sz="1000" dirty="0" smtClean="0">
                        <a:solidFill>
                          <a:srgbClr val="000000"/>
                        </a:solidFill>
                        <a:latin typeface="Verdana" pitchFamily="34" charset="0"/>
                      </a:rPr>
                      <a:t> nm</a:t>
                    </a:r>
                    <a:endParaRPr lang="hu-HU" altLang="hu-HU" sz="1000" dirty="0">
                      <a:solidFill>
                        <a:srgbClr val="000000"/>
                      </a:solidFill>
                      <a:latin typeface="Verdana" pitchFamily="34" charset="0"/>
                    </a:endParaRPr>
                  </a:p>
                </p:txBody>
              </p:sp>
              <p:sp>
                <p:nvSpPr>
                  <p:cNvPr id="78" name="Szövegdoboz 36"/>
                  <p:cNvSpPr txBox="1">
                    <a:spLocks noChangeArrowheads="1"/>
                  </p:cNvSpPr>
                  <p:nvPr/>
                </p:nvSpPr>
                <p:spPr bwMode="auto">
                  <a:xfrm rot="20025295">
                    <a:off x="4023638" y="2028539"/>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9/2010</a:t>
                    </a: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1</a:t>
                    </a:r>
                    <a:r>
                      <a:rPr lang="hu-HU" altLang="hu-HU" sz="1000" b="1" dirty="0" smtClean="0">
                        <a:solidFill>
                          <a:srgbClr val="000000"/>
                        </a:solidFill>
                        <a:latin typeface="Verdana" pitchFamily="34" charset="0"/>
                      </a:rPr>
                      <a:t>5</a:t>
                    </a:r>
                  </a:p>
                  <a:p>
                    <a:pPr algn="ctr">
                      <a:spcBef>
                        <a:spcPct val="0"/>
                      </a:spcBef>
                      <a:buFontTx/>
                      <a:buNone/>
                    </a:pPr>
                    <a:r>
                      <a:rPr lang="en-US" altLang="hu-HU" sz="1000" dirty="0" smtClean="0">
                        <a:solidFill>
                          <a:srgbClr val="000000"/>
                        </a:solidFill>
                        <a:latin typeface="Verdana" pitchFamily="34" charset="0"/>
                      </a:rPr>
                      <a:t>ARMv7</a:t>
                    </a:r>
                  </a:p>
                  <a:p>
                    <a:pPr algn="ctr">
                      <a:spcBef>
                        <a:spcPct val="0"/>
                      </a:spcBef>
                      <a:buFontTx/>
                      <a:buNone/>
                    </a:pPr>
                    <a:r>
                      <a:rPr lang="en-US" altLang="hu-HU" sz="1000" dirty="0" smtClean="0">
                        <a:solidFill>
                          <a:srgbClr val="000000"/>
                        </a:solidFill>
                        <a:latin typeface="Verdana" pitchFamily="34" charset="0"/>
                      </a:rPr>
                      <a:t>32/28 nm</a:t>
                    </a:r>
                    <a:endParaRPr lang="hu-HU" altLang="hu-HU" sz="1000" dirty="0">
                      <a:solidFill>
                        <a:srgbClr val="000000"/>
                      </a:solidFill>
                      <a:latin typeface="Verdana" pitchFamily="34" charset="0"/>
                    </a:endParaRPr>
                  </a:p>
                </p:txBody>
              </p:sp>
              <p:sp>
                <p:nvSpPr>
                  <p:cNvPr id="79" name="Szövegdoboz 36"/>
                  <p:cNvSpPr txBox="1">
                    <a:spLocks noChangeArrowheads="1"/>
                  </p:cNvSpPr>
                  <p:nvPr/>
                </p:nvSpPr>
                <p:spPr bwMode="auto">
                  <a:xfrm rot="19980000">
                    <a:off x="5826706" y="1222386"/>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10/2012</a:t>
                    </a:r>
                  </a:p>
                  <a:p>
                    <a:pPr>
                      <a:spcBef>
                        <a:spcPct val="0"/>
                      </a:spcBef>
                      <a:buFontTx/>
                      <a:buNone/>
                    </a:pPr>
                    <a:r>
                      <a:rPr lang="hu-HU" altLang="hu-HU" sz="1000" b="1" dirty="0" smtClean="0">
                        <a:solidFill>
                          <a:srgbClr val="000000"/>
                        </a:solidFill>
                        <a:latin typeface="Verdana" pitchFamily="34" charset="0"/>
                      </a:rPr>
                      <a:t>Cortex-A5</a:t>
                    </a:r>
                    <a:r>
                      <a:rPr lang="en-US" altLang="hu-HU" sz="1000" b="1" dirty="0" smtClean="0">
                        <a:solidFill>
                          <a:srgbClr val="000000"/>
                        </a:solidFill>
                        <a:latin typeface="Verdana" pitchFamily="34" charset="0"/>
                      </a:rPr>
                      <a:t>7</a:t>
                    </a:r>
                  </a:p>
                  <a:p>
                    <a:pPr algn="ctr">
                      <a:spcBef>
                        <a:spcPct val="0"/>
                      </a:spcBef>
                      <a:buFontTx/>
                      <a:buNone/>
                    </a:pPr>
                    <a:r>
                      <a:rPr lang="en-US" altLang="hu-HU" sz="1000" dirty="0" smtClean="0">
                        <a:solidFill>
                          <a:srgbClr val="000000"/>
                        </a:solidFill>
                        <a:latin typeface="Verdana" pitchFamily="34" charset="0"/>
                      </a:rPr>
                      <a:t>ARMv8</a:t>
                    </a:r>
                  </a:p>
                  <a:p>
                    <a:pPr algn="ctr">
                      <a:spcBef>
                        <a:spcPct val="0"/>
                      </a:spcBef>
                      <a:buFontTx/>
                      <a:buNone/>
                    </a:pPr>
                    <a:r>
                      <a:rPr lang="en-US" altLang="hu-HU" sz="1000" dirty="0" smtClean="0">
                        <a:solidFill>
                          <a:srgbClr val="000000"/>
                        </a:solidFill>
                        <a:latin typeface="Verdana" pitchFamily="34" charset="0"/>
                      </a:rPr>
                      <a:t>20/16 nm</a:t>
                    </a:r>
                    <a:endParaRPr lang="hu-HU" altLang="hu-HU" sz="1000" dirty="0">
                      <a:solidFill>
                        <a:srgbClr val="000000"/>
                      </a:solidFill>
                      <a:latin typeface="Verdana" pitchFamily="34" charset="0"/>
                    </a:endParaRPr>
                  </a:p>
                </p:txBody>
              </p:sp>
              <p:sp>
                <p:nvSpPr>
                  <p:cNvPr id="67" name="Szövegdoboz 17"/>
                  <p:cNvSpPr txBox="1">
                    <a:spLocks noChangeArrowheads="1"/>
                  </p:cNvSpPr>
                  <p:nvPr/>
                </p:nvSpPr>
                <p:spPr bwMode="auto">
                  <a:xfrm>
                    <a:off x="7820229" y="6437516"/>
                    <a:ext cx="5116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smtClean="0">
                        <a:solidFill>
                          <a:srgbClr val="000000"/>
                        </a:solidFill>
                        <a:latin typeface="Verdana" pitchFamily="34" charset="0"/>
                      </a:rPr>
                      <a:t>201</a:t>
                    </a:r>
                    <a:r>
                      <a:rPr lang="en-US" altLang="hu-HU" sz="1000" dirty="0" smtClean="0">
                        <a:solidFill>
                          <a:srgbClr val="000000"/>
                        </a:solidFill>
                        <a:latin typeface="Verdana" pitchFamily="34" charset="0"/>
                      </a:rPr>
                      <a:t>4</a:t>
                    </a:r>
                    <a:endParaRPr lang="hu-HU" altLang="hu-HU" sz="1000">
                      <a:solidFill>
                        <a:srgbClr val="000000"/>
                      </a:solidFill>
                      <a:latin typeface="Verdana" pitchFamily="34" charset="0"/>
                    </a:endParaRPr>
                  </a:p>
                </p:txBody>
              </p:sp>
              <p:cxnSp>
                <p:nvCxnSpPr>
                  <p:cNvPr id="68" name="Egyenes összekötő 56"/>
                  <p:cNvCxnSpPr/>
                  <p:nvPr/>
                </p:nvCxnSpPr>
                <p:spPr>
                  <a:xfrm>
                    <a:off x="7638458" y="6294641"/>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Lekerekített téglalap 68"/>
                  <p:cNvSpPr/>
                  <p:nvPr/>
                </p:nvSpPr>
                <p:spPr>
                  <a:xfrm>
                    <a:off x="7600152" y="3283728"/>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sp>
                <p:nvSpPr>
                  <p:cNvPr id="70" name="Szövegdoboz 36"/>
                  <p:cNvSpPr txBox="1">
                    <a:spLocks noChangeArrowheads="1"/>
                  </p:cNvSpPr>
                  <p:nvPr/>
                </p:nvSpPr>
                <p:spPr bwMode="auto">
                  <a:xfrm rot="20700000">
                    <a:off x="7157299" y="2350338"/>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hu-HU" altLang="hu-HU" sz="900" dirty="0">
                        <a:solidFill>
                          <a:srgbClr val="000000"/>
                        </a:solidFill>
                        <a:latin typeface="Verdana" pitchFamily="34" charset="0"/>
                      </a:rPr>
                      <a:t>2</a:t>
                    </a:r>
                    <a:r>
                      <a:rPr lang="en-US" altLang="hu-HU" sz="900" dirty="0" smtClean="0">
                        <a:solidFill>
                          <a:srgbClr val="000000"/>
                        </a:solidFill>
                        <a:latin typeface="Verdana" pitchFamily="34" charset="0"/>
                      </a:rPr>
                      <a:t>/201</a:t>
                    </a:r>
                    <a:r>
                      <a:rPr lang="hu-HU" altLang="hu-HU" sz="900" dirty="0" smtClean="0">
                        <a:solidFill>
                          <a:srgbClr val="000000"/>
                        </a:solidFill>
                        <a:latin typeface="Verdana" pitchFamily="34" charset="0"/>
                      </a:rPr>
                      <a:t>4</a:t>
                    </a:r>
                    <a:endParaRPr lang="en-US" altLang="hu-HU" sz="900" dirty="0" smtClean="0">
                      <a:solidFill>
                        <a:srgbClr val="000000"/>
                      </a:solidFill>
                      <a:latin typeface="Verdana" pitchFamily="34" charset="0"/>
                    </a:endParaRPr>
                  </a:p>
                  <a:p>
                    <a:pPr>
                      <a:spcBef>
                        <a:spcPct val="0"/>
                      </a:spcBef>
                      <a:buFontTx/>
                      <a:buNone/>
                    </a:pPr>
                    <a:r>
                      <a:rPr lang="hu-HU" altLang="hu-HU" sz="1000" b="1" dirty="0" smtClean="0">
                        <a:solidFill>
                          <a:srgbClr val="000000"/>
                        </a:solidFill>
                        <a:latin typeface="Verdana" pitchFamily="34" charset="0"/>
                      </a:rPr>
                      <a:t>Cortex-A17</a:t>
                    </a:r>
                    <a:endParaRPr lang="en-US" altLang="hu-HU" sz="1000" b="1" dirty="0" smtClean="0">
                      <a:solidFill>
                        <a:srgbClr val="000000"/>
                      </a:solidFill>
                      <a:latin typeface="Verdana" pitchFamily="34" charset="0"/>
                    </a:endParaRPr>
                  </a:p>
                  <a:p>
                    <a:pPr algn="ctr">
                      <a:spcBef>
                        <a:spcPct val="0"/>
                      </a:spcBef>
                      <a:buFontTx/>
                      <a:buNone/>
                    </a:pPr>
                    <a:r>
                      <a:rPr lang="en-US" altLang="hu-HU" sz="1000" dirty="0" err="1" smtClean="0">
                        <a:solidFill>
                          <a:srgbClr val="000000"/>
                        </a:solidFill>
                        <a:latin typeface="Verdana" pitchFamily="34" charset="0"/>
                      </a:rPr>
                      <a:t>ARMv</a:t>
                    </a:r>
                    <a:r>
                      <a:rPr lang="hu-HU" altLang="hu-HU" sz="1000" dirty="0" smtClean="0">
                        <a:solidFill>
                          <a:srgbClr val="000000"/>
                        </a:solidFill>
                        <a:latin typeface="Verdana" pitchFamily="34" charset="0"/>
                      </a:rPr>
                      <a:t>7</a:t>
                    </a:r>
                    <a:endParaRPr lang="en-US" altLang="hu-HU" sz="1000"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2</a:t>
                    </a:r>
                    <a:r>
                      <a:rPr lang="hu-HU" altLang="hu-HU" sz="1000" dirty="0" smtClean="0">
                        <a:solidFill>
                          <a:srgbClr val="000000"/>
                        </a:solidFill>
                        <a:latin typeface="Verdana" pitchFamily="34" charset="0"/>
                      </a:rPr>
                      <a:t>8</a:t>
                    </a:r>
                    <a:r>
                      <a:rPr lang="en-US" altLang="hu-HU" sz="1000" dirty="0" smtClean="0">
                        <a:solidFill>
                          <a:srgbClr val="000000"/>
                        </a:solidFill>
                        <a:latin typeface="Verdana" pitchFamily="34" charset="0"/>
                      </a:rPr>
                      <a:t> nm</a:t>
                    </a:r>
                    <a:endParaRPr lang="hu-HU" altLang="hu-HU" sz="1000" dirty="0">
                      <a:solidFill>
                        <a:srgbClr val="000000"/>
                      </a:solidFill>
                      <a:latin typeface="Verdana" pitchFamily="34" charset="0"/>
                    </a:endParaRPr>
                  </a:p>
                </p:txBody>
              </p:sp>
              <p:cxnSp>
                <p:nvCxnSpPr>
                  <p:cNvPr id="72" name="Egyenes összekötő 71"/>
                  <p:cNvCxnSpPr/>
                  <p:nvPr/>
                </p:nvCxnSpPr>
                <p:spPr>
                  <a:xfrm rot="5400000">
                    <a:off x="240769" y="1051309"/>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Egyenes összekötő 79"/>
                  <p:cNvCxnSpPr/>
                  <p:nvPr/>
                </p:nvCxnSpPr>
                <p:spPr>
                  <a:xfrm rot="5400000">
                    <a:off x="240769" y="229883"/>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Szövegdoboz 81"/>
                  <p:cNvSpPr txBox="1"/>
                  <p:nvPr/>
                </p:nvSpPr>
                <p:spPr>
                  <a:xfrm>
                    <a:off x="-36860" y="996540"/>
                    <a:ext cx="269875" cy="254000"/>
                  </a:xfrm>
                  <a:prstGeom prst="rect">
                    <a:avLst/>
                  </a:prstGeom>
                  <a:noFill/>
                </p:spPr>
                <p:txBody>
                  <a:bodyPr wrap="none">
                    <a:spAutoFit/>
                  </a:bodyPr>
                  <a:lstStyle/>
                  <a:p>
                    <a:pPr>
                      <a:defRPr/>
                    </a:pPr>
                    <a:r>
                      <a:rPr lang="hu-HU" sz="1050" dirty="0" smtClean="0">
                        <a:solidFill>
                          <a:prstClr val="black"/>
                        </a:solidFill>
                        <a:ea typeface="Verdana" panose="020B0604030504040204" pitchFamily="34" charset="0"/>
                        <a:cs typeface="Verdana" panose="020B0604030504040204" pitchFamily="34" charset="0"/>
                      </a:rPr>
                      <a:t>6</a:t>
                    </a:r>
                    <a:endParaRPr lang="hu-HU" sz="1050" dirty="0">
                      <a:solidFill>
                        <a:prstClr val="black"/>
                      </a:solidFill>
                      <a:ea typeface="Verdana" panose="020B0604030504040204" pitchFamily="34" charset="0"/>
                      <a:cs typeface="Verdana" panose="020B0604030504040204" pitchFamily="34" charset="0"/>
                    </a:endParaRPr>
                  </a:p>
                </p:txBody>
              </p:sp>
              <p:sp>
                <p:nvSpPr>
                  <p:cNvPr id="83" name="Szövegdoboz 82"/>
                  <p:cNvSpPr txBox="1"/>
                  <p:nvPr/>
                </p:nvSpPr>
                <p:spPr>
                  <a:xfrm>
                    <a:off x="-36860" y="170420"/>
                    <a:ext cx="269626" cy="253916"/>
                  </a:xfrm>
                  <a:prstGeom prst="rect">
                    <a:avLst/>
                  </a:prstGeom>
                  <a:noFill/>
                </p:spPr>
                <p:txBody>
                  <a:bodyPr wrap="none">
                    <a:spAutoFit/>
                  </a:bodyPr>
                  <a:lstStyle/>
                  <a:p>
                    <a:pPr>
                      <a:defRPr/>
                    </a:pPr>
                    <a:r>
                      <a:rPr lang="hu-HU" sz="1050" dirty="0">
                        <a:solidFill>
                          <a:prstClr val="black"/>
                        </a:solidFill>
                        <a:ea typeface="Verdana" panose="020B0604030504040204" pitchFamily="34" charset="0"/>
                        <a:cs typeface="Verdana" panose="020B0604030504040204" pitchFamily="34" charset="0"/>
                      </a:rPr>
                      <a:t>7</a:t>
                    </a:r>
                  </a:p>
                </p:txBody>
              </p:sp>
              <p:sp>
                <p:nvSpPr>
                  <p:cNvPr id="85" name="Szövegdoboz 84"/>
                  <p:cNvSpPr txBox="1"/>
                  <p:nvPr/>
                </p:nvSpPr>
                <p:spPr>
                  <a:xfrm>
                    <a:off x="364427" y="-671349"/>
                    <a:ext cx="1034579" cy="294617"/>
                  </a:xfrm>
                  <a:prstGeom prst="rect">
                    <a:avLst/>
                  </a:prstGeom>
                  <a:noFill/>
                </p:spPr>
                <p:txBody>
                  <a:bodyPr wrap="none">
                    <a:spAutoFit/>
                  </a:bodyPr>
                  <a:lstStyle/>
                  <a:p>
                    <a:pPr>
                      <a:defRPr/>
                    </a:pPr>
                    <a:r>
                      <a:rPr lang="hu-HU" sz="1050" dirty="0" smtClean="0">
                        <a:solidFill>
                          <a:prstClr val="black"/>
                        </a:solidFill>
                        <a:ea typeface="Verdana" panose="020B0604030504040204" pitchFamily="34" charset="0"/>
                        <a:cs typeface="Verdana" panose="020B0604030504040204" pitchFamily="34" charset="0"/>
                      </a:rPr>
                      <a:t>DMIPS/MHz</a:t>
                    </a:r>
                    <a:endParaRPr lang="hu-HU" sz="1050" dirty="0">
                      <a:solidFill>
                        <a:prstClr val="black"/>
                      </a:solidFill>
                      <a:ea typeface="Verdana" panose="020B0604030504040204" pitchFamily="34" charset="0"/>
                      <a:cs typeface="Verdana" panose="020B0604030504040204" pitchFamily="34" charset="0"/>
                    </a:endParaRPr>
                  </a:p>
                </p:txBody>
              </p:sp>
              <p:cxnSp>
                <p:nvCxnSpPr>
                  <p:cNvPr id="87" name="Egyenes összekötő 86"/>
                  <p:cNvCxnSpPr/>
                  <p:nvPr/>
                </p:nvCxnSpPr>
                <p:spPr>
                  <a:xfrm>
                    <a:off x="7640820" y="6294184"/>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Szövegdoboz 17"/>
                  <p:cNvSpPr txBox="1">
                    <a:spLocks noChangeArrowheads="1"/>
                  </p:cNvSpPr>
                  <p:nvPr/>
                </p:nvSpPr>
                <p:spPr bwMode="auto">
                  <a:xfrm>
                    <a:off x="8615880" y="6436827"/>
                    <a:ext cx="5116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dirty="0" smtClean="0">
                        <a:solidFill>
                          <a:srgbClr val="000000"/>
                        </a:solidFill>
                        <a:latin typeface="Verdana" pitchFamily="34" charset="0"/>
                      </a:rPr>
                      <a:t>2015</a:t>
                    </a:r>
                    <a:endParaRPr lang="hu-HU" altLang="hu-HU" sz="1000" dirty="0">
                      <a:solidFill>
                        <a:srgbClr val="000000"/>
                      </a:solidFill>
                      <a:latin typeface="Verdana" pitchFamily="34" charset="0"/>
                    </a:endParaRPr>
                  </a:p>
                </p:txBody>
              </p:sp>
              <p:cxnSp>
                <p:nvCxnSpPr>
                  <p:cNvPr id="89" name="Egyenes összekötő 56"/>
                  <p:cNvCxnSpPr/>
                  <p:nvPr/>
                </p:nvCxnSpPr>
                <p:spPr>
                  <a:xfrm>
                    <a:off x="8487062" y="6293952"/>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Lekerekített téglalap 70"/>
                  <p:cNvSpPr/>
                  <p:nvPr/>
                </p:nvSpPr>
                <p:spPr>
                  <a:xfrm>
                    <a:off x="8352440" y="476672"/>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sp>
                <p:nvSpPr>
                  <p:cNvPr id="76" name="Szövegdoboz 36"/>
                  <p:cNvSpPr txBox="1">
                    <a:spLocks noChangeArrowheads="1"/>
                  </p:cNvSpPr>
                  <p:nvPr/>
                </p:nvSpPr>
                <p:spPr bwMode="auto">
                  <a:xfrm rot="19980000">
                    <a:off x="7294370" y="587775"/>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hu-HU" altLang="hu-HU" sz="900" dirty="0" smtClean="0">
                        <a:solidFill>
                          <a:srgbClr val="000000"/>
                        </a:solidFill>
                        <a:latin typeface="Verdana" pitchFamily="34" charset="0"/>
                      </a:rPr>
                      <a:t>2</a:t>
                    </a:r>
                    <a:r>
                      <a:rPr lang="en-US" altLang="hu-HU" sz="900" dirty="0" smtClean="0">
                        <a:solidFill>
                          <a:srgbClr val="000000"/>
                        </a:solidFill>
                        <a:latin typeface="Verdana" pitchFamily="34" charset="0"/>
                      </a:rPr>
                      <a:t>/201</a:t>
                    </a:r>
                    <a:r>
                      <a:rPr lang="hu-HU" altLang="hu-HU" sz="900" dirty="0" smtClean="0">
                        <a:solidFill>
                          <a:srgbClr val="000000"/>
                        </a:solidFill>
                        <a:latin typeface="Verdana" pitchFamily="34" charset="0"/>
                      </a:rPr>
                      <a:t>5</a:t>
                    </a:r>
                    <a:endParaRPr lang="en-US" altLang="hu-HU" sz="900" dirty="0" smtClean="0">
                      <a:solidFill>
                        <a:srgbClr val="000000"/>
                      </a:solidFill>
                      <a:latin typeface="Verdana" pitchFamily="34" charset="0"/>
                    </a:endParaRP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7</a:t>
                    </a:r>
                    <a:r>
                      <a:rPr lang="hu-HU" altLang="hu-HU" sz="1000" b="1" dirty="0" smtClean="0">
                        <a:solidFill>
                          <a:srgbClr val="000000"/>
                        </a:solidFill>
                        <a:latin typeface="Verdana" pitchFamily="34" charset="0"/>
                      </a:rPr>
                      <a:t>2</a:t>
                    </a:r>
                    <a:endParaRPr lang="en-US" altLang="hu-HU" sz="1000" b="1"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ARMv8</a:t>
                    </a:r>
                    <a:endParaRPr lang="hu-HU" altLang="hu-HU" sz="1000"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16 nm</a:t>
                    </a:r>
                    <a:endParaRPr lang="hu-HU" altLang="hu-HU" sz="1000" dirty="0">
                      <a:solidFill>
                        <a:srgbClr val="000000"/>
                      </a:solidFill>
                      <a:latin typeface="Verdana" pitchFamily="34" charset="0"/>
                    </a:endParaRPr>
                  </a:p>
                </p:txBody>
              </p:sp>
            </p:grpSp>
          </p:grpSp>
          <p:cxnSp>
            <p:nvCxnSpPr>
              <p:cNvPr id="81" name="Egyenes összekötő 56"/>
              <p:cNvCxnSpPr/>
              <p:nvPr/>
            </p:nvCxnSpPr>
            <p:spPr>
              <a:xfrm>
                <a:off x="8879033" y="6399204"/>
                <a:ext cx="0" cy="128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Lekerekített téglalap 30"/>
              <p:cNvSpPr/>
              <p:nvPr/>
            </p:nvSpPr>
            <p:spPr>
              <a:xfrm>
                <a:off x="8726961" y="4784778"/>
                <a:ext cx="170183" cy="15987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sp>
            <p:nvSpPr>
              <p:cNvPr id="91" name="Szövegdoboz 36"/>
              <p:cNvSpPr txBox="1">
                <a:spLocks noChangeArrowheads="1"/>
              </p:cNvSpPr>
              <p:nvPr/>
            </p:nvSpPr>
            <p:spPr bwMode="auto">
              <a:xfrm rot="21434806">
                <a:off x="7583262" y="4560926"/>
                <a:ext cx="1084688" cy="79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hu-HU" altLang="hu-HU" sz="900" dirty="0" smtClean="0">
                    <a:solidFill>
                      <a:srgbClr val="000000"/>
                    </a:solidFill>
                    <a:latin typeface="Verdana" pitchFamily="34" charset="0"/>
                  </a:rPr>
                  <a:t>11</a:t>
                </a:r>
                <a:r>
                  <a:rPr lang="en-US" altLang="hu-HU" sz="900" dirty="0" smtClean="0">
                    <a:solidFill>
                      <a:srgbClr val="000000"/>
                    </a:solidFill>
                    <a:latin typeface="Verdana" pitchFamily="34" charset="0"/>
                  </a:rPr>
                  <a:t>/201</a:t>
                </a:r>
                <a:r>
                  <a:rPr lang="hu-HU" altLang="hu-HU" sz="900" dirty="0" smtClean="0">
                    <a:solidFill>
                      <a:srgbClr val="000000"/>
                    </a:solidFill>
                    <a:latin typeface="Verdana" pitchFamily="34" charset="0"/>
                  </a:rPr>
                  <a:t>5</a:t>
                </a:r>
                <a:endParaRPr lang="en-US" altLang="hu-HU" sz="900" dirty="0" smtClean="0">
                  <a:solidFill>
                    <a:srgbClr val="000000"/>
                  </a:solidFill>
                  <a:latin typeface="Verdana" pitchFamily="34" charset="0"/>
                </a:endParaRPr>
              </a:p>
              <a:p>
                <a:pPr>
                  <a:spcBef>
                    <a:spcPct val="0"/>
                  </a:spcBef>
                  <a:buFontTx/>
                  <a:buNone/>
                </a:pPr>
                <a:r>
                  <a:rPr lang="hu-HU" altLang="hu-HU" sz="1000" b="1" dirty="0" smtClean="0">
                    <a:solidFill>
                      <a:srgbClr val="000000"/>
                    </a:solidFill>
                    <a:latin typeface="Verdana" pitchFamily="34" charset="0"/>
                  </a:rPr>
                  <a:t>Cortex-A35</a:t>
                </a:r>
                <a:endParaRPr lang="en-US" altLang="hu-HU" sz="1000" b="1"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ARMv8</a:t>
                </a:r>
              </a:p>
              <a:p>
                <a:pPr algn="ctr">
                  <a:spcBef>
                    <a:spcPct val="0"/>
                  </a:spcBef>
                  <a:buFontTx/>
                  <a:buNone/>
                </a:pPr>
                <a:r>
                  <a:rPr lang="hu-HU" altLang="hu-HU" sz="1000" dirty="0" smtClean="0">
                    <a:solidFill>
                      <a:srgbClr val="000000"/>
                    </a:solidFill>
                    <a:latin typeface="Verdana" pitchFamily="34" charset="0"/>
                  </a:rPr>
                  <a:t>16/14</a:t>
                </a:r>
                <a:r>
                  <a:rPr lang="en-US" altLang="hu-HU" sz="1000" dirty="0" smtClean="0">
                    <a:solidFill>
                      <a:srgbClr val="000000"/>
                    </a:solidFill>
                    <a:latin typeface="Verdana" pitchFamily="34" charset="0"/>
                  </a:rPr>
                  <a:t> nm</a:t>
                </a:r>
                <a:endParaRPr lang="hu-HU" altLang="hu-HU" sz="1000" dirty="0">
                  <a:solidFill>
                    <a:srgbClr val="000000"/>
                  </a:solidFill>
                  <a:latin typeface="Verdana" pitchFamily="34" charset="0"/>
                </a:endParaRPr>
              </a:p>
            </p:txBody>
          </p:sp>
        </p:grpSp>
        <p:cxnSp>
          <p:nvCxnSpPr>
            <p:cNvPr id="86" name="Egyenes összekötő 79"/>
            <p:cNvCxnSpPr/>
            <p:nvPr/>
          </p:nvCxnSpPr>
          <p:spPr>
            <a:xfrm rot="5400000">
              <a:off x="319812" y="570399"/>
              <a:ext cx="0" cy="1365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Szövegdoboz 82"/>
            <p:cNvSpPr txBox="1"/>
            <p:nvPr/>
          </p:nvSpPr>
          <p:spPr>
            <a:xfrm>
              <a:off x="42452" y="503675"/>
              <a:ext cx="269626" cy="253916"/>
            </a:xfrm>
            <a:prstGeom prst="rect">
              <a:avLst/>
            </a:prstGeom>
            <a:noFill/>
          </p:spPr>
          <p:txBody>
            <a:bodyPr wrap="none">
              <a:spAutoFit/>
            </a:bodyPr>
            <a:lstStyle/>
            <a:p>
              <a:pPr>
                <a:defRPr/>
              </a:pPr>
              <a:r>
                <a:rPr lang="hu-HU" sz="1050" dirty="0" smtClean="0">
                  <a:solidFill>
                    <a:prstClr val="black"/>
                  </a:solidFill>
                  <a:ea typeface="Verdana" panose="020B0604030504040204" pitchFamily="34" charset="0"/>
                  <a:cs typeface="Verdana" panose="020B0604030504040204" pitchFamily="34" charset="0"/>
                </a:rPr>
                <a:t>8</a:t>
              </a:r>
              <a:endParaRPr lang="hu-HU" sz="1050" dirty="0">
                <a:solidFill>
                  <a:prstClr val="black"/>
                </a:solidFill>
                <a:ea typeface="Verdana" panose="020B0604030504040204" pitchFamily="34" charset="0"/>
                <a:cs typeface="Verdana" panose="020B0604030504040204" pitchFamily="34" charset="0"/>
              </a:endParaRPr>
            </a:p>
          </p:txBody>
        </p:sp>
        <p:cxnSp>
          <p:nvCxnSpPr>
            <p:cNvPr id="96" name="Egyenes összekötő 56"/>
            <p:cNvCxnSpPr/>
            <p:nvPr/>
          </p:nvCxnSpPr>
          <p:spPr>
            <a:xfrm>
              <a:off x="9521349" y="6515366"/>
              <a:ext cx="0" cy="1230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Szövegdoboz 17"/>
            <p:cNvSpPr txBox="1">
              <a:spLocks noChangeArrowheads="1"/>
            </p:cNvSpPr>
            <p:nvPr/>
          </p:nvSpPr>
          <p:spPr bwMode="auto">
            <a:xfrm>
              <a:off x="8903764" y="6642784"/>
              <a:ext cx="5116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dirty="0" smtClean="0">
                  <a:solidFill>
                    <a:srgbClr val="000000"/>
                  </a:solidFill>
                  <a:latin typeface="Verdana" pitchFamily="34" charset="0"/>
                </a:rPr>
                <a:t>2016</a:t>
              </a:r>
              <a:endParaRPr lang="hu-HU" altLang="hu-HU" sz="1000" dirty="0">
                <a:solidFill>
                  <a:srgbClr val="000000"/>
                </a:solidFill>
                <a:latin typeface="Verdana" pitchFamily="34" charset="0"/>
              </a:endParaRPr>
            </a:p>
          </p:txBody>
        </p:sp>
        <p:sp>
          <p:nvSpPr>
            <p:cNvPr id="97" name="Lekerekített téglalap 70"/>
            <p:cNvSpPr/>
            <p:nvPr/>
          </p:nvSpPr>
          <p:spPr>
            <a:xfrm>
              <a:off x="9127342" y="818710"/>
              <a:ext cx="170183" cy="155133"/>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sp>
          <p:nvSpPr>
            <p:cNvPr id="99" name="Szövegdoboz 36"/>
            <p:cNvSpPr txBox="1">
              <a:spLocks noChangeArrowheads="1"/>
            </p:cNvSpPr>
            <p:nvPr/>
          </p:nvSpPr>
          <p:spPr bwMode="auto">
            <a:xfrm rot="19980000">
              <a:off x="8164300" y="866185"/>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hu-HU" altLang="hu-HU" sz="900" dirty="0" smtClean="0">
                  <a:solidFill>
                    <a:srgbClr val="000000"/>
                  </a:solidFill>
                  <a:latin typeface="Verdana" pitchFamily="34" charset="0"/>
                </a:rPr>
                <a:t>5</a:t>
              </a:r>
              <a:r>
                <a:rPr lang="en-US" altLang="hu-HU" sz="900" dirty="0" smtClean="0">
                  <a:solidFill>
                    <a:srgbClr val="000000"/>
                  </a:solidFill>
                  <a:latin typeface="Verdana" pitchFamily="34" charset="0"/>
                </a:rPr>
                <a:t>/201</a:t>
              </a:r>
              <a:r>
                <a:rPr lang="hu-HU" altLang="hu-HU" sz="900" dirty="0" smtClean="0">
                  <a:solidFill>
                    <a:srgbClr val="000000"/>
                  </a:solidFill>
                  <a:latin typeface="Verdana" pitchFamily="34" charset="0"/>
                </a:rPr>
                <a:t>6</a:t>
              </a:r>
              <a:endParaRPr lang="en-US" altLang="hu-HU" sz="900" dirty="0" smtClean="0">
                <a:solidFill>
                  <a:srgbClr val="000000"/>
                </a:solidFill>
                <a:latin typeface="Verdana" pitchFamily="34" charset="0"/>
              </a:endParaRP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7</a:t>
              </a:r>
              <a:r>
                <a:rPr lang="hu-HU" altLang="hu-HU" sz="1000" b="1" dirty="0" smtClean="0">
                  <a:solidFill>
                    <a:srgbClr val="000000"/>
                  </a:solidFill>
                  <a:latin typeface="Verdana" pitchFamily="34" charset="0"/>
                </a:rPr>
                <a:t>3</a:t>
              </a:r>
              <a:endParaRPr lang="en-US" altLang="hu-HU" sz="1000" b="1"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ARMv8</a:t>
              </a:r>
              <a:endParaRPr lang="hu-HU" altLang="hu-HU" sz="1000"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1</a:t>
              </a:r>
              <a:r>
                <a:rPr lang="hu-HU" altLang="hu-HU" sz="1000" dirty="0" smtClean="0">
                  <a:solidFill>
                    <a:srgbClr val="000000"/>
                  </a:solidFill>
                  <a:latin typeface="Verdana" pitchFamily="34" charset="0"/>
                </a:rPr>
                <a:t>0</a:t>
              </a:r>
              <a:r>
                <a:rPr lang="en-US" altLang="hu-HU" sz="1000" dirty="0" smtClean="0">
                  <a:solidFill>
                    <a:srgbClr val="000000"/>
                  </a:solidFill>
                  <a:latin typeface="Verdana" pitchFamily="34" charset="0"/>
                </a:rPr>
                <a:t> nm</a:t>
              </a:r>
              <a:endParaRPr lang="hu-HU" altLang="hu-HU" sz="1000" dirty="0">
                <a:solidFill>
                  <a:srgbClr val="000000"/>
                </a:solidFill>
                <a:latin typeface="Verdana" pitchFamily="34" charset="0"/>
              </a:endParaRPr>
            </a:p>
          </p:txBody>
        </p:sp>
      </p:grpSp>
      <p:sp>
        <p:nvSpPr>
          <p:cNvPr id="94" name="Lekerekített téglalap 68"/>
          <p:cNvSpPr/>
          <p:nvPr/>
        </p:nvSpPr>
        <p:spPr>
          <a:xfrm>
            <a:off x="6304970" y="4413708"/>
            <a:ext cx="157240" cy="14041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sp>
        <p:nvSpPr>
          <p:cNvPr id="100" name="Szövegdoboz 36"/>
          <p:cNvSpPr txBox="1">
            <a:spLocks noChangeArrowheads="1"/>
          </p:cNvSpPr>
          <p:nvPr/>
        </p:nvSpPr>
        <p:spPr bwMode="auto">
          <a:xfrm rot="20700000">
            <a:off x="5612496" y="3771921"/>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hu-HU" altLang="hu-HU" sz="900" dirty="0" smtClean="0">
                <a:solidFill>
                  <a:srgbClr val="000000"/>
                </a:solidFill>
                <a:latin typeface="Verdana" pitchFamily="34" charset="0"/>
              </a:rPr>
              <a:t>6</a:t>
            </a:r>
            <a:r>
              <a:rPr lang="en-US" altLang="hu-HU" sz="900" dirty="0" smtClean="0">
                <a:solidFill>
                  <a:srgbClr val="000000"/>
                </a:solidFill>
                <a:latin typeface="Verdana" pitchFamily="34" charset="0"/>
              </a:rPr>
              <a:t>/201</a:t>
            </a:r>
            <a:r>
              <a:rPr lang="hu-HU" altLang="hu-HU" sz="900" dirty="0" smtClean="0">
                <a:solidFill>
                  <a:srgbClr val="000000"/>
                </a:solidFill>
                <a:latin typeface="Verdana" pitchFamily="34" charset="0"/>
              </a:rPr>
              <a:t>3</a:t>
            </a:r>
            <a:endParaRPr lang="en-US" altLang="hu-HU" sz="900" dirty="0" smtClean="0">
              <a:solidFill>
                <a:srgbClr val="000000"/>
              </a:solidFill>
              <a:latin typeface="Verdana" pitchFamily="34" charset="0"/>
            </a:endParaRPr>
          </a:p>
          <a:p>
            <a:pPr>
              <a:spcBef>
                <a:spcPct val="0"/>
              </a:spcBef>
              <a:buFontTx/>
              <a:buNone/>
            </a:pPr>
            <a:r>
              <a:rPr lang="hu-HU" altLang="hu-HU" sz="1000" b="1" dirty="0" smtClean="0">
                <a:solidFill>
                  <a:srgbClr val="000000"/>
                </a:solidFill>
                <a:latin typeface="Verdana" pitchFamily="34" charset="0"/>
              </a:rPr>
              <a:t>Cortex-A12</a:t>
            </a:r>
            <a:endParaRPr lang="en-US" altLang="hu-HU" sz="1000" b="1" dirty="0" smtClean="0">
              <a:solidFill>
                <a:srgbClr val="000000"/>
              </a:solidFill>
              <a:latin typeface="Verdana" pitchFamily="34" charset="0"/>
            </a:endParaRPr>
          </a:p>
          <a:p>
            <a:pPr algn="ctr">
              <a:spcBef>
                <a:spcPct val="0"/>
              </a:spcBef>
              <a:buFontTx/>
              <a:buNone/>
            </a:pPr>
            <a:r>
              <a:rPr lang="en-US" altLang="hu-HU" sz="1000" dirty="0" err="1" smtClean="0">
                <a:solidFill>
                  <a:srgbClr val="000000"/>
                </a:solidFill>
                <a:latin typeface="Verdana" pitchFamily="34" charset="0"/>
              </a:rPr>
              <a:t>ARMv</a:t>
            </a:r>
            <a:r>
              <a:rPr lang="hu-HU" altLang="hu-HU" sz="1000" dirty="0" smtClean="0">
                <a:solidFill>
                  <a:srgbClr val="000000"/>
                </a:solidFill>
                <a:latin typeface="Verdana" pitchFamily="34" charset="0"/>
              </a:rPr>
              <a:t>7</a:t>
            </a:r>
            <a:endParaRPr lang="en-US" altLang="hu-HU" sz="1000"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2</a:t>
            </a:r>
            <a:r>
              <a:rPr lang="hu-HU" altLang="hu-HU" sz="1000" dirty="0" smtClean="0">
                <a:solidFill>
                  <a:srgbClr val="000000"/>
                </a:solidFill>
                <a:latin typeface="Verdana" pitchFamily="34" charset="0"/>
              </a:rPr>
              <a:t>8</a:t>
            </a:r>
            <a:r>
              <a:rPr lang="en-US" altLang="hu-HU" sz="1000" dirty="0" smtClean="0">
                <a:solidFill>
                  <a:srgbClr val="000000"/>
                </a:solidFill>
                <a:latin typeface="Verdana" pitchFamily="34" charset="0"/>
              </a:rPr>
              <a:t> nm</a:t>
            </a:r>
            <a:endParaRPr lang="hu-HU" altLang="hu-HU" sz="1000" dirty="0">
              <a:solidFill>
                <a:srgbClr val="000000"/>
              </a:solidFill>
              <a:latin typeface="Verdana" pitchFamily="34" charset="0"/>
            </a:endParaRPr>
          </a:p>
        </p:txBody>
      </p:sp>
      <p:cxnSp>
        <p:nvCxnSpPr>
          <p:cNvPr id="10" name="Straight Connector 9"/>
          <p:cNvCxnSpPr/>
          <p:nvPr/>
        </p:nvCxnSpPr>
        <p:spPr bwMode="auto">
          <a:xfrm>
            <a:off x="5697125" y="3834045"/>
            <a:ext cx="1008000" cy="587048"/>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flipH="1">
            <a:off x="6123403" y="3654025"/>
            <a:ext cx="158787" cy="100800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1" name="TextBox 100"/>
          <p:cNvSpPr txBox="1"/>
          <p:nvPr/>
        </p:nvSpPr>
        <p:spPr>
          <a:xfrm>
            <a:off x="156390" y="602504"/>
            <a:ext cx="7430945" cy="369332"/>
          </a:xfrm>
          <a:prstGeom prst="rect">
            <a:avLst/>
          </a:prstGeom>
          <a:noFill/>
        </p:spPr>
        <p:txBody>
          <a:bodyPr wrap="none">
            <a:spAutoFit/>
          </a:bodyPr>
          <a:lstStyle/>
          <a:p>
            <a:pPr>
              <a:defRPr/>
            </a:pPr>
            <a:r>
              <a:rPr lang="en-US" dirty="0" smtClean="0">
                <a:solidFill>
                  <a:srgbClr val="2D2D8A"/>
                </a:solidFill>
              </a:rPr>
              <a:t>Performance classes of </a:t>
            </a:r>
            <a:r>
              <a:rPr lang="hu-HU" dirty="0" smtClean="0">
                <a:solidFill>
                  <a:srgbClr val="2D2D8A"/>
                </a:solidFill>
              </a:rPr>
              <a:t>the</a:t>
            </a:r>
            <a:r>
              <a:rPr lang="en-US" dirty="0" smtClean="0">
                <a:solidFill>
                  <a:srgbClr val="2D2D8A"/>
                </a:solidFill>
              </a:rPr>
              <a:t> Cortex-A</a:t>
            </a:r>
            <a:r>
              <a:rPr lang="hu-HU" dirty="0" smtClean="0">
                <a:solidFill>
                  <a:srgbClr val="2D2D8A"/>
                </a:solidFill>
              </a:rPr>
              <a:t> series -2 </a:t>
            </a:r>
            <a:r>
              <a:rPr lang="en-US" dirty="0" smtClean="0">
                <a:solidFill>
                  <a:srgbClr val="000000"/>
                </a:solidFill>
              </a:rPr>
              <a:t>(based </a:t>
            </a:r>
            <a:r>
              <a:rPr lang="en-US" dirty="0">
                <a:solidFill>
                  <a:srgbClr val="000000"/>
                </a:solidFill>
              </a:rPr>
              <a:t>on </a:t>
            </a:r>
            <a:r>
              <a:rPr lang="en-US" dirty="0" smtClean="0">
                <a:solidFill>
                  <a:srgbClr val="000000"/>
                </a:solidFill>
              </a:rPr>
              <a:t>[</a:t>
            </a:r>
            <a:r>
              <a:rPr lang="hu-HU" dirty="0" smtClean="0">
                <a:solidFill>
                  <a:srgbClr val="000000"/>
                </a:solidFill>
              </a:rPr>
              <a:t>12</a:t>
            </a:r>
            <a:r>
              <a:rPr lang="en-US" dirty="0" smtClean="0">
                <a:solidFill>
                  <a:srgbClr val="000000"/>
                </a:solidFill>
              </a:rPr>
              <a:t>]) </a:t>
            </a:r>
            <a:endParaRPr lang="en-US" dirty="0">
              <a:solidFill>
                <a:srgbClr val="000000"/>
              </a:solidFill>
            </a:endParaRPr>
          </a:p>
        </p:txBody>
      </p:sp>
    </p:spTree>
    <p:extLst>
      <p:ext uri="{BB962C8B-B14F-4D97-AF65-F5344CB8AC3E}">
        <p14:creationId xmlns:p14="http://schemas.microsoft.com/office/powerpoint/2010/main" val="186266188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itle 1"/>
          <p:cNvSpPr>
            <a:spLocks noGrp="1"/>
          </p:cNvSpPr>
          <p:nvPr>
            <p:ph type="title"/>
          </p:nvPr>
        </p:nvSpPr>
        <p:spPr>
          <a:xfrm>
            <a:off x="0" y="0"/>
            <a:ext cx="9144000" cy="393700"/>
          </a:xfrm>
        </p:spPr>
        <p:txBody>
          <a:bodyPr/>
          <a:lstStyle/>
          <a:p>
            <a:r>
              <a:rPr lang="hu-HU" dirty="0">
                <a:solidFill>
                  <a:srgbClr val="FFFFFF"/>
                </a:solidFill>
              </a:rPr>
              <a:t>4. Overview of ARM’s Cortex-A series (</a:t>
            </a:r>
            <a:r>
              <a:rPr lang="hu-HU" dirty="0" smtClean="0">
                <a:solidFill>
                  <a:srgbClr val="FFFFFF"/>
                </a:solidFill>
              </a:rPr>
              <a:t>5</a:t>
            </a:r>
            <a:r>
              <a:rPr lang="en-US" dirty="0" smtClean="0">
                <a:solidFill>
                  <a:srgbClr val="FFFFFF"/>
                </a:solidFill>
              </a:rPr>
              <a:t>a</a:t>
            </a:r>
            <a:r>
              <a:rPr lang="hu-HU" dirty="0" smtClean="0">
                <a:solidFill>
                  <a:srgbClr val="FFFFFF"/>
                </a:solidFill>
              </a:rPr>
              <a:t>)</a:t>
            </a:r>
            <a:endParaRPr lang="en-US" dirty="0"/>
          </a:p>
        </p:txBody>
      </p:sp>
      <p:grpSp>
        <p:nvGrpSpPr>
          <p:cNvPr id="17" name="Group 16"/>
          <p:cNvGrpSpPr/>
          <p:nvPr/>
        </p:nvGrpSpPr>
        <p:grpSpPr>
          <a:xfrm>
            <a:off x="42452" y="998730"/>
            <a:ext cx="9431351" cy="5852769"/>
            <a:chOff x="42452" y="473220"/>
            <a:chExt cx="10207651" cy="6466170"/>
          </a:xfrm>
        </p:grpSpPr>
        <p:grpSp>
          <p:nvGrpSpPr>
            <p:cNvPr id="15" name="Group 14"/>
            <p:cNvGrpSpPr/>
            <p:nvPr/>
          </p:nvGrpSpPr>
          <p:grpSpPr>
            <a:xfrm>
              <a:off x="49515" y="473220"/>
              <a:ext cx="10200588" cy="6466170"/>
              <a:chOff x="112168" y="99552"/>
              <a:chExt cx="10200588" cy="6744744"/>
            </a:xfrm>
          </p:grpSpPr>
          <p:sp>
            <p:nvSpPr>
              <p:cNvPr id="6" name="Felfelé nyíl 5"/>
              <p:cNvSpPr/>
              <p:nvPr/>
            </p:nvSpPr>
            <p:spPr>
              <a:xfrm rot="5122871">
                <a:off x="4109166" y="758368"/>
                <a:ext cx="2074324" cy="9216000"/>
              </a:xfrm>
              <a:custGeom>
                <a:avLst/>
                <a:gdLst>
                  <a:gd name="connsiteX0" fmla="*/ 0 w 1663868"/>
                  <a:gd name="connsiteY0" fmla="*/ 831934 h 6271200"/>
                  <a:gd name="connsiteX1" fmla="*/ 831934 w 1663868"/>
                  <a:gd name="connsiteY1" fmla="*/ 0 h 6271200"/>
                  <a:gd name="connsiteX2" fmla="*/ 1663868 w 1663868"/>
                  <a:gd name="connsiteY2" fmla="*/ 831934 h 6271200"/>
                  <a:gd name="connsiteX3" fmla="*/ 1247901 w 1663868"/>
                  <a:gd name="connsiteY3" fmla="*/ 831934 h 6271200"/>
                  <a:gd name="connsiteX4" fmla="*/ 1247901 w 1663868"/>
                  <a:gd name="connsiteY4" fmla="*/ 6271200 h 6271200"/>
                  <a:gd name="connsiteX5" fmla="*/ 415967 w 1663868"/>
                  <a:gd name="connsiteY5" fmla="*/ 6271200 h 6271200"/>
                  <a:gd name="connsiteX6" fmla="*/ 415967 w 1663868"/>
                  <a:gd name="connsiteY6" fmla="*/ 831934 h 6271200"/>
                  <a:gd name="connsiteX7" fmla="*/ 0 w 1663868"/>
                  <a:gd name="connsiteY7" fmla="*/ 831934 h 6271200"/>
                  <a:gd name="connsiteX0" fmla="*/ 0 w 1663868"/>
                  <a:gd name="connsiteY0" fmla="*/ 1590895 h 7030161"/>
                  <a:gd name="connsiteX1" fmla="*/ 764392 w 1663868"/>
                  <a:gd name="connsiteY1" fmla="*/ 0 h 7030161"/>
                  <a:gd name="connsiteX2" fmla="*/ 1663868 w 1663868"/>
                  <a:gd name="connsiteY2" fmla="*/ 1590895 h 7030161"/>
                  <a:gd name="connsiteX3" fmla="*/ 1247901 w 1663868"/>
                  <a:gd name="connsiteY3" fmla="*/ 1590895 h 7030161"/>
                  <a:gd name="connsiteX4" fmla="*/ 1247901 w 1663868"/>
                  <a:gd name="connsiteY4" fmla="*/ 7030161 h 7030161"/>
                  <a:gd name="connsiteX5" fmla="*/ 415967 w 1663868"/>
                  <a:gd name="connsiteY5" fmla="*/ 7030161 h 7030161"/>
                  <a:gd name="connsiteX6" fmla="*/ 415967 w 1663868"/>
                  <a:gd name="connsiteY6" fmla="*/ 1590895 h 7030161"/>
                  <a:gd name="connsiteX7" fmla="*/ 0 w 1663868"/>
                  <a:gd name="connsiteY7" fmla="*/ 1590895 h 7030161"/>
                  <a:gd name="connsiteX0" fmla="*/ 0 w 1465294"/>
                  <a:gd name="connsiteY0" fmla="*/ 1389825 h 7030161"/>
                  <a:gd name="connsiteX1" fmla="*/ 565818 w 1465294"/>
                  <a:gd name="connsiteY1" fmla="*/ 0 h 7030161"/>
                  <a:gd name="connsiteX2" fmla="*/ 1465294 w 1465294"/>
                  <a:gd name="connsiteY2" fmla="*/ 1590895 h 7030161"/>
                  <a:gd name="connsiteX3" fmla="*/ 1049327 w 1465294"/>
                  <a:gd name="connsiteY3" fmla="*/ 1590895 h 7030161"/>
                  <a:gd name="connsiteX4" fmla="*/ 1049327 w 1465294"/>
                  <a:gd name="connsiteY4" fmla="*/ 7030161 h 7030161"/>
                  <a:gd name="connsiteX5" fmla="*/ 217393 w 1465294"/>
                  <a:gd name="connsiteY5" fmla="*/ 7030161 h 7030161"/>
                  <a:gd name="connsiteX6" fmla="*/ 217393 w 1465294"/>
                  <a:gd name="connsiteY6" fmla="*/ 1590895 h 7030161"/>
                  <a:gd name="connsiteX7" fmla="*/ 0 w 1465294"/>
                  <a:gd name="connsiteY7" fmla="*/ 1389825 h 7030161"/>
                  <a:gd name="connsiteX0" fmla="*/ 0 w 1465294"/>
                  <a:gd name="connsiteY0" fmla="*/ 1389825 h 7030161"/>
                  <a:gd name="connsiteX1" fmla="*/ 565818 w 1465294"/>
                  <a:gd name="connsiteY1" fmla="*/ 0 h 7030161"/>
                  <a:gd name="connsiteX2" fmla="*/ 1465294 w 1465294"/>
                  <a:gd name="connsiteY2" fmla="*/ 1590895 h 7030161"/>
                  <a:gd name="connsiteX3" fmla="*/ 1049327 w 1465294"/>
                  <a:gd name="connsiteY3" fmla="*/ 1590895 h 7030161"/>
                  <a:gd name="connsiteX4" fmla="*/ 1049327 w 1465294"/>
                  <a:gd name="connsiteY4" fmla="*/ 7030161 h 7030161"/>
                  <a:gd name="connsiteX5" fmla="*/ 217393 w 1465294"/>
                  <a:gd name="connsiteY5" fmla="*/ 7030161 h 7030161"/>
                  <a:gd name="connsiteX6" fmla="*/ 211557 w 1465294"/>
                  <a:gd name="connsiteY6" fmla="*/ 1383089 h 7030161"/>
                  <a:gd name="connsiteX7" fmla="*/ 0 w 1465294"/>
                  <a:gd name="connsiteY7" fmla="*/ 1389825 h 7030161"/>
                  <a:gd name="connsiteX0" fmla="*/ 0 w 1282087"/>
                  <a:gd name="connsiteY0" fmla="*/ 1389825 h 7030161"/>
                  <a:gd name="connsiteX1" fmla="*/ 565818 w 1282087"/>
                  <a:gd name="connsiteY1" fmla="*/ 0 h 7030161"/>
                  <a:gd name="connsiteX2" fmla="*/ 1282087 w 1282087"/>
                  <a:gd name="connsiteY2" fmla="*/ 1367731 h 7030161"/>
                  <a:gd name="connsiteX3" fmla="*/ 1049327 w 1282087"/>
                  <a:gd name="connsiteY3" fmla="*/ 1590895 h 7030161"/>
                  <a:gd name="connsiteX4" fmla="*/ 1049327 w 1282087"/>
                  <a:gd name="connsiteY4" fmla="*/ 7030161 h 7030161"/>
                  <a:gd name="connsiteX5" fmla="*/ 217393 w 1282087"/>
                  <a:gd name="connsiteY5" fmla="*/ 7030161 h 7030161"/>
                  <a:gd name="connsiteX6" fmla="*/ 211557 w 1282087"/>
                  <a:gd name="connsiteY6" fmla="*/ 1383089 h 7030161"/>
                  <a:gd name="connsiteX7" fmla="*/ 0 w 1282087"/>
                  <a:gd name="connsiteY7" fmla="*/ 1389825 h 7030161"/>
                  <a:gd name="connsiteX0" fmla="*/ 0 w 1282087"/>
                  <a:gd name="connsiteY0" fmla="*/ 1389825 h 7030161"/>
                  <a:gd name="connsiteX1" fmla="*/ 565818 w 1282087"/>
                  <a:gd name="connsiteY1" fmla="*/ 0 h 7030161"/>
                  <a:gd name="connsiteX2" fmla="*/ 1282087 w 1282087"/>
                  <a:gd name="connsiteY2" fmla="*/ 1367731 h 7030161"/>
                  <a:gd name="connsiteX3" fmla="*/ 1037227 w 1282087"/>
                  <a:gd name="connsiteY3" fmla="*/ 1382088 h 7030161"/>
                  <a:gd name="connsiteX4" fmla="*/ 1049327 w 1282087"/>
                  <a:gd name="connsiteY4" fmla="*/ 7030161 h 7030161"/>
                  <a:gd name="connsiteX5" fmla="*/ 217393 w 1282087"/>
                  <a:gd name="connsiteY5" fmla="*/ 7030161 h 7030161"/>
                  <a:gd name="connsiteX6" fmla="*/ 211557 w 1282087"/>
                  <a:gd name="connsiteY6" fmla="*/ 1383089 h 7030161"/>
                  <a:gd name="connsiteX7" fmla="*/ 0 w 1282087"/>
                  <a:gd name="connsiteY7" fmla="*/ 1389825 h 7030161"/>
                  <a:gd name="connsiteX0" fmla="*/ 0 w 1282087"/>
                  <a:gd name="connsiteY0" fmla="*/ 1275304 h 6915640"/>
                  <a:gd name="connsiteX1" fmla="*/ 554225 w 1282087"/>
                  <a:gd name="connsiteY1" fmla="*/ 0 h 6915640"/>
                  <a:gd name="connsiteX2" fmla="*/ 1282087 w 1282087"/>
                  <a:gd name="connsiteY2" fmla="*/ 1253210 h 6915640"/>
                  <a:gd name="connsiteX3" fmla="*/ 1037227 w 1282087"/>
                  <a:gd name="connsiteY3" fmla="*/ 1267567 h 6915640"/>
                  <a:gd name="connsiteX4" fmla="*/ 1049327 w 1282087"/>
                  <a:gd name="connsiteY4" fmla="*/ 6915640 h 6915640"/>
                  <a:gd name="connsiteX5" fmla="*/ 217393 w 1282087"/>
                  <a:gd name="connsiteY5" fmla="*/ 6915640 h 6915640"/>
                  <a:gd name="connsiteX6" fmla="*/ 211557 w 1282087"/>
                  <a:gd name="connsiteY6" fmla="*/ 1268568 h 6915640"/>
                  <a:gd name="connsiteX7" fmla="*/ 0 w 1282087"/>
                  <a:gd name="connsiteY7" fmla="*/ 1275304 h 691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2087" h="6915640">
                    <a:moveTo>
                      <a:pt x="0" y="1275304"/>
                    </a:moveTo>
                    <a:lnTo>
                      <a:pt x="554225" y="0"/>
                    </a:lnTo>
                    <a:lnTo>
                      <a:pt x="1282087" y="1253210"/>
                    </a:lnTo>
                    <a:lnTo>
                      <a:pt x="1037227" y="1267567"/>
                    </a:lnTo>
                    <a:cubicBezTo>
                      <a:pt x="1041260" y="3150258"/>
                      <a:pt x="1045294" y="5032949"/>
                      <a:pt x="1049327" y="6915640"/>
                    </a:cubicBezTo>
                    <a:lnTo>
                      <a:pt x="217393" y="6915640"/>
                    </a:lnTo>
                    <a:cubicBezTo>
                      <a:pt x="215448" y="5033283"/>
                      <a:pt x="213502" y="3150925"/>
                      <a:pt x="211557" y="1268568"/>
                    </a:cubicBezTo>
                    <a:lnTo>
                      <a:pt x="0" y="1275304"/>
                    </a:lnTo>
                    <a:close/>
                  </a:path>
                </a:pathLst>
              </a:custGeom>
              <a:solidFill>
                <a:srgbClr val="C3F3D9"/>
              </a:solidFill>
              <a:ln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dirty="0">
                  <a:solidFill>
                    <a:prstClr val="white"/>
                  </a:solidFill>
                </a:endParaRPr>
              </a:p>
            </p:txBody>
          </p:sp>
          <p:grpSp>
            <p:nvGrpSpPr>
              <p:cNvPr id="8" name="Group 7"/>
              <p:cNvGrpSpPr/>
              <p:nvPr/>
            </p:nvGrpSpPr>
            <p:grpSpPr>
              <a:xfrm>
                <a:off x="112168" y="99552"/>
                <a:ext cx="10200588" cy="6744744"/>
                <a:chOff x="-41096" y="-725383"/>
                <a:chExt cx="10789025" cy="7502659"/>
              </a:xfrm>
            </p:grpSpPr>
            <p:sp>
              <p:nvSpPr>
                <p:cNvPr id="65" name="Felfelé nyíl 5"/>
                <p:cNvSpPr/>
                <p:nvPr/>
              </p:nvSpPr>
              <p:spPr>
                <a:xfrm rot="3780000">
                  <a:off x="4190218" y="-3034189"/>
                  <a:ext cx="2492012" cy="10623410"/>
                </a:xfrm>
                <a:custGeom>
                  <a:avLst/>
                  <a:gdLst>
                    <a:gd name="connsiteX0" fmla="*/ 0 w 1663868"/>
                    <a:gd name="connsiteY0" fmla="*/ 831934 h 6271200"/>
                    <a:gd name="connsiteX1" fmla="*/ 831934 w 1663868"/>
                    <a:gd name="connsiteY1" fmla="*/ 0 h 6271200"/>
                    <a:gd name="connsiteX2" fmla="*/ 1663868 w 1663868"/>
                    <a:gd name="connsiteY2" fmla="*/ 831934 h 6271200"/>
                    <a:gd name="connsiteX3" fmla="*/ 1247901 w 1663868"/>
                    <a:gd name="connsiteY3" fmla="*/ 831934 h 6271200"/>
                    <a:gd name="connsiteX4" fmla="*/ 1247901 w 1663868"/>
                    <a:gd name="connsiteY4" fmla="*/ 6271200 h 6271200"/>
                    <a:gd name="connsiteX5" fmla="*/ 415967 w 1663868"/>
                    <a:gd name="connsiteY5" fmla="*/ 6271200 h 6271200"/>
                    <a:gd name="connsiteX6" fmla="*/ 415967 w 1663868"/>
                    <a:gd name="connsiteY6" fmla="*/ 831934 h 6271200"/>
                    <a:gd name="connsiteX7" fmla="*/ 0 w 1663868"/>
                    <a:gd name="connsiteY7" fmla="*/ 831934 h 6271200"/>
                    <a:gd name="connsiteX0" fmla="*/ 0 w 1663868"/>
                    <a:gd name="connsiteY0" fmla="*/ 1590895 h 7030161"/>
                    <a:gd name="connsiteX1" fmla="*/ 764392 w 1663868"/>
                    <a:gd name="connsiteY1" fmla="*/ 0 h 7030161"/>
                    <a:gd name="connsiteX2" fmla="*/ 1663868 w 1663868"/>
                    <a:gd name="connsiteY2" fmla="*/ 1590895 h 7030161"/>
                    <a:gd name="connsiteX3" fmla="*/ 1247901 w 1663868"/>
                    <a:gd name="connsiteY3" fmla="*/ 1590895 h 7030161"/>
                    <a:gd name="connsiteX4" fmla="*/ 1247901 w 1663868"/>
                    <a:gd name="connsiteY4" fmla="*/ 7030161 h 7030161"/>
                    <a:gd name="connsiteX5" fmla="*/ 415967 w 1663868"/>
                    <a:gd name="connsiteY5" fmla="*/ 7030161 h 7030161"/>
                    <a:gd name="connsiteX6" fmla="*/ 415967 w 1663868"/>
                    <a:gd name="connsiteY6" fmla="*/ 1590895 h 7030161"/>
                    <a:gd name="connsiteX7" fmla="*/ 0 w 1663868"/>
                    <a:gd name="connsiteY7" fmla="*/ 1590895 h 7030161"/>
                    <a:gd name="connsiteX0" fmla="*/ 0 w 1455600"/>
                    <a:gd name="connsiteY0" fmla="*/ 1379646 h 7030161"/>
                    <a:gd name="connsiteX1" fmla="*/ 556124 w 1455600"/>
                    <a:gd name="connsiteY1" fmla="*/ 0 h 7030161"/>
                    <a:gd name="connsiteX2" fmla="*/ 1455600 w 1455600"/>
                    <a:gd name="connsiteY2" fmla="*/ 1590895 h 7030161"/>
                    <a:gd name="connsiteX3" fmla="*/ 1039633 w 1455600"/>
                    <a:gd name="connsiteY3" fmla="*/ 1590895 h 7030161"/>
                    <a:gd name="connsiteX4" fmla="*/ 1039633 w 1455600"/>
                    <a:gd name="connsiteY4" fmla="*/ 7030161 h 7030161"/>
                    <a:gd name="connsiteX5" fmla="*/ 207699 w 1455600"/>
                    <a:gd name="connsiteY5" fmla="*/ 7030161 h 7030161"/>
                    <a:gd name="connsiteX6" fmla="*/ 207699 w 1455600"/>
                    <a:gd name="connsiteY6" fmla="*/ 1590895 h 7030161"/>
                    <a:gd name="connsiteX7" fmla="*/ 0 w 1455600"/>
                    <a:gd name="connsiteY7" fmla="*/ 1379646 h 7030161"/>
                    <a:gd name="connsiteX0" fmla="*/ 0 w 1455600"/>
                    <a:gd name="connsiteY0" fmla="*/ 1379646 h 7030161"/>
                    <a:gd name="connsiteX1" fmla="*/ 556124 w 1455600"/>
                    <a:gd name="connsiteY1" fmla="*/ 0 h 7030161"/>
                    <a:gd name="connsiteX2" fmla="*/ 1455600 w 1455600"/>
                    <a:gd name="connsiteY2" fmla="*/ 1590895 h 7030161"/>
                    <a:gd name="connsiteX3" fmla="*/ 1039633 w 1455600"/>
                    <a:gd name="connsiteY3" fmla="*/ 1590895 h 7030161"/>
                    <a:gd name="connsiteX4" fmla="*/ 1039633 w 1455600"/>
                    <a:gd name="connsiteY4" fmla="*/ 7030161 h 7030161"/>
                    <a:gd name="connsiteX5" fmla="*/ 207699 w 1455600"/>
                    <a:gd name="connsiteY5" fmla="*/ 7030161 h 7030161"/>
                    <a:gd name="connsiteX6" fmla="*/ 204316 w 1455600"/>
                    <a:gd name="connsiteY6" fmla="*/ 1376752 h 7030161"/>
                    <a:gd name="connsiteX7" fmla="*/ 0 w 1455600"/>
                    <a:gd name="connsiteY7" fmla="*/ 1379646 h 7030161"/>
                    <a:gd name="connsiteX0" fmla="*/ 0 w 1455600"/>
                    <a:gd name="connsiteY0" fmla="*/ 1379646 h 7030161"/>
                    <a:gd name="connsiteX1" fmla="*/ 556124 w 1455600"/>
                    <a:gd name="connsiteY1" fmla="*/ 0 h 7030161"/>
                    <a:gd name="connsiteX2" fmla="*/ 1455600 w 1455600"/>
                    <a:gd name="connsiteY2" fmla="*/ 1590895 h 7030161"/>
                    <a:gd name="connsiteX3" fmla="*/ 1034180 w 1455600"/>
                    <a:gd name="connsiteY3" fmla="*/ 1389351 h 7030161"/>
                    <a:gd name="connsiteX4" fmla="*/ 1039633 w 1455600"/>
                    <a:gd name="connsiteY4" fmla="*/ 7030161 h 7030161"/>
                    <a:gd name="connsiteX5" fmla="*/ 207699 w 1455600"/>
                    <a:gd name="connsiteY5" fmla="*/ 7030161 h 7030161"/>
                    <a:gd name="connsiteX6" fmla="*/ 204316 w 1455600"/>
                    <a:gd name="connsiteY6" fmla="*/ 1376752 h 7030161"/>
                    <a:gd name="connsiteX7" fmla="*/ 0 w 1455600"/>
                    <a:gd name="connsiteY7" fmla="*/ 1379646 h 7030161"/>
                    <a:gd name="connsiteX0" fmla="*/ 0 w 1253081"/>
                    <a:gd name="connsiteY0" fmla="*/ 1379646 h 7030161"/>
                    <a:gd name="connsiteX1" fmla="*/ 556124 w 1253081"/>
                    <a:gd name="connsiteY1" fmla="*/ 0 h 7030161"/>
                    <a:gd name="connsiteX2" fmla="*/ 1253081 w 1253081"/>
                    <a:gd name="connsiteY2" fmla="*/ 1375942 h 7030161"/>
                    <a:gd name="connsiteX3" fmla="*/ 1034180 w 1253081"/>
                    <a:gd name="connsiteY3" fmla="*/ 1389351 h 7030161"/>
                    <a:gd name="connsiteX4" fmla="*/ 1039633 w 1253081"/>
                    <a:gd name="connsiteY4" fmla="*/ 7030161 h 7030161"/>
                    <a:gd name="connsiteX5" fmla="*/ 207699 w 1253081"/>
                    <a:gd name="connsiteY5" fmla="*/ 7030161 h 7030161"/>
                    <a:gd name="connsiteX6" fmla="*/ 204316 w 1253081"/>
                    <a:gd name="connsiteY6" fmla="*/ 1376752 h 7030161"/>
                    <a:gd name="connsiteX7" fmla="*/ 0 w 1253081"/>
                    <a:gd name="connsiteY7" fmla="*/ 1379646 h 7030161"/>
                    <a:gd name="connsiteX0" fmla="*/ 0 w 1253081"/>
                    <a:gd name="connsiteY0" fmla="*/ 1379646 h 7030161"/>
                    <a:gd name="connsiteX1" fmla="*/ 556124 w 1253081"/>
                    <a:gd name="connsiteY1" fmla="*/ 0 h 7030161"/>
                    <a:gd name="connsiteX2" fmla="*/ 1253081 w 1253081"/>
                    <a:gd name="connsiteY2" fmla="*/ 1375942 h 7030161"/>
                    <a:gd name="connsiteX3" fmla="*/ 1031029 w 1253081"/>
                    <a:gd name="connsiteY3" fmla="*/ 1369410 h 7030161"/>
                    <a:gd name="connsiteX4" fmla="*/ 1039633 w 1253081"/>
                    <a:gd name="connsiteY4" fmla="*/ 7030161 h 7030161"/>
                    <a:gd name="connsiteX5" fmla="*/ 207699 w 1253081"/>
                    <a:gd name="connsiteY5" fmla="*/ 7030161 h 7030161"/>
                    <a:gd name="connsiteX6" fmla="*/ 204316 w 1253081"/>
                    <a:gd name="connsiteY6" fmla="*/ 1376752 h 7030161"/>
                    <a:gd name="connsiteX7" fmla="*/ 0 w 1253081"/>
                    <a:gd name="connsiteY7" fmla="*/ 1379646 h 7030161"/>
                    <a:gd name="connsiteX0" fmla="*/ 0 w 1253081"/>
                    <a:gd name="connsiteY0" fmla="*/ 1250526 h 6901041"/>
                    <a:gd name="connsiteX1" fmla="*/ 554192 w 1253081"/>
                    <a:gd name="connsiteY1" fmla="*/ 0 h 6901041"/>
                    <a:gd name="connsiteX2" fmla="*/ 1253081 w 1253081"/>
                    <a:gd name="connsiteY2" fmla="*/ 1246822 h 6901041"/>
                    <a:gd name="connsiteX3" fmla="*/ 1031029 w 1253081"/>
                    <a:gd name="connsiteY3" fmla="*/ 1240290 h 6901041"/>
                    <a:gd name="connsiteX4" fmla="*/ 1039633 w 1253081"/>
                    <a:gd name="connsiteY4" fmla="*/ 6901041 h 6901041"/>
                    <a:gd name="connsiteX5" fmla="*/ 207699 w 1253081"/>
                    <a:gd name="connsiteY5" fmla="*/ 6901041 h 6901041"/>
                    <a:gd name="connsiteX6" fmla="*/ 204316 w 1253081"/>
                    <a:gd name="connsiteY6" fmla="*/ 1247632 h 6901041"/>
                    <a:gd name="connsiteX7" fmla="*/ 0 w 1253081"/>
                    <a:gd name="connsiteY7" fmla="*/ 1250526 h 690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81" h="6901041">
                      <a:moveTo>
                        <a:pt x="0" y="1250526"/>
                      </a:moveTo>
                      <a:lnTo>
                        <a:pt x="554192" y="0"/>
                      </a:lnTo>
                      <a:lnTo>
                        <a:pt x="1253081" y="1246822"/>
                      </a:lnTo>
                      <a:lnTo>
                        <a:pt x="1031029" y="1240290"/>
                      </a:lnTo>
                      <a:cubicBezTo>
                        <a:pt x="1032847" y="3120560"/>
                        <a:pt x="1037815" y="5020771"/>
                        <a:pt x="1039633" y="6901041"/>
                      </a:cubicBezTo>
                      <a:lnTo>
                        <a:pt x="207699" y="6901041"/>
                      </a:lnTo>
                      <a:cubicBezTo>
                        <a:pt x="206571" y="5016571"/>
                        <a:pt x="205444" y="3132102"/>
                        <a:pt x="204316" y="1247632"/>
                      </a:cubicBezTo>
                      <a:lnTo>
                        <a:pt x="0" y="1250526"/>
                      </a:lnTo>
                      <a:close/>
                    </a:path>
                  </a:pathLst>
                </a:custGeom>
                <a:gradFill flip="none" rotWithShape="1">
                  <a:gsLst>
                    <a:gs pos="100000">
                      <a:srgbClr val="FFEFD1">
                        <a:alpha val="10000"/>
                      </a:srgbClr>
                    </a:gs>
                    <a:gs pos="64999">
                      <a:srgbClr val="F0EBD5"/>
                    </a:gs>
                    <a:gs pos="0">
                      <a:srgbClr val="D1C39F"/>
                    </a:gs>
                  </a:gsLst>
                  <a:lin ang="5400000" scaled="0"/>
                  <a:tileRect/>
                </a:gradFill>
                <a:ln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solidFill>
                      <a:prstClr val="white"/>
                    </a:solidFill>
                  </a:endParaRPr>
                </a:p>
              </p:txBody>
            </p:sp>
            <p:sp>
              <p:nvSpPr>
                <p:cNvPr id="64" name="Felfelé nyíl 5"/>
                <p:cNvSpPr/>
                <p:nvPr/>
              </p:nvSpPr>
              <p:spPr>
                <a:xfrm rot="4500000">
                  <a:off x="4180665" y="-1234969"/>
                  <a:ext cx="2215122" cy="10052254"/>
                </a:xfrm>
                <a:custGeom>
                  <a:avLst/>
                  <a:gdLst>
                    <a:gd name="connsiteX0" fmla="*/ 0 w 1663868"/>
                    <a:gd name="connsiteY0" fmla="*/ 831934 h 6271200"/>
                    <a:gd name="connsiteX1" fmla="*/ 831934 w 1663868"/>
                    <a:gd name="connsiteY1" fmla="*/ 0 h 6271200"/>
                    <a:gd name="connsiteX2" fmla="*/ 1663868 w 1663868"/>
                    <a:gd name="connsiteY2" fmla="*/ 831934 h 6271200"/>
                    <a:gd name="connsiteX3" fmla="*/ 1247901 w 1663868"/>
                    <a:gd name="connsiteY3" fmla="*/ 831934 h 6271200"/>
                    <a:gd name="connsiteX4" fmla="*/ 1247901 w 1663868"/>
                    <a:gd name="connsiteY4" fmla="*/ 6271200 h 6271200"/>
                    <a:gd name="connsiteX5" fmla="*/ 415967 w 1663868"/>
                    <a:gd name="connsiteY5" fmla="*/ 6271200 h 6271200"/>
                    <a:gd name="connsiteX6" fmla="*/ 415967 w 1663868"/>
                    <a:gd name="connsiteY6" fmla="*/ 831934 h 6271200"/>
                    <a:gd name="connsiteX7" fmla="*/ 0 w 1663868"/>
                    <a:gd name="connsiteY7" fmla="*/ 831934 h 6271200"/>
                    <a:gd name="connsiteX0" fmla="*/ 0 w 1663868"/>
                    <a:gd name="connsiteY0" fmla="*/ 1590895 h 7030161"/>
                    <a:gd name="connsiteX1" fmla="*/ 764392 w 1663868"/>
                    <a:gd name="connsiteY1" fmla="*/ 0 h 7030161"/>
                    <a:gd name="connsiteX2" fmla="*/ 1663868 w 1663868"/>
                    <a:gd name="connsiteY2" fmla="*/ 1590895 h 7030161"/>
                    <a:gd name="connsiteX3" fmla="*/ 1247901 w 1663868"/>
                    <a:gd name="connsiteY3" fmla="*/ 1590895 h 7030161"/>
                    <a:gd name="connsiteX4" fmla="*/ 1247901 w 1663868"/>
                    <a:gd name="connsiteY4" fmla="*/ 7030161 h 7030161"/>
                    <a:gd name="connsiteX5" fmla="*/ 415967 w 1663868"/>
                    <a:gd name="connsiteY5" fmla="*/ 7030161 h 7030161"/>
                    <a:gd name="connsiteX6" fmla="*/ 415967 w 1663868"/>
                    <a:gd name="connsiteY6" fmla="*/ 1590895 h 7030161"/>
                    <a:gd name="connsiteX7" fmla="*/ 0 w 1663868"/>
                    <a:gd name="connsiteY7" fmla="*/ 1590895 h 7030161"/>
                    <a:gd name="connsiteX0" fmla="*/ 0 w 1434967"/>
                    <a:gd name="connsiteY0" fmla="*/ 1401125 h 7030161"/>
                    <a:gd name="connsiteX1" fmla="*/ 535491 w 1434967"/>
                    <a:gd name="connsiteY1" fmla="*/ 0 h 7030161"/>
                    <a:gd name="connsiteX2" fmla="*/ 1434967 w 1434967"/>
                    <a:gd name="connsiteY2" fmla="*/ 1590895 h 7030161"/>
                    <a:gd name="connsiteX3" fmla="*/ 1019000 w 1434967"/>
                    <a:gd name="connsiteY3" fmla="*/ 1590895 h 7030161"/>
                    <a:gd name="connsiteX4" fmla="*/ 1019000 w 1434967"/>
                    <a:gd name="connsiteY4" fmla="*/ 7030161 h 7030161"/>
                    <a:gd name="connsiteX5" fmla="*/ 187066 w 1434967"/>
                    <a:gd name="connsiteY5" fmla="*/ 7030161 h 7030161"/>
                    <a:gd name="connsiteX6" fmla="*/ 187066 w 1434967"/>
                    <a:gd name="connsiteY6" fmla="*/ 1590895 h 7030161"/>
                    <a:gd name="connsiteX7" fmla="*/ 0 w 1434967"/>
                    <a:gd name="connsiteY7" fmla="*/ 1401125 h 7030161"/>
                    <a:gd name="connsiteX0" fmla="*/ 0 w 1434967"/>
                    <a:gd name="connsiteY0" fmla="*/ 1401125 h 7030161"/>
                    <a:gd name="connsiteX1" fmla="*/ 535491 w 1434967"/>
                    <a:gd name="connsiteY1" fmla="*/ 0 h 7030161"/>
                    <a:gd name="connsiteX2" fmla="*/ 1434967 w 1434967"/>
                    <a:gd name="connsiteY2" fmla="*/ 1590895 h 7030161"/>
                    <a:gd name="connsiteX3" fmla="*/ 1019000 w 1434967"/>
                    <a:gd name="connsiteY3" fmla="*/ 1590895 h 7030161"/>
                    <a:gd name="connsiteX4" fmla="*/ 1019000 w 1434967"/>
                    <a:gd name="connsiteY4" fmla="*/ 7030161 h 7030161"/>
                    <a:gd name="connsiteX5" fmla="*/ 187066 w 1434967"/>
                    <a:gd name="connsiteY5" fmla="*/ 7030161 h 7030161"/>
                    <a:gd name="connsiteX6" fmla="*/ 189789 w 1434967"/>
                    <a:gd name="connsiteY6" fmla="*/ 1410311 h 7030161"/>
                    <a:gd name="connsiteX7" fmla="*/ 0 w 1434967"/>
                    <a:gd name="connsiteY7" fmla="*/ 1401125 h 7030161"/>
                    <a:gd name="connsiteX0" fmla="*/ 0 w 1447184"/>
                    <a:gd name="connsiteY0" fmla="*/ 1437966 h 7030161"/>
                    <a:gd name="connsiteX1" fmla="*/ 547708 w 1447184"/>
                    <a:gd name="connsiteY1" fmla="*/ 0 h 7030161"/>
                    <a:gd name="connsiteX2" fmla="*/ 1447184 w 1447184"/>
                    <a:gd name="connsiteY2" fmla="*/ 1590895 h 7030161"/>
                    <a:gd name="connsiteX3" fmla="*/ 1031217 w 1447184"/>
                    <a:gd name="connsiteY3" fmla="*/ 1590895 h 7030161"/>
                    <a:gd name="connsiteX4" fmla="*/ 1031217 w 1447184"/>
                    <a:gd name="connsiteY4" fmla="*/ 7030161 h 7030161"/>
                    <a:gd name="connsiteX5" fmla="*/ 199283 w 1447184"/>
                    <a:gd name="connsiteY5" fmla="*/ 7030161 h 7030161"/>
                    <a:gd name="connsiteX6" fmla="*/ 202006 w 1447184"/>
                    <a:gd name="connsiteY6" fmla="*/ 1410311 h 7030161"/>
                    <a:gd name="connsiteX7" fmla="*/ 0 w 1447184"/>
                    <a:gd name="connsiteY7" fmla="*/ 1437966 h 7030161"/>
                    <a:gd name="connsiteX0" fmla="*/ 0 w 1443216"/>
                    <a:gd name="connsiteY0" fmla="*/ 1412740 h 7030161"/>
                    <a:gd name="connsiteX1" fmla="*/ 543740 w 1443216"/>
                    <a:gd name="connsiteY1" fmla="*/ 0 h 7030161"/>
                    <a:gd name="connsiteX2" fmla="*/ 1443216 w 1443216"/>
                    <a:gd name="connsiteY2" fmla="*/ 1590895 h 7030161"/>
                    <a:gd name="connsiteX3" fmla="*/ 1027249 w 1443216"/>
                    <a:gd name="connsiteY3" fmla="*/ 1590895 h 7030161"/>
                    <a:gd name="connsiteX4" fmla="*/ 1027249 w 1443216"/>
                    <a:gd name="connsiteY4" fmla="*/ 7030161 h 7030161"/>
                    <a:gd name="connsiteX5" fmla="*/ 195315 w 1443216"/>
                    <a:gd name="connsiteY5" fmla="*/ 7030161 h 7030161"/>
                    <a:gd name="connsiteX6" fmla="*/ 198038 w 1443216"/>
                    <a:gd name="connsiteY6" fmla="*/ 1410311 h 7030161"/>
                    <a:gd name="connsiteX7" fmla="*/ 0 w 1443216"/>
                    <a:gd name="connsiteY7" fmla="*/ 1412740 h 7030161"/>
                    <a:gd name="connsiteX0" fmla="*/ 0 w 1443216"/>
                    <a:gd name="connsiteY0" fmla="*/ 1412740 h 7030161"/>
                    <a:gd name="connsiteX1" fmla="*/ 543740 w 1443216"/>
                    <a:gd name="connsiteY1" fmla="*/ 0 h 7030161"/>
                    <a:gd name="connsiteX2" fmla="*/ 1443216 w 1443216"/>
                    <a:gd name="connsiteY2" fmla="*/ 1590895 h 7030161"/>
                    <a:gd name="connsiteX3" fmla="*/ 1029662 w 1443216"/>
                    <a:gd name="connsiteY3" fmla="*/ 1371473 h 7030161"/>
                    <a:gd name="connsiteX4" fmla="*/ 1027249 w 1443216"/>
                    <a:gd name="connsiteY4" fmla="*/ 7030161 h 7030161"/>
                    <a:gd name="connsiteX5" fmla="*/ 195315 w 1443216"/>
                    <a:gd name="connsiteY5" fmla="*/ 7030161 h 7030161"/>
                    <a:gd name="connsiteX6" fmla="*/ 198038 w 1443216"/>
                    <a:gd name="connsiteY6" fmla="*/ 1410311 h 7030161"/>
                    <a:gd name="connsiteX7" fmla="*/ 0 w 1443216"/>
                    <a:gd name="connsiteY7" fmla="*/ 1412740 h 7030161"/>
                    <a:gd name="connsiteX0" fmla="*/ 0 w 1255049"/>
                    <a:gd name="connsiteY0" fmla="*/ 1412740 h 7030161"/>
                    <a:gd name="connsiteX1" fmla="*/ 543740 w 1255049"/>
                    <a:gd name="connsiteY1" fmla="*/ 0 h 7030161"/>
                    <a:gd name="connsiteX2" fmla="*/ 1255049 w 1255049"/>
                    <a:gd name="connsiteY2" fmla="*/ 1399263 h 7030161"/>
                    <a:gd name="connsiteX3" fmla="*/ 1029662 w 1255049"/>
                    <a:gd name="connsiteY3" fmla="*/ 1371473 h 7030161"/>
                    <a:gd name="connsiteX4" fmla="*/ 1027249 w 1255049"/>
                    <a:gd name="connsiteY4" fmla="*/ 7030161 h 7030161"/>
                    <a:gd name="connsiteX5" fmla="*/ 195315 w 1255049"/>
                    <a:gd name="connsiteY5" fmla="*/ 7030161 h 7030161"/>
                    <a:gd name="connsiteX6" fmla="*/ 198038 w 1255049"/>
                    <a:gd name="connsiteY6" fmla="*/ 1410311 h 7030161"/>
                    <a:gd name="connsiteX7" fmla="*/ 0 w 1255049"/>
                    <a:gd name="connsiteY7" fmla="*/ 1412740 h 7030161"/>
                    <a:gd name="connsiteX0" fmla="*/ 0 w 1255049"/>
                    <a:gd name="connsiteY0" fmla="*/ 1412740 h 7030161"/>
                    <a:gd name="connsiteX1" fmla="*/ 543740 w 1255049"/>
                    <a:gd name="connsiteY1" fmla="*/ 0 h 7030161"/>
                    <a:gd name="connsiteX2" fmla="*/ 1255049 w 1255049"/>
                    <a:gd name="connsiteY2" fmla="*/ 1399263 h 7030161"/>
                    <a:gd name="connsiteX3" fmla="*/ 1025693 w 1255049"/>
                    <a:gd name="connsiteY3" fmla="*/ 1396700 h 7030161"/>
                    <a:gd name="connsiteX4" fmla="*/ 1027249 w 1255049"/>
                    <a:gd name="connsiteY4" fmla="*/ 7030161 h 7030161"/>
                    <a:gd name="connsiteX5" fmla="*/ 195315 w 1255049"/>
                    <a:gd name="connsiteY5" fmla="*/ 7030161 h 7030161"/>
                    <a:gd name="connsiteX6" fmla="*/ 198038 w 1255049"/>
                    <a:gd name="connsiteY6" fmla="*/ 1410311 h 7030161"/>
                    <a:gd name="connsiteX7" fmla="*/ 0 w 1255049"/>
                    <a:gd name="connsiteY7" fmla="*/ 1412740 h 7030161"/>
                    <a:gd name="connsiteX0" fmla="*/ 0 w 1238242"/>
                    <a:gd name="connsiteY0" fmla="*/ 1412740 h 7030161"/>
                    <a:gd name="connsiteX1" fmla="*/ 543740 w 1238242"/>
                    <a:gd name="connsiteY1" fmla="*/ 0 h 7030161"/>
                    <a:gd name="connsiteX2" fmla="*/ 1238242 w 1238242"/>
                    <a:gd name="connsiteY2" fmla="*/ 1383653 h 7030161"/>
                    <a:gd name="connsiteX3" fmla="*/ 1025693 w 1238242"/>
                    <a:gd name="connsiteY3" fmla="*/ 1396700 h 7030161"/>
                    <a:gd name="connsiteX4" fmla="*/ 1027249 w 1238242"/>
                    <a:gd name="connsiteY4" fmla="*/ 7030161 h 7030161"/>
                    <a:gd name="connsiteX5" fmla="*/ 195315 w 1238242"/>
                    <a:gd name="connsiteY5" fmla="*/ 7030161 h 7030161"/>
                    <a:gd name="connsiteX6" fmla="*/ 198038 w 1238242"/>
                    <a:gd name="connsiteY6" fmla="*/ 1410311 h 7030161"/>
                    <a:gd name="connsiteX7" fmla="*/ 0 w 1238242"/>
                    <a:gd name="connsiteY7" fmla="*/ 1412740 h 7030161"/>
                    <a:gd name="connsiteX0" fmla="*/ 0 w 1238242"/>
                    <a:gd name="connsiteY0" fmla="*/ 1278300 h 6895721"/>
                    <a:gd name="connsiteX1" fmla="*/ 535434 w 1238242"/>
                    <a:gd name="connsiteY1" fmla="*/ 0 h 6895721"/>
                    <a:gd name="connsiteX2" fmla="*/ 1238242 w 1238242"/>
                    <a:gd name="connsiteY2" fmla="*/ 1249213 h 6895721"/>
                    <a:gd name="connsiteX3" fmla="*/ 1025693 w 1238242"/>
                    <a:gd name="connsiteY3" fmla="*/ 1262260 h 6895721"/>
                    <a:gd name="connsiteX4" fmla="*/ 1027249 w 1238242"/>
                    <a:gd name="connsiteY4" fmla="*/ 6895721 h 6895721"/>
                    <a:gd name="connsiteX5" fmla="*/ 195315 w 1238242"/>
                    <a:gd name="connsiteY5" fmla="*/ 6895721 h 6895721"/>
                    <a:gd name="connsiteX6" fmla="*/ 198038 w 1238242"/>
                    <a:gd name="connsiteY6" fmla="*/ 1275871 h 6895721"/>
                    <a:gd name="connsiteX7" fmla="*/ 0 w 1238242"/>
                    <a:gd name="connsiteY7" fmla="*/ 1278300 h 689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242" h="6895721">
                      <a:moveTo>
                        <a:pt x="0" y="1278300"/>
                      </a:moveTo>
                      <a:lnTo>
                        <a:pt x="535434" y="0"/>
                      </a:lnTo>
                      <a:lnTo>
                        <a:pt x="1238242" y="1249213"/>
                      </a:lnTo>
                      <a:lnTo>
                        <a:pt x="1025693" y="1262260"/>
                      </a:lnTo>
                      <a:cubicBezTo>
                        <a:pt x="1024889" y="3148489"/>
                        <a:pt x="1028053" y="5009492"/>
                        <a:pt x="1027249" y="6895721"/>
                      </a:cubicBezTo>
                      <a:lnTo>
                        <a:pt x="195315" y="6895721"/>
                      </a:lnTo>
                      <a:cubicBezTo>
                        <a:pt x="196223" y="5022438"/>
                        <a:pt x="197130" y="3149154"/>
                        <a:pt x="198038" y="1275871"/>
                      </a:cubicBezTo>
                      <a:lnTo>
                        <a:pt x="0" y="1278300"/>
                      </a:lnTo>
                      <a:close/>
                    </a:path>
                  </a:pathLst>
                </a:custGeom>
                <a:gradFill flip="none" rotWithShape="1">
                  <a:gsLst>
                    <a:gs pos="0">
                      <a:srgbClr val="E6E6E6">
                        <a:alpha val="10000"/>
                      </a:srgbClr>
                    </a:gs>
                    <a:gs pos="16000">
                      <a:srgbClr val="E6E6E6"/>
                    </a:gs>
                    <a:gs pos="100000">
                      <a:srgbClr val="E6E6E6"/>
                    </a:gs>
                  </a:gsLst>
                  <a:lin ang="5400000" scaled="0"/>
                  <a:tileRect/>
                </a:gradFill>
                <a:ln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dirty="0">
                    <a:solidFill>
                      <a:prstClr val="white"/>
                    </a:solidFill>
                  </a:endParaRPr>
                </a:p>
              </p:txBody>
            </p:sp>
            <p:grpSp>
              <p:nvGrpSpPr>
                <p:cNvPr id="7" name="Group 6"/>
                <p:cNvGrpSpPr/>
                <p:nvPr/>
              </p:nvGrpSpPr>
              <p:grpSpPr>
                <a:xfrm>
                  <a:off x="-41096" y="-725383"/>
                  <a:ext cx="10203281" cy="7502659"/>
                  <a:chOff x="-41096" y="-725383"/>
                  <a:chExt cx="10203281" cy="7502659"/>
                </a:xfrm>
              </p:grpSpPr>
              <p:sp>
                <p:nvSpPr>
                  <p:cNvPr id="12" name="Téglalap 11"/>
                  <p:cNvSpPr/>
                  <p:nvPr/>
                </p:nvSpPr>
                <p:spPr>
                  <a:xfrm>
                    <a:off x="312739" y="5987576"/>
                    <a:ext cx="3909669" cy="7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cxnSp>
                <p:nvCxnSpPr>
                  <p:cNvPr id="3" name="Egyenes összekötő nyíllal 2"/>
                  <p:cNvCxnSpPr/>
                  <p:nvPr/>
                </p:nvCxnSpPr>
                <p:spPr>
                  <a:xfrm flipV="1">
                    <a:off x="224150" y="6354404"/>
                    <a:ext cx="9938035" cy="39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Egyenes összekötő 4"/>
                  <p:cNvCxnSpPr/>
                  <p:nvPr/>
                </p:nvCxnSpPr>
                <p:spPr>
                  <a:xfrm>
                    <a:off x="4215703" y="62821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Egyenes összekötő 13"/>
                  <p:cNvCxnSpPr/>
                  <p:nvPr/>
                </p:nvCxnSpPr>
                <p:spPr>
                  <a:xfrm>
                    <a:off x="1615378"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a:off x="5946078" y="6286936"/>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61" name="Szövegdoboz 16"/>
                  <p:cNvSpPr txBox="1">
                    <a:spLocks noChangeArrowheads="1"/>
                  </p:cNvSpPr>
                  <p:nvPr/>
                </p:nvSpPr>
                <p:spPr bwMode="auto">
                  <a:xfrm>
                    <a:off x="6123087" y="6431398"/>
                    <a:ext cx="5238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2012</a:t>
                    </a:r>
                  </a:p>
                </p:txBody>
              </p:sp>
              <p:sp>
                <p:nvSpPr>
                  <p:cNvPr id="2062" name="Szövegdoboz 17"/>
                  <p:cNvSpPr txBox="1">
                    <a:spLocks noChangeArrowheads="1"/>
                  </p:cNvSpPr>
                  <p:nvPr/>
                </p:nvSpPr>
                <p:spPr bwMode="auto">
                  <a:xfrm>
                    <a:off x="6973987" y="6437748"/>
                    <a:ext cx="5238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2013</a:t>
                    </a:r>
                  </a:p>
                </p:txBody>
              </p:sp>
              <p:sp>
                <p:nvSpPr>
                  <p:cNvPr id="2063" name="Szövegdoboz 36"/>
                  <p:cNvSpPr txBox="1">
                    <a:spLocks noChangeArrowheads="1"/>
                  </p:cNvSpPr>
                  <p:nvPr/>
                </p:nvSpPr>
                <p:spPr bwMode="auto">
                  <a:xfrm rot="21260574">
                    <a:off x="3628896" y="5054250"/>
                    <a:ext cx="91082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10/2009</a:t>
                    </a:r>
                  </a:p>
                  <a:p>
                    <a:pPr>
                      <a:spcBef>
                        <a:spcPct val="0"/>
                      </a:spcBef>
                      <a:buFontTx/>
                      <a:buNone/>
                    </a:pPr>
                    <a:r>
                      <a:rPr lang="hu-HU" altLang="hu-HU" sz="1000" b="1" dirty="0" smtClean="0">
                        <a:solidFill>
                          <a:srgbClr val="000000"/>
                        </a:solidFill>
                        <a:latin typeface="Verdana" pitchFamily="34" charset="0"/>
                      </a:rPr>
                      <a:t>Cortex-A5</a:t>
                    </a:r>
                    <a:endParaRPr lang="en-US" altLang="hu-HU" sz="1000" b="1"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ARMv7</a:t>
                    </a:r>
                  </a:p>
                  <a:p>
                    <a:pPr algn="ctr">
                      <a:spcBef>
                        <a:spcPct val="0"/>
                      </a:spcBef>
                      <a:buFontTx/>
                      <a:buNone/>
                    </a:pPr>
                    <a:r>
                      <a:rPr lang="en-US" altLang="hu-HU" sz="1000" dirty="0" smtClean="0">
                        <a:solidFill>
                          <a:srgbClr val="000000"/>
                        </a:solidFill>
                        <a:latin typeface="Verdana" pitchFamily="34" charset="0"/>
                      </a:rPr>
                      <a:t>40 nm</a:t>
                    </a:r>
                    <a:endParaRPr lang="hu-HU" altLang="hu-HU" sz="1000" dirty="0">
                      <a:solidFill>
                        <a:srgbClr val="000000"/>
                      </a:solidFill>
                      <a:latin typeface="Verdana" pitchFamily="34" charset="0"/>
                    </a:endParaRPr>
                  </a:p>
                </p:txBody>
              </p:sp>
              <p:sp>
                <p:nvSpPr>
                  <p:cNvPr id="2072" name="Szövegdoboz 1"/>
                  <p:cNvSpPr txBox="1">
                    <a:spLocks noChangeArrowheads="1"/>
                  </p:cNvSpPr>
                  <p:nvPr/>
                </p:nvSpPr>
                <p:spPr bwMode="auto">
                  <a:xfrm rot="19974219">
                    <a:off x="1595341" y="3072144"/>
                    <a:ext cx="22885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en-US" sz="2200" b="1" dirty="0" smtClean="0">
                        <a:solidFill>
                          <a:srgbClr val="DAB99E"/>
                        </a:solidFill>
                      </a:rPr>
                      <a:t>High Performance</a:t>
                    </a:r>
                    <a:endParaRPr lang="hu-HU" altLang="en-US" sz="2200" b="1" dirty="0">
                      <a:solidFill>
                        <a:srgbClr val="DAB99E"/>
                      </a:solidFill>
                    </a:endParaRPr>
                  </a:p>
                </p:txBody>
              </p:sp>
              <p:sp>
                <p:nvSpPr>
                  <p:cNvPr id="2073" name="Szövegdoboz 21"/>
                  <p:cNvSpPr txBox="1">
                    <a:spLocks noChangeArrowheads="1"/>
                  </p:cNvSpPr>
                  <p:nvPr/>
                </p:nvSpPr>
                <p:spPr bwMode="auto">
                  <a:xfrm rot="20700000">
                    <a:off x="3971204" y="3637435"/>
                    <a:ext cx="160665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en-US" sz="2200" b="1" dirty="0">
                        <a:solidFill>
                          <a:srgbClr val="C1BFC1"/>
                        </a:solidFill>
                      </a:rPr>
                      <a:t>Mainstream</a:t>
                    </a:r>
                  </a:p>
                </p:txBody>
              </p:sp>
              <p:sp>
                <p:nvSpPr>
                  <p:cNvPr id="2074" name="Szövegdoboz 22"/>
                  <p:cNvSpPr txBox="1">
                    <a:spLocks noChangeArrowheads="1"/>
                  </p:cNvSpPr>
                  <p:nvPr/>
                </p:nvSpPr>
                <p:spPr bwMode="auto">
                  <a:xfrm rot="21275732">
                    <a:off x="1945370" y="5341731"/>
                    <a:ext cx="17240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hu-HU" altLang="en-US" sz="2200" b="1" dirty="0" smtClean="0">
                        <a:solidFill>
                          <a:srgbClr val="9AB5E4"/>
                        </a:solidFill>
                      </a:rPr>
                      <a:t>Low power</a:t>
                    </a:r>
                    <a:endParaRPr lang="hu-HU" altLang="en-US" sz="2000" b="1" dirty="0">
                      <a:solidFill>
                        <a:srgbClr val="9AB5E4"/>
                      </a:solidFill>
                    </a:endParaRPr>
                  </a:p>
                </p:txBody>
              </p:sp>
              <p:sp>
                <p:nvSpPr>
                  <p:cNvPr id="4" name="Lekerekített téglalap 3"/>
                  <p:cNvSpPr/>
                  <p:nvPr/>
                </p:nvSpPr>
                <p:spPr>
                  <a:xfrm>
                    <a:off x="4694918" y="2870326"/>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hu-HU">
                      <a:solidFill>
                        <a:prstClr val="white"/>
                      </a:solidFill>
                    </a:endParaRPr>
                  </a:p>
                </p:txBody>
              </p:sp>
              <p:sp>
                <p:nvSpPr>
                  <p:cNvPr id="25" name="Lekerekített téglalap 24"/>
                  <p:cNvSpPr/>
                  <p:nvPr/>
                </p:nvSpPr>
                <p:spPr>
                  <a:xfrm>
                    <a:off x="2306288" y="4008407"/>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hu-HU">
                      <a:solidFill>
                        <a:prstClr val="white"/>
                      </a:solidFill>
                    </a:endParaRPr>
                  </a:p>
                </p:txBody>
              </p:sp>
              <p:sp>
                <p:nvSpPr>
                  <p:cNvPr id="26" name="Lekerekített téglalap 25"/>
                  <p:cNvSpPr/>
                  <p:nvPr/>
                </p:nvSpPr>
                <p:spPr>
                  <a:xfrm>
                    <a:off x="432094" y="4530697"/>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hu-HU">
                      <a:solidFill>
                        <a:prstClr val="white"/>
                      </a:solidFill>
                    </a:endParaRPr>
                  </a:p>
                </p:txBody>
              </p:sp>
              <p:sp>
                <p:nvSpPr>
                  <p:cNvPr id="27" name="Lekerekített téglalap 26"/>
                  <p:cNvSpPr/>
                  <p:nvPr/>
                </p:nvSpPr>
                <p:spPr>
                  <a:xfrm>
                    <a:off x="3954928" y="4858624"/>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hu-HU">
                      <a:solidFill>
                        <a:prstClr val="white"/>
                      </a:solidFill>
                    </a:endParaRPr>
                  </a:p>
                </p:txBody>
              </p:sp>
              <p:sp>
                <p:nvSpPr>
                  <p:cNvPr id="28" name="Lekerekített téglalap 27"/>
                  <p:cNvSpPr/>
                  <p:nvPr/>
                </p:nvSpPr>
                <p:spPr>
                  <a:xfrm>
                    <a:off x="5707173" y="4666151"/>
                    <a:ext cx="180000" cy="179999"/>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hu-HU">
                      <a:solidFill>
                        <a:prstClr val="white"/>
                      </a:solidFill>
                    </a:endParaRPr>
                  </a:p>
                </p:txBody>
              </p:sp>
              <p:sp>
                <p:nvSpPr>
                  <p:cNvPr id="29" name="Lekerekített téglalap 28"/>
                  <p:cNvSpPr/>
                  <p:nvPr/>
                </p:nvSpPr>
                <p:spPr>
                  <a:xfrm>
                    <a:off x="6481496" y="2024864"/>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sp>
                <p:nvSpPr>
                  <p:cNvPr id="31" name="Lekerekített téglalap 30"/>
                  <p:cNvSpPr/>
                  <p:nvPr/>
                </p:nvSpPr>
                <p:spPr>
                  <a:xfrm>
                    <a:off x="6553504" y="4258368"/>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cxnSp>
                <p:nvCxnSpPr>
                  <p:cNvPr id="9" name="Egyenes összekötő nyíllal 8"/>
                  <p:cNvCxnSpPr/>
                  <p:nvPr/>
                </p:nvCxnSpPr>
                <p:spPr>
                  <a:xfrm flipV="1">
                    <a:off x="234204" y="-725383"/>
                    <a:ext cx="6044" cy="707176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églalap 10"/>
                  <p:cNvSpPr/>
                  <p:nvPr/>
                </p:nvSpPr>
                <p:spPr>
                  <a:xfrm>
                    <a:off x="396840" y="716914"/>
                    <a:ext cx="1566012" cy="400311"/>
                  </a:xfrm>
                  <a:prstGeom prst="rect">
                    <a:avLst/>
                  </a:prstGeom>
                  <a:gradFill>
                    <a:gsLst>
                      <a:gs pos="0">
                        <a:schemeClr val="dk1">
                          <a:tint val="50000"/>
                          <a:satMod val="300000"/>
                          <a:alpha val="34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hu-HU">
                      <a:solidFill>
                        <a:prstClr val="black"/>
                      </a:solidFill>
                    </a:endParaRPr>
                  </a:p>
                </p:txBody>
              </p:sp>
              <p:sp>
                <p:nvSpPr>
                  <p:cNvPr id="38" name="Lekerekített téglalap 37"/>
                  <p:cNvSpPr/>
                  <p:nvPr/>
                </p:nvSpPr>
                <p:spPr>
                  <a:xfrm>
                    <a:off x="551398" y="832297"/>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hu-HU">
                      <a:solidFill>
                        <a:prstClr val="white"/>
                      </a:solidFill>
                    </a:endParaRPr>
                  </a:p>
                </p:txBody>
              </p:sp>
              <p:sp>
                <p:nvSpPr>
                  <p:cNvPr id="2109" name="Szövegdoboz 40"/>
                  <p:cNvSpPr txBox="1">
                    <a:spLocks noChangeArrowheads="1"/>
                  </p:cNvSpPr>
                  <p:nvPr/>
                </p:nvSpPr>
                <p:spPr bwMode="auto">
                  <a:xfrm>
                    <a:off x="757475" y="741586"/>
                    <a:ext cx="1042989"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hu-HU" sz="1200" dirty="0">
                        <a:solidFill>
                          <a:srgbClr val="000000"/>
                        </a:solidFill>
                        <a:latin typeface="Verdana" pitchFamily="34" charset="0"/>
                      </a:rPr>
                      <a:t>Announced</a:t>
                    </a:r>
                    <a:endParaRPr lang="hu-HU" altLang="hu-HU" sz="1200" dirty="0">
                      <a:solidFill>
                        <a:srgbClr val="000000"/>
                      </a:solidFill>
                      <a:latin typeface="Verdana" pitchFamily="34" charset="0"/>
                    </a:endParaRPr>
                  </a:p>
                </p:txBody>
              </p:sp>
              <p:cxnSp>
                <p:nvCxnSpPr>
                  <p:cNvPr id="42" name="Egyenes összekötő 41"/>
                  <p:cNvCxnSpPr/>
                  <p:nvPr/>
                </p:nvCxnSpPr>
                <p:spPr>
                  <a:xfrm rot="5400000">
                    <a:off x="240507" y="5421397"/>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Egyenes összekötő 42"/>
                  <p:cNvCxnSpPr/>
                  <p:nvPr/>
                </p:nvCxnSpPr>
                <p:spPr>
                  <a:xfrm rot="5400000">
                    <a:off x="235049" y="4535970"/>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Egyenes összekötő 43"/>
                  <p:cNvCxnSpPr/>
                  <p:nvPr/>
                </p:nvCxnSpPr>
                <p:spPr>
                  <a:xfrm rot="5400000">
                    <a:off x="237867" y="3667112"/>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Egyenes összekötő 44"/>
                  <p:cNvCxnSpPr/>
                  <p:nvPr/>
                </p:nvCxnSpPr>
                <p:spPr>
                  <a:xfrm rot="5400000">
                    <a:off x="235049" y="2765041"/>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Egyenes összekötő 45"/>
                  <p:cNvCxnSpPr/>
                  <p:nvPr/>
                </p:nvCxnSpPr>
                <p:spPr>
                  <a:xfrm rot="5400000">
                    <a:off x="235049" y="1948445"/>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Szövegdoboz 46"/>
                  <p:cNvSpPr txBox="1"/>
                  <p:nvPr/>
                </p:nvSpPr>
                <p:spPr>
                  <a:xfrm>
                    <a:off x="-41096" y="5354453"/>
                    <a:ext cx="269875" cy="254000"/>
                  </a:xfrm>
                  <a:prstGeom prst="rect">
                    <a:avLst/>
                  </a:prstGeom>
                  <a:noFill/>
                </p:spPr>
                <p:txBody>
                  <a:bodyPr wrap="none">
                    <a:spAutoFit/>
                  </a:bodyPr>
                  <a:lstStyle/>
                  <a:p>
                    <a:pPr>
                      <a:defRPr/>
                    </a:pPr>
                    <a:r>
                      <a:rPr lang="hu-HU" sz="1050">
                        <a:solidFill>
                          <a:prstClr val="black"/>
                        </a:solidFill>
                        <a:ea typeface="Verdana" panose="020B0604030504040204" pitchFamily="34" charset="0"/>
                        <a:cs typeface="Verdana" panose="020B0604030504040204" pitchFamily="34" charset="0"/>
                      </a:rPr>
                      <a:t>1</a:t>
                    </a:r>
                  </a:p>
                </p:txBody>
              </p:sp>
              <p:sp>
                <p:nvSpPr>
                  <p:cNvPr id="48" name="Szövegdoboz 47"/>
                  <p:cNvSpPr txBox="1"/>
                  <p:nvPr/>
                </p:nvSpPr>
                <p:spPr>
                  <a:xfrm>
                    <a:off x="-41096" y="4461353"/>
                    <a:ext cx="269875" cy="254000"/>
                  </a:xfrm>
                  <a:prstGeom prst="rect">
                    <a:avLst/>
                  </a:prstGeom>
                  <a:noFill/>
                </p:spPr>
                <p:txBody>
                  <a:bodyPr wrap="none">
                    <a:spAutoFit/>
                  </a:bodyPr>
                  <a:lstStyle/>
                  <a:p>
                    <a:pPr>
                      <a:defRPr/>
                    </a:pPr>
                    <a:r>
                      <a:rPr lang="hu-HU" sz="1050" dirty="0">
                        <a:solidFill>
                          <a:prstClr val="black"/>
                        </a:solidFill>
                        <a:ea typeface="Verdana" panose="020B0604030504040204" pitchFamily="34" charset="0"/>
                        <a:cs typeface="Verdana" panose="020B0604030504040204" pitchFamily="34" charset="0"/>
                      </a:rPr>
                      <a:t>2</a:t>
                    </a:r>
                  </a:p>
                </p:txBody>
              </p:sp>
              <p:sp>
                <p:nvSpPr>
                  <p:cNvPr id="49" name="Szövegdoboz 48"/>
                  <p:cNvSpPr txBox="1"/>
                  <p:nvPr/>
                </p:nvSpPr>
                <p:spPr>
                  <a:xfrm>
                    <a:off x="-41096" y="3597257"/>
                    <a:ext cx="269875" cy="254000"/>
                  </a:xfrm>
                  <a:prstGeom prst="rect">
                    <a:avLst/>
                  </a:prstGeom>
                  <a:noFill/>
                </p:spPr>
                <p:txBody>
                  <a:bodyPr wrap="none">
                    <a:spAutoFit/>
                  </a:bodyPr>
                  <a:lstStyle/>
                  <a:p>
                    <a:pPr>
                      <a:defRPr/>
                    </a:pPr>
                    <a:r>
                      <a:rPr lang="hu-HU" sz="1050" dirty="0">
                        <a:solidFill>
                          <a:prstClr val="black"/>
                        </a:solidFill>
                        <a:ea typeface="Verdana" panose="020B0604030504040204" pitchFamily="34" charset="0"/>
                        <a:cs typeface="Verdana" panose="020B0604030504040204" pitchFamily="34" charset="0"/>
                      </a:rPr>
                      <a:t>3</a:t>
                    </a:r>
                  </a:p>
                </p:txBody>
              </p:sp>
              <p:sp>
                <p:nvSpPr>
                  <p:cNvPr id="50" name="Szövegdoboz 49"/>
                  <p:cNvSpPr txBox="1"/>
                  <p:nvPr/>
                </p:nvSpPr>
                <p:spPr>
                  <a:xfrm>
                    <a:off x="-36512" y="2710271"/>
                    <a:ext cx="269875" cy="254000"/>
                  </a:xfrm>
                  <a:prstGeom prst="rect">
                    <a:avLst/>
                  </a:prstGeom>
                  <a:noFill/>
                </p:spPr>
                <p:txBody>
                  <a:bodyPr wrap="none">
                    <a:spAutoFit/>
                  </a:bodyPr>
                  <a:lstStyle/>
                  <a:p>
                    <a:pPr>
                      <a:defRPr/>
                    </a:pPr>
                    <a:r>
                      <a:rPr lang="hu-HU" sz="1050" dirty="0">
                        <a:solidFill>
                          <a:prstClr val="black"/>
                        </a:solidFill>
                        <a:ea typeface="Verdana" panose="020B0604030504040204" pitchFamily="34" charset="0"/>
                        <a:cs typeface="Verdana" panose="020B0604030504040204" pitchFamily="34" charset="0"/>
                      </a:rPr>
                      <a:t>4</a:t>
                    </a:r>
                  </a:p>
                </p:txBody>
              </p:sp>
              <p:sp>
                <p:nvSpPr>
                  <p:cNvPr id="52" name="Szövegdoboz 51"/>
                  <p:cNvSpPr txBox="1"/>
                  <p:nvPr/>
                </p:nvSpPr>
                <p:spPr>
                  <a:xfrm>
                    <a:off x="-41096" y="1884151"/>
                    <a:ext cx="269875" cy="254000"/>
                  </a:xfrm>
                  <a:prstGeom prst="rect">
                    <a:avLst/>
                  </a:prstGeom>
                  <a:noFill/>
                </p:spPr>
                <p:txBody>
                  <a:bodyPr wrap="none">
                    <a:spAutoFit/>
                  </a:bodyPr>
                  <a:lstStyle/>
                  <a:p>
                    <a:pPr>
                      <a:defRPr/>
                    </a:pPr>
                    <a:r>
                      <a:rPr lang="hu-HU" sz="1050" dirty="0">
                        <a:solidFill>
                          <a:prstClr val="black"/>
                        </a:solidFill>
                        <a:ea typeface="Verdana" panose="020B0604030504040204" pitchFamily="34" charset="0"/>
                        <a:cs typeface="Verdana" panose="020B0604030504040204" pitchFamily="34" charset="0"/>
                      </a:rPr>
                      <a:t>5</a:t>
                    </a:r>
                  </a:p>
                </p:txBody>
              </p:sp>
              <p:cxnSp>
                <p:nvCxnSpPr>
                  <p:cNvPr id="55" name="Egyenes összekötő 54"/>
                  <p:cNvCxnSpPr/>
                  <p:nvPr/>
                </p:nvCxnSpPr>
                <p:spPr>
                  <a:xfrm>
                    <a:off x="5080891"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Egyenes összekötő 55"/>
                  <p:cNvCxnSpPr/>
                  <p:nvPr/>
                </p:nvCxnSpPr>
                <p:spPr>
                  <a:xfrm>
                    <a:off x="3350516"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Egyenes összekötő 56"/>
                  <p:cNvCxnSpPr/>
                  <p:nvPr/>
                </p:nvCxnSpPr>
                <p:spPr>
                  <a:xfrm>
                    <a:off x="6792216"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Egyenes összekötő 57"/>
                  <p:cNvCxnSpPr/>
                  <p:nvPr/>
                </p:nvCxnSpPr>
                <p:spPr>
                  <a:xfrm>
                    <a:off x="2475803"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Egyenes összekötő 58"/>
                  <p:cNvCxnSpPr/>
                  <p:nvPr/>
                </p:nvCxnSpPr>
                <p:spPr>
                  <a:xfrm>
                    <a:off x="761303"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29" name="Szövegdoboz 60"/>
                  <p:cNvSpPr txBox="1">
                    <a:spLocks noChangeArrowheads="1"/>
                  </p:cNvSpPr>
                  <p:nvPr/>
                </p:nvSpPr>
                <p:spPr bwMode="auto">
                  <a:xfrm>
                    <a:off x="952599" y="6436161"/>
                    <a:ext cx="5127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2006</a:t>
                    </a:r>
                  </a:p>
                </p:txBody>
              </p:sp>
              <p:sp>
                <p:nvSpPr>
                  <p:cNvPr id="2130" name="Szövegdoboz 61"/>
                  <p:cNvSpPr txBox="1">
                    <a:spLocks noChangeArrowheads="1"/>
                  </p:cNvSpPr>
                  <p:nvPr/>
                </p:nvSpPr>
                <p:spPr bwMode="auto">
                  <a:xfrm>
                    <a:off x="1805087" y="6437748"/>
                    <a:ext cx="5127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2007</a:t>
                    </a:r>
                  </a:p>
                </p:txBody>
              </p:sp>
              <p:sp>
                <p:nvSpPr>
                  <p:cNvPr id="2131" name="Szövegdoboz 62"/>
                  <p:cNvSpPr txBox="1">
                    <a:spLocks noChangeArrowheads="1"/>
                  </p:cNvSpPr>
                  <p:nvPr/>
                </p:nvSpPr>
                <p:spPr bwMode="auto">
                  <a:xfrm>
                    <a:off x="2673449" y="6431398"/>
                    <a:ext cx="5111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2008</a:t>
                    </a:r>
                  </a:p>
                </p:txBody>
              </p:sp>
              <p:sp>
                <p:nvSpPr>
                  <p:cNvPr id="2132" name="Szövegdoboz 65"/>
                  <p:cNvSpPr txBox="1">
                    <a:spLocks noChangeArrowheads="1"/>
                  </p:cNvSpPr>
                  <p:nvPr/>
                </p:nvSpPr>
                <p:spPr bwMode="auto">
                  <a:xfrm>
                    <a:off x="3535462" y="6431398"/>
                    <a:ext cx="5111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2009</a:t>
                    </a:r>
                  </a:p>
                </p:txBody>
              </p:sp>
              <p:sp>
                <p:nvSpPr>
                  <p:cNvPr id="2133" name="Szövegdoboz 66"/>
                  <p:cNvSpPr txBox="1">
                    <a:spLocks noChangeArrowheads="1"/>
                  </p:cNvSpPr>
                  <p:nvPr/>
                </p:nvSpPr>
                <p:spPr bwMode="auto">
                  <a:xfrm>
                    <a:off x="4402237" y="6432986"/>
                    <a:ext cx="5127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2010</a:t>
                    </a:r>
                  </a:p>
                </p:txBody>
              </p:sp>
              <p:sp>
                <p:nvSpPr>
                  <p:cNvPr id="2134" name="Szövegdoboz 67"/>
                  <p:cNvSpPr txBox="1">
                    <a:spLocks noChangeArrowheads="1"/>
                  </p:cNvSpPr>
                  <p:nvPr/>
                </p:nvSpPr>
                <p:spPr bwMode="auto">
                  <a:xfrm>
                    <a:off x="5264249" y="6431398"/>
                    <a:ext cx="5127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2011</a:t>
                    </a:r>
                  </a:p>
                </p:txBody>
              </p:sp>
              <p:sp>
                <p:nvSpPr>
                  <p:cNvPr id="73" name="Szövegdoboz 36"/>
                  <p:cNvSpPr txBox="1">
                    <a:spLocks noChangeArrowheads="1"/>
                  </p:cNvSpPr>
                  <p:nvPr/>
                </p:nvSpPr>
                <p:spPr bwMode="auto">
                  <a:xfrm rot="21346355">
                    <a:off x="5421214" y="4866989"/>
                    <a:ext cx="91082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10/2011</a:t>
                    </a: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7</a:t>
                    </a:r>
                  </a:p>
                  <a:p>
                    <a:pPr algn="ctr">
                      <a:spcBef>
                        <a:spcPct val="0"/>
                      </a:spcBef>
                      <a:buFontTx/>
                      <a:buNone/>
                    </a:pPr>
                    <a:r>
                      <a:rPr lang="en-US" altLang="hu-HU" sz="1000" dirty="0" smtClean="0">
                        <a:solidFill>
                          <a:srgbClr val="000000"/>
                        </a:solidFill>
                        <a:latin typeface="Verdana" pitchFamily="34" charset="0"/>
                      </a:rPr>
                      <a:t>ARMv7</a:t>
                    </a:r>
                  </a:p>
                  <a:p>
                    <a:pPr algn="ctr">
                      <a:spcBef>
                        <a:spcPct val="0"/>
                      </a:spcBef>
                      <a:buFontTx/>
                      <a:buNone/>
                    </a:pPr>
                    <a:r>
                      <a:rPr lang="en-US" altLang="hu-HU" sz="1000" dirty="0" smtClean="0">
                        <a:solidFill>
                          <a:srgbClr val="000000"/>
                        </a:solidFill>
                        <a:latin typeface="Verdana" pitchFamily="34" charset="0"/>
                      </a:rPr>
                      <a:t>28 nm</a:t>
                    </a:r>
                    <a:endParaRPr lang="hu-HU" altLang="hu-HU" sz="1000" dirty="0">
                      <a:solidFill>
                        <a:srgbClr val="000000"/>
                      </a:solidFill>
                      <a:latin typeface="Verdana" pitchFamily="34" charset="0"/>
                    </a:endParaRPr>
                  </a:p>
                </p:txBody>
              </p:sp>
              <p:sp>
                <p:nvSpPr>
                  <p:cNvPr id="74" name="Szövegdoboz 36"/>
                  <p:cNvSpPr txBox="1">
                    <a:spLocks noChangeArrowheads="1"/>
                  </p:cNvSpPr>
                  <p:nvPr/>
                </p:nvSpPr>
                <p:spPr bwMode="auto">
                  <a:xfrm rot="21309605">
                    <a:off x="6411278" y="4446970"/>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10/2012</a:t>
                    </a: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53</a:t>
                    </a:r>
                  </a:p>
                  <a:p>
                    <a:pPr algn="ctr">
                      <a:spcBef>
                        <a:spcPct val="0"/>
                      </a:spcBef>
                      <a:buFontTx/>
                      <a:buNone/>
                    </a:pPr>
                    <a:r>
                      <a:rPr lang="en-US" altLang="hu-HU" sz="1000" dirty="0" smtClean="0">
                        <a:solidFill>
                          <a:srgbClr val="000000"/>
                        </a:solidFill>
                        <a:latin typeface="Verdana" pitchFamily="34" charset="0"/>
                      </a:rPr>
                      <a:t>ARMv8</a:t>
                    </a:r>
                  </a:p>
                  <a:p>
                    <a:pPr algn="ctr">
                      <a:spcBef>
                        <a:spcPct val="0"/>
                      </a:spcBef>
                      <a:buFontTx/>
                      <a:buNone/>
                    </a:pPr>
                    <a:r>
                      <a:rPr lang="en-US" altLang="hu-HU" sz="1000" dirty="0" smtClean="0">
                        <a:solidFill>
                          <a:srgbClr val="000000"/>
                        </a:solidFill>
                        <a:latin typeface="Verdana" pitchFamily="34" charset="0"/>
                      </a:rPr>
                      <a:t>20/16 nm</a:t>
                    </a:r>
                    <a:endParaRPr lang="hu-HU" altLang="hu-HU" sz="1000" dirty="0">
                      <a:solidFill>
                        <a:srgbClr val="000000"/>
                      </a:solidFill>
                      <a:latin typeface="Verdana" pitchFamily="34" charset="0"/>
                    </a:endParaRPr>
                  </a:p>
                </p:txBody>
              </p:sp>
              <p:sp>
                <p:nvSpPr>
                  <p:cNvPr id="75" name="Szövegdoboz 36"/>
                  <p:cNvSpPr txBox="1">
                    <a:spLocks noChangeArrowheads="1"/>
                  </p:cNvSpPr>
                  <p:nvPr/>
                </p:nvSpPr>
                <p:spPr bwMode="auto">
                  <a:xfrm rot="20700000">
                    <a:off x="409831" y="4750339"/>
                    <a:ext cx="91082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10/2005</a:t>
                    </a: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8</a:t>
                    </a:r>
                  </a:p>
                  <a:p>
                    <a:pPr algn="ctr">
                      <a:spcBef>
                        <a:spcPct val="0"/>
                      </a:spcBef>
                      <a:buFontTx/>
                      <a:buNone/>
                    </a:pPr>
                    <a:r>
                      <a:rPr lang="en-US" altLang="hu-HU" sz="1000" dirty="0" smtClean="0">
                        <a:solidFill>
                          <a:srgbClr val="000000"/>
                        </a:solidFill>
                        <a:latin typeface="Verdana" pitchFamily="34" charset="0"/>
                      </a:rPr>
                      <a:t>ARMv7</a:t>
                    </a:r>
                  </a:p>
                  <a:p>
                    <a:pPr algn="ctr">
                      <a:spcBef>
                        <a:spcPct val="0"/>
                      </a:spcBef>
                      <a:buFontTx/>
                      <a:buNone/>
                    </a:pPr>
                    <a:r>
                      <a:rPr lang="en-US" altLang="hu-HU" sz="1000" dirty="0" smtClean="0">
                        <a:solidFill>
                          <a:srgbClr val="000000"/>
                        </a:solidFill>
                        <a:latin typeface="Verdana" pitchFamily="34" charset="0"/>
                      </a:rPr>
                      <a:t>65 nm</a:t>
                    </a:r>
                    <a:endParaRPr lang="hu-HU" altLang="hu-HU" sz="1000" dirty="0">
                      <a:solidFill>
                        <a:srgbClr val="000000"/>
                      </a:solidFill>
                      <a:latin typeface="Verdana" pitchFamily="34" charset="0"/>
                    </a:endParaRPr>
                  </a:p>
                </p:txBody>
              </p:sp>
              <p:sp>
                <p:nvSpPr>
                  <p:cNvPr id="77" name="Szövegdoboz 36"/>
                  <p:cNvSpPr txBox="1">
                    <a:spLocks noChangeArrowheads="1"/>
                  </p:cNvSpPr>
                  <p:nvPr/>
                </p:nvSpPr>
                <p:spPr bwMode="auto">
                  <a:xfrm rot="20700000">
                    <a:off x="2048986" y="4288804"/>
                    <a:ext cx="91082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10/2007</a:t>
                    </a: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9</a:t>
                    </a:r>
                  </a:p>
                  <a:p>
                    <a:pPr algn="ctr">
                      <a:spcBef>
                        <a:spcPct val="0"/>
                      </a:spcBef>
                      <a:buFontTx/>
                      <a:buNone/>
                    </a:pPr>
                    <a:r>
                      <a:rPr lang="en-US" altLang="hu-HU" sz="1000" dirty="0" smtClean="0">
                        <a:solidFill>
                          <a:srgbClr val="000000"/>
                        </a:solidFill>
                        <a:latin typeface="Verdana" pitchFamily="34" charset="0"/>
                      </a:rPr>
                      <a:t>ARMv7</a:t>
                    </a:r>
                  </a:p>
                  <a:p>
                    <a:pPr algn="ctr">
                      <a:spcBef>
                        <a:spcPct val="0"/>
                      </a:spcBef>
                      <a:buFontTx/>
                      <a:buNone/>
                    </a:pPr>
                    <a:r>
                      <a:rPr lang="hu-HU" altLang="hu-HU" sz="1000" dirty="0" smtClean="0">
                        <a:solidFill>
                          <a:srgbClr val="000000"/>
                        </a:solidFill>
                        <a:latin typeface="Verdana" pitchFamily="34" charset="0"/>
                      </a:rPr>
                      <a:t>40</a:t>
                    </a:r>
                    <a:r>
                      <a:rPr lang="en-US" altLang="hu-HU" sz="1000" dirty="0" smtClean="0">
                        <a:solidFill>
                          <a:srgbClr val="000000"/>
                        </a:solidFill>
                        <a:latin typeface="Verdana" pitchFamily="34" charset="0"/>
                      </a:rPr>
                      <a:t> nm</a:t>
                    </a:r>
                    <a:endParaRPr lang="hu-HU" altLang="hu-HU" sz="1000" dirty="0">
                      <a:solidFill>
                        <a:srgbClr val="000000"/>
                      </a:solidFill>
                      <a:latin typeface="Verdana" pitchFamily="34" charset="0"/>
                    </a:endParaRPr>
                  </a:p>
                </p:txBody>
              </p:sp>
              <p:sp>
                <p:nvSpPr>
                  <p:cNvPr id="78" name="Szövegdoboz 36"/>
                  <p:cNvSpPr txBox="1">
                    <a:spLocks noChangeArrowheads="1"/>
                  </p:cNvSpPr>
                  <p:nvPr/>
                </p:nvSpPr>
                <p:spPr bwMode="auto">
                  <a:xfrm rot="20025295">
                    <a:off x="4023638" y="2028539"/>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9/2010</a:t>
                    </a: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1</a:t>
                    </a:r>
                    <a:r>
                      <a:rPr lang="hu-HU" altLang="hu-HU" sz="1000" b="1" dirty="0" smtClean="0">
                        <a:solidFill>
                          <a:srgbClr val="000000"/>
                        </a:solidFill>
                        <a:latin typeface="Verdana" pitchFamily="34" charset="0"/>
                      </a:rPr>
                      <a:t>5</a:t>
                    </a:r>
                  </a:p>
                  <a:p>
                    <a:pPr algn="ctr">
                      <a:spcBef>
                        <a:spcPct val="0"/>
                      </a:spcBef>
                      <a:buFontTx/>
                      <a:buNone/>
                    </a:pPr>
                    <a:r>
                      <a:rPr lang="en-US" altLang="hu-HU" sz="1000" dirty="0" smtClean="0">
                        <a:solidFill>
                          <a:srgbClr val="000000"/>
                        </a:solidFill>
                        <a:latin typeface="Verdana" pitchFamily="34" charset="0"/>
                      </a:rPr>
                      <a:t>ARMv7</a:t>
                    </a:r>
                  </a:p>
                  <a:p>
                    <a:pPr algn="ctr">
                      <a:spcBef>
                        <a:spcPct val="0"/>
                      </a:spcBef>
                      <a:buFontTx/>
                      <a:buNone/>
                    </a:pPr>
                    <a:r>
                      <a:rPr lang="en-US" altLang="hu-HU" sz="1000" dirty="0" smtClean="0">
                        <a:solidFill>
                          <a:srgbClr val="000000"/>
                        </a:solidFill>
                        <a:latin typeface="Verdana" pitchFamily="34" charset="0"/>
                      </a:rPr>
                      <a:t>32/28 nm</a:t>
                    </a:r>
                    <a:endParaRPr lang="hu-HU" altLang="hu-HU" sz="1000" dirty="0">
                      <a:solidFill>
                        <a:srgbClr val="000000"/>
                      </a:solidFill>
                      <a:latin typeface="Verdana" pitchFamily="34" charset="0"/>
                    </a:endParaRPr>
                  </a:p>
                </p:txBody>
              </p:sp>
              <p:sp>
                <p:nvSpPr>
                  <p:cNvPr id="79" name="Szövegdoboz 36"/>
                  <p:cNvSpPr txBox="1">
                    <a:spLocks noChangeArrowheads="1"/>
                  </p:cNvSpPr>
                  <p:nvPr/>
                </p:nvSpPr>
                <p:spPr bwMode="auto">
                  <a:xfrm rot="19980000">
                    <a:off x="5826706" y="1222386"/>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10/2012</a:t>
                    </a:r>
                  </a:p>
                  <a:p>
                    <a:pPr>
                      <a:spcBef>
                        <a:spcPct val="0"/>
                      </a:spcBef>
                      <a:buFontTx/>
                      <a:buNone/>
                    </a:pPr>
                    <a:r>
                      <a:rPr lang="hu-HU" altLang="hu-HU" sz="1000" b="1" dirty="0" smtClean="0">
                        <a:solidFill>
                          <a:srgbClr val="000000"/>
                        </a:solidFill>
                        <a:latin typeface="Verdana" pitchFamily="34" charset="0"/>
                      </a:rPr>
                      <a:t>Cortex-A5</a:t>
                    </a:r>
                    <a:r>
                      <a:rPr lang="en-US" altLang="hu-HU" sz="1000" b="1" dirty="0" smtClean="0">
                        <a:solidFill>
                          <a:srgbClr val="000000"/>
                        </a:solidFill>
                        <a:latin typeface="Verdana" pitchFamily="34" charset="0"/>
                      </a:rPr>
                      <a:t>7</a:t>
                    </a:r>
                  </a:p>
                  <a:p>
                    <a:pPr algn="ctr">
                      <a:spcBef>
                        <a:spcPct val="0"/>
                      </a:spcBef>
                      <a:buFontTx/>
                      <a:buNone/>
                    </a:pPr>
                    <a:r>
                      <a:rPr lang="en-US" altLang="hu-HU" sz="1000" dirty="0" smtClean="0">
                        <a:solidFill>
                          <a:srgbClr val="000000"/>
                        </a:solidFill>
                        <a:latin typeface="Verdana" pitchFamily="34" charset="0"/>
                      </a:rPr>
                      <a:t>ARMv8</a:t>
                    </a:r>
                  </a:p>
                  <a:p>
                    <a:pPr algn="ctr">
                      <a:spcBef>
                        <a:spcPct val="0"/>
                      </a:spcBef>
                      <a:buFontTx/>
                      <a:buNone/>
                    </a:pPr>
                    <a:r>
                      <a:rPr lang="en-US" altLang="hu-HU" sz="1000" dirty="0" smtClean="0">
                        <a:solidFill>
                          <a:srgbClr val="000000"/>
                        </a:solidFill>
                        <a:latin typeface="Verdana" pitchFamily="34" charset="0"/>
                      </a:rPr>
                      <a:t>20/16 nm</a:t>
                    </a:r>
                    <a:endParaRPr lang="hu-HU" altLang="hu-HU" sz="1000" dirty="0">
                      <a:solidFill>
                        <a:srgbClr val="000000"/>
                      </a:solidFill>
                      <a:latin typeface="Verdana" pitchFamily="34" charset="0"/>
                    </a:endParaRPr>
                  </a:p>
                </p:txBody>
              </p:sp>
              <p:sp>
                <p:nvSpPr>
                  <p:cNvPr id="67" name="Szövegdoboz 17"/>
                  <p:cNvSpPr txBox="1">
                    <a:spLocks noChangeArrowheads="1"/>
                  </p:cNvSpPr>
                  <p:nvPr/>
                </p:nvSpPr>
                <p:spPr bwMode="auto">
                  <a:xfrm>
                    <a:off x="7820229" y="6437516"/>
                    <a:ext cx="5116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smtClean="0">
                        <a:solidFill>
                          <a:srgbClr val="000000"/>
                        </a:solidFill>
                        <a:latin typeface="Verdana" pitchFamily="34" charset="0"/>
                      </a:rPr>
                      <a:t>201</a:t>
                    </a:r>
                    <a:r>
                      <a:rPr lang="en-US" altLang="hu-HU" sz="1000" dirty="0" smtClean="0">
                        <a:solidFill>
                          <a:srgbClr val="000000"/>
                        </a:solidFill>
                        <a:latin typeface="Verdana" pitchFamily="34" charset="0"/>
                      </a:rPr>
                      <a:t>4</a:t>
                    </a:r>
                    <a:endParaRPr lang="hu-HU" altLang="hu-HU" sz="1000">
                      <a:solidFill>
                        <a:srgbClr val="000000"/>
                      </a:solidFill>
                      <a:latin typeface="Verdana" pitchFamily="34" charset="0"/>
                    </a:endParaRPr>
                  </a:p>
                </p:txBody>
              </p:sp>
              <p:cxnSp>
                <p:nvCxnSpPr>
                  <p:cNvPr id="68" name="Egyenes összekötő 56"/>
                  <p:cNvCxnSpPr/>
                  <p:nvPr/>
                </p:nvCxnSpPr>
                <p:spPr>
                  <a:xfrm>
                    <a:off x="7638458" y="6294641"/>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Lekerekített téglalap 68"/>
                  <p:cNvSpPr/>
                  <p:nvPr/>
                </p:nvSpPr>
                <p:spPr>
                  <a:xfrm>
                    <a:off x="7600152" y="3283728"/>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sp>
                <p:nvSpPr>
                  <p:cNvPr id="70" name="Szövegdoboz 36"/>
                  <p:cNvSpPr txBox="1">
                    <a:spLocks noChangeArrowheads="1"/>
                  </p:cNvSpPr>
                  <p:nvPr/>
                </p:nvSpPr>
                <p:spPr bwMode="auto">
                  <a:xfrm rot="20700000">
                    <a:off x="7157299" y="2350338"/>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hu-HU" altLang="hu-HU" sz="900" dirty="0">
                        <a:solidFill>
                          <a:srgbClr val="000000"/>
                        </a:solidFill>
                        <a:latin typeface="Verdana" pitchFamily="34" charset="0"/>
                      </a:rPr>
                      <a:t>2</a:t>
                    </a:r>
                    <a:r>
                      <a:rPr lang="en-US" altLang="hu-HU" sz="900" dirty="0" smtClean="0">
                        <a:solidFill>
                          <a:srgbClr val="000000"/>
                        </a:solidFill>
                        <a:latin typeface="Verdana" pitchFamily="34" charset="0"/>
                      </a:rPr>
                      <a:t>/201</a:t>
                    </a:r>
                    <a:r>
                      <a:rPr lang="hu-HU" altLang="hu-HU" sz="900" dirty="0" smtClean="0">
                        <a:solidFill>
                          <a:srgbClr val="000000"/>
                        </a:solidFill>
                        <a:latin typeface="Verdana" pitchFamily="34" charset="0"/>
                      </a:rPr>
                      <a:t>4</a:t>
                    </a:r>
                    <a:endParaRPr lang="en-US" altLang="hu-HU" sz="900" dirty="0" smtClean="0">
                      <a:solidFill>
                        <a:srgbClr val="000000"/>
                      </a:solidFill>
                      <a:latin typeface="Verdana" pitchFamily="34" charset="0"/>
                    </a:endParaRPr>
                  </a:p>
                  <a:p>
                    <a:pPr>
                      <a:spcBef>
                        <a:spcPct val="0"/>
                      </a:spcBef>
                      <a:buFontTx/>
                      <a:buNone/>
                    </a:pPr>
                    <a:r>
                      <a:rPr lang="hu-HU" altLang="hu-HU" sz="1000" b="1" dirty="0" smtClean="0">
                        <a:solidFill>
                          <a:srgbClr val="000000"/>
                        </a:solidFill>
                        <a:latin typeface="Verdana" pitchFamily="34" charset="0"/>
                      </a:rPr>
                      <a:t>Cortex-A17</a:t>
                    </a:r>
                    <a:endParaRPr lang="en-US" altLang="hu-HU" sz="1000" b="1" dirty="0" smtClean="0">
                      <a:solidFill>
                        <a:srgbClr val="000000"/>
                      </a:solidFill>
                      <a:latin typeface="Verdana" pitchFamily="34" charset="0"/>
                    </a:endParaRPr>
                  </a:p>
                  <a:p>
                    <a:pPr algn="ctr">
                      <a:spcBef>
                        <a:spcPct val="0"/>
                      </a:spcBef>
                      <a:buFontTx/>
                      <a:buNone/>
                    </a:pPr>
                    <a:r>
                      <a:rPr lang="en-US" altLang="hu-HU" sz="1000" dirty="0" err="1" smtClean="0">
                        <a:solidFill>
                          <a:srgbClr val="000000"/>
                        </a:solidFill>
                        <a:latin typeface="Verdana" pitchFamily="34" charset="0"/>
                      </a:rPr>
                      <a:t>ARMv</a:t>
                    </a:r>
                    <a:r>
                      <a:rPr lang="hu-HU" altLang="hu-HU" sz="1000" dirty="0" smtClean="0">
                        <a:solidFill>
                          <a:srgbClr val="000000"/>
                        </a:solidFill>
                        <a:latin typeface="Verdana" pitchFamily="34" charset="0"/>
                      </a:rPr>
                      <a:t>7</a:t>
                    </a:r>
                    <a:endParaRPr lang="en-US" altLang="hu-HU" sz="1000"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2</a:t>
                    </a:r>
                    <a:r>
                      <a:rPr lang="hu-HU" altLang="hu-HU" sz="1000" dirty="0" smtClean="0">
                        <a:solidFill>
                          <a:srgbClr val="000000"/>
                        </a:solidFill>
                        <a:latin typeface="Verdana" pitchFamily="34" charset="0"/>
                      </a:rPr>
                      <a:t>8</a:t>
                    </a:r>
                    <a:r>
                      <a:rPr lang="en-US" altLang="hu-HU" sz="1000" dirty="0" smtClean="0">
                        <a:solidFill>
                          <a:srgbClr val="000000"/>
                        </a:solidFill>
                        <a:latin typeface="Verdana" pitchFamily="34" charset="0"/>
                      </a:rPr>
                      <a:t> nm</a:t>
                    </a:r>
                    <a:endParaRPr lang="hu-HU" altLang="hu-HU" sz="1000" dirty="0">
                      <a:solidFill>
                        <a:srgbClr val="000000"/>
                      </a:solidFill>
                      <a:latin typeface="Verdana" pitchFamily="34" charset="0"/>
                    </a:endParaRPr>
                  </a:p>
                </p:txBody>
              </p:sp>
              <p:cxnSp>
                <p:nvCxnSpPr>
                  <p:cNvPr id="72" name="Egyenes összekötő 71"/>
                  <p:cNvCxnSpPr/>
                  <p:nvPr/>
                </p:nvCxnSpPr>
                <p:spPr>
                  <a:xfrm rot="5400000">
                    <a:off x="240769" y="1051309"/>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Egyenes összekötő 79"/>
                  <p:cNvCxnSpPr/>
                  <p:nvPr/>
                </p:nvCxnSpPr>
                <p:spPr>
                  <a:xfrm rot="5400000">
                    <a:off x="240769" y="229883"/>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Szövegdoboz 81"/>
                  <p:cNvSpPr txBox="1"/>
                  <p:nvPr/>
                </p:nvSpPr>
                <p:spPr>
                  <a:xfrm>
                    <a:off x="-36860" y="996540"/>
                    <a:ext cx="269875" cy="254000"/>
                  </a:xfrm>
                  <a:prstGeom prst="rect">
                    <a:avLst/>
                  </a:prstGeom>
                  <a:noFill/>
                </p:spPr>
                <p:txBody>
                  <a:bodyPr wrap="none">
                    <a:spAutoFit/>
                  </a:bodyPr>
                  <a:lstStyle/>
                  <a:p>
                    <a:pPr>
                      <a:defRPr/>
                    </a:pPr>
                    <a:r>
                      <a:rPr lang="hu-HU" sz="1050" dirty="0" smtClean="0">
                        <a:solidFill>
                          <a:prstClr val="black"/>
                        </a:solidFill>
                        <a:ea typeface="Verdana" panose="020B0604030504040204" pitchFamily="34" charset="0"/>
                        <a:cs typeface="Verdana" panose="020B0604030504040204" pitchFamily="34" charset="0"/>
                      </a:rPr>
                      <a:t>6</a:t>
                    </a:r>
                    <a:endParaRPr lang="hu-HU" sz="1050" dirty="0">
                      <a:solidFill>
                        <a:prstClr val="black"/>
                      </a:solidFill>
                      <a:ea typeface="Verdana" panose="020B0604030504040204" pitchFamily="34" charset="0"/>
                      <a:cs typeface="Verdana" panose="020B0604030504040204" pitchFamily="34" charset="0"/>
                    </a:endParaRPr>
                  </a:p>
                </p:txBody>
              </p:sp>
              <p:sp>
                <p:nvSpPr>
                  <p:cNvPr id="83" name="Szövegdoboz 82"/>
                  <p:cNvSpPr txBox="1"/>
                  <p:nvPr/>
                </p:nvSpPr>
                <p:spPr>
                  <a:xfrm>
                    <a:off x="-36860" y="170420"/>
                    <a:ext cx="269626" cy="253916"/>
                  </a:xfrm>
                  <a:prstGeom prst="rect">
                    <a:avLst/>
                  </a:prstGeom>
                  <a:noFill/>
                </p:spPr>
                <p:txBody>
                  <a:bodyPr wrap="none">
                    <a:spAutoFit/>
                  </a:bodyPr>
                  <a:lstStyle/>
                  <a:p>
                    <a:pPr>
                      <a:defRPr/>
                    </a:pPr>
                    <a:r>
                      <a:rPr lang="hu-HU" sz="1050" dirty="0">
                        <a:solidFill>
                          <a:prstClr val="black"/>
                        </a:solidFill>
                        <a:ea typeface="Verdana" panose="020B0604030504040204" pitchFamily="34" charset="0"/>
                        <a:cs typeface="Verdana" panose="020B0604030504040204" pitchFamily="34" charset="0"/>
                      </a:rPr>
                      <a:t>7</a:t>
                    </a:r>
                  </a:p>
                </p:txBody>
              </p:sp>
              <p:sp>
                <p:nvSpPr>
                  <p:cNvPr id="85" name="Szövegdoboz 84"/>
                  <p:cNvSpPr txBox="1"/>
                  <p:nvPr/>
                </p:nvSpPr>
                <p:spPr>
                  <a:xfrm>
                    <a:off x="364427" y="-671349"/>
                    <a:ext cx="1034579" cy="294617"/>
                  </a:xfrm>
                  <a:prstGeom prst="rect">
                    <a:avLst/>
                  </a:prstGeom>
                  <a:noFill/>
                </p:spPr>
                <p:txBody>
                  <a:bodyPr wrap="none">
                    <a:spAutoFit/>
                  </a:bodyPr>
                  <a:lstStyle/>
                  <a:p>
                    <a:pPr>
                      <a:defRPr/>
                    </a:pPr>
                    <a:r>
                      <a:rPr lang="hu-HU" sz="1050" dirty="0" smtClean="0">
                        <a:solidFill>
                          <a:prstClr val="black"/>
                        </a:solidFill>
                        <a:ea typeface="Verdana" panose="020B0604030504040204" pitchFamily="34" charset="0"/>
                        <a:cs typeface="Verdana" panose="020B0604030504040204" pitchFamily="34" charset="0"/>
                      </a:rPr>
                      <a:t>DMIPS/MHz</a:t>
                    </a:r>
                    <a:endParaRPr lang="hu-HU" sz="1050" dirty="0">
                      <a:solidFill>
                        <a:prstClr val="black"/>
                      </a:solidFill>
                      <a:ea typeface="Verdana" panose="020B0604030504040204" pitchFamily="34" charset="0"/>
                      <a:cs typeface="Verdana" panose="020B0604030504040204" pitchFamily="34" charset="0"/>
                    </a:endParaRPr>
                  </a:p>
                </p:txBody>
              </p:sp>
              <p:cxnSp>
                <p:nvCxnSpPr>
                  <p:cNvPr id="87" name="Egyenes összekötő 86"/>
                  <p:cNvCxnSpPr/>
                  <p:nvPr/>
                </p:nvCxnSpPr>
                <p:spPr>
                  <a:xfrm>
                    <a:off x="7640820" y="6294184"/>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Szövegdoboz 17"/>
                  <p:cNvSpPr txBox="1">
                    <a:spLocks noChangeArrowheads="1"/>
                  </p:cNvSpPr>
                  <p:nvPr/>
                </p:nvSpPr>
                <p:spPr bwMode="auto">
                  <a:xfrm>
                    <a:off x="8615880" y="6436827"/>
                    <a:ext cx="5116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dirty="0" smtClean="0">
                        <a:solidFill>
                          <a:srgbClr val="000000"/>
                        </a:solidFill>
                        <a:latin typeface="Verdana" pitchFamily="34" charset="0"/>
                      </a:rPr>
                      <a:t>2015</a:t>
                    </a:r>
                    <a:endParaRPr lang="hu-HU" altLang="hu-HU" sz="1000" dirty="0">
                      <a:solidFill>
                        <a:srgbClr val="000000"/>
                      </a:solidFill>
                      <a:latin typeface="Verdana" pitchFamily="34" charset="0"/>
                    </a:endParaRPr>
                  </a:p>
                </p:txBody>
              </p:sp>
              <p:cxnSp>
                <p:nvCxnSpPr>
                  <p:cNvPr id="89" name="Egyenes összekötő 56"/>
                  <p:cNvCxnSpPr/>
                  <p:nvPr/>
                </p:nvCxnSpPr>
                <p:spPr>
                  <a:xfrm>
                    <a:off x="8487062" y="6293952"/>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Lekerekített téglalap 70"/>
                  <p:cNvSpPr/>
                  <p:nvPr/>
                </p:nvSpPr>
                <p:spPr>
                  <a:xfrm>
                    <a:off x="8352440" y="476672"/>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sp>
                <p:nvSpPr>
                  <p:cNvPr id="76" name="Szövegdoboz 36"/>
                  <p:cNvSpPr txBox="1">
                    <a:spLocks noChangeArrowheads="1"/>
                  </p:cNvSpPr>
                  <p:nvPr/>
                </p:nvSpPr>
                <p:spPr bwMode="auto">
                  <a:xfrm rot="19980000">
                    <a:off x="7294370" y="587775"/>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hu-HU" altLang="hu-HU" sz="900" dirty="0" smtClean="0">
                        <a:solidFill>
                          <a:srgbClr val="000000"/>
                        </a:solidFill>
                        <a:latin typeface="Verdana" pitchFamily="34" charset="0"/>
                      </a:rPr>
                      <a:t>2</a:t>
                    </a:r>
                    <a:r>
                      <a:rPr lang="en-US" altLang="hu-HU" sz="900" dirty="0" smtClean="0">
                        <a:solidFill>
                          <a:srgbClr val="000000"/>
                        </a:solidFill>
                        <a:latin typeface="Verdana" pitchFamily="34" charset="0"/>
                      </a:rPr>
                      <a:t>/201</a:t>
                    </a:r>
                    <a:r>
                      <a:rPr lang="hu-HU" altLang="hu-HU" sz="900" dirty="0" smtClean="0">
                        <a:solidFill>
                          <a:srgbClr val="000000"/>
                        </a:solidFill>
                        <a:latin typeface="Verdana" pitchFamily="34" charset="0"/>
                      </a:rPr>
                      <a:t>5</a:t>
                    </a:r>
                    <a:endParaRPr lang="en-US" altLang="hu-HU" sz="900" dirty="0" smtClean="0">
                      <a:solidFill>
                        <a:srgbClr val="000000"/>
                      </a:solidFill>
                      <a:latin typeface="Verdana" pitchFamily="34" charset="0"/>
                    </a:endParaRP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7</a:t>
                    </a:r>
                    <a:r>
                      <a:rPr lang="hu-HU" altLang="hu-HU" sz="1000" b="1" dirty="0" smtClean="0">
                        <a:solidFill>
                          <a:srgbClr val="000000"/>
                        </a:solidFill>
                        <a:latin typeface="Verdana" pitchFamily="34" charset="0"/>
                      </a:rPr>
                      <a:t>2</a:t>
                    </a:r>
                    <a:endParaRPr lang="en-US" altLang="hu-HU" sz="1000" b="1"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ARMv8</a:t>
                    </a:r>
                    <a:endParaRPr lang="hu-HU" altLang="hu-HU" sz="1000"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16 nm</a:t>
                    </a:r>
                    <a:endParaRPr lang="hu-HU" altLang="hu-HU" sz="1000" dirty="0">
                      <a:solidFill>
                        <a:srgbClr val="000000"/>
                      </a:solidFill>
                      <a:latin typeface="Verdana" pitchFamily="34" charset="0"/>
                    </a:endParaRPr>
                  </a:p>
                </p:txBody>
              </p:sp>
            </p:grpSp>
          </p:grpSp>
          <p:cxnSp>
            <p:nvCxnSpPr>
              <p:cNvPr id="81" name="Egyenes összekötő 56"/>
              <p:cNvCxnSpPr/>
              <p:nvPr/>
            </p:nvCxnSpPr>
            <p:spPr>
              <a:xfrm>
                <a:off x="8879033" y="6399204"/>
                <a:ext cx="0" cy="128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Lekerekített téglalap 30"/>
              <p:cNvSpPr/>
              <p:nvPr/>
            </p:nvSpPr>
            <p:spPr>
              <a:xfrm>
                <a:off x="8726961" y="4784778"/>
                <a:ext cx="170183" cy="15987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sp>
            <p:nvSpPr>
              <p:cNvPr id="91" name="Szövegdoboz 36"/>
              <p:cNvSpPr txBox="1">
                <a:spLocks noChangeArrowheads="1"/>
              </p:cNvSpPr>
              <p:nvPr/>
            </p:nvSpPr>
            <p:spPr bwMode="auto">
              <a:xfrm rot="21434806">
                <a:off x="7583262" y="4560926"/>
                <a:ext cx="1084688" cy="79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hu-HU" altLang="hu-HU" sz="900" dirty="0" smtClean="0">
                    <a:solidFill>
                      <a:srgbClr val="000000"/>
                    </a:solidFill>
                    <a:latin typeface="Verdana" pitchFamily="34" charset="0"/>
                  </a:rPr>
                  <a:t>11</a:t>
                </a:r>
                <a:r>
                  <a:rPr lang="en-US" altLang="hu-HU" sz="900" dirty="0" smtClean="0">
                    <a:solidFill>
                      <a:srgbClr val="000000"/>
                    </a:solidFill>
                    <a:latin typeface="Verdana" pitchFamily="34" charset="0"/>
                  </a:rPr>
                  <a:t>/201</a:t>
                </a:r>
                <a:r>
                  <a:rPr lang="hu-HU" altLang="hu-HU" sz="900" dirty="0" smtClean="0">
                    <a:solidFill>
                      <a:srgbClr val="000000"/>
                    </a:solidFill>
                    <a:latin typeface="Verdana" pitchFamily="34" charset="0"/>
                  </a:rPr>
                  <a:t>5</a:t>
                </a:r>
                <a:endParaRPr lang="en-US" altLang="hu-HU" sz="900" dirty="0" smtClean="0">
                  <a:solidFill>
                    <a:srgbClr val="000000"/>
                  </a:solidFill>
                  <a:latin typeface="Verdana" pitchFamily="34" charset="0"/>
                </a:endParaRPr>
              </a:p>
              <a:p>
                <a:pPr>
                  <a:spcBef>
                    <a:spcPct val="0"/>
                  </a:spcBef>
                  <a:buFontTx/>
                  <a:buNone/>
                </a:pPr>
                <a:r>
                  <a:rPr lang="hu-HU" altLang="hu-HU" sz="1000" b="1" dirty="0" smtClean="0">
                    <a:solidFill>
                      <a:srgbClr val="000000"/>
                    </a:solidFill>
                    <a:latin typeface="Verdana" pitchFamily="34" charset="0"/>
                  </a:rPr>
                  <a:t>Cortex-A35</a:t>
                </a:r>
                <a:endParaRPr lang="en-US" altLang="hu-HU" sz="1000" b="1"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ARMv8</a:t>
                </a:r>
              </a:p>
              <a:p>
                <a:pPr algn="ctr">
                  <a:spcBef>
                    <a:spcPct val="0"/>
                  </a:spcBef>
                  <a:buFontTx/>
                  <a:buNone/>
                </a:pPr>
                <a:r>
                  <a:rPr lang="hu-HU" altLang="hu-HU" sz="1000" dirty="0" smtClean="0">
                    <a:solidFill>
                      <a:srgbClr val="000000"/>
                    </a:solidFill>
                    <a:latin typeface="Verdana" pitchFamily="34" charset="0"/>
                  </a:rPr>
                  <a:t>16/14</a:t>
                </a:r>
                <a:r>
                  <a:rPr lang="en-US" altLang="hu-HU" sz="1000" dirty="0" smtClean="0">
                    <a:solidFill>
                      <a:srgbClr val="000000"/>
                    </a:solidFill>
                    <a:latin typeface="Verdana" pitchFamily="34" charset="0"/>
                  </a:rPr>
                  <a:t> nm</a:t>
                </a:r>
                <a:endParaRPr lang="hu-HU" altLang="hu-HU" sz="1000" dirty="0">
                  <a:solidFill>
                    <a:srgbClr val="000000"/>
                  </a:solidFill>
                  <a:latin typeface="Verdana" pitchFamily="34" charset="0"/>
                </a:endParaRPr>
              </a:p>
            </p:txBody>
          </p:sp>
        </p:grpSp>
        <p:cxnSp>
          <p:nvCxnSpPr>
            <p:cNvPr id="86" name="Egyenes összekötő 79"/>
            <p:cNvCxnSpPr/>
            <p:nvPr/>
          </p:nvCxnSpPr>
          <p:spPr>
            <a:xfrm rot="5400000">
              <a:off x="319812" y="570399"/>
              <a:ext cx="0" cy="1365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Szövegdoboz 82"/>
            <p:cNvSpPr txBox="1"/>
            <p:nvPr/>
          </p:nvSpPr>
          <p:spPr>
            <a:xfrm>
              <a:off x="42452" y="503675"/>
              <a:ext cx="269626" cy="253916"/>
            </a:xfrm>
            <a:prstGeom prst="rect">
              <a:avLst/>
            </a:prstGeom>
            <a:noFill/>
          </p:spPr>
          <p:txBody>
            <a:bodyPr wrap="none">
              <a:spAutoFit/>
            </a:bodyPr>
            <a:lstStyle/>
            <a:p>
              <a:pPr>
                <a:defRPr/>
              </a:pPr>
              <a:r>
                <a:rPr lang="hu-HU" sz="1050" dirty="0" smtClean="0">
                  <a:solidFill>
                    <a:prstClr val="black"/>
                  </a:solidFill>
                  <a:ea typeface="Verdana" panose="020B0604030504040204" pitchFamily="34" charset="0"/>
                  <a:cs typeface="Verdana" panose="020B0604030504040204" pitchFamily="34" charset="0"/>
                </a:rPr>
                <a:t>8</a:t>
              </a:r>
              <a:endParaRPr lang="hu-HU" sz="1050" dirty="0">
                <a:solidFill>
                  <a:prstClr val="black"/>
                </a:solidFill>
                <a:ea typeface="Verdana" panose="020B0604030504040204" pitchFamily="34" charset="0"/>
                <a:cs typeface="Verdana" panose="020B0604030504040204" pitchFamily="34" charset="0"/>
              </a:endParaRPr>
            </a:p>
          </p:txBody>
        </p:sp>
        <p:cxnSp>
          <p:nvCxnSpPr>
            <p:cNvPr id="96" name="Egyenes összekötő 56"/>
            <p:cNvCxnSpPr/>
            <p:nvPr/>
          </p:nvCxnSpPr>
          <p:spPr>
            <a:xfrm>
              <a:off x="9521349" y="6515366"/>
              <a:ext cx="0" cy="1230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Szövegdoboz 17"/>
            <p:cNvSpPr txBox="1">
              <a:spLocks noChangeArrowheads="1"/>
            </p:cNvSpPr>
            <p:nvPr/>
          </p:nvSpPr>
          <p:spPr bwMode="auto">
            <a:xfrm>
              <a:off x="8903764" y="6642784"/>
              <a:ext cx="5116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dirty="0" smtClean="0">
                  <a:solidFill>
                    <a:srgbClr val="000000"/>
                  </a:solidFill>
                  <a:latin typeface="Verdana" pitchFamily="34" charset="0"/>
                </a:rPr>
                <a:t>2016</a:t>
              </a:r>
              <a:endParaRPr lang="hu-HU" altLang="hu-HU" sz="1000" dirty="0">
                <a:solidFill>
                  <a:srgbClr val="000000"/>
                </a:solidFill>
                <a:latin typeface="Verdana" pitchFamily="34" charset="0"/>
              </a:endParaRPr>
            </a:p>
          </p:txBody>
        </p:sp>
        <p:sp>
          <p:nvSpPr>
            <p:cNvPr id="97" name="Lekerekített téglalap 70"/>
            <p:cNvSpPr/>
            <p:nvPr/>
          </p:nvSpPr>
          <p:spPr>
            <a:xfrm>
              <a:off x="9127342" y="818710"/>
              <a:ext cx="170183" cy="155133"/>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sp>
          <p:nvSpPr>
            <p:cNvPr id="99" name="Szövegdoboz 36"/>
            <p:cNvSpPr txBox="1">
              <a:spLocks noChangeArrowheads="1"/>
            </p:cNvSpPr>
            <p:nvPr/>
          </p:nvSpPr>
          <p:spPr bwMode="auto">
            <a:xfrm rot="19980000">
              <a:off x="8164300" y="866185"/>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hu-HU" altLang="hu-HU" sz="900" dirty="0" smtClean="0">
                  <a:solidFill>
                    <a:srgbClr val="000000"/>
                  </a:solidFill>
                  <a:latin typeface="Verdana" pitchFamily="34" charset="0"/>
                </a:rPr>
                <a:t>5</a:t>
              </a:r>
              <a:r>
                <a:rPr lang="en-US" altLang="hu-HU" sz="900" dirty="0" smtClean="0">
                  <a:solidFill>
                    <a:srgbClr val="000000"/>
                  </a:solidFill>
                  <a:latin typeface="Verdana" pitchFamily="34" charset="0"/>
                </a:rPr>
                <a:t>/201</a:t>
              </a:r>
              <a:r>
                <a:rPr lang="hu-HU" altLang="hu-HU" sz="900" dirty="0" smtClean="0">
                  <a:solidFill>
                    <a:srgbClr val="000000"/>
                  </a:solidFill>
                  <a:latin typeface="Verdana" pitchFamily="34" charset="0"/>
                </a:rPr>
                <a:t>6</a:t>
              </a:r>
              <a:endParaRPr lang="en-US" altLang="hu-HU" sz="900" dirty="0" smtClean="0">
                <a:solidFill>
                  <a:srgbClr val="000000"/>
                </a:solidFill>
                <a:latin typeface="Verdana" pitchFamily="34" charset="0"/>
              </a:endParaRP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7</a:t>
              </a:r>
              <a:r>
                <a:rPr lang="hu-HU" altLang="hu-HU" sz="1000" b="1" dirty="0" smtClean="0">
                  <a:solidFill>
                    <a:srgbClr val="000000"/>
                  </a:solidFill>
                  <a:latin typeface="Verdana" pitchFamily="34" charset="0"/>
                </a:rPr>
                <a:t>3</a:t>
              </a:r>
              <a:endParaRPr lang="en-US" altLang="hu-HU" sz="1000" b="1"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ARMv8</a:t>
              </a:r>
              <a:endParaRPr lang="hu-HU" altLang="hu-HU" sz="1000"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1</a:t>
              </a:r>
              <a:r>
                <a:rPr lang="hu-HU" altLang="hu-HU" sz="1000" dirty="0" smtClean="0">
                  <a:solidFill>
                    <a:srgbClr val="000000"/>
                  </a:solidFill>
                  <a:latin typeface="Verdana" pitchFamily="34" charset="0"/>
                </a:rPr>
                <a:t>0</a:t>
              </a:r>
              <a:r>
                <a:rPr lang="en-US" altLang="hu-HU" sz="1000" dirty="0" smtClean="0">
                  <a:solidFill>
                    <a:srgbClr val="000000"/>
                  </a:solidFill>
                  <a:latin typeface="Verdana" pitchFamily="34" charset="0"/>
                </a:rPr>
                <a:t> nm</a:t>
              </a:r>
              <a:endParaRPr lang="hu-HU" altLang="hu-HU" sz="1000" dirty="0">
                <a:solidFill>
                  <a:srgbClr val="000000"/>
                </a:solidFill>
                <a:latin typeface="Verdana" pitchFamily="34" charset="0"/>
              </a:endParaRPr>
            </a:p>
          </p:txBody>
        </p:sp>
      </p:grpSp>
      <p:sp>
        <p:nvSpPr>
          <p:cNvPr id="94" name="Lekerekített téglalap 68"/>
          <p:cNvSpPr/>
          <p:nvPr/>
        </p:nvSpPr>
        <p:spPr>
          <a:xfrm>
            <a:off x="6304970" y="4413708"/>
            <a:ext cx="157240" cy="14041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sp>
        <p:nvSpPr>
          <p:cNvPr id="100" name="Szövegdoboz 36"/>
          <p:cNvSpPr txBox="1">
            <a:spLocks noChangeArrowheads="1"/>
          </p:cNvSpPr>
          <p:nvPr/>
        </p:nvSpPr>
        <p:spPr bwMode="auto">
          <a:xfrm rot="20700000">
            <a:off x="5612496" y="3771921"/>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hu-HU" altLang="hu-HU" sz="900" dirty="0" smtClean="0">
                <a:solidFill>
                  <a:srgbClr val="000000"/>
                </a:solidFill>
                <a:latin typeface="Verdana" pitchFamily="34" charset="0"/>
              </a:rPr>
              <a:t>6</a:t>
            </a:r>
            <a:r>
              <a:rPr lang="en-US" altLang="hu-HU" sz="900" dirty="0" smtClean="0">
                <a:solidFill>
                  <a:srgbClr val="000000"/>
                </a:solidFill>
                <a:latin typeface="Verdana" pitchFamily="34" charset="0"/>
              </a:rPr>
              <a:t>/201</a:t>
            </a:r>
            <a:r>
              <a:rPr lang="hu-HU" altLang="hu-HU" sz="900" dirty="0" smtClean="0">
                <a:solidFill>
                  <a:srgbClr val="000000"/>
                </a:solidFill>
                <a:latin typeface="Verdana" pitchFamily="34" charset="0"/>
              </a:rPr>
              <a:t>3</a:t>
            </a:r>
            <a:endParaRPr lang="en-US" altLang="hu-HU" sz="900" dirty="0" smtClean="0">
              <a:solidFill>
                <a:srgbClr val="000000"/>
              </a:solidFill>
              <a:latin typeface="Verdana" pitchFamily="34" charset="0"/>
            </a:endParaRPr>
          </a:p>
          <a:p>
            <a:pPr>
              <a:spcBef>
                <a:spcPct val="0"/>
              </a:spcBef>
              <a:buFontTx/>
              <a:buNone/>
            </a:pPr>
            <a:r>
              <a:rPr lang="hu-HU" altLang="hu-HU" sz="1000" b="1" dirty="0" smtClean="0">
                <a:solidFill>
                  <a:srgbClr val="000000"/>
                </a:solidFill>
                <a:latin typeface="Verdana" pitchFamily="34" charset="0"/>
              </a:rPr>
              <a:t>Cortex-A12</a:t>
            </a:r>
            <a:endParaRPr lang="en-US" altLang="hu-HU" sz="1000" b="1" dirty="0" smtClean="0">
              <a:solidFill>
                <a:srgbClr val="000000"/>
              </a:solidFill>
              <a:latin typeface="Verdana" pitchFamily="34" charset="0"/>
            </a:endParaRPr>
          </a:p>
          <a:p>
            <a:pPr algn="ctr">
              <a:spcBef>
                <a:spcPct val="0"/>
              </a:spcBef>
              <a:buFontTx/>
              <a:buNone/>
            </a:pPr>
            <a:r>
              <a:rPr lang="en-US" altLang="hu-HU" sz="1000" dirty="0" err="1" smtClean="0">
                <a:solidFill>
                  <a:srgbClr val="000000"/>
                </a:solidFill>
                <a:latin typeface="Verdana" pitchFamily="34" charset="0"/>
              </a:rPr>
              <a:t>ARMv</a:t>
            </a:r>
            <a:r>
              <a:rPr lang="hu-HU" altLang="hu-HU" sz="1000" dirty="0" smtClean="0">
                <a:solidFill>
                  <a:srgbClr val="000000"/>
                </a:solidFill>
                <a:latin typeface="Verdana" pitchFamily="34" charset="0"/>
              </a:rPr>
              <a:t>7</a:t>
            </a:r>
            <a:endParaRPr lang="en-US" altLang="hu-HU" sz="1000"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2</a:t>
            </a:r>
            <a:r>
              <a:rPr lang="hu-HU" altLang="hu-HU" sz="1000" dirty="0" smtClean="0">
                <a:solidFill>
                  <a:srgbClr val="000000"/>
                </a:solidFill>
                <a:latin typeface="Verdana" pitchFamily="34" charset="0"/>
              </a:rPr>
              <a:t>8</a:t>
            </a:r>
            <a:r>
              <a:rPr lang="en-US" altLang="hu-HU" sz="1000" dirty="0" smtClean="0">
                <a:solidFill>
                  <a:srgbClr val="000000"/>
                </a:solidFill>
                <a:latin typeface="Verdana" pitchFamily="34" charset="0"/>
              </a:rPr>
              <a:t> nm</a:t>
            </a:r>
            <a:endParaRPr lang="hu-HU" altLang="hu-HU" sz="1000" dirty="0">
              <a:solidFill>
                <a:srgbClr val="000000"/>
              </a:solidFill>
              <a:latin typeface="Verdana" pitchFamily="34" charset="0"/>
            </a:endParaRPr>
          </a:p>
        </p:txBody>
      </p:sp>
      <p:cxnSp>
        <p:nvCxnSpPr>
          <p:cNvPr id="10" name="Straight Connector 9"/>
          <p:cNvCxnSpPr/>
          <p:nvPr/>
        </p:nvCxnSpPr>
        <p:spPr bwMode="auto">
          <a:xfrm>
            <a:off x="5697125" y="3834045"/>
            <a:ext cx="1008000" cy="587048"/>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flipH="1">
            <a:off x="6123403" y="3654025"/>
            <a:ext cx="158787" cy="100800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1" name="TextBox 100"/>
          <p:cNvSpPr txBox="1"/>
          <p:nvPr/>
        </p:nvSpPr>
        <p:spPr>
          <a:xfrm>
            <a:off x="156390" y="602504"/>
            <a:ext cx="5066580" cy="369332"/>
          </a:xfrm>
          <a:prstGeom prst="rect">
            <a:avLst/>
          </a:prstGeom>
          <a:noFill/>
        </p:spPr>
        <p:txBody>
          <a:bodyPr wrap="none">
            <a:spAutoFit/>
          </a:bodyPr>
          <a:lstStyle/>
          <a:p>
            <a:pPr>
              <a:defRPr/>
            </a:pPr>
            <a:r>
              <a:rPr lang="hu-HU" dirty="0" smtClean="0">
                <a:solidFill>
                  <a:srgbClr val="2D2D8A"/>
                </a:solidFill>
              </a:rPr>
              <a:t>Three design teams working in parallel []</a:t>
            </a:r>
            <a:r>
              <a:rPr lang="en-US" dirty="0" smtClean="0">
                <a:solidFill>
                  <a:srgbClr val="000000"/>
                </a:solidFill>
              </a:rPr>
              <a:t> </a:t>
            </a:r>
            <a:endParaRPr lang="en-US" dirty="0">
              <a:solidFill>
                <a:srgbClr val="000000"/>
              </a:solidFill>
            </a:endParaRPr>
          </a:p>
        </p:txBody>
      </p:sp>
      <p:sp>
        <p:nvSpPr>
          <p:cNvPr id="2" name="TextBox 1"/>
          <p:cNvSpPr txBox="1"/>
          <p:nvPr/>
        </p:nvSpPr>
        <p:spPr>
          <a:xfrm>
            <a:off x="462336" y="6858000"/>
            <a:ext cx="5535490" cy="261610"/>
          </a:xfrm>
          <a:prstGeom prst="rect">
            <a:avLst/>
          </a:prstGeom>
          <a:noFill/>
        </p:spPr>
        <p:txBody>
          <a:bodyPr wrap="none" rtlCol="0">
            <a:spAutoFit/>
          </a:bodyPr>
          <a:lstStyle/>
          <a:p>
            <a:r>
              <a:rPr lang="en-US" sz="1100" dirty="0"/>
              <a:t>http://www.anandtech.com/show/10347/arm-cortex-a73-artemis-unveiled</a:t>
            </a:r>
          </a:p>
        </p:txBody>
      </p:sp>
      <p:sp>
        <p:nvSpPr>
          <p:cNvPr id="92" name="Rounded Rectangle 91"/>
          <p:cNvSpPr/>
          <p:nvPr/>
        </p:nvSpPr>
        <p:spPr>
          <a:xfrm rot="21345097">
            <a:off x="3250841" y="4900133"/>
            <a:ext cx="5076000" cy="1152000"/>
          </a:xfrm>
          <a:prstGeom prst="round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 name="Rounded Rectangle 19"/>
          <p:cNvSpPr/>
          <p:nvPr/>
        </p:nvSpPr>
        <p:spPr bwMode="auto">
          <a:xfrm>
            <a:off x="1968078" y="1050103"/>
            <a:ext cx="812936" cy="396000"/>
          </a:xfrm>
          <a:prstGeom prst="roundRect">
            <a:avLst/>
          </a:prstGeom>
          <a:noFill/>
          <a:ln w="28575"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3333CC"/>
              </a:solidFill>
              <a:effectLst/>
              <a:latin typeface="Verdana" pitchFamily="34" charset="0"/>
            </a:endParaRPr>
          </a:p>
        </p:txBody>
      </p:sp>
      <p:sp>
        <p:nvSpPr>
          <p:cNvPr id="21" name="TextBox 20"/>
          <p:cNvSpPr txBox="1"/>
          <p:nvPr/>
        </p:nvSpPr>
        <p:spPr>
          <a:xfrm>
            <a:off x="2844331" y="1069718"/>
            <a:ext cx="2222724" cy="307777"/>
          </a:xfrm>
          <a:prstGeom prst="rect">
            <a:avLst/>
          </a:prstGeom>
          <a:noFill/>
        </p:spPr>
        <p:txBody>
          <a:bodyPr wrap="none" rtlCol="0">
            <a:spAutoFit/>
          </a:bodyPr>
          <a:lstStyle/>
          <a:p>
            <a:r>
              <a:rPr lang="hu-HU" sz="1400" dirty="0" smtClean="0">
                <a:solidFill>
                  <a:srgbClr val="C00000"/>
                </a:solidFill>
              </a:rPr>
              <a:t>Austin (Texas) designs</a:t>
            </a:r>
            <a:endParaRPr lang="en-US" sz="1400" dirty="0">
              <a:solidFill>
                <a:srgbClr val="C00000"/>
              </a:solidFill>
            </a:endParaRPr>
          </a:p>
        </p:txBody>
      </p:sp>
      <p:sp>
        <p:nvSpPr>
          <p:cNvPr id="93" name="Rounded Rectangle 92"/>
          <p:cNvSpPr/>
          <p:nvPr/>
        </p:nvSpPr>
        <p:spPr bwMode="auto">
          <a:xfrm>
            <a:off x="1968078" y="1554571"/>
            <a:ext cx="812936" cy="396000"/>
          </a:xfrm>
          <a:prstGeom prst="roundRect">
            <a:avLst/>
          </a:prstGeom>
          <a:noFill/>
          <a:ln w="28575" cap="flat" cmpd="sng" algn="ctr">
            <a:solidFill>
              <a:srgbClr val="00206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3333CC"/>
              </a:solidFill>
              <a:effectLst/>
              <a:latin typeface="Verdana" pitchFamily="34" charset="0"/>
            </a:endParaRPr>
          </a:p>
        </p:txBody>
      </p:sp>
      <p:sp>
        <p:nvSpPr>
          <p:cNvPr id="102" name="TextBox 101"/>
          <p:cNvSpPr txBox="1"/>
          <p:nvPr/>
        </p:nvSpPr>
        <p:spPr>
          <a:xfrm>
            <a:off x="2840707" y="1574186"/>
            <a:ext cx="3216458" cy="307777"/>
          </a:xfrm>
          <a:prstGeom prst="rect">
            <a:avLst/>
          </a:prstGeom>
          <a:noFill/>
        </p:spPr>
        <p:txBody>
          <a:bodyPr wrap="none" rtlCol="0">
            <a:spAutoFit/>
          </a:bodyPr>
          <a:lstStyle/>
          <a:p>
            <a:r>
              <a:rPr lang="hu-HU" sz="1400" dirty="0" smtClean="0">
                <a:solidFill>
                  <a:srgbClr val="002060"/>
                </a:solidFill>
              </a:rPr>
              <a:t>Sophia-Antipolis (France) designs</a:t>
            </a:r>
            <a:endParaRPr lang="en-US" sz="1400" dirty="0">
              <a:solidFill>
                <a:srgbClr val="002060"/>
              </a:solidFill>
            </a:endParaRPr>
          </a:p>
        </p:txBody>
      </p:sp>
      <p:sp>
        <p:nvSpPr>
          <p:cNvPr id="103" name="Rounded Rectangle 102"/>
          <p:cNvSpPr/>
          <p:nvPr/>
        </p:nvSpPr>
        <p:spPr bwMode="auto">
          <a:xfrm>
            <a:off x="1968078" y="2094631"/>
            <a:ext cx="812936" cy="396000"/>
          </a:xfrm>
          <a:prstGeom prst="roundRect">
            <a:avLst/>
          </a:prstGeom>
          <a:noFill/>
          <a:ln w="28575" cap="flat" cmpd="sng" algn="ctr">
            <a:solidFill>
              <a:srgbClr val="00B05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3333CC"/>
              </a:solidFill>
              <a:effectLst/>
              <a:latin typeface="Verdana" pitchFamily="34" charset="0"/>
            </a:endParaRPr>
          </a:p>
        </p:txBody>
      </p:sp>
      <p:sp>
        <p:nvSpPr>
          <p:cNvPr id="104" name="TextBox 103"/>
          <p:cNvSpPr txBox="1"/>
          <p:nvPr/>
        </p:nvSpPr>
        <p:spPr>
          <a:xfrm>
            <a:off x="2840768" y="2114246"/>
            <a:ext cx="2451312" cy="307777"/>
          </a:xfrm>
          <a:prstGeom prst="rect">
            <a:avLst/>
          </a:prstGeom>
          <a:noFill/>
        </p:spPr>
        <p:txBody>
          <a:bodyPr wrap="none" rtlCol="0">
            <a:spAutoFit/>
          </a:bodyPr>
          <a:lstStyle/>
          <a:p>
            <a:r>
              <a:rPr lang="hu-HU" sz="1400" dirty="0" smtClean="0">
                <a:solidFill>
                  <a:srgbClr val="00B050"/>
                </a:solidFill>
              </a:rPr>
              <a:t>Cambridge (UK)  designs</a:t>
            </a:r>
            <a:endParaRPr lang="en-US" sz="1400" dirty="0">
              <a:solidFill>
                <a:srgbClr val="00B050"/>
              </a:solidFill>
            </a:endParaRPr>
          </a:p>
        </p:txBody>
      </p:sp>
      <p:sp>
        <p:nvSpPr>
          <p:cNvPr id="105" name="Rounded Rectangle 104"/>
          <p:cNvSpPr/>
          <p:nvPr/>
        </p:nvSpPr>
        <p:spPr>
          <a:xfrm rot="19980000">
            <a:off x="3488574" y="2293590"/>
            <a:ext cx="4356000" cy="1229487"/>
          </a:xfrm>
          <a:prstGeom prst="round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Rounded Rectangle 105"/>
          <p:cNvSpPr/>
          <p:nvPr/>
        </p:nvSpPr>
        <p:spPr>
          <a:xfrm rot="20706959">
            <a:off x="1631231" y="3916528"/>
            <a:ext cx="6084000" cy="1188000"/>
          </a:xfrm>
          <a:prstGeom prst="roundRect">
            <a:avLst/>
          </a:prstGeom>
          <a:no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7" name="Rounded Rectangle 106"/>
          <p:cNvSpPr/>
          <p:nvPr/>
        </p:nvSpPr>
        <p:spPr>
          <a:xfrm rot="19980000">
            <a:off x="7570002" y="1054065"/>
            <a:ext cx="1260000" cy="1229487"/>
          </a:xfrm>
          <a:prstGeom prst="roundRect">
            <a:avLst/>
          </a:prstGeom>
          <a:no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354563518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solidFill>
                  <a:srgbClr val="FFFFFF"/>
                </a:solidFill>
              </a:rPr>
              <a:t>4. Overview of ARM’s Cortex-A series </a:t>
            </a:r>
            <a:r>
              <a:rPr lang="hu-HU" dirty="0" smtClean="0">
                <a:solidFill>
                  <a:srgbClr val="FFFFFF"/>
                </a:solidFill>
              </a:rPr>
              <a:t>(</a:t>
            </a:r>
            <a:r>
              <a:rPr lang="en-US" dirty="0" err="1" smtClean="0">
                <a:solidFill>
                  <a:srgbClr val="FFFFFF"/>
                </a:solidFill>
              </a:rPr>
              <a:t>5b</a:t>
            </a:r>
            <a:r>
              <a:rPr lang="hu-HU" dirty="0" smtClean="0">
                <a:solidFill>
                  <a:srgbClr val="FFFFFF"/>
                </a:solidFill>
              </a:rPr>
              <a:t>)</a:t>
            </a:r>
            <a:endParaRPr lang="en-US" dirty="0"/>
          </a:p>
        </p:txBody>
      </p:sp>
      <p:sp>
        <p:nvSpPr>
          <p:cNvPr id="5" name="Rectangle 4"/>
          <p:cNvSpPr/>
          <p:nvPr/>
        </p:nvSpPr>
        <p:spPr>
          <a:xfrm>
            <a:off x="206515" y="1178750"/>
            <a:ext cx="8820980" cy="3631763"/>
          </a:xfrm>
          <a:prstGeom prst="rect">
            <a:avLst/>
          </a:prstGeom>
        </p:spPr>
        <p:txBody>
          <a:bodyPr wrap="square">
            <a:spAutoFit/>
          </a:bodyPr>
          <a:lstStyle/>
          <a:p>
            <a:pPr>
              <a:spcAft>
                <a:spcPts val="600"/>
              </a:spcAft>
            </a:pPr>
            <a:r>
              <a:rPr lang="hu-HU" sz="1500" dirty="0" smtClean="0">
                <a:solidFill>
                  <a:srgbClr val="000000"/>
                </a:solidFill>
              </a:rPr>
              <a:t>"</a:t>
            </a:r>
            <a:r>
              <a:rPr lang="hu-HU" sz="1500" dirty="0" smtClean="0"/>
              <a:t>...</a:t>
            </a:r>
            <a:r>
              <a:rPr lang="hu-HU" sz="1500" dirty="0" smtClean="0"/>
              <a:t>T</a:t>
            </a:r>
            <a:r>
              <a:rPr lang="en-US" sz="1500" dirty="0" smtClean="0"/>
              <a:t>he </a:t>
            </a:r>
            <a:r>
              <a:rPr lang="en-US" sz="1500" dirty="0"/>
              <a:t>A15, A57, A72 all belong to the </a:t>
            </a:r>
            <a:r>
              <a:rPr lang="en-US" sz="1500" dirty="0">
                <a:solidFill>
                  <a:srgbClr val="FF0000"/>
                </a:solidFill>
              </a:rPr>
              <a:t>Austin family </a:t>
            </a:r>
            <a:r>
              <a:rPr lang="en-US" sz="1500" dirty="0"/>
              <a:t>of microarchitectures, and as one would have guessed from the name, this is because they originated from ARM's Austin CPU design </a:t>
            </a:r>
            <a:r>
              <a:rPr lang="en-US" sz="1500" dirty="0" err="1"/>
              <a:t>centre</a:t>
            </a:r>
            <a:r>
              <a:rPr lang="en-US" sz="1500" dirty="0"/>
              <a:t>.</a:t>
            </a:r>
            <a:endParaRPr lang="hu-HU" sz="1500" dirty="0" smtClean="0">
              <a:solidFill>
                <a:srgbClr val="000000"/>
              </a:solidFill>
            </a:endParaRPr>
          </a:p>
          <a:p>
            <a:r>
              <a:rPr lang="en-US" sz="1500" dirty="0"/>
              <a:t>The A5, A7 and A53 belong to the </a:t>
            </a:r>
            <a:r>
              <a:rPr lang="en-US" sz="1500" dirty="0">
                <a:solidFill>
                  <a:srgbClr val="FF0000"/>
                </a:solidFill>
              </a:rPr>
              <a:t>Cambridge family </a:t>
            </a:r>
            <a:r>
              <a:rPr lang="en-US" sz="1500" dirty="0"/>
              <a:t>while the Cortex A12, A17 and today's new A73 belong to the </a:t>
            </a:r>
            <a:r>
              <a:rPr lang="en-US" sz="1500" dirty="0">
                <a:solidFill>
                  <a:srgbClr val="FF0000"/>
                </a:solidFill>
              </a:rPr>
              <a:t>Sophia family</a:t>
            </a:r>
            <a:r>
              <a:rPr lang="en-US" sz="1500" dirty="0"/>
              <a:t>, owning its name to the small city of Sophia-Antipolis which houses one of Europe's largest technology parks as well as ARM's French CPU design </a:t>
            </a:r>
            <a:r>
              <a:rPr lang="en-US" sz="1500" dirty="0" err="1"/>
              <a:t>centre</a:t>
            </a:r>
            <a:r>
              <a:rPr lang="en-US" sz="1500" dirty="0"/>
              <a:t>. </a:t>
            </a:r>
            <a:r>
              <a:rPr lang="en-US" sz="1500" dirty="0" err="1"/>
              <a:t>Refering</a:t>
            </a:r>
            <a:r>
              <a:rPr lang="en-US" sz="1500" dirty="0"/>
              <a:t> to their design location is however not enough to disambiguate microprocessor families, as we'll see completely new designs come out from each R&amp;D center. In fact, this has already happened as the A12/17/73 can be seen as a new generation over the preceding the A9 microarchitecture and as such can be referred to as a "second generation Sophia family". This is an important notion to consider as in the future we'll be seeing completely new microarchitectures come out of ARM's various design teams</a:t>
            </a:r>
            <a:r>
              <a:rPr lang="en-US" sz="1500" dirty="0" smtClean="0"/>
              <a:t>.</a:t>
            </a:r>
            <a:r>
              <a:rPr lang="hu-HU" sz="1500" dirty="0" smtClean="0"/>
              <a:t>"</a:t>
            </a:r>
            <a:endParaRPr lang="en-US" sz="1500" dirty="0"/>
          </a:p>
          <a:p>
            <a:r>
              <a:rPr lang="en-US" sz="1500" dirty="0"/>
              <a:t> </a:t>
            </a:r>
          </a:p>
          <a:p>
            <a:endParaRPr lang="en-US" sz="1500" dirty="0"/>
          </a:p>
        </p:txBody>
      </p:sp>
      <p:sp>
        <p:nvSpPr>
          <p:cNvPr id="6" name="TextBox 5"/>
          <p:cNvSpPr txBox="1"/>
          <p:nvPr/>
        </p:nvSpPr>
        <p:spPr>
          <a:xfrm>
            <a:off x="296863" y="728663"/>
            <a:ext cx="6935553" cy="338554"/>
          </a:xfrm>
          <a:prstGeom prst="rect">
            <a:avLst/>
          </a:prstGeom>
          <a:noFill/>
        </p:spPr>
        <p:txBody>
          <a:bodyPr wrap="none" rtlCol="0">
            <a:spAutoFit/>
          </a:bodyPr>
          <a:lstStyle/>
          <a:p>
            <a:r>
              <a:rPr lang="hu-HU" sz="1600" dirty="0" smtClean="0">
                <a:solidFill>
                  <a:srgbClr val="FF0000"/>
                </a:solidFill>
              </a:rPr>
              <a:t>Remarks on the </a:t>
            </a:r>
            <a:r>
              <a:rPr lang="en-US" sz="1600" dirty="0" smtClean="0">
                <a:solidFill>
                  <a:srgbClr val="FF0000"/>
                </a:solidFill>
              </a:rPr>
              <a:t>designs of </a:t>
            </a:r>
            <a:r>
              <a:rPr lang="hu-HU" sz="1600" dirty="0" smtClean="0">
                <a:solidFill>
                  <a:srgbClr val="FF0000"/>
                </a:solidFill>
              </a:rPr>
              <a:t>the </a:t>
            </a:r>
            <a:r>
              <a:rPr lang="hu-HU" sz="1600" dirty="0" smtClean="0">
                <a:solidFill>
                  <a:srgbClr val="FF0000"/>
                </a:solidFill>
              </a:rPr>
              <a:t>Cortex-A series (taken from []) -3</a:t>
            </a:r>
            <a:endParaRPr lang="en-US" sz="1600" dirty="0">
              <a:solidFill>
                <a:srgbClr val="FF0000"/>
              </a:solidFill>
            </a:endParaRPr>
          </a:p>
        </p:txBody>
      </p:sp>
      <p:sp>
        <p:nvSpPr>
          <p:cNvPr id="7" name="TextBox 6"/>
          <p:cNvSpPr txBox="1"/>
          <p:nvPr/>
        </p:nvSpPr>
        <p:spPr>
          <a:xfrm>
            <a:off x="251718" y="4419110"/>
            <a:ext cx="8640762" cy="2169825"/>
          </a:xfrm>
          <a:prstGeom prst="rect">
            <a:avLst/>
          </a:prstGeom>
          <a:noFill/>
        </p:spPr>
        <p:txBody>
          <a:bodyPr wrap="square" rtlCol="0">
            <a:spAutoFit/>
          </a:bodyPr>
          <a:lstStyle/>
          <a:p>
            <a:pPr lvl="0"/>
            <a:r>
              <a:rPr lang="hu-HU" sz="1500" dirty="0" smtClean="0">
                <a:solidFill>
                  <a:srgbClr val="000000"/>
                </a:solidFill>
              </a:rPr>
              <a:t>"</a:t>
            </a:r>
            <a:r>
              <a:rPr lang="en-US" sz="1500" dirty="0" smtClean="0">
                <a:solidFill>
                  <a:srgbClr val="000000"/>
                </a:solidFill>
              </a:rPr>
              <a:t>The </a:t>
            </a:r>
            <a:r>
              <a:rPr lang="en-US" sz="1500" dirty="0">
                <a:solidFill>
                  <a:srgbClr val="FF0000"/>
                </a:solidFill>
              </a:rPr>
              <a:t>Cortex A73 </a:t>
            </a:r>
            <a:r>
              <a:rPr lang="en-US" sz="1500" dirty="0">
                <a:solidFill>
                  <a:srgbClr val="000000"/>
                </a:solidFill>
              </a:rPr>
              <a:t>being still in the same </a:t>
            </a:r>
            <a:r>
              <a:rPr lang="en-US" sz="1500" dirty="0">
                <a:solidFill>
                  <a:srgbClr val="FF0000"/>
                </a:solidFill>
              </a:rPr>
              <a:t>Sophia family</a:t>
            </a:r>
            <a:r>
              <a:rPr lang="en-US" sz="1500" dirty="0">
                <a:solidFill>
                  <a:srgbClr val="000000"/>
                </a:solidFill>
              </a:rPr>
              <a:t> effectively means the design is very much a 64-bit successor to the Cortex A17. The new core effectively inherits some of the main characteristics of its predecessor such as overall µarch philosophy as well as higher-level pipeline elements and machine width. And herein lies the biggest surprise of the Cortex A73 as a A72 successor: Instead of choosing to maintain A72’s 3-wide, or increase the microarchitecture’s decoder width, ARM opted to instead go back to a 2-wide decoder such as found on the current Sophia family. Yet the A73 positions itself a higher-performance and lower-power design compared to the larger A72</a:t>
            </a:r>
            <a:r>
              <a:rPr lang="en-US" sz="1500" dirty="0" smtClean="0">
                <a:solidFill>
                  <a:srgbClr val="000000"/>
                </a:solidFill>
              </a:rPr>
              <a:t>.</a:t>
            </a:r>
            <a:r>
              <a:rPr lang="hu-HU" sz="1500" dirty="0" smtClean="0">
                <a:solidFill>
                  <a:srgbClr val="000000"/>
                </a:solidFill>
              </a:rPr>
              <a:t>"</a:t>
            </a:r>
            <a:endParaRPr lang="en-US" dirty="0"/>
          </a:p>
        </p:txBody>
      </p:sp>
      <p:sp>
        <p:nvSpPr>
          <p:cNvPr id="8" name="TextBox 7"/>
          <p:cNvSpPr txBox="1"/>
          <p:nvPr/>
        </p:nvSpPr>
        <p:spPr>
          <a:xfrm>
            <a:off x="296863" y="6572381"/>
            <a:ext cx="6009594" cy="276999"/>
          </a:xfrm>
          <a:prstGeom prst="rect">
            <a:avLst/>
          </a:prstGeom>
          <a:noFill/>
        </p:spPr>
        <p:txBody>
          <a:bodyPr wrap="none" rtlCol="0">
            <a:spAutoFit/>
          </a:bodyPr>
          <a:lstStyle/>
          <a:p>
            <a:r>
              <a:rPr lang="en-US" sz="1200" dirty="0"/>
              <a:t>http://www.anandtech.com/show/10347/arm-cortex-a73-artemis-unveiled</a:t>
            </a:r>
          </a:p>
        </p:txBody>
      </p:sp>
    </p:spTree>
    <p:extLst>
      <p:ext uri="{BB962C8B-B14F-4D97-AF65-F5344CB8AC3E}">
        <p14:creationId xmlns:p14="http://schemas.microsoft.com/office/powerpoint/2010/main" val="306301282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39806130"/>
              </p:ext>
            </p:extLst>
          </p:nvPr>
        </p:nvGraphicFramePr>
        <p:xfrm>
          <a:off x="1916706" y="1223755"/>
          <a:ext cx="4995554" cy="5265586"/>
        </p:xfrm>
        <a:graphic>
          <a:graphicData uri="http://schemas.openxmlformats.org/drawingml/2006/table">
            <a:tbl>
              <a:tblPr/>
              <a:tblGrid>
                <a:gridCol w="1145866"/>
                <a:gridCol w="128162"/>
                <a:gridCol w="2326371"/>
                <a:gridCol w="1395155"/>
              </a:tblGrid>
              <a:tr h="405046">
                <a:tc>
                  <a:txBody>
                    <a:bodyPr/>
                    <a:lstStyle/>
                    <a:p>
                      <a:pPr algn="ctr"/>
                      <a:r>
                        <a:rPr lang="en-US" sz="1300" dirty="0" smtClean="0"/>
                        <a:t>Announced </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AD5"/>
                    </a:solidFill>
                  </a:tcPr>
                </a:tc>
                <a:tc gridSpan="2">
                  <a:txBody>
                    <a:bodyPr/>
                    <a:lstStyle/>
                    <a:p>
                      <a:pPr algn="ctr"/>
                      <a:r>
                        <a:rPr lang="en-US" sz="1300" smtClean="0"/>
                        <a:t>Cortex-A model</a:t>
                      </a:r>
                      <a:endParaRPr lang="en-US" sz="13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AD5"/>
                    </a:solidFill>
                  </a:tcPr>
                </a:tc>
                <a:tc hMerge="1">
                  <a:txBody>
                    <a:bodyPr/>
                    <a:lstStyle/>
                    <a:p>
                      <a:endParaRPr lang="en-US"/>
                    </a:p>
                  </a:txBody>
                  <a:tcPr/>
                </a:tc>
                <a:tc>
                  <a:txBody>
                    <a:bodyPr/>
                    <a:lstStyle/>
                    <a:p>
                      <a:pPr algn="ctr"/>
                      <a:r>
                        <a:rPr lang="en-US" sz="1300" dirty="0" smtClean="0"/>
                        <a:t>DMIPS</a:t>
                      </a:r>
                      <a:r>
                        <a:rPr lang="hu-HU" sz="1300" dirty="0" smtClean="0"/>
                        <a:t>/MHz</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AD5"/>
                    </a:solidFill>
                  </a:tcPr>
                </a:tc>
              </a:tr>
              <a:tr h="360040">
                <a:tc>
                  <a:txBody>
                    <a:bodyPr/>
                    <a:lstStyle/>
                    <a:p>
                      <a:pPr algn="ctr"/>
                      <a:r>
                        <a:rPr lang="en-US" sz="1300" dirty="0" smtClean="0"/>
                        <a:t>10/2005</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AD5"/>
                    </a:solidFill>
                  </a:tcPr>
                </a:tc>
                <a:tc gridSpan="2">
                  <a:txBody>
                    <a:bodyPr/>
                    <a:lstStyle/>
                    <a:p>
                      <a:pPr algn="ctr"/>
                      <a:r>
                        <a:rPr lang="en-US" sz="1300" dirty="0" smtClean="0"/>
                        <a:t>Cortex-A8    </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hMerge="1">
                  <a:txBody>
                    <a:bodyPr/>
                    <a:lstStyle/>
                    <a:p>
                      <a:endParaRPr lang="en-US"/>
                    </a:p>
                  </a:txBody>
                  <a:tcPr/>
                </a:tc>
                <a:tc>
                  <a:txBody>
                    <a:bodyPr/>
                    <a:lstStyle/>
                    <a:p>
                      <a:pPr algn="ctr"/>
                      <a:r>
                        <a:rPr lang="en-US" sz="1300" smtClean="0"/>
                        <a:t>2.0</a:t>
                      </a:r>
                      <a:endParaRPr lang="en-US" sz="13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r>
              <a:tr h="449725">
                <a:tc>
                  <a:txBody>
                    <a:bodyPr/>
                    <a:lstStyle/>
                    <a:p>
                      <a:pPr algn="ctr"/>
                      <a:r>
                        <a:rPr lang="en-US" sz="1300" dirty="0" smtClean="0"/>
                        <a:t>10/2007</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AD5"/>
                    </a:solidFill>
                  </a:tcPr>
                </a:tc>
                <a:tc gridSpan="2">
                  <a:txBody>
                    <a:bodyPr/>
                    <a:lstStyle/>
                    <a:p>
                      <a:pPr algn="ctr"/>
                      <a:r>
                        <a:rPr lang="en-US" sz="1300" dirty="0" smtClean="0"/>
                        <a:t>Cortex-A9/A9 </a:t>
                      </a:r>
                      <a:r>
                        <a:rPr lang="en-US" sz="1300" dirty="0" err="1" smtClean="0"/>
                        <a:t>MPCore</a:t>
                      </a:r>
                      <a:r>
                        <a:rPr lang="en-US" sz="1300" dirty="0" smtClean="0"/>
                        <a:t> </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hMerge="1">
                  <a:txBody>
                    <a:bodyPr/>
                    <a:lstStyle/>
                    <a:p>
                      <a:endParaRPr lang="en-US"/>
                    </a:p>
                  </a:txBody>
                  <a:tcPr/>
                </a:tc>
                <a:tc>
                  <a:txBody>
                    <a:bodyPr/>
                    <a:lstStyle/>
                    <a:p>
                      <a:pPr algn="ctr"/>
                      <a:r>
                        <a:rPr lang="en-US" sz="1300" dirty="0" smtClean="0"/>
                        <a:t>2.5</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r>
              <a:tr h="405370">
                <a:tc>
                  <a:txBody>
                    <a:bodyPr/>
                    <a:lstStyle/>
                    <a:p>
                      <a:pPr algn="ctr"/>
                      <a:r>
                        <a:rPr lang="en-US" sz="1300" smtClean="0"/>
                        <a:t>10/2009</a:t>
                      </a:r>
                      <a:endParaRPr lang="en-US" sz="13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AD5"/>
                    </a:solidFill>
                  </a:tcPr>
                </a:tc>
                <a:tc gridSpan="2">
                  <a:txBody>
                    <a:bodyPr/>
                    <a:lstStyle/>
                    <a:p>
                      <a:pPr algn="ctr"/>
                      <a:r>
                        <a:rPr lang="en-US" sz="1300" dirty="0" smtClean="0"/>
                        <a:t>Cortex-A5/A5 </a:t>
                      </a:r>
                      <a:r>
                        <a:rPr lang="en-US" sz="1300" dirty="0" err="1" smtClean="0"/>
                        <a:t>MPCore</a:t>
                      </a:r>
                      <a:r>
                        <a:rPr lang="en-US" sz="1300" dirty="0" smtClean="0"/>
                        <a:t> </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hMerge="1">
                  <a:txBody>
                    <a:bodyPr/>
                    <a:lstStyle/>
                    <a:p>
                      <a:endParaRPr lang="en-US"/>
                    </a:p>
                  </a:txBody>
                  <a:tcPr/>
                </a:tc>
                <a:tc>
                  <a:txBody>
                    <a:bodyPr/>
                    <a:lstStyle/>
                    <a:p>
                      <a:pPr algn="ctr"/>
                      <a:r>
                        <a:rPr lang="en-US" sz="1300" dirty="0" smtClean="0"/>
                        <a:t>1.6</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r>
              <a:tr h="405045">
                <a:tc>
                  <a:txBody>
                    <a:bodyPr/>
                    <a:lstStyle/>
                    <a:p>
                      <a:pPr algn="ctr"/>
                      <a:r>
                        <a:rPr lang="en-US" sz="1300" smtClean="0"/>
                        <a:t>9/2010</a:t>
                      </a:r>
                      <a:endParaRPr lang="en-US" sz="13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AD5"/>
                    </a:solidFill>
                  </a:tcPr>
                </a:tc>
                <a:tc gridSpan="2">
                  <a:txBody>
                    <a:bodyPr/>
                    <a:lstStyle/>
                    <a:p>
                      <a:pPr algn="ctr"/>
                      <a:r>
                        <a:rPr lang="en-US" sz="1300" dirty="0" smtClean="0"/>
                        <a:t>Cortex-A15/A15 </a:t>
                      </a:r>
                      <a:r>
                        <a:rPr lang="en-US" sz="1300" dirty="0" err="1" smtClean="0"/>
                        <a:t>MPCore</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hMerge="1">
                  <a:txBody>
                    <a:bodyPr/>
                    <a:lstStyle/>
                    <a:p>
                      <a:endParaRPr lang="en-US"/>
                    </a:p>
                  </a:txBody>
                  <a:tcPr/>
                </a:tc>
                <a:tc>
                  <a:txBody>
                    <a:bodyPr/>
                    <a:lstStyle/>
                    <a:p>
                      <a:pPr algn="ctr"/>
                      <a:r>
                        <a:rPr lang="en-US" sz="1300" smtClean="0"/>
                        <a:t>3.5-4.0</a:t>
                      </a:r>
                      <a:endParaRPr lang="en-US" sz="13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r>
              <a:tr h="405045">
                <a:tc>
                  <a:txBody>
                    <a:bodyPr/>
                    <a:lstStyle/>
                    <a:p>
                      <a:pPr algn="ctr"/>
                      <a:r>
                        <a:rPr lang="en-US" sz="1300" smtClean="0"/>
                        <a:t>10/2011</a:t>
                      </a:r>
                      <a:endParaRPr lang="en-US" sz="13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AD5"/>
                    </a:solidFill>
                  </a:tcPr>
                </a:tc>
                <a:tc gridSpan="2">
                  <a:txBody>
                    <a:bodyPr/>
                    <a:lstStyle/>
                    <a:p>
                      <a:pPr algn="ctr"/>
                      <a:r>
                        <a:rPr lang="en-US" sz="1300" dirty="0" smtClean="0"/>
                        <a:t>Cortex-A7 MP Core</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hMerge="1">
                  <a:txBody>
                    <a:bodyPr/>
                    <a:lstStyle/>
                    <a:p>
                      <a:endParaRPr lang="en-US"/>
                    </a:p>
                  </a:txBody>
                  <a:tcPr/>
                </a:tc>
                <a:tc>
                  <a:txBody>
                    <a:bodyPr/>
                    <a:lstStyle/>
                    <a:p>
                      <a:pPr algn="ctr"/>
                      <a:r>
                        <a:rPr lang="en-US" sz="1300" smtClean="0"/>
                        <a:t>1.7</a:t>
                      </a:r>
                      <a:endParaRPr lang="en-US" sz="13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r>
              <a:tr h="405045">
                <a:tc>
                  <a:txBody>
                    <a:bodyPr/>
                    <a:lstStyle/>
                    <a:p>
                      <a:pPr algn="ctr"/>
                      <a:r>
                        <a:rPr lang="en-US" sz="1300" dirty="0" smtClean="0"/>
                        <a:t>6/2013</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AD5"/>
                    </a:solidFill>
                  </a:tcPr>
                </a:tc>
                <a:tc gridSpan="2">
                  <a:txBody>
                    <a:bodyPr/>
                    <a:lstStyle/>
                    <a:p>
                      <a:pPr algn="ctr"/>
                      <a:r>
                        <a:rPr lang="hu-HU" sz="1300" dirty="0" smtClean="0"/>
                        <a:t>(</a:t>
                      </a:r>
                      <a:r>
                        <a:rPr lang="en-US" sz="1300" dirty="0" smtClean="0"/>
                        <a:t>Cortex-A12/A12 </a:t>
                      </a:r>
                      <a:r>
                        <a:rPr lang="en-US" sz="1300" dirty="0" err="1" smtClean="0"/>
                        <a:t>MPCore</a:t>
                      </a:r>
                      <a:r>
                        <a:rPr lang="hu-HU" sz="1300" dirty="0" smtClean="0"/>
                        <a:t>)</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hMerge="1">
                  <a:txBody>
                    <a:bodyPr/>
                    <a:lstStyle/>
                    <a:p>
                      <a:endParaRPr lang="en-US"/>
                    </a:p>
                  </a:txBody>
                  <a:tcPr/>
                </a:tc>
                <a:tc>
                  <a:txBody>
                    <a:bodyPr/>
                    <a:lstStyle/>
                    <a:p>
                      <a:pPr algn="ctr"/>
                      <a:r>
                        <a:rPr lang="en-US" sz="1300" dirty="0" smtClean="0"/>
                        <a:t>3.0</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r>
              <a:tr h="405045">
                <a:tc>
                  <a:txBody>
                    <a:bodyPr/>
                    <a:lstStyle/>
                    <a:p>
                      <a:pPr algn="ctr"/>
                      <a:r>
                        <a:rPr lang="en-US" sz="1300" dirty="0" smtClean="0"/>
                        <a:t>2/2014</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AD5"/>
                    </a:solidFill>
                  </a:tcPr>
                </a:tc>
                <a:tc gridSpan="2">
                  <a:txBody>
                    <a:bodyPr/>
                    <a:lstStyle/>
                    <a:p>
                      <a:pPr algn="ctr"/>
                      <a:r>
                        <a:rPr lang="en-US" sz="1300" dirty="0" smtClean="0"/>
                        <a:t>Cortex-A17/A17 </a:t>
                      </a:r>
                      <a:r>
                        <a:rPr lang="en-US" sz="1300" dirty="0" err="1" smtClean="0"/>
                        <a:t>MPCore</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hMerge="1">
                  <a:txBody>
                    <a:bodyPr/>
                    <a:lstStyle/>
                    <a:p>
                      <a:endParaRPr lang="en-US"/>
                    </a:p>
                  </a:txBody>
                  <a:tcPr/>
                </a:tc>
                <a:tc>
                  <a:txBody>
                    <a:bodyPr/>
                    <a:lstStyle/>
                    <a:p>
                      <a:pPr algn="ctr"/>
                      <a:r>
                        <a:rPr lang="en-US" sz="1300" smtClean="0"/>
                        <a:t>3.1-3.3</a:t>
                      </a:r>
                      <a:endParaRPr lang="en-US" sz="13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r>
              <a:tr h="405045">
                <a:tc>
                  <a:txBody>
                    <a:bodyPr/>
                    <a:lstStyle/>
                    <a:p>
                      <a:pPr algn="ctr"/>
                      <a:r>
                        <a:rPr lang="hu-HU" sz="1300" dirty="0" smtClean="0"/>
                        <a:t>11/2015</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AD5"/>
                    </a:solidFill>
                  </a:tcPr>
                </a:tc>
                <a:tc gridSpan="2">
                  <a:txBody>
                    <a:bodyPr/>
                    <a:lstStyle/>
                    <a:p>
                      <a:pPr algn="ctr"/>
                      <a:r>
                        <a:rPr lang="hu-HU" sz="1300" dirty="0" smtClean="0"/>
                        <a:t>Cortex-A35 MPCore</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hMerge="1">
                  <a:txBody>
                    <a:bodyPr/>
                    <a:lstStyle/>
                    <a:p>
                      <a:endParaRPr lang="en-US"/>
                    </a:p>
                  </a:txBody>
                  <a:tcPr/>
                </a:tc>
                <a:tc>
                  <a:txBody>
                    <a:bodyPr/>
                    <a:lstStyle/>
                    <a:p>
                      <a:pPr algn="ctr"/>
                      <a:r>
                        <a:rPr lang="hu-HU" sz="1300" smtClean="0"/>
                        <a:t>~</a:t>
                      </a:r>
                      <a:r>
                        <a:rPr lang="hu-HU" sz="1300" baseline="0" smtClean="0"/>
                        <a:t> </a:t>
                      </a:r>
                      <a:r>
                        <a:rPr lang="hu-HU" sz="1300" smtClean="0"/>
                        <a:t>2.1</a:t>
                      </a:r>
                      <a:endParaRPr lang="en-US" sz="13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r>
              <a:tr h="405045">
                <a:tc>
                  <a:txBody>
                    <a:bodyPr/>
                    <a:lstStyle/>
                    <a:p>
                      <a:pPr algn="ctr"/>
                      <a:r>
                        <a:rPr lang="en-US" sz="1300" smtClean="0"/>
                        <a:t>10/2012</a:t>
                      </a:r>
                      <a:endParaRPr lang="en-US" sz="13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AD5"/>
                    </a:solidFill>
                  </a:tcPr>
                </a:tc>
                <a:tc gridSpan="2">
                  <a:txBody>
                    <a:bodyPr/>
                    <a:lstStyle/>
                    <a:p>
                      <a:pPr algn="ctr"/>
                      <a:r>
                        <a:rPr lang="en-US" sz="1300" dirty="0" smtClean="0"/>
                        <a:t>Cortex-A53</a:t>
                      </a:r>
                      <a:r>
                        <a:rPr lang="hu-HU" sz="1300" dirty="0" smtClean="0"/>
                        <a:t> MPCore</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hMerge="1">
                  <a:txBody>
                    <a:bodyPr/>
                    <a:lstStyle/>
                    <a:p>
                      <a:endParaRPr lang="en-US"/>
                    </a:p>
                  </a:txBody>
                  <a:tcPr/>
                </a:tc>
                <a:tc>
                  <a:txBody>
                    <a:bodyPr/>
                    <a:lstStyle/>
                    <a:p>
                      <a:pPr algn="ctr"/>
                      <a:r>
                        <a:rPr lang="en-US" sz="1300" smtClean="0"/>
                        <a:t>2.3</a:t>
                      </a:r>
                      <a:endParaRPr lang="en-US" sz="13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r>
              <a:tr h="405045">
                <a:tc>
                  <a:txBody>
                    <a:bodyPr/>
                    <a:lstStyle/>
                    <a:p>
                      <a:pPr algn="ctr"/>
                      <a:r>
                        <a:rPr lang="en-US" sz="1300" smtClean="0"/>
                        <a:t>10/2012</a:t>
                      </a:r>
                      <a:endParaRPr lang="en-US" sz="13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AD5"/>
                    </a:solidFill>
                  </a:tcPr>
                </a:tc>
                <a:tc gridSpan="2">
                  <a:txBody>
                    <a:bodyPr/>
                    <a:lstStyle/>
                    <a:p>
                      <a:pPr algn="ctr"/>
                      <a:r>
                        <a:rPr lang="en-US" sz="1300" dirty="0" smtClean="0"/>
                        <a:t>Cortex-A57</a:t>
                      </a:r>
                      <a:r>
                        <a:rPr lang="hu-HU" sz="1300" dirty="0" smtClean="0"/>
                        <a:t> MPCore</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hMerge="1">
                  <a:txBody>
                    <a:bodyPr/>
                    <a:lstStyle/>
                    <a:p>
                      <a:endParaRPr lang="en-US"/>
                    </a:p>
                  </a:txBody>
                  <a:tcPr/>
                </a:tc>
                <a:tc>
                  <a:txBody>
                    <a:bodyPr/>
                    <a:lstStyle/>
                    <a:p>
                      <a:pPr algn="ctr"/>
                      <a:r>
                        <a:rPr lang="en-US" sz="1300" smtClean="0"/>
                        <a:t>4.1-4.7</a:t>
                      </a:r>
                      <a:endParaRPr lang="en-US" sz="13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r>
              <a:tr h="405045">
                <a:tc>
                  <a:txBody>
                    <a:bodyPr/>
                    <a:lstStyle/>
                    <a:p>
                      <a:pPr algn="ctr"/>
                      <a:r>
                        <a:rPr lang="en-US" sz="1300" dirty="0" smtClean="0"/>
                        <a:t>2/2015</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AD5"/>
                    </a:solidFill>
                  </a:tcPr>
                </a:tc>
                <a:tc gridSpan="2">
                  <a:txBody>
                    <a:bodyPr/>
                    <a:lstStyle/>
                    <a:p>
                      <a:pPr algn="ctr"/>
                      <a:r>
                        <a:rPr lang="en-US" sz="1300" dirty="0" smtClean="0"/>
                        <a:t>Cortex-A72</a:t>
                      </a:r>
                      <a:r>
                        <a:rPr lang="hu-HU" sz="1300" dirty="0" smtClean="0"/>
                        <a:t> MPCore</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hMerge="1">
                  <a:txBody>
                    <a:bodyPr/>
                    <a:lstStyle/>
                    <a:p>
                      <a:endParaRPr lang="en-US"/>
                    </a:p>
                  </a:txBody>
                  <a:tcPr/>
                </a:tc>
                <a:tc>
                  <a:txBody>
                    <a:bodyPr/>
                    <a:lstStyle/>
                    <a:p>
                      <a:pPr algn="ctr"/>
                      <a:r>
                        <a:rPr lang="en-US" sz="1300" dirty="0" smtClean="0"/>
                        <a:t>6.3-7.35</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r>
              <a:tr h="405045">
                <a:tc>
                  <a:txBody>
                    <a:bodyPr/>
                    <a:lstStyle/>
                    <a:p>
                      <a:pPr algn="ctr"/>
                      <a:r>
                        <a:rPr lang="hu-HU" sz="1300" dirty="0" smtClean="0"/>
                        <a:t>5/2016</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AD5"/>
                    </a:solidFill>
                  </a:tcPr>
                </a:tc>
                <a:tc gridSpan="2">
                  <a:txBody>
                    <a:bodyPr/>
                    <a:lstStyle/>
                    <a:p>
                      <a:pPr algn="ctr"/>
                      <a:r>
                        <a:rPr lang="hu-HU" sz="1300" dirty="0" smtClean="0"/>
                        <a:t>Cortex-A73 MPCore </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hMerge="1">
                  <a:txBody>
                    <a:bodyPr/>
                    <a:lstStyle/>
                    <a:p>
                      <a:endParaRPr lang="en-US"/>
                    </a:p>
                  </a:txBody>
                  <a:tcPr/>
                </a:tc>
                <a:tc>
                  <a:txBody>
                    <a:bodyPr/>
                    <a:lstStyle/>
                    <a:p>
                      <a:pPr algn="ctr"/>
                      <a:r>
                        <a:rPr lang="hu-HU" sz="1300" dirty="0" smtClean="0"/>
                        <a:t>7.4-8.5</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r>
            </a:tbl>
          </a:graphicData>
        </a:graphic>
      </p:graphicFrame>
      <p:sp>
        <p:nvSpPr>
          <p:cNvPr id="6" name="TextBox 5"/>
          <p:cNvSpPr txBox="1"/>
          <p:nvPr/>
        </p:nvSpPr>
        <p:spPr>
          <a:xfrm>
            <a:off x="169956" y="619064"/>
            <a:ext cx="8870826" cy="369332"/>
          </a:xfrm>
          <a:prstGeom prst="rect">
            <a:avLst/>
          </a:prstGeom>
          <a:noFill/>
        </p:spPr>
        <p:txBody>
          <a:bodyPr wrap="none" rtlCol="0">
            <a:spAutoFit/>
          </a:bodyPr>
          <a:lstStyle/>
          <a:p>
            <a:r>
              <a:rPr lang="en-US" dirty="0" smtClean="0">
                <a:solidFill>
                  <a:srgbClr val="2D2D8A"/>
                </a:solidFill>
              </a:rPr>
              <a:t>Announcement dates and </a:t>
            </a:r>
            <a:r>
              <a:rPr lang="hu-HU" dirty="0" smtClean="0">
                <a:solidFill>
                  <a:srgbClr val="2D2D8A"/>
                </a:solidFill>
              </a:rPr>
              <a:t>efficiency</a:t>
            </a:r>
            <a:r>
              <a:rPr lang="en-US" dirty="0" smtClean="0">
                <a:solidFill>
                  <a:srgbClr val="2D2D8A"/>
                </a:solidFill>
              </a:rPr>
              <a:t> (DMIPS</a:t>
            </a:r>
            <a:r>
              <a:rPr lang="hu-HU" dirty="0" smtClean="0">
                <a:solidFill>
                  <a:srgbClr val="2D2D8A"/>
                </a:solidFill>
              </a:rPr>
              <a:t>/MHz</a:t>
            </a:r>
            <a:r>
              <a:rPr lang="en-US" dirty="0" smtClean="0">
                <a:solidFill>
                  <a:srgbClr val="2D2D8A"/>
                </a:solidFill>
              </a:rPr>
              <a:t>) of the Cortex-A models</a:t>
            </a:r>
            <a:endParaRPr lang="en-US" dirty="0">
              <a:solidFill>
                <a:srgbClr val="2D2D8A"/>
              </a:solidFill>
            </a:endParaRPr>
          </a:p>
        </p:txBody>
      </p:sp>
      <p:sp>
        <p:nvSpPr>
          <p:cNvPr id="7" name="TextBox 6"/>
          <p:cNvSpPr txBox="1"/>
          <p:nvPr/>
        </p:nvSpPr>
        <p:spPr>
          <a:xfrm>
            <a:off x="161510" y="5949280"/>
            <a:ext cx="1266693" cy="292388"/>
          </a:xfrm>
          <a:prstGeom prst="rect">
            <a:avLst/>
          </a:prstGeom>
          <a:noFill/>
        </p:spPr>
        <p:txBody>
          <a:bodyPr wrap="none" rtlCol="0">
            <a:spAutoFit/>
          </a:bodyPr>
          <a:lstStyle/>
          <a:p>
            <a:r>
              <a:rPr lang="en-US" sz="1300" smtClean="0">
                <a:solidFill>
                  <a:srgbClr val="000000"/>
                </a:solidFill>
              </a:rPr>
              <a:t>Source: ARM</a:t>
            </a:r>
            <a:endParaRPr lang="en-US" sz="1300">
              <a:solidFill>
                <a:srgbClr val="000000"/>
              </a:solidFill>
            </a:endParaRPr>
          </a:p>
        </p:txBody>
      </p:sp>
      <p:sp>
        <p:nvSpPr>
          <p:cNvPr id="8" name="Title 1"/>
          <p:cNvSpPr>
            <a:spLocks noGrp="1"/>
          </p:cNvSpPr>
          <p:nvPr>
            <p:ph type="title"/>
          </p:nvPr>
        </p:nvSpPr>
        <p:spPr>
          <a:xfrm>
            <a:off x="0" y="0"/>
            <a:ext cx="9144000" cy="393700"/>
          </a:xfrm>
        </p:spPr>
        <p:txBody>
          <a:bodyPr/>
          <a:lstStyle/>
          <a:p>
            <a:r>
              <a:rPr lang="hu-HU" dirty="0">
                <a:solidFill>
                  <a:srgbClr val="FFFFFF"/>
                </a:solidFill>
              </a:rPr>
              <a:t>4</a:t>
            </a:r>
            <a:r>
              <a:rPr lang="hu-HU" dirty="0" smtClean="0">
                <a:solidFill>
                  <a:srgbClr val="FFFFFF"/>
                </a:solidFill>
              </a:rPr>
              <a:t>. </a:t>
            </a:r>
            <a:r>
              <a:rPr lang="hu-HU" dirty="0">
                <a:solidFill>
                  <a:srgbClr val="FFFFFF"/>
                </a:solidFill>
              </a:rPr>
              <a:t>Overview of ARM’s Cortex-A series </a:t>
            </a:r>
            <a:r>
              <a:rPr lang="hu-HU" dirty="0" smtClean="0">
                <a:solidFill>
                  <a:srgbClr val="FFFFFF"/>
                </a:solidFill>
              </a:rPr>
              <a:t>(6)</a:t>
            </a:r>
            <a:endParaRPr lang="en-US" dirty="0"/>
          </a:p>
        </p:txBody>
      </p:sp>
      <p:sp>
        <p:nvSpPr>
          <p:cNvPr id="2" name="TextBox 1"/>
          <p:cNvSpPr txBox="1"/>
          <p:nvPr/>
        </p:nvSpPr>
        <p:spPr>
          <a:xfrm>
            <a:off x="206515" y="6541603"/>
            <a:ext cx="7952818" cy="307777"/>
          </a:xfrm>
          <a:prstGeom prst="rect">
            <a:avLst/>
          </a:prstGeom>
          <a:noFill/>
        </p:spPr>
        <p:txBody>
          <a:bodyPr wrap="none" rtlCol="0">
            <a:spAutoFit/>
          </a:bodyPr>
          <a:lstStyle/>
          <a:p>
            <a:r>
              <a:rPr lang="hu-HU" sz="1400" dirty="0" smtClean="0"/>
              <a:t>DMIPS: Dhrystone MIPS (A synthetic benchmark that indicates integer performance)</a:t>
            </a:r>
            <a:endParaRPr lang="en-US" sz="1400" dirty="0"/>
          </a:p>
        </p:txBody>
      </p:sp>
    </p:spTree>
    <p:extLst>
      <p:ext uri="{BB962C8B-B14F-4D97-AF65-F5344CB8AC3E}">
        <p14:creationId xmlns:p14="http://schemas.microsoft.com/office/powerpoint/2010/main" val="2284279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1. Evolution of </a:t>
            </a:r>
            <a:r>
              <a:rPr lang="en-US" dirty="0"/>
              <a:t>ARM </a:t>
            </a:r>
            <a:r>
              <a:rPr lang="hu-HU" dirty="0" smtClean="0"/>
              <a:t>(11)</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873" y="1200321"/>
            <a:ext cx="8280582" cy="4973984"/>
          </a:xfrm>
          <a:prstGeom prst="rect">
            <a:avLst/>
          </a:prstGeom>
        </p:spPr>
      </p:pic>
      <p:sp>
        <p:nvSpPr>
          <p:cNvPr id="4" name="TextBox 3"/>
          <p:cNvSpPr txBox="1"/>
          <p:nvPr/>
        </p:nvSpPr>
        <p:spPr>
          <a:xfrm>
            <a:off x="183180" y="646069"/>
            <a:ext cx="2356735" cy="338554"/>
          </a:xfrm>
          <a:prstGeom prst="rect">
            <a:avLst/>
          </a:prstGeom>
          <a:noFill/>
        </p:spPr>
        <p:txBody>
          <a:bodyPr wrap="none" rtlCol="0">
            <a:spAutoFit/>
          </a:bodyPr>
          <a:lstStyle/>
          <a:p>
            <a:r>
              <a:rPr lang="en-US" sz="1600" dirty="0">
                <a:solidFill>
                  <a:srgbClr val="FF0000"/>
                </a:solidFill>
              </a:rPr>
              <a:t>Historical </a:t>
            </a:r>
            <a:r>
              <a:rPr lang="en-US" sz="1600" dirty="0" smtClean="0">
                <a:solidFill>
                  <a:srgbClr val="FF0000"/>
                </a:solidFill>
              </a:rPr>
              <a:t>remarks</a:t>
            </a:r>
            <a:r>
              <a:rPr lang="en-US" sz="1600" dirty="0" smtClean="0">
                <a:solidFill>
                  <a:srgbClr val="000000"/>
                </a:solidFill>
              </a:rPr>
              <a:t> </a:t>
            </a:r>
            <a:r>
              <a:rPr lang="en-US" sz="1600" dirty="0" smtClean="0">
                <a:solidFill>
                  <a:srgbClr val="FF0000"/>
                </a:solidFill>
              </a:rPr>
              <a:t>-</a:t>
            </a:r>
            <a:r>
              <a:rPr lang="hu-HU" sz="1600" dirty="0">
                <a:solidFill>
                  <a:srgbClr val="FF0000"/>
                </a:solidFill>
              </a:rPr>
              <a:t>4</a:t>
            </a:r>
            <a:endParaRPr lang="en-US" sz="1600" dirty="0">
              <a:solidFill>
                <a:srgbClr val="FF0000"/>
              </a:solidFill>
            </a:endParaRPr>
          </a:p>
        </p:txBody>
      </p:sp>
      <p:sp>
        <p:nvSpPr>
          <p:cNvPr id="5" name="TextBox 4"/>
          <p:cNvSpPr txBox="1"/>
          <p:nvPr/>
        </p:nvSpPr>
        <p:spPr>
          <a:xfrm>
            <a:off x="2000727" y="6354325"/>
            <a:ext cx="6292107" cy="338554"/>
          </a:xfrm>
          <a:prstGeom prst="rect">
            <a:avLst/>
          </a:prstGeom>
          <a:noFill/>
        </p:spPr>
        <p:txBody>
          <a:bodyPr wrap="none" rtlCol="0">
            <a:spAutoFit/>
          </a:bodyPr>
          <a:lstStyle/>
          <a:p>
            <a:r>
              <a:rPr lang="hu-HU" sz="1600" dirty="0" smtClean="0">
                <a:solidFill>
                  <a:srgbClr val="000000"/>
                </a:solidFill>
              </a:rPr>
              <a:t>Figure: ARM's</a:t>
            </a:r>
            <a:r>
              <a:rPr lang="en-US" sz="1600" dirty="0" smtClean="0">
                <a:solidFill>
                  <a:srgbClr val="000000"/>
                </a:solidFill>
              </a:rPr>
              <a:t> </a:t>
            </a:r>
            <a:r>
              <a:rPr lang="hu-HU" sz="1600" dirty="0" smtClean="0">
                <a:solidFill>
                  <a:srgbClr val="000000"/>
                </a:solidFill>
              </a:rPr>
              <a:t>recent </a:t>
            </a:r>
            <a:r>
              <a:rPr lang="en-US" sz="1600" dirty="0" smtClean="0">
                <a:solidFill>
                  <a:srgbClr val="000000"/>
                </a:solidFill>
              </a:rPr>
              <a:t>headquarter </a:t>
            </a:r>
            <a:r>
              <a:rPr lang="hu-HU" sz="1600" dirty="0" smtClean="0">
                <a:solidFill>
                  <a:srgbClr val="000000"/>
                </a:solidFill>
              </a:rPr>
              <a:t>in Cambridge (UK) [78]</a:t>
            </a:r>
            <a:endParaRPr lang="en-US" sz="1600" dirty="0">
              <a:solidFill>
                <a:srgbClr val="000000"/>
              </a:solidFill>
            </a:endParaRPr>
          </a:p>
        </p:txBody>
      </p:sp>
    </p:spTree>
    <p:extLst>
      <p:ext uri="{BB962C8B-B14F-4D97-AF65-F5344CB8AC3E}">
        <p14:creationId xmlns:p14="http://schemas.microsoft.com/office/powerpoint/2010/main" val="1815602313"/>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7324" y="631785"/>
            <a:ext cx="8956675" cy="646331"/>
          </a:xfrm>
          <a:prstGeom prst="rect">
            <a:avLst/>
          </a:prstGeom>
          <a:noFill/>
        </p:spPr>
        <p:txBody>
          <a:bodyPr wrap="square" rtlCol="0">
            <a:spAutoFit/>
          </a:bodyPr>
          <a:lstStyle/>
          <a:p>
            <a:r>
              <a:rPr lang="en-US" smtClean="0">
                <a:solidFill>
                  <a:srgbClr val="2D2D8A"/>
                </a:solidFill>
              </a:rPr>
              <a:t>Yearly shipment of ARM Cortex-A chips in different performance </a:t>
            </a:r>
            <a:r>
              <a:rPr lang="hu-HU" smtClean="0">
                <a:solidFill>
                  <a:srgbClr val="2D2D8A"/>
                </a:solidFill>
              </a:rPr>
              <a:t>classes</a:t>
            </a:r>
            <a:endParaRPr lang="en-US" smtClean="0">
              <a:solidFill>
                <a:srgbClr val="2D2D8A"/>
              </a:solidFill>
            </a:endParaRPr>
          </a:p>
          <a:p>
            <a:r>
              <a:rPr lang="en-US">
                <a:solidFill>
                  <a:srgbClr val="2D2D8A"/>
                </a:solidFill>
              </a:rPr>
              <a:t> </a:t>
            </a:r>
            <a:r>
              <a:rPr lang="en-US" smtClean="0">
                <a:solidFill>
                  <a:srgbClr val="2D2D8A"/>
                </a:solidFill>
              </a:rPr>
              <a:t> (data from 2013) </a:t>
            </a:r>
            <a:r>
              <a:rPr lang="en-US" smtClean="0">
                <a:solidFill>
                  <a:srgbClr val="000000"/>
                </a:solidFill>
              </a:rPr>
              <a:t>[</a:t>
            </a:r>
            <a:r>
              <a:rPr lang="hu-HU" smtClean="0">
                <a:solidFill>
                  <a:srgbClr val="000000"/>
                </a:solidFill>
              </a:rPr>
              <a:t>13</a:t>
            </a:r>
            <a:r>
              <a:rPr lang="en-US" smtClean="0">
                <a:solidFill>
                  <a:srgbClr val="000000"/>
                </a:solidFill>
              </a:rPr>
              <a:t>]</a:t>
            </a:r>
            <a:endParaRPr lang="en-US">
              <a:solidFill>
                <a:srgbClr val="000000"/>
              </a:solidFill>
            </a:endParaRPr>
          </a:p>
        </p:txBody>
      </p:sp>
      <p:grpSp>
        <p:nvGrpSpPr>
          <p:cNvPr id="7" name="Group 6"/>
          <p:cNvGrpSpPr/>
          <p:nvPr/>
        </p:nvGrpSpPr>
        <p:grpSpPr>
          <a:xfrm>
            <a:off x="1" y="1441939"/>
            <a:ext cx="9143999" cy="4462336"/>
            <a:chOff x="1" y="1666964"/>
            <a:chExt cx="9143999" cy="4462336"/>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66964"/>
              <a:ext cx="9072499" cy="4348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bwMode="auto">
            <a:xfrm>
              <a:off x="8307415" y="5859270"/>
              <a:ext cx="836585" cy="270030"/>
            </a:xfrm>
            <a:prstGeom prst="rect">
              <a:avLst/>
            </a:prstGeom>
            <a:solidFill>
              <a:schemeClr val="bg1"/>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smtClean="0">
                <a:solidFill>
                  <a:srgbClr val="000000"/>
                </a:solidFill>
              </a:endParaRPr>
            </a:p>
          </p:txBody>
        </p:sp>
      </p:grpSp>
      <p:sp>
        <p:nvSpPr>
          <p:cNvPr id="8" name="Title 1"/>
          <p:cNvSpPr>
            <a:spLocks noGrp="1"/>
          </p:cNvSpPr>
          <p:nvPr>
            <p:ph type="title"/>
          </p:nvPr>
        </p:nvSpPr>
        <p:spPr>
          <a:xfrm>
            <a:off x="0" y="0"/>
            <a:ext cx="9144000" cy="393700"/>
          </a:xfrm>
        </p:spPr>
        <p:txBody>
          <a:bodyPr/>
          <a:lstStyle/>
          <a:p>
            <a:r>
              <a:rPr lang="hu-HU" dirty="0">
                <a:solidFill>
                  <a:srgbClr val="FFFFFF"/>
                </a:solidFill>
              </a:rPr>
              <a:t>4</a:t>
            </a:r>
            <a:r>
              <a:rPr lang="hu-HU" dirty="0" smtClean="0">
                <a:solidFill>
                  <a:srgbClr val="FFFFFF"/>
                </a:solidFill>
              </a:rPr>
              <a:t>. </a:t>
            </a:r>
            <a:r>
              <a:rPr lang="hu-HU" dirty="0" err="1">
                <a:solidFill>
                  <a:srgbClr val="FFFFFF"/>
                </a:solidFill>
              </a:rPr>
              <a:t>Overview</a:t>
            </a:r>
            <a:r>
              <a:rPr lang="hu-HU" dirty="0">
                <a:solidFill>
                  <a:srgbClr val="FFFFFF"/>
                </a:solidFill>
              </a:rPr>
              <a:t> of ARM’s </a:t>
            </a:r>
            <a:r>
              <a:rPr lang="hu-HU" dirty="0" err="1">
                <a:solidFill>
                  <a:srgbClr val="FFFFFF"/>
                </a:solidFill>
              </a:rPr>
              <a:t>Cortex-A</a:t>
            </a:r>
            <a:r>
              <a:rPr lang="hu-HU" dirty="0">
                <a:solidFill>
                  <a:srgbClr val="FFFFFF"/>
                </a:solidFill>
              </a:rPr>
              <a:t> series </a:t>
            </a:r>
            <a:r>
              <a:rPr lang="hu-HU" dirty="0" smtClean="0">
                <a:solidFill>
                  <a:srgbClr val="FFFFFF"/>
                </a:solidFill>
              </a:rPr>
              <a:t>(7)</a:t>
            </a:r>
            <a:endParaRPr lang="en-US" dirty="0"/>
          </a:p>
        </p:txBody>
      </p:sp>
    </p:spTree>
    <p:extLst>
      <p:ext uri="{BB962C8B-B14F-4D97-AF65-F5344CB8AC3E}">
        <p14:creationId xmlns:p14="http://schemas.microsoft.com/office/powerpoint/2010/main" val="1510365903"/>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0975" y="628210"/>
            <a:ext cx="4660122" cy="369332"/>
          </a:xfrm>
          <a:prstGeom prst="rect">
            <a:avLst/>
          </a:prstGeom>
          <a:noFill/>
        </p:spPr>
        <p:txBody>
          <a:bodyPr wrap="none" rtlCol="0">
            <a:spAutoFit/>
          </a:bodyPr>
          <a:lstStyle/>
          <a:p>
            <a:r>
              <a:rPr lang="hu-HU" dirty="0" smtClean="0">
                <a:solidFill>
                  <a:srgbClr val="2D2D8A"/>
                </a:solidFill>
              </a:rPr>
              <a:t>c) </a:t>
            </a:r>
            <a:r>
              <a:rPr lang="en-US" dirty="0" smtClean="0">
                <a:solidFill>
                  <a:srgbClr val="2D2D8A"/>
                </a:solidFill>
              </a:rPr>
              <a:t>Word length of </a:t>
            </a:r>
            <a:r>
              <a:rPr lang="hu-HU" dirty="0" smtClean="0">
                <a:solidFill>
                  <a:srgbClr val="2D2D8A"/>
                </a:solidFill>
              </a:rPr>
              <a:t>the</a:t>
            </a:r>
            <a:r>
              <a:rPr lang="en-US" dirty="0" smtClean="0">
                <a:solidFill>
                  <a:srgbClr val="2D2D8A"/>
                </a:solidFill>
              </a:rPr>
              <a:t> Cortex-A </a:t>
            </a:r>
            <a:r>
              <a:rPr lang="hu-HU" dirty="0" smtClean="0">
                <a:solidFill>
                  <a:srgbClr val="2D2D8A"/>
                </a:solidFill>
              </a:rPr>
              <a:t>series</a:t>
            </a:r>
            <a:endParaRPr lang="en-US" dirty="0">
              <a:solidFill>
                <a:srgbClr val="2D2D8A"/>
              </a:solidFill>
            </a:endParaRPr>
          </a:p>
        </p:txBody>
      </p:sp>
      <p:sp>
        <p:nvSpPr>
          <p:cNvPr id="5" name="Text Box 7"/>
          <p:cNvSpPr txBox="1">
            <a:spLocks noChangeArrowheads="1"/>
          </p:cNvSpPr>
          <p:nvPr/>
        </p:nvSpPr>
        <p:spPr bwMode="auto">
          <a:xfrm>
            <a:off x="1511660" y="2179067"/>
            <a:ext cx="24270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US" altLang="en-US" sz="1300" b="1" smtClean="0">
                <a:solidFill>
                  <a:srgbClr val="000000"/>
                </a:solidFill>
              </a:rPr>
              <a:t>ARM’s 32-bit Cortex-A models</a:t>
            </a:r>
            <a:endParaRPr lang="en-US" altLang="en-US" sz="1300" b="1">
              <a:solidFill>
                <a:srgbClr val="000000"/>
              </a:solidFill>
            </a:endParaRPr>
          </a:p>
        </p:txBody>
      </p:sp>
      <p:sp>
        <p:nvSpPr>
          <p:cNvPr id="6" name="Text Box 16"/>
          <p:cNvSpPr txBox="1">
            <a:spLocks noChangeArrowheads="1"/>
          </p:cNvSpPr>
          <p:nvPr/>
        </p:nvSpPr>
        <p:spPr bwMode="auto">
          <a:xfrm>
            <a:off x="2662288" y="1381417"/>
            <a:ext cx="354776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r>
              <a:rPr lang="hu-HU" altLang="en-US" sz="1300" b="1" smtClean="0">
                <a:solidFill>
                  <a:srgbClr val="000000"/>
                </a:solidFill>
              </a:rPr>
              <a:t>Word length of the </a:t>
            </a:r>
            <a:r>
              <a:rPr lang="en-US" altLang="en-US" sz="1300" b="1" smtClean="0">
                <a:solidFill>
                  <a:srgbClr val="000000"/>
                </a:solidFill>
              </a:rPr>
              <a:t>Cortex-A </a:t>
            </a:r>
            <a:r>
              <a:rPr lang="hu-HU" altLang="en-US" sz="1300" b="1" smtClean="0">
                <a:solidFill>
                  <a:srgbClr val="000000"/>
                </a:solidFill>
              </a:rPr>
              <a:t>series</a:t>
            </a:r>
            <a:endParaRPr lang="en-US" altLang="en-US" sz="1300" b="1">
              <a:solidFill>
                <a:srgbClr val="000000"/>
              </a:solidFill>
            </a:endParaRPr>
          </a:p>
        </p:txBody>
      </p:sp>
      <p:sp>
        <p:nvSpPr>
          <p:cNvPr id="7" name="Line 17"/>
          <p:cNvSpPr>
            <a:spLocks noChangeShapeType="1"/>
          </p:cNvSpPr>
          <p:nvPr/>
        </p:nvSpPr>
        <p:spPr bwMode="auto">
          <a:xfrm flipV="1">
            <a:off x="2753719" y="1956689"/>
            <a:ext cx="351359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8" name="Line 22"/>
          <p:cNvSpPr>
            <a:spLocks noChangeShapeType="1"/>
          </p:cNvSpPr>
          <p:nvPr/>
        </p:nvSpPr>
        <p:spPr bwMode="auto">
          <a:xfrm>
            <a:off x="4569074" y="1704102"/>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9" name="Line 25"/>
          <p:cNvSpPr>
            <a:spLocks noChangeShapeType="1"/>
          </p:cNvSpPr>
          <p:nvPr/>
        </p:nvSpPr>
        <p:spPr bwMode="auto">
          <a:xfrm>
            <a:off x="2723240" y="1946138"/>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0" name="Line 29"/>
          <p:cNvSpPr>
            <a:spLocks noChangeShapeType="1"/>
          </p:cNvSpPr>
          <p:nvPr/>
        </p:nvSpPr>
        <p:spPr bwMode="auto">
          <a:xfrm flipH="1">
            <a:off x="6266037" y="1939766"/>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6" name="Text Box 7"/>
          <p:cNvSpPr txBox="1">
            <a:spLocks noChangeArrowheads="1"/>
          </p:cNvSpPr>
          <p:nvPr/>
        </p:nvSpPr>
        <p:spPr bwMode="auto">
          <a:xfrm>
            <a:off x="5070261" y="2209899"/>
            <a:ext cx="24270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 typeface="Wingdings" pitchFamily="2" charset="2"/>
              <a:buNone/>
            </a:pPr>
            <a:r>
              <a:rPr lang="en-US" altLang="en-US" sz="1300" b="1">
                <a:solidFill>
                  <a:srgbClr val="000000"/>
                </a:solidFill>
              </a:rPr>
              <a:t>ARM’s </a:t>
            </a:r>
            <a:r>
              <a:rPr lang="en-US" altLang="en-US" sz="1300" b="1" smtClean="0">
                <a:solidFill>
                  <a:srgbClr val="000000"/>
                </a:solidFill>
              </a:rPr>
              <a:t>64-bit </a:t>
            </a:r>
            <a:r>
              <a:rPr lang="en-US" altLang="en-US" sz="1300" b="1">
                <a:solidFill>
                  <a:srgbClr val="000000"/>
                </a:solidFill>
              </a:rPr>
              <a:t>Cortex-A </a:t>
            </a:r>
            <a:r>
              <a:rPr lang="en-US" altLang="en-US" sz="1300" b="1" smtClean="0">
                <a:solidFill>
                  <a:srgbClr val="000000"/>
                </a:solidFill>
              </a:rPr>
              <a:t>models</a:t>
            </a:r>
            <a:endParaRPr lang="en-US" altLang="en-US" sz="1300" b="1">
              <a:solidFill>
                <a:srgbClr val="000000"/>
              </a:solidFill>
            </a:endParaRPr>
          </a:p>
        </p:txBody>
      </p:sp>
      <p:sp>
        <p:nvSpPr>
          <p:cNvPr id="18" name="Oval 13"/>
          <p:cNvSpPr>
            <a:spLocks noChangeArrowheads="1"/>
          </p:cNvSpPr>
          <p:nvPr/>
        </p:nvSpPr>
        <p:spPr bwMode="auto">
          <a:xfrm>
            <a:off x="2688632" y="2098492"/>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19" name="Oval 13"/>
          <p:cNvSpPr>
            <a:spLocks noChangeArrowheads="1"/>
          </p:cNvSpPr>
          <p:nvPr/>
        </p:nvSpPr>
        <p:spPr bwMode="auto">
          <a:xfrm>
            <a:off x="6234772" y="2093729"/>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3" name="TextBox 2"/>
          <p:cNvSpPr txBox="1"/>
          <p:nvPr/>
        </p:nvSpPr>
        <p:spPr>
          <a:xfrm>
            <a:off x="1961710" y="2747020"/>
            <a:ext cx="1643399" cy="292388"/>
          </a:xfrm>
          <a:prstGeom prst="rect">
            <a:avLst/>
          </a:prstGeom>
          <a:noFill/>
        </p:spPr>
        <p:txBody>
          <a:bodyPr wrap="none" rtlCol="0">
            <a:spAutoFit/>
          </a:bodyPr>
          <a:lstStyle/>
          <a:p>
            <a:r>
              <a:rPr lang="en-US" sz="1300" i="1" smtClean="0">
                <a:solidFill>
                  <a:srgbClr val="000000"/>
                </a:solidFill>
              </a:rPr>
              <a:t>Cortex-A5 to A17</a:t>
            </a:r>
            <a:endParaRPr lang="en-US" sz="1300" i="1">
              <a:solidFill>
                <a:srgbClr val="000000"/>
              </a:solidFill>
            </a:endParaRPr>
          </a:p>
        </p:txBody>
      </p:sp>
      <p:sp>
        <p:nvSpPr>
          <p:cNvPr id="14" name="TextBox 13"/>
          <p:cNvSpPr txBox="1"/>
          <p:nvPr/>
        </p:nvSpPr>
        <p:spPr>
          <a:xfrm>
            <a:off x="5112060" y="2747020"/>
            <a:ext cx="2340705" cy="492443"/>
          </a:xfrm>
          <a:prstGeom prst="rect">
            <a:avLst/>
          </a:prstGeom>
          <a:noFill/>
        </p:spPr>
        <p:txBody>
          <a:bodyPr wrap="none" rtlCol="0">
            <a:spAutoFit/>
          </a:bodyPr>
          <a:lstStyle/>
          <a:p>
            <a:pPr algn="ctr"/>
            <a:r>
              <a:rPr lang="en-US" sz="1300" i="1" dirty="0" smtClean="0">
                <a:solidFill>
                  <a:srgbClr val="000000"/>
                </a:solidFill>
              </a:rPr>
              <a:t>Cortex-A53/A57</a:t>
            </a:r>
            <a:r>
              <a:rPr lang="hu-HU" sz="1300" i="1" dirty="0" smtClean="0">
                <a:solidFill>
                  <a:srgbClr val="000000"/>
                </a:solidFill>
              </a:rPr>
              <a:t>/A72/A73</a:t>
            </a:r>
          </a:p>
          <a:p>
            <a:pPr algn="ctr"/>
            <a:r>
              <a:rPr lang="hu-HU" sz="1300" i="1" dirty="0" smtClean="0">
                <a:solidFill>
                  <a:srgbClr val="000000"/>
                </a:solidFill>
              </a:rPr>
              <a:t>Cortex-A35</a:t>
            </a:r>
            <a:endParaRPr lang="en-US" sz="1300" i="1" dirty="0">
              <a:solidFill>
                <a:srgbClr val="000000"/>
              </a:solidFill>
            </a:endParaRPr>
          </a:p>
        </p:txBody>
      </p:sp>
      <p:sp>
        <p:nvSpPr>
          <p:cNvPr id="15" name="Title 1"/>
          <p:cNvSpPr>
            <a:spLocks noGrp="1"/>
          </p:cNvSpPr>
          <p:nvPr>
            <p:ph type="title"/>
          </p:nvPr>
        </p:nvSpPr>
        <p:spPr>
          <a:xfrm>
            <a:off x="0" y="0"/>
            <a:ext cx="9144000" cy="393700"/>
          </a:xfrm>
        </p:spPr>
        <p:txBody>
          <a:bodyPr/>
          <a:lstStyle/>
          <a:p>
            <a:r>
              <a:rPr lang="hu-HU" dirty="0">
                <a:solidFill>
                  <a:srgbClr val="FFFFFF"/>
                </a:solidFill>
              </a:rPr>
              <a:t>4</a:t>
            </a:r>
            <a:r>
              <a:rPr lang="hu-HU" dirty="0" smtClean="0">
                <a:solidFill>
                  <a:srgbClr val="FFFFFF"/>
                </a:solidFill>
              </a:rPr>
              <a:t>. </a:t>
            </a:r>
            <a:r>
              <a:rPr lang="hu-HU" dirty="0" err="1">
                <a:solidFill>
                  <a:srgbClr val="FFFFFF"/>
                </a:solidFill>
              </a:rPr>
              <a:t>Overview</a:t>
            </a:r>
            <a:r>
              <a:rPr lang="hu-HU" dirty="0">
                <a:solidFill>
                  <a:srgbClr val="FFFFFF"/>
                </a:solidFill>
              </a:rPr>
              <a:t> of ARM’s </a:t>
            </a:r>
            <a:r>
              <a:rPr lang="hu-HU" dirty="0" err="1">
                <a:solidFill>
                  <a:srgbClr val="FFFFFF"/>
                </a:solidFill>
              </a:rPr>
              <a:t>Cortex-A</a:t>
            </a:r>
            <a:r>
              <a:rPr lang="hu-HU" dirty="0">
                <a:solidFill>
                  <a:srgbClr val="FFFFFF"/>
                </a:solidFill>
              </a:rPr>
              <a:t> series </a:t>
            </a:r>
            <a:r>
              <a:rPr lang="hu-HU" dirty="0" smtClean="0">
                <a:solidFill>
                  <a:srgbClr val="FFFFFF"/>
                </a:solidFill>
              </a:rPr>
              <a:t>(8)</a:t>
            </a:r>
            <a:endParaRPr lang="en-US" dirty="0"/>
          </a:p>
        </p:txBody>
      </p:sp>
    </p:spTree>
    <p:extLst>
      <p:ext uri="{BB962C8B-B14F-4D97-AF65-F5344CB8AC3E}">
        <p14:creationId xmlns:p14="http://schemas.microsoft.com/office/powerpoint/2010/main" val="84833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9" grpId="0" animBg="1"/>
      <p:bldP spid="10" grpId="0" animBg="1"/>
      <p:bldP spid="16" grpId="0"/>
      <p:bldP spid="18" grpId="0" animBg="1"/>
      <p:bldP spid="19" grpId="0" animBg="1"/>
      <p:bldP spid="3" grpId="0"/>
      <p:bldP spid="14"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393700"/>
          </a:xfrm>
        </p:spPr>
        <p:txBody>
          <a:bodyPr/>
          <a:lstStyle/>
          <a:p>
            <a:r>
              <a:rPr lang="hu-HU" dirty="0">
                <a:solidFill>
                  <a:srgbClr val="FFFFFF"/>
                </a:solidFill>
              </a:rPr>
              <a:t>4</a:t>
            </a:r>
            <a:r>
              <a:rPr lang="hu-HU" dirty="0" smtClean="0">
                <a:solidFill>
                  <a:srgbClr val="FFFFFF"/>
                </a:solidFill>
              </a:rPr>
              <a:t>. </a:t>
            </a:r>
            <a:r>
              <a:rPr lang="hu-HU" dirty="0">
                <a:solidFill>
                  <a:srgbClr val="FFFFFF"/>
                </a:solidFill>
              </a:rPr>
              <a:t>Overview of ARM’s Cortex-A series </a:t>
            </a:r>
            <a:r>
              <a:rPr lang="hu-HU" dirty="0" smtClean="0">
                <a:solidFill>
                  <a:srgbClr val="FFFFFF"/>
                </a:solidFill>
              </a:rPr>
              <a:t>(9)</a:t>
            </a:r>
            <a:endParaRPr lang="en-US" dirty="0"/>
          </a:p>
        </p:txBody>
      </p:sp>
      <p:pic>
        <p:nvPicPr>
          <p:cNvPr id="5"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511" y="732276"/>
            <a:ext cx="8754581" cy="6156000"/>
          </a:xfrm>
          <a:prstGeom prst="rect">
            <a:avLst/>
          </a:prstGeom>
        </p:spPr>
      </p:pic>
      <p:pic>
        <p:nvPicPr>
          <p:cNvPr id="7" name="Kép 3"/>
          <p:cNvPicPr>
            <a:picLocks noChangeAspect="1"/>
          </p:cNvPicPr>
          <p:nvPr/>
        </p:nvPicPr>
        <p:blipFill rotWithShape="1">
          <a:blip r:embed="rId2">
            <a:extLst>
              <a:ext uri="{28A0092B-C50C-407E-A947-70E740481C1C}">
                <a14:useLocalDpi xmlns:a14="http://schemas.microsoft.com/office/drawing/2010/main" val="0"/>
              </a:ext>
            </a:extLst>
          </a:blip>
          <a:srcRect l="45504" t="65827" r="46375" b="31992"/>
          <a:stretch/>
        </p:blipFill>
        <p:spPr>
          <a:xfrm>
            <a:off x="4053220" y="5348923"/>
            <a:ext cx="810000" cy="451151"/>
          </a:xfrm>
          <a:prstGeom prst="rect">
            <a:avLst/>
          </a:prstGeom>
        </p:spPr>
      </p:pic>
      <p:cxnSp>
        <p:nvCxnSpPr>
          <p:cNvPr id="8" name="Straight Connector 7"/>
          <p:cNvCxnSpPr/>
          <p:nvPr/>
        </p:nvCxnSpPr>
        <p:spPr bwMode="auto">
          <a:xfrm>
            <a:off x="4053220" y="5800074"/>
            <a:ext cx="810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Kép 3"/>
          <p:cNvPicPr>
            <a:picLocks noChangeAspect="1"/>
          </p:cNvPicPr>
          <p:nvPr/>
        </p:nvPicPr>
        <p:blipFill rotWithShape="1">
          <a:blip r:embed="rId2">
            <a:extLst>
              <a:ext uri="{28A0092B-C50C-407E-A947-70E740481C1C}">
                <a14:useLocalDpi xmlns:a14="http://schemas.microsoft.com/office/drawing/2010/main" val="0"/>
              </a:ext>
            </a:extLst>
          </a:blip>
          <a:srcRect l="45504" t="62920" r="46316" b="31991"/>
          <a:stretch/>
        </p:blipFill>
        <p:spPr>
          <a:xfrm>
            <a:off x="4147902" y="5462737"/>
            <a:ext cx="720081" cy="315036"/>
          </a:xfrm>
          <a:prstGeom prst="rect">
            <a:avLst/>
          </a:prstGeom>
        </p:spPr>
      </p:pic>
      <p:sp>
        <p:nvSpPr>
          <p:cNvPr id="11" name="TextBox 10"/>
          <p:cNvSpPr txBox="1"/>
          <p:nvPr/>
        </p:nvSpPr>
        <p:spPr>
          <a:xfrm>
            <a:off x="169083" y="548680"/>
            <a:ext cx="7739876" cy="369332"/>
          </a:xfrm>
          <a:prstGeom prst="rect">
            <a:avLst/>
          </a:prstGeom>
          <a:noFill/>
        </p:spPr>
        <p:txBody>
          <a:bodyPr wrap="none" rtlCol="0">
            <a:spAutoFit/>
          </a:bodyPr>
          <a:lstStyle/>
          <a:p>
            <a:r>
              <a:rPr lang="en-US" dirty="0" smtClean="0">
                <a:solidFill>
                  <a:srgbClr val="2D2D8A"/>
                </a:solidFill>
              </a:rPr>
              <a:t>Key features of ARM’s </a:t>
            </a:r>
            <a:r>
              <a:rPr lang="en-US" dirty="0">
                <a:solidFill>
                  <a:srgbClr val="2D2D8A"/>
                </a:solidFill>
              </a:rPr>
              <a:t>32-bit </a:t>
            </a:r>
            <a:r>
              <a:rPr lang="en-US" dirty="0" smtClean="0">
                <a:solidFill>
                  <a:srgbClr val="2D2D8A"/>
                </a:solidFill>
              </a:rPr>
              <a:t>microarchitectures </a:t>
            </a:r>
            <a:r>
              <a:rPr lang="en-US" dirty="0">
                <a:solidFill>
                  <a:srgbClr val="000000"/>
                </a:solidFill>
              </a:rPr>
              <a:t>(based on </a:t>
            </a:r>
            <a:r>
              <a:rPr lang="en-US" dirty="0" smtClean="0">
                <a:solidFill>
                  <a:srgbClr val="000000"/>
                </a:solidFill>
              </a:rPr>
              <a:t>[</a:t>
            </a:r>
            <a:r>
              <a:rPr lang="hu-HU" dirty="0" smtClean="0">
                <a:solidFill>
                  <a:srgbClr val="000000"/>
                </a:solidFill>
              </a:rPr>
              <a:t>14</a:t>
            </a:r>
            <a:r>
              <a:rPr lang="en-US" dirty="0" smtClean="0">
                <a:solidFill>
                  <a:srgbClr val="000000"/>
                </a:solidFill>
              </a:rPr>
              <a:t>]) </a:t>
            </a:r>
            <a:endParaRPr lang="en-US" dirty="0">
              <a:solidFill>
                <a:srgbClr val="000000"/>
              </a:solidFill>
            </a:endParaRPr>
          </a:p>
        </p:txBody>
      </p:sp>
    </p:spTree>
    <p:extLst>
      <p:ext uri="{BB962C8B-B14F-4D97-AF65-F5344CB8AC3E}">
        <p14:creationId xmlns:p14="http://schemas.microsoft.com/office/powerpoint/2010/main" val="73726034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1043735"/>
            <a:ext cx="9027495" cy="4118974"/>
            <a:chOff x="1160189" y="1610052"/>
            <a:chExt cx="6877503" cy="3996936"/>
          </a:xfrm>
        </p:grpSpPr>
        <p:pic>
          <p:nvPicPr>
            <p:cNvPr id="7" name="Kép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189" y="1610052"/>
              <a:ext cx="6877503" cy="3747193"/>
            </a:xfrm>
            <a:prstGeom prst="rect">
              <a:avLst/>
            </a:prstGeom>
          </p:spPr>
        </p:pic>
        <p:sp>
          <p:nvSpPr>
            <p:cNvPr id="4" name="TextBox 3"/>
            <p:cNvSpPr txBox="1"/>
            <p:nvPr/>
          </p:nvSpPr>
          <p:spPr>
            <a:xfrm>
              <a:off x="1276957" y="5278465"/>
              <a:ext cx="4741405" cy="328523"/>
            </a:xfrm>
            <a:prstGeom prst="rect">
              <a:avLst/>
            </a:prstGeom>
            <a:noFill/>
          </p:spPr>
          <p:txBody>
            <a:bodyPr wrap="none" rtlCol="0">
              <a:spAutoFit/>
            </a:bodyPr>
            <a:lstStyle/>
            <a:p>
              <a:r>
                <a:rPr lang="en-US" sz="1600" dirty="0">
                  <a:solidFill>
                    <a:srgbClr val="000000"/>
                  </a:solidFill>
                </a:rPr>
                <a:t>Remark: In the Cortex-A9 the NEON FP operates in order. </a:t>
              </a:r>
            </a:p>
          </p:txBody>
        </p:sp>
      </p:grpSp>
      <p:sp>
        <p:nvSpPr>
          <p:cNvPr id="6" name="TextBox 5"/>
          <p:cNvSpPr txBox="1"/>
          <p:nvPr/>
        </p:nvSpPr>
        <p:spPr>
          <a:xfrm>
            <a:off x="178608" y="605377"/>
            <a:ext cx="7739876" cy="369332"/>
          </a:xfrm>
          <a:prstGeom prst="rect">
            <a:avLst/>
          </a:prstGeom>
          <a:noFill/>
        </p:spPr>
        <p:txBody>
          <a:bodyPr wrap="none" rtlCol="0">
            <a:spAutoFit/>
          </a:bodyPr>
          <a:lstStyle/>
          <a:p>
            <a:r>
              <a:rPr lang="en-US" dirty="0" smtClean="0">
                <a:solidFill>
                  <a:srgbClr val="2D2D8A"/>
                </a:solidFill>
              </a:rPr>
              <a:t>Key </a:t>
            </a:r>
            <a:r>
              <a:rPr lang="en-US" dirty="0">
                <a:solidFill>
                  <a:srgbClr val="2D2D8A"/>
                </a:solidFill>
              </a:rPr>
              <a:t>features of ARM’s 64-bit </a:t>
            </a:r>
            <a:r>
              <a:rPr lang="en-US" dirty="0" smtClean="0">
                <a:solidFill>
                  <a:srgbClr val="2D2D8A"/>
                </a:solidFill>
              </a:rPr>
              <a:t>microarchitectures </a:t>
            </a:r>
            <a:r>
              <a:rPr lang="en-US" dirty="0">
                <a:solidFill>
                  <a:srgbClr val="000000"/>
                </a:solidFill>
              </a:rPr>
              <a:t>(based on </a:t>
            </a:r>
            <a:r>
              <a:rPr lang="en-US" dirty="0" smtClean="0">
                <a:solidFill>
                  <a:srgbClr val="000000"/>
                </a:solidFill>
              </a:rPr>
              <a:t>[</a:t>
            </a:r>
            <a:r>
              <a:rPr lang="hu-HU" dirty="0" smtClean="0">
                <a:solidFill>
                  <a:srgbClr val="000000"/>
                </a:solidFill>
              </a:rPr>
              <a:t>14</a:t>
            </a:r>
            <a:r>
              <a:rPr lang="en-US" dirty="0" smtClean="0">
                <a:solidFill>
                  <a:srgbClr val="000000"/>
                </a:solidFill>
              </a:rPr>
              <a:t>]) </a:t>
            </a:r>
            <a:endParaRPr lang="en-US" dirty="0">
              <a:solidFill>
                <a:srgbClr val="000000"/>
              </a:solidFill>
            </a:endParaRPr>
          </a:p>
        </p:txBody>
      </p:sp>
      <p:sp>
        <p:nvSpPr>
          <p:cNvPr id="8" name="Title 1"/>
          <p:cNvSpPr>
            <a:spLocks noGrp="1"/>
          </p:cNvSpPr>
          <p:nvPr>
            <p:ph type="title"/>
          </p:nvPr>
        </p:nvSpPr>
        <p:spPr/>
        <p:txBody>
          <a:bodyPr/>
          <a:lstStyle/>
          <a:p>
            <a:r>
              <a:rPr lang="hu-HU" dirty="0">
                <a:solidFill>
                  <a:srgbClr val="FFFFFF"/>
                </a:solidFill>
              </a:rPr>
              <a:t>4</a:t>
            </a:r>
            <a:r>
              <a:rPr lang="hu-HU" dirty="0" smtClean="0">
                <a:solidFill>
                  <a:srgbClr val="FFFFFF"/>
                </a:solidFill>
              </a:rPr>
              <a:t>. </a:t>
            </a:r>
            <a:r>
              <a:rPr lang="hu-HU" dirty="0">
                <a:solidFill>
                  <a:srgbClr val="FFFFFF"/>
                </a:solidFill>
              </a:rPr>
              <a:t>Overview of ARM’s Cortex-A series </a:t>
            </a:r>
            <a:r>
              <a:rPr lang="hu-HU" dirty="0" smtClean="0">
                <a:solidFill>
                  <a:srgbClr val="FFFFFF"/>
                </a:solidFill>
              </a:rPr>
              <a:t>(10)</a:t>
            </a:r>
            <a:endParaRPr lang="en-US" dirty="0"/>
          </a:p>
        </p:txBody>
      </p:sp>
    </p:spTree>
    <p:extLst>
      <p:ext uri="{BB962C8B-B14F-4D97-AF65-F5344CB8AC3E}">
        <p14:creationId xmlns:p14="http://schemas.microsoft.com/office/powerpoint/2010/main" val="3831098499"/>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1043735"/>
            <a:ext cx="9027495" cy="4590510"/>
            <a:chOff x="1160189" y="1610052"/>
            <a:chExt cx="6877503" cy="4454505"/>
          </a:xfrm>
        </p:grpSpPr>
        <p:pic>
          <p:nvPicPr>
            <p:cNvPr id="7" name="Kép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189" y="1610052"/>
              <a:ext cx="6877503" cy="3747193"/>
            </a:xfrm>
            <a:prstGeom prst="rect">
              <a:avLst/>
            </a:prstGeom>
          </p:spPr>
        </p:pic>
        <p:sp>
          <p:nvSpPr>
            <p:cNvPr id="4" name="TextBox 3"/>
            <p:cNvSpPr txBox="1"/>
            <p:nvPr/>
          </p:nvSpPr>
          <p:spPr>
            <a:xfrm>
              <a:off x="1276957" y="5736034"/>
              <a:ext cx="4741405" cy="328523"/>
            </a:xfrm>
            <a:prstGeom prst="rect">
              <a:avLst/>
            </a:prstGeom>
            <a:noFill/>
          </p:spPr>
          <p:txBody>
            <a:bodyPr wrap="none" rtlCol="0">
              <a:spAutoFit/>
            </a:bodyPr>
            <a:lstStyle/>
            <a:p>
              <a:r>
                <a:rPr lang="en-US" sz="1600" dirty="0">
                  <a:solidFill>
                    <a:srgbClr val="000000"/>
                  </a:solidFill>
                </a:rPr>
                <a:t>Remark: In the Cortex-A9 the NEON FP operates in order. </a:t>
              </a:r>
            </a:p>
          </p:txBody>
        </p:sp>
      </p:grpSp>
      <p:sp>
        <p:nvSpPr>
          <p:cNvPr id="6" name="TextBox 5"/>
          <p:cNvSpPr txBox="1"/>
          <p:nvPr/>
        </p:nvSpPr>
        <p:spPr>
          <a:xfrm>
            <a:off x="178608" y="605377"/>
            <a:ext cx="7739876" cy="369332"/>
          </a:xfrm>
          <a:prstGeom prst="rect">
            <a:avLst/>
          </a:prstGeom>
          <a:noFill/>
        </p:spPr>
        <p:txBody>
          <a:bodyPr wrap="none" rtlCol="0">
            <a:spAutoFit/>
          </a:bodyPr>
          <a:lstStyle/>
          <a:p>
            <a:r>
              <a:rPr lang="en-US" dirty="0" smtClean="0">
                <a:solidFill>
                  <a:srgbClr val="2D2D8A"/>
                </a:solidFill>
              </a:rPr>
              <a:t>Key </a:t>
            </a:r>
            <a:r>
              <a:rPr lang="en-US" dirty="0">
                <a:solidFill>
                  <a:srgbClr val="2D2D8A"/>
                </a:solidFill>
              </a:rPr>
              <a:t>features of ARM’s 64-bit </a:t>
            </a:r>
            <a:r>
              <a:rPr lang="en-US" dirty="0" smtClean="0">
                <a:solidFill>
                  <a:srgbClr val="2D2D8A"/>
                </a:solidFill>
              </a:rPr>
              <a:t>microarchitectures </a:t>
            </a:r>
            <a:r>
              <a:rPr lang="en-US" dirty="0">
                <a:solidFill>
                  <a:srgbClr val="000000"/>
                </a:solidFill>
              </a:rPr>
              <a:t>(based on </a:t>
            </a:r>
            <a:r>
              <a:rPr lang="en-US" dirty="0" smtClean="0">
                <a:solidFill>
                  <a:srgbClr val="000000"/>
                </a:solidFill>
              </a:rPr>
              <a:t>[</a:t>
            </a:r>
            <a:r>
              <a:rPr lang="hu-HU" dirty="0" smtClean="0">
                <a:solidFill>
                  <a:srgbClr val="000000"/>
                </a:solidFill>
              </a:rPr>
              <a:t>14</a:t>
            </a:r>
            <a:r>
              <a:rPr lang="en-US" dirty="0" smtClean="0">
                <a:solidFill>
                  <a:srgbClr val="000000"/>
                </a:solidFill>
              </a:rPr>
              <a:t>]) </a:t>
            </a:r>
            <a:endParaRPr lang="en-US" dirty="0">
              <a:solidFill>
                <a:srgbClr val="000000"/>
              </a:solidFill>
            </a:endParaRPr>
          </a:p>
        </p:txBody>
      </p:sp>
      <p:sp>
        <p:nvSpPr>
          <p:cNvPr id="8" name="Title 1"/>
          <p:cNvSpPr>
            <a:spLocks noGrp="1"/>
          </p:cNvSpPr>
          <p:nvPr>
            <p:ph type="title"/>
          </p:nvPr>
        </p:nvSpPr>
        <p:spPr/>
        <p:txBody>
          <a:bodyPr/>
          <a:lstStyle/>
          <a:p>
            <a:r>
              <a:rPr lang="hu-HU" dirty="0">
                <a:solidFill>
                  <a:srgbClr val="FFFFFF"/>
                </a:solidFill>
              </a:rPr>
              <a:t>4</a:t>
            </a:r>
            <a:r>
              <a:rPr lang="hu-HU" dirty="0" smtClean="0">
                <a:solidFill>
                  <a:srgbClr val="FFFFFF"/>
                </a:solidFill>
              </a:rPr>
              <a:t>. </a:t>
            </a:r>
            <a:r>
              <a:rPr lang="hu-HU" dirty="0">
                <a:solidFill>
                  <a:srgbClr val="FFFFFF"/>
                </a:solidFill>
              </a:rPr>
              <a:t>Overview of ARM’s Cortex-A series </a:t>
            </a:r>
            <a:r>
              <a:rPr lang="hu-HU" dirty="0" smtClean="0">
                <a:solidFill>
                  <a:srgbClr val="FFFFFF"/>
                </a:solidFill>
              </a:rPr>
              <a:t>(10)</a:t>
            </a:r>
            <a:endParaRPr lang="en-US" dirty="0"/>
          </a:p>
        </p:txBody>
      </p:sp>
    </p:spTree>
    <p:extLst>
      <p:ext uri="{BB962C8B-B14F-4D97-AF65-F5344CB8AC3E}">
        <p14:creationId xmlns:p14="http://schemas.microsoft.com/office/powerpoint/2010/main" val="178040583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solidFill>
                  <a:srgbClr val="FFFFFF"/>
                </a:solidFill>
              </a:rPr>
              <a:t>4. Overview of ARM’s Cortex-A series (11)</a:t>
            </a:r>
            <a:endParaRPr lang="en-US" dirty="0"/>
          </a:p>
        </p:txBody>
      </p:sp>
      <p:sp>
        <p:nvSpPr>
          <p:cNvPr id="3" name="Text Box 5"/>
          <p:cNvSpPr txBox="1">
            <a:spLocks noChangeArrowheads="1"/>
          </p:cNvSpPr>
          <p:nvPr/>
        </p:nvSpPr>
        <p:spPr bwMode="auto">
          <a:xfrm>
            <a:off x="3597676" y="2146502"/>
            <a:ext cx="1851789"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hangingPunct="1"/>
            <a:r>
              <a:rPr lang="hu-HU" sz="1300" b="1" dirty="0" smtClean="0">
                <a:solidFill>
                  <a:srgbClr val="000000"/>
                </a:solidFill>
              </a:rPr>
              <a:t>Optional L2 cache</a:t>
            </a:r>
            <a:endParaRPr lang="en-US" sz="1300" b="1" dirty="0">
              <a:solidFill>
                <a:srgbClr val="000000"/>
              </a:solidFill>
            </a:endParaRPr>
          </a:p>
        </p:txBody>
      </p:sp>
      <p:sp>
        <p:nvSpPr>
          <p:cNvPr id="4" name="Text Box 6"/>
          <p:cNvSpPr txBox="1">
            <a:spLocks noChangeArrowheads="1"/>
          </p:cNvSpPr>
          <p:nvPr/>
        </p:nvSpPr>
        <p:spPr bwMode="auto">
          <a:xfrm>
            <a:off x="6664994" y="2146502"/>
            <a:ext cx="2056973"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fontAlgn="base" hangingPunct="1">
              <a:spcBef>
                <a:spcPct val="0"/>
              </a:spcBef>
              <a:spcAft>
                <a:spcPct val="0"/>
              </a:spcAft>
            </a:pPr>
            <a:r>
              <a:rPr lang="hu-HU" altLang="en-US" sz="1300" b="1" dirty="0" smtClean="0">
                <a:solidFill>
                  <a:srgbClr val="000000"/>
                </a:solidFill>
              </a:rPr>
              <a:t>Mandatory L2 cache</a:t>
            </a:r>
            <a:endParaRPr lang="en-US" altLang="en-US" sz="1300" b="1" dirty="0">
              <a:solidFill>
                <a:srgbClr val="000000"/>
              </a:solidFill>
            </a:endParaRPr>
          </a:p>
        </p:txBody>
      </p:sp>
      <p:sp>
        <p:nvSpPr>
          <p:cNvPr id="5" name="Line 9"/>
          <p:cNvSpPr>
            <a:spLocks noChangeShapeType="1"/>
          </p:cNvSpPr>
          <p:nvPr/>
        </p:nvSpPr>
        <p:spPr bwMode="auto">
          <a:xfrm flipH="1">
            <a:off x="4466690" y="1554464"/>
            <a:ext cx="2278" cy="211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1300">
              <a:solidFill>
                <a:srgbClr val="000000"/>
              </a:solidFill>
            </a:endParaRPr>
          </a:p>
        </p:txBody>
      </p:sp>
      <p:sp>
        <p:nvSpPr>
          <p:cNvPr id="6" name="Line 10"/>
          <p:cNvSpPr>
            <a:spLocks noChangeShapeType="1"/>
          </p:cNvSpPr>
          <p:nvPr/>
        </p:nvSpPr>
        <p:spPr bwMode="auto">
          <a:xfrm flipH="1">
            <a:off x="4465537" y="1765502"/>
            <a:ext cx="0" cy="2960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1300">
              <a:solidFill>
                <a:srgbClr val="000000"/>
              </a:solidFill>
            </a:endParaRPr>
          </a:p>
        </p:txBody>
      </p:sp>
      <p:sp>
        <p:nvSpPr>
          <p:cNvPr id="7" name="Text Box 13"/>
          <p:cNvSpPr txBox="1">
            <a:spLocks noChangeArrowheads="1"/>
          </p:cNvSpPr>
          <p:nvPr/>
        </p:nvSpPr>
        <p:spPr bwMode="auto">
          <a:xfrm>
            <a:off x="3234591" y="1262076"/>
            <a:ext cx="246253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fontAlgn="base" hangingPunct="1">
              <a:spcBef>
                <a:spcPct val="0"/>
              </a:spcBef>
              <a:spcAft>
                <a:spcPct val="0"/>
              </a:spcAft>
            </a:pPr>
            <a:r>
              <a:rPr lang="hu-HU" sz="1300" b="1" dirty="0" smtClean="0">
                <a:solidFill>
                  <a:srgbClr val="000000"/>
                </a:solidFill>
              </a:rPr>
              <a:t>Inclusion of an L2 cache</a:t>
            </a:r>
            <a:endParaRPr lang="hu-HU" sz="1300" b="1" baseline="30000" dirty="0">
              <a:solidFill>
                <a:srgbClr val="000000"/>
              </a:solidFill>
            </a:endParaRPr>
          </a:p>
        </p:txBody>
      </p:sp>
      <p:sp>
        <p:nvSpPr>
          <p:cNvPr id="8" name="Text Box 5"/>
          <p:cNvSpPr txBox="1">
            <a:spLocks noChangeArrowheads="1"/>
          </p:cNvSpPr>
          <p:nvPr/>
        </p:nvSpPr>
        <p:spPr bwMode="auto">
          <a:xfrm>
            <a:off x="694309" y="2146502"/>
            <a:ext cx="131478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hangingPunct="1"/>
            <a:r>
              <a:rPr lang="hu-HU" sz="1300" b="1" dirty="0" smtClean="0">
                <a:solidFill>
                  <a:srgbClr val="000000"/>
                </a:solidFill>
              </a:rPr>
              <a:t>No L2 cache</a:t>
            </a:r>
            <a:endParaRPr lang="en-US" sz="1300" b="1" dirty="0">
              <a:solidFill>
                <a:srgbClr val="000000"/>
              </a:solidFill>
            </a:endParaRPr>
          </a:p>
        </p:txBody>
      </p:sp>
      <p:cxnSp>
        <p:nvCxnSpPr>
          <p:cNvPr id="9" name="Straight Connector 8"/>
          <p:cNvCxnSpPr>
            <a:stCxn id="5" idx="1"/>
            <a:endCxn id="12" idx="7"/>
          </p:cNvCxnSpPr>
          <p:nvPr/>
        </p:nvCxnSpPr>
        <p:spPr>
          <a:xfrm flipH="1">
            <a:off x="1349096" y="1765502"/>
            <a:ext cx="3117594" cy="2833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0"/>
            <a:endCxn id="13" idx="7"/>
          </p:cNvCxnSpPr>
          <p:nvPr/>
        </p:nvCxnSpPr>
        <p:spPr>
          <a:xfrm>
            <a:off x="4465537" y="1765502"/>
            <a:ext cx="3311336" cy="2932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p:cNvSpPr>
            <a:spLocks noChangeArrowheads="1"/>
          </p:cNvSpPr>
          <p:nvPr/>
        </p:nvSpPr>
        <p:spPr bwMode="auto">
          <a:xfrm>
            <a:off x="4445505" y="2035377"/>
            <a:ext cx="65088" cy="60325"/>
          </a:xfrm>
          <a:prstGeom prst="ellipse">
            <a:avLst/>
          </a:prstGeom>
          <a:solidFill>
            <a:srgbClr val="FFFFFF"/>
          </a:solidFill>
          <a:ln w="0">
            <a:solidFill>
              <a:schemeClr val="tx1"/>
            </a:solidFill>
            <a:round/>
            <a:headEnd/>
            <a:tailEnd/>
          </a:ln>
        </p:spPr>
        <p:txBody>
          <a:bodyPr/>
          <a:lstStyle/>
          <a:p>
            <a:pPr eaLnBrk="0" fontAlgn="base" hangingPunct="0">
              <a:spcBef>
                <a:spcPct val="0"/>
              </a:spcBef>
              <a:spcAft>
                <a:spcPct val="0"/>
              </a:spcAft>
            </a:pPr>
            <a:endParaRPr lang="hu-HU" sz="1300">
              <a:solidFill>
                <a:srgbClr val="000000"/>
              </a:solidFill>
            </a:endParaRPr>
          </a:p>
        </p:txBody>
      </p:sp>
      <p:sp>
        <p:nvSpPr>
          <p:cNvPr id="12" name="Oval 13"/>
          <p:cNvSpPr>
            <a:spLocks noChangeArrowheads="1"/>
          </p:cNvSpPr>
          <p:nvPr/>
        </p:nvSpPr>
        <p:spPr bwMode="auto">
          <a:xfrm>
            <a:off x="1293540" y="2039972"/>
            <a:ext cx="65088" cy="60325"/>
          </a:xfrm>
          <a:prstGeom prst="ellipse">
            <a:avLst/>
          </a:prstGeom>
          <a:solidFill>
            <a:srgbClr val="FFFFFF"/>
          </a:solidFill>
          <a:ln w="0">
            <a:solidFill>
              <a:schemeClr val="tx1"/>
            </a:solidFill>
            <a:round/>
            <a:headEnd/>
            <a:tailEnd/>
          </a:ln>
        </p:spPr>
        <p:txBody>
          <a:bodyPr/>
          <a:lstStyle/>
          <a:p>
            <a:pPr eaLnBrk="0" fontAlgn="base" hangingPunct="0">
              <a:spcBef>
                <a:spcPct val="0"/>
              </a:spcBef>
              <a:spcAft>
                <a:spcPct val="0"/>
              </a:spcAft>
            </a:pPr>
            <a:endParaRPr lang="hu-HU" sz="1300">
              <a:solidFill>
                <a:srgbClr val="000000"/>
              </a:solidFill>
            </a:endParaRPr>
          </a:p>
        </p:txBody>
      </p:sp>
      <p:sp>
        <p:nvSpPr>
          <p:cNvPr id="13" name="Oval 12"/>
          <p:cNvSpPr>
            <a:spLocks noChangeArrowheads="1"/>
          </p:cNvSpPr>
          <p:nvPr/>
        </p:nvSpPr>
        <p:spPr bwMode="auto">
          <a:xfrm>
            <a:off x="7721318" y="2049664"/>
            <a:ext cx="65087" cy="61913"/>
          </a:xfrm>
          <a:prstGeom prst="ellipse">
            <a:avLst/>
          </a:prstGeom>
          <a:solidFill>
            <a:srgbClr val="FFFFFF"/>
          </a:solidFill>
          <a:ln w="0">
            <a:solidFill>
              <a:schemeClr val="tx1"/>
            </a:solidFill>
            <a:round/>
            <a:headEnd/>
            <a:tailEnd/>
          </a:ln>
        </p:spPr>
        <p:txBody>
          <a:bodyPr/>
          <a:lstStyle/>
          <a:p>
            <a:pPr eaLnBrk="0" fontAlgn="base" hangingPunct="0">
              <a:spcBef>
                <a:spcPct val="0"/>
              </a:spcBef>
              <a:spcAft>
                <a:spcPct val="0"/>
              </a:spcAft>
            </a:pPr>
            <a:endParaRPr lang="hu-HU" sz="1300">
              <a:solidFill>
                <a:srgbClr val="000000"/>
              </a:solidFill>
            </a:endParaRPr>
          </a:p>
        </p:txBody>
      </p:sp>
      <p:sp>
        <p:nvSpPr>
          <p:cNvPr id="14" name="TextBox 13"/>
          <p:cNvSpPr txBox="1"/>
          <p:nvPr/>
        </p:nvSpPr>
        <p:spPr>
          <a:xfrm>
            <a:off x="171603" y="640981"/>
            <a:ext cx="3328155" cy="369332"/>
          </a:xfrm>
          <a:prstGeom prst="rect">
            <a:avLst/>
          </a:prstGeom>
          <a:noFill/>
        </p:spPr>
        <p:txBody>
          <a:bodyPr wrap="none" rtlCol="0">
            <a:spAutoFit/>
          </a:bodyPr>
          <a:lstStyle/>
          <a:p>
            <a:r>
              <a:rPr lang="hu-HU" dirty="0" smtClean="0">
                <a:solidFill>
                  <a:schemeClr val="accent6"/>
                </a:solidFill>
              </a:rPr>
              <a:t>d) Inclusion of an L2 cache</a:t>
            </a:r>
            <a:endParaRPr lang="en-US" dirty="0">
              <a:solidFill>
                <a:schemeClr val="accent6"/>
              </a:solidFill>
            </a:endParaRPr>
          </a:p>
        </p:txBody>
      </p:sp>
      <p:sp>
        <p:nvSpPr>
          <p:cNvPr id="17" name="TextBox 16"/>
          <p:cNvSpPr txBox="1"/>
          <p:nvPr/>
        </p:nvSpPr>
        <p:spPr>
          <a:xfrm>
            <a:off x="457200" y="2619375"/>
            <a:ext cx="1944700" cy="492443"/>
          </a:xfrm>
          <a:prstGeom prst="rect">
            <a:avLst/>
          </a:prstGeom>
          <a:noFill/>
        </p:spPr>
        <p:txBody>
          <a:bodyPr wrap="none" rtlCol="0">
            <a:spAutoFit/>
          </a:bodyPr>
          <a:lstStyle/>
          <a:p>
            <a:r>
              <a:rPr lang="hu-HU" sz="1300" dirty="0" smtClean="0"/>
              <a:t>Cortex-A5 </a:t>
            </a:r>
            <a:r>
              <a:rPr lang="hu-HU" sz="1300" dirty="0"/>
              <a:t>(</a:t>
            </a:r>
            <a:r>
              <a:rPr lang="hu-HU" sz="1300" dirty="0" smtClean="0"/>
              <a:t>10/2009)</a:t>
            </a:r>
            <a:endParaRPr lang="en-US" sz="1300" dirty="0"/>
          </a:p>
          <a:p>
            <a:endParaRPr lang="en-US" sz="1300" dirty="0"/>
          </a:p>
        </p:txBody>
      </p:sp>
      <p:sp>
        <p:nvSpPr>
          <p:cNvPr id="18" name="TextBox 17"/>
          <p:cNvSpPr txBox="1"/>
          <p:nvPr/>
        </p:nvSpPr>
        <p:spPr>
          <a:xfrm>
            <a:off x="3527400" y="2618910"/>
            <a:ext cx="1944700" cy="743793"/>
          </a:xfrm>
          <a:prstGeom prst="rect">
            <a:avLst/>
          </a:prstGeom>
          <a:noFill/>
        </p:spPr>
        <p:txBody>
          <a:bodyPr wrap="none" rtlCol="0">
            <a:spAutoFit/>
          </a:bodyPr>
          <a:lstStyle/>
          <a:p>
            <a:pPr>
              <a:spcAft>
                <a:spcPts val="200"/>
              </a:spcAft>
            </a:pPr>
            <a:r>
              <a:rPr lang="hu-HU" sz="1300" dirty="0"/>
              <a:t>Cortex-A8 (10/2005)</a:t>
            </a:r>
            <a:endParaRPr lang="en-US" sz="1300" dirty="0"/>
          </a:p>
          <a:p>
            <a:pPr>
              <a:spcAft>
                <a:spcPts val="200"/>
              </a:spcAft>
            </a:pPr>
            <a:r>
              <a:rPr lang="hu-HU" sz="1300" dirty="0"/>
              <a:t>Cortex-A9 (10/2007</a:t>
            </a:r>
            <a:r>
              <a:rPr lang="hu-HU" sz="1300" dirty="0" smtClean="0"/>
              <a:t>)</a:t>
            </a:r>
          </a:p>
          <a:p>
            <a:pPr>
              <a:spcAft>
                <a:spcPts val="200"/>
              </a:spcAft>
            </a:pPr>
            <a:r>
              <a:rPr lang="hu-HU" sz="1300" dirty="0" smtClean="0"/>
              <a:t>Cortex-A7 (10/2011)</a:t>
            </a:r>
          </a:p>
        </p:txBody>
      </p:sp>
      <p:sp>
        <p:nvSpPr>
          <p:cNvPr id="19" name="TextBox 18"/>
          <p:cNvSpPr txBox="1"/>
          <p:nvPr/>
        </p:nvSpPr>
        <p:spPr>
          <a:xfrm>
            <a:off x="6812765" y="2618910"/>
            <a:ext cx="1944700" cy="743793"/>
          </a:xfrm>
          <a:prstGeom prst="rect">
            <a:avLst/>
          </a:prstGeom>
          <a:noFill/>
        </p:spPr>
        <p:txBody>
          <a:bodyPr wrap="none" rtlCol="0">
            <a:spAutoFit/>
          </a:bodyPr>
          <a:lstStyle/>
          <a:p>
            <a:pPr>
              <a:spcAft>
                <a:spcPts val="200"/>
              </a:spcAft>
            </a:pPr>
            <a:r>
              <a:rPr lang="hu-HU" sz="1300" dirty="0" smtClean="0"/>
              <a:t>Cortex-A15 (9/2010)</a:t>
            </a:r>
          </a:p>
          <a:p>
            <a:pPr>
              <a:spcAft>
                <a:spcPts val="200"/>
              </a:spcAft>
            </a:pPr>
            <a:r>
              <a:rPr lang="hu-HU" sz="1300" dirty="0" smtClean="0"/>
              <a:t>Cortex-A17 (2/2014)</a:t>
            </a:r>
          </a:p>
          <a:p>
            <a:pPr>
              <a:spcAft>
                <a:spcPts val="200"/>
              </a:spcAft>
            </a:pPr>
            <a:r>
              <a:rPr lang="hu-HU" sz="1300" dirty="0" smtClean="0"/>
              <a:t>All 64-bit models</a:t>
            </a:r>
            <a:endParaRPr lang="en-US" sz="1300" dirty="0"/>
          </a:p>
        </p:txBody>
      </p:sp>
    </p:spTree>
    <p:extLst>
      <p:ext uri="{BB962C8B-B14F-4D97-AF65-F5344CB8AC3E}">
        <p14:creationId xmlns:p14="http://schemas.microsoft.com/office/powerpoint/2010/main" val="120617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ppt_x"/>
                                          </p:val>
                                        </p:tav>
                                        <p:tav tm="100000">
                                          <p:val>
                                            <p:strVal val="#ppt_x"/>
                                          </p:val>
                                        </p:tav>
                                      </p:tavLst>
                                    </p:anim>
                                    <p:anim calcmode="lin" valueType="num">
                                      <p:cBhvr additive="base">
                                        <p:cTn id="6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p:bldP spid="8" grpId="0"/>
      <p:bldP spid="11" grpId="0" animBg="1"/>
      <p:bldP spid="12" grpId="0" animBg="1"/>
      <p:bldP spid="13" grpId="0" animBg="1"/>
      <p:bldP spid="17" grpId="0"/>
      <p:bldP spid="18" grpId="0"/>
      <p:bldP spid="19"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37" r="2911" b="5691"/>
          <a:stretch/>
        </p:blipFill>
        <p:spPr bwMode="auto">
          <a:xfrm>
            <a:off x="296863" y="1176055"/>
            <a:ext cx="7526337" cy="5138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6495" y="631785"/>
            <a:ext cx="9421169" cy="369332"/>
          </a:xfrm>
          <a:prstGeom prst="rect">
            <a:avLst/>
          </a:prstGeom>
          <a:noFill/>
        </p:spPr>
        <p:txBody>
          <a:bodyPr wrap="none" rtlCol="0">
            <a:spAutoFit/>
          </a:bodyPr>
          <a:lstStyle/>
          <a:p>
            <a:r>
              <a:rPr lang="en-US" smtClean="0">
                <a:solidFill>
                  <a:srgbClr val="2D2D8A"/>
                </a:solidFill>
              </a:rPr>
              <a:t>Example</a:t>
            </a:r>
            <a:r>
              <a:rPr lang="hu-HU" smtClean="0">
                <a:solidFill>
                  <a:srgbClr val="2D2D8A"/>
                </a:solidFill>
              </a:rPr>
              <a:t>:</a:t>
            </a:r>
            <a:r>
              <a:rPr lang="en-US" smtClean="0">
                <a:solidFill>
                  <a:srgbClr val="2D2D8A"/>
                </a:solidFill>
              </a:rPr>
              <a:t> </a:t>
            </a:r>
            <a:r>
              <a:rPr lang="hu-HU" smtClean="0">
                <a:solidFill>
                  <a:srgbClr val="2D2D8A"/>
                </a:solidFill>
              </a:rPr>
              <a:t>D</a:t>
            </a:r>
            <a:r>
              <a:rPr lang="en-US" err="1" smtClean="0">
                <a:solidFill>
                  <a:srgbClr val="2D2D8A"/>
                </a:solidFill>
              </a:rPr>
              <a:t>ual</a:t>
            </a:r>
            <a:r>
              <a:rPr lang="en-US" smtClean="0">
                <a:solidFill>
                  <a:srgbClr val="2D2D8A"/>
                </a:solidFill>
              </a:rPr>
              <a:t>-core A15-based high performance cache coherent system </a:t>
            </a:r>
            <a:r>
              <a:rPr lang="en-US" smtClean="0">
                <a:solidFill>
                  <a:srgbClr val="000000"/>
                </a:solidFill>
              </a:rPr>
              <a:t>[</a:t>
            </a:r>
            <a:r>
              <a:rPr lang="hu-HU" smtClean="0">
                <a:solidFill>
                  <a:srgbClr val="000000"/>
                </a:solidFill>
              </a:rPr>
              <a:t>15</a:t>
            </a:r>
            <a:r>
              <a:rPr lang="en-US" smtClean="0">
                <a:solidFill>
                  <a:srgbClr val="000000"/>
                </a:solidFill>
              </a:rPr>
              <a:t>]</a:t>
            </a:r>
            <a:endParaRPr lang="en-US">
              <a:solidFill>
                <a:srgbClr val="000000"/>
              </a:solidFill>
            </a:endParaRPr>
          </a:p>
        </p:txBody>
      </p:sp>
      <p:sp>
        <p:nvSpPr>
          <p:cNvPr id="7" name="Title 1"/>
          <p:cNvSpPr>
            <a:spLocks noGrp="1"/>
          </p:cNvSpPr>
          <p:nvPr>
            <p:ph type="title"/>
          </p:nvPr>
        </p:nvSpPr>
        <p:spPr>
          <a:xfrm>
            <a:off x="0" y="0"/>
            <a:ext cx="9144000" cy="393700"/>
          </a:xfrm>
        </p:spPr>
        <p:txBody>
          <a:bodyPr/>
          <a:lstStyle/>
          <a:p>
            <a:r>
              <a:rPr lang="hu-HU" dirty="0">
                <a:solidFill>
                  <a:srgbClr val="FFFFFF"/>
                </a:solidFill>
              </a:rPr>
              <a:t>4</a:t>
            </a:r>
            <a:r>
              <a:rPr lang="hu-HU" dirty="0" smtClean="0">
                <a:solidFill>
                  <a:srgbClr val="FFFFFF"/>
                </a:solidFill>
              </a:rPr>
              <a:t>. </a:t>
            </a:r>
            <a:r>
              <a:rPr lang="hu-HU" dirty="0">
                <a:solidFill>
                  <a:srgbClr val="FFFFFF"/>
                </a:solidFill>
              </a:rPr>
              <a:t>Overview of ARM’s Cortex-A series </a:t>
            </a:r>
            <a:r>
              <a:rPr lang="hu-HU" dirty="0" smtClean="0">
                <a:solidFill>
                  <a:srgbClr val="FFFFFF"/>
                </a:solidFill>
              </a:rPr>
              <a:t>(12)</a:t>
            </a:r>
            <a:endParaRPr lang="en-US" dirty="0"/>
          </a:p>
        </p:txBody>
      </p:sp>
      <p:sp>
        <p:nvSpPr>
          <p:cNvPr id="2" name="TextBox 1"/>
          <p:cNvSpPr txBox="1"/>
          <p:nvPr/>
        </p:nvSpPr>
        <p:spPr>
          <a:xfrm>
            <a:off x="1395990" y="5191453"/>
            <a:ext cx="2305439" cy="300082"/>
          </a:xfrm>
          <a:prstGeom prst="rect">
            <a:avLst/>
          </a:prstGeom>
          <a:noFill/>
        </p:spPr>
        <p:txBody>
          <a:bodyPr wrap="none" rtlCol="0">
            <a:spAutoFit/>
          </a:bodyPr>
          <a:lstStyle/>
          <a:p>
            <a:r>
              <a:rPr lang="en-US" sz="1300" smtClean="0">
                <a:latin typeface="Arial" panose="020B0604020202020204" pitchFamily="34" charset="0"/>
                <a:cs typeface="Arial" panose="020B0604020202020204" pitchFamily="34" charset="0"/>
              </a:rPr>
              <a:t>Dynamic</a:t>
            </a:r>
            <a:r>
              <a:rPr lang="en-US" sz="1350" smtClean="0">
                <a:latin typeface="Arial" panose="020B0604020202020204" pitchFamily="34" charset="0"/>
                <a:cs typeface="Arial" panose="020B0604020202020204" pitchFamily="34" charset="0"/>
              </a:rPr>
              <a:t> Memory Controller</a:t>
            </a:r>
            <a:endParaRPr lang="en-US" sz="1350">
              <a:latin typeface="Arial" panose="020B0604020202020204" pitchFamily="34" charset="0"/>
              <a:cs typeface="Arial" panose="020B0604020202020204" pitchFamily="34" charset="0"/>
            </a:endParaRPr>
          </a:p>
        </p:txBody>
      </p:sp>
      <p:sp>
        <p:nvSpPr>
          <p:cNvPr id="5" name="TextBox 4"/>
          <p:cNvSpPr txBox="1"/>
          <p:nvPr/>
        </p:nvSpPr>
        <p:spPr>
          <a:xfrm>
            <a:off x="6931605" y="5049180"/>
            <a:ext cx="1247457" cy="492443"/>
          </a:xfrm>
          <a:prstGeom prst="rect">
            <a:avLst/>
          </a:prstGeom>
          <a:noFill/>
        </p:spPr>
        <p:txBody>
          <a:bodyPr wrap="none" rtlCol="0">
            <a:spAutoFit/>
          </a:bodyPr>
          <a:lstStyle/>
          <a:p>
            <a:pPr algn="ctr"/>
            <a:r>
              <a:rPr lang="en-US" sz="1300" smtClean="0"/>
              <a:t>Network</a:t>
            </a:r>
          </a:p>
          <a:p>
            <a:pPr algn="ctr"/>
            <a:r>
              <a:rPr lang="en-US" sz="1300" smtClean="0"/>
              <a:t>Interconnect</a:t>
            </a:r>
            <a:endParaRPr lang="en-US" sz="1300"/>
          </a:p>
        </p:txBody>
      </p:sp>
      <p:sp>
        <p:nvSpPr>
          <p:cNvPr id="8" name="TextBox 7"/>
          <p:cNvSpPr txBox="1"/>
          <p:nvPr/>
        </p:nvSpPr>
        <p:spPr>
          <a:xfrm>
            <a:off x="7600018" y="2168860"/>
            <a:ext cx="1247457" cy="492443"/>
          </a:xfrm>
          <a:prstGeom prst="rect">
            <a:avLst/>
          </a:prstGeom>
          <a:noFill/>
        </p:spPr>
        <p:txBody>
          <a:bodyPr wrap="none" rtlCol="0">
            <a:spAutoFit/>
          </a:bodyPr>
          <a:lstStyle/>
          <a:p>
            <a:pPr algn="ctr"/>
            <a:r>
              <a:rPr lang="en-US" sz="1300" smtClean="0"/>
              <a:t>Network</a:t>
            </a:r>
          </a:p>
          <a:p>
            <a:pPr algn="ctr"/>
            <a:r>
              <a:rPr lang="en-US" sz="1300" smtClean="0"/>
              <a:t>Interconnect</a:t>
            </a:r>
            <a:endParaRPr lang="en-US" sz="1300"/>
          </a:p>
        </p:txBody>
      </p:sp>
    </p:spTree>
    <p:extLst>
      <p:ext uri="{BB962C8B-B14F-4D97-AF65-F5344CB8AC3E}">
        <p14:creationId xmlns:p14="http://schemas.microsoft.com/office/powerpoint/2010/main" val="8987629"/>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7712" y="627348"/>
            <a:ext cx="9004388" cy="646331"/>
          </a:xfrm>
          <a:prstGeom prst="rect">
            <a:avLst/>
          </a:prstGeom>
          <a:noFill/>
        </p:spPr>
        <p:txBody>
          <a:bodyPr wrap="square" rtlCol="0">
            <a:spAutoFit/>
          </a:bodyPr>
          <a:lstStyle/>
          <a:p>
            <a:r>
              <a:rPr lang="hu-HU" smtClean="0">
                <a:solidFill>
                  <a:srgbClr val="2D2D8A"/>
                </a:solidFill>
              </a:rPr>
              <a:t>Relative per core performance </a:t>
            </a:r>
            <a:r>
              <a:rPr lang="en-US" smtClean="0">
                <a:solidFill>
                  <a:srgbClr val="2D2D8A"/>
                </a:solidFill>
              </a:rPr>
              <a:t>of </a:t>
            </a:r>
            <a:r>
              <a:rPr lang="hu-HU" smtClean="0">
                <a:solidFill>
                  <a:srgbClr val="2D2D8A"/>
                </a:solidFill>
              </a:rPr>
              <a:t>Cortex-A processors with different</a:t>
            </a:r>
          </a:p>
          <a:p>
            <a:r>
              <a:rPr lang="hu-HU">
                <a:solidFill>
                  <a:srgbClr val="2D2D8A"/>
                </a:solidFill>
              </a:rPr>
              <a:t> </a:t>
            </a:r>
            <a:r>
              <a:rPr lang="hu-HU" smtClean="0">
                <a:solidFill>
                  <a:srgbClr val="2D2D8A"/>
                </a:solidFill>
              </a:rPr>
              <a:t>power budget</a:t>
            </a:r>
            <a:r>
              <a:rPr lang="en-US" smtClean="0">
                <a:solidFill>
                  <a:srgbClr val="2D2D8A"/>
                </a:solidFill>
              </a:rPr>
              <a:t> </a:t>
            </a:r>
            <a:r>
              <a:rPr lang="en-US" smtClean="0">
                <a:solidFill>
                  <a:srgbClr val="000000"/>
                </a:solidFill>
              </a:rPr>
              <a:t>[</a:t>
            </a:r>
            <a:r>
              <a:rPr lang="hu-HU" smtClean="0">
                <a:solidFill>
                  <a:srgbClr val="000000"/>
                </a:solidFill>
              </a:rPr>
              <a:t>16</a:t>
            </a:r>
            <a:r>
              <a:rPr lang="en-US" smtClean="0">
                <a:solidFill>
                  <a:srgbClr val="000000"/>
                </a:solidFill>
              </a:rPr>
              <a:t>]</a:t>
            </a:r>
            <a:endParaRPr lang="en-US">
              <a:solidFill>
                <a:srgbClr val="000000"/>
              </a:solidFill>
            </a:endParaRPr>
          </a:p>
        </p:txBody>
      </p:sp>
      <p:pic>
        <p:nvPicPr>
          <p:cNvPr id="8" name="Picture 2" descr="http://images.anandtech.com/doci/7126/Screen%20Shot%202013-07-17%20at%2011.44.28%20AM_678x452.png"/>
          <p:cNvPicPr>
            <a:picLocks noChangeAspect="1" noChangeArrowheads="1"/>
          </p:cNvPicPr>
          <p:nvPr/>
        </p:nvPicPr>
        <p:blipFill rotWithShape="1">
          <a:blip r:embed="rId2">
            <a:extLst>
              <a:ext uri="{28A0092B-C50C-407E-A947-70E740481C1C}">
                <a14:useLocalDpi xmlns:a14="http://schemas.microsoft.com/office/drawing/2010/main" val="0"/>
              </a:ext>
            </a:extLst>
          </a:blip>
          <a:srcRect t="10752"/>
          <a:stretch/>
        </p:blipFill>
        <p:spPr bwMode="auto">
          <a:xfrm>
            <a:off x="341530" y="1358769"/>
            <a:ext cx="8244774" cy="490554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0" y="0"/>
            <a:ext cx="9144000" cy="393700"/>
          </a:xfrm>
        </p:spPr>
        <p:txBody>
          <a:bodyPr/>
          <a:lstStyle/>
          <a:p>
            <a:r>
              <a:rPr lang="hu-HU" dirty="0">
                <a:solidFill>
                  <a:srgbClr val="FFFFFF"/>
                </a:solidFill>
              </a:rPr>
              <a:t>4</a:t>
            </a:r>
            <a:r>
              <a:rPr lang="hu-HU" dirty="0" smtClean="0">
                <a:solidFill>
                  <a:srgbClr val="FFFFFF"/>
                </a:solidFill>
              </a:rPr>
              <a:t>. </a:t>
            </a:r>
            <a:r>
              <a:rPr lang="hu-HU" dirty="0">
                <a:solidFill>
                  <a:srgbClr val="FFFFFF"/>
                </a:solidFill>
              </a:rPr>
              <a:t>Overview of ARM’s Cortex-A series </a:t>
            </a:r>
            <a:r>
              <a:rPr lang="hu-HU" dirty="0" smtClean="0">
                <a:solidFill>
                  <a:srgbClr val="FFFFFF"/>
                </a:solidFill>
              </a:rPr>
              <a:t>(13)</a:t>
            </a:r>
            <a:endParaRPr lang="en-US" dirty="0"/>
          </a:p>
        </p:txBody>
      </p:sp>
    </p:spTree>
    <p:extLst>
      <p:ext uri="{BB962C8B-B14F-4D97-AF65-F5344CB8AC3E}">
        <p14:creationId xmlns:p14="http://schemas.microsoft.com/office/powerpoint/2010/main" val="117408924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mages.anandtech.com/doci/7739/Screen%20Shot%202014-02-04%20at%207.08.44%20PM_575px.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97" y="1043735"/>
            <a:ext cx="8752525" cy="49055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7800" y="631785"/>
            <a:ext cx="5934638" cy="369332"/>
          </a:xfrm>
          <a:prstGeom prst="rect">
            <a:avLst/>
          </a:prstGeom>
          <a:noFill/>
        </p:spPr>
        <p:txBody>
          <a:bodyPr wrap="none" rtlCol="0">
            <a:spAutoFit/>
          </a:bodyPr>
          <a:lstStyle/>
          <a:p>
            <a:r>
              <a:rPr lang="en-US" smtClean="0">
                <a:solidFill>
                  <a:srgbClr val="2D2D8A"/>
                </a:solidFill>
              </a:rPr>
              <a:t>Die are requirement of different applications </a:t>
            </a:r>
            <a:r>
              <a:rPr lang="en-US" smtClean="0">
                <a:solidFill>
                  <a:srgbClr val="000000"/>
                </a:solidFill>
              </a:rPr>
              <a:t>[</a:t>
            </a:r>
            <a:r>
              <a:rPr lang="hu-HU" smtClean="0">
                <a:solidFill>
                  <a:srgbClr val="000000"/>
                </a:solidFill>
              </a:rPr>
              <a:t>17</a:t>
            </a:r>
            <a:r>
              <a:rPr lang="en-US" smtClean="0">
                <a:solidFill>
                  <a:srgbClr val="000000"/>
                </a:solidFill>
              </a:rPr>
              <a:t>]</a:t>
            </a:r>
            <a:endParaRPr lang="en-US">
              <a:solidFill>
                <a:srgbClr val="000000"/>
              </a:solidFill>
            </a:endParaRPr>
          </a:p>
        </p:txBody>
      </p:sp>
      <p:sp>
        <p:nvSpPr>
          <p:cNvPr id="7" name="Title 1"/>
          <p:cNvSpPr>
            <a:spLocks noGrp="1"/>
          </p:cNvSpPr>
          <p:nvPr>
            <p:ph type="title"/>
          </p:nvPr>
        </p:nvSpPr>
        <p:spPr>
          <a:xfrm>
            <a:off x="0" y="0"/>
            <a:ext cx="9144000" cy="393700"/>
          </a:xfrm>
        </p:spPr>
        <p:txBody>
          <a:bodyPr/>
          <a:lstStyle/>
          <a:p>
            <a:r>
              <a:rPr lang="hu-HU" dirty="0">
                <a:solidFill>
                  <a:srgbClr val="FFFFFF"/>
                </a:solidFill>
              </a:rPr>
              <a:t>4</a:t>
            </a:r>
            <a:r>
              <a:rPr lang="hu-HU" dirty="0" smtClean="0">
                <a:solidFill>
                  <a:srgbClr val="FFFFFF"/>
                </a:solidFill>
              </a:rPr>
              <a:t>. </a:t>
            </a:r>
            <a:r>
              <a:rPr lang="hu-HU" dirty="0">
                <a:solidFill>
                  <a:srgbClr val="FFFFFF"/>
                </a:solidFill>
              </a:rPr>
              <a:t>Overview of ARM’s Cortex-A series </a:t>
            </a:r>
            <a:r>
              <a:rPr lang="hu-HU" dirty="0" smtClean="0">
                <a:solidFill>
                  <a:srgbClr val="FFFFFF"/>
                </a:solidFill>
              </a:rPr>
              <a:t>(14)</a:t>
            </a:r>
            <a:endParaRPr lang="en-US" dirty="0"/>
          </a:p>
        </p:txBody>
      </p:sp>
    </p:spTree>
    <p:extLst>
      <p:ext uri="{BB962C8B-B14F-4D97-AF65-F5344CB8AC3E}">
        <p14:creationId xmlns:p14="http://schemas.microsoft.com/office/powerpoint/2010/main" val="2446713275"/>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áblázat 3"/>
          <p:cNvGraphicFramePr>
            <a:graphicFrameLocks noGrp="1"/>
          </p:cNvGraphicFramePr>
          <p:nvPr>
            <p:extLst>
              <p:ext uri="{D42A27DB-BD31-4B8C-83A1-F6EECF244321}">
                <p14:modId xmlns:p14="http://schemas.microsoft.com/office/powerpoint/2010/main" val="2240057294"/>
              </p:ext>
            </p:extLst>
          </p:nvPr>
        </p:nvGraphicFramePr>
        <p:xfrm>
          <a:off x="58620" y="1223755"/>
          <a:ext cx="9001001" cy="5194688"/>
        </p:xfrm>
        <a:graphic>
          <a:graphicData uri="http://schemas.openxmlformats.org/drawingml/2006/table">
            <a:tbl>
              <a:tblPr/>
              <a:tblGrid>
                <a:gridCol w="1125125"/>
                <a:gridCol w="1485165"/>
                <a:gridCol w="4725525"/>
                <a:gridCol w="1035115"/>
                <a:gridCol w="630071"/>
              </a:tblGrid>
              <a:tr h="553777">
                <a:tc>
                  <a:txBody>
                    <a:bodyPr/>
                    <a:lstStyle/>
                    <a:p>
                      <a:pPr algn="ctr"/>
                      <a:endParaRPr lang="en-US" sz="1200">
                        <a:effectLst/>
                      </a:endParaRP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b="1" smtClean="0"/>
                        <a:t>(SOC)</a:t>
                      </a:r>
                    </a:p>
                    <a:p>
                      <a:pPr algn="ctr"/>
                      <a:r>
                        <a:rPr lang="en-US" sz="1200" b="1" smtClean="0"/>
                        <a:t>System-</a:t>
                      </a:r>
                    </a:p>
                    <a:p>
                      <a:pPr algn="ctr"/>
                      <a:r>
                        <a:rPr lang="en-US" sz="1200" b="1" smtClean="0"/>
                        <a:t>On-a-Chip</a:t>
                      </a:r>
                      <a:endParaRPr lang="en-US" sz="1200" b="1"/>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a:t>Notable Product(s) Containing</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smtClean="0"/>
                        <a:t>ARM Cortex-A model </a:t>
                      </a:r>
                      <a:endParaRPr lang="en-US" sz="1200" b="1"/>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smtClean="0"/>
                        <a:t>No. </a:t>
                      </a:r>
                      <a:r>
                        <a:rPr lang="en-US" sz="1200" b="1"/>
                        <a:t>of Cores</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718">
                <a:tc rowSpan="3">
                  <a:txBody>
                    <a:bodyPr/>
                    <a:lstStyle/>
                    <a:p>
                      <a:pPr algn="ctr"/>
                      <a:r>
                        <a:rPr lang="en-US" sz="1200" b="1" smtClean="0"/>
                        <a:t>Apple</a:t>
                      </a:r>
                      <a:endParaRPr lang="en-US" sz="1200" b="1"/>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b="1"/>
                        <a:t>A4</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a:t>iPhone 4, iPod Touch (4th Gen), </a:t>
                      </a:r>
                      <a:r>
                        <a:rPr lang="en-US" sz="1200" err="1"/>
                        <a:t>iPad</a:t>
                      </a:r>
                      <a:r>
                        <a:rPr lang="en-US" sz="1200"/>
                        <a:t> (1st Gen), </a:t>
                      </a:r>
                      <a:r>
                        <a:rPr lang="en-US" sz="1200" err="1"/>
                        <a:t>AppleTV</a:t>
                      </a:r>
                      <a:r>
                        <a:rPr lang="en-US" sz="1200"/>
                        <a:t> (2nd Gen)</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Cortex-A8</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1</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r>
              <a:tr h="254718">
                <a:tc vMerge="1">
                  <a:txBody>
                    <a:bodyPr/>
                    <a:lstStyle/>
                    <a:p>
                      <a:endParaRPr lang="en-US"/>
                    </a:p>
                  </a:txBody>
                  <a:tcPr/>
                </a:tc>
                <a:tc>
                  <a:txBody>
                    <a:bodyPr/>
                    <a:lstStyle/>
                    <a:p>
                      <a:pPr marL="72000"/>
                      <a:r>
                        <a:rPr lang="en-US" sz="1200" b="1"/>
                        <a:t>A5</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a:t>iPhone 4S, </a:t>
                      </a:r>
                      <a:r>
                        <a:rPr lang="en-US" sz="1200" err="1"/>
                        <a:t>iPad</a:t>
                      </a:r>
                      <a:r>
                        <a:rPr lang="en-US" sz="1200"/>
                        <a:t> 2, </a:t>
                      </a:r>
                      <a:r>
                        <a:rPr lang="en-US" sz="1200" err="1"/>
                        <a:t>AppleTV</a:t>
                      </a:r>
                      <a:r>
                        <a:rPr lang="en-US" sz="1200"/>
                        <a:t> (3rd Gen)</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Cortex-A9</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2</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r>
              <a:tr h="254718">
                <a:tc vMerge="1">
                  <a:txBody>
                    <a:bodyPr/>
                    <a:lstStyle/>
                    <a:p>
                      <a:endParaRPr lang="en-US"/>
                    </a:p>
                  </a:txBody>
                  <a:tcPr/>
                </a:tc>
                <a:tc>
                  <a:txBody>
                    <a:bodyPr/>
                    <a:lstStyle/>
                    <a:p>
                      <a:pPr marL="72000"/>
                      <a:r>
                        <a:rPr lang="en-US" sz="1200" b="1"/>
                        <a:t>A5X</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err="1"/>
                        <a:t>iPad</a:t>
                      </a:r>
                      <a:r>
                        <a:rPr lang="en-US" sz="1200"/>
                        <a:t> (3rd Gen, Retina Display)</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Cortex-A9</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2</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r>
              <a:tr h="254718">
                <a:tc rowSpan="4">
                  <a:txBody>
                    <a:bodyPr/>
                    <a:lstStyle/>
                    <a:p>
                      <a:pPr algn="ctr"/>
                      <a:r>
                        <a:rPr lang="en-US" sz="1200" b="1"/>
                        <a:t>Samsung</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marL="72000"/>
                      <a:r>
                        <a:rPr lang="en-US" sz="1200" b="1" err="1"/>
                        <a:t>Exynos</a:t>
                      </a:r>
                      <a:r>
                        <a:rPr lang="en-US" sz="1200" b="1"/>
                        <a:t> 3 Single</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marL="72000"/>
                      <a:r>
                        <a:rPr lang="en-US" sz="1200"/>
                        <a:t>Samsung Galaxy S, Samsung Galaxy Nexus S, </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algn="ctr"/>
                      <a:r>
                        <a:rPr lang="en-US" sz="1200"/>
                        <a:t>Cortex-A8</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algn="ctr"/>
                      <a:r>
                        <a:rPr lang="en-US" sz="1200"/>
                        <a:t>1</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r>
              <a:tr h="254718">
                <a:tc vMerge="1">
                  <a:txBody>
                    <a:bodyPr/>
                    <a:lstStyle/>
                    <a:p>
                      <a:endParaRPr lang="en-US"/>
                    </a:p>
                  </a:txBody>
                  <a:tcPr/>
                </a:tc>
                <a:tc>
                  <a:txBody>
                    <a:bodyPr/>
                    <a:lstStyle/>
                    <a:p>
                      <a:pPr marL="72000"/>
                      <a:r>
                        <a:rPr lang="en-US" sz="1200" b="1" err="1"/>
                        <a:t>Exynos</a:t>
                      </a:r>
                      <a:r>
                        <a:rPr lang="en-US" sz="1200" b="1"/>
                        <a:t> 4 Dual</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marL="72000"/>
                      <a:r>
                        <a:rPr lang="en-US" sz="1200"/>
                        <a:t>Samsung Galaxy SII, Samsung Galaxy Note (International)</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algn="ctr"/>
                      <a:r>
                        <a:rPr lang="en-US" sz="1200"/>
                        <a:t>Cortex-A9</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algn="ctr"/>
                      <a:r>
                        <a:rPr lang="en-US" sz="1200"/>
                        <a:t>2</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r>
              <a:tr h="254718">
                <a:tc vMerge="1">
                  <a:txBody>
                    <a:bodyPr/>
                    <a:lstStyle/>
                    <a:p>
                      <a:endParaRPr lang="en-US"/>
                    </a:p>
                  </a:txBody>
                  <a:tcPr/>
                </a:tc>
                <a:tc>
                  <a:txBody>
                    <a:bodyPr/>
                    <a:lstStyle/>
                    <a:p>
                      <a:pPr marL="72000"/>
                      <a:r>
                        <a:rPr lang="en-US" sz="1200" b="1" err="1"/>
                        <a:t>Exynos</a:t>
                      </a:r>
                      <a:r>
                        <a:rPr lang="en-US" sz="1200" b="1"/>
                        <a:t> 4 Quad</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marL="72000"/>
                      <a:r>
                        <a:rPr lang="en-US" sz="1200"/>
                        <a:t>Samsung Galaxy SIII</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algn="ctr"/>
                      <a:r>
                        <a:rPr lang="en-US" sz="1200"/>
                        <a:t>Cortex-A9</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algn="ctr"/>
                      <a:r>
                        <a:rPr lang="en-US" sz="1200"/>
                        <a:t>4</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r>
              <a:tr h="363237">
                <a:tc vMerge="1">
                  <a:txBody>
                    <a:bodyPr/>
                    <a:lstStyle/>
                    <a:p>
                      <a:endParaRPr lang="en-US"/>
                    </a:p>
                  </a:txBody>
                  <a:tcPr/>
                </a:tc>
                <a:tc>
                  <a:txBody>
                    <a:bodyPr/>
                    <a:lstStyle/>
                    <a:p>
                      <a:pPr marL="72000"/>
                      <a:r>
                        <a:rPr lang="en-US" sz="1200" b="1" err="1"/>
                        <a:t>Exynos</a:t>
                      </a:r>
                      <a:r>
                        <a:rPr lang="en-US" sz="1200" b="1"/>
                        <a:t> 5 Dual</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marL="72000"/>
                      <a:r>
                        <a:rPr lang="en-US" sz="1200" err="1" smtClean="0"/>
                        <a:t>Chrombook</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algn="ctr"/>
                      <a:r>
                        <a:rPr lang="en-US" sz="1200"/>
                        <a:t>Cortex-A15</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algn="ctr"/>
                      <a:r>
                        <a:rPr lang="en-US" sz="1200"/>
                        <a:t>2</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r>
              <a:tr h="254718">
                <a:tc rowSpan="3">
                  <a:txBody>
                    <a:bodyPr/>
                    <a:lstStyle/>
                    <a:p>
                      <a:pPr algn="ctr"/>
                      <a:r>
                        <a:rPr lang="en-US" sz="1200" b="1" err="1"/>
                        <a:t>Nvidia</a:t>
                      </a:r>
                      <a:endParaRPr lang="en-US" sz="1200" b="1"/>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b="1" err="1"/>
                        <a:t>Tegra</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a:t>Microsoft Zune HD</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smtClean="0"/>
                        <a:t>(ARM11)</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1</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r>
              <a:tr h="440240">
                <a:tc vMerge="1">
                  <a:txBody>
                    <a:bodyPr/>
                    <a:lstStyle/>
                    <a:p>
                      <a:endParaRPr lang="en-US"/>
                    </a:p>
                  </a:txBody>
                  <a:tcPr/>
                </a:tc>
                <a:tc>
                  <a:txBody>
                    <a:bodyPr/>
                    <a:lstStyle/>
                    <a:p>
                      <a:pPr marL="72000"/>
                      <a:r>
                        <a:rPr lang="en-US" sz="1200" b="1" err="1"/>
                        <a:t>Tegra</a:t>
                      </a:r>
                      <a:r>
                        <a:rPr lang="en-US" sz="1200" b="1"/>
                        <a:t> 2</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a:t>ASUS </a:t>
                      </a:r>
                      <a:r>
                        <a:rPr lang="en-US" sz="1200" err="1"/>
                        <a:t>Eee</a:t>
                      </a:r>
                      <a:r>
                        <a:rPr lang="en-US" sz="1200"/>
                        <a:t> Pad Transformer, Samsung Galaxy Tab 10.1, Motorola </a:t>
                      </a:r>
                      <a:r>
                        <a:rPr lang="en-US" sz="1200" err="1"/>
                        <a:t>Xoom</a:t>
                      </a:r>
                      <a:r>
                        <a:rPr lang="en-US" sz="1200"/>
                        <a:t>, Dell Streak 7 &amp; Pro, Sony Tablet S</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Cortex-A9</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2</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r>
              <a:tr h="440240">
                <a:tc vMerge="1">
                  <a:txBody>
                    <a:bodyPr/>
                    <a:lstStyle/>
                    <a:p>
                      <a:endParaRPr lang="en-US"/>
                    </a:p>
                  </a:txBody>
                  <a:tcPr/>
                </a:tc>
                <a:tc>
                  <a:txBody>
                    <a:bodyPr/>
                    <a:lstStyle/>
                    <a:p>
                      <a:pPr marL="72000"/>
                      <a:r>
                        <a:rPr lang="en-US" sz="1200" b="1" err="1"/>
                        <a:t>Tegra</a:t>
                      </a:r>
                      <a:r>
                        <a:rPr lang="en-US" sz="1200" b="1"/>
                        <a:t> 3</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a:t>ASUS Transformer Pad 300, ASUS Nexus 7, Acer </a:t>
                      </a:r>
                      <a:r>
                        <a:rPr lang="en-US" sz="1200" err="1"/>
                        <a:t>Iconia</a:t>
                      </a:r>
                      <a:r>
                        <a:rPr lang="en-US" sz="1200"/>
                        <a:t> Tab A510 &amp; A700, HTC One X</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Cortex-A9</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4</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r>
              <a:tr h="238960">
                <a:tc>
                  <a:txBody>
                    <a:bodyPr/>
                    <a:lstStyle/>
                    <a:p>
                      <a:pPr algn="ctr"/>
                      <a:r>
                        <a:rPr lang="en-US" sz="1200" b="1"/>
                        <a:t>Qualcomm</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marL="72000"/>
                      <a:r>
                        <a:rPr lang="en-US" sz="1200" b="1"/>
                        <a:t>Snapdragon </a:t>
                      </a:r>
                      <a:r>
                        <a:rPr lang="en-US" sz="1200" b="1" smtClean="0"/>
                        <a:t>S1</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marL="72000"/>
                      <a:r>
                        <a:rPr lang="en-US" sz="1200" smtClean="0"/>
                        <a:t>Large</a:t>
                      </a:r>
                      <a:r>
                        <a:rPr lang="en-US" sz="1200" baseline="0" smtClean="0"/>
                        <a:t> number of devices</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algn="ctr"/>
                      <a:r>
                        <a:rPr lang="en-US" sz="1200" smtClean="0"/>
                        <a:t>(ARM11)/A5</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algn="ctr"/>
                      <a:r>
                        <a:rPr lang="en-US" sz="1200"/>
                        <a:t>1</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r>
              <a:tr h="254718">
                <a:tc rowSpan="3">
                  <a:txBody>
                    <a:bodyPr/>
                    <a:lstStyle/>
                    <a:p>
                      <a:pPr algn="ctr"/>
                      <a:r>
                        <a:rPr lang="en-US" sz="1200" b="1"/>
                        <a:t>Texas Instruments</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b="1"/>
                        <a:t>OMAP 3</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a:t>Barnes and Noble Nook Color</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Cortex-A8</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1</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r>
              <a:tr h="440240">
                <a:tc vMerge="1">
                  <a:txBody>
                    <a:bodyPr/>
                    <a:lstStyle/>
                    <a:p>
                      <a:endParaRPr lang="en-US"/>
                    </a:p>
                  </a:txBody>
                  <a:tcPr/>
                </a:tc>
                <a:tc>
                  <a:txBody>
                    <a:bodyPr/>
                    <a:lstStyle/>
                    <a:p>
                      <a:pPr marL="72000"/>
                      <a:r>
                        <a:rPr lang="en-US" sz="1200" b="1"/>
                        <a:t>OMAP 4</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a:t>Amazon Kindle Fire, Samsung Galaxy Tab 2, Blackberry Playbook, Samsung Galaxy Nexus, Barnes and Noble Nook Tablet</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Cortex-A9</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2</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r>
              <a:tr h="363237">
                <a:tc vMerge="1">
                  <a:txBody>
                    <a:bodyPr/>
                    <a:lstStyle/>
                    <a:p>
                      <a:endParaRPr lang="en-US"/>
                    </a:p>
                  </a:txBody>
                  <a:tcPr/>
                </a:tc>
                <a:tc>
                  <a:txBody>
                    <a:bodyPr/>
                    <a:lstStyle/>
                    <a:p>
                      <a:pPr marL="72000"/>
                      <a:r>
                        <a:rPr lang="en-US" sz="1200" b="1"/>
                        <a:t>OMAP 5</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a:t>N/A</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Cortex-A15</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dirty="0"/>
                        <a:t>2</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r>
            </a:tbl>
          </a:graphicData>
        </a:graphic>
      </p:graphicFrame>
      <p:sp>
        <p:nvSpPr>
          <p:cNvPr id="2" name="TextBox 1"/>
          <p:cNvSpPr txBox="1"/>
          <p:nvPr/>
        </p:nvSpPr>
        <p:spPr>
          <a:xfrm>
            <a:off x="178706" y="631785"/>
            <a:ext cx="6149376" cy="369332"/>
          </a:xfrm>
          <a:prstGeom prst="rect">
            <a:avLst/>
          </a:prstGeom>
          <a:noFill/>
        </p:spPr>
        <p:txBody>
          <a:bodyPr wrap="none" rtlCol="0">
            <a:spAutoFit/>
          </a:bodyPr>
          <a:lstStyle/>
          <a:p>
            <a:r>
              <a:rPr lang="en-US" smtClean="0">
                <a:solidFill>
                  <a:srgbClr val="2D2D8A"/>
                </a:solidFill>
              </a:rPr>
              <a:t>Use of 32-bit ARM Cortex-A models in mobiles </a:t>
            </a:r>
            <a:r>
              <a:rPr lang="en-US" smtClean="0">
                <a:solidFill>
                  <a:srgbClr val="000000"/>
                </a:solidFill>
              </a:rPr>
              <a:t>[</a:t>
            </a:r>
            <a:r>
              <a:rPr lang="hu-HU" smtClean="0">
                <a:solidFill>
                  <a:srgbClr val="000000"/>
                </a:solidFill>
              </a:rPr>
              <a:t>18</a:t>
            </a:r>
            <a:r>
              <a:rPr lang="en-US" smtClean="0">
                <a:solidFill>
                  <a:srgbClr val="000000"/>
                </a:solidFill>
              </a:rPr>
              <a:t>]</a:t>
            </a:r>
            <a:endParaRPr lang="en-US">
              <a:solidFill>
                <a:srgbClr val="000000"/>
              </a:solidFill>
            </a:endParaRPr>
          </a:p>
        </p:txBody>
      </p:sp>
      <p:sp>
        <p:nvSpPr>
          <p:cNvPr id="7" name="Title 1"/>
          <p:cNvSpPr>
            <a:spLocks noGrp="1"/>
          </p:cNvSpPr>
          <p:nvPr>
            <p:ph type="title"/>
          </p:nvPr>
        </p:nvSpPr>
        <p:spPr>
          <a:xfrm>
            <a:off x="0" y="0"/>
            <a:ext cx="9144000" cy="393700"/>
          </a:xfrm>
        </p:spPr>
        <p:txBody>
          <a:bodyPr/>
          <a:lstStyle/>
          <a:p>
            <a:r>
              <a:rPr lang="hu-HU" dirty="0">
                <a:solidFill>
                  <a:srgbClr val="FFFFFF"/>
                </a:solidFill>
              </a:rPr>
              <a:t>4</a:t>
            </a:r>
            <a:r>
              <a:rPr lang="hu-HU" dirty="0" smtClean="0">
                <a:solidFill>
                  <a:srgbClr val="FFFFFF"/>
                </a:solidFill>
              </a:rPr>
              <a:t>. </a:t>
            </a:r>
            <a:r>
              <a:rPr lang="hu-HU" dirty="0">
                <a:solidFill>
                  <a:srgbClr val="FFFFFF"/>
                </a:solidFill>
              </a:rPr>
              <a:t>Overview of ARM’s Cortex-A series </a:t>
            </a:r>
            <a:r>
              <a:rPr lang="hu-HU" dirty="0" smtClean="0">
                <a:solidFill>
                  <a:srgbClr val="FFFFFF"/>
                </a:solidFill>
              </a:rPr>
              <a:t>(15)</a:t>
            </a:r>
            <a:endParaRPr lang="en-US" dirty="0"/>
          </a:p>
        </p:txBody>
      </p:sp>
    </p:spTree>
    <p:extLst>
      <p:ext uri="{BB962C8B-B14F-4D97-AF65-F5344CB8AC3E}">
        <p14:creationId xmlns:p14="http://schemas.microsoft.com/office/powerpoint/2010/main" val="1534021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p:cNvSpPr txBox="1"/>
          <p:nvPr/>
        </p:nvSpPr>
        <p:spPr>
          <a:xfrm>
            <a:off x="-873605" y="6039290"/>
            <a:ext cx="184731" cy="369332"/>
          </a:xfrm>
          <a:prstGeom prst="rect">
            <a:avLst/>
          </a:prstGeom>
          <a:noFill/>
        </p:spPr>
        <p:txBody>
          <a:bodyPr wrap="none" rtlCol="0">
            <a:spAutoFit/>
          </a:bodyPr>
          <a:lstStyle/>
          <a:p>
            <a:endParaRPr lang="en-US" dirty="0"/>
          </a:p>
        </p:txBody>
      </p:sp>
      <p:sp>
        <p:nvSpPr>
          <p:cNvPr id="5" name="TextBox 4"/>
          <p:cNvSpPr txBox="1"/>
          <p:nvPr/>
        </p:nvSpPr>
        <p:spPr>
          <a:xfrm>
            <a:off x="206515" y="638690"/>
            <a:ext cx="4856842" cy="369332"/>
          </a:xfrm>
          <a:prstGeom prst="rect">
            <a:avLst/>
          </a:prstGeom>
          <a:noFill/>
        </p:spPr>
        <p:txBody>
          <a:bodyPr wrap="none" rtlCol="0">
            <a:spAutoFit/>
          </a:bodyPr>
          <a:lstStyle/>
          <a:p>
            <a:r>
              <a:rPr lang="en-US" dirty="0" smtClean="0">
                <a:solidFill>
                  <a:schemeClr val="accent6"/>
                </a:solidFill>
              </a:rPr>
              <a:t>Acquisition of ARM by Softbank (Japan) </a:t>
            </a:r>
            <a:endParaRPr lang="en-US" dirty="0">
              <a:solidFill>
                <a:schemeClr val="accent6"/>
              </a:solidFill>
            </a:endParaRPr>
          </a:p>
        </p:txBody>
      </p:sp>
      <p:sp>
        <p:nvSpPr>
          <p:cNvPr id="6" name="TextBox 5"/>
          <p:cNvSpPr txBox="1"/>
          <p:nvPr/>
        </p:nvSpPr>
        <p:spPr>
          <a:xfrm>
            <a:off x="387307" y="1043735"/>
            <a:ext cx="6083525" cy="907941"/>
          </a:xfrm>
          <a:prstGeom prst="rect">
            <a:avLst/>
          </a:prstGeom>
          <a:noFill/>
        </p:spPr>
        <p:txBody>
          <a:bodyPr wrap="none" rtlCol="0">
            <a:spAutoFit/>
          </a:bodyPr>
          <a:lstStyle/>
          <a:p>
            <a:pPr marL="285750" indent="-285750">
              <a:spcAft>
                <a:spcPts val="300"/>
              </a:spcAft>
              <a:buFont typeface="Arial" panose="020B0604020202020204" pitchFamily="34" charset="0"/>
              <a:buChar char="•"/>
            </a:pPr>
            <a:r>
              <a:rPr lang="en-US" sz="1600" dirty="0" smtClean="0"/>
              <a:t>Announced in 07/2016</a:t>
            </a:r>
          </a:p>
          <a:p>
            <a:pPr marL="285750" indent="-285750">
              <a:spcAft>
                <a:spcPts val="300"/>
              </a:spcAft>
              <a:buFont typeface="Arial" panose="020B0604020202020204" pitchFamily="34" charset="0"/>
              <a:buChar char="•"/>
            </a:pPr>
            <a:r>
              <a:rPr lang="en-US" sz="1600" dirty="0" smtClean="0"/>
              <a:t>Completed in 09/2016</a:t>
            </a:r>
          </a:p>
          <a:p>
            <a:pPr marL="285750" indent="-285750">
              <a:spcAft>
                <a:spcPts val="300"/>
              </a:spcAft>
              <a:buFont typeface="Arial" panose="020B0604020202020204" pitchFamily="34" charset="0"/>
              <a:buChar char="•"/>
            </a:pPr>
            <a:r>
              <a:rPr lang="en-US" sz="1600" dirty="0" smtClean="0"/>
              <a:t>Price: 31 </a:t>
            </a:r>
            <a:r>
              <a:rPr lang="en-US" sz="1600" dirty="0" err="1" smtClean="0"/>
              <a:t>bUSD</a:t>
            </a:r>
            <a:r>
              <a:rPr lang="en-US" sz="1600" dirty="0" smtClean="0"/>
              <a:t> (</a:t>
            </a:r>
            <a:r>
              <a:rPr lang="en-US" sz="1600" dirty="0" err="1" smtClean="0"/>
              <a:t>ARM's</a:t>
            </a:r>
            <a:r>
              <a:rPr lang="en-US" sz="1600" dirty="0" smtClean="0"/>
              <a:t> revenues in 2015 ≈ 1.5 </a:t>
            </a:r>
            <a:r>
              <a:rPr lang="en-US" sz="1600" dirty="0" err="1" smtClean="0"/>
              <a:t>bUSD</a:t>
            </a:r>
            <a:r>
              <a:rPr lang="en-US" sz="1600" dirty="0" smtClean="0"/>
              <a:t>)</a:t>
            </a:r>
            <a:endParaRPr lang="en-US" sz="1600" dirty="0"/>
          </a:p>
        </p:txBody>
      </p:sp>
    </p:spTree>
    <p:extLst>
      <p:ext uri="{BB962C8B-B14F-4D97-AF65-F5344CB8AC3E}">
        <p14:creationId xmlns:p14="http://schemas.microsoft.com/office/powerpoint/2010/main" val="3277973697"/>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5" r="3219"/>
          <a:stretch/>
        </p:blipFill>
        <p:spPr bwMode="auto">
          <a:xfrm>
            <a:off x="65837" y="1223755"/>
            <a:ext cx="9078163" cy="4129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90500" y="632340"/>
            <a:ext cx="4853445" cy="369332"/>
          </a:xfrm>
          <a:prstGeom prst="rect">
            <a:avLst/>
          </a:prstGeom>
          <a:noFill/>
        </p:spPr>
        <p:txBody>
          <a:bodyPr wrap="none" rtlCol="0">
            <a:spAutoFit/>
          </a:bodyPr>
          <a:lstStyle/>
          <a:p>
            <a:r>
              <a:rPr lang="en-US" smtClean="0">
                <a:solidFill>
                  <a:srgbClr val="2D2D8A"/>
                </a:solidFill>
              </a:rPr>
              <a:t>Total </a:t>
            </a:r>
            <a:r>
              <a:rPr lang="hu-HU" smtClean="0">
                <a:solidFill>
                  <a:srgbClr val="2D2D8A"/>
                </a:solidFill>
              </a:rPr>
              <a:t>number of </a:t>
            </a:r>
            <a:r>
              <a:rPr lang="en-US" smtClean="0">
                <a:solidFill>
                  <a:srgbClr val="2D2D8A"/>
                </a:solidFill>
              </a:rPr>
              <a:t>ARM chips shipped </a:t>
            </a:r>
            <a:r>
              <a:rPr lang="en-US" smtClean="0">
                <a:solidFill>
                  <a:srgbClr val="000000"/>
                </a:solidFill>
              </a:rPr>
              <a:t>[</a:t>
            </a:r>
            <a:r>
              <a:rPr lang="hu-HU" smtClean="0">
                <a:solidFill>
                  <a:srgbClr val="000000"/>
                </a:solidFill>
              </a:rPr>
              <a:t>19</a:t>
            </a:r>
            <a:r>
              <a:rPr lang="en-US" smtClean="0">
                <a:solidFill>
                  <a:srgbClr val="000000"/>
                </a:solidFill>
              </a:rPr>
              <a:t>]</a:t>
            </a:r>
            <a:endParaRPr lang="en-US">
              <a:solidFill>
                <a:srgbClr val="000000"/>
              </a:solidFill>
            </a:endParaRPr>
          </a:p>
        </p:txBody>
      </p:sp>
      <p:sp>
        <p:nvSpPr>
          <p:cNvPr id="5" name="TextBox 4"/>
          <p:cNvSpPr txBox="1"/>
          <p:nvPr/>
        </p:nvSpPr>
        <p:spPr>
          <a:xfrm>
            <a:off x="161510" y="5634245"/>
            <a:ext cx="8893175" cy="523220"/>
          </a:xfrm>
          <a:prstGeom prst="rect">
            <a:avLst/>
          </a:prstGeom>
          <a:noFill/>
        </p:spPr>
        <p:txBody>
          <a:bodyPr wrap="square" rtlCol="0">
            <a:spAutoFit/>
          </a:bodyPr>
          <a:lstStyle/>
          <a:p>
            <a:r>
              <a:rPr lang="en-US" sz="1400" smtClean="0">
                <a:solidFill>
                  <a:srgbClr val="000000"/>
                </a:solidFill>
              </a:rPr>
              <a:t>SB</a:t>
            </a:r>
            <a:r>
              <a:rPr lang="hu-HU" sz="1400" smtClean="0">
                <a:solidFill>
                  <a:srgbClr val="000000"/>
                </a:solidFill>
              </a:rPr>
              <a:t>S</a:t>
            </a:r>
            <a:r>
              <a:rPr lang="en-US" sz="1400" smtClean="0">
                <a:solidFill>
                  <a:srgbClr val="000000"/>
                </a:solidFill>
              </a:rPr>
              <a:t>A: Server Base System Architecture, it is a standardized platform for servers built on 64-bit </a:t>
            </a:r>
          </a:p>
          <a:p>
            <a:r>
              <a:rPr lang="en-US" sz="1400">
                <a:solidFill>
                  <a:srgbClr val="000000"/>
                </a:solidFill>
              </a:rPr>
              <a:t> </a:t>
            </a:r>
            <a:r>
              <a:rPr lang="en-US" sz="1400" smtClean="0">
                <a:solidFill>
                  <a:srgbClr val="000000"/>
                </a:solidFill>
              </a:rPr>
              <a:t>      </a:t>
            </a:r>
            <a:r>
              <a:rPr lang="hu-HU" sz="1400" smtClean="0">
                <a:solidFill>
                  <a:srgbClr val="000000"/>
                </a:solidFill>
              </a:rPr>
              <a:t>    </a:t>
            </a:r>
            <a:r>
              <a:rPr lang="en-US" sz="1400" smtClean="0">
                <a:solidFill>
                  <a:srgbClr val="000000"/>
                </a:solidFill>
              </a:rPr>
              <a:t> ARM processors</a:t>
            </a:r>
            <a:endParaRPr lang="en-US" sz="1400">
              <a:solidFill>
                <a:srgbClr val="000000"/>
              </a:solidFill>
            </a:endParaRPr>
          </a:p>
        </p:txBody>
      </p:sp>
      <p:sp>
        <p:nvSpPr>
          <p:cNvPr id="7" name="Title 1"/>
          <p:cNvSpPr>
            <a:spLocks noGrp="1"/>
          </p:cNvSpPr>
          <p:nvPr>
            <p:ph type="title"/>
          </p:nvPr>
        </p:nvSpPr>
        <p:spPr>
          <a:xfrm>
            <a:off x="0" y="0"/>
            <a:ext cx="9144000" cy="393700"/>
          </a:xfrm>
        </p:spPr>
        <p:txBody>
          <a:bodyPr/>
          <a:lstStyle/>
          <a:p>
            <a:r>
              <a:rPr lang="hu-HU" dirty="0">
                <a:solidFill>
                  <a:srgbClr val="FFFFFF"/>
                </a:solidFill>
              </a:rPr>
              <a:t>4</a:t>
            </a:r>
            <a:r>
              <a:rPr lang="hu-HU" dirty="0" smtClean="0">
                <a:solidFill>
                  <a:srgbClr val="FFFFFF"/>
                </a:solidFill>
              </a:rPr>
              <a:t>. </a:t>
            </a:r>
            <a:r>
              <a:rPr lang="hu-HU" dirty="0">
                <a:solidFill>
                  <a:srgbClr val="FFFFFF"/>
                </a:solidFill>
              </a:rPr>
              <a:t>Overview of ARM’s Cortex-A series </a:t>
            </a:r>
            <a:r>
              <a:rPr lang="hu-HU" dirty="0" smtClean="0">
                <a:solidFill>
                  <a:srgbClr val="FFFFFF"/>
                </a:solidFill>
              </a:rPr>
              <a:t>(16)</a:t>
            </a:r>
            <a:endParaRPr lang="en-US" dirty="0"/>
          </a:p>
        </p:txBody>
      </p:sp>
    </p:spTree>
    <p:extLst>
      <p:ext uri="{BB962C8B-B14F-4D97-AF65-F5344CB8AC3E}">
        <p14:creationId xmlns:p14="http://schemas.microsoft.com/office/powerpoint/2010/main" val="2218051707"/>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solidFill>
                  <a:srgbClr val="FFFFFF"/>
                </a:solidFill>
              </a:rPr>
              <a:t>4. Overview of ARM’s Cortex-A series (</a:t>
            </a:r>
            <a:r>
              <a:rPr lang="hu-HU" dirty="0" smtClean="0">
                <a:solidFill>
                  <a:srgbClr val="FFFFFF"/>
                </a:solidFill>
              </a:rPr>
              <a:t>17)</a:t>
            </a:r>
            <a:endParaRPr lang="en-US" dirty="0"/>
          </a:p>
        </p:txBody>
      </p:sp>
      <p:sp>
        <p:nvSpPr>
          <p:cNvPr id="4" name="TextBox 3"/>
          <p:cNvSpPr txBox="1"/>
          <p:nvPr/>
        </p:nvSpPr>
        <p:spPr>
          <a:xfrm>
            <a:off x="296863" y="1808534"/>
            <a:ext cx="8730632" cy="4170372"/>
          </a:xfrm>
          <a:prstGeom prst="rect">
            <a:avLst/>
          </a:prstGeom>
          <a:noFill/>
        </p:spPr>
        <p:txBody>
          <a:bodyPr wrap="square" rtlCol="0">
            <a:spAutoFit/>
          </a:bodyPr>
          <a:lstStyle/>
          <a:p>
            <a:pPr>
              <a:spcAft>
                <a:spcPts val="600"/>
              </a:spcAft>
            </a:pPr>
            <a:r>
              <a:rPr lang="hu-HU" sz="1500" dirty="0" smtClean="0"/>
              <a:t>"</a:t>
            </a:r>
            <a:r>
              <a:rPr lang="en-US" sz="1500" dirty="0" smtClean="0"/>
              <a:t>The </a:t>
            </a:r>
            <a:r>
              <a:rPr lang="en-US" sz="1500" dirty="0">
                <a:solidFill>
                  <a:srgbClr val="FF0000"/>
                </a:solidFill>
              </a:rPr>
              <a:t>Cortex A9 </a:t>
            </a:r>
            <a:r>
              <a:rPr lang="en-US" sz="1500" dirty="0"/>
              <a:t>was an incredibly important design for ARM as, in my view, it provided the corner-stone for </a:t>
            </a:r>
            <a:r>
              <a:rPr lang="en-US" sz="1500" dirty="0" err="1"/>
              <a:t>SoC</a:t>
            </a:r>
            <a:r>
              <a:rPr lang="en-US" sz="1500" dirty="0"/>
              <a:t> and device vendors to create some of the designs that powered some of the most successful devices that brought with them a turning-point in smartphone performance and experience. Apple’s A5, Samsung’s </a:t>
            </a:r>
            <a:r>
              <a:rPr lang="en-US" sz="1500" dirty="0" err="1"/>
              <a:t>Exynos</a:t>
            </a:r>
            <a:r>
              <a:rPr lang="en-US" sz="1500" dirty="0"/>
              <a:t> 4210/4412, and TI OMAP4430/4460 were all </a:t>
            </a:r>
            <a:r>
              <a:rPr lang="en-US" sz="1500" dirty="0" err="1"/>
              <a:t>SoCs</a:t>
            </a:r>
            <a:r>
              <a:rPr lang="en-US" sz="1500" dirty="0"/>
              <a:t> which made the A9 a very successful CPU micro-architecture.</a:t>
            </a:r>
          </a:p>
          <a:p>
            <a:pPr>
              <a:spcAft>
                <a:spcPts val="600"/>
              </a:spcAft>
            </a:pPr>
            <a:r>
              <a:rPr lang="en-US" sz="1500" dirty="0"/>
              <a:t>Following the Cortex A9 we saw the introduction of the </a:t>
            </a:r>
            <a:r>
              <a:rPr lang="en-US" sz="1500" dirty="0">
                <a:solidFill>
                  <a:srgbClr val="FF0000"/>
                </a:solidFill>
              </a:rPr>
              <a:t>Cortex A15</a:t>
            </a:r>
            <a:r>
              <a:rPr lang="en-US" sz="1500" dirty="0"/>
              <a:t>. The core was a substantial jump in terms of performance as it provided the single largest IPC improvement in ARM’s Cortex A-profile of application processors. While the A15 represented a large performance boost, it came at significant cost in terms of power efficiency and overall power usage. It took some time for the Cortex A15 to establish itself in the mobile space as the first designs such as the </a:t>
            </a:r>
            <a:r>
              <a:rPr lang="en-US" sz="1500" dirty="0" err="1"/>
              <a:t>Exynos</a:t>
            </a:r>
            <a:r>
              <a:rPr lang="en-US" sz="1500" dirty="0"/>
              <a:t> 5250 and 5410 failed to impress due to bad power efficiency due to various issues.</a:t>
            </a:r>
          </a:p>
          <a:p>
            <a:r>
              <a:rPr lang="en-US" sz="1500" dirty="0"/>
              <a:t>It’s at this point where ARM introduced </a:t>
            </a:r>
            <a:r>
              <a:rPr lang="en-US" sz="1500" dirty="0" err="1">
                <a:solidFill>
                  <a:srgbClr val="FF0000"/>
                </a:solidFill>
              </a:rPr>
              <a:t>big.LITTLE</a:t>
            </a:r>
            <a:r>
              <a:rPr lang="en-US" sz="1500" dirty="0"/>
              <a:t> with the argument that one can have the best of both worlds, a high-power performant core together with a low-power high-efficiency core. It was not until late 2014 and 2015 did we finally see some acceptable implementations of A15 </a:t>
            </a:r>
            <a:r>
              <a:rPr lang="en-US" sz="1500" dirty="0" err="1"/>
              <a:t>big.LITTLE</a:t>
            </a:r>
            <a:r>
              <a:rPr lang="en-US" sz="1500" dirty="0"/>
              <a:t> solutions such as the Kirin 920 or </a:t>
            </a:r>
            <a:r>
              <a:rPr lang="en-US" sz="1500" dirty="0" err="1"/>
              <a:t>Exynos</a:t>
            </a:r>
            <a:r>
              <a:rPr lang="en-US" sz="1500" dirty="0"/>
              <a:t> 5422</a:t>
            </a:r>
            <a:r>
              <a:rPr lang="en-US" sz="1500" dirty="0" smtClean="0"/>
              <a:t>.</a:t>
            </a:r>
            <a:r>
              <a:rPr lang="hu-HU" sz="1500" dirty="0" smtClean="0"/>
              <a:t>"</a:t>
            </a:r>
            <a:endParaRPr lang="en-US" sz="1500" dirty="0"/>
          </a:p>
        </p:txBody>
      </p:sp>
      <p:sp>
        <p:nvSpPr>
          <p:cNvPr id="5" name="TextBox 4"/>
          <p:cNvSpPr txBox="1"/>
          <p:nvPr/>
        </p:nvSpPr>
        <p:spPr>
          <a:xfrm>
            <a:off x="296863" y="728663"/>
            <a:ext cx="7100470" cy="338554"/>
          </a:xfrm>
          <a:prstGeom prst="rect">
            <a:avLst/>
          </a:prstGeom>
          <a:noFill/>
        </p:spPr>
        <p:txBody>
          <a:bodyPr wrap="none" rtlCol="0">
            <a:spAutoFit/>
          </a:bodyPr>
          <a:lstStyle/>
          <a:p>
            <a:r>
              <a:rPr lang="hu-HU" sz="1600" dirty="0" smtClean="0">
                <a:solidFill>
                  <a:srgbClr val="FF0000"/>
                </a:solidFill>
              </a:rPr>
              <a:t>Remarks on the evolution of the Cortex-A series (taken from []) -1</a:t>
            </a:r>
            <a:endParaRPr lang="en-US" sz="1600" dirty="0">
              <a:solidFill>
                <a:srgbClr val="FF0000"/>
              </a:solidFill>
            </a:endParaRPr>
          </a:p>
        </p:txBody>
      </p:sp>
      <p:sp>
        <p:nvSpPr>
          <p:cNvPr id="6" name="TextBox 5"/>
          <p:cNvSpPr txBox="1"/>
          <p:nvPr/>
        </p:nvSpPr>
        <p:spPr>
          <a:xfrm>
            <a:off x="296863" y="1146481"/>
            <a:ext cx="8456161" cy="584775"/>
          </a:xfrm>
          <a:prstGeom prst="rect">
            <a:avLst/>
          </a:prstGeom>
          <a:noFill/>
        </p:spPr>
        <p:txBody>
          <a:bodyPr wrap="none" rtlCol="0">
            <a:spAutoFit/>
          </a:bodyPr>
          <a:lstStyle/>
          <a:p>
            <a:r>
              <a:rPr lang="hu-HU" sz="1600" dirty="0" smtClean="0"/>
              <a:t>There is a brief but essential description of ARM's Cortex series in []. Due to its </a:t>
            </a:r>
          </a:p>
          <a:p>
            <a:r>
              <a:rPr lang="hu-HU" sz="1600" dirty="0" smtClean="0"/>
              <a:t>relevance in the following we will cite parts of it.</a:t>
            </a:r>
            <a:endParaRPr lang="en-US" sz="1600" dirty="0"/>
          </a:p>
        </p:txBody>
      </p:sp>
    </p:spTree>
    <p:extLst>
      <p:ext uri="{BB962C8B-B14F-4D97-AF65-F5344CB8AC3E}">
        <p14:creationId xmlns:p14="http://schemas.microsoft.com/office/powerpoint/2010/main" val="1459655840"/>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solidFill>
                  <a:srgbClr val="FFFFFF"/>
                </a:solidFill>
              </a:rPr>
              <a:t>4. Overview of ARM’s Cortex-A series (</a:t>
            </a:r>
            <a:r>
              <a:rPr lang="hu-HU" dirty="0" smtClean="0">
                <a:solidFill>
                  <a:srgbClr val="FFFFFF"/>
                </a:solidFill>
              </a:rPr>
              <a:t>18)</a:t>
            </a:r>
            <a:endParaRPr lang="en-US" dirty="0"/>
          </a:p>
        </p:txBody>
      </p:sp>
      <p:sp>
        <p:nvSpPr>
          <p:cNvPr id="4" name="TextBox 3"/>
          <p:cNvSpPr txBox="1"/>
          <p:nvPr/>
        </p:nvSpPr>
        <p:spPr>
          <a:xfrm>
            <a:off x="296863" y="1112542"/>
            <a:ext cx="8730632" cy="5016758"/>
          </a:xfrm>
          <a:prstGeom prst="rect">
            <a:avLst/>
          </a:prstGeom>
          <a:noFill/>
        </p:spPr>
        <p:txBody>
          <a:bodyPr wrap="square" rtlCol="0">
            <a:spAutoFit/>
          </a:bodyPr>
          <a:lstStyle/>
          <a:p>
            <a:pPr>
              <a:spcAft>
                <a:spcPts val="600"/>
              </a:spcAft>
            </a:pPr>
            <a:r>
              <a:rPr lang="hu-HU" sz="1500" dirty="0" smtClean="0"/>
              <a:t>"</a:t>
            </a:r>
            <a:r>
              <a:rPr lang="en-US" sz="1500" dirty="0" smtClean="0"/>
              <a:t>The </a:t>
            </a:r>
            <a:r>
              <a:rPr lang="en-US" sz="1500" dirty="0">
                <a:solidFill>
                  <a:srgbClr val="FF0000"/>
                </a:solidFill>
              </a:rPr>
              <a:t>Cortex A57 </a:t>
            </a:r>
            <a:r>
              <a:rPr lang="en-US" sz="1500" dirty="0"/>
              <a:t>succeeded the Cortex A15 and was ARM’s first “big” core to employ ARMv8 64-bit ISA. Accompanied by the high-efficiency Cortex A53 cores this represented an important shift not unlike the x86-64 introduction in the desktop PC space well over a decade before. The cores came at a moment where the industry was still at shock of Apple’s introduction of the A7 </a:t>
            </a:r>
            <a:r>
              <a:rPr lang="en-US" sz="1500" dirty="0" err="1"/>
              <a:t>SoC</a:t>
            </a:r>
            <a:r>
              <a:rPr lang="en-US" sz="1500" dirty="0"/>
              <a:t> and Cyclone CPU micro-architecture, beating ARM in terms delivering the first 64-bit ARMv8 silicon. Suddenly everybody in the industry was playing catch-up in trying to bring their own 64-bit products as it was seen as an absolutely required feature-check to remain competitive.</a:t>
            </a:r>
          </a:p>
          <a:p>
            <a:r>
              <a:rPr lang="en-US" sz="1500" dirty="0"/>
              <a:t>This pressured shift to 64-bit was in my view a crippling blow to many 2015’s </a:t>
            </a:r>
            <a:r>
              <a:rPr lang="en-US" sz="1500" dirty="0" err="1"/>
              <a:t>SoCs</a:t>
            </a:r>
            <a:r>
              <a:rPr lang="en-US" sz="1500" dirty="0"/>
              <a:t> as it forced vendors into employing </a:t>
            </a:r>
            <a:r>
              <a:rPr lang="en-US" sz="1500" dirty="0">
                <a:solidFill>
                  <a:srgbClr val="FF0000"/>
                </a:solidFill>
              </a:rPr>
              <a:t>sub-optimal Cortex A57 and A53 designs</a:t>
            </a:r>
            <a:r>
              <a:rPr lang="en-US" sz="1500" dirty="0"/>
              <a:t>. </a:t>
            </a:r>
            <a:r>
              <a:rPr lang="en-US" sz="1500" dirty="0" err="1"/>
              <a:t>HiSilicon</a:t>
            </a:r>
            <a:r>
              <a:rPr lang="en-US" sz="1500" dirty="0"/>
              <a:t> and </a:t>
            </a:r>
            <a:r>
              <a:rPr lang="en-US" sz="1500" dirty="0" err="1"/>
              <a:t>MediaTek</a:t>
            </a:r>
            <a:r>
              <a:rPr lang="en-US" sz="1500" dirty="0"/>
              <a:t> saw an actual regression in performance as flagship </a:t>
            </a:r>
            <a:r>
              <a:rPr lang="en-US" sz="1500" dirty="0" err="1"/>
              <a:t>SoCs</a:t>
            </a:r>
            <a:r>
              <a:rPr lang="en-US" sz="1500" dirty="0"/>
              <a:t> such as the Kirin 930 and </a:t>
            </a:r>
            <a:r>
              <a:rPr lang="en-US" sz="1500" dirty="0" err="1"/>
              <a:t>Helio</a:t>
            </a:r>
            <a:r>
              <a:rPr lang="en-US" sz="1500" dirty="0"/>
              <a:t> X10 had to make due with only A53 cores for performance as they decided against employing A57 cores due to power consumption concerns. The Kirin 930 or the X10 were in effect slower chipsets than their predecessors. Only Samsung was fairly successful in releasing reasonable designs such as the </a:t>
            </a:r>
            <a:r>
              <a:rPr lang="en-US" sz="1500" dirty="0" err="1"/>
              <a:t>Exynos</a:t>
            </a:r>
            <a:r>
              <a:rPr lang="en-US" sz="1500" dirty="0"/>
              <a:t> 5433 and </a:t>
            </a:r>
            <a:r>
              <a:rPr lang="en-US" sz="1500" dirty="0" err="1"/>
              <a:t>Exynos</a:t>
            </a:r>
            <a:r>
              <a:rPr lang="en-US" sz="1500" dirty="0"/>
              <a:t> 7420 – yet these had respectively regressed or barely improved in terms of power efficiency when compared to mature Cortex A15 implementations such as the </a:t>
            </a:r>
            <a:r>
              <a:rPr lang="en-US" sz="1500" dirty="0" err="1"/>
              <a:t>Exynos</a:t>
            </a:r>
            <a:r>
              <a:rPr lang="en-US" sz="1500" dirty="0"/>
              <a:t> 5430. Then of course we had sort of a lost generation of devices due to Qualcomm’s unsuccessful Snapdragon 810 and 808 </a:t>
            </a:r>
            <a:r>
              <a:rPr lang="en-US" sz="1500" dirty="0" err="1"/>
              <a:t>SoCs</a:t>
            </a:r>
            <a:r>
              <a:rPr lang="en-US" sz="1500" dirty="0"/>
              <a:t>, a topic we’ll eventually revisit in our deep dive of the Snapdragon 820 and </a:t>
            </a:r>
            <a:r>
              <a:rPr lang="en-US" sz="1500" dirty="0" err="1"/>
              <a:t>Exynos</a:t>
            </a:r>
            <a:r>
              <a:rPr lang="en-US" sz="1500" dirty="0"/>
              <a:t> 8890</a:t>
            </a:r>
            <a:r>
              <a:rPr lang="en-US" sz="1500" dirty="0" smtClean="0"/>
              <a:t>.</a:t>
            </a:r>
            <a:r>
              <a:rPr lang="hu-HU" sz="1500" dirty="0" smtClean="0"/>
              <a:t>"</a:t>
            </a:r>
            <a:endParaRPr lang="en-US" sz="1500" dirty="0"/>
          </a:p>
          <a:p>
            <a:endParaRPr lang="en-US" sz="1500" dirty="0"/>
          </a:p>
        </p:txBody>
      </p:sp>
      <p:sp>
        <p:nvSpPr>
          <p:cNvPr id="5" name="TextBox 4"/>
          <p:cNvSpPr txBox="1"/>
          <p:nvPr/>
        </p:nvSpPr>
        <p:spPr>
          <a:xfrm>
            <a:off x="296863" y="728663"/>
            <a:ext cx="7230313" cy="338554"/>
          </a:xfrm>
          <a:prstGeom prst="rect">
            <a:avLst/>
          </a:prstGeom>
          <a:noFill/>
        </p:spPr>
        <p:txBody>
          <a:bodyPr wrap="none" rtlCol="0">
            <a:spAutoFit/>
          </a:bodyPr>
          <a:lstStyle/>
          <a:p>
            <a:r>
              <a:rPr lang="hu-HU" sz="1600" dirty="0" smtClean="0">
                <a:solidFill>
                  <a:srgbClr val="FF0000"/>
                </a:solidFill>
              </a:rPr>
              <a:t>Remarks on the evolution of the Cortex-A series (taken from []) -2</a:t>
            </a:r>
            <a:endParaRPr lang="en-US" sz="1600" dirty="0">
              <a:solidFill>
                <a:srgbClr val="FF0000"/>
              </a:solidFill>
            </a:endParaRPr>
          </a:p>
        </p:txBody>
      </p:sp>
      <p:sp>
        <p:nvSpPr>
          <p:cNvPr id="6" name="TextBox 5"/>
          <p:cNvSpPr txBox="1"/>
          <p:nvPr/>
        </p:nvSpPr>
        <p:spPr>
          <a:xfrm>
            <a:off x="296863" y="6354325"/>
            <a:ext cx="6009594" cy="276999"/>
          </a:xfrm>
          <a:prstGeom prst="rect">
            <a:avLst/>
          </a:prstGeom>
          <a:noFill/>
        </p:spPr>
        <p:txBody>
          <a:bodyPr wrap="none" rtlCol="0">
            <a:spAutoFit/>
          </a:bodyPr>
          <a:lstStyle/>
          <a:p>
            <a:r>
              <a:rPr lang="en-US" sz="1200" dirty="0"/>
              <a:t>http://www.anandtech.com/show/10347/arm-cortex-a73-artemis-unveiled</a:t>
            </a:r>
          </a:p>
        </p:txBody>
      </p:sp>
    </p:spTree>
    <p:extLst>
      <p:ext uri="{BB962C8B-B14F-4D97-AF65-F5344CB8AC3E}">
        <p14:creationId xmlns:p14="http://schemas.microsoft.com/office/powerpoint/2010/main" val="1512086038"/>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solidFill>
                  <a:srgbClr val="FFFFFF"/>
                </a:solidFill>
              </a:rPr>
              <a:t>4. Overview of ARM’s Cortex-A series (</a:t>
            </a:r>
            <a:r>
              <a:rPr lang="hu-HU" dirty="0" smtClean="0">
                <a:solidFill>
                  <a:srgbClr val="FFFFFF"/>
                </a:solidFill>
              </a:rPr>
              <a:t>19)</a:t>
            </a:r>
            <a:endParaRPr lang="en-US" dirty="0"/>
          </a:p>
        </p:txBody>
      </p:sp>
      <p:sp>
        <p:nvSpPr>
          <p:cNvPr id="5" name="Rectangle 4"/>
          <p:cNvSpPr/>
          <p:nvPr/>
        </p:nvSpPr>
        <p:spPr>
          <a:xfrm>
            <a:off x="206515" y="1178750"/>
            <a:ext cx="8820980" cy="2785378"/>
          </a:xfrm>
          <a:prstGeom prst="rect">
            <a:avLst/>
          </a:prstGeom>
        </p:spPr>
        <p:txBody>
          <a:bodyPr wrap="square">
            <a:spAutoFit/>
          </a:bodyPr>
          <a:lstStyle/>
          <a:p>
            <a:pPr>
              <a:spcAft>
                <a:spcPts val="600"/>
              </a:spcAft>
            </a:pPr>
            <a:r>
              <a:rPr lang="hu-HU" sz="1500" dirty="0" smtClean="0">
                <a:solidFill>
                  <a:srgbClr val="000000"/>
                </a:solidFill>
              </a:rPr>
              <a:t>"</a:t>
            </a:r>
            <a:r>
              <a:rPr lang="en-US" sz="1500" dirty="0" smtClean="0">
                <a:solidFill>
                  <a:srgbClr val="000000"/>
                </a:solidFill>
              </a:rPr>
              <a:t>Some </a:t>
            </a:r>
            <a:r>
              <a:rPr lang="en-US" sz="1500" dirty="0">
                <a:solidFill>
                  <a:srgbClr val="000000"/>
                </a:solidFill>
              </a:rPr>
              <a:t>readers will notice I left out the </a:t>
            </a:r>
            <a:r>
              <a:rPr lang="en-US" sz="1500" dirty="0">
                <a:solidFill>
                  <a:srgbClr val="FF0000"/>
                </a:solidFill>
              </a:rPr>
              <a:t>Cortex A12 and A17 </a:t>
            </a:r>
            <a:r>
              <a:rPr lang="en-US" sz="1500" dirty="0">
                <a:solidFill>
                  <a:srgbClr val="000000"/>
                </a:solidFill>
              </a:rPr>
              <a:t>– and I did that on purpose in trying to get to my point. The Cortex A12 was unveiled in July 2013 and presented as a successor to the Cortex A9. The core had a relatively short lifetime as it was quickly replaced within 6 months with the Cortex A17 in February 2014 which improved performance and also made the core </a:t>
            </a:r>
            <a:r>
              <a:rPr lang="en-US" sz="1500" dirty="0" err="1">
                <a:solidFill>
                  <a:srgbClr val="000000"/>
                </a:solidFill>
              </a:rPr>
              <a:t>big.LITTLE</a:t>
            </a:r>
            <a:r>
              <a:rPr lang="en-US" sz="1500" dirty="0">
                <a:solidFill>
                  <a:srgbClr val="000000"/>
                </a:solidFill>
              </a:rPr>
              <a:t> compatible with the Cortex A7. The Cortex A17 saw limited adoption in the mobile space. In fact, among the few </a:t>
            </a:r>
            <a:r>
              <a:rPr lang="en-US" sz="1500" dirty="0" err="1">
                <a:solidFill>
                  <a:srgbClr val="000000"/>
                </a:solidFill>
              </a:rPr>
              <a:t>SoCs</a:t>
            </a:r>
            <a:r>
              <a:rPr lang="en-US" sz="1500" dirty="0">
                <a:solidFill>
                  <a:srgbClr val="000000"/>
                </a:solidFill>
              </a:rPr>
              <a:t> such as </a:t>
            </a:r>
            <a:r>
              <a:rPr lang="en-US" sz="1500" dirty="0" err="1">
                <a:solidFill>
                  <a:srgbClr val="000000"/>
                </a:solidFill>
              </a:rPr>
              <a:t>Rockchip’s</a:t>
            </a:r>
            <a:r>
              <a:rPr lang="en-US" sz="1500" dirty="0">
                <a:solidFill>
                  <a:srgbClr val="000000"/>
                </a:solidFill>
              </a:rPr>
              <a:t> RK3288 and some little known chips such as </a:t>
            </a:r>
            <a:r>
              <a:rPr lang="en-US" sz="1500" dirty="0" err="1">
                <a:solidFill>
                  <a:srgbClr val="000000"/>
                </a:solidFill>
              </a:rPr>
              <a:t>HiSilicon’s</a:t>
            </a:r>
            <a:r>
              <a:rPr lang="en-US" sz="1500" dirty="0">
                <a:solidFill>
                  <a:srgbClr val="000000"/>
                </a:solidFill>
              </a:rPr>
              <a:t> Hi3536 multimedia </a:t>
            </a:r>
            <a:r>
              <a:rPr lang="en-US" sz="1500" dirty="0" err="1">
                <a:solidFill>
                  <a:srgbClr val="000000"/>
                </a:solidFill>
              </a:rPr>
              <a:t>SoC</a:t>
            </a:r>
            <a:r>
              <a:rPr lang="en-US" sz="1500" dirty="0">
                <a:solidFill>
                  <a:srgbClr val="000000"/>
                </a:solidFill>
              </a:rPr>
              <a:t>, it was only </a:t>
            </a:r>
            <a:r>
              <a:rPr lang="en-US" sz="1500" dirty="0" err="1">
                <a:solidFill>
                  <a:srgbClr val="000000"/>
                </a:solidFill>
              </a:rPr>
              <a:t>MediaTek’s</a:t>
            </a:r>
            <a:r>
              <a:rPr lang="en-US" sz="1500" dirty="0">
                <a:solidFill>
                  <a:srgbClr val="000000"/>
                </a:solidFill>
              </a:rPr>
              <a:t> MT6595 that saw moderate success in design wins such as </a:t>
            </a:r>
            <a:r>
              <a:rPr lang="en-US" sz="1500" dirty="0" err="1">
                <a:solidFill>
                  <a:srgbClr val="000000"/>
                </a:solidFill>
              </a:rPr>
              <a:t>Meizu’s</a:t>
            </a:r>
            <a:r>
              <a:rPr lang="en-US" sz="1500" dirty="0">
                <a:solidFill>
                  <a:srgbClr val="000000"/>
                </a:solidFill>
              </a:rPr>
              <a:t> MX4</a:t>
            </a:r>
            <a:r>
              <a:rPr lang="en-US" sz="1500" dirty="0" smtClean="0">
                <a:solidFill>
                  <a:srgbClr val="000000"/>
                </a:solidFill>
              </a:rPr>
              <a:t>.</a:t>
            </a:r>
            <a:endParaRPr lang="hu-HU" sz="1500" dirty="0" smtClean="0">
              <a:solidFill>
                <a:srgbClr val="000000"/>
              </a:solidFill>
            </a:endParaRPr>
          </a:p>
          <a:p>
            <a:pPr>
              <a:spcAft>
                <a:spcPts val="600"/>
              </a:spcAft>
            </a:pPr>
            <a:r>
              <a:rPr lang="hu-HU" sz="1500" dirty="0" smtClean="0"/>
              <a:t>... </a:t>
            </a:r>
            <a:r>
              <a:rPr lang="en-US" sz="1500" dirty="0"/>
              <a:t> </a:t>
            </a:r>
          </a:p>
          <a:p>
            <a:endParaRPr lang="en-US" sz="1500" dirty="0"/>
          </a:p>
        </p:txBody>
      </p:sp>
      <p:sp>
        <p:nvSpPr>
          <p:cNvPr id="6" name="TextBox 5"/>
          <p:cNvSpPr txBox="1"/>
          <p:nvPr/>
        </p:nvSpPr>
        <p:spPr>
          <a:xfrm>
            <a:off x="296863" y="728663"/>
            <a:ext cx="7230313" cy="338554"/>
          </a:xfrm>
          <a:prstGeom prst="rect">
            <a:avLst/>
          </a:prstGeom>
          <a:noFill/>
        </p:spPr>
        <p:txBody>
          <a:bodyPr wrap="none" rtlCol="0">
            <a:spAutoFit/>
          </a:bodyPr>
          <a:lstStyle/>
          <a:p>
            <a:r>
              <a:rPr lang="hu-HU" sz="1600" dirty="0" smtClean="0">
                <a:solidFill>
                  <a:srgbClr val="FF0000"/>
                </a:solidFill>
              </a:rPr>
              <a:t>Remarks on the evolution of the Cortex-A series (taken from []) -3</a:t>
            </a:r>
            <a:endParaRPr lang="en-US" sz="1600" dirty="0">
              <a:solidFill>
                <a:srgbClr val="FF0000"/>
              </a:solidFill>
            </a:endParaRPr>
          </a:p>
        </p:txBody>
      </p:sp>
      <p:sp>
        <p:nvSpPr>
          <p:cNvPr id="7" name="TextBox 6"/>
          <p:cNvSpPr txBox="1"/>
          <p:nvPr/>
        </p:nvSpPr>
        <p:spPr>
          <a:xfrm>
            <a:off x="296863" y="6527376"/>
            <a:ext cx="6009594" cy="276999"/>
          </a:xfrm>
          <a:prstGeom prst="rect">
            <a:avLst/>
          </a:prstGeom>
          <a:noFill/>
        </p:spPr>
        <p:txBody>
          <a:bodyPr wrap="none" rtlCol="0">
            <a:spAutoFit/>
          </a:bodyPr>
          <a:lstStyle/>
          <a:p>
            <a:r>
              <a:rPr lang="en-US" sz="1200" dirty="0"/>
              <a:t>http://www.anandtech.com/show/10347/arm-cortex-a73-artemis-unveiled</a:t>
            </a:r>
          </a:p>
        </p:txBody>
      </p:sp>
    </p:spTree>
    <p:extLst>
      <p:ext uri="{BB962C8B-B14F-4D97-AF65-F5344CB8AC3E}">
        <p14:creationId xmlns:p14="http://schemas.microsoft.com/office/powerpoint/2010/main" val="1238280795"/>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2F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841375" y="1600005"/>
            <a:ext cx="7359650"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hu-HU" sz="1900" dirty="0">
                <a:solidFill>
                  <a:srgbClr val="FFFFFF"/>
                </a:solidFill>
              </a:rPr>
              <a:t>5</a:t>
            </a:r>
            <a:r>
              <a:rPr lang="hu-HU" sz="1900" dirty="0" smtClean="0">
                <a:solidFill>
                  <a:srgbClr val="FFFFFF"/>
                </a:solidFill>
              </a:rPr>
              <a:t>. </a:t>
            </a:r>
            <a:r>
              <a:rPr lang="hu-HU" sz="1900" dirty="0" err="1" smtClean="0">
                <a:solidFill>
                  <a:srgbClr val="FFFFFF"/>
                </a:solidFill>
              </a:rPr>
              <a:t>Overview</a:t>
            </a:r>
            <a:r>
              <a:rPr lang="hu-HU" sz="1900" dirty="0" smtClean="0">
                <a:solidFill>
                  <a:srgbClr val="FFFFFF"/>
                </a:solidFill>
              </a:rPr>
              <a:t> of</a:t>
            </a:r>
            <a:r>
              <a:rPr lang="en-US" sz="1900" dirty="0" smtClean="0">
                <a:solidFill>
                  <a:srgbClr val="FFFFFF"/>
                </a:solidFill>
              </a:rPr>
              <a:t> </a:t>
            </a:r>
            <a:r>
              <a:rPr lang="hu-HU" sz="1900" dirty="0" smtClean="0">
                <a:solidFill>
                  <a:srgbClr val="FFFFFF"/>
                </a:solidFill>
              </a:rPr>
              <a:t>ARM’s Mali </a:t>
            </a:r>
            <a:r>
              <a:rPr lang="hu-HU" sz="1900" dirty="0" err="1" smtClean="0">
                <a:solidFill>
                  <a:srgbClr val="FFFFFF"/>
                </a:solidFill>
              </a:rPr>
              <a:t>graphics</a:t>
            </a:r>
            <a:r>
              <a:rPr lang="hu-HU" sz="1900" dirty="0" smtClean="0">
                <a:solidFill>
                  <a:srgbClr val="FFFFFF"/>
                </a:solidFill>
              </a:rPr>
              <a:t> series</a:t>
            </a:r>
            <a:endParaRPr lang="hu-HU" sz="1900" dirty="0">
              <a:solidFill>
                <a:srgbClr val="FFFFFF"/>
              </a:solidFill>
            </a:endParaRPr>
          </a:p>
        </p:txBody>
      </p:sp>
      <p:sp>
        <p:nvSpPr>
          <p:cNvPr id="2" name="TextBox 1"/>
          <p:cNvSpPr txBox="1"/>
          <p:nvPr/>
        </p:nvSpPr>
        <p:spPr>
          <a:xfrm>
            <a:off x="1871700" y="2618910"/>
            <a:ext cx="2427268" cy="338554"/>
          </a:xfrm>
          <a:prstGeom prst="rect">
            <a:avLst/>
          </a:prstGeom>
          <a:noFill/>
        </p:spPr>
        <p:txBody>
          <a:bodyPr wrap="none" rtlCol="0">
            <a:spAutoFit/>
          </a:bodyPr>
          <a:lstStyle/>
          <a:p>
            <a:r>
              <a:rPr lang="en-US" sz="1600" dirty="0" smtClean="0">
                <a:solidFill>
                  <a:schemeClr val="bg1"/>
                </a:solidFill>
              </a:rPr>
              <a:t>Will not be discussed.</a:t>
            </a:r>
            <a:endParaRPr lang="en-US" sz="1600" dirty="0">
              <a:solidFill>
                <a:schemeClr val="bg1"/>
              </a:solidFill>
            </a:endParaRPr>
          </a:p>
        </p:txBody>
      </p:sp>
    </p:spTree>
    <p:extLst>
      <p:ext uri="{BB962C8B-B14F-4D97-AF65-F5344CB8AC3E}">
        <p14:creationId xmlns:p14="http://schemas.microsoft.com/office/powerpoint/2010/main" val="2135315861"/>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 y="628210"/>
            <a:ext cx="6550639" cy="369332"/>
          </a:xfrm>
          <a:prstGeom prst="rect">
            <a:avLst/>
          </a:prstGeom>
          <a:noFill/>
        </p:spPr>
        <p:txBody>
          <a:bodyPr wrap="none" rtlCol="0">
            <a:spAutoFit/>
          </a:bodyPr>
          <a:lstStyle/>
          <a:p>
            <a:r>
              <a:rPr lang="hu-HU" dirty="0">
                <a:solidFill>
                  <a:srgbClr val="2D2D8A"/>
                </a:solidFill>
              </a:rPr>
              <a:t>5</a:t>
            </a:r>
            <a:r>
              <a:rPr lang="hu-HU" dirty="0" smtClean="0">
                <a:solidFill>
                  <a:srgbClr val="2D2D8A"/>
                </a:solidFill>
              </a:rPr>
              <a:t>. </a:t>
            </a:r>
            <a:r>
              <a:rPr lang="hu-HU" dirty="0" err="1" smtClean="0">
                <a:solidFill>
                  <a:srgbClr val="2D2D8A"/>
                </a:solidFill>
              </a:rPr>
              <a:t>Overview</a:t>
            </a:r>
            <a:r>
              <a:rPr lang="hu-HU" dirty="0" smtClean="0">
                <a:solidFill>
                  <a:srgbClr val="2D2D8A"/>
                </a:solidFill>
              </a:rPr>
              <a:t> of </a:t>
            </a:r>
            <a:r>
              <a:rPr lang="en-US" dirty="0" smtClean="0">
                <a:solidFill>
                  <a:srgbClr val="2D2D8A"/>
                </a:solidFill>
              </a:rPr>
              <a:t>ARM’s Mali graphics </a:t>
            </a:r>
            <a:r>
              <a:rPr lang="hu-HU" dirty="0" smtClean="0">
                <a:solidFill>
                  <a:srgbClr val="2D2D8A"/>
                </a:solidFill>
              </a:rPr>
              <a:t>series</a:t>
            </a:r>
            <a:r>
              <a:rPr lang="en-US" dirty="0" smtClean="0">
                <a:solidFill>
                  <a:srgbClr val="2D2D8A"/>
                </a:solidFill>
              </a:rPr>
              <a:t> (since 2010)</a:t>
            </a:r>
            <a:endParaRPr lang="en-US" dirty="0">
              <a:solidFill>
                <a:srgbClr val="2D2D8A"/>
              </a:solidFill>
            </a:endParaRPr>
          </a:p>
        </p:txBody>
      </p:sp>
      <p:sp>
        <p:nvSpPr>
          <p:cNvPr id="5" name="Text Box 7"/>
          <p:cNvSpPr txBox="1">
            <a:spLocks noChangeArrowheads="1"/>
          </p:cNvSpPr>
          <p:nvPr/>
        </p:nvSpPr>
        <p:spPr bwMode="auto">
          <a:xfrm>
            <a:off x="1421650" y="3123845"/>
            <a:ext cx="24270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US" altLang="en-US" sz="1300" b="1" smtClean="0">
                <a:solidFill>
                  <a:srgbClr val="000000"/>
                </a:solidFill>
              </a:rPr>
              <a:t>Performance oriented</a:t>
            </a:r>
          </a:p>
          <a:p>
            <a:pPr algn="ctr">
              <a:spcBef>
                <a:spcPct val="0"/>
              </a:spcBef>
              <a:buClrTx/>
              <a:buSzTx/>
              <a:buFontTx/>
              <a:buNone/>
            </a:pPr>
            <a:r>
              <a:rPr lang="en-US" altLang="en-US" sz="1300" b="1" smtClean="0">
                <a:solidFill>
                  <a:srgbClr val="000000"/>
                </a:solidFill>
              </a:rPr>
              <a:t>graphics </a:t>
            </a:r>
            <a:r>
              <a:rPr lang="hu-HU" altLang="en-US" sz="1300" b="1" smtClean="0">
                <a:solidFill>
                  <a:srgbClr val="000000"/>
                </a:solidFill>
              </a:rPr>
              <a:t>series</a:t>
            </a:r>
            <a:endParaRPr lang="en-US" altLang="en-US" sz="1300" b="1">
              <a:solidFill>
                <a:srgbClr val="000000"/>
              </a:solidFill>
            </a:endParaRPr>
          </a:p>
        </p:txBody>
      </p:sp>
      <p:sp>
        <p:nvSpPr>
          <p:cNvPr id="6" name="Text Box 16"/>
          <p:cNvSpPr txBox="1">
            <a:spLocks noChangeArrowheads="1"/>
          </p:cNvSpPr>
          <p:nvPr/>
        </p:nvSpPr>
        <p:spPr bwMode="auto">
          <a:xfrm>
            <a:off x="2501770" y="2251638"/>
            <a:ext cx="378020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r>
              <a:rPr lang="en-US" altLang="en-US" sz="1300" b="1" smtClean="0">
                <a:solidFill>
                  <a:srgbClr val="000000"/>
                </a:solidFill>
              </a:rPr>
              <a:t>ARM Mali graphics </a:t>
            </a:r>
            <a:r>
              <a:rPr lang="hu-HU" altLang="en-US" sz="1300" b="1" smtClean="0">
                <a:solidFill>
                  <a:srgbClr val="000000"/>
                </a:solidFill>
              </a:rPr>
              <a:t>series</a:t>
            </a:r>
            <a:r>
              <a:rPr lang="en-US" altLang="en-US" sz="1300" b="1" smtClean="0">
                <a:solidFill>
                  <a:srgbClr val="000000"/>
                </a:solidFill>
              </a:rPr>
              <a:t> (since 2010)</a:t>
            </a:r>
            <a:endParaRPr lang="en-US" altLang="en-US" sz="1300" b="1">
              <a:solidFill>
                <a:srgbClr val="000000"/>
              </a:solidFill>
            </a:endParaRPr>
          </a:p>
        </p:txBody>
      </p:sp>
      <p:sp>
        <p:nvSpPr>
          <p:cNvPr id="7" name="Line 17"/>
          <p:cNvSpPr>
            <a:spLocks noChangeShapeType="1"/>
          </p:cNvSpPr>
          <p:nvPr/>
        </p:nvSpPr>
        <p:spPr bwMode="auto">
          <a:xfrm flipV="1">
            <a:off x="2663709" y="2901467"/>
            <a:ext cx="351359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8" name="Line 22"/>
          <p:cNvSpPr>
            <a:spLocks noChangeShapeType="1"/>
          </p:cNvSpPr>
          <p:nvPr/>
        </p:nvSpPr>
        <p:spPr bwMode="auto">
          <a:xfrm>
            <a:off x="4391980" y="2619852"/>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9" name="Line 25"/>
          <p:cNvSpPr>
            <a:spLocks noChangeShapeType="1"/>
          </p:cNvSpPr>
          <p:nvPr/>
        </p:nvSpPr>
        <p:spPr bwMode="auto">
          <a:xfrm>
            <a:off x="2633230" y="2890916"/>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0" name="Line 29"/>
          <p:cNvSpPr>
            <a:spLocks noChangeShapeType="1"/>
          </p:cNvSpPr>
          <p:nvPr/>
        </p:nvSpPr>
        <p:spPr bwMode="auto">
          <a:xfrm flipH="1">
            <a:off x="6176027" y="2884544"/>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6" name="Text Box 7"/>
          <p:cNvSpPr txBox="1">
            <a:spLocks noChangeArrowheads="1"/>
          </p:cNvSpPr>
          <p:nvPr/>
        </p:nvSpPr>
        <p:spPr bwMode="auto">
          <a:xfrm>
            <a:off x="4980251" y="3154677"/>
            <a:ext cx="24270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US" altLang="en-US" sz="1300" b="1" smtClean="0">
                <a:solidFill>
                  <a:srgbClr val="000000"/>
                </a:solidFill>
              </a:rPr>
              <a:t>Cost efficient</a:t>
            </a:r>
          </a:p>
          <a:p>
            <a:pPr algn="ctr">
              <a:spcBef>
                <a:spcPct val="0"/>
              </a:spcBef>
              <a:buClrTx/>
              <a:buSzTx/>
              <a:buFontTx/>
              <a:buNone/>
            </a:pPr>
            <a:r>
              <a:rPr lang="en-US" altLang="en-US" sz="1300" b="1" smtClean="0">
                <a:solidFill>
                  <a:srgbClr val="000000"/>
                </a:solidFill>
              </a:rPr>
              <a:t>graphics </a:t>
            </a:r>
            <a:r>
              <a:rPr lang="hu-HU" altLang="en-US" sz="1300" b="1" smtClean="0">
                <a:solidFill>
                  <a:srgbClr val="000000"/>
                </a:solidFill>
              </a:rPr>
              <a:t>series</a:t>
            </a:r>
            <a:endParaRPr lang="en-US" altLang="en-US" sz="1300" b="1">
              <a:solidFill>
                <a:srgbClr val="000000"/>
              </a:solidFill>
            </a:endParaRPr>
          </a:p>
        </p:txBody>
      </p:sp>
      <p:sp>
        <p:nvSpPr>
          <p:cNvPr id="18" name="Oval 13"/>
          <p:cNvSpPr>
            <a:spLocks noChangeArrowheads="1"/>
          </p:cNvSpPr>
          <p:nvPr/>
        </p:nvSpPr>
        <p:spPr bwMode="auto">
          <a:xfrm>
            <a:off x="2598622" y="3043270"/>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19" name="Oval 13"/>
          <p:cNvSpPr>
            <a:spLocks noChangeArrowheads="1"/>
          </p:cNvSpPr>
          <p:nvPr/>
        </p:nvSpPr>
        <p:spPr bwMode="auto">
          <a:xfrm>
            <a:off x="6144762" y="3038507"/>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3" name="TextBox 2"/>
          <p:cNvSpPr txBox="1"/>
          <p:nvPr/>
        </p:nvSpPr>
        <p:spPr>
          <a:xfrm>
            <a:off x="250825" y="1036830"/>
            <a:ext cx="8893781" cy="907941"/>
          </a:xfrm>
          <a:prstGeom prst="rect">
            <a:avLst/>
          </a:prstGeom>
          <a:noFill/>
        </p:spPr>
        <p:txBody>
          <a:bodyPr wrap="none" rtlCol="0">
            <a:spAutoFit/>
          </a:bodyPr>
          <a:lstStyle/>
          <a:p>
            <a:pPr marL="285750" indent="-285750">
              <a:buFont typeface="Arial" panose="020B0604020202020204" pitchFamily="34" charset="0"/>
              <a:buChar char="•"/>
            </a:pPr>
            <a:r>
              <a:rPr lang="en-US" sz="1600" dirty="0" smtClean="0">
                <a:solidFill>
                  <a:srgbClr val="000000"/>
                </a:solidFill>
              </a:rPr>
              <a:t>ARM also designs </a:t>
            </a:r>
            <a:r>
              <a:rPr lang="en-US" sz="1600" dirty="0">
                <a:solidFill>
                  <a:srgbClr val="000000"/>
                </a:solidFill>
              </a:rPr>
              <a:t>and </a:t>
            </a:r>
            <a:r>
              <a:rPr lang="en-US" sz="1600" dirty="0" smtClean="0">
                <a:solidFill>
                  <a:srgbClr val="000000"/>
                </a:solidFill>
              </a:rPr>
              <a:t>licenses </a:t>
            </a:r>
            <a:r>
              <a:rPr lang="en-US" sz="1600" dirty="0" smtClean="0">
                <a:solidFill>
                  <a:srgbClr val="FF0000"/>
                </a:solidFill>
              </a:rPr>
              <a:t>GPUs</a:t>
            </a:r>
            <a:r>
              <a:rPr lang="en-US" sz="1600" dirty="0" smtClean="0">
                <a:solidFill>
                  <a:srgbClr val="000000"/>
                </a:solidFill>
              </a:rPr>
              <a:t> to be used </a:t>
            </a:r>
            <a:r>
              <a:rPr lang="en-US" sz="1600" dirty="0" smtClean="0">
                <a:solidFill>
                  <a:srgbClr val="0070C0"/>
                </a:solidFill>
              </a:rPr>
              <a:t>as companion chips to their CPU</a:t>
            </a:r>
          </a:p>
          <a:p>
            <a:pPr>
              <a:spcAft>
                <a:spcPts val="600"/>
              </a:spcAft>
            </a:pPr>
            <a:r>
              <a:rPr lang="en-US" sz="1600" dirty="0">
                <a:solidFill>
                  <a:srgbClr val="0070C0"/>
                </a:solidFill>
              </a:rPr>
              <a:t> </a:t>
            </a:r>
            <a:r>
              <a:rPr lang="en-US" sz="1600" dirty="0" smtClean="0">
                <a:solidFill>
                  <a:srgbClr val="0070C0"/>
                </a:solidFill>
              </a:rPr>
              <a:t>     chips</a:t>
            </a:r>
            <a:r>
              <a:rPr lang="en-US" sz="1600" dirty="0" smtClean="0">
                <a:solidFill>
                  <a:srgbClr val="000000"/>
                </a:solidFill>
              </a:rPr>
              <a:t>.</a:t>
            </a:r>
          </a:p>
          <a:p>
            <a:pPr marL="285750" indent="-285750">
              <a:buFont typeface="Arial" panose="020B0604020202020204" pitchFamily="34" charset="0"/>
              <a:buChar char="•"/>
            </a:pPr>
            <a:r>
              <a:rPr lang="en-US" sz="1600" dirty="0" smtClean="0">
                <a:solidFill>
                  <a:srgbClr val="000000"/>
                </a:solidFill>
              </a:rPr>
              <a:t>ARM’s GPU lines are designated as </a:t>
            </a:r>
            <a:r>
              <a:rPr lang="en-US" sz="1600" dirty="0" smtClean="0">
                <a:solidFill>
                  <a:srgbClr val="FF0000"/>
                </a:solidFill>
              </a:rPr>
              <a:t>Mali </a:t>
            </a:r>
            <a:r>
              <a:rPr lang="hu-HU" sz="1600" dirty="0" smtClean="0">
                <a:solidFill>
                  <a:srgbClr val="FF0000"/>
                </a:solidFill>
              </a:rPr>
              <a:t>graphics series</a:t>
            </a:r>
            <a:r>
              <a:rPr lang="en-US" sz="1600" dirty="0" smtClean="0">
                <a:solidFill>
                  <a:srgbClr val="000000"/>
                </a:solidFill>
              </a:rPr>
              <a:t>.</a:t>
            </a:r>
            <a:endParaRPr lang="en-US" sz="1600" dirty="0">
              <a:solidFill>
                <a:srgbClr val="000000"/>
              </a:solidFill>
            </a:endParaRPr>
          </a:p>
        </p:txBody>
      </p:sp>
      <p:sp>
        <p:nvSpPr>
          <p:cNvPr id="14" name="Title 1"/>
          <p:cNvSpPr>
            <a:spLocks noGrp="1"/>
          </p:cNvSpPr>
          <p:nvPr>
            <p:ph type="title"/>
          </p:nvPr>
        </p:nvSpPr>
        <p:spPr>
          <a:xfrm>
            <a:off x="0" y="0"/>
            <a:ext cx="9144000" cy="393700"/>
          </a:xfrm>
        </p:spPr>
        <p:txBody>
          <a:bodyPr/>
          <a:lstStyle/>
          <a:p>
            <a:r>
              <a:rPr lang="hu-HU" dirty="0"/>
              <a:t>5</a:t>
            </a:r>
            <a:r>
              <a:rPr lang="hu-HU" dirty="0" smtClean="0"/>
              <a:t>. </a:t>
            </a:r>
            <a:r>
              <a:rPr lang="hu-HU" dirty="0" err="1" smtClean="0"/>
              <a:t>Overview</a:t>
            </a:r>
            <a:r>
              <a:rPr lang="hu-HU" dirty="0" smtClean="0"/>
              <a:t> </a:t>
            </a:r>
            <a:r>
              <a:rPr lang="hu-HU" dirty="0" err="1" smtClean="0"/>
              <a:t>or</a:t>
            </a:r>
            <a:r>
              <a:rPr lang="hu-HU" dirty="0" smtClean="0"/>
              <a:t> </a:t>
            </a:r>
            <a:r>
              <a:rPr lang="en-US" dirty="0" smtClean="0"/>
              <a:t>ARM’s </a:t>
            </a:r>
            <a:r>
              <a:rPr lang="en-US" dirty="0"/>
              <a:t>Mali graphics </a:t>
            </a:r>
            <a:r>
              <a:rPr lang="hu-HU" dirty="0" smtClean="0"/>
              <a:t>series</a:t>
            </a:r>
            <a:r>
              <a:rPr lang="en-US" dirty="0" smtClean="0"/>
              <a:t> </a:t>
            </a:r>
            <a:r>
              <a:rPr lang="hu-HU" dirty="0" smtClean="0"/>
              <a:t>(1)</a:t>
            </a:r>
            <a:endParaRPr lang="en-US" dirty="0"/>
          </a:p>
        </p:txBody>
      </p:sp>
    </p:spTree>
    <p:extLst>
      <p:ext uri="{BB962C8B-B14F-4D97-AF65-F5344CB8AC3E}">
        <p14:creationId xmlns:p14="http://schemas.microsoft.com/office/powerpoint/2010/main" val="199045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9" grpId="0" animBg="1"/>
      <p:bldP spid="10" grpId="0" animBg="1"/>
      <p:bldP spid="16" grpId="0"/>
      <p:bldP spid="18" grpId="0" animBg="1"/>
      <p:bldP spid="19" grpId="0" animBg="1"/>
      <p:bldP spid="3"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arm.com/images/mali-performance-efficient-roadmap-L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00" y="1565429"/>
            <a:ext cx="4822254" cy="39753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arm.com/images/mali-cost-efficient-roadmap-L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7350" y="1605395"/>
            <a:ext cx="4860540" cy="40068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87325" y="630202"/>
            <a:ext cx="7116051" cy="654025"/>
          </a:xfrm>
          <a:prstGeom prst="rect">
            <a:avLst/>
          </a:prstGeom>
          <a:noFill/>
        </p:spPr>
        <p:txBody>
          <a:bodyPr wrap="none" rtlCol="0">
            <a:spAutoFit/>
          </a:bodyPr>
          <a:lstStyle/>
          <a:p>
            <a:pPr>
              <a:spcAft>
                <a:spcPts val="300"/>
              </a:spcAft>
            </a:pPr>
            <a:r>
              <a:rPr lang="en-US" dirty="0" smtClean="0">
                <a:solidFill>
                  <a:srgbClr val="2D2D8A"/>
                </a:solidFill>
              </a:rPr>
              <a:t>Overview of </a:t>
            </a:r>
            <a:r>
              <a:rPr lang="en-US" dirty="0" err="1" smtClean="0">
                <a:solidFill>
                  <a:srgbClr val="2D2D8A"/>
                </a:solidFill>
              </a:rPr>
              <a:t>ARM’s</a:t>
            </a:r>
            <a:r>
              <a:rPr lang="en-US" dirty="0" smtClean="0">
                <a:solidFill>
                  <a:srgbClr val="2D2D8A"/>
                </a:solidFill>
              </a:rPr>
              <a:t> Mali graphics </a:t>
            </a:r>
            <a:r>
              <a:rPr lang="hu-HU" dirty="0" smtClean="0">
                <a:solidFill>
                  <a:srgbClr val="2D2D8A"/>
                </a:solidFill>
              </a:rPr>
              <a:t>seeries</a:t>
            </a:r>
          </a:p>
          <a:p>
            <a:pPr>
              <a:spcAft>
                <a:spcPts val="300"/>
              </a:spcAft>
            </a:pPr>
            <a:r>
              <a:rPr lang="hu-HU" sz="1600" dirty="0" smtClean="0"/>
              <a:t>Only GPU parts announced </a:t>
            </a:r>
            <a:r>
              <a:rPr lang="en-US" sz="1600" dirty="0" smtClean="0"/>
              <a:t>since about 2010</a:t>
            </a:r>
            <a:r>
              <a:rPr lang="hu-HU" sz="1600" dirty="0" smtClean="0"/>
              <a:t> will be discussed</a:t>
            </a:r>
            <a:r>
              <a:rPr lang="en-US" sz="1600" dirty="0" smtClean="0"/>
              <a:t> </a:t>
            </a:r>
            <a:r>
              <a:rPr lang="en-US" sz="1600" dirty="0" smtClean="0">
                <a:solidFill>
                  <a:srgbClr val="000000"/>
                </a:solidFill>
              </a:rPr>
              <a:t>[</a:t>
            </a:r>
            <a:r>
              <a:rPr lang="hu-HU" sz="1600" dirty="0" smtClean="0">
                <a:solidFill>
                  <a:srgbClr val="000000"/>
                </a:solidFill>
              </a:rPr>
              <a:t>20</a:t>
            </a:r>
            <a:r>
              <a:rPr lang="en-US" sz="1600" dirty="0" smtClean="0">
                <a:solidFill>
                  <a:srgbClr val="000000"/>
                </a:solidFill>
              </a:rPr>
              <a:t>]</a:t>
            </a:r>
            <a:endParaRPr lang="en-US" sz="1600" dirty="0">
              <a:solidFill>
                <a:srgbClr val="000000"/>
              </a:solidFill>
            </a:endParaRPr>
          </a:p>
        </p:txBody>
      </p:sp>
      <p:sp>
        <p:nvSpPr>
          <p:cNvPr id="8" name="TextBox 7"/>
          <p:cNvSpPr txBox="1"/>
          <p:nvPr/>
        </p:nvSpPr>
        <p:spPr>
          <a:xfrm>
            <a:off x="6890" y="5712204"/>
            <a:ext cx="2383986" cy="777136"/>
          </a:xfrm>
          <a:prstGeom prst="rect">
            <a:avLst/>
          </a:prstGeom>
          <a:noFill/>
        </p:spPr>
        <p:txBody>
          <a:bodyPr wrap="none" rtlCol="0">
            <a:spAutoFit/>
          </a:bodyPr>
          <a:lstStyle/>
          <a:p>
            <a:pPr algn="ctr"/>
            <a:r>
              <a:rPr lang="en-US" sz="1400" b="1" smtClean="0">
                <a:solidFill>
                  <a:srgbClr val="000000"/>
                </a:solidFill>
              </a:rPr>
              <a:t>Performance oriented</a:t>
            </a:r>
          </a:p>
          <a:p>
            <a:pPr algn="ctr">
              <a:spcAft>
                <a:spcPts val="300"/>
              </a:spcAft>
            </a:pPr>
            <a:r>
              <a:rPr lang="en-US" sz="1400" b="1" smtClean="0">
                <a:solidFill>
                  <a:srgbClr val="000000"/>
                </a:solidFill>
              </a:rPr>
              <a:t>graphics </a:t>
            </a:r>
            <a:r>
              <a:rPr lang="hu-HU" sz="1400" b="1" smtClean="0">
                <a:solidFill>
                  <a:srgbClr val="000000"/>
                </a:solidFill>
              </a:rPr>
              <a:t>series</a:t>
            </a:r>
            <a:endParaRPr lang="en-US" sz="1400" b="1" smtClean="0">
              <a:solidFill>
                <a:srgbClr val="000000"/>
              </a:solidFill>
            </a:endParaRPr>
          </a:p>
          <a:p>
            <a:pPr algn="ctr"/>
            <a:r>
              <a:rPr lang="en-US" sz="1400" i="1" smtClean="0">
                <a:solidFill>
                  <a:srgbClr val="000000"/>
                </a:solidFill>
              </a:rPr>
              <a:t>Mali-T6xx - Mali-T8xx</a:t>
            </a:r>
            <a:endParaRPr lang="en-US" sz="1400" i="1">
              <a:solidFill>
                <a:srgbClr val="000000"/>
              </a:solidFill>
            </a:endParaRPr>
          </a:p>
        </p:txBody>
      </p:sp>
      <p:sp>
        <p:nvSpPr>
          <p:cNvPr id="9" name="TextBox 8"/>
          <p:cNvSpPr txBox="1"/>
          <p:nvPr/>
        </p:nvSpPr>
        <p:spPr>
          <a:xfrm>
            <a:off x="3928474" y="5713314"/>
            <a:ext cx="2180405" cy="738664"/>
          </a:xfrm>
          <a:prstGeom prst="rect">
            <a:avLst/>
          </a:prstGeom>
          <a:noFill/>
        </p:spPr>
        <p:txBody>
          <a:bodyPr wrap="none" rtlCol="0">
            <a:spAutoFit/>
          </a:bodyPr>
          <a:lstStyle/>
          <a:p>
            <a:pPr algn="ctr"/>
            <a:r>
              <a:rPr lang="en-US" sz="1400" b="1" smtClean="0">
                <a:solidFill>
                  <a:srgbClr val="000000"/>
                </a:solidFill>
              </a:rPr>
              <a:t>Cost efficient</a:t>
            </a:r>
          </a:p>
          <a:p>
            <a:pPr algn="ctr"/>
            <a:r>
              <a:rPr lang="en-US" sz="1400" b="1" smtClean="0">
                <a:solidFill>
                  <a:srgbClr val="000000"/>
                </a:solidFill>
              </a:rPr>
              <a:t>graphics </a:t>
            </a:r>
            <a:r>
              <a:rPr lang="hu-HU" sz="1400" b="1" smtClean="0">
                <a:solidFill>
                  <a:srgbClr val="000000"/>
                </a:solidFill>
              </a:rPr>
              <a:t>series</a:t>
            </a:r>
            <a:endParaRPr lang="en-US" sz="1400" b="1" smtClean="0">
              <a:solidFill>
                <a:srgbClr val="000000"/>
              </a:solidFill>
            </a:endParaRPr>
          </a:p>
          <a:p>
            <a:pPr algn="ctr"/>
            <a:r>
              <a:rPr lang="en-US" sz="1400" i="1" smtClean="0">
                <a:solidFill>
                  <a:srgbClr val="000000"/>
                </a:solidFill>
              </a:rPr>
              <a:t>Mali-T4xx - Mali-T8xx</a:t>
            </a:r>
            <a:endParaRPr lang="en-US" sz="1400" b="1">
              <a:solidFill>
                <a:srgbClr val="000000"/>
              </a:solidFill>
            </a:endParaRPr>
          </a:p>
        </p:txBody>
      </p:sp>
      <p:sp>
        <p:nvSpPr>
          <p:cNvPr id="10" name="Title 1"/>
          <p:cNvSpPr>
            <a:spLocks noGrp="1"/>
          </p:cNvSpPr>
          <p:nvPr>
            <p:ph type="title"/>
          </p:nvPr>
        </p:nvSpPr>
        <p:spPr>
          <a:xfrm>
            <a:off x="0" y="0"/>
            <a:ext cx="9144000" cy="393700"/>
          </a:xfrm>
        </p:spPr>
        <p:txBody>
          <a:bodyPr/>
          <a:lstStyle/>
          <a:p>
            <a:r>
              <a:rPr lang="hu-HU" dirty="0"/>
              <a:t>5</a:t>
            </a:r>
            <a:r>
              <a:rPr lang="hu-HU" dirty="0" smtClean="0"/>
              <a:t>. </a:t>
            </a:r>
            <a:r>
              <a:rPr lang="hu-HU" dirty="0" err="1" smtClean="0"/>
              <a:t>Overview</a:t>
            </a:r>
            <a:r>
              <a:rPr lang="hu-HU" dirty="0" smtClean="0"/>
              <a:t> of </a:t>
            </a:r>
            <a:r>
              <a:rPr lang="en-US" dirty="0" smtClean="0"/>
              <a:t>ARM’s </a:t>
            </a:r>
            <a:r>
              <a:rPr lang="en-US" dirty="0"/>
              <a:t>Mali graphics lines </a:t>
            </a:r>
            <a:r>
              <a:rPr lang="hu-HU" dirty="0" smtClean="0"/>
              <a:t>(2)</a:t>
            </a:r>
            <a:endParaRPr lang="en-US" dirty="0"/>
          </a:p>
        </p:txBody>
      </p:sp>
    </p:spTree>
    <p:extLst>
      <p:ext uri="{BB962C8B-B14F-4D97-AF65-F5344CB8AC3E}">
        <p14:creationId xmlns:p14="http://schemas.microsoft.com/office/powerpoint/2010/main" val="3092402551"/>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arm.com/images/mali-t604-chip-diagram-L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02" y="1230660"/>
            <a:ext cx="3016933" cy="252730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www.arm.com/images/mali-t624-chip-diagram-L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7" y="1230660"/>
            <a:ext cx="3016933" cy="2527300"/>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http://www.arm.com/images/mali-t628-chip-diagram-L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5172" y="1230660"/>
            <a:ext cx="3016933" cy="2527300"/>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http://www.arm.com/images/mali-t760-chip-diagram-L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9667" y="3761355"/>
            <a:ext cx="3016933" cy="2527300"/>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http://www.arm.com/images/mali-t860-chip-diagram-L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6600" y="3761355"/>
            <a:ext cx="3016933" cy="25273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3675" y="630238"/>
            <a:ext cx="6607193" cy="369332"/>
          </a:xfrm>
          <a:prstGeom prst="rect">
            <a:avLst/>
          </a:prstGeom>
          <a:noFill/>
        </p:spPr>
        <p:txBody>
          <a:bodyPr wrap="none" rtlCol="0">
            <a:spAutoFit/>
          </a:bodyPr>
          <a:lstStyle/>
          <a:p>
            <a:r>
              <a:rPr lang="en-US" smtClean="0">
                <a:solidFill>
                  <a:srgbClr val="2D2D8A"/>
                </a:solidFill>
              </a:rPr>
              <a:t>ARM’s performance oriented </a:t>
            </a:r>
            <a:r>
              <a:rPr lang="hu-HU" smtClean="0">
                <a:solidFill>
                  <a:srgbClr val="2D2D8A"/>
                </a:solidFill>
              </a:rPr>
              <a:t>Mali </a:t>
            </a:r>
            <a:r>
              <a:rPr lang="en-US" smtClean="0">
                <a:solidFill>
                  <a:srgbClr val="2D2D8A"/>
                </a:solidFill>
              </a:rPr>
              <a:t>graphics </a:t>
            </a:r>
            <a:r>
              <a:rPr lang="hu-HU" smtClean="0">
                <a:solidFill>
                  <a:srgbClr val="2D2D8A"/>
                </a:solidFill>
              </a:rPr>
              <a:t>series</a:t>
            </a:r>
            <a:r>
              <a:rPr lang="en-US" smtClean="0">
                <a:solidFill>
                  <a:srgbClr val="2D2D8A"/>
                </a:solidFill>
              </a:rPr>
              <a:t> </a:t>
            </a:r>
            <a:r>
              <a:rPr lang="en-US" smtClean="0">
                <a:solidFill>
                  <a:srgbClr val="000000"/>
                </a:solidFill>
              </a:rPr>
              <a:t>[</a:t>
            </a:r>
            <a:r>
              <a:rPr lang="hu-HU" smtClean="0">
                <a:solidFill>
                  <a:srgbClr val="000000"/>
                </a:solidFill>
              </a:rPr>
              <a:t>20</a:t>
            </a:r>
            <a:r>
              <a:rPr lang="en-US" smtClean="0">
                <a:solidFill>
                  <a:srgbClr val="000000"/>
                </a:solidFill>
              </a:rPr>
              <a:t>]</a:t>
            </a:r>
            <a:endParaRPr lang="en-US">
              <a:solidFill>
                <a:srgbClr val="000000"/>
              </a:solidFill>
            </a:endParaRPr>
          </a:p>
        </p:txBody>
      </p:sp>
      <p:sp>
        <p:nvSpPr>
          <p:cNvPr id="10" name="Title 1"/>
          <p:cNvSpPr>
            <a:spLocks noGrp="1"/>
          </p:cNvSpPr>
          <p:nvPr>
            <p:ph type="title"/>
          </p:nvPr>
        </p:nvSpPr>
        <p:spPr>
          <a:xfrm>
            <a:off x="0" y="0"/>
            <a:ext cx="9144000" cy="393700"/>
          </a:xfrm>
        </p:spPr>
        <p:txBody>
          <a:bodyPr/>
          <a:lstStyle/>
          <a:p>
            <a:r>
              <a:rPr lang="hu-HU" dirty="0"/>
              <a:t>5</a:t>
            </a:r>
            <a:r>
              <a:rPr lang="hu-HU" dirty="0" smtClean="0"/>
              <a:t>. </a:t>
            </a:r>
            <a:r>
              <a:rPr lang="hu-HU" dirty="0" err="1" smtClean="0"/>
              <a:t>Overview</a:t>
            </a:r>
            <a:r>
              <a:rPr lang="hu-HU" dirty="0" smtClean="0"/>
              <a:t> of ARM’</a:t>
            </a:r>
            <a:r>
              <a:rPr lang="en-US" dirty="0" smtClean="0"/>
              <a:t>s </a:t>
            </a:r>
            <a:r>
              <a:rPr lang="en-US" dirty="0"/>
              <a:t>Mali graphics lines </a:t>
            </a:r>
            <a:r>
              <a:rPr lang="hu-HU" dirty="0" smtClean="0"/>
              <a:t>(3)</a:t>
            </a:r>
            <a:endParaRPr lang="en-US" dirty="0"/>
          </a:p>
        </p:txBody>
      </p:sp>
    </p:spTree>
    <p:extLst>
      <p:ext uri="{BB962C8B-B14F-4D97-AF65-F5344CB8AC3E}">
        <p14:creationId xmlns:p14="http://schemas.microsoft.com/office/powerpoint/2010/main" val="845122456"/>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arm.com/images/mali-400-chip-diagram-L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89" y="1234235"/>
            <a:ext cx="3087478" cy="2586395"/>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http://www.arm.com/images/mali-450-chip-diagram-L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4925" y="1251270"/>
            <a:ext cx="3087478" cy="2586395"/>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http://www.arm.com/images/mali-t622-chip-diagram-L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2480" y="1255230"/>
            <a:ext cx="3087478" cy="2586395"/>
          </a:xfrm>
          <a:prstGeom prst="rect">
            <a:avLst/>
          </a:prstGeom>
          <a:noFill/>
          <a:extLst>
            <a:ext uri="{909E8E84-426E-40DD-AFC4-6F175D3DCCD1}">
              <a14:hiddenFill xmlns:a14="http://schemas.microsoft.com/office/drawing/2010/main">
                <a:solidFill>
                  <a:srgbClr val="FFFFFF"/>
                </a:solidFill>
              </a14:hiddenFill>
            </a:ext>
          </a:extLst>
        </p:spPr>
      </p:pic>
      <p:pic>
        <p:nvPicPr>
          <p:cNvPr id="23560" name="Picture 8" descr="http://www.arm.com/images/mali-t720-chip-diagram-L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62" y="3804007"/>
            <a:ext cx="3087478" cy="2586395"/>
          </a:xfrm>
          <a:prstGeom prst="rect">
            <a:avLst/>
          </a:prstGeom>
          <a:noFill/>
          <a:extLst>
            <a:ext uri="{909E8E84-426E-40DD-AFC4-6F175D3DCCD1}">
              <a14:hiddenFill xmlns:a14="http://schemas.microsoft.com/office/drawing/2010/main">
                <a:solidFill>
                  <a:srgbClr val="FFFFFF"/>
                </a:solidFill>
              </a14:hiddenFill>
            </a:ext>
          </a:extLst>
        </p:spPr>
      </p:pic>
      <p:pic>
        <p:nvPicPr>
          <p:cNvPr id="23562" name="Picture 10" descr="http://www.arm.com/images/mali-t820-chip-diagram-L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6898" y="3816725"/>
            <a:ext cx="3087478" cy="2586395"/>
          </a:xfrm>
          <a:prstGeom prst="rect">
            <a:avLst/>
          </a:prstGeom>
          <a:noFill/>
          <a:extLst>
            <a:ext uri="{909E8E84-426E-40DD-AFC4-6F175D3DCCD1}">
              <a14:hiddenFill xmlns:a14="http://schemas.microsoft.com/office/drawing/2010/main">
                <a:solidFill>
                  <a:srgbClr val="FFFFFF"/>
                </a:solidFill>
              </a14:hiddenFill>
            </a:ext>
          </a:extLst>
        </p:spPr>
      </p:pic>
      <p:pic>
        <p:nvPicPr>
          <p:cNvPr id="23564" name="Picture 12" descr="http://www.arm.com/images/mali-t830-chip-diagram-L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52480" y="3823630"/>
            <a:ext cx="3087478" cy="258639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84150" y="630238"/>
            <a:ext cx="5369675" cy="369332"/>
          </a:xfrm>
          <a:prstGeom prst="rect">
            <a:avLst/>
          </a:prstGeom>
          <a:noFill/>
        </p:spPr>
        <p:txBody>
          <a:bodyPr wrap="none" rtlCol="0">
            <a:spAutoFit/>
          </a:bodyPr>
          <a:lstStyle/>
          <a:p>
            <a:r>
              <a:rPr lang="en-US" smtClean="0">
                <a:solidFill>
                  <a:srgbClr val="2D2D8A"/>
                </a:solidFill>
              </a:rPr>
              <a:t>ARM’s cost efficient </a:t>
            </a:r>
            <a:r>
              <a:rPr lang="hu-HU" smtClean="0">
                <a:solidFill>
                  <a:srgbClr val="2D2D8A"/>
                </a:solidFill>
              </a:rPr>
              <a:t>Mali </a:t>
            </a:r>
            <a:r>
              <a:rPr lang="en-US" smtClean="0">
                <a:solidFill>
                  <a:srgbClr val="2D2D8A"/>
                </a:solidFill>
              </a:rPr>
              <a:t>graphics </a:t>
            </a:r>
            <a:r>
              <a:rPr lang="hu-HU" smtClean="0">
                <a:solidFill>
                  <a:srgbClr val="2D2D8A"/>
                </a:solidFill>
              </a:rPr>
              <a:t>series [</a:t>
            </a:r>
            <a:r>
              <a:rPr lang="hu-HU" smtClean="0">
                <a:solidFill>
                  <a:srgbClr val="000000"/>
                </a:solidFill>
              </a:rPr>
              <a:t>20</a:t>
            </a:r>
            <a:r>
              <a:rPr lang="en-US" smtClean="0">
                <a:solidFill>
                  <a:srgbClr val="000000"/>
                </a:solidFill>
              </a:rPr>
              <a:t>]</a:t>
            </a:r>
            <a:endParaRPr lang="en-US">
              <a:solidFill>
                <a:srgbClr val="000000"/>
              </a:solidFill>
            </a:endParaRPr>
          </a:p>
        </p:txBody>
      </p:sp>
      <p:sp>
        <p:nvSpPr>
          <p:cNvPr id="10" name="Title 1"/>
          <p:cNvSpPr>
            <a:spLocks noGrp="1"/>
          </p:cNvSpPr>
          <p:nvPr>
            <p:ph type="title"/>
          </p:nvPr>
        </p:nvSpPr>
        <p:spPr>
          <a:xfrm>
            <a:off x="0" y="0"/>
            <a:ext cx="9144000" cy="393700"/>
          </a:xfrm>
        </p:spPr>
        <p:txBody>
          <a:bodyPr/>
          <a:lstStyle/>
          <a:p>
            <a:r>
              <a:rPr lang="hu-HU" dirty="0"/>
              <a:t>5</a:t>
            </a:r>
            <a:r>
              <a:rPr lang="hu-HU" dirty="0" smtClean="0"/>
              <a:t>. </a:t>
            </a:r>
            <a:r>
              <a:rPr lang="hu-HU" dirty="0" err="1" smtClean="0"/>
              <a:t>Overview</a:t>
            </a:r>
            <a:r>
              <a:rPr lang="hu-HU" dirty="0" smtClean="0"/>
              <a:t> of </a:t>
            </a:r>
            <a:r>
              <a:rPr lang="en-US" dirty="0" smtClean="0"/>
              <a:t>ARM’s </a:t>
            </a:r>
            <a:r>
              <a:rPr lang="en-US" dirty="0"/>
              <a:t>Mali graphics lines </a:t>
            </a:r>
            <a:r>
              <a:rPr lang="hu-HU" dirty="0" smtClean="0"/>
              <a:t>(4)</a:t>
            </a:r>
            <a:endParaRPr lang="en-US" dirty="0"/>
          </a:p>
        </p:txBody>
      </p:sp>
    </p:spTree>
    <p:extLst>
      <p:ext uri="{BB962C8B-B14F-4D97-AF65-F5344CB8AC3E}">
        <p14:creationId xmlns:p14="http://schemas.microsoft.com/office/powerpoint/2010/main" val="3524578456"/>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542972" y="1413881"/>
            <a:ext cx="6023270" cy="4805429"/>
            <a:chOff x="1602305" y="1088740"/>
            <a:chExt cx="5715000" cy="4905545"/>
          </a:xfrm>
        </p:grpSpPr>
        <p:pic>
          <p:nvPicPr>
            <p:cNvPr id="13314" name="Picture 2" descr="http://content.hwigroup.net/images/articles/armtechday2014-mobile-mali-road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2305" y="1222260"/>
              <a:ext cx="5715000" cy="4772025"/>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bwMode="auto">
            <a:xfrm>
              <a:off x="1815702" y="1088740"/>
              <a:ext cx="5501602" cy="270030"/>
            </a:xfrm>
            <a:prstGeom prst="roundRect">
              <a:avLst/>
            </a:prstGeom>
            <a:solidFill>
              <a:schemeClr val="bg1"/>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1400" smtClean="0">
                  <a:solidFill>
                    <a:srgbClr val="000000"/>
                  </a:solidFill>
                </a:rPr>
                <a:t>                                  </a:t>
              </a:r>
            </a:p>
          </p:txBody>
        </p:sp>
      </p:grpSp>
      <p:sp>
        <p:nvSpPr>
          <p:cNvPr id="6" name="TextBox 5"/>
          <p:cNvSpPr txBox="1"/>
          <p:nvPr/>
        </p:nvSpPr>
        <p:spPr>
          <a:xfrm>
            <a:off x="193675" y="630238"/>
            <a:ext cx="4246804" cy="369332"/>
          </a:xfrm>
          <a:prstGeom prst="rect">
            <a:avLst/>
          </a:prstGeom>
          <a:noFill/>
        </p:spPr>
        <p:txBody>
          <a:bodyPr wrap="none" rtlCol="0">
            <a:spAutoFit/>
          </a:bodyPr>
          <a:lstStyle/>
          <a:p>
            <a:r>
              <a:rPr lang="en-US" smtClean="0">
                <a:solidFill>
                  <a:srgbClr val="2D2D8A"/>
                </a:solidFill>
              </a:rPr>
              <a:t>ARM’s high-end GPU roadmap </a:t>
            </a:r>
            <a:r>
              <a:rPr lang="en-US" smtClean="0">
                <a:solidFill>
                  <a:srgbClr val="000000"/>
                </a:solidFill>
              </a:rPr>
              <a:t>[</a:t>
            </a:r>
            <a:r>
              <a:rPr lang="hu-HU" smtClean="0">
                <a:solidFill>
                  <a:srgbClr val="000000"/>
                </a:solidFill>
              </a:rPr>
              <a:t>51</a:t>
            </a:r>
            <a:r>
              <a:rPr lang="en-US" smtClean="0">
                <a:solidFill>
                  <a:srgbClr val="000000"/>
                </a:solidFill>
              </a:rPr>
              <a:t>]</a:t>
            </a:r>
            <a:endParaRPr lang="en-US">
              <a:solidFill>
                <a:srgbClr val="000000"/>
              </a:solidFill>
            </a:endParaRPr>
          </a:p>
        </p:txBody>
      </p:sp>
      <p:cxnSp>
        <p:nvCxnSpPr>
          <p:cNvPr id="9" name="Straight Arrow Connector 8"/>
          <p:cNvCxnSpPr/>
          <p:nvPr/>
        </p:nvCxnSpPr>
        <p:spPr bwMode="auto">
          <a:xfrm>
            <a:off x="5998350" y="1468385"/>
            <a:ext cx="0" cy="315035"/>
          </a:xfrm>
          <a:prstGeom prst="straightConnector1">
            <a:avLst/>
          </a:prstGeom>
          <a:noFill/>
          <a:ln w="9525"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3851920" y="1186008"/>
            <a:ext cx="4334841" cy="307777"/>
          </a:xfrm>
          <a:prstGeom prst="rect">
            <a:avLst/>
          </a:prstGeom>
          <a:noFill/>
        </p:spPr>
        <p:txBody>
          <a:bodyPr wrap="none" rtlCol="0">
            <a:spAutoFit/>
          </a:bodyPr>
          <a:lstStyle/>
          <a:p>
            <a:r>
              <a:rPr lang="en-US" sz="1400">
                <a:solidFill>
                  <a:srgbClr val="000000"/>
                </a:solidFill>
              </a:rPr>
              <a:t>Companion GPU to </a:t>
            </a:r>
            <a:r>
              <a:rPr lang="en-US" sz="1400" smtClean="0">
                <a:solidFill>
                  <a:srgbClr val="000000"/>
                </a:solidFill>
              </a:rPr>
              <a:t>A57 (announced 10/2013)</a:t>
            </a:r>
            <a:endParaRPr lang="en-US">
              <a:solidFill>
                <a:srgbClr val="000000"/>
              </a:solidFill>
            </a:endParaRPr>
          </a:p>
        </p:txBody>
      </p:sp>
      <p:sp>
        <p:nvSpPr>
          <p:cNvPr id="11" name="Title 6"/>
          <p:cNvSpPr>
            <a:spLocks noGrp="1"/>
          </p:cNvSpPr>
          <p:nvPr>
            <p:ph type="title"/>
          </p:nvPr>
        </p:nvSpPr>
        <p:spPr>
          <a:xfrm>
            <a:off x="0" y="0"/>
            <a:ext cx="9144000" cy="393700"/>
          </a:xfrm>
        </p:spPr>
        <p:txBody>
          <a:bodyPr/>
          <a:lstStyle/>
          <a:p>
            <a:r>
              <a:rPr lang="hu-HU" dirty="0"/>
              <a:t>5</a:t>
            </a:r>
            <a:r>
              <a:rPr lang="hu-HU" dirty="0" smtClean="0"/>
              <a:t>. </a:t>
            </a:r>
            <a:r>
              <a:rPr lang="hu-HU" dirty="0" err="1" smtClean="0"/>
              <a:t>Overview</a:t>
            </a:r>
            <a:r>
              <a:rPr lang="hu-HU" dirty="0" smtClean="0"/>
              <a:t> of </a:t>
            </a:r>
            <a:r>
              <a:rPr lang="en-US" dirty="0" smtClean="0"/>
              <a:t>ARM’s </a:t>
            </a:r>
            <a:r>
              <a:rPr lang="en-US" dirty="0"/>
              <a:t>Mali graphics lines </a:t>
            </a:r>
            <a:r>
              <a:rPr lang="hu-HU" dirty="0" smtClean="0"/>
              <a:t>(5)</a:t>
            </a:r>
            <a:endParaRPr lang="en-US" dirty="0"/>
          </a:p>
        </p:txBody>
      </p:sp>
    </p:spTree>
    <p:extLst>
      <p:ext uri="{BB962C8B-B14F-4D97-AF65-F5344CB8AC3E}">
        <p14:creationId xmlns:p14="http://schemas.microsoft.com/office/powerpoint/2010/main" val="52796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2F76"/>
            </a:gs>
            <a:gs pos="100000">
              <a:srgbClr val="3366FF"/>
            </a:gs>
          </a:gsLst>
          <a:lin ang="0" scaled="1"/>
        </a:gradFill>
        <a:effectLst/>
      </p:bgPr>
    </p:bg>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513565" y="2152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endParaRPr lang="hu-HU" altLang="en-US" sz="1400">
              <a:solidFill>
                <a:srgbClr val="000000"/>
              </a:solidFill>
              <a:latin typeface="Verdana" pitchFamily="34" charset="0"/>
            </a:endParaRPr>
          </a:p>
        </p:txBody>
      </p:sp>
      <p:sp>
        <p:nvSpPr>
          <p:cNvPr id="32771" name="AutoShape 3"/>
          <p:cNvSpPr>
            <a:spLocks noChangeArrowheads="1"/>
          </p:cNvSpPr>
          <p:nvPr/>
        </p:nvSpPr>
        <p:spPr bwMode="auto">
          <a:xfrm>
            <a:off x="386535" y="1200150"/>
            <a:ext cx="8432846"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en-US" sz="1900">
                <a:solidFill>
                  <a:srgbClr val="FFFFFF"/>
                </a:solidFill>
              </a:rPr>
              <a:t>2. Evolution of </a:t>
            </a:r>
            <a:r>
              <a:rPr lang="hu-HU" sz="1900" smtClean="0">
                <a:solidFill>
                  <a:srgbClr val="FFFFFF"/>
                </a:solidFill>
              </a:rPr>
              <a:t>the </a:t>
            </a:r>
            <a:r>
              <a:rPr lang="en-US" sz="1900" smtClean="0">
                <a:solidFill>
                  <a:srgbClr val="FFFFFF"/>
                </a:solidFill>
              </a:rPr>
              <a:t>ARM ISA</a:t>
            </a:r>
            <a:endParaRPr lang="en-US" sz="1900">
              <a:solidFill>
                <a:srgbClr val="FFFFFF"/>
              </a:solidFill>
            </a:endParaRPr>
          </a:p>
        </p:txBody>
      </p:sp>
      <p:sp>
        <p:nvSpPr>
          <p:cNvPr id="4" name="Rectangle 2"/>
          <p:cNvSpPr>
            <a:spLocks noChangeArrowheads="1"/>
          </p:cNvSpPr>
          <p:nvPr/>
        </p:nvSpPr>
        <p:spPr bwMode="auto">
          <a:xfrm>
            <a:off x="-513565" y="2125390"/>
            <a:ext cx="92398"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wrap="none" lIns="45720" rIns="45720"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endParaRPr lang="hu-HU" altLang="en-US" sz="1900">
              <a:solidFill>
                <a:srgbClr val="3333CC"/>
              </a:solidFill>
              <a:latin typeface="Verdana" pitchFamily="34" charset="0"/>
              <a:cs typeface="Times New Roman" pitchFamily="18" charset="0"/>
            </a:endParaRPr>
          </a:p>
        </p:txBody>
      </p:sp>
      <p:grpSp>
        <p:nvGrpSpPr>
          <p:cNvPr id="5" name="Group 4"/>
          <p:cNvGrpSpPr>
            <a:grpSpLocks/>
          </p:cNvGrpSpPr>
          <p:nvPr/>
        </p:nvGrpSpPr>
        <p:grpSpPr bwMode="auto">
          <a:xfrm>
            <a:off x="389710" y="2171289"/>
            <a:ext cx="8430428" cy="432182"/>
            <a:chOff x="699" y="1638"/>
            <a:chExt cx="4448" cy="309"/>
          </a:xfrm>
        </p:grpSpPr>
        <p:sp>
          <p:nvSpPr>
            <p:cNvPr id="6" name="AutoShape 5"/>
            <p:cNvSpPr>
              <a:spLocks noChangeArrowheads="1"/>
            </p:cNvSpPr>
            <p:nvPr/>
          </p:nvSpPr>
          <p:spPr bwMode="auto">
            <a:xfrm>
              <a:off x="951" y="1638"/>
              <a:ext cx="4196" cy="309"/>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hu-HU" altLang="en-US" sz="1900" dirty="0">
                  <a:solidFill>
                    <a:srgbClr val="FFFFFF"/>
                  </a:solidFill>
                  <a:latin typeface="Verdana" pitchFamily="34" charset="0"/>
                  <a:cs typeface="Times New Roman" pitchFamily="18" charset="0"/>
                </a:rPr>
                <a:t> </a:t>
              </a:r>
              <a:r>
                <a:rPr lang="hu-HU" altLang="en-US" sz="1900" dirty="0" smtClean="0">
                  <a:solidFill>
                    <a:srgbClr val="FFFFFF"/>
                  </a:solidFill>
                  <a:latin typeface="Verdana" pitchFamily="34" charset="0"/>
                  <a:cs typeface="Times New Roman" pitchFamily="18" charset="0"/>
                </a:rPr>
                <a:t> 2.1 </a:t>
              </a:r>
              <a:r>
                <a:rPr lang="hu-HU" altLang="en-US" sz="1900" dirty="0" err="1" smtClean="0">
                  <a:solidFill>
                    <a:srgbClr val="FFFFFF"/>
                  </a:solidFill>
                  <a:latin typeface="Verdana" pitchFamily="34" charset="0"/>
                  <a:cs typeface="Times New Roman" pitchFamily="18" charset="0"/>
                </a:rPr>
                <a:t>Overview</a:t>
              </a:r>
              <a:endParaRPr lang="en-US" altLang="en-US" sz="1900" dirty="0">
                <a:solidFill>
                  <a:srgbClr val="FFFFFF"/>
                </a:solidFill>
                <a:latin typeface="Verdana" pitchFamily="34" charset="0"/>
                <a:cs typeface="Times New Roman" pitchFamily="18" charset="0"/>
              </a:endParaRPr>
            </a:p>
          </p:txBody>
        </p:sp>
        <p:sp>
          <p:nvSpPr>
            <p:cNvPr id="7" name="Text Box 6"/>
            <p:cNvSpPr txBox="1">
              <a:spLocks noChangeArrowheads="1"/>
            </p:cNvSpPr>
            <p:nvPr/>
          </p:nvSpPr>
          <p:spPr bwMode="auto">
            <a:xfrm>
              <a:off x="699" y="1654"/>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pitchFamily="34" charset="0"/>
                  <a:cs typeface="Times New Roman" pitchFamily="18" charset="0"/>
                </a:rPr>
                <a:t> </a:t>
              </a:r>
              <a:endParaRPr lang="en-US" altLang="en-US" sz="1900">
                <a:solidFill>
                  <a:srgbClr val="FFFFFF"/>
                </a:solidFill>
                <a:latin typeface="Verdana" pitchFamily="34" charset="0"/>
                <a:cs typeface="Times New Roman" pitchFamily="18" charset="0"/>
              </a:endParaRPr>
            </a:p>
          </p:txBody>
        </p:sp>
      </p:grpSp>
      <p:grpSp>
        <p:nvGrpSpPr>
          <p:cNvPr id="8" name="Group 7"/>
          <p:cNvGrpSpPr>
            <a:grpSpLocks/>
          </p:cNvGrpSpPr>
          <p:nvPr/>
        </p:nvGrpSpPr>
        <p:grpSpPr bwMode="auto">
          <a:xfrm>
            <a:off x="413244" y="2661288"/>
            <a:ext cx="8406137" cy="432000"/>
            <a:chOff x="714" y="1638"/>
            <a:chExt cx="4721" cy="408"/>
          </a:xfrm>
        </p:grpSpPr>
        <p:sp>
          <p:nvSpPr>
            <p:cNvPr id="9" name="AutoShape 8"/>
            <p:cNvSpPr>
              <a:spLocks noChangeArrowheads="1"/>
            </p:cNvSpPr>
            <p:nvPr/>
          </p:nvSpPr>
          <p:spPr bwMode="auto">
            <a:xfrm>
              <a:off x="951" y="1638"/>
              <a:ext cx="4484" cy="408"/>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hu-HU" altLang="en-US" sz="1900" dirty="0" smtClean="0">
                  <a:solidFill>
                    <a:srgbClr val="FFFFFF"/>
                  </a:solidFill>
                  <a:latin typeface="Verdana" pitchFamily="34" charset="0"/>
                  <a:cs typeface="Times New Roman" pitchFamily="18" charset="0"/>
                </a:rPr>
                <a:t>  </a:t>
              </a:r>
              <a:r>
                <a:rPr lang="hu-HU" sz="1900" dirty="0" smtClean="0">
                  <a:solidFill>
                    <a:srgbClr val="FFFFFF"/>
                  </a:solidFill>
                  <a:latin typeface="Verdana" panose="020B0604030504040204" pitchFamily="34" charset="0"/>
                  <a:ea typeface="Verdana" panose="020B0604030504040204" pitchFamily="34" charset="0"/>
                  <a:cs typeface="Verdana" panose="020B0604030504040204" pitchFamily="34" charset="0"/>
                </a:rPr>
                <a:t>2.2 </a:t>
              </a:r>
              <a:r>
                <a:rPr lang="en-US" sz="1900" dirty="0">
                  <a:solidFill>
                    <a:srgbClr val="FFFFFF"/>
                  </a:solidFill>
                  <a:latin typeface="Verdana" panose="020B0604030504040204" pitchFamily="34" charset="0"/>
                  <a:ea typeface="Verdana" panose="020B0604030504040204" pitchFamily="34" charset="0"/>
                  <a:cs typeface="Verdana" panose="020B0604030504040204" pitchFamily="34" charset="0"/>
                </a:rPr>
                <a:t>ISA extensions </a:t>
              </a:r>
              <a:r>
                <a:rPr lang="hu-HU" sz="1900" dirty="0" err="1">
                  <a:solidFill>
                    <a:srgbClr val="FFFFFF"/>
                  </a:solidFill>
                  <a:latin typeface="Verdana" panose="020B0604030504040204" pitchFamily="34" charset="0"/>
                  <a:ea typeface="Verdana" panose="020B0604030504040204" pitchFamily="34" charset="0"/>
                  <a:cs typeface="Verdana" panose="020B0604030504040204" pitchFamily="34" charset="0"/>
                </a:rPr>
                <a:t>introduced</a:t>
              </a:r>
              <a:r>
                <a:rPr lang="hu-HU" sz="1900" dirty="0">
                  <a:solidFill>
                    <a:srgbClr val="FFFFFF"/>
                  </a:solidFill>
                  <a:latin typeface="Verdana" panose="020B0604030504040204" pitchFamily="34" charset="0"/>
                  <a:ea typeface="Verdana" panose="020B0604030504040204" pitchFamily="34" charset="0"/>
                  <a:cs typeface="Verdana" panose="020B0604030504040204" pitchFamily="34" charset="0"/>
                </a:rPr>
                <a:t> </a:t>
              </a:r>
              <a:r>
                <a:rPr lang="en-US" sz="1900" dirty="0">
                  <a:solidFill>
                    <a:srgbClr val="FFFFFF"/>
                  </a:solidFill>
                  <a:latin typeface="Verdana" panose="020B0604030504040204" pitchFamily="34" charset="0"/>
                  <a:ea typeface="Verdana" panose="020B0604030504040204" pitchFamily="34" charset="0"/>
                  <a:cs typeface="Verdana" panose="020B0604030504040204" pitchFamily="34" charset="0"/>
                </a:rPr>
                <a:t>to enhance </a:t>
              </a:r>
              <a:r>
                <a:rPr lang="en-US" sz="1900" dirty="0" smtClean="0">
                  <a:solidFill>
                    <a:srgbClr val="FFFFFF"/>
                  </a:solidFill>
                  <a:latin typeface="Verdana" panose="020B0604030504040204" pitchFamily="34" charset="0"/>
                  <a:ea typeface="Verdana" panose="020B0604030504040204" pitchFamily="34" charset="0"/>
                  <a:cs typeface="Verdana" panose="020B0604030504040204" pitchFamily="34" charset="0"/>
                </a:rPr>
                <a:t>compute</a:t>
              </a:r>
              <a:r>
                <a:rPr lang="hu-HU" sz="1900" dirty="0" smtClean="0">
                  <a:solidFill>
                    <a:srgbClr val="FFFFFF"/>
                  </a:solidFill>
                  <a:latin typeface="Verdana" panose="020B0604030504040204" pitchFamily="34" charset="0"/>
                  <a:ea typeface="Verdana" panose="020B0604030504040204" pitchFamily="34" charset="0"/>
                  <a:cs typeface="Verdana" panose="020B0604030504040204" pitchFamily="34" charset="0"/>
                </a:rPr>
                <a:t> </a:t>
              </a:r>
              <a:r>
                <a:rPr lang="en-US" sz="1900" dirty="0" smtClean="0">
                  <a:solidFill>
                    <a:srgbClr val="FFFFFF"/>
                  </a:solidFill>
                  <a:latin typeface="Verdana" panose="020B0604030504040204" pitchFamily="34" charset="0"/>
                  <a:ea typeface="Verdana" panose="020B0604030504040204" pitchFamily="34" charset="0"/>
                  <a:cs typeface="Verdana" panose="020B0604030504040204" pitchFamily="34" charset="0"/>
                </a:rPr>
                <a:t>capabilities</a:t>
              </a:r>
              <a:endParaRPr lang="en-US" sz="19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 Box 9"/>
            <p:cNvSpPr txBox="1">
              <a:spLocks noChangeArrowheads="1"/>
            </p:cNvSpPr>
            <p:nvPr/>
          </p:nvSpPr>
          <p:spPr bwMode="auto">
            <a:xfrm>
              <a:off x="714" y="1648"/>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dirty="0">
                  <a:solidFill>
                    <a:srgbClr val="FFFFFF"/>
                  </a:solidFill>
                  <a:latin typeface="Verdana" pitchFamily="34" charset="0"/>
                  <a:cs typeface="Times New Roman" pitchFamily="18" charset="0"/>
                </a:rPr>
                <a:t> </a:t>
              </a:r>
              <a:endParaRPr lang="en-US" altLang="en-US" sz="1900" dirty="0">
                <a:solidFill>
                  <a:srgbClr val="FFFFFF"/>
                </a:solidFill>
                <a:latin typeface="Verdana" pitchFamily="34" charset="0"/>
                <a:cs typeface="Times New Roman" pitchFamily="18" charset="0"/>
              </a:endParaRPr>
            </a:p>
          </p:txBody>
        </p:sp>
      </p:grpSp>
      <p:grpSp>
        <p:nvGrpSpPr>
          <p:cNvPr id="11" name="Group 10"/>
          <p:cNvGrpSpPr>
            <a:grpSpLocks/>
          </p:cNvGrpSpPr>
          <p:nvPr/>
        </p:nvGrpSpPr>
        <p:grpSpPr bwMode="auto">
          <a:xfrm>
            <a:off x="389710" y="3158970"/>
            <a:ext cx="8429671" cy="431801"/>
            <a:chOff x="699" y="1638"/>
            <a:chExt cx="4448" cy="272"/>
          </a:xfrm>
        </p:grpSpPr>
        <p:sp>
          <p:nvSpPr>
            <p:cNvPr id="12" name="AutoShape 11"/>
            <p:cNvSpPr>
              <a:spLocks noChangeArrowheads="1"/>
            </p:cNvSpPr>
            <p:nvPr/>
          </p:nvSpPr>
          <p:spPr bwMode="auto">
            <a:xfrm>
              <a:off x="951" y="1638"/>
              <a:ext cx="4196" cy="27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hu-HU" altLang="en-US" sz="1900" dirty="0">
                  <a:solidFill>
                    <a:srgbClr val="FFFFFF"/>
                  </a:solidFill>
                  <a:latin typeface="Verdana" pitchFamily="34" charset="0"/>
                  <a:cs typeface="Times New Roman" pitchFamily="18" charset="0"/>
                </a:rPr>
                <a:t>  </a:t>
              </a:r>
              <a:r>
                <a:rPr lang="en-US" sz="1900" dirty="0">
                  <a:solidFill>
                    <a:srgbClr val="FFFFFF"/>
                  </a:solidFill>
                  <a:latin typeface="+mn-lt"/>
                </a:rPr>
                <a:t>2.</a:t>
              </a:r>
              <a:r>
                <a:rPr lang="hu-HU" sz="1900" dirty="0">
                  <a:solidFill>
                    <a:srgbClr val="FFFFFF"/>
                  </a:solidFill>
                  <a:latin typeface="+mn-lt"/>
                </a:rPr>
                <a:t>3</a:t>
              </a:r>
              <a:r>
                <a:rPr lang="en-US" sz="1900" dirty="0">
                  <a:solidFill>
                    <a:srgbClr val="FFFFFF"/>
                  </a:solidFill>
                  <a:latin typeface="+mn-lt"/>
                </a:rPr>
                <a:t> ISA extensions </a:t>
              </a:r>
              <a:r>
                <a:rPr lang="hu-HU" sz="1900" dirty="0" err="1">
                  <a:solidFill>
                    <a:srgbClr val="FFFFFF"/>
                  </a:solidFill>
                  <a:latin typeface="+mn-lt"/>
                </a:rPr>
                <a:t>introduced</a:t>
              </a:r>
              <a:r>
                <a:rPr lang="hu-HU" sz="1900" dirty="0">
                  <a:solidFill>
                    <a:srgbClr val="FFFFFF"/>
                  </a:solidFill>
                  <a:latin typeface="+mn-lt"/>
                </a:rPr>
                <a:t> </a:t>
              </a:r>
              <a:r>
                <a:rPr lang="en-US" sz="1900" dirty="0">
                  <a:solidFill>
                    <a:srgbClr val="FFFFFF"/>
                  </a:solidFill>
                  <a:latin typeface="+mn-lt"/>
                </a:rPr>
                <a:t>to reduce the code </a:t>
              </a:r>
              <a:r>
                <a:rPr lang="en-US" sz="1900" dirty="0" smtClean="0">
                  <a:solidFill>
                    <a:srgbClr val="FFFFFF"/>
                  </a:solidFill>
                  <a:latin typeface="+mn-lt"/>
                </a:rPr>
                <a:t>size</a:t>
              </a:r>
              <a:endParaRPr lang="en-US" sz="1900" dirty="0">
                <a:solidFill>
                  <a:srgbClr val="FFFFFF"/>
                </a:solidFill>
                <a:latin typeface="+mn-lt"/>
              </a:endParaRPr>
            </a:p>
          </p:txBody>
        </p:sp>
        <p:sp>
          <p:nvSpPr>
            <p:cNvPr id="13" name="Text Box 12"/>
            <p:cNvSpPr txBox="1">
              <a:spLocks noChangeArrowheads="1"/>
            </p:cNvSpPr>
            <p:nvPr/>
          </p:nvSpPr>
          <p:spPr bwMode="auto">
            <a:xfrm>
              <a:off x="699" y="1640"/>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pitchFamily="34" charset="0"/>
                  <a:cs typeface="Times New Roman" pitchFamily="18" charset="0"/>
                </a:rPr>
                <a:t> </a:t>
              </a:r>
              <a:endParaRPr lang="en-US" altLang="en-US" sz="1900">
                <a:solidFill>
                  <a:srgbClr val="FFFFFF"/>
                </a:solidFill>
                <a:latin typeface="Verdana" pitchFamily="34" charset="0"/>
                <a:cs typeface="Times New Roman" pitchFamily="18" charset="0"/>
              </a:endParaRPr>
            </a:p>
          </p:txBody>
        </p:sp>
      </p:grpSp>
      <p:grpSp>
        <p:nvGrpSpPr>
          <p:cNvPr id="14" name="Group 13"/>
          <p:cNvGrpSpPr>
            <a:grpSpLocks/>
          </p:cNvGrpSpPr>
          <p:nvPr/>
        </p:nvGrpSpPr>
        <p:grpSpPr bwMode="auto">
          <a:xfrm>
            <a:off x="405061" y="3636802"/>
            <a:ext cx="8414320" cy="431800"/>
            <a:chOff x="709" y="1638"/>
            <a:chExt cx="4542" cy="272"/>
          </a:xfrm>
        </p:grpSpPr>
        <p:sp>
          <p:nvSpPr>
            <p:cNvPr id="15" name="AutoShape 14"/>
            <p:cNvSpPr>
              <a:spLocks noChangeArrowheads="1"/>
            </p:cNvSpPr>
            <p:nvPr/>
          </p:nvSpPr>
          <p:spPr bwMode="auto">
            <a:xfrm>
              <a:off x="951" y="1638"/>
              <a:ext cx="4300" cy="27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hu-HU" altLang="en-US" sz="1900" dirty="0">
                  <a:solidFill>
                    <a:srgbClr val="FFFFFF"/>
                  </a:solidFill>
                  <a:latin typeface="Verdana" pitchFamily="34" charset="0"/>
                  <a:cs typeface="Times New Roman" pitchFamily="18" charset="0"/>
                </a:rPr>
                <a:t>  </a:t>
              </a:r>
              <a:r>
                <a:rPr lang="en-US" sz="1900" dirty="0">
                  <a:solidFill>
                    <a:srgbClr val="FFFFFF"/>
                  </a:solidFill>
                  <a:latin typeface="+mn-lt"/>
                </a:rPr>
                <a:t>2.</a:t>
              </a:r>
              <a:r>
                <a:rPr lang="hu-HU" sz="1900" dirty="0">
                  <a:solidFill>
                    <a:srgbClr val="FFFFFF"/>
                  </a:solidFill>
                  <a:latin typeface="+mn-lt"/>
                </a:rPr>
                <a:t>4</a:t>
              </a:r>
              <a:r>
                <a:rPr lang="en-US" sz="1900" dirty="0">
                  <a:solidFill>
                    <a:srgbClr val="FFFFFF"/>
                  </a:solidFill>
                  <a:latin typeface="+mn-lt"/>
                </a:rPr>
                <a:t> ISA extensions</a:t>
              </a:r>
              <a:r>
                <a:rPr lang="hu-HU" sz="1900" dirty="0">
                  <a:solidFill>
                    <a:srgbClr val="FFFFFF"/>
                  </a:solidFill>
                  <a:latin typeface="+mn-lt"/>
                </a:rPr>
                <a:t> introduced</a:t>
              </a:r>
              <a:r>
                <a:rPr lang="en-US" sz="1900" dirty="0">
                  <a:solidFill>
                    <a:srgbClr val="FFFFFF"/>
                  </a:solidFill>
                  <a:latin typeface="+mn-lt"/>
                </a:rPr>
                <a:t> to enhance </a:t>
              </a:r>
              <a:r>
                <a:rPr lang="en-US" sz="1900" dirty="0" smtClean="0">
                  <a:solidFill>
                    <a:srgbClr val="FFFFFF"/>
                  </a:solidFill>
                  <a:latin typeface="+mn-lt"/>
                </a:rPr>
                <a:t>security</a:t>
              </a:r>
              <a:endParaRPr lang="en-US" sz="1900" dirty="0">
                <a:solidFill>
                  <a:srgbClr val="FFFFFF"/>
                </a:solidFill>
                <a:latin typeface="+mn-lt"/>
              </a:endParaRPr>
            </a:p>
          </p:txBody>
        </p:sp>
        <p:sp>
          <p:nvSpPr>
            <p:cNvPr id="16" name="Text Box 15"/>
            <p:cNvSpPr txBox="1">
              <a:spLocks noChangeArrowheads="1"/>
            </p:cNvSpPr>
            <p:nvPr/>
          </p:nvSpPr>
          <p:spPr bwMode="auto">
            <a:xfrm>
              <a:off x="709" y="1640"/>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dirty="0">
                  <a:solidFill>
                    <a:srgbClr val="FFFFFF"/>
                  </a:solidFill>
                  <a:latin typeface="Verdana" pitchFamily="34" charset="0"/>
                  <a:cs typeface="Times New Roman" pitchFamily="18" charset="0"/>
                </a:rPr>
                <a:t> </a:t>
              </a:r>
              <a:endParaRPr lang="en-US" altLang="en-US" sz="1900" dirty="0">
                <a:solidFill>
                  <a:srgbClr val="FFFFFF"/>
                </a:solidFill>
                <a:latin typeface="Verdana" pitchFamily="34" charset="0"/>
                <a:cs typeface="Times New Roman" pitchFamily="18" charset="0"/>
              </a:endParaRPr>
            </a:p>
          </p:txBody>
        </p:sp>
      </p:grpSp>
      <p:sp>
        <p:nvSpPr>
          <p:cNvPr id="3" name="TextBox 2"/>
          <p:cNvSpPr txBox="1"/>
          <p:nvPr/>
        </p:nvSpPr>
        <p:spPr>
          <a:xfrm>
            <a:off x="2112702" y="4599130"/>
            <a:ext cx="4846198" cy="338554"/>
          </a:xfrm>
          <a:prstGeom prst="rect">
            <a:avLst/>
          </a:prstGeom>
          <a:noFill/>
        </p:spPr>
        <p:txBody>
          <a:bodyPr wrap="none" rtlCol="0">
            <a:spAutoFit/>
          </a:bodyPr>
          <a:lstStyle/>
          <a:p>
            <a:r>
              <a:rPr lang="hu-HU" sz="1600" dirty="0" smtClean="0">
                <a:solidFill>
                  <a:schemeClr val="bg1"/>
                </a:solidFill>
              </a:rPr>
              <a:t>(Only Sections 2.1 and 2.2 will be discussed)</a:t>
            </a:r>
            <a:endParaRPr lang="en-US" sz="1600" dirty="0">
              <a:solidFill>
                <a:schemeClr val="bg1"/>
              </a:solidFill>
            </a:endParaRPr>
          </a:p>
        </p:txBody>
      </p:sp>
    </p:spTree>
    <p:extLst>
      <p:ext uri="{BB962C8B-B14F-4D97-AF65-F5344CB8AC3E}">
        <p14:creationId xmlns:p14="http://schemas.microsoft.com/office/powerpoint/2010/main" val="409318686"/>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2F76"/>
            </a:gs>
            <a:gs pos="100000">
              <a:srgbClr val="3366FF"/>
            </a:gs>
          </a:gsLst>
          <a:lin ang="0" scaled="1"/>
        </a:gradFill>
        <a:effectLst/>
      </p:bgPr>
    </p:bg>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0" y="2277790"/>
            <a:ext cx="92398"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wrap="none" lIns="45720" rIns="45720"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endParaRPr lang="hu-HU" altLang="en-US" sz="1900">
              <a:solidFill>
                <a:srgbClr val="3333CC"/>
              </a:solidFill>
              <a:latin typeface="Verdana"/>
              <a:cs typeface="Times New Roman" pitchFamily="18" charset="0"/>
            </a:endParaRPr>
          </a:p>
        </p:txBody>
      </p:sp>
      <p:sp>
        <p:nvSpPr>
          <p:cNvPr id="120835" name="AutoShape 3"/>
          <p:cNvSpPr>
            <a:spLocks noChangeArrowheads="1"/>
          </p:cNvSpPr>
          <p:nvPr/>
        </p:nvSpPr>
        <p:spPr bwMode="auto">
          <a:xfrm>
            <a:off x="971550" y="1133474"/>
            <a:ext cx="7661275" cy="522000"/>
          </a:xfrm>
          <a:prstGeom prst="roundRect">
            <a:avLst>
              <a:gd name="adj" fmla="val 0"/>
            </a:avLst>
          </a:prstGeom>
          <a:solidFill>
            <a:srgbClr val="000080"/>
          </a:solidFill>
          <a:ln w="9525">
            <a:solidFill>
              <a:schemeClr val="bg1"/>
            </a:solidFill>
            <a:round/>
            <a:headEnd/>
            <a:tailEnd/>
          </a:ln>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hu-HU" sz="1900" dirty="0">
                <a:solidFill>
                  <a:srgbClr val="FFFFFF"/>
                </a:solidFill>
                <a:latin typeface="Verdana"/>
              </a:rPr>
              <a:t>6</a:t>
            </a:r>
            <a:r>
              <a:rPr lang="hu-HU" sz="1900" dirty="0" smtClean="0">
                <a:solidFill>
                  <a:srgbClr val="FFFFFF"/>
                </a:solidFill>
                <a:latin typeface="Verdana"/>
              </a:rPr>
              <a:t>.</a:t>
            </a:r>
            <a:r>
              <a:rPr lang="en-US" sz="1900" dirty="0" smtClean="0">
                <a:solidFill>
                  <a:srgbClr val="FFFFFF"/>
                </a:solidFill>
                <a:latin typeface="Verdana"/>
              </a:rPr>
              <a:t> </a:t>
            </a:r>
            <a:r>
              <a:rPr lang="en-US" sz="1900" dirty="0">
                <a:solidFill>
                  <a:srgbClr val="FFFFFF"/>
                </a:solidFill>
                <a:latin typeface="Verdana"/>
              </a:rPr>
              <a:t>The 64-bit Cortex-A </a:t>
            </a:r>
            <a:r>
              <a:rPr lang="en-US" sz="1900" dirty="0" smtClean="0">
                <a:solidFill>
                  <a:srgbClr val="FFFFFF"/>
                </a:solidFill>
                <a:latin typeface="Verdana"/>
              </a:rPr>
              <a:t>series</a:t>
            </a:r>
            <a:endParaRPr lang="en-US" altLang="en-US" sz="1900" dirty="0">
              <a:solidFill>
                <a:srgbClr val="FFFFFF"/>
              </a:solidFill>
              <a:latin typeface="Verdana"/>
              <a:cs typeface="Times New Roman" pitchFamily="18" charset="0"/>
            </a:endParaRPr>
          </a:p>
        </p:txBody>
      </p:sp>
      <p:grpSp>
        <p:nvGrpSpPr>
          <p:cNvPr id="120836" name="Group 4"/>
          <p:cNvGrpSpPr>
            <a:grpSpLocks/>
          </p:cNvGrpSpPr>
          <p:nvPr/>
        </p:nvGrpSpPr>
        <p:grpSpPr bwMode="auto">
          <a:xfrm>
            <a:off x="1114632" y="2120902"/>
            <a:ext cx="7518193" cy="580357"/>
            <a:chOff x="701" y="1638"/>
            <a:chExt cx="4446" cy="261"/>
          </a:xfrm>
        </p:grpSpPr>
        <p:sp>
          <p:nvSpPr>
            <p:cNvPr id="120855" name="AutoShape 5"/>
            <p:cNvSpPr>
              <a:spLocks noChangeArrowheads="1"/>
            </p:cNvSpPr>
            <p:nvPr/>
          </p:nvSpPr>
          <p:spPr bwMode="auto">
            <a:xfrm>
              <a:off x="951" y="1638"/>
              <a:ext cx="4196" cy="261"/>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hu-HU" altLang="en-US" sz="1900" dirty="0">
                  <a:solidFill>
                    <a:srgbClr val="FFFFFF"/>
                  </a:solidFill>
                  <a:latin typeface="Verdana"/>
                  <a:cs typeface="Times New Roman" pitchFamily="18" charset="0"/>
                </a:rPr>
                <a:t> 6</a:t>
              </a:r>
              <a:r>
                <a:rPr lang="hu-HU" altLang="en-US" sz="1900" dirty="0" smtClean="0">
                  <a:solidFill>
                    <a:srgbClr val="FFFFFF"/>
                  </a:solidFill>
                  <a:latin typeface="Verdana"/>
                  <a:cs typeface="Times New Roman" pitchFamily="18" charset="0"/>
                </a:rPr>
                <a:t>.</a:t>
              </a:r>
              <a:r>
                <a:rPr lang="en-US" sz="1900" dirty="0" smtClean="0">
                  <a:solidFill>
                    <a:srgbClr val="FFFFFF"/>
                  </a:solidFill>
                  <a:latin typeface="Verdana"/>
                </a:rPr>
                <a:t>1 </a:t>
              </a:r>
              <a:r>
                <a:rPr lang="en-US" sz="1900" dirty="0">
                  <a:solidFill>
                    <a:srgbClr val="FFFFFF"/>
                  </a:solidFill>
                  <a:latin typeface="Verdana"/>
                </a:rPr>
                <a:t>Overview of </a:t>
              </a:r>
              <a:r>
                <a:rPr lang="hu-HU" sz="1900" dirty="0">
                  <a:solidFill>
                    <a:srgbClr val="FFFFFF"/>
                  </a:solidFill>
                  <a:latin typeface="Verdana"/>
                </a:rPr>
                <a:t>ARM’s </a:t>
              </a:r>
              <a:r>
                <a:rPr lang="en-US" sz="1900" dirty="0">
                  <a:solidFill>
                    <a:srgbClr val="FFFFFF"/>
                  </a:solidFill>
                  <a:latin typeface="Verdana"/>
                </a:rPr>
                <a:t>64-bit Cortex-A </a:t>
              </a:r>
              <a:r>
                <a:rPr lang="en-US" sz="1900" dirty="0" smtClean="0">
                  <a:solidFill>
                    <a:srgbClr val="FFFFFF"/>
                  </a:solidFill>
                  <a:latin typeface="Verdana"/>
                </a:rPr>
                <a:t>series</a:t>
              </a:r>
              <a:endParaRPr lang="en-US" altLang="en-US" sz="1900" dirty="0">
                <a:solidFill>
                  <a:srgbClr val="FFFFFF"/>
                </a:solidFill>
                <a:latin typeface="Verdana"/>
                <a:cs typeface="Times New Roman" pitchFamily="18" charset="0"/>
              </a:endParaRPr>
            </a:p>
          </p:txBody>
        </p:sp>
        <p:sp>
          <p:nvSpPr>
            <p:cNvPr id="120856" name="Text Box 6"/>
            <p:cNvSpPr txBox="1">
              <a:spLocks noChangeArrowheads="1"/>
            </p:cNvSpPr>
            <p:nvPr/>
          </p:nvSpPr>
          <p:spPr bwMode="auto">
            <a:xfrm>
              <a:off x="701" y="1684"/>
              <a:ext cx="23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a:cs typeface="Times New Roman" pitchFamily="18" charset="0"/>
                </a:rPr>
                <a:t> </a:t>
              </a:r>
              <a:endParaRPr lang="en-US" altLang="en-US" sz="1900">
                <a:solidFill>
                  <a:srgbClr val="FFFFFF"/>
                </a:solidFill>
                <a:latin typeface="Verdana"/>
                <a:cs typeface="Times New Roman" pitchFamily="18" charset="0"/>
              </a:endParaRPr>
            </a:p>
          </p:txBody>
        </p:sp>
      </p:grpSp>
      <p:grpSp>
        <p:nvGrpSpPr>
          <p:cNvPr id="120837" name="Group 7"/>
          <p:cNvGrpSpPr>
            <a:grpSpLocks/>
          </p:cNvGrpSpPr>
          <p:nvPr/>
        </p:nvGrpSpPr>
        <p:grpSpPr bwMode="auto">
          <a:xfrm>
            <a:off x="1108075" y="2779880"/>
            <a:ext cx="7524750" cy="581025"/>
            <a:chOff x="699" y="1638"/>
            <a:chExt cx="4448" cy="366"/>
          </a:xfrm>
        </p:grpSpPr>
        <p:sp>
          <p:nvSpPr>
            <p:cNvPr id="120853" name="AutoShape 8"/>
            <p:cNvSpPr>
              <a:spLocks noChangeArrowheads="1"/>
            </p:cNvSpPr>
            <p:nvPr/>
          </p:nvSpPr>
          <p:spPr bwMode="auto">
            <a:xfrm>
              <a:off x="951" y="1638"/>
              <a:ext cx="4196" cy="366"/>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hu-HU" altLang="en-US" sz="1900" dirty="0" smtClean="0">
                  <a:solidFill>
                    <a:srgbClr val="FFFFFF"/>
                  </a:solidFill>
                  <a:latin typeface="Verdana"/>
                  <a:cs typeface="Times New Roman" pitchFamily="18" charset="0"/>
                </a:rPr>
                <a:t> 6.</a:t>
              </a:r>
              <a:r>
                <a:rPr lang="en-US" sz="1900" dirty="0" smtClean="0">
                  <a:solidFill>
                    <a:srgbClr val="FFFFFF"/>
                  </a:solidFill>
                  <a:latin typeface="Verdana"/>
                </a:rPr>
                <a:t>2 </a:t>
              </a:r>
              <a:r>
                <a:rPr lang="hu-HU" sz="1900" dirty="0" smtClean="0">
                  <a:solidFill>
                    <a:srgbClr val="FFFFFF"/>
                  </a:solidFill>
                  <a:latin typeface="Verdana"/>
                </a:rPr>
                <a:t>Example Cortex-A series processors</a:t>
              </a:r>
              <a:endParaRPr lang="en-US" altLang="en-US" sz="1900" dirty="0">
                <a:solidFill>
                  <a:srgbClr val="FFFFFF"/>
                </a:solidFill>
                <a:latin typeface="Verdana"/>
                <a:cs typeface="Times New Roman" pitchFamily="18" charset="0"/>
              </a:endParaRPr>
            </a:p>
          </p:txBody>
        </p:sp>
        <p:sp>
          <p:nvSpPr>
            <p:cNvPr id="120854" name="Text Box 9"/>
            <p:cNvSpPr txBox="1">
              <a:spLocks noChangeArrowheads="1"/>
            </p:cNvSpPr>
            <p:nvPr/>
          </p:nvSpPr>
          <p:spPr bwMode="auto">
            <a:xfrm>
              <a:off x="699" y="1712"/>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a:cs typeface="Times New Roman" pitchFamily="18" charset="0"/>
                </a:rPr>
                <a:t> </a:t>
              </a:r>
              <a:endParaRPr lang="en-US" altLang="en-US" sz="1900">
                <a:solidFill>
                  <a:srgbClr val="FFFFFF"/>
                </a:solidFill>
                <a:latin typeface="Verdana"/>
                <a:cs typeface="Times New Roman" pitchFamily="18" charset="0"/>
              </a:endParaRPr>
            </a:p>
          </p:txBody>
        </p:sp>
      </p:grpSp>
    </p:spTree>
    <p:extLst>
      <p:ext uri="{BB962C8B-B14F-4D97-AF65-F5344CB8AC3E}">
        <p14:creationId xmlns:p14="http://schemas.microsoft.com/office/powerpoint/2010/main" val="945148004"/>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2F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841375" y="1601855"/>
            <a:ext cx="7359650"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en-US" sz="1900" dirty="0" smtClean="0">
                <a:solidFill>
                  <a:srgbClr val="FFFFFF"/>
                </a:solidFill>
              </a:rPr>
              <a:t> </a:t>
            </a:r>
            <a:r>
              <a:rPr lang="hu-HU" sz="1900" dirty="0">
                <a:solidFill>
                  <a:srgbClr val="FFFFFF"/>
                </a:solidFill>
              </a:rPr>
              <a:t>6</a:t>
            </a:r>
            <a:r>
              <a:rPr lang="hu-HU" sz="1900" dirty="0" smtClean="0">
                <a:solidFill>
                  <a:srgbClr val="FFFFFF"/>
                </a:solidFill>
              </a:rPr>
              <a:t>.</a:t>
            </a:r>
            <a:r>
              <a:rPr lang="en-US" sz="1900" dirty="0" smtClean="0">
                <a:solidFill>
                  <a:srgbClr val="FFFFFF"/>
                </a:solidFill>
              </a:rPr>
              <a:t>1 Overview of </a:t>
            </a:r>
            <a:r>
              <a:rPr lang="hu-HU" sz="1900" dirty="0" smtClean="0">
                <a:solidFill>
                  <a:srgbClr val="FFFFFF"/>
                </a:solidFill>
              </a:rPr>
              <a:t>ARM’s</a:t>
            </a:r>
            <a:r>
              <a:rPr lang="en-US" sz="1900" dirty="0" smtClean="0">
                <a:solidFill>
                  <a:srgbClr val="FFFFFF"/>
                </a:solidFill>
              </a:rPr>
              <a:t> 64-bit Cortex-A series</a:t>
            </a:r>
            <a:endParaRPr lang="hu-HU" sz="1900" dirty="0">
              <a:solidFill>
                <a:srgbClr val="FFFFFF"/>
              </a:solidFill>
            </a:endParaRPr>
          </a:p>
        </p:txBody>
      </p:sp>
    </p:spTree>
    <p:extLst>
      <p:ext uri="{BB962C8B-B14F-4D97-AF65-F5344CB8AC3E}">
        <p14:creationId xmlns:p14="http://schemas.microsoft.com/office/powerpoint/2010/main" val="3127116399"/>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6.</a:t>
            </a:r>
            <a:r>
              <a:rPr lang="en-US" dirty="0"/>
              <a:t>1 Overview of ARM’s 64-bit Cortex-A series </a:t>
            </a:r>
            <a:r>
              <a:rPr lang="hu-HU" dirty="0"/>
              <a:t>(1)</a:t>
            </a:r>
            <a:endParaRPr lang="en-US" dirty="0"/>
          </a:p>
        </p:txBody>
      </p:sp>
      <p:grpSp>
        <p:nvGrpSpPr>
          <p:cNvPr id="3" name="Group 2"/>
          <p:cNvGrpSpPr/>
          <p:nvPr/>
        </p:nvGrpSpPr>
        <p:grpSpPr>
          <a:xfrm>
            <a:off x="242697" y="1138843"/>
            <a:ext cx="8604799" cy="5705072"/>
            <a:chOff x="64897" y="1138843"/>
            <a:chExt cx="8604799" cy="5705072"/>
          </a:xfrm>
        </p:grpSpPr>
        <p:grpSp>
          <p:nvGrpSpPr>
            <p:cNvPr id="4" name="Group 3"/>
            <p:cNvGrpSpPr/>
            <p:nvPr/>
          </p:nvGrpSpPr>
          <p:grpSpPr>
            <a:xfrm>
              <a:off x="64897" y="1138843"/>
              <a:ext cx="8604799" cy="5392652"/>
              <a:chOff x="64897" y="1138843"/>
              <a:chExt cx="8604799" cy="5392652"/>
            </a:xfrm>
          </p:grpSpPr>
          <p:grpSp>
            <p:nvGrpSpPr>
              <p:cNvPr id="6" name="Group 5"/>
              <p:cNvGrpSpPr/>
              <p:nvPr/>
            </p:nvGrpSpPr>
            <p:grpSpPr>
              <a:xfrm>
                <a:off x="64897" y="1138844"/>
                <a:ext cx="8604799" cy="5392651"/>
                <a:chOff x="64897" y="1332224"/>
                <a:chExt cx="8604799" cy="5392651"/>
              </a:xfrm>
            </p:grpSpPr>
            <p:sp>
              <p:nvSpPr>
                <p:cNvPr id="11" name="Lekerekített téglalap 43"/>
                <p:cNvSpPr/>
                <p:nvPr/>
              </p:nvSpPr>
              <p:spPr>
                <a:xfrm>
                  <a:off x="1159876" y="5092868"/>
                  <a:ext cx="1188000" cy="614484"/>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0">
                    <a:solidFill>
                      <a:srgbClr val="000000"/>
                    </a:solidFill>
                    <a:ea typeface="Verdana" panose="020B0604030504040204" pitchFamily="34" charset="0"/>
                    <a:cs typeface="Verdana" panose="020B0604030504040204" pitchFamily="34" charset="0"/>
                  </a:endParaRPr>
                </a:p>
              </p:txBody>
            </p:sp>
            <p:sp>
              <p:nvSpPr>
                <p:cNvPr id="12" name="Lekerekített téglalap 42"/>
                <p:cNvSpPr/>
                <p:nvPr/>
              </p:nvSpPr>
              <p:spPr>
                <a:xfrm>
                  <a:off x="2421571" y="3689462"/>
                  <a:ext cx="1235533" cy="1980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0">
                    <a:solidFill>
                      <a:srgbClr val="000000"/>
                    </a:solidFill>
                    <a:ea typeface="Verdana" panose="020B0604030504040204" pitchFamily="34" charset="0"/>
                    <a:cs typeface="Verdana" panose="020B0604030504040204" pitchFamily="34" charset="0"/>
                  </a:endParaRPr>
                </a:p>
              </p:txBody>
            </p:sp>
            <p:sp>
              <p:nvSpPr>
                <p:cNvPr id="13" name="Lekerekített téglalap 3"/>
                <p:cNvSpPr/>
                <p:nvPr/>
              </p:nvSpPr>
              <p:spPr>
                <a:xfrm>
                  <a:off x="1208832" y="5812731"/>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a:solidFill>
                        <a:srgbClr val="FFFFFF"/>
                      </a:solidFill>
                      <a:ea typeface="Verdana" panose="020B0604030504040204" pitchFamily="34" charset="0"/>
                      <a:cs typeface="Verdana" panose="020B0604030504040204" pitchFamily="34" charset="0"/>
                    </a:rPr>
                    <a:t>ARMv4</a:t>
                  </a:r>
                </a:p>
              </p:txBody>
            </p:sp>
            <p:sp>
              <p:nvSpPr>
                <p:cNvPr id="14" name="Lekerekített téglalap 4"/>
                <p:cNvSpPr/>
                <p:nvPr/>
              </p:nvSpPr>
              <p:spPr>
                <a:xfrm>
                  <a:off x="2546368" y="5812731"/>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a:solidFill>
                        <a:srgbClr val="FFFFFF"/>
                      </a:solidFill>
                      <a:ea typeface="Verdana" panose="020B0604030504040204" pitchFamily="34" charset="0"/>
                      <a:cs typeface="Verdana" panose="020B0604030504040204" pitchFamily="34" charset="0"/>
                    </a:rPr>
                    <a:t>ARMv5</a:t>
                  </a:r>
                </a:p>
              </p:txBody>
            </p:sp>
            <p:sp>
              <p:nvSpPr>
                <p:cNvPr id="15" name="Lekerekített téglalap 5"/>
                <p:cNvSpPr/>
                <p:nvPr/>
              </p:nvSpPr>
              <p:spPr>
                <a:xfrm>
                  <a:off x="3873488" y="5812731"/>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a:solidFill>
                        <a:srgbClr val="FFFFFF"/>
                      </a:solidFill>
                      <a:ea typeface="Verdana" panose="020B0604030504040204" pitchFamily="34" charset="0"/>
                      <a:cs typeface="Verdana" panose="020B0604030504040204" pitchFamily="34" charset="0"/>
                    </a:rPr>
                    <a:t>ARMv6</a:t>
                  </a:r>
                </a:p>
              </p:txBody>
            </p:sp>
            <p:sp>
              <p:nvSpPr>
                <p:cNvPr id="16" name="Lekerekített téglalap 6"/>
                <p:cNvSpPr/>
                <p:nvPr/>
              </p:nvSpPr>
              <p:spPr>
                <a:xfrm>
                  <a:off x="6503756" y="5812731"/>
                  <a:ext cx="216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a:solidFill>
                        <a:srgbClr val="FFFFFF"/>
                      </a:solidFill>
                      <a:ea typeface="Verdana" panose="020B0604030504040204" pitchFamily="34" charset="0"/>
                      <a:cs typeface="Verdana" panose="020B0604030504040204" pitchFamily="34" charset="0"/>
                    </a:rPr>
                    <a:t>ARMv8-A</a:t>
                  </a:r>
                </a:p>
              </p:txBody>
            </p:sp>
            <p:sp>
              <p:nvSpPr>
                <p:cNvPr id="17" name="Lekerekített téglalap 7"/>
                <p:cNvSpPr/>
                <p:nvPr/>
              </p:nvSpPr>
              <p:spPr>
                <a:xfrm>
                  <a:off x="5207492" y="5812731"/>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a:solidFill>
                        <a:srgbClr val="FFFFFF"/>
                      </a:solidFill>
                      <a:ea typeface="Verdana" panose="020B0604030504040204" pitchFamily="34" charset="0"/>
                      <a:cs typeface="Verdana" panose="020B0604030504040204" pitchFamily="34" charset="0"/>
                    </a:rPr>
                    <a:t>ARMv7-A/R</a:t>
                  </a:r>
                </a:p>
              </p:txBody>
            </p:sp>
            <p:sp>
              <p:nvSpPr>
                <p:cNvPr id="18" name="Lekerekített téglalap 8"/>
                <p:cNvSpPr/>
                <p:nvPr/>
              </p:nvSpPr>
              <p:spPr>
                <a:xfrm>
                  <a:off x="2494164" y="4359415"/>
                  <a:ext cx="1116000" cy="360000"/>
                </a:xfrm>
                <a:prstGeom prst="roundRect">
                  <a:avLst/>
                </a:prstGeom>
                <a:solidFill>
                  <a:schemeClr val="bg1">
                    <a:lumMod val="85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Jazelle</a:t>
                  </a:r>
                </a:p>
                <a:p>
                  <a:pPr algn="ctr"/>
                  <a:r>
                    <a:rPr lang="hu-HU" sz="1050" dirty="0" smtClean="0">
                      <a:solidFill>
                        <a:srgbClr val="000000"/>
                      </a:solidFill>
                      <a:ea typeface="Verdana" panose="020B0604030504040204" pitchFamily="34" charset="0"/>
                      <a:cs typeface="Verdana" panose="020B0604030504040204" pitchFamily="34" charset="0"/>
                    </a:rPr>
                    <a:t>(Jazelle DBX)</a:t>
                  </a:r>
                  <a:endParaRPr lang="hu-HU" sz="1050" dirty="0">
                    <a:solidFill>
                      <a:srgbClr val="000000"/>
                    </a:solidFill>
                    <a:ea typeface="Verdana" panose="020B0604030504040204" pitchFamily="34" charset="0"/>
                    <a:cs typeface="Verdana" panose="020B0604030504040204" pitchFamily="34" charset="0"/>
                  </a:endParaRPr>
                </a:p>
              </p:txBody>
            </p:sp>
            <p:sp>
              <p:nvSpPr>
                <p:cNvPr id="19" name="Lekerekített téglalap 9"/>
                <p:cNvSpPr/>
                <p:nvPr/>
              </p:nvSpPr>
              <p:spPr>
                <a:xfrm>
                  <a:off x="2521494" y="3903955"/>
                  <a:ext cx="1086534" cy="360000"/>
                </a:xfrm>
                <a:prstGeom prst="roundRect">
                  <a:avLst/>
                </a:prstGeom>
                <a:solidFill>
                  <a:srgbClr val="C6C6EC"/>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err="1">
                      <a:solidFill>
                        <a:srgbClr val="000000"/>
                      </a:solidFill>
                      <a:ea typeface="Verdana" panose="020B0604030504040204" pitchFamily="34" charset="0"/>
                      <a:cs typeface="Verdana" panose="020B0604030504040204" pitchFamily="34" charset="0"/>
                    </a:rPr>
                    <a:t>VFPv</a:t>
                  </a:r>
                  <a:r>
                    <a:rPr lang="en-US" sz="1050">
                      <a:solidFill>
                        <a:srgbClr val="000000"/>
                      </a:solidFill>
                      <a:ea typeface="Verdana" panose="020B0604030504040204" pitchFamily="34" charset="0"/>
                      <a:cs typeface="Verdana" panose="020B0604030504040204" pitchFamily="34" charset="0"/>
                    </a:rPr>
                    <a:t>1/</a:t>
                  </a:r>
                  <a:r>
                    <a:rPr lang="hu-HU" sz="1050">
                      <a:solidFill>
                        <a:srgbClr val="000000"/>
                      </a:solidFill>
                      <a:ea typeface="Verdana" panose="020B0604030504040204" pitchFamily="34" charset="0"/>
                      <a:cs typeface="Verdana" panose="020B0604030504040204" pitchFamily="34" charset="0"/>
                    </a:rPr>
                    <a:t>2</a:t>
                  </a:r>
                </a:p>
              </p:txBody>
            </p:sp>
            <p:sp>
              <p:nvSpPr>
                <p:cNvPr id="20" name="Lekerekített téglalap 10"/>
                <p:cNvSpPr/>
                <p:nvPr/>
              </p:nvSpPr>
              <p:spPr>
                <a:xfrm>
                  <a:off x="1208832" y="5251584"/>
                  <a:ext cx="1080000" cy="360000"/>
                </a:xfrm>
                <a:prstGeom prst="roundRect">
                  <a:avLst/>
                </a:prstGeom>
                <a:solidFill>
                  <a:srgbClr val="99999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err="1">
                      <a:solidFill>
                        <a:srgbClr val="000000"/>
                      </a:solidFill>
                      <a:ea typeface="Verdana" panose="020B0604030504040204" pitchFamily="34" charset="0"/>
                      <a:cs typeface="Verdana" panose="020B0604030504040204" pitchFamily="34" charset="0"/>
                    </a:rPr>
                    <a:t>Thumb</a:t>
                  </a:r>
                  <a:endParaRPr lang="en-US" sz="1050">
                    <a:solidFill>
                      <a:srgbClr val="000000"/>
                    </a:solidFill>
                    <a:ea typeface="Verdana" panose="020B0604030504040204" pitchFamily="34" charset="0"/>
                    <a:cs typeface="Verdana" panose="020B0604030504040204" pitchFamily="34" charset="0"/>
                  </a:endParaRPr>
                </a:p>
                <a:p>
                  <a:pPr algn="ctr"/>
                  <a:r>
                    <a:rPr lang="en-US" sz="1050">
                      <a:solidFill>
                        <a:srgbClr val="000000"/>
                      </a:solidFill>
                      <a:ea typeface="Verdana" panose="020B0604030504040204" pitchFamily="34" charset="0"/>
                      <a:cs typeface="Verdana" panose="020B0604030504040204" pitchFamily="34" charset="0"/>
                    </a:rPr>
                    <a:t>(ARMv4T)</a:t>
                  </a:r>
                  <a:endParaRPr lang="hu-HU" sz="1050">
                    <a:solidFill>
                      <a:srgbClr val="000000"/>
                    </a:solidFill>
                    <a:ea typeface="Verdana" panose="020B0604030504040204" pitchFamily="34" charset="0"/>
                    <a:cs typeface="Verdana" panose="020B0604030504040204" pitchFamily="34" charset="0"/>
                  </a:endParaRPr>
                </a:p>
              </p:txBody>
            </p:sp>
            <p:sp>
              <p:nvSpPr>
                <p:cNvPr id="21" name="Lekerekített téglalap 11"/>
                <p:cNvSpPr/>
                <p:nvPr/>
              </p:nvSpPr>
              <p:spPr>
                <a:xfrm>
                  <a:off x="3801120" y="2245550"/>
                  <a:ext cx="1188000" cy="2698472"/>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0">
                    <a:solidFill>
                      <a:srgbClr val="000000"/>
                    </a:solidFill>
                    <a:ea typeface="Verdana" panose="020B0604030504040204" pitchFamily="34" charset="0"/>
                    <a:cs typeface="Verdana" panose="020B0604030504040204" pitchFamily="34" charset="0"/>
                  </a:endParaRPr>
                </a:p>
              </p:txBody>
            </p:sp>
            <p:sp>
              <p:nvSpPr>
                <p:cNvPr id="22" name="Lekerekített téglalap 12"/>
                <p:cNvSpPr/>
                <p:nvPr/>
              </p:nvSpPr>
              <p:spPr>
                <a:xfrm>
                  <a:off x="3861995" y="3116584"/>
                  <a:ext cx="1080000" cy="360000"/>
                </a:xfrm>
                <a:prstGeom prst="roundRect">
                  <a:avLst/>
                </a:prstGeom>
                <a:solidFill>
                  <a:srgbClr val="83A6D9"/>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a:solidFill>
                        <a:srgbClr val="000000"/>
                      </a:solidFill>
                      <a:ea typeface="Verdana" panose="020B0604030504040204" pitchFamily="34" charset="0"/>
                      <a:cs typeface="Verdana" panose="020B0604030504040204" pitchFamily="34" charset="0"/>
                    </a:rPr>
                    <a:t>SIMD</a:t>
                  </a:r>
                </a:p>
              </p:txBody>
            </p:sp>
            <p:sp>
              <p:nvSpPr>
                <p:cNvPr id="23" name="Lekerekített téglalap 13"/>
                <p:cNvSpPr/>
                <p:nvPr/>
              </p:nvSpPr>
              <p:spPr>
                <a:xfrm>
                  <a:off x="3861995" y="2275963"/>
                  <a:ext cx="1080000" cy="360000"/>
                </a:xfrm>
                <a:prstGeom prst="roundRect">
                  <a:avLst/>
                </a:prstGeom>
                <a:solidFill>
                  <a:srgbClr val="FF8585"/>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err="1">
                      <a:solidFill>
                        <a:srgbClr val="000000"/>
                      </a:solidFill>
                      <a:ea typeface="Verdana" panose="020B0604030504040204" pitchFamily="34" charset="0"/>
                      <a:cs typeface="Verdana" panose="020B0604030504040204" pitchFamily="34" charset="0"/>
                    </a:rPr>
                    <a:t>TrustZone</a:t>
                  </a:r>
                  <a:endParaRPr lang="hu-HU" sz="1050">
                    <a:solidFill>
                      <a:srgbClr val="000000"/>
                    </a:solidFill>
                    <a:ea typeface="Verdana" panose="020B0604030504040204" pitchFamily="34" charset="0"/>
                    <a:cs typeface="Verdana" panose="020B0604030504040204" pitchFamily="34" charset="0"/>
                  </a:endParaRPr>
                </a:p>
              </p:txBody>
            </p:sp>
            <p:sp>
              <p:nvSpPr>
                <p:cNvPr id="24" name="Lekerekített téglalap 14"/>
                <p:cNvSpPr/>
                <p:nvPr/>
              </p:nvSpPr>
              <p:spPr>
                <a:xfrm>
                  <a:off x="5103607" y="2245550"/>
                  <a:ext cx="1188000" cy="2698472"/>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0">
                    <a:solidFill>
                      <a:srgbClr val="000000"/>
                    </a:solidFill>
                    <a:ea typeface="Verdana" panose="020B0604030504040204" pitchFamily="34" charset="0"/>
                    <a:cs typeface="Verdana" panose="020B0604030504040204" pitchFamily="34" charset="0"/>
                  </a:endParaRPr>
                </a:p>
              </p:txBody>
            </p:sp>
            <p:sp>
              <p:nvSpPr>
                <p:cNvPr id="25" name="Lekerekített téglalap 15"/>
                <p:cNvSpPr/>
                <p:nvPr/>
              </p:nvSpPr>
              <p:spPr>
                <a:xfrm>
                  <a:off x="3851920" y="5265131"/>
                  <a:ext cx="1080000" cy="360000"/>
                </a:xfrm>
                <a:prstGeom prst="roundRect">
                  <a:avLst/>
                </a:prstGeom>
                <a:solidFill>
                  <a:srgbClr val="99999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a:solidFill>
                        <a:srgbClr val="000000"/>
                      </a:solidFill>
                      <a:ea typeface="Verdana" panose="020B0604030504040204" pitchFamily="34" charset="0"/>
                      <a:cs typeface="Verdana" panose="020B0604030504040204" pitchFamily="34" charset="0"/>
                    </a:rPr>
                    <a:t>Thumb-2</a:t>
                  </a:r>
                  <a:endParaRPr lang="en-US" sz="1050">
                    <a:solidFill>
                      <a:srgbClr val="000000"/>
                    </a:solidFill>
                    <a:ea typeface="Verdana" panose="020B0604030504040204" pitchFamily="34" charset="0"/>
                    <a:cs typeface="Verdana" panose="020B0604030504040204" pitchFamily="34" charset="0"/>
                  </a:endParaRPr>
                </a:p>
                <a:p>
                  <a:pPr algn="ctr"/>
                  <a:r>
                    <a:rPr lang="en-US" sz="1050">
                      <a:solidFill>
                        <a:srgbClr val="000000"/>
                      </a:solidFill>
                      <a:ea typeface="Verdana" panose="020B0604030504040204" pitchFamily="34" charset="0"/>
                      <a:cs typeface="Verdana" panose="020B0604030504040204" pitchFamily="34" charset="0"/>
                    </a:rPr>
                    <a:t>(ARMv6T2)</a:t>
                  </a:r>
                  <a:endParaRPr lang="hu-HU" sz="1050">
                    <a:solidFill>
                      <a:srgbClr val="000000"/>
                    </a:solidFill>
                    <a:ea typeface="Verdana" panose="020B0604030504040204" pitchFamily="34" charset="0"/>
                    <a:cs typeface="Verdana" panose="020B0604030504040204" pitchFamily="34" charset="0"/>
                  </a:endParaRPr>
                </a:p>
              </p:txBody>
            </p:sp>
            <p:sp>
              <p:nvSpPr>
                <p:cNvPr id="26" name="Lekerekített téglalap 17"/>
                <p:cNvSpPr/>
                <p:nvPr/>
              </p:nvSpPr>
              <p:spPr>
                <a:xfrm>
                  <a:off x="6503636" y="1332224"/>
                  <a:ext cx="2160120" cy="4428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0" dirty="0">
                    <a:solidFill>
                      <a:srgbClr val="000000"/>
                    </a:solidFill>
                    <a:ea typeface="Verdana" panose="020B0604030504040204" pitchFamily="34" charset="0"/>
                    <a:cs typeface="Verdana" panose="020B0604030504040204" pitchFamily="34" charset="0"/>
                  </a:endParaRPr>
                </a:p>
              </p:txBody>
            </p:sp>
            <p:sp>
              <p:nvSpPr>
                <p:cNvPr id="27" name="Lekerekített téglalap 18"/>
                <p:cNvSpPr/>
                <p:nvPr/>
              </p:nvSpPr>
              <p:spPr>
                <a:xfrm>
                  <a:off x="5152942" y="3495319"/>
                  <a:ext cx="1084235" cy="360000"/>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 </a:t>
                  </a:r>
                  <a:r>
                    <a:rPr lang="en-US" sz="1050" dirty="0" smtClean="0">
                      <a:solidFill>
                        <a:srgbClr val="000000"/>
                      </a:solidFill>
                      <a:ea typeface="Verdana" panose="020B0604030504040204" pitchFamily="34" charset="0"/>
                      <a:cs typeface="Verdana" panose="020B0604030504040204" pitchFamily="34" charset="0"/>
                    </a:rPr>
                    <a:t>Adv.</a:t>
                  </a:r>
                  <a:r>
                    <a:rPr lang="hu-HU" sz="1050" dirty="0" smtClean="0">
                      <a:solidFill>
                        <a:srgbClr val="000000"/>
                      </a:solidFill>
                      <a:ea typeface="Verdana" panose="020B0604030504040204" pitchFamily="34" charset="0"/>
                      <a:cs typeface="Verdana" panose="020B0604030504040204" pitchFamily="34" charset="0"/>
                    </a:rPr>
                    <a:t> SIMD</a:t>
                  </a:r>
                  <a:r>
                    <a:rPr lang="hu-HU" sz="1050" baseline="30000" dirty="0" smtClean="0">
                      <a:solidFill>
                        <a:srgbClr val="000000"/>
                      </a:solidFill>
                      <a:ea typeface="Verdana" panose="020B0604030504040204" pitchFamily="34" charset="0"/>
                      <a:cs typeface="Verdana" panose="020B0604030504040204" pitchFamily="34" charset="0"/>
                    </a:rPr>
                    <a:t>1</a:t>
                  </a:r>
                </a:p>
                <a:p>
                  <a:pPr algn="ctr"/>
                  <a:r>
                    <a:rPr lang="hu-HU" sz="1050" dirty="0" smtClean="0">
                      <a:solidFill>
                        <a:srgbClr val="000000"/>
                      </a:solidFill>
                      <a:ea typeface="Verdana" panose="020B0604030504040204" pitchFamily="34" charset="0"/>
                      <a:cs typeface="Verdana" panose="020B0604030504040204" pitchFamily="34" charset="0"/>
                    </a:rPr>
                    <a:t>(NEON)</a:t>
                  </a:r>
                  <a:endParaRPr lang="hu-HU" sz="1050" dirty="0">
                    <a:solidFill>
                      <a:srgbClr val="000000"/>
                    </a:solidFill>
                    <a:ea typeface="Verdana" panose="020B0604030504040204" pitchFamily="34" charset="0"/>
                    <a:cs typeface="Verdana" panose="020B0604030504040204" pitchFamily="34" charset="0"/>
                  </a:endParaRPr>
                </a:p>
              </p:txBody>
            </p:sp>
            <p:sp>
              <p:nvSpPr>
                <p:cNvPr id="28" name="Lekerekített téglalap 20"/>
                <p:cNvSpPr/>
                <p:nvPr/>
              </p:nvSpPr>
              <p:spPr>
                <a:xfrm>
                  <a:off x="5152942" y="3914841"/>
                  <a:ext cx="1080000" cy="360000"/>
                </a:xfrm>
                <a:prstGeom prst="roundRect">
                  <a:avLst/>
                </a:prstGeom>
                <a:solidFill>
                  <a:srgbClr val="C6C6EC"/>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VFPv3/v4</a:t>
                  </a:r>
                  <a:r>
                    <a:rPr lang="hu-HU" sz="1050" baseline="30000" dirty="0" smtClean="0">
                      <a:solidFill>
                        <a:srgbClr val="000000"/>
                      </a:solidFill>
                      <a:ea typeface="Verdana" panose="020B0604030504040204" pitchFamily="34" charset="0"/>
                      <a:cs typeface="Verdana" panose="020B0604030504040204" pitchFamily="34" charset="0"/>
                    </a:rPr>
                    <a:t>2</a:t>
                  </a:r>
                  <a:endParaRPr lang="hu-HU" sz="1050" baseline="30000" dirty="0">
                    <a:solidFill>
                      <a:srgbClr val="000000"/>
                    </a:solidFill>
                    <a:ea typeface="Verdana" panose="020B0604030504040204" pitchFamily="34" charset="0"/>
                    <a:cs typeface="Verdana" panose="020B0604030504040204" pitchFamily="34" charset="0"/>
                  </a:endParaRPr>
                </a:p>
              </p:txBody>
            </p:sp>
            <p:sp>
              <p:nvSpPr>
                <p:cNvPr id="29" name="Jobbra nyíl 30"/>
                <p:cNvSpPr/>
                <p:nvPr/>
              </p:nvSpPr>
              <p:spPr>
                <a:xfrm>
                  <a:off x="6243948" y="3595323"/>
                  <a:ext cx="882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30" name="Lekerekített téglalap 36"/>
                <p:cNvSpPr/>
                <p:nvPr/>
              </p:nvSpPr>
              <p:spPr>
                <a:xfrm>
                  <a:off x="6529889" y="1845518"/>
                  <a:ext cx="1008000" cy="360000"/>
                </a:xfrm>
                <a:prstGeom prst="roundRect">
                  <a:avLst/>
                </a:prstGeom>
                <a:solidFill>
                  <a:srgbClr val="FFB3B3"/>
                </a:solidFill>
                <a:ln>
                  <a:solidFill>
                    <a:srgbClr val="FF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a:solidFill>
                        <a:srgbClr val="000000"/>
                      </a:solidFill>
                      <a:ea typeface="Verdana" panose="020B0604030504040204" pitchFamily="34" charset="0"/>
                      <a:cs typeface="Verdana" panose="020B0604030504040204" pitchFamily="34" charset="0"/>
                    </a:rPr>
                    <a:t>C</a:t>
                  </a:r>
                  <a:r>
                    <a:rPr lang="en-US" sz="1050" dirty="0" err="1">
                      <a:solidFill>
                        <a:srgbClr val="000000"/>
                      </a:solidFill>
                      <a:ea typeface="Verdana" panose="020B0604030504040204" pitchFamily="34" charset="0"/>
                      <a:cs typeface="Verdana" panose="020B0604030504040204" pitchFamily="34" charset="0"/>
                    </a:rPr>
                    <a:t>rypto-graphy</a:t>
                  </a:r>
                  <a:r>
                    <a:rPr lang="en-US" sz="1050" dirty="0">
                      <a:solidFill>
                        <a:srgbClr val="000000"/>
                      </a:solidFill>
                      <a:ea typeface="Verdana" panose="020B0604030504040204" pitchFamily="34" charset="0"/>
                      <a:cs typeface="Verdana" panose="020B0604030504040204" pitchFamily="34" charset="0"/>
                    </a:rPr>
                    <a:t> ext.</a:t>
                  </a:r>
                  <a:endParaRPr lang="hu-HU" sz="1050" dirty="0">
                    <a:solidFill>
                      <a:srgbClr val="000000"/>
                    </a:solidFill>
                    <a:ea typeface="Verdana" panose="020B0604030504040204" pitchFamily="34" charset="0"/>
                    <a:cs typeface="Verdana" panose="020B0604030504040204" pitchFamily="34" charset="0"/>
                  </a:endParaRPr>
                </a:p>
              </p:txBody>
            </p:sp>
            <p:sp>
              <p:nvSpPr>
                <p:cNvPr id="31" name="Lekerekített téglalap 8"/>
                <p:cNvSpPr/>
                <p:nvPr/>
              </p:nvSpPr>
              <p:spPr>
                <a:xfrm>
                  <a:off x="5144485" y="4348529"/>
                  <a:ext cx="1080000" cy="360000"/>
                </a:xfrm>
                <a:prstGeom prst="roundRect">
                  <a:avLst/>
                </a:prstGeom>
                <a:solidFill>
                  <a:schemeClr val="bg1">
                    <a:lumMod val="85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a:solidFill>
                        <a:srgbClr val="000000"/>
                      </a:solidFill>
                      <a:ea typeface="Verdana" panose="020B0604030504040204" pitchFamily="34" charset="0"/>
                      <a:cs typeface="Verdana" panose="020B0604030504040204" pitchFamily="34" charset="0"/>
                    </a:rPr>
                    <a:t>Jazelle</a:t>
                  </a:r>
                  <a:endParaRPr lang="en-US" sz="1050" dirty="0">
                    <a:solidFill>
                      <a:srgbClr val="000000"/>
                    </a:solidFill>
                    <a:ea typeface="Verdana" panose="020B0604030504040204" pitchFamily="34" charset="0"/>
                    <a:cs typeface="Verdana" panose="020B0604030504040204" pitchFamily="34" charset="0"/>
                  </a:endParaRPr>
                </a:p>
                <a:p>
                  <a:pPr algn="ctr"/>
                  <a:r>
                    <a:rPr lang="en-US" sz="1050" dirty="0">
                      <a:solidFill>
                        <a:srgbClr val="000000"/>
                      </a:solidFill>
                      <a:ea typeface="Verdana" panose="020B0604030504040204" pitchFamily="34" charset="0"/>
                      <a:cs typeface="Verdana" panose="020B0604030504040204" pitchFamily="34" charset="0"/>
                    </a:rPr>
                    <a:t>(ex. by SW)</a:t>
                  </a:r>
                  <a:endParaRPr lang="hu-HU" sz="1050" dirty="0">
                    <a:solidFill>
                      <a:srgbClr val="000000"/>
                    </a:solidFill>
                    <a:ea typeface="Verdana" panose="020B0604030504040204" pitchFamily="34" charset="0"/>
                    <a:cs typeface="Verdana" panose="020B0604030504040204" pitchFamily="34" charset="0"/>
                  </a:endParaRPr>
                </a:p>
              </p:txBody>
            </p:sp>
            <p:sp>
              <p:nvSpPr>
                <p:cNvPr id="32" name="Lekerekített téglalap 15"/>
                <p:cNvSpPr/>
                <p:nvPr/>
              </p:nvSpPr>
              <p:spPr>
                <a:xfrm>
                  <a:off x="5142904" y="4785041"/>
                  <a:ext cx="1080000" cy="360000"/>
                </a:xfrm>
                <a:prstGeom prst="roundRect">
                  <a:avLst/>
                </a:prstGeom>
                <a:solidFill>
                  <a:srgbClr val="C4C4C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Jazelle RCT</a:t>
                  </a:r>
                  <a:r>
                    <a:rPr lang="hu-HU" sz="1050" baseline="30000" dirty="0">
                      <a:solidFill>
                        <a:srgbClr val="000000"/>
                      </a:solidFill>
                      <a:ea typeface="Verdana" panose="020B0604030504040204" pitchFamily="34" charset="0"/>
                      <a:cs typeface="Verdana" panose="020B0604030504040204" pitchFamily="34" charset="0"/>
                    </a:rPr>
                    <a:t>3</a:t>
                  </a:r>
                  <a:endParaRPr lang="hu-HU" sz="1050" baseline="30000" dirty="0" smtClean="0">
                    <a:solidFill>
                      <a:srgbClr val="000000"/>
                    </a:solidFill>
                    <a:ea typeface="Verdana" panose="020B0604030504040204" pitchFamily="34" charset="0"/>
                    <a:cs typeface="Verdana" panose="020B0604030504040204" pitchFamily="34" charset="0"/>
                  </a:endParaRPr>
                </a:p>
                <a:p>
                  <a:pPr algn="ctr"/>
                  <a:r>
                    <a:rPr lang="hu-HU" sz="1050" dirty="0">
                      <a:solidFill>
                        <a:srgbClr val="000000"/>
                      </a:solidFill>
                      <a:ea typeface="Verdana" panose="020B0604030504040204" pitchFamily="34" charset="0"/>
                      <a:cs typeface="Verdana" panose="020B0604030504040204" pitchFamily="34" charset="0"/>
                    </a:rPr>
                    <a:t>(</a:t>
                  </a:r>
                  <a:r>
                    <a:rPr lang="hu-HU" sz="1050" dirty="0" smtClean="0">
                      <a:solidFill>
                        <a:srgbClr val="000000"/>
                      </a:solidFill>
                      <a:ea typeface="Verdana" panose="020B0604030504040204" pitchFamily="34" charset="0"/>
                      <a:cs typeface="Verdana" panose="020B0604030504040204" pitchFamily="34" charset="0"/>
                    </a:rPr>
                    <a:t>Thumb</a:t>
                  </a:r>
                  <a:r>
                    <a:rPr lang="en-US" sz="1050" dirty="0" smtClean="0">
                      <a:solidFill>
                        <a:srgbClr val="000000"/>
                      </a:solidFill>
                      <a:ea typeface="Verdana" panose="020B0604030504040204" pitchFamily="34" charset="0"/>
                      <a:cs typeface="Verdana" panose="020B0604030504040204" pitchFamily="34" charset="0"/>
                    </a:rPr>
                    <a:t>EE</a:t>
                  </a:r>
                  <a:r>
                    <a:rPr lang="hu-HU" sz="1050" dirty="0" smtClean="0">
                      <a:solidFill>
                        <a:srgbClr val="000000"/>
                      </a:solidFill>
                      <a:ea typeface="Verdana" panose="020B0604030504040204" pitchFamily="34" charset="0"/>
                      <a:cs typeface="Verdana" panose="020B0604030504040204" pitchFamily="34" charset="0"/>
                    </a:rPr>
                    <a:t>)</a:t>
                  </a:r>
                  <a:endParaRPr lang="hu-HU" sz="1050" dirty="0">
                    <a:solidFill>
                      <a:srgbClr val="000000"/>
                    </a:solidFill>
                    <a:ea typeface="Verdana" panose="020B0604030504040204" pitchFamily="34" charset="0"/>
                    <a:cs typeface="Verdana" panose="020B0604030504040204" pitchFamily="34" charset="0"/>
                  </a:endParaRPr>
                </a:p>
              </p:txBody>
            </p:sp>
            <p:sp>
              <p:nvSpPr>
                <p:cNvPr id="33" name="Jobbra nyíl 30"/>
                <p:cNvSpPr/>
                <p:nvPr/>
              </p:nvSpPr>
              <p:spPr>
                <a:xfrm>
                  <a:off x="6247718" y="4452058"/>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34" name="TextBox 33"/>
                <p:cNvSpPr txBox="1"/>
                <p:nvPr/>
              </p:nvSpPr>
              <p:spPr>
                <a:xfrm>
                  <a:off x="1243544" y="6244715"/>
                  <a:ext cx="941283" cy="461665"/>
                </a:xfrm>
                <a:prstGeom prst="rect">
                  <a:avLst/>
                </a:prstGeom>
                <a:noFill/>
              </p:spPr>
              <p:txBody>
                <a:bodyPr wrap="none" rtlCol="0">
                  <a:spAutoFit/>
                </a:bodyPr>
                <a:lstStyle/>
                <a:p>
                  <a:pPr algn="ctr"/>
                  <a:r>
                    <a:rPr lang="en-US" sz="1200" dirty="0" smtClean="0">
                      <a:solidFill>
                        <a:srgbClr val="000000"/>
                      </a:solidFill>
                    </a:rPr>
                    <a:t>ARM</a:t>
                  </a:r>
                  <a:r>
                    <a:rPr lang="hu-HU" sz="1200" dirty="0" smtClean="0">
                      <a:solidFill>
                        <a:srgbClr val="000000"/>
                      </a:solidFill>
                    </a:rPr>
                    <a:t>710T</a:t>
                  </a:r>
                  <a:endParaRPr lang="en-US" sz="1200" dirty="0">
                    <a:solidFill>
                      <a:srgbClr val="000000"/>
                    </a:solidFill>
                  </a:endParaRPr>
                </a:p>
                <a:p>
                  <a:pPr algn="ctr"/>
                  <a:r>
                    <a:rPr lang="en-US" sz="1200" dirty="0" smtClean="0">
                      <a:solidFill>
                        <a:srgbClr val="000000"/>
                      </a:solidFill>
                    </a:rPr>
                    <a:t>(~</a:t>
                  </a:r>
                  <a:r>
                    <a:rPr lang="hu-HU" sz="1200" dirty="0" smtClean="0">
                      <a:solidFill>
                        <a:srgbClr val="000000"/>
                      </a:solidFill>
                    </a:rPr>
                    <a:t>1995</a:t>
                  </a:r>
                  <a:r>
                    <a:rPr lang="en-US" sz="1200" dirty="0" smtClean="0">
                      <a:solidFill>
                        <a:srgbClr val="000000"/>
                      </a:solidFill>
                    </a:rPr>
                    <a:t>)</a:t>
                  </a:r>
                  <a:endParaRPr lang="en-US" sz="1200" dirty="0">
                    <a:solidFill>
                      <a:srgbClr val="000000"/>
                    </a:solidFill>
                  </a:endParaRPr>
                </a:p>
              </p:txBody>
            </p:sp>
            <p:sp>
              <p:nvSpPr>
                <p:cNvPr id="35" name="TextBox 34"/>
                <p:cNvSpPr txBox="1"/>
                <p:nvPr/>
              </p:nvSpPr>
              <p:spPr>
                <a:xfrm>
                  <a:off x="2681602" y="6257415"/>
                  <a:ext cx="821059" cy="461665"/>
                </a:xfrm>
                <a:prstGeom prst="rect">
                  <a:avLst/>
                </a:prstGeom>
                <a:noFill/>
              </p:spPr>
              <p:txBody>
                <a:bodyPr wrap="none" rtlCol="0">
                  <a:spAutoFit/>
                </a:bodyPr>
                <a:lstStyle/>
                <a:p>
                  <a:pPr algn="ctr"/>
                  <a:r>
                    <a:rPr lang="en-US" sz="1200">
                      <a:solidFill>
                        <a:srgbClr val="000000"/>
                      </a:solidFill>
                    </a:rPr>
                    <a:t>ARM926</a:t>
                  </a:r>
                </a:p>
                <a:p>
                  <a:pPr algn="ctr"/>
                  <a:r>
                    <a:rPr lang="en-US" sz="1200">
                      <a:solidFill>
                        <a:srgbClr val="000000"/>
                      </a:solidFill>
                    </a:rPr>
                    <a:t>(2001)</a:t>
                  </a:r>
                </a:p>
              </p:txBody>
            </p:sp>
            <p:sp>
              <p:nvSpPr>
                <p:cNvPr id="36" name="TextBox 35"/>
                <p:cNvSpPr txBox="1"/>
                <p:nvPr/>
              </p:nvSpPr>
              <p:spPr>
                <a:xfrm>
                  <a:off x="3941062" y="6257415"/>
                  <a:ext cx="918841" cy="461665"/>
                </a:xfrm>
                <a:prstGeom prst="rect">
                  <a:avLst/>
                </a:prstGeom>
                <a:noFill/>
              </p:spPr>
              <p:txBody>
                <a:bodyPr wrap="none" rtlCol="0">
                  <a:spAutoFit/>
                </a:bodyPr>
                <a:lstStyle/>
                <a:p>
                  <a:pPr algn="ctr"/>
                  <a:r>
                    <a:rPr lang="en-US" sz="1200" dirty="0">
                      <a:solidFill>
                        <a:srgbClr val="000000"/>
                      </a:solidFill>
                    </a:rPr>
                    <a:t>ARM1176</a:t>
                  </a:r>
                </a:p>
                <a:p>
                  <a:pPr algn="ctr"/>
                  <a:r>
                    <a:rPr lang="en-US" sz="1200" dirty="0">
                      <a:solidFill>
                        <a:srgbClr val="000000"/>
                      </a:solidFill>
                    </a:rPr>
                    <a:t>(</a:t>
                  </a:r>
                  <a:r>
                    <a:rPr lang="en-US" sz="1200" dirty="0" smtClean="0">
                      <a:solidFill>
                        <a:srgbClr val="000000"/>
                      </a:solidFill>
                    </a:rPr>
                    <a:t>2004)</a:t>
                  </a:r>
                  <a:endParaRPr lang="en-US" sz="1200" dirty="0">
                    <a:solidFill>
                      <a:srgbClr val="000000"/>
                    </a:solidFill>
                  </a:endParaRPr>
                </a:p>
              </p:txBody>
            </p:sp>
            <p:sp>
              <p:nvSpPr>
                <p:cNvPr id="37" name="TextBox 36"/>
                <p:cNvSpPr txBox="1"/>
                <p:nvPr/>
              </p:nvSpPr>
              <p:spPr>
                <a:xfrm>
                  <a:off x="5124760" y="6263210"/>
                  <a:ext cx="1227067" cy="461665"/>
                </a:xfrm>
                <a:prstGeom prst="rect">
                  <a:avLst/>
                </a:prstGeom>
                <a:noFill/>
              </p:spPr>
              <p:txBody>
                <a:bodyPr wrap="none" rtlCol="0">
                  <a:spAutoFit/>
                </a:bodyPr>
                <a:lstStyle/>
                <a:p>
                  <a:pPr algn="ctr"/>
                  <a:r>
                    <a:rPr lang="en-US" sz="1200" dirty="0">
                      <a:solidFill>
                        <a:srgbClr val="000000"/>
                      </a:solidFill>
                    </a:rPr>
                    <a:t>Cortex-A5-15</a:t>
                  </a:r>
                </a:p>
                <a:p>
                  <a:pPr algn="ctr"/>
                  <a:r>
                    <a:rPr lang="en-US" sz="1200" dirty="0">
                      <a:solidFill>
                        <a:srgbClr val="000000"/>
                      </a:solidFill>
                    </a:rPr>
                    <a:t>(</a:t>
                  </a:r>
                  <a:r>
                    <a:rPr lang="en-US" sz="1200" dirty="0" smtClean="0">
                      <a:solidFill>
                        <a:srgbClr val="000000"/>
                      </a:solidFill>
                    </a:rPr>
                    <a:t>200</a:t>
                  </a:r>
                  <a:r>
                    <a:rPr lang="hu-HU" sz="1200" dirty="0" smtClean="0">
                      <a:solidFill>
                        <a:srgbClr val="000000"/>
                      </a:solidFill>
                    </a:rPr>
                    <a:t>5</a:t>
                  </a:r>
                  <a:r>
                    <a:rPr lang="en-US" sz="1200" dirty="0" smtClean="0">
                      <a:solidFill>
                        <a:srgbClr val="000000"/>
                      </a:solidFill>
                    </a:rPr>
                    <a:t>)</a:t>
                  </a:r>
                  <a:endParaRPr lang="en-US" sz="1200" dirty="0">
                    <a:solidFill>
                      <a:srgbClr val="000000"/>
                    </a:solidFill>
                  </a:endParaRPr>
                </a:p>
              </p:txBody>
            </p:sp>
            <p:sp>
              <p:nvSpPr>
                <p:cNvPr id="38" name="TextBox 37"/>
                <p:cNvSpPr txBox="1"/>
                <p:nvPr/>
              </p:nvSpPr>
              <p:spPr>
                <a:xfrm>
                  <a:off x="6861327" y="6257415"/>
                  <a:ext cx="1430648" cy="461665"/>
                </a:xfrm>
                <a:prstGeom prst="rect">
                  <a:avLst/>
                </a:prstGeom>
                <a:noFill/>
              </p:spPr>
              <p:txBody>
                <a:bodyPr wrap="none" rtlCol="0">
                  <a:spAutoFit/>
                </a:bodyPr>
                <a:lstStyle/>
                <a:p>
                  <a:pPr algn="ctr"/>
                  <a:r>
                    <a:rPr lang="en-US" sz="1200" dirty="0" smtClean="0">
                      <a:solidFill>
                        <a:srgbClr val="000000"/>
                      </a:solidFill>
                    </a:rPr>
                    <a:t>Cortex-A5</a:t>
                  </a:r>
                  <a:r>
                    <a:rPr lang="hu-HU" sz="1200" dirty="0" smtClean="0">
                      <a:solidFill>
                        <a:srgbClr val="000000"/>
                      </a:solidFill>
                    </a:rPr>
                    <a:t>3/A57</a:t>
                  </a:r>
                  <a:endParaRPr lang="en-US" sz="1200" dirty="0">
                    <a:solidFill>
                      <a:srgbClr val="000000"/>
                    </a:solidFill>
                  </a:endParaRPr>
                </a:p>
                <a:p>
                  <a:pPr algn="ctr"/>
                  <a:r>
                    <a:rPr lang="en-US" sz="1200" dirty="0">
                      <a:solidFill>
                        <a:srgbClr val="000000"/>
                      </a:solidFill>
                    </a:rPr>
                    <a:t>(</a:t>
                  </a:r>
                  <a:r>
                    <a:rPr lang="en-US" sz="1200" dirty="0" smtClean="0">
                      <a:solidFill>
                        <a:srgbClr val="000000"/>
                      </a:solidFill>
                    </a:rPr>
                    <a:t>2012)</a:t>
                  </a:r>
                  <a:endParaRPr lang="en-US" sz="1200" dirty="0">
                    <a:solidFill>
                      <a:srgbClr val="000000"/>
                    </a:solidFill>
                  </a:endParaRPr>
                </a:p>
              </p:txBody>
            </p:sp>
            <p:sp>
              <p:nvSpPr>
                <p:cNvPr id="39" name="TextBox 38"/>
                <p:cNvSpPr txBox="1"/>
                <p:nvPr/>
              </p:nvSpPr>
              <p:spPr>
                <a:xfrm>
                  <a:off x="303430" y="6231758"/>
                  <a:ext cx="925253" cy="276999"/>
                </a:xfrm>
                <a:prstGeom prst="rect">
                  <a:avLst/>
                </a:prstGeom>
                <a:noFill/>
              </p:spPr>
              <p:txBody>
                <a:bodyPr wrap="none" rtlCol="0">
                  <a:spAutoFit/>
                </a:bodyPr>
                <a:lstStyle/>
                <a:p>
                  <a:r>
                    <a:rPr lang="en-US" sz="1200" dirty="0">
                      <a:solidFill>
                        <a:srgbClr val="000000"/>
                      </a:solidFill>
                    </a:rPr>
                    <a:t>Examples</a:t>
                  </a:r>
                </a:p>
              </p:txBody>
            </p:sp>
            <p:sp>
              <p:nvSpPr>
                <p:cNvPr id="40" name="Rounded Rectangle 39"/>
                <p:cNvSpPr/>
                <p:nvPr/>
              </p:nvSpPr>
              <p:spPr bwMode="auto">
                <a:xfrm>
                  <a:off x="2288832" y="2715761"/>
                  <a:ext cx="6380864" cy="1569600"/>
                </a:xfrm>
                <a:prstGeom prst="roundRect">
                  <a:avLst/>
                </a:prstGeom>
                <a:noFill/>
                <a:ln w="28575" cap="flat" cmpd="sng" algn="ctr">
                  <a:solidFill>
                    <a:srgbClr val="0070C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400" b="0" i="0" u="none" strike="noStrike" cap="none" normalizeH="0" baseline="0" smtClean="0">
                    <a:ln>
                      <a:noFill/>
                    </a:ln>
                    <a:solidFill>
                      <a:schemeClr val="tx1"/>
                    </a:solidFill>
                    <a:effectLst/>
                    <a:latin typeface="Verdana" pitchFamily="34" charset="0"/>
                  </a:endParaRPr>
                </a:p>
              </p:txBody>
            </p:sp>
            <p:sp>
              <p:nvSpPr>
                <p:cNvPr id="41" name="Rounded Rectangle 40"/>
                <p:cNvSpPr/>
                <p:nvPr/>
              </p:nvSpPr>
              <p:spPr bwMode="auto">
                <a:xfrm>
                  <a:off x="3728731" y="1787952"/>
                  <a:ext cx="4935025" cy="885956"/>
                </a:xfrm>
                <a:prstGeom prst="roundRect">
                  <a:avLst/>
                </a:prstGeom>
                <a:noFill/>
                <a:ln w="28575" cap="flat" cmpd="sng" algn="ctr">
                  <a:solidFill>
                    <a:srgbClr val="0070C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400" b="0" i="0" u="none" strike="noStrike" cap="none" normalizeH="0" baseline="0" smtClean="0">
                    <a:ln>
                      <a:noFill/>
                    </a:ln>
                    <a:solidFill>
                      <a:schemeClr val="tx1"/>
                    </a:solidFill>
                    <a:effectLst/>
                    <a:latin typeface="Verdana" pitchFamily="34" charset="0"/>
                  </a:endParaRPr>
                </a:p>
              </p:txBody>
            </p:sp>
            <p:sp>
              <p:nvSpPr>
                <p:cNvPr id="42" name="Rounded Rectangle 41"/>
                <p:cNvSpPr/>
                <p:nvPr/>
              </p:nvSpPr>
              <p:spPr bwMode="auto">
                <a:xfrm>
                  <a:off x="2276745" y="4332349"/>
                  <a:ext cx="6376405" cy="828000"/>
                </a:xfrm>
                <a:prstGeom prst="roundRect">
                  <a:avLst/>
                </a:prstGeom>
                <a:noFill/>
                <a:ln w="28575" cap="flat" cmpd="sng" algn="ctr">
                  <a:solidFill>
                    <a:srgbClr val="0070C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dirty="0" smtClean="0">
                      <a:ln>
                        <a:noFill/>
                      </a:ln>
                      <a:solidFill>
                        <a:schemeClr val="tx1"/>
                      </a:solidFill>
                      <a:effectLst/>
                      <a:latin typeface="Verdana" pitchFamily="34" charset="0"/>
                    </a:rPr>
                    <a:t> </a:t>
                  </a:r>
                </a:p>
              </p:txBody>
            </p:sp>
            <p:sp>
              <p:nvSpPr>
                <p:cNvPr id="43" name="Rounded Rectangle 42"/>
                <p:cNvSpPr/>
                <p:nvPr/>
              </p:nvSpPr>
              <p:spPr bwMode="auto">
                <a:xfrm>
                  <a:off x="1128905" y="5207623"/>
                  <a:ext cx="7517365" cy="468000"/>
                </a:xfrm>
                <a:prstGeom prst="roundRect">
                  <a:avLst/>
                </a:prstGeom>
                <a:noFill/>
                <a:ln w="28575" cap="flat" cmpd="sng" algn="ctr">
                  <a:solidFill>
                    <a:srgbClr val="0070C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dirty="0" smtClean="0">
                      <a:ln>
                        <a:noFill/>
                      </a:ln>
                      <a:solidFill>
                        <a:schemeClr val="tx1"/>
                      </a:solidFill>
                      <a:effectLst/>
                      <a:latin typeface="Verdana" pitchFamily="34" charset="0"/>
                    </a:rPr>
                    <a:t> </a:t>
                  </a:r>
                </a:p>
              </p:txBody>
            </p:sp>
            <p:sp>
              <p:nvSpPr>
                <p:cNvPr id="44" name="TextBox 43"/>
                <p:cNvSpPr txBox="1"/>
                <p:nvPr/>
              </p:nvSpPr>
              <p:spPr>
                <a:xfrm>
                  <a:off x="64897" y="5208847"/>
                  <a:ext cx="932756" cy="461665"/>
                </a:xfrm>
                <a:prstGeom prst="rect">
                  <a:avLst/>
                </a:prstGeom>
                <a:noFill/>
              </p:spPr>
              <p:txBody>
                <a:bodyPr wrap="none" rtlCol="0">
                  <a:spAutoFit/>
                </a:bodyPr>
                <a:lstStyle/>
                <a:p>
                  <a:pPr algn="ctr"/>
                  <a:r>
                    <a:rPr lang="hu-HU" sz="1200" dirty="0" smtClean="0">
                      <a:solidFill>
                        <a:srgbClr val="0070C0"/>
                      </a:solidFill>
                    </a:rPr>
                    <a:t>To reduce</a:t>
                  </a:r>
                </a:p>
                <a:p>
                  <a:pPr algn="ctr"/>
                  <a:r>
                    <a:rPr lang="hu-HU" sz="1200" dirty="0">
                      <a:solidFill>
                        <a:srgbClr val="0070C0"/>
                      </a:solidFill>
                    </a:rPr>
                    <a:t>c</a:t>
                  </a:r>
                  <a:r>
                    <a:rPr lang="hu-HU" sz="1200" dirty="0" smtClean="0">
                      <a:solidFill>
                        <a:srgbClr val="0070C0"/>
                      </a:solidFill>
                    </a:rPr>
                    <a:t>ode size</a:t>
                  </a:r>
                  <a:endParaRPr lang="hu-HU" sz="1200" dirty="0">
                    <a:solidFill>
                      <a:srgbClr val="0070C0"/>
                    </a:solidFill>
                  </a:endParaRPr>
                </a:p>
              </p:txBody>
            </p:sp>
            <p:sp>
              <p:nvSpPr>
                <p:cNvPr id="45" name="Jobbra nyíl 30"/>
                <p:cNvSpPr/>
                <p:nvPr/>
              </p:nvSpPr>
              <p:spPr>
                <a:xfrm>
                  <a:off x="7155275" y="2381070"/>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46" name="Jobbra nyíl 30"/>
                <p:cNvSpPr/>
                <p:nvPr/>
              </p:nvSpPr>
              <p:spPr>
                <a:xfrm>
                  <a:off x="7587335" y="1937041"/>
                  <a:ext cx="432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47" name="Jobbra nyíl 30"/>
                <p:cNvSpPr/>
                <p:nvPr/>
              </p:nvSpPr>
              <p:spPr>
                <a:xfrm>
                  <a:off x="7155277" y="3590222"/>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48" name="Jobbra nyíl 30"/>
                <p:cNvSpPr/>
                <p:nvPr/>
              </p:nvSpPr>
              <p:spPr>
                <a:xfrm>
                  <a:off x="7150862" y="4450307"/>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49" name="Jobbra nyíl 30"/>
                <p:cNvSpPr/>
                <p:nvPr/>
              </p:nvSpPr>
              <p:spPr>
                <a:xfrm>
                  <a:off x="7153548" y="5357753"/>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0" name="Jobbra nyíl 30"/>
                <p:cNvSpPr/>
                <p:nvPr/>
              </p:nvSpPr>
              <p:spPr>
                <a:xfrm>
                  <a:off x="4977045" y="2382414"/>
                  <a:ext cx="64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1" name="Jobbra nyíl 30"/>
                <p:cNvSpPr/>
                <p:nvPr/>
              </p:nvSpPr>
              <p:spPr>
                <a:xfrm>
                  <a:off x="5657680" y="2382104"/>
                  <a:ext cx="147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2" name="Jobbra nyíl 30"/>
                <p:cNvSpPr/>
                <p:nvPr/>
              </p:nvSpPr>
              <p:spPr>
                <a:xfrm>
                  <a:off x="3629174" y="4015863"/>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3" name="Jobbra nyíl 30"/>
                <p:cNvSpPr/>
                <p:nvPr/>
              </p:nvSpPr>
              <p:spPr>
                <a:xfrm>
                  <a:off x="4405298" y="4019861"/>
                  <a:ext cx="72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4" name="Jobbra nyíl 30"/>
                <p:cNvSpPr/>
                <p:nvPr/>
              </p:nvSpPr>
              <p:spPr>
                <a:xfrm>
                  <a:off x="3620714" y="4470681"/>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5" name="Jobbra nyíl 30"/>
                <p:cNvSpPr/>
                <p:nvPr/>
              </p:nvSpPr>
              <p:spPr>
                <a:xfrm>
                  <a:off x="4396838" y="4474679"/>
                  <a:ext cx="72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6" name="Jobbra nyíl 30"/>
                <p:cNvSpPr/>
                <p:nvPr/>
              </p:nvSpPr>
              <p:spPr>
                <a:xfrm>
                  <a:off x="2321750" y="5357753"/>
                  <a:ext cx="73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7" name="Jobbra nyíl 30"/>
                <p:cNvSpPr/>
                <p:nvPr/>
              </p:nvSpPr>
              <p:spPr>
                <a:xfrm>
                  <a:off x="3078381" y="5358228"/>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8" name="Jobbra nyíl 30"/>
                <p:cNvSpPr/>
                <p:nvPr/>
              </p:nvSpPr>
              <p:spPr>
                <a:xfrm>
                  <a:off x="4953411" y="5352349"/>
                  <a:ext cx="109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9" name="Jobbra nyíl 30"/>
                <p:cNvSpPr/>
                <p:nvPr/>
              </p:nvSpPr>
              <p:spPr>
                <a:xfrm>
                  <a:off x="6072513" y="5361584"/>
                  <a:ext cx="104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0" name="Jobbra nyíl 30"/>
                <p:cNvSpPr/>
                <p:nvPr/>
              </p:nvSpPr>
              <p:spPr>
                <a:xfrm>
                  <a:off x="7155275" y="3219678"/>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1" name="Jobbra nyíl 30"/>
                <p:cNvSpPr/>
                <p:nvPr/>
              </p:nvSpPr>
              <p:spPr>
                <a:xfrm>
                  <a:off x="4977045" y="3221022"/>
                  <a:ext cx="64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2" name="Jobbra nyíl 30"/>
                <p:cNvSpPr/>
                <p:nvPr/>
              </p:nvSpPr>
              <p:spPr>
                <a:xfrm>
                  <a:off x="5657680" y="3220712"/>
                  <a:ext cx="147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3" name="Lekerekített téglalap 36"/>
                <p:cNvSpPr/>
                <p:nvPr/>
              </p:nvSpPr>
              <p:spPr>
                <a:xfrm>
                  <a:off x="7632075" y="2734718"/>
                  <a:ext cx="1008000" cy="360000"/>
                </a:xfrm>
                <a:prstGeom prst="roundRect">
                  <a:avLst/>
                </a:prstGeom>
                <a:solidFill>
                  <a:srgbClr val="7474D2"/>
                </a:solidFill>
                <a:ln>
                  <a:solidFill>
                    <a:srgbClr val="6B6BC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SVE</a:t>
                  </a:r>
                  <a:r>
                    <a:rPr lang="hu-HU" sz="1050" baseline="30000" dirty="0" smtClean="0">
                      <a:solidFill>
                        <a:srgbClr val="000000"/>
                      </a:solidFill>
                      <a:ea typeface="Verdana" panose="020B0604030504040204" pitchFamily="34" charset="0"/>
                      <a:cs typeface="Verdana" panose="020B0604030504040204" pitchFamily="34" charset="0"/>
                    </a:rPr>
                    <a:t>4</a:t>
                  </a:r>
                  <a:endParaRPr lang="hu-HU" sz="1050" baseline="30000" dirty="0">
                    <a:solidFill>
                      <a:srgbClr val="000000"/>
                    </a:solidFill>
                    <a:ea typeface="Verdana" panose="020B0604030504040204" pitchFamily="34" charset="0"/>
                    <a:cs typeface="Verdana" panose="020B0604030504040204" pitchFamily="34" charset="0"/>
                  </a:endParaRPr>
                </a:p>
              </p:txBody>
            </p:sp>
          </p:grpSp>
          <p:sp>
            <p:nvSpPr>
              <p:cNvPr id="7" name="TextBox 6"/>
              <p:cNvSpPr txBox="1"/>
              <p:nvPr/>
            </p:nvSpPr>
            <p:spPr>
              <a:xfrm>
                <a:off x="1086662" y="3049007"/>
                <a:ext cx="1059393" cy="646331"/>
              </a:xfrm>
              <a:prstGeom prst="rect">
                <a:avLst/>
              </a:prstGeom>
              <a:noFill/>
            </p:spPr>
            <p:txBody>
              <a:bodyPr wrap="none" rtlCol="0">
                <a:spAutoFit/>
              </a:bodyPr>
              <a:lstStyle/>
              <a:p>
                <a:pPr algn="ctr"/>
                <a:r>
                  <a:rPr lang="hu-HU" sz="1200" dirty="0" smtClean="0">
                    <a:solidFill>
                      <a:srgbClr val="0070C0"/>
                    </a:solidFill>
                  </a:rPr>
                  <a:t>To enhance</a:t>
                </a:r>
              </a:p>
              <a:p>
                <a:pPr algn="ctr"/>
                <a:r>
                  <a:rPr lang="hu-HU" sz="1200" dirty="0" smtClean="0">
                    <a:solidFill>
                      <a:srgbClr val="0070C0"/>
                    </a:solidFill>
                  </a:rPr>
                  <a:t>compute</a:t>
                </a:r>
              </a:p>
              <a:p>
                <a:pPr algn="ctr"/>
                <a:r>
                  <a:rPr lang="hu-HU" sz="1200" dirty="0" smtClean="0">
                    <a:solidFill>
                      <a:srgbClr val="0070C0"/>
                    </a:solidFill>
                  </a:rPr>
                  <a:t>capabilities</a:t>
                </a:r>
                <a:endParaRPr lang="hu-HU" sz="1200" dirty="0">
                  <a:solidFill>
                    <a:srgbClr val="0070C0"/>
                  </a:solidFill>
                </a:endParaRPr>
              </a:p>
            </p:txBody>
          </p:sp>
          <p:sp>
            <p:nvSpPr>
              <p:cNvPr id="8" name="TextBox 7"/>
              <p:cNvSpPr txBox="1"/>
              <p:nvPr/>
            </p:nvSpPr>
            <p:spPr>
              <a:xfrm>
                <a:off x="6746799" y="1239869"/>
                <a:ext cx="750526" cy="253916"/>
              </a:xfrm>
              <a:prstGeom prst="rect">
                <a:avLst/>
              </a:prstGeom>
              <a:noFill/>
            </p:spPr>
            <p:txBody>
              <a:bodyPr wrap="none" rtlCol="0">
                <a:spAutoFit/>
              </a:bodyPr>
              <a:lstStyle/>
              <a:p>
                <a:r>
                  <a:rPr lang="hu-HU" sz="1050" dirty="0" smtClean="0"/>
                  <a:t>AArch32</a:t>
                </a:r>
                <a:endParaRPr lang="en-US" sz="1050" dirty="0"/>
              </a:p>
            </p:txBody>
          </p:sp>
          <p:sp>
            <p:nvSpPr>
              <p:cNvPr id="9" name="TextBox 8"/>
              <p:cNvSpPr txBox="1"/>
              <p:nvPr/>
            </p:nvSpPr>
            <p:spPr>
              <a:xfrm>
                <a:off x="7691904" y="1248807"/>
                <a:ext cx="750526" cy="253916"/>
              </a:xfrm>
              <a:prstGeom prst="rect">
                <a:avLst/>
              </a:prstGeom>
              <a:noFill/>
            </p:spPr>
            <p:txBody>
              <a:bodyPr wrap="none" rtlCol="0">
                <a:spAutoFit/>
              </a:bodyPr>
              <a:lstStyle/>
              <a:p>
                <a:r>
                  <a:rPr lang="hu-HU" sz="1050" dirty="0" smtClean="0"/>
                  <a:t>AArch64</a:t>
                </a:r>
                <a:endParaRPr lang="en-US" sz="1050" dirty="0"/>
              </a:p>
            </p:txBody>
          </p:sp>
          <p:cxnSp>
            <p:nvCxnSpPr>
              <p:cNvPr id="10" name="Straight Connector 9"/>
              <p:cNvCxnSpPr/>
              <p:nvPr/>
            </p:nvCxnSpPr>
            <p:spPr bwMode="auto">
              <a:xfrm>
                <a:off x="7571170" y="1138843"/>
                <a:ext cx="48379" cy="4392000"/>
              </a:xfrm>
              <a:prstGeom prst="line">
                <a:avLst/>
              </a:prstGeom>
              <a:noFill/>
              <a:ln w="6350"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 name="TextBox 4"/>
            <p:cNvSpPr txBox="1"/>
            <p:nvPr/>
          </p:nvSpPr>
          <p:spPr>
            <a:xfrm>
              <a:off x="296863" y="6551527"/>
              <a:ext cx="3947812" cy="292388"/>
            </a:xfrm>
            <a:prstGeom prst="rect">
              <a:avLst/>
            </a:prstGeom>
            <a:noFill/>
          </p:spPr>
          <p:txBody>
            <a:bodyPr wrap="none" rtlCol="0">
              <a:spAutoFit/>
            </a:bodyPr>
            <a:lstStyle/>
            <a:p>
              <a:pPr lvl="0"/>
              <a:r>
                <a:rPr lang="hu-HU" sz="1300" dirty="0">
                  <a:solidFill>
                    <a:srgbClr val="000000"/>
                  </a:solidFill>
                </a:rPr>
                <a:t>Remarks: See on the slide 2.1 Overview (5</a:t>
              </a:r>
              <a:r>
                <a:rPr lang="hu-HU" sz="1300" dirty="0" smtClean="0">
                  <a:solidFill>
                    <a:srgbClr val="000000"/>
                  </a:solidFill>
                </a:rPr>
                <a:t>).</a:t>
              </a:r>
              <a:endParaRPr lang="en-US" dirty="0"/>
            </a:p>
          </p:txBody>
        </p:sp>
      </p:grpSp>
      <p:sp>
        <p:nvSpPr>
          <p:cNvPr id="64" name="TextBox 63"/>
          <p:cNvSpPr txBox="1"/>
          <p:nvPr/>
        </p:nvSpPr>
        <p:spPr>
          <a:xfrm>
            <a:off x="959794" y="4130281"/>
            <a:ext cx="1520151" cy="646331"/>
          </a:xfrm>
          <a:prstGeom prst="rect">
            <a:avLst/>
          </a:prstGeom>
          <a:noFill/>
        </p:spPr>
        <p:txBody>
          <a:bodyPr wrap="square" rtlCol="0">
            <a:spAutoFit/>
          </a:bodyPr>
          <a:lstStyle/>
          <a:p>
            <a:pPr algn="ctr"/>
            <a:r>
              <a:rPr lang="hu-HU" sz="1200" dirty="0" smtClean="0">
                <a:solidFill>
                  <a:srgbClr val="0070C0"/>
                </a:solidFill>
              </a:rPr>
              <a:t>To speed up</a:t>
            </a:r>
          </a:p>
          <a:p>
            <a:pPr algn="ctr"/>
            <a:r>
              <a:rPr lang="hu-HU" sz="1200" dirty="0" smtClean="0">
                <a:solidFill>
                  <a:srgbClr val="0070C0"/>
                </a:solidFill>
              </a:rPr>
              <a:t>the execution</a:t>
            </a:r>
          </a:p>
          <a:p>
            <a:pPr algn="ctr"/>
            <a:r>
              <a:rPr lang="hu-HU" sz="1200" dirty="0" smtClean="0">
                <a:solidFill>
                  <a:srgbClr val="0070C0"/>
                </a:solidFill>
              </a:rPr>
              <a:t> of bytecodes</a:t>
            </a:r>
            <a:endParaRPr lang="hu-HU" sz="1200" dirty="0">
              <a:solidFill>
                <a:srgbClr val="0070C0"/>
              </a:solidFill>
            </a:endParaRPr>
          </a:p>
        </p:txBody>
      </p:sp>
      <p:sp>
        <p:nvSpPr>
          <p:cNvPr id="66" name="TextBox 65"/>
          <p:cNvSpPr txBox="1"/>
          <p:nvPr/>
        </p:nvSpPr>
        <p:spPr>
          <a:xfrm>
            <a:off x="2682912" y="1787860"/>
            <a:ext cx="1059393" cy="461665"/>
          </a:xfrm>
          <a:prstGeom prst="rect">
            <a:avLst/>
          </a:prstGeom>
          <a:noFill/>
        </p:spPr>
        <p:txBody>
          <a:bodyPr wrap="none" rtlCol="0">
            <a:spAutoFit/>
          </a:bodyPr>
          <a:lstStyle/>
          <a:p>
            <a:pPr algn="ctr"/>
            <a:r>
              <a:rPr lang="hu-HU" sz="1200" dirty="0" smtClean="0">
                <a:solidFill>
                  <a:srgbClr val="0070C0"/>
                </a:solidFill>
              </a:rPr>
              <a:t>To enhance</a:t>
            </a:r>
          </a:p>
          <a:p>
            <a:pPr algn="ctr"/>
            <a:r>
              <a:rPr lang="hu-HU" sz="1200" dirty="0">
                <a:solidFill>
                  <a:srgbClr val="0070C0"/>
                </a:solidFill>
              </a:rPr>
              <a:t>s</a:t>
            </a:r>
            <a:r>
              <a:rPr lang="hu-HU" sz="1200" dirty="0" smtClean="0">
                <a:solidFill>
                  <a:srgbClr val="0070C0"/>
                </a:solidFill>
              </a:rPr>
              <a:t>ecurity</a:t>
            </a:r>
            <a:endParaRPr lang="hu-HU" sz="1200" dirty="0">
              <a:solidFill>
                <a:srgbClr val="0070C0"/>
              </a:solidFill>
            </a:endParaRPr>
          </a:p>
        </p:txBody>
      </p:sp>
      <p:sp>
        <p:nvSpPr>
          <p:cNvPr id="70" name="Rounded Rectangle 69"/>
          <p:cNvSpPr/>
          <p:nvPr/>
        </p:nvSpPr>
        <p:spPr bwMode="auto">
          <a:xfrm>
            <a:off x="6668736" y="1170489"/>
            <a:ext cx="2196000" cy="5364000"/>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400" b="0" i="0" u="none" strike="noStrike" cap="none" normalizeH="0" baseline="0" smtClean="0">
              <a:ln>
                <a:noFill/>
              </a:ln>
              <a:solidFill>
                <a:schemeClr val="tx1"/>
              </a:solidFill>
              <a:effectLst/>
              <a:latin typeface="Verdana" pitchFamily="34" charset="0"/>
            </a:endParaRPr>
          </a:p>
        </p:txBody>
      </p:sp>
      <p:sp>
        <p:nvSpPr>
          <p:cNvPr id="71" name="Rectangle 70"/>
          <p:cNvSpPr/>
          <p:nvPr/>
        </p:nvSpPr>
        <p:spPr>
          <a:xfrm>
            <a:off x="190202" y="632018"/>
            <a:ext cx="7705571" cy="369332"/>
          </a:xfrm>
          <a:prstGeom prst="rect">
            <a:avLst/>
          </a:prstGeom>
        </p:spPr>
        <p:txBody>
          <a:bodyPr wrap="none">
            <a:spAutoFit/>
          </a:bodyPr>
          <a:lstStyle/>
          <a:p>
            <a:r>
              <a:rPr lang="hu-HU" dirty="0">
                <a:solidFill>
                  <a:srgbClr val="2D2D8A"/>
                </a:solidFill>
              </a:rPr>
              <a:t>6</a:t>
            </a:r>
            <a:r>
              <a:rPr lang="hu-HU" dirty="0" smtClean="0">
                <a:solidFill>
                  <a:srgbClr val="2D2D8A"/>
                </a:solidFill>
              </a:rPr>
              <a:t>.</a:t>
            </a:r>
            <a:r>
              <a:rPr lang="en-US" dirty="0" smtClean="0">
                <a:solidFill>
                  <a:srgbClr val="2D2D8A"/>
                </a:solidFill>
              </a:rPr>
              <a:t>1 Overview of </a:t>
            </a:r>
            <a:r>
              <a:rPr lang="hu-HU" dirty="0" smtClean="0">
                <a:solidFill>
                  <a:srgbClr val="2D2D8A"/>
                </a:solidFill>
              </a:rPr>
              <a:t>ARM’s</a:t>
            </a:r>
            <a:r>
              <a:rPr lang="en-US" dirty="0" smtClean="0">
                <a:solidFill>
                  <a:srgbClr val="2D2D8A"/>
                </a:solidFill>
              </a:rPr>
              <a:t> 64-bit Cortex-A series</a:t>
            </a:r>
            <a:r>
              <a:rPr lang="hu-HU" dirty="0" smtClean="0">
                <a:solidFill>
                  <a:srgbClr val="2D2D8A"/>
                </a:solidFill>
              </a:rPr>
              <a:t> </a:t>
            </a:r>
            <a:r>
              <a:rPr lang="en-US" dirty="0" smtClean="0">
                <a:solidFill>
                  <a:srgbClr val="2D2D8A"/>
                </a:solidFill>
              </a:rPr>
              <a:t>-1 </a:t>
            </a:r>
            <a:r>
              <a:rPr lang="hu-HU" dirty="0" smtClean="0">
                <a:solidFill>
                  <a:schemeClr val="accent6"/>
                </a:solidFill>
              </a:rPr>
              <a:t>(Based on </a:t>
            </a:r>
            <a:r>
              <a:rPr lang="en-US" dirty="0" smtClean="0">
                <a:solidFill>
                  <a:schemeClr val="accent6"/>
                </a:solidFill>
              </a:rPr>
              <a:t>[</a:t>
            </a:r>
            <a:r>
              <a:rPr lang="hu-HU" dirty="0" smtClean="0">
                <a:solidFill>
                  <a:schemeClr val="accent6"/>
                </a:solidFill>
              </a:rPr>
              <a:t>64</a:t>
            </a:r>
            <a:r>
              <a:rPr lang="en-US" dirty="0" smtClean="0">
                <a:solidFill>
                  <a:schemeClr val="accent6"/>
                </a:solidFill>
              </a:rPr>
              <a:t>]</a:t>
            </a:r>
            <a:r>
              <a:rPr lang="hu-HU" dirty="0" smtClean="0">
                <a:solidFill>
                  <a:schemeClr val="accent6"/>
                </a:solidFill>
              </a:rPr>
              <a:t>)</a:t>
            </a:r>
            <a:endParaRPr lang="en-US" dirty="0">
              <a:solidFill>
                <a:schemeClr val="accent6"/>
              </a:solidFill>
            </a:endParaRPr>
          </a:p>
        </p:txBody>
      </p:sp>
      <p:sp>
        <p:nvSpPr>
          <p:cNvPr id="72" name="Rectangle 71"/>
          <p:cNvSpPr/>
          <p:nvPr/>
        </p:nvSpPr>
        <p:spPr>
          <a:xfrm>
            <a:off x="184285" y="999020"/>
            <a:ext cx="6367156" cy="830997"/>
          </a:xfrm>
          <a:prstGeom prst="rect">
            <a:avLst/>
          </a:prstGeom>
        </p:spPr>
        <p:txBody>
          <a:bodyPr wrap="square">
            <a:spAutoFit/>
          </a:bodyPr>
          <a:lstStyle/>
          <a:p>
            <a:pPr>
              <a:buClr>
                <a:srgbClr val="000000"/>
              </a:buClr>
            </a:pPr>
            <a:r>
              <a:rPr lang="hu-HU" sz="1600" dirty="0">
                <a:solidFill>
                  <a:srgbClr val="0070C0"/>
                </a:solidFill>
              </a:rPr>
              <a:t>10/2011</a:t>
            </a:r>
            <a:r>
              <a:rPr lang="hu-HU" sz="1600" dirty="0"/>
              <a:t> ARM </a:t>
            </a:r>
            <a:r>
              <a:rPr lang="hu-HU" sz="1600" dirty="0" smtClean="0"/>
              <a:t>disclosed </a:t>
            </a:r>
            <a:r>
              <a:rPr lang="hu-HU" sz="1600" dirty="0"/>
              <a:t>the </a:t>
            </a:r>
            <a:r>
              <a:rPr lang="hu-HU" sz="1600" dirty="0" smtClean="0">
                <a:solidFill>
                  <a:srgbClr val="0070C0"/>
                </a:solidFill>
              </a:rPr>
              <a:t>64-bit ARMv8 </a:t>
            </a:r>
            <a:r>
              <a:rPr lang="hu-HU" sz="1600" dirty="0" smtClean="0"/>
              <a:t>architecture</a:t>
            </a:r>
          </a:p>
          <a:p>
            <a:pPr>
              <a:buClr>
                <a:srgbClr val="000000"/>
              </a:buClr>
            </a:pPr>
            <a:r>
              <a:rPr lang="hu-HU" sz="1600" dirty="0"/>
              <a:t> </a:t>
            </a:r>
            <a:r>
              <a:rPr lang="hu-HU" sz="1600" dirty="0" smtClean="0"/>
              <a:t>   with enhancements as indicated in the Figure below</a:t>
            </a:r>
          </a:p>
          <a:p>
            <a:pPr>
              <a:buClr>
                <a:srgbClr val="000000"/>
              </a:buClr>
            </a:pPr>
            <a:r>
              <a:rPr lang="hu-HU" sz="1600" dirty="0"/>
              <a:t> </a:t>
            </a:r>
            <a:r>
              <a:rPr lang="hu-HU" sz="1600" dirty="0" smtClean="0"/>
              <a:t>   and discussed in Section 2.</a:t>
            </a:r>
            <a:endParaRPr lang="hu-HU" sz="1600" dirty="0"/>
          </a:p>
        </p:txBody>
      </p:sp>
    </p:spTree>
    <p:extLst>
      <p:ext uri="{BB962C8B-B14F-4D97-AF65-F5344CB8AC3E}">
        <p14:creationId xmlns:p14="http://schemas.microsoft.com/office/powerpoint/2010/main" val="146697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cBhvr additive="base">
                                        <p:cTn id="11" dur="500" fill="hold"/>
                                        <p:tgtEl>
                                          <p:spTgt spid="66"/>
                                        </p:tgtEl>
                                        <p:attrNameLst>
                                          <p:attrName>ppt_x</p:attrName>
                                        </p:attrNameLst>
                                      </p:cBhvr>
                                      <p:tavLst>
                                        <p:tav tm="0">
                                          <p:val>
                                            <p:strVal val="#ppt_x"/>
                                          </p:val>
                                        </p:tav>
                                        <p:tav tm="100000">
                                          <p:val>
                                            <p:strVal val="#ppt_x"/>
                                          </p:val>
                                        </p:tav>
                                      </p:tavLst>
                                    </p:anim>
                                    <p:anim calcmode="lin" valueType="num">
                                      <p:cBhvr additive="base">
                                        <p:cTn id="12" dur="500" fill="hold"/>
                                        <p:tgtEl>
                                          <p:spTgt spid="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anim calcmode="lin" valueType="num">
                                      <p:cBhvr additive="base">
                                        <p:cTn id="15" dur="500" fill="hold"/>
                                        <p:tgtEl>
                                          <p:spTgt spid="70"/>
                                        </p:tgtEl>
                                        <p:attrNameLst>
                                          <p:attrName>ppt_x</p:attrName>
                                        </p:attrNameLst>
                                      </p:cBhvr>
                                      <p:tavLst>
                                        <p:tav tm="0">
                                          <p:val>
                                            <p:strVal val="#ppt_x"/>
                                          </p:val>
                                        </p:tav>
                                        <p:tav tm="100000">
                                          <p:val>
                                            <p:strVal val="#ppt_x"/>
                                          </p:val>
                                        </p:tav>
                                      </p:tavLst>
                                    </p:anim>
                                    <p:anim calcmode="lin" valueType="num">
                                      <p:cBhvr additive="base">
                                        <p:cTn id="16" dur="500" fill="hold"/>
                                        <p:tgtEl>
                                          <p:spTgt spid="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2"/>
                                        </p:tgtEl>
                                        <p:attrNameLst>
                                          <p:attrName>style.visibility</p:attrName>
                                        </p:attrNameLst>
                                      </p:cBhvr>
                                      <p:to>
                                        <p:strVal val="visible"/>
                                      </p:to>
                                    </p:set>
                                    <p:anim calcmode="lin" valueType="num">
                                      <p:cBhvr additive="base">
                                        <p:cTn id="19" dur="500" fill="hold"/>
                                        <p:tgtEl>
                                          <p:spTgt spid="72"/>
                                        </p:tgtEl>
                                        <p:attrNameLst>
                                          <p:attrName>ppt_x</p:attrName>
                                        </p:attrNameLst>
                                      </p:cBhvr>
                                      <p:tavLst>
                                        <p:tav tm="0">
                                          <p:val>
                                            <p:strVal val="#ppt_x"/>
                                          </p:val>
                                        </p:tav>
                                        <p:tav tm="100000">
                                          <p:val>
                                            <p:strVal val="#ppt_x"/>
                                          </p:val>
                                        </p:tav>
                                      </p:tavLst>
                                    </p:anim>
                                    <p:anim calcmode="lin" valueType="num">
                                      <p:cBhvr additive="base">
                                        <p:cTn id="20"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6" grpId="0"/>
      <p:bldP spid="70" grpId="0" animBg="1"/>
      <p:bldP spid="72"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677" y="593685"/>
            <a:ext cx="5386026" cy="369332"/>
          </a:xfrm>
          <a:prstGeom prst="rect">
            <a:avLst/>
          </a:prstGeom>
        </p:spPr>
        <p:txBody>
          <a:bodyPr wrap="none">
            <a:spAutoFit/>
          </a:bodyPr>
          <a:lstStyle/>
          <a:p>
            <a:r>
              <a:rPr lang="en-US" dirty="0" smtClean="0">
                <a:solidFill>
                  <a:srgbClr val="2D2D8A"/>
                </a:solidFill>
              </a:rPr>
              <a:t>Overview of </a:t>
            </a:r>
            <a:r>
              <a:rPr lang="hu-HU" dirty="0" smtClean="0">
                <a:solidFill>
                  <a:srgbClr val="2D2D8A"/>
                </a:solidFill>
              </a:rPr>
              <a:t>ARM’s 64-bit </a:t>
            </a:r>
            <a:r>
              <a:rPr lang="en-US" dirty="0" smtClean="0">
                <a:solidFill>
                  <a:srgbClr val="2D2D8A"/>
                </a:solidFill>
              </a:rPr>
              <a:t>Cortex-A</a:t>
            </a:r>
            <a:r>
              <a:rPr lang="hu-HU" dirty="0" smtClean="0">
                <a:solidFill>
                  <a:srgbClr val="2D2D8A"/>
                </a:solidFill>
              </a:rPr>
              <a:t> </a:t>
            </a:r>
            <a:r>
              <a:rPr lang="en-US" dirty="0" smtClean="0">
                <a:solidFill>
                  <a:srgbClr val="2D2D8A"/>
                </a:solidFill>
              </a:rPr>
              <a:t>series</a:t>
            </a:r>
            <a:r>
              <a:rPr lang="hu-HU" dirty="0" smtClean="0">
                <a:solidFill>
                  <a:srgbClr val="2D2D8A"/>
                </a:solidFill>
              </a:rPr>
              <a:t> -2</a:t>
            </a:r>
            <a:r>
              <a:rPr lang="en-US" dirty="0" smtClean="0">
                <a:solidFill>
                  <a:srgbClr val="2D2D8A"/>
                </a:solidFill>
              </a:rPr>
              <a:t> </a:t>
            </a:r>
            <a:endParaRPr lang="en-US" dirty="0">
              <a:solidFill>
                <a:srgbClr val="000000"/>
              </a:solidFill>
            </a:endParaRPr>
          </a:p>
        </p:txBody>
      </p:sp>
      <p:sp>
        <p:nvSpPr>
          <p:cNvPr id="6" name="Text Box 7"/>
          <p:cNvSpPr txBox="1">
            <a:spLocks noChangeArrowheads="1"/>
          </p:cNvSpPr>
          <p:nvPr/>
        </p:nvSpPr>
        <p:spPr bwMode="auto">
          <a:xfrm>
            <a:off x="161432" y="4039851"/>
            <a:ext cx="283531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smtClean="0">
                <a:solidFill>
                  <a:srgbClr val="000000"/>
                </a:solidFill>
              </a:rPr>
              <a:t>High performance</a:t>
            </a:r>
            <a:endParaRPr lang="en-US" altLang="en-US" sz="1300" b="1" smtClean="0">
              <a:solidFill>
                <a:srgbClr val="000000"/>
              </a:solidFill>
            </a:endParaRPr>
          </a:p>
          <a:p>
            <a:pPr algn="ctr">
              <a:spcBef>
                <a:spcPct val="0"/>
              </a:spcBef>
              <a:buClrTx/>
              <a:buSzTx/>
              <a:buFontTx/>
              <a:buNone/>
            </a:pPr>
            <a:r>
              <a:rPr lang="en-US" altLang="en-US" sz="1300" b="1" smtClean="0">
                <a:solidFill>
                  <a:srgbClr val="000000"/>
                </a:solidFill>
              </a:rPr>
              <a:t>64-bit Cortex-A</a:t>
            </a:r>
            <a:r>
              <a:rPr lang="hu-HU" altLang="en-US" sz="1300" b="1" smtClean="0">
                <a:solidFill>
                  <a:srgbClr val="000000"/>
                </a:solidFill>
              </a:rPr>
              <a:t> models</a:t>
            </a:r>
            <a:endParaRPr lang="en-US" altLang="en-US" sz="1300" b="1">
              <a:solidFill>
                <a:srgbClr val="000000"/>
              </a:solidFill>
            </a:endParaRPr>
          </a:p>
        </p:txBody>
      </p:sp>
      <p:sp>
        <p:nvSpPr>
          <p:cNvPr id="7" name="Text Box 16"/>
          <p:cNvSpPr txBox="1">
            <a:spLocks noChangeArrowheads="1"/>
          </p:cNvSpPr>
          <p:nvPr/>
        </p:nvSpPr>
        <p:spPr bwMode="auto">
          <a:xfrm>
            <a:off x="3341784" y="3338990"/>
            <a:ext cx="297389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r>
              <a:rPr lang="hu-HU" altLang="en-US" sz="1300" b="1" smtClean="0">
                <a:solidFill>
                  <a:srgbClr val="000000"/>
                </a:solidFill>
              </a:rPr>
              <a:t>ARM’s </a:t>
            </a:r>
            <a:r>
              <a:rPr lang="en-US" altLang="en-US" sz="1300" b="1" smtClean="0">
                <a:solidFill>
                  <a:srgbClr val="000000"/>
                </a:solidFill>
              </a:rPr>
              <a:t>64-bit Cortex</a:t>
            </a:r>
            <a:r>
              <a:rPr lang="hu-HU" altLang="en-US" sz="1300" b="1" smtClean="0">
                <a:solidFill>
                  <a:srgbClr val="000000"/>
                </a:solidFill>
              </a:rPr>
              <a:t> A series</a:t>
            </a:r>
            <a:endParaRPr lang="en-US" altLang="en-US" sz="1300" b="1">
              <a:solidFill>
                <a:srgbClr val="000000"/>
              </a:solidFill>
            </a:endParaRPr>
          </a:p>
        </p:txBody>
      </p:sp>
      <p:sp>
        <p:nvSpPr>
          <p:cNvPr id="8" name="Line 17"/>
          <p:cNvSpPr>
            <a:spLocks noChangeShapeType="1"/>
          </p:cNvSpPr>
          <p:nvPr/>
        </p:nvSpPr>
        <p:spPr bwMode="auto">
          <a:xfrm>
            <a:off x="1581555" y="3804444"/>
            <a:ext cx="594042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9" name="Line 22"/>
          <p:cNvSpPr>
            <a:spLocks noChangeShapeType="1"/>
          </p:cNvSpPr>
          <p:nvPr/>
        </p:nvSpPr>
        <p:spPr bwMode="auto">
          <a:xfrm>
            <a:off x="4571749" y="3620922"/>
            <a:ext cx="0" cy="180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0" name="Line 25"/>
          <p:cNvSpPr>
            <a:spLocks noChangeShapeType="1"/>
          </p:cNvSpPr>
          <p:nvPr/>
        </p:nvSpPr>
        <p:spPr bwMode="auto">
          <a:xfrm>
            <a:off x="1578433" y="3806922"/>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1" name="Line 29"/>
          <p:cNvSpPr>
            <a:spLocks noChangeShapeType="1"/>
          </p:cNvSpPr>
          <p:nvPr/>
        </p:nvSpPr>
        <p:spPr bwMode="auto">
          <a:xfrm flipH="1">
            <a:off x="7527121" y="3800550"/>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2" name="Text Box 7"/>
          <p:cNvSpPr txBox="1">
            <a:spLocks noChangeArrowheads="1"/>
          </p:cNvSpPr>
          <p:nvPr/>
        </p:nvSpPr>
        <p:spPr bwMode="auto">
          <a:xfrm>
            <a:off x="3357897" y="4041573"/>
            <a:ext cx="24270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US" altLang="en-US" sz="1300" b="1" smtClean="0">
                <a:solidFill>
                  <a:srgbClr val="000000"/>
                </a:solidFill>
              </a:rPr>
              <a:t>Mainstream</a:t>
            </a:r>
          </a:p>
          <a:p>
            <a:pPr algn="ctr">
              <a:spcBef>
                <a:spcPct val="0"/>
              </a:spcBef>
              <a:buClrTx/>
              <a:buSzTx/>
              <a:buFontTx/>
              <a:buNone/>
            </a:pPr>
            <a:r>
              <a:rPr lang="en-US" altLang="en-US" sz="1300" b="1" smtClean="0">
                <a:solidFill>
                  <a:srgbClr val="000000"/>
                </a:solidFill>
              </a:rPr>
              <a:t>64-bit Cortex-A models</a:t>
            </a:r>
            <a:endParaRPr lang="en-US" altLang="en-US" sz="1300" b="1">
              <a:solidFill>
                <a:srgbClr val="000000"/>
              </a:solidFill>
            </a:endParaRPr>
          </a:p>
        </p:txBody>
      </p:sp>
      <p:sp>
        <p:nvSpPr>
          <p:cNvPr id="13" name="Oval 13"/>
          <p:cNvSpPr>
            <a:spLocks noChangeArrowheads="1"/>
          </p:cNvSpPr>
          <p:nvPr/>
        </p:nvSpPr>
        <p:spPr bwMode="auto">
          <a:xfrm>
            <a:off x="4538610" y="3960998"/>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14" name="Line 25"/>
          <p:cNvSpPr>
            <a:spLocks noChangeShapeType="1"/>
          </p:cNvSpPr>
          <p:nvPr/>
        </p:nvSpPr>
        <p:spPr bwMode="auto">
          <a:xfrm>
            <a:off x="4573218" y="3778500"/>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5" name="Text Box 7"/>
          <p:cNvSpPr txBox="1">
            <a:spLocks noChangeArrowheads="1"/>
          </p:cNvSpPr>
          <p:nvPr/>
        </p:nvSpPr>
        <p:spPr bwMode="auto">
          <a:xfrm>
            <a:off x="6122807" y="4070683"/>
            <a:ext cx="281467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US" altLang="en-US" sz="1300" b="1" smtClean="0">
                <a:solidFill>
                  <a:srgbClr val="000000"/>
                </a:solidFill>
              </a:rPr>
              <a:t> </a:t>
            </a:r>
            <a:r>
              <a:rPr lang="hu-HU" altLang="en-US" sz="1300" b="1" smtClean="0">
                <a:solidFill>
                  <a:srgbClr val="000000"/>
                </a:solidFill>
              </a:rPr>
              <a:t>Low power</a:t>
            </a:r>
          </a:p>
          <a:p>
            <a:pPr algn="ctr">
              <a:spcBef>
                <a:spcPct val="0"/>
              </a:spcBef>
              <a:buClrTx/>
              <a:buSzTx/>
              <a:buFontTx/>
              <a:buNone/>
            </a:pPr>
            <a:r>
              <a:rPr lang="en-US" altLang="en-US" sz="1300" b="1" smtClean="0">
                <a:solidFill>
                  <a:srgbClr val="000000"/>
                </a:solidFill>
              </a:rPr>
              <a:t> 64-bit Cortex-A</a:t>
            </a:r>
            <a:r>
              <a:rPr lang="hu-HU" altLang="en-US" sz="1300" b="1" smtClean="0">
                <a:solidFill>
                  <a:srgbClr val="000000"/>
                </a:solidFill>
              </a:rPr>
              <a:t> models</a:t>
            </a:r>
            <a:endParaRPr lang="en-US" altLang="en-US" sz="1300" b="1">
              <a:solidFill>
                <a:srgbClr val="000000"/>
              </a:solidFill>
            </a:endParaRPr>
          </a:p>
        </p:txBody>
      </p:sp>
      <p:sp>
        <p:nvSpPr>
          <p:cNvPr id="16" name="Oval 13"/>
          <p:cNvSpPr>
            <a:spLocks noChangeArrowheads="1"/>
          </p:cNvSpPr>
          <p:nvPr/>
        </p:nvSpPr>
        <p:spPr bwMode="auto">
          <a:xfrm>
            <a:off x="1543825" y="3959276"/>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17" name="Oval 13"/>
          <p:cNvSpPr>
            <a:spLocks noChangeArrowheads="1"/>
          </p:cNvSpPr>
          <p:nvPr/>
        </p:nvSpPr>
        <p:spPr bwMode="auto">
          <a:xfrm>
            <a:off x="7495856" y="3954513"/>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18" name="TextBox 17"/>
          <p:cNvSpPr txBox="1"/>
          <p:nvPr/>
        </p:nvSpPr>
        <p:spPr>
          <a:xfrm>
            <a:off x="685126" y="4772082"/>
            <a:ext cx="1771639" cy="692497"/>
          </a:xfrm>
          <a:prstGeom prst="rect">
            <a:avLst/>
          </a:prstGeom>
          <a:noFill/>
        </p:spPr>
        <p:txBody>
          <a:bodyPr wrap="none" rtlCol="0">
            <a:spAutoFit/>
          </a:bodyPr>
          <a:lstStyle/>
          <a:p>
            <a:r>
              <a:rPr lang="en-US" sz="1300" i="1" dirty="0" smtClean="0">
                <a:solidFill>
                  <a:srgbClr val="000000"/>
                </a:solidFill>
              </a:rPr>
              <a:t>Cortex-A57</a:t>
            </a:r>
            <a:r>
              <a:rPr lang="hu-HU" sz="1300" i="1" dirty="0" smtClean="0">
                <a:solidFill>
                  <a:srgbClr val="000000"/>
                </a:solidFill>
              </a:rPr>
              <a:t> (2012)</a:t>
            </a:r>
          </a:p>
          <a:p>
            <a:r>
              <a:rPr lang="hu-HU" sz="1300" i="1" dirty="0" smtClean="0">
                <a:solidFill>
                  <a:srgbClr val="000000"/>
                </a:solidFill>
              </a:rPr>
              <a:t>Cortex-A72 (2015)</a:t>
            </a:r>
          </a:p>
          <a:p>
            <a:r>
              <a:rPr lang="hu-HU" sz="1300" i="1" dirty="0" smtClean="0">
                <a:solidFill>
                  <a:srgbClr val="000000"/>
                </a:solidFill>
              </a:rPr>
              <a:t>Cortex-A73 (2016)</a:t>
            </a:r>
            <a:endParaRPr lang="en-US" sz="1300" i="1" dirty="0">
              <a:solidFill>
                <a:srgbClr val="000000"/>
              </a:solidFill>
            </a:endParaRPr>
          </a:p>
        </p:txBody>
      </p:sp>
      <p:sp>
        <p:nvSpPr>
          <p:cNvPr id="19" name="TextBox 18"/>
          <p:cNvSpPr txBox="1"/>
          <p:nvPr/>
        </p:nvSpPr>
        <p:spPr>
          <a:xfrm>
            <a:off x="6642230" y="4742819"/>
            <a:ext cx="1771639" cy="492443"/>
          </a:xfrm>
          <a:prstGeom prst="rect">
            <a:avLst/>
          </a:prstGeom>
          <a:noFill/>
        </p:spPr>
        <p:txBody>
          <a:bodyPr wrap="none" rtlCol="0">
            <a:spAutoFit/>
          </a:bodyPr>
          <a:lstStyle/>
          <a:p>
            <a:r>
              <a:rPr lang="en-US" sz="1300" i="1" dirty="0" smtClean="0">
                <a:solidFill>
                  <a:srgbClr val="000000"/>
                </a:solidFill>
              </a:rPr>
              <a:t>Cortex-A53</a:t>
            </a:r>
            <a:r>
              <a:rPr lang="hu-HU" sz="1300" i="1" dirty="0" smtClean="0">
                <a:solidFill>
                  <a:srgbClr val="000000"/>
                </a:solidFill>
              </a:rPr>
              <a:t> (2012)</a:t>
            </a:r>
          </a:p>
          <a:p>
            <a:r>
              <a:rPr lang="hu-HU" sz="1300" i="1" dirty="0" smtClean="0">
                <a:solidFill>
                  <a:srgbClr val="000000"/>
                </a:solidFill>
              </a:rPr>
              <a:t>Cortex-A35 (2015)</a:t>
            </a:r>
            <a:endParaRPr lang="en-US" sz="1300" i="1" dirty="0">
              <a:solidFill>
                <a:srgbClr val="000000"/>
              </a:solidFill>
            </a:endParaRPr>
          </a:p>
        </p:txBody>
      </p:sp>
      <p:sp>
        <p:nvSpPr>
          <p:cNvPr id="20" name="TextBox 19"/>
          <p:cNvSpPr txBox="1"/>
          <p:nvPr/>
        </p:nvSpPr>
        <p:spPr>
          <a:xfrm>
            <a:off x="794766" y="5499230"/>
            <a:ext cx="1301959" cy="292388"/>
          </a:xfrm>
          <a:prstGeom prst="rect">
            <a:avLst/>
          </a:prstGeom>
          <a:noFill/>
        </p:spPr>
        <p:txBody>
          <a:bodyPr wrap="none" rtlCol="0">
            <a:spAutoFit/>
          </a:bodyPr>
          <a:lstStyle/>
          <a:p>
            <a:r>
              <a:rPr lang="en-US" sz="1300" i="1" dirty="0" smtClean="0">
                <a:solidFill>
                  <a:srgbClr val="000000"/>
                </a:solidFill>
              </a:rPr>
              <a:t>Section</a:t>
            </a:r>
            <a:r>
              <a:rPr lang="hu-HU" sz="1300" i="1" dirty="0" smtClean="0">
                <a:solidFill>
                  <a:srgbClr val="000000"/>
                </a:solidFill>
              </a:rPr>
              <a:t> 6.2.1</a:t>
            </a:r>
            <a:endParaRPr lang="en-US" sz="1300" i="1" dirty="0">
              <a:solidFill>
                <a:srgbClr val="000000"/>
              </a:solidFill>
            </a:endParaRPr>
          </a:p>
        </p:txBody>
      </p:sp>
      <p:sp>
        <p:nvSpPr>
          <p:cNvPr id="21" name="TextBox 20"/>
          <p:cNvSpPr txBox="1"/>
          <p:nvPr/>
        </p:nvSpPr>
        <p:spPr>
          <a:xfrm>
            <a:off x="6870441" y="5282705"/>
            <a:ext cx="1301959" cy="292388"/>
          </a:xfrm>
          <a:prstGeom prst="rect">
            <a:avLst/>
          </a:prstGeom>
          <a:noFill/>
        </p:spPr>
        <p:txBody>
          <a:bodyPr wrap="none" rtlCol="0">
            <a:spAutoFit/>
          </a:bodyPr>
          <a:lstStyle/>
          <a:p>
            <a:r>
              <a:rPr lang="en-US" sz="1300" i="1" dirty="0" smtClean="0">
                <a:solidFill>
                  <a:srgbClr val="000000"/>
                </a:solidFill>
              </a:rPr>
              <a:t>Section</a:t>
            </a:r>
            <a:r>
              <a:rPr lang="hu-HU" sz="1300" i="1" dirty="0" smtClean="0">
                <a:solidFill>
                  <a:srgbClr val="000000"/>
                </a:solidFill>
              </a:rPr>
              <a:t> 6.2.2</a:t>
            </a:r>
            <a:endParaRPr lang="en-US" sz="1300" i="1" dirty="0">
              <a:solidFill>
                <a:srgbClr val="000000"/>
              </a:solidFill>
            </a:endParaRPr>
          </a:p>
        </p:txBody>
      </p:sp>
      <p:sp>
        <p:nvSpPr>
          <p:cNvPr id="22" name="TextBox 21"/>
          <p:cNvSpPr txBox="1"/>
          <p:nvPr/>
        </p:nvSpPr>
        <p:spPr>
          <a:xfrm>
            <a:off x="3582922" y="4746076"/>
            <a:ext cx="2034660" cy="292388"/>
          </a:xfrm>
          <a:prstGeom prst="rect">
            <a:avLst/>
          </a:prstGeom>
          <a:noFill/>
        </p:spPr>
        <p:txBody>
          <a:bodyPr wrap="none" rtlCol="0">
            <a:spAutoFit/>
          </a:bodyPr>
          <a:lstStyle/>
          <a:p>
            <a:r>
              <a:rPr lang="en-US" sz="1300" dirty="0" smtClean="0">
                <a:solidFill>
                  <a:srgbClr val="000000"/>
                </a:solidFill>
              </a:rPr>
              <a:t>No announcement yet</a:t>
            </a:r>
            <a:endParaRPr lang="en-US" sz="1300" dirty="0">
              <a:solidFill>
                <a:srgbClr val="000000"/>
              </a:solidFill>
            </a:endParaRPr>
          </a:p>
        </p:txBody>
      </p:sp>
      <p:sp>
        <p:nvSpPr>
          <p:cNvPr id="23" name="Title 1"/>
          <p:cNvSpPr>
            <a:spLocks noGrp="1"/>
          </p:cNvSpPr>
          <p:nvPr>
            <p:ph type="title"/>
          </p:nvPr>
        </p:nvSpPr>
        <p:spPr>
          <a:xfrm>
            <a:off x="0" y="0"/>
            <a:ext cx="9144000" cy="393700"/>
          </a:xfrm>
        </p:spPr>
        <p:txBody>
          <a:bodyPr/>
          <a:lstStyle/>
          <a:p>
            <a:r>
              <a:rPr lang="hu-HU" dirty="0"/>
              <a:t>6</a:t>
            </a:r>
            <a:r>
              <a:rPr lang="hu-HU" dirty="0" smtClean="0"/>
              <a:t>.</a:t>
            </a:r>
            <a:r>
              <a:rPr lang="en-US" dirty="0" smtClean="0"/>
              <a:t>1 </a:t>
            </a:r>
            <a:r>
              <a:rPr lang="en-US" dirty="0"/>
              <a:t>Overview of ARM’s 64-bit Cortex-A series </a:t>
            </a:r>
            <a:r>
              <a:rPr lang="hu-HU" dirty="0" smtClean="0"/>
              <a:t>(2)</a:t>
            </a:r>
            <a:endParaRPr lang="en-US" dirty="0"/>
          </a:p>
        </p:txBody>
      </p:sp>
      <p:sp>
        <p:nvSpPr>
          <p:cNvPr id="24" name="Rectangle 23"/>
          <p:cNvSpPr/>
          <p:nvPr/>
        </p:nvSpPr>
        <p:spPr>
          <a:xfrm>
            <a:off x="466342" y="1013106"/>
            <a:ext cx="8471144" cy="2215991"/>
          </a:xfrm>
          <a:prstGeom prst="rect">
            <a:avLst/>
          </a:prstGeom>
        </p:spPr>
        <p:txBody>
          <a:bodyPr wrap="square">
            <a:spAutoFit/>
          </a:bodyPr>
          <a:lstStyle/>
          <a:p>
            <a:pPr marL="285750" lvl="0" indent="-285750">
              <a:buClr>
                <a:srgbClr val="000000"/>
              </a:buClr>
              <a:buFont typeface="Arial" panose="020B0604020202020204" pitchFamily="34" charset="0"/>
              <a:buChar char="•"/>
            </a:pPr>
            <a:r>
              <a:rPr lang="en-US" sz="1600" dirty="0">
                <a:solidFill>
                  <a:srgbClr val="0070C0"/>
                </a:solidFill>
              </a:rPr>
              <a:t>10/2012</a:t>
            </a:r>
            <a:r>
              <a:rPr lang="en-US" sz="1600" dirty="0">
                <a:solidFill>
                  <a:srgbClr val="000000"/>
                </a:solidFill>
              </a:rPr>
              <a:t>: </a:t>
            </a:r>
            <a:r>
              <a:rPr lang="hu-HU" sz="1600" dirty="0">
                <a:solidFill>
                  <a:srgbClr val="000000"/>
                </a:solidFill>
              </a:rPr>
              <a:t>ARM </a:t>
            </a:r>
            <a:r>
              <a:rPr lang="hu-HU" sz="1600" dirty="0" smtClean="0">
                <a:solidFill>
                  <a:srgbClr val="000000"/>
                </a:solidFill>
              </a:rPr>
              <a:t>announced </a:t>
            </a:r>
            <a:r>
              <a:rPr lang="hu-HU" sz="1600" dirty="0">
                <a:solidFill>
                  <a:srgbClr val="000000"/>
                </a:solidFill>
              </a:rPr>
              <a:t>the 64-bit </a:t>
            </a:r>
            <a:r>
              <a:rPr lang="hu-HU" sz="1600" dirty="0" smtClean="0">
                <a:solidFill>
                  <a:srgbClr val="0070C0"/>
                </a:solidFill>
              </a:rPr>
              <a:t>high performance Cortex-A-57 </a:t>
            </a:r>
            <a:r>
              <a:rPr lang="hu-HU" sz="1600" dirty="0">
                <a:solidFill>
                  <a:srgbClr val="0070C0"/>
                </a:solidFill>
              </a:rPr>
              <a:t>and </a:t>
            </a:r>
            <a:r>
              <a:rPr lang="hu-HU" sz="1600" dirty="0" smtClean="0">
                <a:solidFill>
                  <a:srgbClr val="0070C0"/>
                </a:solidFill>
              </a:rPr>
              <a:t>the</a:t>
            </a:r>
          </a:p>
          <a:p>
            <a:pPr lvl="0">
              <a:buClr>
                <a:srgbClr val="000000"/>
              </a:buClr>
            </a:pPr>
            <a:r>
              <a:rPr lang="hu-HU" sz="1600" dirty="0" smtClean="0">
                <a:solidFill>
                  <a:srgbClr val="0070C0"/>
                </a:solidFill>
              </a:rPr>
              <a:t>      low power Cortex-A-53 </a:t>
            </a:r>
            <a:r>
              <a:rPr lang="hu-HU" sz="1600" dirty="0" smtClean="0"/>
              <a:t>processors, </a:t>
            </a:r>
            <a:r>
              <a:rPr lang="hu-HU" sz="1600" dirty="0" smtClean="0">
                <a:solidFill>
                  <a:srgbClr val="000000"/>
                </a:solidFill>
              </a:rPr>
              <a:t>as first implementations of the ARMv8 </a:t>
            </a:r>
          </a:p>
          <a:p>
            <a:pPr lvl="0">
              <a:spcAft>
                <a:spcPts val="800"/>
              </a:spcAft>
              <a:buClr>
                <a:srgbClr val="000000"/>
              </a:buClr>
            </a:pPr>
            <a:r>
              <a:rPr lang="hu-HU" sz="1600" dirty="0">
                <a:solidFill>
                  <a:srgbClr val="000000"/>
                </a:solidFill>
              </a:rPr>
              <a:t> </a:t>
            </a:r>
            <a:r>
              <a:rPr lang="hu-HU" sz="1600" dirty="0" smtClean="0">
                <a:solidFill>
                  <a:srgbClr val="000000"/>
                </a:solidFill>
              </a:rPr>
              <a:t>     architecture, </a:t>
            </a:r>
            <a:r>
              <a:rPr lang="en-US" sz="1600" dirty="0">
                <a:solidFill>
                  <a:srgbClr val="000000"/>
                </a:solidFill>
              </a:rPr>
              <a:t>with immediate </a:t>
            </a:r>
            <a:r>
              <a:rPr lang="en-US" sz="1600" dirty="0" smtClean="0">
                <a:solidFill>
                  <a:srgbClr val="000000"/>
                </a:solidFill>
              </a:rPr>
              <a:t>availability</a:t>
            </a:r>
            <a:r>
              <a:rPr lang="hu-HU" sz="1600" dirty="0" smtClean="0">
                <a:solidFill>
                  <a:srgbClr val="000000"/>
                </a:solidFill>
              </a:rPr>
              <a:t>.</a:t>
            </a:r>
          </a:p>
          <a:p>
            <a:pPr marL="285750" lvl="0" indent="-285750">
              <a:buClr>
                <a:srgbClr val="000000"/>
              </a:buClr>
              <a:buFont typeface="Arial" panose="020B0604020202020204" pitchFamily="34" charset="0"/>
              <a:buChar char="•"/>
            </a:pPr>
            <a:r>
              <a:rPr lang="hu-HU" sz="1600" dirty="0" smtClean="0">
                <a:solidFill>
                  <a:srgbClr val="0070C0"/>
                </a:solidFill>
              </a:rPr>
              <a:t>02/2015</a:t>
            </a:r>
            <a:r>
              <a:rPr lang="hu-HU" sz="1600" dirty="0" smtClean="0">
                <a:solidFill>
                  <a:srgbClr val="000000"/>
                </a:solidFill>
              </a:rPr>
              <a:t> ARM extended their 64-bit Cortex-A series by the </a:t>
            </a:r>
            <a:r>
              <a:rPr lang="hu-HU" sz="1600" dirty="0" smtClean="0">
                <a:solidFill>
                  <a:srgbClr val="0070C0"/>
                </a:solidFill>
              </a:rPr>
              <a:t>high performance</a:t>
            </a:r>
          </a:p>
          <a:p>
            <a:pPr lvl="0">
              <a:buClr>
                <a:srgbClr val="000000"/>
              </a:buClr>
            </a:pPr>
            <a:r>
              <a:rPr lang="hu-HU" sz="1600" dirty="0">
                <a:solidFill>
                  <a:srgbClr val="000000"/>
                </a:solidFill>
              </a:rPr>
              <a:t> </a:t>
            </a:r>
            <a:r>
              <a:rPr lang="hu-HU" sz="1600" dirty="0" smtClean="0">
                <a:solidFill>
                  <a:srgbClr val="000000"/>
                </a:solidFill>
              </a:rPr>
              <a:t>     </a:t>
            </a:r>
            <a:r>
              <a:rPr lang="hu-HU" sz="1600" dirty="0" smtClean="0">
                <a:solidFill>
                  <a:srgbClr val="0070C0"/>
                </a:solidFill>
              </a:rPr>
              <a:t>Cortex-A72</a:t>
            </a:r>
            <a:r>
              <a:rPr lang="hu-HU" sz="1600" dirty="0" smtClean="0">
                <a:solidFill>
                  <a:srgbClr val="000000"/>
                </a:solidFill>
              </a:rPr>
              <a:t> model, and in 11/2015 by the </a:t>
            </a:r>
            <a:r>
              <a:rPr lang="hu-HU" sz="1600" dirty="0" smtClean="0">
                <a:solidFill>
                  <a:srgbClr val="0070C0"/>
                </a:solidFill>
              </a:rPr>
              <a:t>low power Cortex-A35</a:t>
            </a:r>
            <a:r>
              <a:rPr lang="hu-HU" sz="1600" dirty="0" smtClean="0">
                <a:solidFill>
                  <a:srgbClr val="000000"/>
                </a:solidFill>
              </a:rPr>
              <a:t>, </a:t>
            </a:r>
            <a:r>
              <a:rPr lang="en-US" sz="1600" dirty="0" smtClean="0">
                <a:solidFill>
                  <a:srgbClr val="000000"/>
                </a:solidFill>
              </a:rPr>
              <a:t>as </a:t>
            </a:r>
            <a:r>
              <a:rPr lang="en-US" sz="1600" dirty="0">
                <a:solidFill>
                  <a:srgbClr val="000000"/>
                </a:solidFill>
              </a:rPr>
              <a:t>shown </a:t>
            </a:r>
            <a:endParaRPr lang="hu-HU" sz="1600" dirty="0" smtClean="0">
              <a:solidFill>
                <a:srgbClr val="000000"/>
              </a:solidFill>
            </a:endParaRPr>
          </a:p>
          <a:p>
            <a:pPr lvl="0">
              <a:spcAft>
                <a:spcPts val="400"/>
              </a:spcAft>
              <a:buClr>
                <a:srgbClr val="000000"/>
              </a:buClr>
            </a:pPr>
            <a:r>
              <a:rPr lang="hu-HU" sz="1600" dirty="0">
                <a:solidFill>
                  <a:srgbClr val="000000"/>
                </a:solidFill>
              </a:rPr>
              <a:t> </a:t>
            </a:r>
            <a:r>
              <a:rPr lang="hu-HU" sz="1600" dirty="0" smtClean="0">
                <a:solidFill>
                  <a:srgbClr val="000000"/>
                </a:solidFill>
              </a:rPr>
              <a:t>     below.</a:t>
            </a:r>
          </a:p>
          <a:p>
            <a:pPr marL="285750" lvl="0" indent="-285750">
              <a:buClr>
                <a:srgbClr val="000000"/>
              </a:buClr>
              <a:buFont typeface="Arial" panose="020B0604020202020204" pitchFamily="34" charset="0"/>
              <a:buChar char="•"/>
            </a:pPr>
            <a:r>
              <a:rPr lang="hu-HU" sz="1600" dirty="0" smtClean="0">
                <a:solidFill>
                  <a:srgbClr val="0070C0"/>
                </a:solidFill>
              </a:rPr>
              <a:t>05/2016</a:t>
            </a:r>
            <a:r>
              <a:rPr lang="hu-HU" sz="1600" dirty="0" smtClean="0">
                <a:solidFill>
                  <a:srgbClr val="000000"/>
                </a:solidFill>
              </a:rPr>
              <a:t> </a:t>
            </a:r>
            <a:r>
              <a:rPr lang="hu-HU" sz="1600" dirty="0">
                <a:solidFill>
                  <a:srgbClr val="000000"/>
                </a:solidFill>
              </a:rPr>
              <a:t>ARM extended </a:t>
            </a:r>
            <a:r>
              <a:rPr lang="hu-HU" sz="1600" dirty="0" smtClean="0">
                <a:solidFill>
                  <a:srgbClr val="000000"/>
                </a:solidFill>
              </a:rPr>
              <a:t>the </a:t>
            </a:r>
            <a:r>
              <a:rPr lang="hu-HU" sz="1600" dirty="0">
                <a:solidFill>
                  <a:srgbClr val="000000"/>
                </a:solidFill>
              </a:rPr>
              <a:t>64-bit Cortex-A series by the </a:t>
            </a:r>
            <a:r>
              <a:rPr lang="hu-HU" sz="1600" dirty="0">
                <a:solidFill>
                  <a:srgbClr val="0070C0"/>
                </a:solidFill>
              </a:rPr>
              <a:t>high performance</a:t>
            </a:r>
          </a:p>
          <a:p>
            <a:pPr lvl="0">
              <a:buClr>
                <a:srgbClr val="000000"/>
              </a:buClr>
            </a:pPr>
            <a:r>
              <a:rPr lang="hu-HU" sz="1600" dirty="0">
                <a:solidFill>
                  <a:srgbClr val="000000"/>
                </a:solidFill>
              </a:rPr>
              <a:t>      </a:t>
            </a:r>
            <a:r>
              <a:rPr lang="hu-HU" sz="1600" dirty="0" smtClean="0">
                <a:solidFill>
                  <a:srgbClr val="0070C0"/>
                </a:solidFill>
              </a:rPr>
              <a:t>Cortex-A73</a:t>
            </a:r>
            <a:r>
              <a:rPr lang="hu-HU" sz="1600" dirty="0" smtClean="0">
                <a:solidFill>
                  <a:srgbClr val="000000"/>
                </a:solidFill>
              </a:rPr>
              <a:t> model.</a:t>
            </a:r>
            <a:endParaRPr lang="en-US" sz="1600" dirty="0">
              <a:solidFill>
                <a:srgbClr val="000000"/>
              </a:solidFill>
            </a:endParaRPr>
          </a:p>
        </p:txBody>
      </p:sp>
    </p:spTree>
    <p:extLst>
      <p:ext uri="{BB962C8B-B14F-4D97-AF65-F5344CB8AC3E}">
        <p14:creationId xmlns:p14="http://schemas.microsoft.com/office/powerpoint/2010/main" val="47451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xEl>
                                              <p:pRg st="3" end="3"/>
                                            </p:txEl>
                                          </p:spTgt>
                                        </p:tgtEl>
                                        <p:attrNameLst>
                                          <p:attrName>style.visibility</p:attrName>
                                        </p:attrNameLst>
                                      </p:cBhvr>
                                      <p:to>
                                        <p:strVal val="visible"/>
                                      </p:to>
                                    </p:set>
                                    <p:anim calcmode="lin" valueType="num">
                                      <p:cBhvr additive="base">
                                        <p:cTn id="7" dur="500" fill="hold"/>
                                        <p:tgtEl>
                                          <p:spTgt spid="2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
                                            <p:txEl>
                                              <p:pRg st="4" end="4"/>
                                            </p:txEl>
                                          </p:spTgt>
                                        </p:tgtEl>
                                        <p:attrNameLst>
                                          <p:attrName>style.visibility</p:attrName>
                                        </p:attrNameLst>
                                      </p:cBhvr>
                                      <p:to>
                                        <p:strVal val="visible"/>
                                      </p:to>
                                    </p:set>
                                    <p:anim calcmode="lin" valueType="num">
                                      <p:cBhvr additive="base">
                                        <p:cTn id="11" dur="500" fill="hold"/>
                                        <p:tgtEl>
                                          <p:spTgt spid="2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4">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4">
                                            <p:txEl>
                                              <p:pRg st="5" end="5"/>
                                            </p:txEl>
                                          </p:spTgt>
                                        </p:tgtEl>
                                        <p:attrNameLst>
                                          <p:attrName>style.visibility</p:attrName>
                                        </p:attrNameLst>
                                      </p:cBhvr>
                                      <p:to>
                                        <p:strVal val="visible"/>
                                      </p:to>
                                    </p:set>
                                    <p:anim calcmode="lin" valueType="num">
                                      <p:cBhvr additive="base">
                                        <p:cTn id="15" dur="500" fill="hold"/>
                                        <p:tgtEl>
                                          <p:spTgt spid="24">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4">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4">
                                            <p:txEl>
                                              <p:pRg st="7" end="7"/>
                                            </p:txEl>
                                          </p:spTgt>
                                        </p:tgtEl>
                                        <p:attrNameLst>
                                          <p:attrName>style.visibility</p:attrName>
                                        </p:attrNameLst>
                                      </p:cBhvr>
                                      <p:to>
                                        <p:strVal val="visible"/>
                                      </p:to>
                                    </p:set>
                                    <p:anim calcmode="lin" valueType="num">
                                      <p:cBhvr additive="base">
                                        <p:cTn id="19" dur="500" fill="hold"/>
                                        <p:tgtEl>
                                          <p:spTgt spid="24">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4">
                                            <p:txEl>
                                              <p:pRg st="6" end="6"/>
                                            </p:txEl>
                                          </p:spTgt>
                                        </p:tgtEl>
                                        <p:attrNameLst>
                                          <p:attrName>style.visibility</p:attrName>
                                        </p:attrNameLst>
                                      </p:cBhvr>
                                      <p:to>
                                        <p:strVal val="visible"/>
                                      </p:to>
                                    </p:set>
                                    <p:anim calcmode="lin" valueType="num">
                                      <p:cBhvr additive="base">
                                        <p:cTn id="23" dur="500" fill="hold"/>
                                        <p:tgtEl>
                                          <p:spTgt spid="24">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ppt_x"/>
                                          </p:val>
                                        </p:tav>
                                        <p:tav tm="100000">
                                          <p:val>
                                            <p:strVal val="#ppt_x"/>
                                          </p:val>
                                        </p:tav>
                                      </p:tavLst>
                                    </p:anim>
                                    <p:anim calcmode="lin" valueType="num">
                                      <p:cBhvr additive="base">
                                        <p:cTn id="66" dur="500" fill="hold"/>
                                        <p:tgtEl>
                                          <p:spTgt spid="15"/>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ppt_x"/>
                                          </p:val>
                                        </p:tav>
                                        <p:tav tm="100000">
                                          <p:val>
                                            <p:strVal val="#ppt_x"/>
                                          </p:val>
                                        </p:tav>
                                      </p:tavLst>
                                    </p:anim>
                                    <p:anim calcmode="lin" valueType="num">
                                      <p:cBhvr additive="base">
                                        <p:cTn id="70" dur="500" fill="hold"/>
                                        <p:tgtEl>
                                          <p:spTgt spid="16"/>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additive="base">
                                        <p:cTn id="77" dur="500" fill="hold"/>
                                        <p:tgtEl>
                                          <p:spTgt spid="18"/>
                                        </p:tgtEl>
                                        <p:attrNameLst>
                                          <p:attrName>ppt_x</p:attrName>
                                        </p:attrNameLst>
                                      </p:cBhvr>
                                      <p:tavLst>
                                        <p:tav tm="0">
                                          <p:val>
                                            <p:strVal val="#ppt_x"/>
                                          </p:val>
                                        </p:tav>
                                        <p:tav tm="100000">
                                          <p:val>
                                            <p:strVal val="#ppt_x"/>
                                          </p:val>
                                        </p:tav>
                                      </p:tavLst>
                                    </p:anim>
                                    <p:anim calcmode="lin" valueType="num">
                                      <p:cBhvr additive="base">
                                        <p:cTn id="78" dur="500" fill="hold"/>
                                        <p:tgtEl>
                                          <p:spTgt spid="18"/>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 fill="hold"/>
                                        <p:tgtEl>
                                          <p:spTgt spid="19"/>
                                        </p:tgtEl>
                                        <p:attrNameLst>
                                          <p:attrName>ppt_x</p:attrName>
                                        </p:attrNameLst>
                                      </p:cBhvr>
                                      <p:tavLst>
                                        <p:tav tm="0">
                                          <p:val>
                                            <p:strVal val="#ppt_x"/>
                                          </p:val>
                                        </p:tav>
                                        <p:tav tm="100000">
                                          <p:val>
                                            <p:strVal val="#ppt_x"/>
                                          </p:val>
                                        </p:tav>
                                      </p:tavLst>
                                    </p:anim>
                                    <p:anim calcmode="lin" valueType="num">
                                      <p:cBhvr additive="base">
                                        <p:cTn id="82" dur="500" fill="hold"/>
                                        <p:tgtEl>
                                          <p:spTgt spid="19"/>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ppt_x"/>
                                          </p:val>
                                        </p:tav>
                                        <p:tav tm="100000">
                                          <p:val>
                                            <p:strVal val="#ppt_x"/>
                                          </p:val>
                                        </p:tav>
                                      </p:tavLst>
                                    </p:anim>
                                    <p:anim calcmode="lin" valueType="num">
                                      <p:cBhvr additive="base">
                                        <p:cTn id="86" dur="500" fill="hold"/>
                                        <p:tgtEl>
                                          <p:spTgt spid="20"/>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additive="base">
                                        <p:cTn id="89" dur="500" fill="hold"/>
                                        <p:tgtEl>
                                          <p:spTgt spid="21"/>
                                        </p:tgtEl>
                                        <p:attrNameLst>
                                          <p:attrName>ppt_x</p:attrName>
                                        </p:attrNameLst>
                                      </p:cBhvr>
                                      <p:tavLst>
                                        <p:tav tm="0">
                                          <p:val>
                                            <p:strVal val="#ppt_x"/>
                                          </p:val>
                                        </p:tav>
                                        <p:tav tm="100000">
                                          <p:val>
                                            <p:strVal val="#ppt_x"/>
                                          </p:val>
                                        </p:tav>
                                      </p:tavLst>
                                    </p:anim>
                                    <p:anim calcmode="lin" valueType="num">
                                      <p:cBhvr additive="base">
                                        <p:cTn id="90" dur="500" fill="hold"/>
                                        <p:tgtEl>
                                          <p:spTgt spid="21"/>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additive="base">
                                        <p:cTn id="93" dur="500" fill="hold"/>
                                        <p:tgtEl>
                                          <p:spTgt spid="22"/>
                                        </p:tgtEl>
                                        <p:attrNameLst>
                                          <p:attrName>ppt_x</p:attrName>
                                        </p:attrNameLst>
                                      </p:cBhvr>
                                      <p:tavLst>
                                        <p:tav tm="0">
                                          <p:val>
                                            <p:strVal val="#ppt_x"/>
                                          </p:val>
                                        </p:tav>
                                        <p:tav tm="100000">
                                          <p:val>
                                            <p:strVal val="#ppt_x"/>
                                          </p:val>
                                        </p:tav>
                                      </p:tavLst>
                                    </p:anim>
                                    <p:anim calcmode="lin" valueType="num">
                                      <p:cBhvr additive="base">
                                        <p:cTn id="9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animBg="1"/>
      <p:bldP spid="11" grpId="0" animBg="1"/>
      <p:bldP spid="12" grpId="0"/>
      <p:bldP spid="13" grpId="0" animBg="1"/>
      <p:bldP spid="14" grpId="0" animBg="1"/>
      <p:bldP spid="15" grpId="0"/>
      <p:bldP spid="16" grpId="0" animBg="1"/>
      <p:bldP spid="17" grpId="0" animBg="1"/>
      <p:bldP spid="18" grpId="0"/>
      <p:bldP spid="19" grpId="0"/>
      <p:bldP spid="20" grpId="0"/>
      <p:bldP spid="21" grpId="0"/>
      <p:bldP spid="22"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itle 1"/>
          <p:cNvSpPr>
            <a:spLocks noGrp="1"/>
          </p:cNvSpPr>
          <p:nvPr>
            <p:ph type="title"/>
          </p:nvPr>
        </p:nvSpPr>
        <p:spPr>
          <a:xfrm>
            <a:off x="0" y="0"/>
            <a:ext cx="9144000" cy="393700"/>
          </a:xfrm>
        </p:spPr>
        <p:txBody>
          <a:bodyPr/>
          <a:lstStyle/>
          <a:p>
            <a:r>
              <a:rPr lang="hu-HU" dirty="0"/>
              <a:t>6.</a:t>
            </a:r>
            <a:r>
              <a:rPr lang="en-US" dirty="0"/>
              <a:t>1 Overview of ARM’s 64-bit Cortex-A series </a:t>
            </a:r>
            <a:r>
              <a:rPr lang="hu-HU" dirty="0"/>
              <a:t>(3)</a:t>
            </a:r>
            <a:endParaRPr lang="en-US" dirty="0"/>
          </a:p>
        </p:txBody>
      </p:sp>
      <p:grpSp>
        <p:nvGrpSpPr>
          <p:cNvPr id="17" name="Group 16"/>
          <p:cNvGrpSpPr/>
          <p:nvPr/>
        </p:nvGrpSpPr>
        <p:grpSpPr>
          <a:xfrm>
            <a:off x="42452" y="998730"/>
            <a:ext cx="9431351" cy="5852769"/>
            <a:chOff x="42452" y="473220"/>
            <a:chExt cx="10207651" cy="6466170"/>
          </a:xfrm>
        </p:grpSpPr>
        <p:grpSp>
          <p:nvGrpSpPr>
            <p:cNvPr id="15" name="Group 14"/>
            <p:cNvGrpSpPr/>
            <p:nvPr/>
          </p:nvGrpSpPr>
          <p:grpSpPr>
            <a:xfrm>
              <a:off x="49515" y="473220"/>
              <a:ext cx="10200588" cy="6466170"/>
              <a:chOff x="112168" y="99552"/>
              <a:chExt cx="10200588" cy="6744744"/>
            </a:xfrm>
          </p:grpSpPr>
          <p:sp>
            <p:nvSpPr>
              <p:cNvPr id="6" name="Felfelé nyíl 5"/>
              <p:cNvSpPr/>
              <p:nvPr/>
            </p:nvSpPr>
            <p:spPr>
              <a:xfrm rot="5122871">
                <a:off x="4109166" y="758368"/>
                <a:ext cx="2074324" cy="9216000"/>
              </a:xfrm>
              <a:custGeom>
                <a:avLst/>
                <a:gdLst>
                  <a:gd name="connsiteX0" fmla="*/ 0 w 1663868"/>
                  <a:gd name="connsiteY0" fmla="*/ 831934 h 6271200"/>
                  <a:gd name="connsiteX1" fmla="*/ 831934 w 1663868"/>
                  <a:gd name="connsiteY1" fmla="*/ 0 h 6271200"/>
                  <a:gd name="connsiteX2" fmla="*/ 1663868 w 1663868"/>
                  <a:gd name="connsiteY2" fmla="*/ 831934 h 6271200"/>
                  <a:gd name="connsiteX3" fmla="*/ 1247901 w 1663868"/>
                  <a:gd name="connsiteY3" fmla="*/ 831934 h 6271200"/>
                  <a:gd name="connsiteX4" fmla="*/ 1247901 w 1663868"/>
                  <a:gd name="connsiteY4" fmla="*/ 6271200 h 6271200"/>
                  <a:gd name="connsiteX5" fmla="*/ 415967 w 1663868"/>
                  <a:gd name="connsiteY5" fmla="*/ 6271200 h 6271200"/>
                  <a:gd name="connsiteX6" fmla="*/ 415967 w 1663868"/>
                  <a:gd name="connsiteY6" fmla="*/ 831934 h 6271200"/>
                  <a:gd name="connsiteX7" fmla="*/ 0 w 1663868"/>
                  <a:gd name="connsiteY7" fmla="*/ 831934 h 6271200"/>
                  <a:gd name="connsiteX0" fmla="*/ 0 w 1663868"/>
                  <a:gd name="connsiteY0" fmla="*/ 1590895 h 7030161"/>
                  <a:gd name="connsiteX1" fmla="*/ 764392 w 1663868"/>
                  <a:gd name="connsiteY1" fmla="*/ 0 h 7030161"/>
                  <a:gd name="connsiteX2" fmla="*/ 1663868 w 1663868"/>
                  <a:gd name="connsiteY2" fmla="*/ 1590895 h 7030161"/>
                  <a:gd name="connsiteX3" fmla="*/ 1247901 w 1663868"/>
                  <a:gd name="connsiteY3" fmla="*/ 1590895 h 7030161"/>
                  <a:gd name="connsiteX4" fmla="*/ 1247901 w 1663868"/>
                  <a:gd name="connsiteY4" fmla="*/ 7030161 h 7030161"/>
                  <a:gd name="connsiteX5" fmla="*/ 415967 w 1663868"/>
                  <a:gd name="connsiteY5" fmla="*/ 7030161 h 7030161"/>
                  <a:gd name="connsiteX6" fmla="*/ 415967 w 1663868"/>
                  <a:gd name="connsiteY6" fmla="*/ 1590895 h 7030161"/>
                  <a:gd name="connsiteX7" fmla="*/ 0 w 1663868"/>
                  <a:gd name="connsiteY7" fmla="*/ 1590895 h 7030161"/>
                  <a:gd name="connsiteX0" fmla="*/ 0 w 1465294"/>
                  <a:gd name="connsiteY0" fmla="*/ 1389825 h 7030161"/>
                  <a:gd name="connsiteX1" fmla="*/ 565818 w 1465294"/>
                  <a:gd name="connsiteY1" fmla="*/ 0 h 7030161"/>
                  <a:gd name="connsiteX2" fmla="*/ 1465294 w 1465294"/>
                  <a:gd name="connsiteY2" fmla="*/ 1590895 h 7030161"/>
                  <a:gd name="connsiteX3" fmla="*/ 1049327 w 1465294"/>
                  <a:gd name="connsiteY3" fmla="*/ 1590895 h 7030161"/>
                  <a:gd name="connsiteX4" fmla="*/ 1049327 w 1465294"/>
                  <a:gd name="connsiteY4" fmla="*/ 7030161 h 7030161"/>
                  <a:gd name="connsiteX5" fmla="*/ 217393 w 1465294"/>
                  <a:gd name="connsiteY5" fmla="*/ 7030161 h 7030161"/>
                  <a:gd name="connsiteX6" fmla="*/ 217393 w 1465294"/>
                  <a:gd name="connsiteY6" fmla="*/ 1590895 h 7030161"/>
                  <a:gd name="connsiteX7" fmla="*/ 0 w 1465294"/>
                  <a:gd name="connsiteY7" fmla="*/ 1389825 h 7030161"/>
                  <a:gd name="connsiteX0" fmla="*/ 0 w 1465294"/>
                  <a:gd name="connsiteY0" fmla="*/ 1389825 h 7030161"/>
                  <a:gd name="connsiteX1" fmla="*/ 565818 w 1465294"/>
                  <a:gd name="connsiteY1" fmla="*/ 0 h 7030161"/>
                  <a:gd name="connsiteX2" fmla="*/ 1465294 w 1465294"/>
                  <a:gd name="connsiteY2" fmla="*/ 1590895 h 7030161"/>
                  <a:gd name="connsiteX3" fmla="*/ 1049327 w 1465294"/>
                  <a:gd name="connsiteY3" fmla="*/ 1590895 h 7030161"/>
                  <a:gd name="connsiteX4" fmla="*/ 1049327 w 1465294"/>
                  <a:gd name="connsiteY4" fmla="*/ 7030161 h 7030161"/>
                  <a:gd name="connsiteX5" fmla="*/ 217393 w 1465294"/>
                  <a:gd name="connsiteY5" fmla="*/ 7030161 h 7030161"/>
                  <a:gd name="connsiteX6" fmla="*/ 211557 w 1465294"/>
                  <a:gd name="connsiteY6" fmla="*/ 1383089 h 7030161"/>
                  <a:gd name="connsiteX7" fmla="*/ 0 w 1465294"/>
                  <a:gd name="connsiteY7" fmla="*/ 1389825 h 7030161"/>
                  <a:gd name="connsiteX0" fmla="*/ 0 w 1282087"/>
                  <a:gd name="connsiteY0" fmla="*/ 1389825 h 7030161"/>
                  <a:gd name="connsiteX1" fmla="*/ 565818 w 1282087"/>
                  <a:gd name="connsiteY1" fmla="*/ 0 h 7030161"/>
                  <a:gd name="connsiteX2" fmla="*/ 1282087 w 1282087"/>
                  <a:gd name="connsiteY2" fmla="*/ 1367731 h 7030161"/>
                  <a:gd name="connsiteX3" fmla="*/ 1049327 w 1282087"/>
                  <a:gd name="connsiteY3" fmla="*/ 1590895 h 7030161"/>
                  <a:gd name="connsiteX4" fmla="*/ 1049327 w 1282087"/>
                  <a:gd name="connsiteY4" fmla="*/ 7030161 h 7030161"/>
                  <a:gd name="connsiteX5" fmla="*/ 217393 w 1282087"/>
                  <a:gd name="connsiteY5" fmla="*/ 7030161 h 7030161"/>
                  <a:gd name="connsiteX6" fmla="*/ 211557 w 1282087"/>
                  <a:gd name="connsiteY6" fmla="*/ 1383089 h 7030161"/>
                  <a:gd name="connsiteX7" fmla="*/ 0 w 1282087"/>
                  <a:gd name="connsiteY7" fmla="*/ 1389825 h 7030161"/>
                  <a:gd name="connsiteX0" fmla="*/ 0 w 1282087"/>
                  <a:gd name="connsiteY0" fmla="*/ 1389825 h 7030161"/>
                  <a:gd name="connsiteX1" fmla="*/ 565818 w 1282087"/>
                  <a:gd name="connsiteY1" fmla="*/ 0 h 7030161"/>
                  <a:gd name="connsiteX2" fmla="*/ 1282087 w 1282087"/>
                  <a:gd name="connsiteY2" fmla="*/ 1367731 h 7030161"/>
                  <a:gd name="connsiteX3" fmla="*/ 1037227 w 1282087"/>
                  <a:gd name="connsiteY3" fmla="*/ 1382088 h 7030161"/>
                  <a:gd name="connsiteX4" fmla="*/ 1049327 w 1282087"/>
                  <a:gd name="connsiteY4" fmla="*/ 7030161 h 7030161"/>
                  <a:gd name="connsiteX5" fmla="*/ 217393 w 1282087"/>
                  <a:gd name="connsiteY5" fmla="*/ 7030161 h 7030161"/>
                  <a:gd name="connsiteX6" fmla="*/ 211557 w 1282087"/>
                  <a:gd name="connsiteY6" fmla="*/ 1383089 h 7030161"/>
                  <a:gd name="connsiteX7" fmla="*/ 0 w 1282087"/>
                  <a:gd name="connsiteY7" fmla="*/ 1389825 h 7030161"/>
                  <a:gd name="connsiteX0" fmla="*/ 0 w 1282087"/>
                  <a:gd name="connsiteY0" fmla="*/ 1275304 h 6915640"/>
                  <a:gd name="connsiteX1" fmla="*/ 554225 w 1282087"/>
                  <a:gd name="connsiteY1" fmla="*/ 0 h 6915640"/>
                  <a:gd name="connsiteX2" fmla="*/ 1282087 w 1282087"/>
                  <a:gd name="connsiteY2" fmla="*/ 1253210 h 6915640"/>
                  <a:gd name="connsiteX3" fmla="*/ 1037227 w 1282087"/>
                  <a:gd name="connsiteY3" fmla="*/ 1267567 h 6915640"/>
                  <a:gd name="connsiteX4" fmla="*/ 1049327 w 1282087"/>
                  <a:gd name="connsiteY4" fmla="*/ 6915640 h 6915640"/>
                  <a:gd name="connsiteX5" fmla="*/ 217393 w 1282087"/>
                  <a:gd name="connsiteY5" fmla="*/ 6915640 h 6915640"/>
                  <a:gd name="connsiteX6" fmla="*/ 211557 w 1282087"/>
                  <a:gd name="connsiteY6" fmla="*/ 1268568 h 6915640"/>
                  <a:gd name="connsiteX7" fmla="*/ 0 w 1282087"/>
                  <a:gd name="connsiteY7" fmla="*/ 1275304 h 691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2087" h="6915640">
                    <a:moveTo>
                      <a:pt x="0" y="1275304"/>
                    </a:moveTo>
                    <a:lnTo>
                      <a:pt x="554225" y="0"/>
                    </a:lnTo>
                    <a:lnTo>
                      <a:pt x="1282087" y="1253210"/>
                    </a:lnTo>
                    <a:lnTo>
                      <a:pt x="1037227" y="1267567"/>
                    </a:lnTo>
                    <a:cubicBezTo>
                      <a:pt x="1041260" y="3150258"/>
                      <a:pt x="1045294" y="5032949"/>
                      <a:pt x="1049327" y="6915640"/>
                    </a:cubicBezTo>
                    <a:lnTo>
                      <a:pt x="217393" y="6915640"/>
                    </a:lnTo>
                    <a:cubicBezTo>
                      <a:pt x="215448" y="5033283"/>
                      <a:pt x="213502" y="3150925"/>
                      <a:pt x="211557" y="1268568"/>
                    </a:cubicBezTo>
                    <a:lnTo>
                      <a:pt x="0" y="1275304"/>
                    </a:lnTo>
                    <a:close/>
                  </a:path>
                </a:pathLst>
              </a:custGeom>
              <a:solidFill>
                <a:srgbClr val="C3F3D9"/>
              </a:solidFill>
              <a:ln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solidFill>
                    <a:prstClr val="white"/>
                  </a:solidFill>
                </a:endParaRPr>
              </a:p>
            </p:txBody>
          </p:sp>
          <p:grpSp>
            <p:nvGrpSpPr>
              <p:cNvPr id="8" name="Group 7"/>
              <p:cNvGrpSpPr/>
              <p:nvPr/>
            </p:nvGrpSpPr>
            <p:grpSpPr>
              <a:xfrm>
                <a:off x="112168" y="99552"/>
                <a:ext cx="10200588" cy="6744744"/>
                <a:chOff x="-41096" y="-725383"/>
                <a:chExt cx="10789025" cy="7502659"/>
              </a:xfrm>
            </p:grpSpPr>
            <p:sp>
              <p:nvSpPr>
                <p:cNvPr id="65" name="Felfelé nyíl 5"/>
                <p:cNvSpPr/>
                <p:nvPr/>
              </p:nvSpPr>
              <p:spPr>
                <a:xfrm rot="3780000">
                  <a:off x="4190218" y="-3034189"/>
                  <a:ext cx="2492012" cy="10623410"/>
                </a:xfrm>
                <a:custGeom>
                  <a:avLst/>
                  <a:gdLst>
                    <a:gd name="connsiteX0" fmla="*/ 0 w 1663868"/>
                    <a:gd name="connsiteY0" fmla="*/ 831934 h 6271200"/>
                    <a:gd name="connsiteX1" fmla="*/ 831934 w 1663868"/>
                    <a:gd name="connsiteY1" fmla="*/ 0 h 6271200"/>
                    <a:gd name="connsiteX2" fmla="*/ 1663868 w 1663868"/>
                    <a:gd name="connsiteY2" fmla="*/ 831934 h 6271200"/>
                    <a:gd name="connsiteX3" fmla="*/ 1247901 w 1663868"/>
                    <a:gd name="connsiteY3" fmla="*/ 831934 h 6271200"/>
                    <a:gd name="connsiteX4" fmla="*/ 1247901 w 1663868"/>
                    <a:gd name="connsiteY4" fmla="*/ 6271200 h 6271200"/>
                    <a:gd name="connsiteX5" fmla="*/ 415967 w 1663868"/>
                    <a:gd name="connsiteY5" fmla="*/ 6271200 h 6271200"/>
                    <a:gd name="connsiteX6" fmla="*/ 415967 w 1663868"/>
                    <a:gd name="connsiteY6" fmla="*/ 831934 h 6271200"/>
                    <a:gd name="connsiteX7" fmla="*/ 0 w 1663868"/>
                    <a:gd name="connsiteY7" fmla="*/ 831934 h 6271200"/>
                    <a:gd name="connsiteX0" fmla="*/ 0 w 1663868"/>
                    <a:gd name="connsiteY0" fmla="*/ 1590895 h 7030161"/>
                    <a:gd name="connsiteX1" fmla="*/ 764392 w 1663868"/>
                    <a:gd name="connsiteY1" fmla="*/ 0 h 7030161"/>
                    <a:gd name="connsiteX2" fmla="*/ 1663868 w 1663868"/>
                    <a:gd name="connsiteY2" fmla="*/ 1590895 h 7030161"/>
                    <a:gd name="connsiteX3" fmla="*/ 1247901 w 1663868"/>
                    <a:gd name="connsiteY3" fmla="*/ 1590895 h 7030161"/>
                    <a:gd name="connsiteX4" fmla="*/ 1247901 w 1663868"/>
                    <a:gd name="connsiteY4" fmla="*/ 7030161 h 7030161"/>
                    <a:gd name="connsiteX5" fmla="*/ 415967 w 1663868"/>
                    <a:gd name="connsiteY5" fmla="*/ 7030161 h 7030161"/>
                    <a:gd name="connsiteX6" fmla="*/ 415967 w 1663868"/>
                    <a:gd name="connsiteY6" fmla="*/ 1590895 h 7030161"/>
                    <a:gd name="connsiteX7" fmla="*/ 0 w 1663868"/>
                    <a:gd name="connsiteY7" fmla="*/ 1590895 h 7030161"/>
                    <a:gd name="connsiteX0" fmla="*/ 0 w 1455600"/>
                    <a:gd name="connsiteY0" fmla="*/ 1379646 h 7030161"/>
                    <a:gd name="connsiteX1" fmla="*/ 556124 w 1455600"/>
                    <a:gd name="connsiteY1" fmla="*/ 0 h 7030161"/>
                    <a:gd name="connsiteX2" fmla="*/ 1455600 w 1455600"/>
                    <a:gd name="connsiteY2" fmla="*/ 1590895 h 7030161"/>
                    <a:gd name="connsiteX3" fmla="*/ 1039633 w 1455600"/>
                    <a:gd name="connsiteY3" fmla="*/ 1590895 h 7030161"/>
                    <a:gd name="connsiteX4" fmla="*/ 1039633 w 1455600"/>
                    <a:gd name="connsiteY4" fmla="*/ 7030161 h 7030161"/>
                    <a:gd name="connsiteX5" fmla="*/ 207699 w 1455600"/>
                    <a:gd name="connsiteY5" fmla="*/ 7030161 h 7030161"/>
                    <a:gd name="connsiteX6" fmla="*/ 207699 w 1455600"/>
                    <a:gd name="connsiteY6" fmla="*/ 1590895 h 7030161"/>
                    <a:gd name="connsiteX7" fmla="*/ 0 w 1455600"/>
                    <a:gd name="connsiteY7" fmla="*/ 1379646 h 7030161"/>
                    <a:gd name="connsiteX0" fmla="*/ 0 w 1455600"/>
                    <a:gd name="connsiteY0" fmla="*/ 1379646 h 7030161"/>
                    <a:gd name="connsiteX1" fmla="*/ 556124 w 1455600"/>
                    <a:gd name="connsiteY1" fmla="*/ 0 h 7030161"/>
                    <a:gd name="connsiteX2" fmla="*/ 1455600 w 1455600"/>
                    <a:gd name="connsiteY2" fmla="*/ 1590895 h 7030161"/>
                    <a:gd name="connsiteX3" fmla="*/ 1039633 w 1455600"/>
                    <a:gd name="connsiteY3" fmla="*/ 1590895 h 7030161"/>
                    <a:gd name="connsiteX4" fmla="*/ 1039633 w 1455600"/>
                    <a:gd name="connsiteY4" fmla="*/ 7030161 h 7030161"/>
                    <a:gd name="connsiteX5" fmla="*/ 207699 w 1455600"/>
                    <a:gd name="connsiteY5" fmla="*/ 7030161 h 7030161"/>
                    <a:gd name="connsiteX6" fmla="*/ 204316 w 1455600"/>
                    <a:gd name="connsiteY6" fmla="*/ 1376752 h 7030161"/>
                    <a:gd name="connsiteX7" fmla="*/ 0 w 1455600"/>
                    <a:gd name="connsiteY7" fmla="*/ 1379646 h 7030161"/>
                    <a:gd name="connsiteX0" fmla="*/ 0 w 1455600"/>
                    <a:gd name="connsiteY0" fmla="*/ 1379646 h 7030161"/>
                    <a:gd name="connsiteX1" fmla="*/ 556124 w 1455600"/>
                    <a:gd name="connsiteY1" fmla="*/ 0 h 7030161"/>
                    <a:gd name="connsiteX2" fmla="*/ 1455600 w 1455600"/>
                    <a:gd name="connsiteY2" fmla="*/ 1590895 h 7030161"/>
                    <a:gd name="connsiteX3" fmla="*/ 1034180 w 1455600"/>
                    <a:gd name="connsiteY3" fmla="*/ 1389351 h 7030161"/>
                    <a:gd name="connsiteX4" fmla="*/ 1039633 w 1455600"/>
                    <a:gd name="connsiteY4" fmla="*/ 7030161 h 7030161"/>
                    <a:gd name="connsiteX5" fmla="*/ 207699 w 1455600"/>
                    <a:gd name="connsiteY5" fmla="*/ 7030161 h 7030161"/>
                    <a:gd name="connsiteX6" fmla="*/ 204316 w 1455600"/>
                    <a:gd name="connsiteY6" fmla="*/ 1376752 h 7030161"/>
                    <a:gd name="connsiteX7" fmla="*/ 0 w 1455600"/>
                    <a:gd name="connsiteY7" fmla="*/ 1379646 h 7030161"/>
                    <a:gd name="connsiteX0" fmla="*/ 0 w 1253081"/>
                    <a:gd name="connsiteY0" fmla="*/ 1379646 h 7030161"/>
                    <a:gd name="connsiteX1" fmla="*/ 556124 w 1253081"/>
                    <a:gd name="connsiteY1" fmla="*/ 0 h 7030161"/>
                    <a:gd name="connsiteX2" fmla="*/ 1253081 w 1253081"/>
                    <a:gd name="connsiteY2" fmla="*/ 1375942 h 7030161"/>
                    <a:gd name="connsiteX3" fmla="*/ 1034180 w 1253081"/>
                    <a:gd name="connsiteY3" fmla="*/ 1389351 h 7030161"/>
                    <a:gd name="connsiteX4" fmla="*/ 1039633 w 1253081"/>
                    <a:gd name="connsiteY4" fmla="*/ 7030161 h 7030161"/>
                    <a:gd name="connsiteX5" fmla="*/ 207699 w 1253081"/>
                    <a:gd name="connsiteY5" fmla="*/ 7030161 h 7030161"/>
                    <a:gd name="connsiteX6" fmla="*/ 204316 w 1253081"/>
                    <a:gd name="connsiteY6" fmla="*/ 1376752 h 7030161"/>
                    <a:gd name="connsiteX7" fmla="*/ 0 w 1253081"/>
                    <a:gd name="connsiteY7" fmla="*/ 1379646 h 7030161"/>
                    <a:gd name="connsiteX0" fmla="*/ 0 w 1253081"/>
                    <a:gd name="connsiteY0" fmla="*/ 1379646 h 7030161"/>
                    <a:gd name="connsiteX1" fmla="*/ 556124 w 1253081"/>
                    <a:gd name="connsiteY1" fmla="*/ 0 h 7030161"/>
                    <a:gd name="connsiteX2" fmla="*/ 1253081 w 1253081"/>
                    <a:gd name="connsiteY2" fmla="*/ 1375942 h 7030161"/>
                    <a:gd name="connsiteX3" fmla="*/ 1031029 w 1253081"/>
                    <a:gd name="connsiteY3" fmla="*/ 1369410 h 7030161"/>
                    <a:gd name="connsiteX4" fmla="*/ 1039633 w 1253081"/>
                    <a:gd name="connsiteY4" fmla="*/ 7030161 h 7030161"/>
                    <a:gd name="connsiteX5" fmla="*/ 207699 w 1253081"/>
                    <a:gd name="connsiteY5" fmla="*/ 7030161 h 7030161"/>
                    <a:gd name="connsiteX6" fmla="*/ 204316 w 1253081"/>
                    <a:gd name="connsiteY6" fmla="*/ 1376752 h 7030161"/>
                    <a:gd name="connsiteX7" fmla="*/ 0 w 1253081"/>
                    <a:gd name="connsiteY7" fmla="*/ 1379646 h 7030161"/>
                    <a:gd name="connsiteX0" fmla="*/ 0 w 1253081"/>
                    <a:gd name="connsiteY0" fmla="*/ 1250526 h 6901041"/>
                    <a:gd name="connsiteX1" fmla="*/ 554192 w 1253081"/>
                    <a:gd name="connsiteY1" fmla="*/ 0 h 6901041"/>
                    <a:gd name="connsiteX2" fmla="*/ 1253081 w 1253081"/>
                    <a:gd name="connsiteY2" fmla="*/ 1246822 h 6901041"/>
                    <a:gd name="connsiteX3" fmla="*/ 1031029 w 1253081"/>
                    <a:gd name="connsiteY3" fmla="*/ 1240290 h 6901041"/>
                    <a:gd name="connsiteX4" fmla="*/ 1039633 w 1253081"/>
                    <a:gd name="connsiteY4" fmla="*/ 6901041 h 6901041"/>
                    <a:gd name="connsiteX5" fmla="*/ 207699 w 1253081"/>
                    <a:gd name="connsiteY5" fmla="*/ 6901041 h 6901041"/>
                    <a:gd name="connsiteX6" fmla="*/ 204316 w 1253081"/>
                    <a:gd name="connsiteY6" fmla="*/ 1247632 h 6901041"/>
                    <a:gd name="connsiteX7" fmla="*/ 0 w 1253081"/>
                    <a:gd name="connsiteY7" fmla="*/ 1250526 h 690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81" h="6901041">
                      <a:moveTo>
                        <a:pt x="0" y="1250526"/>
                      </a:moveTo>
                      <a:lnTo>
                        <a:pt x="554192" y="0"/>
                      </a:lnTo>
                      <a:lnTo>
                        <a:pt x="1253081" y="1246822"/>
                      </a:lnTo>
                      <a:lnTo>
                        <a:pt x="1031029" y="1240290"/>
                      </a:lnTo>
                      <a:cubicBezTo>
                        <a:pt x="1032847" y="3120560"/>
                        <a:pt x="1037815" y="5020771"/>
                        <a:pt x="1039633" y="6901041"/>
                      </a:cubicBezTo>
                      <a:lnTo>
                        <a:pt x="207699" y="6901041"/>
                      </a:lnTo>
                      <a:cubicBezTo>
                        <a:pt x="206571" y="5016571"/>
                        <a:pt x="205444" y="3132102"/>
                        <a:pt x="204316" y="1247632"/>
                      </a:cubicBezTo>
                      <a:lnTo>
                        <a:pt x="0" y="1250526"/>
                      </a:lnTo>
                      <a:close/>
                    </a:path>
                  </a:pathLst>
                </a:custGeom>
                <a:gradFill flip="none" rotWithShape="1">
                  <a:gsLst>
                    <a:gs pos="100000">
                      <a:srgbClr val="FFEFD1">
                        <a:alpha val="10000"/>
                      </a:srgbClr>
                    </a:gs>
                    <a:gs pos="64999">
                      <a:srgbClr val="F0EBD5"/>
                    </a:gs>
                    <a:gs pos="0">
                      <a:srgbClr val="D1C39F"/>
                    </a:gs>
                  </a:gsLst>
                  <a:lin ang="5400000" scaled="0"/>
                  <a:tileRect/>
                </a:gradFill>
                <a:ln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solidFill>
                      <a:prstClr val="white"/>
                    </a:solidFill>
                  </a:endParaRPr>
                </a:p>
              </p:txBody>
            </p:sp>
            <p:sp>
              <p:nvSpPr>
                <p:cNvPr id="64" name="Felfelé nyíl 5"/>
                <p:cNvSpPr/>
                <p:nvPr/>
              </p:nvSpPr>
              <p:spPr>
                <a:xfrm rot="4500000">
                  <a:off x="4180665" y="-1234969"/>
                  <a:ext cx="2215122" cy="10052254"/>
                </a:xfrm>
                <a:custGeom>
                  <a:avLst/>
                  <a:gdLst>
                    <a:gd name="connsiteX0" fmla="*/ 0 w 1663868"/>
                    <a:gd name="connsiteY0" fmla="*/ 831934 h 6271200"/>
                    <a:gd name="connsiteX1" fmla="*/ 831934 w 1663868"/>
                    <a:gd name="connsiteY1" fmla="*/ 0 h 6271200"/>
                    <a:gd name="connsiteX2" fmla="*/ 1663868 w 1663868"/>
                    <a:gd name="connsiteY2" fmla="*/ 831934 h 6271200"/>
                    <a:gd name="connsiteX3" fmla="*/ 1247901 w 1663868"/>
                    <a:gd name="connsiteY3" fmla="*/ 831934 h 6271200"/>
                    <a:gd name="connsiteX4" fmla="*/ 1247901 w 1663868"/>
                    <a:gd name="connsiteY4" fmla="*/ 6271200 h 6271200"/>
                    <a:gd name="connsiteX5" fmla="*/ 415967 w 1663868"/>
                    <a:gd name="connsiteY5" fmla="*/ 6271200 h 6271200"/>
                    <a:gd name="connsiteX6" fmla="*/ 415967 w 1663868"/>
                    <a:gd name="connsiteY6" fmla="*/ 831934 h 6271200"/>
                    <a:gd name="connsiteX7" fmla="*/ 0 w 1663868"/>
                    <a:gd name="connsiteY7" fmla="*/ 831934 h 6271200"/>
                    <a:gd name="connsiteX0" fmla="*/ 0 w 1663868"/>
                    <a:gd name="connsiteY0" fmla="*/ 1590895 h 7030161"/>
                    <a:gd name="connsiteX1" fmla="*/ 764392 w 1663868"/>
                    <a:gd name="connsiteY1" fmla="*/ 0 h 7030161"/>
                    <a:gd name="connsiteX2" fmla="*/ 1663868 w 1663868"/>
                    <a:gd name="connsiteY2" fmla="*/ 1590895 h 7030161"/>
                    <a:gd name="connsiteX3" fmla="*/ 1247901 w 1663868"/>
                    <a:gd name="connsiteY3" fmla="*/ 1590895 h 7030161"/>
                    <a:gd name="connsiteX4" fmla="*/ 1247901 w 1663868"/>
                    <a:gd name="connsiteY4" fmla="*/ 7030161 h 7030161"/>
                    <a:gd name="connsiteX5" fmla="*/ 415967 w 1663868"/>
                    <a:gd name="connsiteY5" fmla="*/ 7030161 h 7030161"/>
                    <a:gd name="connsiteX6" fmla="*/ 415967 w 1663868"/>
                    <a:gd name="connsiteY6" fmla="*/ 1590895 h 7030161"/>
                    <a:gd name="connsiteX7" fmla="*/ 0 w 1663868"/>
                    <a:gd name="connsiteY7" fmla="*/ 1590895 h 7030161"/>
                    <a:gd name="connsiteX0" fmla="*/ 0 w 1434967"/>
                    <a:gd name="connsiteY0" fmla="*/ 1401125 h 7030161"/>
                    <a:gd name="connsiteX1" fmla="*/ 535491 w 1434967"/>
                    <a:gd name="connsiteY1" fmla="*/ 0 h 7030161"/>
                    <a:gd name="connsiteX2" fmla="*/ 1434967 w 1434967"/>
                    <a:gd name="connsiteY2" fmla="*/ 1590895 h 7030161"/>
                    <a:gd name="connsiteX3" fmla="*/ 1019000 w 1434967"/>
                    <a:gd name="connsiteY3" fmla="*/ 1590895 h 7030161"/>
                    <a:gd name="connsiteX4" fmla="*/ 1019000 w 1434967"/>
                    <a:gd name="connsiteY4" fmla="*/ 7030161 h 7030161"/>
                    <a:gd name="connsiteX5" fmla="*/ 187066 w 1434967"/>
                    <a:gd name="connsiteY5" fmla="*/ 7030161 h 7030161"/>
                    <a:gd name="connsiteX6" fmla="*/ 187066 w 1434967"/>
                    <a:gd name="connsiteY6" fmla="*/ 1590895 h 7030161"/>
                    <a:gd name="connsiteX7" fmla="*/ 0 w 1434967"/>
                    <a:gd name="connsiteY7" fmla="*/ 1401125 h 7030161"/>
                    <a:gd name="connsiteX0" fmla="*/ 0 w 1434967"/>
                    <a:gd name="connsiteY0" fmla="*/ 1401125 h 7030161"/>
                    <a:gd name="connsiteX1" fmla="*/ 535491 w 1434967"/>
                    <a:gd name="connsiteY1" fmla="*/ 0 h 7030161"/>
                    <a:gd name="connsiteX2" fmla="*/ 1434967 w 1434967"/>
                    <a:gd name="connsiteY2" fmla="*/ 1590895 h 7030161"/>
                    <a:gd name="connsiteX3" fmla="*/ 1019000 w 1434967"/>
                    <a:gd name="connsiteY3" fmla="*/ 1590895 h 7030161"/>
                    <a:gd name="connsiteX4" fmla="*/ 1019000 w 1434967"/>
                    <a:gd name="connsiteY4" fmla="*/ 7030161 h 7030161"/>
                    <a:gd name="connsiteX5" fmla="*/ 187066 w 1434967"/>
                    <a:gd name="connsiteY5" fmla="*/ 7030161 h 7030161"/>
                    <a:gd name="connsiteX6" fmla="*/ 189789 w 1434967"/>
                    <a:gd name="connsiteY6" fmla="*/ 1410311 h 7030161"/>
                    <a:gd name="connsiteX7" fmla="*/ 0 w 1434967"/>
                    <a:gd name="connsiteY7" fmla="*/ 1401125 h 7030161"/>
                    <a:gd name="connsiteX0" fmla="*/ 0 w 1447184"/>
                    <a:gd name="connsiteY0" fmla="*/ 1437966 h 7030161"/>
                    <a:gd name="connsiteX1" fmla="*/ 547708 w 1447184"/>
                    <a:gd name="connsiteY1" fmla="*/ 0 h 7030161"/>
                    <a:gd name="connsiteX2" fmla="*/ 1447184 w 1447184"/>
                    <a:gd name="connsiteY2" fmla="*/ 1590895 h 7030161"/>
                    <a:gd name="connsiteX3" fmla="*/ 1031217 w 1447184"/>
                    <a:gd name="connsiteY3" fmla="*/ 1590895 h 7030161"/>
                    <a:gd name="connsiteX4" fmla="*/ 1031217 w 1447184"/>
                    <a:gd name="connsiteY4" fmla="*/ 7030161 h 7030161"/>
                    <a:gd name="connsiteX5" fmla="*/ 199283 w 1447184"/>
                    <a:gd name="connsiteY5" fmla="*/ 7030161 h 7030161"/>
                    <a:gd name="connsiteX6" fmla="*/ 202006 w 1447184"/>
                    <a:gd name="connsiteY6" fmla="*/ 1410311 h 7030161"/>
                    <a:gd name="connsiteX7" fmla="*/ 0 w 1447184"/>
                    <a:gd name="connsiteY7" fmla="*/ 1437966 h 7030161"/>
                    <a:gd name="connsiteX0" fmla="*/ 0 w 1443216"/>
                    <a:gd name="connsiteY0" fmla="*/ 1412740 h 7030161"/>
                    <a:gd name="connsiteX1" fmla="*/ 543740 w 1443216"/>
                    <a:gd name="connsiteY1" fmla="*/ 0 h 7030161"/>
                    <a:gd name="connsiteX2" fmla="*/ 1443216 w 1443216"/>
                    <a:gd name="connsiteY2" fmla="*/ 1590895 h 7030161"/>
                    <a:gd name="connsiteX3" fmla="*/ 1027249 w 1443216"/>
                    <a:gd name="connsiteY3" fmla="*/ 1590895 h 7030161"/>
                    <a:gd name="connsiteX4" fmla="*/ 1027249 w 1443216"/>
                    <a:gd name="connsiteY4" fmla="*/ 7030161 h 7030161"/>
                    <a:gd name="connsiteX5" fmla="*/ 195315 w 1443216"/>
                    <a:gd name="connsiteY5" fmla="*/ 7030161 h 7030161"/>
                    <a:gd name="connsiteX6" fmla="*/ 198038 w 1443216"/>
                    <a:gd name="connsiteY6" fmla="*/ 1410311 h 7030161"/>
                    <a:gd name="connsiteX7" fmla="*/ 0 w 1443216"/>
                    <a:gd name="connsiteY7" fmla="*/ 1412740 h 7030161"/>
                    <a:gd name="connsiteX0" fmla="*/ 0 w 1443216"/>
                    <a:gd name="connsiteY0" fmla="*/ 1412740 h 7030161"/>
                    <a:gd name="connsiteX1" fmla="*/ 543740 w 1443216"/>
                    <a:gd name="connsiteY1" fmla="*/ 0 h 7030161"/>
                    <a:gd name="connsiteX2" fmla="*/ 1443216 w 1443216"/>
                    <a:gd name="connsiteY2" fmla="*/ 1590895 h 7030161"/>
                    <a:gd name="connsiteX3" fmla="*/ 1029662 w 1443216"/>
                    <a:gd name="connsiteY3" fmla="*/ 1371473 h 7030161"/>
                    <a:gd name="connsiteX4" fmla="*/ 1027249 w 1443216"/>
                    <a:gd name="connsiteY4" fmla="*/ 7030161 h 7030161"/>
                    <a:gd name="connsiteX5" fmla="*/ 195315 w 1443216"/>
                    <a:gd name="connsiteY5" fmla="*/ 7030161 h 7030161"/>
                    <a:gd name="connsiteX6" fmla="*/ 198038 w 1443216"/>
                    <a:gd name="connsiteY6" fmla="*/ 1410311 h 7030161"/>
                    <a:gd name="connsiteX7" fmla="*/ 0 w 1443216"/>
                    <a:gd name="connsiteY7" fmla="*/ 1412740 h 7030161"/>
                    <a:gd name="connsiteX0" fmla="*/ 0 w 1255049"/>
                    <a:gd name="connsiteY0" fmla="*/ 1412740 h 7030161"/>
                    <a:gd name="connsiteX1" fmla="*/ 543740 w 1255049"/>
                    <a:gd name="connsiteY1" fmla="*/ 0 h 7030161"/>
                    <a:gd name="connsiteX2" fmla="*/ 1255049 w 1255049"/>
                    <a:gd name="connsiteY2" fmla="*/ 1399263 h 7030161"/>
                    <a:gd name="connsiteX3" fmla="*/ 1029662 w 1255049"/>
                    <a:gd name="connsiteY3" fmla="*/ 1371473 h 7030161"/>
                    <a:gd name="connsiteX4" fmla="*/ 1027249 w 1255049"/>
                    <a:gd name="connsiteY4" fmla="*/ 7030161 h 7030161"/>
                    <a:gd name="connsiteX5" fmla="*/ 195315 w 1255049"/>
                    <a:gd name="connsiteY5" fmla="*/ 7030161 h 7030161"/>
                    <a:gd name="connsiteX6" fmla="*/ 198038 w 1255049"/>
                    <a:gd name="connsiteY6" fmla="*/ 1410311 h 7030161"/>
                    <a:gd name="connsiteX7" fmla="*/ 0 w 1255049"/>
                    <a:gd name="connsiteY7" fmla="*/ 1412740 h 7030161"/>
                    <a:gd name="connsiteX0" fmla="*/ 0 w 1255049"/>
                    <a:gd name="connsiteY0" fmla="*/ 1412740 h 7030161"/>
                    <a:gd name="connsiteX1" fmla="*/ 543740 w 1255049"/>
                    <a:gd name="connsiteY1" fmla="*/ 0 h 7030161"/>
                    <a:gd name="connsiteX2" fmla="*/ 1255049 w 1255049"/>
                    <a:gd name="connsiteY2" fmla="*/ 1399263 h 7030161"/>
                    <a:gd name="connsiteX3" fmla="*/ 1025693 w 1255049"/>
                    <a:gd name="connsiteY3" fmla="*/ 1396700 h 7030161"/>
                    <a:gd name="connsiteX4" fmla="*/ 1027249 w 1255049"/>
                    <a:gd name="connsiteY4" fmla="*/ 7030161 h 7030161"/>
                    <a:gd name="connsiteX5" fmla="*/ 195315 w 1255049"/>
                    <a:gd name="connsiteY5" fmla="*/ 7030161 h 7030161"/>
                    <a:gd name="connsiteX6" fmla="*/ 198038 w 1255049"/>
                    <a:gd name="connsiteY6" fmla="*/ 1410311 h 7030161"/>
                    <a:gd name="connsiteX7" fmla="*/ 0 w 1255049"/>
                    <a:gd name="connsiteY7" fmla="*/ 1412740 h 7030161"/>
                    <a:gd name="connsiteX0" fmla="*/ 0 w 1238242"/>
                    <a:gd name="connsiteY0" fmla="*/ 1412740 h 7030161"/>
                    <a:gd name="connsiteX1" fmla="*/ 543740 w 1238242"/>
                    <a:gd name="connsiteY1" fmla="*/ 0 h 7030161"/>
                    <a:gd name="connsiteX2" fmla="*/ 1238242 w 1238242"/>
                    <a:gd name="connsiteY2" fmla="*/ 1383653 h 7030161"/>
                    <a:gd name="connsiteX3" fmla="*/ 1025693 w 1238242"/>
                    <a:gd name="connsiteY3" fmla="*/ 1396700 h 7030161"/>
                    <a:gd name="connsiteX4" fmla="*/ 1027249 w 1238242"/>
                    <a:gd name="connsiteY4" fmla="*/ 7030161 h 7030161"/>
                    <a:gd name="connsiteX5" fmla="*/ 195315 w 1238242"/>
                    <a:gd name="connsiteY5" fmla="*/ 7030161 h 7030161"/>
                    <a:gd name="connsiteX6" fmla="*/ 198038 w 1238242"/>
                    <a:gd name="connsiteY6" fmla="*/ 1410311 h 7030161"/>
                    <a:gd name="connsiteX7" fmla="*/ 0 w 1238242"/>
                    <a:gd name="connsiteY7" fmla="*/ 1412740 h 7030161"/>
                    <a:gd name="connsiteX0" fmla="*/ 0 w 1238242"/>
                    <a:gd name="connsiteY0" fmla="*/ 1278300 h 6895721"/>
                    <a:gd name="connsiteX1" fmla="*/ 535434 w 1238242"/>
                    <a:gd name="connsiteY1" fmla="*/ 0 h 6895721"/>
                    <a:gd name="connsiteX2" fmla="*/ 1238242 w 1238242"/>
                    <a:gd name="connsiteY2" fmla="*/ 1249213 h 6895721"/>
                    <a:gd name="connsiteX3" fmla="*/ 1025693 w 1238242"/>
                    <a:gd name="connsiteY3" fmla="*/ 1262260 h 6895721"/>
                    <a:gd name="connsiteX4" fmla="*/ 1027249 w 1238242"/>
                    <a:gd name="connsiteY4" fmla="*/ 6895721 h 6895721"/>
                    <a:gd name="connsiteX5" fmla="*/ 195315 w 1238242"/>
                    <a:gd name="connsiteY5" fmla="*/ 6895721 h 6895721"/>
                    <a:gd name="connsiteX6" fmla="*/ 198038 w 1238242"/>
                    <a:gd name="connsiteY6" fmla="*/ 1275871 h 6895721"/>
                    <a:gd name="connsiteX7" fmla="*/ 0 w 1238242"/>
                    <a:gd name="connsiteY7" fmla="*/ 1278300 h 689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242" h="6895721">
                      <a:moveTo>
                        <a:pt x="0" y="1278300"/>
                      </a:moveTo>
                      <a:lnTo>
                        <a:pt x="535434" y="0"/>
                      </a:lnTo>
                      <a:lnTo>
                        <a:pt x="1238242" y="1249213"/>
                      </a:lnTo>
                      <a:lnTo>
                        <a:pt x="1025693" y="1262260"/>
                      </a:lnTo>
                      <a:cubicBezTo>
                        <a:pt x="1024889" y="3148489"/>
                        <a:pt x="1028053" y="5009492"/>
                        <a:pt x="1027249" y="6895721"/>
                      </a:cubicBezTo>
                      <a:lnTo>
                        <a:pt x="195315" y="6895721"/>
                      </a:lnTo>
                      <a:cubicBezTo>
                        <a:pt x="196223" y="5022438"/>
                        <a:pt x="197130" y="3149154"/>
                        <a:pt x="198038" y="1275871"/>
                      </a:cubicBezTo>
                      <a:lnTo>
                        <a:pt x="0" y="1278300"/>
                      </a:lnTo>
                      <a:close/>
                    </a:path>
                  </a:pathLst>
                </a:custGeom>
                <a:gradFill flip="none" rotWithShape="1">
                  <a:gsLst>
                    <a:gs pos="0">
                      <a:srgbClr val="E6E6E6">
                        <a:alpha val="10000"/>
                      </a:srgbClr>
                    </a:gs>
                    <a:gs pos="16000">
                      <a:srgbClr val="E6E6E6"/>
                    </a:gs>
                    <a:gs pos="100000">
                      <a:srgbClr val="E6E6E6"/>
                    </a:gs>
                  </a:gsLst>
                  <a:lin ang="5400000" scaled="0"/>
                  <a:tileRect/>
                </a:gradFill>
                <a:ln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solidFill>
                      <a:prstClr val="white"/>
                    </a:solidFill>
                  </a:endParaRPr>
                </a:p>
              </p:txBody>
            </p:sp>
            <p:grpSp>
              <p:nvGrpSpPr>
                <p:cNvPr id="7" name="Group 6"/>
                <p:cNvGrpSpPr/>
                <p:nvPr/>
              </p:nvGrpSpPr>
              <p:grpSpPr>
                <a:xfrm>
                  <a:off x="-41096" y="-725383"/>
                  <a:ext cx="10203281" cy="7502659"/>
                  <a:chOff x="-41096" y="-725383"/>
                  <a:chExt cx="10203281" cy="7502659"/>
                </a:xfrm>
              </p:grpSpPr>
              <p:sp>
                <p:nvSpPr>
                  <p:cNvPr id="12" name="Téglalap 11"/>
                  <p:cNvSpPr/>
                  <p:nvPr/>
                </p:nvSpPr>
                <p:spPr>
                  <a:xfrm>
                    <a:off x="312739" y="5987576"/>
                    <a:ext cx="3909669" cy="7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cxnSp>
                <p:nvCxnSpPr>
                  <p:cNvPr id="3" name="Egyenes összekötő nyíllal 2"/>
                  <p:cNvCxnSpPr/>
                  <p:nvPr/>
                </p:nvCxnSpPr>
                <p:spPr>
                  <a:xfrm flipV="1">
                    <a:off x="224150" y="6354404"/>
                    <a:ext cx="9938035" cy="39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Egyenes összekötő 4"/>
                  <p:cNvCxnSpPr/>
                  <p:nvPr/>
                </p:nvCxnSpPr>
                <p:spPr>
                  <a:xfrm>
                    <a:off x="4215703" y="62821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Egyenes összekötő 13"/>
                  <p:cNvCxnSpPr/>
                  <p:nvPr/>
                </p:nvCxnSpPr>
                <p:spPr>
                  <a:xfrm>
                    <a:off x="1615378"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a:off x="5946078" y="6286936"/>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61" name="Szövegdoboz 16"/>
                  <p:cNvSpPr txBox="1">
                    <a:spLocks noChangeArrowheads="1"/>
                  </p:cNvSpPr>
                  <p:nvPr/>
                </p:nvSpPr>
                <p:spPr bwMode="auto">
                  <a:xfrm>
                    <a:off x="6123087" y="6431398"/>
                    <a:ext cx="5238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2012</a:t>
                    </a:r>
                  </a:p>
                </p:txBody>
              </p:sp>
              <p:sp>
                <p:nvSpPr>
                  <p:cNvPr id="2062" name="Szövegdoboz 17"/>
                  <p:cNvSpPr txBox="1">
                    <a:spLocks noChangeArrowheads="1"/>
                  </p:cNvSpPr>
                  <p:nvPr/>
                </p:nvSpPr>
                <p:spPr bwMode="auto">
                  <a:xfrm>
                    <a:off x="6973987" y="6437748"/>
                    <a:ext cx="5238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2013</a:t>
                    </a:r>
                  </a:p>
                </p:txBody>
              </p:sp>
              <p:sp>
                <p:nvSpPr>
                  <p:cNvPr id="2063" name="Szövegdoboz 36"/>
                  <p:cNvSpPr txBox="1">
                    <a:spLocks noChangeArrowheads="1"/>
                  </p:cNvSpPr>
                  <p:nvPr/>
                </p:nvSpPr>
                <p:spPr bwMode="auto">
                  <a:xfrm rot="21260574">
                    <a:off x="3628896" y="5054250"/>
                    <a:ext cx="91082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10/2009</a:t>
                    </a:r>
                  </a:p>
                  <a:p>
                    <a:pPr>
                      <a:spcBef>
                        <a:spcPct val="0"/>
                      </a:spcBef>
                      <a:buFontTx/>
                      <a:buNone/>
                    </a:pPr>
                    <a:r>
                      <a:rPr lang="hu-HU" altLang="hu-HU" sz="1000" b="1" dirty="0" smtClean="0">
                        <a:solidFill>
                          <a:srgbClr val="000000"/>
                        </a:solidFill>
                        <a:latin typeface="Verdana" pitchFamily="34" charset="0"/>
                      </a:rPr>
                      <a:t>Cortex-A5</a:t>
                    </a:r>
                    <a:endParaRPr lang="en-US" altLang="hu-HU" sz="1000" b="1"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ARMv7</a:t>
                    </a:r>
                  </a:p>
                  <a:p>
                    <a:pPr algn="ctr">
                      <a:spcBef>
                        <a:spcPct val="0"/>
                      </a:spcBef>
                      <a:buFontTx/>
                      <a:buNone/>
                    </a:pPr>
                    <a:r>
                      <a:rPr lang="en-US" altLang="hu-HU" sz="1000" dirty="0" smtClean="0">
                        <a:solidFill>
                          <a:srgbClr val="000000"/>
                        </a:solidFill>
                        <a:latin typeface="Verdana" pitchFamily="34" charset="0"/>
                      </a:rPr>
                      <a:t>40 nm</a:t>
                    </a:r>
                    <a:endParaRPr lang="hu-HU" altLang="hu-HU" sz="1000" dirty="0">
                      <a:solidFill>
                        <a:srgbClr val="000000"/>
                      </a:solidFill>
                      <a:latin typeface="Verdana" pitchFamily="34" charset="0"/>
                    </a:endParaRPr>
                  </a:p>
                </p:txBody>
              </p:sp>
              <p:sp>
                <p:nvSpPr>
                  <p:cNvPr id="2072" name="Szövegdoboz 1"/>
                  <p:cNvSpPr txBox="1">
                    <a:spLocks noChangeArrowheads="1"/>
                  </p:cNvSpPr>
                  <p:nvPr/>
                </p:nvSpPr>
                <p:spPr bwMode="auto">
                  <a:xfrm rot="19974219">
                    <a:off x="1595341" y="3072144"/>
                    <a:ext cx="22885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en-US" sz="2200" b="1" dirty="0" smtClean="0">
                        <a:solidFill>
                          <a:srgbClr val="DAB99E"/>
                        </a:solidFill>
                      </a:rPr>
                      <a:t>High Performance</a:t>
                    </a:r>
                    <a:endParaRPr lang="hu-HU" altLang="en-US" sz="2200" b="1" dirty="0">
                      <a:solidFill>
                        <a:srgbClr val="DAB99E"/>
                      </a:solidFill>
                    </a:endParaRPr>
                  </a:p>
                </p:txBody>
              </p:sp>
              <p:sp>
                <p:nvSpPr>
                  <p:cNvPr id="2073" name="Szövegdoboz 21"/>
                  <p:cNvSpPr txBox="1">
                    <a:spLocks noChangeArrowheads="1"/>
                  </p:cNvSpPr>
                  <p:nvPr/>
                </p:nvSpPr>
                <p:spPr bwMode="auto">
                  <a:xfrm rot="20700000">
                    <a:off x="3971204" y="3637435"/>
                    <a:ext cx="160665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en-US" sz="2200" b="1" dirty="0">
                        <a:solidFill>
                          <a:srgbClr val="C1BFC1"/>
                        </a:solidFill>
                      </a:rPr>
                      <a:t>Mainstream</a:t>
                    </a:r>
                  </a:p>
                </p:txBody>
              </p:sp>
              <p:sp>
                <p:nvSpPr>
                  <p:cNvPr id="2074" name="Szövegdoboz 22"/>
                  <p:cNvSpPr txBox="1">
                    <a:spLocks noChangeArrowheads="1"/>
                  </p:cNvSpPr>
                  <p:nvPr/>
                </p:nvSpPr>
                <p:spPr bwMode="auto">
                  <a:xfrm rot="21275732">
                    <a:off x="1945370" y="5341731"/>
                    <a:ext cx="17240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hu-HU" altLang="en-US" sz="2200" b="1" dirty="0" smtClean="0">
                        <a:solidFill>
                          <a:srgbClr val="9AB5E4"/>
                        </a:solidFill>
                      </a:rPr>
                      <a:t>Low power</a:t>
                    </a:r>
                    <a:endParaRPr lang="hu-HU" altLang="en-US" sz="2000" b="1" dirty="0">
                      <a:solidFill>
                        <a:srgbClr val="9AB5E4"/>
                      </a:solidFill>
                    </a:endParaRPr>
                  </a:p>
                </p:txBody>
              </p:sp>
              <p:sp>
                <p:nvSpPr>
                  <p:cNvPr id="4" name="Lekerekített téglalap 3"/>
                  <p:cNvSpPr/>
                  <p:nvPr/>
                </p:nvSpPr>
                <p:spPr>
                  <a:xfrm>
                    <a:off x="4694918" y="2870326"/>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hu-HU">
                      <a:solidFill>
                        <a:prstClr val="white"/>
                      </a:solidFill>
                    </a:endParaRPr>
                  </a:p>
                </p:txBody>
              </p:sp>
              <p:sp>
                <p:nvSpPr>
                  <p:cNvPr id="25" name="Lekerekített téglalap 24"/>
                  <p:cNvSpPr/>
                  <p:nvPr/>
                </p:nvSpPr>
                <p:spPr>
                  <a:xfrm>
                    <a:off x="2306288" y="4008407"/>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hu-HU">
                      <a:solidFill>
                        <a:prstClr val="white"/>
                      </a:solidFill>
                    </a:endParaRPr>
                  </a:p>
                </p:txBody>
              </p:sp>
              <p:sp>
                <p:nvSpPr>
                  <p:cNvPr id="26" name="Lekerekített téglalap 25"/>
                  <p:cNvSpPr/>
                  <p:nvPr/>
                </p:nvSpPr>
                <p:spPr>
                  <a:xfrm>
                    <a:off x="432094" y="4530697"/>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hu-HU">
                      <a:solidFill>
                        <a:prstClr val="white"/>
                      </a:solidFill>
                    </a:endParaRPr>
                  </a:p>
                </p:txBody>
              </p:sp>
              <p:sp>
                <p:nvSpPr>
                  <p:cNvPr id="27" name="Lekerekített téglalap 26"/>
                  <p:cNvSpPr/>
                  <p:nvPr/>
                </p:nvSpPr>
                <p:spPr>
                  <a:xfrm>
                    <a:off x="3954928" y="4858624"/>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hu-HU">
                      <a:solidFill>
                        <a:prstClr val="white"/>
                      </a:solidFill>
                    </a:endParaRPr>
                  </a:p>
                </p:txBody>
              </p:sp>
              <p:sp>
                <p:nvSpPr>
                  <p:cNvPr id="28" name="Lekerekített téglalap 27"/>
                  <p:cNvSpPr/>
                  <p:nvPr/>
                </p:nvSpPr>
                <p:spPr>
                  <a:xfrm>
                    <a:off x="5707173" y="4666151"/>
                    <a:ext cx="180000" cy="179999"/>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hu-HU">
                      <a:solidFill>
                        <a:prstClr val="white"/>
                      </a:solidFill>
                    </a:endParaRPr>
                  </a:p>
                </p:txBody>
              </p:sp>
              <p:sp>
                <p:nvSpPr>
                  <p:cNvPr id="29" name="Lekerekített téglalap 28"/>
                  <p:cNvSpPr/>
                  <p:nvPr/>
                </p:nvSpPr>
                <p:spPr>
                  <a:xfrm>
                    <a:off x="6481496" y="2024864"/>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sp>
                <p:nvSpPr>
                  <p:cNvPr id="31" name="Lekerekített téglalap 30"/>
                  <p:cNvSpPr/>
                  <p:nvPr/>
                </p:nvSpPr>
                <p:spPr>
                  <a:xfrm>
                    <a:off x="6553504" y="4258368"/>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cxnSp>
                <p:nvCxnSpPr>
                  <p:cNvPr id="9" name="Egyenes összekötő nyíllal 8"/>
                  <p:cNvCxnSpPr/>
                  <p:nvPr/>
                </p:nvCxnSpPr>
                <p:spPr>
                  <a:xfrm flipV="1">
                    <a:off x="234204" y="-725383"/>
                    <a:ext cx="6044" cy="707176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églalap 10"/>
                  <p:cNvSpPr/>
                  <p:nvPr/>
                </p:nvSpPr>
                <p:spPr>
                  <a:xfrm>
                    <a:off x="534550" y="716914"/>
                    <a:ext cx="1698625" cy="400311"/>
                  </a:xfrm>
                  <a:prstGeom prst="rect">
                    <a:avLst/>
                  </a:prstGeom>
                  <a:gradFill>
                    <a:gsLst>
                      <a:gs pos="0">
                        <a:schemeClr val="dk1">
                          <a:tint val="50000"/>
                          <a:satMod val="300000"/>
                          <a:alpha val="34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hu-HU">
                      <a:solidFill>
                        <a:prstClr val="black"/>
                      </a:solidFill>
                    </a:endParaRPr>
                  </a:p>
                </p:txBody>
              </p:sp>
              <p:sp>
                <p:nvSpPr>
                  <p:cNvPr id="38" name="Lekerekített téglalap 37"/>
                  <p:cNvSpPr/>
                  <p:nvPr/>
                </p:nvSpPr>
                <p:spPr>
                  <a:xfrm>
                    <a:off x="743557" y="832297"/>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hu-HU">
                      <a:solidFill>
                        <a:prstClr val="white"/>
                      </a:solidFill>
                    </a:endParaRPr>
                  </a:p>
                </p:txBody>
              </p:sp>
              <p:sp>
                <p:nvSpPr>
                  <p:cNvPr id="2109" name="Szövegdoboz 40"/>
                  <p:cNvSpPr txBox="1">
                    <a:spLocks noChangeArrowheads="1"/>
                  </p:cNvSpPr>
                  <p:nvPr/>
                </p:nvSpPr>
                <p:spPr bwMode="auto">
                  <a:xfrm>
                    <a:off x="954802" y="774606"/>
                    <a:ext cx="1042989"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hu-HU" sz="1200" dirty="0">
                        <a:solidFill>
                          <a:srgbClr val="000000"/>
                        </a:solidFill>
                        <a:latin typeface="Verdana" pitchFamily="34" charset="0"/>
                      </a:rPr>
                      <a:t>Announced</a:t>
                    </a:r>
                    <a:endParaRPr lang="hu-HU" altLang="hu-HU" sz="1200" dirty="0">
                      <a:solidFill>
                        <a:srgbClr val="000000"/>
                      </a:solidFill>
                      <a:latin typeface="Verdana" pitchFamily="34" charset="0"/>
                    </a:endParaRPr>
                  </a:p>
                </p:txBody>
              </p:sp>
              <p:cxnSp>
                <p:nvCxnSpPr>
                  <p:cNvPr id="42" name="Egyenes összekötő 41"/>
                  <p:cNvCxnSpPr/>
                  <p:nvPr/>
                </p:nvCxnSpPr>
                <p:spPr>
                  <a:xfrm rot="5400000">
                    <a:off x="240507" y="5421397"/>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Egyenes összekötő 42"/>
                  <p:cNvCxnSpPr/>
                  <p:nvPr/>
                </p:nvCxnSpPr>
                <p:spPr>
                  <a:xfrm rot="5400000">
                    <a:off x="235049" y="4535970"/>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Egyenes összekötő 43"/>
                  <p:cNvCxnSpPr/>
                  <p:nvPr/>
                </p:nvCxnSpPr>
                <p:spPr>
                  <a:xfrm rot="5400000">
                    <a:off x="237867" y="3667112"/>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Egyenes összekötő 44"/>
                  <p:cNvCxnSpPr/>
                  <p:nvPr/>
                </p:nvCxnSpPr>
                <p:spPr>
                  <a:xfrm rot="5400000">
                    <a:off x="235049" y="2765041"/>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Egyenes összekötő 45"/>
                  <p:cNvCxnSpPr/>
                  <p:nvPr/>
                </p:nvCxnSpPr>
                <p:spPr>
                  <a:xfrm rot="5400000">
                    <a:off x="235049" y="1948445"/>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Szövegdoboz 46"/>
                  <p:cNvSpPr txBox="1"/>
                  <p:nvPr/>
                </p:nvSpPr>
                <p:spPr>
                  <a:xfrm>
                    <a:off x="-41096" y="5354453"/>
                    <a:ext cx="269875" cy="254000"/>
                  </a:xfrm>
                  <a:prstGeom prst="rect">
                    <a:avLst/>
                  </a:prstGeom>
                  <a:noFill/>
                </p:spPr>
                <p:txBody>
                  <a:bodyPr wrap="none">
                    <a:spAutoFit/>
                  </a:bodyPr>
                  <a:lstStyle/>
                  <a:p>
                    <a:pPr>
                      <a:defRPr/>
                    </a:pPr>
                    <a:r>
                      <a:rPr lang="hu-HU" sz="1050">
                        <a:solidFill>
                          <a:prstClr val="black"/>
                        </a:solidFill>
                        <a:ea typeface="Verdana" panose="020B0604030504040204" pitchFamily="34" charset="0"/>
                        <a:cs typeface="Verdana" panose="020B0604030504040204" pitchFamily="34" charset="0"/>
                      </a:rPr>
                      <a:t>1</a:t>
                    </a:r>
                  </a:p>
                </p:txBody>
              </p:sp>
              <p:sp>
                <p:nvSpPr>
                  <p:cNvPr id="48" name="Szövegdoboz 47"/>
                  <p:cNvSpPr txBox="1"/>
                  <p:nvPr/>
                </p:nvSpPr>
                <p:spPr>
                  <a:xfrm>
                    <a:off x="-41096" y="4461353"/>
                    <a:ext cx="269875" cy="254000"/>
                  </a:xfrm>
                  <a:prstGeom prst="rect">
                    <a:avLst/>
                  </a:prstGeom>
                  <a:noFill/>
                </p:spPr>
                <p:txBody>
                  <a:bodyPr wrap="none">
                    <a:spAutoFit/>
                  </a:bodyPr>
                  <a:lstStyle/>
                  <a:p>
                    <a:pPr>
                      <a:defRPr/>
                    </a:pPr>
                    <a:r>
                      <a:rPr lang="hu-HU" sz="1050" dirty="0">
                        <a:solidFill>
                          <a:prstClr val="black"/>
                        </a:solidFill>
                        <a:ea typeface="Verdana" panose="020B0604030504040204" pitchFamily="34" charset="0"/>
                        <a:cs typeface="Verdana" panose="020B0604030504040204" pitchFamily="34" charset="0"/>
                      </a:rPr>
                      <a:t>2</a:t>
                    </a:r>
                  </a:p>
                </p:txBody>
              </p:sp>
              <p:sp>
                <p:nvSpPr>
                  <p:cNvPr id="49" name="Szövegdoboz 48"/>
                  <p:cNvSpPr txBox="1"/>
                  <p:nvPr/>
                </p:nvSpPr>
                <p:spPr>
                  <a:xfrm>
                    <a:off x="-41096" y="3597257"/>
                    <a:ext cx="269875" cy="254000"/>
                  </a:xfrm>
                  <a:prstGeom prst="rect">
                    <a:avLst/>
                  </a:prstGeom>
                  <a:noFill/>
                </p:spPr>
                <p:txBody>
                  <a:bodyPr wrap="none">
                    <a:spAutoFit/>
                  </a:bodyPr>
                  <a:lstStyle/>
                  <a:p>
                    <a:pPr>
                      <a:defRPr/>
                    </a:pPr>
                    <a:r>
                      <a:rPr lang="hu-HU" sz="1050" dirty="0">
                        <a:solidFill>
                          <a:prstClr val="black"/>
                        </a:solidFill>
                        <a:ea typeface="Verdana" panose="020B0604030504040204" pitchFamily="34" charset="0"/>
                        <a:cs typeface="Verdana" panose="020B0604030504040204" pitchFamily="34" charset="0"/>
                      </a:rPr>
                      <a:t>3</a:t>
                    </a:r>
                  </a:p>
                </p:txBody>
              </p:sp>
              <p:sp>
                <p:nvSpPr>
                  <p:cNvPr id="50" name="Szövegdoboz 49"/>
                  <p:cNvSpPr txBox="1"/>
                  <p:nvPr/>
                </p:nvSpPr>
                <p:spPr>
                  <a:xfrm>
                    <a:off x="-36512" y="2710271"/>
                    <a:ext cx="269875" cy="254000"/>
                  </a:xfrm>
                  <a:prstGeom prst="rect">
                    <a:avLst/>
                  </a:prstGeom>
                  <a:noFill/>
                </p:spPr>
                <p:txBody>
                  <a:bodyPr wrap="none">
                    <a:spAutoFit/>
                  </a:bodyPr>
                  <a:lstStyle/>
                  <a:p>
                    <a:pPr>
                      <a:defRPr/>
                    </a:pPr>
                    <a:r>
                      <a:rPr lang="hu-HU" sz="1050" dirty="0">
                        <a:solidFill>
                          <a:prstClr val="black"/>
                        </a:solidFill>
                        <a:ea typeface="Verdana" panose="020B0604030504040204" pitchFamily="34" charset="0"/>
                        <a:cs typeface="Verdana" panose="020B0604030504040204" pitchFamily="34" charset="0"/>
                      </a:rPr>
                      <a:t>4</a:t>
                    </a:r>
                  </a:p>
                </p:txBody>
              </p:sp>
              <p:sp>
                <p:nvSpPr>
                  <p:cNvPr id="52" name="Szövegdoboz 51"/>
                  <p:cNvSpPr txBox="1"/>
                  <p:nvPr/>
                </p:nvSpPr>
                <p:spPr>
                  <a:xfrm>
                    <a:off x="-41096" y="1884151"/>
                    <a:ext cx="269875" cy="254000"/>
                  </a:xfrm>
                  <a:prstGeom prst="rect">
                    <a:avLst/>
                  </a:prstGeom>
                  <a:noFill/>
                </p:spPr>
                <p:txBody>
                  <a:bodyPr wrap="none">
                    <a:spAutoFit/>
                  </a:bodyPr>
                  <a:lstStyle/>
                  <a:p>
                    <a:pPr>
                      <a:defRPr/>
                    </a:pPr>
                    <a:r>
                      <a:rPr lang="hu-HU" sz="1050" dirty="0">
                        <a:solidFill>
                          <a:prstClr val="black"/>
                        </a:solidFill>
                        <a:ea typeface="Verdana" panose="020B0604030504040204" pitchFamily="34" charset="0"/>
                        <a:cs typeface="Verdana" panose="020B0604030504040204" pitchFamily="34" charset="0"/>
                      </a:rPr>
                      <a:t>5</a:t>
                    </a:r>
                  </a:p>
                </p:txBody>
              </p:sp>
              <p:cxnSp>
                <p:nvCxnSpPr>
                  <p:cNvPr id="55" name="Egyenes összekötő 54"/>
                  <p:cNvCxnSpPr/>
                  <p:nvPr/>
                </p:nvCxnSpPr>
                <p:spPr>
                  <a:xfrm>
                    <a:off x="5080891"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Egyenes összekötő 55"/>
                  <p:cNvCxnSpPr/>
                  <p:nvPr/>
                </p:nvCxnSpPr>
                <p:spPr>
                  <a:xfrm>
                    <a:off x="3350516"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Egyenes összekötő 56"/>
                  <p:cNvCxnSpPr/>
                  <p:nvPr/>
                </p:nvCxnSpPr>
                <p:spPr>
                  <a:xfrm>
                    <a:off x="6792216"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Egyenes összekötő 57"/>
                  <p:cNvCxnSpPr/>
                  <p:nvPr/>
                </p:nvCxnSpPr>
                <p:spPr>
                  <a:xfrm>
                    <a:off x="2475803"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Egyenes összekötő 58"/>
                  <p:cNvCxnSpPr/>
                  <p:nvPr/>
                </p:nvCxnSpPr>
                <p:spPr>
                  <a:xfrm>
                    <a:off x="761303"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29" name="Szövegdoboz 60"/>
                  <p:cNvSpPr txBox="1">
                    <a:spLocks noChangeArrowheads="1"/>
                  </p:cNvSpPr>
                  <p:nvPr/>
                </p:nvSpPr>
                <p:spPr bwMode="auto">
                  <a:xfrm>
                    <a:off x="952599" y="6436161"/>
                    <a:ext cx="5127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2006</a:t>
                    </a:r>
                  </a:p>
                </p:txBody>
              </p:sp>
              <p:sp>
                <p:nvSpPr>
                  <p:cNvPr id="2130" name="Szövegdoboz 61"/>
                  <p:cNvSpPr txBox="1">
                    <a:spLocks noChangeArrowheads="1"/>
                  </p:cNvSpPr>
                  <p:nvPr/>
                </p:nvSpPr>
                <p:spPr bwMode="auto">
                  <a:xfrm>
                    <a:off x="1805087" y="6437748"/>
                    <a:ext cx="5127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2007</a:t>
                    </a:r>
                  </a:p>
                </p:txBody>
              </p:sp>
              <p:sp>
                <p:nvSpPr>
                  <p:cNvPr id="2131" name="Szövegdoboz 62"/>
                  <p:cNvSpPr txBox="1">
                    <a:spLocks noChangeArrowheads="1"/>
                  </p:cNvSpPr>
                  <p:nvPr/>
                </p:nvSpPr>
                <p:spPr bwMode="auto">
                  <a:xfrm>
                    <a:off x="2673449" y="6431398"/>
                    <a:ext cx="5111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2008</a:t>
                    </a:r>
                  </a:p>
                </p:txBody>
              </p:sp>
              <p:sp>
                <p:nvSpPr>
                  <p:cNvPr id="2132" name="Szövegdoboz 65"/>
                  <p:cNvSpPr txBox="1">
                    <a:spLocks noChangeArrowheads="1"/>
                  </p:cNvSpPr>
                  <p:nvPr/>
                </p:nvSpPr>
                <p:spPr bwMode="auto">
                  <a:xfrm>
                    <a:off x="3535462" y="6431398"/>
                    <a:ext cx="5111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2009</a:t>
                    </a:r>
                  </a:p>
                </p:txBody>
              </p:sp>
              <p:sp>
                <p:nvSpPr>
                  <p:cNvPr id="2133" name="Szövegdoboz 66"/>
                  <p:cNvSpPr txBox="1">
                    <a:spLocks noChangeArrowheads="1"/>
                  </p:cNvSpPr>
                  <p:nvPr/>
                </p:nvSpPr>
                <p:spPr bwMode="auto">
                  <a:xfrm>
                    <a:off x="4402237" y="6432986"/>
                    <a:ext cx="5127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2010</a:t>
                    </a:r>
                  </a:p>
                </p:txBody>
              </p:sp>
              <p:sp>
                <p:nvSpPr>
                  <p:cNvPr id="2134" name="Szövegdoboz 67"/>
                  <p:cNvSpPr txBox="1">
                    <a:spLocks noChangeArrowheads="1"/>
                  </p:cNvSpPr>
                  <p:nvPr/>
                </p:nvSpPr>
                <p:spPr bwMode="auto">
                  <a:xfrm>
                    <a:off x="5264249" y="6431398"/>
                    <a:ext cx="5127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2011</a:t>
                    </a:r>
                  </a:p>
                </p:txBody>
              </p:sp>
              <p:sp>
                <p:nvSpPr>
                  <p:cNvPr id="73" name="Szövegdoboz 36"/>
                  <p:cNvSpPr txBox="1">
                    <a:spLocks noChangeArrowheads="1"/>
                  </p:cNvSpPr>
                  <p:nvPr/>
                </p:nvSpPr>
                <p:spPr bwMode="auto">
                  <a:xfrm rot="21346355">
                    <a:off x="5421214" y="4866989"/>
                    <a:ext cx="91082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10/2011</a:t>
                    </a: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7</a:t>
                    </a:r>
                  </a:p>
                  <a:p>
                    <a:pPr algn="ctr">
                      <a:spcBef>
                        <a:spcPct val="0"/>
                      </a:spcBef>
                      <a:buFontTx/>
                      <a:buNone/>
                    </a:pPr>
                    <a:r>
                      <a:rPr lang="en-US" altLang="hu-HU" sz="1000" dirty="0" smtClean="0">
                        <a:solidFill>
                          <a:srgbClr val="000000"/>
                        </a:solidFill>
                        <a:latin typeface="Verdana" pitchFamily="34" charset="0"/>
                      </a:rPr>
                      <a:t>ARMv7</a:t>
                    </a:r>
                  </a:p>
                  <a:p>
                    <a:pPr algn="ctr">
                      <a:spcBef>
                        <a:spcPct val="0"/>
                      </a:spcBef>
                      <a:buFontTx/>
                      <a:buNone/>
                    </a:pPr>
                    <a:r>
                      <a:rPr lang="en-US" altLang="hu-HU" sz="1000" dirty="0" smtClean="0">
                        <a:solidFill>
                          <a:srgbClr val="000000"/>
                        </a:solidFill>
                        <a:latin typeface="Verdana" pitchFamily="34" charset="0"/>
                      </a:rPr>
                      <a:t>28 nm</a:t>
                    </a:r>
                    <a:endParaRPr lang="hu-HU" altLang="hu-HU" sz="1000" dirty="0">
                      <a:solidFill>
                        <a:srgbClr val="000000"/>
                      </a:solidFill>
                      <a:latin typeface="Verdana" pitchFamily="34" charset="0"/>
                    </a:endParaRPr>
                  </a:p>
                </p:txBody>
              </p:sp>
              <p:sp>
                <p:nvSpPr>
                  <p:cNvPr id="74" name="Szövegdoboz 36"/>
                  <p:cNvSpPr txBox="1">
                    <a:spLocks noChangeArrowheads="1"/>
                  </p:cNvSpPr>
                  <p:nvPr/>
                </p:nvSpPr>
                <p:spPr bwMode="auto">
                  <a:xfrm rot="21309605">
                    <a:off x="6411278" y="4446970"/>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10/2012</a:t>
                    </a: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53</a:t>
                    </a:r>
                  </a:p>
                  <a:p>
                    <a:pPr algn="ctr">
                      <a:spcBef>
                        <a:spcPct val="0"/>
                      </a:spcBef>
                      <a:buFontTx/>
                      <a:buNone/>
                    </a:pPr>
                    <a:r>
                      <a:rPr lang="en-US" altLang="hu-HU" sz="1000" dirty="0" smtClean="0">
                        <a:solidFill>
                          <a:srgbClr val="000000"/>
                        </a:solidFill>
                        <a:latin typeface="Verdana" pitchFamily="34" charset="0"/>
                      </a:rPr>
                      <a:t>ARMv8</a:t>
                    </a:r>
                  </a:p>
                  <a:p>
                    <a:pPr algn="ctr">
                      <a:spcBef>
                        <a:spcPct val="0"/>
                      </a:spcBef>
                      <a:buFontTx/>
                      <a:buNone/>
                    </a:pPr>
                    <a:r>
                      <a:rPr lang="en-US" altLang="hu-HU" sz="1000" dirty="0" smtClean="0">
                        <a:solidFill>
                          <a:srgbClr val="000000"/>
                        </a:solidFill>
                        <a:latin typeface="Verdana" pitchFamily="34" charset="0"/>
                      </a:rPr>
                      <a:t>20/16 nm</a:t>
                    </a:r>
                    <a:endParaRPr lang="hu-HU" altLang="hu-HU" sz="1000" dirty="0">
                      <a:solidFill>
                        <a:srgbClr val="000000"/>
                      </a:solidFill>
                      <a:latin typeface="Verdana" pitchFamily="34" charset="0"/>
                    </a:endParaRPr>
                  </a:p>
                </p:txBody>
              </p:sp>
              <p:sp>
                <p:nvSpPr>
                  <p:cNvPr id="75" name="Szövegdoboz 36"/>
                  <p:cNvSpPr txBox="1">
                    <a:spLocks noChangeArrowheads="1"/>
                  </p:cNvSpPr>
                  <p:nvPr/>
                </p:nvSpPr>
                <p:spPr bwMode="auto">
                  <a:xfrm rot="20700000">
                    <a:off x="409831" y="4750339"/>
                    <a:ext cx="91082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10/2005</a:t>
                    </a: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8</a:t>
                    </a:r>
                  </a:p>
                  <a:p>
                    <a:pPr algn="ctr">
                      <a:spcBef>
                        <a:spcPct val="0"/>
                      </a:spcBef>
                      <a:buFontTx/>
                      <a:buNone/>
                    </a:pPr>
                    <a:r>
                      <a:rPr lang="en-US" altLang="hu-HU" sz="1000" dirty="0" smtClean="0">
                        <a:solidFill>
                          <a:srgbClr val="000000"/>
                        </a:solidFill>
                        <a:latin typeface="Verdana" pitchFamily="34" charset="0"/>
                      </a:rPr>
                      <a:t>ARMv7</a:t>
                    </a:r>
                  </a:p>
                  <a:p>
                    <a:pPr algn="ctr">
                      <a:spcBef>
                        <a:spcPct val="0"/>
                      </a:spcBef>
                      <a:buFontTx/>
                      <a:buNone/>
                    </a:pPr>
                    <a:r>
                      <a:rPr lang="en-US" altLang="hu-HU" sz="1000" dirty="0" smtClean="0">
                        <a:solidFill>
                          <a:srgbClr val="000000"/>
                        </a:solidFill>
                        <a:latin typeface="Verdana" pitchFamily="34" charset="0"/>
                      </a:rPr>
                      <a:t>65 nm</a:t>
                    </a:r>
                    <a:endParaRPr lang="hu-HU" altLang="hu-HU" sz="1000" dirty="0">
                      <a:solidFill>
                        <a:srgbClr val="000000"/>
                      </a:solidFill>
                      <a:latin typeface="Verdana" pitchFamily="34" charset="0"/>
                    </a:endParaRPr>
                  </a:p>
                </p:txBody>
              </p:sp>
              <p:sp>
                <p:nvSpPr>
                  <p:cNvPr id="77" name="Szövegdoboz 36"/>
                  <p:cNvSpPr txBox="1">
                    <a:spLocks noChangeArrowheads="1"/>
                  </p:cNvSpPr>
                  <p:nvPr/>
                </p:nvSpPr>
                <p:spPr bwMode="auto">
                  <a:xfrm rot="20700000">
                    <a:off x="2048986" y="4288804"/>
                    <a:ext cx="91082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10/2007</a:t>
                    </a: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9</a:t>
                    </a:r>
                  </a:p>
                  <a:p>
                    <a:pPr algn="ctr">
                      <a:spcBef>
                        <a:spcPct val="0"/>
                      </a:spcBef>
                      <a:buFontTx/>
                      <a:buNone/>
                    </a:pPr>
                    <a:r>
                      <a:rPr lang="en-US" altLang="hu-HU" sz="1000" dirty="0" smtClean="0">
                        <a:solidFill>
                          <a:srgbClr val="000000"/>
                        </a:solidFill>
                        <a:latin typeface="Verdana" pitchFamily="34" charset="0"/>
                      </a:rPr>
                      <a:t>ARMv7</a:t>
                    </a:r>
                  </a:p>
                  <a:p>
                    <a:pPr algn="ctr">
                      <a:spcBef>
                        <a:spcPct val="0"/>
                      </a:spcBef>
                      <a:buFontTx/>
                      <a:buNone/>
                    </a:pPr>
                    <a:r>
                      <a:rPr lang="hu-HU" altLang="hu-HU" sz="1000" dirty="0" smtClean="0">
                        <a:solidFill>
                          <a:srgbClr val="000000"/>
                        </a:solidFill>
                        <a:latin typeface="Verdana" pitchFamily="34" charset="0"/>
                      </a:rPr>
                      <a:t>40</a:t>
                    </a:r>
                    <a:r>
                      <a:rPr lang="en-US" altLang="hu-HU" sz="1000" dirty="0" smtClean="0">
                        <a:solidFill>
                          <a:srgbClr val="000000"/>
                        </a:solidFill>
                        <a:latin typeface="Verdana" pitchFamily="34" charset="0"/>
                      </a:rPr>
                      <a:t> nm</a:t>
                    </a:r>
                    <a:endParaRPr lang="hu-HU" altLang="hu-HU" sz="1000" dirty="0">
                      <a:solidFill>
                        <a:srgbClr val="000000"/>
                      </a:solidFill>
                      <a:latin typeface="Verdana" pitchFamily="34" charset="0"/>
                    </a:endParaRPr>
                  </a:p>
                </p:txBody>
              </p:sp>
              <p:sp>
                <p:nvSpPr>
                  <p:cNvPr id="78" name="Szövegdoboz 36"/>
                  <p:cNvSpPr txBox="1">
                    <a:spLocks noChangeArrowheads="1"/>
                  </p:cNvSpPr>
                  <p:nvPr/>
                </p:nvSpPr>
                <p:spPr bwMode="auto">
                  <a:xfrm rot="20025295">
                    <a:off x="4023638" y="2028539"/>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9/2010</a:t>
                    </a: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1</a:t>
                    </a:r>
                    <a:r>
                      <a:rPr lang="hu-HU" altLang="hu-HU" sz="1000" b="1" dirty="0" smtClean="0">
                        <a:solidFill>
                          <a:srgbClr val="000000"/>
                        </a:solidFill>
                        <a:latin typeface="Verdana" pitchFamily="34" charset="0"/>
                      </a:rPr>
                      <a:t>5</a:t>
                    </a:r>
                  </a:p>
                  <a:p>
                    <a:pPr algn="ctr">
                      <a:spcBef>
                        <a:spcPct val="0"/>
                      </a:spcBef>
                      <a:buFontTx/>
                      <a:buNone/>
                    </a:pPr>
                    <a:r>
                      <a:rPr lang="en-US" altLang="hu-HU" sz="1000" dirty="0" smtClean="0">
                        <a:solidFill>
                          <a:srgbClr val="000000"/>
                        </a:solidFill>
                        <a:latin typeface="Verdana" pitchFamily="34" charset="0"/>
                      </a:rPr>
                      <a:t>ARMv7</a:t>
                    </a:r>
                  </a:p>
                  <a:p>
                    <a:pPr algn="ctr">
                      <a:spcBef>
                        <a:spcPct val="0"/>
                      </a:spcBef>
                      <a:buFontTx/>
                      <a:buNone/>
                    </a:pPr>
                    <a:r>
                      <a:rPr lang="en-US" altLang="hu-HU" sz="1000" dirty="0" smtClean="0">
                        <a:solidFill>
                          <a:srgbClr val="000000"/>
                        </a:solidFill>
                        <a:latin typeface="Verdana" pitchFamily="34" charset="0"/>
                      </a:rPr>
                      <a:t>32/28 nm</a:t>
                    </a:r>
                    <a:endParaRPr lang="hu-HU" altLang="hu-HU" sz="1000" dirty="0">
                      <a:solidFill>
                        <a:srgbClr val="000000"/>
                      </a:solidFill>
                      <a:latin typeface="Verdana" pitchFamily="34" charset="0"/>
                    </a:endParaRPr>
                  </a:p>
                </p:txBody>
              </p:sp>
              <p:sp>
                <p:nvSpPr>
                  <p:cNvPr id="79" name="Szövegdoboz 36"/>
                  <p:cNvSpPr txBox="1">
                    <a:spLocks noChangeArrowheads="1"/>
                  </p:cNvSpPr>
                  <p:nvPr/>
                </p:nvSpPr>
                <p:spPr bwMode="auto">
                  <a:xfrm rot="19980000">
                    <a:off x="5826706" y="1222386"/>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10/2012</a:t>
                    </a:r>
                  </a:p>
                  <a:p>
                    <a:pPr>
                      <a:spcBef>
                        <a:spcPct val="0"/>
                      </a:spcBef>
                      <a:buFontTx/>
                      <a:buNone/>
                    </a:pPr>
                    <a:r>
                      <a:rPr lang="hu-HU" altLang="hu-HU" sz="1000" b="1" dirty="0" smtClean="0">
                        <a:solidFill>
                          <a:srgbClr val="000000"/>
                        </a:solidFill>
                        <a:latin typeface="Verdana" pitchFamily="34" charset="0"/>
                      </a:rPr>
                      <a:t>Cortex-A5</a:t>
                    </a:r>
                    <a:r>
                      <a:rPr lang="en-US" altLang="hu-HU" sz="1000" b="1" dirty="0" smtClean="0">
                        <a:solidFill>
                          <a:srgbClr val="000000"/>
                        </a:solidFill>
                        <a:latin typeface="Verdana" pitchFamily="34" charset="0"/>
                      </a:rPr>
                      <a:t>7</a:t>
                    </a:r>
                  </a:p>
                  <a:p>
                    <a:pPr algn="ctr">
                      <a:spcBef>
                        <a:spcPct val="0"/>
                      </a:spcBef>
                      <a:buFontTx/>
                      <a:buNone/>
                    </a:pPr>
                    <a:r>
                      <a:rPr lang="en-US" altLang="hu-HU" sz="1000" dirty="0" smtClean="0">
                        <a:solidFill>
                          <a:srgbClr val="000000"/>
                        </a:solidFill>
                        <a:latin typeface="Verdana" pitchFamily="34" charset="0"/>
                      </a:rPr>
                      <a:t>ARMv8</a:t>
                    </a:r>
                  </a:p>
                  <a:p>
                    <a:pPr algn="ctr">
                      <a:spcBef>
                        <a:spcPct val="0"/>
                      </a:spcBef>
                      <a:buFontTx/>
                      <a:buNone/>
                    </a:pPr>
                    <a:r>
                      <a:rPr lang="en-US" altLang="hu-HU" sz="1000" dirty="0" smtClean="0">
                        <a:solidFill>
                          <a:srgbClr val="000000"/>
                        </a:solidFill>
                        <a:latin typeface="Verdana" pitchFamily="34" charset="0"/>
                      </a:rPr>
                      <a:t>20/16 nm</a:t>
                    </a:r>
                    <a:endParaRPr lang="hu-HU" altLang="hu-HU" sz="1000" dirty="0">
                      <a:solidFill>
                        <a:srgbClr val="000000"/>
                      </a:solidFill>
                      <a:latin typeface="Verdana" pitchFamily="34" charset="0"/>
                    </a:endParaRPr>
                  </a:p>
                </p:txBody>
              </p:sp>
              <p:sp>
                <p:nvSpPr>
                  <p:cNvPr id="67" name="Szövegdoboz 17"/>
                  <p:cNvSpPr txBox="1">
                    <a:spLocks noChangeArrowheads="1"/>
                  </p:cNvSpPr>
                  <p:nvPr/>
                </p:nvSpPr>
                <p:spPr bwMode="auto">
                  <a:xfrm>
                    <a:off x="7820229" y="6437516"/>
                    <a:ext cx="5116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smtClean="0">
                        <a:solidFill>
                          <a:srgbClr val="000000"/>
                        </a:solidFill>
                        <a:latin typeface="Verdana" pitchFamily="34" charset="0"/>
                      </a:rPr>
                      <a:t>201</a:t>
                    </a:r>
                    <a:r>
                      <a:rPr lang="en-US" altLang="hu-HU" sz="1000" dirty="0" smtClean="0">
                        <a:solidFill>
                          <a:srgbClr val="000000"/>
                        </a:solidFill>
                        <a:latin typeface="Verdana" pitchFamily="34" charset="0"/>
                      </a:rPr>
                      <a:t>4</a:t>
                    </a:r>
                    <a:endParaRPr lang="hu-HU" altLang="hu-HU" sz="1000">
                      <a:solidFill>
                        <a:srgbClr val="000000"/>
                      </a:solidFill>
                      <a:latin typeface="Verdana" pitchFamily="34" charset="0"/>
                    </a:endParaRPr>
                  </a:p>
                </p:txBody>
              </p:sp>
              <p:cxnSp>
                <p:nvCxnSpPr>
                  <p:cNvPr id="68" name="Egyenes összekötő 56"/>
                  <p:cNvCxnSpPr/>
                  <p:nvPr/>
                </p:nvCxnSpPr>
                <p:spPr>
                  <a:xfrm>
                    <a:off x="7638458" y="6294641"/>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Lekerekített téglalap 68"/>
                  <p:cNvSpPr/>
                  <p:nvPr/>
                </p:nvSpPr>
                <p:spPr>
                  <a:xfrm>
                    <a:off x="7600152" y="3283728"/>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sp>
                <p:nvSpPr>
                  <p:cNvPr id="70" name="Szövegdoboz 36"/>
                  <p:cNvSpPr txBox="1">
                    <a:spLocks noChangeArrowheads="1"/>
                  </p:cNvSpPr>
                  <p:nvPr/>
                </p:nvSpPr>
                <p:spPr bwMode="auto">
                  <a:xfrm rot="20700000">
                    <a:off x="7157299" y="2350338"/>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hu-HU" altLang="hu-HU" sz="900" dirty="0">
                        <a:solidFill>
                          <a:srgbClr val="000000"/>
                        </a:solidFill>
                        <a:latin typeface="Verdana" pitchFamily="34" charset="0"/>
                      </a:rPr>
                      <a:t>2</a:t>
                    </a:r>
                    <a:r>
                      <a:rPr lang="en-US" altLang="hu-HU" sz="900" dirty="0" smtClean="0">
                        <a:solidFill>
                          <a:srgbClr val="000000"/>
                        </a:solidFill>
                        <a:latin typeface="Verdana" pitchFamily="34" charset="0"/>
                      </a:rPr>
                      <a:t>/201</a:t>
                    </a:r>
                    <a:r>
                      <a:rPr lang="hu-HU" altLang="hu-HU" sz="900" dirty="0" smtClean="0">
                        <a:solidFill>
                          <a:srgbClr val="000000"/>
                        </a:solidFill>
                        <a:latin typeface="Verdana" pitchFamily="34" charset="0"/>
                      </a:rPr>
                      <a:t>4</a:t>
                    </a:r>
                    <a:endParaRPr lang="en-US" altLang="hu-HU" sz="900" dirty="0" smtClean="0">
                      <a:solidFill>
                        <a:srgbClr val="000000"/>
                      </a:solidFill>
                      <a:latin typeface="Verdana" pitchFamily="34" charset="0"/>
                    </a:endParaRPr>
                  </a:p>
                  <a:p>
                    <a:pPr>
                      <a:spcBef>
                        <a:spcPct val="0"/>
                      </a:spcBef>
                      <a:buFontTx/>
                      <a:buNone/>
                    </a:pPr>
                    <a:r>
                      <a:rPr lang="hu-HU" altLang="hu-HU" sz="1000" b="1" dirty="0" smtClean="0">
                        <a:solidFill>
                          <a:srgbClr val="000000"/>
                        </a:solidFill>
                        <a:latin typeface="Verdana" pitchFamily="34" charset="0"/>
                      </a:rPr>
                      <a:t>Cortex-A17</a:t>
                    </a:r>
                    <a:endParaRPr lang="en-US" altLang="hu-HU" sz="1000" b="1" dirty="0" smtClean="0">
                      <a:solidFill>
                        <a:srgbClr val="000000"/>
                      </a:solidFill>
                      <a:latin typeface="Verdana" pitchFamily="34" charset="0"/>
                    </a:endParaRPr>
                  </a:p>
                  <a:p>
                    <a:pPr algn="ctr">
                      <a:spcBef>
                        <a:spcPct val="0"/>
                      </a:spcBef>
                      <a:buFontTx/>
                      <a:buNone/>
                    </a:pPr>
                    <a:r>
                      <a:rPr lang="en-US" altLang="hu-HU" sz="1000" dirty="0" err="1" smtClean="0">
                        <a:solidFill>
                          <a:srgbClr val="000000"/>
                        </a:solidFill>
                        <a:latin typeface="Verdana" pitchFamily="34" charset="0"/>
                      </a:rPr>
                      <a:t>ARMv</a:t>
                    </a:r>
                    <a:r>
                      <a:rPr lang="hu-HU" altLang="hu-HU" sz="1000" dirty="0" smtClean="0">
                        <a:solidFill>
                          <a:srgbClr val="000000"/>
                        </a:solidFill>
                        <a:latin typeface="Verdana" pitchFamily="34" charset="0"/>
                      </a:rPr>
                      <a:t>7</a:t>
                    </a:r>
                    <a:endParaRPr lang="en-US" altLang="hu-HU" sz="1000"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2</a:t>
                    </a:r>
                    <a:r>
                      <a:rPr lang="hu-HU" altLang="hu-HU" sz="1000" dirty="0" smtClean="0">
                        <a:solidFill>
                          <a:srgbClr val="000000"/>
                        </a:solidFill>
                        <a:latin typeface="Verdana" pitchFamily="34" charset="0"/>
                      </a:rPr>
                      <a:t>8</a:t>
                    </a:r>
                    <a:r>
                      <a:rPr lang="en-US" altLang="hu-HU" sz="1000" dirty="0" smtClean="0">
                        <a:solidFill>
                          <a:srgbClr val="000000"/>
                        </a:solidFill>
                        <a:latin typeface="Verdana" pitchFamily="34" charset="0"/>
                      </a:rPr>
                      <a:t> nm</a:t>
                    </a:r>
                    <a:endParaRPr lang="hu-HU" altLang="hu-HU" sz="1000" dirty="0">
                      <a:solidFill>
                        <a:srgbClr val="000000"/>
                      </a:solidFill>
                      <a:latin typeface="Verdana" pitchFamily="34" charset="0"/>
                    </a:endParaRPr>
                  </a:p>
                </p:txBody>
              </p:sp>
              <p:cxnSp>
                <p:nvCxnSpPr>
                  <p:cNvPr id="72" name="Egyenes összekötő 71"/>
                  <p:cNvCxnSpPr/>
                  <p:nvPr/>
                </p:nvCxnSpPr>
                <p:spPr>
                  <a:xfrm rot="5400000">
                    <a:off x="240769" y="1051309"/>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Egyenes összekötő 79"/>
                  <p:cNvCxnSpPr/>
                  <p:nvPr/>
                </p:nvCxnSpPr>
                <p:spPr>
                  <a:xfrm rot="5400000">
                    <a:off x="240769" y="229883"/>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Szövegdoboz 81"/>
                  <p:cNvSpPr txBox="1"/>
                  <p:nvPr/>
                </p:nvSpPr>
                <p:spPr>
                  <a:xfrm>
                    <a:off x="-36860" y="996540"/>
                    <a:ext cx="269875" cy="254000"/>
                  </a:xfrm>
                  <a:prstGeom prst="rect">
                    <a:avLst/>
                  </a:prstGeom>
                  <a:noFill/>
                </p:spPr>
                <p:txBody>
                  <a:bodyPr wrap="none">
                    <a:spAutoFit/>
                  </a:bodyPr>
                  <a:lstStyle/>
                  <a:p>
                    <a:pPr>
                      <a:defRPr/>
                    </a:pPr>
                    <a:r>
                      <a:rPr lang="hu-HU" sz="1050" dirty="0" smtClean="0">
                        <a:solidFill>
                          <a:prstClr val="black"/>
                        </a:solidFill>
                        <a:ea typeface="Verdana" panose="020B0604030504040204" pitchFamily="34" charset="0"/>
                        <a:cs typeface="Verdana" panose="020B0604030504040204" pitchFamily="34" charset="0"/>
                      </a:rPr>
                      <a:t>6</a:t>
                    </a:r>
                    <a:endParaRPr lang="hu-HU" sz="1050" dirty="0">
                      <a:solidFill>
                        <a:prstClr val="black"/>
                      </a:solidFill>
                      <a:ea typeface="Verdana" panose="020B0604030504040204" pitchFamily="34" charset="0"/>
                      <a:cs typeface="Verdana" panose="020B0604030504040204" pitchFamily="34" charset="0"/>
                    </a:endParaRPr>
                  </a:p>
                </p:txBody>
              </p:sp>
              <p:sp>
                <p:nvSpPr>
                  <p:cNvPr id="83" name="Szövegdoboz 82"/>
                  <p:cNvSpPr txBox="1"/>
                  <p:nvPr/>
                </p:nvSpPr>
                <p:spPr>
                  <a:xfrm>
                    <a:off x="-36860" y="170420"/>
                    <a:ext cx="269626" cy="253916"/>
                  </a:xfrm>
                  <a:prstGeom prst="rect">
                    <a:avLst/>
                  </a:prstGeom>
                  <a:noFill/>
                </p:spPr>
                <p:txBody>
                  <a:bodyPr wrap="none">
                    <a:spAutoFit/>
                  </a:bodyPr>
                  <a:lstStyle/>
                  <a:p>
                    <a:pPr>
                      <a:defRPr/>
                    </a:pPr>
                    <a:r>
                      <a:rPr lang="hu-HU" sz="1050" dirty="0">
                        <a:solidFill>
                          <a:prstClr val="black"/>
                        </a:solidFill>
                        <a:ea typeface="Verdana" panose="020B0604030504040204" pitchFamily="34" charset="0"/>
                        <a:cs typeface="Verdana" panose="020B0604030504040204" pitchFamily="34" charset="0"/>
                      </a:rPr>
                      <a:t>7</a:t>
                    </a:r>
                  </a:p>
                </p:txBody>
              </p:sp>
              <p:sp>
                <p:nvSpPr>
                  <p:cNvPr id="85" name="Szövegdoboz 84"/>
                  <p:cNvSpPr txBox="1"/>
                  <p:nvPr/>
                </p:nvSpPr>
                <p:spPr>
                  <a:xfrm>
                    <a:off x="364427" y="-671349"/>
                    <a:ext cx="1034579" cy="294617"/>
                  </a:xfrm>
                  <a:prstGeom prst="rect">
                    <a:avLst/>
                  </a:prstGeom>
                  <a:noFill/>
                </p:spPr>
                <p:txBody>
                  <a:bodyPr wrap="none">
                    <a:spAutoFit/>
                  </a:bodyPr>
                  <a:lstStyle/>
                  <a:p>
                    <a:pPr>
                      <a:defRPr/>
                    </a:pPr>
                    <a:r>
                      <a:rPr lang="hu-HU" sz="1050" dirty="0" smtClean="0">
                        <a:solidFill>
                          <a:prstClr val="black"/>
                        </a:solidFill>
                        <a:ea typeface="Verdana" panose="020B0604030504040204" pitchFamily="34" charset="0"/>
                        <a:cs typeface="Verdana" panose="020B0604030504040204" pitchFamily="34" charset="0"/>
                      </a:rPr>
                      <a:t>DMIPS/MHz</a:t>
                    </a:r>
                    <a:endParaRPr lang="hu-HU" sz="1050" dirty="0">
                      <a:solidFill>
                        <a:prstClr val="black"/>
                      </a:solidFill>
                      <a:ea typeface="Verdana" panose="020B0604030504040204" pitchFamily="34" charset="0"/>
                      <a:cs typeface="Verdana" panose="020B0604030504040204" pitchFamily="34" charset="0"/>
                    </a:endParaRPr>
                  </a:p>
                </p:txBody>
              </p:sp>
              <p:cxnSp>
                <p:nvCxnSpPr>
                  <p:cNvPr id="87" name="Egyenes összekötő 86"/>
                  <p:cNvCxnSpPr/>
                  <p:nvPr/>
                </p:nvCxnSpPr>
                <p:spPr>
                  <a:xfrm>
                    <a:off x="7640820" y="6294184"/>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Szövegdoboz 17"/>
                  <p:cNvSpPr txBox="1">
                    <a:spLocks noChangeArrowheads="1"/>
                  </p:cNvSpPr>
                  <p:nvPr/>
                </p:nvSpPr>
                <p:spPr bwMode="auto">
                  <a:xfrm>
                    <a:off x="8615880" y="6436827"/>
                    <a:ext cx="5116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dirty="0" smtClean="0">
                        <a:solidFill>
                          <a:srgbClr val="000000"/>
                        </a:solidFill>
                        <a:latin typeface="Verdana" pitchFamily="34" charset="0"/>
                      </a:rPr>
                      <a:t>2015</a:t>
                    </a:r>
                    <a:endParaRPr lang="hu-HU" altLang="hu-HU" sz="1000" dirty="0">
                      <a:solidFill>
                        <a:srgbClr val="000000"/>
                      </a:solidFill>
                      <a:latin typeface="Verdana" pitchFamily="34" charset="0"/>
                    </a:endParaRPr>
                  </a:p>
                </p:txBody>
              </p:sp>
              <p:cxnSp>
                <p:nvCxnSpPr>
                  <p:cNvPr id="89" name="Egyenes összekötő 56"/>
                  <p:cNvCxnSpPr/>
                  <p:nvPr/>
                </p:nvCxnSpPr>
                <p:spPr>
                  <a:xfrm>
                    <a:off x="8487062" y="6293952"/>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Lekerekített téglalap 70"/>
                  <p:cNvSpPr/>
                  <p:nvPr/>
                </p:nvSpPr>
                <p:spPr>
                  <a:xfrm>
                    <a:off x="8352440" y="476672"/>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sp>
                <p:nvSpPr>
                  <p:cNvPr id="76" name="Szövegdoboz 36"/>
                  <p:cNvSpPr txBox="1">
                    <a:spLocks noChangeArrowheads="1"/>
                  </p:cNvSpPr>
                  <p:nvPr/>
                </p:nvSpPr>
                <p:spPr bwMode="auto">
                  <a:xfrm rot="19980000">
                    <a:off x="7294370" y="587775"/>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hu-HU" altLang="hu-HU" sz="900" dirty="0" smtClean="0">
                        <a:solidFill>
                          <a:srgbClr val="000000"/>
                        </a:solidFill>
                        <a:latin typeface="Verdana" pitchFamily="34" charset="0"/>
                      </a:rPr>
                      <a:t>2</a:t>
                    </a:r>
                    <a:r>
                      <a:rPr lang="en-US" altLang="hu-HU" sz="900" dirty="0" smtClean="0">
                        <a:solidFill>
                          <a:srgbClr val="000000"/>
                        </a:solidFill>
                        <a:latin typeface="Verdana" pitchFamily="34" charset="0"/>
                      </a:rPr>
                      <a:t>/201</a:t>
                    </a:r>
                    <a:r>
                      <a:rPr lang="hu-HU" altLang="hu-HU" sz="900" dirty="0" smtClean="0">
                        <a:solidFill>
                          <a:srgbClr val="000000"/>
                        </a:solidFill>
                        <a:latin typeface="Verdana" pitchFamily="34" charset="0"/>
                      </a:rPr>
                      <a:t>5</a:t>
                    </a:r>
                    <a:endParaRPr lang="en-US" altLang="hu-HU" sz="900" dirty="0" smtClean="0">
                      <a:solidFill>
                        <a:srgbClr val="000000"/>
                      </a:solidFill>
                      <a:latin typeface="Verdana" pitchFamily="34" charset="0"/>
                    </a:endParaRP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7</a:t>
                    </a:r>
                    <a:r>
                      <a:rPr lang="hu-HU" altLang="hu-HU" sz="1000" b="1" dirty="0" smtClean="0">
                        <a:solidFill>
                          <a:srgbClr val="000000"/>
                        </a:solidFill>
                        <a:latin typeface="Verdana" pitchFamily="34" charset="0"/>
                      </a:rPr>
                      <a:t>2</a:t>
                    </a:r>
                    <a:endParaRPr lang="en-US" altLang="hu-HU" sz="1000" b="1"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ARMv8</a:t>
                    </a:r>
                    <a:endParaRPr lang="hu-HU" altLang="hu-HU" sz="1000"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16 nm</a:t>
                    </a:r>
                    <a:endParaRPr lang="hu-HU" altLang="hu-HU" sz="1000" dirty="0">
                      <a:solidFill>
                        <a:srgbClr val="000000"/>
                      </a:solidFill>
                      <a:latin typeface="Verdana" pitchFamily="34" charset="0"/>
                    </a:endParaRPr>
                  </a:p>
                </p:txBody>
              </p:sp>
            </p:grpSp>
          </p:grpSp>
          <p:cxnSp>
            <p:nvCxnSpPr>
              <p:cNvPr id="81" name="Egyenes összekötő 56"/>
              <p:cNvCxnSpPr/>
              <p:nvPr/>
            </p:nvCxnSpPr>
            <p:spPr>
              <a:xfrm>
                <a:off x="8879033" y="6399204"/>
                <a:ext cx="0" cy="128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Lekerekített téglalap 30"/>
              <p:cNvSpPr/>
              <p:nvPr/>
            </p:nvSpPr>
            <p:spPr>
              <a:xfrm>
                <a:off x="8726961" y="4784778"/>
                <a:ext cx="170183" cy="15987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sp>
            <p:nvSpPr>
              <p:cNvPr id="91" name="Szövegdoboz 36"/>
              <p:cNvSpPr txBox="1">
                <a:spLocks noChangeArrowheads="1"/>
              </p:cNvSpPr>
              <p:nvPr/>
            </p:nvSpPr>
            <p:spPr bwMode="auto">
              <a:xfrm rot="21434806">
                <a:off x="7583262" y="4560926"/>
                <a:ext cx="1084688" cy="79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hu-HU" altLang="hu-HU" sz="900" dirty="0" smtClean="0">
                    <a:solidFill>
                      <a:srgbClr val="000000"/>
                    </a:solidFill>
                    <a:latin typeface="Verdana" pitchFamily="34" charset="0"/>
                  </a:rPr>
                  <a:t>11</a:t>
                </a:r>
                <a:r>
                  <a:rPr lang="en-US" altLang="hu-HU" sz="900" dirty="0" smtClean="0">
                    <a:solidFill>
                      <a:srgbClr val="000000"/>
                    </a:solidFill>
                    <a:latin typeface="Verdana" pitchFamily="34" charset="0"/>
                  </a:rPr>
                  <a:t>/201</a:t>
                </a:r>
                <a:r>
                  <a:rPr lang="hu-HU" altLang="hu-HU" sz="900" dirty="0" smtClean="0">
                    <a:solidFill>
                      <a:srgbClr val="000000"/>
                    </a:solidFill>
                    <a:latin typeface="Verdana" pitchFamily="34" charset="0"/>
                  </a:rPr>
                  <a:t>5</a:t>
                </a:r>
                <a:endParaRPr lang="en-US" altLang="hu-HU" sz="900" dirty="0" smtClean="0">
                  <a:solidFill>
                    <a:srgbClr val="000000"/>
                  </a:solidFill>
                  <a:latin typeface="Verdana" pitchFamily="34" charset="0"/>
                </a:endParaRPr>
              </a:p>
              <a:p>
                <a:pPr>
                  <a:spcBef>
                    <a:spcPct val="0"/>
                  </a:spcBef>
                  <a:buFontTx/>
                  <a:buNone/>
                </a:pPr>
                <a:r>
                  <a:rPr lang="hu-HU" altLang="hu-HU" sz="1000" b="1" dirty="0" smtClean="0">
                    <a:solidFill>
                      <a:srgbClr val="000000"/>
                    </a:solidFill>
                    <a:latin typeface="Verdana" pitchFamily="34" charset="0"/>
                  </a:rPr>
                  <a:t>Cortex-A35</a:t>
                </a:r>
                <a:endParaRPr lang="en-US" altLang="hu-HU" sz="1000" b="1"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ARMv8</a:t>
                </a:r>
              </a:p>
              <a:p>
                <a:pPr algn="ctr">
                  <a:spcBef>
                    <a:spcPct val="0"/>
                  </a:spcBef>
                  <a:buFontTx/>
                  <a:buNone/>
                </a:pPr>
                <a:r>
                  <a:rPr lang="hu-HU" altLang="hu-HU" sz="1000" dirty="0" smtClean="0">
                    <a:solidFill>
                      <a:srgbClr val="000000"/>
                    </a:solidFill>
                    <a:latin typeface="Verdana" pitchFamily="34" charset="0"/>
                  </a:rPr>
                  <a:t>16/14</a:t>
                </a:r>
                <a:r>
                  <a:rPr lang="en-US" altLang="hu-HU" sz="1000" dirty="0" smtClean="0">
                    <a:solidFill>
                      <a:srgbClr val="000000"/>
                    </a:solidFill>
                    <a:latin typeface="Verdana" pitchFamily="34" charset="0"/>
                  </a:rPr>
                  <a:t> nm</a:t>
                </a:r>
                <a:endParaRPr lang="hu-HU" altLang="hu-HU" sz="1000" dirty="0">
                  <a:solidFill>
                    <a:srgbClr val="000000"/>
                  </a:solidFill>
                  <a:latin typeface="Verdana" pitchFamily="34" charset="0"/>
                </a:endParaRPr>
              </a:p>
            </p:txBody>
          </p:sp>
        </p:grpSp>
        <p:cxnSp>
          <p:nvCxnSpPr>
            <p:cNvPr id="86" name="Egyenes összekötő 79"/>
            <p:cNvCxnSpPr/>
            <p:nvPr/>
          </p:nvCxnSpPr>
          <p:spPr>
            <a:xfrm rot="5400000">
              <a:off x="319812" y="570399"/>
              <a:ext cx="0" cy="1365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Szövegdoboz 82"/>
            <p:cNvSpPr txBox="1"/>
            <p:nvPr/>
          </p:nvSpPr>
          <p:spPr>
            <a:xfrm>
              <a:off x="42452" y="503675"/>
              <a:ext cx="269626" cy="253916"/>
            </a:xfrm>
            <a:prstGeom prst="rect">
              <a:avLst/>
            </a:prstGeom>
            <a:noFill/>
          </p:spPr>
          <p:txBody>
            <a:bodyPr wrap="none">
              <a:spAutoFit/>
            </a:bodyPr>
            <a:lstStyle/>
            <a:p>
              <a:pPr>
                <a:defRPr/>
              </a:pPr>
              <a:r>
                <a:rPr lang="hu-HU" sz="1050" dirty="0" smtClean="0">
                  <a:solidFill>
                    <a:prstClr val="black"/>
                  </a:solidFill>
                  <a:ea typeface="Verdana" panose="020B0604030504040204" pitchFamily="34" charset="0"/>
                  <a:cs typeface="Verdana" panose="020B0604030504040204" pitchFamily="34" charset="0"/>
                </a:rPr>
                <a:t>8</a:t>
              </a:r>
              <a:endParaRPr lang="hu-HU" sz="1050" dirty="0">
                <a:solidFill>
                  <a:prstClr val="black"/>
                </a:solidFill>
                <a:ea typeface="Verdana" panose="020B0604030504040204" pitchFamily="34" charset="0"/>
                <a:cs typeface="Verdana" panose="020B0604030504040204" pitchFamily="34" charset="0"/>
              </a:endParaRPr>
            </a:p>
          </p:txBody>
        </p:sp>
        <p:cxnSp>
          <p:nvCxnSpPr>
            <p:cNvPr id="96" name="Egyenes összekötő 56"/>
            <p:cNvCxnSpPr/>
            <p:nvPr/>
          </p:nvCxnSpPr>
          <p:spPr>
            <a:xfrm>
              <a:off x="9521349" y="6515366"/>
              <a:ext cx="0" cy="1230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Szövegdoboz 17"/>
            <p:cNvSpPr txBox="1">
              <a:spLocks noChangeArrowheads="1"/>
            </p:cNvSpPr>
            <p:nvPr/>
          </p:nvSpPr>
          <p:spPr bwMode="auto">
            <a:xfrm>
              <a:off x="8903764" y="6642784"/>
              <a:ext cx="5116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dirty="0" smtClean="0">
                  <a:solidFill>
                    <a:srgbClr val="000000"/>
                  </a:solidFill>
                  <a:latin typeface="Verdana" pitchFamily="34" charset="0"/>
                </a:rPr>
                <a:t>2016</a:t>
              </a:r>
              <a:endParaRPr lang="hu-HU" altLang="hu-HU" sz="1000" dirty="0">
                <a:solidFill>
                  <a:srgbClr val="000000"/>
                </a:solidFill>
                <a:latin typeface="Verdana" pitchFamily="34" charset="0"/>
              </a:endParaRPr>
            </a:p>
          </p:txBody>
        </p:sp>
        <p:sp>
          <p:nvSpPr>
            <p:cNvPr id="97" name="Lekerekített téglalap 70"/>
            <p:cNvSpPr/>
            <p:nvPr/>
          </p:nvSpPr>
          <p:spPr>
            <a:xfrm>
              <a:off x="9127342" y="818710"/>
              <a:ext cx="170183" cy="155133"/>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sp>
          <p:nvSpPr>
            <p:cNvPr id="99" name="Szövegdoboz 36"/>
            <p:cNvSpPr txBox="1">
              <a:spLocks noChangeArrowheads="1"/>
            </p:cNvSpPr>
            <p:nvPr/>
          </p:nvSpPr>
          <p:spPr bwMode="auto">
            <a:xfrm rot="19980000">
              <a:off x="8164300" y="866185"/>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hu-HU" altLang="hu-HU" sz="900" dirty="0" smtClean="0">
                  <a:solidFill>
                    <a:srgbClr val="000000"/>
                  </a:solidFill>
                  <a:latin typeface="Verdana" pitchFamily="34" charset="0"/>
                </a:rPr>
                <a:t>5</a:t>
              </a:r>
              <a:r>
                <a:rPr lang="en-US" altLang="hu-HU" sz="900" dirty="0" smtClean="0">
                  <a:solidFill>
                    <a:srgbClr val="000000"/>
                  </a:solidFill>
                  <a:latin typeface="Verdana" pitchFamily="34" charset="0"/>
                </a:rPr>
                <a:t>/201</a:t>
              </a:r>
              <a:r>
                <a:rPr lang="hu-HU" altLang="hu-HU" sz="900" dirty="0" smtClean="0">
                  <a:solidFill>
                    <a:srgbClr val="000000"/>
                  </a:solidFill>
                  <a:latin typeface="Verdana" pitchFamily="34" charset="0"/>
                </a:rPr>
                <a:t>6</a:t>
              </a:r>
              <a:endParaRPr lang="en-US" altLang="hu-HU" sz="900" dirty="0" smtClean="0">
                <a:solidFill>
                  <a:srgbClr val="000000"/>
                </a:solidFill>
                <a:latin typeface="Verdana" pitchFamily="34" charset="0"/>
              </a:endParaRP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7</a:t>
              </a:r>
              <a:r>
                <a:rPr lang="hu-HU" altLang="hu-HU" sz="1000" b="1" dirty="0" smtClean="0">
                  <a:solidFill>
                    <a:srgbClr val="000000"/>
                  </a:solidFill>
                  <a:latin typeface="Verdana" pitchFamily="34" charset="0"/>
                </a:rPr>
                <a:t>3</a:t>
              </a:r>
              <a:endParaRPr lang="en-US" altLang="hu-HU" sz="1000" b="1"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ARMv8</a:t>
              </a:r>
              <a:endParaRPr lang="hu-HU" altLang="hu-HU" sz="1000"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1</a:t>
              </a:r>
              <a:r>
                <a:rPr lang="hu-HU" altLang="hu-HU" sz="1000" dirty="0" smtClean="0">
                  <a:solidFill>
                    <a:srgbClr val="000000"/>
                  </a:solidFill>
                  <a:latin typeface="Verdana" pitchFamily="34" charset="0"/>
                </a:rPr>
                <a:t>0</a:t>
              </a:r>
              <a:r>
                <a:rPr lang="en-US" altLang="hu-HU" sz="1000" dirty="0" smtClean="0">
                  <a:solidFill>
                    <a:srgbClr val="000000"/>
                  </a:solidFill>
                  <a:latin typeface="Verdana" pitchFamily="34" charset="0"/>
                </a:rPr>
                <a:t> nm</a:t>
              </a:r>
              <a:endParaRPr lang="hu-HU" altLang="hu-HU" sz="1000" dirty="0">
                <a:solidFill>
                  <a:srgbClr val="000000"/>
                </a:solidFill>
                <a:latin typeface="Verdana" pitchFamily="34" charset="0"/>
              </a:endParaRPr>
            </a:p>
          </p:txBody>
        </p:sp>
      </p:grpSp>
      <p:sp>
        <p:nvSpPr>
          <p:cNvPr id="94" name="Lekerekített téglalap 68"/>
          <p:cNvSpPr/>
          <p:nvPr/>
        </p:nvSpPr>
        <p:spPr>
          <a:xfrm>
            <a:off x="6304970" y="4413708"/>
            <a:ext cx="157240" cy="14041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sp>
        <p:nvSpPr>
          <p:cNvPr id="100" name="Szövegdoboz 36"/>
          <p:cNvSpPr txBox="1">
            <a:spLocks noChangeArrowheads="1"/>
          </p:cNvSpPr>
          <p:nvPr/>
        </p:nvSpPr>
        <p:spPr bwMode="auto">
          <a:xfrm rot="20700000">
            <a:off x="5612496" y="3771921"/>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hu-HU" altLang="hu-HU" sz="900" dirty="0" smtClean="0">
                <a:solidFill>
                  <a:srgbClr val="000000"/>
                </a:solidFill>
                <a:latin typeface="Verdana" pitchFamily="34" charset="0"/>
              </a:rPr>
              <a:t>6</a:t>
            </a:r>
            <a:r>
              <a:rPr lang="en-US" altLang="hu-HU" sz="900" dirty="0" smtClean="0">
                <a:solidFill>
                  <a:srgbClr val="000000"/>
                </a:solidFill>
                <a:latin typeface="Verdana" pitchFamily="34" charset="0"/>
              </a:rPr>
              <a:t>/201</a:t>
            </a:r>
            <a:r>
              <a:rPr lang="hu-HU" altLang="hu-HU" sz="900" dirty="0" smtClean="0">
                <a:solidFill>
                  <a:srgbClr val="000000"/>
                </a:solidFill>
                <a:latin typeface="Verdana" pitchFamily="34" charset="0"/>
              </a:rPr>
              <a:t>3</a:t>
            </a:r>
            <a:endParaRPr lang="en-US" altLang="hu-HU" sz="900" dirty="0" smtClean="0">
              <a:solidFill>
                <a:srgbClr val="000000"/>
              </a:solidFill>
              <a:latin typeface="Verdana" pitchFamily="34" charset="0"/>
            </a:endParaRPr>
          </a:p>
          <a:p>
            <a:pPr>
              <a:spcBef>
                <a:spcPct val="0"/>
              </a:spcBef>
              <a:buFontTx/>
              <a:buNone/>
            </a:pPr>
            <a:r>
              <a:rPr lang="hu-HU" altLang="hu-HU" sz="1000" b="1" dirty="0" smtClean="0">
                <a:solidFill>
                  <a:srgbClr val="000000"/>
                </a:solidFill>
                <a:latin typeface="Verdana" pitchFamily="34" charset="0"/>
              </a:rPr>
              <a:t>Cortex-A12</a:t>
            </a:r>
            <a:endParaRPr lang="en-US" altLang="hu-HU" sz="1000" b="1" dirty="0" smtClean="0">
              <a:solidFill>
                <a:srgbClr val="000000"/>
              </a:solidFill>
              <a:latin typeface="Verdana" pitchFamily="34" charset="0"/>
            </a:endParaRPr>
          </a:p>
          <a:p>
            <a:pPr algn="ctr">
              <a:spcBef>
                <a:spcPct val="0"/>
              </a:spcBef>
              <a:buFontTx/>
              <a:buNone/>
            </a:pPr>
            <a:r>
              <a:rPr lang="en-US" altLang="hu-HU" sz="1000" dirty="0" err="1" smtClean="0">
                <a:solidFill>
                  <a:srgbClr val="000000"/>
                </a:solidFill>
                <a:latin typeface="Verdana" pitchFamily="34" charset="0"/>
              </a:rPr>
              <a:t>ARMv</a:t>
            </a:r>
            <a:r>
              <a:rPr lang="hu-HU" altLang="hu-HU" sz="1000" dirty="0" smtClean="0">
                <a:solidFill>
                  <a:srgbClr val="000000"/>
                </a:solidFill>
                <a:latin typeface="Verdana" pitchFamily="34" charset="0"/>
              </a:rPr>
              <a:t>7</a:t>
            </a:r>
            <a:endParaRPr lang="en-US" altLang="hu-HU" sz="1000"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2</a:t>
            </a:r>
            <a:r>
              <a:rPr lang="hu-HU" altLang="hu-HU" sz="1000" dirty="0" smtClean="0">
                <a:solidFill>
                  <a:srgbClr val="000000"/>
                </a:solidFill>
                <a:latin typeface="Verdana" pitchFamily="34" charset="0"/>
              </a:rPr>
              <a:t>8</a:t>
            </a:r>
            <a:r>
              <a:rPr lang="en-US" altLang="hu-HU" sz="1000" dirty="0" smtClean="0">
                <a:solidFill>
                  <a:srgbClr val="000000"/>
                </a:solidFill>
                <a:latin typeface="Verdana" pitchFamily="34" charset="0"/>
              </a:rPr>
              <a:t> nm</a:t>
            </a:r>
            <a:endParaRPr lang="hu-HU" altLang="hu-HU" sz="1000" dirty="0">
              <a:solidFill>
                <a:srgbClr val="000000"/>
              </a:solidFill>
              <a:latin typeface="Verdana" pitchFamily="34" charset="0"/>
            </a:endParaRPr>
          </a:p>
        </p:txBody>
      </p:sp>
      <p:cxnSp>
        <p:nvCxnSpPr>
          <p:cNvPr id="10" name="Straight Connector 9"/>
          <p:cNvCxnSpPr/>
          <p:nvPr/>
        </p:nvCxnSpPr>
        <p:spPr bwMode="auto">
          <a:xfrm>
            <a:off x="5697125" y="3834045"/>
            <a:ext cx="1008000" cy="587048"/>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flipH="1">
            <a:off x="6123403" y="3654025"/>
            <a:ext cx="158787" cy="100800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Rounded Rectangle 91"/>
          <p:cNvSpPr/>
          <p:nvPr/>
        </p:nvSpPr>
        <p:spPr>
          <a:xfrm rot="19980000">
            <a:off x="5002953" y="1635706"/>
            <a:ext cx="3960000" cy="1229487"/>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3" name="Rounded Rectangle 92"/>
          <p:cNvSpPr/>
          <p:nvPr/>
        </p:nvSpPr>
        <p:spPr>
          <a:xfrm rot="21362191">
            <a:off x="5710517" y="4770950"/>
            <a:ext cx="2592000" cy="1152000"/>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 name="TextBox 101"/>
          <p:cNvSpPr txBox="1"/>
          <p:nvPr/>
        </p:nvSpPr>
        <p:spPr>
          <a:xfrm>
            <a:off x="161510" y="578598"/>
            <a:ext cx="7328866" cy="369332"/>
          </a:xfrm>
          <a:prstGeom prst="rect">
            <a:avLst/>
          </a:prstGeom>
          <a:noFill/>
        </p:spPr>
        <p:txBody>
          <a:bodyPr wrap="none">
            <a:spAutoFit/>
          </a:bodyPr>
          <a:lstStyle/>
          <a:p>
            <a:pPr>
              <a:defRPr/>
            </a:pPr>
            <a:r>
              <a:rPr lang="hu-HU" dirty="0" smtClean="0">
                <a:solidFill>
                  <a:srgbClr val="2D2D8A"/>
                </a:solidFill>
              </a:rPr>
              <a:t>Overview or ARM’s 64-bit Cortex-A series -3 </a:t>
            </a:r>
            <a:r>
              <a:rPr lang="en-US" dirty="0" smtClean="0">
                <a:solidFill>
                  <a:srgbClr val="000000"/>
                </a:solidFill>
              </a:rPr>
              <a:t>(based </a:t>
            </a:r>
            <a:r>
              <a:rPr lang="en-US" dirty="0">
                <a:solidFill>
                  <a:srgbClr val="000000"/>
                </a:solidFill>
              </a:rPr>
              <a:t>on </a:t>
            </a:r>
            <a:r>
              <a:rPr lang="en-US" dirty="0" smtClean="0">
                <a:solidFill>
                  <a:srgbClr val="000000"/>
                </a:solidFill>
              </a:rPr>
              <a:t>[</a:t>
            </a:r>
            <a:r>
              <a:rPr lang="hu-HU" dirty="0" smtClean="0">
                <a:solidFill>
                  <a:srgbClr val="000000"/>
                </a:solidFill>
              </a:rPr>
              <a:t>12</a:t>
            </a:r>
            <a:r>
              <a:rPr lang="en-US" dirty="0" smtClean="0">
                <a:solidFill>
                  <a:srgbClr val="000000"/>
                </a:solidFill>
              </a:rPr>
              <a:t>]) </a:t>
            </a:r>
            <a:endParaRPr lang="en-US" dirty="0">
              <a:solidFill>
                <a:srgbClr val="000000"/>
              </a:solidFill>
            </a:endParaRPr>
          </a:p>
        </p:txBody>
      </p:sp>
    </p:spTree>
    <p:extLst>
      <p:ext uri="{BB962C8B-B14F-4D97-AF65-F5344CB8AC3E}">
        <p14:creationId xmlns:p14="http://schemas.microsoft.com/office/powerpoint/2010/main" val="3874221559"/>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694"/>
          <a:stretch/>
        </p:blipFill>
        <p:spPr bwMode="auto">
          <a:xfrm>
            <a:off x="733754" y="1268760"/>
            <a:ext cx="7663671" cy="4760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91718" y="626356"/>
            <a:ext cx="8162747" cy="369332"/>
          </a:xfrm>
          <a:prstGeom prst="rect">
            <a:avLst/>
          </a:prstGeom>
          <a:noFill/>
        </p:spPr>
        <p:txBody>
          <a:bodyPr wrap="none" rtlCol="0">
            <a:spAutoFit/>
          </a:bodyPr>
          <a:lstStyle/>
          <a:p>
            <a:r>
              <a:rPr lang="en-US" smtClean="0">
                <a:solidFill>
                  <a:schemeClr val="accent6"/>
                </a:solidFill>
              </a:rPr>
              <a:t>The</a:t>
            </a:r>
            <a:r>
              <a:rPr lang="hu-HU" smtClean="0">
                <a:solidFill>
                  <a:schemeClr val="accent6"/>
                </a:solidFill>
              </a:rPr>
              <a:t> 64-bit</a:t>
            </a:r>
            <a:r>
              <a:rPr lang="en-US" smtClean="0">
                <a:solidFill>
                  <a:schemeClr val="accent6"/>
                </a:solidFill>
              </a:rPr>
              <a:t> Cortex-A series as the basis for scalable applications </a:t>
            </a:r>
            <a:r>
              <a:rPr lang="en-US" smtClean="0"/>
              <a:t>[</a:t>
            </a:r>
            <a:r>
              <a:rPr lang="hu-HU" smtClean="0"/>
              <a:t>48</a:t>
            </a:r>
            <a:r>
              <a:rPr lang="en-US" smtClean="0"/>
              <a:t>]</a:t>
            </a:r>
            <a:endParaRPr lang="en-US"/>
          </a:p>
        </p:txBody>
      </p:sp>
      <p:sp>
        <p:nvSpPr>
          <p:cNvPr id="6" name="Title 1"/>
          <p:cNvSpPr>
            <a:spLocks noGrp="1"/>
          </p:cNvSpPr>
          <p:nvPr>
            <p:ph type="title"/>
          </p:nvPr>
        </p:nvSpPr>
        <p:spPr>
          <a:xfrm>
            <a:off x="0" y="0"/>
            <a:ext cx="9144000" cy="393700"/>
          </a:xfrm>
        </p:spPr>
        <p:txBody>
          <a:bodyPr/>
          <a:lstStyle/>
          <a:p>
            <a:r>
              <a:rPr lang="hu-HU" dirty="0"/>
              <a:t>6</a:t>
            </a:r>
            <a:r>
              <a:rPr lang="hu-HU" dirty="0" smtClean="0"/>
              <a:t>.</a:t>
            </a:r>
            <a:r>
              <a:rPr lang="en-US" dirty="0" smtClean="0"/>
              <a:t>1 </a:t>
            </a:r>
            <a:r>
              <a:rPr lang="en-US" dirty="0"/>
              <a:t>Overview of ARM’s 64-bit Cortex-A series </a:t>
            </a:r>
            <a:r>
              <a:rPr lang="hu-HU" dirty="0" smtClean="0"/>
              <a:t>(4)</a:t>
            </a:r>
            <a:endParaRPr lang="en-US" dirty="0"/>
          </a:p>
        </p:txBody>
      </p:sp>
    </p:spTree>
    <p:extLst>
      <p:ext uri="{BB962C8B-B14F-4D97-AF65-F5344CB8AC3E}">
        <p14:creationId xmlns:p14="http://schemas.microsoft.com/office/powerpoint/2010/main" val="2082707321"/>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95" t="15951"/>
          <a:stretch/>
        </p:blipFill>
        <p:spPr bwMode="auto">
          <a:xfrm>
            <a:off x="0" y="1178750"/>
            <a:ext cx="9080484" cy="3962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91718" y="631785"/>
            <a:ext cx="6134500" cy="369332"/>
          </a:xfrm>
          <a:prstGeom prst="rect">
            <a:avLst/>
          </a:prstGeom>
          <a:noFill/>
        </p:spPr>
        <p:txBody>
          <a:bodyPr wrap="none" rtlCol="0">
            <a:spAutoFit/>
          </a:bodyPr>
          <a:lstStyle/>
          <a:p>
            <a:r>
              <a:rPr lang="hu-HU" smtClean="0">
                <a:solidFill>
                  <a:srgbClr val="2D2D8A"/>
                </a:solidFill>
              </a:rPr>
              <a:t>Target markets of the 64-bit Cortex-A series</a:t>
            </a:r>
            <a:r>
              <a:rPr lang="en-US" smtClean="0">
                <a:solidFill>
                  <a:srgbClr val="2D2D8A"/>
                </a:solidFill>
              </a:rPr>
              <a:t> </a:t>
            </a:r>
            <a:r>
              <a:rPr lang="en-US" smtClean="0">
                <a:solidFill>
                  <a:srgbClr val="000000"/>
                </a:solidFill>
              </a:rPr>
              <a:t>[</a:t>
            </a:r>
            <a:r>
              <a:rPr lang="hu-HU" smtClean="0">
                <a:solidFill>
                  <a:srgbClr val="000000"/>
                </a:solidFill>
              </a:rPr>
              <a:t>49</a:t>
            </a:r>
            <a:r>
              <a:rPr lang="en-US" smtClean="0">
                <a:solidFill>
                  <a:srgbClr val="000000"/>
                </a:solidFill>
              </a:rPr>
              <a:t>]</a:t>
            </a:r>
            <a:endParaRPr lang="en-US">
              <a:solidFill>
                <a:srgbClr val="000000"/>
              </a:solidFill>
            </a:endParaRPr>
          </a:p>
        </p:txBody>
      </p:sp>
      <p:sp>
        <p:nvSpPr>
          <p:cNvPr id="6" name="Title 1"/>
          <p:cNvSpPr>
            <a:spLocks noGrp="1"/>
          </p:cNvSpPr>
          <p:nvPr>
            <p:ph type="title"/>
          </p:nvPr>
        </p:nvSpPr>
        <p:spPr>
          <a:xfrm>
            <a:off x="0" y="0"/>
            <a:ext cx="9144000" cy="393700"/>
          </a:xfrm>
        </p:spPr>
        <p:txBody>
          <a:bodyPr/>
          <a:lstStyle/>
          <a:p>
            <a:r>
              <a:rPr lang="hu-HU" dirty="0"/>
              <a:t>6</a:t>
            </a:r>
            <a:r>
              <a:rPr lang="hu-HU" dirty="0" smtClean="0"/>
              <a:t>.</a:t>
            </a:r>
            <a:r>
              <a:rPr lang="en-US" dirty="0" smtClean="0"/>
              <a:t>1 </a:t>
            </a:r>
            <a:r>
              <a:rPr lang="en-US" dirty="0"/>
              <a:t>Overview of ARM’s 64-bit Cortex-A series </a:t>
            </a:r>
            <a:r>
              <a:rPr lang="hu-HU" dirty="0" smtClean="0"/>
              <a:t>(5)</a:t>
            </a:r>
            <a:endParaRPr lang="en-US" dirty="0"/>
          </a:p>
        </p:txBody>
      </p:sp>
    </p:spTree>
    <p:extLst>
      <p:ext uri="{BB962C8B-B14F-4D97-AF65-F5344CB8AC3E}">
        <p14:creationId xmlns:p14="http://schemas.microsoft.com/office/powerpoint/2010/main" val="1694394060"/>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95423651"/>
              </p:ext>
            </p:extLst>
          </p:nvPr>
        </p:nvGraphicFramePr>
        <p:xfrm>
          <a:off x="161510" y="1133745"/>
          <a:ext cx="8776670" cy="5617838"/>
        </p:xfrm>
        <a:graphic>
          <a:graphicData uri="http://schemas.openxmlformats.org/drawingml/2006/table">
            <a:tbl>
              <a:tblPr/>
              <a:tblGrid>
                <a:gridCol w="1253810"/>
                <a:gridCol w="1401485"/>
                <a:gridCol w="1665185"/>
                <a:gridCol w="1305145"/>
                <a:gridCol w="1080120"/>
                <a:gridCol w="990110"/>
                <a:gridCol w="1080815"/>
              </a:tblGrid>
              <a:tr h="315035">
                <a:tc>
                  <a:txBody>
                    <a:bodyPr/>
                    <a:lstStyle/>
                    <a:p>
                      <a:pPr algn="ctr"/>
                      <a:r>
                        <a:rPr lang="en-US" sz="1200" b="1" dirty="0"/>
                        <a:t>CPU Core</a:t>
                      </a:r>
                    </a:p>
                  </a:txBody>
                  <a:tcPr marL="49736" marR="49736" marT="24868" marB="24868" anchor="ctr">
                    <a:lnL>
                      <a:noFill/>
                    </a:lnL>
                    <a:lnR>
                      <a:noFill/>
                    </a:lnR>
                    <a:lnT>
                      <a:noFill/>
                    </a:lnT>
                    <a:lnB>
                      <a:noFill/>
                    </a:lnB>
                  </a:tcPr>
                </a:tc>
                <a:tc>
                  <a:txBody>
                    <a:bodyPr/>
                    <a:lstStyle/>
                    <a:p>
                      <a:pPr algn="ctr"/>
                      <a:r>
                        <a:rPr lang="en-US" sz="1200" b="1" dirty="0"/>
                        <a:t>Architecture</a:t>
                      </a:r>
                    </a:p>
                  </a:txBody>
                  <a:tcPr marL="49736" marR="49736" marT="24868" marB="24868" anchor="ctr">
                    <a:lnL>
                      <a:noFill/>
                    </a:lnL>
                    <a:lnR>
                      <a:noFill/>
                    </a:lnR>
                    <a:lnT>
                      <a:noFill/>
                    </a:lnT>
                    <a:lnB>
                      <a:noFill/>
                    </a:lnB>
                  </a:tcPr>
                </a:tc>
                <a:tc>
                  <a:txBody>
                    <a:bodyPr/>
                    <a:lstStyle/>
                    <a:p>
                      <a:pPr algn="ctr"/>
                      <a:r>
                        <a:rPr lang="en-US" sz="1200" b="1" dirty="0" smtClean="0"/>
                        <a:t>Efficiency</a:t>
                      </a:r>
                      <a:endParaRPr lang="en-US" sz="1200" b="1" dirty="0"/>
                    </a:p>
                  </a:txBody>
                  <a:tcPr marL="49736" marR="49736" marT="24868" marB="24868" anchor="ctr">
                    <a:lnL>
                      <a:noFill/>
                    </a:lnL>
                    <a:lnR>
                      <a:noFill/>
                    </a:lnR>
                    <a:lnT>
                      <a:noFill/>
                    </a:lnT>
                    <a:lnB>
                      <a:noFill/>
                    </a:lnB>
                  </a:tcPr>
                </a:tc>
                <a:tc>
                  <a:txBody>
                    <a:bodyPr/>
                    <a:lstStyle/>
                    <a:p>
                      <a:pPr algn="ctr"/>
                      <a:r>
                        <a:rPr lang="en-US" sz="1200" b="1" dirty="0" err="1"/>
                        <a:t>big.LITTLE</a:t>
                      </a:r>
                      <a:endParaRPr lang="en-US" sz="1200" b="1" dirty="0"/>
                    </a:p>
                  </a:txBody>
                  <a:tcPr marL="49736" marR="49736" marT="24868" marB="24868" anchor="ctr">
                    <a:lnL>
                      <a:noFill/>
                    </a:lnL>
                    <a:lnR>
                      <a:noFill/>
                    </a:lnR>
                    <a:lnT>
                      <a:noFill/>
                    </a:lnT>
                    <a:lnB>
                      <a:noFill/>
                    </a:lnB>
                  </a:tcPr>
                </a:tc>
                <a:tc>
                  <a:txBody>
                    <a:bodyPr/>
                    <a:lstStyle/>
                    <a:p>
                      <a:pPr algn="ctr"/>
                      <a:r>
                        <a:rPr lang="en-US" sz="1200" b="1" dirty="0" smtClean="0"/>
                        <a:t>Announced</a:t>
                      </a:r>
                      <a:endParaRPr lang="en-US" sz="1200" b="1" dirty="0"/>
                    </a:p>
                  </a:txBody>
                  <a:tcPr marL="49736" marR="49736" marT="24868" marB="24868" anchor="ctr">
                    <a:lnL>
                      <a:noFill/>
                    </a:lnL>
                    <a:lnR>
                      <a:noFill/>
                    </a:lnR>
                    <a:lnT>
                      <a:noFill/>
                    </a:lnT>
                    <a:lnB>
                      <a:noFill/>
                    </a:lnB>
                  </a:tcPr>
                </a:tc>
                <a:tc>
                  <a:txBody>
                    <a:bodyPr/>
                    <a:lstStyle/>
                    <a:p>
                      <a:pPr algn="ctr"/>
                      <a:r>
                        <a:rPr lang="en-US" sz="1200" b="1" dirty="0"/>
                        <a:t>Available</a:t>
                      </a:r>
                      <a:br>
                        <a:rPr lang="en-US" sz="1200" b="1" dirty="0"/>
                      </a:br>
                      <a:r>
                        <a:rPr lang="en-US" sz="1200" b="1" dirty="0"/>
                        <a:t>in devices</a:t>
                      </a:r>
                    </a:p>
                  </a:txBody>
                  <a:tcPr marL="49736" marR="49736" marT="24868" marB="24868" anchor="ctr">
                    <a:lnL>
                      <a:noFill/>
                    </a:lnL>
                    <a:lnR>
                      <a:noFill/>
                    </a:lnR>
                    <a:lnT>
                      <a:noFill/>
                    </a:lnT>
                    <a:lnB>
                      <a:noFill/>
                    </a:lnB>
                  </a:tcPr>
                </a:tc>
                <a:tc>
                  <a:txBody>
                    <a:bodyPr/>
                    <a:lstStyle/>
                    <a:p>
                      <a:pPr algn="ctr"/>
                      <a:r>
                        <a:rPr lang="en-US" sz="1200" b="1" dirty="0"/>
                        <a:t>Target</a:t>
                      </a:r>
                    </a:p>
                  </a:txBody>
                  <a:tcPr marL="49736" marR="49736" marT="24868" marB="24868" anchor="ctr">
                    <a:lnL>
                      <a:noFill/>
                    </a:lnL>
                    <a:lnR>
                      <a:noFill/>
                    </a:lnR>
                    <a:lnT>
                      <a:noFill/>
                    </a:lnT>
                    <a:lnB>
                      <a:noFill/>
                    </a:lnB>
                  </a:tcPr>
                </a:tc>
              </a:tr>
              <a:tr h="472145">
                <a:tc>
                  <a:txBody>
                    <a:bodyPr/>
                    <a:lstStyle/>
                    <a:p>
                      <a:pPr algn="ctr"/>
                      <a:r>
                        <a:rPr lang="hu-HU" sz="1200" b="1" dirty="0" smtClean="0"/>
                        <a:t>Cortex-A73</a:t>
                      </a:r>
                      <a:endParaRPr lang="en-US" sz="1200" b="1" dirty="0"/>
                    </a:p>
                  </a:txBody>
                  <a:tcPr marL="49736" marR="49736" marT="24868" marB="24868" anchor="ctr">
                    <a:lnL>
                      <a:noFill/>
                    </a:lnL>
                    <a:lnR>
                      <a:noFill/>
                    </a:lnR>
                    <a:lnT>
                      <a:noFill/>
                    </a:lnT>
                    <a:lnB>
                      <a:noFill/>
                    </a:lnB>
                  </a:tcPr>
                </a:tc>
                <a:tc>
                  <a:txBody>
                    <a:bodyPr/>
                    <a:lstStyle/>
                    <a:p>
                      <a:pPr algn="ctr"/>
                      <a:r>
                        <a:rPr lang="hu-HU" sz="1200" dirty="0" smtClean="0"/>
                        <a:t>ARMv8 (64-bit)</a:t>
                      </a:r>
                      <a:endParaRPr lang="en-US" sz="1200" dirty="0"/>
                    </a:p>
                  </a:txBody>
                  <a:tcPr marL="49736" marR="49736" marT="24868" marB="24868" anchor="ctr">
                    <a:lnL>
                      <a:noFill/>
                    </a:lnL>
                    <a:lnR>
                      <a:noFill/>
                    </a:lnR>
                    <a:lnT>
                      <a:noFill/>
                    </a:lnT>
                    <a:lnB>
                      <a:noFill/>
                    </a:lnB>
                  </a:tcPr>
                </a:tc>
                <a:tc>
                  <a:txBody>
                    <a:bodyPr/>
                    <a:lstStyle/>
                    <a:p>
                      <a:pPr algn="ctr"/>
                      <a:r>
                        <a:rPr lang="hu-HU" sz="1200" dirty="0" smtClean="0"/>
                        <a:t>7.4-8.5 DMIPS/MHz</a:t>
                      </a:r>
                      <a:endParaRPr lang="en-US" sz="1200" dirty="0"/>
                    </a:p>
                  </a:txBody>
                  <a:tcPr marL="49736" marR="49736" marT="24868" marB="24868" anchor="ctr">
                    <a:lnL>
                      <a:noFill/>
                    </a:lnL>
                    <a:lnR>
                      <a:noFill/>
                    </a:lnR>
                    <a:lnT>
                      <a:noFill/>
                    </a:lnT>
                    <a:lnB>
                      <a:noFill/>
                    </a:lnB>
                  </a:tcPr>
                </a:tc>
                <a:tc>
                  <a:txBody>
                    <a:bodyPr/>
                    <a:lstStyle/>
                    <a:p>
                      <a:pPr algn="ctr"/>
                      <a:r>
                        <a:rPr lang="hu-HU" sz="1200" dirty="0" smtClean="0"/>
                        <a:t>Yes </a:t>
                      </a:r>
                    </a:p>
                    <a:p>
                      <a:pPr algn="ctr"/>
                      <a:r>
                        <a:rPr lang="hu-HU" sz="1200" dirty="0" smtClean="0"/>
                        <a:t>(with A53/A35)</a:t>
                      </a:r>
                      <a:endParaRPr lang="en-US" sz="1200" dirty="0"/>
                    </a:p>
                  </a:txBody>
                  <a:tcPr marL="49736" marR="49736" marT="24868" marB="24868" anchor="ctr">
                    <a:lnL>
                      <a:noFill/>
                    </a:lnL>
                    <a:lnR>
                      <a:noFill/>
                    </a:lnR>
                    <a:lnT>
                      <a:noFill/>
                    </a:lnT>
                    <a:lnB>
                      <a:noFill/>
                    </a:lnB>
                  </a:tcPr>
                </a:tc>
                <a:tc>
                  <a:txBody>
                    <a:bodyPr/>
                    <a:lstStyle/>
                    <a:p>
                      <a:pPr algn="ctr"/>
                      <a:r>
                        <a:rPr lang="hu-HU" sz="1200" dirty="0" smtClean="0"/>
                        <a:t>2016</a:t>
                      </a:r>
                      <a:endParaRPr lang="en-US" sz="1200" dirty="0"/>
                    </a:p>
                  </a:txBody>
                  <a:tcPr marL="49736" marR="49736" marT="24868" marB="24868" anchor="ctr">
                    <a:lnL>
                      <a:noFill/>
                    </a:lnL>
                    <a:lnR>
                      <a:noFill/>
                    </a:lnR>
                    <a:lnT>
                      <a:noFill/>
                    </a:lnT>
                    <a:lnB>
                      <a:noFill/>
                    </a:lnB>
                  </a:tcPr>
                </a:tc>
                <a:tc>
                  <a:txBody>
                    <a:bodyPr/>
                    <a:lstStyle/>
                    <a:p>
                      <a:pPr algn="ctr"/>
                      <a:r>
                        <a:rPr lang="hu-HU" sz="1200" dirty="0" smtClean="0"/>
                        <a:t>2017</a:t>
                      </a:r>
                      <a:endParaRPr lang="en-US" sz="1200" dirty="0"/>
                    </a:p>
                  </a:txBody>
                  <a:tcPr marL="49736" marR="49736" marT="24868" marB="24868" anchor="ctr">
                    <a:lnL>
                      <a:noFill/>
                    </a:lnL>
                    <a:lnR>
                      <a:noFill/>
                    </a:lnR>
                    <a:lnT>
                      <a:noFill/>
                    </a:lnT>
                    <a:lnB>
                      <a:noFill/>
                    </a:lnB>
                  </a:tcPr>
                </a:tc>
                <a:tc>
                  <a:txBody>
                    <a:bodyPr/>
                    <a:lstStyle/>
                    <a:p>
                      <a:pPr algn="ctr"/>
                      <a:r>
                        <a:rPr lang="hu-HU" sz="1200" dirty="0" smtClean="0"/>
                        <a:t>High-end</a:t>
                      </a:r>
                      <a:endParaRPr lang="en-US" sz="1200" dirty="0"/>
                    </a:p>
                  </a:txBody>
                  <a:tcPr marL="49736" marR="49736" marT="24868" marB="24868" anchor="ctr">
                    <a:lnL>
                      <a:noFill/>
                    </a:lnL>
                    <a:lnR>
                      <a:noFill/>
                    </a:lnR>
                    <a:lnT>
                      <a:noFill/>
                    </a:lnT>
                    <a:lnB>
                      <a:noFill/>
                    </a:lnB>
                  </a:tcPr>
                </a:tc>
              </a:tr>
              <a:tr h="472145">
                <a:tc>
                  <a:txBody>
                    <a:bodyPr/>
                    <a:lstStyle/>
                    <a:p>
                      <a:pPr algn="ctr"/>
                      <a:r>
                        <a:rPr lang="hu-HU" sz="1200" b="1" dirty="0" smtClean="0"/>
                        <a:t>Cortex-A72</a:t>
                      </a:r>
                      <a:endParaRPr lang="en-US" sz="1200" b="1" dirty="0"/>
                    </a:p>
                  </a:txBody>
                  <a:tcPr marL="49736" marR="49736" marT="24868" marB="24868" anchor="ctr">
                    <a:lnL>
                      <a:noFill/>
                    </a:lnL>
                    <a:lnR>
                      <a:noFill/>
                    </a:lnR>
                    <a:lnT>
                      <a:noFill/>
                    </a:lnT>
                    <a:lnB>
                      <a:noFill/>
                    </a:lnB>
                  </a:tcPr>
                </a:tc>
                <a:tc>
                  <a:txBody>
                    <a:bodyPr/>
                    <a:lstStyle/>
                    <a:p>
                      <a:pPr algn="ctr"/>
                      <a:r>
                        <a:rPr lang="hu-HU" sz="1200" dirty="0" smtClean="0"/>
                        <a:t>ARMv8 (64-bit)</a:t>
                      </a:r>
                      <a:endParaRPr lang="en-US" sz="1200" dirty="0"/>
                    </a:p>
                  </a:txBody>
                  <a:tcPr marL="49736" marR="49736" marT="24868" marB="24868" anchor="ctr">
                    <a:lnL>
                      <a:noFill/>
                    </a:lnL>
                    <a:lnR>
                      <a:noFill/>
                    </a:lnR>
                    <a:lnT>
                      <a:noFill/>
                    </a:lnT>
                    <a:lnB>
                      <a:noFill/>
                    </a:lnB>
                  </a:tcPr>
                </a:tc>
                <a:tc>
                  <a:txBody>
                    <a:bodyPr/>
                    <a:lstStyle/>
                    <a:p>
                      <a:pPr algn="ctr"/>
                      <a:r>
                        <a:rPr lang="hu-HU" sz="1200" dirty="0" smtClean="0"/>
                        <a:t>6.3-7.3 DMIPS/MHz</a:t>
                      </a:r>
                      <a:endParaRPr lang="en-US" sz="1200" dirty="0"/>
                    </a:p>
                  </a:txBody>
                  <a:tcPr marL="49736" marR="49736" marT="24868" marB="24868" anchor="ctr">
                    <a:lnL>
                      <a:noFill/>
                    </a:lnL>
                    <a:lnR>
                      <a:noFill/>
                    </a:lnR>
                    <a:lnT>
                      <a:noFill/>
                    </a:lnT>
                    <a:lnB>
                      <a:noFill/>
                    </a:lnB>
                  </a:tcPr>
                </a:tc>
                <a:tc>
                  <a:txBody>
                    <a:bodyPr/>
                    <a:lstStyle/>
                    <a:p>
                      <a:pPr algn="ctr"/>
                      <a:r>
                        <a:rPr lang="hu-HU" sz="1200" dirty="0" smtClean="0"/>
                        <a:t>Yes </a:t>
                      </a:r>
                    </a:p>
                    <a:p>
                      <a:pPr algn="ctr"/>
                      <a:r>
                        <a:rPr lang="hu-HU" sz="1200" dirty="0" smtClean="0"/>
                        <a:t>(with A53/A35)</a:t>
                      </a:r>
                      <a:endParaRPr lang="en-US" sz="1200" dirty="0"/>
                    </a:p>
                  </a:txBody>
                  <a:tcPr marL="49736" marR="49736" marT="24868" marB="24868" anchor="ctr">
                    <a:lnL>
                      <a:noFill/>
                    </a:lnL>
                    <a:lnR>
                      <a:noFill/>
                    </a:lnR>
                    <a:lnT>
                      <a:noFill/>
                    </a:lnT>
                    <a:lnB>
                      <a:noFill/>
                    </a:lnB>
                  </a:tcPr>
                </a:tc>
                <a:tc>
                  <a:txBody>
                    <a:bodyPr/>
                    <a:lstStyle/>
                    <a:p>
                      <a:pPr algn="ctr"/>
                      <a:r>
                        <a:rPr lang="hu-HU" sz="1200" dirty="0" smtClean="0"/>
                        <a:t>2015</a:t>
                      </a:r>
                      <a:endParaRPr lang="en-US" sz="1200" dirty="0"/>
                    </a:p>
                  </a:txBody>
                  <a:tcPr marL="49736" marR="49736" marT="24868" marB="24868" anchor="ctr">
                    <a:lnL>
                      <a:noFill/>
                    </a:lnL>
                    <a:lnR>
                      <a:noFill/>
                    </a:lnR>
                    <a:lnT>
                      <a:noFill/>
                    </a:lnT>
                    <a:lnB>
                      <a:noFill/>
                    </a:lnB>
                  </a:tcPr>
                </a:tc>
                <a:tc>
                  <a:txBody>
                    <a:bodyPr/>
                    <a:lstStyle/>
                    <a:p>
                      <a:pPr algn="ctr"/>
                      <a:r>
                        <a:rPr lang="hu-HU" sz="1200" dirty="0" smtClean="0"/>
                        <a:t>2016</a:t>
                      </a:r>
                      <a:endParaRPr lang="en-US" sz="1200" dirty="0"/>
                    </a:p>
                  </a:txBody>
                  <a:tcPr marL="49736" marR="49736" marT="24868" marB="24868" anchor="ctr">
                    <a:lnL>
                      <a:noFill/>
                    </a:lnL>
                    <a:lnR>
                      <a:noFill/>
                    </a:lnR>
                    <a:lnT>
                      <a:noFill/>
                    </a:lnT>
                    <a:lnB>
                      <a:noFill/>
                    </a:lnB>
                  </a:tcPr>
                </a:tc>
                <a:tc>
                  <a:txBody>
                    <a:bodyPr/>
                    <a:lstStyle/>
                    <a:p>
                      <a:pPr algn="ctr"/>
                      <a:r>
                        <a:rPr lang="hu-HU" sz="1200" dirty="0" smtClean="0"/>
                        <a:t>High-end</a:t>
                      </a:r>
                      <a:endParaRPr lang="en-US" sz="1200" dirty="0"/>
                    </a:p>
                  </a:txBody>
                  <a:tcPr marL="49736" marR="49736" marT="24868" marB="24868" anchor="ctr">
                    <a:lnL>
                      <a:noFill/>
                    </a:lnL>
                    <a:lnR>
                      <a:noFill/>
                    </a:lnR>
                    <a:lnT>
                      <a:noFill/>
                    </a:lnT>
                    <a:lnB>
                      <a:noFill/>
                    </a:lnB>
                  </a:tcPr>
                </a:tc>
              </a:tr>
              <a:tr h="472145">
                <a:tc>
                  <a:txBody>
                    <a:bodyPr/>
                    <a:lstStyle/>
                    <a:p>
                      <a:pPr algn="ctr"/>
                      <a:r>
                        <a:rPr lang="en-US" sz="1200" b="1"/>
                        <a:t>Cortex-A57</a:t>
                      </a:r>
                    </a:p>
                  </a:txBody>
                  <a:tcPr marL="49736" marR="49736" marT="24868" marB="24868" anchor="ctr">
                    <a:lnL>
                      <a:noFill/>
                    </a:lnL>
                    <a:lnR>
                      <a:noFill/>
                    </a:lnR>
                    <a:lnT>
                      <a:noFill/>
                    </a:lnT>
                    <a:lnB>
                      <a:noFill/>
                    </a:lnB>
                  </a:tcPr>
                </a:tc>
                <a:tc>
                  <a:txBody>
                    <a:bodyPr/>
                    <a:lstStyle/>
                    <a:p>
                      <a:pPr algn="ctr"/>
                      <a:r>
                        <a:rPr lang="en-US" sz="1200"/>
                        <a:t>ARMv8 (64-bit)</a:t>
                      </a:r>
                    </a:p>
                  </a:txBody>
                  <a:tcPr marL="49736" marR="49736" marT="24868" marB="24868" anchor="ctr">
                    <a:lnL>
                      <a:noFill/>
                    </a:lnL>
                    <a:lnR>
                      <a:noFill/>
                    </a:lnR>
                    <a:lnT>
                      <a:noFill/>
                    </a:lnT>
                    <a:lnB>
                      <a:noFill/>
                    </a:lnB>
                  </a:tcPr>
                </a:tc>
                <a:tc>
                  <a:txBody>
                    <a:bodyPr/>
                    <a:lstStyle/>
                    <a:p>
                      <a:pPr algn="ctr"/>
                      <a:r>
                        <a:rPr lang="en-US" sz="1200"/>
                        <a:t>4,8 DMIPS/MHz</a:t>
                      </a:r>
                    </a:p>
                  </a:txBody>
                  <a:tcPr marL="49736" marR="49736" marT="24868" marB="24868" anchor="ctr">
                    <a:lnL>
                      <a:noFill/>
                    </a:lnL>
                    <a:lnR>
                      <a:noFill/>
                    </a:lnR>
                    <a:lnT>
                      <a:noFill/>
                    </a:lnT>
                    <a:lnB>
                      <a:noFill/>
                    </a:lnB>
                  </a:tcPr>
                </a:tc>
                <a:tc>
                  <a:txBody>
                    <a:bodyPr/>
                    <a:lstStyle/>
                    <a:p>
                      <a:pPr algn="ctr"/>
                      <a:r>
                        <a:rPr lang="en-US" sz="1200" smtClean="0"/>
                        <a:t>Yes</a:t>
                      </a:r>
                      <a:endParaRPr lang="hu-HU" sz="1200" smtClean="0"/>
                    </a:p>
                    <a:p>
                      <a:pPr algn="ctr"/>
                      <a:r>
                        <a:rPr lang="en-US" sz="1200" smtClean="0"/>
                        <a:t>(</a:t>
                      </a:r>
                      <a:r>
                        <a:rPr lang="en-US" sz="1200"/>
                        <a:t>with A53)</a:t>
                      </a:r>
                    </a:p>
                  </a:txBody>
                  <a:tcPr marL="49736" marR="49736" marT="24868" marB="24868" anchor="ctr">
                    <a:lnL>
                      <a:noFill/>
                    </a:lnL>
                    <a:lnR>
                      <a:noFill/>
                    </a:lnR>
                    <a:lnT>
                      <a:noFill/>
                    </a:lnT>
                    <a:lnB>
                      <a:noFill/>
                    </a:lnB>
                  </a:tcPr>
                </a:tc>
                <a:tc>
                  <a:txBody>
                    <a:bodyPr/>
                    <a:lstStyle/>
                    <a:p>
                      <a:pPr algn="ctr"/>
                      <a:r>
                        <a:rPr lang="en-US" sz="1200"/>
                        <a:t>2012</a:t>
                      </a:r>
                    </a:p>
                  </a:txBody>
                  <a:tcPr marL="49736" marR="49736" marT="24868" marB="24868" anchor="ctr">
                    <a:lnL>
                      <a:noFill/>
                    </a:lnL>
                    <a:lnR>
                      <a:noFill/>
                    </a:lnR>
                    <a:lnT>
                      <a:noFill/>
                    </a:lnT>
                    <a:lnB>
                      <a:noFill/>
                    </a:lnB>
                  </a:tcPr>
                </a:tc>
                <a:tc>
                  <a:txBody>
                    <a:bodyPr/>
                    <a:lstStyle/>
                    <a:p>
                      <a:pPr algn="ctr"/>
                      <a:r>
                        <a:rPr lang="en-US" sz="1200"/>
                        <a:t>2015</a:t>
                      </a:r>
                    </a:p>
                  </a:txBody>
                  <a:tcPr marL="49736" marR="49736" marT="24868" marB="24868" anchor="ctr">
                    <a:lnL>
                      <a:noFill/>
                    </a:lnL>
                    <a:lnR>
                      <a:noFill/>
                    </a:lnR>
                    <a:lnT>
                      <a:noFill/>
                    </a:lnT>
                    <a:lnB>
                      <a:noFill/>
                    </a:lnB>
                  </a:tcPr>
                </a:tc>
                <a:tc>
                  <a:txBody>
                    <a:bodyPr/>
                    <a:lstStyle/>
                    <a:p>
                      <a:pPr algn="ctr"/>
                      <a:r>
                        <a:rPr lang="en-US" sz="1200"/>
                        <a:t>High-end</a:t>
                      </a:r>
                    </a:p>
                  </a:txBody>
                  <a:tcPr marL="49736" marR="49736" marT="24868" marB="24868" anchor="ctr">
                    <a:lnL>
                      <a:noFill/>
                    </a:lnL>
                    <a:lnR>
                      <a:noFill/>
                    </a:lnR>
                    <a:lnT>
                      <a:noFill/>
                    </a:lnT>
                    <a:lnB>
                      <a:noFill/>
                    </a:lnB>
                  </a:tcPr>
                </a:tc>
              </a:tr>
              <a:tr h="472145">
                <a:tc>
                  <a:txBody>
                    <a:bodyPr/>
                    <a:lstStyle/>
                    <a:p>
                      <a:pPr algn="ctr"/>
                      <a:r>
                        <a:rPr lang="en-US" sz="1200" b="1" dirty="0"/>
                        <a:t>Cortex-A53</a:t>
                      </a:r>
                    </a:p>
                  </a:txBody>
                  <a:tcPr marL="49736" marR="49736" marT="24868" marB="24868" anchor="ctr">
                    <a:lnL>
                      <a:noFill/>
                    </a:lnL>
                    <a:lnR>
                      <a:noFill/>
                    </a:lnR>
                    <a:lnT>
                      <a:noFill/>
                    </a:lnT>
                    <a:lnB>
                      <a:noFill/>
                    </a:lnB>
                  </a:tcPr>
                </a:tc>
                <a:tc>
                  <a:txBody>
                    <a:bodyPr/>
                    <a:lstStyle/>
                    <a:p>
                      <a:pPr algn="ctr"/>
                      <a:r>
                        <a:rPr lang="en-US" sz="1200" dirty="0"/>
                        <a:t>ARMv8 (64-bit)</a:t>
                      </a:r>
                    </a:p>
                  </a:txBody>
                  <a:tcPr marL="49736" marR="49736" marT="24868" marB="24868" anchor="ctr">
                    <a:lnL>
                      <a:noFill/>
                    </a:lnL>
                    <a:lnR>
                      <a:noFill/>
                    </a:lnR>
                    <a:lnT>
                      <a:noFill/>
                    </a:lnT>
                    <a:lnB>
                      <a:noFill/>
                    </a:lnB>
                  </a:tcPr>
                </a:tc>
                <a:tc>
                  <a:txBody>
                    <a:bodyPr/>
                    <a:lstStyle/>
                    <a:p>
                      <a:pPr algn="ctr"/>
                      <a:r>
                        <a:rPr lang="en-US" sz="1200" dirty="0"/>
                        <a:t>2,3 DMIPS/MHz</a:t>
                      </a:r>
                    </a:p>
                  </a:txBody>
                  <a:tcPr marL="49736" marR="49736" marT="24868" marB="24868" anchor="ctr">
                    <a:lnL>
                      <a:noFill/>
                    </a:lnL>
                    <a:lnR>
                      <a:noFill/>
                    </a:lnR>
                    <a:lnT>
                      <a:noFill/>
                    </a:lnT>
                    <a:lnB>
                      <a:noFill/>
                    </a:lnB>
                  </a:tcPr>
                </a:tc>
                <a:tc>
                  <a:txBody>
                    <a:bodyPr/>
                    <a:lstStyle/>
                    <a:p>
                      <a:pPr algn="ctr"/>
                      <a:r>
                        <a:rPr lang="en-US" sz="1200" dirty="0"/>
                        <a:t>Yes (with A57)</a:t>
                      </a:r>
                    </a:p>
                  </a:txBody>
                  <a:tcPr marL="49736" marR="49736" marT="24868" marB="24868" anchor="ctr">
                    <a:lnL>
                      <a:noFill/>
                    </a:lnL>
                    <a:lnR>
                      <a:noFill/>
                    </a:lnR>
                    <a:lnT>
                      <a:noFill/>
                    </a:lnT>
                    <a:lnB>
                      <a:noFill/>
                    </a:lnB>
                  </a:tcPr>
                </a:tc>
                <a:tc>
                  <a:txBody>
                    <a:bodyPr/>
                    <a:lstStyle/>
                    <a:p>
                      <a:pPr algn="ctr"/>
                      <a:r>
                        <a:rPr lang="en-US" sz="1200" dirty="0"/>
                        <a:t>2012</a:t>
                      </a:r>
                    </a:p>
                  </a:txBody>
                  <a:tcPr marL="49736" marR="49736" marT="24868" marB="24868" anchor="ctr">
                    <a:lnL>
                      <a:noFill/>
                    </a:lnL>
                    <a:lnR>
                      <a:noFill/>
                    </a:lnR>
                    <a:lnT>
                      <a:noFill/>
                    </a:lnT>
                    <a:lnB>
                      <a:noFill/>
                    </a:lnB>
                  </a:tcPr>
                </a:tc>
                <a:tc>
                  <a:txBody>
                    <a:bodyPr/>
                    <a:lstStyle/>
                    <a:p>
                      <a:pPr algn="ctr"/>
                      <a:r>
                        <a:rPr lang="en-US" sz="1200" dirty="0"/>
                        <a:t>2H 2014</a:t>
                      </a:r>
                    </a:p>
                  </a:txBody>
                  <a:tcPr marL="49736" marR="49736" marT="24868" marB="24868" anchor="ctr">
                    <a:lnL>
                      <a:noFill/>
                    </a:lnL>
                    <a:lnR>
                      <a:noFill/>
                    </a:lnR>
                    <a:lnT>
                      <a:noFill/>
                    </a:lnT>
                    <a:lnB>
                      <a:noFill/>
                    </a:lnB>
                  </a:tcPr>
                </a:tc>
                <a:tc>
                  <a:txBody>
                    <a:bodyPr/>
                    <a:lstStyle/>
                    <a:p>
                      <a:pPr algn="ctr"/>
                      <a:r>
                        <a:rPr lang="hu-HU" sz="1200" dirty="0" smtClean="0"/>
                        <a:t>Low power</a:t>
                      </a:r>
                      <a:endParaRPr lang="en-US" sz="1200" dirty="0"/>
                    </a:p>
                  </a:txBody>
                  <a:tcPr marL="49736" marR="49736" marT="24868" marB="24868" anchor="ctr">
                    <a:lnL>
                      <a:noFill/>
                    </a:lnL>
                    <a:lnR>
                      <a:noFill/>
                    </a:lnR>
                    <a:lnT>
                      <a:noFill/>
                    </a:lnT>
                    <a:lnB>
                      <a:noFill/>
                    </a:lnB>
                  </a:tcPr>
                </a:tc>
              </a:tr>
              <a:tr h="472145">
                <a:tc>
                  <a:txBody>
                    <a:bodyPr/>
                    <a:lstStyle/>
                    <a:p>
                      <a:pPr algn="ctr"/>
                      <a:r>
                        <a:rPr lang="en-US" sz="1200" b="1" dirty="0" smtClean="0"/>
                        <a:t>Cortex-A</a:t>
                      </a:r>
                      <a:r>
                        <a:rPr lang="hu-HU" sz="1200" b="1" dirty="0" smtClean="0"/>
                        <a:t>35</a:t>
                      </a:r>
                      <a:endParaRPr lang="en-US" sz="1200" b="1" dirty="0"/>
                    </a:p>
                  </a:txBody>
                  <a:tcPr marL="49736" marR="49736" marT="24868" marB="24868" anchor="ctr">
                    <a:lnL>
                      <a:noFill/>
                    </a:lnL>
                    <a:lnR>
                      <a:noFill/>
                    </a:lnR>
                    <a:lnT>
                      <a:noFill/>
                    </a:lnT>
                    <a:lnB>
                      <a:noFill/>
                    </a:lnB>
                  </a:tcPr>
                </a:tc>
                <a:tc>
                  <a:txBody>
                    <a:bodyPr/>
                    <a:lstStyle/>
                    <a:p>
                      <a:pPr algn="ctr"/>
                      <a:r>
                        <a:rPr lang="en-US" sz="1200" dirty="0"/>
                        <a:t>ARMv8 (64-bit)</a:t>
                      </a:r>
                    </a:p>
                  </a:txBody>
                  <a:tcPr marL="49736" marR="49736" marT="24868" marB="24868" anchor="ctr">
                    <a:lnL>
                      <a:noFill/>
                    </a:lnL>
                    <a:lnR>
                      <a:noFill/>
                    </a:lnR>
                    <a:lnT>
                      <a:noFill/>
                    </a:lnT>
                    <a:lnB>
                      <a:noFill/>
                    </a:lnB>
                  </a:tcPr>
                </a:tc>
                <a:tc>
                  <a:txBody>
                    <a:bodyPr/>
                    <a:lstStyle/>
                    <a:p>
                      <a:pPr algn="ctr"/>
                      <a:r>
                        <a:rPr lang="en-US" sz="1200" dirty="0" smtClean="0"/>
                        <a:t>2,</a:t>
                      </a:r>
                      <a:r>
                        <a:rPr lang="hu-HU" sz="1200" dirty="0" smtClean="0"/>
                        <a:t>1</a:t>
                      </a:r>
                      <a:r>
                        <a:rPr lang="en-US" sz="1200" dirty="0"/>
                        <a:t> DMIPS/MHz</a:t>
                      </a:r>
                    </a:p>
                  </a:txBody>
                  <a:tcPr marL="49736" marR="49736" marT="24868" marB="24868" anchor="ctr">
                    <a:lnL>
                      <a:noFill/>
                    </a:lnL>
                    <a:lnR>
                      <a:noFill/>
                    </a:lnR>
                    <a:lnT>
                      <a:noFill/>
                    </a:lnT>
                    <a:lnB>
                      <a:noFill/>
                    </a:lnB>
                  </a:tcPr>
                </a:tc>
                <a:tc>
                  <a:txBody>
                    <a:bodyPr/>
                    <a:lstStyle/>
                    <a:p>
                      <a:pPr algn="ctr"/>
                      <a:r>
                        <a:rPr lang="en-US" sz="1200" dirty="0"/>
                        <a:t>Yes (with </a:t>
                      </a:r>
                      <a:r>
                        <a:rPr lang="en-US" sz="1200" dirty="0" smtClean="0"/>
                        <a:t>A57</a:t>
                      </a:r>
                      <a:r>
                        <a:rPr lang="hu-HU" sz="1200" dirty="0" smtClean="0"/>
                        <a:t>/A72</a:t>
                      </a:r>
                      <a:r>
                        <a:rPr lang="en-US" sz="1200" dirty="0" smtClean="0"/>
                        <a:t>)</a:t>
                      </a:r>
                      <a:endParaRPr lang="en-US" sz="1200" dirty="0"/>
                    </a:p>
                  </a:txBody>
                  <a:tcPr marL="49736" marR="49736" marT="24868" marB="24868" anchor="ctr">
                    <a:lnL>
                      <a:noFill/>
                    </a:lnL>
                    <a:lnR>
                      <a:noFill/>
                    </a:lnR>
                    <a:lnT>
                      <a:noFill/>
                    </a:lnT>
                    <a:lnB>
                      <a:noFill/>
                    </a:lnB>
                  </a:tcPr>
                </a:tc>
                <a:tc>
                  <a:txBody>
                    <a:bodyPr/>
                    <a:lstStyle/>
                    <a:p>
                      <a:pPr algn="ctr"/>
                      <a:r>
                        <a:rPr lang="en-US" sz="1200" dirty="0" smtClean="0"/>
                        <a:t>201</a:t>
                      </a:r>
                      <a:r>
                        <a:rPr lang="hu-HU" sz="1200" dirty="0" smtClean="0"/>
                        <a:t>5</a:t>
                      </a:r>
                      <a:endParaRPr lang="en-US" sz="1200" dirty="0"/>
                    </a:p>
                  </a:txBody>
                  <a:tcPr marL="49736" marR="49736" marT="24868" marB="24868" anchor="ctr">
                    <a:lnL>
                      <a:noFill/>
                    </a:lnL>
                    <a:lnR>
                      <a:noFill/>
                    </a:lnR>
                    <a:lnT>
                      <a:noFill/>
                    </a:lnT>
                    <a:lnB>
                      <a:noFill/>
                    </a:lnB>
                  </a:tcPr>
                </a:tc>
                <a:tc>
                  <a:txBody>
                    <a:bodyPr/>
                    <a:lstStyle/>
                    <a:p>
                      <a:pPr algn="ctr"/>
                      <a:r>
                        <a:rPr lang="en-US" sz="1200" dirty="0"/>
                        <a:t>2H </a:t>
                      </a:r>
                      <a:r>
                        <a:rPr lang="en-US" sz="1200" dirty="0" smtClean="0"/>
                        <a:t>201</a:t>
                      </a:r>
                      <a:r>
                        <a:rPr lang="hu-HU" sz="1200" dirty="0" smtClean="0"/>
                        <a:t>6</a:t>
                      </a:r>
                      <a:endParaRPr lang="en-US" sz="1200" dirty="0"/>
                    </a:p>
                  </a:txBody>
                  <a:tcPr marL="49736" marR="49736" marT="24868" marB="24868" anchor="ctr">
                    <a:lnL>
                      <a:noFill/>
                    </a:lnL>
                    <a:lnR>
                      <a:noFill/>
                    </a:lnR>
                    <a:lnT>
                      <a:noFill/>
                    </a:lnT>
                    <a:lnB>
                      <a:noFill/>
                    </a:lnB>
                  </a:tcPr>
                </a:tc>
                <a:tc>
                  <a:txBody>
                    <a:bodyPr/>
                    <a:lstStyle/>
                    <a:p>
                      <a:pPr algn="ctr"/>
                      <a:r>
                        <a:rPr lang="hu-HU" sz="1200" dirty="0" smtClean="0"/>
                        <a:t>Low power</a:t>
                      </a:r>
                      <a:endParaRPr lang="en-US" sz="1200" dirty="0"/>
                    </a:p>
                  </a:txBody>
                  <a:tcPr marL="49736" marR="49736" marT="24868" marB="24868" anchor="ctr">
                    <a:lnL>
                      <a:noFill/>
                    </a:lnL>
                    <a:lnR>
                      <a:noFill/>
                    </a:lnR>
                    <a:lnT>
                      <a:noFill/>
                    </a:lnT>
                    <a:lnB>
                      <a:noFill/>
                    </a:lnB>
                  </a:tcPr>
                </a:tc>
              </a:tr>
              <a:tr h="472145">
                <a:tc>
                  <a:txBody>
                    <a:bodyPr/>
                    <a:lstStyle/>
                    <a:p>
                      <a:pPr algn="ctr"/>
                      <a:r>
                        <a:rPr lang="en-US" sz="1200" b="1"/>
                        <a:t>Cortex-A17</a:t>
                      </a:r>
                    </a:p>
                  </a:txBody>
                  <a:tcPr marL="49736" marR="49736" marT="24868" marB="24868" anchor="ctr">
                    <a:lnL>
                      <a:noFill/>
                    </a:lnL>
                    <a:lnR>
                      <a:noFill/>
                    </a:lnR>
                    <a:lnT>
                      <a:noFill/>
                    </a:lnT>
                    <a:lnB>
                      <a:noFill/>
                    </a:lnB>
                  </a:tcPr>
                </a:tc>
                <a:tc>
                  <a:txBody>
                    <a:bodyPr/>
                    <a:lstStyle/>
                    <a:p>
                      <a:pPr algn="ctr"/>
                      <a:r>
                        <a:rPr lang="en-US" sz="1200"/>
                        <a:t>ARMv7 (32-bit)</a:t>
                      </a:r>
                    </a:p>
                  </a:txBody>
                  <a:tcPr marL="49736" marR="49736" marT="24868" marB="24868" anchor="ctr">
                    <a:lnL>
                      <a:noFill/>
                    </a:lnL>
                    <a:lnR>
                      <a:noFill/>
                    </a:lnR>
                    <a:lnT>
                      <a:noFill/>
                    </a:lnT>
                    <a:lnB>
                      <a:noFill/>
                    </a:lnB>
                  </a:tcPr>
                </a:tc>
                <a:tc>
                  <a:txBody>
                    <a:bodyPr/>
                    <a:lstStyle/>
                    <a:p>
                      <a:pPr algn="ctr"/>
                      <a:r>
                        <a:rPr lang="en-US" sz="1200"/>
                        <a:t>4,0 DMIPS/MHz</a:t>
                      </a:r>
                    </a:p>
                  </a:txBody>
                  <a:tcPr marL="49736" marR="49736" marT="24868" marB="24868" anchor="ctr">
                    <a:lnL>
                      <a:noFill/>
                    </a:lnL>
                    <a:lnR>
                      <a:noFill/>
                    </a:lnR>
                    <a:lnT>
                      <a:noFill/>
                    </a:lnT>
                    <a:lnB>
                      <a:noFill/>
                    </a:lnB>
                  </a:tcPr>
                </a:tc>
                <a:tc>
                  <a:txBody>
                    <a:bodyPr/>
                    <a:lstStyle/>
                    <a:p>
                      <a:pPr algn="ctr"/>
                      <a:r>
                        <a:rPr lang="en-US" sz="1200"/>
                        <a:t>Yes (with A7)</a:t>
                      </a:r>
                    </a:p>
                  </a:txBody>
                  <a:tcPr marL="49736" marR="49736" marT="24868" marB="24868" anchor="ctr">
                    <a:lnL>
                      <a:noFill/>
                    </a:lnL>
                    <a:lnR>
                      <a:noFill/>
                    </a:lnR>
                    <a:lnT>
                      <a:noFill/>
                    </a:lnT>
                    <a:lnB>
                      <a:noFill/>
                    </a:lnB>
                  </a:tcPr>
                </a:tc>
                <a:tc>
                  <a:txBody>
                    <a:bodyPr/>
                    <a:lstStyle/>
                    <a:p>
                      <a:pPr algn="ctr"/>
                      <a:r>
                        <a:rPr lang="en-US" sz="1200"/>
                        <a:t>2014</a:t>
                      </a:r>
                    </a:p>
                  </a:txBody>
                  <a:tcPr marL="49736" marR="49736" marT="24868" marB="24868" anchor="ctr">
                    <a:lnL>
                      <a:noFill/>
                    </a:lnL>
                    <a:lnR>
                      <a:noFill/>
                    </a:lnR>
                    <a:lnT>
                      <a:noFill/>
                    </a:lnT>
                    <a:lnB>
                      <a:noFill/>
                    </a:lnB>
                  </a:tcPr>
                </a:tc>
                <a:tc>
                  <a:txBody>
                    <a:bodyPr/>
                    <a:lstStyle/>
                    <a:p>
                      <a:pPr algn="ctr"/>
                      <a:r>
                        <a:rPr lang="en-US" sz="1200"/>
                        <a:t>2015</a:t>
                      </a:r>
                    </a:p>
                  </a:txBody>
                  <a:tcPr marL="49736" marR="49736" marT="24868" marB="24868" anchor="ctr">
                    <a:lnL>
                      <a:noFill/>
                    </a:lnL>
                    <a:lnR>
                      <a:noFill/>
                    </a:lnR>
                    <a:lnT>
                      <a:noFill/>
                    </a:lnT>
                    <a:lnB>
                      <a:noFill/>
                    </a:lnB>
                  </a:tcPr>
                </a:tc>
                <a:tc>
                  <a:txBody>
                    <a:bodyPr/>
                    <a:lstStyle/>
                    <a:p>
                      <a:pPr algn="ctr"/>
                      <a:r>
                        <a:rPr lang="hu-HU" sz="1200" smtClean="0"/>
                        <a:t>Mainstream</a:t>
                      </a:r>
                      <a:endParaRPr lang="en-US" sz="1200"/>
                    </a:p>
                  </a:txBody>
                  <a:tcPr marL="49736" marR="49736" marT="24868" marB="24868" anchor="ctr">
                    <a:lnL>
                      <a:noFill/>
                    </a:lnL>
                    <a:lnR>
                      <a:noFill/>
                    </a:lnR>
                    <a:lnT>
                      <a:noFill/>
                    </a:lnT>
                    <a:lnB>
                      <a:noFill/>
                    </a:lnB>
                  </a:tcPr>
                </a:tc>
              </a:tr>
              <a:tr h="472145">
                <a:tc>
                  <a:txBody>
                    <a:bodyPr/>
                    <a:lstStyle/>
                    <a:p>
                      <a:pPr algn="ctr"/>
                      <a:r>
                        <a:rPr lang="en-US" sz="1200" b="1"/>
                        <a:t>Cortex-A15</a:t>
                      </a:r>
                    </a:p>
                  </a:txBody>
                  <a:tcPr marL="49736" marR="49736" marT="24868" marB="24868" anchor="ctr">
                    <a:lnL>
                      <a:noFill/>
                    </a:lnL>
                    <a:lnR>
                      <a:noFill/>
                    </a:lnR>
                    <a:lnT>
                      <a:noFill/>
                    </a:lnT>
                    <a:lnB>
                      <a:noFill/>
                    </a:lnB>
                  </a:tcPr>
                </a:tc>
                <a:tc>
                  <a:txBody>
                    <a:bodyPr/>
                    <a:lstStyle/>
                    <a:p>
                      <a:pPr algn="ctr"/>
                      <a:r>
                        <a:rPr lang="en-US" sz="1200"/>
                        <a:t>ARMv7 (32-bit)</a:t>
                      </a:r>
                    </a:p>
                  </a:txBody>
                  <a:tcPr marL="49736" marR="49736" marT="24868" marB="24868" anchor="ctr">
                    <a:lnL>
                      <a:noFill/>
                    </a:lnL>
                    <a:lnR>
                      <a:noFill/>
                    </a:lnR>
                    <a:lnT>
                      <a:noFill/>
                    </a:lnT>
                    <a:lnB>
                      <a:noFill/>
                    </a:lnB>
                  </a:tcPr>
                </a:tc>
                <a:tc>
                  <a:txBody>
                    <a:bodyPr/>
                    <a:lstStyle/>
                    <a:p>
                      <a:pPr algn="ctr"/>
                      <a:r>
                        <a:rPr lang="en-US" sz="1200"/>
                        <a:t>4,0 DMIPS/MHz</a:t>
                      </a:r>
                    </a:p>
                  </a:txBody>
                  <a:tcPr marL="49736" marR="49736" marT="24868" marB="24868" anchor="ctr">
                    <a:lnL>
                      <a:noFill/>
                    </a:lnL>
                    <a:lnR>
                      <a:noFill/>
                    </a:lnR>
                    <a:lnT>
                      <a:noFill/>
                    </a:lnT>
                    <a:lnB>
                      <a:noFill/>
                    </a:lnB>
                  </a:tcPr>
                </a:tc>
                <a:tc>
                  <a:txBody>
                    <a:bodyPr/>
                    <a:lstStyle/>
                    <a:p>
                      <a:pPr algn="ctr"/>
                      <a:r>
                        <a:rPr lang="en-US" sz="1200"/>
                        <a:t>Yes (with A7)</a:t>
                      </a:r>
                    </a:p>
                  </a:txBody>
                  <a:tcPr marL="49736" marR="49736" marT="24868" marB="24868" anchor="ctr">
                    <a:lnL>
                      <a:noFill/>
                    </a:lnL>
                    <a:lnR>
                      <a:noFill/>
                    </a:lnR>
                    <a:lnT>
                      <a:noFill/>
                    </a:lnT>
                    <a:lnB>
                      <a:noFill/>
                    </a:lnB>
                  </a:tcPr>
                </a:tc>
                <a:tc>
                  <a:txBody>
                    <a:bodyPr/>
                    <a:lstStyle/>
                    <a:p>
                      <a:pPr algn="ctr"/>
                      <a:r>
                        <a:rPr lang="en-US" sz="1200"/>
                        <a:t>2010</a:t>
                      </a:r>
                    </a:p>
                  </a:txBody>
                  <a:tcPr marL="49736" marR="49736" marT="24868" marB="24868" anchor="ctr">
                    <a:lnL>
                      <a:noFill/>
                    </a:lnL>
                    <a:lnR>
                      <a:noFill/>
                    </a:lnR>
                    <a:lnT>
                      <a:noFill/>
                    </a:lnT>
                    <a:lnB>
                      <a:noFill/>
                    </a:lnB>
                  </a:tcPr>
                </a:tc>
                <a:tc>
                  <a:txBody>
                    <a:bodyPr/>
                    <a:lstStyle/>
                    <a:p>
                      <a:pPr algn="ctr"/>
                      <a:r>
                        <a:rPr lang="en-US" sz="1200"/>
                        <a:t>Now</a:t>
                      </a:r>
                    </a:p>
                  </a:txBody>
                  <a:tcPr marL="49736" marR="49736" marT="24868" marB="24868" anchor="ctr">
                    <a:lnL>
                      <a:noFill/>
                    </a:lnL>
                    <a:lnR>
                      <a:noFill/>
                    </a:lnR>
                    <a:lnT>
                      <a:noFill/>
                    </a:lnT>
                    <a:lnB>
                      <a:noFill/>
                    </a:lnB>
                  </a:tcPr>
                </a:tc>
                <a:tc>
                  <a:txBody>
                    <a:bodyPr/>
                    <a:lstStyle/>
                    <a:p>
                      <a:pPr algn="ctr"/>
                      <a:r>
                        <a:rPr lang="en-US" sz="1200"/>
                        <a:t>High-end</a:t>
                      </a:r>
                    </a:p>
                  </a:txBody>
                  <a:tcPr marL="49736" marR="49736" marT="24868" marB="24868" anchor="ctr">
                    <a:lnL>
                      <a:noFill/>
                    </a:lnL>
                    <a:lnR>
                      <a:noFill/>
                    </a:lnR>
                    <a:lnT>
                      <a:noFill/>
                    </a:lnT>
                    <a:lnB>
                      <a:noFill/>
                    </a:lnB>
                  </a:tcPr>
                </a:tc>
              </a:tr>
              <a:tr h="336562">
                <a:tc>
                  <a:txBody>
                    <a:bodyPr/>
                    <a:lstStyle/>
                    <a:p>
                      <a:pPr algn="ctr"/>
                      <a:r>
                        <a:rPr lang="hu-HU" sz="1200" b="1" dirty="0" smtClean="0"/>
                        <a:t>(</a:t>
                      </a:r>
                      <a:r>
                        <a:rPr lang="en-US" sz="1200" b="1" dirty="0" smtClean="0"/>
                        <a:t>Cortex-A12</a:t>
                      </a:r>
                      <a:endParaRPr lang="en-US" sz="1200" b="1" dirty="0"/>
                    </a:p>
                  </a:txBody>
                  <a:tcPr marL="49736" marR="49736" marT="24868" marB="24868" anchor="ctr">
                    <a:lnL>
                      <a:noFill/>
                    </a:lnL>
                    <a:lnR>
                      <a:noFill/>
                    </a:lnR>
                    <a:lnT>
                      <a:noFill/>
                    </a:lnT>
                    <a:lnB>
                      <a:noFill/>
                    </a:lnB>
                  </a:tcPr>
                </a:tc>
                <a:tc>
                  <a:txBody>
                    <a:bodyPr/>
                    <a:lstStyle/>
                    <a:p>
                      <a:pPr algn="ctr"/>
                      <a:r>
                        <a:rPr lang="en-US" sz="1200"/>
                        <a:t>ARMv7 (32-bit)</a:t>
                      </a:r>
                    </a:p>
                  </a:txBody>
                  <a:tcPr marL="49736" marR="49736" marT="24868" marB="24868" anchor="ctr">
                    <a:lnL>
                      <a:noFill/>
                    </a:lnL>
                    <a:lnR>
                      <a:noFill/>
                    </a:lnR>
                    <a:lnT>
                      <a:noFill/>
                    </a:lnT>
                    <a:lnB>
                      <a:noFill/>
                    </a:lnB>
                  </a:tcPr>
                </a:tc>
                <a:tc>
                  <a:txBody>
                    <a:bodyPr/>
                    <a:lstStyle/>
                    <a:p>
                      <a:pPr algn="ctr"/>
                      <a:r>
                        <a:rPr lang="en-US" sz="1200"/>
                        <a:t>3,0 DMIPS/MHz</a:t>
                      </a:r>
                    </a:p>
                  </a:txBody>
                  <a:tcPr marL="49736" marR="49736" marT="24868" marB="24868" anchor="ctr">
                    <a:lnL>
                      <a:noFill/>
                    </a:lnL>
                    <a:lnR>
                      <a:noFill/>
                    </a:lnR>
                    <a:lnT>
                      <a:noFill/>
                    </a:lnT>
                    <a:lnB>
                      <a:noFill/>
                    </a:lnB>
                  </a:tcPr>
                </a:tc>
                <a:tc>
                  <a:txBody>
                    <a:bodyPr/>
                    <a:lstStyle/>
                    <a:p>
                      <a:pPr algn="ctr"/>
                      <a:r>
                        <a:rPr lang="en-US" sz="1200"/>
                        <a:t>-</a:t>
                      </a:r>
                    </a:p>
                  </a:txBody>
                  <a:tcPr marL="49736" marR="49736" marT="24868" marB="24868" anchor="ctr">
                    <a:lnL>
                      <a:noFill/>
                    </a:lnL>
                    <a:lnR>
                      <a:noFill/>
                    </a:lnR>
                    <a:lnT>
                      <a:noFill/>
                    </a:lnT>
                    <a:lnB>
                      <a:noFill/>
                    </a:lnB>
                  </a:tcPr>
                </a:tc>
                <a:tc>
                  <a:txBody>
                    <a:bodyPr/>
                    <a:lstStyle/>
                    <a:p>
                      <a:pPr algn="ctr"/>
                      <a:r>
                        <a:rPr lang="en-US" sz="1200"/>
                        <a:t>2013</a:t>
                      </a:r>
                    </a:p>
                  </a:txBody>
                  <a:tcPr marL="49736" marR="49736" marT="24868" marB="24868" anchor="ctr">
                    <a:lnL>
                      <a:noFill/>
                    </a:lnL>
                    <a:lnR>
                      <a:noFill/>
                    </a:lnR>
                    <a:lnT>
                      <a:noFill/>
                    </a:lnT>
                    <a:lnB>
                      <a:noFill/>
                    </a:lnB>
                  </a:tcPr>
                </a:tc>
                <a:tc>
                  <a:txBody>
                    <a:bodyPr/>
                    <a:lstStyle/>
                    <a:p>
                      <a:pPr algn="ctr"/>
                      <a:r>
                        <a:rPr lang="en-US" sz="1200"/>
                        <a:t>2H 2015</a:t>
                      </a:r>
                    </a:p>
                  </a:txBody>
                  <a:tcPr marL="49736" marR="49736" marT="24868" marB="24868" anchor="ctr">
                    <a:lnL>
                      <a:noFill/>
                    </a:lnL>
                    <a:lnR>
                      <a:noFill/>
                    </a:lnR>
                    <a:lnT>
                      <a:noFill/>
                    </a:lnT>
                    <a:lnB>
                      <a:noFill/>
                    </a:lnB>
                  </a:tcPr>
                </a:tc>
                <a:tc>
                  <a:txBody>
                    <a:bodyPr/>
                    <a:lstStyle/>
                    <a:p>
                      <a:pPr algn="ctr"/>
                      <a:r>
                        <a:rPr lang="hu-HU" sz="1200" dirty="0" smtClean="0"/>
                        <a:t>Mainstream)</a:t>
                      </a:r>
                      <a:endParaRPr lang="en-US" sz="1200" dirty="0"/>
                    </a:p>
                  </a:txBody>
                  <a:tcPr marL="49736" marR="49736" marT="24868" marB="24868" anchor="ctr">
                    <a:lnL>
                      <a:noFill/>
                    </a:lnL>
                    <a:lnR>
                      <a:noFill/>
                    </a:lnR>
                    <a:lnT>
                      <a:noFill/>
                    </a:lnT>
                    <a:lnB>
                      <a:noFill/>
                    </a:lnB>
                  </a:tcPr>
                </a:tc>
              </a:tr>
              <a:tr h="336562">
                <a:tc>
                  <a:txBody>
                    <a:bodyPr/>
                    <a:lstStyle/>
                    <a:p>
                      <a:pPr algn="ctr"/>
                      <a:r>
                        <a:rPr lang="en-US" sz="1200" b="1"/>
                        <a:t>Cortex-A9</a:t>
                      </a:r>
                    </a:p>
                  </a:txBody>
                  <a:tcPr marL="49736" marR="49736" marT="24868" marB="24868" anchor="ctr">
                    <a:lnL>
                      <a:noFill/>
                    </a:lnL>
                    <a:lnR>
                      <a:noFill/>
                    </a:lnR>
                    <a:lnT>
                      <a:noFill/>
                    </a:lnT>
                    <a:lnB>
                      <a:noFill/>
                    </a:lnB>
                  </a:tcPr>
                </a:tc>
                <a:tc>
                  <a:txBody>
                    <a:bodyPr/>
                    <a:lstStyle/>
                    <a:p>
                      <a:pPr algn="ctr"/>
                      <a:r>
                        <a:rPr lang="en-US" sz="1200"/>
                        <a:t>ARMv7 (32-bit)</a:t>
                      </a:r>
                    </a:p>
                  </a:txBody>
                  <a:tcPr marL="49736" marR="49736" marT="24868" marB="24868" anchor="ctr">
                    <a:lnL>
                      <a:noFill/>
                    </a:lnL>
                    <a:lnR>
                      <a:noFill/>
                    </a:lnR>
                    <a:lnT>
                      <a:noFill/>
                    </a:lnT>
                    <a:lnB>
                      <a:noFill/>
                    </a:lnB>
                  </a:tcPr>
                </a:tc>
                <a:tc>
                  <a:txBody>
                    <a:bodyPr/>
                    <a:lstStyle/>
                    <a:p>
                      <a:pPr algn="ctr"/>
                      <a:r>
                        <a:rPr lang="en-US" sz="1200"/>
                        <a:t>2,5 DMIPS/MHz</a:t>
                      </a:r>
                    </a:p>
                  </a:txBody>
                  <a:tcPr marL="49736" marR="49736" marT="24868" marB="24868" anchor="ctr">
                    <a:lnL>
                      <a:noFill/>
                    </a:lnL>
                    <a:lnR>
                      <a:noFill/>
                    </a:lnR>
                    <a:lnT>
                      <a:noFill/>
                    </a:lnT>
                    <a:lnB>
                      <a:noFill/>
                    </a:lnB>
                  </a:tcPr>
                </a:tc>
                <a:tc>
                  <a:txBody>
                    <a:bodyPr/>
                    <a:lstStyle/>
                    <a:p>
                      <a:pPr algn="ctr"/>
                      <a:r>
                        <a:rPr lang="en-US" sz="1200"/>
                        <a:t>-</a:t>
                      </a:r>
                    </a:p>
                  </a:txBody>
                  <a:tcPr marL="49736" marR="49736" marT="24868" marB="24868" anchor="ctr">
                    <a:lnL>
                      <a:noFill/>
                    </a:lnL>
                    <a:lnR>
                      <a:noFill/>
                    </a:lnR>
                    <a:lnT>
                      <a:noFill/>
                    </a:lnT>
                    <a:lnB>
                      <a:noFill/>
                    </a:lnB>
                  </a:tcPr>
                </a:tc>
                <a:tc>
                  <a:txBody>
                    <a:bodyPr/>
                    <a:lstStyle/>
                    <a:p>
                      <a:pPr algn="ctr"/>
                      <a:r>
                        <a:rPr lang="en-US" sz="1200"/>
                        <a:t>2007</a:t>
                      </a:r>
                    </a:p>
                  </a:txBody>
                  <a:tcPr marL="49736" marR="49736" marT="24868" marB="24868" anchor="ctr">
                    <a:lnL>
                      <a:noFill/>
                    </a:lnL>
                    <a:lnR>
                      <a:noFill/>
                    </a:lnR>
                    <a:lnT>
                      <a:noFill/>
                    </a:lnT>
                    <a:lnB>
                      <a:noFill/>
                    </a:lnB>
                  </a:tcPr>
                </a:tc>
                <a:tc>
                  <a:txBody>
                    <a:bodyPr/>
                    <a:lstStyle/>
                    <a:p>
                      <a:pPr algn="ctr"/>
                      <a:r>
                        <a:rPr lang="en-US" sz="1200"/>
                        <a:t>Now (EOL)</a:t>
                      </a:r>
                    </a:p>
                  </a:txBody>
                  <a:tcPr marL="49736" marR="49736" marT="24868" marB="24868" anchor="ctr">
                    <a:lnL>
                      <a:noFill/>
                    </a:lnL>
                    <a:lnR>
                      <a:noFill/>
                    </a:lnR>
                    <a:lnT>
                      <a:noFill/>
                    </a:lnT>
                    <a:lnB>
                      <a:noFill/>
                    </a:lnB>
                  </a:tcPr>
                </a:tc>
                <a:tc>
                  <a:txBody>
                    <a:bodyPr/>
                    <a:lstStyle/>
                    <a:p>
                      <a:pPr algn="ctr"/>
                      <a:r>
                        <a:rPr lang="en-US" sz="1200"/>
                        <a:t>High-end</a:t>
                      </a:r>
                    </a:p>
                  </a:txBody>
                  <a:tcPr marL="49736" marR="49736" marT="24868" marB="24868" anchor="ctr">
                    <a:lnL>
                      <a:noFill/>
                    </a:lnL>
                    <a:lnR>
                      <a:noFill/>
                    </a:lnR>
                    <a:lnT>
                      <a:noFill/>
                    </a:lnT>
                    <a:lnB>
                      <a:noFill/>
                    </a:lnB>
                  </a:tcPr>
                </a:tc>
              </a:tr>
              <a:tr h="336562">
                <a:tc>
                  <a:txBody>
                    <a:bodyPr/>
                    <a:lstStyle/>
                    <a:p>
                      <a:pPr algn="ctr"/>
                      <a:r>
                        <a:rPr lang="en-US" sz="1200" b="1"/>
                        <a:t>Cortex-A8</a:t>
                      </a:r>
                    </a:p>
                  </a:txBody>
                  <a:tcPr marL="49736" marR="49736" marT="24868" marB="24868" anchor="ctr">
                    <a:lnL>
                      <a:noFill/>
                    </a:lnL>
                    <a:lnR>
                      <a:noFill/>
                    </a:lnR>
                    <a:lnT>
                      <a:noFill/>
                    </a:lnT>
                    <a:lnB>
                      <a:noFill/>
                    </a:lnB>
                  </a:tcPr>
                </a:tc>
                <a:tc>
                  <a:txBody>
                    <a:bodyPr/>
                    <a:lstStyle/>
                    <a:p>
                      <a:pPr algn="ctr"/>
                      <a:r>
                        <a:rPr lang="en-US" sz="1200"/>
                        <a:t>ARMv7 (32-bit)</a:t>
                      </a:r>
                    </a:p>
                  </a:txBody>
                  <a:tcPr marL="49736" marR="49736" marT="24868" marB="24868" anchor="ctr">
                    <a:lnL>
                      <a:noFill/>
                    </a:lnL>
                    <a:lnR>
                      <a:noFill/>
                    </a:lnR>
                    <a:lnT>
                      <a:noFill/>
                    </a:lnT>
                    <a:lnB>
                      <a:noFill/>
                    </a:lnB>
                  </a:tcPr>
                </a:tc>
                <a:tc>
                  <a:txBody>
                    <a:bodyPr/>
                    <a:lstStyle/>
                    <a:p>
                      <a:pPr algn="ctr"/>
                      <a:r>
                        <a:rPr lang="en-US" sz="1200"/>
                        <a:t>2,0 DMIPS/MHz</a:t>
                      </a:r>
                    </a:p>
                  </a:txBody>
                  <a:tcPr marL="49736" marR="49736" marT="24868" marB="24868" anchor="ctr">
                    <a:lnL>
                      <a:noFill/>
                    </a:lnL>
                    <a:lnR>
                      <a:noFill/>
                    </a:lnR>
                    <a:lnT>
                      <a:noFill/>
                    </a:lnT>
                    <a:lnB>
                      <a:noFill/>
                    </a:lnB>
                  </a:tcPr>
                </a:tc>
                <a:tc>
                  <a:txBody>
                    <a:bodyPr/>
                    <a:lstStyle/>
                    <a:p>
                      <a:pPr algn="ctr"/>
                      <a:r>
                        <a:rPr lang="en-US" sz="1200"/>
                        <a:t>-</a:t>
                      </a:r>
                    </a:p>
                  </a:txBody>
                  <a:tcPr marL="49736" marR="49736" marT="24868" marB="24868" anchor="ctr">
                    <a:lnL>
                      <a:noFill/>
                    </a:lnL>
                    <a:lnR>
                      <a:noFill/>
                    </a:lnR>
                    <a:lnT>
                      <a:noFill/>
                    </a:lnT>
                    <a:lnB>
                      <a:noFill/>
                    </a:lnB>
                  </a:tcPr>
                </a:tc>
                <a:tc>
                  <a:txBody>
                    <a:bodyPr/>
                    <a:lstStyle/>
                    <a:p>
                      <a:pPr algn="ctr"/>
                      <a:r>
                        <a:rPr lang="en-US" sz="1200"/>
                        <a:t>2005</a:t>
                      </a:r>
                    </a:p>
                  </a:txBody>
                  <a:tcPr marL="49736" marR="49736" marT="24868" marB="24868" anchor="ctr">
                    <a:lnL>
                      <a:noFill/>
                    </a:lnL>
                    <a:lnR>
                      <a:noFill/>
                    </a:lnR>
                    <a:lnT>
                      <a:noFill/>
                    </a:lnT>
                    <a:lnB>
                      <a:noFill/>
                    </a:lnB>
                  </a:tcPr>
                </a:tc>
                <a:tc>
                  <a:txBody>
                    <a:bodyPr/>
                    <a:lstStyle/>
                    <a:p>
                      <a:pPr algn="ctr"/>
                      <a:r>
                        <a:rPr lang="en-US" sz="1200"/>
                        <a:t>Now (EOL)</a:t>
                      </a:r>
                    </a:p>
                  </a:txBody>
                  <a:tcPr marL="49736" marR="49736" marT="24868" marB="24868" anchor="ctr">
                    <a:lnL>
                      <a:noFill/>
                    </a:lnL>
                    <a:lnR>
                      <a:noFill/>
                    </a:lnR>
                    <a:lnT>
                      <a:noFill/>
                    </a:lnT>
                    <a:lnB>
                      <a:noFill/>
                    </a:lnB>
                  </a:tcPr>
                </a:tc>
                <a:tc>
                  <a:txBody>
                    <a:bodyPr/>
                    <a:lstStyle/>
                    <a:p>
                      <a:pPr algn="ctr"/>
                      <a:r>
                        <a:rPr lang="en-US" sz="1200"/>
                        <a:t>High-end</a:t>
                      </a:r>
                    </a:p>
                  </a:txBody>
                  <a:tcPr marL="49736" marR="49736" marT="24868" marB="24868" anchor="ctr">
                    <a:lnL>
                      <a:noFill/>
                    </a:lnL>
                    <a:lnR>
                      <a:noFill/>
                    </a:lnR>
                    <a:lnT>
                      <a:noFill/>
                    </a:lnT>
                    <a:lnB>
                      <a:noFill/>
                    </a:lnB>
                  </a:tcPr>
                </a:tc>
              </a:tr>
              <a:tr h="472145">
                <a:tc>
                  <a:txBody>
                    <a:bodyPr/>
                    <a:lstStyle/>
                    <a:p>
                      <a:pPr algn="ctr"/>
                      <a:r>
                        <a:rPr lang="en-US" sz="1200" b="1"/>
                        <a:t>Cortex-A7</a:t>
                      </a:r>
                    </a:p>
                  </a:txBody>
                  <a:tcPr marL="49736" marR="49736" marT="24868" marB="24868" anchor="ctr">
                    <a:lnL>
                      <a:noFill/>
                    </a:lnL>
                    <a:lnR>
                      <a:noFill/>
                    </a:lnR>
                    <a:lnT>
                      <a:noFill/>
                    </a:lnT>
                    <a:lnB>
                      <a:noFill/>
                    </a:lnB>
                  </a:tcPr>
                </a:tc>
                <a:tc>
                  <a:txBody>
                    <a:bodyPr/>
                    <a:lstStyle/>
                    <a:p>
                      <a:pPr algn="ctr"/>
                      <a:r>
                        <a:rPr lang="en-US" sz="1200"/>
                        <a:t>ARMv7 (32-bit)</a:t>
                      </a:r>
                    </a:p>
                  </a:txBody>
                  <a:tcPr marL="49736" marR="49736" marT="24868" marB="24868" anchor="ctr">
                    <a:lnL>
                      <a:noFill/>
                    </a:lnL>
                    <a:lnR>
                      <a:noFill/>
                    </a:lnR>
                    <a:lnT>
                      <a:noFill/>
                    </a:lnT>
                    <a:lnB>
                      <a:noFill/>
                    </a:lnB>
                  </a:tcPr>
                </a:tc>
                <a:tc>
                  <a:txBody>
                    <a:bodyPr/>
                    <a:lstStyle/>
                    <a:p>
                      <a:pPr algn="ctr"/>
                      <a:r>
                        <a:rPr lang="en-US" sz="1200"/>
                        <a:t>1,9 DMIPS/MHz</a:t>
                      </a:r>
                    </a:p>
                  </a:txBody>
                  <a:tcPr marL="49736" marR="49736" marT="24868" marB="24868" anchor="ctr">
                    <a:lnL>
                      <a:noFill/>
                    </a:lnL>
                    <a:lnR>
                      <a:noFill/>
                    </a:lnR>
                    <a:lnT>
                      <a:noFill/>
                    </a:lnT>
                    <a:lnB>
                      <a:noFill/>
                    </a:lnB>
                  </a:tcPr>
                </a:tc>
                <a:tc>
                  <a:txBody>
                    <a:bodyPr/>
                    <a:lstStyle/>
                    <a:p>
                      <a:pPr algn="ctr"/>
                      <a:r>
                        <a:rPr lang="en-US" sz="1200"/>
                        <a:t>Yes (A15/A17)</a:t>
                      </a:r>
                    </a:p>
                  </a:txBody>
                  <a:tcPr marL="49736" marR="49736" marT="24868" marB="24868" anchor="ctr">
                    <a:lnL>
                      <a:noFill/>
                    </a:lnL>
                    <a:lnR>
                      <a:noFill/>
                    </a:lnR>
                    <a:lnT>
                      <a:noFill/>
                    </a:lnT>
                    <a:lnB>
                      <a:noFill/>
                    </a:lnB>
                  </a:tcPr>
                </a:tc>
                <a:tc>
                  <a:txBody>
                    <a:bodyPr/>
                    <a:lstStyle/>
                    <a:p>
                      <a:pPr algn="ctr"/>
                      <a:r>
                        <a:rPr lang="en-US" sz="1200"/>
                        <a:t>2011</a:t>
                      </a:r>
                    </a:p>
                  </a:txBody>
                  <a:tcPr marL="49736" marR="49736" marT="24868" marB="24868" anchor="ctr">
                    <a:lnL>
                      <a:noFill/>
                    </a:lnL>
                    <a:lnR>
                      <a:noFill/>
                    </a:lnR>
                    <a:lnT>
                      <a:noFill/>
                    </a:lnT>
                    <a:lnB>
                      <a:noFill/>
                    </a:lnB>
                  </a:tcPr>
                </a:tc>
                <a:tc>
                  <a:txBody>
                    <a:bodyPr/>
                    <a:lstStyle/>
                    <a:p>
                      <a:pPr algn="ctr"/>
                      <a:r>
                        <a:rPr lang="en-US" sz="1200"/>
                        <a:t>Now</a:t>
                      </a:r>
                    </a:p>
                  </a:txBody>
                  <a:tcPr marL="49736" marR="49736" marT="24868" marB="24868" anchor="ctr">
                    <a:lnL>
                      <a:noFill/>
                    </a:lnL>
                    <a:lnR>
                      <a:noFill/>
                    </a:lnR>
                    <a:lnT>
                      <a:noFill/>
                    </a:lnT>
                    <a:lnB>
                      <a:noFill/>
                    </a:lnB>
                  </a:tcPr>
                </a:tc>
                <a:tc>
                  <a:txBody>
                    <a:bodyPr/>
                    <a:lstStyle/>
                    <a:p>
                      <a:pPr algn="ctr"/>
                      <a:r>
                        <a:rPr lang="hu-HU" sz="1200" smtClean="0"/>
                        <a:t>Low power</a:t>
                      </a:r>
                      <a:endParaRPr lang="en-US" sz="1200"/>
                    </a:p>
                  </a:txBody>
                  <a:tcPr marL="49736" marR="49736" marT="24868" marB="24868" anchor="ctr">
                    <a:lnL>
                      <a:noFill/>
                    </a:lnL>
                    <a:lnR>
                      <a:noFill/>
                    </a:lnR>
                    <a:lnT>
                      <a:noFill/>
                    </a:lnT>
                    <a:lnB>
                      <a:noFill/>
                    </a:lnB>
                  </a:tcPr>
                </a:tc>
              </a:tr>
              <a:tr h="407935">
                <a:tc>
                  <a:txBody>
                    <a:bodyPr/>
                    <a:lstStyle/>
                    <a:p>
                      <a:pPr algn="ctr"/>
                      <a:r>
                        <a:rPr lang="en-US" sz="1200" b="1"/>
                        <a:t>Cortex-A5</a:t>
                      </a:r>
                    </a:p>
                  </a:txBody>
                  <a:tcPr marL="49736" marR="49736" marT="24868" marB="24868" anchor="ctr">
                    <a:lnL>
                      <a:noFill/>
                    </a:lnL>
                    <a:lnR>
                      <a:noFill/>
                    </a:lnR>
                    <a:lnT>
                      <a:noFill/>
                    </a:lnT>
                    <a:lnB>
                      <a:noFill/>
                    </a:lnB>
                  </a:tcPr>
                </a:tc>
                <a:tc>
                  <a:txBody>
                    <a:bodyPr/>
                    <a:lstStyle/>
                    <a:p>
                      <a:pPr algn="ctr"/>
                      <a:r>
                        <a:rPr lang="en-US" sz="1200"/>
                        <a:t>ARMv7 (32-bit)</a:t>
                      </a:r>
                    </a:p>
                  </a:txBody>
                  <a:tcPr marL="49736" marR="49736" marT="24868" marB="24868" anchor="ctr">
                    <a:lnL>
                      <a:noFill/>
                    </a:lnL>
                    <a:lnR>
                      <a:noFill/>
                    </a:lnR>
                    <a:lnT>
                      <a:noFill/>
                    </a:lnT>
                    <a:lnB>
                      <a:noFill/>
                    </a:lnB>
                  </a:tcPr>
                </a:tc>
                <a:tc>
                  <a:txBody>
                    <a:bodyPr/>
                    <a:lstStyle/>
                    <a:p>
                      <a:pPr algn="ctr"/>
                      <a:r>
                        <a:rPr lang="en-US" sz="1200"/>
                        <a:t>1,6 DMIPS/MHz</a:t>
                      </a:r>
                    </a:p>
                  </a:txBody>
                  <a:tcPr marL="49736" marR="49736" marT="24868" marB="24868" anchor="ctr">
                    <a:lnL>
                      <a:noFill/>
                    </a:lnL>
                    <a:lnR>
                      <a:noFill/>
                    </a:lnR>
                    <a:lnT>
                      <a:noFill/>
                    </a:lnT>
                    <a:lnB>
                      <a:noFill/>
                    </a:lnB>
                  </a:tcPr>
                </a:tc>
                <a:tc>
                  <a:txBody>
                    <a:bodyPr/>
                    <a:lstStyle/>
                    <a:p>
                      <a:pPr algn="ctr"/>
                      <a:r>
                        <a:rPr lang="en-US" sz="1200"/>
                        <a:t>-</a:t>
                      </a:r>
                    </a:p>
                  </a:txBody>
                  <a:tcPr marL="49736" marR="49736" marT="24868" marB="24868" anchor="ctr">
                    <a:lnL>
                      <a:noFill/>
                    </a:lnL>
                    <a:lnR>
                      <a:noFill/>
                    </a:lnR>
                    <a:lnT>
                      <a:noFill/>
                    </a:lnT>
                    <a:lnB>
                      <a:noFill/>
                    </a:lnB>
                  </a:tcPr>
                </a:tc>
                <a:tc>
                  <a:txBody>
                    <a:bodyPr/>
                    <a:lstStyle/>
                    <a:p>
                      <a:pPr algn="ctr"/>
                      <a:r>
                        <a:rPr lang="en-US" sz="1200"/>
                        <a:t>2009</a:t>
                      </a:r>
                    </a:p>
                  </a:txBody>
                  <a:tcPr marL="49736" marR="49736" marT="24868" marB="24868" anchor="ctr">
                    <a:lnL>
                      <a:noFill/>
                    </a:lnL>
                    <a:lnR>
                      <a:noFill/>
                    </a:lnR>
                    <a:lnT>
                      <a:noFill/>
                    </a:lnT>
                    <a:lnB>
                      <a:noFill/>
                    </a:lnB>
                  </a:tcPr>
                </a:tc>
                <a:tc>
                  <a:txBody>
                    <a:bodyPr/>
                    <a:lstStyle/>
                    <a:p>
                      <a:pPr algn="ctr"/>
                      <a:r>
                        <a:rPr lang="en-US" sz="1200"/>
                        <a:t>Now</a:t>
                      </a:r>
                    </a:p>
                  </a:txBody>
                  <a:tcPr marL="49736" marR="49736" marT="24868" marB="24868" anchor="ctr">
                    <a:lnL>
                      <a:noFill/>
                    </a:lnL>
                    <a:lnR>
                      <a:noFill/>
                    </a:lnR>
                    <a:lnT>
                      <a:noFill/>
                    </a:lnT>
                    <a:lnB>
                      <a:noFill/>
                    </a:lnB>
                  </a:tcPr>
                </a:tc>
                <a:tc>
                  <a:txBody>
                    <a:bodyPr/>
                    <a:lstStyle/>
                    <a:p>
                      <a:pPr algn="ctr"/>
                      <a:r>
                        <a:rPr lang="hu-HU" sz="1200" dirty="0" smtClean="0"/>
                        <a:t>Low power</a:t>
                      </a:r>
                      <a:r>
                        <a:rPr lang="en-US" sz="1200" dirty="0"/>
                        <a:t/>
                      </a:r>
                      <a:br>
                        <a:rPr lang="en-US" sz="1200" dirty="0"/>
                      </a:br>
                      <a:endParaRPr lang="en-US" sz="1200" dirty="0"/>
                    </a:p>
                  </a:txBody>
                  <a:tcPr marL="49736" marR="49736" marT="24868" marB="24868" anchor="ctr">
                    <a:lnL>
                      <a:noFill/>
                    </a:lnL>
                    <a:lnR>
                      <a:noFill/>
                    </a:lnR>
                    <a:lnT>
                      <a:noFill/>
                    </a:lnT>
                    <a:lnB>
                      <a:noFill/>
                    </a:lnB>
                  </a:tcPr>
                </a:tc>
              </a:tr>
            </a:tbl>
          </a:graphicData>
        </a:graphic>
      </p:graphicFrame>
      <p:sp>
        <p:nvSpPr>
          <p:cNvPr id="3" name="TextBox 2"/>
          <p:cNvSpPr txBox="1"/>
          <p:nvPr/>
        </p:nvSpPr>
        <p:spPr>
          <a:xfrm>
            <a:off x="171450" y="630830"/>
            <a:ext cx="6051721" cy="369332"/>
          </a:xfrm>
          <a:prstGeom prst="rect">
            <a:avLst/>
          </a:prstGeom>
          <a:noFill/>
        </p:spPr>
        <p:txBody>
          <a:bodyPr wrap="none" rtlCol="0">
            <a:spAutoFit/>
          </a:bodyPr>
          <a:lstStyle/>
          <a:p>
            <a:r>
              <a:rPr lang="en-US" smtClean="0">
                <a:solidFill>
                  <a:srgbClr val="2D2D8A"/>
                </a:solidFill>
              </a:rPr>
              <a:t>Main features of ARM’s </a:t>
            </a:r>
            <a:r>
              <a:rPr lang="hu-HU" smtClean="0">
                <a:solidFill>
                  <a:srgbClr val="2D2D8A"/>
                </a:solidFill>
              </a:rPr>
              <a:t>64-bit </a:t>
            </a:r>
            <a:r>
              <a:rPr lang="en-US" smtClean="0">
                <a:solidFill>
                  <a:srgbClr val="2D2D8A"/>
                </a:solidFill>
              </a:rPr>
              <a:t>Cortex-A series </a:t>
            </a:r>
            <a:r>
              <a:rPr lang="en-US" smtClean="0">
                <a:solidFill>
                  <a:srgbClr val="000000"/>
                </a:solidFill>
              </a:rPr>
              <a:t>[</a:t>
            </a:r>
            <a:r>
              <a:rPr lang="hu-HU" smtClean="0">
                <a:solidFill>
                  <a:srgbClr val="000000"/>
                </a:solidFill>
              </a:rPr>
              <a:t>51</a:t>
            </a:r>
            <a:r>
              <a:rPr lang="en-US" smtClean="0">
                <a:solidFill>
                  <a:srgbClr val="000000"/>
                </a:solidFill>
              </a:rPr>
              <a:t>]</a:t>
            </a:r>
            <a:endParaRPr lang="en-US">
              <a:solidFill>
                <a:srgbClr val="000000"/>
              </a:solidFill>
            </a:endParaRPr>
          </a:p>
        </p:txBody>
      </p:sp>
      <p:sp>
        <p:nvSpPr>
          <p:cNvPr id="6" name="Rounded Rectangle 5"/>
          <p:cNvSpPr/>
          <p:nvPr/>
        </p:nvSpPr>
        <p:spPr bwMode="auto">
          <a:xfrm>
            <a:off x="206515" y="1583795"/>
            <a:ext cx="8776670" cy="2340260"/>
          </a:xfrm>
          <a:prstGeom prst="roundRect">
            <a:avLst/>
          </a:prstGeom>
          <a:noFill/>
          <a:ln w="2857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400" smtClean="0">
              <a:solidFill>
                <a:srgbClr val="3333CC"/>
              </a:solidFill>
            </a:endParaRPr>
          </a:p>
        </p:txBody>
      </p:sp>
      <p:sp>
        <p:nvSpPr>
          <p:cNvPr id="7" name="Title 1"/>
          <p:cNvSpPr>
            <a:spLocks noGrp="1"/>
          </p:cNvSpPr>
          <p:nvPr>
            <p:ph type="title"/>
          </p:nvPr>
        </p:nvSpPr>
        <p:spPr>
          <a:xfrm>
            <a:off x="0" y="0"/>
            <a:ext cx="9144000" cy="393700"/>
          </a:xfrm>
        </p:spPr>
        <p:txBody>
          <a:bodyPr/>
          <a:lstStyle/>
          <a:p>
            <a:r>
              <a:rPr lang="hu-HU" dirty="0"/>
              <a:t>6</a:t>
            </a:r>
            <a:r>
              <a:rPr lang="hu-HU" dirty="0" smtClean="0"/>
              <a:t>.</a:t>
            </a:r>
            <a:r>
              <a:rPr lang="en-US" dirty="0" smtClean="0"/>
              <a:t>1 </a:t>
            </a:r>
            <a:r>
              <a:rPr lang="en-US" dirty="0"/>
              <a:t>Overview of ARM’s 64-bit Cortex-A series </a:t>
            </a:r>
            <a:r>
              <a:rPr lang="hu-HU" dirty="0" smtClean="0"/>
              <a:t>(6)</a:t>
            </a:r>
            <a:endParaRPr lang="en-US" dirty="0"/>
          </a:p>
        </p:txBody>
      </p:sp>
    </p:spTree>
    <p:extLst>
      <p:ext uri="{BB962C8B-B14F-4D97-AF65-F5344CB8AC3E}">
        <p14:creationId xmlns:p14="http://schemas.microsoft.com/office/powerpoint/2010/main" val="490873133"/>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6.</a:t>
            </a:r>
            <a:r>
              <a:rPr lang="en-US" dirty="0"/>
              <a:t>1 Overview of ARM’s 64-bit Cortex-A series </a:t>
            </a:r>
            <a:r>
              <a:rPr lang="hu-HU" dirty="0"/>
              <a:t>(7)</a:t>
            </a:r>
            <a:endParaRPr lang="en-US" dirty="0"/>
          </a:p>
        </p:txBody>
      </p:sp>
      <p:pic>
        <p:nvPicPr>
          <p:cNvPr id="1028" name="Picture 4" descr="http://images.anandtech.com/doci/10347/2.PNG?_ga=1.268086222.1347664177.1471404587"/>
          <p:cNvPicPr>
            <a:picLocks noChangeAspect="1" noChangeArrowheads="1"/>
          </p:cNvPicPr>
          <p:nvPr/>
        </p:nvPicPr>
        <p:blipFill rotWithShape="1">
          <a:blip r:embed="rId2">
            <a:extLst>
              <a:ext uri="{28A0092B-C50C-407E-A947-70E740481C1C}">
                <a14:useLocalDpi xmlns:a14="http://schemas.microsoft.com/office/drawing/2010/main" val="0"/>
              </a:ext>
            </a:extLst>
          </a:blip>
          <a:srcRect t="13232" r="1873"/>
          <a:stretch/>
        </p:blipFill>
        <p:spPr bwMode="auto">
          <a:xfrm>
            <a:off x="63501" y="1403775"/>
            <a:ext cx="9080500" cy="51305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8631" y="625811"/>
            <a:ext cx="9011121" cy="646331"/>
          </a:xfrm>
          <a:prstGeom prst="rect">
            <a:avLst/>
          </a:prstGeom>
          <a:noFill/>
        </p:spPr>
        <p:txBody>
          <a:bodyPr wrap="none" rtlCol="0">
            <a:spAutoFit/>
          </a:bodyPr>
          <a:lstStyle/>
          <a:p>
            <a:r>
              <a:rPr lang="hu-HU" dirty="0" smtClean="0">
                <a:solidFill>
                  <a:schemeClr val="accent6"/>
                </a:solidFill>
              </a:rPr>
              <a:t>Relative performance, efficiency and power efficiency of subsequent models</a:t>
            </a:r>
          </a:p>
          <a:p>
            <a:r>
              <a:rPr lang="hu-HU" dirty="0" smtClean="0">
                <a:solidFill>
                  <a:schemeClr val="accent6"/>
                </a:solidFill>
              </a:rPr>
              <a:t> of the Cortex-A line []</a:t>
            </a:r>
            <a:endParaRPr lang="en-US" dirty="0">
              <a:solidFill>
                <a:schemeClr val="accent6"/>
              </a:solidFill>
            </a:endParaRPr>
          </a:p>
        </p:txBody>
      </p:sp>
      <p:sp>
        <p:nvSpPr>
          <p:cNvPr id="4" name="TextBox 3"/>
          <p:cNvSpPr txBox="1"/>
          <p:nvPr/>
        </p:nvSpPr>
        <p:spPr>
          <a:xfrm>
            <a:off x="1402403" y="3924055"/>
            <a:ext cx="543739" cy="261610"/>
          </a:xfrm>
          <a:prstGeom prst="rect">
            <a:avLst/>
          </a:prstGeom>
          <a:noFill/>
        </p:spPr>
        <p:txBody>
          <a:bodyPr wrap="none" rtlCol="0">
            <a:spAutoFit/>
          </a:bodyPr>
          <a:lstStyle/>
          <a:p>
            <a:r>
              <a:rPr lang="en-US" sz="1100" dirty="0" smtClean="0"/>
              <a:t>2007</a:t>
            </a:r>
            <a:endParaRPr lang="en-US" sz="1100" dirty="0"/>
          </a:p>
        </p:txBody>
      </p:sp>
    </p:spTree>
    <p:extLst>
      <p:ext uri="{BB962C8B-B14F-4D97-AF65-F5344CB8AC3E}">
        <p14:creationId xmlns:p14="http://schemas.microsoft.com/office/powerpoint/2010/main" val="3016578374"/>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6</a:t>
            </a:r>
            <a:r>
              <a:rPr lang="hu-HU" dirty="0" smtClean="0"/>
              <a:t>.</a:t>
            </a:r>
            <a:r>
              <a:rPr lang="en-US" dirty="0"/>
              <a:t>1 Overview of ARM’s 64-bit Cortex-A series </a:t>
            </a:r>
            <a:r>
              <a:rPr lang="hu-HU" dirty="0"/>
              <a:t>(8)</a:t>
            </a:r>
          </a:p>
        </p:txBody>
      </p:sp>
      <p:pic>
        <p:nvPicPr>
          <p:cNvPr id="7170" name="Picture 2" descr="http://techreport.com/r.x/cortex-a72/a72-vs-bdw-perf.gif"/>
          <p:cNvPicPr>
            <a:picLocks noChangeAspect="1" noChangeArrowheads="1"/>
          </p:cNvPicPr>
          <p:nvPr/>
        </p:nvPicPr>
        <p:blipFill rotWithShape="1">
          <a:blip r:embed="rId2">
            <a:extLst>
              <a:ext uri="{28A0092B-C50C-407E-A947-70E740481C1C}">
                <a14:useLocalDpi xmlns:a14="http://schemas.microsoft.com/office/drawing/2010/main" val="0"/>
              </a:ext>
            </a:extLst>
          </a:blip>
          <a:srcRect t="14049"/>
          <a:stretch/>
        </p:blipFill>
        <p:spPr bwMode="auto">
          <a:xfrm>
            <a:off x="161510" y="1178171"/>
            <a:ext cx="8865985" cy="49061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5840" y="626778"/>
            <a:ext cx="8035533" cy="369332"/>
          </a:xfrm>
          <a:prstGeom prst="rect">
            <a:avLst/>
          </a:prstGeom>
          <a:noFill/>
        </p:spPr>
        <p:txBody>
          <a:bodyPr wrap="none" rtlCol="0">
            <a:spAutoFit/>
          </a:bodyPr>
          <a:lstStyle/>
          <a:p>
            <a:r>
              <a:rPr lang="hu-HU" smtClean="0">
                <a:solidFill>
                  <a:schemeClr val="accent6"/>
                </a:solidFill>
              </a:rPr>
              <a:t>Performance comparison: ARM’s Cortex-A72 vs. Intel’s </a:t>
            </a:r>
            <a:r>
              <a:rPr lang="hu-HU" err="1" smtClean="0">
                <a:solidFill>
                  <a:schemeClr val="accent6"/>
                </a:solidFill>
              </a:rPr>
              <a:t>Core-M</a:t>
            </a:r>
            <a:r>
              <a:rPr lang="hu-HU" smtClean="0">
                <a:solidFill>
                  <a:schemeClr val="accent6"/>
                </a:solidFill>
              </a:rPr>
              <a:t> </a:t>
            </a:r>
            <a:r>
              <a:rPr lang="hu-HU" smtClean="0"/>
              <a:t>[72]</a:t>
            </a:r>
            <a:endParaRPr lang="hu-HU"/>
          </a:p>
        </p:txBody>
      </p:sp>
    </p:spTree>
    <p:extLst>
      <p:ext uri="{BB962C8B-B14F-4D97-AF65-F5344CB8AC3E}">
        <p14:creationId xmlns:p14="http://schemas.microsoft.com/office/powerpoint/2010/main" val="7415225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2F76"/>
            </a:gs>
            <a:gs pos="100000">
              <a:srgbClr val="3366FF"/>
            </a:gs>
          </a:gsLst>
          <a:lin ang="0" scaled="1"/>
        </a:gradFill>
        <a:effectLst/>
      </p:bgPr>
    </p:bg>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0" y="2528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endParaRPr lang="hu-HU" altLang="en-US" sz="1400">
              <a:solidFill>
                <a:srgbClr val="000000"/>
              </a:solidFill>
              <a:latin typeface="Verdana" pitchFamily="34" charset="0"/>
            </a:endParaRPr>
          </a:p>
        </p:txBody>
      </p:sp>
      <p:sp>
        <p:nvSpPr>
          <p:cNvPr id="32771" name="AutoShape 3"/>
          <p:cNvSpPr>
            <a:spLocks noChangeArrowheads="1"/>
          </p:cNvSpPr>
          <p:nvPr/>
        </p:nvSpPr>
        <p:spPr bwMode="auto">
          <a:xfrm>
            <a:off x="841375" y="1576400"/>
            <a:ext cx="7359650"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en-US" sz="1900" smtClean="0">
                <a:solidFill>
                  <a:srgbClr val="FFFFFF"/>
                </a:solidFill>
              </a:rPr>
              <a:t>2.</a:t>
            </a:r>
            <a:r>
              <a:rPr lang="hu-HU" sz="1900" smtClean="0">
                <a:solidFill>
                  <a:srgbClr val="FFFFFF"/>
                </a:solidFill>
              </a:rPr>
              <a:t>1</a:t>
            </a:r>
            <a:r>
              <a:rPr lang="en-US" sz="1900" smtClean="0">
                <a:solidFill>
                  <a:srgbClr val="FFFFFF"/>
                </a:solidFill>
              </a:rPr>
              <a:t> </a:t>
            </a:r>
            <a:r>
              <a:rPr lang="hu-HU" sz="1900">
                <a:solidFill>
                  <a:srgbClr val="FFFFFF"/>
                </a:solidFill>
              </a:rPr>
              <a:t>O</a:t>
            </a:r>
            <a:r>
              <a:rPr lang="hu-HU" sz="1900" smtClean="0">
                <a:solidFill>
                  <a:srgbClr val="FFFFFF"/>
                </a:solidFill>
              </a:rPr>
              <a:t>verview</a:t>
            </a:r>
            <a:endParaRPr lang="en-US" sz="1900">
              <a:solidFill>
                <a:srgbClr val="FFFFFF"/>
              </a:solidFill>
            </a:endParaRPr>
          </a:p>
        </p:txBody>
      </p:sp>
    </p:spTree>
    <p:extLst>
      <p:ext uri="{BB962C8B-B14F-4D97-AF65-F5344CB8AC3E}">
        <p14:creationId xmlns:p14="http://schemas.microsoft.com/office/powerpoint/2010/main" val="316566514"/>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6</a:t>
            </a:r>
            <a:r>
              <a:rPr lang="hu-HU" dirty="0" smtClean="0"/>
              <a:t>.</a:t>
            </a:r>
            <a:r>
              <a:rPr lang="en-US" dirty="0"/>
              <a:t>1 Overview of ARM’s 64-bit Cortex-A series </a:t>
            </a:r>
            <a:r>
              <a:rPr lang="hu-HU" dirty="0" smtClean="0"/>
              <a:t>(9)</a:t>
            </a:r>
            <a:endParaRPr lang="en-US" dirty="0"/>
          </a:p>
        </p:txBody>
      </p:sp>
      <p:sp>
        <p:nvSpPr>
          <p:cNvPr id="3" name="TextBox 2"/>
          <p:cNvSpPr txBox="1"/>
          <p:nvPr/>
        </p:nvSpPr>
        <p:spPr>
          <a:xfrm>
            <a:off x="188633" y="631141"/>
            <a:ext cx="8588313" cy="369332"/>
          </a:xfrm>
          <a:prstGeom prst="rect">
            <a:avLst/>
          </a:prstGeom>
          <a:noFill/>
        </p:spPr>
        <p:txBody>
          <a:bodyPr wrap="none" rtlCol="0">
            <a:spAutoFit/>
          </a:bodyPr>
          <a:lstStyle/>
          <a:p>
            <a:r>
              <a:rPr lang="hu-HU" dirty="0" smtClean="0">
                <a:solidFill>
                  <a:schemeClr val="accent6"/>
                </a:solidFill>
              </a:rPr>
              <a:t>Wide configuration options - Example: </a:t>
            </a:r>
            <a:r>
              <a:rPr lang="en-US" dirty="0" smtClean="0">
                <a:solidFill>
                  <a:schemeClr val="accent6"/>
                </a:solidFill>
              </a:rPr>
              <a:t>The </a:t>
            </a:r>
            <a:r>
              <a:rPr lang="en-US" dirty="0">
                <a:solidFill>
                  <a:schemeClr val="accent6"/>
                </a:solidFill>
              </a:rPr>
              <a:t>64-bit </a:t>
            </a:r>
            <a:r>
              <a:rPr lang="hu-HU" dirty="0" smtClean="0">
                <a:solidFill>
                  <a:schemeClr val="accent6"/>
                </a:solidFill>
              </a:rPr>
              <a:t>low power</a:t>
            </a:r>
            <a:r>
              <a:rPr lang="en-US" dirty="0" smtClean="0">
                <a:solidFill>
                  <a:schemeClr val="accent6"/>
                </a:solidFill>
              </a:rPr>
              <a:t> Cortex-A</a:t>
            </a:r>
            <a:r>
              <a:rPr lang="hu-HU" dirty="0" smtClean="0">
                <a:solidFill>
                  <a:schemeClr val="accent6"/>
                </a:solidFill>
              </a:rPr>
              <a:t>35</a:t>
            </a:r>
            <a:endParaRPr lang="en-US" dirty="0">
              <a:solidFill>
                <a:schemeClr val="accent6"/>
              </a:solidFill>
            </a:endParaRPr>
          </a:p>
        </p:txBody>
      </p:sp>
      <p:sp>
        <p:nvSpPr>
          <p:cNvPr id="5" name="TextBox 4"/>
          <p:cNvSpPr txBox="1"/>
          <p:nvPr/>
        </p:nvSpPr>
        <p:spPr>
          <a:xfrm>
            <a:off x="380683" y="1042272"/>
            <a:ext cx="7480381" cy="338554"/>
          </a:xfrm>
          <a:prstGeom prst="rect">
            <a:avLst/>
          </a:prstGeom>
          <a:noFill/>
        </p:spPr>
        <p:txBody>
          <a:bodyPr wrap="none" rtlCol="0">
            <a:spAutoFit/>
          </a:bodyPr>
          <a:lstStyle/>
          <a:p>
            <a:pPr marL="285750" indent="-285750">
              <a:buFont typeface="Arial" panose="020B0604020202020204" pitchFamily="34" charset="0"/>
              <a:buChar char="•"/>
            </a:pPr>
            <a:r>
              <a:rPr lang="hu-HU" sz="1600" dirty="0" smtClean="0"/>
              <a:t>It is a widely configurable application processor, as indicated below.</a:t>
            </a:r>
            <a:endParaRPr lang="en-US" sz="1600" dirty="0"/>
          </a:p>
        </p:txBody>
      </p:sp>
      <p:sp>
        <p:nvSpPr>
          <p:cNvPr id="7" name="TextBox 6"/>
          <p:cNvSpPr txBox="1"/>
          <p:nvPr/>
        </p:nvSpPr>
        <p:spPr>
          <a:xfrm>
            <a:off x="1860890" y="5036129"/>
            <a:ext cx="5626092" cy="338554"/>
          </a:xfrm>
          <a:prstGeom prst="rect">
            <a:avLst/>
          </a:prstGeom>
          <a:noFill/>
        </p:spPr>
        <p:txBody>
          <a:bodyPr wrap="none" rtlCol="0">
            <a:spAutoFit/>
          </a:bodyPr>
          <a:lstStyle/>
          <a:p>
            <a:r>
              <a:rPr lang="hu-HU" sz="1600" dirty="0" smtClean="0"/>
              <a:t>Figure: Configuration options of the Cortex-A35 [77]</a:t>
            </a:r>
            <a:endParaRPr lang="en-US" sz="1600" dirty="0"/>
          </a:p>
        </p:txBody>
      </p:sp>
      <p:sp>
        <p:nvSpPr>
          <p:cNvPr id="8" name="TextBox 7"/>
          <p:cNvSpPr txBox="1"/>
          <p:nvPr/>
        </p:nvSpPr>
        <p:spPr>
          <a:xfrm>
            <a:off x="382146" y="5531184"/>
            <a:ext cx="8724568" cy="1179810"/>
          </a:xfrm>
          <a:prstGeom prst="rect">
            <a:avLst/>
          </a:prstGeom>
          <a:noFill/>
        </p:spPr>
        <p:txBody>
          <a:bodyPr wrap="none" rtlCol="0">
            <a:spAutoFit/>
          </a:bodyPr>
          <a:lstStyle/>
          <a:p>
            <a:pPr marL="285750" indent="-285750">
              <a:spcAft>
                <a:spcPts val="400"/>
              </a:spcAft>
              <a:buFont typeface="Arial" panose="020B0604020202020204" pitchFamily="34" charset="0"/>
              <a:buChar char="•"/>
            </a:pPr>
            <a:r>
              <a:rPr lang="hu-HU" sz="1600" dirty="0" smtClean="0"/>
              <a:t>It is configurable for applications ranging from mobiles to deeply embedded.</a:t>
            </a:r>
          </a:p>
          <a:p>
            <a:pPr marL="285750" indent="-285750">
              <a:spcAft>
                <a:spcPts val="400"/>
              </a:spcAft>
              <a:buClr>
                <a:schemeClr val="tx1"/>
              </a:buClr>
              <a:buFont typeface="Arial" panose="020B0604020202020204" pitchFamily="34" charset="0"/>
              <a:buChar char="•"/>
            </a:pPr>
            <a:r>
              <a:rPr lang="hu-HU" sz="1600" dirty="0" smtClean="0">
                <a:solidFill>
                  <a:srgbClr val="0070C0"/>
                </a:solidFill>
              </a:rPr>
              <a:t>Target consumption is below 125 mW.</a:t>
            </a:r>
          </a:p>
          <a:p>
            <a:pPr marL="285750" indent="-285750">
              <a:buFont typeface="Arial" panose="020B0604020202020204" pitchFamily="34" charset="0"/>
              <a:buChar char="•"/>
            </a:pPr>
            <a:r>
              <a:rPr lang="hu-HU" sz="1600" dirty="0" smtClean="0"/>
              <a:t>On 28 nm technology it achieves 1 GHz by 90 mW, for planned smaller feature</a:t>
            </a:r>
          </a:p>
          <a:p>
            <a:r>
              <a:rPr lang="hu-HU" sz="1600" dirty="0"/>
              <a:t> </a:t>
            </a:r>
            <a:r>
              <a:rPr lang="hu-HU" sz="1600" dirty="0" smtClean="0"/>
              <a:t>     size of 14/16 nm ARM expect less consumption.</a:t>
            </a:r>
            <a:endParaRPr lang="en-US" sz="1600" dirty="0"/>
          </a:p>
        </p:txBody>
      </p:sp>
      <p:pic>
        <p:nvPicPr>
          <p:cNvPr id="9" name="Picture 2" descr="http://images.anandtech.com/doci/9769/config.PNG"/>
          <p:cNvPicPr>
            <a:picLocks noChangeAspect="1" noChangeArrowheads="1"/>
          </p:cNvPicPr>
          <p:nvPr/>
        </p:nvPicPr>
        <p:blipFill rotWithShape="1">
          <a:blip r:embed="rId2">
            <a:extLst>
              <a:ext uri="{28A0092B-C50C-407E-A947-70E740481C1C}">
                <a14:useLocalDpi xmlns:a14="http://schemas.microsoft.com/office/drawing/2010/main" val="0"/>
              </a:ext>
            </a:extLst>
          </a:blip>
          <a:srcRect l="5987" t="18225" r="4075" b="17146"/>
          <a:stretch/>
        </p:blipFill>
        <p:spPr bwMode="auto">
          <a:xfrm>
            <a:off x="566555" y="1719866"/>
            <a:ext cx="7920880" cy="319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794584"/>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6</a:t>
            </a:r>
            <a:r>
              <a:rPr lang="hu-HU" dirty="0" smtClean="0"/>
              <a:t>.</a:t>
            </a:r>
            <a:r>
              <a:rPr lang="en-US" dirty="0"/>
              <a:t>1 Overview of ARM’s 64-bit Cortex-A series </a:t>
            </a:r>
            <a:r>
              <a:rPr lang="hu-HU" dirty="0" smtClean="0"/>
              <a:t>(10)</a:t>
            </a:r>
            <a:endParaRPr lang="hu-HU" dirty="0"/>
          </a:p>
        </p:txBody>
      </p:sp>
      <p:sp>
        <p:nvSpPr>
          <p:cNvPr id="5" name="TextBox 4"/>
          <p:cNvSpPr txBox="1"/>
          <p:nvPr/>
        </p:nvSpPr>
        <p:spPr>
          <a:xfrm>
            <a:off x="183180" y="631785"/>
            <a:ext cx="8920584" cy="369332"/>
          </a:xfrm>
          <a:prstGeom prst="rect">
            <a:avLst/>
          </a:prstGeom>
          <a:noFill/>
        </p:spPr>
        <p:txBody>
          <a:bodyPr wrap="none" rtlCol="0">
            <a:spAutoFit/>
          </a:bodyPr>
          <a:lstStyle/>
          <a:p>
            <a:r>
              <a:rPr lang="hu-HU" dirty="0" smtClean="0">
                <a:solidFill>
                  <a:schemeClr val="accent6"/>
                </a:solidFill>
              </a:rPr>
              <a:t>Up to 48 core server SoC based on the CoreLink CCN512 interconnect </a:t>
            </a:r>
            <a:r>
              <a:rPr lang="hu-HU" dirty="0" smtClean="0"/>
              <a:t>[72]</a:t>
            </a:r>
            <a:endParaRPr lang="hu-HU" dirty="0"/>
          </a:p>
        </p:txBody>
      </p:sp>
      <p:pic>
        <p:nvPicPr>
          <p:cNvPr id="6" name="Picture 4" descr="https://www.arm.com/CoreLink-CCN-512-diagram-large.png"/>
          <p:cNvPicPr>
            <a:picLocks noChangeAspect="1" noChangeArrowheads="1"/>
          </p:cNvPicPr>
          <p:nvPr/>
        </p:nvPicPr>
        <p:blipFill rotWithShape="1">
          <a:blip r:embed="rId2">
            <a:extLst>
              <a:ext uri="{28A0092B-C50C-407E-A947-70E740481C1C}">
                <a14:useLocalDpi xmlns:a14="http://schemas.microsoft.com/office/drawing/2010/main" val="0"/>
              </a:ext>
            </a:extLst>
          </a:blip>
          <a:srcRect t="11322"/>
          <a:stretch/>
        </p:blipFill>
        <p:spPr bwMode="auto">
          <a:xfrm>
            <a:off x="-2341" y="1268760"/>
            <a:ext cx="9029836" cy="5565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318393"/>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2F76"/>
            </a:gs>
            <a:gs pos="100000">
              <a:srgbClr val="3366FF"/>
            </a:gs>
          </a:gsLst>
          <a:lin ang="0" scaled="1"/>
        </a:gradFill>
        <a:effectLst/>
      </p:bgPr>
    </p:bg>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0" y="2152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endParaRPr lang="hu-HU" altLang="en-US" sz="1400">
              <a:solidFill>
                <a:srgbClr val="000000"/>
              </a:solidFill>
              <a:latin typeface="Verdana" pitchFamily="34" charset="0"/>
            </a:endParaRPr>
          </a:p>
        </p:txBody>
      </p:sp>
      <p:sp>
        <p:nvSpPr>
          <p:cNvPr id="32771" name="AutoShape 3"/>
          <p:cNvSpPr>
            <a:spLocks noChangeArrowheads="1"/>
          </p:cNvSpPr>
          <p:nvPr/>
        </p:nvSpPr>
        <p:spPr bwMode="auto">
          <a:xfrm>
            <a:off x="841375" y="1223755"/>
            <a:ext cx="7359650"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hu-HU" sz="1900" dirty="0">
                <a:solidFill>
                  <a:srgbClr val="FFFFFF"/>
                </a:solidFill>
              </a:rPr>
              <a:t>6</a:t>
            </a:r>
            <a:r>
              <a:rPr lang="hu-HU" sz="1900" dirty="0" smtClean="0">
                <a:solidFill>
                  <a:srgbClr val="FFFFFF"/>
                </a:solidFill>
              </a:rPr>
              <a:t>.</a:t>
            </a:r>
            <a:r>
              <a:rPr lang="en-US" sz="1900" dirty="0" smtClean="0">
                <a:solidFill>
                  <a:srgbClr val="FFFFFF"/>
                </a:solidFill>
              </a:rPr>
              <a:t>2 </a:t>
            </a:r>
            <a:r>
              <a:rPr lang="hu-HU" sz="1900" dirty="0">
                <a:solidFill>
                  <a:srgbClr val="FFFFFF"/>
                </a:solidFill>
              </a:rPr>
              <a:t>Example </a:t>
            </a:r>
            <a:r>
              <a:rPr lang="hu-HU" sz="1900" dirty="0" smtClean="0">
                <a:solidFill>
                  <a:srgbClr val="FFFFFF"/>
                </a:solidFill>
              </a:rPr>
              <a:t>64-bit Cortex-A </a:t>
            </a:r>
            <a:r>
              <a:rPr lang="hu-HU" sz="1900" dirty="0">
                <a:solidFill>
                  <a:srgbClr val="FFFFFF"/>
                </a:solidFill>
              </a:rPr>
              <a:t>series </a:t>
            </a:r>
            <a:r>
              <a:rPr lang="hu-HU" sz="1900" dirty="0" smtClean="0">
                <a:solidFill>
                  <a:srgbClr val="FFFFFF"/>
                </a:solidFill>
              </a:rPr>
              <a:t>processors</a:t>
            </a:r>
            <a:endParaRPr lang="hu-HU" sz="1900" dirty="0">
              <a:solidFill>
                <a:srgbClr val="FFFFFF"/>
              </a:solidFill>
            </a:endParaRPr>
          </a:p>
        </p:txBody>
      </p:sp>
      <p:grpSp>
        <p:nvGrpSpPr>
          <p:cNvPr id="4" name="Group 10"/>
          <p:cNvGrpSpPr>
            <a:grpSpLocks/>
          </p:cNvGrpSpPr>
          <p:nvPr/>
        </p:nvGrpSpPr>
        <p:grpSpPr bwMode="auto">
          <a:xfrm>
            <a:off x="1111250" y="1898830"/>
            <a:ext cx="7089775" cy="463550"/>
            <a:chOff x="699" y="1638"/>
            <a:chExt cx="4448" cy="292"/>
          </a:xfrm>
        </p:grpSpPr>
        <p:sp>
          <p:nvSpPr>
            <p:cNvPr id="5" name="AutoShape 11"/>
            <p:cNvSpPr>
              <a:spLocks noChangeArrowheads="1"/>
            </p:cNvSpPr>
            <p:nvPr/>
          </p:nvSpPr>
          <p:spPr bwMode="auto">
            <a:xfrm>
              <a:off x="951" y="1638"/>
              <a:ext cx="4196" cy="29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hu-HU" altLang="en-US" sz="1900" dirty="0">
                  <a:solidFill>
                    <a:srgbClr val="FFFFFF"/>
                  </a:solidFill>
                  <a:latin typeface="Verdana"/>
                  <a:cs typeface="Times New Roman" pitchFamily="18" charset="0"/>
                </a:rPr>
                <a:t> 6</a:t>
              </a:r>
              <a:r>
                <a:rPr lang="hu-HU" altLang="en-US" sz="1900" dirty="0" smtClean="0">
                  <a:solidFill>
                    <a:srgbClr val="FFFFFF"/>
                  </a:solidFill>
                  <a:latin typeface="Verdana"/>
                  <a:cs typeface="Times New Roman" pitchFamily="18" charset="0"/>
                </a:rPr>
                <a:t>.2.1</a:t>
              </a:r>
              <a:r>
                <a:rPr lang="en-US" sz="1900" dirty="0" smtClean="0">
                  <a:solidFill>
                    <a:srgbClr val="FFFFFF"/>
                  </a:solidFill>
                  <a:latin typeface="Verdana"/>
                </a:rPr>
                <a:t> </a:t>
              </a:r>
              <a:r>
                <a:rPr lang="en-US" sz="1900" dirty="0">
                  <a:solidFill>
                    <a:srgbClr val="FFFFFF"/>
                  </a:solidFill>
                  <a:latin typeface="Verdana"/>
                </a:rPr>
                <a:t>The </a:t>
              </a:r>
              <a:r>
                <a:rPr lang="hu-HU" sz="1900" dirty="0" smtClean="0">
                  <a:solidFill>
                    <a:srgbClr val="FFFFFF"/>
                  </a:solidFill>
                  <a:latin typeface="Verdana"/>
                </a:rPr>
                <a:t>high performance Cortex-A57</a:t>
              </a:r>
              <a:endParaRPr lang="en-US" altLang="en-US" sz="1900" dirty="0">
                <a:solidFill>
                  <a:srgbClr val="FFFFFF"/>
                </a:solidFill>
                <a:latin typeface="Verdana"/>
                <a:cs typeface="Times New Roman" pitchFamily="18" charset="0"/>
              </a:endParaRPr>
            </a:p>
          </p:txBody>
        </p:sp>
        <p:sp>
          <p:nvSpPr>
            <p:cNvPr id="6" name="Text Box 12"/>
            <p:cNvSpPr txBox="1">
              <a:spLocks noChangeArrowheads="1"/>
            </p:cNvSpPr>
            <p:nvPr/>
          </p:nvSpPr>
          <p:spPr bwMode="auto">
            <a:xfrm>
              <a:off x="699" y="1648"/>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a:cs typeface="Times New Roman" pitchFamily="18" charset="0"/>
                </a:rPr>
                <a:t> </a:t>
              </a:r>
              <a:endParaRPr lang="en-US" altLang="en-US" sz="1900">
                <a:solidFill>
                  <a:srgbClr val="FFFFFF"/>
                </a:solidFill>
                <a:latin typeface="Verdana"/>
                <a:cs typeface="Times New Roman" pitchFamily="18" charset="0"/>
              </a:endParaRPr>
            </a:p>
          </p:txBody>
        </p:sp>
      </p:grpSp>
      <p:grpSp>
        <p:nvGrpSpPr>
          <p:cNvPr id="7" name="Group 13"/>
          <p:cNvGrpSpPr>
            <a:grpSpLocks/>
          </p:cNvGrpSpPr>
          <p:nvPr/>
        </p:nvGrpSpPr>
        <p:grpSpPr bwMode="auto">
          <a:xfrm>
            <a:off x="1108075" y="2440168"/>
            <a:ext cx="7092950" cy="463550"/>
            <a:chOff x="699" y="1638"/>
            <a:chExt cx="4448" cy="292"/>
          </a:xfrm>
        </p:grpSpPr>
        <p:sp>
          <p:nvSpPr>
            <p:cNvPr id="8" name="AutoShape 14"/>
            <p:cNvSpPr>
              <a:spLocks noChangeArrowheads="1"/>
            </p:cNvSpPr>
            <p:nvPr/>
          </p:nvSpPr>
          <p:spPr bwMode="auto">
            <a:xfrm>
              <a:off x="951" y="1638"/>
              <a:ext cx="4196" cy="29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hu-HU" altLang="en-US" sz="1900" dirty="0">
                  <a:solidFill>
                    <a:srgbClr val="FFFFFF"/>
                  </a:solidFill>
                  <a:latin typeface="Verdana"/>
                  <a:cs typeface="Times New Roman" pitchFamily="18" charset="0"/>
                </a:rPr>
                <a:t> 6</a:t>
              </a:r>
              <a:r>
                <a:rPr lang="hu-HU" altLang="en-US" sz="1900" dirty="0" smtClean="0">
                  <a:solidFill>
                    <a:srgbClr val="FFFFFF"/>
                  </a:solidFill>
                  <a:latin typeface="Verdana"/>
                  <a:cs typeface="Times New Roman" pitchFamily="18" charset="0"/>
                </a:rPr>
                <a:t>.2.2</a:t>
              </a:r>
              <a:r>
                <a:rPr lang="en-US" sz="1900" dirty="0" smtClean="0">
                  <a:solidFill>
                    <a:srgbClr val="FFFFFF"/>
                  </a:solidFill>
                  <a:latin typeface="Verdana"/>
                </a:rPr>
                <a:t> </a:t>
              </a:r>
              <a:r>
                <a:rPr lang="en-US" sz="1900" dirty="0">
                  <a:solidFill>
                    <a:srgbClr val="FFFFFF"/>
                  </a:solidFill>
                  <a:latin typeface="Verdana"/>
                </a:rPr>
                <a:t>The </a:t>
              </a:r>
              <a:r>
                <a:rPr lang="hu-HU" sz="1900" dirty="0" smtClean="0">
                  <a:solidFill>
                    <a:srgbClr val="FFFFFF"/>
                  </a:solidFill>
                  <a:latin typeface="Verdana"/>
                </a:rPr>
                <a:t>high performance </a:t>
              </a:r>
              <a:r>
                <a:rPr lang="en-US" sz="1900" dirty="0" smtClean="0">
                  <a:solidFill>
                    <a:srgbClr val="FFFFFF"/>
                  </a:solidFill>
                  <a:latin typeface="Verdana"/>
                </a:rPr>
                <a:t>Cortex-A</a:t>
              </a:r>
              <a:r>
                <a:rPr lang="hu-HU" sz="1900" dirty="0" smtClean="0">
                  <a:solidFill>
                    <a:srgbClr val="FFFFFF"/>
                  </a:solidFill>
                  <a:latin typeface="Verdana"/>
                </a:rPr>
                <a:t>72</a:t>
              </a:r>
              <a:endParaRPr lang="en-US" altLang="en-US" sz="1900" dirty="0">
                <a:solidFill>
                  <a:srgbClr val="FFFFFF"/>
                </a:solidFill>
                <a:latin typeface="Verdana"/>
                <a:cs typeface="Times New Roman" pitchFamily="18" charset="0"/>
              </a:endParaRPr>
            </a:p>
          </p:txBody>
        </p:sp>
        <p:sp>
          <p:nvSpPr>
            <p:cNvPr id="9" name="Text Box 15"/>
            <p:cNvSpPr txBox="1">
              <a:spLocks noChangeArrowheads="1"/>
            </p:cNvSpPr>
            <p:nvPr/>
          </p:nvSpPr>
          <p:spPr bwMode="auto">
            <a:xfrm>
              <a:off x="699" y="1640"/>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a:cs typeface="Times New Roman" pitchFamily="18" charset="0"/>
                </a:rPr>
                <a:t> </a:t>
              </a:r>
              <a:endParaRPr lang="en-US" altLang="en-US" sz="1900">
                <a:solidFill>
                  <a:srgbClr val="FFFFFF"/>
                </a:solidFill>
                <a:latin typeface="Verdana"/>
                <a:cs typeface="Times New Roman" pitchFamily="18" charset="0"/>
              </a:endParaRPr>
            </a:p>
          </p:txBody>
        </p:sp>
      </p:grpSp>
      <p:grpSp>
        <p:nvGrpSpPr>
          <p:cNvPr id="10" name="Group 10"/>
          <p:cNvGrpSpPr>
            <a:grpSpLocks/>
          </p:cNvGrpSpPr>
          <p:nvPr/>
        </p:nvGrpSpPr>
        <p:grpSpPr bwMode="auto">
          <a:xfrm>
            <a:off x="1095504" y="2964172"/>
            <a:ext cx="7089775" cy="463550"/>
            <a:chOff x="699" y="1638"/>
            <a:chExt cx="4448" cy="292"/>
          </a:xfrm>
        </p:grpSpPr>
        <p:sp>
          <p:nvSpPr>
            <p:cNvPr id="11" name="AutoShape 11"/>
            <p:cNvSpPr>
              <a:spLocks noChangeArrowheads="1"/>
            </p:cNvSpPr>
            <p:nvPr/>
          </p:nvSpPr>
          <p:spPr bwMode="auto">
            <a:xfrm>
              <a:off x="951" y="1638"/>
              <a:ext cx="4196" cy="29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hu-HU" altLang="en-US" sz="1900" dirty="0">
                  <a:solidFill>
                    <a:srgbClr val="FFFFFF"/>
                  </a:solidFill>
                  <a:latin typeface="Verdana"/>
                  <a:cs typeface="Times New Roman" pitchFamily="18" charset="0"/>
                </a:rPr>
                <a:t> </a:t>
              </a:r>
              <a:r>
                <a:rPr lang="hu-HU" altLang="en-US" sz="1900" dirty="0" smtClean="0">
                  <a:solidFill>
                    <a:srgbClr val="FFFFFF"/>
                  </a:solidFill>
                  <a:latin typeface="Verdana"/>
                  <a:cs typeface="Times New Roman" pitchFamily="18" charset="0"/>
                </a:rPr>
                <a:t>6.2.3</a:t>
              </a:r>
              <a:r>
                <a:rPr lang="en-US" sz="1900" dirty="0" smtClean="0">
                  <a:solidFill>
                    <a:srgbClr val="FFFFFF"/>
                  </a:solidFill>
                  <a:latin typeface="Verdana"/>
                </a:rPr>
                <a:t> </a:t>
              </a:r>
              <a:r>
                <a:rPr lang="en-US" sz="1900" dirty="0">
                  <a:solidFill>
                    <a:srgbClr val="FFFFFF"/>
                  </a:solidFill>
                  <a:latin typeface="Verdana"/>
                </a:rPr>
                <a:t>The </a:t>
              </a:r>
              <a:r>
                <a:rPr lang="hu-HU" sz="1900" dirty="0" smtClean="0">
                  <a:solidFill>
                    <a:srgbClr val="FFFFFF"/>
                  </a:solidFill>
                  <a:latin typeface="Verdana"/>
                </a:rPr>
                <a:t>high performance Cortex-A73</a:t>
              </a:r>
              <a:endParaRPr lang="en-US" altLang="en-US" sz="1900" dirty="0">
                <a:solidFill>
                  <a:srgbClr val="FFFFFF"/>
                </a:solidFill>
                <a:latin typeface="Verdana"/>
                <a:cs typeface="Times New Roman" pitchFamily="18" charset="0"/>
              </a:endParaRPr>
            </a:p>
          </p:txBody>
        </p:sp>
        <p:sp>
          <p:nvSpPr>
            <p:cNvPr id="12" name="Text Box 12"/>
            <p:cNvSpPr txBox="1">
              <a:spLocks noChangeArrowheads="1"/>
            </p:cNvSpPr>
            <p:nvPr/>
          </p:nvSpPr>
          <p:spPr bwMode="auto">
            <a:xfrm>
              <a:off x="699" y="1648"/>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a:cs typeface="Times New Roman" pitchFamily="18" charset="0"/>
                </a:rPr>
                <a:t> </a:t>
              </a:r>
              <a:endParaRPr lang="en-US" altLang="en-US" sz="1900">
                <a:solidFill>
                  <a:srgbClr val="FFFFFF"/>
                </a:solidFill>
                <a:latin typeface="Verdana"/>
                <a:cs typeface="Times New Roman" pitchFamily="18" charset="0"/>
              </a:endParaRPr>
            </a:p>
          </p:txBody>
        </p:sp>
      </p:grpSp>
      <p:grpSp>
        <p:nvGrpSpPr>
          <p:cNvPr id="13" name="Group 13"/>
          <p:cNvGrpSpPr>
            <a:grpSpLocks/>
          </p:cNvGrpSpPr>
          <p:nvPr/>
        </p:nvGrpSpPr>
        <p:grpSpPr bwMode="auto">
          <a:xfrm>
            <a:off x="1092329" y="3505510"/>
            <a:ext cx="7092950" cy="463550"/>
            <a:chOff x="699" y="1638"/>
            <a:chExt cx="4448" cy="292"/>
          </a:xfrm>
        </p:grpSpPr>
        <p:sp>
          <p:nvSpPr>
            <p:cNvPr id="14" name="AutoShape 14"/>
            <p:cNvSpPr>
              <a:spLocks noChangeArrowheads="1"/>
            </p:cNvSpPr>
            <p:nvPr/>
          </p:nvSpPr>
          <p:spPr bwMode="auto">
            <a:xfrm>
              <a:off x="951" y="1638"/>
              <a:ext cx="4196" cy="29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hu-HU" altLang="en-US" sz="1900" dirty="0">
                  <a:solidFill>
                    <a:srgbClr val="FFFFFF"/>
                  </a:solidFill>
                  <a:latin typeface="Verdana"/>
                  <a:cs typeface="Times New Roman" pitchFamily="18" charset="0"/>
                </a:rPr>
                <a:t> </a:t>
              </a:r>
              <a:r>
                <a:rPr lang="hu-HU" altLang="en-US" sz="1900" dirty="0" smtClean="0">
                  <a:solidFill>
                    <a:srgbClr val="FFFFFF"/>
                  </a:solidFill>
                  <a:latin typeface="Verdana"/>
                  <a:cs typeface="Times New Roman" pitchFamily="18" charset="0"/>
                </a:rPr>
                <a:t>6.2.4</a:t>
              </a:r>
              <a:r>
                <a:rPr lang="en-US" sz="1900" dirty="0" smtClean="0">
                  <a:solidFill>
                    <a:srgbClr val="FFFFFF"/>
                  </a:solidFill>
                  <a:latin typeface="Verdana"/>
                </a:rPr>
                <a:t> </a:t>
              </a:r>
              <a:r>
                <a:rPr lang="en-US" sz="1900" dirty="0">
                  <a:solidFill>
                    <a:srgbClr val="FFFFFF"/>
                  </a:solidFill>
                  <a:latin typeface="Verdana"/>
                </a:rPr>
                <a:t>The </a:t>
              </a:r>
              <a:r>
                <a:rPr lang="hu-HU" sz="1900" dirty="0" smtClean="0">
                  <a:solidFill>
                    <a:srgbClr val="FFFFFF"/>
                  </a:solidFill>
                  <a:latin typeface="Verdana"/>
                </a:rPr>
                <a:t>low power </a:t>
              </a:r>
              <a:r>
                <a:rPr lang="en-US" sz="1900" dirty="0" smtClean="0">
                  <a:solidFill>
                    <a:srgbClr val="FFFFFF"/>
                  </a:solidFill>
                  <a:latin typeface="Verdana"/>
                </a:rPr>
                <a:t>Cortex-A</a:t>
              </a:r>
              <a:r>
                <a:rPr lang="hu-HU" sz="1900" dirty="0" smtClean="0">
                  <a:solidFill>
                    <a:srgbClr val="FFFFFF"/>
                  </a:solidFill>
                  <a:latin typeface="Verdana"/>
                </a:rPr>
                <a:t>53</a:t>
              </a:r>
              <a:endParaRPr lang="en-US" altLang="en-US" sz="1900" dirty="0">
                <a:solidFill>
                  <a:srgbClr val="FFFFFF"/>
                </a:solidFill>
                <a:latin typeface="Verdana"/>
                <a:cs typeface="Times New Roman" pitchFamily="18" charset="0"/>
              </a:endParaRPr>
            </a:p>
          </p:txBody>
        </p:sp>
        <p:sp>
          <p:nvSpPr>
            <p:cNvPr id="15" name="Text Box 15"/>
            <p:cNvSpPr txBox="1">
              <a:spLocks noChangeArrowheads="1"/>
            </p:cNvSpPr>
            <p:nvPr/>
          </p:nvSpPr>
          <p:spPr bwMode="auto">
            <a:xfrm>
              <a:off x="699" y="1640"/>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a:cs typeface="Times New Roman" pitchFamily="18" charset="0"/>
                </a:rPr>
                <a:t> </a:t>
              </a:r>
              <a:endParaRPr lang="en-US" altLang="en-US" sz="1900">
                <a:solidFill>
                  <a:srgbClr val="FFFFFF"/>
                </a:solidFill>
                <a:latin typeface="Verdana"/>
                <a:cs typeface="Times New Roman" pitchFamily="18" charset="0"/>
              </a:endParaRPr>
            </a:p>
          </p:txBody>
        </p:sp>
      </p:grpSp>
      <p:grpSp>
        <p:nvGrpSpPr>
          <p:cNvPr id="16" name="Group 13"/>
          <p:cNvGrpSpPr>
            <a:grpSpLocks/>
          </p:cNvGrpSpPr>
          <p:nvPr/>
        </p:nvGrpSpPr>
        <p:grpSpPr bwMode="auto">
          <a:xfrm>
            <a:off x="1090181" y="4044275"/>
            <a:ext cx="7092950" cy="463550"/>
            <a:chOff x="699" y="1638"/>
            <a:chExt cx="4448" cy="292"/>
          </a:xfrm>
        </p:grpSpPr>
        <p:sp>
          <p:nvSpPr>
            <p:cNvPr id="17" name="AutoShape 14"/>
            <p:cNvSpPr>
              <a:spLocks noChangeArrowheads="1"/>
            </p:cNvSpPr>
            <p:nvPr/>
          </p:nvSpPr>
          <p:spPr bwMode="auto">
            <a:xfrm>
              <a:off x="951" y="1638"/>
              <a:ext cx="4196" cy="29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hu-HU" altLang="en-US" sz="1900" dirty="0">
                  <a:solidFill>
                    <a:srgbClr val="FFFFFF"/>
                  </a:solidFill>
                  <a:latin typeface="Verdana"/>
                  <a:cs typeface="Times New Roman" pitchFamily="18" charset="0"/>
                </a:rPr>
                <a:t> </a:t>
              </a:r>
              <a:r>
                <a:rPr lang="hu-HU" altLang="en-US" sz="1900" dirty="0" smtClean="0">
                  <a:solidFill>
                    <a:srgbClr val="FFFFFF"/>
                  </a:solidFill>
                  <a:latin typeface="Verdana"/>
                  <a:cs typeface="Times New Roman" pitchFamily="18" charset="0"/>
                </a:rPr>
                <a:t>6.2.5</a:t>
              </a:r>
              <a:r>
                <a:rPr lang="en-US" sz="1900" dirty="0" smtClean="0">
                  <a:solidFill>
                    <a:srgbClr val="FFFFFF"/>
                  </a:solidFill>
                  <a:latin typeface="Verdana"/>
                </a:rPr>
                <a:t> </a:t>
              </a:r>
              <a:r>
                <a:rPr lang="en-US" sz="1900" dirty="0">
                  <a:solidFill>
                    <a:srgbClr val="FFFFFF"/>
                  </a:solidFill>
                  <a:latin typeface="Verdana"/>
                </a:rPr>
                <a:t>The </a:t>
              </a:r>
              <a:r>
                <a:rPr lang="hu-HU" sz="1900" dirty="0" smtClean="0">
                  <a:solidFill>
                    <a:srgbClr val="FFFFFF"/>
                  </a:solidFill>
                  <a:latin typeface="Verdana"/>
                </a:rPr>
                <a:t>low power </a:t>
              </a:r>
              <a:r>
                <a:rPr lang="en-US" sz="1900" dirty="0" smtClean="0">
                  <a:solidFill>
                    <a:srgbClr val="FFFFFF"/>
                  </a:solidFill>
                  <a:latin typeface="Verdana"/>
                </a:rPr>
                <a:t>Cortex-A</a:t>
              </a:r>
              <a:r>
                <a:rPr lang="hu-HU" sz="1900" dirty="0" smtClean="0">
                  <a:solidFill>
                    <a:srgbClr val="FFFFFF"/>
                  </a:solidFill>
                  <a:latin typeface="Verdana"/>
                </a:rPr>
                <a:t>35</a:t>
              </a:r>
              <a:endParaRPr lang="en-US" altLang="en-US" sz="1900" dirty="0">
                <a:solidFill>
                  <a:srgbClr val="FFFFFF"/>
                </a:solidFill>
                <a:latin typeface="Verdana"/>
                <a:cs typeface="Times New Roman" pitchFamily="18" charset="0"/>
              </a:endParaRPr>
            </a:p>
          </p:txBody>
        </p:sp>
        <p:sp>
          <p:nvSpPr>
            <p:cNvPr id="18" name="Text Box 15"/>
            <p:cNvSpPr txBox="1">
              <a:spLocks noChangeArrowheads="1"/>
            </p:cNvSpPr>
            <p:nvPr/>
          </p:nvSpPr>
          <p:spPr bwMode="auto">
            <a:xfrm>
              <a:off x="699" y="1640"/>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a:cs typeface="Times New Roman" pitchFamily="18" charset="0"/>
                </a:rPr>
                <a:t> </a:t>
              </a:r>
              <a:endParaRPr lang="en-US" altLang="en-US" sz="1900">
                <a:solidFill>
                  <a:srgbClr val="FFFFFF"/>
                </a:solidFill>
                <a:latin typeface="Verdana"/>
                <a:cs typeface="Times New Roman" pitchFamily="18" charset="0"/>
              </a:endParaRPr>
            </a:p>
          </p:txBody>
        </p:sp>
      </p:grpSp>
      <p:sp>
        <p:nvSpPr>
          <p:cNvPr id="2" name="TextBox 1"/>
          <p:cNvSpPr txBox="1"/>
          <p:nvPr/>
        </p:nvSpPr>
        <p:spPr>
          <a:xfrm>
            <a:off x="1451146" y="4856138"/>
            <a:ext cx="6353021" cy="369332"/>
          </a:xfrm>
          <a:prstGeom prst="rect">
            <a:avLst/>
          </a:prstGeom>
          <a:noFill/>
        </p:spPr>
        <p:txBody>
          <a:bodyPr wrap="none" rtlCol="0">
            <a:spAutoFit/>
          </a:bodyPr>
          <a:lstStyle/>
          <a:p>
            <a:r>
              <a:rPr lang="hu-HU" dirty="0" smtClean="0">
                <a:solidFill>
                  <a:schemeClr val="bg1"/>
                </a:solidFill>
              </a:rPr>
              <a:t>(Only the Sections 6.2.3 and 6.2.5 will be discussed)</a:t>
            </a:r>
            <a:endParaRPr lang="en-US" dirty="0">
              <a:solidFill>
                <a:schemeClr val="bg1"/>
              </a:solidFill>
            </a:endParaRPr>
          </a:p>
        </p:txBody>
      </p:sp>
    </p:spTree>
    <p:extLst>
      <p:ext uri="{BB962C8B-B14F-4D97-AF65-F5344CB8AC3E}">
        <p14:creationId xmlns:p14="http://schemas.microsoft.com/office/powerpoint/2010/main" val="538475206"/>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2F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841375" y="1576400"/>
            <a:ext cx="7359650"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hu-HU" sz="1900" dirty="0">
                <a:solidFill>
                  <a:srgbClr val="FFFFFF"/>
                </a:solidFill>
              </a:rPr>
              <a:t>6</a:t>
            </a:r>
            <a:r>
              <a:rPr lang="hu-HU" sz="1900" dirty="0" smtClean="0">
                <a:solidFill>
                  <a:srgbClr val="FFFFFF"/>
                </a:solidFill>
              </a:rPr>
              <a:t>.2.1</a:t>
            </a:r>
            <a:r>
              <a:rPr lang="en-US" sz="1900" dirty="0" smtClean="0">
                <a:solidFill>
                  <a:srgbClr val="FFFFFF"/>
                </a:solidFill>
              </a:rPr>
              <a:t> The </a:t>
            </a:r>
            <a:r>
              <a:rPr lang="hu-HU" sz="1900" dirty="0" smtClean="0">
                <a:solidFill>
                  <a:srgbClr val="FFFFFF"/>
                </a:solidFill>
              </a:rPr>
              <a:t>high performance</a:t>
            </a:r>
            <a:r>
              <a:rPr lang="en-US" sz="1900" dirty="0" smtClean="0">
                <a:solidFill>
                  <a:srgbClr val="FFFFFF"/>
                </a:solidFill>
              </a:rPr>
              <a:t> Cortex-A5</a:t>
            </a:r>
            <a:r>
              <a:rPr lang="hu-HU" sz="1900" dirty="0" smtClean="0">
                <a:solidFill>
                  <a:srgbClr val="FFFFFF"/>
                </a:solidFill>
              </a:rPr>
              <a:t>7</a:t>
            </a:r>
            <a:endParaRPr lang="hu-HU" sz="1900" dirty="0">
              <a:solidFill>
                <a:srgbClr val="FFFFFF"/>
              </a:solidFill>
            </a:endParaRPr>
          </a:p>
        </p:txBody>
      </p:sp>
      <p:sp>
        <p:nvSpPr>
          <p:cNvPr id="2" name="TextBox 1"/>
          <p:cNvSpPr txBox="1"/>
          <p:nvPr/>
        </p:nvSpPr>
        <p:spPr>
          <a:xfrm>
            <a:off x="3536885" y="2528900"/>
            <a:ext cx="1996059" cy="369332"/>
          </a:xfrm>
          <a:prstGeom prst="rect">
            <a:avLst/>
          </a:prstGeom>
          <a:noFill/>
        </p:spPr>
        <p:txBody>
          <a:bodyPr wrap="none" rtlCol="0">
            <a:spAutoFit/>
          </a:bodyPr>
          <a:lstStyle/>
          <a:p>
            <a:r>
              <a:rPr lang="hu-HU" dirty="0" smtClean="0">
                <a:solidFill>
                  <a:schemeClr val="bg1"/>
                </a:solidFill>
              </a:rPr>
              <a:t>(Not discussed)</a:t>
            </a:r>
            <a:endParaRPr lang="en-US" dirty="0">
              <a:solidFill>
                <a:schemeClr val="bg1"/>
              </a:solidFill>
            </a:endParaRPr>
          </a:p>
        </p:txBody>
      </p:sp>
    </p:spTree>
    <p:extLst>
      <p:ext uri="{BB962C8B-B14F-4D97-AF65-F5344CB8AC3E}">
        <p14:creationId xmlns:p14="http://schemas.microsoft.com/office/powerpoint/2010/main" val="2354859515"/>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itle 1"/>
          <p:cNvSpPr>
            <a:spLocks noGrp="1"/>
          </p:cNvSpPr>
          <p:nvPr>
            <p:ph type="title"/>
          </p:nvPr>
        </p:nvSpPr>
        <p:spPr>
          <a:xfrm>
            <a:off x="0" y="0"/>
            <a:ext cx="9144000" cy="393700"/>
          </a:xfrm>
        </p:spPr>
        <p:txBody>
          <a:bodyPr/>
          <a:lstStyle/>
          <a:p>
            <a:r>
              <a:rPr lang="hu-HU" dirty="0"/>
              <a:t>6.2.1 </a:t>
            </a:r>
            <a:r>
              <a:rPr lang="en-US" dirty="0"/>
              <a:t>The high performance Cortex-A57 </a:t>
            </a:r>
            <a:r>
              <a:rPr lang="hu-HU" dirty="0" smtClean="0"/>
              <a:t>(1)</a:t>
            </a:r>
            <a:endParaRPr lang="en-US" dirty="0"/>
          </a:p>
        </p:txBody>
      </p:sp>
      <p:grpSp>
        <p:nvGrpSpPr>
          <p:cNvPr id="17" name="Group 16"/>
          <p:cNvGrpSpPr/>
          <p:nvPr/>
        </p:nvGrpSpPr>
        <p:grpSpPr>
          <a:xfrm>
            <a:off x="42452" y="998730"/>
            <a:ext cx="9431351" cy="5852769"/>
            <a:chOff x="42452" y="473220"/>
            <a:chExt cx="10207651" cy="6466170"/>
          </a:xfrm>
        </p:grpSpPr>
        <p:grpSp>
          <p:nvGrpSpPr>
            <p:cNvPr id="15" name="Group 14"/>
            <p:cNvGrpSpPr/>
            <p:nvPr/>
          </p:nvGrpSpPr>
          <p:grpSpPr>
            <a:xfrm>
              <a:off x="49515" y="473220"/>
              <a:ext cx="10200588" cy="6466170"/>
              <a:chOff x="112168" y="99552"/>
              <a:chExt cx="10200588" cy="6744744"/>
            </a:xfrm>
          </p:grpSpPr>
          <p:sp>
            <p:nvSpPr>
              <p:cNvPr id="6" name="Felfelé nyíl 5"/>
              <p:cNvSpPr/>
              <p:nvPr/>
            </p:nvSpPr>
            <p:spPr>
              <a:xfrm rot="5122871">
                <a:off x="4109166" y="758368"/>
                <a:ext cx="2074324" cy="9216000"/>
              </a:xfrm>
              <a:custGeom>
                <a:avLst/>
                <a:gdLst>
                  <a:gd name="connsiteX0" fmla="*/ 0 w 1663868"/>
                  <a:gd name="connsiteY0" fmla="*/ 831934 h 6271200"/>
                  <a:gd name="connsiteX1" fmla="*/ 831934 w 1663868"/>
                  <a:gd name="connsiteY1" fmla="*/ 0 h 6271200"/>
                  <a:gd name="connsiteX2" fmla="*/ 1663868 w 1663868"/>
                  <a:gd name="connsiteY2" fmla="*/ 831934 h 6271200"/>
                  <a:gd name="connsiteX3" fmla="*/ 1247901 w 1663868"/>
                  <a:gd name="connsiteY3" fmla="*/ 831934 h 6271200"/>
                  <a:gd name="connsiteX4" fmla="*/ 1247901 w 1663868"/>
                  <a:gd name="connsiteY4" fmla="*/ 6271200 h 6271200"/>
                  <a:gd name="connsiteX5" fmla="*/ 415967 w 1663868"/>
                  <a:gd name="connsiteY5" fmla="*/ 6271200 h 6271200"/>
                  <a:gd name="connsiteX6" fmla="*/ 415967 w 1663868"/>
                  <a:gd name="connsiteY6" fmla="*/ 831934 h 6271200"/>
                  <a:gd name="connsiteX7" fmla="*/ 0 w 1663868"/>
                  <a:gd name="connsiteY7" fmla="*/ 831934 h 6271200"/>
                  <a:gd name="connsiteX0" fmla="*/ 0 w 1663868"/>
                  <a:gd name="connsiteY0" fmla="*/ 1590895 h 7030161"/>
                  <a:gd name="connsiteX1" fmla="*/ 764392 w 1663868"/>
                  <a:gd name="connsiteY1" fmla="*/ 0 h 7030161"/>
                  <a:gd name="connsiteX2" fmla="*/ 1663868 w 1663868"/>
                  <a:gd name="connsiteY2" fmla="*/ 1590895 h 7030161"/>
                  <a:gd name="connsiteX3" fmla="*/ 1247901 w 1663868"/>
                  <a:gd name="connsiteY3" fmla="*/ 1590895 h 7030161"/>
                  <a:gd name="connsiteX4" fmla="*/ 1247901 w 1663868"/>
                  <a:gd name="connsiteY4" fmla="*/ 7030161 h 7030161"/>
                  <a:gd name="connsiteX5" fmla="*/ 415967 w 1663868"/>
                  <a:gd name="connsiteY5" fmla="*/ 7030161 h 7030161"/>
                  <a:gd name="connsiteX6" fmla="*/ 415967 w 1663868"/>
                  <a:gd name="connsiteY6" fmla="*/ 1590895 h 7030161"/>
                  <a:gd name="connsiteX7" fmla="*/ 0 w 1663868"/>
                  <a:gd name="connsiteY7" fmla="*/ 1590895 h 7030161"/>
                  <a:gd name="connsiteX0" fmla="*/ 0 w 1465294"/>
                  <a:gd name="connsiteY0" fmla="*/ 1389825 h 7030161"/>
                  <a:gd name="connsiteX1" fmla="*/ 565818 w 1465294"/>
                  <a:gd name="connsiteY1" fmla="*/ 0 h 7030161"/>
                  <a:gd name="connsiteX2" fmla="*/ 1465294 w 1465294"/>
                  <a:gd name="connsiteY2" fmla="*/ 1590895 h 7030161"/>
                  <a:gd name="connsiteX3" fmla="*/ 1049327 w 1465294"/>
                  <a:gd name="connsiteY3" fmla="*/ 1590895 h 7030161"/>
                  <a:gd name="connsiteX4" fmla="*/ 1049327 w 1465294"/>
                  <a:gd name="connsiteY4" fmla="*/ 7030161 h 7030161"/>
                  <a:gd name="connsiteX5" fmla="*/ 217393 w 1465294"/>
                  <a:gd name="connsiteY5" fmla="*/ 7030161 h 7030161"/>
                  <a:gd name="connsiteX6" fmla="*/ 217393 w 1465294"/>
                  <a:gd name="connsiteY6" fmla="*/ 1590895 h 7030161"/>
                  <a:gd name="connsiteX7" fmla="*/ 0 w 1465294"/>
                  <a:gd name="connsiteY7" fmla="*/ 1389825 h 7030161"/>
                  <a:gd name="connsiteX0" fmla="*/ 0 w 1465294"/>
                  <a:gd name="connsiteY0" fmla="*/ 1389825 h 7030161"/>
                  <a:gd name="connsiteX1" fmla="*/ 565818 w 1465294"/>
                  <a:gd name="connsiteY1" fmla="*/ 0 h 7030161"/>
                  <a:gd name="connsiteX2" fmla="*/ 1465294 w 1465294"/>
                  <a:gd name="connsiteY2" fmla="*/ 1590895 h 7030161"/>
                  <a:gd name="connsiteX3" fmla="*/ 1049327 w 1465294"/>
                  <a:gd name="connsiteY3" fmla="*/ 1590895 h 7030161"/>
                  <a:gd name="connsiteX4" fmla="*/ 1049327 w 1465294"/>
                  <a:gd name="connsiteY4" fmla="*/ 7030161 h 7030161"/>
                  <a:gd name="connsiteX5" fmla="*/ 217393 w 1465294"/>
                  <a:gd name="connsiteY5" fmla="*/ 7030161 h 7030161"/>
                  <a:gd name="connsiteX6" fmla="*/ 211557 w 1465294"/>
                  <a:gd name="connsiteY6" fmla="*/ 1383089 h 7030161"/>
                  <a:gd name="connsiteX7" fmla="*/ 0 w 1465294"/>
                  <a:gd name="connsiteY7" fmla="*/ 1389825 h 7030161"/>
                  <a:gd name="connsiteX0" fmla="*/ 0 w 1282087"/>
                  <a:gd name="connsiteY0" fmla="*/ 1389825 h 7030161"/>
                  <a:gd name="connsiteX1" fmla="*/ 565818 w 1282087"/>
                  <a:gd name="connsiteY1" fmla="*/ 0 h 7030161"/>
                  <a:gd name="connsiteX2" fmla="*/ 1282087 w 1282087"/>
                  <a:gd name="connsiteY2" fmla="*/ 1367731 h 7030161"/>
                  <a:gd name="connsiteX3" fmla="*/ 1049327 w 1282087"/>
                  <a:gd name="connsiteY3" fmla="*/ 1590895 h 7030161"/>
                  <a:gd name="connsiteX4" fmla="*/ 1049327 w 1282087"/>
                  <a:gd name="connsiteY4" fmla="*/ 7030161 h 7030161"/>
                  <a:gd name="connsiteX5" fmla="*/ 217393 w 1282087"/>
                  <a:gd name="connsiteY5" fmla="*/ 7030161 h 7030161"/>
                  <a:gd name="connsiteX6" fmla="*/ 211557 w 1282087"/>
                  <a:gd name="connsiteY6" fmla="*/ 1383089 h 7030161"/>
                  <a:gd name="connsiteX7" fmla="*/ 0 w 1282087"/>
                  <a:gd name="connsiteY7" fmla="*/ 1389825 h 7030161"/>
                  <a:gd name="connsiteX0" fmla="*/ 0 w 1282087"/>
                  <a:gd name="connsiteY0" fmla="*/ 1389825 h 7030161"/>
                  <a:gd name="connsiteX1" fmla="*/ 565818 w 1282087"/>
                  <a:gd name="connsiteY1" fmla="*/ 0 h 7030161"/>
                  <a:gd name="connsiteX2" fmla="*/ 1282087 w 1282087"/>
                  <a:gd name="connsiteY2" fmla="*/ 1367731 h 7030161"/>
                  <a:gd name="connsiteX3" fmla="*/ 1037227 w 1282087"/>
                  <a:gd name="connsiteY3" fmla="*/ 1382088 h 7030161"/>
                  <a:gd name="connsiteX4" fmla="*/ 1049327 w 1282087"/>
                  <a:gd name="connsiteY4" fmla="*/ 7030161 h 7030161"/>
                  <a:gd name="connsiteX5" fmla="*/ 217393 w 1282087"/>
                  <a:gd name="connsiteY5" fmla="*/ 7030161 h 7030161"/>
                  <a:gd name="connsiteX6" fmla="*/ 211557 w 1282087"/>
                  <a:gd name="connsiteY6" fmla="*/ 1383089 h 7030161"/>
                  <a:gd name="connsiteX7" fmla="*/ 0 w 1282087"/>
                  <a:gd name="connsiteY7" fmla="*/ 1389825 h 7030161"/>
                  <a:gd name="connsiteX0" fmla="*/ 0 w 1282087"/>
                  <a:gd name="connsiteY0" fmla="*/ 1275304 h 6915640"/>
                  <a:gd name="connsiteX1" fmla="*/ 554225 w 1282087"/>
                  <a:gd name="connsiteY1" fmla="*/ 0 h 6915640"/>
                  <a:gd name="connsiteX2" fmla="*/ 1282087 w 1282087"/>
                  <a:gd name="connsiteY2" fmla="*/ 1253210 h 6915640"/>
                  <a:gd name="connsiteX3" fmla="*/ 1037227 w 1282087"/>
                  <a:gd name="connsiteY3" fmla="*/ 1267567 h 6915640"/>
                  <a:gd name="connsiteX4" fmla="*/ 1049327 w 1282087"/>
                  <a:gd name="connsiteY4" fmla="*/ 6915640 h 6915640"/>
                  <a:gd name="connsiteX5" fmla="*/ 217393 w 1282087"/>
                  <a:gd name="connsiteY5" fmla="*/ 6915640 h 6915640"/>
                  <a:gd name="connsiteX6" fmla="*/ 211557 w 1282087"/>
                  <a:gd name="connsiteY6" fmla="*/ 1268568 h 6915640"/>
                  <a:gd name="connsiteX7" fmla="*/ 0 w 1282087"/>
                  <a:gd name="connsiteY7" fmla="*/ 1275304 h 691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2087" h="6915640">
                    <a:moveTo>
                      <a:pt x="0" y="1275304"/>
                    </a:moveTo>
                    <a:lnTo>
                      <a:pt x="554225" y="0"/>
                    </a:lnTo>
                    <a:lnTo>
                      <a:pt x="1282087" y="1253210"/>
                    </a:lnTo>
                    <a:lnTo>
                      <a:pt x="1037227" y="1267567"/>
                    </a:lnTo>
                    <a:cubicBezTo>
                      <a:pt x="1041260" y="3150258"/>
                      <a:pt x="1045294" y="5032949"/>
                      <a:pt x="1049327" y="6915640"/>
                    </a:cubicBezTo>
                    <a:lnTo>
                      <a:pt x="217393" y="6915640"/>
                    </a:lnTo>
                    <a:cubicBezTo>
                      <a:pt x="215448" y="5033283"/>
                      <a:pt x="213502" y="3150925"/>
                      <a:pt x="211557" y="1268568"/>
                    </a:cubicBezTo>
                    <a:lnTo>
                      <a:pt x="0" y="1275304"/>
                    </a:lnTo>
                    <a:close/>
                  </a:path>
                </a:pathLst>
              </a:custGeom>
              <a:solidFill>
                <a:srgbClr val="C3F3D9"/>
              </a:solidFill>
              <a:ln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solidFill>
                    <a:prstClr val="white"/>
                  </a:solidFill>
                </a:endParaRPr>
              </a:p>
            </p:txBody>
          </p:sp>
          <p:grpSp>
            <p:nvGrpSpPr>
              <p:cNvPr id="8" name="Group 7"/>
              <p:cNvGrpSpPr/>
              <p:nvPr/>
            </p:nvGrpSpPr>
            <p:grpSpPr>
              <a:xfrm>
                <a:off x="112168" y="99552"/>
                <a:ext cx="10200588" cy="6744744"/>
                <a:chOff x="-41096" y="-725383"/>
                <a:chExt cx="10789025" cy="7502659"/>
              </a:xfrm>
            </p:grpSpPr>
            <p:sp>
              <p:nvSpPr>
                <p:cNvPr id="65" name="Felfelé nyíl 5"/>
                <p:cNvSpPr/>
                <p:nvPr/>
              </p:nvSpPr>
              <p:spPr>
                <a:xfrm rot="3780000">
                  <a:off x="4190218" y="-3034189"/>
                  <a:ext cx="2492012" cy="10623410"/>
                </a:xfrm>
                <a:custGeom>
                  <a:avLst/>
                  <a:gdLst>
                    <a:gd name="connsiteX0" fmla="*/ 0 w 1663868"/>
                    <a:gd name="connsiteY0" fmla="*/ 831934 h 6271200"/>
                    <a:gd name="connsiteX1" fmla="*/ 831934 w 1663868"/>
                    <a:gd name="connsiteY1" fmla="*/ 0 h 6271200"/>
                    <a:gd name="connsiteX2" fmla="*/ 1663868 w 1663868"/>
                    <a:gd name="connsiteY2" fmla="*/ 831934 h 6271200"/>
                    <a:gd name="connsiteX3" fmla="*/ 1247901 w 1663868"/>
                    <a:gd name="connsiteY3" fmla="*/ 831934 h 6271200"/>
                    <a:gd name="connsiteX4" fmla="*/ 1247901 w 1663868"/>
                    <a:gd name="connsiteY4" fmla="*/ 6271200 h 6271200"/>
                    <a:gd name="connsiteX5" fmla="*/ 415967 w 1663868"/>
                    <a:gd name="connsiteY5" fmla="*/ 6271200 h 6271200"/>
                    <a:gd name="connsiteX6" fmla="*/ 415967 w 1663868"/>
                    <a:gd name="connsiteY6" fmla="*/ 831934 h 6271200"/>
                    <a:gd name="connsiteX7" fmla="*/ 0 w 1663868"/>
                    <a:gd name="connsiteY7" fmla="*/ 831934 h 6271200"/>
                    <a:gd name="connsiteX0" fmla="*/ 0 w 1663868"/>
                    <a:gd name="connsiteY0" fmla="*/ 1590895 h 7030161"/>
                    <a:gd name="connsiteX1" fmla="*/ 764392 w 1663868"/>
                    <a:gd name="connsiteY1" fmla="*/ 0 h 7030161"/>
                    <a:gd name="connsiteX2" fmla="*/ 1663868 w 1663868"/>
                    <a:gd name="connsiteY2" fmla="*/ 1590895 h 7030161"/>
                    <a:gd name="connsiteX3" fmla="*/ 1247901 w 1663868"/>
                    <a:gd name="connsiteY3" fmla="*/ 1590895 h 7030161"/>
                    <a:gd name="connsiteX4" fmla="*/ 1247901 w 1663868"/>
                    <a:gd name="connsiteY4" fmla="*/ 7030161 h 7030161"/>
                    <a:gd name="connsiteX5" fmla="*/ 415967 w 1663868"/>
                    <a:gd name="connsiteY5" fmla="*/ 7030161 h 7030161"/>
                    <a:gd name="connsiteX6" fmla="*/ 415967 w 1663868"/>
                    <a:gd name="connsiteY6" fmla="*/ 1590895 h 7030161"/>
                    <a:gd name="connsiteX7" fmla="*/ 0 w 1663868"/>
                    <a:gd name="connsiteY7" fmla="*/ 1590895 h 7030161"/>
                    <a:gd name="connsiteX0" fmla="*/ 0 w 1455600"/>
                    <a:gd name="connsiteY0" fmla="*/ 1379646 h 7030161"/>
                    <a:gd name="connsiteX1" fmla="*/ 556124 w 1455600"/>
                    <a:gd name="connsiteY1" fmla="*/ 0 h 7030161"/>
                    <a:gd name="connsiteX2" fmla="*/ 1455600 w 1455600"/>
                    <a:gd name="connsiteY2" fmla="*/ 1590895 h 7030161"/>
                    <a:gd name="connsiteX3" fmla="*/ 1039633 w 1455600"/>
                    <a:gd name="connsiteY3" fmla="*/ 1590895 h 7030161"/>
                    <a:gd name="connsiteX4" fmla="*/ 1039633 w 1455600"/>
                    <a:gd name="connsiteY4" fmla="*/ 7030161 h 7030161"/>
                    <a:gd name="connsiteX5" fmla="*/ 207699 w 1455600"/>
                    <a:gd name="connsiteY5" fmla="*/ 7030161 h 7030161"/>
                    <a:gd name="connsiteX6" fmla="*/ 207699 w 1455600"/>
                    <a:gd name="connsiteY6" fmla="*/ 1590895 h 7030161"/>
                    <a:gd name="connsiteX7" fmla="*/ 0 w 1455600"/>
                    <a:gd name="connsiteY7" fmla="*/ 1379646 h 7030161"/>
                    <a:gd name="connsiteX0" fmla="*/ 0 w 1455600"/>
                    <a:gd name="connsiteY0" fmla="*/ 1379646 h 7030161"/>
                    <a:gd name="connsiteX1" fmla="*/ 556124 w 1455600"/>
                    <a:gd name="connsiteY1" fmla="*/ 0 h 7030161"/>
                    <a:gd name="connsiteX2" fmla="*/ 1455600 w 1455600"/>
                    <a:gd name="connsiteY2" fmla="*/ 1590895 h 7030161"/>
                    <a:gd name="connsiteX3" fmla="*/ 1039633 w 1455600"/>
                    <a:gd name="connsiteY3" fmla="*/ 1590895 h 7030161"/>
                    <a:gd name="connsiteX4" fmla="*/ 1039633 w 1455600"/>
                    <a:gd name="connsiteY4" fmla="*/ 7030161 h 7030161"/>
                    <a:gd name="connsiteX5" fmla="*/ 207699 w 1455600"/>
                    <a:gd name="connsiteY5" fmla="*/ 7030161 h 7030161"/>
                    <a:gd name="connsiteX6" fmla="*/ 204316 w 1455600"/>
                    <a:gd name="connsiteY6" fmla="*/ 1376752 h 7030161"/>
                    <a:gd name="connsiteX7" fmla="*/ 0 w 1455600"/>
                    <a:gd name="connsiteY7" fmla="*/ 1379646 h 7030161"/>
                    <a:gd name="connsiteX0" fmla="*/ 0 w 1455600"/>
                    <a:gd name="connsiteY0" fmla="*/ 1379646 h 7030161"/>
                    <a:gd name="connsiteX1" fmla="*/ 556124 w 1455600"/>
                    <a:gd name="connsiteY1" fmla="*/ 0 h 7030161"/>
                    <a:gd name="connsiteX2" fmla="*/ 1455600 w 1455600"/>
                    <a:gd name="connsiteY2" fmla="*/ 1590895 h 7030161"/>
                    <a:gd name="connsiteX3" fmla="*/ 1034180 w 1455600"/>
                    <a:gd name="connsiteY3" fmla="*/ 1389351 h 7030161"/>
                    <a:gd name="connsiteX4" fmla="*/ 1039633 w 1455600"/>
                    <a:gd name="connsiteY4" fmla="*/ 7030161 h 7030161"/>
                    <a:gd name="connsiteX5" fmla="*/ 207699 w 1455600"/>
                    <a:gd name="connsiteY5" fmla="*/ 7030161 h 7030161"/>
                    <a:gd name="connsiteX6" fmla="*/ 204316 w 1455600"/>
                    <a:gd name="connsiteY6" fmla="*/ 1376752 h 7030161"/>
                    <a:gd name="connsiteX7" fmla="*/ 0 w 1455600"/>
                    <a:gd name="connsiteY7" fmla="*/ 1379646 h 7030161"/>
                    <a:gd name="connsiteX0" fmla="*/ 0 w 1253081"/>
                    <a:gd name="connsiteY0" fmla="*/ 1379646 h 7030161"/>
                    <a:gd name="connsiteX1" fmla="*/ 556124 w 1253081"/>
                    <a:gd name="connsiteY1" fmla="*/ 0 h 7030161"/>
                    <a:gd name="connsiteX2" fmla="*/ 1253081 w 1253081"/>
                    <a:gd name="connsiteY2" fmla="*/ 1375942 h 7030161"/>
                    <a:gd name="connsiteX3" fmla="*/ 1034180 w 1253081"/>
                    <a:gd name="connsiteY3" fmla="*/ 1389351 h 7030161"/>
                    <a:gd name="connsiteX4" fmla="*/ 1039633 w 1253081"/>
                    <a:gd name="connsiteY4" fmla="*/ 7030161 h 7030161"/>
                    <a:gd name="connsiteX5" fmla="*/ 207699 w 1253081"/>
                    <a:gd name="connsiteY5" fmla="*/ 7030161 h 7030161"/>
                    <a:gd name="connsiteX6" fmla="*/ 204316 w 1253081"/>
                    <a:gd name="connsiteY6" fmla="*/ 1376752 h 7030161"/>
                    <a:gd name="connsiteX7" fmla="*/ 0 w 1253081"/>
                    <a:gd name="connsiteY7" fmla="*/ 1379646 h 7030161"/>
                    <a:gd name="connsiteX0" fmla="*/ 0 w 1253081"/>
                    <a:gd name="connsiteY0" fmla="*/ 1379646 h 7030161"/>
                    <a:gd name="connsiteX1" fmla="*/ 556124 w 1253081"/>
                    <a:gd name="connsiteY1" fmla="*/ 0 h 7030161"/>
                    <a:gd name="connsiteX2" fmla="*/ 1253081 w 1253081"/>
                    <a:gd name="connsiteY2" fmla="*/ 1375942 h 7030161"/>
                    <a:gd name="connsiteX3" fmla="*/ 1031029 w 1253081"/>
                    <a:gd name="connsiteY3" fmla="*/ 1369410 h 7030161"/>
                    <a:gd name="connsiteX4" fmla="*/ 1039633 w 1253081"/>
                    <a:gd name="connsiteY4" fmla="*/ 7030161 h 7030161"/>
                    <a:gd name="connsiteX5" fmla="*/ 207699 w 1253081"/>
                    <a:gd name="connsiteY5" fmla="*/ 7030161 h 7030161"/>
                    <a:gd name="connsiteX6" fmla="*/ 204316 w 1253081"/>
                    <a:gd name="connsiteY6" fmla="*/ 1376752 h 7030161"/>
                    <a:gd name="connsiteX7" fmla="*/ 0 w 1253081"/>
                    <a:gd name="connsiteY7" fmla="*/ 1379646 h 7030161"/>
                    <a:gd name="connsiteX0" fmla="*/ 0 w 1253081"/>
                    <a:gd name="connsiteY0" fmla="*/ 1250526 h 6901041"/>
                    <a:gd name="connsiteX1" fmla="*/ 554192 w 1253081"/>
                    <a:gd name="connsiteY1" fmla="*/ 0 h 6901041"/>
                    <a:gd name="connsiteX2" fmla="*/ 1253081 w 1253081"/>
                    <a:gd name="connsiteY2" fmla="*/ 1246822 h 6901041"/>
                    <a:gd name="connsiteX3" fmla="*/ 1031029 w 1253081"/>
                    <a:gd name="connsiteY3" fmla="*/ 1240290 h 6901041"/>
                    <a:gd name="connsiteX4" fmla="*/ 1039633 w 1253081"/>
                    <a:gd name="connsiteY4" fmla="*/ 6901041 h 6901041"/>
                    <a:gd name="connsiteX5" fmla="*/ 207699 w 1253081"/>
                    <a:gd name="connsiteY5" fmla="*/ 6901041 h 6901041"/>
                    <a:gd name="connsiteX6" fmla="*/ 204316 w 1253081"/>
                    <a:gd name="connsiteY6" fmla="*/ 1247632 h 6901041"/>
                    <a:gd name="connsiteX7" fmla="*/ 0 w 1253081"/>
                    <a:gd name="connsiteY7" fmla="*/ 1250526 h 690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81" h="6901041">
                      <a:moveTo>
                        <a:pt x="0" y="1250526"/>
                      </a:moveTo>
                      <a:lnTo>
                        <a:pt x="554192" y="0"/>
                      </a:lnTo>
                      <a:lnTo>
                        <a:pt x="1253081" y="1246822"/>
                      </a:lnTo>
                      <a:lnTo>
                        <a:pt x="1031029" y="1240290"/>
                      </a:lnTo>
                      <a:cubicBezTo>
                        <a:pt x="1032847" y="3120560"/>
                        <a:pt x="1037815" y="5020771"/>
                        <a:pt x="1039633" y="6901041"/>
                      </a:cubicBezTo>
                      <a:lnTo>
                        <a:pt x="207699" y="6901041"/>
                      </a:lnTo>
                      <a:cubicBezTo>
                        <a:pt x="206571" y="5016571"/>
                        <a:pt x="205444" y="3132102"/>
                        <a:pt x="204316" y="1247632"/>
                      </a:cubicBezTo>
                      <a:lnTo>
                        <a:pt x="0" y="1250526"/>
                      </a:lnTo>
                      <a:close/>
                    </a:path>
                  </a:pathLst>
                </a:custGeom>
                <a:gradFill flip="none" rotWithShape="1">
                  <a:gsLst>
                    <a:gs pos="100000">
                      <a:srgbClr val="FFEFD1">
                        <a:alpha val="10000"/>
                      </a:srgbClr>
                    </a:gs>
                    <a:gs pos="64999">
                      <a:srgbClr val="F0EBD5"/>
                    </a:gs>
                    <a:gs pos="0">
                      <a:srgbClr val="D1C39F"/>
                    </a:gs>
                  </a:gsLst>
                  <a:lin ang="5400000" scaled="0"/>
                  <a:tileRect/>
                </a:gradFill>
                <a:ln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solidFill>
                      <a:prstClr val="white"/>
                    </a:solidFill>
                  </a:endParaRPr>
                </a:p>
              </p:txBody>
            </p:sp>
            <p:sp>
              <p:nvSpPr>
                <p:cNvPr id="64" name="Felfelé nyíl 5"/>
                <p:cNvSpPr/>
                <p:nvPr/>
              </p:nvSpPr>
              <p:spPr>
                <a:xfrm rot="4500000">
                  <a:off x="4180665" y="-1234969"/>
                  <a:ext cx="2215122" cy="10052254"/>
                </a:xfrm>
                <a:custGeom>
                  <a:avLst/>
                  <a:gdLst>
                    <a:gd name="connsiteX0" fmla="*/ 0 w 1663868"/>
                    <a:gd name="connsiteY0" fmla="*/ 831934 h 6271200"/>
                    <a:gd name="connsiteX1" fmla="*/ 831934 w 1663868"/>
                    <a:gd name="connsiteY1" fmla="*/ 0 h 6271200"/>
                    <a:gd name="connsiteX2" fmla="*/ 1663868 w 1663868"/>
                    <a:gd name="connsiteY2" fmla="*/ 831934 h 6271200"/>
                    <a:gd name="connsiteX3" fmla="*/ 1247901 w 1663868"/>
                    <a:gd name="connsiteY3" fmla="*/ 831934 h 6271200"/>
                    <a:gd name="connsiteX4" fmla="*/ 1247901 w 1663868"/>
                    <a:gd name="connsiteY4" fmla="*/ 6271200 h 6271200"/>
                    <a:gd name="connsiteX5" fmla="*/ 415967 w 1663868"/>
                    <a:gd name="connsiteY5" fmla="*/ 6271200 h 6271200"/>
                    <a:gd name="connsiteX6" fmla="*/ 415967 w 1663868"/>
                    <a:gd name="connsiteY6" fmla="*/ 831934 h 6271200"/>
                    <a:gd name="connsiteX7" fmla="*/ 0 w 1663868"/>
                    <a:gd name="connsiteY7" fmla="*/ 831934 h 6271200"/>
                    <a:gd name="connsiteX0" fmla="*/ 0 w 1663868"/>
                    <a:gd name="connsiteY0" fmla="*/ 1590895 h 7030161"/>
                    <a:gd name="connsiteX1" fmla="*/ 764392 w 1663868"/>
                    <a:gd name="connsiteY1" fmla="*/ 0 h 7030161"/>
                    <a:gd name="connsiteX2" fmla="*/ 1663868 w 1663868"/>
                    <a:gd name="connsiteY2" fmla="*/ 1590895 h 7030161"/>
                    <a:gd name="connsiteX3" fmla="*/ 1247901 w 1663868"/>
                    <a:gd name="connsiteY3" fmla="*/ 1590895 h 7030161"/>
                    <a:gd name="connsiteX4" fmla="*/ 1247901 w 1663868"/>
                    <a:gd name="connsiteY4" fmla="*/ 7030161 h 7030161"/>
                    <a:gd name="connsiteX5" fmla="*/ 415967 w 1663868"/>
                    <a:gd name="connsiteY5" fmla="*/ 7030161 h 7030161"/>
                    <a:gd name="connsiteX6" fmla="*/ 415967 w 1663868"/>
                    <a:gd name="connsiteY6" fmla="*/ 1590895 h 7030161"/>
                    <a:gd name="connsiteX7" fmla="*/ 0 w 1663868"/>
                    <a:gd name="connsiteY7" fmla="*/ 1590895 h 7030161"/>
                    <a:gd name="connsiteX0" fmla="*/ 0 w 1434967"/>
                    <a:gd name="connsiteY0" fmla="*/ 1401125 h 7030161"/>
                    <a:gd name="connsiteX1" fmla="*/ 535491 w 1434967"/>
                    <a:gd name="connsiteY1" fmla="*/ 0 h 7030161"/>
                    <a:gd name="connsiteX2" fmla="*/ 1434967 w 1434967"/>
                    <a:gd name="connsiteY2" fmla="*/ 1590895 h 7030161"/>
                    <a:gd name="connsiteX3" fmla="*/ 1019000 w 1434967"/>
                    <a:gd name="connsiteY3" fmla="*/ 1590895 h 7030161"/>
                    <a:gd name="connsiteX4" fmla="*/ 1019000 w 1434967"/>
                    <a:gd name="connsiteY4" fmla="*/ 7030161 h 7030161"/>
                    <a:gd name="connsiteX5" fmla="*/ 187066 w 1434967"/>
                    <a:gd name="connsiteY5" fmla="*/ 7030161 h 7030161"/>
                    <a:gd name="connsiteX6" fmla="*/ 187066 w 1434967"/>
                    <a:gd name="connsiteY6" fmla="*/ 1590895 h 7030161"/>
                    <a:gd name="connsiteX7" fmla="*/ 0 w 1434967"/>
                    <a:gd name="connsiteY7" fmla="*/ 1401125 h 7030161"/>
                    <a:gd name="connsiteX0" fmla="*/ 0 w 1434967"/>
                    <a:gd name="connsiteY0" fmla="*/ 1401125 h 7030161"/>
                    <a:gd name="connsiteX1" fmla="*/ 535491 w 1434967"/>
                    <a:gd name="connsiteY1" fmla="*/ 0 h 7030161"/>
                    <a:gd name="connsiteX2" fmla="*/ 1434967 w 1434967"/>
                    <a:gd name="connsiteY2" fmla="*/ 1590895 h 7030161"/>
                    <a:gd name="connsiteX3" fmla="*/ 1019000 w 1434967"/>
                    <a:gd name="connsiteY3" fmla="*/ 1590895 h 7030161"/>
                    <a:gd name="connsiteX4" fmla="*/ 1019000 w 1434967"/>
                    <a:gd name="connsiteY4" fmla="*/ 7030161 h 7030161"/>
                    <a:gd name="connsiteX5" fmla="*/ 187066 w 1434967"/>
                    <a:gd name="connsiteY5" fmla="*/ 7030161 h 7030161"/>
                    <a:gd name="connsiteX6" fmla="*/ 189789 w 1434967"/>
                    <a:gd name="connsiteY6" fmla="*/ 1410311 h 7030161"/>
                    <a:gd name="connsiteX7" fmla="*/ 0 w 1434967"/>
                    <a:gd name="connsiteY7" fmla="*/ 1401125 h 7030161"/>
                    <a:gd name="connsiteX0" fmla="*/ 0 w 1447184"/>
                    <a:gd name="connsiteY0" fmla="*/ 1437966 h 7030161"/>
                    <a:gd name="connsiteX1" fmla="*/ 547708 w 1447184"/>
                    <a:gd name="connsiteY1" fmla="*/ 0 h 7030161"/>
                    <a:gd name="connsiteX2" fmla="*/ 1447184 w 1447184"/>
                    <a:gd name="connsiteY2" fmla="*/ 1590895 h 7030161"/>
                    <a:gd name="connsiteX3" fmla="*/ 1031217 w 1447184"/>
                    <a:gd name="connsiteY3" fmla="*/ 1590895 h 7030161"/>
                    <a:gd name="connsiteX4" fmla="*/ 1031217 w 1447184"/>
                    <a:gd name="connsiteY4" fmla="*/ 7030161 h 7030161"/>
                    <a:gd name="connsiteX5" fmla="*/ 199283 w 1447184"/>
                    <a:gd name="connsiteY5" fmla="*/ 7030161 h 7030161"/>
                    <a:gd name="connsiteX6" fmla="*/ 202006 w 1447184"/>
                    <a:gd name="connsiteY6" fmla="*/ 1410311 h 7030161"/>
                    <a:gd name="connsiteX7" fmla="*/ 0 w 1447184"/>
                    <a:gd name="connsiteY7" fmla="*/ 1437966 h 7030161"/>
                    <a:gd name="connsiteX0" fmla="*/ 0 w 1443216"/>
                    <a:gd name="connsiteY0" fmla="*/ 1412740 h 7030161"/>
                    <a:gd name="connsiteX1" fmla="*/ 543740 w 1443216"/>
                    <a:gd name="connsiteY1" fmla="*/ 0 h 7030161"/>
                    <a:gd name="connsiteX2" fmla="*/ 1443216 w 1443216"/>
                    <a:gd name="connsiteY2" fmla="*/ 1590895 h 7030161"/>
                    <a:gd name="connsiteX3" fmla="*/ 1027249 w 1443216"/>
                    <a:gd name="connsiteY3" fmla="*/ 1590895 h 7030161"/>
                    <a:gd name="connsiteX4" fmla="*/ 1027249 w 1443216"/>
                    <a:gd name="connsiteY4" fmla="*/ 7030161 h 7030161"/>
                    <a:gd name="connsiteX5" fmla="*/ 195315 w 1443216"/>
                    <a:gd name="connsiteY5" fmla="*/ 7030161 h 7030161"/>
                    <a:gd name="connsiteX6" fmla="*/ 198038 w 1443216"/>
                    <a:gd name="connsiteY6" fmla="*/ 1410311 h 7030161"/>
                    <a:gd name="connsiteX7" fmla="*/ 0 w 1443216"/>
                    <a:gd name="connsiteY7" fmla="*/ 1412740 h 7030161"/>
                    <a:gd name="connsiteX0" fmla="*/ 0 w 1443216"/>
                    <a:gd name="connsiteY0" fmla="*/ 1412740 h 7030161"/>
                    <a:gd name="connsiteX1" fmla="*/ 543740 w 1443216"/>
                    <a:gd name="connsiteY1" fmla="*/ 0 h 7030161"/>
                    <a:gd name="connsiteX2" fmla="*/ 1443216 w 1443216"/>
                    <a:gd name="connsiteY2" fmla="*/ 1590895 h 7030161"/>
                    <a:gd name="connsiteX3" fmla="*/ 1029662 w 1443216"/>
                    <a:gd name="connsiteY3" fmla="*/ 1371473 h 7030161"/>
                    <a:gd name="connsiteX4" fmla="*/ 1027249 w 1443216"/>
                    <a:gd name="connsiteY4" fmla="*/ 7030161 h 7030161"/>
                    <a:gd name="connsiteX5" fmla="*/ 195315 w 1443216"/>
                    <a:gd name="connsiteY5" fmla="*/ 7030161 h 7030161"/>
                    <a:gd name="connsiteX6" fmla="*/ 198038 w 1443216"/>
                    <a:gd name="connsiteY6" fmla="*/ 1410311 h 7030161"/>
                    <a:gd name="connsiteX7" fmla="*/ 0 w 1443216"/>
                    <a:gd name="connsiteY7" fmla="*/ 1412740 h 7030161"/>
                    <a:gd name="connsiteX0" fmla="*/ 0 w 1255049"/>
                    <a:gd name="connsiteY0" fmla="*/ 1412740 h 7030161"/>
                    <a:gd name="connsiteX1" fmla="*/ 543740 w 1255049"/>
                    <a:gd name="connsiteY1" fmla="*/ 0 h 7030161"/>
                    <a:gd name="connsiteX2" fmla="*/ 1255049 w 1255049"/>
                    <a:gd name="connsiteY2" fmla="*/ 1399263 h 7030161"/>
                    <a:gd name="connsiteX3" fmla="*/ 1029662 w 1255049"/>
                    <a:gd name="connsiteY3" fmla="*/ 1371473 h 7030161"/>
                    <a:gd name="connsiteX4" fmla="*/ 1027249 w 1255049"/>
                    <a:gd name="connsiteY4" fmla="*/ 7030161 h 7030161"/>
                    <a:gd name="connsiteX5" fmla="*/ 195315 w 1255049"/>
                    <a:gd name="connsiteY5" fmla="*/ 7030161 h 7030161"/>
                    <a:gd name="connsiteX6" fmla="*/ 198038 w 1255049"/>
                    <a:gd name="connsiteY6" fmla="*/ 1410311 h 7030161"/>
                    <a:gd name="connsiteX7" fmla="*/ 0 w 1255049"/>
                    <a:gd name="connsiteY7" fmla="*/ 1412740 h 7030161"/>
                    <a:gd name="connsiteX0" fmla="*/ 0 w 1255049"/>
                    <a:gd name="connsiteY0" fmla="*/ 1412740 h 7030161"/>
                    <a:gd name="connsiteX1" fmla="*/ 543740 w 1255049"/>
                    <a:gd name="connsiteY1" fmla="*/ 0 h 7030161"/>
                    <a:gd name="connsiteX2" fmla="*/ 1255049 w 1255049"/>
                    <a:gd name="connsiteY2" fmla="*/ 1399263 h 7030161"/>
                    <a:gd name="connsiteX3" fmla="*/ 1025693 w 1255049"/>
                    <a:gd name="connsiteY3" fmla="*/ 1396700 h 7030161"/>
                    <a:gd name="connsiteX4" fmla="*/ 1027249 w 1255049"/>
                    <a:gd name="connsiteY4" fmla="*/ 7030161 h 7030161"/>
                    <a:gd name="connsiteX5" fmla="*/ 195315 w 1255049"/>
                    <a:gd name="connsiteY5" fmla="*/ 7030161 h 7030161"/>
                    <a:gd name="connsiteX6" fmla="*/ 198038 w 1255049"/>
                    <a:gd name="connsiteY6" fmla="*/ 1410311 h 7030161"/>
                    <a:gd name="connsiteX7" fmla="*/ 0 w 1255049"/>
                    <a:gd name="connsiteY7" fmla="*/ 1412740 h 7030161"/>
                    <a:gd name="connsiteX0" fmla="*/ 0 w 1238242"/>
                    <a:gd name="connsiteY0" fmla="*/ 1412740 h 7030161"/>
                    <a:gd name="connsiteX1" fmla="*/ 543740 w 1238242"/>
                    <a:gd name="connsiteY1" fmla="*/ 0 h 7030161"/>
                    <a:gd name="connsiteX2" fmla="*/ 1238242 w 1238242"/>
                    <a:gd name="connsiteY2" fmla="*/ 1383653 h 7030161"/>
                    <a:gd name="connsiteX3" fmla="*/ 1025693 w 1238242"/>
                    <a:gd name="connsiteY3" fmla="*/ 1396700 h 7030161"/>
                    <a:gd name="connsiteX4" fmla="*/ 1027249 w 1238242"/>
                    <a:gd name="connsiteY4" fmla="*/ 7030161 h 7030161"/>
                    <a:gd name="connsiteX5" fmla="*/ 195315 w 1238242"/>
                    <a:gd name="connsiteY5" fmla="*/ 7030161 h 7030161"/>
                    <a:gd name="connsiteX6" fmla="*/ 198038 w 1238242"/>
                    <a:gd name="connsiteY6" fmla="*/ 1410311 h 7030161"/>
                    <a:gd name="connsiteX7" fmla="*/ 0 w 1238242"/>
                    <a:gd name="connsiteY7" fmla="*/ 1412740 h 7030161"/>
                    <a:gd name="connsiteX0" fmla="*/ 0 w 1238242"/>
                    <a:gd name="connsiteY0" fmla="*/ 1278300 h 6895721"/>
                    <a:gd name="connsiteX1" fmla="*/ 535434 w 1238242"/>
                    <a:gd name="connsiteY1" fmla="*/ 0 h 6895721"/>
                    <a:gd name="connsiteX2" fmla="*/ 1238242 w 1238242"/>
                    <a:gd name="connsiteY2" fmla="*/ 1249213 h 6895721"/>
                    <a:gd name="connsiteX3" fmla="*/ 1025693 w 1238242"/>
                    <a:gd name="connsiteY3" fmla="*/ 1262260 h 6895721"/>
                    <a:gd name="connsiteX4" fmla="*/ 1027249 w 1238242"/>
                    <a:gd name="connsiteY4" fmla="*/ 6895721 h 6895721"/>
                    <a:gd name="connsiteX5" fmla="*/ 195315 w 1238242"/>
                    <a:gd name="connsiteY5" fmla="*/ 6895721 h 6895721"/>
                    <a:gd name="connsiteX6" fmla="*/ 198038 w 1238242"/>
                    <a:gd name="connsiteY6" fmla="*/ 1275871 h 6895721"/>
                    <a:gd name="connsiteX7" fmla="*/ 0 w 1238242"/>
                    <a:gd name="connsiteY7" fmla="*/ 1278300 h 689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242" h="6895721">
                      <a:moveTo>
                        <a:pt x="0" y="1278300"/>
                      </a:moveTo>
                      <a:lnTo>
                        <a:pt x="535434" y="0"/>
                      </a:lnTo>
                      <a:lnTo>
                        <a:pt x="1238242" y="1249213"/>
                      </a:lnTo>
                      <a:lnTo>
                        <a:pt x="1025693" y="1262260"/>
                      </a:lnTo>
                      <a:cubicBezTo>
                        <a:pt x="1024889" y="3148489"/>
                        <a:pt x="1028053" y="5009492"/>
                        <a:pt x="1027249" y="6895721"/>
                      </a:cubicBezTo>
                      <a:lnTo>
                        <a:pt x="195315" y="6895721"/>
                      </a:lnTo>
                      <a:cubicBezTo>
                        <a:pt x="196223" y="5022438"/>
                        <a:pt x="197130" y="3149154"/>
                        <a:pt x="198038" y="1275871"/>
                      </a:cubicBezTo>
                      <a:lnTo>
                        <a:pt x="0" y="1278300"/>
                      </a:lnTo>
                      <a:close/>
                    </a:path>
                  </a:pathLst>
                </a:custGeom>
                <a:gradFill flip="none" rotWithShape="1">
                  <a:gsLst>
                    <a:gs pos="0">
                      <a:srgbClr val="E6E6E6">
                        <a:alpha val="10000"/>
                      </a:srgbClr>
                    </a:gs>
                    <a:gs pos="16000">
                      <a:srgbClr val="E6E6E6"/>
                    </a:gs>
                    <a:gs pos="100000">
                      <a:srgbClr val="E6E6E6"/>
                    </a:gs>
                  </a:gsLst>
                  <a:lin ang="5400000" scaled="0"/>
                  <a:tileRect/>
                </a:gradFill>
                <a:ln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solidFill>
                      <a:prstClr val="white"/>
                    </a:solidFill>
                  </a:endParaRPr>
                </a:p>
              </p:txBody>
            </p:sp>
            <p:grpSp>
              <p:nvGrpSpPr>
                <p:cNvPr id="7" name="Group 6"/>
                <p:cNvGrpSpPr/>
                <p:nvPr/>
              </p:nvGrpSpPr>
              <p:grpSpPr>
                <a:xfrm>
                  <a:off x="-41096" y="-725383"/>
                  <a:ext cx="10203281" cy="7502659"/>
                  <a:chOff x="-41096" y="-725383"/>
                  <a:chExt cx="10203281" cy="7502659"/>
                </a:xfrm>
              </p:grpSpPr>
              <p:sp>
                <p:nvSpPr>
                  <p:cNvPr id="12" name="Téglalap 11"/>
                  <p:cNvSpPr/>
                  <p:nvPr/>
                </p:nvSpPr>
                <p:spPr>
                  <a:xfrm>
                    <a:off x="312739" y="5987576"/>
                    <a:ext cx="3909669" cy="7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cxnSp>
                <p:nvCxnSpPr>
                  <p:cNvPr id="3" name="Egyenes összekötő nyíllal 2"/>
                  <p:cNvCxnSpPr/>
                  <p:nvPr/>
                </p:nvCxnSpPr>
                <p:spPr>
                  <a:xfrm flipV="1">
                    <a:off x="224150" y="6354404"/>
                    <a:ext cx="9938035" cy="39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Egyenes összekötő 4"/>
                  <p:cNvCxnSpPr/>
                  <p:nvPr/>
                </p:nvCxnSpPr>
                <p:spPr>
                  <a:xfrm>
                    <a:off x="4215703" y="62821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Egyenes összekötő 13"/>
                  <p:cNvCxnSpPr/>
                  <p:nvPr/>
                </p:nvCxnSpPr>
                <p:spPr>
                  <a:xfrm>
                    <a:off x="1615378"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a:off x="5946078" y="6286936"/>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61" name="Szövegdoboz 16"/>
                  <p:cNvSpPr txBox="1">
                    <a:spLocks noChangeArrowheads="1"/>
                  </p:cNvSpPr>
                  <p:nvPr/>
                </p:nvSpPr>
                <p:spPr bwMode="auto">
                  <a:xfrm>
                    <a:off x="6123087" y="6431398"/>
                    <a:ext cx="5238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2012</a:t>
                    </a:r>
                  </a:p>
                </p:txBody>
              </p:sp>
              <p:sp>
                <p:nvSpPr>
                  <p:cNvPr id="2062" name="Szövegdoboz 17"/>
                  <p:cNvSpPr txBox="1">
                    <a:spLocks noChangeArrowheads="1"/>
                  </p:cNvSpPr>
                  <p:nvPr/>
                </p:nvSpPr>
                <p:spPr bwMode="auto">
                  <a:xfrm>
                    <a:off x="6973987" y="6437748"/>
                    <a:ext cx="5238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2013</a:t>
                    </a:r>
                  </a:p>
                </p:txBody>
              </p:sp>
              <p:sp>
                <p:nvSpPr>
                  <p:cNvPr id="2063" name="Szövegdoboz 36"/>
                  <p:cNvSpPr txBox="1">
                    <a:spLocks noChangeArrowheads="1"/>
                  </p:cNvSpPr>
                  <p:nvPr/>
                </p:nvSpPr>
                <p:spPr bwMode="auto">
                  <a:xfrm rot="21260574">
                    <a:off x="3628896" y="5054250"/>
                    <a:ext cx="91082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10/2009</a:t>
                    </a:r>
                  </a:p>
                  <a:p>
                    <a:pPr>
                      <a:spcBef>
                        <a:spcPct val="0"/>
                      </a:spcBef>
                      <a:buFontTx/>
                      <a:buNone/>
                    </a:pPr>
                    <a:r>
                      <a:rPr lang="hu-HU" altLang="hu-HU" sz="1000" b="1" dirty="0" smtClean="0">
                        <a:solidFill>
                          <a:srgbClr val="000000"/>
                        </a:solidFill>
                        <a:latin typeface="Verdana" pitchFamily="34" charset="0"/>
                      </a:rPr>
                      <a:t>Cortex-A5</a:t>
                    </a:r>
                    <a:endParaRPr lang="en-US" altLang="hu-HU" sz="1000" b="1"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ARMv7</a:t>
                    </a:r>
                  </a:p>
                  <a:p>
                    <a:pPr algn="ctr">
                      <a:spcBef>
                        <a:spcPct val="0"/>
                      </a:spcBef>
                      <a:buFontTx/>
                      <a:buNone/>
                    </a:pPr>
                    <a:r>
                      <a:rPr lang="en-US" altLang="hu-HU" sz="1000" dirty="0" smtClean="0">
                        <a:solidFill>
                          <a:srgbClr val="000000"/>
                        </a:solidFill>
                        <a:latin typeface="Verdana" pitchFamily="34" charset="0"/>
                      </a:rPr>
                      <a:t>40 nm</a:t>
                    </a:r>
                    <a:endParaRPr lang="hu-HU" altLang="hu-HU" sz="1000" dirty="0">
                      <a:solidFill>
                        <a:srgbClr val="000000"/>
                      </a:solidFill>
                      <a:latin typeface="Verdana" pitchFamily="34" charset="0"/>
                    </a:endParaRPr>
                  </a:p>
                </p:txBody>
              </p:sp>
              <p:sp>
                <p:nvSpPr>
                  <p:cNvPr id="2072" name="Szövegdoboz 1"/>
                  <p:cNvSpPr txBox="1">
                    <a:spLocks noChangeArrowheads="1"/>
                  </p:cNvSpPr>
                  <p:nvPr/>
                </p:nvSpPr>
                <p:spPr bwMode="auto">
                  <a:xfrm rot="19974219">
                    <a:off x="1595341" y="3072144"/>
                    <a:ext cx="22885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en-US" sz="2200" b="1" dirty="0" smtClean="0">
                        <a:solidFill>
                          <a:srgbClr val="DAB99E"/>
                        </a:solidFill>
                      </a:rPr>
                      <a:t>High Performance</a:t>
                    </a:r>
                    <a:endParaRPr lang="hu-HU" altLang="en-US" sz="2200" b="1" dirty="0">
                      <a:solidFill>
                        <a:srgbClr val="DAB99E"/>
                      </a:solidFill>
                    </a:endParaRPr>
                  </a:p>
                </p:txBody>
              </p:sp>
              <p:sp>
                <p:nvSpPr>
                  <p:cNvPr id="2073" name="Szövegdoboz 21"/>
                  <p:cNvSpPr txBox="1">
                    <a:spLocks noChangeArrowheads="1"/>
                  </p:cNvSpPr>
                  <p:nvPr/>
                </p:nvSpPr>
                <p:spPr bwMode="auto">
                  <a:xfrm rot="20700000">
                    <a:off x="3971204" y="3637435"/>
                    <a:ext cx="160665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en-US" sz="2200" b="1" dirty="0">
                        <a:solidFill>
                          <a:srgbClr val="C1BFC1"/>
                        </a:solidFill>
                      </a:rPr>
                      <a:t>Mainstream</a:t>
                    </a:r>
                  </a:p>
                </p:txBody>
              </p:sp>
              <p:sp>
                <p:nvSpPr>
                  <p:cNvPr id="2074" name="Szövegdoboz 22"/>
                  <p:cNvSpPr txBox="1">
                    <a:spLocks noChangeArrowheads="1"/>
                  </p:cNvSpPr>
                  <p:nvPr/>
                </p:nvSpPr>
                <p:spPr bwMode="auto">
                  <a:xfrm rot="21275732">
                    <a:off x="1945370" y="5341731"/>
                    <a:ext cx="17240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hu-HU" altLang="en-US" sz="2200" b="1" dirty="0" smtClean="0">
                        <a:solidFill>
                          <a:srgbClr val="9AB5E4"/>
                        </a:solidFill>
                      </a:rPr>
                      <a:t>Low power</a:t>
                    </a:r>
                    <a:endParaRPr lang="hu-HU" altLang="en-US" sz="2000" b="1" dirty="0">
                      <a:solidFill>
                        <a:srgbClr val="9AB5E4"/>
                      </a:solidFill>
                    </a:endParaRPr>
                  </a:p>
                </p:txBody>
              </p:sp>
              <p:sp>
                <p:nvSpPr>
                  <p:cNvPr id="4" name="Lekerekített téglalap 3"/>
                  <p:cNvSpPr/>
                  <p:nvPr/>
                </p:nvSpPr>
                <p:spPr>
                  <a:xfrm>
                    <a:off x="4694918" y="2870326"/>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hu-HU">
                      <a:solidFill>
                        <a:prstClr val="white"/>
                      </a:solidFill>
                    </a:endParaRPr>
                  </a:p>
                </p:txBody>
              </p:sp>
              <p:sp>
                <p:nvSpPr>
                  <p:cNvPr id="25" name="Lekerekített téglalap 24"/>
                  <p:cNvSpPr/>
                  <p:nvPr/>
                </p:nvSpPr>
                <p:spPr>
                  <a:xfrm>
                    <a:off x="2306288" y="4008407"/>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hu-HU">
                      <a:solidFill>
                        <a:prstClr val="white"/>
                      </a:solidFill>
                    </a:endParaRPr>
                  </a:p>
                </p:txBody>
              </p:sp>
              <p:sp>
                <p:nvSpPr>
                  <p:cNvPr id="26" name="Lekerekített téglalap 25"/>
                  <p:cNvSpPr/>
                  <p:nvPr/>
                </p:nvSpPr>
                <p:spPr>
                  <a:xfrm>
                    <a:off x="432094" y="4530697"/>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hu-HU">
                      <a:solidFill>
                        <a:prstClr val="white"/>
                      </a:solidFill>
                    </a:endParaRPr>
                  </a:p>
                </p:txBody>
              </p:sp>
              <p:sp>
                <p:nvSpPr>
                  <p:cNvPr id="27" name="Lekerekített téglalap 26"/>
                  <p:cNvSpPr/>
                  <p:nvPr/>
                </p:nvSpPr>
                <p:spPr>
                  <a:xfrm>
                    <a:off x="3954928" y="4858624"/>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hu-HU">
                      <a:solidFill>
                        <a:prstClr val="white"/>
                      </a:solidFill>
                    </a:endParaRPr>
                  </a:p>
                </p:txBody>
              </p:sp>
              <p:sp>
                <p:nvSpPr>
                  <p:cNvPr id="28" name="Lekerekített téglalap 27"/>
                  <p:cNvSpPr/>
                  <p:nvPr/>
                </p:nvSpPr>
                <p:spPr>
                  <a:xfrm>
                    <a:off x="5707173" y="4666151"/>
                    <a:ext cx="180000" cy="179999"/>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hu-HU">
                      <a:solidFill>
                        <a:prstClr val="white"/>
                      </a:solidFill>
                    </a:endParaRPr>
                  </a:p>
                </p:txBody>
              </p:sp>
              <p:sp>
                <p:nvSpPr>
                  <p:cNvPr id="29" name="Lekerekített téglalap 28"/>
                  <p:cNvSpPr/>
                  <p:nvPr/>
                </p:nvSpPr>
                <p:spPr>
                  <a:xfrm>
                    <a:off x="6481496" y="2024864"/>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sp>
                <p:nvSpPr>
                  <p:cNvPr id="31" name="Lekerekített téglalap 30"/>
                  <p:cNvSpPr/>
                  <p:nvPr/>
                </p:nvSpPr>
                <p:spPr>
                  <a:xfrm>
                    <a:off x="6553504" y="4258368"/>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cxnSp>
                <p:nvCxnSpPr>
                  <p:cNvPr id="9" name="Egyenes összekötő nyíllal 8"/>
                  <p:cNvCxnSpPr/>
                  <p:nvPr/>
                </p:nvCxnSpPr>
                <p:spPr>
                  <a:xfrm flipV="1">
                    <a:off x="234204" y="-725383"/>
                    <a:ext cx="6044" cy="707176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églalap 10"/>
                  <p:cNvSpPr/>
                  <p:nvPr/>
                </p:nvSpPr>
                <p:spPr>
                  <a:xfrm>
                    <a:off x="534550" y="716914"/>
                    <a:ext cx="1698625" cy="400311"/>
                  </a:xfrm>
                  <a:prstGeom prst="rect">
                    <a:avLst/>
                  </a:prstGeom>
                  <a:gradFill>
                    <a:gsLst>
                      <a:gs pos="0">
                        <a:schemeClr val="dk1">
                          <a:tint val="50000"/>
                          <a:satMod val="300000"/>
                          <a:alpha val="34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hu-HU">
                      <a:solidFill>
                        <a:prstClr val="black"/>
                      </a:solidFill>
                    </a:endParaRPr>
                  </a:p>
                </p:txBody>
              </p:sp>
              <p:sp>
                <p:nvSpPr>
                  <p:cNvPr id="38" name="Lekerekített téglalap 37"/>
                  <p:cNvSpPr/>
                  <p:nvPr/>
                </p:nvSpPr>
                <p:spPr>
                  <a:xfrm>
                    <a:off x="743557" y="832297"/>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hu-HU">
                      <a:solidFill>
                        <a:prstClr val="white"/>
                      </a:solidFill>
                    </a:endParaRPr>
                  </a:p>
                </p:txBody>
              </p:sp>
              <p:sp>
                <p:nvSpPr>
                  <p:cNvPr id="2109" name="Szövegdoboz 40"/>
                  <p:cNvSpPr txBox="1">
                    <a:spLocks noChangeArrowheads="1"/>
                  </p:cNvSpPr>
                  <p:nvPr/>
                </p:nvSpPr>
                <p:spPr bwMode="auto">
                  <a:xfrm>
                    <a:off x="954802" y="774606"/>
                    <a:ext cx="1042989"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hu-HU" sz="1200" dirty="0">
                        <a:solidFill>
                          <a:srgbClr val="000000"/>
                        </a:solidFill>
                        <a:latin typeface="Verdana" pitchFamily="34" charset="0"/>
                      </a:rPr>
                      <a:t>Announced</a:t>
                    </a:r>
                    <a:endParaRPr lang="hu-HU" altLang="hu-HU" sz="1200" dirty="0">
                      <a:solidFill>
                        <a:srgbClr val="000000"/>
                      </a:solidFill>
                      <a:latin typeface="Verdana" pitchFamily="34" charset="0"/>
                    </a:endParaRPr>
                  </a:p>
                </p:txBody>
              </p:sp>
              <p:cxnSp>
                <p:nvCxnSpPr>
                  <p:cNvPr id="42" name="Egyenes összekötő 41"/>
                  <p:cNvCxnSpPr/>
                  <p:nvPr/>
                </p:nvCxnSpPr>
                <p:spPr>
                  <a:xfrm rot="5400000">
                    <a:off x="240507" y="5421397"/>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Egyenes összekötő 42"/>
                  <p:cNvCxnSpPr/>
                  <p:nvPr/>
                </p:nvCxnSpPr>
                <p:spPr>
                  <a:xfrm rot="5400000">
                    <a:off x="235049" y="4535970"/>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Egyenes összekötő 43"/>
                  <p:cNvCxnSpPr/>
                  <p:nvPr/>
                </p:nvCxnSpPr>
                <p:spPr>
                  <a:xfrm rot="5400000">
                    <a:off x="237867" y="3667112"/>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Egyenes összekötő 44"/>
                  <p:cNvCxnSpPr/>
                  <p:nvPr/>
                </p:nvCxnSpPr>
                <p:spPr>
                  <a:xfrm rot="5400000">
                    <a:off x="235049" y="2765041"/>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Egyenes összekötő 45"/>
                  <p:cNvCxnSpPr/>
                  <p:nvPr/>
                </p:nvCxnSpPr>
                <p:spPr>
                  <a:xfrm rot="5400000">
                    <a:off x="235049" y="1948445"/>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Szövegdoboz 46"/>
                  <p:cNvSpPr txBox="1"/>
                  <p:nvPr/>
                </p:nvSpPr>
                <p:spPr>
                  <a:xfrm>
                    <a:off x="-41096" y="5354453"/>
                    <a:ext cx="269875" cy="254000"/>
                  </a:xfrm>
                  <a:prstGeom prst="rect">
                    <a:avLst/>
                  </a:prstGeom>
                  <a:noFill/>
                </p:spPr>
                <p:txBody>
                  <a:bodyPr wrap="none">
                    <a:spAutoFit/>
                  </a:bodyPr>
                  <a:lstStyle/>
                  <a:p>
                    <a:pPr>
                      <a:defRPr/>
                    </a:pPr>
                    <a:r>
                      <a:rPr lang="hu-HU" sz="1050">
                        <a:solidFill>
                          <a:prstClr val="black"/>
                        </a:solidFill>
                        <a:ea typeface="Verdana" panose="020B0604030504040204" pitchFamily="34" charset="0"/>
                        <a:cs typeface="Verdana" panose="020B0604030504040204" pitchFamily="34" charset="0"/>
                      </a:rPr>
                      <a:t>1</a:t>
                    </a:r>
                  </a:p>
                </p:txBody>
              </p:sp>
              <p:sp>
                <p:nvSpPr>
                  <p:cNvPr id="48" name="Szövegdoboz 47"/>
                  <p:cNvSpPr txBox="1"/>
                  <p:nvPr/>
                </p:nvSpPr>
                <p:spPr>
                  <a:xfrm>
                    <a:off x="-41096" y="4461353"/>
                    <a:ext cx="269875" cy="254000"/>
                  </a:xfrm>
                  <a:prstGeom prst="rect">
                    <a:avLst/>
                  </a:prstGeom>
                  <a:noFill/>
                </p:spPr>
                <p:txBody>
                  <a:bodyPr wrap="none">
                    <a:spAutoFit/>
                  </a:bodyPr>
                  <a:lstStyle/>
                  <a:p>
                    <a:pPr>
                      <a:defRPr/>
                    </a:pPr>
                    <a:r>
                      <a:rPr lang="hu-HU" sz="1050" dirty="0">
                        <a:solidFill>
                          <a:prstClr val="black"/>
                        </a:solidFill>
                        <a:ea typeface="Verdana" panose="020B0604030504040204" pitchFamily="34" charset="0"/>
                        <a:cs typeface="Verdana" panose="020B0604030504040204" pitchFamily="34" charset="0"/>
                      </a:rPr>
                      <a:t>2</a:t>
                    </a:r>
                  </a:p>
                </p:txBody>
              </p:sp>
              <p:sp>
                <p:nvSpPr>
                  <p:cNvPr id="49" name="Szövegdoboz 48"/>
                  <p:cNvSpPr txBox="1"/>
                  <p:nvPr/>
                </p:nvSpPr>
                <p:spPr>
                  <a:xfrm>
                    <a:off x="-41096" y="3597257"/>
                    <a:ext cx="269875" cy="254000"/>
                  </a:xfrm>
                  <a:prstGeom prst="rect">
                    <a:avLst/>
                  </a:prstGeom>
                  <a:noFill/>
                </p:spPr>
                <p:txBody>
                  <a:bodyPr wrap="none">
                    <a:spAutoFit/>
                  </a:bodyPr>
                  <a:lstStyle/>
                  <a:p>
                    <a:pPr>
                      <a:defRPr/>
                    </a:pPr>
                    <a:r>
                      <a:rPr lang="hu-HU" sz="1050" dirty="0">
                        <a:solidFill>
                          <a:prstClr val="black"/>
                        </a:solidFill>
                        <a:ea typeface="Verdana" panose="020B0604030504040204" pitchFamily="34" charset="0"/>
                        <a:cs typeface="Verdana" panose="020B0604030504040204" pitchFamily="34" charset="0"/>
                      </a:rPr>
                      <a:t>3</a:t>
                    </a:r>
                  </a:p>
                </p:txBody>
              </p:sp>
              <p:sp>
                <p:nvSpPr>
                  <p:cNvPr id="50" name="Szövegdoboz 49"/>
                  <p:cNvSpPr txBox="1"/>
                  <p:nvPr/>
                </p:nvSpPr>
                <p:spPr>
                  <a:xfrm>
                    <a:off x="-36512" y="2710271"/>
                    <a:ext cx="269875" cy="254000"/>
                  </a:xfrm>
                  <a:prstGeom prst="rect">
                    <a:avLst/>
                  </a:prstGeom>
                  <a:noFill/>
                </p:spPr>
                <p:txBody>
                  <a:bodyPr wrap="none">
                    <a:spAutoFit/>
                  </a:bodyPr>
                  <a:lstStyle/>
                  <a:p>
                    <a:pPr>
                      <a:defRPr/>
                    </a:pPr>
                    <a:r>
                      <a:rPr lang="hu-HU" sz="1050" dirty="0">
                        <a:solidFill>
                          <a:prstClr val="black"/>
                        </a:solidFill>
                        <a:ea typeface="Verdana" panose="020B0604030504040204" pitchFamily="34" charset="0"/>
                        <a:cs typeface="Verdana" panose="020B0604030504040204" pitchFamily="34" charset="0"/>
                      </a:rPr>
                      <a:t>4</a:t>
                    </a:r>
                  </a:p>
                </p:txBody>
              </p:sp>
              <p:sp>
                <p:nvSpPr>
                  <p:cNvPr id="52" name="Szövegdoboz 51"/>
                  <p:cNvSpPr txBox="1"/>
                  <p:nvPr/>
                </p:nvSpPr>
                <p:spPr>
                  <a:xfrm>
                    <a:off x="-41096" y="1884151"/>
                    <a:ext cx="269875" cy="254000"/>
                  </a:xfrm>
                  <a:prstGeom prst="rect">
                    <a:avLst/>
                  </a:prstGeom>
                  <a:noFill/>
                </p:spPr>
                <p:txBody>
                  <a:bodyPr wrap="none">
                    <a:spAutoFit/>
                  </a:bodyPr>
                  <a:lstStyle/>
                  <a:p>
                    <a:pPr>
                      <a:defRPr/>
                    </a:pPr>
                    <a:r>
                      <a:rPr lang="hu-HU" sz="1050" dirty="0">
                        <a:solidFill>
                          <a:prstClr val="black"/>
                        </a:solidFill>
                        <a:ea typeface="Verdana" panose="020B0604030504040204" pitchFamily="34" charset="0"/>
                        <a:cs typeface="Verdana" panose="020B0604030504040204" pitchFamily="34" charset="0"/>
                      </a:rPr>
                      <a:t>5</a:t>
                    </a:r>
                  </a:p>
                </p:txBody>
              </p:sp>
              <p:cxnSp>
                <p:nvCxnSpPr>
                  <p:cNvPr id="55" name="Egyenes összekötő 54"/>
                  <p:cNvCxnSpPr/>
                  <p:nvPr/>
                </p:nvCxnSpPr>
                <p:spPr>
                  <a:xfrm>
                    <a:off x="5080891"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Egyenes összekötő 55"/>
                  <p:cNvCxnSpPr/>
                  <p:nvPr/>
                </p:nvCxnSpPr>
                <p:spPr>
                  <a:xfrm>
                    <a:off x="3350516"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Egyenes összekötő 56"/>
                  <p:cNvCxnSpPr/>
                  <p:nvPr/>
                </p:nvCxnSpPr>
                <p:spPr>
                  <a:xfrm>
                    <a:off x="6792216"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Egyenes összekötő 57"/>
                  <p:cNvCxnSpPr/>
                  <p:nvPr/>
                </p:nvCxnSpPr>
                <p:spPr>
                  <a:xfrm>
                    <a:off x="2475803"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Egyenes összekötő 58"/>
                  <p:cNvCxnSpPr/>
                  <p:nvPr/>
                </p:nvCxnSpPr>
                <p:spPr>
                  <a:xfrm>
                    <a:off x="761303"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29" name="Szövegdoboz 60"/>
                  <p:cNvSpPr txBox="1">
                    <a:spLocks noChangeArrowheads="1"/>
                  </p:cNvSpPr>
                  <p:nvPr/>
                </p:nvSpPr>
                <p:spPr bwMode="auto">
                  <a:xfrm>
                    <a:off x="952599" y="6436161"/>
                    <a:ext cx="5127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2006</a:t>
                    </a:r>
                  </a:p>
                </p:txBody>
              </p:sp>
              <p:sp>
                <p:nvSpPr>
                  <p:cNvPr id="2130" name="Szövegdoboz 61"/>
                  <p:cNvSpPr txBox="1">
                    <a:spLocks noChangeArrowheads="1"/>
                  </p:cNvSpPr>
                  <p:nvPr/>
                </p:nvSpPr>
                <p:spPr bwMode="auto">
                  <a:xfrm>
                    <a:off x="1805087" y="6437748"/>
                    <a:ext cx="5127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2007</a:t>
                    </a:r>
                  </a:p>
                </p:txBody>
              </p:sp>
              <p:sp>
                <p:nvSpPr>
                  <p:cNvPr id="2131" name="Szövegdoboz 62"/>
                  <p:cNvSpPr txBox="1">
                    <a:spLocks noChangeArrowheads="1"/>
                  </p:cNvSpPr>
                  <p:nvPr/>
                </p:nvSpPr>
                <p:spPr bwMode="auto">
                  <a:xfrm>
                    <a:off x="2673449" y="6431398"/>
                    <a:ext cx="5111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2008</a:t>
                    </a:r>
                  </a:p>
                </p:txBody>
              </p:sp>
              <p:sp>
                <p:nvSpPr>
                  <p:cNvPr id="2132" name="Szövegdoboz 65"/>
                  <p:cNvSpPr txBox="1">
                    <a:spLocks noChangeArrowheads="1"/>
                  </p:cNvSpPr>
                  <p:nvPr/>
                </p:nvSpPr>
                <p:spPr bwMode="auto">
                  <a:xfrm>
                    <a:off x="3535462" y="6431398"/>
                    <a:ext cx="5111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2009</a:t>
                    </a:r>
                  </a:p>
                </p:txBody>
              </p:sp>
              <p:sp>
                <p:nvSpPr>
                  <p:cNvPr id="2133" name="Szövegdoboz 66"/>
                  <p:cNvSpPr txBox="1">
                    <a:spLocks noChangeArrowheads="1"/>
                  </p:cNvSpPr>
                  <p:nvPr/>
                </p:nvSpPr>
                <p:spPr bwMode="auto">
                  <a:xfrm>
                    <a:off x="4402237" y="6432986"/>
                    <a:ext cx="5127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2010</a:t>
                    </a:r>
                  </a:p>
                </p:txBody>
              </p:sp>
              <p:sp>
                <p:nvSpPr>
                  <p:cNvPr id="2134" name="Szövegdoboz 67"/>
                  <p:cNvSpPr txBox="1">
                    <a:spLocks noChangeArrowheads="1"/>
                  </p:cNvSpPr>
                  <p:nvPr/>
                </p:nvSpPr>
                <p:spPr bwMode="auto">
                  <a:xfrm>
                    <a:off x="5264249" y="6431398"/>
                    <a:ext cx="5127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2011</a:t>
                    </a:r>
                  </a:p>
                </p:txBody>
              </p:sp>
              <p:sp>
                <p:nvSpPr>
                  <p:cNvPr id="73" name="Szövegdoboz 36"/>
                  <p:cNvSpPr txBox="1">
                    <a:spLocks noChangeArrowheads="1"/>
                  </p:cNvSpPr>
                  <p:nvPr/>
                </p:nvSpPr>
                <p:spPr bwMode="auto">
                  <a:xfrm rot="21346355">
                    <a:off x="5421214" y="4866989"/>
                    <a:ext cx="91082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10/2011</a:t>
                    </a: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7</a:t>
                    </a:r>
                  </a:p>
                  <a:p>
                    <a:pPr algn="ctr">
                      <a:spcBef>
                        <a:spcPct val="0"/>
                      </a:spcBef>
                      <a:buFontTx/>
                      <a:buNone/>
                    </a:pPr>
                    <a:r>
                      <a:rPr lang="en-US" altLang="hu-HU" sz="1000" dirty="0" smtClean="0">
                        <a:solidFill>
                          <a:srgbClr val="000000"/>
                        </a:solidFill>
                        <a:latin typeface="Verdana" pitchFamily="34" charset="0"/>
                      </a:rPr>
                      <a:t>ARMv7</a:t>
                    </a:r>
                  </a:p>
                  <a:p>
                    <a:pPr algn="ctr">
                      <a:spcBef>
                        <a:spcPct val="0"/>
                      </a:spcBef>
                      <a:buFontTx/>
                      <a:buNone/>
                    </a:pPr>
                    <a:r>
                      <a:rPr lang="en-US" altLang="hu-HU" sz="1000" dirty="0" smtClean="0">
                        <a:solidFill>
                          <a:srgbClr val="000000"/>
                        </a:solidFill>
                        <a:latin typeface="Verdana" pitchFamily="34" charset="0"/>
                      </a:rPr>
                      <a:t>28 nm</a:t>
                    </a:r>
                    <a:endParaRPr lang="hu-HU" altLang="hu-HU" sz="1000" dirty="0">
                      <a:solidFill>
                        <a:srgbClr val="000000"/>
                      </a:solidFill>
                      <a:latin typeface="Verdana" pitchFamily="34" charset="0"/>
                    </a:endParaRPr>
                  </a:p>
                </p:txBody>
              </p:sp>
              <p:sp>
                <p:nvSpPr>
                  <p:cNvPr id="74" name="Szövegdoboz 36"/>
                  <p:cNvSpPr txBox="1">
                    <a:spLocks noChangeArrowheads="1"/>
                  </p:cNvSpPr>
                  <p:nvPr/>
                </p:nvSpPr>
                <p:spPr bwMode="auto">
                  <a:xfrm rot="21309605">
                    <a:off x="6411278" y="4446970"/>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10/2012</a:t>
                    </a: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53</a:t>
                    </a:r>
                  </a:p>
                  <a:p>
                    <a:pPr algn="ctr">
                      <a:spcBef>
                        <a:spcPct val="0"/>
                      </a:spcBef>
                      <a:buFontTx/>
                      <a:buNone/>
                    </a:pPr>
                    <a:r>
                      <a:rPr lang="en-US" altLang="hu-HU" sz="1000" dirty="0" smtClean="0">
                        <a:solidFill>
                          <a:srgbClr val="000000"/>
                        </a:solidFill>
                        <a:latin typeface="Verdana" pitchFamily="34" charset="0"/>
                      </a:rPr>
                      <a:t>ARMv8</a:t>
                    </a:r>
                  </a:p>
                  <a:p>
                    <a:pPr algn="ctr">
                      <a:spcBef>
                        <a:spcPct val="0"/>
                      </a:spcBef>
                      <a:buFontTx/>
                      <a:buNone/>
                    </a:pPr>
                    <a:r>
                      <a:rPr lang="en-US" altLang="hu-HU" sz="1000" dirty="0" smtClean="0">
                        <a:solidFill>
                          <a:srgbClr val="000000"/>
                        </a:solidFill>
                        <a:latin typeface="Verdana" pitchFamily="34" charset="0"/>
                      </a:rPr>
                      <a:t>20/16 nm</a:t>
                    </a:r>
                    <a:endParaRPr lang="hu-HU" altLang="hu-HU" sz="1000" dirty="0">
                      <a:solidFill>
                        <a:srgbClr val="000000"/>
                      </a:solidFill>
                      <a:latin typeface="Verdana" pitchFamily="34" charset="0"/>
                    </a:endParaRPr>
                  </a:p>
                </p:txBody>
              </p:sp>
              <p:sp>
                <p:nvSpPr>
                  <p:cNvPr id="75" name="Szövegdoboz 36"/>
                  <p:cNvSpPr txBox="1">
                    <a:spLocks noChangeArrowheads="1"/>
                  </p:cNvSpPr>
                  <p:nvPr/>
                </p:nvSpPr>
                <p:spPr bwMode="auto">
                  <a:xfrm rot="20700000">
                    <a:off x="409831" y="4750339"/>
                    <a:ext cx="91082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10/2005</a:t>
                    </a: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8</a:t>
                    </a:r>
                  </a:p>
                  <a:p>
                    <a:pPr algn="ctr">
                      <a:spcBef>
                        <a:spcPct val="0"/>
                      </a:spcBef>
                      <a:buFontTx/>
                      <a:buNone/>
                    </a:pPr>
                    <a:r>
                      <a:rPr lang="en-US" altLang="hu-HU" sz="1000" dirty="0" smtClean="0">
                        <a:solidFill>
                          <a:srgbClr val="000000"/>
                        </a:solidFill>
                        <a:latin typeface="Verdana" pitchFamily="34" charset="0"/>
                      </a:rPr>
                      <a:t>ARMv7</a:t>
                    </a:r>
                  </a:p>
                  <a:p>
                    <a:pPr algn="ctr">
                      <a:spcBef>
                        <a:spcPct val="0"/>
                      </a:spcBef>
                      <a:buFontTx/>
                      <a:buNone/>
                    </a:pPr>
                    <a:r>
                      <a:rPr lang="en-US" altLang="hu-HU" sz="1000" dirty="0" smtClean="0">
                        <a:solidFill>
                          <a:srgbClr val="000000"/>
                        </a:solidFill>
                        <a:latin typeface="Verdana" pitchFamily="34" charset="0"/>
                      </a:rPr>
                      <a:t>65 nm</a:t>
                    </a:r>
                    <a:endParaRPr lang="hu-HU" altLang="hu-HU" sz="1000" dirty="0">
                      <a:solidFill>
                        <a:srgbClr val="000000"/>
                      </a:solidFill>
                      <a:latin typeface="Verdana" pitchFamily="34" charset="0"/>
                    </a:endParaRPr>
                  </a:p>
                </p:txBody>
              </p:sp>
              <p:sp>
                <p:nvSpPr>
                  <p:cNvPr id="77" name="Szövegdoboz 36"/>
                  <p:cNvSpPr txBox="1">
                    <a:spLocks noChangeArrowheads="1"/>
                  </p:cNvSpPr>
                  <p:nvPr/>
                </p:nvSpPr>
                <p:spPr bwMode="auto">
                  <a:xfrm rot="20700000">
                    <a:off x="2048986" y="4288804"/>
                    <a:ext cx="91082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10/2007</a:t>
                    </a: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9</a:t>
                    </a:r>
                  </a:p>
                  <a:p>
                    <a:pPr algn="ctr">
                      <a:spcBef>
                        <a:spcPct val="0"/>
                      </a:spcBef>
                      <a:buFontTx/>
                      <a:buNone/>
                    </a:pPr>
                    <a:r>
                      <a:rPr lang="en-US" altLang="hu-HU" sz="1000" dirty="0" smtClean="0">
                        <a:solidFill>
                          <a:srgbClr val="000000"/>
                        </a:solidFill>
                        <a:latin typeface="Verdana" pitchFamily="34" charset="0"/>
                      </a:rPr>
                      <a:t>ARMv7</a:t>
                    </a:r>
                  </a:p>
                  <a:p>
                    <a:pPr algn="ctr">
                      <a:spcBef>
                        <a:spcPct val="0"/>
                      </a:spcBef>
                      <a:buFontTx/>
                      <a:buNone/>
                    </a:pPr>
                    <a:r>
                      <a:rPr lang="hu-HU" altLang="hu-HU" sz="1000" dirty="0" smtClean="0">
                        <a:solidFill>
                          <a:srgbClr val="000000"/>
                        </a:solidFill>
                        <a:latin typeface="Verdana" pitchFamily="34" charset="0"/>
                      </a:rPr>
                      <a:t>40</a:t>
                    </a:r>
                    <a:r>
                      <a:rPr lang="en-US" altLang="hu-HU" sz="1000" dirty="0" smtClean="0">
                        <a:solidFill>
                          <a:srgbClr val="000000"/>
                        </a:solidFill>
                        <a:latin typeface="Verdana" pitchFamily="34" charset="0"/>
                      </a:rPr>
                      <a:t> nm</a:t>
                    </a:r>
                    <a:endParaRPr lang="hu-HU" altLang="hu-HU" sz="1000" dirty="0">
                      <a:solidFill>
                        <a:srgbClr val="000000"/>
                      </a:solidFill>
                      <a:latin typeface="Verdana" pitchFamily="34" charset="0"/>
                    </a:endParaRPr>
                  </a:p>
                </p:txBody>
              </p:sp>
              <p:sp>
                <p:nvSpPr>
                  <p:cNvPr id="78" name="Szövegdoboz 36"/>
                  <p:cNvSpPr txBox="1">
                    <a:spLocks noChangeArrowheads="1"/>
                  </p:cNvSpPr>
                  <p:nvPr/>
                </p:nvSpPr>
                <p:spPr bwMode="auto">
                  <a:xfrm rot="20025295">
                    <a:off x="4023638" y="2028539"/>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9/2010</a:t>
                    </a: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1</a:t>
                    </a:r>
                    <a:r>
                      <a:rPr lang="hu-HU" altLang="hu-HU" sz="1000" b="1" dirty="0" smtClean="0">
                        <a:solidFill>
                          <a:srgbClr val="000000"/>
                        </a:solidFill>
                        <a:latin typeface="Verdana" pitchFamily="34" charset="0"/>
                      </a:rPr>
                      <a:t>5</a:t>
                    </a:r>
                  </a:p>
                  <a:p>
                    <a:pPr algn="ctr">
                      <a:spcBef>
                        <a:spcPct val="0"/>
                      </a:spcBef>
                      <a:buFontTx/>
                      <a:buNone/>
                    </a:pPr>
                    <a:r>
                      <a:rPr lang="en-US" altLang="hu-HU" sz="1000" dirty="0" smtClean="0">
                        <a:solidFill>
                          <a:srgbClr val="000000"/>
                        </a:solidFill>
                        <a:latin typeface="Verdana" pitchFamily="34" charset="0"/>
                      </a:rPr>
                      <a:t>ARMv7</a:t>
                    </a:r>
                  </a:p>
                  <a:p>
                    <a:pPr algn="ctr">
                      <a:spcBef>
                        <a:spcPct val="0"/>
                      </a:spcBef>
                      <a:buFontTx/>
                      <a:buNone/>
                    </a:pPr>
                    <a:r>
                      <a:rPr lang="en-US" altLang="hu-HU" sz="1000" dirty="0" smtClean="0">
                        <a:solidFill>
                          <a:srgbClr val="000000"/>
                        </a:solidFill>
                        <a:latin typeface="Verdana" pitchFamily="34" charset="0"/>
                      </a:rPr>
                      <a:t>32/28 nm</a:t>
                    </a:r>
                    <a:endParaRPr lang="hu-HU" altLang="hu-HU" sz="1000" dirty="0">
                      <a:solidFill>
                        <a:srgbClr val="000000"/>
                      </a:solidFill>
                      <a:latin typeface="Verdana" pitchFamily="34" charset="0"/>
                    </a:endParaRPr>
                  </a:p>
                </p:txBody>
              </p:sp>
              <p:sp>
                <p:nvSpPr>
                  <p:cNvPr id="79" name="Szövegdoboz 36"/>
                  <p:cNvSpPr txBox="1">
                    <a:spLocks noChangeArrowheads="1"/>
                  </p:cNvSpPr>
                  <p:nvPr/>
                </p:nvSpPr>
                <p:spPr bwMode="auto">
                  <a:xfrm rot="19980000">
                    <a:off x="5826706" y="1222386"/>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10/2012</a:t>
                    </a:r>
                  </a:p>
                  <a:p>
                    <a:pPr>
                      <a:spcBef>
                        <a:spcPct val="0"/>
                      </a:spcBef>
                      <a:buFontTx/>
                      <a:buNone/>
                    </a:pPr>
                    <a:r>
                      <a:rPr lang="hu-HU" altLang="hu-HU" sz="1000" b="1" dirty="0" smtClean="0">
                        <a:solidFill>
                          <a:srgbClr val="000000"/>
                        </a:solidFill>
                        <a:latin typeface="Verdana" pitchFamily="34" charset="0"/>
                      </a:rPr>
                      <a:t>Cortex-A5</a:t>
                    </a:r>
                    <a:r>
                      <a:rPr lang="en-US" altLang="hu-HU" sz="1000" b="1" dirty="0" smtClean="0">
                        <a:solidFill>
                          <a:srgbClr val="000000"/>
                        </a:solidFill>
                        <a:latin typeface="Verdana" pitchFamily="34" charset="0"/>
                      </a:rPr>
                      <a:t>7</a:t>
                    </a:r>
                  </a:p>
                  <a:p>
                    <a:pPr algn="ctr">
                      <a:spcBef>
                        <a:spcPct val="0"/>
                      </a:spcBef>
                      <a:buFontTx/>
                      <a:buNone/>
                    </a:pPr>
                    <a:r>
                      <a:rPr lang="en-US" altLang="hu-HU" sz="1000" dirty="0" smtClean="0">
                        <a:solidFill>
                          <a:srgbClr val="000000"/>
                        </a:solidFill>
                        <a:latin typeface="Verdana" pitchFamily="34" charset="0"/>
                      </a:rPr>
                      <a:t>ARMv8</a:t>
                    </a:r>
                  </a:p>
                  <a:p>
                    <a:pPr algn="ctr">
                      <a:spcBef>
                        <a:spcPct val="0"/>
                      </a:spcBef>
                      <a:buFontTx/>
                      <a:buNone/>
                    </a:pPr>
                    <a:r>
                      <a:rPr lang="en-US" altLang="hu-HU" sz="1000" dirty="0" smtClean="0">
                        <a:solidFill>
                          <a:srgbClr val="000000"/>
                        </a:solidFill>
                        <a:latin typeface="Verdana" pitchFamily="34" charset="0"/>
                      </a:rPr>
                      <a:t>20/16 nm</a:t>
                    </a:r>
                    <a:endParaRPr lang="hu-HU" altLang="hu-HU" sz="1000" dirty="0">
                      <a:solidFill>
                        <a:srgbClr val="000000"/>
                      </a:solidFill>
                      <a:latin typeface="Verdana" pitchFamily="34" charset="0"/>
                    </a:endParaRPr>
                  </a:p>
                </p:txBody>
              </p:sp>
              <p:sp>
                <p:nvSpPr>
                  <p:cNvPr id="67" name="Szövegdoboz 17"/>
                  <p:cNvSpPr txBox="1">
                    <a:spLocks noChangeArrowheads="1"/>
                  </p:cNvSpPr>
                  <p:nvPr/>
                </p:nvSpPr>
                <p:spPr bwMode="auto">
                  <a:xfrm>
                    <a:off x="7820229" y="6437516"/>
                    <a:ext cx="5116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smtClean="0">
                        <a:solidFill>
                          <a:srgbClr val="000000"/>
                        </a:solidFill>
                        <a:latin typeface="Verdana" pitchFamily="34" charset="0"/>
                      </a:rPr>
                      <a:t>201</a:t>
                    </a:r>
                    <a:r>
                      <a:rPr lang="en-US" altLang="hu-HU" sz="1000" dirty="0" smtClean="0">
                        <a:solidFill>
                          <a:srgbClr val="000000"/>
                        </a:solidFill>
                        <a:latin typeface="Verdana" pitchFamily="34" charset="0"/>
                      </a:rPr>
                      <a:t>4</a:t>
                    </a:r>
                    <a:endParaRPr lang="hu-HU" altLang="hu-HU" sz="1000">
                      <a:solidFill>
                        <a:srgbClr val="000000"/>
                      </a:solidFill>
                      <a:latin typeface="Verdana" pitchFamily="34" charset="0"/>
                    </a:endParaRPr>
                  </a:p>
                </p:txBody>
              </p:sp>
              <p:cxnSp>
                <p:nvCxnSpPr>
                  <p:cNvPr id="68" name="Egyenes összekötő 56"/>
                  <p:cNvCxnSpPr/>
                  <p:nvPr/>
                </p:nvCxnSpPr>
                <p:spPr>
                  <a:xfrm>
                    <a:off x="7638458" y="6294641"/>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Lekerekített téglalap 68"/>
                  <p:cNvSpPr/>
                  <p:nvPr/>
                </p:nvSpPr>
                <p:spPr>
                  <a:xfrm>
                    <a:off x="7600152" y="3283728"/>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sp>
                <p:nvSpPr>
                  <p:cNvPr id="70" name="Szövegdoboz 36"/>
                  <p:cNvSpPr txBox="1">
                    <a:spLocks noChangeArrowheads="1"/>
                  </p:cNvSpPr>
                  <p:nvPr/>
                </p:nvSpPr>
                <p:spPr bwMode="auto">
                  <a:xfrm rot="20700000">
                    <a:off x="7157299" y="2350338"/>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hu-HU" altLang="hu-HU" sz="900" dirty="0">
                        <a:solidFill>
                          <a:srgbClr val="000000"/>
                        </a:solidFill>
                        <a:latin typeface="Verdana" pitchFamily="34" charset="0"/>
                      </a:rPr>
                      <a:t>2</a:t>
                    </a:r>
                    <a:r>
                      <a:rPr lang="en-US" altLang="hu-HU" sz="900" dirty="0" smtClean="0">
                        <a:solidFill>
                          <a:srgbClr val="000000"/>
                        </a:solidFill>
                        <a:latin typeface="Verdana" pitchFamily="34" charset="0"/>
                      </a:rPr>
                      <a:t>/201</a:t>
                    </a:r>
                    <a:r>
                      <a:rPr lang="hu-HU" altLang="hu-HU" sz="900" dirty="0" smtClean="0">
                        <a:solidFill>
                          <a:srgbClr val="000000"/>
                        </a:solidFill>
                        <a:latin typeface="Verdana" pitchFamily="34" charset="0"/>
                      </a:rPr>
                      <a:t>4</a:t>
                    </a:r>
                    <a:endParaRPr lang="en-US" altLang="hu-HU" sz="900" dirty="0" smtClean="0">
                      <a:solidFill>
                        <a:srgbClr val="000000"/>
                      </a:solidFill>
                      <a:latin typeface="Verdana" pitchFamily="34" charset="0"/>
                    </a:endParaRPr>
                  </a:p>
                  <a:p>
                    <a:pPr>
                      <a:spcBef>
                        <a:spcPct val="0"/>
                      </a:spcBef>
                      <a:buFontTx/>
                      <a:buNone/>
                    </a:pPr>
                    <a:r>
                      <a:rPr lang="hu-HU" altLang="hu-HU" sz="1000" b="1" dirty="0" smtClean="0">
                        <a:solidFill>
                          <a:srgbClr val="000000"/>
                        </a:solidFill>
                        <a:latin typeface="Verdana" pitchFamily="34" charset="0"/>
                      </a:rPr>
                      <a:t>Cortex-A17</a:t>
                    </a:r>
                    <a:endParaRPr lang="en-US" altLang="hu-HU" sz="1000" b="1" dirty="0" smtClean="0">
                      <a:solidFill>
                        <a:srgbClr val="000000"/>
                      </a:solidFill>
                      <a:latin typeface="Verdana" pitchFamily="34" charset="0"/>
                    </a:endParaRPr>
                  </a:p>
                  <a:p>
                    <a:pPr algn="ctr">
                      <a:spcBef>
                        <a:spcPct val="0"/>
                      </a:spcBef>
                      <a:buFontTx/>
                      <a:buNone/>
                    </a:pPr>
                    <a:r>
                      <a:rPr lang="en-US" altLang="hu-HU" sz="1000" dirty="0" err="1" smtClean="0">
                        <a:solidFill>
                          <a:srgbClr val="000000"/>
                        </a:solidFill>
                        <a:latin typeface="Verdana" pitchFamily="34" charset="0"/>
                      </a:rPr>
                      <a:t>ARMv</a:t>
                    </a:r>
                    <a:r>
                      <a:rPr lang="hu-HU" altLang="hu-HU" sz="1000" dirty="0" smtClean="0">
                        <a:solidFill>
                          <a:srgbClr val="000000"/>
                        </a:solidFill>
                        <a:latin typeface="Verdana" pitchFamily="34" charset="0"/>
                      </a:rPr>
                      <a:t>7</a:t>
                    </a:r>
                    <a:endParaRPr lang="en-US" altLang="hu-HU" sz="1000"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2</a:t>
                    </a:r>
                    <a:r>
                      <a:rPr lang="hu-HU" altLang="hu-HU" sz="1000" dirty="0" smtClean="0">
                        <a:solidFill>
                          <a:srgbClr val="000000"/>
                        </a:solidFill>
                        <a:latin typeface="Verdana" pitchFamily="34" charset="0"/>
                      </a:rPr>
                      <a:t>8</a:t>
                    </a:r>
                    <a:r>
                      <a:rPr lang="en-US" altLang="hu-HU" sz="1000" dirty="0" smtClean="0">
                        <a:solidFill>
                          <a:srgbClr val="000000"/>
                        </a:solidFill>
                        <a:latin typeface="Verdana" pitchFamily="34" charset="0"/>
                      </a:rPr>
                      <a:t> nm</a:t>
                    </a:r>
                    <a:endParaRPr lang="hu-HU" altLang="hu-HU" sz="1000" dirty="0">
                      <a:solidFill>
                        <a:srgbClr val="000000"/>
                      </a:solidFill>
                      <a:latin typeface="Verdana" pitchFamily="34" charset="0"/>
                    </a:endParaRPr>
                  </a:p>
                </p:txBody>
              </p:sp>
              <p:cxnSp>
                <p:nvCxnSpPr>
                  <p:cNvPr id="72" name="Egyenes összekötő 71"/>
                  <p:cNvCxnSpPr/>
                  <p:nvPr/>
                </p:nvCxnSpPr>
                <p:spPr>
                  <a:xfrm rot="5400000">
                    <a:off x="240769" y="1051309"/>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Egyenes összekötő 79"/>
                  <p:cNvCxnSpPr/>
                  <p:nvPr/>
                </p:nvCxnSpPr>
                <p:spPr>
                  <a:xfrm rot="5400000">
                    <a:off x="240769" y="229883"/>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Szövegdoboz 81"/>
                  <p:cNvSpPr txBox="1"/>
                  <p:nvPr/>
                </p:nvSpPr>
                <p:spPr>
                  <a:xfrm>
                    <a:off x="-36860" y="996540"/>
                    <a:ext cx="269875" cy="254000"/>
                  </a:xfrm>
                  <a:prstGeom prst="rect">
                    <a:avLst/>
                  </a:prstGeom>
                  <a:noFill/>
                </p:spPr>
                <p:txBody>
                  <a:bodyPr wrap="none">
                    <a:spAutoFit/>
                  </a:bodyPr>
                  <a:lstStyle/>
                  <a:p>
                    <a:pPr>
                      <a:defRPr/>
                    </a:pPr>
                    <a:r>
                      <a:rPr lang="hu-HU" sz="1050" dirty="0" smtClean="0">
                        <a:solidFill>
                          <a:prstClr val="black"/>
                        </a:solidFill>
                        <a:ea typeface="Verdana" panose="020B0604030504040204" pitchFamily="34" charset="0"/>
                        <a:cs typeface="Verdana" panose="020B0604030504040204" pitchFamily="34" charset="0"/>
                      </a:rPr>
                      <a:t>6</a:t>
                    </a:r>
                    <a:endParaRPr lang="hu-HU" sz="1050" dirty="0">
                      <a:solidFill>
                        <a:prstClr val="black"/>
                      </a:solidFill>
                      <a:ea typeface="Verdana" panose="020B0604030504040204" pitchFamily="34" charset="0"/>
                      <a:cs typeface="Verdana" panose="020B0604030504040204" pitchFamily="34" charset="0"/>
                    </a:endParaRPr>
                  </a:p>
                </p:txBody>
              </p:sp>
              <p:sp>
                <p:nvSpPr>
                  <p:cNvPr id="83" name="Szövegdoboz 82"/>
                  <p:cNvSpPr txBox="1"/>
                  <p:nvPr/>
                </p:nvSpPr>
                <p:spPr>
                  <a:xfrm>
                    <a:off x="-36860" y="170420"/>
                    <a:ext cx="269626" cy="253916"/>
                  </a:xfrm>
                  <a:prstGeom prst="rect">
                    <a:avLst/>
                  </a:prstGeom>
                  <a:noFill/>
                </p:spPr>
                <p:txBody>
                  <a:bodyPr wrap="none">
                    <a:spAutoFit/>
                  </a:bodyPr>
                  <a:lstStyle/>
                  <a:p>
                    <a:pPr>
                      <a:defRPr/>
                    </a:pPr>
                    <a:r>
                      <a:rPr lang="hu-HU" sz="1050" dirty="0">
                        <a:solidFill>
                          <a:prstClr val="black"/>
                        </a:solidFill>
                        <a:ea typeface="Verdana" panose="020B0604030504040204" pitchFamily="34" charset="0"/>
                        <a:cs typeface="Verdana" panose="020B0604030504040204" pitchFamily="34" charset="0"/>
                      </a:rPr>
                      <a:t>7</a:t>
                    </a:r>
                  </a:p>
                </p:txBody>
              </p:sp>
              <p:sp>
                <p:nvSpPr>
                  <p:cNvPr id="85" name="Szövegdoboz 84"/>
                  <p:cNvSpPr txBox="1"/>
                  <p:nvPr/>
                </p:nvSpPr>
                <p:spPr>
                  <a:xfrm>
                    <a:off x="364427" y="-671349"/>
                    <a:ext cx="1034579" cy="294617"/>
                  </a:xfrm>
                  <a:prstGeom prst="rect">
                    <a:avLst/>
                  </a:prstGeom>
                  <a:noFill/>
                </p:spPr>
                <p:txBody>
                  <a:bodyPr wrap="none">
                    <a:spAutoFit/>
                  </a:bodyPr>
                  <a:lstStyle/>
                  <a:p>
                    <a:pPr>
                      <a:defRPr/>
                    </a:pPr>
                    <a:r>
                      <a:rPr lang="hu-HU" sz="1050" dirty="0" smtClean="0">
                        <a:solidFill>
                          <a:prstClr val="black"/>
                        </a:solidFill>
                        <a:ea typeface="Verdana" panose="020B0604030504040204" pitchFamily="34" charset="0"/>
                        <a:cs typeface="Verdana" panose="020B0604030504040204" pitchFamily="34" charset="0"/>
                      </a:rPr>
                      <a:t>DMIPS/MHz</a:t>
                    </a:r>
                    <a:endParaRPr lang="hu-HU" sz="1050" dirty="0">
                      <a:solidFill>
                        <a:prstClr val="black"/>
                      </a:solidFill>
                      <a:ea typeface="Verdana" panose="020B0604030504040204" pitchFamily="34" charset="0"/>
                      <a:cs typeface="Verdana" panose="020B0604030504040204" pitchFamily="34" charset="0"/>
                    </a:endParaRPr>
                  </a:p>
                </p:txBody>
              </p:sp>
              <p:cxnSp>
                <p:nvCxnSpPr>
                  <p:cNvPr id="87" name="Egyenes összekötő 86"/>
                  <p:cNvCxnSpPr/>
                  <p:nvPr/>
                </p:nvCxnSpPr>
                <p:spPr>
                  <a:xfrm>
                    <a:off x="7640820" y="6294184"/>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Szövegdoboz 17"/>
                  <p:cNvSpPr txBox="1">
                    <a:spLocks noChangeArrowheads="1"/>
                  </p:cNvSpPr>
                  <p:nvPr/>
                </p:nvSpPr>
                <p:spPr bwMode="auto">
                  <a:xfrm>
                    <a:off x="8615880" y="6436827"/>
                    <a:ext cx="5116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dirty="0" smtClean="0">
                        <a:solidFill>
                          <a:srgbClr val="000000"/>
                        </a:solidFill>
                        <a:latin typeface="Verdana" pitchFamily="34" charset="0"/>
                      </a:rPr>
                      <a:t>2015</a:t>
                    </a:r>
                    <a:endParaRPr lang="hu-HU" altLang="hu-HU" sz="1000" dirty="0">
                      <a:solidFill>
                        <a:srgbClr val="000000"/>
                      </a:solidFill>
                      <a:latin typeface="Verdana" pitchFamily="34" charset="0"/>
                    </a:endParaRPr>
                  </a:p>
                </p:txBody>
              </p:sp>
              <p:cxnSp>
                <p:nvCxnSpPr>
                  <p:cNvPr id="89" name="Egyenes összekötő 56"/>
                  <p:cNvCxnSpPr/>
                  <p:nvPr/>
                </p:nvCxnSpPr>
                <p:spPr>
                  <a:xfrm>
                    <a:off x="8487062" y="6293952"/>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Lekerekített téglalap 70"/>
                  <p:cNvSpPr/>
                  <p:nvPr/>
                </p:nvSpPr>
                <p:spPr>
                  <a:xfrm>
                    <a:off x="8352440" y="476672"/>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sp>
                <p:nvSpPr>
                  <p:cNvPr id="76" name="Szövegdoboz 36"/>
                  <p:cNvSpPr txBox="1">
                    <a:spLocks noChangeArrowheads="1"/>
                  </p:cNvSpPr>
                  <p:nvPr/>
                </p:nvSpPr>
                <p:spPr bwMode="auto">
                  <a:xfrm rot="19980000">
                    <a:off x="7294370" y="587775"/>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hu-HU" altLang="hu-HU" sz="900" dirty="0" smtClean="0">
                        <a:solidFill>
                          <a:srgbClr val="000000"/>
                        </a:solidFill>
                        <a:latin typeface="Verdana" pitchFamily="34" charset="0"/>
                      </a:rPr>
                      <a:t>2</a:t>
                    </a:r>
                    <a:r>
                      <a:rPr lang="en-US" altLang="hu-HU" sz="900" dirty="0" smtClean="0">
                        <a:solidFill>
                          <a:srgbClr val="000000"/>
                        </a:solidFill>
                        <a:latin typeface="Verdana" pitchFamily="34" charset="0"/>
                      </a:rPr>
                      <a:t>/201</a:t>
                    </a:r>
                    <a:r>
                      <a:rPr lang="hu-HU" altLang="hu-HU" sz="900" dirty="0" smtClean="0">
                        <a:solidFill>
                          <a:srgbClr val="000000"/>
                        </a:solidFill>
                        <a:latin typeface="Verdana" pitchFamily="34" charset="0"/>
                      </a:rPr>
                      <a:t>5</a:t>
                    </a:r>
                    <a:endParaRPr lang="en-US" altLang="hu-HU" sz="900" dirty="0" smtClean="0">
                      <a:solidFill>
                        <a:srgbClr val="000000"/>
                      </a:solidFill>
                      <a:latin typeface="Verdana" pitchFamily="34" charset="0"/>
                    </a:endParaRP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7</a:t>
                    </a:r>
                    <a:r>
                      <a:rPr lang="hu-HU" altLang="hu-HU" sz="1000" b="1" dirty="0" smtClean="0">
                        <a:solidFill>
                          <a:srgbClr val="000000"/>
                        </a:solidFill>
                        <a:latin typeface="Verdana" pitchFamily="34" charset="0"/>
                      </a:rPr>
                      <a:t>2</a:t>
                    </a:r>
                    <a:endParaRPr lang="en-US" altLang="hu-HU" sz="1000" b="1"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ARMv8</a:t>
                    </a:r>
                    <a:endParaRPr lang="hu-HU" altLang="hu-HU" sz="1000"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16 nm</a:t>
                    </a:r>
                    <a:endParaRPr lang="hu-HU" altLang="hu-HU" sz="1000" dirty="0">
                      <a:solidFill>
                        <a:srgbClr val="000000"/>
                      </a:solidFill>
                      <a:latin typeface="Verdana" pitchFamily="34" charset="0"/>
                    </a:endParaRPr>
                  </a:p>
                </p:txBody>
              </p:sp>
            </p:grpSp>
          </p:grpSp>
          <p:cxnSp>
            <p:nvCxnSpPr>
              <p:cNvPr id="81" name="Egyenes összekötő 56"/>
              <p:cNvCxnSpPr/>
              <p:nvPr/>
            </p:nvCxnSpPr>
            <p:spPr>
              <a:xfrm>
                <a:off x="8879033" y="6399204"/>
                <a:ext cx="0" cy="128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Lekerekített téglalap 30"/>
              <p:cNvSpPr/>
              <p:nvPr/>
            </p:nvSpPr>
            <p:spPr>
              <a:xfrm>
                <a:off x="8726961" y="4784778"/>
                <a:ext cx="170183" cy="15987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sp>
            <p:nvSpPr>
              <p:cNvPr id="91" name="Szövegdoboz 36"/>
              <p:cNvSpPr txBox="1">
                <a:spLocks noChangeArrowheads="1"/>
              </p:cNvSpPr>
              <p:nvPr/>
            </p:nvSpPr>
            <p:spPr bwMode="auto">
              <a:xfrm rot="21434806">
                <a:off x="7583262" y="4560926"/>
                <a:ext cx="1084688" cy="79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hu-HU" altLang="hu-HU" sz="900" dirty="0" smtClean="0">
                    <a:solidFill>
                      <a:srgbClr val="000000"/>
                    </a:solidFill>
                    <a:latin typeface="Verdana" pitchFamily="34" charset="0"/>
                  </a:rPr>
                  <a:t>11</a:t>
                </a:r>
                <a:r>
                  <a:rPr lang="en-US" altLang="hu-HU" sz="900" dirty="0" smtClean="0">
                    <a:solidFill>
                      <a:srgbClr val="000000"/>
                    </a:solidFill>
                    <a:latin typeface="Verdana" pitchFamily="34" charset="0"/>
                  </a:rPr>
                  <a:t>/201</a:t>
                </a:r>
                <a:r>
                  <a:rPr lang="hu-HU" altLang="hu-HU" sz="900" dirty="0" smtClean="0">
                    <a:solidFill>
                      <a:srgbClr val="000000"/>
                    </a:solidFill>
                    <a:latin typeface="Verdana" pitchFamily="34" charset="0"/>
                  </a:rPr>
                  <a:t>5</a:t>
                </a:r>
                <a:endParaRPr lang="en-US" altLang="hu-HU" sz="900" dirty="0" smtClean="0">
                  <a:solidFill>
                    <a:srgbClr val="000000"/>
                  </a:solidFill>
                  <a:latin typeface="Verdana" pitchFamily="34" charset="0"/>
                </a:endParaRPr>
              </a:p>
              <a:p>
                <a:pPr>
                  <a:spcBef>
                    <a:spcPct val="0"/>
                  </a:spcBef>
                  <a:buFontTx/>
                  <a:buNone/>
                </a:pPr>
                <a:r>
                  <a:rPr lang="hu-HU" altLang="hu-HU" sz="1000" b="1" dirty="0" smtClean="0">
                    <a:solidFill>
                      <a:srgbClr val="000000"/>
                    </a:solidFill>
                    <a:latin typeface="Verdana" pitchFamily="34" charset="0"/>
                  </a:rPr>
                  <a:t>Cortex-A35</a:t>
                </a:r>
                <a:endParaRPr lang="en-US" altLang="hu-HU" sz="1000" b="1"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ARMv8</a:t>
                </a:r>
              </a:p>
              <a:p>
                <a:pPr algn="ctr">
                  <a:spcBef>
                    <a:spcPct val="0"/>
                  </a:spcBef>
                  <a:buFontTx/>
                  <a:buNone/>
                </a:pPr>
                <a:r>
                  <a:rPr lang="hu-HU" altLang="hu-HU" sz="1000" dirty="0" smtClean="0">
                    <a:solidFill>
                      <a:srgbClr val="000000"/>
                    </a:solidFill>
                    <a:latin typeface="Verdana" pitchFamily="34" charset="0"/>
                  </a:rPr>
                  <a:t>16/14</a:t>
                </a:r>
                <a:r>
                  <a:rPr lang="en-US" altLang="hu-HU" sz="1000" dirty="0" smtClean="0">
                    <a:solidFill>
                      <a:srgbClr val="000000"/>
                    </a:solidFill>
                    <a:latin typeface="Verdana" pitchFamily="34" charset="0"/>
                  </a:rPr>
                  <a:t> nm</a:t>
                </a:r>
                <a:endParaRPr lang="hu-HU" altLang="hu-HU" sz="1000" dirty="0">
                  <a:solidFill>
                    <a:srgbClr val="000000"/>
                  </a:solidFill>
                  <a:latin typeface="Verdana" pitchFamily="34" charset="0"/>
                </a:endParaRPr>
              </a:p>
            </p:txBody>
          </p:sp>
        </p:grpSp>
        <p:cxnSp>
          <p:nvCxnSpPr>
            <p:cNvPr id="86" name="Egyenes összekötő 79"/>
            <p:cNvCxnSpPr/>
            <p:nvPr/>
          </p:nvCxnSpPr>
          <p:spPr>
            <a:xfrm rot="5400000">
              <a:off x="319812" y="570399"/>
              <a:ext cx="0" cy="1365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Szövegdoboz 82"/>
            <p:cNvSpPr txBox="1"/>
            <p:nvPr/>
          </p:nvSpPr>
          <p:spPr>
            <a:xfrm>
              <a:off x="42452" y="503675"/>
              <a:ext cx="269626" cy="253916"/>
            </a:xfrm>
            <a:prstGeom prst="rect">
              <a:avLst/>
            </a:prstGeom>
            <a:noFill/>
          </p:spPr>
          <p:txBody>
            <a:bodyPr wrap="none">
              <a:spAutoFit/>
            </a:bodyPr>
            <a:lstStyle/>
            <a:p>
              <a:pPr>
                <a:defRPr/>
              </a:pPr>
              <a:r>
                <a:rPr lang="hu-HU" sz="1050" dirty="0" smtClean="0">
                  <a:solidFill>
                    <a:prstClr val="black"/>
                  </a:solidFill>
                  <a:ea typeface="Verdana" panose="020B0604030504040204" pitchFamily="34" charset="0"/>
                  <a:cs typeface="Verdana" panose="020B0604030504040204" pitchFamily="34" charset="0"/>
                </a:rPr>
                <a:t>8</a:t>
              </a:r>
              <a:endParaRPr lang="hu-HU" sz="1050" dirty="0">
                <a:solidFill>
                  <a:prstClr val="black"/>
                </a:solidFill>
                <a:ea typeface="Verdana" panose="020B0604030504040204" pitchFamily="34" charset="0"/>
                <a:cs typeface="Verdana" panose="020B0604030504040204" pitchFamily="34" charset="0"/>
              </a:endParaRPr>
            </a:p>
          </p:txBody>
        </p:sp>
        <p:cxnSp>
          <p:nvCxnSpPr>
            <p:cNvPr id="96" name="Egyenes összekötő 56"/>
            <p:cNvCxnSpPr/>
            <p:nvPr/>
          </p:nvCxnSpPr>
          <p:spPr>
            <a:xfrm>
              <a:off x="9521349" y="6515366"/>
              <a:ext cx="0" cy="1230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Szövegdoboz 17"/>
            <p:cNvSpPr txBox="1">
              <a:spLocks noChangeArrowheads="1"/>
            </p:cNvSpPr>
            <p:nvPr/>
          </p:nvSpPr>
          <p:spPr bwMode="auto">
            <a:xfrm>
              <a:off x="8903764" y="6642784"/>
              <a:ext cx="5116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dirty="0" smtClean="0">
                  <a:solidFill>
                    <a:srgbClr val="000000"/>
                  </a:solidFill>
                  <a:latin typeface="Verdana" pitchFamily="34" charset="0"/>
                </a:rPr>
                <a:t>2016</a:t>
              </a:r>
              <a:endParaRPr lang="hu-HU" altLang="hu-HU" sz="1000" dirty="0">
                <a:solidFill>
                  <a:srgbClr val="000000"/>
                </a:solidFill>
                <a:latin typeface="Verdana" pitchFamily="34" charset="0"/>
              </a:endParaRPr>
            </a:p>
          </p:txBody>
        </p:sp>
        <p:sp>
          <p:nvSpPr>
            <p:cNvPr id="97" name="Lekerekített téglalap 70"/>
            <p:cNvSpPr/>
            <p:nvPr/>
          </p:nvSpPr>
          <p:spPr>
            <a:xfrm>
              <a:off x="9127342" y="818710"/>
              <a:ext cx="170183" cy="155133"/>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sp>
          <p:nvSpPr>
            <p:cNvPr id="99" name="Szövegdoboz 36"/>
            <p:cNvSpPr txBox="1">
              <a:spLocks noChangeArrowheads="1"/>
            </p:cNvSpPr>
            <p:nvPr/>
          </p:nvSpPr>
          <p:spPr bwMode="auto">
            <a:xfrm rot="19980000">
              <a:off x="8164300" y="866185"/>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hu-HU" altLang="hu-HU" sz="900" dirty="0" smtClean="0">
                  <a:solidFill>
                    <a:srgbClr val="000000"/>
                  </a:solidFill>
                  <a:latin typeface="Verdana" pitchFamily="34" charset="0"/>
                </a:rPr>
                <a:t>5</a:t>
              </a:r>
              <a:r>
                <a:rPr lang="en-US" altLang="hu-HU" sz="900" dirty="0" smtClean="0">
                  <a:solidFill>
                    <a:srgbClr val="000000"/>
                  </a:solidFill>
                  <a:latin typeface="Verdana" pitchFamily="34" charset="0"/>
                </a:rPr>
                <a:t>/201</a:t>
              </a:r>
              <a:r>
                <a:rPr lang="hu-HU" altLang="hu-HU" sz="900" dirty="0" smtClean="0">
                  <a:solidFill>
                    <a:srgbClr val="000000"/>
                  </a:solidFill>
                  <a:latin typeface="Verdana" pitchFamily="34" charset="0"/>
                </a:rPr>
                <a:t>6</a:t>
              </a:r>
              <a:endParaRPr lang="en-US" altLang="hu-HU" sz="900" dirty="0" smtClean="0">
                <a:solidFill>
                  <a:srgbClr val="000000"/>
                </a:solidFill>
                <a:latin typeface="Verdana" pitchFamily="34" charset="0"/>
              </a:endParaRP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7</a:t>
              </a:r>
              <a:r>
                <a:rPr lang="hu-HU" altLang="hu-HU" sz="1000" b="1" dirty="0" smtClean="0">
                  <a:solidFill>
                    <a:srgbClr val="000000"/>
                  </a:solidFill>
                  <a:latin typeface="Verdana" pitchFamily="34" charset="0"/>
                </a:rPr>
                <a:t>3</a:t>
              </a:r>
              <a:endParaRPr lang="en-US" altLang="hu-HU" sz="1000" b="1"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ARMv8</a:t>
              </a:r>
              <a:endParaRPr lang="hu-HU" altLang="hu-HU" sz="1000"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1</a:t>
              </a:r>
              <a:r>
                <a:rPr lang="hu-HU" altLang="hu-HU" sz="1000" dirty="0" smtClean="0">
                  <a:solidFill>
                    <a:srgbClr val="000000"/>
                  </a:solidFill>
                  <a:latin typeface="Verdana" pitchFamily="34" charset="0"/>
                </a:rPr>
                <a:t>0</a:t>
              </a:r>
              <a:r>
                <a:rPr lang="en-US" altLang="hu-HU" sz="1000" dirty="0" smtClean="0">
                  <a:solidFill>
                    <a:srgbClr val="000000"/>
                  </a:solidFill>
                  <a:latin typeface="Verdana" pitchFamily="34" charset="0"/>
                </a:rPr>
                <a:t> nm</a:t>
              </a:r>
              <a:endParaRPr lang="hu-HU" altLang="hu-HU" sz="1000" dirty="0">
                <a:solidFill>
                  <a:srgbClr val="000000"/>
                </a:solidFill>
                <a:latin typeface="Verdana" pitchFamily="34" charset="0"/>
              </a:endParaRPr>
            </a:p>
          </p:txBody>
        </p:sp>
      </p:grpSp>
      <p:sp>
        <p:nvSpPr>
          <p:cNvPr id="94" name="Lekerekített téglalap 68"/>
          <p:cNvSpPr/>
          <p:nvPr/>
        </p:nvSpPr>
        <p:spPr>
          <a:xfrm>
            <a:off x="6304970" y="4413708"/>
            <a:ext cx="157240" cy="14041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sp>
        <p:nvSpPr>
          <p:cNvPr id="100" name="Szövegdoboz 36"/>
          <p:cNvSpPr txBox="1">
            <a:spLocks noChangeArrowheads="1"/>
          </p:cNvSpPr>
          <p:nvPr/>
        </p:nvSpPr>
        <p:spPr bwMode="auto">
          <a:xfrm rot="20700000">
            <a:off x="5612496" y="3771921"/>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hu-HU" altLang="hu-HU" sz="900" dirty="0" smtClean="0">
                <a:solidFill>
                  <a:srgbClr val="000000"/>
                </a:solidFill>
                <a:latin typeface="Verdana" pitchFamily="34" charset="0"/>
              </a:rPr>
              <a:t>6</a:t>
            </a:r>
            <a:r>
              <a:rPr lang="en-US" altLang="hu-HU" sz="900" dirty="0" smtClean="0">
                <a:solidFill>
                  <a:srgbClr val="000000"/>
                </a:solidFill>
                <a:latin typeface="Verdana" pitchFamily="34" charset="0"/>
              </a:rPr>
              <a:t>/201</a:t>
            </a:r>
            <a:r>
              <a:rPr lang="hu-HU" altLang="hu-HU" sz="900" dirty="0" smtClean="0">
                <a:solidFill>
                  <a:srgbClr val="000000"/>
                </a:solidFill>
                <a:latin typeface="Verdana" pitchFamily="34" charset="0"/>
              </a:rPr>
              <a:t>3</a:t>
            </a:r>
            <a:endParaRPr lang="en-US" altLang="hu-HU" sz="900" dirty="0" smtClean="0">
              <a:solidFill>
                <a:srgbClr val="000000"/>
              </a:solidFill>
              <a:latin typeface="Verdana" pitchFamily="34" charset="0"/>
            </a:endParaRPr>
          </a:p>
          <a:p>
            <a:pPr>
              <a:spcBef>
                <a:spcPct val="0"/>
              </a:spcBef>
              <a:buFontTx/>
              <a:buNone/>
            </a:pPr>
            <a:r>
              <a:rPr lang="hu-HU" altLang="hu-HU" sz="1000" b="1" dirty="0" smtClean="0">
                <a:solidFill>
                  <a:srgbClr val="000000"/>
                </a:solidFill>
                <a:latin typeface="Verdana" pitchFamily="34" charset="0"/>
              </a:rPr>
              <a:t>Cortex-A12</a:t>
            </a:r>
            <a:endParaRPr lang="en-US" altLang="hu-HU" sz="1000" b="1" dirty="0" smtClean="0">
              <a:solidFill>
                <a:srgbClr val="000000"/>
              </a:solidFill>
              <a:latin typeface="Verdana" pitchFamily="34" charset="0"/>
            </a:endParaRPr>
          </a:p>
          <a:p>
            <a:pPr algn="ctr">
              <a:spcBef>
                <a:spcPct val="0"/>
              </a:spcBef>
              <a:buFontTx/>
              <a:buNone/>
            </a:pPr>
            <a:r>
              <a:rPr lang="en-US" altLang="hu-HU" sz="1000" dirty="0" err="1" smtClean="0">
                <a:solidFill>
                  <a:srgbClr val="000000"/>
                </a:solidFill>
                <a:latin typeface="Verdana" pitchFamily="34" charset="0"/>
              </a:rPr>
              <a:t>ARMv</a:t>
            </a:r>
            <a:r>
              <a:rPr lang="hu-HU" altLang="hu-HU" sz="1000" dirty="0" smtClean="0">
                <a:solidFill>
                  <a:srgbClr val="000000"/>
                </a:solidFill>
                <a:latin typeface="Verdana" pitchFamily="34" charset="0"/>
              </a:rPr>
              <a:t>7</a:t>
            </a:r>
            <a:endParaRPr lang="en-US" altLang="hu-HU" sz="1000"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2</a:t>
            </a:r>
            <a:r>
              <a:rPr lang="hu-HU" altLang="hu-HU" sz="1000" dirty="0" smtClean="0">
                <a:solidFill>
                  <a:srgbClr val="000000"/>
                </a:solidFill>
                <a:latin typeface="Verdana" pitchFamily="34" charset="0"/>
              </a:rPr>
              <a:t>8</a:t>
            </a:r>
            <a:r>
              <a:rPr lang="en-US" altLang="hu-HU" sz="1000" dirty="0" smtClean="0">
                <a:solidFill>
                  <a:srgbClr val="000000"/>
                </a:solidFill>
                <a:latin typeface="Verdana" pitchFamily="34" charset="0"/>
              </a:rPr>
              <a:t> nm</a:t>
            </a:r>
            <a:endParaRPr lang="hu-HU" altLang="hu-HU" sz="1000" dirty="0">
              <a:solidFill>
                <a:srgbClr val="000000"/>
              </a:solidFill>
              <a:latin typeface="Verdana" pitchFamily="34" charset="0"/>
            </a:endParaRPr>
          </a:p>
        </p:txBody>
      </p:sp>
      <p:cxnSp>
        <p:nvCxnSpPr>
          <p:cNvPr id="10" name="Straight Connector 9"/>
          <p:cNvCxnSpPr/>
          <p:nvPr/>
        </p:nvCxnSpPr>
        <p:spPr bwMode="auto">
          <a:xfrm>
            <a:off x="5697125" y="3834045"/>
            <a:ext cx="1008000" cy="587048"/>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flipH="1">
            <a:off x="6123403" y="3654025"/>
            <a:ext cx="158787" cy="100800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TextBox 101"/>
          <p:cNvSpPr txBox="1"/>
          <p:nvPr/>
        </p:nvSpPr>
        <p:spPr>
          <a:xfrm>
            <a:off x="161510" y="578598"/>
            <a:ext cx="7351628" cy="369332"/>
          </a:xfrm>
          <a:prstGeom prst="rect">
            <a:avLst/>
          </a:prstGeom>
          <a:noFill/>
        </p:spPr>
        <p:txBody>
          <a:bodyPr wrap="none">
            <a:spAutoFit/>
          </a:bodyPr>
          <a:lstStyle/>
          <a:p>
            <a:pPr>
              <a:defRPr/>
            </a:pPr>
            <a:r>
              <a:rPr lang="en-US" dirty="0">
                <a:solidFill>
                  <a:srgbClr val="2D2D8A"/>
                </a:solidFill>
              </a:rPr>
              <a:t>6.2.1 The high performance Cortex-A57 </a:t>
            </a:r>
            <a:r>
              <a:rPr lang="hu-HU" dirty="0">
                <a:solidFill>
                  <a:srgbClr val="2D2D8A"/>
                </a:solidFill>
              </a:rPr>
              <a:t>-</a:t>
            </a:r>
            <a:r>
              <a:rPr lang="hu-HU" dirty="0" smtClean="0">
                <a:solidFill>
                  <a:srgbClr val="2D2D8A"/>
                </a:solidFill>
              </a:rPr>
              <a:t>1 </a:t>
            </a:r>
            <a:r>
              <a:rPr lang="en-US" dirty="0" smtClean="0">
                <a:solidFill>
                  <a:srgbClr val="000000"/>
                </a:solidFill>
              </a:rPr>
              <a:t>(based </a:t>
            </a:r>
            <a:r>
              <a:rPr lang="en-US" dirty="0">
                <a:solidFill>
                  <a:srgbClr val="000000"/>
                </a:solidFill>
              </a:rPr>
              <a:t>on </a:t>
            </a:r>
            <a:r>
              <a:rPr lang="en-US" dirty="0" smtClean="0">
                <a:solidFill>
                  <a:srgbClr val="000000"/>
                </a:solidFill>
              </a:rPr>
              <a:t>[</a:t>
            </a:r>
            <a:r>
              <a:rPr lang="hu-HU" dirty="0" smtClean="0">
                <a:solidFill>
                  <a:srgbClr val="000000"/>
                </a:solidFill>
              </a:rPr>
              <a:t>12</a:t>
            </a:r>
            <a:r>
              <a:rPr lang="en-US" dirty="0" smtClean="0">
                <a:solidFill>
                  <a:srgbClr val="000000"/>
                </a:solidFill>
              </a:rPr>
              <a:t>]) </a:t>
            </a:r>
            <a:endParaRPr lang="en-US" dirty="0">
              <a:solidFill>
                <a:srgbClr val="000000"/>
              </a:solidFill>
            </a:endParaRPr>
          </a:p>
        </p:txBody>
      </p:sp>
      <p:sp>
        <p:nvSpPr>
          <p:cNvPr id="101" name="Rounded Rectangle 100"/>
          <p:cNvSpPr/>
          <p:nvPr/>
        </p:nvSpPr>
        <p:spPr>
          <a:xfrm rot="19980000">
            <a:off x="5090316" y="2232874"/>
            <a:ext cx="1260000" cy="1260000"/>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4143368957"/>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8533" y="1001350"/>
            <a:ext cx="8183074" cy="2641749"/>
          </a:xfrm>
          <a:prstGeom prst="rect">
            <a:avLst/>
          </a:prstGeom>
          <a:noFill/>
        </p:spPr>
        <p:txBody>
          <a:bodyPr wrap="none" rtlCol="0">
            <a:spAutoFit/>
          </a:bodyPr>
          <a:lstStyle/>
          <a:p>
            <a:pPr marL="285750" indent="-285750">
              <a:buClr>
                <a:srgbClr val="000000"/>
              </a:buClr>
              <a:buFont typeface="Arial" panose="020B0604020202020204" pitchFamily="34" charset="0"/>
              <a:buChar char="•"/>
            </a:pPr>
            <a:r>
              <a:rPr lang="en-US" sz="1600" dirty="0" smtClean="0">
                <a:solidFill>
                  <a:srgbClr val="0070C0"/>
                </a:solidFill>
              </a:rPr>
              <a:t>10/2012</a:t>
            </a:r>
            <a:r>
              <a:rPr lang="en-US" sz="1600" dirty="0" smtClean="0">
                <a:solidFill>
                  <a:srgbClr val="000000"/>
                </a:solidFill>
              </a:rPr>
              <a:t>: Announced along with the </a:t>
            </a:r>
            <a:r>
              <a:rPr lang="hu-HU" sz="1600" dirty="0" smtClean="0">
                <a:solidFill>
                  <a:srgbClr val="0070C0"/>
                </a:solidFill>
              </a:rPr>
              <a:t>low power</a:t>
            </a:r>
            <a:r>
              <a:rPr lang="en-US" sz="1600" dirty="0" smtClean="0">
                <a:solidFill>
                  <a:srgbClr val="0070C0"/>
                </a:solidFill>
              </a:rPr>
              <a:t> Cortex-A53 </a:t>
            </a:r>
            <a:r>
              <a:rPr lang="en-US" sz="1600" dirty="0" smtClean="0">
                <a:solidFill>
                  <a:srgbClr val="000000"/>
                </a:solidFill>
              </a:rPr>
              <a:t>processor, with</a:t>
            </a:r>
          </a:p>
          <a:p>
            <a:pPr>
              <a:spcAft>
                <a:spcPts val="600"/>
              </a:spcAft>
            </a:pPr>
            <a:r>
              <a:rPr lang="en-US" sz="1600" dirty="0">
                <a:solidFill>
                  <a:srgbClr val="000000"/>
                </a:solidFill>
              </a:rPr>
              <a:t> </a:t>
            </a:r>
            <a:r>
              <a:rPr lang="en-US" sz="1600" dirty="0" smtClean="0">
                <a:solidFill>
                  <a:srgbClr val="000000"/>
                </a:solidFill>
              </a:rPr>
              <a:t>      immediate availability for licensing.</a:t>
            </a:r>
            <a:endParaRPr lang="en-US" sz="1600" dirty="0">
              <a:solidFill>
                <a:srgbClr val="000000"/>
              </a:solidFill>
            </a:endParaRPr>
          </a:p>
          <a:p>
            <a:pPr marL="285750" indent="-285750">
              <a:spcAft>
                <a:spcPts val="600"/>
              </a:spcAft>
              <a:buClr>
                <a:srgbClr val="000000"/>
              </a:buClr>
              <a:buFont typeface="Arial" panose="020B0604020202020204" pitchFamily="34" charset="0"/>
              <a:buChar char="•"/>
            </a:pPr>
            <a:r>
              <a:rPr lang="en-US" sz="1600" dirty="0" smtClean="0">
                <a:solidFill>
                  <a:srgbClr val="0070C0"/>
                </a:solidFill>
              </a:rPr>
              <a:t>2014: First mobile devices</a:t>
            </a:r>
            <a:r>
              <a:rPr lang="en-US" sz="1600" dirty="0" smtClean="0">
                <a:solidFill>
                  <a:srgbClr val="000000"/>
                </a:solidFill>
              </a:rPr>
              <a:t> with Cortex-A57 models are emerged</a:t>
            </a:r>
            <a:r>
              <a:rPr lang="en-US" sz="1600" dirty="0" smtClean="0">
                <a:solidFill>
                  <a:srgbClr val="0070C0"/>
                </a:solidFill>
              </a:rPr>
              <a:t>.</a:t>
            </a:r>
          </a:p>
          <a:p>
            <a:pPr marL="285750" indent="-285750">
              <a:spcAft>
                <a:spcPts val="600"/>
              </a:spcAft>
              <a:buFont typeface="Arial" panose="020B0604020202020204" pitchFamily="34" charset="0"/>
              <a:buChar char="•"/>
            </a:pPr>
            <a:r>
              <a:rPr lang="en-US" sz="1600" dirty="0" smtClean="0">
                <a:solidFill>
                  <a:srgbClr val="000000"/>
                </a:solidFill>
                <a:ea typeface="Verdana" panose="020B0604030504040204" pitchFamily="34" charset="0"/>
                <a:cs typeface="Verdana" panose="020B0604030504040204" pitchFamily="34" charset="0"/>
              </a:rPr>
              <a:t>They are 64-bit </a:t>
            </a:r>
            <a:r>
              <a:rPr lang="en-US" sz="1600" dirty="0">
                <a:solidFill>
                  <a:srgbClr val="000000"/>
                </a:solidFill>
                <a:ea typeface="Verdana" panose="020B0604030504040204" pitchFamily="34" charset="0"/>
                <a:cs typeface="Verdana" panose="020B0604030504040204" pitchFamily="34" charset="0"/>
              </a:rPr>
              <a:t>successors to the </a:t>
            </a:r>
            <a:r>
              <a:rPr lang="hu-HU" sz="1600" dirty="0" smtClean="0">
                <a:solidFill>
                  <a:srgbClr val="000000"/>
                </a:solidFill>
                <a:ea typeface="Verdana" panose="020B0604030504040204" pitchFamily="34" charset="0"/>
                <a:cs typeface="Verdana" panose="020B0604030504040204" pitchFamily="34" charset="0"/>
              </a:rPr>
              <a:t>high performance 32-bit </a:t>
            </a:r>
            <a:r>
              <a:rPr lang="en-US" sz="1600" dirty="0" smtClean="0">
                <a:solidFill>
                  <a:srgbClr val="000000"/>
                </a:solidFill>
                <a:ea typeface="Verdana" panose="020B0604030504040204" pitchFamily="34" charset="0"/>
                <a:cs typeface="Verdana" panose="020B0604030504040204" pitchFamily="34" charset="0"/>
              </a:rPr>
              <a:t>Cortex A15.</a:t>
            </a:r>
          </a:p>
          <a:p>
            <a:pPr marL="285750" indent="-285750">
              <a:buFont typeface="Arial" panose="020B0604020202020204" pitchFamily="34" charset="0"/>
              <a:buChar char="•"/>
            </a:pPr>
            <a:r>
              <a:rPr lang="en-US" sz="1600" dirty="0" smtClean="0">
                <a:solidFill>
                  <a:srgbClr val="000000"/>
                </a:solidFill>
                <a:ea typeface="Verdana" panose="020B0604030504040204" pitchFamily="34" charset="0"/>
                <a:cs typeface="Verdana" panose="020B0604030504040204" pitchFamily="34" charset="0"/>
              </a:rPr>
              <a:t>The </a:t>
            </a:r>
            <a:r>
              <a:rPr lang="en-US" sz="1600" dirty="0">
                <a:solidFill>
                  <a:srgbClr val="000000"/>
                </a:solidFill>
                <a:ea typeface="Verdana" panose="020B0604030504040204" pitchFamily="34" charset="0"/>
                <a:cs typeface="Verdana" panose="020B0604030504040204" pitchFamily="34" charset="0"/>
              </a:rPr>
              <a:t>A57 and A53 </a:t>
            </a:r>
            <a:r>
              <a:rPr lang="en-US" sz="1600" dirty="0" smtClean="0">
                <a:solidFill>
                  <a:srgbClr val="000000"/>
                </a:solidFill>
                <a:ea typeface="Verdana" panose="020B0604030504040204" pitchFamily="34" charset="0"/>
                <a:cs typeface="Verdana" panose="020B0604030504040204" pitchFamily="34" charset="0"/>
              </a:rPr>
              <a:t>models can </a:t>
            </a:r>
            <a:r>
              <a:rPr lang="en-US" sz="1600" dirty="0">
                <a:solidFill>
                  <a:srgbClr val="000000"/>
                </a:solidFill>
                <a:ea typeface="Verdana" panose="020B0604030504040204" pitchFamily="34" charset="0"/>
                <a:cs typeface="Verdana" panose="020B0604030504040204" pitchFamily="34" charset="0"/>
              </a:rPr>
              <a:t>be </a:t>
            </a:r>
            <a:r>
              <a:rPr lang="en-US" sz="1600" dirty="0">
                <a:solidFill>
                  <a:srgbClr val="0070C0"/>
                </a:solidFill>
                <a:ea typeface="Verdana" panose="020B0604030504040204" pitchFamily="34" charset="0"/>
                <a:cs typeface="Verdana" panose="020B0604030504040204" pitchFamily="34" charset="0"/>
              </a:rPr>
              <a:t>used </a:t>
            </a:r>
            <a:r>
              <a:rPr lang="hu-HU" sz="1600" dirty="0" smtClean="0">
                <a:solidFill>
                  <a:srgbClr val="0070C0"/>
                </a:solidFill>
                <a:ea typeface="Verdana" panose="020B0604030504040204" pitchFamily="34" charset="0"/>
                <a:cs typeface="Verdana" panose="020B0604030504040204" pitchFamily="34" charset="0"/>
              </a:rPr>
              <a:t>either as stand alone processors or</a:t>
            </a:r>
          </a:p>
          <a:p>
            <a:r>
              <a:rPr lang="hu-HU" sz="1600" dirty="0">
                <a:solidFill>
                  <a:srgbClr val="0070C0"/>
                </a:solidFill>
                <a:ea typeface="Verdana" panose="020B0604030504040204" pitchFamily="34" charset="0"/>
                <a:cs typeface="Verdana" panose="020B0604030504040204" pitchFamily="34" charset="0"/>
              </a:rPr>
              <a:t> </a:t>
            </a:r>
            <a:r>
              <a:rPr lang="hu-HU" sz="1600" dirty="0" smtClean="0">
                <a:solidFill>
                  <a:srgbClr val="0070C0"/>
                </a:solidFill>
                <a:ea typeface="Verdana" panose="020B0604030504040204" pitchFamily="34" charset="0"/>
                <a:cs typeface="Verdana" panose="020B0604030504040204" pitchFamily="34" charset="0"/>
              </a:rPr>
              <a:t>     as components of</a:t>
            </a:r>
            <a:r>
              <a:rPr lang="en-US" sz="1600" dirty="0" smtClean="0">
                <a:solidFill>
                  <a:srgbClr val="0070C0"/>
                </a:solidFill>
                <a:ea typeface="Verdana" panose="020B0604030504040204" pitchFamily="34" charset="0"/>
                <a:cs typeface="Verdana" panose="020B0604030504040204" pitchFamily="34" charset="0"/>
              </a:rPr>
              <a:t> a</a:t>
            </a:r>
            <a:r>
              <a:rPr lang="hu-HU" sz="1600" dirty="0" smtClean="0">
                <a:solidFill>
                  <a:srgbClr val="0070C0"/>
                </a:solidFill>
                <a:ea typeface="Verdana" panose="020B0604030504040204" pitchFamily="34" charset="0"/>
                <a:cs typeface="Verdana" panose="020B0604030504040204" pitchFamily="34" charset="0"/>
              </a:rPr>
              <a:t> big-LITTLE </a:t>
            </a:r>
            <a:r>
              <a:rPr lang="en-US" sz="1600" dirty="0" smtClean="0">
                <a:solidFill>
                  <a:srgbClr val="0070C0"/>
                </a:solidFill>
                <a:ea typeface="Verdana" panose="020B0604030504040204" pitchFamily="34" charset="0"/>
                <a:cs typeface="Verdana" panose="020B0604030504040204" pitchFamily="34" charset="0"/>
              </a:rPr>
              <a:t>configuration</a:t>
            </a:r>
            <a:r>
              <a:rPr lang="hu-HU" sz="1600" dirty="0" smtClean="0">
                <a:solidFill>
                  <a:srgbClr val="0070C0"/>
                </a:solidFill>
                <a:ea typeface="Verdana" panose="020B0604030504040204" pitchFamily="34" charset="0"/>
                <a:cs typeface="Verdana" panose="020B0604030504040204" pitchFamily="34" charset="0"/>
              </a:rPr>
              <a:t>,</a:t>
            </a:r>
            <a:r>
              <a:rPr lang="en-US" sz="1600" dirty="0" smtClean="0">
                <a:solidFill>
                  <a:srgbClr val="000000"/>
                </a:solidFill>
                <a:ea typeface="Verdana" panose="020B0604030504040204" pitchFamily="34" charset="0"/>
                <a:cs typeface="Verdana" panose="020B0604030504040204" pitchFamily="34" charset="0"/>
              </a:rPr>
              <a:t> similar to the 32-bit</a:t>
            </a:r>
            <a:endParaRPr lang="hu-HU" sz="1600" dirty="0" smtClean="0">
              <a:solidFill>
                <a:srgbClr val="000000"/>
              </a:solidFill>
              <a:ea typeface="Verdana" panose="020B0604030504040204" pitchFamily="34" charset="0"/>
              <a:cs typeface="Verdana" panose="020B0604030504040204" pitchFamily="34" charset="0"/>
            </a:endParaRPr>
          </a:p>
          <a:p>
            <a:pPr>
              <a:spcAft>
                <a:spcPts val="400"/>
              </a:spcAft>
            </a:pPr>
            <a:r>
              <a:rPr lang="hu-HU" sz="1600" dirty="0">
                <a:solidFill>
                  <a:srgbClr val="000000"/>
                </a:solidFill>
                <a:ea typeface="Verdana" panose="020B0604030504040204" pitchFamily="34" charset="0"/>
                <a:cs typeface="Verdana" panose="020B0604030504040204" pitchFamily="34" charset="0"/>
              </a:rPr>
              <a:t> </a:t>
            </a:r>
            <a:r>
              <a:rPr lang="hu-HU" sz="1600" dirty="0" smtClean="0">
                <a:solidFill>
                  <a:srgbClr val="000000"/>
                </a:solidFill>
                <a:ea typeface="Verdana" panose="020B0604030504040204" pitchFamily="34" charset="0"/>
                <a:cs typeface="Verdana" panose="020B0604030504040204" pitchFamily="34" charset="0"/>
              </a:rPr>
              <a:t>    </a:t>
            </a:r>
            <a:r>
              <a:rPr lang="en-US" sz="1600" dirty="0" smtClean="0">
                <a:solidFill>
                  <a:srgbClr val="000000"/>
                </a:solidFill>
                <a:ea typeface="Verdana" panose="020B0604030504040204" pitchFamily="34" charset="0"/>
                <a:cs typeface="Verdana" panose="020B0604030504040204" pitchFamily="34" charset="0"/>
              </a:rPr>
              <a:t> Cortex-A15</a:t>
            </a:r>
            <a:r>
              <a:rPr lang="hu-HU" sz="1600" dirty="0" smtClean="0">
                <a:solidFill>
                  <a:srgbClr val="000000"/>
                </a:solidFill>
                <a:ea typeface="Verdana" panose="020B0604030504040204" pitchFamily="34" charset="0"/>
                <a:cs typeface="Verdana" panose="020B0604030504040204" pitchFamily="34" charset="0"/>
              </a:rPr>
              <a:t>/</a:t>
            </a:r>
            <a:r>
              <a:rPr lang="en-US" sz="1600" dirty="0" smtClean="0">
                <a:solidFill>
                  <a:srgbClr val="000000"/>
                </a:solidFill>
                <a:ea typeface="Verdana" panose="020B0604030504040204" pitchFamily="34" charset="0"/>
                <a:cs typeface="Verdana" panose="020B0604030504040204" pitchFamily="34" charset="0"/>
              </a:rPr>
              <a:t>A7 combination.</a:t>
            </a:r>
            <a:endParaRPr lang="hu-HU" sz="1600" dirty="0" smtClean="0">
              <a:solidFill>
                <a:srgbClr val="000000"/>
              </a:solidFill>
              <a:ea typeface="Verdana" panose="020B0604030504040204" pitchFamily="34" charset="0"/>
              <a:cs typeface="Verdana" panose="020B0604030504040204" pitchFamily="34" charset="0"/>
            </a:endParaRPr>
          </a:p>
          <a:p>
            <a:pPr marL="285750" indent="-285750">
              <a:spcAft>
                <a:spcPts val="400"/>
              </a:spcAft>
              <a:buClr>
                <a:srgbClr val="000000"/>
              </a:buClr>
              <a:buFont typeface="Arial" panose="020B0604020202020204" pitchFamily="34" charset="0"/>
              <a:buChar char="•"/>
            </a:pPr>
            <a:r>
              <a:rPr lang="en-US" sz="1600" dirty="0">
                <a:solidFill>
                  <a:srgbClr val="0070C0"/>
                </a:solidFill>
                <a:ea typeface="Verdana" panose="020B0604030504040204" pitchFamily="34" charset="0"/>
                <a:cs typeface="Verdana" panose="020B0604030504040204" pitchFamily="34" charset="0"/>
              </a:rPr>
              <a:t>Interoperability</a:t>
            </a:r>
            <a:r>
              <a:rPr lang="en-US" sz="1600" dirty="0">
                <a:solidFill>
                  <a:srgbClr val="000000"/>
                </a:solidFill>
                <a:ea typeface="Verdana" panose="020B0604030504040204" pitchFamily="34" charset="0"/>
                <a:cs typeface="Verdana" panose="020B0604030504040204" pitchFamily="34" charset="0"/>
              </a:rPr>
              <a:t> with the </a:t>
            </a:r>
            <a:r>
              <a:rPr lang="en-US" sz="1600" dirty="0">
                <a:solidFill>
                  <a:srgbClr val="0070C0"/>
                </a:solidFill>
                <a:ea typeface="Verdana" panose="020B0604030504040204" pitchFamily="34" charset="0"/>
                <a:cs typeface="Verdana" panose="020B0604030504040204" pitchFamily="34" charset="0"/>
              </a:rPr>
              <a:t>ARM Mali GPU family</a:t>
            </a:r>
            <a:r>
              <a:rPr lang="hu-HU" sz="1600" dirty="0">
                <a:solidFill>
                  <a:srgbClr val="000000"/>
                </a:solidFill>
                <a:ea typeface="Verdana" panose="020B0604030504040204" pitchFamily="34" charset="0"/>
                <a:cs typeface="Verdana" panose="020B0604030504040204" pitchFamily="34" charset="0"/>
              </a:rPr>
              <a:t> is provided</a:t>
            </a:r>
            <a:r>
              <a:rPr lang="en-US" sz="1600" dirty="0" smtClean="0">
                <a:solidFill>
                  <a:srgbClr val="000000"/>
                </a:solidFill>
                <a:ea typeface="Verdana" panose="020B0604030504040204" pitchFamily="34" charset="0"/>
                <a:cs typeface="Verdana" panose="020B0604030504040204" pitchFamily="34" charset="0"/>
              </a:rPr>
              <a:t>.</a:t>
            </a:r>
          </a:p>
          <a:p>
            <a:pPr marL="285750" indent="-285750">
              <a:spcAft>
                <a:spcPts val="600"/>
              </a:spcAft>
              <a:buFont typeface="Arial" panose="020B0604020202020204" pitchFamily="34" charset="0"/>
              <a:buChar char="•"/>
            </a:pPr>
            <a:r>
              <a:rPr lang="en-US" sz="1600" dirty="0">
                <a:solidFill>
                  <a:srgbClr val="000000"/>
                </a:solidFill>
                <a:ea typeface="Verdana" panose="020B0604030504040204" pitchFamily="34" charset="0"/>
                <a:cs typeface="Verdana" panose="020B0604030504040204" pitchFamily="34" charset="0"/>
              </a:rPr>
              <a:t>T</a:t>
            </a:r>
            <a:r>
              <a:rPr lang="en-US" sz="1600" dirty="0" smtClean="0">
                <a:solidFill>
                  <a:srgbClr val="000000"/>
                </a:solidFill>
                <a:ea typeface="Verdana" panose="020B0604030504040204" pitchFamily="34" charset="0"/>
                <a:cs typeface="Verdana" panose="020B0604030504040204" pitchFamily="34" charset="0"/>
              </a:rPr>
              <a:t>arget process technology: </a:t>
            </a:r>
            <a:r>
              <a:rPr lang="en-US" sz="1600" dirty="0" smtClean="0">
                <a:solidFill>
                  <a:srgbClr val="0070C0"/>
                </a:solidFill>
                <a:ea typeface="Verdana" panose="020B0604030504040204" pitchFamily="34" charset="0"/>
                <a:cs typeface="Verdana" panose="020B0604030504040204" pitchFamily="34" charset="0"/>
              </a:rPr>
              <a:t>16 or 20 nm</a:t>
            </a:r>
            <a:r>
              <a:rPr lang="en-US" sz="1600" dirty="0" smtClean="0">
                <a:solidFill>
                  <a:srgbClr val="000000"/>
                </a:solidFill>
                <a:ea typeface="Verdana" panose="020B0604030504040204" pitchFamily="34" charset="0"/>
                <a:cs typeface="Verdana" panose="020B0604030504040204" pitchFamily="34" charset="0"/>
              </a:rPr>
              <a:t>.</a:t>
            </a:r>
            <a:endParaRPr lang="en-US" sz="1600" dirty="0">
              <a:solidFill>
                <a:srgbClr val="000000"/>
              </a:solidFill>
            </a:endParaRPr>
          </a:p>
        </p:txBody>
      </p:sp>
      <p:sp>
        <p:nvSpPr>
          <p:cNvPr id="4" name="Rectangle 3"/>
          <p:cNvSpPr/>
          <p:nvPr/>
        </p:nvSpPr>
        <p:spPr>
          <a:xfrm>
            <a:off x="190202" y="632018"/>
            <a:ext cx="4464620" cy="369332"/>
          </a:xfrm>
          <a:prstGeom prst="rect">
            <a:avLst/>
          </a:prstGeom>
        </p:spPr>
        <p:txBody>
          <a:bodyPr wrap="none">
            <a:spAutoFit/>
          </a:bodyPr>
          <a:lstStyle/>
          <a:p>
            <a:r>
              <a:rPr lang="en-US" dirty="0" smtClean="0">
                <a:solidFill>
                  <a:srgbClr val="2D2D8A"/>
                </a:solidFill>
              </a:rPr>
              <a:t>The </a:t>
            </a:r>
            <a:r>
              <a:rPr lang="hu-HU" dirty="0" smtClean="0">
                <a:solidFill>
                  <a:srgbClr val="2D2D8A"/>
                </a:solidFill>
              </a:rPr>
              <a:t>high performance </a:t>
            </a:r>
            <a:r>
              <a:rPr lang="en-US" dirty="0" smtClean="0">
                <a:solidFill>
                  <a:srgbClr val="2D2D8A"/>
                </a:solidFill>
              </a:rPr>
              <a:t>Cortex-A57</a:t>
            </a:r>
            <a:r>
              <a:rPr lang="hu-HU" dirty="0" smtClean="0">
                <a:solidFill>
                  <a:srgbClr val="2D2D8A"/>
                </a:solidFill>
              </a:rPr>
              <a:t> </a:t>
            </a:r>
            <a:r>
              <a:rPr lang="en-US" dirty="0" smtClean="0">
                <a:solidFill>
                  <a:srgbClr val="2D2D8A"/>
                </a:solidFill>
              </a:rPr>
              <a:t>-2</a:t>
            </a:r>
            <a:endParaRPr lang="en-US" dirty="0">
              <a:solidFill>
                <a:srgbClr val="000000"/>
              </a:solidFill>
            </a:endParaRPr>
          </a:p>
        </p:txBody>
      </p:sp>
      <p:sp>
        <p:nvSpPr>
          <p:cNvPr id="6" name="Title 6"/>
          <p:cNvSpPr>
            <a:spLocks noGrp="1"/>
          </p:cNvSpPr>
          <p:nvPr>
            <p:ph type="title"/>
          </p:nvPr>
        </p:nvSpPr>
        <p:spPr>
          <a:xfrm>
            <a:off x="0" y="0"/>
            <a:ext cx="9144000" cy="393700"/>
          </a:xfrm>
        </p:spPr>
        <p:txBody>
          <a:bodyPr/>
          <a:lstStyle/>
          <a:p>
            <a:r>
              <a:rPr lang="hu-HU" dirty="0"/>
              <a:t>6</a:t>
            </a:r>
            <a:r>
              <a:rPr lang="hu-HU" dirty="0" smtClean="0"/>
              <a:t>.2.1 </a:t>
            </a:r>
            <a:r>
              <a:rPr lang="en-US" dirty="0" smtClean="0"/>
              <a:t>The high performance Cortex-A57 </a:t>
            </a:r>
            <a:r>
              <a:rPr lang="hu-HU" dirty="0" smtClean="0"/>
              <a:t>(2)</a:t>
            </a:r>
            <a:endParaRPr lang="en-US" dirty="0"/>
          </a:p>
        </p:txBody>
      </p:sp>
    </p:spTree>
    <p:extLst>
      <p:ext uri="{BB962C8B-B14F-4D97-AF65-F5344CB8AC3E}">
        <p14:creationId xmlns:p14="http://schemas.microsoft.com/office/powerpoint/2010/main" val="263242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6368" y="632160"/>
            <a:ext cx="6670480" cy="369332"/>
          </a:xfrm>
          <a:prstGeom prst="rect">
            <a:avLst/>
          </a:prstGeom>
          <a:noFill/>
        </p:spPr>
        <p:txBody>
          <a:bodyPr wrap="none" rtlCol="0">
            <a:spAutoFit/>
          </a:bodyPr>
          <a:lstStyle/>
          <a:p>
            <a:r>
              <a:rPr lang="en-US" dirty="0" smtClean="0">
                <a:solidFill>
                  <a:srgbClr val="2D2D8A"/>
                </a:solidFill>
              </a:rPr>
              <a:t>Key features of the </a:t>
            </a:r>
            <a:r>
              <a:rPr lang="hu-HU" dirty="0" smtClean="0">
                <a:solidFill>
                  <a:srgbClr val="2D2D8A"/>
                </a:solidFill>
              </a:rPr>
              <a:t>microarchitecture of the </a:t>
            </a:r>
            <a:r>
              <a:rPr lang="en-US" dirty="0" smtClean="0">
                <a:solidFill>
                  <a:srgbClr val="2D2D8A"/>
                </a:solidFill>
              </a:rPr>
              <a:t>Cortex-A57</a:t>
            </a:r>
            <a:endParaRPr lang="en-US" dirty="0">
              <a:solidFill>
                <a:srgbClr val="2D2D8A"/>
              </a:solidFill>
            </a:endParaRPr>
          </a:p>
        </p:txBody>
      </p:sp>
      <p:sp>
        <p:nvSpPr>
          <p:cNvPr id="4" name="TextBox 3"/>
          <p:cNvSpPr txBox="1"/>
          <p:nvPr/>
        </p:nvSpPr>
        <p:spPr>
          <a:xfrm>
            <a:off x="378462" y="986030"/>
            <a:ext cx="6811480" cy="984885"/>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hu-HU" sz="1600" dirty="0" smtClean="0">
                <a:solidFill>
                  <a:srgbClr val="000000"/>
                </a:solidFill>
              </a:rPr>
              <a:t>F</a:t>
            </a:r>
            <a:r>
              <a:rPr lang="en-US" sz="1600" dirty="0" err="1" smtClean="0">
                <a:solidFill>
                  <a:srgbClr val="000000"/>
                </a:solidFill>
              </a:rPr>
              <a:t>ully</a:t>
            </a:r>
            <a:r>
              <a:rPr lang="en-US" sz="1600" dirty="0" smtClean="0">
                <a:solidFill>
                  <a:srgbClr val="000000"/>
                </a:solidFill>
              </a:rPr>
              <a:t> compatible with the preceding ARMv7 32-bit ISA.</a:t>
            </a:r>
          </a:p>
          <a:p>
            <a:pPr marL="285750" indent="-285750">
              <a:spcAft>
                <a:spcPts val="600"/>
              </a:spcAft>
              <a:buClr>
                <a:srgbClr val="000000"/>
              </a:buClr>
              <a:buFont typeface="Arial" panose="020B0604020202020204" pitchFamily="34" charset="0"/>
              <a:buChar char="•"/>
            </a:pPr>
            <a:r>
              <a:rPr lang="en-US" sz="1600" dirty="0" smtClean="0">
                <a:solidFill>
                  <a:srgbClr val="0070C0"/>
                </a:solidFill>
              </a:rPr>
              <a:t>Integrated L2 cache of 512 kB to </a:t>
            </a:r>
            <a:r>
              <a:rPr lang="hu-HU" sz="1600" dirty="0" smtClean="0">
                <a:solidFill>
                  <a:srgbClr val="0070C0"/>
                </a:solidFill>
              </a:rPr>
              <a:t>2</a:t>
            </a:r>
            <a:r>
              <a:rPr lang="en-US" sz="1600" dirty="0" smtClean="0">
                <a:solidFill>
                  <a:srgbClr val="0070C0"/>
                </a:solidFill>
              </a:rPr>
              <a:t> MB. </a:t>
            </a:r>
          </a:p>
          <a:p>
            <a:pPr marL="285750" indent="-285750">
              <a:spcAft>
                <a:spcPts val="600"/>
              </a:spcAft>
              <a:buClr>
                <a:srgbClr val="000000"/>
              </a:buClr>
              <a:buFont typeface="Arial" panose="020B0604020202020204" pitchFamily="34" charset="0"/>
              <a:buChar char="•"/>
            </a:pPr>
            <a:r>
              <a:rPr lang="en-US" sz="1600" dirty="0" smtClean="0">
                <a:solidFill>
                  <a:srgbClr val="0070C0"/>
                </a:solidFill>
              </a:rPr>
              <a:t>Up </a:t>
            </a:r>
            <a:r>
              <a:rPr lang="en-US" sz="1600" dirty="0">
                <a:solidFill>
                  <a:srgbClr val="0070C0"/>
                </a:solidFill>
              </a:rPr>
              <a:t>to 4 Cortex-A57 CPUs </a:t>
            </a:r>
            <a:r>
              <a:rPr lang="en-US" sz="1600" dirty="0">
                <a:solidFill>
                  <a:srgbClr val="000000"/>
                </a:solidFill>
              </a:rPr>
              <a:t>that execute the ARMv8 64-bit ISA</a:t>
            </a:r>
            <a:r>
              <a:rPr lang="en-US" sz="1600" dirty="0" smtClean="0">
                <a:solidFill>
                  <a:srgbClr val="000000"/>
                </a:solidFill>
              </a:rPr>
              <a:t>.</a:t>
            </a:r>
            <a:endParaRPr lang="en-US" sz="1600" dirty="0" smtClean="0">
              <a:solidFill>
                <a:srgbClr val="0070C0"/>
              </a:solidFill>
            </a:endParaRPr>
          </a:p>
        </p:txBody>
      </p:sp>
      <p:sp>
        <p:nvSpPr>
          <p:cNvPr id="5" name="Title 6"/>
          <p:cNvSpPr>
            <a:spLocks noGrp="1"/>
          </p:cNvSpPr>
          <p:nvPr>
            <p:ph type="title"/>
          </p:nvPr>
        </p:nvSpPr>
        <p:spPr>
          <a:xfrm>
            <a:off x="0" y="0"/>
            <a:ext cx="9144000" cy="393700"/>
          </a:xfrm>
        </p:spPr>
        <p:txBody>
          <a:bodyPr/>
          <a:lstStyle/>
          <a:p>
            <a:r>
              <a:rPr lang="hu-HU" dirty="0"/>
              <a:t>6</a:t>
            </a:r>
            <a:r>
              <a:rPr lang="hu-HU" dirty="0" smtClean="0"/>
              <a:t>.2.1 </a:t>
            </a:r>
            <a:r>
              <a:rPr lang="en-US" dirty="0" smtClean="0"/>
              <a:t>The high performance Cortex-A57 </a:t>
            </a:r>
            <a:r>
              <a:rPr lang="hu-HU" dirty="0" smtClean="0"/>
              <a:t>(3)</a:t>
            </a:r>
            <a:endParaRPr lang="en-US" dirty="0"/>
          </a:p>
        </p:txBody>
      </p:sp>
      <p:sp>
        <p:nvSpPr>
          <p:cNvPr id="2" name="TextBox 1"/>
          <p:cNvSpPr txBox="1"/>
          <p:nvPr/>
        </p:nvSpPr>
        <p:spPr>
          <a:xfrm>
            <a:off x="296863" y="3076318"/>
            <a:ext cx="1085362" cy="338554"/>
          </a:xfrm>
          <a:prstGeom prst="rect">
            <a:avLst/>
          </a:prstGeom>
          <a:noFill/>
        </p:spPr>
        <p:txBody>
          <a:bodyPr wrap="none" rtlCol="0">
            <a:spAutoFit/>
          </a:bodyPr>
          <a:lstStyle/>
          <a:p>
            <a:r>
              <a:rPr lang="hu-HU" sz="1600" smtClean="0">
                <a:solidFill>
                  <a:srgbClr val="000000"/>
                </a:solidFill>
              </a:rPr>
              <a:t>Remarks</a:t>
            </a:r>
            <a:endParaRPr lang="hu-HU" sz="1600">
              <a:solidFill>
                <a:srgbClr val="000000"/>
              </a:solidFill>
            </a:endParaRPr>
          </a:p>
        </p:txBody>
      </p:sp>
      <p:sp>
        <p:nvSpPr>
          <p:cNvPr id="6" name="TextBox 5"/>
          <p:cNvSpPr txBox="1"/>
          <p:nvPr/>
        </p:nvSpPr>
        <p:spPr>
          <a:xfrm>
            <a:off x="341530" y="3429290"/>
            <a:ext cx="8352420" cy="610424"/>
          </a:xfrm>
          <a:prstGeom prst="rect">
            <a:avLst/>
          </a:prstGeom>
          <a:noFill/>
        </p:spPr>
        <p:txBody>
          <a:bodyPr wrap="square" rtlCol="0">
            <a:spAutoFit/>
          </a:bodyPr>
          <a:lstStyle/>
          <a:p>
            <a:pPr>
              <a:spcAft>
                <a:spcPts val="200"/>
              </a:spcAft>
            </a:pPr>
            <a:r>
              <a:rPr lang="hu-HU" sz="1600">
                <a:solidFill>
                  <a:srgbClr val="000000"/>
                </a:solidFill>
              </a:rPr>
              <a:t>AMBA: Advanced </a:t>
            </a:r>
            <a:r>
              <a:rPr lang="hu-HU" sz="1600" smtClean="0">
                <a:solidFill>
                  <a:srgbClr val="000000"/>
                </a:solidFill>
              </a:rPr>
              <a:t>Microcontroller Bus </a:t>
            </a:r>
            <a:r>
              <a:rPr lang="hu-HU" sz="1600">
                <a:solidFill>
                  <a:srgbClr val="000000"/>
                </a:solidFill>
              </a:rPr>
              <a:t>Architecture</a:t>
            </a:r>
          </a:p>
          <a:p>
            <a:pPr>
              <a:spcAft>
                <a:spcPts val="400"/>
              </a:spcAft>
            </a:pPr>
            <a:r>
              <a:rPr lang="hu-HU" sz="1600" smtClean="0">
                <a:solidFill>
                  <a:srgbClr val="000000"/>
                </a:solidFill>
              </a:rPr>
              <a:t>            (</a:t>
            </a:r>
            <a:r>
              <a:rPr lang="hu-HU" sz="1600">
                <a:solidFill>
                  <a:srgbClr val="000000"/>
                </a:solidFill>
              </a:rPr>
              <a:t>O</a:t>
            </a:r>
            <a:r>
              <a:rPr lang="en-US" sz="1600">
                <a:solidFill>
                  <a:srgbClr val="000000"/>
                </a:solidFill>
              </a:rPr>
              <a:t>n-chip bus standard </a:t>
            </a:r>
            <a:r>
              <a:rPr lang="en-US" sz="1600" smtClean="0">
                <a:solidFill>
                  <a:srgbClr val="000000"/>
                </a:solidFill>
              </a:rPr>
              <a:t>for</a:t>
            </a:r>
            <a:r>
              <a:rPr lang="hu-HU" sz="1600" smtClean="0">
                <a:solidFill>
                  <a:srgbClr val="000000"/>
                </a:solidFill>
              </a:rPr>
              <a:t> </a:t>
            </a:r>
            <a:r>
              <a:rPr lang="en-US" sz="1600" err="1" smtClean="0">
                <a:solidFill>
                  <a:srgbClr val="000000"/>
                </a:solidFill>
              </a:rPr>
              <a:t>SoC</a:t>
            </a:r>
            <a:r>
              <a:rPr lang="hu-HU" sz="1600">
                <a:solidFill>
                  <a:srgbClr val="000000"/>
                </a:solidFill>
              </a:rPr>
              <a:t>)</a:t>
            </a:r>
            <a:r>
              <a:rPr lang="en-US" sz="1600">
                <a:solidFill>
                  <a:srgbClr val="000000"/>
                </a:solidFill>
              </a:rPr>
              <a:t> </a:t>
            </a:r>
            <a:r>
              <a:rPr lang="en-US" sz="1600" smtClean="0">
                <a:solidFill>
                  <a:srgbClr val="000000"/>
                </a:solidFill>
              </a:rPr>
              <a:t>designs</a:t>
            </a:r>
            <a:endParaRPr lang="hu-HU" sz="1600">
              <a:solidFill>
                <a:srgbClr val="000000"/>
              </a:solidFill>
            </a:endParaRPr>
          </a:p>
        </p:txBody>
      </p:sp>
      <p:sp>
        <p:nvSpPr>
          <p:cNvPr id="7" name="TextBox 6"/>
          <p:cNvSpPr txBox="1"/>
          <p:nvPr/>
        </p:nvSpPr>
        <p:spPr>
          <a:xfrm>
            <a:off x="383390" y="2033845"/>
            <a:ext cx="8224816" cy="907941"/>
          </a:xfrm>
          <a:prstGeom prst="rect">
            <a:avLst/>
          </a:prstGeom>
          <a:noFill/>
        </p:spPr>
        <p:txBody>
          <a:bodyPr wrap="none" rtlCol="0">
            <a:spAutoFit/>
          </a:bodyPr>
          <a:lstStyle/>
          <a:p>
            <a:pPr marL="285750" indent="-285750">
              <a:buClr>
                <a:srgbClr val="000000"/>
              </a:buClr>
              <a:buFont typeface="Arial" panose="020B0604020202020204" pitchFamily="34" charset="0"/>
              <a:buChar char="•"/>
            </a:pPr>
            <a:r>
              <a:rPr lang="en-US" sz="1600" dirty="0">
                <a:solidFill>
                  <a:srgbClr val="0070C0"/>
                </a:solidFill>
              </a:rPr>
              <a:t>128-bit AMBA </a:t>
            </a:r>
            <a:r>
              <a:rPr lang="hu-HU" sz="1600" dirty="0" smtClean="0">
                <a:solidFill>
                  <a:srgbClr val="0070C0"/>
                </a:solidFill>
              </a:rPr>
              <a:t>ACE </a:t>
            </a:r>
            <a:r>
              <a:rPr lang="en-US" sz="1600" dirty="0" smtClean="0">
                <a:solidFill>
                  <a:srgbClr val="0070C0"/>
                </a:solidFill>
              </a:rPr>
              <a:t>coherent </a:t>
            </a:r>
            <a:r>
              <a:rPr lang="en-US" sz="1600" dirty="0">
                <a:solidFill>
                  <a:srgbClr val="0070C0"/>
                </a:solidFill>
              </a:rPr>
              <a:t>interface </a:t>
            </a:r>
            <a:r>
              <a:rPr lang="en-US" sz="1600" dirty="0">
                <a:solidFill>
                  <a:srgbClr val="000000"/>
                </a:solidFill>
              </a:rPr>
              <a:t>for connecting multiple (up to 4)</a:t>
            </a:r>
          </a:p>
          <a:p>
            <a:pPr>
              <a:spcAft>
                <a:spcPts val="600"/>
              </a:spcAft>
            </a:pPr>
            <a:r>
              <a:rPr lang="en-US" sz="1600" dirty="0">
                <a:solidFill>
                  <a:srgbClr val="000000"/>
                </a:solidFill>
              </a:rPr>
              <a:t>       Cortex-A57 processors.</a:t>
            </a:r>
            <a:endParaRPr lang="hu-HU" sz="1600" dirty="0">
              <a:solidFill>
                <a:srgbClr val="000000"/>
              </a:solidFill>
            </a:endParaRPr>
          </a:p>
          <a:p>
            <a:pPr marL="285750" indent="-285750">
              <a:spcAft>
                <a:spcPts val="600"/>
              </a:spcAft>
              <a:buFont typeface="Arial" panose="020B0604020202020204" pitchFamily="34" charset="0"/>
              <a:buChar char="•"/>
            </a:pPr>
            <a:r>
              <a:rPr lang="hu-HU" sz="1600" dirty="0" smtClean="0">
                <a:solidFill>
                  <a:srgbClr val="000000"/>
                </a:solidFill>
              </a:rPr>
              <a:t>Processor</a:t>
            </a:r>
            <a:r>
              <a:rPr lang="en-US" sz="1600" dirty="0" smtClean="0">
                <a:solidFill>
                  <a:srgbClr val="000000"/>
                </a:solidFill>
              </a:rPr>
              <a:t> </a:t>
            </a:r>
            <a:r>
              <a:rPr lang="en-US" sz="1600" dirty="0">
                <a:solidFill>
                  <a:srgbClr val="000000"/>
                </a:solidFill>
              </a:rPr>
              <a:t>wide cache coherence supported </a:t>
            </a:r>
            <a:r>
              <a:rPr lang="en-US" sz="1600" dirty="0">
                <a:solidFill>
                  <a:srgbClr val="0070C0"/>
                </a:solidFill>
              </a:rPr>
              <a:t>by a Snoop Control Unit (SCU)</a:t>
            </a:r>
            <a:r>
              <a:rPr lang="hu-HU" sz="1600" dirty="0" smtClean="0">
                <a:solidFill>
                  <a:srgbClr val="0070C0"/>
                </a:solidFill>
              </a:rPr>
              <a:t>.</a:t>
            </a:r>
            <a:endParaRPr lang="hu-HU" dirty="0">
              <a:solidFill>
                <a:srgbClr val="000000"/>
              </a:solidFill>
            </a:endParaRPr>
          </a:p>
        </p:txBody>
      </p:sp>
    </p:spTree>
    <p:extLst>
      <p:ext uri="{BB962C8B-B14F-4D97-AF65-F5344CB8AC3E}">
        <p14:creationId xmlns:p14="http://schemas.microsoft.com/office/powerpoint/2010/main" val="370807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descr="http://www.techpowerup.com/img/12-10-30/arm_cortex-a57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737" y="1223755"/>
            <a:ext cx="5130570" cy="43172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6191" y="628341"/>
            <a:ext cx="5782609" cy="369332"/>
          </a:xfrm>
          <a:prstGeom prst="rect">
            <a:avLst/>
          </a:prstGeom>
          <a:noFill/>
        </p:spPr>
        <p:txBody>
          <a:bodyPr wrap="none" rtlCol="0">
            <a:spAutoFit/>
          </a:bodyPr>
          <a:lstStyle/>
          <a:p>
            <a:r>
              <a:rPr lang="en-US" dirty="0" smtClean="0">
                <a:solidFill>
                  <a:srgbClr val="2D2D8A"/>
                </a:solidFill>
              </a:rPr>
              <a:t>High level block diagram of the Cortex-A57 </a:t>
            </a:r>
            <a:r>
              <a:rPr lang="en-US" dirty="0" smtClean="0">
                <a:solidFill>
                  <a:srgbClr val="000000"/>
                </a:solidFill>
              </a:rPr>
              <a:t>[</a:t>
            </a:r>
            <a:r>
              <a:rPr lang="hu-HU" dirty="0" smtClean="0">
                <a:solidFill>
                  <a:srgbClr val="000000"/>
                </a:solidFill>
              </a:rPr>
              <a:t>53</a:t>
            </a:r>
            <a:r>
              <a:rPr lang="en-US" dirty="0" smtClean="0">
                <a:solidFill>
                  <a:srgbClr val="000000"/>
                </a:solidFill>
              </a:rPr>
              <a:t>]</a:t>
            </a:r>
            <a:endParaRPr lang="en-US" dirty="0">
              <a:solidFill>
                <a:srgbClr val="000000"/>
              </a:solidFill>
            </a:endParaRPr>
          </a:p>
        </p:txBody>
      </p:sp>
      <p:sp>
        <p:nvSpPr>
          <p:cNvPr id="7" name="Title 6"/>
          <p:cNvSpPr>
            <a:spLocks noGrp="1"/>
          </p:cNvSpPr>
          <p:nvPr>
            <p:ph type="title"/>
          </p:nvPr>
        </p:nvSpPr>
        <p:spPr>
          <a:xfrm>
            <a:off x="0" y="0"/>
            <a:ext cx="9144000" cy="393700"/>
          </a:xfrm>
        </p:spPr>
        <p:txBody>
          <a:bodyPr/>
          <a:lstStyle/>
          <a:p>
            <a:r>
              <a:rPr lang="hu-HU" dirty="0"/>
              <a:t>6</a:t>
            </a:r>
            <a:r>
              <a:rPr lang="hu-HU" dirty="0" smtClean="0"/>
              <a:t>.2.1 </a:t>
            </a:r>
            <a:r>
              <a:rPr lang="en-US" dirty="0" smtClean="0"/>
              <a:t>The high performance Cortex-A57 </a:t>
            </a:r>
            <a:r>
              <a:rPr lang="hu-HU" dirty="0" smtClean="0"/>
              <a:t>(4)</a:t>
            </a:r>
            <a:endParaRPr lang="en-US" dirty="0"/>
          </a:p>
        </p:txBody>
      </p:sp>
      <p:sp>
        <p:nvSpPr>
          <p:cNvPr id="2" name="TextBox 1"/>
          <p:cNvSpPr txBox="1"/>
          <p:nvPr/>
        </p:nvSpPr>
        <p:spPr>
          <a:xfrm>
            <a:off x="5517105" y="1680914"/>
            <a:ext cx="3440878" cy="3593291"/>
          </a:xfrm>
          <a:prstGeom prst="rect">
            <a:avLst/>
          </a:prstGeom>
          <a:noFill/>
        </p:spPr>
        <p:txBody>
          <a:bodyPr wrap="none" rtlCol="0">
            <a:spAutoFit/>
          </a:bodyPr>
          <a:lstStyle/>
          <a:p>
            <a:pPr>
              <a:spcAft>
                <a:spcPts val="400"/>
              </a:spcAft>
            </a:pPr>
            <a:r>
              <a:rPr lang="hu-HU" sz="1350" dirty="0" smtClean="0">
                <a:solidFill>
                  <a:srgbClr val="000000"/>
                </a:solidFill>
              </a:rPr>
              <a:t>PA:      Physical Address</a:t>
            </a:r>
          </a:p>
          <a:p>
            <a:pPr>
              <a:spcAft>
                <a:spcPts val="400"/>
              </a:spcAft>
            </a:pPr>
            <a:r>
              <a:rPr lang="hu-HU" sz="1350" dirty="0" smtClean="0">
                <a:solidFill>
                  <a:srgbClr val="000000"/>
                </a:solidFill>
              </a:rPr>
              <a:t>DED:   Double Error Detection</a:t>
            </a:r>
          </a:p>
          <a:p>
            <a:pPr>
              <a:spcAft>
                <a:spcPts val="400"/>
              </a:spcAft>
            </a:pPr>
            <a:r>
              <a:rPr lang="hu-HU" sz="1350" dirty="0" smtClean="0">
                <a:solidFill>
                  <a:srgbClr val="000000"/>
                </a:solidFill>
              </a:rPr>
              <a:t>ECC:    Error Correcting Code</a:t>
            </a:r>
          </a:p>
          <a:p>
            <a:pPr>
              <a:spcAft>
                <a:spcPts val="200"/>
              </a:spcAft>
            </a:pPr>
            <a:r>
              <a:rPr lang="hu-HU" sz="1350" dirty="0" smtClean="0">
                <a:solidFill>
                  <a:srgbClr val="000000"/>
                </a:solidFill>
              </a:rPr>
              <a:t>ACP:    Accelerator Coherence Port</a:t>
            </a:r>
          </a:p>
          <a:p>
            <a:r>
              <a:rPr lang="hu-HU" sz="1350" dirty="0">
                <a:solidFill>
                  <a:srgbClr val="000000"/>
                </a:solidFill>
              </a:rPr>
              <a:t> </a:t>
            </a:r>
            <a:r>
              <a:rPr lang="hu-HU" sz="1350" dirty="0" smtClean="0">
                <a:solidFill>
                  <a:srgbClr val="000000"/>
                </a:solidFill>
              </a:rPr>
              <a:t>            (to connect non-cached </a:t>
            </a:r>
          </a:p>
          <a:p>
            <a:pPr>
              <a:spcAft>
                <a:spcPts val="400"/>
              </a:spcAft>
            </a:pPr>
            <a:r>
              <a:rPr lang="hu-HU" sz="1350" dirty="0" smtClean="0">
                <a:solidFill>
                  <a:srgbClr val="000000"/>
                </a:solidFill>
              </a:rPr>
              <a:t>             coherent data sources)</a:t>
            </a:r>
          </a:p>
          <a:p>
            <a:pPr>
              <a:spcAft>
                <a:spcPts val="400"/>
              </a:spcAft>
            </a:pPr>
            <a:r>
              <a:rPr lang="hu-HU" sz="1350" dirty="0" smtClean="0">
                <a:solidFill>
                  <a:srgbClr val="000000"/>
                </a:solidFill>
              </a:rPr>
              <a:t>SCU:    Snoop Control Unit</a:t>
            </a:r>
          </a:p>
          <a:p>
            <a:r>
              <a:rPr lang="hu-HU" sz="1350" dirty="0" smtClean="0">
                <a:solidFill>
                  <a:srgbClr val="000000"/>
                </a:solidFill>
              </a:rPr>
              <a:t>AMBA:  Advanced Microcontroller</a:t>
            </a:r>
          </a:p>
          <a:p>
            <a:pPr>
              <a:spcAft>
                <a:spcPts val="200"/>
              </a:spcAft>
            </a:pPr>
            <a:r>
              <a:rPr lang="hu-HU" sz="1350" dirty="0" smtClean="0">
                <a:solidFill>
                  <a:srgbClr val="000000"/>
                </a:solidFill>
              </a:rPr>
              <a:t>             Bus Architecture</a:t>
            </a:r>
          </a:p>
          <a:p>
            <a:r>
              <a:rPr lang="hu-HU" sz="1350" dirty="0" smtClean="0">
                <a:solidFill>
                  <a:srgbClr val="000000"/>
                </a:solidFill>
              </a:rPr>
              <a:t>             (O</a:t>
            </a:r>
            <a:r>
              <a:rPr lang="en-US" sz="1350" dirty="0" smtClean="0">
                <a:solidFill>
                  <a:srgbClr val="000000"/>
                </a:solidFill>
              </a:rPr>
              <a:t>n-chip </a:t>
            </a:r>
            <a:r>
              <a:rPr lang="en-US" sz="1350" dirty="0">
                <a:solidFill>
                  <a:srgbClr val="000000"/>
                </a:solidFill>
              </a:rPr>
              <a:t>bus standard for </a:t>
            </a:r>
            <a:endParaRPr lang="hu-HU" sz="1350" dirty="0" smtClean="0">
              <a:solidFill>
                <a:srgbClr val="000000"/>
              </a:solidFill>
            </a:endParaRPr>
          </a:p>
          <a:p>
            <a:pPr>
              <a:spcAft>
                <a:spcPts val="400"/>
              </a:spcAft>
            </a:pPr>
            <a:r>
              <a:rPr lang="hu-HU" sz="1350" dirty="0" smtClean="0">
                <a:solidFill>
                  <a:srgbClr val="000000"/>
                </a:solidFill>
              </a:rPr>
              <a:t>             </a:t>
            </a:r>
            <a:r>
              <a:rPr lang="en-US" sz="1350" dirty="0" err="1" smtClean="0">
                <a:solidFill>
                  <a:srgbClr val="000000"/>
                </a:solidFill>
              </a:rPr>
              <a:t>SoC</a:t>
            </a:r>
            <a:r>
              <a:rPr lang="hu-HU" sz="1350" dirty="0" smtClean="0">
                <a:solidFill>
                  <a:srgbClr val="000000"/>
                </a:solidFill>
              </a:rPr>
              <a:t>)</a:t>
            </a:r>
            <a:r>
              <a:rPr lang="en-US" sz="1350" dirty="0" smtClean="0">
                <a:solidFill>
                  <a:srgbClr val="000000"/>
                </a:solidFill>
              </a:rPr>
              <a:t> designs</a:t>
            </a:r>
            <a:r>
              <a:rPr lang="hu-HU" sz="1350" dirty="0" smtClean="0">
                <a:solidFill>
                  <a:srgbClr val="000000"/>
                </a:solidFill>
              </a:rPr>
              <a:t>)</a:t>
            </a:r>
          </a:p>
          <a:p>
            <a:pPr>
              <a:spcAft>
                <a:spcPts val="200"/>
              </a:spcAft>
            </a:pPr>
            <a:r>
              <a:rPr lang="en-US" sz="1350" dirty="0" smtClean="0">
                <a:solidFill>
                  <a:srgbClr val="000000"/>
                </a:solidFill>
              </a:rPr>
              <a:t>ACE</a:t>
            </a:r>
            <a:r>
              <a:rPr lang="hu-HU" sz="1350" dirty="0" smtClean="0">
                <a:solidFill>
                  <a:srgbClr val="000000"/>
                </a:solidFill>
              </a:rPr>
              <a:t>:</a:t>
            </a:r>
            <a:r>
              <a:rPr lang="en-US" sz="1350" dirty="0">
                <a:solidFill>
                  <a:srgbClr val="000000"/>
                </a:solidFill>
              </a:rPr>
              <a:t> </a:t>
            </a:r>
            <a:r>
              <a:rPr lang="hu-HU" sz="1350" dirty="0" smtClean="0">
                <a:solidFill>
                  <a:srgbClr val="000000"/>
                </a:solidFill>
              </a:rPr>
              <a:t>   </a:t>
            </a:r>
            <a:r>
              <a:rPr lang="en-US" sz="1350" dirty="0" smtClean="0">
                <a:solidFill>
                  <a:srgbClr val="000000"/>
                </a:solidFill>
              </a:rPr>
              <a:t>AXI </a:t>
            </a:r>
            <a:r>
              <a:rPr lang="en-US" sz="1350" dirty="0">
                <a:solidFill>
                  <a:srgbClr val="000000"/>
                </a:solidFill>
              </a:rPr>
              <a:t>Coherency </a:t>
            </a:r>
            <a:r>
              <a:rPr lang="en-US" sz="1350" dirty="0" smtClean="0">
                <a:solidFill>
                  <a:srgbClr val="000000"/>
                </a:solidFill>
              </a:rPr>
              <a:t>Extensions</a:t>
            </a:r>
            <a:endParaRPr lang="hu-HU" sz="1350" dirty="0" smtClean="0">
              <a:solidFill>
                <a:srgbClr val="000000"/>
              </a:solidFill>
            </a:endParaRPr>
          </a:p>
          <a:p>
            <a:r>
              <a:rPr lang="hu-HU" sz="1350" dirty="0" smtClean="0">
                <a:solidFill>
                  <a:srgbClr val="000000"/>
                </a:solidFill>
              </a:rPr>
              <a:t>             (</a:t>
            </a:r>
            <a:r>
              <a:rPr lang="en-US" sz="1350" dirty="0" smtClean="0">
                <a:solidFill>
                  <a:srgbClr val="000000"/>
                </a:solidFill>
              </a:rPr>
              <a:t>Used </a:t>
            </a:r>
            <a:r>
              <a:rPr lang="en-US" sz="1350" dirty="0">
                <a:solidFill>
                  <a:srgbClr val="000000"/>
                </a:solidFill>
              </a:rPr>
              <a:t>in </a:t>
            </a:r>
            <a:r>
              <a:rPr lang="en-US" sz="1350" dirty="0" err="1" smtClean="0">
                <a:solidFill>
                  <a:srgbClr val="000000"/>
                </a:solidFill>
              </a:rPr>
              <a:t>big.LITTLE</a:t>
            </a:r>
            <a:r>
              <a:rPr lang="en-US" sz="1350" dirty="0" smtClean="0">
                <a:solidFill>
                  <a:srgbClr val="000000"/>
                </a:solidFill>
              </a:rPr>
              <a:t> systems</a:t>
            </a:r>
            <a:endParaRPr lang="hu-HU" sz="1350" dirty="0" smtClean="0">
              <a:solidFill>
                <a:srgbClr val="000000"/>
              </a:solidFill>
            </a:endParaRPr>
          </a:p>
          <a:p>
            <a:r>
              <a:rPr lang="en-US" sz="1350" dirty="0" smtClean="0">
                <a:solidFill>
                  <a:srgbClr val="000000"/>
                </a:solidFill>
              </a:rPr>
              <a:t> </a:t>
            </a:r>
            <a:r>
              <a:rPr lang="hu-HU" sz="1350" dirty="0" smtClean="0">
                <a:solidFill>
                  <a:srgbClr val="000000"/>
                </a:solidFill>
              </a:rPr>
              <a:t>            </a:t>
            </a:r>
            <a:r>
              <a:rPr lang="en-US" sz="1350" dirty="0" smtClean="0">
                <a:solidFill>
                  <a:srgbClr val="000000"/>
                </a:solidFill>
              </a:rPr>
              <a:t>for </a:t>
            </a:r>
            <a:r>
              <a:rPr lang="en-US" sz="1350" dirty="0">
                <a:solidFill>
                  <a:srgbClr val="000000"/>
                </a:solidFill>
              </a:rPr>
              <a:t>smartphones, tablets</a:t>
            </a:r>
            <a:r>
              <a:rPr lang="en-US" sz="1350" dirty="0" smtClean="0">
                <a:solidFill>
                  <a:srgbClr val="000000"/>
                </a:solidFill>
              </a:rPr>
              <a:t>,</a:t>
            </a:r>
            <a:endParaRPr lang="hu-HU" sz="1350" dirty="0" smtClean="0">
              <a:solidFill>
                <a:srgbClr val="000000"/>
              </a:solidFill>
            </a:endParaRPr>
          </a:p>
          <a:p>
            <a:pPr>
              <a:spcAft>
                <a:spcPts val="400"/>
              </a:spcAft>
            </a:pPr>
            <a:r>
              <a:rPr lang="hu-HU" sz="1350" dirty="0">
                <a:solidFill>
                  <a:srgbClr val="000000"/>
                </a:solidFill>
              </a:rPr>
              <a:t> </a:t>
            </a:r>
            <a:r>
              <a:rPr lang="hu-HU" sz="1350" dirty="0" smtClean="0">
                <a:solidFill>
                  <a:srgbClr val="000000"/>
                </a:solidFill>
              </a:rPr>
              <a:t>           </a:t>
            </a:r>
            <a:r>
              <a:rPr lang="en-US" sz="1350" dirty="0" smtClean="0">
                <a:solidFill>
                  <a:srgbClr val="000000"/>
                </a:solidFill>
              </a:rPr>
              <a:t> </a:t>
            </a:r>
            <a:r>
              <a:rPr lang="en-US" sz="1350" dirty="0">
                <a:solidFill>
                  <a:srgbClr val="000000"/>
                </a:solidFill>
              </a:rPr>
              <a:t>etc</a:t>
            </a:r>
            <a:r>
              <a:rPr lang="en-US" sz="1350" dirty="0" smtClean="0">
                <a:solidFill>
                  <a:srgbClr val="000000"/>
                </a:solidFill>
              </a:rPr>
              <a:t>.</a:t>
            </a:r>
            <a:r>
              <a:rPr lang="hu-HU" sz="1350" dirty="0" smtClean="0">
                <a:solidFill>
                  <a:srgbClr val="000000"/>
                </a:solidFill>
              </a:rPr>
              <a:t>)</a:t>
            </a:r>
          </a:p>
        </p:txBody>
      </p:sp>
    </p:spTree>
    <p:extLst>
      <p:ext uri="{BB962C8B-B14F-4D97-AF65-F5344CB8AC3E}">
        <p14:creationId xmlns:p14="http://schemas.microsoft.com/office/powerpoint/2010/main" val="4052314089"/>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6</a:t>
            </a:r>
            <a:r>
              <a:rPr lang="hu-HU" dirty="0" smtClean="0"/>
              <a:t>.2.1 </a:t>
            </a:r>
            <a:r>
              <a:rPr lang="en-US" dirty="0"/>
              <a:t>The </a:t>
            </a:r>
            <a:r>
              <a:rPr lang="en-US" dirty="0" smtClean="0"/>
              <a:t>high </a:t>
            </a:r>
            <a:r>
              <a:rPr lang="en-US" dirty="0"/>
              <a:t>performance Cortex-A57 </a:t>
            </a:r>
            <a:r>
              <a:rPr lang="hu-HU" dirty="0" smtClean="0"/>
              <a:t>(5)</a:t>
            </a:r>
            <a:endParaRPr lang="hu-HU" dirty="0"/>
          </a:p>
        </p:txBody>
      </p:sp>
      <p:pic>
        <p:nvPicPr>
          <p:cNvPr id="1026" name="Picture 2" descr="http://techreport.com/r.x/note4-exynos/cortex-a57-block.gif"/>
          <p:cNvPicPr>
            <a:picLocks noChangeAspect="1" noChangeArrowheads="1"/>
          </p:cNvPicPr>
          <p:nvPr/>
        </p:nvPicPr>
        <p:blipFill rotWithShape="1">
          <a:blip r:embed="rId2">
            <a:extLst>
              <a:ext uri="{28A0092B-C50C-407E-A947-70E740481C1C}">
                <a14:useLocalDpi xmlns:a14="http://schemas.microsoft.com/office/drawing/2010/main" val="0"/>
              </a:ext>
            </a:extLst>
          </a:blip>
          <a:srcRect t="14410"/>
          <a:stretch/>
        </p:blipFill>
        <p:spPr bwMode="auto">
          <a:xfrm>
            <a:off x="926595" y="1223756"/>
            <a:ext cx="7290810" cy="54840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324762" y="977497"/>
            <a:ext cx="437940" cy="246221"/>
          </a:xfrm>
          <a:prstGeom prst="rect">
            <a:avLst/>
          </a:prstGeom>
          <a:noFill/>
        </p:spPr>
        <p:txBody>
          <a:bodyPr wrap="square" rtlCol="0">
            <a:spAutoFit/>
          </a:bodyPr>
          <a:lstStyle/>
          <a:p>
            <a:r>
              <a:rPr lang="hu-HU" sz="1000" smtClean="0">
                <a:solidFill>
                  <a:srgbClr val="000000"/>
                </a:solidFill>
              </a:rPr>
              <a:t>APB</a:t>
            </a:r>
            <a:endParaRPr lang="hu-HU" sz="1000">
              <a:solidFill>
                <a:srgbClr val="000000"/>
              </a:solidFill>
            </a:endParaRPr>
          </a:p>
        </p:txBody>
      </p:sp>
      <p:sp>
        <p:nvSpPr>
          <p:cNvPr id="8" name="TextBox 7"/>
          <p:cNvSpPr txBox="1"/>
          <p:nvPr/>
        </p:nvSpPr>
        <p:spPr>
          <a:xfrm>
            <a:off x="3851920" y="977534"/>
            <a:ext cx="439544" cy="246221"/>
          </a:xfrm>
          <a:prstGeom prst="rect">
            <a:avLst/>
          </a:prstGeom>
          <a:noFill/>
        </p:spPr>
        <p:txBody>
          <a:bodyPr wrap="square" rtlCol="0">
            <a:spAutoFit/>
          </a:bodyPr>
          <a:lstStyle/>
          <a:p>
            <a:r>
              <a:rPr lang="hu-HU" sz="1000" smtClean="0">
                <a:solidFill>
                  <a:srgbClr val="000000"/>
                </a:solidFill>
              </a:rPr>
              <a:t>ATB</a:t>
            </a:r>
            <a:endParaRPr lang="hu-HU" sz="1000">
              <a:solidFill>
                <a:srgbClr val="000000"/>
              </a:solidFill>
            </a:endParaRPr>
          </a:p>
        </p:txBody>
      </p:sp>
      <p:sp>
        <p:nvSpPr>
          <p:cNvPr id="9" name="TextBox 8"/>
          <p:cNvSpPr txBox="1"/>
          <p:nvPr/>
        </p:nvSpPr>
        <p:spPr>
          <a:xfrm>
            <a:off x="4211960" y="977534"/>
            <a:ext cx="838691" cy="246221"/>
          </a:xfrm>
          <a:prstGeom prst="rect">
            <a:avLst/>
          </a:prstGeom>
          <a:noFill/>
        </p:spPr>
        <p:txBody>
          <a:bodyPr wrap="square" rtlCol="0">
            <a:spAutoFit/>
          </a:bodyPr>
          <a:lstStyle/>
          <a:p>
            <a:r>
              <a:rPr lang="hu-HU" sz="1000" smtClean="0">
                <a:solidFill>
                  <a:srgbClr val="000000"/>
                </a:solidFill>
              </a:rPr>
              <a:t>Interrupts</a:t>
            </a:r>
            <a:endParaRPr lang="hu-HU" sz="1000">
              <a:solidFill>
                <a:srgbClr val="000000"/>
              </a:solidFill>
            </a:endParaRPr>
          </a:p>
        </p:txBody>
      </p:sp>
      <p:sp>
        <p:nvSpPr>
          <p:cNvPr id="10" name="TextBox 9"/>
          <p:cNvSpPr txBox="1"/>
          <p:nvPr/>
        </p:nvSpPr>
        <p:spPr>
          <a:xfrm>
            <a:off x="161510" y="503675"/>
            <a:ext cx="8167557" cy="369332"/>
          </a:xfrm>
          <a:prstGeom prst="rect">
            <a:avLst/>
          </a:prstGeom>
          <a:noFill/>
        </p:spPr>
        <p:txBody>
          <a:bodyPr wrap="none" rtlCol="0">
            <a:spAutoFit/>
          </a:bodyPr>
          <a:lstStyle/>
          <a:p>
            <a:r>
              <a:rPr lang="hu-HU" dirty="0" smtClean="0">
                <a:solidFill>
                  <a:srgbClr val="2D2D8A"/>
                </a:solidFill>
              </a:rPr>
              <a:t>Main functional blocks of the high performance Cortex-A57 CPU </a:t>
            </a:r>
            <a:r>
              <a:rPr lang="hu-HU" dirty="0" smtClean="0">
                <a:solidFill>
                  <a:srgbClr val="000000"/>
                </a:solidFill>
              </a:rPr>
              <a:t>[74]</a:t>
            </a:r>
            <a:endParaRPr lang="hu-HU" dirty="0">
              <a:solidFill>
                <a:srgbClr val="000000"/>
              </a:solidFill>
            </a:endParaRPr>
          </a:p>
        </p:txBody>
      </p:sp>
    </p:spTree>
    <p:extLst>
      <p:ext uri="{BB962C8B-B14F-4D97-AF65-F5344CB8AC3E}">
        <p14:creationId xmlns:p14="http://schemas.microsoft.com/office/powerpoint/2010/main" val="306568820"/>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6</a:t>
            </a:r>
            <a:r>
              <a:rPr lang="hu-HU" dirty="0" smtClean="0"/>
              <a:t>.2.1 </a:t>
            </a:r>
            <a:r>
              <a:rPr lang="en-US" dirty="0"/>
              <a:t>The </a:t>
            </a:r>
            <a:r>
              <a:rPr lang="en-US" dirty="0" smtClean="0"/>
              <a:t>high </a:t>
            </a:r>
            <a:r>
              <a:rPr lang="en-US" dirty="0"/>
              <a:t>performance Cortex-A57 </a:t>
            </a:r>
            <a:r>
              <a:rPr lang="hu-HU" dirty="0" smtClean="0"/>
              <a:t>(6)</a:t>
            </a:r>
            <a:endParaRPr lang="hu-HU" dirty="0"/>
          </a:p>
        </p:txBody>
      </p:sp>
      <p:sp>
        <p:nvSpPr>
          <p:cNvPr id="8" name="TextBox 7"/>
          <p:cNvSpPr txBox="1"/>
          <p:nvPr/>
        </p:nvSpPr>
        <p:spPr>
          <a:xfrm>
            <a:off x="184845" y="642166"/>
            <a:ext cx="5841407" cy="338554"/>
          </a:xfrm>
          <a:prstGeom prst="rect">
            <a:avLst/>
          </a:prstGeom>
          <a:noFill/>
        </p:spPr>
        <p:txBody>
          <a:bodyPr wrap="none" rtlCol="0">
            <a:spAutoFit/>
          </a:bodyPr>
          <a:lstStyle/>
          <a:p>
            <a:r>
              <a:rPr lang="hu-HU" sz="1600" smtClean="0">
                <a:solidFill>
                  <a:srgbClr val="FF0000"/>
                </a:solidFill>
              </a:rPr>
              <a:t>Remarks: Non trivial abbreviations in the above Figure</a:t>
            </a:r>
            <a:endParaRPr lang="hu-HU" sz="1600">
              <a:solidFill>
                <a:srgbClr val="FF0000"/>
              </a:solidFill>
            </a:endParaRPr>
          </a:p>
        </p:txBody>
      </p:sp>
      <p:sp>
        <p:nvSpPr>
          <p:cNvPr id="9" name="TextBox 8"/>
          <p:cNvSpPr txBox="1"/>
          <p:nvPr/>
        </p:nvSpPr>
        <p:spPr>
          <a:xfrm>
            <a:off x="285645" y="978394"/>
            <a:ext cx="7595055" cy="2280111"/>
          </a:xfrm>
          <a:prstGeom prst="rect">
            <a:avLst/>
          </a:prstGeom>
          <a:noFill/>
        </p:spPr>
        <p:txBody>
          <a:bodyPr wrap="square" rtlCol="0">
            <a:spAutoFit/>
          </a:bodyPr>
          <a:lstStyle/>
          <a:p>
            <a:pPr>
              <a:spcAft>
                <a:spcPts val="200"/>
              </a:spcAft>
            </a:pPr>
            <a:r>
              <a:rPr lang="hu-HU" sz="1600">
                <a:solidFill>
                  <a:srgbClr val="000000"/>
                </a:solidFill>
              </a:rPr>
              <a:t>ATB: AMBA Trace Bus</a:t>
            </a:r>
          </a:p>
          <a:p>
            <a:pPr>
              <a:spcAft>
                <a:spcPts val="300"/>
              </a:spcAft>
            </a:pPr>
            <a:r>
              <a:rPr lang="hu-HU" sz="1600">
                <a:solidFill>
                  <a:srgbClr val="000000"/>
                </a:solidFill>
              </a:rPr>
              <a:t>APB: Advanced Peripheral Bus</a:t>
            </a:r>
          </a:p>
          <a:p>
            <a:pPr>
              <a:spcAft>
                <a:spcPts val="200"/>
              </a:spcAft>
            </a:pPr>
            <a:r>
              <a:rPr lang="hu-HU" sz="1600" smtClean="0">
                <a:solidFill>
                  <a:srgbClr val="000000"/>
                </a:solidFill>
              </a:rPr>
              <a:t>ACP</a:t>
            </a:r>
            <a:r>
              <a:rPr lang="hu-HU" sz="1600">
                <a:solidFill>
                  <a:srgbClr val="000000"/>
                </a:solidFill>
              </a:rPr>
              <a:t>: </a:t>
            </a:r>
            <a:r>
              <a:rPr lang="hu-HU" sz="1600" smtClean="0">
                <a:solidFill>
                  <a:srgbClr val="000000"/>
                </a:solidFill>
              </a:rPr>
              <a:t>Accelerator </a:t>
            </a:r>
            <a:r>
              <a:rPr lang="hu-HU" sz="1600">
                <a:solidFill>
                  <a:srgbClr val="000000"/>
                </a:solidFill>
              </a:rPr>
              <a:t>Coherence Port</a:t>
            </a:r>
          </a:p>
          <a:p>
            <a:pPr>
              <a:spcAft>
                <a:spcPts val="300"/>
              </a:spcAft>
            </a:pPr>
            <a:r>
              <a:rPr lang="hu-HU" sz="1600">
                <a:solidFill>
                  <a:srgbClr val="000000"/>
                </a:solidFill>
              </a:rPr>
              <a:t>         </a:t>
            </a:r>
            <a:r>
              <a:rPr lang="hu-HU" sz="1600" smtClean="0">
                <a:solidFill>
                  <a:srgbClr val="000000"/>
                </a:solidFill>
              </a:rPr>
              <a:t>(</a:t>
            </a:r>
            <a:r>
              <a:rPr lang="hu-HU" sz="1600">
                <a:solidFill>
                  <a:srgbClr val="000000"/>
                </a:solidFill>
              </a:rPr>
              <a:t>to connect non-cached </a:t>
            </a:r>
            <a:r>
              <a:rPr lang="hu-HU" sz="1600" smtClean="0">
                <a:solidFill>
                  <a:srgbClr val="000000"/>
                </a:solidFill>
              </a:rPr>
              <a:t>coherent </a:t>
            </a:r>
            <a:r>
              <a:rPr lang="hu-HU" sz="1600">
                <a:solidFill>
                  <a:srgbClr val="000000"/>
                </a:solidFill>
              </a:rPr>
              <a:t>data sources)</a:t>
            </a:r>
          </a:p>
          <a:p>
            <a:pPr>
              <a:spcAft>
                <a:spcPts val="200"/>
              </a:spcAft>
            </a:pPr>
            <a:r>
              <a:rPr lang="en-US" sz="1600" smtClean="0">
                <a:solidFill>
                  <a:srgbClr val="000000"/>
                </a:solidFill>
              </a:rPr>
              <a:t>ACE</a:t>
            </a:r>
            <a:r>
              <a:rPr lang="hu-HU" sz="1600">
                <a:solidFill>
                  <a:srgbClr val="000000"/>
                </a:solidFill>
              </a:rPr>
              <a:t>:</a:t>
            </a:r>
            <a:r>
              <a:rPr lang="en-US" sz="1600">
                <a:solidFill>
                  <a:srgbClr val="000000"/>
                </a:solidFill>
              </a:rPr>
              <a:t> </a:t>
            </a:r>
            <a:r>
              <a:rPr lang="en-US" sz="1600" smtClean="0">
                <a:solidFill>
                  <a:srgbClr val="000000"/>
                </a:solidFill>
              </a:rPr>
              <a:t>AXI </a:t>
            </a:r>
            <a:r>
              <a:rPr lang="en-US" sz="1600">
                <a:solidFill>
                  <a:srgbClr val="000000"/>
                </a:solidFill>
              </a:rPr>
              <a:t>Coherency Extensions</a:t>
            </a:r>
            <a:endParaRPr lang="hu-HU" sz="1600">
              <a:solidFill>
                <a:srgbClr val="000000"/>
              </a:solidFill>
            </a:endParaRPr>
          </a:p>
          <a:p>
            <a:pPr>
              <a:spcAft>
                <a:spcPts val="300"/>
              </a:spcAft>
            </a:pPr>
            <a:r>
              <a:rPr lang="hu-HU" sz="1600">
                <a:solidFill>
                  <a:srgbClr val="000000"/>
                </a:solidFill>
              </a:rPr>
              <a:t>         </a:t>
            </a:r>
            <a:r>
              <a:rPr lang="hu-HU" sz="1600" smtClean="0">
                <a:solidFill>
                  <a:srgbClr val="000000"/>
                </a:solidFill>
              </a:rPr>
              <a:t>(</a:t>
            </a:r>
            <a:r>
              <a:rPr lang="en-US" sz="1600">
                <a:solidFill>
                  <a:srgbClr val="000000"/>
                </a:solidFill>
              </a:rPr>
              <a:t>Used in </a:t>
            </a:r>
            <a:r>
              <a:rPr lang="en-US" sz="1600" err="1">
                <a:solidFill>
                  <a:srgbClr val="000000"/>
                </a:solidFill>
              </a:rPr>
              <a:t>big.LITTLE</a:t>
            </a:r>
            <a:r>
              <a:rPr lang="en-US" sz="1600">
                <a:solidFill>
                  <a:srgbClr val="000000"/>
                </a:solidFill>
              </a:rPr>
              <a:t> </a:t>
            </a:r>
            <a:r>
              <a:rPr lang="en-US" sz="1600" smtClean="0">
                <a:solidFill>
                  <a:srgbClr val="000000"/>
                </a:solidFill>
              </a:rPr>
              <a:t>systems</a:t>
            </a:r>
            <a:r>
              <a:rPr lang="hu-HU" sz="1600" smtClean="0">
                <a:solidFill>
                  <a:srgbClr val="000000"/>
                </a:solidFill>
              </a:rPr>
              <a:t> </a:t>
            </a:r>
            <a:r>
              <a:rPr lang="en-US" sz="1600" smtClean="0">
                <a:solidFill>
                  <a:srgbClr val="000000"/>
                </a:solidFill>
              </a:rPr>
              <a:t>for </a:t>
            </a:r>
            <a:r>
              <a:rPr lang="en-US" sz="1600">
                <a:solidFill>
                  <a:srgbClr val="000000"/>
                </a:solidFill>
              </a:rPr>
              <a:t>smartphones, tablets</a:t>
            </a:r>
            <a:r>
              <a:rPr lang="en-US" sz="1600" smtClean="0">
                <a:solidFill>
                  <a:srgbClr val="000000"/>
                </a:solidFill>
              </a:rPr>
              <a:t>,</a:t>
            </a:r>
            <a:r>
              <a:rPr lang="hu-HU" sz="1600" smtClean="0">
                <a:solidFill>
                  <a:srgbClr val="000000"/>
                </a:solidFill>
              </a:rPr>
              <a:t> </a:t>
            </a:r>
            <a:r>
              <a:rPr lang="en-US" sz="1600" smtClean="0">
                <a:solidFill>
                  <a:srgbClr val="000000"/>
                </a:solidFill>
              </a:rPr>
              <a:t>etc</a:t>
            </a:r>
            <a:r>
              <a:rPr lang="en-US" sz="1600">
                <a:solidFill>
                  <a:srgbClr val="000000"/>
                </a:solidFill>
              </a:rPr>
              <a:t>.</a:t>
            </a:r>
            <a:r>
              <a:rPr lang="hu-HU" sz="1600">
                <a:solidFill>
                  <a:srgbClr val="000000"/>
                </a:solidFill>
              </a:rPr>
              <a:t>)</a:t>
            </a:r>
          </a:p>
          <a:p>
            <a:pPr>
              <a:spcAft>
                <a:spcPts val="200"/>
              </a:spcAft>
            </a:pPr>
            <a:r>
              <a:rPr lang="en-US" sz="1600">
                <a:solidFill>
                  <a:srgbClr val="000000"/>
                </a:solidFill>
              </a:rPr>
              <a:t>AXI</a:t>
            </a:r>
            <a:r>
              <a:rPr lang="hu-HU" sz="1600">
                <a:solidFill>
                  <a:srgbClr val="000000"/>
                </a:solidFill>
              </a:rPr>
              <a:t>: </a:t>
            </a:r>
            <a:r>
              <a:rPr lang="en-US" sz="1600" smtClean="0">
                <a:solidFill>
                  <a:srgbClr val="000000"/>
                </a:solidFill>
              </a:rPr>
              <a:t>Advanced </a:t>
            </a:r>
            <a:r>
              <a:rPr lang="en-US" sz="1600" err="1">
                <a:solidFill>
                  <a:srgbClr val="000000"/>
                </a:solidFill>
              </a:rPr>
              <a:t>eXtensible</a:t>
            </a:r>
            <a:r>
              <a:rPr lang="en-US" sz="1600">
                <a:solidFill>
                  <a:srgbClr val="000000"/>
                </a:solidFill>
              </a:rPr>
              <a:t> Interface</a:t>
            </a:r>
            <a:endParaRPr lang="hu-HU" sz="1600">
              <a:solidFill>
                <a:srgbClr val="000000"/>
              </a:solidFill>
            </a:endParaRPr>
          </a:p>
          <a:p>
            <a:r>
              <a:rPr lang="hu-HU" sz="1600">
                <a:solidFill>
                  <a:srgbClr val="000000"/>
                </a:solidFill>
              </a:rPr>
              <a:t>         </a:t>
            </a:r>
            <a:r>
              <a:rPr lang="hu-HU" sz="1600" smtClean="0">
                <a:solidFill>
                  <a:srgbClr val="000000"/>
                </a:solidFill>
              </a:rPr>
              <a:t>(</a:t>
            </a:r>
            <a:r>
              <a:rPr lang="en-US" sz="1600">
                <a:solidFill>
                  <a:srgbClr val="000000"/>
                </a:solidFill>
              </a:rPr>
              <a:t>The most widespread </a:t>
            </a:r>
            <a:r>
              <a:rPr lang="en-US" sz="1600" smtClean="0">
                <a:solidFill>
                  <a:srgbClr val="000000"/>
                </a:solidFill>
              </a:rPr>
              <a:t>AMBA</a:t>
            </a:r>
            <a:r>
              <a:rPr lang="hu-HU" sz="1600" smtClean="0">
                <a:solidFill>
                  <a:srgbClr val="000000"/>
                </a:solidFill>
              </a:rPr>
              <a:t> </a:t>
            </a:r>
            <a:r>
              <a:rPr lang="en-US" sz="1600" smtClean="0">
                <a:solidFill>
                  <a:srgbClr val="000000"/>
                </a:solidFill>
              </a:rPr>
              <a:t>interface</a:t>
            </a:r>
            <a:r>
              <a:rPr lang="hu-HU" sz="1600">
                <a:solidFill>
                  <a:srgbClr val="000000"/>
                </a:solidFill>
              </a:rPr>
              <a:t>)</a:t>
            </a:r>
            <a:r>
              <a:rPr lang="en-US" sz="1600">
                <a:solidFill>
                  <a:srgbClr val="000000"/>
                </a:solidFill>
              </a:rPr>
              <a:t>.</a:t>
            </a:r>
            <a:r>
              <a:rPr lang="hu-HU" sz="1600">
                <a:solidFill>
                  <a:srgbClr val="000000"/>
                </a:solidFill>
              </a:rPr>
              <a:t> </a:t>
            </a:r>
          </a:p>
        </p:txBody>
      </p:sp>
    </p:spTree>
    <p:extLst>
      <p:ext uri="{BB962C8B-B14F-4D97-AF65-F5344CB8AC3E}">
        <p14:creationId xmlns:p14="http://schemas.microsoft.com/office/powerpoint/2010/main" val="28610707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4765" y="631785"/>
            <a:ext cx="1723100" cy="369332"/>
          </a:xfrm>
          <a:prstGeom prst="rect">
            <a:avLst/>
          </a:prstGeom>
          <a:noFill/>
        </p:spPr>
        <p:txBody>
          <a:bodyPr wrap="none" rtlCol="0">
            <a:spAutoFit/>
          </a:bodyPr>
          <a:lstStyle/>
          <a:p>
            <a:r>
              <a:rPr lang="en-US" smtClean="0">
                <a:solidFill>
                  <a:srgbClr val="333399"/>
                </a:solidFill>
              </a:rPr>
              <a:t>2.</a:t>
            </a:r>
            <a:r>
              <a:rPr lang="hu-HU" smtClean="0">
                <a:solidFill>
                  <a:srgbClr val="333399"/>
                </a:solidFill>
              </a:rPr>
              <a:t>1</a:t>
            </a:r>
            <a:r>
              <a:rPr lang="en-US" smtClean="0">
                <a:solidFill>
                  <a:srgbClr val="333399"/>
                </a:solidFill>
              </a:rPr>
              <a:t> </a:t>
            </a:r>
            <a:r>
              <a:rPr lang="hu-HU" smtClean="0">
                <a:solidFill>
                  <a:srgbClr val="333399"/>
                </a:solidFill>
              </a:rPr>
              <a:t>Overview</a:t>
            </a:r>
            <a:endParaRPr lang="en-US">
              <a:solidFill>
                <a:srgbClr val="333399"/>
              </a:solidFill>
            </a:endParaRPr>
          </a:p>
        </p:txBody>
      </p:sp>
      <p:sp>
        <p:nvSpPr>
          <p:cNvPr id="6" name="Title 1"/>
          <p:cNvSpPr>
            <a:spLocks noGrp="1"/>
          </p:cNvSpPr>
          <p:nvPr>
            <p:ph type="title"/>
          </p:nvPr>
        </p:nvSpPr>
        <p:spPr>
          <a:xfrm>
            <a:off x="0" y="0"/>
            <a:ext cx="9144000" cy="393700"/>
          </a:xfrm>
        </p:spPr>
        <p:txBody>
          <a:bodyPr/>
          <a:lstStyle/>
          <a:p>
            <a:r>
              <a:rPr lang="en-US" smtClean="0"/>
              <a:t>2.</a:t>
            </a:r>
            <a:r>
              <a:rPr lang="hu-HU" smtClean="0"/>
              <a:t>1 Overview (1)</a:t>
            </a:r>
            <a:endParaRPr lang="en-US"/>
          </a:p>
        </p:txBody>
      </p:sp>
      <p:sp>
        <p:nvSpPr>
          <p:cNvPr id="2" name="TextBox 1"/>
          <p:cNvSpPr txBox="1"/>
          <p:nvPr/>
        </p:nvSpPr>
        <p:spPr>
          <a:xfrm>
            <a:off x="497923" y="998730"/>
            <a:ext cx="8751370" cy="1723549"/>
          </a:xfrm>
          <a:prstGeom prst="rect">
            <a:avLst/>
          </a:prstGeom>
          <a:noFill/>
        </p:spPr>
        <p:txBody>
          <a:bodyPr wrap="none" rtlCol="0">
            <a:spAutoFit/>
          </a:bodyPr>
          <a:lstStyle/>
          <a:p>
            <a:pPr marL="285750" indent="-285750">
              <a:spcAft>
                <a:spcPts val="400"/>
              </a:spcAft>
              <a:buFont typeface="Arial" panose="020B0604020202020204" pitchFamily="34" charset="0"/>
              <a:buChar char="•"/>
            </a:pPr>
            <a:r>
              <a:rPr lang="en-US" sz="1600" dirty="0" smtClean="0">
                <a:solidFill>
                  <a:srgbClr val="000000"/>
                </a:solidFill>
              </a:rPr>
              <a:t>There are </a:t>
            </a:r>
            <a:r>
              <a:rPr lang="hu-HU" sz="1600" dirty="0" smtClean="0">
                <a:solidFill>
                  <a:srgbClr val="0070C0"/>
                </a:solidFill>
              </a:rPr>
              <a:t>eight</a:t>
            </a:r>
            <a:r>
              <a:rPr lang="en-US" sz="1600" dirty="0" smtClean="0">
                <a:solidFill>
                  <a:srgbClr val="0070C0"/>
                </a:solidFill>
              </a:rPr>
              <a:t> ARM ISA versions</a:t>
            </a:r>
            <a:r>
              <a:rPr lang="en-US" sz="1600" dirty="0" smtClean="0">
                <a:solidFill>
                  <a:srgbClr val="000000"/>
                </a:solidFill>
              </a:rPr>
              <a:t>, designated as </a:t>
            </a:r>
            <a:r>
              <a:rPr lang="en-US" sz="1600" dirty="0" smtClean="0">
                <a:solidFill>
                  <a:srgbClr val="FF0000"/>
                </a:solidFill>
              </a:rPr>
              <a:t>ARMv1 to ARMv8</a:t>
            </a:r>
            <a:r>
              <a:rPr lang="en-US" sz="1600" dirty="0" smtClean="0">
                <a:solidFill>
                  <a:srgbClr val="000000"/>
                </a:solidFill>
              </a:rPr>
              <a:t>. </a:t>
            </a:r>
          </a:p>
          <a:p>
            <a:pPr>
              <a:spcAft>
                <a:spcPts val="400"/>
              </a:spcAft>
            </a:pPr>
            <a:r>
              <a:rPr lang="en-US" sz="1600" dirty="0" smtClean="0">
                <a:solidFill>
                  <a:srgbClr val="000000"/>
                </a:solidFill>
              </a:rPr>
              <a:t>    These are described </a:t>
            </a:r>
            <a:r>
              <a:rPr lang="en-US" sz="1600" dirty="0">
                <a:solidFill>
                  <a:srgbClr val="000000"/>
                </a:solidFill>
              </a:rPr>
              <a:t>in the related Architecture Reference Manuals</a:t>
            </a:r>
            <a:r>
              <a:rPr lang="en-US" sz="1600" dirty="0" smtClean="0">
                <a:solidFill>
                  <a:srgbClr val="000000"/>
                </a:solidFill>
              </a:rPr>
              <a:t>.</a:t>
            </a:r>
          </a:p>
          <a:p>
            <a:pPr marL="285750" indent="-285750">
              <a:buFont typeface="Arial" panose="020B0604020202020204" pitchFamily="34" charset="0"/>
              <a:buChar char="•"/>
            </a:pPr>
            <a:r>
              <a:rPr lang="en-US" sz="1600" dirty="0" smtClean="0">
                <a:solidFill>
                  <a:srgbClr val="000000"/>
                </a:solidFill>
              </a:rPr>
              <a:t>The </a:t>
            </a:r>
            <a:r>
              <a:rPr lang="en-US" sz="1600" dirty="0" smtClean="0">
                <a:solidFill>
                  <a:srgbClr val="0070C0"/>
                </a:solidFill>
              </a:rPr>
              <a:t>earliest versions </a:t>
            </a:r>
            <a:r>
              <a:rPr lang="en-US" sz="1600" dirty="0" smtClean="0">
                <a:solidFill>
                  <a:srgbClr val="000000"/>
                </a:solidFill>
              </a:rPr>
              <a:t>(ARMv1 and ARMv2) provided an </a:t>
            </a:r>
            <a:r>
              <a:rPr lang="en-US" sz="1600" dirty="0" smtClean="0">
                <a:solidFill>
                  <a:srgbClr val="0070C0"/>
                </a:solidFill>
              </a:rPr>
              <a:t>address range of only </a:t>
            </a:r>
          </a:p>
          <a:p>
            <a:pPr>
              <a:spcAft>
                <a:spcPts val="400"/>
              </a:spcAft>
            </a:pPr>
            <a:r>
              <a:rPr lang="en-US" sz="1600" dirty="0">
                <a:solidFill>
                  <a:srgbClr val="0070C0"/>
                </a:solidFill>
              </a:rPr>
              <a:t> </a:t>
            </a:r>
            <a:r>
              <a:rPr lang="en-US" sz="1600" dirty="0" smtClean="0">
                <a:solidFill>
                  <a:srgbClr val="0070C0"/>
                </a:solidFill>
              </a:rPr>
              <a:t>     26 bits</a:t>
            </a:r>
            <a:r>
              <a:rPr lang="en-US" sz="1600" dirty="0" smtClean="0">
                <a:solidFill>
                  <a:srgbClr val="000000"/>
                </a:solidFill>
              </a:rPr>
              <a:t>, the </a:t>
            </a:r>
            <a:r>
              <a:rPr lang="en-US" sz="1600" dirty="0" smtClean="0">
                <a:solidFill>
                  <a:srgbClr val="0070C0"/>
                </a:solidFill>
              </a:rPr>
              <a:t>first ISA version with 32 bit address range was the ARMv3.</a:t>
            </a:r>
          </a:p>
          <a:p>
            <a:pPr marL="285750" indent="-285750">
              <a:buFont typeface="Arial" panose="020B0604020202020204" pitchFamily="34" charset="0"/>
              <a:buChar char="•"/>
            </a:pPr>
            <a:r>
              <a:rPr lang="en-US" sz="1600" dirty="0">
                <a:solidFill>
                  <a:srgbClr val="000000"/>
                </a:solidFill>
              </a:rPr>
              <a:t>A</a:t>
            </a:r>
            <a:r>
              <a:rPr lang="en-US" sz="1600" dirty="0" smtClean="0">
                <a:solidFill>
                  <a:srgbClr val="000000"/>
                </a:solidFill>
              </a:rPr>
              <a:t>ccordingly, we consider the </a:t>
            </a:r>
            <a:r>
              <a:rPr lang="en-US" sz="1600" dirty="0">
                <a:solidFill>
                  <a:srgbClr val="000000"/>
                </a:solidFill>
              </a:rPr>
              <a:t>I</a:t>
            </a:r>
            <a:r>
              <a:rPr lang="en-US" sz="1600" dirty="0" smtClean="0">
                <a:solidFill>
                  <a:srgbClr val="000000"/>
                </a:solidFill>
              </a:rPr>
              <a:t>SA version </a:t>
            </a:r>
            <a:r>
              <a:rPr lang="en-US" sz="1600" dirty="0" smtClean="0">
                <a:solidFill>
                  <a:srgbClr val="0070C0"/>
                </a:solidFill>
              </a:rPr>
              <a:t>ARMv3</a:t>
            </a:r>
            <a:r>
              <a:rPr lang="en-US" sz="1600" dirty="0" smtClean="0">
                <a:solidFill>
                  <a:srgbClr val="000000"/>
                </a:solidFill>
              </a:rPr>
              <a:t> as </a:t>
            </a:r>
            <a:r>
              <a:rPr lang="en-US" sz="1600" dirty="0" smtClean="0">
                <a:solidFill>
                  <a:srgbClr val="FF0000"/>
                </a:solidFill>
              </a:rPr>
              <a:t>ARM’s basic ISA</a:t>
            </a:r>
            <a:r>
              <a:rPr lang="en-US" sz="1600" dirty="0" smtClean="0">
                <a:solidFill>
                  <a:srgbClr val="000000"/>
                </a:solidFill>
              </a:rPr>
              <a:t> and discuss</a:t>
            </a:r>
          </a:p>
          <a:p>
            <a:r>
              <a:rPr lang="en-US" sz="1600" dirty="0">
                <a:solidFill>
                  <a:srgbClr val="000000"/>
                </a:solidFill>
              </a:rPr>
              <a:t> </a:t>
            </a:r>
            <a:r>
              <a:rPr lang="en-US" sz="1600" dirty="0" smtClean="0">
                <a:solidFill>
                  <a:srgbClr val="000000"/>
                </a:solidFill>
              </a:rPr>
              <a:t>     </a:t>
            </a:r>
            <a:r>
              <a:rPr lang="hu-HU" sz="1600" dirty="0" smtClean="0">
                <a:solidFill>
                  <a:srgbClr val="000000"/>
                </a:solidFill>
              </a:rPr>
              <a:t> its </a:t>
            </a:r>
            <a:r>
              <a:rPr lang="en-US" sz="1600" dirty="0" smtClean="0">
                <a:solidFill>
                  <a:srgbClr val="000000"/>
                </a:solidFill>
              </a:rPr>
              <a:t>evolution </a:t>
            </a:r>
            <a:r>
              <a:rPr lang="hu-HU" sz="1600" dirty="0" smtClean="0">
                <a:solidFill>
                  <a:srgbClr val="000000"/>
                </a:solidFill>
              </a:rPr>
              <a:t>subsequently.</a:t>
            </a:r>
            <a:endParaRPr lang="en-US" sz="1600" dirty="0">
              <a:solidFill>
                <a:srgbClr val="000000"/>
              </a:solidFill>
            </a:endParaRPr>
          </a:p>
        </p:txBody>
      </p:sp>
    </p:spTree>
    <p:extLst>
      <p:ext uri="{BB962C8B-B14F-4D97-AF65-F5344CB8AC3E}">
        <p14:creationId xmlns:p14="http://schemas.microsoft.com/office/powerpoint/2010/main" val="88278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6</a:t>
            </a:r>
            <a:r>
              <a:rPr lang="hu-HU" dirty="0" smtClean="0"/>
              <a:t>.2.1 </a:t>
            </a:r>
            <a:r>
              <a:rPr lang="en-US" dirty="0"/>
              <a:t>The </a:t>
            </a:r>
            <a:r>
              <a:rPr lang="en-US" dirty="0" smtClean="0"/>
              <a:t>high </a:t>
            </a:r>
            <a:r>
              <a:rPr lang="en-US" dirty="0"/>
              <a:t>performance Cortex-A57 </a:t>
            </a:r>
            <a:r>
              <a:rPr lang="hu-HU" dirty="0" smtClean="0"/>
              <a:t>(7)</a:t>
            </a:r>
            <a:endParaRPr lang="hu-HU" dirty="0"/>
          </a:p>
        </p:txBody>
      </p:sp>
      <p:sp>
        <p:nvSpPr>
          <p:cNvPr id="4" name="TextBox 3"/>
          <p:cNvSpPr txBox="1"/>
          <p:nvPr/>
        </p:nvSpPr>
        <p:spPr>
          <a:xfrm>
            <a:off x="179633" y="641177"/>
            <a:ext cx="7580986" cy="369332"/>
          </a:xfrm>
          <a:prstGeom prst="rect">
            <a:avLst/>
          </a:prstGeom>
          <a:noFill/>
        </p:spPr>
        <p:txBody>
          <a:bodyPr wrap="none" rtlCol="0">
            <a:spAutoFit/>
          </a:bodyPr>
          <a:lstStyle/>
          <a:p>
            <a:r>
              <a:rPr lang="hu-HU" dirty="0" smtClean="0">
                <a:solidFill>
                  <a:srgbClr val="2D2D8A"/>
                </a:solidFill>
              </a:rPr>
              <a:t>Key features of the microarchitecture of the Cortex-A57 core -1</a:t>
            </a:r>
            <a:endParaRPr lang="hu-HU" dirty="0">
              <a:solidFill>
                <a:srgbClr val="2D2D8A"/>
              </a:solidFill>
            </a:endParaRPr>
          </a:p>
        </p:txBody>
      </p:sp>
      <p:sp>
        <p:nvSpPr>
          <p:cNvPr id="5" name="TextBox 4"/>
          <p:cNvSpPr txBox="1"/>
          <p:nvPr/>
        </p:nvSpPr>
        <p:spPr>
          <a:xfrm>
            <a:off x="407778" y="1051572"/>
            <a:ext cx="7904536" cy="1438855"/>
          </a:xfrm>
          <a:prstGeom prst="rect">
            <a:avLst/>
          </a:prstGeom>
          <a:noFill/>
        </p:spPr>
        <p:txBody>
          <a:bodyPr wrap="none" rtlCol="0">
            <a:spAutoFit/>
          </a:bodyPr>
          <a:lstStyle/>
          <a:p>
            <a:pPr marL="285750" indent="-285750">
              <a:spcAft>
                <a:spcPts val="300"/>
              </a:spcAft>
              <a:buFont typeface="Arial" panose="020B0604020202020204" pitchFamily="34" charset="0"/>
              <a:buChar char="•"/>
            </a:pPr>
            <a:r>
              <a:rPr lang="hu-HU" sz="1600" dirty="0" smtClean="0">
                <a:solidFill>
                  <a:srgbClr val="000000"/>
                </a:solidFill>
              </a:rPr>
              <a:t>Each core </a:t>
            </a:r>
            <a:r>
              <a:rPr lang="hu-HU" sz="1600" dirty="0" smtClean="0">
                <a:solidFill>
                  <a:srgbClr val="0070C0"/>
                </a:solidFill>
              </a:rPr>
              <a:t>fetches </a:t>
            </a:r>
            <a:r>
              <a:rPr lang="hu-HU" sz="1600" dirty="0" smtClean="0">
                <a:solidFill>
                  <a:srgbClr val="FF0000"/>
                </a:solidFill>
              </a:rPr>
              <a:t>four</a:t>
            </a:r>
            <a:r>
              <a:rPr lang="hu-HU" sz="1600" dirty="0" smtClean="0">
                <a:solidFill>
                  <a:srgbClr val="0070C0"/>
                </a:solidFill>
              </a:rPr>
              <a:t> instructions </a:t>
            </a:r>
            <a:r>
              <a:rPr lang="hu-HU" sz="1600" dirty="0" smtClean="0">
                <a:solidFill>
                  <a:srgbClr val="000000"/>
                </a:solidFill>
              </a:rPr>
              <a:t>per cycle from the Icache,</a:t>
            </a:r>
          </a:p>
          <a:p>
            <a:pPr marL="285750" indent="-285750">
              <a:spcAft>
                <a:spcPts val="300"/>
              </a:spcAft>
              <a:buClr>
                <a:srgbClr val="000000"/>
              </a:buClr>
              <a:buFont typeface="Arial" panose="020B0604020202020204" pitchFamily="34" charset="0"/>
              <a:buChar char="•"/>
            </a:pPr>
            <a:r>
              <a:rPr lang="hu-HU" sz="1600" dirty="0" smtClean="0">
                <a:solidFill>
                  <a:srgbClr val="0070C0"/>
                </a:solidFill>
              </a:rPr>
              <a:t>decodes and renames </a:t>
            </a:r>
            <a:r>
              <a:rPr lang="hu-HU" sz="1600" dirty="0" smtClean="0">
                <a:solidFill>
                  <a:srgbClr val="FF0000"/>
                </a:solidFill>
              </a:rPr>
              <a:t>three</a:t>
            </a:r>
            <a:r>
              <a:rPr lang="hu-HU" sz="1600" dirty="0" smtClean="0">
                <a:solidFill>
                  <a:srgbClr val="0070C0"/>
                </a:solidFill>
              </a:rPr>
              <a:t> microinstructions </a:t>
            </a:r>
            <a:r>
              <a:rPr lang="hu-HU" sz="1600" dirty="0" smtClean="0">
                <a:solidFill>
                  <a:srgbClr val="000000"/>
                </a:solidFill>
              </a:rPr>
              <a:t>per cycle,</a:t>
            </a:r>
          </a:p>
          <a:p>
            <a:pPr marL="285750" indent="-285750">
              <a:spcAft>
                <a:spcPts val="300"/>
              </a:spcAft>
              <a:buClr>
                <a:srgbClr val="000000"/>
              </a:buClr>
              <a:buFont typeface="Arial" panose="020B0604020202020204" pitchFamily="34" charset="0"/>
              <a:buChar char="•"/>
            </a:pPr>
            <a:r>
              <a:rPr lang="hu-HU" sz="1600" dirty="0" smtClean="0">
                <a:solidFill>
                  <a:srgbClr val="0070C0"/>
                </a:solidFill>
              </a:rPr>
              <a:t>dispatches </a:t>
            </a:r>
            <a:r>
              <a:rPr lang="hu-HU" sz="1600" dirty="0" smtClean="0">
                <a:solidFill>
                  <a:srgbClr val="FF0000"/>
                </a:solidFill>
              </a:rPr>
              <a:t>three </a:t>
            </a:r>
            <a:r>
              <a:rPr lang="hu-HU" sz="1600" dirty="0" smtClean="0">
                <a:solidFill>
                  <a:srgbClr val="0070C0"/>
                </a:solidFill>
              </a:rPr>
              <a:t>microinstructions </a:t>
            </a:r>
            <a:r>
              <a:rPr lang="hu-HU" sz="1600" dirty="0" smtClean="0">
                <a:solidFill>
                  <a:srgbClr val="000000"/>
                </a:solidFill>
              </a:rPr>
              <a:t>per cycle to the issue queues,</a:t>
            </a:r>
          </a:p>
          <a:p>
            <a:pPr marL="285750" indent="-285750">
              <a:buFont typeface="Arial" panose="020B0604020202020204" pitchFamily="34" charset="0"/>
              <a:buChar char="•"/>
            </a:pPr>
            <a:r>
              <a:rPr lang="hu-HU" sz="1600" dirty="0" smtClean="0">
                <a:solidFill>
                  <a:srgbClr val="000000"/>
                </a:solidFill>
              </a:rPr>
              <a:t>whereas the issue queues </a:t>
            </a:r>
            <a:r>
              <a:rPr lang="hu-HU" sz="1600" dirty="0" smtClean="0">
                <a:solidFill>
                  <a:srgbClr val="0070C0"/>
                </a:solidFill>
              </a:rPr>
              <a:t>issue </a:t>
            </a:r>
            <a:r>
              <a:rPr lang="hu-HU" sz="1600" dirty="0">
                <a:solidFill>
                  <a:srgbClr val="FF0000"/>
                </a:solidFill>
              </a:rPr>
              <a:t>up </a:t>
            </a:r>
            <a:r>
              <a:rPr lang="hu-HU" sz="1600" dirty="0" smtClean="0">
                <a:solidFill>
                  <a:srgbClr val="FF0000"/>
                </a:solidFill>
              </a:rPr>
              <a:t>to eight </a:t>
            </a:r>
            <a:r>
              <a:rPr lang="hu-HU" sz="1600" dirty="0" smtClean="0">
                <a:solidFill>
                  <a:srgbClr val="0070C0"/>
                </a:solidFill>
              </a:rPr>
              <a:t>microinstructions </a:t>
            </a:r>
            <a:r>
              <a:rPr lang="hu-HU" sz="1600" dirty="0" smtClean="0">
                <a:solidFill>
                  <a:srgbClr val="000000"/>
                </a:solidFill>
              </a:rPr>
              <a:t>per cycle </a:t>
            </a:r>
          </a:p>
          <a:p>
            <a:pPr>
              <a:spcAft>
                <a:spcPts val="300"/>
              </a:spcAft>
            </a:pPr>
            <a:r>
              <a:rPr lang="hu-HU" sz="1600" dirty="0" smtClean="0">
                <a:solidFill>
                  <a:srgbClr val="000000"/>
                </a:solidFill>
              </a:rPr>
              <a:t>      to the eight available execution units.  </a:t>
            </a:r>
            <a:endParaRPr lang="hu-HU" sz="1600" dirty="0">
              <a:solidFill>
                <a:srgbClr val="000000"/>
              </a:solidFill>
            </a:endParaRPr>
          </a:p>
        </p:txBody>
      </p:sp>
      <p:sp>
        <p:nvSpPr>
          <p:cNvPr id="6" name="TextBox 5"/>
          <p:cNvSpPr txBox="1"/>
          <p:nvPr/>
        </p:nvSpPr>
        <p:spPr>
          <a:xfrm>
            <a:off x="251520" y="2536737"/>
            <a:ext cx="3584571" cy="338554"/>
          </a:xfrm>
          <a:prstGeom prst="rect">
            <a:avLst/>
          </a:prstGeom>
          <a:noFill/>
        </p:spPr>
        <p:txBody>
          <a:bodyPr wrap="none" rtlCol="0">
            <a:spAutoFit/>
          </a:bodyPr>
          <a:lstStyle/>
          <a:p>
            <a:r>
              <a:rPr lang="hu-HU" sz="1600" smtClean="0">
                <a:solidFill>
                  <a:srgbClr val="0070C0"/>
                </a:solidFill>
              </a:rPr>
              <a:t>The available execution units are</a:t>
            </a:r>
            <a:endParaRPr lang="hu-HU" sz="1600">
              <a:solidFill>
                <a:srgbClr val="0070C0"/>
              </a:solidFill>
            </a:endParaRPr>
          </a:p>
        </p:txBody>
      </p:sp>
      <p:sp>
        <p:nvSpPr>
          <p:cNvPr id="7" name="TextBox 6"/>
          <p:cNvSpPr txBox="1"/>
          <p:nvPr/>
        </p:nvSpPr>
        <p:spPr>
          <a:xfrm>
            <a:off x="386535" y="2851772"/>
            <a:ext cx="5709768" cy="1477328"/>
          </a:xfrm>
          <a:prstGeom prst="rect">
            <a:avLst/>
          </a:prstGeom>
          <a:noFill/>
        </p:spPr>
        <p:txBody>
          <a:bodyPr wrap="none" rtlCol="0">
            <a:spAutoFit/>
          </a:bodyPr>
          <a:lstStyle/>
          <a:p>
            <a:pPr marL="285750" indent="-285750">
              <a:spcAft>
                <a:spcPts val="300"/>
              </a:spcAft>
              <a:buFont typeface="Arial" panose="020B0604020202020204" pitchFamily="34" charset="0"/>
              <a:buChar char="•"/>
            </a:pPr>
            <a:r>
              <a:rPr lang="hu-HU" sz="1600" smtClean="0">
                <a:solidFill>
                  <a:srgbClr val="000000"/>
                </a:solidFill>
              </a:rPr>
              <a:t>a branch unit</a:t>
            </a:r>
          </a:p>
          <a:p>
            <a:pPr marL="285750" indent="-285750">
              <a:spcAft>
                <a:spcPts val="300"/>
              </a:spcAft>
              <a:buFont typeface="Arial" panose="020B0604020202020204" pitchFamily="34" charset="0"/>
              <a:buChar char="•"/>
            </a:pPr>
            <a:r>
              <a:rPr lang="hu-HU" sz="1600" smtClean="0">
                <a:solidFill>
                  <a:srgbClr val="000000"/>
                </a:solidFill>
              </a:rPr>
              <a:t>dual single cycle integer units</a:t>
            </a:r>
          </a:p>
          <a:p>
            <a:pPr marL="285750" indent="-285750">
              <a:spcAft>
                <a:spcPts val="300"/>
              </a:spcAft>
              <a:buFont typeface="Arial" panose="020B0604020202020204" pitchFamily="34" charset="0"/>
              <a:buChar char="•"/>
            </a:pPr>
            <a:r>
              <a:rPr lang="hu-HU" sz="1600" smtClean="0">
                <a:solidFill>
                  <a:srgbClr val="000000"/>
                </a:solidFill>
              </a:rPr>
              <a:t>a multi-cycle integer MAC/DIV/CRC unit</a:t>
            </a:r>
          </a:p>
          <a:p>
            <a:pPr marL="285750" indent="-285750">
              <a:spcAft>
                <a:spcPts val="300"/>
              </a:spcAft>
              <a:buFont typeface="Arial" panose="020B0604020202020204" pitchFamily="34" charset="0"/>
              <a:buChar char="•"/>
            </a:pPr>
            <a:r>
              <a:rPr lang="hu-HU" sz="1600" smtClean="0">
                <a:solidFill>
                  <a:srgbClr val="000000"/>
                </a:solidFill>
              </a:rPr>
              <a:t>dual Advanced SIMD (NEON)/FP. Crypto units and </a:t>
            </a:r>
          </a:p>
          <a:p>
            <a:pPr marL="285750" indent="-285750">
              <a:spcAft>
                <a:spcPts val="300"/>
              </a:spcAft>
              <a:buFont typeface="Arial" panose="020B0604020202020204" pitchFamily="34" charset="0"/>
              <a:buChar char="•"/>
            </a:pPr>
            <a:r>
              <a:rPr lang="hu-HU" sz="1600" smtClean="0">
                <a:solidFill>
                  <a:srgbClr val="000000"/>
                </a:solidFill>
              </a:rPr>
              <a:t>dual load/store units. </a:t>
            </a:r>
            <a:endParaRPr lang="hu-HU" sz="1600">
              <a:solidFill>
                <a:srgbClr val="000000"/>
              </a:solidFill>
            </a:endParaRPr>
          </a:p>
        </p:txBody>
      </p:sp>
    </p:spTree>
    <p:extLst>
      <p:ext uri="{BB962C8B-B14F-4D97-AF65-F5344CB8AC3E}">
        <p14:creationId xmlns:p14="http://schemas.microsoft.com/office/powerpoint/2010/main" val="125278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0125" y="1005635"/>
            <a:ext cx="8776670" cy="661720"/>
          </a:xfrm>
          <a:prstGeom prst="rect">
            <a:avLst/>
          </a:prstGeom>
        </p:spPr>
        <p:txBody>
          <a:bodyPr wrap="square">
            <a:spAutoFit/>
          </a:bodyPr>
          <a:lstStyle/>
          <a:p>
            <a:pPr marL="285750" indent="-285750">
              <a:spcAft>
                <a:spcPts val="600"/>
              </a:spcAft>
              <a:buFont typeface="Arial" panose="020B0604020202020204" pitchFamily="34" charset="0"/>
              <a:buChar char="•"/>
            </a:pPr>
            <a:r>
              <a:rPr lang="en-US" sz="1600">
                <a:solidFill>
                  <a:srgbClr val="000000"/>
                </a:solidFill>
              </a:rPr>
              <a:t>Core efficiency: </a:t>
            </a:r>
            <a:r>
              <a:rPr lang="en-US" sz="1600" smtClean="0">
                <a:solidFill>
                  <a:srgbClr val="0070C0"/>
                </a:solidFill>
              </a:rPr>
              <a:t>4.8 </a:t>
            </a:r>
            <a:r>
              <a:rPr lang="en-US" sz="1600">
                <a:solidFill>
                  <a:srgbClr val="0070C0"/>
                </a:solidFill>
              </a:rPr>
              <a:t>DMIPS/MHz</a:t>
            </a:r>
          </a:p>
          <a:p>
            <a:pPr marL="285750" indent="-285750">
              <a:buFont typeface="Arial" panose="020B0604020202020204" pitchFamily="34" charset="0"/>
              <a:buChar char="•"/>
            </a:pPr>
            <a:r>
              <a:rPr lang="en-US" sz="1600" smtClean="0">
                <a:solidFill>
                  <a:srgbClr val="000000"/>
                </a:solidFill>
              </a:rPr>
              <a:t>Expected core </a:t>
            </a:r>
            <a:r>
              <a:rPr lang="en-US" sz="1600">
                <a:solidFill>
                  <a:srgbClr val="000000"/>
                </a:solidFill>
              </a:rPr>
              <a:t>frequency </a:t>
            </a:r>
            <a:r>
              <a:rPr lang="en-US" sz="1600" smtClean="0">
                <a:solidFill>
                  <a:srgbClr val="0070C0"/>
                </a:solidFill>
              </a:rPr>
              <a:t>up </a:t>
            </a:r>
            <a:r>
              <a:rPr lang="en-US" sz="1600">
                <a:solidFill>
                  <a:srgbClr val="0070C0"/>
                </a:solidFill>
              </a:rPr>
              <a:t>to 2.5 GHz </a:t>
            </a:r>
            <a:r>
              <a:rPr lang="en-US" sz="1600">
                <a:solidFill>
                  <a:srgbClr val="000000"/>
                </a:solidFill>
              </a:rPr>
              <a:t>in a </a:t>
            </a:r>
            <a:r>
              <a:rPr lang="en-US" sz="1600" smtClean="0">
                <a:solidFill>
                  <a:srgbClr val="0070C0"/>
                </a:solidFill>
              </a:rPr>
              <a:t>16 </a:t>
            </a:r>
            <a:r>
              <a:rPr lang="en-US" sz="1600">
                <a:solidFill>
                  <a:srgbClr val="0070C0"/>
                </a:solidFill>
              </a:rPr>
              <a:t>nm </a:t>
            </a:r>
            <a:r>
              <a:rPr lang="en-US" sz="1600" smtClean="0">
                <a:solidFill>
                  <a:srgbClr val="000000"/>
                </a:solidFill>
              </a:rPr>
              <a:t>process implementation</a:t>
            </a:r>
            <a:r>
              <a:rPr lang="en-US" sz="1600">
                <a:solidFill>
                  <a:srgbClr val="000000"/>
                </a:solidFill>
              </a:rPr>
              <a:t>.</a:t>
            </a:r>
          </a:p>
        </p:txBody>
      </p:sp>
      <p:sp>
        <p:nvSpPr>
          <p:cNvPr id="5" name="TextBox 4"/>
          <p:cNvSpPr txBox="1"/>
          <p:nvPr/>
        </p:nvSpPr>
        <p:spPr>
          <a:xfrm>
            <a:off x="176368" y="632160"/>
            <a:ext cx="7810215" cy="369332"/>
          </a:xfrm>
          <a:prstGeom prst="rect">
            <a:avLst/>
          </a:prstGeom>
          <a:noFill/>
        </p:spPr>
        <p:txBody>
          <a:bodyPr wrap="none" rtlCol="0">
            <a:spAutoFit/>
          </a:bodyPr>
          <a:lstStyle/>
          <a:p>
            <a:r>
              <a:rPr lang="en-US" smtClean="0">
                <a:solidFill>
                  <a:srgbClr val="2D2D8A"/>
                </a:solidFill>
              </a:rPr>
              <a:t>Key features of the microarchitecture of the Cortex-A57 core</a:t>
            </a:r>
            <a:r>
              <a:rPr lang="hu-HU" smtClean="0">
                <a:solidFill>
                  <a:srgbClr val="2D2D8A"/>
                </a:solidFill>
              </a:rPr>
              <a:t> </a:t>
            </a:r>
            <a:r>
              <a:rPr lang="en-US" smtClean="0">
                <a:solidFill>
                  <a:srgbClr val="2D2D8A"/>
                </a:solidFill>
              </a:rPr>
              <a:t>-</a:t>
            </a:r>
            <a:r>
              <a:rPr lang="hu-HU" smtClean="0">
                <a:solidFill>
                  <a:srgbClr val="2D2D8A"/>
                </a:solidFill>
              </a:rPr>
              <a:t>2</a:t>
            </a:r>
            <a:r>
              <a:rPr lang="en-US" smtClean="0">
                <a:solidFill>
                  <a:srgbClr val="2D2D8A"/>
                </a:solidFill>
              </a:rPr>
              <a:t> </a:t>
            </a:r>
            <a:endParaRPr lang="en-US">
              <a:solidFill>
                <a:srgbClr val="2D2D8A"/>
              </a:solidFill>
            </a:endParaRPr>
          </a:p>
        </p:txBody>
      </p:sp>
      <p:sp>
        <p:nvSpPr>
          <p:cNvPr id="6" name="Title 6"/>
          <p:cNvSpPr>
            <a:spLocks noGrp="1"/>
          </p:cNvSpPr>
          <p:nvPr>
            <p:ph type="title"/>
          </p:nvPr>
        </p:nvSpPr>
        <p:spPr>
          <a:xfrm>
            <a:off x="0" y="0"/>
            <a:ext cx="9144000" cy="393700"/>
          </a:xfrm>
        </p:spPr>
        <p:txBody>
          <a:bodyPr/>
          <a:lstStyle/>
          <a:p>
            <a:r>
              <a:rPr lang="hu-HU" dirty="0"/>
              <a:t>6</a:t>
            </a:r>
            <a:r>
              <a:rPr lang="hu-HU" dirty="0" smtClean="0"/>
              <a:t>.2.1 </a:t>
            </a:r>
            <a:r>
              <a:rPr lang="en-US" dirty="0" smtClean="0"/>
              <a:t>The high performance Cortex-A57 </a:t>
            </a:r>
            <a:r>
              <a:rPr lang="hu-HU" dirty="0" smtClean="0"/>
              <a:t>(8)</a:t>
            </a:r>
            <a:endParaRPr lang="en-US" dirty="0"/>
          </a:p>
        </p:txBody>
      </p:sp>
    </p:spTree>
    <p:extLst>
      <p:ext uri="{BB962C8B-B14F-4D97-AF65-F5344CB8AC3E}">
        <p14:creationId xmlns:p14="http://schemas.microsoft.com/office/powerpoint/2010/main" val="1250854161"/>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368" y="632160"/>
            <a:ext cx="4225772" cy="369332"/>
          </a:xfrm>
          <a:prstGeom prst="rect">
            <a:avLst/>
          </a:prstGeom>
          <a:noFill/>
        </p:spPr>
        <p:txBody>
          <a:bodyPr wrap="none" rtlCol="0">
            <a:spAutoFit/>
          </a:bodyPr>
          <a:lstStyle/>
          <a:p>
            <a:r>
              <a:rPr lang="hu-HU" smtClean="0">
                <a:solidFill>
                  <a:srgbClr val="2D2D8A"/>
                </a:solidFill>
              </a:rPr>
              <a:t>Pipeline of the </a:t>
            </a:r>
            <a:r>
              <a:rPr lang="en-US" smtClean="0">
                <a:solidFill>
                  <a:srgbClr val="2D2D8A"/>
                </a:solidFill>
              </a:rPr>
              <a:t>Cortex-A57 core</a:t>
            </a:r>
            <a:r>
              <a:rPr lang="hu-HU" smtClean="0">
                <a:solidFill>
                  <a:srgbClr val="2D2D8A"/>
                </a:solidFill>
              </a:rPr>
              <a:t> -1</a:t>
            </a:r>
            <a:r>
              <a:rPr lang="en-US" smtClean="0">
                <a:solidFill>
                  <a:srgbClr val="2D2D8A"/>
                </a:solidFill>
              </a:rPr>
              <a:t> </a:t>
            </a:r>
            <a:endParaRPr lang="en-US">
              <a:solidFill>
                <a:srgbClr val="2D2D8A"/>
              </a:solidFill>
            </a:endParaRPr>
          </a:p>
        </p:txBody>
      </p:sp>
      <p:sp>
        <p:nvSpPr>
          <p:cNvPr id="5" name="TextBox 4"/>
          <p:cNvSpPr txBox="1"/>
          <p:nvPr/>
        </p:nvSpPr>
        <p:spPr>
          <a:xfrm>
            <a:off x="202785" y="1037120"/>
            <a:ext cx="8893175"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srgbClr val="000000"/>
                </a:solidFill>
              </a:rPr>
              <a:t>The </a:t>
            </a:r>
            <a:r>
              <a:rPr lang="en-US" sz="1600" dirty="0" smtClean="0">
                <a:solidFill>
                  <a:srgbClr val="FF0000"/>
                </a:solidFill>
              </a:rPr>
              <a:t>Cortex-A57 core </a:t>
            </a:r>
            <a:r>
              <a:rPr lang="en-US" sz="1600" dirty="0" smtClean="0">
                <a:solidFill>
                  <a:srgbClr val="000000"/>
                </a:solidFill>
              </a:rPr>
              <a:t>has a </a:t>
            </a:r>
            <a:r>
              <a:rPr lang="en-US" sz="1600" dirty="0" smtClean="0">
                <a:solidFill>
                  <a:srgbClr val="FF0000"/>
                </a:solidFill>
              </a:rPr>
              <a:t>3-wide </a:t>
            </a:r>
            <a:r>
              <a:rPr lang="hu-HU" sz="1600" dirty="0" smtClean="0">
                <a:solidFill>
                  <a:srgbClr val="FF0000"/>
                </a:solidFill>
              </a:rPr>
              <a:t>in-order front end </a:t>
            </a:r>
            <a:r>
              <a:rPr lang="hu-HU" sz="1600" dirty="0" smtClean="0">
                <a:solidFill>
                  <a:srgbClr val="0070C0"/>
                </a:solidFill>
              </a:rPr>
              <a:t>and an </a:t>
            </a:r>
            <a:r>
              <a:rPr lang="hu-HU" sz="1600" dirty="0" smtClean="0">
                <a:solidFill>
                  <a:srgbClr val="FF0000"/>
                </a:solidFill>
              </a:rPr>
              <a:t>8 issue-wide </a:t>
            </a:r>
            <a:r>
              <a:rPr lang="en-US" sz="1600" dirty="0" smtClean="0">
                <a:solidFill>
                  <a:srgbClr val="FF0000"/>
                </a:solidFill>
              </a:rPr>
              <a:t>out-of-</a:t>
            </a:r>
            <a:endParaRPr lang="hu-HU" sz="1600" dirty="0" smtClean="0">
              <a:solidFill>
                <a:srgbClr val="FF0000"/>
              </a:solidFill>
            </a:endParaRPr>
          </a:p>
          <a:p>
            <a:r>
              <a:rPr lang="hu-HU" sz="1600" dirty="0">
                <a:solidFill>
                  <a:srgbClr val="FF0000"/>
                </a:solidFill>
              </a:rPr>
              <a:t> </a:t>
            </a:r>
            <a:r>
              <a:rPr lang="hu-HU" sz="1600" dirty="0" smtClean="0">
                <a:solidFill>
                  <a:srgbClr val="FF0000"/>
                </a:solidFill>
              </a:rPr>
              <a:t>     </a:t>
            </a:r>
            <a:r>
              <a:rPr lang="en-US" sz="1600" dirty="0" smtClean="0">
                <a:solidFill>
                  <a:srgbClr val="FF0000"/>
                </a:solidFill>
              </a:rPr>
              <a:t>order </a:t>
            </a:r>
            <a:r>
              <a:rPr lang="hu-HU" sz="1600" dirty="0" smtClean="0">
                <a:solidFill>
                  <a:srgbClr val="FF0000"/>
                </a:solidFill>
              </a:rPr>
              <a:t>back end </a:t>
            </a:r>
            <a:r>
              <a:rPr lang="en-US" sz="1600" dirty="0" smtClean="0">
                <a:solidFill>
                  <a:srgbClr val="0070C0"/>
                </a:solidFill>
              </a:rPr>
              <a:t>pipeline with 15 stages for integer processing and additional </a:t>
            </a:r>
            <a:endParaRPr lang="hu-HU" sz="1600" dirty="0" smtClean="0">
              <a:solidFill>
                <a:srgbClr val="0070C0"/>
              </a:solidFill>
            </a:endParaRPr>
          </a:p>
          <a:p>
            <a:r>
              <a:rPr lang="hu-HU" sz="1600" dirty="0">
                <a:solidFill>
                  <a:srgbClr val="0070C0"/>
                </a:solidFill>
              </a:rPr>
              <a:t> </a:t>
            </a:r>
            <a:r>
              <a:rPr lang="hu-HU" sz="1600" dirty="0" smtClean="0">
                <a:solidFill>
                  <a:srgbClr val="0070C0"/>
                </a:solidFill>
              </a:rPr>
              <a:t>     </a:t>
            </a:r>
            <a:r>
              <a:rPr lang="en-US" sz="1600" dirty="0" smtClean="0">
                <a:solidFill>
                  <a:srgbClr val="0070C0"/>
                </a:solidFill>
              </a:rPr>
              <a:t>pipeline stages for NEON and FP processing, </a:t>
            </a:r>
            <a:r>
              <a:rPr lang="en-US" sz="1600" dirty="0" smtClean="0">
                <a:solidFill>
                  <a:srgbClr val="000000"/>
                </a:solidFill>
              </a:rPr>
              <a:t>as </a:t>
            </a:r>
            <a:r>
              <a:rPr lang="hu-HU" sz="1600" dirty="0" smtClean="0">
                <a:solidFill>
                  <a:srgbClr val="000000"/>
                </a:solidFill>
              </a:rPr>
              <a:t>indicated </a:t>
            </a:r>
            <a:r>
              <a:rPr lang="en-US" sz="1600" dirty="0" smtClean="0">
                <a:solidFill>
                  <a:srgbClr val="000000"/>
                </a:solidFill>
              </a:rPr>
              <a:t>in the next </a:t>
            </a:r>
            <a:r>
              <a:rPr lang="hu-HU" sz="1600" dirty="0" smtClean="0">
                <a:solidFill>
                  <a:srgbClr val="000000"/>
                </a:solidFill>
              </a:rPr>
              <a:t>two </a:t>
            </a:r>
          </a:p>
          <a:p>
            <a:r>
              <a:rPr lang="hu-HU" sz="1600" dirty="0">
                <a:solidFill>
                  <a:srgbClr val="000000"/>
                </a:solidFill>
              </a:rPr>
              <a:t> </a:t>
            </a:r>
            <a:r>
              <a:rPr lang="hu-HU" sz="1600" dirty="0" smtClean="0">
                <a:solidFill>
                  <a:srgbClr val="000000"/>
                </a:solidFill>
              </a:rPr>
              <a:t>     </a:t>
            </a:r>
            <a:r>
              <a:rPr lang="en-US" sz="1600" dirty="0" smtClean="0">
                <a:solidFill>
                  <a:srgbClr val="000000"/>
                </a:solidFill>
              </a:rPr>
              <a:t>Figure</a:t>
            </a:r>
            <a:r>
              <a:rPr lang="hu-HU" sz="1600" dirty="0" smtClean="0">
                <a:solidFill>
                  <a:srgbClr val="000000"/>
                </a:solidFill>
              </a:rPr>
              <a:t>s</a:t>
            </a:r>
            <a:r>
              <a:rPr lang="en-US" sz="1600" dirty="0" smtClean="0">
                <a:solidFill>
                  <a:srgbClr val="000000"/>
                </a:solidFill>
              </a:rPr>
              <a:t>. </a:t>
            </a:r>
          </a:p>
        </p:txBody>
      </p:sp>
      <p:sp>
        <p:nvSpPr>
          <p:cNvPr id="6" name="Title 6"/>
          <p:cNvSpPr>
            <a:spLocks noGrp="1"/>
          </p:cNvSpPr>
          <p:nvPr>
            <p:ph type="title"/>
          </p:nvPr>
        </p:nvSpPr>
        <p:spPr>
          <a:xfrm>
            <a:off x="0" y="0"/>
            <a:ext cx="9144000" cy="393700"/>
          </a:xfrm>
        </p:spPr>
        <p:txBody>
          <a:bodyPr/>
          <a:lstStyle/>
          <a:p>
            <a:r>
              <a:rPr lang="hu-HU" dirty="0"/>
              <a:t>6</a:t>
            </a:r>
            <a:r>
              <a:rPr lang="hu-HU" dirty="0" smtClean="0"/>
              <a:t>.2.1 </a:t>
            </a:r>
            <a:r>
              <a:rPr lang="en-US" dirty="0" smtClean="0"/>
              <a:t>The high performance Cortex-A57 </a:t>
            </a:r>
            <a:r>
              <a:rPr lang="hu-HU" dirty="0" smtClean="0"/>
              <a:t>(9)</a:t>
            </a:r>
            <a:endParaRPr lang="en-US" dirty="0"/>
          </a:p>
        </p:txBody>
      </p:sp>
    </p:spTree>
    <p:extLst>
      <p:ext uri="{BB962C8B-B14F-4D97-AF65-F5344CB8AC3E}">
        <p14:creationId xmlns:p14="http://schemas.microsoft.com/office/powerpoint/2010/main" val="3214838894"/>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9247" y="634977"/>
            <a:ext cx="7631256" cy="646331"/>
          </a:xfrm>
          <a:prstGeom prst="rect">
            <a:avLst/>
          </a:prstGeom>
          <a:noFill/>
        </p:spPr>
        <p:txBody>
          <a:bodyPr wrap="none" rtlCol="0">
            <a:spAutoFit/>
          </a:bodyPr>
          <a:lstStyle/>
          <a:p>
            <a:r>
              <a:rPr lang="hu-HU" dirty="0" smtClean="0">
                <a:solidFill>
                  <a:srgbClr val="2D2D8A"/>
                </a:solidFill>
              </a:rPr>
              <a:t>Contrasting t</a:t>
            </a:r>
            <a:r>
              <a:rPr lang="en-US" dirty="0" smtClean="0">
                <a:solidFill>
                  <a:srgbClr val="2D2D8A"/>
                </a:solidFill>
              </a:rPr>
              <a:t>he Cortex-A53 </a:t>
            </a:r>
            <a:r>
              <a:rPr lang="hu-HU" dirty="0" smtClean="0">
                <a:solidFill>
                  <a:srgbClr val="2D2D8A"/>
                </a:solidFill>
              </a:rPr>
              <a:t>and </a:t>
            </a:r>
            <a:r>
              <a:rPr lang="en-US" dirty="0" smtClean="0">
                <a:solidFill>
                  <a:srgbClr val="2D2D8A"/>
                </a:solidFill>
              </a:rPr>
              <a:t>Cortex-A57</a:t>
            </a:r>
            <a:r>
              <a:rPr lang="hu-HU" dirty="0" smtClean="0">
                <a:solidFill>
                  <a:srgbClr val="2D2D8A"/>
                </a:solidFill>
              </a:rPr>
              <a:t> arithmetic</a:t>
            </a:r>
            <a:r>
              <a:rPr lang="en-US" dirty="0" smtClean="0">
                <a:solidFill>
                  <a:srgbClr val="2D2D8A"/>
                </a:solidFill>
              </a:rPr>
              <a:t> pipeline</a:t>
            </a:r>
            <a:r>
              <a:rPr lang="hu-HU" dirty="0" smtClean="0">
                <a:solidFill>
                  <a:srgbClr val="2D2D8A"/>
                </a:solidFill>
              </a:rPr>
              <a:t>s</a:t>
            </a:r>
          </a:p>
          <a:p>
            <a:r>
              <a:rPr lang="hu-HU" dirty="0">
                <a:solidFill>
                  <a:srgbClr val="2D2D8A"/>
                </a:solidFill>
              </a:rPr>
              <a:t> </a:t>
            </a:r>
            <a:r>
              <a:rPr lang="en-US" dirty="0" smtClean="0">
                <a:solidFill>
                  <a:srgbClr val="2D2D8A"/>
                </a:solidFill>
              </a:rPr>
              <a:t> </a:t>
            </a:r>
            <a:r>
              <a:rPr lang="en-US" dirty="0" smtClean="0">
                <a:solidFill>
                  <a:srgbClr val="000000"/>
                </a:solidFill>
              </a:rPr>
              <a:t>[</a:t>
            </a:r>
            <a:r>
              <a:rPr lang="hu-HU" dirty="0" smtClean="0">
                <a:solidFill>
                  <a:srgbClr val="000000"/>
                </a:solidFill>
              </a:rPr>
              <a:t>Based on 54</a:t>
            </a:r>
            <a:r>
              <a:rPr lang="en-US" dirty="0" smtClean="0">
                <a:solidFill>
                  <a:srgbClr val="000000"/>
                </a:solidFill>
              </a:rPr>
              <a:t>]</a:t>
            </a:r>
            <a:endParaRPr lang="en-US" dirty="0">
              <a:solidFill>
                <a:srgbClr val="000000"/>
              </a:solidFill>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6" t="44656" r="1286"/>
          <a:stretch/>
        </p:blipFill>
        <p:spPr bwMode="auto">
          <a:xfrm>
            <a:off x="110137" y="3137413"/>
            <a:ext cx="8910990" cy="2181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6"/>
          <p:cNvSpPr>
            <a:spLocks noGrp="1"/>
          </p:cNvSpPr>
          <p:nvPr>
            <p:ph type="title"/>
          </p:nvPr>
        </p:nvSpPr>
        <p:spPr>
          <a:xfrm>
            <a:off x="0" y="0"/>
            <a:ext cx="9144000" cy="393700"/>
          </a:xfrm>
        </p:spPr>
        <p:txBody>
          <a:bodyPr/>
          <a:lstStyle/>
          <a:p>
            <a:r>
              <a:rPr lang="hu-HU" dirty="0"/>
              <a:t>6</a:t>
            </a:r>
            <a:r>
              <a:rPr lang="hu-HU" dirty="0" smtClean="0"/>
              <a:t>.2.1 </a:t>
            </a:r>
            <a:r>
              <a:rPr lang="en-US" dirty="0"/>
              <a:t>The </a:t>
            </a:r>
            <a:r>
              <a:rPr lang="en-US" dirty="0" smtClean="0"/>
              <a:t>high </a:t>
            </a:r>
            <a:r>
              <a:rPr lang="en-US" dirty="0"/>
              <a:t>performance Cortex-A57 </a:t>
            </a:r>
            <a:r>
              <a:rPr lang="hu-HU" dirty="0" smtClean="0"/>
              <a:t>(10)</a:t>
            </a:r>
            <a:endParaRPr lang="en-US" dirty="0"/>
          </a:p>
        </p:txBody>
      </p:sp>
      <p:sp>
        <p:nvSpPr>
          <p:cNvPr id="2" name="TextBox 1"/>
          <p:cNvSpPr txBox="1"/>
          <p:nvPr/>
        </p:nvSpPr>
        <p:spPr>
          <a:xfrm>
            <a:off x="1217136" y="5329370"/>
            <a:ext cx="1599669" cy="1384995"/>
          </a:xfrm>
          <a:prstGeom prst="rect">
            <a:avLst/>
          </a:prstGeom>
          <a:noFill/>
        </p:spPr>
        <p:txBody>
          <a:bodyPr wrap="none" rtlCol="0">
            <a:spAutoFit/>
          </a:bodyPr>
          <a:lstStyle/>
          <a:p>
            <a:r>
              <a:rPr lang="hu-HU" sz="1400" smtClean="0">
                <a:solidFill>
                  <a:srgbClr val="000000"/>
                </a:solidFill>
              </a:rPr>
              <a:t>D: Decode</a:t>
            </a:r>
          </a:p>
          <a:p>
            <a:r>
              <a:rPr lang="hu-HU" sz="1400" smtClean="0">
                <a:solidFill>
                  <a:srgbClr val="000000"/>
                </a:solidFill>
              </a:rPr>
              <a:t>R: Rename</a:t>
            </a:r>
          </a:p>
          <a:p>
            <a:r>
              <a:rPr lang="hu-HU" sz="1400" smtClean="0">
                <a:solidFill>
                  <a:srgbClr val="000000"/>
                </a:solidFill>
              </a:rPr>
              <a:t>P: Dispatch</a:t>
            </a:r>
          </a:p>
          <a:p>
            <a:r>
              <a:rPr lang="hu-HU" sz="1400" smtClean="0">
                <a:solidFill>
                  <a:srgbClr val="000000"/>
                </a:solidFill>
              </a:rPr>
              <a:t>I: Issue</a:t>
            </a:r>
          </a:p>
          <a:p>
            <a:r>
              <a:rPr lang="hu-HU" sz="1400" smtClean="0">
                <a:solidFill>
                  <a:srgbClr val="000000"/>
                </a:solidFill>
              </a:rPr>
              <a:t>E: Execute</a:t>
            </a:r>
          </a:p>
          <a:p>
            <a:r>
              <a:rPr lang="hu-HU" sz="1400" smtClean="0">
                <a:solidFill>
                  <a:srgbClr val="000000"/>
                </a:solidFill>
              </a:rPr>
              <a:t>WB: Write Back</a:t>
            </a:r>
            <a:endParaRPr lang="hu-HU" sz="1400">
              <a:solidFill>
                <a:srgbClr val="000000"/>
              </a:solidFill>
            </a:endParaRPr>
          </a:p>
        </p:txBody>
      </p:sp>
      <p:grpSp>
        <p:nvGrpSpPr>
          <p:cNvPr id="5" name="Group 4"/>
          <p:cNvGrpSpPr/>
          <p:nvPr/>
        </p:nvGrpSpPr>
        <p:grpSpPr>
          <a:xfrm>
            <a:off x="0" y="1268760"/>
            <a:ext cx="9021127" cy="1683153"/>
            <a:chOff x="0" y="1268760"/>
            <a:chExt cx="9021127" cy="1683153"/>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6" t="9311" r="1286" b="55022"/>
            <a:stretch/>
          </p:blipFill>
          <p:spPr bwMode="auto">
            <a:xfrm>
              <a:off x="110137" y="1545824"/>
              <a:ext cx="8910990" cy="1406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477" t="10141" r="1286" b="78443"/>
            <a:stretch/>
          </p:blipFill>
          <p:spPr bwMode="auto">
            <a:xfrm>
              <a:off x="4842029" y="1268760"/>
              <a:ext cx="4179097" cy="45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350" t="19273" r="45548" b="68946"/>
            <a:stretch/>
          </p:blipFill>
          <p:spPr bwMode="auto">
            <a:xfrm>
              <a:off x="1781689" y="1575445"/>
              <a:ext cx="3150351" cy="464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0" y="1808820"/>
              <a:ext cx="1781689" cy="675075"/>
            </a:xfrm>
            <a:prstGeom prst="rect">
              <a:avLst/>
            </a:prstGeom>
            <a:solidFill>
              <a:schemeClr val="bg1"/>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smtClean="0">
                <a:solidFill>
                  <a:srgbClr val="000000"/>
                </a:solidFill>
              </a:endParaRPr>
            </a:p>
          </p:txBody>
        </p:sp>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38" t="20415" r="80137" b="68169"/>
            <a:stretch/>
          </p:blipFill>
          <p:spPr bwMode="auto">
            <a:xfrm>
              <a:off x="71499" y="1804435"/>
              <a:ext cx="1665185" cy="45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TextBox 11"/>
          <p:cNvSpPr txBox="1"/>
          <p:nvPr/>
        </p:nvSpPr>
        <p:spPr>
          <a:xfrm>
            <a:off x="3356485" y="5679250"/>
            <a:ext cx="5611793" cy="789960"/>
          </a:xfrm>
          <a:prstGeom prst="rect">
            <a:avLst/>
          </a:prstGeom>
          <a:noFill/>
        </p:spPr>
        <p:txBody>
          <a:bodyPr wrap="none" rtlCol="0">
            <a:spAutoFit/>
          </a:bodyPr>
          <a:lstStyle/>
          <a:p>
            <a:pPr>
              <a:spcAft>
                <a:spcPts val="400"/>
              </a:spcAft>
            </a:pPr>
            <a:r>
              <a:rPr lang="hu-HU" sz="1400" smtClean="0">
                <a:solidFill>
                  <a:srgbClr val="000000"/>
                </a:solidFill>
              </a:rPr>
              <a:t>Note: Branch and Load/Store pipelines not shown</a:t>
            </a:r>
          </a:p>
          <a:p>
            <a:r>
              <a:rPr lang="hu-HU" sz="1400" smtClean="0">
                <a:solidFill>
                  <a:srgbClr val="000000"/>
                </a:solidFill>
              </a:rPr>
              <a:t>(1x Load/Store pipeline for the Cortex A-53 and</a:t>
            </a:r>
          </a:p>
          <a:p>
            <a:r>
              <a:rPr lang="hu-HU" sz="1400" smtClean="0">
                <a:solidFill>
                  <a:srgbClr val="000000"/>
                </a:solidFill>
              </a:rPr>
              <a:t>2x Load/Store and 1x Branch pipeline for the Cortex-A-57)</a:t>
            </a:r>
            <a:endParaRPr lang="en-US" sz="1400">
              <a:solidFill>
                <a:srgbClr val="000000"/>
              </a:solidFill>
            </a:endParaRPr>
          </a:p>
        </p:txBody>
      </p:sp>
    </p:spTree>
    <p:extLst>
      <p:ext uri="{BB962C8B-B14F-4D97-AF65-F5344CB8AC3E}">
        <p14:creationId xmlns:p14="http://schemas.microsoft.com/office/powerpoint/2010/main" val="2039154259"/>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6</a:t>
            </a:r>
            <a:r>
              <a:rPr lang="en-US" dirty="0" smtClean="0"/>
              <a:t>.2</a:t>
            </a:r>
            <a:r>
              <a:rPr lang="hu-HU" dirty="0" smtClean="0"/>
              <a:t>.1</a:t>
            </a:r>
            <a:r>
              <a:rPr lang="en-US" dirty="0" smtClean="0"/>
              <a:t> </a:t>
            </a:r>
            <a:r>
              <a:rPr lang="en-US" dirty="0"/>
              <a:t>The </a:t>
            </a:r>
            <a:r>
              <a:rPr lang="en-US" dirty="0" smtClean="0"/>
              <a:t>high </a:t>
            </a:r>
            <a:r>
              <a:rPr lang="en-US" dirty="0"/>
              <a:t>performance </a:t>
            </a:r>
            <a:r>
              <a:rPr lang="en-US" dirty="0" smtClean="0"/>
              <a:t>Cortex</a:t>
            </a:r>
            <a:r>
              <a:rPr lang="hu-HU" dirty="0" smtClean="0"/>
              <a:t>-</a:t>
            </a:r>
            <a:r>
              <a:rPr lang="en-US" dirty="0" smtClean="0"/>
              <a:t>A57</a:t>
            </a:r>
            <a:r>
              <a:rPr lang="hu-HU" dirty="0" smtClean="0"/>
              <a:t> (11)</a:t>
            </a:r>
            <a:endParaRPr lang="hu-HU" dirty="0"/>
          </a:p>
        </p:txBody>
      </p:sp>
      <p:pic>
        <p:nvPicPr>
          <p:cNvPr id="2050" name="Picture 2" descr="http://images.anandtech.com/doci/8718/Hiroshige.Goto.png"/>
          <p:cNvPicPr>
            <a:picLocks noChangeAspect="1" noChangeArrowheads="1"/>
          </p:cNvPicPr>
          <p:nvPr/>
        </p:nvPicPr>
        <p:blipFill rotWithShape="1">
          <a:blip r:embed="rId2">
            <a:extLst>
              <a:ext uri="{28A0092B-C50C-407E-A947-70E740481C1C}">
                <a14:useLocalDpi xmlns:a14="http://schemas.microsoft.com/office/drawing/2010/main" val="0"/>
              </a:ext>
            </a:extLst>
          </a:blip>
          <a:srcRect l="1555" t="4447" r="1524" b="1472"/>
          <a:stretch/>
        </p:blipFill>
        <p:spPr bwMode="auto">
          <a:xfrm>
            <a:off x="135015" y="1163003"/>
            <a:ext cx="8847475" cy="55513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7940" y="641310"/>
            <a:ext cx="7665368" cy="369332"/>
          </a:xfrm>
          <a:prstGeom prst="rect">
            <a:avLst/>
          </a:prstGeom>
          <a:noFill/>
        </p:spPr>
        <p:txBody>
          <a:bodyPr wrap="none" rtlCol="0">
            <a:spAutoFit/>
          </a:bodyPr>
          <a:lstStyle/>
          <a:p>
            <a:r>
              <a:rPr lang="hu-HU" smtClean="0">
                <a:solidFill>
                  <a:srgbClr val="2D2D8A"/>
                </a:solidFill>
              </a:rPr>
              <a:t>Pipeline structure of the Cortex-A57 core (alternative view) </a:t>
            </a:r>
            <a:r>
              <a:rPr lang="hu-HU" smtClean="0">
                <a:solidFill>
                  <a:srgbClr val="000000"/>
                </a:solidFill>
              </a:rPr>
              <a:t>[71]</a:t>
            </a:r>
            <a:endParaRPr lang="hu-HU">
              <a:solidFill>
                <a:srgbClr val="000000"/>
              </a:solidFill>
            </a:endParaRPr>
          </a:p>
        </p:txBody>
      </p:sp>
    </p:spTree>
    <p:extLst>
      <p:ext uri="{BB962C8B-B14F-4D97-AF65-F5344CB8AC3E}">
        <p14:creationId xmlns:p14="http://schemas.microsoft.com/office/powerpoint/2010/main" val="547435856"/>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7325" y="629090"/>
            <a:ext cx="7838877" cy="369332"/>
          </a:xfrm>
          <a:prstGeom prst="rect">
            <a:avLst/>
          </a:prstGeom>
          <a:noFill/>
        </p:spPr>
        <p:txBody>
          <a:bodyPr wrap="none" rtlCol="0">
            <a:spAutoFit/>
          </a:bodyPr>
          <a:lstStyle/>
          <a:p>
            <a:r>
              <a:rPr lang="en-US" smtClean="0">
                <a:solidFill>
                  <a:srgbClr val="2D2D8A"/>
                </a:solidFill>
              </a:rPr>
              <a:t>Cortex-A57</a:t>
            </a:r>
            <a:r>
              <a:rPr lang="hu-HU" smtClean="0">
                <a:solidFill>
                  <a:srgbClr val="2D2D8A"/>
                </a:solidFill>
              </a:rPr>
              <a:t>/A53</a:t>
            </a:r>
            <a:r>
              <a:rPr lang="en-US" smtClean="0">
                <a:solidFill>
                  <a:srgbClr val="2D2D8A"/>
                </a:solidFill>
              </a:rPr>
              <a:t> performance - </a:t>
            </a:r>
            <a:r>
              <a:rPr lang="hu-HU" smtClean="0">
                <a:solidFill>
                  <a:srgbClr val="2D2D8A"/>
                </a:solidFill>
              </a:rPr>
              <a:t> compared to the Cortex-A15</a:t>
            </a:r>
            <a:r>
              <a:rPr lang="en-US" smtClean="0">
                <a:solidFill>
                  <a:srgbClr val="2D2D8A"/>
                </a:solidFill>
              </a:rPr>
              <a:t> </a:t>
            </a:r>
            <a:r>
              <a:rPr lang="en-US" smtClean="0">
                <a:solidFill>
                  <a:srgbClr val="000000"/>
                </a:solidFill>
              </a:rPr>
              <a:t>[</a:t>
            </a:r>
            <a:r>
              <a:rPr lang="hu-HU" smtClean="0">
                <a:solidFill>
                  <a:srgbClr val="000000"/>
                </a:solidFill>
              </a:rPr>
              <a:t>55</a:t>
            </a:r>
            <a:r>
              <a:rPr lang="en-US" smtClean="0">
                <a:solidFill>
                  <a:srgbClr val="000000"/>
                </a:solidFill>
              </a:rPr>
              <a:t>]</a:t>
            </a:r>
            <a:endParaRPr lang="en-US">
              <a:solidFill>
                <a:srgbClr val="000000"/>
              </a:solidFill>
            </a:endParaRPr>
          </a:p>
        </p:txBody>
      </p:sp>
      <p:grpSp>
        <p:nvGrpSpPr>
          <p:cNvPr id="11" name="Group 10"/>
          <p:cNvGrpSpPr/>
          <p:nvPr/>
        </p:nvGrpSpPr>
        <p:grpSpPr>
          <a:xfrm>
            <a:off x="116505" y="983785"/>
            <a:ext cx="8730631" cy="4994070"/>
            <a:chOff x="611560" y="910205"/>
            <a:chExt cx="7920880" cy="4589025"/>
          </a:xfrm>
        </p:grpSpPr>
        <p:grpSp>
          <p:nvGrpSpPr>
            <p:cNvPr id="7" name="Group 6"/>
            <p:cNvGrpSpPr/>
            <p:nvPr/>
          </p:nvGrpSpPr>
          <p:grpSpPr>
            <a:xfrm>
              <a:off x="611560" y="910205"/>
              <a:ext cx="7716670" cy="4589025"/>
              <a:chOff x="611560" y="1765299"/>
              <a:chExt cx="7716670" cy="4589025"/>
            </a:xfrm>
          </p:grpSpPr>
          <p:pic>
            <p:nvPicPr>
              <p:cNvPr id="21506" name="Picture 2" descr="http://www.extremetech.com/wp-content/uploads/2014/05/arm-a57-64bit-armv8-vs-32bit-cortex-a15.jpg"/>
              <p:cNvPicPr>
                <a:picLocks noChangeAspect="1" noChangeArrowheads="1"/>
              </p:cNvPicPr>
              <p:nvPr/>
            </p:nvPicPr>
            <p:blipFill rotWithShape="1">
              <a:blip r:embed="rId2">
                <a:extLst>
                  <a:ext uri="{28A0092B-C50C-407E-A947-70E740481C1C}">
                    <a14:useLocalDpi xmlns:a14="http://schemas.microsoft.com/office/drawing/2010/main" val="0"/>
                  </a:ext>
                </a:extLst>
              </a:blip>
              <a:srcRect l="25600" t="19873"/>
              <a:stretch/>
            </p:blipFill>
            <p:spPr bwMode="auto">
              <a:xfrm>
                <a:off x="719278" y="1765299"/>
                <a:ext cx="7608952" cy="4589025"/>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bwMode="auto">
              <a:xfrm>
                <a:off x="611560" y="1853825"/>
                <a:ext cx="1935215" cy="3465385"/>
              </a:xfrm>
              <a:prstGeom prst="roundRect">
                <a:avLst/>
              </a:prstGeom>
              <a:solidFill>
                <a:schemeClr val="bg1"/>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smtClean="0">
                  <a:solidFill>
                    <a:srgbClr val="000000"/>
                  </a:solidFill>
                </a:endParaRPr>
              </a:p>
            </p:txBody>
          </p:sp>
          <p:sp>
            <p:nvSpPr>
              <p:cNvPr id="6" name="Rounded Rectangle 5"/>
              <p:cNvSpPr/>
              <p:nvPr/>
            </p:nvSpPr>
            <p:spPr bwMode="auto">
              <a:xfrm>
                <a:off x="3941930" y="5859270"/>
                <a:ext cx="4386300" cy="495054"/>
              </a:xfrm>
              <a:prstGeom prst="roundRect">
                <a:avLst/>
              </a:prstGeom>
              <a:solidFill>
                <a:schemeClr val="bg1"/>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smtClean="0">
                  <a:solidFill>
                    <a:srgbClr val="000000"/>
                  </a:solidFill>
                </a:endParaRPr>
              </a:p>
            </p:txBody>
          </p:sp>
        </p:grpSp>
        <p:sp>
          <p:nvSpPr>
            <p:cNvPr id="10" name="Rectangle 9"/>
            <p:cNvSpPr/>
            <p:nvPr/>
          </p:nvSpPr>
          <p:spPr bwMode="auto">
            <a:xfrm>
              <a:off x="7362310" y="2033845"/>
              <a:ext cx="965920" cy="1215135"/>
            </a:xfrm>
            <a:prstGeom prst="rect">
              <a:avLst/>
            </a:prstGeom>
            <a:solidFill>
              <a:schemeClr val="bg1"/>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smtClean="0">
                <a:solidFill>
                  <a:srgbClr val="000000"/>
                </a:solidFill>
              </a:endParaRPr>
            </a:p>
          </p:txBody>
        </p:sp>
        <p:pic>
          <p:nvPicPr>
            <p:cNvPr id="12" name="Picture 2" descr="http://www.extremetech.com/wp-content/uploads/2014/05/arm-a57-64bit-armv8-vs-32bit-cortex-a15.jpg"/>
            <p:cNvPicPr>
              <a:picLocks noChangeAspect="1" noChangeArrowheads="1"/>
            </p:cNvPicPr>
            <p:nvPr/>
          </p:nvPicPr>
          <p:blipFill rotWithShape="1">
            <a:blip r:embed="rId2">
              <a:extLst>
                <a:ext uri="{28A0092B-C50C-407E-A947-70E740481C1C}">
                  <a14:useLocalDpi xmlns:a14="http://schemas.microsoft.com/office/drawing/2010/main" val="0"/>
                </a:ext>
              </a:extLst>
            </a:blip>
            <a:srcRect l="90357" t="37905" r="-1" b="38761"/>
            <a:stretch/>
          </p:blipFill>
          <p:spPr bwMode="auto">
            <a:xfrm>
              <a:off x="7405180" y="2306574"/>
              <a:ext cx="1127260" cy="1527471"/>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itle 6"/>
          <p:cNvSpPr>
            <a:spLocks noGrp="1"/>
          </p:cNvSpPr>
          <p:nvPr>
            <p:ph type="title"/>
          </p:nvPr>
        </p:nvSpPr>
        <p:spPr>
          <a:xfrm>
            <a:off x="0" y="0"/>
            <a:ext cx="9144000" cy="393700"/>
          </a:xfrm>
        </p:spPr>
        <p:txBody>
          <a:bodyPr/>
          <a:lstStyle/>
          <a:p>
            <a:r>
              <a:rPr lang="hu-HU" dirty="0"/>
              <a:t>6</a:t>
            </a:r>
            <a:r>
              <a:rPr lang="hu-HU" dirty="0" smtClean="0"/>
              <a:t>.2.1 </a:t>
            </a:r>
            <a:r>
              <a:rPr lang="en-US" dirty="0" smtClean="0"/>
              <a:t>The high performance Cortex-A57 </a:t>
            </a:r>
            <a:r>
              <a:rPr lang="hu-HU" dirty="0" smtClean="0"/>
              <a:t>(12)</a:t>
            </a:r>
            <a:endParaRPr lang="en-US" dirty="0"/>
          </a:p>
        </p:txBody>
      </p:sp>
    </p:spTree>
    <p:extLst>
      <p:ext uri="{BB962C8B-B14F-4D97-AF65-F5344CB8AC3E}">
        <p14:creationId xmlns:p14="http://schemas.microsoft.com/office/powerpoint/2010/main" val="507684785"/>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52425" y="1324170"/>
            <a:ext cx="8439150" cy="5210175"/>
            <a:chOff x="352425" y="823913"/>
            <a:chExt cx="8439150" cy="5210175"/>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823913"/>
              <a:ext cx="8439150" cy="521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283" t="1995" r="42869" b="92322"/>
            <a:stretch/>
          </p:blipFill>
          <p:spPr bwMode="auto">
            <a:xfrm>
              <a:off x="4386649" y="824518"/>
              <a:ext cx="840259" cy="296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283" t="1995" r="42869" b="92322"/>
            <a:stretch/>
          </p:blipFill>
          <p:spPr bwMode="auto">
            <a:xfrm>
              <a:off x="5112060" y="1152692"/>
              <a:ext cx="267248" cy="45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283" t="1995" r="42869" b="92322"/>
            <a:stretch/>
          </p:blipFill>
          <p:spPr bwMode="auto">
            <a:xfrm>
              <a:off x="6597225" y="825426"/>
              <a:ext cx="840259" cy="45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 name="TextBox 9"/>
          <p:cNvSpPr txBox="1"/>
          <p:nvPr/>
        </p:nvSpPr>
        <p:spPr>
          <a:xfrm>
            <a:off x="176191" y="634343"/>
            <a:ext cx="7427033" cy="369332"/>
          </a:xfrm>
          <a:prstGeom prst="rect">
            <a:avLst/>
          </a:prstGeom>
          <a:noFill/>
        </p:spPr>
        <p:txBody>
          <a:bodyPr wrap="none" rtlCol="0">
            <a:spAutoFit/>
          </a:bodyPr>
          <a:lstStyle/>
          <a:p>
            <a:r>
              <a:rPr lang="en-US" smtClean="0">
                <a:solidFill>
                  <a:srgbClr val="2D2D8A"/>
                </a:solidFill>
              </a:rPr>
              <a:t>Example: </a:t>
            </a:r>
            <a:r>
              <a:rPr lang="hu-HU" smtClean="0">
                <a:solidFill>
                  <a:srgbClr val="2D2D8A"/>
                </a:solidFill>
              </a:rPr>
              <a:t>A</a:t>
            </a:r>
            <a:r>
              <a:rPr lang="en-US" smtClean="0">
                <a:solidFill>
                  <a:srgbClr val="2D2D8A"/>
                </a:solidFill>
              </a:rPr>
              <a:t> Cortex-A57/Cortex-A53 </a:t>
            </a:r>
            <a:r>
              <a:rPr lang="en-US" err="1" smtClean="0">
                <a:solidFill>
                  <a:srgbClr val="2D2D8A"/>
                </a:solidFill>
              </a:rPr>
              <a:t>big.LITTLE</a:t>
            </a:r>
            <a:r>
              <a:rPr lang="en-US" smtClean="0">
                <a:solidFill>
                  <a:srgbClr val="2D2D8A"/>
                </a:solidFill>
              </a:rPr>
              <a:t> system </a:t>
            </a:r>
            <a:r>
              <a:rPr lang="en-US" smtClean="0">
                <a:solidFill>
                  <a:srgbClr val="000000"/>
                </a:solidFill>
              </a:rPr>
              <a:t>[</a:t>
            </a:r>
            <a:r>
              <a:rPr lang="hu-HU" smtClean="0">
                <a:solidFill>
                  <a:srgbClr val="000000"/>
                </a:solidFill>
              </a:rPr>
              <a:t>52</a:t>
            </a:r>
            <a:r>
              <a:rPr lang="en-US" smtClean="0">
                <a:solidFill>
                  <a:srgbClr val="000000"/>
                </a:solidFill>
              </a:rPr>
              <a:t>] </a:t>
            </a:r>
            <a:endParaRPr lang="en-US">
              <a:solidFill>
                <a:srgbClr val="000000"/>
              </a:solidFill>
            </a:endParaRPr>
          </a:p>
        </p:txBody>
      </p:sp>
      <p:sp>
        <p:nvSpPr>
          <p:cNvPr id="11" name="Title 6"/>
          <p:cNvSpPr>
            <a:spLocks noGrp="1"/>
          </p:cNvSpPr>
          <p:nvPr>
            <p:ph type="title"/>
          </p:nvPr>
        </p:nvSpPr>
        <p:spPr>
          <a:xfrm>
            <a:off x="0" y="0"/>
            <a:ext cx="9144000" cy="393700"/>
          </a:xfrm>
        </p:spPr>
        <p:txBody>
          <a:bodyPr/>
          <a:lstStyle/>
          <a:p>
            <a:r>
              <a:rPr lang="hu-HU" dirty="0"/>
              <a:t>6</a:t>
            </a:r>
            <a:r>
              <a:rPr lang="hu-HU" dirty="0" smtClean="0"/>
              <a:t>.2.1 </a:t>
            </a:r>
            <a:r>
              <a:rPr lang="en-US" dirty="0" smtClean="0"/>
              <a:t>The high performance Cortex-A57 </a:t>
            </a:r>
            <a:r>
              <a:rPr lang="hu-HU" dirty="0" smtClean="0"/>
              <a:t>(13)</a:t>
            </a:r>
            <a:endParaRPr lang="en-US" dirty="0"/>
          </a:p>
        </p:txBody>
      </p:sp>
    </p:spTree>
    <p:extLst>
      <p:ext uri="{BB962C8B-B14F-4D97-AF65-F5344CB8AC3E}">
        <p14:creationId xmlns:p14="http://schemas.microsoft.com/office/powerpoint/2010/main" val="1029146153"/>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2F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841375" y="1576400"/>
            <a:ext cx="7359650"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hu-HU" sz="1900" dirty="0" smtClean="0">
                <a:solidFill>
                  <a:srgbClr val="FFFFFF"/>
                </a:solidFill>
              </a:rPr>
              <a:t>6.2.2</a:t>
            </a:r>
            <a:r>
              <a:rPr lang="en-US" sz="1900" dirty="0" smtClean="0">
                <a:solidFill>
                  <a:srgbClr val="FFFFFF"/>
                </a:solidFill>
              </a:rPr>
              <a:t> The </a:t>
            </a:r>
            <a:r>
              <a:rPr lang="hu-HU" sz="1900" dirty="0" smtClean="0">
                <a:solidFill>
                  <a:srgbClr val="FFFFFF"/>
                </a:solidFill>
              </a:rPr>
              <a:t>high performance</a:t>
            </a:r>
            <a:r>
              <a:rPr lang="en-US" sz="1900" dirty="0" smtClean="0">
                <a:solidFill>
                  <a:srgbClr val="FFFFFF"/>
                </a:solidFill>
              </a:rPr>
              <a:t> Cortex-A</a:t>
            </a:r>
            <a:r>
              <a:rPr lang="hu-HU" sz="1900" dirty="0" smtClean="0">
                <a:solidFill>
                  <a:srgbClr val="FFFFFF"/>
                </a:solidFill>
              </a:rPr>
              <a:t>72</a:t>
            </a:r>
            <a:endParaRPr lang="hu-HU" sz="1900" dirty="0">
              <a:solidFill>
                <a:srgbClr val="FFFFFF"/>
              </a:solidFill>
            </a:endParaRPr>
          </a:p>
        </p:txBody>
      </p:sp>
      <p:sp>
        <p:nvSpPr>
          <p:cNvPr id="3" name="TextBox 2"/>
          <p:cNvSpPr txBox="1"/>
          <p:nvPr/>
        </p:nvSpPr>
        <p:spPr>
          <a:xfrm>
            <a:off x="3536885" y="2528900"/>
            <a:ext cx="1996059" cy="369332"/>
          </a:xfrm>
          <a:prstGeom prst="rect">
            <a:avLst/>
          </a:prstGeom>
          <a:noFill/>
        </p:spPr>
        <p:txBody>
          <a:bodyPr wrap="none" rtlCol="0">
            <a:spAutoFit/>
          </a:bodyPr>
          <a:lstStyle/>
          <a:p>
            <a:r>
              <a:rPr lang="hu-HU" dirty="0" smtClean="0">
                <a:solidFill>
                  <a:schemeClr val="bg1"/>
                </a:solidFill>
              </a:rPr>
              <a:t>(Not discussed)</a:t>
            </a:r>
            <a:endParaRPr lang="en-US" dirty="0">
              <a:solidFill>
                <a:schemeClr val="bg1"/>
              </a:solidFill>
            </a:endParaRPr>
          </a:p>
        </p:txBody>
      </p:sp>
    </p:spTree>
    <p:extLst>
      <p:ext uri="{BB962C8B-B14F-4D97-AF65-F5344CB8AC3E}">
        <p14:creationId xmlns:p14="http://schemas.microsoft.com/office/powerpoint/2010/main" val="1409537328"/>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Box 91"/>
          <p:cNvSpPr txBox="1"/>
          <p:nvPr/>
        </p:nvSpPr>
        <p:spPr>
          <a:xfrm>
            <a:off x="161510" y="578598"/>
            <a:ext cx="7415748" cy="369332"/>
          </a:xfrm>
          <a:prstGeom prst="rect">
            <a:avLst/>
          </a:prstGeom>
          <a:noFill/>
        </p:spPr>
        <p:txBody>
          <a:bodyPr wrap="none">
            <a:spAutoFit/>
          </a:bodyPr>
          <a:lstStyle/>
          <a:p>
            <a:pPr>
              <a:defRPr/>
            </a:pPr>
            <a:r>
              <a:rPr lang="en-US" dirty="0" smtClean="0">
                <a:solidFill>
                  <a:srgbClr val="2D2D8A"/>
                </a:solidFill>
              </a:rPr>
              <a:t>6.2.</a:t>
            </a:r>
            <a:r>
              <a:rPr lang="hu-HU" dirty="0" smtClean="0">
                <a:solidFill>
                  <a:srgbClr val="2D2D8A"/>
                </a:solidFill>
              </a:rPr>
              <a:t>2</a:t>
            </a:r>
            <a:r>
              <a:rPr lang="en-US" dirty="0" smtClean="0">
                <a:solidFill>
                  <a:srgbClr val="2D2D8A"/>
                </a:solidFill>
              </a:rPr>
              <a:t> </a:t>
            </a:r>
            <a:r>
              <a:rPr lang="en-US" dirty="0">
                <a:solidFill>
                  <a:srgbClr val="2D2D8A"/>
                </a:solidFill>
              </a:rPr>
              <a:t>The high performance </a:t>
            </a:r>
            <a:r>
              <a:rPr lang="en-US" dirty="0" smtClean="0">
                <a:solidFill>
                  <a:srgbClr val="2D2D8A"/>
                </a:solidFill>
              </a:rPr>
              <a:t>Cortex-A</a:t>
            </a:r>
            <a:r>
              <a:rPr lang="hu-HU" dirty="0" smtClean="0">
                <a:solidFill>
                  <a:srgbClr val="2D2D8A"/>
                </a:solidFill>
              </a:rPr>
              <a:t>72</a:t>
            </a:r>
            <a:r>
              <a:rPr lang="en-US" dirty="0" smtClean="0">
                <a:solidFill>
                  <a:srgbClr val="2D2D8A"/>
                </a:solidFill>
              </a:rPr>
              <a:t> (</a:t>
            </a:r>
            <a:r>
              <a:rPr lang="hu-HU" dirty="0" smtClean="0">
                <a:solidFill>
                  <a:srgbClr val="2D2D8A"/>
                </a:solidFill>
              </a:rPr>
              <a:t>1</a:t>
            </a:r>
            <a:r>
              <a:rPr lang="en-US" dirty="0" smtClean="0">
                <a:solidFill>
                  <a:srgbClr val="2D2D8A"/>
                </a:solidFill>
              </a:rPr>
              <a:t>)</a:t>
            </a:r>
            <a:r>
              <a:rPr lang="hu-HU" dirty="0" smtClean="0">
                <a:solidFill>
                  <a:srgbClr val="2D2D8A"/>
                </a:solidFill>
              </a:rPr>
              <a:t> </a:t>
            </a:r>
            <a:r>
              <a:rPr lang="en-US" dirty="0" smtClean="0">
                <a:solidFill>
                  <a:srgbClr val="000000"/>
                </a:solidFill>
              </a:rPr>
              <a:t>(based </a:t>
            </a:r>
            <a:r>
              <a:rPr lang="en-US" dirty="0">
                <a:solidFill>
                  <a:srgbClr val="000000"/>
                </a:solidFill>
              </a:rPr>
              <a:t>on </a:t>
            </a:r>
            <a:r>
              <a:rPr lang="en-US" dirty="0" smtClean="0">
                <a:solidFill>
                  <a:srgbClr val="000000"/>
                </a:solidFill>
              </a:rPr>
              <a:t>[</a:t>
            </a:r>
            <a:r>
              <a:rPr lang="hu-HU" dirty="0" smtClean="0">
                <a:solidFill>
                  <a:srgbClr val="000000"/>
                </a:solidFill>
              </a:rPr>
              <a:t>12</a:t>
            </a:r>
            <a:r>
              <a:rPr lang="en-US" dirty="0" smtClean="0">
                <a:solidFill>
                  <a:srgbClr val="000000"/>
                </a:solidFill>
              </a:rPr>
              <a:t>]) </a:t>
            </a:r>
            <a:endParaRPr lang="en-US" dirty="0">
              <a:solidFill>
                <a:srgbClr val="000000"/>
              </a:solidFill>
            </a:endParaRPr>
          </a:p>
        </p:txBody>
      </p:sp>
      <p:sp>
        <p:nvSpPr>
          <p:cNvPr id="84" name="Title 1"/>
          <p:cNvSpPr>
            <a:spLocks noGrp="1"/>
          </p:cNvSpPr>
          <p:nvPr>
            <p:ph type="title"/>
          </p:nvPr>
        </p:nvSpPr>
        <p:spPr>
          <a:xfrm>
            <a:off x="0" y="0"/>
            <a:ext cx="9144000" cy="393700"/>
          </a:xfrm>
        </p:spPr>
        <p:txBody>
          <a:bodyPr/>
          <a:lstStyle/>
          <a:p>
            <a:r>
              <a:rPr lang="hu-HU" dirty="0" smtClean="0"/>
              <a:t>6.2.2 </a:t>
            </a:r>
            <a:r>
              <a:rPr lang="en-US" dirty="0"/>
              <a:t>The high performance </a:t>
            </a:r>
            <a:r>
              <a:rPr lang="en-US" dirty="0" smtClean="0"/>
              <a:t>Cortex-A</a:t>
            </a:r>
            <a:r>
              <a:rPr lang="hu-HU" dirty="0" smtClean="0"/>
              <a:t>72</a:t>
            </a:r>
            <a:r>
              <a:rPr lang="en-US" dirty="0" smtClean="0"/>
              <a:t> </a:t>
            </a:r>
            <a:r>
              <a:rPr lang="hu-HU" dirty="0" smtClean="0"/>
              <a:t>(1)</a:t>
            </a:r>
            <a:endParaRPr lang="en-US" dirty="0"/>
          </a:p>
        </p:txBody>
      </p:sp>
      <p:grpSp>
        <p:nvGrpSpPr>
          <p:cNvPr id="17" name="Group 16"/>
          <p:cNvGrpSpPr/>
          <p:nvPr/>
        </p:nvGrpSpPr>
        <p:grpSpPr>
          <a:xfrm>
            <a:off x="42452" y="998730"/>
            <a:ext cx="9431351" cy="5852769"/>
            <a:chOff x="42452" y="473220"/>
            <a:chExt cx="10207651" cy="6466170"/>
          </a:xfrm>
        </p:grpSpPr>
        <p:grpSp>
          <p:nvGrpSpPr>
            <p:cNvPr id="15" name="Group 14"/>
            <p:cNvGrpSpPr/>
            <p:nvPr/>
          </p:nvGrpSpPr>
          <p:grpSpPr>
            <a:xfrm>
              <a:off x="49515" y="473220"/>
              <a:ext cx="10200588" cy="6466170"/>
              <a:chOff x="112168" y="99552"/>
              <a:chExt cx="10200588" cy="6744744"/>
            </a:xfrm>
          </p:grpSpPr>
          <p:sp>
            <p:nvSpPr>
              <p:cNvPr id="6" name="Felfelé nyíl 5"/>
              <p:cNvSpPr/>
              <p:nvPr/>
            </p:nvSpPr>
            <p:spPr>
              <a:xfrm rot="5122871">
                <a:off x="4109166" y="758368"/>
                <a:ext cx="2074324" cy="9216000"/>
              </a:xfrm>
              <a:custGeom>
                <a:avLst/>
                <a:gdLst>
                  <a:gd name="connsiteX0" fmla="*/ 0 w 1663868"/>
                  <a:gd name="connsiteY0" fmla="*/ 831934 h 6271200"/>
                  <a:gd name="connsiteX1" fmla="*/ 831934 w 1663868"/>
                  <a:gd name="connsiteY1" fmla="*/ 0 h 6271200"/>
                  <a:gd name="connsiteX2" fmla="*/ 1663868 w 1663868"/>
                  <a:gd name="connsiteY2" fmla="*/ 831934 h 6271200"/>
                  <a:gd name="connsiteX3" fmla="*/ 1247901 w 1663868"/>
                  <a:gd name="connsiteY3" fmla="*/ 831934 h 6271200"/>
                  <a:gd name="connsiteX4" fmla="*/ 1247901 w 1663868"/>
                  <a:gd name="connsiteY4" fmla="*/ 6271200 h 6271200"/>
                  <a:gd name="connsiteX5" fmla="*/ 415967 w 1663868"/>
                  <a:gd name="connsiteY5" fmla="*/ 6271200 h 6271200"/>
                  <a:gd name="connsiteX6" fmla="*/ 415967 w 1663868"/>
                  <a:gd name="connsiteY6" fmla="*/ 831934 h 6271200"/>
                  <a:gd name="connsiteX7" fmla="*/ 0 w 1663868"/>
                  <a:gd name="connsiteY7" fmla="*/ 831934 h 6271200"/>
                  <a:gd name="connsiteX0" fmla="*/ 0 w 1663868"/>
                  <a:gd name="connsiteY0" fmla="*/ 1590895 h 7030161"/>
                  <a:gd name="connsiteX1" fmla="*/ 764392 w 1663868"/>
                  <a:gd name="connsiteY1" fmla="*/ 0 h 7030161"/>
                  <a:gd name="connsiteX2" fmla="*/ 1663868 w 1663868"/>
                  <a:gd name="connsiteY2" fmla="*/ 1590895 h 7030161"/>
                  <a:gd name="connsiteX3" fmla="*/ 1247901 w 1663868"/>
                  <a:gd name="connsiteY3" fmla="*/ 1590895 h 7030161"/>
                  <a:gd name="connsiteX4" fmla="*/ 1247901 w 1663868"/>
                  <a:gd name="connsiteY4" fmla="*/ 7030161 h 7030161"/>
                  <a:gd name="connsiteX5" fmla="*/ 415967 w 1663868"/>
                  <a:gd name="connsiteY5" fmla="*/ 7030161 h 7030161"/>
                  <a:gd name="connsiteX6" fmla="*/ 415967 w 1663868"/>
                  <a:gd name="connsiteY6" fmla="*/ 1590895 h 7030161"/>
                  <a:gd name="connsiteX7" fmla="*/ 0 w 1663868"/>
                  <a:gd name="connsiteY7" fmla="*/ 1590895 h 7030161"/>
                  <a:gd name="connsiteX0" fmla="*/ 0 w 1465294"/>
                  <a:gd name="connsiteY0" fmla="*/ 1389825 h 7030161"/>
                  <a:gd name="connsiteX1" fmla="*/ 565818 w 1465294"/>
                  <a:gd name="connsiteY1" fmla="*/ 0 h 7030161"/>
                  <a:gd name="connsiteX2" fmla="*/ 1465294 w 1465294"/>
                  <a:gd name="connsiteY2" fmla="*/ 1590895 h 7030161"/>
                  <a:gd name="connsiteX3" fmla="*/ 1049327 w 1465294"/>
                  <a:gd name="connsiteY3" fmla="*/ 1590895 h 7030161"/>
                  <a:gd name="connsiteX4" fmla="*/ 1049327 w 1465294"/>
                  <a:gd name="connsiteY4" fmla="*/ 7030161 h 7030161"/>
                  <a:gd name="connsiteX5" fmla="*/ 217393 w 1465294"/>
                  <a:gd name="connsiteY5" fmla="*/ 7030161 h 7030161"/>
                  <a:gd name="connsiteX6" fmla="*/ 217393 w 1465294"/>
                  <a:gd name="connsiteY6" fmla="*/ 1590895 h 7030161"/>
                  <a:gd name="connsiteX7" fmla="*/ 0 w 1465294"/>
                  <a:gd name="connsiteY7" fmla="*/ 1389825 h 7030161"/>
                  <a:gd name="connsiteX0" fmla="*/ 0 w 1465294"/>
                  <a:gd name="connsiteY0" fmla="*/ 1389825 h 7030161"/>
                  <a:gd name="connsiteX1" fmla="*/ 565818 w 1465294"/>
                  <a:gd name="connsiteY1" fmla="*/ 0 h 7030161"/>
                  <a:gd name="connsiteX2" fmla="*/ 1465294 w 1465294"/>
                  <a:gd name="connsiteY2" fmla="*/ 1590895 h 7030161"/>
                  <a:gd name="connsiteX3" fmla="*/ 1049327 w 1465294"/>
                  <a:gd name="connsiteY3" fmla="*/ 1590895 h 7030161"/>
                  <a:gd name="connsiteX4" fmla="*/ 1049327 w 1465294"/>
                  <a:gd name="connsiteY4" fmla="*/ 7030161 h 7030161"/>
                  <a:gd name="connsiteX5" fmla="*/ 217393 w 1465294"/>
                  <a:gd name="connsiteY5" fmla="*/ 7030161 h 7030161"/>
                  <a:gd name="connsiteX6" fmla="*/ 211557 w 1465294"/>
                  <a:gd name="connsiteY6" fmla="*/ 1383089 h 7030161"/>
                  <a:gd name="connsiteX7" fmla="*/ 0 w 1465294"/>
                  <a:gd name="connsiteY7" fmla="*/ 1389825 h 7030161"/>
                  <a:gd name="connsiteX0" fmla="*/ 0 w 1282087"/>
                  <a:gd name="connsiteY0" fmla="*/ 1389825 h 7030161"/>
                  <a:gd name="connsiteX1" fmla="*/ 565818 w 1282087"/>
                  <a:gd name="connsiteY1" fmla="*/ 0 h 7030161"/>
                  <a:gd name="connsiteX2" fmla="*/ 1282087 w 1282087"/>
                  <a:gd name="connsiteY2" fmla="*/ 1367731 h 7030161"/>
                  <a:gd name="connsiteX3" fmla="*/ 1049327 w 1282087"/>
                  <a:gd name="connsiteY3" fmla="*/ 1590895 h 7030161"/>
                  <a:gd name="connsiteX4" fmla="*/ 1049327 w 1282087"/>
                  <a:gd name="connsiteY4" fmla="*/ 7030161 h 7030161"/>
                  <a:gd name="connsiteX5" fmla="*/ 217393 w 1282087"/>
                  <a:gd name="connsiteY5" fmla="*/ 7030161 h 7030161"/>
                  <a:gd name="connsiteX6" fmla="*/ 211557 w 1282087"/>
                  <a:gd name="connsiteY6" fmla="*/ 1383089 h 7030161"/>
                  <a:gd name="connsiteX7" fmla="*/ 0 w 1282087"/>
                  <a:gd name="connsiteY7" fmla="*/ 1389825 h 7030161"/>
                  <a:gd name="connsiteX0" fmla="*/ 0 w 1282087"/>
                  <a:gd name="connsiteY0" fmla="*/ 1389825 h 7030161"/>
                  <a:gd name="connsiteX1" fmla="*/ 565818 w 1282087"/>
                  <a:gd name="connsiteY1" fmla="*/ 0 h 7030161"/>
                  <a:gd name="connsiteX2" fmla="*/ 1282087 w 1282087"/>
                  <a:gd name="connsiteY2" fmla="*/ 1367731 h 7030161"/>
                  <a:gd name="connsiteX3" fmla="*/ 1037227 w 1282087"/>
                  <a:gd name="connsiteY3" fmla="*/ 1382088 h 7030161"/>
                  <a:gd name="connsiteX4" fmla="*/ 1049327 w 1282087"/>
                  <a:gd name="connsiteY4" fmla="*/ 7030161 h 7030161"/>
                  <a:gd name="connsiteX5" fmla="*/ 217393 w 1282087"/>
                  <a:gd name="connsiteY5" fmla="*/ 7030161 h 7030161"/>
                  <a:gd name="connsiteX6" fmla="*/ 211557 w 1282087"/>
                  <a:gd name="connsiteY6" fmla="*/ 1383089 h 7030161"/>
                  <a:gd name="connsiteX7" fmla="*/ 0 w 1282087"/>
                  <a:gd name="connsiteY7" fmla="*/ 1389825 h 7030161"/>
                  <a:gd name="connsiteX0" fmla="*/ 0 w 1282087"/>
                  <a:gd name="connsiteY0" fmla="*/ 1275304 h 6915640"/>
                  <a:gd name="connsiteX1" fmla="*/ 554225 w 1282087"/>
                  <a:gd name="connsiteY1" fmla="*/ 0 h 6915640"/>
                  <a:gd name="connsiteX2" fmla="*/ 1282087 w 1282087"/>
                  <a:gd name="connsiteY2" fmla="*/ 1253210 h 6915640"/>
                  <a:gd name="connsiteX3" fmla="*/ 1037227 w 1282087"/>
                  <a:gd name="connsiteY3" fmla="*/ 1267567 h 6915640"/>
                  <a:gd name="connsiteX4" fmla="*/ 1049327 w 1282087"/>
                  <a:gd name="connsiteY4" fmla="*/ 6915640 h 6915640"/>
                  <a:gd name="connsiteX5" fmla="*/ 217393 w 1282087"/>
                  <a:gd name="connsiteY5" fmla="*/ 6915640 h 6915640"/>
                  <a:gd name="connsiteX6" fmla="*/ 211557 w 1282087"/>
                  <a:gd name="connsiteY6" fmla="*/ 1268568 h 6915640"/>
                  <a:gd name="connsiteX7" fmla="*/ 0 w 1282087"/>
                  <a:gd name="connsiteY7" fmla="*/ 1275304 h 691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2087" h="6915640">
                    <a:moveTo>
                      <a:pt x="0" y="1275304"/>
                    </a:moveTo>
                    <a:lnTo>
                      <a:pt x="554225" y="0"/>
                    </a:lnTo>
                    <a:lnTo>
                      <a:pt x="1282087" y="1253210"/>
                    </a:lnTo>
                    <a:lnTo>
                      <a:pt x="1037227" y="1267567"/>
                    </a:lnTo>
                    <a:cubicBezTo>
                      <a:pt x="1041260" y="3150258"/>
                      <a:pt x="1045294" y="5032949"/>
                      <a:pt x="1049327" y="6915640"/>
                    </a:cubicBezTo>
                    <a:lnTo>
                      <a:pt x="217393" y="6915640"/>
                    </a:lnTo>
                    <a:cubicBezTo>
                      <a:pt x="215448" y="5033283"/>
                      <a:pt x="213502" y="3150925"/>
                      <a:pt x="211557" y="1268568"/>
                    </a:cubicBezTo>
                    <a:lnTo>
                      <a:pt x="0" y="1275304"/>
                    </a:lnTo>
                    <a:close/>
                  </a:path>
                </a:pathLst>
              </a:custGeom>
              <a:solidFill>
                <a:srgbClr val="C3F3D9"/>
              </a:solidFill>
              <a:ln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solidFill>
                    <a:prstClr val="white"/>
                  </a:solidFill>
                </a:endParaRPr>
              </a:p>
            </p:txBody>
          </p:sp>
          <p:grpSp>
            <p:nvGrpSpPr>
              <p:cNvPr id="8" name="Group 7"/>
              <p:cNvGrpSpPr/>
              <p:nvPr/>
            </p:nvGrpSpPr>
            <p:grpSpPr>
              <a:xfrm>
                <a:off x="112168" y="99552"/>
                <a:ext cx="10200588" cy="6744744"/>
                <a:chOff x="-41096" y="-725383"/>
                <a:chExt cx="10789025" cy="7502659"/>
              </a:xfrm>
            </p:grpSpPr>
            <p:sp>
              <p:nvSpPr>
                <p:cNvPr id="65" name="Felfelé nyíl 5"/>
                <p:cNvSpPr/>
                <p:nvPr/>
              </p:nvSpPr>
              <p:spPr>
                <a:xfrm rot="3780000">
                  <a:off x="4190218" y="-3034189"/>
                  <a:ext cx="2492012" cy="10623410"/>
                </a:xfrm>
                <a:custGeom>
                  <a:avLst/>
                  <a:gdLst>
                    <a:gd name="connsiteX0" fmla="*/ 0 w 1663868"/>
                    <a:gd name="connsiteY0" fmla="*/ 831934 h 6271200"/>
                    <a:gd name="connsiteX1" fmla="*/ 831934 w 1663868"/>
                    <a:gd name="connsiteY1" fmla="*/ 0 h 6271200"/>
                    <a:gd name="connsiteX2" fmla="*/ 1663868 w 1663868"/>
                    <a:gd name="connsiteY2" fmla="*/ 831934 h 6271200"/>
                    <a:gd name="connsiteX3" fmla="*/ 1247901 w 1663868"/>
                    <a:gd name="connsiteY3" fmla="*/ 831934 h 6271200"/>
                    <a:gd name="connsiteX4" fmla="*/ 1247901 w 1663868"/>
                    <a:gd name="connsiteY4" fmla="*/ 6271200 h 6271200"/>
                    <a:gd name="connsiteX5" fmla="*/ 415967 w 1663868"/>
                    <a:gd name="connsiteY5" fmla="*/ 6271200 h 6271200"/>
                    <a:gd name="connsiteX6" fmla="*/ 415967 w 1663868"/>
                    <a:gd name="connsiteY6" fmla="*/ 831934 h 6271200"/>
                    <a:gd name="connsiteX7" fmla="*/ 0 w 1663868"/>
                    <a:gd name="connsiteY7" fmla="*/ 831934 h 6271200"/>
                    <a:gd name="connsiteX0" fmla="*/ 0 w 1663868"/>
                    <a:gd name="connsiteY0" fmla="*/ 1590895 h 7030161"/>
                    <a:gd name="connsiteX1" fmla="*/ 764392 w 1663868"/>
                    <a:gd name="connsiteY1" fmla="*/ 0 h 7030161"/>
                    <a:gd name="connsiteX2" fmla="*/ 1663868 w 1663868"/>
                    <a:gd name="connsiteY2" fmla="*/ 1590895 h 7030161"/>
                    <a:gd name="connsiteX3" fmla="*/ 1247901 w 1663868"/>
                    <a:gd name="connsiteY3" fmla="*/ 1590895 h 7030161"/>
                    <a:gd name="connsiteX4" fmla="*/ 1247901 w 1663868"/>
                    <a:gd name="connsiteY4" fmla="*/ 7030161 h 7030161"/>
                    <a:gd name="connsiteX5" fmla="*/ 415967 w 1663868"/>
                    <a:gd name="connsiteY5" fmla="*/ 7030161 h 7030161"/>
                    <a:gd name="connsiteX6" fmla="*/ 415967 w 1663868"/>
                    <a:gd name="connsiteY6" fmla="*/ 1590895 h 7030161"/>
                    <a:gd name="connsiteX7" fmla="*/ 0 w 1663868"/>
                    <a:gd name="connsiteY7" fmla="*/ 1590895 h 7030161"/>
                    <a:gd name="connsiteX0" fmla="*/ 0 w 1455600"/>
                    <a:gd name="connsiteY0" fmla="*/ 1379646 h 7030161"/>
                    <a:gd name="connsiteX1" fmla="*/ 556124 w 1455600"/>
                    <a:gd name="connsiteY1" fmla="*/ 0 h 7030161"/>
                    <a:gd name="connsiteX2" fmla="*/ 1455600 w 1455600"/>
                    <a:gd name="connsiteY2" fmla="*/ 1590895 h 7030161"/>
                    <a:gd name="connsiteX3" fmla="*/ 1039633 w 1455600"/>
                    <a:gd name="connsiteY3" fmla="*/ 1590895 h 7030161"/>
                    <a:gd name="connsiteX4" fmla="*/ 1039633 w 1455600"/>
                    <a:gd name="connsiteY4" fmla="*/ 7030161 h 7030161"/>
                    <a:gd name="connsiteX5" fmla="*/ 207699 w 1455600"/>
                    <a:gd name="connsiteY5" fmla="*/ 7030161 h 7030161"/>
                    <a:gd name="connsiteX6" fmla="*/ 207699 w 1455600"/>
                    <a:gd name="connsiteY6" fmla="*/ 1590895 h 7030161"/>
                    <a:gd name="connsiteX7" fmla="*/ 0 w 1455600"/>
                    <a:gd name="connsiteY7" fmla="*/ 1379646 h 7030161"/>
                    <a:gd name="connsiteX0" fmla="*/ 0 w 1455600"/>
                    <a:gd name="connsiteY0" fmla="*/ 1379646 h 7030161"/>
                    <a:gd name="connsiteX1" fmla="*/ 556124 w 1455600"/>
                    <a:gd name="connsiteY1" fmla="*/ 0 h 7030161"/>
                    <a:gd name="connsiteX2" fmla="*/ 1455600 w 1455600"/>
                    <a:gd name="connsiteY2" fmla="*/ 1590895 h 7030161"/>
                    <a:gd name="connsiteX3" fmla="*/ 1039633 w 1455600"/>
                    <a:gd name="connsiteY3" fmla="*/ 1590895 h 7030161"/>
                    <a:gd name="connsiteX4" fmla="*/ 1039633 w 1455600"/>
                    <a:gd name="connsiteY4" fmla="*/ 7030161 h 7030161"/>
                    <a:gd name="connsiteX5" fmla="*/ 207699 w 1455600"/>
                    <a:gd name="connsiteY5" fmla="*/ 7030161 h 7030161"/>
                    <a:gd name="connsiteX6" fmla="*/ 204316 w 1455600"/>
                    <a:gd name="connsiteY6" fmla="*/ 1376752 h 7030161"/>
                    <a:gd name="connsiteX7" fmla="*/ 0 w 1455600"/>
                    <a:gd name="connsiteY7" fmla="*/ 1379646 h 7030161"/>
                    <a:gd name="connsiteX0" fmla="*/ 0 w 1455600"/>
                    <a:gd name="connsiteY0" fmla="*/ 1379646 h 7030161"/>
                    <a:gd name="connsiteX1" fmla="*/ 556124 w 1455600"/>
                    <a:gd name="connsiteY1" fmla="*/ 0 h 7030161"/>
                    <a:gd name="connsiteX2" fmla="*/ 1455600 w 1455600"/>
                    <a:gd name="connsiteY2" fmla="*/ 1590895 h 7030161"/>
                    <a:gd name="connsiteX3" fmla="*/ 1034180 w 1455600"/>
                    <a:gd name="connsiteY3" fmla="*/ 1389351 h 7030161"/>
                    <a:gd name="connsiteX4" fmla="*/ 1039633 w 1455600"/>
                    <a:gd name="connsiteY4" fmla="*/ 7030161 h 7030161"/>
                    <a:gd name="connsiteX5" fmla="*/ 207699 w 1455600"/>
                    <a:gd name="connsiteY5" fmla="*/ 7030161 h 7030161"/>
                    <a:gd name="connsiteX6" fmla="*/ 204316 w 1455600"/>
                    <a:gd name="connsiteY6" fmla="*/ 1376752 h 7030161"/>
                    <a:gd name="connsiteX7" fmla="*/ 0 w 1455600"/>
                    <a:gd name="connsiteY7" fmla="*/ 1379646 h 7030161"/>
                    <a:gd name="connsiteX0" fmla="*/ 0 w 1253081"/>
                    <a:gd name="connsiteY0" fmla="*/ 1379646 h 7030161"/>
                    <a:gd name="connsiteX1" fmla="*/ 556124 w 1253081"/>
                    <a:gd name="connsiteY1" fmla="*/ 0 h 7030161"/>
                    <a:gd name="connsiteX2" fmla="*/ 1253081 w 1253081"/>
                    <a:gd name="connsiteY2" fmla="*/ 1375942 h 7030161"/>
                    <a:gd name="connsiteX3" fmla="*/ 1034180 w 1253081"/>
                    <a:gd name="connsiteY3" fmla="*/ 1389351 h 7030161"/>
                    <a:gd name="connsiteX4" fmla="*/ 1039633 w 1253081"/>
                    <a:gd name="connsiteY4" fmla="*/ 7030161 h 7030161"/>
                    <a:gd name="connsiteX5" fmla="*/ 207699 w 1253081"/>
                    <a:gd name="connsiteY5" fmla="*/ 7030161 h 7030161"/>
                    <a:gd name="connsiteX6" fmla="*/ 204316 w 1253081"/>
                    <a:gd name="connsiteY6" fmla="*/ 1376752 h 7030161"/>
                    <a:gd name="connsiteX7" fmla="*/ 0 w 1253081"/>
                    <a:gd name="connsiteY7" fmla="*/ 1379646 h 7030161"/>
                    <a:gd name="connsiteX0" fmla="*/ 0 w 1253081"/>
                    <a:gd name="connsiteY0" fmla="*/ 1379646 h 7030161"/>
                    <a:gd name="connsiteX1" fmla="*/ 556124 w 1253081"/>
                    <a:gd name="connsiteY1" fmla="*/ 0 h 7030161"/>
                    <a:gd name="connsiteX2" fmla="*/ 1253081 w 1253081"/>
                    <a:gd name="connsiteY2" fmla="*/ 1375942 h 7030161"/>
                    <a:gd name="connsiteX3" fmla="*/ 1031029 w 1253081"/>
                    <a:gd name="connsiteY3" fmla="*/ 1369410 h 7030161"/>
                    <a:gd name="connsiteX4" fmla="*/ 1039633 w 1253081"/>
                    <a:gd name="connsiteY4" fmla="*/ 7030161 h 7030161"/>
                    <a:gd name="connsiteX5" fmla="*/ 207699 w 1253081"/>
                    <a:gd name="connsiteY5" fmla="*/ 7030161 h 7030161"/>
                    <a:gd name="connsiteX6" fmla="*/ 204316 w 1253081"/>
                    <a:gd name="connsiteY6" fmla="*/ 1376752 h 7030161"/>
                    <a:gd name="connsiteX7" fmla="*/ 0 w 1253081"/>
                    <a:gd name="connsiteY7" fmla="*/ 1379646 h 7030161"/>
                    <a:gd name="connsiteX0" fmla="*/ 0 w 1253081"/>
                    <a:gd name="connsiteY0" fmla="*/ 1250526 h 6901041"/>
                    <a:gd name="connsiteX1" fmla="*/ 554192 w 1253081"/>
                    <a:gd name="connsiteY1" fmla="*/ 0 h 6901041"/>
                    <a:gd name="connsiteX2" fmla="*/ 1253081 w 1253081"/>
                    <a:gd name="connsiteY2" fmla="*/ 1246822 h 6901041"/>
                    <a:gd name="connsiteX3" fmla="*/ 1031029 w 1253081"/>
                    <a:gd name="connsiteY3" fmla="*/ 1240290 h 6901041"/>
                    <a:gd name="connsiteX4" fmla="*/ 1039633 w 1253081"/>
                    <a:gd name="connsiteY4" fmla="*/ 6901041 h 6901041"/>
                    <a:gd name="connsiteX5" fmla="*/ 207699 w 1253081"/>
                    <a:gd name="connsiteY5" fmla="*/ 6901041 h 6901041"/>
                    <a:gd name="connsiteX6" fmla="*/ 204316 w 1253081"/>
                    <a:gd name="connsiteY6" fmla="*/ 1247632 h 6901041"/>
                    <a:gd name="connsiteX7" fmla="*/ 0 w 1253081"/>
                    <a:gd name="connsiteY7" fmla="*/ 1250526 h 690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81" h="6901041">
                      <a:moveTo>
                        <a:pt x="0" y="1250526"/>
                      </a:moveTo>
                      <a:lnTo>
                        <a:pt x="554192" y="0"/>
                      </a:lnTo>
                      <a:lnTo>
                        <a:pt x="1253081" y="1246822"/>
                      </a:lnTo>
                      <a:lnTo>
                        <a:pt x="1031029" y="1240290"/>
                      </a:lnTo>
                      <a:cubicBezTo>
                        <a:pt x="1032847" y="3120560"/>
                        <a:pt x="1037815" y="5020771"/>
                        <a:pt x="1039633" y="6901041"/>
                      </a:cubicBezTo>
                      <a:lnTo>
                        <a:pt x="207699" y="6901041"/>
                      </a:lnTo>
                      <a:cubicBezTo>
                        <a:pt x="206571" y="5016571"/>
                        <a:pt x="205444" y="3132102"/>
                        <a:pt x="204316" y="1247632"/>
                      </a:cubicBezTo>
                      <a:lnTo>
                        <a:pt x="0" y="1250526"/>
                      </a:lnTo>
                      <a:close/>
                    </a:path>
                  </a:pathLst>
                </a:custGeom>
                <a:gradFill flip="none" rotWithShape="1">
                  <a:gsLst>
                    <a:gs pos="100000">
                      <a:srgbClr val="FFEFD1">
                        <a:alpha val="10000"/>
                      </a:srgbClr>
                    </a:gs>
                    <a:gs pos="64999">
                      <a:srgbClr val="F0EBD5"/>
                    </a:gs>
                    <a:gs pos="0">
                      <a:srgbClr val="D1C39F"/>
                    </a:gs>
                  </a:gsLst>
                  <a:lin ang="5400000" scaled="0"/>
                  <a:tileRect/>
                </a:gradFill>
                <a:ln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solidFill>
                      <a:prstClr val="white"/>
                    </a:solidFill>
                  </a:endParaRPr>
                </a:p>
              </p:txBody>
            </p:sp>
            <p:sp>
              <p:nvSpPr>
                <p:cNvPr id="64" name="Felfelé nyíl 5"/>
                <p:cNvSpPr/>
                <p:nvPr/>
              </p:nvSpPr>
              <p:spPr>
                <a:xfrm rot="4500000">
                  <a:off x="4180665" y="-1234969"/>
                  <a:ext cx="2215122" cy="10052254"/>
                </a:xfrm>
                <a:custGeom>
                  <a:avLst/>
                  <a:gdLst>
                    <a:gd name="connsiteX0" fmla="*/ 0 w 1663868"/>
                    <a:gd name="connsiteY0" fmla="*/ 831934 h 6271200"/>
                    <a:gd name="connsiteX1" fmla="*/ 831934 w 1663868"/>
                    <a:gd name="connsiteY1" fmla="*/ 0 h 6271200"/>
                    <a:gd name="connsiteX2" fmla="*/ 1663868 w 1663868"/>
                    <a:gd name="connsiteY2" fmla="*/ 831934 h 6271200"/>
                    <a:gd name="connsiteX3" fmla="*/ 1247901 w 1663868"/>
                    <a:gd name="connsiteY3" fmla="*/ 831934 h 6271200"/>
                    <a:gd name="connsiteX4" fmla="*/ 1247901 w 1663868"/>
                    <a:gd name="connsiteY4" fmla="*/ 6271200 h 6271200"/>
                    <a:gd name="connsiteX5" fmla="*/ 415967 w 1663868"/>
                    <a:gd name="connsiteY5" fmla="*/ 6271200 h 6271200"/>
                    <a:gd name="connsiteX6" fmla="*/ 415967 w 1663868"/>
                    <a:gd name="connsiteY6" fmla="*/ 831934 h 6271200"/>
                    <a:gd name="connsiteX7" fmla="*/ 0 w 1663868"/>
                    <a:gd name="connsiteY7" fmla="*/ 831934 h 6271200"/>
                    <a:gd name="connsiteX0" fmla="*/ 0 w 1663868"/>
                    <a:gd name="connsiteY0" fmla="*/ 1590895 h 7030161"/>
                    <a:gd name="connsiteX1" fmla="*/ 764392 w 1663868"/>
                    <a:gd name="connsiteY1" fmla="*/ 0 h 7030161"/>
                    <a:gd name="connsiteX2" fmla="*/ 1663868 w 1663868"/>
                    <a:gd name="connsiteY2" fmla="*/ 1590895 h 7030161"/>
                    <a:gd name="connsiteX3" fmla="*/ 1247901 w 1663868"/>
                    <a:gd name="connsiteY3" fmla="*/ 1590895 h 7030161"/>
                    <a:gd name="connsiteX4" fmla="*/ 1247901 w 1663868"/>
                    <a:gd name="connsiteY4" fmla="*/ 7030161 h 7030161"/>
                    <a:gd name="connsiteX5" fmla="*/ 415967 w 1663868"/>
                    <a:gd name="connsiteY5" fmla="*/ 7030161 h 7030161"/>
                    <a:gd name="connsiteX6" fmla="*/ 415967 w 1663868"/>
                    <a:gd name="connsiteY6" fmla="*/ 1590895 h 7030161"/>
                    <a:gd name="connsiteX7" fmla="*/ 0 w 1663868"/>
                    <a:gd name="connsiteY7" fmla="*/ 1590895 h 7030161"/>
                    <a:gd name="connsiteX0" fmla="*/ 0 w 1434967"/>
                    <a:gd name="connsiteY0" fmla="*/ 1401125 h 7030161"/>
                    <a:gd name="connsiteX1" fmla="*/ 535491 w 1434967"/>
                    <a:gd name="connsiteY1" fmla="*/ 0 h 7030161"/>
                    <a:gd name="connsiteX2" fmla="*/ 1434967 w 1434967"/>
                    <a:gd name="connsiteY2" fmla="*/ 1590895 h 7030161"/>
                    <a:gd name="connsiteX3" fmla="*/ 1019000 w 1434967"/>
                    <a:gd name="connsiteY3" fmla="*/ 1590895 h 7030161"/>
                    <a:gd name="connsiteX4" fmla="*/ 1019000 w 1434967"/>
                    <a:gd name="connsiteY4" fmla="*/ 7030161 h 7030161"/>
                    <a:gd name="connsiteX5" fmla="*/ 187066 w 1434967"/>
                    <a:gd name="connsiteY5" fmla="*/ 7030161 h 7030161"/>
                    <a:gd name="connsiteX6" fmla="*/ 187066 w 1434967"/>
                    <a:gd name="connsiteY6" fmla="*/ 1590895 h 7030161"/>
                    <a:gd name="connsiteX7" fmla="*/ 0 w 1434967"/>
                    <a:gd name="connsiteY7" fmla="*/ 1401125 h 7030161"/>
                    <a:gd name="connsiteX0" fmla="*/ 0 w 1434967"/>
                    <a:gd name="connsiteY0" fmla="*/ 1401125 h 7030161"/>
                    <a:gd name="connsiteX1" fmla="*/ 535491 w 1434967"/>
                    <a:gd name="connsiteY1" fmla="*/ 0 h 7030161"/>
                    <a:gd name="connsiteX2" fmla="*/ 1434967 w 1434967"/>
                    <a:gd name="connsiteY2" fmla="*/ 1590895 h 7030161"/>
                    <a:gd name="connsiteX3" fmla="*/ 1019000 w 1434967"/>
                    <a:gd name="connsiteY3" fmla="*/ 1590895 h 7030161"/>
                    <a:gd name="connsiteX4" fmla="*/ 1019000 w 1434967"/>
                    <a:gd name="connsiteY4" fmla="*/ 7030161 h 7030161"/>
                    <a:gd name="connsiteX5" fmla="*/ 187066 w 1434967"/>
                    <a:gd name="connsiteY5" fmla="*/ 7030161 h 7030161"/>
                    <a:gd name="connsiteX6" fmla="*/ 189789 w 1434967"/>
                    <a:gd name="connsiteY6" fmla="*/ 1410311 h 7030161"/>
                    <a:gd name="connsiteX7" fmla="*/ 0 w 1434967"/>
                    <a:gd name="connsiteY7" fmla="*/ 1401125 h 7030161"/>
                    <a:gd name="connsiteX0" fmla="*/ 0 w 1447184"/>
                    <a:gd name="connsiteY0" fmla="*/ 1437966 h 7030161"/>
                    <a:gd name="connsiteX1" fmla="*/ 547708 w 1447184"/>
                    <a:gd name="connsiteY1" fmla="*/ 0 h 7030161"/>
                    <a:gd name="connsiteX2" fmla="*/ 1447184 w 1447184"/>
                    <a:gd name="connsiteY2" fmla="*/ 1590895 h 7030161"/>
                    <a:gd name="connsiteX3" fmla="*/ 1031217 w 1447184"/>
                    <a:gd name="connsiteY3" fmla="*/ 1590895 h 7030161"/>
                    <a:gd name="connsiteX4" fmla="*/ 1031217 w 1447184"/>
                    <a:gd name="connsiteY4" fmla="*/ 7030161 h 7030161"/>
                    <a:gd name="connsiteX5" fmla="*/ 199283 w 1447184"/>
                    <a:gd name="connsiteY5" fmla="*/ 7030161 h 7030161"/>
                    <a:gd name="connsiteX6" fmla="*/ 202006 w 1447184"/>
                    <a:gd name="connsiteY6" fmla="*/ 1410311 h 7030161"/>
                    <a:gd name="connsiteX7" fmla="*/ 0 w 1447184"/>
                    <a:gd name="connsiteY7" fmla="*/ 1437966 h 7030161"/>
                    <a:gd name="connsiteX0" fmla="*/ 0 w 1443216"/>
                    <a:gd name="connsiteY0" fmla="*/ 1412740 h 7030161"/>
                    <a:gd name="connsiteX1" fmla="*/ 543740 w 1443216"/>
                    <a:gd name="connsiteY1" fmla="*/ 0 h 7030161"/>
                    <a:gd name="connsiteX2" fmla="*/ 1443216 w 1443216"/>
                    <a:gd name="connsiteY2" fmla="*/ 1590895 h 7030161"/>
                    <a:gd name="connsiteX3" fmla="*/ 1027249 w 1443216"/>
                    <a:gd name="connsiteY3" fmla="*/ 1590895 h 7030161"/>
                    <a:gd name="connsiteX4" fmla="*/ 1027249 w 1443216"/>
                    <a:gd name="connsiteY4" fmla="*/ 7030161 h 7030161"/>
                    <a:gd name="connsiteX5" fmla="*/ 195315 w 1443216"/>
                    <a:gd name="connsiteY5" fmla="*/ 7030161 h 7030161"/>
                    <a:gd name="connsiteX6" fmla="*/ 198038 w 1443216"/>
                    <a:gd name="connsiteY6" fmla="*/ 1410311 h 7030161"/>
                    <a:gd name="connsiteX7" fmla="*/ 0 w 1443216"/>
                    <a:gd name="connsiteY7" fmla="*/ 1412740 h 7030161"/>
                    <a:gd name="connsiteX0" fmla="*/ 0 w 1443216"/>
                    <a:gd name="connsiteY0" fmla="*/ 1412740 h 7030161"/>
                    <a:gd name="connsiteX1" fmla="*/ 543740 w 1443216"/>
                    <a:gd name="connsiteY1" fmla="*/ 0 h 7030161"/>
                    <a:gd name="connsiteX2" fmla="*/ 1443216 w 1443216"/>
                    <a:gd name="connsiteY2" fmla="*/ 1590895 h 7030161"/>
                    <a:gd name="connsiteX3" fmla="*/ 1029662 w 1443216"/>
                    <a:gd name="connsiteY3" fmla="*/ 1371473 h 7030161"/>
                    <a:gd name="connsiteX4" fmla="*/ 1027249 w 1443216"/>
                    <a:gd name="connsiteY4" fmla="*/ 7030161 h 7030161"/>
                    <a:gd name="connsiteX5" fmla="*/ 195315 w 1443216"/>
                    <a:gd name="connsiteY5" fmla="*/ 7030161 h 7030161"/>
                    <a:gd name="connsiteX6" fmla="*/ 198038 w 1443216"/>
                    <a:gd name="connsiteY6" fmla="*/ 1410311 h 7030161"/>
                    <a:gd name="connsiteX7" fmla="*/ 0 w 1443216"/>
                    <a:gd name="connsiteY7" fmla="*/ 1412740 h 7030161"/>
                    <a:gd name="connsiteX0" fmla="*/ 0 w 1255049"/>
                    <a:gd name="connsiteY0" fmla="*/ 1412740 h 7030161"/>
                    <a:gd name="connsiteX1" fmla="*/ 543740 w 1255049"/>
                    <a:gd name="connsiteY1" fmla="*/ 0 h 7030161"/>
                    <a:gd name="connsiteX2" fmla="*/ 1255049 w 1255049"/>
                    <a:gd name="connsiteY2" fmla="*/ 1399263 h 7030161"/>
                    <a:gd name="connsiteX3" fmla="*/ 1029662 w 1255049"/>
                    <a:gd name="connsiteY3" fmla="*/ 1371473 h 7030161"/>
                    <a:gd name="connsiteX4" fmla="*/ 1027249 w 1255049"/>
                    <a:gd name="connsiteY4" fmla="*/ 7030161 h 7030161"/>
                    <a:gd name="connsiteX5" fmla="*/ 195315 w 1255049"/>
                    <a:gd name="connsiteY5" fmla="*/ 7030161 h 7030161"/>
                    <a:gd name="connsiteX6" fmla="*/ 198038 w 1255049"/>
                    <a:gd name="connsiteY6" fmla="*/ 1410311 h 7030161"/>
                    <a:gd name="connsiteX7" fmla="*/ 0 w 1255049"/>
                    <a:gd name="connsiteY7" fmla="*/ 1412740 h 7030161"/>
                    <a:gd name="connsiteX0" fmla="*/ 0 w 1255049"/>
                    <a:gd name="connsiteY0" fmla="*/ 1412740 h 7030161"/>
                    <a:gd name="connsiteX1" fmla="*/ 543740 w 1255049"/>
                    <a:gd name="connsiteY1" fmla="*/ 0 h 7030161"/>
                    <a:gd name="connsiteX2" fmla="*/ 1255049 w 1255049"/>
                    <a:gd name="connsiteY2" fmla="*/ 1399263 h 7030161"/>
                    <a:gd name="connsiteX3" fmla="*/ 1025693 w 1255049"/>
                    <a:gd name="connsiteY3" fmla="*/ 1396700 h 7030161"/>
                    <a:gd name="connsiteX4" fmla="*/ 1027249 w 1255049"/>
                    <a:gd name="connsiteY4" fmla="*/ 7030161 h 7030161"/>
                    <a:gd name="connsiteX5" fmla="*/ 195315 w 1255049"/>
                    <a:gd name="connsiteY5" fmla="*/ 7030161 h 7030161"/>
                    <a:gd name="connsiteX6" fmla="*/ 198038 w 1255049"/>
                    <a:gd name="connsiteY6" fmla="*/ 1410311 h 7030161"/>
                    <a:gd name="connsiteX7" fmla="*/ 0 w 1255049"/>
                    <a:gd name="connsiteY7" fmla="*/ 1412740 h 7030161"/>
                    <a:gd name="connsiteX0" fmla="*/ 0 w 1238242"/>
                    <a:gd name="connsiteY0" fmla="*/ 1412740 h 7030161"/>
                    <a:gd name="connsiteX1" fmla="*/ 543740 w 1238242"/>
                    <a:gd name="connsiteY1" fmla="*/ 0 h 7030161"/>
                    <a:gd name="connsiteX2" fmla="*/ 1238242 w 1238242"/>
                    <a:gd name="connsiteY2" fmla="*/ 1383653 h 7030161"/>
                    <a:gd name="connsiteX3" fmla="*/ 1025693 w 1238242"/>
                    <a:gd name="connsiteY3" fmla="*/ 1396700 h 7030161"/>
                    <a:gd name="connsiteX4" fmla="*/ 1027249 w 1238242"/>
                    <a:gd name="connsiteY4" fmla="*/ 7030161 h 7030161"/>
                    <a:gd name="connsiteX5" fmla="*/ 195315 w 1238242"/>
                    <a:gd name="connsiteY5" fmla="*/ 7030161 h 7030161"/>
                    <a:gd name="connsiteX6" fmla="*/ 198038 w 1238242"/>
                    <a:gd name="connsiteY6" fmla="*/ 1410311 h 7030161"/>
                    <a:gd name="connsiteX7" fmla="*/ 0 w 1238242"/>
                    <a:gd name="connsiteY7" fmla="*/ 1412740 h 7030161"/>
                    <a:gd name="connsiteX0" fmla="*/ 0 w 1238242"/>
                    <a:gd name="connsiteY0" fmla="*/ 1278300 h 6895721"/>
                    <a:gd name="connsiteX1" fmla="*/ 535434 w 1238242"/>
                    <a:gd name="connsiteY1" fmla="*/ 0 h 6895721"/>
                    <a:gd name="connsiteX2" fmla="*/ 1238242 w 1238242"/>
                    <a:gd name="connsiteY2" fmla="*/ 1249213 h 6895721"/>
                    <a:gd name="connsiteX3" fmla="*/ 1025693 w 1238242"/>
                    <a:gd name="connsiteY3" fmla="*/ 1262260 h 6895721"/>
                    <a:gd name="connsiteX4" fmla="*/ 1027249 w 1238242"/>
                    <a:gd name="connsiteY4" fmla="*/ 6895721 h 6895721"/>
                    <a:gd name="connsiteX5" fmla="*/ 195315 w 1238242"/>
                    <a:gd name="connsiteY5" fmla="*/ 6895721 h 6895721"/>
                    <a:gd name="connsiteX6" fmla="*/ 198038 w 1238242"/>
                    <a:gd name="connsiteY6" fmla="*/ 1275871 h 6895721"/>
                    <a:gd name="connsiteX7" fmla="*/ 0 w 1238242"/>
                    <a:gd name="connsiteY7" fmla="*/ 1278300 h 689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242" h="6895721">
                      <a:moveTo>
                        <a:pt x="0" y="1278300"/>
                      </a:moveTo>
                      <a:lnTo>
                        <a:pt x="535434" y="0"/>
                      </a:lnTo>
                      <a:lnTo>
                        <a:pt x="1238242" y="1249213"/>
                      </a:lnTo>
                      <a:lnTo>
                        <a:pt x="1025693" y="1262260"/>
                      </a:lnTo>
                      <a:cubicBezTo>
                        <a:pt x="1024889" y="3148489"/>
                        <a:pt x="1028053" y="5009492"/>
                        <a:pt x="1027249" y="6895721"/>
                      </a:cubicBezTo>
                      <a:lnTo>
                        <a:pt x="195315" y="6895721"/>
                      </a:lnTo>
                      <a:cubicBezTo>
                        <a:pt x="196223" y="5022438"/>
                        <a:pt x="197130" y="3149154"/>
                        <a:pt x="198038" y="1275871"/>
                      </a:cubicBezTo>
                      <a:lnTo>
                        <a:pt x="0" y="1278300"/>
                      </a:lnTo>
                      <a:close/>
                    </a:path>
                  </a:pathLst>
                </a:custGeom>
                <a:gradFill flip="none" rotWithShape="1">
                  <a:gsLst>
                    <a:gs pos="0">
                      <a:srgbClr val="E6E6E6">
                        <a:alpha val="10000"/>
                      </a:srgbClr>
                    </a:gs>
                    <a:gs pos="16000">
                      <a:srgbClr val="E6E6E6"/>
                    </a:gs>
                    <a:gs pos="100000">
                      <a:srgbClr val="E6E6E6"/>
                    </a:gs>
                  </a:gsLst>
                  <a:lin ang="5400000" scaled="0"/>
                  <a:tileRect/>
                </a:gradFill>
                <a:ln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solidFill>
                      <a:prstClr val="white"/>
                    </a:solidFill>
                  </a:endParaRPr>
                </a:p>
              </p:txBody>
            </p:sp>
            <p:grpSp>
              <p:nvGrpSpPr>
                <p:cNvPr id="7" name="Group 6"/>
                <p:cNvGrpSpPr/>
                <p:nvPr/>
              </p:nvGrpSpPr>
              <p:grpSpPr>
                <a:xfrm>
                  <a:off x="-41096" y="-725383"/>
                  <a:ext cx="10203281" cy="7502659"/>
                  <a:chOff x="-41096" y="-725383"/>
                  <a:chExt cx="10203281" cy="7502659"/>
                </a:xfrm>
              </p:grpSpPr>
              <p:sp>
                <p:nvSpPr>
                  <p:cNvPr id="12" name="Téglalap 11"/>
                  <p:cNvSpPr/>
                  <p:nvPr/>
                </p:nvSpPr>
                <p:spPr>
                  <a:xfrm>
                    <a:off x="312739" y="5987576"/>
                    <a:ext cx="3909669" cy="7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cxnSp>
                <p:nvCxnSpPr>
                  <p:cNvPr id="3" name="Egyenes összekötő nyíllal 2"/>
                  <p:cNvCxnSpPr/>
                  <p:nvPr/>
                </p:nvCxnSpPr>
                <p:spPr>
                  <a:xfrm flipV="1">
                    <a:off x="224150" y="6354404"/>
                    <a:ext cx="9938035" cy="39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Egyenes összekötő 4"/>
                  <p:cNvCxnSpPr/>
                  <p:nvPr/>
                </p:nvCxnSpPr>
                <p:spPr>
                  <a:xfrm>
                    <a:off x="4215703" y="62821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Egyenes összekötő 13"/>
                  <p:cNvCxnSpPr/>
                  <p:nvPr/>
                </p:nvCxnSpPr>
                <p:spPr>
                  <a:xfrm>
                    <a:off x="1615378"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a:off x="5946078" y="6286936"/>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61" name="Szövegdoboz 16"/>
                  <p:cNvSpPr txBox="1">
                    <a:spLocks noChangeArrowheads="1"/>
                  </p:cNvSpPr>
                  <p:nvPr/>
                </p:nvSpPr>
                <p:spPr bwMode="auto">
                  <a:xfrm>
                    <a:off x="6123087" y="6431398"/>
                    <a:ext cx="5238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2012</a:t>
                    </a:r>
                  </a:p>
                </p:txBody>
              </p:sp>
              <p:sp>
                <p:nvSpPr>
                  <p:cNvPr id="2062" name="Szövegdoboz 17"/>
                  <p:cNvSpPr txBox="1">
                    <a:spLocks noChangeArrowheads="1"/>
                  </p:cNvSpPr>
                  <p:nvPr/>
                </p:nvSpPr>
                <p:spPr bwMode="auto">
                  <a:xfrm>
                    <a:off x="6973987" y="6437748"/>
                    <a:ext cx="5238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2013</a:t>
                    </a:r>
                  </a:p>
                </p:txBody>
              </p:sp>
              <p:sp>
                <p:nvSpPr>
                  <p:cNvPr id="2063" name="Szövegdoboz 36"/>
                  <p:cNvSpPr txBox="1">
                    <a:spLocks noChangeArrowheads="1"/>
                  </p:cNvSpPr>
                  <p:nvPr/>
                </p:nvSpPr>
                <p:spPr bwMode="auto">
                  <a:xfrm rot="21260574">
                    <a:off x="3628896" y="5054250"/>
                    <a:ext cx="91082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10/2009</a:t>
                    </a:r>
                  </a:p>
                  <a:p>
                    <a:pPr>
                      <a:spcBef>
                        <a:spcPct val="0"/>
                      </a:spcBef>
                      <a:buFontTx/>
                      <a:buNone/>
                    </a:pPr>
                    <a:r>
                      <a:rPr lang="hu-HU" altLang="hu-HU" sz="1000" b="1" dirty="0" smtClean="0">
                        <a:solidFill>
                          <a:srgbClr val="000000"/>
                        </a:solidFill>
                        <a:latin typeface="Verdana" pitchFamily="34" charset="0"/>
                      </a:rPr>
                      <a:t>Cortex-A5</a:t>
                    </a:r>
                    <a:endParaRPr lang="en-US" altLang="hu-HU" sz="1000" b="1"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ARMv7</a:t>
                    </a:r>
                  </a:p>
                  <a:p>
                    <a:pPr algn="ctr">
                      <a:spcBef>
                        <a:spcPct val="0"/>
                      </a:spcBef>
                      <a:buFontTx/>
                      <a:buNone/>
                    </a:pPr>
                    <a:r>
                      <a:rPr lang="en-US" altLang="hu-HU" sz="1000" dirty="0" smtClean="0">
                        <a:solidFill>
                          <a:srgbClr val="000000"/>
                        </a:solidFill>
                        <a:latin typeface="Verdana" pitchFamily="34" charset="0"/>
                      </a:rPr>
                      <a:t>40 nm</a:t>
                    </a:r>
                    <a:endParaRPr lang="hu-HU" altLang="hu-HU" sz="1000" dirty="0">
                      <a:solidFill>
                        <a:srgbClr val="000000"/>
                      </a:solidFill>
                      <a:latin typeface="Verdana" pitchFamily="34" charset="0"/>
                    </a:endParaRPr>
                  </a:p>
                </p:txBody>
              </p:sp>
              <p:sp>
                <p:nvSpPr>
                  <p:cNvPr id="2072" name="Szövegdoboz 1"/>
                  <p:cNvSpPr txBox="1">
                    <a:spLocks noChangeArrowheads="1"/>
                  </p:cNvSpPr>
                  <p:nvPr/>
                </p:nvSpPr>
                <p:spPr bwMode="auto">
                  <a:xfrm rot="19974219">
                    <a:off x="1595341" y="3072144"/>
                    <a:ext cx="22885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en-US" sz="2200" b="1" dirty="0" smtClean="0">
                        <a:solidFill>
                          <a:srgbClr val="DAB99E"/>
                        </a:solidFill>
                      </a:rPr>
                      <a:t>High Performance</a:t>
                    </a:r>
                    <a:endParaRPr lang="hu-HU" altLang="en-US" sz="2200" b="1" dirty="0">
                      <a:solidFill>
                        <a:srgbClr val="DAB99E"/>
                      </a:solidFill>
                    </a:endParaRPr>
                  </a:p>
                </p:txBody>
              </p:sp>
              <p:sp>
                <p:nvSpPr>
                  <p:cNvPr id="2073" name="Szövegdoboz 21"/>
                  <p:cNvSpPr txBox="1">
                    <a:spLocks noChangeArrowheads="1"/>
                  </p:cNvSpPr>
                  <p:nvPr/>
                </p:nvSpPr>
                <p:spPr bwMode="auto">
                  <a:xfrm rot="20700000">
                    <a:off x="3971204" y="3637435"/>
                    <a:ext cx="160665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en-US" sz="2200" b="1" dirty="0">
                        <a:solidFill>
                          <a:srgbClr val="C1BFC1"/>
                        </a:solidFill>
                      </a:rPr>
                      <a:t>Mainstream</a:t>
                    </a:r>
                  </a:p>
                </p:txBody>
              </p:sp>
              <p:sp>
                <p:nvSpPr>
                  <p:cNvPr id="2074" name="Szövegdoboz 22"/>
                  <p:cNvSpPr txBox="1">
                    <a:spLocks noChangeArrowheads="1"/>
                  </p:cNvSpPr>
                  <p:nvPr/>
                </p:nvSpPr>
                <p:spPr bwMode="auto">
                  <a:xfrm rot="21275732">
                    <a:off x="1945370" y="5341731"/>
                    <a:ext cx="17240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hu-HU" altLang="en-US" sz="2200" b="1" dirty="0" smtClean="0">
                        <a:solidFill>
                          <a:srgbClr val="9AB5E4"/>
                        </a:solidFill>
                      </a:rPr>
                      <a:t>Low power</a:t>
                    </a:r>
                    <a:endParaRPr lang="hu-HU" altLang="en-US" sz="2000" b="1" dirty="0">
                      <a:solidFill>
                        <a:srgbClr val="9AB5E4"/>
                      </a:solidFill>
                    </a:endParaRPr>
                  </a:p>
                </p:txBody>
              </p:sp>
              <p:sp>
                <p:nvSpPr>
                  <p:cNvPr id="4" name="Lekerekített téglalap 3"/>
                  <p:cNvSpPr/>
                  <p:nvPr/>
                </p:nvSpPr>
                <p:spPr>
                  <a:xfrm>
                    <a:off x="4694918" y="2870326"/>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hu-HU">
                      <a:solidFill>
                        <a:prstClr val="white"/>
                      </a:solidFill>
                    </a:endParaRPr>
                  </a:p>
                </p:txBody>
              </p:sp>
              <p:sp>
                <p:nvSpPr>
                  <p:cNvPr id="25" name="Lekerekített téglalap 24"/>
                  <p:cNvSpPr/>
                  <p:nvPr/>
                </p:nvSpPr>
                <p:spPr>
                  <a:xfrm>
                    <a:off x="2306288" y="4008407"/>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hu-HU">
                      <a:solidFill>
                        <a:prstClr val="white"/>
                      </a:solidFill>
                    </a:endParaRPr>
                  </a:p>
                </p:txBody>
              </p:sp>
              <p:sp>
                <p:nvSpPr>
                  <p:cNvPr id="26" name="Lekerekített téglalap 25"/>
                  <p:cNvSpPr/>
                  <p:nvPr/>
                </p:nvSpPr>
                <p:spPr>
                  <a:xfrm>
                    <a:off x="432094" y="4530697"/>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hu-HU">
                      <a:solidFill>
                        <a:prstClr val="white"/>
                      </a:solidFill>
                    </a:endParaRPr>
                  </a:p>
                </p:txBody>
              </p:sp>
              <p:sp>
                <p:nvSpPr>
                  <p:cNvPr id="27" name="Lekerekített téglalap 26"/>
                  <p:cNvSpPr/>
                  <p:nvPr/>
                </p:nvSpPr>
                <p:spPr>
                  <a:xfrm>
                    <a:off x="3954928" y="4858624"/>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hu-HU">
                      <a:solidFill>
                        <a:prstClr val="white"/>
                      </a:solidFill>
                    </a:endParaRPr>
                  </a:p>
                </p:txBody>
              </p:sp>
              <p:sp>
                <p:nvSpPr>
                  <p:cNvPr id="28" name="Lekerekített téglalap 27"/>
                  <p:cNvSpPr/>
                  <p:nvPr/>
                </p:nvSpPr>
                <p:spPr>
                  <a:xfrm>
                    <a:off x="5707173" y="4666151"/>
                    <a:ext cx="180000" cy="179999"/>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hu-HU">
                      <a:solidFill>
                        <a:prstClr val="white"/>
                      </a:solidFill>
                    </a:endParaRPr>
                  </a:p>
                </p:txBody>
              </p:sp>
              <p:sp>
                <p:nvSpPr>
                  <p:cNvPr id="29" name="Lekerekített téglalap 28"/>
                  <p:cNvSpPr/>
                  <p:nvPr/>
                </p:nvSpPr>
                <p:spPr>
                  <a:xfrm>
                    <a:off x="6481496" y="2024864"/>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sp>
                <p:nvSpPr>
                  <p:cNvPr id="31" name="Lekerekített téglalap 30"/>
                  <p:cNvSpPr/>
                  <p:nvPr/>
                </p:nvSpPr>
                <p:spPr>
                  <a:xfrm>
                    <a:off x="6553504" y="4258368"/>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cxnSp>
                <p:nvCxnSpPr>
                  <p:cNvPr id="9" name="Egyenes összekötő nyíllal 8"/>
                  <p:cNvCxnSpPr/>
                  <p:nvPr/>
                </p:nvCxnSpPr>
                <p:spPr>
                  <a:xfrm flipV="1">
                    <a:off x="234204" y="-725383"/>
                    <a:ext cx="6044" cy="707176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églalap 10"/>
                  <p:cNvSpPr/>
                  <p:nvPr/>
                </p:nvSpPr>
                <p:spPr>
                  <a:xfrm>
                    <a:off x="534550" y="716914"/>
                    <a:ext cx="1698625" cy="400311"/>
                  </a:xfrm>
                  <a:prstGeom prst="rect">
                    <a:avLst/>
                  </a:prstGeom>
                  <a:gradFill>
                    <a:gsLst>
                      <a:gs pos="0">
                        <a:schemeClr val="dk1">
                          <a:tint val="50000"/>
                          <a:satMod val="300000"/>
                          <a:alpha val="34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hu-HU">
                      <a:solidFill>
                        <a:prstClr val="black"/>
                      </a:solidFill>
                    </a:endParaRPr>
                  </a:p>
                </p:txBody>
              </p:sp>
              <p:sp>
                <p:nvSpPr>
                  <p:cNvPr id="38" name="Lekerekített téglalap 37"/>
                  <p:cNvSpPr/>
                  <p:nvPr/>
                </p:nvSpPr>
                <p:spPr>
                  <a:xfrm>
                    <a:off x="743557" y="832297"/>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hu-HU">
                      <a:solidFill>
                        <a:prstClr val="white"/>
                      </a:solidFill>
                    </a:endParaRPr>
                  </a:p>
                </p:txBody>
              </p:sp>
              <p:sp>
                <p:nvSpPr>
                  <p:cNvPr id="2109" name="Szövegdoboz 40"/>
                  <p:cNvSpPr txBox="1">
                    <a:spLocks noChangeArrowheads="1"/>
                  </p:cNvSpPr>
                  <p:nvPr/>
                </p:nvSpPr>
                <p:spPr bwMode="auto">
                  <a:xfrm>
                    <a:off x="954802" y="774606"/>
                    <a:ext cx="1042989"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hu-HU" sz="1200" dirty="0">
                        <a:solidFill>
                          <a:srgbClr val="000000"/>
                        </a:solidFill>
                        <a:latin typeface="Verdana" pitchFamily="34" charset="0"/>
                      </a:rPr>
                      <a:t>Announced</a:t>
                    </a:r>
                    <a:endParaRPr lang="hu-HU" altLang="hu-HU" sz="1200" dirty="0">
                      <a:solidFill>
                        <a:srgbClr val="000000"/>
                      </a:solidFill>
                      <a:latin typeface="Verdana" pitchFamily="34" charset="0"/>
                    </a:endParaRPr>
                  </a:p>
                </p:txBody>
              </p:sp>
              <p:cxnSp>
                <p:nvCxnSpPr>
                  <p:cNvPr id="42" name="Egyenes összekötő 41"/>
                  <p:cNvCxnSpPr/>
                  <p:nvPr/>
                </p:nvCxnSpPr>
                <p:spPr>
                  <a:xfrm rot="5400000">
                    <a:off x="240507" y="5421397"/>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Egyenes összekötő 42"/>
                  <p:cNvCxnSpPr/>
                  <p:nvPr/>
                </p:nvCxnSpPr>
                <p:spPr>
                  <a:xfrm rot="5400000">
                    <a:off x="235049" y="4535970"/>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Egyenes összekötő 43"/>
                  <p:cNvCxnSpPr/>
                  <p:nvPr/>
                </p:nvCxnSpPr>
                <p:spPr>
                  <a:xfrm rot="5400000">
                    <a:off x="237867" y="3667112"/>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Egyenes összekötő 44"/>
                  <p:cNvCxnSpPr/>
                  <p:nvPr/>
                </p:nvCxnSpPr>
                <p:spPr>
                  <a:xfrm rot="5400000">
                    <a:off x="235049" y="2765041"/>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Egyenes összekötő 45"/>
                  <p:cNvCxnSpPr/>
                  <p:nvPr/>
                </p:nvCxnSpPr>
                <p:spPr>
                  <a:xfrm rot="5400000">
                    <a:off x="235049" y="1948445"/>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Szövegdoboz 46"/>
                  <p:cNvSpPr txBox="1"/>
                  <p:nvPr/>
                </p:nvSpPr>
                <p:spPr>
                  <a:xfrm>
                    <a:off x="-41096" y="5354453"/>
                    <a:ext cx="269875" cy="254000"/>
                  </a:xfrm>
                  <a:prstGeom prst="rect">
                    <a:avLst/>
                  </a:prstGeom>
                  <a:noFill/>
                </p:spPr>
                <p:txBody>
                  <a:bodyPr wrap="none">
                    <a:spAutoFit/>
                  </a:bodyPr>
                  <a:lstStyle/>
                  <a:p>
                    <a:pPr>
                      <a:defRPr/>
                    </a:pPr>
                    <a:r>
                      <a:rPr lang="hu-HU" sz="1050">
                        <a:solidFill>
                          <a:prstClr val="black"/>
                        </a:solidFill>
                        <a:ea typeface="Verdana" panose="020B0604030504040204" pitchFamily="34" charset="0"/>
                        <a:cs typeface="Verdana" panose="020B0604030504040204" pitchFamily="34" charset="0"/>
                      </a:rPr>
                      <a:t>1</a:t>
                    </a:r>
                  </a:p>
                </p:txBody>
              </p:sp>
              <p:sp>
                <p:nvSpPr>
                  <p:cNvPr id="48" name="Szövegdoboz 47"/>
                  <p:cNvSpPr txBox="1"/>
                  <p:nvPr/>
                </p:nvSpPr>
                <p:spPr>
                  <a:xfrm>
                    <a:off x="-41096" y="4461353"/>
                    <a:ext cx="269875" cy="254000"/>
                  </a:xfrm>
                  <a:prstGeom prst="rect">
                    <a:avLst/>
                  </a:prstGeom>
                  <a:noFill/>
                </p:spPr>
                <p:txBody>
                  <a:bodyPr wrap="none">
                    <a:spAutoFit/>
                  </a:bodyPr>
                  <a:lstStyle/>
                  <a:p>
                    <a:pPr>
                      <a:defRPr/>
                    </a:pPr>
                    <a:r>
                      <a:rPr lang="hu-HU" sz="1050" dirty="0">
                        <a:solidFill>
                          <a:prstClr val="black"/>
                        </a:solidFill>
                        <a:ea typeface="Verdana" panose="020B0604030504040204" pitchFamily="34" charset="0"/>
                        <a:cs typeface="Verdana" panose="020B0604030504040204" pitchFamily="34" charset="0"/>
                      </a:rPr>
                      <a:t>2</a:t>
                    </a:r>
                  </a:p>
                </p:txBody>
              </p:sp>
              <p:sp>
                <p:nvSpPr>
                  <p:cNvPr id="49" name="Szövegdoboz 48"/>
                  <p:cNvSpPr txBox="1"/>
                  <p:nvPr/>
                </p:nvSpPr>
                <p:spPr>
                  <a:xfrm>
                    <a:off x="-41096" y="3597257"/>
                    <a:ext cx="269875" cy="254000"/>
                  </a:xfrm>
                  <a:prstGeom prst="rect">
                    <a:avLst/>
                  </a:prstGeom>
                  <a:noFill/>
                </p:spPr>
                <p:txBody>
                  <a:bodyPr wrap="none">
                    <a:spAutoFit/>
                  </a:bodyPr>
                  <a:lstStyle/>
                  <a:p>
                    <a:pPr>
                      <a:defRPr/>
                    </a:pPr>
                    <a:r>
                      <a:rPr lang="hu-HU" sz="1050" dirty="0">
                        <a:solidFill>
                          <a:prstClr val="black"/>
                        </a:solidFill>
                        <a:ea typeface="Verdana" panose="020B0604030504040204" pitchFamily="34" charset="0"/>
                        <a:cs typeface="Verdana" panose="020B0604030504040204" pitchFamily="34" charset="0"/>
                      </a:rPr>
                      <a:t>3</a:t>
                    </a:r>
                  </a:p>
                </p:txBody>
              </p:sp>
              <p:sp>
                <p:nvSpPr>
                  <p:cNvPr id="50" name="Szövegdoboz 49"/>
                  <p:cNvSpPr txBox="1"/>
                  <p:nvPr/>
                </p:nvSpPr>
                <p:spPr>
                  <a:xfrm>
                    <a:off x="-36512" y="2710271"/>
                    <a:ext cx="269875" cy="254000"/>
                  </a:xfrm>
                  <a:prstGeom prst="rect">
                    <a:avLst/>
                  </a:prstGeom>
                  <a:noFill/>
                </p:spPr>
                <p:txBody>
                  <a:bodyPr wrap="none">
                    <a:spAutoFit/>
                  </a:bodyPr>
                  <a:lstStyle/>
                  <a:p>
                    <a:pPr>
                      <a:defRPr/>
                    </a:pPr>
                    <a:r>
                      <a:rPr lang="hu-HU" sz="1050" dirty="0">
                        <a:solidFill>
                          <a:prstClr val="black"/>
                        </a:solidFill>
                        <a:ea typeface="Verdana" panose="020B0604030504040204" pitchFamily="34" charset="0"/>
                        <a:cs typeface="Verdana" panose="020B0604030504040204" pitchFamily="34" charset="0"/>
                      </a:rPr>
                      <a:t>4</a:t>
                    </a:r>
                  </a:p>
                </p:txBody>
              </p:sp>
              <p:sp>
                <p:nvSpPr>
                  <p:cNvPr id="52" name="Szövegdoboz 51"/>
                  <p:cNvSpPr txBox="1"/>
                  <p:nvPr/>
                </p:nvSpPr>
                <p:spPr>
                  <a:xfrm>
                    <a:off x="-41096" y="1884151"/>
                    <a:ext cx="269875" cy="254000"/>
                  </a:xfrm>
                  <a:prstGeom prst="rect">
                    <a:avLst/>
                  </a:prstGeom>
                  <a:noFill/>
                </p:spPr>
                <p:txBody>
                  <a:bodyPr wrap="none">
                    <a:spAutoFit/>
                  </a:bodyPr>
                  <a:lstStyle/>
                  <a:p>
                    <a:pPr>
                      <a:defRPr/>
                    </a:pPr>
                    <a:r>
                      <a:rPr lang="hu-HU" sz="1050" dirty="0">
                        <a:solidFill>
                          <a:prstClr val="black"/>
                        </a:solidFill>
                        <a:ea typeface="Verdana" panose="020B0604030504040204" pitchFamily="34" charset="0"/>
                        <a:cs typeface="Verdana" panose="020B0604030504040204" pitchFamily="34" charset="0"/>
                      </a:rPr>
                      <a:t>5</a:t>
                    </a:r>
                  </a:p>
                </p:txBody>
              </p:sp>
              <p:cxnSp>
                <p:nvCxnSpPr>
                  <p:cNvPr id="55" name="Egyenes összekötő 54"/>
                  <p:cNvCxnSpPr/>
                  <p:nvPr/>
                </p:nvCxnSpPr>
                <p:spPr>
                  <a:xfrm>
                    <a:off x="5080891"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Egyenes összekötő 55"/>
                  <p:cNvCxnSpPr/>
                  <p:nvPr/>
                </p:nvCxnSpPr>
                <p:spPr>
                  <a:xfrm>
                    <a:off x="3350516"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Egyenes összekötő 56"/>
                  <p:cNvCxnSpPr/>
                  <p:nvPr/>
                </p:nvCxnSpPr>
                <p:spPr>
                  <a:xfrm>
                    <a:off x="6792216"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Egyenes összekötő 57"/>
                  <p:cNvCxnSpPr/>
                  <p:nvPr/>
                </p:nvCxnSpPr>
                <p:spPr>
                  <a:xfrm>
                    <a:off x="2475803"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Egyenes összekötő 58"/>
                  <p:cNvCxnSpPr/>
                  <p:nvPr/>
                </p:nvCxnSpPr>
                <p:spPr>
                  <a:xfrm>
                    <a:off x="761303"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29" name="Szövegdoboz 60"/>
                  <p:cNvSpPr txBox="1">
                    <a:spLocks noChangeArrowheads="1"/>
                  </p:cNvSpPr>
                  <p:nvPr/>
                </p:nvSpPr>
                <p:spPr bwMode="auto">
                  <a:xfrm>
                    <a:off x="952599" y="6436161"/>
                    <a:ext cx="5127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2006</a:t>
                    </a:r>
                  </a:p>
                </p:txBody>
              </p:sp>
              <p:sp>
                <p:nvSpPr>
                  <p:cNvPr id="2130" name="Szövegdoboz 61"/>
                  <p:cNvSpPr txBox="1">
                    <a:spLocks noChangeArrowheads="1"/>
                  </p:cNvSpPr>
                  <p:nvPr/>
                </p:nvSpPr>
                <p:spPr bwMode="auto">
                  <a:xfrm>
                    <a:off x="1805087" y="6437748"/>
                    <a:ext cx="5127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2007</a:t>
                    </a:r>
                  </a:p>
                </p:txBody>
              </p:sp>
              <p:sp>
                <p:nvSpPr>
                  <p:cNvPr id="2131" name="Szövegdoboz 62"/>
                  <p:cNvSpPr txBox="1">
                    <a:spLocks noChangeArrowheads="1"/>
                  </p:cNvSpPr>
                  <p:nvPr/>
                </p:nvSpPr>
                <p:spPr bwMode="auto">
                  <a:xfrm>
                    <a:off x="2673449" y="6431398"/>
                    <a:ext cx="5111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2008</a:t>
                    </a:r>
                  </a:p>
                </p:txBody>
              </p:sp>
              <p:sp>
                <p:nvSpPr>
                  <p:cNvPr id="2132" name="Szövegdoboz 65"/>
                  <p:cNvSpPr txBox="1">
                    <a:spLocks noChangeArrowheads="1"/>
                  </p:cNvSpPr>
                  <p:nvPr/>
                </p:nvSpPr>
                <p:spPr bwMode="auto">
                  <a:xfrm>
                    <a:off x="3535462" y="6431398"/>
                    <a:ext cx="5111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2009</a:t>
                    </a:r>
                  </a:p>
                </p:txBody>
              </p:sp>
              <p:sp>
                <p:nvSpPr>
                  <p:cNvPr id="2133" name="Szövegdoboz 66"/>
                  <p:cNvSpPr txBox="1">
                    <a:spLocks noChangeArrowheads="1"/>
                  </p:cNvSpPr>
                  <p:nvPr/>
                </p:nvSpPr>
                <p:spPr bwMode="auto">
                  <a:xfrm>
                    <a:off x="4402237" y="6432986"/>
                    <a:ext cx="5127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2010</a:t>
                    </a:r>
                  </a:p>
                </p:txBody>
              </p:sp>
              <p:sp>
                <p:nvSpPr>
                  <p:cNvPr id="2134" name="Szövegdoboz 67"/>
                  <p:cNvSpPr txBox="1">
                    <a:spLocks noChangeArrowheads="1"/>
                  </p:cNvSpPr>
                  <p:nvPr/>
                </p:nvSpPr>
                <p:spPr bwMode="auto">
                  <a:xfrm>
                    <a:off x="5264249" y="6431398"/>
                    <a:ext cx="5127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2011</a:t>
                    </a:r>
                  </a:p>
                </p:txBody>
              </p:sp>
              <p:sp>
                <p:nvSpPr>
                  <p:cNvPr id="73" name="Szövegdoboz 36"/>
                  <p:cNvSpPr txBox="1">
                    <a:spLocks noChangeArrowheads="1"/>
                  </p:cNvSpPr>
                  <p:nvPr/>
                </p:nvSpPr>
                <p:spPr bwMode="auto">
                  <a:xfrm rot="21346355">
                    <a:off x="5421214" y="4866989"/>
                    <a:ext cx="91082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10/2011</a:t>
                    </a: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7</a:t>
                    </a:r>
                  </a:p>
                  <a:p>
                    <a:pPr algn="ctr">
                      <a:spcBef>
                        <a:spcPct val="0"/>
                      </a:spcBef>
                      <a:buFontTx/>
                      <a:buNone/>
                    </a:pPr>
                    <a:r>
                      <a:rPr lang="en-US" altLang="hu-HU" sz="1000" dirty="0" smtClean="0">
                        <a:solidFill>
                          <a:srgbClr val="000000"/>
                        </a:solidFill>
                        <a:latin typeface="Verdana" pitchFamily="34" charset="0"/>
                      </a:rPr>
                      <a:t>ARMv7</a:t>
                    </a:r>
                  </a:p>
                  <a:p>
                    <a:pPr algn="ctr">
                      <a:spcBef>
                        <a:spcPct val="0"/>
                      </a:spcBef>
                      <a:buFontTx/>
                      <a:buNone/>
                    </a:pPr>
                    <a:r>
                      <a:rPr lang="en-US" altLang="hu-HU" sz="1000" dirty="0" smtClean="0">
                        <a:solidFill>
                          <a:srgbClr val="000000"/>
                        </a:solidFill>
                        <a:latin typeface="Verdana" pitchFamily="34" charset="0"/>
                      </a:rPr>
                      <a:t>28 nm</a:t>
                    </a:r>
                    <a:endParaRPr lang="hu-HU" altLang="hu-HU" sz="1000" dirty="0">
                      <a:solidFill>
                        <a:srgbClr val="000000"/>
                      </a:solidFill>
                      <a:latin typeface="Verdana" pitchFamily="34" charset="0"/>
                    </a:endParaRPr>
                  </a:p>
                </p:txBody>
              </p:sp>
              <p:sp>
                <p:nvSpPr>
                  <p:cNvPr id="74" name="Szövegdoboz 36"/>
                  <p:cNvSpPr txBox="1">
                    <a:spLocks noChangeArrowheads="1"/>
                  </p:cNvSpPr>
                  <p:nvPr/>
                </p:nvSpPr>
                <p:spPr bwMode="auto">
                  <a:xfrm rot="21309605">
                    <a:off x="6411278" y="4446970"/>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10/2012</a:t>
                    </a: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53</a:t>
                    </a:r>
                  </a:p>
                  <a:p>
                    <a:pPr algn="ctr">
                      <a:spcBef>
                        <a:spcPct val="0"/>
                      </a:spcBef>
                      <a:buFontTx/>
                      <a:buNone/>
                    </a:pPr>
                    <a:r>
                      <a:rPr lang="en-US" altLang="hu-HU" sz="1000" dirty="0" smtClean="0">
                        <a:solidFill>
                          <a:srgbClr val="000000"/>
                        </a:solidFill>
                        <a:latin typeface="Verdana" pitchFamily="34" charset="0"/>
                      </a:rPr>
                      <a:t>ARMv8</a:t>
                    </a:r>
                  </a:p>
                  <a:p>
                    <a:pPr algn="ctr">
                      <a:spcBef>
                        <a:spcPct val="0"/>
                      </a:spcBef>
                      <a:buFontTx/>
                      <a:buNone/>
                    </a:pPr>
                    <a:r>
                      <a:rPr lang="en-US" altLang="hu-HU" sz="1000" dirty="0" smtClean="0">
                        <a:solidFill>
                          <a:srgbClr val="000000"/>
                        </a:solidFill>
                        <a:latin typeface="Verdana" pitchFamily="34" charset="0"/>
                      </a:rPr>
                      <a:t>20/16 nm</a:t>
                    </a:r>
                    <a:endParaRPr lang="hu-HU" altLang="hu-HU" sz="1000" dirty="0">
                      <a:solidFill>
                        <a:srgbClr val="000000"/>
                      </a:solidFill>
                      <a:latin typeface="Verdana" pitchFamily="34" charset="0"/>
                    </a:endParaRPr>
                  </a:p>
                </p:txBody>
              </p:sp>
              <p:sp>
                <p:nvSpPr>
                  <p:cNvPr id="75" name="Szövegdoboz 36"/>
                  <p:cNvSpPr txBox="1">
                    <a:spLocks noChangeArrowheads="1"/>
                  </p:cNvSpPr>
                  <p:nvPr/>
                </p:nvSpPr>
                <p:spPr bwMode="auto">
                  <a:xfrm rot="20700000">
                    <a:off x="409831" y="4750339"/>
                    <a:ext cx="91082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10/2005</a:t>
                    </a: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8</a:t>
                    </a:r>
                  </a:p>
                  <a:p>
                    <a:pPr algn="ctr">
                      <a:spcBef>
                        <a:spcPct val="0"/>
                      </a:spcBef>
                      <a:buFontTx/>
                      <a:buNone/>
                    </a:pPr>
                    <a:r>
                      <a:rPr lang="en-US" altLang="hu-HU" sz="1000" dirty="0" smtClean="0">
                        <a:solidFill>
                          <a:srgbClr val="000000"/>
                        </a:solidFill>
                        <a:latin typeface="Verdana" pitchFamily="34" charset="0"/>
                      </a:rPr>
                      <a:t>ARMv7</a:t>
                    </a:r>
                  </a:p>
                  <a:p>
                    <a:pPr algn="ctr">
                      <a:spcBef>
                        <a:spcPct val="0"/>
                      </a:spcBef>
                      <a:buFontTx/>
                      <a:buNone/>
                    </a:pPr>
                    <a:r>
                      <a:rPr lang="en-US" altLang="hu-HU" sz="1000" dirty="0" smtClean="0">
                        <a:solidFill>
                          <a:srgbClr val="000000"/>
                        </a:solidFill>
                        <a:latin typeface="Verdana" pitchFamily="34" charset="0"/>
                      </a:rPr>
                      <a:t>65 nm</a:t>
                    </a:r>
                    <a:endParaRPr lang="hu-HU" altLang="hu-HU" sz="1000" dirty="0">
                      <a:solidFill>
                        <a:srgbClr val="000000"/>
                      </a:solidFill>
                      <a:latin typeface="Verdana" pitchFamily="34" charset="0"/>
                    </a:endParaRPr>
                  </a:p>
                </p:txBody>
              </p:sp>
              <p:sp>
                <p:nvSpPr>
                  <p:cNvPr id="77" name="Szövegdoboz 36"/>
                  <p:cNvSpPr txBox="1">
                    <a:spLocks noChangeArrowheads="1"/>
                  </p:cNvSpPr>
                  <p:nvPr/>
                </p:nvSpPr>
                <p:spPr bwMode="auto">
                  <a:xfrm rot="20700000">
                    <a:off x="2048986" y="4288804"/>
                    <a:ext cx="91082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10/2007</a:t>
                    </a: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9</a:t>
                    </a:r>
                  </a:p>
                  <a:p>
                    <a:pPr algn="ctr">
                      <a:spcBef>
                        <a:spcPct val="0"/>
                      </a:spcBef>
                      <a:buFontTx/>
                      <a:buNone/>
                    </a:pPr>
                    <a:r>
                      <a:rPr lang="en-US" altLang="hu-HU" sz="1000" dirty="0" smtClean="0">
                        <a:solidFill>
                          <a:srgbClr val="000000"/>
                        </a:solidFill>
                        <a:latin typeface="Verdana" pitchFamily="34" charset="0"/>
                      </a:rPr>
                      <a:t>ARMv7</a:t>
                    </a:r>
                  </a:p>
                  <a:p>
                    <a:pPr algn="ctr">
                      <a:spcBef>
                        <a:spcPct val="0"/>
                      </a:spcBef>
                      <a:buFontTx/>
                      <a:buNone/>
                    </a:pPr>
                    <a:r>
                      <a:rPr lang="hu-HU" altLang="hu-HU" sz="1000" dirty="0" smtClean="0">
                        <a:solidFill>
                          <a:srgbClr val="000000"/>
                        </a:solidFill>
                        <a:latin typeface="Verdana" pitchFamily="34" charset="0"/>
                      </a:rPr>
                      <a:t>40</a:t>
                    </a:r>
                    <a:r>
                      <a:rPr lang="en-US" altLang="hu-HU" sz="1000" dirty="0" smtClean="0">
                        <a:solidFill>
                          <a:srgbClr val="000000"/>
                        </a:solidFill>
                        <a:latin typeface="Verdana" pitchFamily="34" charset="0"/>
                      </a:rPr>
                      <a:t> nm</a:t>
                    </a:r>
                    <a:endParaRPr lang="hu-HU" altLang="hu-HU" sz="1000" dirty="0">
                      <a:solidFill>
                        <a:srgbClr val="000000"/>
                      </a:solidFill>
                      <a:latin typeface="Verdana" pitchFamily="34" charset="0"/>
                    </a:endParaRPr>
                  </a:p>
                </p:txBody>
              </p:sp>
              <p:sp>
                <p:nvSpPr>
                  <p:cNvPr id="78" name="Szövegdoboz 36"/>
                  <p:cNvSpPr txBox="1">
                    <a:spLocks noChangeArrowheads="1"/>
                  </p:cNvSpPr>
                  <p:nvPr/>
                </p:nvSpPr>
                <p:spPr bwMode="auto">
                  <a:xfrm rot="20025295">
                    <a:off x="4023638" y="2028539"/>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9/2010</a:t>
                    </a: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1</a:t>
                    </a:r>
                    <a:r>
                      <a:rPr lang="hu-HU" altLang="hu-HU" sz="1000" b="1" dirty="0" smtClean="0">
                        <a:solidFill>
                          <a:srgbClr val="000000"/>
                        </a:solidFill>
                        <a:latin typeface="Verdana" pitchFamily="34" charset="0"/>
                      </a:rPr>
                      <a:t>5</a:t>
                    </a:r>
                  </a:p>
                  <a:p>
                    <a:pPr algn="ctr">
                      <a:spcBef>
                        <a:spcPct val="0"/>
                      </a:spcBef>
                      <a:buFontTx/>
                      <a:buNone/>
                    </a:pPr>
                    <a:r>
                      <a:rPr lang="en-US" altLang="hu-HU" sz="1000" dirty="0" smtClean="0">
                        <a:solidFill>
                          <a:srgbClr val="000000"/>
                        </a:solidFill>
                        <a:latin typeface="Verdana" pitchFamily="34" charset="0"/>
                      </a:rPr>
                      <a:t>ARMv7</a:t>
                    </a:r>
                  </a:p>
                  <a:p>
                    <a:pPr algn="ctr">
                      <a:spcBef>
                        <a:spcPct val="0"/>
                      </a:spcBef>
                      <a:buFontTx/>
                      <a:buNone/>
                    </a:pPr>
                    <a:r>
                      <a:rPr lang="en-US" altLang="hu-HU" sz="1000" dirty="0" smtClean="0">
                        <a:solidFill>
                          <a:srgbClr val="000000"/>
                        </a:solidFill>
                        <a:latin typeface="Verdana" pitchFamily="34" charset="0"/>
                      </a:rPr>
                      <a:t>32/28 nm</a:t>
                    </a:r>
                    <a:endParaRPr lang="hu-HU" altLang="hu-HU" sz="1000" dirty="0">
                      <a:solidFill>
                        <a:srgbClr val="000000"/>
                      </a:solidFill>
                      <a:latin typeface="Verdana" pitchFamily="34" charset="0"/>
                    </a:endParaRPr>
                  </a:p>
                </p:txBody>
              </p:sp>
              <p:sp>
                <p:nvSpPr>
                  <p:cNvPr id="79" name="Szövegdoboz 36"/>
                  <p:cNvSpPr txBox="1">
                    <a:spLocks noChangeArrowheads="1"/>
                  </p:cNvSpPr>
                  <p:nvPr/>
                </p:nvSpPr>
                <p:spPr bwMode="auto">
                  <a:xfrm rot="19980000">
                    <a:off x="5826706" y="1222386"/>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10/2012</a:t>
                    </a:r>
                  </a:p>
                  <a:p>
                    <a:pPr>
                      <a:spcBef>
                        <a:spcPct val="0"/>
                      </a:spcBef>
                      <a:buFontTx/>
                      <a:buNone/>
                    </a:pPr>
                    <a:r>
                      <a:rPr lang="hu-HU" altLang="hu-HU" sz="1000" b="1" dirty="0" smtClean="0">
                        <a:solidFill>
                          <a:srgbClr val="000000"/>
                        </a:solidFill>
                        <a:latin typeface="Verdana" pitchFamily="34" charset="0"/>
                      </a:rPr>
                      <a:t>Cortex-A5</a:t>
                    </a:r>
                    <a:r>
                      <a:rPr lang="en-US" altLang="hu-HU" sz="1000" b="1" dirty="0" smtClean="0">
                        <a:solidFill>
                          <a:srgbClr val="000000"/>
                        </a:solidFill>
                        <a:latin typeface="Verdana" pitchFamily="34" charset="0"/>
                      </a:rPr>
                      <a:t>7</a:t>
                    </a:r>
                  </a:p>
                  <a:p>
                    <a:pPr algn="ctr">
                      <a:spcBef>
                        <a:spcPct val="0"/>
                      </a:spcBef>
                      <a:buFontTx/>
                      <a:buNone/>
                    </a:pPr>
                    <a:r>
                      <a:rPr lang="en-US" altLang="hu-HU" sz="1000" dirty="0" smtClean="0">
                        <a:solidFill>
                          <a:srgbClr val="000000"/>
                        </a:solidFill>
                        <a:latin typeface="Verdana" pitchFamily="34" charset="0"/>
                      </a:rPr>
                      <a:t>ARMv8</a:t>
                    </a:r>
                  </a:p>
                  <a:p>
                    <a:pPr algn="ctr">
                      <a:spcBef>
                        <a:spcPct val="0"/>
                      </a:spcBef>
                      <a:buFontTx/>
                      <a:buNone/>
                    </a:pPr>
                    <a:r>
                      <a:rPr lang="en-US" altLang="hu-HU" sz="1000" dirty="0" smtClean="0">
                        <a:solidFill>
                          <a:srgbClr val="000000"/>
                        </a:solidFill>
                        <a:latin typeface="Verdana" pitchFamily="34" charset="0"/>
                      </a:rPr>
                      <a:t>20/16 nm</a:t>
                    </a:r>
                    <a:endParaRPr lang="hu-HU" altLang="hu-HU" sz="1000" dirty="0">
                      <a:solidFill>
                        <a:srgbClr val="000000"/>
                      </a:solidFill>
                      <a:latin typeface="Verdana" pitchFamily="34" charset="0"/>
                    </a:endParaRPr>
                  </a:p>
                </p:txBody>
              </p:sp>
              <p:sp>
                <p:nvSpPr>
                  <p:cNvPr id="67" name="Szövegdoboz 17"/>
                  <p:cNvSpPr txBox="1">
                    <a:spLocks noChangeArrowheads="1"/>
                  </p:cNvSpPr>
                  <p:nvPr/>
                </p:nvSpPr>
                <p:spPr bwMode="auto">
                  <a:xfrm>
                    <a:off x="7820229" y="6437516"/>
                    <a:ext cx="5116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smtClean="0">
                        <a:solidFill>
                          <a:srgbClr val="000000"/>
                        </a:solidFill>
                        <a:latin typeface="Verdana" pitchFamily="34" charset="0"/>
                      </a:rPr>
                      <a:t>201</a:t>
                    </a:r>
                    <a:r>
                      <a:rPr lang="en-US" altLang="hu-HU" sz="1000" dirty="0" smtClean="0">
                        <a:solidFill>
                          <a:srgbClr val="000000"/>
                        </a:solidFill>
                        <a:latin typeface="Verdana" pitchFamily="34" charset="0"/>
                      </a:rPr>
                      <a:t>4</a:t>
                    </a:r>
                    <a:endParaRPr lang="hu-HU" altLang="hu-HU" sz="1000">
                      <a:solidFill>
                        <a:srgbClr val="000000"/>
                      </a:solidFill>
                      <a:latin typeface="Verdana" pitchFamily="34" charset="0"/>
                    </a:endParaRPr>
                  </a:p>
                </p:txBody>
              </p:sp>
              <p:cxnSp>
                <p:nvCxnSpPr>
                  <p:cNvPr id="68" name="Egyenes összekötő 56"/>
                  <p:cNvCxnSpPr/>
                  <p:nvPr/>
                </p:nvCxnSpPr>
                <p:spPr>
                  <a:xfrm>
                    <a:off x="7638458" y="6294641"/>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Lekerekített téglalap 68"/>
                  <p:cNvSpPr/>
                  <p:nvPr/>
                </p:nvSpPr>
                <p:spPr>
                  <a:xfrm>
                    <a:off x="7600152" y="3283728"/>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sp>
                <p:nvSpPr>
                  <p:cNvPr id="70" name="Szövegdoboz 36"/>
                  <p:cNvSpPr txBox="1">
                    <a:spLocks noChangeArrowheads="1"/>
                  </p:cNvSpPr>
                  <p:nvPr/>
                </p:nvSpPr>
                <p:spPr bwMode="auto">
                  <a:xfrm rot="20700000">
                    <a:off x="7157299" y="2350338"/>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hu-HU" altLang="hu-HU" sz="900" dirty="0">
                        <a:solidFill>
                          <a:srgbClr val="000000"/>
                        </a:solidFill>
                        <a:latin typeface="Verdana" pitchFamily="34" charset="0"/>
                      </a:rPr>
                      <a:t>2</a:t>
                    </a:r>
                    <a:r>
                      <a:rPr lang="en-US" altLang="hu-HU" sz="900" dirty="0" smtClean="0">
                        <a:solidFill>
                          <a:srgbClr val="000000"/>
                        </a:solidFill>
                        <a:latin typeface="Verdana" pitchFamily="34" charset="0"/>
                      </a:rPr>
                      <a:t>/201</a:t>
                    </a:r>
                    <a:r>
                      <a:rPr lang="hu-HU" altLang="hu-HU" sz="900" dirty="0" smtClean="0">
                        <a:solidFill>
                          <a:srgbClr val="000000"/>
                        </a:solidFill>
                        <a:latin typeface="Verdana" pitchFamily="34" charset="0"/>
                      </a:rPr>
                      <a:t>4</a:t>
                    </a:r>
                    <a:endParaRPr lang="en-US" altLang="hu-HU" sz="900" dirty="0" smtClean="0">
                      <a:solidFill>
                        <a:srgbClr val="000000"/>
                      </a:solidFill>
                      <a:latin typeface="Verdana" pitchFamily="34" charset="0"/>
                    </a:endParaRPr>
                  </a:p>
                  <a:p>
                    <a:pPr>
                      <a:spcBef>
                        <a:spcPct val="0"/>
                      </a:spcBef>
                      <a:buFontTx/>
                      <a:buNone/>
                    </a:pPr>
                    <a:r>
                      <a:rPr lang="hu-HU" altLang="hu-HU" sz="1000" b="1" dirty="0" smtClean="0">
                        <a:solidFill>
                          <a:srgbClr val="000000"/>
                        </a:solidFill>
                        <a:latin typeface="Verdana" pitchFamily="34" charset="0"/>
                      </a:rPr>
                      <a:t>Cortex-A17</a:t>
                    </a:r>
                    <a:endParaRPr lang="en-US" altLang="hu-HU" sz="1000" b="1" dirty="0" smtClean="0">
                      <a:solidFill>
                        <a:srgbClr val="000000"/>
                      </a:solidFill>
                      <a:latin typeface="Verdana" pitchFamily="34" charset="0"/>
                    </a:endParaRPr>
                  </a:p>
                  <a:p>
                    <a:pPr algn="ctr">
                      <a:spcBef>
                        <a:spcPct val="0"/>
                      </a:spcBef>
                      <a:buFontTx/>
                      <a:buNone/>
                    </a:pPr>
                    <a:r>
                      <a:rPr lang="en-US" altLang="hu-HU" sz="1000" dirty="0" err="1" smtClean="0">
                        <a:solidFill>
                          <a:srgbClr val="000000"/>
                        </a:solidFill>
                        <a:latin typeface="Verdana" pitchFamily="34" charset="0"/>
                      </a:rPr>
                      <a:t>ARMv</a:t>
                    </a:r>
                    <a:r>
                      <a:rPr lang="hu-HU" altLang="hu-HU" sz="1000" dirty="0" smtClean="0">
                        <a:solidFill>
                          <a:srgbClr val="000000"/>
                        </a:solidFill>
                        <a:latin typeface="Verdana" pitchFamily="34" charset="0"/>
                      </a:rPr>
                      <a:t>7</a:t>
                    </a:r>
                    <a:endParaRPr lang="en-US" altLang="hu-HU" sz="1000"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2</a:t>
                    </a:r>
                    <a:r>
                      <a:rPr lang="hu-HU" altLang="hu-HU" sz="1000" dirty="0" smtClean="0">
                        <a:solidFill>
                          <a:srgbClr val="000000"/>
                        </a:solidFill>
                        <a:latin typeface="Verdana" pitchFamily="34" charset="0"/>
                      </a:rPr>
                      <a:t>8</a:t>
                    </a:r>
                    <a:r>
                      <a:rPr lang="en-US" altLang="hu-HU" sz="1000" dirty="0" smtClean="0">
                        <a:solidFill>
                          <a:srgbClr val="000000"/>
                        </a:solidFill>
                        <a:latin typeface="Verdana" pitchFamily="34" charset="0"/>
                      </a:rPr>
                      <a:t> nm</a:t>
                    </a:r>
                    <a:endParaRPr lang="hu-HU" altLang="hu-HU" sz="1000" dirty="0">
                      <a:solidFill>
                        <a:srgbClr val="000000"/>
                      </a:solidFill>
                      <a:latin typeface="Verdana" pitchFamily="34" charset="0"/>
                    </a:endParaRPr>
                  </a:p>
                </p:txBody>
              </p:sp>
              <p:cxnSp>
                <p:nvCxnSpPr>
                  <p:cNvPr id="72" name="Egyenes összekötő 71"/>
                  <p:cNvCxnSpPr/>
                  <p:nvPr/>
                </p:nvCxnSpPr>
                <p:spPr>
                  <a:xfrm rot="5400000">
                    <a:off x="240769" y="1051309"/>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Egyenes összekötő 79"/>
                  <p:cNvCxnSpPr/>
                  <p:nvPr/>
                </p:nvCxnSpPr>
                <p:spPr>
                  <a:xfrm rot="5400000">
                    <a:off x="240769" y="229883"/>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Szövegdoboz 81"/>
                  <p:cNvSpPr txBox="1"/>
                  <p:nvPr/>
                </p:nvSpPr>
                <p:spPr>
                  <a:xfrm>
                    <a:off x="-36860" y="996540"/>
                    <a:ext cx="269875" cy="254000"/>
                  </a:xfrm>
                  <a:prstGeom prst="rect">
                    <a:avLst/>
                  </a:prstGeom>
                  <a:noFill/>
                </p:spPr>
                <p:txBody>
                  <a:bodyPr wrap="none">
                    <a:spAutoFit/>
                  </a:bodyPr>
                  <a:lstStyle/>
                  <a:p>
                    <a:pPr>
                      <a:defRPr/>
                    </a:pPr>
                    <a:r>
                      <a:rPr lang="hu-HU" sz="1050" dirty="0" smtClean="0">
                        <a:solidFill>
                          <a:prstClr val="black"/>
                        </a:solidFill>
                        <a:ea typeface="Verdana" panose="020B0604030504040204" pitchFamily="34" charset="0"/>
                        <a:cs typeface="Verdana" panose="020B0604030504040204" pitchFamily="34" charset="0"/>
                      </a:rPr>
                      <a:t>6</a:t>
                    </a:r>
                    <a:endParaRPr lang="hu-HU" sz="1050" dirty="0">
                      <a:solidFill>
                        <a:prstClr val="black"/>
                      </a:solidFill>
                      <a:ea typeface="Verdana" panose="020B0604030504040204" pitchFamily="34" charset="0"/>
                      <a:cs typeface="Verdana" panose="020B0604030504040204" pitchFamily="34" charset="0"/>
                    </a:endParaRPr>
                  </a:p>
                </p:txBody>
              </p:sp>
              <p:sp>
                <p:nvSpPr>
                  <p:cNvPr id="83" name="Szövegdoboz 82"/>
                  <p:cNvSpPr txBox="1"/>
                  <p:nvPr/>
                </p:nvSpPr>
                <p:spPr>
                  <a:xfrm>
                    <a:off x="-36860" y="170420"/>
                    <a:ext cx="269626" cy="253916"/>
                  </a:xfrm>
                  <a:prstGeom prst="rect">
                    <a:avLst/>
                  </a:prstGeom>
                  <a:noFill/>
                </p:spPr>
                <p:txBody>
                  <a:bodyPr wrap="none">
                    <a:spAutoFit/>
                  </a:bodyPr>
                  <a:lstStyle/>
                  <a:p>
                    <a:pPr>
                      <a:defRPr/>
                    </a:pPr>
                    <a:r>
                      <a:rPr lang="hu-HU" sz="1050" dirty="0">
                        <a:solidFill>
                          <a:prstClr val="black"/>
                        </a:solidFill>
                        <a:ea typeface="Verdana" panose="020B0604030504040204" pitchFamily="34" charset="0"/>
                        <a:cs typeface="Verdana" panose="020B0604030504040204" pitchFamily="34" charset="0"/>
                      </a:rPr>
                      <a:t>7</a:t>
                    </a:r>
                  </a:p>
                </p:txBody>
              </p:sp>
              <p:sp>
                <p:nvSpPr>
                  <p:cNvPr id="85" name="Szövegdoboz 84"/>
                  <p:cNvSpPr txBox="1"/>
                  <p:nvPr/>
                </p:nvSpPr>
                <p:spPr>
                  <a:xfrm>
                    <a:off x="364427" y="-671349"/>
                    <a:ext cx="1034579" cy="294617"/>
                  </a:xfrm>
                  <a:prstGeom prst="rect">
                    <a:avLst/>
                  </a:prstGeom>
                  <a:noFill/>
                </p:spPr>
                <p:txBody>
                  <a:bodyPr wrap="none">
                    <a:spAutoFit/>
                  </a:bodyPr>
                  <a:lstStyle/>
                  <a:p>
                    <a:pPr>
                      <a:defRPr/>
                    </a:pPr>
                    <a:r>
                      <a:rPr lang="hu-HU" sz="1050" dirty="0" smtClean="0">
                        <a:solidFill>
                          <a:prstClr val="black"/>
                        </a:solidFill>
                        <a:ea typeface="Verdana" panose="020B0604030504040204" pitchFamily="34" charset="0"/>
                        <a:cs typeface="Verdana" panose="020B0604030504040204" pitchFamily="34" charset="0"/>
                      </a:rPr>
                      <a:t>DMIPS/MHz</a:t>
                    </a:r>
                    <a:endParaRPr lang="hu-HU" sz="1050" dirty="0">
                      <a:solidFill>
                        <a:prstClr val="black"/>
                      </a:solidFill>
                      <a:ea typeface="Verdana" panose="020B0604030504040204" pitchFamily="34" charset="0"/>
                      <a:cs typeface="Verdana" panose="020B0604030504040204" pitchFamily="34" charset="0"/>
                    </a:endParaRPr>
                  </a:p>
                </p:txBody>
              </p:sp>
              <p:cxnSp>
                <p:nvCxnSpPr>
                  <p:cNvPr id="87" name="Egyenes összekötő 86"/>
                  <p:cNvCxnSpPr/>
                  <p:nvPr/>
                </p:nvCxnSpPr>
                <p:spPr>
                  <a:xfrm>
                    <a:off x="7640820" y="6294184"/>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Szövegdoboz 17"/>
                  <p:cNvSpPr txBox="1">
                    <a:spLocks noChangeArrowheads="1"/>
                  </p:cNvSpPr>
                  <p:nvPr/>
                </p:nvSpPr>
                <p:spPr bwMode="auto">
                  <a:xfrm>
                    <a:off x="8615880" y="6436827"/>
                    <a:ext cx="5116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dirty="0" smtClean="0">
                        <a:solidFill>
                          <a:srgbClr val="000000"/>
                        </a:solidFill>
                        <a:latin typeface="Verdana" pitchFamily="34" charset="0"/>
                      </a:rPr>
                      <a:t>2015</a:t>
                    </a:r>
                    <a:endParaRPr lang="hu-HU" altLang="hu-HU" sz="1000" dirty="0">
                      <a:solidFill>
                        <a:srgbClr val="000000"/>
                      </a:solidFill>
                      <a:latin typeface="Verdana" pitchFamily="34" charset="0"/>
                    </a:endParaRPr>
                  </a:p>
                </p:txBody>
              </p:sp>
              <p:cxnSp>
                <p:nvCxnSpPr>
                  <p:cNvPr id="89" name="Egyenes összekötő 56"/>
                  <p:cNvCxnSpPr/>
                  <p:nvPr/>
                </p:nvCxnSpPr>
                <p:spPr>
                  <a:xfrm>
                    <a:off x="8487062" y="6293952"/>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Lekerekített téglalap 70"/>
                  <p:cNvSpPr/>
                  <p:nvPr/>
                </p:nvSpPr>
                <p:spPr>
                  <a:xfrm>
                    <a:off x="8352440" y="476672"/>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sp>
                <p:nvSpPr>
                  <p:cNvPr id="76" name="Szövegdoboz 36"/>
                  <p:cNvSpPr txBox="1">
                    <a:spLocks noChangeArrowheads="1"/>
                  </p:cNvSpPr>
                  <p:nvPr/>
                </p:nvSpPr>
                <p:spPr bwMode="auto">
                  <a:xfrm rot="19980000">
                    <a:off x="7294370" y="587775"/>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hu-HU" altLang="hu-HU" sz="900" dirty="0" smtClean="0">
                        <a:solidFill>
                          <a:srgbClr val="000000"/>
                        </a:solidFill>
                        <a:latin typeface="Verdana" pitchFamily="34" charset="0"/>
                      </a:rPr>
                      <a:t>2</a:t>
                    </a:r>
                    <a:r>
                      <a:rPr lang="en-US" altLang="hu-HU" sz="900" dirty="0" smtClean="0">
                        <a:solidFill>
                          <a:srgbClr val="000000"/>
                        </a:solidFill>
                        <a:latin typeface="Verdana" pitchFamily="34" charset="0"/>
                      </a:rPr>
                      <a:t>/201</a:t>
                    </a:r>
                    <a:r>
                      <a:rPr lang="hu-HU" altLang="hu-HU" sz="900" dirty="0" smtClean="0">
                        <a:solidFill>
                          <a:srgbClr val="000000"/>
                        </a:solidFill>
                        <a:latin typeface="Verdana" pitchFamily="34" charset="0"/>
                      </a:rPr>
                      <a:t>5</a:t>
                    </a:r>
                    <a:endParaRPr lang="en-US" altLang="hu-HU" sz="900" dirty="0" smtClean="0">
                      <a:solidFill>
                        <a:srgbClr val="000000"/>
                      </a:solidFill>
                      <a:latin typeface="Verdana" pitchFamily="34" charset="0"/>
                    </a:endParaRP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7</a:t>
                    </a:r>
                    <a:r>
                      <a:rPr lang="hu-HU" altLang="hu-HU" sz="1000" b="1" dirty="0" smtClean="0">
                        <a:solidFill>
                          <a:srgbClr val="000000"/>
                        </a:solidFill>
                        <a:latin typeface="Verdana" pitchFamily="34" charset="0"/>
                      </a:rPr>
                      <a:t>2</a:t>
                    </a:r>
                    <a:endParaRPr lang="en-US" altLang="hu-HU" sz="1000" b="1"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ARMv8</a:t>
                    </a:r>
                    <a:endParaRPr lang="hu-HU" altLang="hu-HU" sz="1000"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16 nm</a:t>
                    </a:r>
                    <a:endParaRPr lang="hu-HU" altLang="hu-HU" sz="1000" dirty="0">
                      <a:solidFill>
                        <a:srgbClr val="000000"/>
                      </a:solidFill>
                      <a:latin typeface="Verdana" pitchFamily="34" charset="0"/>
                    </a:endParaRPr>
                  </a:p>
                </p:txBody>
              </p:sp>
            </p:grpSp>
          </p:grpSp>
          <p:cxnSp>
            <p:nvCxnSpPr>
              <p:cNvPr id="81" name="Egyenes összekötő 56"/>
              <p:cNvCxnSpPr/>
              <p:nvPr/>
            </p:nvCxnSpPr>
            <p:spPr>
              <a:xfrm>
                <a:off x="8879033" y="6399204"/>
                <a:ext cx="0" cy="128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Lekerekített téglalap 30"/>
              <p:cNvSpPr/>
              <p:nvPr/>
            </p:nvSpPr>
            <p:spPr>
              <a:xfrm>
                <a:off x="8726961" y="4784778"/>
                <a:ext cx="170183" cy="15987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sp>
            <p:nvSpPr>
              <p:cNvPr id="91" name="Szövegdoboz 36"/>
              <p:cNvSpPr txBox="1">
                <a:spLocks noChangeArrowheads="1"/>
              </p:cNvSpPr>
              <p:nvPr/>
            </p:nvSpPr>
            <p:spPr bwMode="auto">
              <a:xfrm rot="21434806">
                <a:off x="7583262" y="4560926"/>
                <a:ext cx="1084688" cy="79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hu-HU" altLang="hu-HU" sz="900" dirty="0" smtClean="0">
                    <a:solidFill>
                      <a:srgbClr val="000000"/>
                    </a:solidFill>
                    <a:latin typeface="Verdana" pitchFamily="34" charset="0"/>
                  </a:rPr>
                  <a:t>11</a:t>
                </a:r>
                <a:r>
                  <a:rPr lang="en-US" altLang="hu-HU" sz="900" dirty="0" smtClean="0">
                    <a:solidFill>
                      <a:srgbClr val="000000"/>
                    </a:solidFill>
                    <a:latin typeface="Verdana" pitchFamily="34" charset="0"/>
                  </a:rPr>
                  <a:t>/201</a:t>
                </a:r>
                <a:r>
                  <a:rPr lang="hu-HU" altLang="hu-HU" sz="900" dirty="0" smtClean="0">
                    <a:solidFill>
                      <a:srgbClr val="000000"/>
                    </a:solidFill>
                    <a:latin typeface="Verdana" pitchFamily="34" charset="0"/>
                  </a:rPr>
                  <a:t>5</a:t>
                </a:r>
                <a:endParaRPr lang="en-US" altLang="hu-HU" sz="900" dirty="0" smtClean="0">
                  <a:solidFill>
                    <a:srgbClr val="000000"/>
                  </a:solidFill>
                  <a:latin typeface="Verdana" pitchFamily="34" charset="0"/>
                </a:endParaRPr>
              </a:p>
              <a:p>
                <a:pPr>
                  <a:spcBef>
                    <a:spcPct val="0"/>
                  </a:spcBef>
                  <a:buFontTx/>
                  <a:buNone/>
                </a:pPr>
                <a:r>
                  <a:rPr lang="hu-HU" altLang="hu-HU" sz="1000" b="1" dirty="0" smtClean="0">
                    <a:solidFill>
                      <a:srgbClr val="000000"/>
                    </a:solidFill>
                    <a:latin typeface="Verdana" pitchFamily="34" charset="0"/>
                  </a:rPr>
                  <a:t>Cortex-A35</a:t>
                </a:r>
                <a:endParaRPr lang="en-US" altLang="hu-HU" sz="1000" b="1"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ARMv8</a:t>
                </a:r>
              </a:p>
              <a:p>
                <a:pPr algn="ctr">
                  <a:spcBef>
                    <a:spcPct val="0"/>
                  </a:spcBef>
                  <a:buFontTx/>
                  <a:buNone/>
                </a:pPr>
                <a:r>
                  <a:rPr lang="hu-HU" altLang="hu-HU" sz="1000" dirty="0" smtClean="0">
                    <a:solidFill>
                      <a:srgbClr val="000000"/>
                    </a:solidFill>
                    <a:latin typeface="Verdana" pitchFamily="34" charset="0"/>
                  </a:rPr>
                  <a:t>16/14</a:t>
                </a:r>
                <a:r>
                  <a:rPr lang="en-US" altLang="hu-HU" sz="1000" dirty="0" smtClean="0">
                    <a:solidFill>
                      <a:srgbClr val="000000"/>
                    </a:solidFill>
                    <a:latin typeface="Verdana" pitchFamily="34" charset="0"/>
                  </a:rPr>
                  <a:t> nm</a:t>
                </a:r>
                <a:endParaRPr lang="hu-HU" altLang="hu-HU" sz="1000" dirty="0">
                  <a:solidFill>
                    <a:srgbClr val="000000"/>
                  </a:solidFill>
                  <a:latin typeface="Verdana" pitchFamily="34" charset="0"/>
                </a:endParaRPr>
              </a:p>
            </p:txBody>
          </p:sp>
        </p:grpSp>
        <p:sp>
          <p:nvSpPr>
            <p:cNvPr id="93" name="Rounded Rectangle 92"/>
            <p:cNvSpPr/>
            <p:nvPr/>
          </p:nvSpPr>
          <p:spPr>
            <a:xfrm rot="19980000">
              <a:off x="6950374" y="1128238"/>
              <a:ext cx="1363711" cy="1392055"/>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dirty="0" smtClean="0">
                  <a:solidFill>
                    <a:srgbClr val="FFFFFF"/>
                  </a:solidFill>
                </a:rPr>
                <a:t> </a:t>
              </a:r>
              <a:endParaRPr lang="en-US" dirty="0">
                <a:solidFill>
                  <a:srgbClr val="FFFFFF"/>
                </a:solidFill>
              </a:endParaRPr>
            </a:p>
          </p:txBody>
        </p:sp>
        <p:cxnSp>
          <p:nvCxnSpPr>
            <p:cNvPr id="86" name="Egyenes összekötő 79"/>
            <p:cNvCxnSpPr/>
            <p:nvPr/>
          </p:nvCxnSpPr>
          <p:spPr>
            <a:xfrm rot="5400000">
              <a:off x="319812" y="570399"/>
              <a:ext cx="0" cy="1365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Szövegdoboz 82"/>
            <p:cNvSpPr txBox="1"/>
            <p:nvPr/>
          </p:nvSpPr>
          <p:spPr>
            <a:xfrm>
              <a:off x="42452" y="503675"/>
              <a:ext cx="269626" cy="253916"/>
            </a:xfrm>
            <a:prstGeom prst="rect">
              <a:avLst/>
            </a:prstGeom>
            <a:noFill/>
          </p:spPr>
          <p:txBody>
            <a:bodyPr wrap="none">
              <a:spAutoFit/>
            </a:bodyPr>
            <a:lstStyle/>
            <a:p>
              <a:pPr>
                <a:defRPr/>
              </a:pPr>
              <a:r>
                <a:rPr lang="hu-HU" sz="1050" dirty="0" smtClean="0">
                  <a:solidFill>
                    <a:prstClr val="black"/>
                  </a:solidFill>
                  <a:ea typeface="Verdana" panose="020B0604030504040204" pitchFamily="34" charset="0"/>
                  <a:cs typeface="Verdana" panose="020B0604030504040204" pitchFamily="34" charset="0"/>
                </a:rPr>
                <a:t>8</a:t>
              </a:r>
              <a:endParaRPr lang="hu-HU" sz="1050" dirty="0">
                <a:solidFill>
                  <a:prstClr val="black"/>
                </a:solidFill>
                <a:ea typeface="Verdana" panose="020B0604030504040204" pitchFamily="34" charset="0"/>
                <a:cs typeface="Verdana" panose="020B0604030504040204" pitchFamily="34" charset="0"/>
              </a:endParaRPr>
            </a:p>
          </p:txBody>
        </p:sp>
        <p:cxnSp>
          <p:nvCxnSpPr>
            <p:cNvPr id="96" name="Egyenes összekötő 56"/>
            <p:cNvCxnSpPr/>
            <p:nvPr/>
          </p:nvCxnSpPr>
          <p:spPr>
            <a:xfrm>
              <a:off x="9521349" y="6515366"/>
              <a:ext cx="0" cy="1230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Szövegdoboz 17"/>
            <p:cNvSpPr txBox="1">
              <a:spLocks noChangeArrowheads="1"/>
            </p:cNvSpPr>
            <p:nvPr/>
          </p:nvSpPr>
          <p:spPr bwMode="auto">
            <a:xfrm>
              <a:off x="8903764" y="6642784"/>
              <a:ext cx="5116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dirty="0" smtClean="0">
                  <a:solidFill>
                    <a:srgbClr val="000000"/>
                  </a:solidFill>
                  <a:latin typeface="Verdana" pitchFamily="34" charset="0"/>
                </a:rPr>
                <a:t>2016</a:t>
              </a:r>
              <a:endParaRPr lang="hu-HU" altLang="hu-HU" sz="1000" dirty="0">
                <a:solidFill>
                  <a:srgbClr val="000000"/>
                </a:solidFill>
                <a:latin typeface="Verdana" pitchFamily="34" charset="0"/>
              </a:endParaRPr>
            </a:p>
          </p:txBody>
        </p:sp>
        <p:sp>
          <p:nvSpPr>
            <p:cNvPr id="97" name="Lekerekített téglalap 70"/>
            <p:cNvSpPr/>
            <p:nvPr/>
          </p:nvSpPr>
          <p:spPr>
            <a:xfrm>
              <a:off x="9127342" y="818710"/>
              <a:ext cx="170183" cy="155133"/>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sp>
          <p:nvSpPr>
            <p:cNvPr id="99" name="Szövegdoboz 36"/>
            <p:cNvSpPr txBox="1">
              <a:spLocks noChangeArrowheads="1"/>
            </p:cNvSpPr>
            <p:nvPr/>
          </p:nvSpPr>
          <p:spPr bwMode="auto">
            <a:xfrm rot="19980000">
              <a:off x="8164300" y="866185"/>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hu-HU" altLang="hu-HU" sz="900" dirty="0" smtClean="0">
                  <a:solidFill>
                    <a:srgbClr val="000000"/>
                  </a:solidFill>
                  <a:latin typeface="Verdana" pitchFamily="34" charset="0"/>
                </a:rPr>
                <a:t>5</a:t>
              </a:r>
              <a:r>
                <a:rPr lang="en-US" altLang="hu-HU" sz="900" dirty="0" smtClean="0">
                  <a:solidFill>
                    <a:srgbClr val="000000"/>
                  </a:solidFill>
                  <a:latin typeface="Verdana" pitchFamily="34" charset="0"/>
                </a:rPr>
                <a:t>/201</a:t>
              </a:r>
              <a:r>
                <a:rPr lang="hu-HU" altLang="hu-HU" sz="900" dirty="0" smtClean="0">
                  <a:solidFill>
                    <a:srgbClr val="000000"/>
                  </a:solidFill>
                  <a:latin typeface="Verdana" pitchFamily="34" charset="0"/>
                </a:rPr>
                <a:t>6</a:t>
              </a:r>
              <a:endParaRPr lang="en-US" altLang="hu-HU" sz="900" dirty="0" smtClean="0">
                <a:solidFill>
                  <a:srgbClr val="000000"/>
                </a:solidFill>
                <a:latin typeface="Verdana" pitchFamily="34" charset="0"/>
              </a:endParaRP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7</a:t>
              </a:r>
              <a:r>
                <a:rPr lang="hu-HU" altLang="hu-HU" sz="1000" b="1" dirty="0" smtClean="0">
                  <a:solidFill>
                    <a:srgbClr val="000000"/>
                  </a:solidFill>
                  <a:latin typeface="Verdana" pitchFamily="34" charset="0"/>
                </a:rPr>
                <a:t>3</a:t>
              </a:r>
              <a:endParaRPr lang="en-US" altLang="hu-HU" sz="1000" b="1"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ARMv8</a:t>
              </a:r>
              <a:endParaRPr lang="hu-HU" altLang="hu-HU" sz="1000"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1</a:t>
              </a:r>
              <a:r>
                <a:rPr lang="hu-HU" altLang="hu-HU" sz="1000" dirty="0" smtClean="0">
                  <a:solidFill>
                    <a:srgbClr val="000000"/>
                  </a:solidFill>
                  <a:latin typeface="Verdana" pitchFamily="34" charset="0"/>
                </a:rPr>
                <a:t>0</a:t>
              </a:r>
              <a:r>
                <a:rPr lang="en-US" altLang="hu-HU" sz="1000" dirty="0" smtClean="0">
                  <a:solidFill>
                    <a:srgbClr val="000000"/>
                  </a:solidFill>
                  <a:latin typeface="Verdana" pitchFamily="34" charset="0"/>
                </a:rPr>
                <a:t> nm</a:t>
              </a:r>
              <a:endParaRPr lang="hu-HU" altLang="hu-HU" sz="1000" dirty="0">
                <a:solidFill>
                  <a:srgbClr val="000000"/>
                </a:solidFill>
                <a:latin typeface="Verdana" pitchFamily="34" charset="0"/>
              </a:endParaRPr>
            </a:p>
          </p:txBody>
        </p:sp>
      </p:grpSp>
      <p:sp>
        <p:nvSpPr>
          <p:cNvPr id="94" name="Lekerekített téglalap 68"/>
          <p:cNvSpPr/>
          <p:nvPr/>
        </p:nvSpPr>
        <p:spPr>
          <a:xfrm>
            <a:off x="6304970" y="4413708"/>
            <a:ext cx="157240" cy="14041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sp>
        <p:nvSpPr>
          <p:cNvPr id="100" name="Szövegdoboz 36"/>
          <p:cNvSpPr txBox="1">
            <a:spLocks noChangeArrowheads="1"/>
          </p:cNvSpPr>
          <p:nvPr/>
        </p:nvSpPr>
        <p:spPr bwMode="auto">
          <a:xfrm rot="20700000">
            <a:off x="5612496" y="3771921"/>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hu-HU" altLang="hu-HU" sz="900" dirty="0" smtClean="0">
                <a:solidFill>
                  <a:srgbClr val="000000"/>
                </a:solidFill>
                <a:latin typeface="Verdana" pitchFamily="34" charset="0"/>
              </a:rPr>
              <a:t>6</a:t>
            </a:r>
            <a:r>
              <a:rPr lang="en-US" altLang="hu-HU" sz="900" dirty="0" smtClean="0">
                <a:solidFill>
                  <a:srgbClr val="000000"/>
                </a:solidFill>
                <a:latin typeface="Verdana" pitchFamily="34" charset="0"/>
              </a:rPr>
              <a:t>/201</a:t>
            </a:r>
            <a:r>
              <a:rPr lang="hu-HU" altLang="hu-HU" sz="900" dirty="0" smtClean="0">
                <a:solidFill>
                  <a:srgbClr val="000000"/>
                </a:solidFill>
                <a:latin typeface="Verdana" pitchFamily="34" charset="0"/>
              </a:rPr>
              <a:t>3</a:t>
            </a:r>
            <a:endParaRPr lang="en-US" altLang="hu-HU" sz="900" dirty="0" smtClean="0">
              <a:solidFill>
                <a:srgbClr val="000000"/>
              </a:solidFill>
              <a:latin typeface="Verdana" pitchFamily="34" charset="0"/>
            </a:endParaRPr>
          </a:p>
          <a:p>
            <a:pPr>
              <a:spcBef>
                <a:spcPct val="0"/>
              </a:spcBef>
              <a:buFontTx/>
              <a:buNone/>
            </a:pPr>
            <a:r>
              <a:rPr lang="hu-HU" altLang="hu-HU" sz="1000" b="1" dirty="0" smtClean="0">
                <a:solidFill>
                  <a:srgbClr val="000000"/>
                </a:solidFill>
                <a:latin typeface="Verdana" pitchFamily="34" charset="0"/>
              </a:rPr>
              <a:t>Cortex-A12</a:t>
            </a:r>
            <a:endParaRPr lang="en-US" altLang="hu-HU" sz="1000" b="1" dirty="0" smtClean="0">
              <a:solidFill>
                <a:srgbClr val="000000"/>
              </a:solidFill>
              <a:latin typeface="Verdana" pitchFamily="34" charset="0"/>
            </a:endParaRPr>
          </a:p>
          <a:p>
            <a:pPr algn="ctr">
              <a:spcBef>
                <a:spcPct val="0"/>
              </a:spcBef>
              <a:buFontTx/>
              <a:buNone/>
            </a:pPr>
            <a:r>
              <a:rPr lang="en-US" altLang="hu-HU" sz="1000" dirty="0" err="1" smtClean="0">
                <a:solidFill>
                  <a:srgbClr val="000000"/>
                </a:solidFill>
                <a:latin typeface="Verdana" pitchFamily="34" charset="0"/>
              </a:rPr>
              <a:t>ARMv</a:t>
            </a:r>
            <a:r>
              <a:rPr lang="hu-HU" altLang="hu-HU" sz="1000" dirty="0" smtClean="0">
                <a:solidFill>
                  <a:srgbClr val="000000"/>
                </a:solidFill>
                <a:latin typeface="Verdana" pitchFamily="34" charset="0"/>
              </a:rPr>
              <a:t>7</a:t>
            </a:r>
            <a:endParaRPr lang="en-US" altLang="hu-HU" sz="1000"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2</a:t>
            </a:r>
            <a:r>
              <a:rPr lang="hu-HU" altLang="hu-HU" sz="1000" dirty="0" smtClean="0">
                <a:solidFill>
                  <a:srgbClr val="000000"/>
                </a:solidFill>
                <a:latin typeface="Verdana" pitchFamily="34" charset="0"/>
              </a:rPr>
              <a:t>8</a:t>
            </a:r>
            <a:r>
              <a:rPr lang="en-US" altLang="hu-HU" sz="1000" dirty="0" smtClean="0">
                <a:solidFill>
                  <a:srgbClr val="000000"/>
                </a:solidFill>
                <a:latin typeface="Verdana" pitchFamily="34" charset="0"/>
              </a:rPr>
              <a:t> nm</a:t>
            </a:r>
            <a:endParaRPr lang="hu-HU" altLang="hu-HU" sz="1000" dirty="0">
              <a:solidFill>
                <a:srgbClr val="000000"/>
              </a:solidFill>
              <a:latin typeface="Verdana" pitchFamily="34" charset="0"/>
            </a:endParaRPr>
          </a:p>
        </p:txBody>
      </p:sp>
      <p:cxnSp>
        <p:nvCxnSpPr>
          <p:cNvPr id="10" name="Straight Connector 9"/>
          <p:cNvCxnSpPr/>
          <p:nvPr/>
        </p:nvCxnSpPr>
        <p:spPr bwMode="auto">
          <a:xfrm>
            <a:off x="5697125" y="3834045"/>
            <a:ext cx="1008000" cy="587048"/>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flipH="1">
            <a:off x="6123403" y="3654025"/>
            <a:ext cx="158787" cy="100800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67720033"/>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8533" y="1001350"/>
            <a:ext cx="8662692" cy="3262432"/>
          </a:xfrm>
          <a:prstGeom prst="rect">
            <a:avLst/>
          </a:prstGeom>
          <a:noFill/>
        </p:spPr>
        <p:txBody>
          <a:bodyPr wrap="none" rtlCol="0">
            <a:spAutoFit/>
          </a:bodyPr>
          <a:lstStyle/>
          <a:p>
            <a:pPr marL="285750" indent="-285750">
              <a:buClr>
                <a:srgbClr val="000000"/>
              </a:buClr>
              <a:buFont typeface="Arial" panose="020B0604020202020204" pitchFamily="34" charset="0"/>
              <a:buChar char="•"/>
            </a:pPr>
            <a:r>
              <a:rPr lang="hu-HU" sz="1600" dirty="0" smtClean="0">
                <a:solidFill>
                  <a:srgbClr val="0070C0"/>
                </a:solidFill>
              </a:rPr>
              <a:t>02</a:t>
            </a:r>
            <a:r>
              <a:rPr lang="en-US" sz="1600" dirty="0" smtClean="0">
                <a:solidFill>
                  <a:srgbClr val="0070C0"/>
                </a:solidFill>
              </a:rPr>
              <a:t>/201</a:t>
            </a:r>
            <a:r>
              <a:rPr lang="hu-HU" sz="1600" dirty="0" smtClean="0">
                <a:solidFill>
                  <a:srgbClr val="0070C0"/>
                </a:solidFill>
              </a:rPr>
              <a:t>5</a:t>
            </a:r>
            <a:r>
              <a:rPr lang="en-US" sz="1600" dirty="0" smtClean="0">
                <a:solidFill>
                  <a:srgbClr val="000000"/>
                </a:solidFill>
              </a:rPr>
              <a:t>: </a:t>
            </a:r>
            <a:r>
              <a:rPr lang="en-US" sz="1600" dirty="0" smtClean="0">
                <a:solidFill>
                  <a:srgbClr val="0070C0"/>
                </a:solidFill>
              </a:rPr>
              <a:t>Announced</a:t>
            </a:r>
            <a:r>
              <a:rPr lang="en-US" sz="1600" dirty="0" smtClean="0">
                <a:solidFill>
                  <a:srgbClr val="000000"/>
                </a:solidFill>
              </a:rPr>
              <a:t> </a:t>
            </a:r>
            <a:r>
              <a:rPr lang="hu-HU" sz="1600" dirty="0" smtClean="0">
                <a:solidFill>
                  <a:srgbClr val="000000"/>
                </a:solidFill>
              </a:rPr>
              <a:t>along with the CoreLink CCI-500 cache Cache Coherent </a:t>
            </a:r>
          </a:p>
          <a:p>
            <a:pPr>
              <a:buClr>
                <a:srgbClr val="000000"/>
              </a:buClr>
            </a:pPr>
            <a:r>
              <a:rPr lang="hu-HU" sz="1600" dirty="0">
                <a:solidFill>
                  <a:srgbClr val="000000"/>
                </a:solidFill>
              </a:rPr>
              <a:t> </a:t>
            </a:r>
            <a:r>
              <a:rPr lang="hu-HU" sz="1600" dirty="0" smtClean="0">
                <a:solidFill>
                  <a:srgbClr val="000000"/>
                </a:solidFill>
              </a:rPr>
              <a:t>     Interconnect and the Mali T880 GPU </a:t>
            </a:r>
            <a:r>
              <a:rPr lang="en-US" sz="1600" dirty="0" smtClean="0">
                <a:solidFill>
                  <a:srgbClr val="000000"/>
                </a:solidFill>
              </a:rPr>
              <a:t>with</a:t>
            </a:r>
            <a:r>
              <a:rPr lang="hu-HU" sz="1600" dirty="0" smtClean="0">
                <a:solidFill>
                  <a:srgbClr val="000000"/>
                </a:solidFill>
              </a:rPr>
              <a:t> </a:t>
            </a:r>
            <a:r>
              <a:rPr lang="en-US" sz="1600" dirty="0" smtClean="0">
                <a:solidFill>
                  <a:srgbClr val="000000"/>
                </a:solidFill>
              </a:rPr>
              <a:t>immediate</a:t>
            </a:r>
            <a:r>
              <a:rPr lang="hu-HU" sz="1600" dirty="0" smtClean="0">
                <a:solidFill>
                  <a:srgbClr val="000000"/>
                </a:solidFill>
              </a:rPr>
              <a:t> </a:t>
            </a:r>
            <a:r>
              <a:rPr lang="en-US" sz="1600" dirty="0" smtClean="0">
                <a:solidFill>
                  <a:srgbClr val="000000"/>
                </a:solidFill>
              </a:rPr>
              <a:t> availability for licensing.</a:t>
            </a:r>
            <a:endParaRPr lang="en-US" sz="1600" dirty="0">
              <a:solidFill>
                <a:srgbClr val="000000"/>
              </a:solidFill>
            </a:endParaRPr>
          </a:p>
          <a:p>
            <a:pPr marL="285750" indent="-285750">
              <a:spcAft>
                <a:spcPts val="600"/>
              </a:spcAft>
              <a:buClr>
                <a:srgbClr val="000000"/>
              </a:buClr>
              <a:buFont typeface="Arial" panose="020B0604020202020204" pitchFamily="34" charset="0"/>
              <a:buChar char="•"/>
            </a:pPr>
            <a:r>
              <a:rPr lang="hu-HU" sz="1600" dirty="0" smtClean="0">
                <a:solidFill>
                  <a:srgbClr val="0070C0"/>
                </a:solidFill>
              </a:rPr>
              <a:t>Q1/2016</a:t>
            </a:r>
            <a:r>
              <a:rPr lang="en-US" sz="1600" dirty="0" smtClean="0">
                <a:solidFill>
                  <a:srgbClr val="0070C0"/>
                </a:solidFill>
              </a:rPr>
              <a:t>: First </a:t>
            </a:r>
            <a:r>
              <a:rPr lang="hu-HU" sz="1600" dirty="0" smtClean="0">
                <a:solidFill>
                  <a:srgbClr val="0070C0"/>
                </a:solidFill>
              </a:rPr>
              <a:t>premium level </a:t>
            </a:r>
            <a:r>
              <a:rPr lang="en-US" sz="1600" dirty="0" smtClean="0">
                <a:solidFill>
                  <a:srgbClr val="0070C0"/>
                </a:solidFill>
              </a:rPr>
              <a:t>mobile devices</a:t>
            </a:r>
            <a:r>
              <a:rPr lang="en-US" sz="1600" dirty="0" smtClean="0">
                <a:solidFill>
                  <a:srgbClr val="000000"/>
                </a:solidFill>
              </a:rPr>
              <a:t> with Cortex-A</a:t>
            </a:r>
            <a:r>
              <a:rPr lang="hu-HU" sz="1600" dirty="0" smtClean="0">
                <a:solidFill>
                  <a:srgbClr val="000000"/>
                </a:solidFill>
              </a:rPr>
              <a:t>72</a:t>
            </a:r>
            <a:r>
              <a:rPr lang="en-US" sz="1600" dirty="0" smtClean="0">
                <a:solidFill>
                  <a:srgbClr val="0070C0"/>
                </a:solidFill>
              </a:rPr>
              <a:t>.</a:t>
            </a:r>
          </a:p>
          <a:p>
            <a:pPr marL="285750" indent="-285750">
              <a:spcAft>
                <a:spcPts val="600"/>
              </a:spcAft>
              <a:buFont typeface="Arial" panose="020B0604020202020204" pitchFamily="34" charset="0"/>
              <a:buChar char="•"/>
            </a:pPr>
            <a:r>
              <a:rPr lang="hu-HU" sz="1600" dirty="0" smtClean="0">
                <a:solidFill>
                  <a:srgbClr val="000000"/>
                </a:solidFill>
                <a:ea typeface="Verdana" panose="020B0604030504040204" pitchFamily="34" charset="0"/>
                <a:cs typeface="Verdana" panose="020B0604030504040204" pitchFamily="34" charset="0"/>
              </a:rPr>
              <a:t>The Cortex-A72 is</a:t>
            </a:r>
            <a:r>
              <a:rPr lang="en-US" sz="1600" dirty="0" smtClean="0">
                <a:solidFill>
                  <a:srgbClr val="000000"/>
                </a:solidFill>
                <a:ea typeface="Verdana" panose="020B0604030504040204" pitchFamily="34" charset="0"/>
                <a:cs typeface="Verdana" panose="020B0604030504040204" pitchFamily="34" charset="0"/>
              </a:rPr>
              <a:t> </a:t>
            </a:r>
            <a:r>
              <a:rPr lang="hu-HU" sz="1600" dirty="0" smtClean="0">
                <a:solidFill>
                  <a:srgbClr val="0070C0"/>
                </a:solidFill>
                <a:ea typeface="Verdana" panose="020B0604030504040204" pitchFamily="34" charset="0"/>
                <a:cs typeface="Verdana" panose="020B0604030504040204" pitchFamily="34" charset="0"/>
              </a:rPr>
              <a:t>based on </a:t>
            </a:r>
            <a:r>
              <a:rPr lang="en-US" sz="1600" dirty="0" smtClean="0">
                <a:solidFill>
                  <a:srgbClr val="0070C0"/>
                </a:solidFill>
                <a:ea typeface="Verdana" panose="020B0604030504040204" pitchFamily="34" charset="0"/>
                <a:cs typeface="Verdana" panose="020B0604030504040204" pitchFamily="34" charset="0"/>
              </a:rPr>
              <a:t>the </a:t>
            </a:r>
            <a:r>
              <a:rPr lang="hu-HU" sz="1600" dirty="0" smtClean="0">
                <a:solidFill>
                  <a:srgbClr val="000000"/>
                </a:solidFill>
                <a:ea typeface="Verdana" panose="020B0604030504040204" pitchFamily="34" charset="0"/>
                <a:cs typeface="Verdana" panose="020B0604030504040204" pitchFamily="34" charset="0"/>
              </a:rPr>
              <a:t>high performance 64-bit </a:t>
            </a:r>
            <a:r>
              <a:rPr lang="en-US" sz="1600" dirty="0" smtClean="0">
                <a:solidFill>
                  <a:srgbClr val="0070C0"/>
                </a:solidFill>
                <a:ea typeface="Verdana" panose="020B0604030504040204" pitchFamily="34" charset="0"/>
                <a:cs typeface="Verdana" panose="020B0604030504040204" pitchFamily="34" charset="0"/>
              </a:rPr>
              <a:t>Cortex</a:t>
            </a:r>
            <a:r>
              <a:rPr lang="hu-HU" sz="1600" dirty="0" smtClean="0">
                <a:solidFill>
                  <a:srgbClr val="0070C0"/>
                </a:solidFill>
                <a:ea typeface="Verdana" panose="020B0604030504040204" pitchFamily="34" charset="0"/>
                <a:cs typeface="Verdana" panose="020B0604030504040204" pitchFamily="34" charset="0"/>
              </a:rPr>
              <a:t>-A57</a:t>
            </a:r>
            <a:r>
              <a:rPr lang="en-US" sz="1600" dirty="0" smtClean="0">
                <a:solidFill>
                  <a:srgbClr val="000000"/>
                </a:solidFill>
                <a:ea typeface="Verdana" panose="020B0604030504040204" pitchFamily="34" charset="0"/>
                <a:cs typeface="Verdana" panose="020B0604030504040204" pitchFamily="34" charset="0"/>
              </a:rPr>
              <a:t>.</a:t>
            </a:r>
            <a:endParaRPr lang="hu-HU" sz="1600" dirty="0" smtClean="0">
              <a:solidFill>
                <a:srgbClr val="000000"/>
              </a:solidFill>
              <a:ea typeface="Verdana" panose="020B0604030504040204" pitchFamily="34" charset="0"/>
              <a:cs typeface="Verdana" panose="020B0604030504040204" pitchFamily="34" charset="0"/>
            </a:endParaRPr>
          </a:p>
          <a:p>
            <a:r>
              <a:rPr lang="hu-HU" sz="1600" dirty="0" smtClean="0">
                <a:solidFill>
                  <a:srgbClr val="000000"/>
                </a:solidFill>
                <a:ea typeface="Verdana" panose="020B0604030504040204" pitchFamily="34" charset="0"/>
                <a:cs typeface="Verdana" panose="020B0604030504040204" pitchFamily="34" charset="0"/>
              </a:rPr>
              <a:t>    Nevertheless, every logical block of the Cortex-A57 was </a:t>
            </a:r>
            <a:r>
              <a:rPr lang="hu-HU" sz="1600" dirty="0" smtClean="0">
                <a:solidFill>
                  <a:srgbClr val="0070C0"/>
                </a:solidFill>
                <a:ea typeface="Verdana" panose="020B0604030504040204" pitchFamily="34" charset="0"/>
                <a:cs typeface="Verdana" panose="020B0604030504040204" pitchFamily="34" charset="0"/>
              </a:rPr>
              <a:t>optimized for </a:t>
            </a:r>
          </a:p>
          <a:p>
            <a:pPr marL="285750" indent="-285750">
              <a:spcAft>
                <a:spcPts val="600"/>
              </a:spcAft>
              <a:buFont typeface="Arial" panose="020B0604020202020204" pitchFamily="34" charset="0"/>
              <a:buChar char="•"/>
            </a:pPr>
            <a:r>
              <a:rPr lang="hu-HU" sz="1600" dirty="0" smtClean="0">
                <a:solidFill>
                  <a:srgbClr val="0070C0"/>
                </a:solidFill>
                <a:ea typeface="Verdana" panose="020B0604030504040204" pitchFamily="34" charset="0"/>
                <a:cs typeface="Verdana" panose="020B0604030504040204" pitchFamily="34" charset="0"/>
              </a:rPr>
              <a:t>  power efficiency.</a:t>
            </a:r>
          </a:p>
          <a:p>
            <a:pPr>
              <a:spcAft>
                <a:spcPts val="600"/>
              </a:spcAft>
            </a:pPr>
            <a:r>
              <a:rPr lang="hu-HU" sz="1600" dirty="0" smtClean="0">
                <a:solidFill>
                  <a:srgbClr val="000000"/>
                </a:solidFill>
                <a:ea typeface="Verdana" panose="020B0604030504040204" pitchFamily="34" charset="0"/>
                <a:cs typeface="Verdana" panose="020B0604030504040204" pitchFamily="34" charset="0"/>
              </a:rPr>
              <a:t>    It was designed in ARM's Austin, Texas design center.</a:t>
            </a:r>
          </a:p>
          <a:p>
            <a:pPr marL="285750" indent="-285750">
              <a:buFont typeface="Arial" panose="020B0604020202020204" pitchFamily="34" charset="0"/>
              <a:buChar char="•"/>
            </a:pPr>
            <a:r>
              <a:rPr lang="en-US" sz="1600" dirty="0" smtClean="0">
                <a:solidFill>
                  <a:srgbClr val="000000"/>
                </a:solidFill>
                <a:ea typeface="Verdana" panose="020B0604030504040204" pitchFamily="34" charset="0"/>
                <a:cs typeface="Verdana" panose="020B0604030504040204" pitchFamily="34" charset="0"/>
              </a:rPr>
              <a:t>The </a:t>
            </a:r>
            <a:r>
              <a:rPr lang="hu-HU" sz="1600" dirty="0" smtClean="0">
                <a:solidFill>
                  <a:srgbClr val="000000"/>
                </a:solidFill>
                <a:ea typeface="Verdana" panose="020B0604030504040204" pitchFamily="34" charset="0"/>
                <a:cs typeface="Verdana" panose="020B0604030504040204" pitchFamily="34" charset="0"/>
              </a:rPr>
              <a:t>Cortex-A72</a:t>
            </a:r>
            <a:r>
              <a:rPr lang="en-US" sz="1600" dirty="0" smtClean="0">
                <a:solidFill>
                  <a:srgbClr val="000000"/>
                </a:solidFill>
                <a:ea typeface="Verdana" panose="020B0604030504040204" pitchFamily="34" charset="0"/>
                <a:cs typeface="Verdana" panose="020B0604030504040204" pitchFamily="34" charset="0"/>
              </a:rPr>
              <a:t> </a:t>
            </a:r>
            <a:r>
              <a:rPr lang="en-US" sz="1600" dirty="0" smtClean="0">
                <a:solidFill>
                  <a:srgbClr val="0070C0"/>
                </a:solidFill>
                <a:ea typeface="Verdana" panose="020B0604030504040204" pitchFamily="34" charset="0"/>
                <a:cs typeface="Verdana" panose="020B0604030504040204" pitchFamily="34" charset="0"/>
              </a:rPr>
              <a:t>can </a:t>
            </a:r>
            <a:r>
              <a:rPr lang="en-US" sz="1600" dirty="0">
                <a:solidFill>
                  <a:srgbClr val="0070C0"/>
                </a:solidFill>
                <a:ea typeface="Verdana" panose="020B0604030504040204" pitchFamily="34" charset="0"/>
                <a:cs typeface="Verdana" panose="020B0604030504040204" pitchFamily="34" charset="0"/>
              </a:rPr>
              <a:t>be used </a:t>
            </a:r>
            <a:r>
              <a:rPr lang="hu-HU" sz="1600" dirty="0" smtClean="0">
                <a:solidFill>
                  <a:srgbClr val="0070C0"/>
                </a:solidFill>
                <a:ea typeface="Verdana" panose="020B0604030504040204" pitchFamily="34" charset="0"/>
                <a:cs typeface="Verdana" panose="020B0604030504040204" pitchFamily="34" charset="0"/>
              </a:rPr>
              <a:t>either as stand alone processors or as part of </a:t>
            </a:r>
          </a:p>
          <a:p>
            <a:pPr>
              <a:spcAft>
                <a:spcPts val="600"/>
              </a:spcAft>
            </a:pPr>
            <a:r>
              <a:rPr lang="hu-HU" sz="1600" dirty="0">
                <a:solidFill>
                  <a:srgbClr val="0070C0"/>
                </a:solidFill>
                <a:ea typeface="Verdana" panose="020B0604030504040204" pitchFamily="34" charset="0"/>
                <a:cs typeface="Verdana" panose="020B0604030504040204" pitchFamily="34" charset="0"/>
              </a:rPr>
              <a:t> </a:t>
            </a:r>
            <a:r>
              <a:rPr lang="hu-HU" sz="1600" dirty="0" smtClean="0">
                <a:solidFill>
                  <a:srgbClr val="0070C0"/>
                </a:solidFill>
                <a:ea typeface="Verdana" panose="020B0604030504040204" pitchFamily="34" charset="0"/>
                <a:cs typeface="Verdana" panose="020B0604030504040204" pitchFamily="34" charset="0"/>
              </a:rPr>
              <a:t>     </a:t>
            </a:r>
            <a:r>
              <a:rPr lang="en-US" sz="1600" dirty="0" smtClean="0">
                <a:solidFill>
                  <a:srgbClr val="0070C0"/>
                </a:solidFill>
                <a:ea typeface="Verdana" panose="020B0604030504040204" pitchFamily="34" charset="0"/>
                <a:cs typeface="Verdana" panose="020B0604030504040204" pitchFamily="34" charset="0"/>
              </a:rPr>
              <a:t>a</a:t>
            </a:r>
            <a:r>
              <a:rPr lang="hu-HU" sz="1600" dirty="0" smtClean="0">
                <a:solidFill>
                  <a:srgbClr val="0070C0"/>
                </a:solidFill>
                <a:ea typeface="Verdana" panose="020B0604030504040204" pitchFamily="34" charset="0"/>
                <a:cs typeface="Verdana" panose="020B0604030504040204" pitchFamily="34" charset="0"/>
              </a:rPr>
              <a:t> big-LITTLE </a:t>
            </a:r>
            <a:r>
              <a:rPr lang="en-US" sz="1600" dirty="0" smtClean="0">
                <a:solidFill>
                  <a:srgbClr val="0070C0"/>
                </a:solidFill>
                <a:ea typeface="Verdana" panose="020B0604030504040204" pitchFamily="34" charset="0"/>
                <a:cs typeface="Verdana" panose="020B0604030504040204" pitchFamily="34" charset="0"/>
              </a:rPr>
              <a:t>configuration</a:t>
            </a:r>
            <a:r>
              <a:rPr lang="hu-HU" sz="1600" dirty="0" smtClean="0">
                <a:solidFill>
                  <a:srgbClr val="0070C0"/>
                </a:solidFill>
                <a:ea typeface="Verdana" panose="020B0604030504040204" pitchFamily="34" charset="0"/>
                <a:cs typeface="Verdana" panose="020B0604030504040204" pitchFamily="34" charset="0"/>
              </a:rPr>
              <a:t> along with the Cortex-A53 processors.</a:t>
            </a:r>
          </a:p>
          <a:p>
            <a:pPr>
              <a:spcAft>
                <a:spcPts val="600"/>
              </a:spcAft>
            </a:pPr>
            <a:r>
              <a:rPr lang="hu-HU" sz="1600" dirty="0">
                <a:solidFill>
                  <a:srgbClr val="0070C0"/>
                </a:solidFill>
                <a:ea typeface="Verdana" panose="020B0604030504040204" pitchFamily="34" charset="0"/>
                <a:cs typeface="Verdana" panose="020B0604030504040204" pitchFamily="34" charset="0"/>
              </a:rPr>
              <a:t> </a:t>
            </a:r>
            <a:r>
              <a:rPr lang="hu-HU" sz="1600" dirty="0" smtClean="0">
                <a:solidFill>
                  <a:srgbClr val="0070C0"/>
                </a:solidFill>
                <a:ea typeface="Verdana" panose="020B0604030504040204" pitchFamily="34" charset="0"/>
                <a:cs typeface="Verdana" panose="020B0604030504040204" pitchFamily="34" charset="0"/>
              </a:rPr>
              <a:t>   </a:t>
            </a:r>
            <a:r>
              <a:rPr lang="en-US" sz="1600" dirty="0" smtClean="0">
                <a:solidFill>
                  <a:srgbClr val="0070C0"/>
                </a:solidFill>
                <a:ea typeface="Verdana" panose="020B0604030504040204" pitchFamily="34" charset="0"/>
                <a:cs typeface="Verdana" panose="020B0604030504040204" pitchFamily="34" charset="0"/>
              </a:rPr>
              <a:t>Interoperability</a:t>
            </a:r>
            <a:r>
              <a:rPr lang="en-US" sz="1600" dirty="0" smtClean="0">
                <a:solidFill>
                  <a:srgbClr val="000000"/>
                </a:solidFill>
                <a:ea typeface="Verdana" panose="020B0604030504040204" pitchFamily="34" charset="0"/>
                <a:cs typeface="Verdana" panose="020B0604030504040204" pitchFamily="34" charset="0"/>
              </a:rPr>
              <a:t> </a:t>
            </a:r>
            <a:r>
              <a:rPr lang="en-US" sz="1600" dirty="0">
                <a:solidFill>
                  <a:srgbClr val="0070C0"/>
                </a:solidFill>
                <a:ea typeface="Verdana" panose="020B0604030504040204" pitchFamily="34" charset="0"/>
                <a:cs typeface="Verdana" panose="020B0604030504040204" pitchFamily="34" charset="0"/>
              </a:rPr>
              <a:t>with</a:t>
            </a:r>
            <a:r>
              <a:rPr lang="en-US" sz="1600" dirty="0">
                <a:solidFill>
                  <a:srgbClr val="000000"/>
                </a:solidFill>
                <a:ea typeface="Verdana" panose="020B0604030504040204" pitchFamily="34" charset="0"/>
                <a:cs typeface="Verdana" panose="020B0604030504040204" pitchFamily="34" charset="0"/>
              </a:rPr>
              <a:t> the </a:t>
            </a:r>
            <a:r>
              <a:rPr lang="en-US" sz="1600" dirty="0">
                <a:solidFill>
                  <a:srgbClr val="0070C0"/>
                </a:solidFill>
                <a:ea typeface="Verdana" panose="020B0604030504040204" pitchFamily="34" charset="0"/>
                <a:cs typeface="Verdana" panose="020B0604030504040204" pitchFamily="34" charset="0"/>
              </a:rPr>
              <a:t>ARM Mali GPU </a:t>
            </a:r>
            <a:r>
              <a:rPr lang="en-US" sz="1600" dirty="0" smtClean="0">
                <a:solidFill>
                  <a:srgbClr val="0070C0"/>
                </a:solidFill>
                <a:ea typeface="Verdana" panose="020B0604030504040204" pitchFamily="34" charset="0"/>
                <a:cs typeface="Verdana" panose="020B0604030504040204" pitchFamily="34" charset="0"/>
              </a:rPr>
              <a:t>family</a:t>
            </a:r>
            <a:r>
              <a:rPr lang="hu-HU" sz="1600" dirty="0" smtClean="0">
                <a:solidFill>
                  <a:srgbClr val="0070C0"/>
                </a:solidFill>
                <a:ea typeface="Verdana" panose="020B0604030504040204" pitchFamily="34" charset="0"/>
                <a:cs typeface="Verdana" panose="020B0604030504040204" pitchFamily="34" charset="0"/>
              </a:rPr>
              <a:t>.</a:t>
            </a:r>
            <a:endParaRPr lang="en-US" sz="1600" dirty="0" smtClean="0">
              <a:solidFill>
                <a:srgbClr val="000000"/>
              </a:solidFill>
              <a:ea typeface="Verdana" panose="020B0604030504040204" pitchFamily="34" charset="0"/>
              <a:cs typeface="Verdana" panose="020B0604030504040204" pitchFamily="34" charset="0"/>
            </a:endParaRPr>
          </a:p>
          <a:p>
            <a:pPr marL="285750" indent="-285750">
              <a:spcAft>
                <a:spcPts val="600"/>
              </a:spcAft>
              <a:buFont typeface="Arial" panose="020B0604020202020204" pitchFamily="34" charset="0"/>
              <a:buChar char="•"/>
            </a:pPr>
            <a:r>
              <a:rPr lang="en-US" sz="1600" dirty="0">
                <a:solidFill>
                  <a:srgbClr val="000000"/>
                </a:solidFill>
                <a:ea typeface="Verdana" panose="020B0604030504040204" pitchFamily="34" charset="0"/>
                <a:cs typeface="Verdana" panose="020B0604030504040204" pitchFamily="34" charset="0"/>
              </a:rPr>
              <a:t>T</a:t>
            </a:r>
            <a:r>
              <a:rPr lang="en-US" sz="1600" dirty="0" smtClean="0">
                <a:solidFill>
                  <a:srgbClr val="000000"/>
                </a:solidFill>
                <a:ea typeface="Verdana" panose="020B0604030504040204" pitchFamily="34" charset="0"/>
                <a:cs typeface="Verdana" panose="020B0604030504040204" pitchFamily="34" charset="0"/>
              </a:rPr>
              <a:t>arget process technology: </a:t>
            </a:r>
            <a:r>
              <a:rPr lang="en-US" sz="1600" dirty="0" smtClean="0">
                <a:solidFill>
                  <a:srgbClr val="0070C0"/>
                </a:solidFill>
                <a:ea typeface="Verdana" panose="020B0604030504040204" pitchFamily="34" charset="0"/>
                <a:cs typeface="Verdana" panose="020B0604030504040204" pitchFamily="34" charset="0"/>
              </a:rPr>
              <a:t>1</a:t>
            </a:r>
            <a:r>
              <a:rPr lang="hu-HU" sz="1600" dirty="0" smtClean="0">
                <a:solidFill>
                  <a:srgbClr val="0070C0"/>
                </a:solidFill>
                <a:ea typeface="Verdana" panose="020B0604030504040204" pitchFamily="34" charset="0"/>
                <a:cs typeface="Verdana" panose="020B0604030504040204" pitchFamily="34" charset="0"/>
              </a:rPr>
              <a:t>6 nm FinFET technology.</a:t>
            </a:r>
            <a:endParaRPr lang="en-US" sz="1600" dirty="0">
              <a:solidFill>
                <a:srgbClr val="000000"/>
              </a:solidFill>
            </a:endParaRPr>
          </a:p>
        </p:txBody>
      </p:sp>
      <p:sp>
        <p:nvSpPr>
          <p:cNvPr id="4" name="Rectangle 3"/>
          <p:cNvSpPr/>
          <p:nvPr/>
        </p:nvSpPr>
        <p:spPr>
          <a:xfrm>
            <a:off x="190202" y="632018"/>
            <a:ext cx="5049716" cy="369332"/>
          </a:xfrm>
          <a:prstGeom prst="rect">
            <a:avLst/>
          </a:prstGeom>
        </p:spPr>
        <p:txBody>
          <a:bodyPr wrap="none">
            <a:spAutoFit/>
          </a:bodyPr>
          <a:lstStyle/>
          <a:p>
            <a:r>
              <a:rPr lang="en-US" dirty="0" smtClean="0">
                <a:solidFill>
                  <a:srgbClr val="2D2D8A"/>
                </a:solidFill>
              </a:rPr>
              <a:t>The </a:t>
            </a:r>
            <a:r>
              <a:rPr lang="hu-HU" dirty="0" smtClean="0">
                <a:solidFill>
                  <a:srgbClr val="2D2D8A"/>
                </a:solidFill>
              </a:rPr>
              <a:t>high performance </a:t>
            </a:r>
            <a:r>
              <a:rPr lang="en-US" dirty="0" smtClean="0">
                <a:solidFill>
                  <a:srgbClr val="2D2D8A"/>
                </a:solidFill>
              </a:rPr>
              <a:t>Cortex-A</a:t>
            </a:r>
            <a:r>
              <a:rPr lang="hu-HU" dirty="0" smtClean="0">
                <a:solidFill>
                  <a:srgbClr val="2D2D8A"/>
                </a:solidFill>
              </a:rPr>
              <a:t>72 </a:t>
            </a:r>
            <a:r>
              <a:rPr lang="en-US" dirty="0" smtClean="0">
                <a:solidFill>
                  <a:srgbClr val="2D2D8A"/>
                </a:solidFill>
              </a:rPr>
              <a:t>-2 </a:t>
            </a:r>
            <a:r>
              <a:rPr lang="en-US" dirty="0" smtClean="0">
                <a:solidFill>
                  <a:srgbClr val="000000"/>
                </a:solidFill>
              </a:rPr>
              <a:t>[</a:t>
            </a:r>
            <a:r>
              <a:rPr lang="hu-HU" dirty="0" smtClean="0">
                <a:solidFill>
                  <a:srgbClr val="000000"/>
                </a:solidFill>
              </a:rPr>
              <a:t>91</a:t>
            </a:r>
            <a:r>
              <a:rPr lang="en-US" dirty="0" smtClean="0">
                <a:solidFill>
                  <a:srgbClr val="000000"/>
                </a:solidFill>
              </a:rPr>
              <a:t>]</a:t>
            </a:r>
            <a:endParaRPr lang="en-US" dirty="0">
              <a:solidFill>
                <a:srgbClr val="000000"/>
              </a:solidFill>
            </a:endParaRPr>
          </a:p>
        </p:txBody>
      </p:sp>
      <p:sp>
        <p:nvSpPr>
          <p:cNvPr id="6" name="Title 6"/>
          <p:cNvSpPr>
            <a:spLocks noGrp="1"/>
          </p:cNvSpPr>
          <p:nvPr>
            <p:ph type="title"/>
          </p:nvPr>
        </p:nvSpPr>
        <p:spPr>
          <a:xfrm>
            <a:off x="0" y="0"/>
            <a:ext cx="9144000" cy="393700"/>
          </a:xfrm>
        </p:spPr>
        <p:txBody>
          <a:bodyPr/>
          <a:lstStyle/>
          <a:p>
            <a:r>
              <a:rPr lang="hu-HU" dirty="0" smtClean="0"/>
              <a:t>6.2.2 </a:t>
            </a:r>
            <a:r>
              <a:rPr lang="en-US" dirty="0" smtClean="0"/>
              <a:t>The high performance Cortex-A</a:t>
            </a:r>
            <a:r>
              <a:rPr lang="hu-HU" dirty="0" smtClean="0"/>
              <a:t>72</a:t>
            </a:r>
            <a:r>
              <a:rPr lang="en-US" dirty="0" smtClean="0"/>
              <a:t> </a:t>
            </a:r>
            <a:r>
              <a:rPr lang="hu-HU" dirty="0" smtClean="0"/>
              <a:t>(2)</a:t>
            </a:r>
            <a:endParaRPr lang="en-US" dirty="0"/>
          </a:p>
        </p:txBody>
      </p:sp>
    </p:spTree>
    <p:extLst>
      <p:ext uri="{BB962C8B-B14F-4D97-AF65-F5344CB8AC3E}">
        <p14:creationId xmlns:p14="http://schemas.microsoft.com/office/powerpoint/2010/main" val="160945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3289" y="629165"/>
            <a:ext cx="3956148" cy="369332"/>
          </a:xfrm>
          <a:prstGeom prst="rect">
            <a:avLst/>
          </a:prstGeom>
          <a:noFill/>
        </p:spPr>
        <p:txBody>
          <a:bodyPr wrap="none" rtlCol="0">
            <a:spAutoFit/>
          </a:bodyPr>
          <a:lstStyle/>
          <a:p>
            <a:r>
              <a:rPr lang="en-US" smtClean="0">
                <a:solidFill>
                  <a:srgbClr val="333399"/>
                </a:solidFill>
              </a:rPr>
              <a:t>Key features of ARM’s basic ISA </a:t>
            </a:r>
            <a:endParaRPr lang="en-US">
              <a:solidFill>
                <a:srgbClr val="333399"/>
              </a:solidFill>
            </a:endParaRPr>
          </a:p>
        </p:txBody>
      </p:sp>
      <p:sp>
        <p:nvSpPr>
          <p:cNvPr id="8" name="TextBox 7"/>
          <p:cNvSpPr txBox="1"/>
          <p:nvPr/>
        </p:nvSpPr>
        <p:spPr>
          <a:xfrm>
            <a:off x="193289" y="998730"/>
            <a:ext cx="8981561" cy="1179810"/>
          </a:xfrm>
          <a:prstGeom prst="rect">
            <a:avLst/>
          </a:prstGeom>
          <a:noFill/>
        </p:spPr>
        <p:txBody>
          <a:bodyPr wrap="none" rtlCol="0">
            <a:spAutoFit/>
          </a:bodyPr>
          <a:lstStyle/>
          <a:p>
            <a:pPr marL="285750" indent="-285750">
              <a:spcAft>
                <a:spcPts val="400"/>
              </a:spcAft>
              <a:buFont typeface="Arial" panose="020B0604020202020204" pitchFamily="34" charset="0"/>
              <a:buChar char="•"/>
            </a:pPr>
            <a:r>
              <a:rPr lang="en-US" sz="1600" dirty="0">
                <a:solidFill>
                  <a:srgbClr val="000000"/>
                </a:solidFill>
              </a:rPr>
              <a:t>It is a </a:t>
            </a:r>
            <a:r>
              <a:rPr lang="en-US" sz="1600" dirty="0">
                <a:solidFill>
                  <a:srgbClr val="FF0000"/>
                </a:solidFill>
              </a:rPr>
              <a:t>32-bit RISC ISA </a:t>
            </a:r>
            <a:r>
              <a:rPr lang="hu-HU" sz="1600" dirty="0" smtClean="0"/>
              <a:t>capable to process </a:t>
            </a:r>
            <a:r>
              <a:rPr lang="en-US" sz="1600" dirty="0" smtClean="0"/>
              <a:t>b</a:t>
            </a:r>
            <a:r>
              <a:rPr lang="en-US" sz="1600" dirty="0" smtClean="0">
                <a:solidFill>
                  <a:srgbClr val="000000"/>
                </a:solidFill>
              </a:rPr>
              <a:t>asically </a:t>
            </a:r>
            <a:r>
              <a:rPr lang="en-US" sz="1600" dirty="0">
                <a:solidFill>
                  <a:srgbClr val="FF0000"/>
                </a:solidFill>
              </a:rPr>
              <a:t>32-bit </a:t>
            </a:r>
            <a:r>
              <a:rPr lang="en-US" sz="1600" dirty="0" smtClean="0">
                <a:solidFill>
                  <a:srgbClr val="FF0000"/>
                </a:solidFill>
              </a:rPr>
              <a:t>FX </a:t>
            </a:r>
            <a:r>
              <a:rPr lang="hu-HU" sz="1600" dirty="0" smtClean="0">
                <a:solidFill>
                  <a:srgbClr val="FF0000"/>
                </a:solidFill>
              </a:rPr>
              <a:t>or</a:t>
            </a:r>
            <a:r>
              <a:rPr lang="en-US" sz="1600" dirty="0" smtClean="0">
                <a:solidFill>
                  <a:srgbClr val="FF0000"/>
                </a:solidFill>
              </a:rPr>
              <a:t> logical</a:t>
            </a:r>
            <a:r>
              <a:rPr lang="hu-HU" sz="1600" dirty="0" smtClean="0">
                <a:solidFill>
                  <a:srgbClr val="FF0000"/>
                </a:solidFill>
              </a:rPr>
              <a:t> </a:t>
            </a:r>
            <a:r>
              <a:rPr lang="en-US" sz="1600" dirty="0" smtClean="0">
                <a:solidFill>
                  <a:srgbClr val="FF0000"/>
                </a:solidFill>
              </a:rPr>
              <a:t>data.</a:t>
            </a:r>
          </a:p>
          <a:p>
            <a:pPr marL="285750" indent="-285750">
              <a:spcAft>
                <a:spcPts val="400"/>
              </a:spcAft>
              <a:buFont typeface="Arial" panose="020B0604020202020204" pitchFamily="34" charset="0"/>
              <a:buChar char="•"/>
            </a:pPr>
            <a:r>
              <a:rPr lang="en-US" sz="1600" dirty="0" smtClean="0">
                <a:solidFill>
                  <a:srgbClr val="000000"/>
                </a:solidFill>
              </a:rPr>
              <a:t>The </a:t>
            </a:r>
            <a:r>
              <a:rPr lang="en-US" sz="1600" dirty="0">
                <a:solidFill>
                  <a:srgbClr val="000000"/>
                </a:solidFill>
              </a:rPr>
              <a:t>ISA has </a:t>
            </a:r>
            <a:r>
              <a:rPr lang="en-US" sz="1600" dirty="0">
                <a:solidFill>
                  <a:srgbClr val="0070C0"/>
                </a:solidFill>
              </a:rPr>
              <a:t>16 32-bit registers</a:t>
            </a:r>
            <a:r>
              <a:rPr lang="en-US" sz="1600" dirty="0">
                <a:solidFill>
                  <a:srgbClr val="000000"/>
                </a:solidFill>
              </a:rPr>
              <a:t>, called the </a:t>
            </a:r>
            <a:r>
              <a:rPr lang="en-US" sz="1600" dirty="0">
                <a:solidFill>
                  <a:srgbClr val="FF0000"/>
                </a:solidFill>
              </a:rPr>
              <a:t>core registers</a:t>
            </a:r>
            <a:r>
              <a:rPr lang="en-US" sz="1600" dirty="0">
                <a:solidFill>
                  <a:srgbClr val="000000"/>
                </a:solidFill>
              </a:rPr>
              <a:t>.</a:t>
            </a:r>
          </a:p>
          <a:p>
            <a:pPr marL="285750" indent="-285750">
              <a:buClr>
                <a:schemeClr val="tx1"/>
              </a:buClr>
              <a:buFont typeface="Arial" panose="020B0604020202020204" pitchFamily="34" charset="0"/>
              <a:buChar char="•"/>
            </a:pPr>
            <a:r>
              <a:rPr lang="en-US" sz="1600" dirty="0">
                <a:solidFill>
                  <a:srgbClr val="0070C0"/>
                </a:solidFill>
              </a:rPr>
              <a:t>13</a:t>
            </a:r>
            <a:r>
              <a:rPr lang="en-US" sz="1600" dirty="0">
                <a:solidFill>
                  <a:srgbClr val="0000FF"/>
                </a:solidFill>
              </a:rPr>
              <a:t> </a:t>
            </a:r>
            <a:r>
              <a:rPr lang="en-US" sz="1600" dirty="0">
                <a:solidFill>
                  <a:srgbClr val="000000"/>
                </a:solidFill>
              </a:rPr>
              <a:t>out of them are used as</a:t>
            </a:r>
            <a:r>
              <a:rPr lang="en-US" sz="1600" dirty="0">
                <a:solidFill>
                  <a:srgbClr val="0070C0"/>
                </a:solidFill>
              </a:rPr>
              <a:t> </a:t>
            </a:r>
            <a:r>
              <a:rPr lang="en-US" sz="1600" dirty="0">
                <a:solidFill>
                  <a:srgbClr val="FF0000"/>
                </a:solidFill>
              </a:rPr>
              <a:t>general purpose registers (GPRs)</a:t>
            </a:r>
            <a:r>
              <a:rPr lang="en-US" sz="1600" dirty="0">
                <a:solidFill>
                  <a:srgbClr val="000000"/>
                </a:solidFill>
              </a:rPr>
              <a:t>,</a:t>
            </a:r>
            <a:r>
              <a:rPr lang="en-US" sz="1600" dirty="0">
                <a:solidFill>
                  <a:srgbClr val="0070C0"/>
                </a:solidFill>
              </a:rPr>
              <a:t> </a:t>
            </a:r>
            <a:r>
              <a:rPr lang="en-US" sz="1600" dirty="0" err="1" smtClean="0">
                <a:solidFill>
                  <a:srgbClr val="0070C0"/>
                </a:solidFill>
              </a:rPr>
              <a:t>th</a:t>
            </a:r>
            <a:r>
              <a:rPr lang="hu-HU" sz="1600" dirty="0" smtClean="0">
                <a:solidFill>
                  <a:srgbClr val="0070C0"/>
                </a:solidFill>
              </a:rPr>
              <a:t>e remaining three</a:t>
            </a:r>
          </a:p>
          <a:p>
            <a:pPr>
              <a:buClr>
                <a:schemeClr val="tx1"/>
              </a:buClr>
            </a:pPr>
            <a:r>
              <a:rPr lang="hu-HU" sz="1600" dirty="0">
                <a:solidFill>
                  <a:srgbClr val="0070C0"/>
                </a:solidFill>
              </a:rPr>
              <a:t> </a:t>
            </a:r>
            <a:r>
              <a:rPr lang="hu-HU" sz="1600" dirty="0" smtClean="0">
                <a:solidFill>
                  <a:srgbClr val="0070C0"/>
                </a:solidFill>
              </a:rPr>
              <a:t>    </a:t>
            </a:r>
            <a:r>
              <a:rPr lang="en-US" sz="1600" dirty="0" smtClean="0">
                <a:solidFill>
                  <a:srgbClr val="0070C0"/>
                </a:solidFill>
              </a:rPr>
              <a:t> </a:t>
            </a:r>
            <a:r>
              <a:rPr lang="en-US" sz="1600" dirty="0">
                <a:solidFill>
                  <a:srgbClr val="0070C0"/>
                </a:solidFill>
              </a:rPr>
              <a:t>are </a:t>
            </a:r>
            <a:r>
              <a:rPr lang="en-US" sz="1600" dirty="0" smtClean="0">
                <a:solidFill>
                  <a:srgbClr val="0070C0"/>
                </a:solidFill>
              </a:rPr>
              <a:t>dedicated</a:t>
            </a:r>
            <a:r>
              <a:rPr lang="hu-HU" sz="1600" dirty="0" smtClean="0">
                <a:solidFill>
                  <a:srgbClr val="0070C0"/>
                </a:solidFill>
              </a:rPr>
              <a:t> </a:t>
            </a:r>
            <a:r>
              <a:rPr lang="en-US" sz="1600" dirty="0" smtClean="0">
                <a:solidFill>
                  <a:srgbClr val="0070C0"/>
                </a:solidFill>
              </a:rPr>
              <a:t>registers</a:t>
            </a:r>
            <a:r>
              <a:rPr lang="en-US" sz="1600" dirty="0">
                <a:solidFill>
                  <a:srgbClr val="0070C0"/>
                </a:solidFill>
              </a:rPr>
              <a:t>, </a:t>
            </a:r>
            <a:r>
              <a:rPr lang="en-US" sz="1600" dirty="0">
                <a:solidFill>
                  <a:srgbClr val="000000"/>
                </a:solidFill>
              </a:rPr>
              <a:t>as shown below.</a:t>
            </a:r>
          </a:p>
        </p:txBody>
      </p:sp>
      <p:sp>
        <p:nvSpPr>
          <p:cNvPr id="10" name="TextBox 9"/>
          <p:cNvSpPr txBox="1"/>
          <p:nvPr/>
        </p:nvSpPr>
        <p:spPr>
          <a:xfrm>
            <a:off x="5247075" y="5221363"/>
            <a:ext cx="1130438" cy="677108"/>
          </a:xfrm>
          <a:prstGeom prst="rect">
            <a:avLst/>
          </a:prstGeom>
          <a:noFill/>
        </p:spPr>
        <p:txBody>
          <a:bodyPr wrap="none" rtlCol="0">
            <a:spAutoFit/>
          </a:bodyPr>
          <a:lstStyle/>
          <a:p>
            <a:pPr>
              <a:spcAft>
                <a:spcPts val="300"/>
              </a:spcAft>
            </a:pPr>
            <a:r>
              <a:rPr lang="en-US" sz="1100" dirty="0">
                <a:solidFill>
                  <a:srgbClr val="000000"/>
                </a:solidFill>
              </a:rPr>
              <a:t>Stack pointer</a:t>
            </a:r>
          </a:p>
          <a:p>
            <a:pPr>
              <a:spcAft>
                <a:spcPts val="300"/>
              </a:spcAft>
            </a:pPr>
            <a:r>
              <a:rPr lang="en-US" sz="1100" dirty="0">
                <a:solidFill>
                  <a:srgbClr val="000000"/>
                </a:solidFill>
              </a:rPr>
              <a:t>Link register</a:t>
            </a:r>
          </a:p>
          <a:p>
            <a:pPr>
              <a:spcAft>
                <a:spcPts val="300"/>
              </a:spcAft>
            </a:pPr>
            <a:r>
              <a:rPr lang="en-US" sz="1100" dirty="0">
                <a:solidFill>
                  <a:srgbClr val="000000"/>
                </a:solidFill>
              </a:rPr>
              <a:t>PC</a:t>
            </a:r>
          </a:p>
        </p:txBody>
      </p:sp>
      <p:pic>
        <p:nvPicPr>
          <p:cNvPr id="12" name="Picture 3" descr="http://m.eet.com/media/1075285/0310bcfig1.gif"/>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b="17966"/>
          <a:stretch/>
        </p:blipFill>
        <p:spPr bwMode="auto">
          <a:xfrm>
            <a:off x="4076701" y="2523876"/>
            <a:ext cx="1114845" cy="34653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1510" y="6195791"/>
            <a:ext cx="8807668" cy="338554"/>
          </a:xfrm>
          <a:prstGeom prst="rect">
            <a:avLst/>
          </a:prstGeom>
          <a:noFill/>
        </p:spPr>
        <p:txBody>
          <a:bodyPr wrap="none" rtlCol="0">
            <a:spAutoFit/>
          </a:bodyPr>
          <a:lstStyle/>
          <a:p>
            <a:r>
              <a:rPr lang="en-US" sz="1600">
                <a:solidFill>
                  <a:srgbClr val="000000"/>
                </a:solidFill>
              </a:rPr>
              <a:t>Figure: The core registers of the ARM ISA (in the ISA versions </a:t>
            </a:r>
            <a:r>
              <a:rPr lang="en-US" sz="1600" smtClean="0">
                <a:solidFill>
                  <a:srgbClr val="000000"/>
                </a:solidFill>
              </a:rPr>
              <a:t>ARMv3-ARMv7</a:t>
            </a:r>
            <a:r>
              <a:rPr lang="en-US" sz="1600">
                <a:solidFill>
                  <a:srgbClr val="000000"/>
                </a:solidFill>
              </a:rPr>
              <a:t>) </a:t>
            </a:r>
            <a:r>
              <a:rPr lang="en-US" sz="1600" smtClean="0">
                <a:solidFill>
                  <a:srgbClr val="000000"/>
                </a:solidFill>
              </a:rPr>
              <a:t>[</a:t>
            </a:r>
            <a:r>
              <a:rPr lang="hu-HU" sz="1600" smtClean="0">
                <a:solidFill>
                  <a:srgbClr val="000000"/>
                </a:solidFill>
              </a:rPr>
              <a:t>63</a:t>
            </a:r>
            <a:r>
              <a:rPr lang="en-US" sz="1600" smtClean="0">
                <a:solidFill>
                  <a:srgbClr val="000000"/>
                </a:solidFill>
              </a:rPr>
              <a:t>]</a:t>
            </a:r>
            <a:endParaRPr lang="en-US" sz="1600">
              <a:solidFill>
                <a:srgbClr val="000000"/>
              </a:solidFill>
            </a:endParaRPr>
          </a:p>
        </p:txBody>
      </p:sp>
      <p:sp>
        <p:nvSpPr>
          <p:cNvPr id="11" name="Title 1"/>
          <p:cNvSpPr>
            <a:spLocks noGrp="1"/>
          </p:cNvSpPr>
          <p:nvPr>
            <p:ph type="title"/>
          </p:nvPr>
        </p:nvSpPr>
        <p:spPr>
          <a:xfrm>
            <a:off x="0" y="0"/>
            <a:ext cx="9144000" cy="393700"/>
          </a:xfrm>
        </p:spPr>
        <p:txBody>
          <a:bodyPr/>
          <a:lstStyle/>
          <a:p>
            <a:r>
              <a:rPr lang="en-US"/>
              <a:t>2.</a:t>
            </a:r>
            <a:r>
              <a:rPr lang="hu-HU"/>
              <a:t>1 Overview </a:t>
            </a:r>
            <a:r>
              <a:rPr lang="hu-HU" smtClean="0"/>
              <a:t>(2)</a:t>
            </a:r>
            <a:endParaRPr lang="en-US"/>
          </a:p>
        </p:txBody>
      </p:sp>
    </p:spTree>
    <p:extLst>
      <p:ext uri="{BB962C8B-B14F-4D97-AF65-F5344CB8AC3E}">
        <p14:creationId xmlns:p14="http://schemas.microsoft.com/office/powerpoint/2010/main" val="59343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additive="base">
                                        <p:cTn id="2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6.2.2 </a:t>
            </a:r>
            <a:r>
              <a:rPr lang="en-US" dirty="0"/>
              <a:t>The high performance Cortex-A</a:t>
            </a:r>
            <a:r>
              <a:rPr lang="hu-HU" dirty="0" smtClean="0"/>
              <a:t>72</a:t>
            </a:r>
            <a:r>
              <a:rPr lang="en-US" dirty="0" smtClean="0"/>
              <a:t> </a:t>
            </a:r>
            <a:r>
              <a:rPr lang="hu-HU" dirty="0" smtClean="0"/>
              <a:t>(3)</a:t>
            </a:r>
            <a:endParaRPr lang="en-US" dirty="0"/>
          </a:p>
        </p:txBody>
      </p:sp>
      <p:pic>
        <p:nvPicPr>
          <p:cNvPr id="1026" name="Picture 2" descr="2b.png (1364×768)"/>
          <p:cNvPicPr>
            <a:picLocks noChangeAspect="1" noChangeArrowheads="1"/>
          </p:cNvPicPr>
          <p:nvPr/>
        </p:nvPicPr>
        <p:blipFill rotWithShape="1">
          <a:blip r:embed="rId2">
            <a:extLst>
              <a:ext uri="{28A0092B-C50C-407E-A947-70E740481C1C}">
                <a14:useLocalDpi xmlns:a14="http://schemas.microsoft.com/office/drawing/2010/main" val="0"/>
              </a:ext>
            </a:extLst>
          </a:blip>
          <a:srcRect l="6217" t="18085" b="10012"/>
          <a:stretch/>
        </p:blipFill>
        <p:spPr bwMode="auto">
          <a:xfrm>
            <a:off x="161511" y="1538790"/>
            <a:ext cx="8776114" cy="35553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4099" y="612186"/>
            <a:ext cx="8247451" cy="646331"/>
          </a:xfrm>
          <a:prstGeom prst="rect">
            <a:avLst/>
          </a:prstGeom>
          <a:noFill/>
        </p:spPr>
        <p:txBody>
          <a:bodyPr wrap="none" rtlCol="0">
            <a:spAutoFit/>
          </a:bodyPr>
          <a:lstStyle/>
          <a:p>
            <a:r>
              <a:rPr lang="hu-HU" dirty="0" smtClean="0">
                <a:solidFill>
                  <a:schemeClr val="accent6"/>
                </a:solidFill>
              </a:rPr>
              <a:t>Sustained relative performance of high performance Cortex-a models</a:t>
            </a:r>
          </a:p>
          <a:p>
            <a:r>
              <a:rPr lang="hu-HU" dirty="0">
                <a:solidFill>
                  <a:schemeClr val="accent6"/>
                </a:solidFill>
              </a:rPr>
              <a:t> </a:t>
            </a:r>
            <a:r>
              <a:rPr lang="hu-HU" dirty="0" smtClean="0">
                <a:solidFill>
                  <a:schemeClr val="accent6"/>
                </a:solidFill>
              </a:rPr>
              <a:t> within a given power budget [91]</a:t>
            </a:r>
            <a:endParaRPr lang="en-US" dirty="0">
              <a:solidFill>
                <a:schemeClr val="accent6"/>
              </a:solidFill>
            </a:endParaRPr>
          </a:p>
        </p:txBody>
      </p:sp>
      <p:sp>
        <p:nvSpPr>
          <p:cNvPr id="4" name="TextBox 3"/>
          <p:cNvSpPr txBox="1"/>
          <p:nvPr/>
        </p:nvSpPr>
        <p:spPr>
          <a:xfrm>
            <a:off x="251520" y="6264315"/>
            <a:ext cx="6738832" cy="276999"/>
          </a:xfrm>
          <a:prstGeom prst="rect">
            <a:avLst/>
          </a:prstGeom>
          <a:noFill/>
        </p:spPr>
        <p:txBody>
          <a:bodyPr wrap="none" rtlCol="0">
            <a:spAutoFit/>
          </a:bodyPr>
          <a:lstStyle/>
          <a:p>
            <a:r>
              <a:rPr lang="en-US" sz="1200" dirty="0"/>
              <a:t>http://www.anandtech.com/show/9184/arm-reveals-cortex-a72-architecture-details</a:t>
            </a:r>
          </a:p>
        </p:txBody>
      </p:sp>
    </p:spTree>
    <p:extLst>
      <p:ext uri="{BB962C8B-B14F-4D97-AF65-F5344CB8AC3E}">
        <p14:creationId xmlns:p14="http://schemas.microsoft.com/office/powerpoint/2010/main" val="1360306439"/>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6.2.2 </a:t>
            </a:r>
            <a:r>
              <a:rPr lang="en-US" dirty="0"/>
              <a:t>The high performance Cortex-A</a:t>
            </a:r>
            <a:r>
              <a:rPr lang="hu-HU" dirty="0" smtClean="0"/>
              <a:t>72</a:t>
            </a:r>
            <a:r>
              <a:rPr lang="en-US" dirty="0" smtClean="0"/>
              <a:t> </a:t>
            </a:r>
            <a:r>
              <a:rPr lang="hu-HU" dirty="0" smtClean="0"/>
              <a:t>(4)</a:t>
            </a:r>
            <a:endParaRPr lang="en-US" dirty="0"/>
          </a:p>
        </p:txBody>
      </p:sp>
      <p:sp>
        <p:nvSpPr>
          <p:cNvPr id="4" name="TextBox 3"/>
          <p:cNvSpPr txBox="1"/>
          <p:nvPr/>
        </p:nvSpPr>
        <p:spPr>
          <a:xfrm>
            <a:off x="204099" y="612186"/>
            <a:ext cx="8693342" cy="646331"/>
          </a:xfrm>
          <a:prstGeom prst="rect">
            <a:avLst/>
          </a:prstGeom>
          <a:noFill/>
        </p:spPr>
        <p:txBody>
          <a:bodyPr wrap="none" rtlCol="0">
            <a:spAutoFit/>
          </a:bodyPr>
          <a:lstStyle/>
          <a:p>
            <a:r>
              <a:rPr lang="hu-HU" dirty="0" smtClean="0">
                <a:solidFill>
                  <a:schemeClr val="accent6"/>
                </a:solidFill>
              </a:rPr>
              <a:t>Energy consumption of high performance Cortex-A models for the same</a:t>
            </a:r>
          </a:p>
          <a:p>
            <a:r>
              <a:rPr lang="hu-HU" dirty="0">
                <a:solidFill>
                  <a:schemeClr val="accent6"/>
                </a:solidFill>
              </a:rPr>
              <a:t> </a:t>
            </a:r>
            <a:r>
              <a:rPr lang="hu-HU" dirty="0" smtClean="0">
                <a:solidFill>
                  <a:schemeClr val="accent6"/>
                </a:solidFill>
              </a:rPr>
              <a:t> workload [91]</a:t>
            </a:r>
            <a:endParaRPr lang="en-US" dirty="0">
              <a:solidFill>
                <a:schemeClr val="accent6"/>
              </a:solidFill>
            </a:endParaRPr>
          </a:p>
        </p:txBody>
      </p:sp>
      <p:grpSp>
        <p:nvGrpSpPr>
          <p:cNvPr id="6" name="Group 5"/>
          <p:cNvGrpSpPr/>
          <p:nvPr/>
        </p:nvGrpSpPr>
        <p:grpSpPr>
          <a:xfrm>
            <a:off x="116505" y="1342318"/>
            <a:ext cx="8888149" cy="4786982"/>
            <a:chOff x="116505" y="1342318"/>
            <a:chExt cx="8888149" cy="4786982"/>
          </a:xfrm>
        </p:grpSpPr>
        <p:pic>
          <p:nvPicPr>
            <p:cNvPr id="5" name="Picture 4"/>
            <p:cNvPicPr>
              <a:picLocks noChangeAspect="1"/>
            </p:cNvPicPr>
            <p:nvPr/>
          </p:nvPicPr>
          <p:blipFill rotWithShape="1">
            <a:blip r:embed="rId2"/>
            <a:srcRect l="8773" t="16158" r="3577"/>
            <a:stretch/>
          </p:blipFill>
          <p:spPr>
            <a:xfrm>
              <a:off x="116505" y="1342318"/>
              <a:ext cx="8888149" cy="4786982"/>
            </a:xfrm>
            <a:prstGeom prst="rect">
              <a:avLst/>
            </a:prstGeom>
          </p:spPr>
        </p:pic>
        <p:sp>
          <p:nvSpPr>
            <p:cNvPr id="3" name="Rectangle 2"/>
            <p:cNvSpPr/>
            <p:nvPr/>
          </p:nvSpPr>
          <p:spPr bwMode="auto">
            <a:xfrm>
              <a:off x="8082390" y="5544235"/>
              <a:ext cx="922264" cy="585065"/>
            </a:xfrm>
            <a:prstGeom prst="rect">
              <a:avLst/>
            </a:prstGeom>
            <a:solidFill>
              <a:schemeClr val="bg1"/>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grpSp>
    </p:spTree>
    <p:extLst>
      <p:ext uri="{BB962C8B-B14F-4D97-AF65-F5344CB8AC3E}">
        <p14:creationId xmlns:p14="http://schemas.microsoft.com/office/powerpoint/2010/main" val="4287505605"/>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6.2.2 </a:t>
            </a:r>
            <a:r>
              <a:rPr lang="en-US" dirty="0"/>
              <a:t>The high performance Cortex-A</a:t>
            </a:r>
            <a:r>
              <a:rPr lang="hu-HU" dirty="0" smtClean="0"/>
              <a:t>72</a:t>
            </a:r>
            <a:r>
              <a:rPr lang="en-US" dirty="0" smtClean="0"/>
              <a:t> </a:t>
            </a:r>
            <a:r>
              <a:rPr lang="hu-HU" dirty="0" smtClean="0"/>
              <a:t>(5)</a:t>
            </a:r>
            <a:endParaRPr lang="en-US" dirty="0"/>
          </a:p>
        </p:txBody>
      </p:sp>
      <p:pic>
        <p:nvPicPr>
          <p:cNvPr id="3" name="Picture 2"/>
          <p:cNvPicPr>
            <a:picLocks noChangeAspect="1"/>
          </p:cNvPicPr>
          <p:nvPr/>
        </p:nvPicPr>
        <p:blipFill rotWithShape="1">
          <a:blip r:embed="rId2"/>
          <a:srcRect l="59700" t="25388" r="2884" b="18004"/>
          <a:stretch/>
        </p:blipFill>
        <p:spPr>
          <a:xfrm>
            <a:off x="251520" y="1088740"/>
            <a:ext cx="4860540" cy="4680520"/>
          </a:xfrm>
          <a:prstGeom prst="rect">
            <a:avLst/>
          </a:prstGeom>
        </p:spPr>
      </p:pic>
      <p:sp>
        <p:nvSpPr>
          <p:cNvPr id="5" name="TextBox 4"/>
          <p:cNvSpPr txBox="1"/>
          <p:nvPr/>
        </p:nvSpPr>
        <p:spPr>
          <a:xfrm>
            <a:off x="5157065" y="1319324"/>
            <a:ext cx="3721212" cy="4449936"/>
          </a:xfrm>
          <a:prstGeom prst="rect">
            <a:avLst/>
          </a:prstGeom>
          <a:noFill/>
        </p:spPr>
        <p:txBody>
          <a:bodyPr wrap="none" rtlCol="0">
            <a:spAutoFit/>
          </a:bodyPr>
          <a:lstStyle/>
          <a:p>
            <a:pPr>
              <a:spcAft>
                <a:spcPts val="400"/>
              </a:spcAft>
            </a:pPr>
            <a:r>
              <a:rPr lang="hu-HU" sz="1350" dirty="0" smtClean="0">
                <a:solidFill>
                  <a:srgbClr val="000000"/>
                </a:solidFill>
              </a:rPr>
              <a:t>ECC:    </a:t>
            </a:r>
            <a:r>
              <a:rPr lang="hu-HU" sz="1350" b="1" dirty="0" smtClean="0">
                <a:solidFill>
                  <a:srgbClr val="000000"/>
                </a:solidFill>
              </a:rPr>
              <a:t>E</a:t>
            </a:r>
            <a:r>
              <a:rPr lang="hu-HU" sz="1350" dirty="0" smtClean="0">
                <a:solidFill>
                  <a:srgbClr val="000000"/>
                </a:solidFill>
              </a:rPr>
              <a:t>rror </a:t>
            </a:r>
            <a:r>
              <a:rPr lang="hu-HU" sz="1350" b="1" dirty="0" smtClean="0">
                <a:solidFill>
                  <a:srgbClr val="000000"/>
                </a:solidFill>
              </a:rPr>
              <a:t>C</a:t>
            </a:r>
            <a:r>
              <a:rPr lang="hu-HU" sz="1350" dirty="0" smtClean="0">
                <a:solidFill>
                  <a:srgbClr val="000000"/>
                </a:solidFill>
              </a:rPr>
              <a:t>orrecting </a:t>
            </a:r>
            <a:r>
              <a:rPr lang="hu-HU" sz="1350" b="1" dirty="0" smtClean="0">
                <a:solidFill>
                  <a:srgbClr val="000000"/>
                </a:solidFill>
              </a:rPr>
              <a:t>C</a:t>
            </a:r>
            <a:r>
              <a:rPr lang="hu-HU" sz="1350" dirty="0" smtClean="0">
                <a:solidFill>
                  <a:srgbClr val="000000"/>
                </a:solidFill>
              </a:rPr>
              <a:t>ode</a:t>
            </a:r>
          </a:p>
          <a:p>
            <a:pPr>
              <a:spcAft>
                <a:spcPts val="200"/>
              </a:spcAft>
            </a:pPr>
            <a:r>
              <a:rPr lang="hu-HU" sz="1350" dirty="0" smtClean="0">
                <a:solidFill>
                  <a:srgbClr val="000000"/>
                </a:solidFill>
              </a:rPr>
              <a:t>ACP:    </a:t>
            </a:r>
            <a:r>
              <a:rPr lang="hu-HU" sz="1350" b="1" dirty="0" smtClean="0">
                <a:solidFill>
                  <a:srgbClr val="000000"/>
                </a:solidFill>
              </a:rPr>
              <a:t>A</a:t>
            </a:r>
            <a:r>
              <a:rPr lang="hu-HU" sz="1350" dirty="0" smtClean="0">
                <a:solidFill>
                  <a:srgbClr val="000000"/>
                </a:solidFill>
              </a:rPr>
              <a:t>ccelerator </a:t>
            </a:r>
            <a:r>
              <a:rPr lang="hu-HU" sz="1350" b="1" dirty="0" smtClean="0">
                <a:solidFill>
                  <a:srgbClr val="000000"/>
                </a:solidFill>
              </a:rPr>
              <a:t>C</a:t>
            </a:r>
            <a:r>
              <a:rPr lang="hu-HU" sz="1350" dirty="0" smtClean="0">
                <a:solidFill>
                  <a:srgbClr val="000000"/>
                </a:solidFill>
              </a:rPr>
              <a:t>oherence </a:t>
            </a:r>
            <a:r>
              <a:rPr lang="hu-HU" sz="1350" b="1" dirty="0" smtClean="0">
                <a:solidFill>
                  <a:srgbClr val="000000"/>
                </a:solidFill>
              </a:rPr>
              <a:t>P</a:t>
            </a:r>
            <a:r>
              <a:rPr lang="hu-HU" sz="1350" dirty="0" smtClean="0">
                <a:solidFill>
                  <a:srgbClr val="000000"/>
                </a:solidFill>
              </a:rPr>
              <a:t>ort</a:t>
            </a:r>
          </a:p>
          <a:p>
            <a:r>
              <a:rPr lang="hu-HU" sz="1350" dirty="0">
                <a:solidFill>
                  <a:srgbClr val="000000"/>
                </a:solidFill>
              </a:rPr>
              <a:t> </a:t>
            </a:r>
            <a:r>
              <a:rPr lang="hu-HU" sz="1350" dirty="0" smtClean="0">
                <a:solidFill>
                  <a:srgbClr val="000000"/>
                </a:solidFill>
              </a:rPr>
              <a:t>            (to connect non-cached </a:t>
            </a:r>
          </a:p>
          <a:p>
            <a:pPr>
              <a:spcAft>
                <a:spcPts val="400"/>
              </a:spcAft>
            </a:pPr>
            <a:r>
              <a:rPr lang="hu-HU" sz="1350" dirty="0" smtClean="0">
                <a:solidFill>
                  <a:srgbClr val="000000"/>
                </a:solidFill>
              </a:rPr>
              <a:t>             coherent data sources)</a:t>
            </a:r>
          </a:p>
          <a:p>
            <a:pPr>
              <a:spcAft>
                <a:spcPts val="400"/>
              </a:spcAft>
            </a:pPr>
            <a:r>
              <a:rPr lang="hu-HU" sz="1350" dirty="0" smtClean="0">
                <a:solidFill>
                  <a:srgbClr val="000000"/>
                </a:solidFill>
              </a:rPr>
              <a:t>SCU:    </a:t>
            </a:r>
            <a:r>
              <a:rPr lang="hu-HU" sz="1350" b="1" dirty="0" smtClean="0">
                <a:solidFill>
                  <a:srgbClr val="000000"/>
                </a:solidFill>
              </a:rPr>
              <a:t>S</a:t>
            </a:r>
            <a:r>
              <a:rPr lang="hu-HU" sz="1350" dirty="0" smtClean="0">
                <a:solidFill>
                  <a:srgbClr val="000000"/>
                </a:solidFill>
              </a:rPr>
              <a:t>noop </a:t>
            </a:r>
            <a:r>
              <a:rPr lang="hu-HU" sz="1350" b="1" dirty="0" smtClean="0">
                <a:solidFill>
                  <a:srgbClr val="000000"/>
                </a:solidFill>
              </a:rPr>
              <a:t>C</a:t>
            </a:r>
            <a:r>
              <a:rPr lang="hu-HU" sz="1350" dirty="0" smtClean="0">
                <a:solidFill>
                  <a:srgbClr val="000000"/>
                </a:solidFill>
              </a:rPr>
              <a:t>ontrol </a:t>
            </a:r>
            <a:r>
              <a:rPr lang="hu-HU" sz="1350" b="1" dirty="0" smtClean="0">
                <a:solidFill>
                  <a:srgbClr val="000000"/>
                </a:solidFill>
              </a:rPr>
              <a:t>U</a:t>
            </a:r>
            <a:r>
              <a:rPr lang="hu-HU" sz="1350" dirty="0" smtClean="0">
                <a:solidFill>
                  <a:srgbClr val="000000"/>
                </a:solidFill>
              </a:rPr>
              <a:t>nit</a:t>
            </a:r>
          </a:p>
          <a:p>
            <a:r>
              <a:rPr lang="hu-HU" sz="1350" dirty="0">
                <a:solidFill>
                  <a:srgbClr val="000000"/>
                </a:solidFill>
              </a:rPr>
              <a:t> </a:t>
            </a:r>
            <a:r>
              <a:rPr lang="hu-HU" sz="1350" dirty="0" smtClean="0">
                <a:solidFill>
                  <a:srgbClr val="000000"/>
                </a:solidFill>
              </a:rPr>
              <a:t>            (Provides coherence within the </a:t>
            </a:r>
          </a:p>
          <a:p>
            <a:pPr>
              <a:spcAft>
                <a:spcPts val="400"/>
              </a:spcAft>
            </a:pPr>
            <a:r>
              <a:rPr lang="hu-HU" sz="1350" dirty="0">
                <a:solidFill>
                  <a:srgbClr val="000000"/>
                </a:solidFill>
              </a:rPr>
              <a:t> </a:t>
            </a:r>
            <a:r>
              <a:rPr lang="hu-HU" sz="1350" dirty="0" smtClean="0">
                <a:solidFill>
                  <a:srgbClr val="000000"/>
                </a:solidFill>
              </a:rPr>
              <a:t>            the processor)</a:t>
            </a:r>
          </a:p>
          <a:p>
            <a:r>
              <a:rPr lang="hu-HU" sz="1350" dirty="0" smtClean="0">
                <a:solidFill>
                  <a:srgbClr val="000000"/>
                </a:solidFill>
              </a:rPr>
              <a:t>AMBA:  </a:t>
            </a:r>
            <a:r>
              <a:rPr lang="hu-HU" sz="1350" b="1" dirty="0" smtClean="0">
                <a:solidFill>
                  <a:srgbClr val="000000"/>
                </a:solidFill>
              </a:rPr>
              <a:t>A</a:t>
            </a:r>
            <a:r>
              <a:rPr lang="hu-HU" sz="1350" dirty="0" smtClean="0">
                <a:solidFill>
                  <a:srgbClr val="000000"/>
                </a:solidFill>
              </a:rPr>
              <a:t>dvanced </a:t>
            </a:r>
            <a:r>
              <a:rPr lang="hu-HU" sz="1350" b="1" dirty="0" smtClean="0">
                <a:solidFill>
                  <a:srgbClr val="000000"/>
                </a:solidFill>
              </a:rPr>
              <a:t>M</a:t>
            </a:r>
            <a:r>
              <a:rPr lang="hu-HU" sz="1350" dirty="0" smtClean="0">
                <a:solidFill>
                  <a:srgbClr val="000000"/>
                </a:solidFill>
              </a:rPr>
              <a:t>icrocontroller</a:t>
            </a:r>
          </a:p>
          <a:p>
            <a:pPr>
              <a:spcAft>
                <a:spcPts val="200"/>
              </a:spcAft>
            </a:pPr>
            <a:r>
              <a:rPr lang="hu-HU" sz="1350" dirty="0" smtClean="0">
                <a:solidFill>
                  <a:srgbClr val="000000"/>
                </a:solidFill>
              </a:rPr>
              <a:t>             </a:t>
            </a:r>
            <a:r>
              <a:rPr lang="hu-HU" sz="1350" b="1" dirty="0" smtClean="0">
                <a:solidFill>
                  <a:srgbClr val="000000"/>
                </a:solidFill>
              </a:rPr>
              <a:t>B</a:t>
            </a:r>
            <a:r>
              <a:rPr lang="hu-HU" sz="1350" dirty="0" smtClean="0">
                <a:solidFill>
                  <a:srgbClr val="000000"/>
                </a:solidFill>
              </a:rPr>
              <a:t>us </a:t>
            </a:r>
            <a:r>
              <a:rPr lang="hu-HU" sz="1350" b="1" dirty="0" smtClean="0">
                <a:solidFill>
                  <a:srgbClr val="000000"/>
                </a:solidFill>
              </a:rPr>
              <a:t>A</a:t>
            </a:r>
            <a:r>
              <a:rPr lang="hu-HU" sz="1350" dirty="0" smtClean="0">
                <a:solidFill>
                  <a:srgbClr val="000000"/>
                </a:solidFill>
              </a:rPr>
              <a:t>rchitecture</a:t>
            </a:r>
          </a:p>
          <a:p>
            <a:r>
              <a:rPr lang="hu-HU" sz="1350" dirty="0" smtClean="0">
                <a:solidFill>
                  <a:srgbClr val="000000"/>
                </a:solidFill>
              </a:rPr>
              <a:t>             (O</a:t>
            </a:r>
            <a:r>
              <a:rPr lang="en-US" sz="1350" dirty="0" smtClean="0">
                <a:solidFill>
                  <a:srgbClr val="000000"/>
                </a:solidFill>
              </a:rPr>
              <a:t>n-chip </a:t>
            </a:r>
            <a:r>
              <a:rPr lang="en-US" sz="1350" dirty="0">
                <a:solidFill>
                  <a:srgbClr val="000000"/>
                </a:solidFill>
              </a:rPr>
              <a:t>bus standard for </a:t>
            </a:r>
            <a:endParaRPr lang="hu-HU" sz="1350" dirty="0" smtClean="0">
              <a:solidFill>
                <a:srgbClr val="000000"/>
              </a:solidFill>
            </a:endParaRPr>
          </a:p>
          <a:p>
            <a:pPr>
              <a:spcAft>
                <a:spcPts val="400"/>
              </a:spcAft>
            </a:pPr>
            <a:r>
              <a:rPr lang="hu-HU" sz="1350" dirty="0" smtClean="0">
                <a:solidFill>
                  <a:srgbClr val="000000"/>
                </a:solidFill>
              </a:rPr>
              <a:t>             </a:t>
            </a:r>
            <a:r>
              <a:rPr lang="en-US" sz="1350" dirty="0" err="1" smtClean="0">
                <a:solidFill>
                  <a:srgbClr val="000000"/>
                </a:solidFill>
              </a:rPr>
              <a:t>SoC</a:t>
            </a:r>
            <a:r>
              <a:rPr lang="hu-HU" sz="1350" dirty="0" smtClean="0">
                <a:solidFill>
                  <a:srgbClr val="000000"/>
                </a:solidFill>
              </a:rPr>
              <a:t>)</a:t>
            </a:r>
            <a:r>
              <a:rPr lang="en-US" sz="1350" dirty="0" smtClean="0">
                <a:solidFill>
                  <a:srgbClr val="000000"/>
                </a:solidFill>
              </a:rPr>
              <a:t> designs</a:t>
            </a:r>
            <a:r>
              <a:rPr lang="hu-HU" sz="1350" dirty="0" smtClean="0">
                <a:solidFill>
                  <a:srgbClr val="000000"/>
                </a:solidFill>
              </a:rPr>
              <a:t>)</a:t>
            </a:r>
          </a:p>
          <a:p>
            <a:pPr>
              <a:spcAft>
                <a:spcPts val="200"/>
              </a:spcAft>
            </a:pPr>
            <a:r>
              <a:rPr lang="en-US" sz="1350" dirty="0" smtClean="0">
                <a:solidFill>
                  <a:srgbClr val="000000"/>
                </a:solidFill>
              </a:rPr>
              <a:t>ACE</a:t>
            </a:r>
            <a:r>
              <a:rPr lang="hu-HU" sz="1350" dirty="0" smtClean="0">
                <a:solidFill>
                  <a:srgbClr val="000000"/>
                </a:solidFill>
              </a:rPr>
              <a:t>:</a:t>
            </a:r>
            <a:r>
              <a:rPr lang="en-US" sz="1350" dirty="0">
                <a:solidFill>
                  <a:srgbClr val="000000"/>
                </a:solidFill>
              </a:rPr>
              <a:t> </a:t>
            </a:r>
            <a:r>
              <a:rPr lang="hu-HU" sz="1350" dirty="0" smtClean="0">
                <a:solidFill>
                  <a:srgbClr val="000000"/>
                </a:solidFill>
              </a:rPr>
              <a:t>   </a:t>
            </a:r>
            <a:r>
              <a:rPr lang="en-US" sz="1350" b="1" dirty="0" smtClean="0">
                <a:solidFill>
                  <a:srgbClr val="000000"/>
                </a:solidFill>
              </a:rPr>
              <a:t>A</a:t>
            </a:r>
            <a:r>
              <a:rPr lang="en-US" sz="1350" dirty="0" smtClean="0">
                <a:solidFill>
                  <a:srgbClr val="000000"/>
                </a:solidFill>
              </a:rPr>
              <a:t>XI </a:t>
            </a:r>
            <a:r>
              <a:rPr lang="en-US" sz="1350" b="1" dirty="0">
                <a:solidFill>
                  <a:srgbClr val="000000"/>
                </a:solidFill>
              </a:rPr>
              <a:t>C</a:t>
            </a:r>
            <a:r>
              <a:rPr lang="en-US" sz="1350" dirty="0">
                <a:solidFill>
                  <a:srgbClr val="000000"/>
                </a:solidFill>
              </a:rPr>
              <a:t>oherency </a:t>
            </a:r>
            <a:r>
              <a:rPr lang="en-US" sz="1350" b="1" dirty="0" smtClean="0">
                <a:solidFill>
                  <a:srgbClr val="000000"/>
                </a:solidFill>
              </a:rPr>
              <a:t>E</a:t>
            </a:r>
            <a:r>
              <a:rPr lang="en-US" sz="1350" dirty="0" smtClean="0">
                <a:solidFill>
                  <a:srgbClr val="000000"/>
                </a:solidFill>
              </a:rPr>
              <a:t>xtensions</a:t>
            </a:r>
            <a:endParaRPr lang="hu-HU" sz="1350" dirty="0" smtClean="0">
              <a:solidFill>
                <a:srgbClr val="000000"/>
              </a:solidFill>
            </a:endParaRPr>
          </a:p>
          <a:p>
            <a:pPr>
              <a:spcAft>
                <a:spcPts val="200"/>
              </a:spcAft>
            </a:pPr>
            <a:r>
              <a:rPr lang="hu-HU" sz="1350" dirty="0">
                <a:solidFill>
                  <a:srgbClr val="000000"/>
                </a:solidFill>
              </a:rPr>
              <a:t> </a:t>
            </a:r>
            <a:r>
              <a:rPr lang="hu-HU" sz="1350" dirty="0" smtClean="0">
                <a:solidFill>
                  <a:srgbClr val="000000"/>
                </a:solidFill>
              </a:rPr>
              <a:t>          AMBA4 cache coherent interface</a:t>
            </a:r>
          </a:p>
          <a:p>
            <a:r>
              <a:rPr lang="hu-HU" sz="1350" dirty="0" smtClean="0">
                <a:solidFill>
                  <a:srgbClr val="000000"/>
                </a:solidFill>
              </a:rPr>
              <a:t>             (</a:t>
            </a:r>
            <a:r>
              <a:rPr lang="en-US" sz="1350" dirty="0" smtClean="0">
                <a:solidFill>
                  <a:srgbClr val="000000"/>
                </a:solidFill>
              </a:rPr>
              <a:t>Used </a:t>
            </a:r>
            <a:r>
              <a:rPr lang="en-US" sz="1350" dirty="0">
                <a:solidFill>
                  <a:srgbClr val="000000"/>
                </a:solidFill>
              </a:rPr>
              <a:t>in </a:t>
            </a:r>
            <a:r>
              <a:rPr lang="en-US" sz="1350" dirty="0" err="1" smtClean="0">
                <a:solidFill>
                  <a:srgbClr val="000000"/>
                </a:solidFill>
              </a:rPr>
              <a:t>big.LITTLE</a:t>
            </a:r>
            <a:r>
              <a:rPr lang="en-US" sz="1350" dirty="0" smtClean="0">
                <a:solidFill>
                  <a:srgbClr val="000000"/>
                </a:solidFill>
              </a:rPr>
              <a:t> systems</a:t>
            </a:r>
            <a:endParaRPr lang="hu-HU" sz="1350" dirty="0" smtClean="0">
              <a:solidFill>
                <a:srgbClr val="000000"/>
              </a:solidFill>
            </a:endParaRPr>
          </a:p>
          <a:p>
            <a:r>
              <a:rPr lang="en-US" sz="1350" dirty="0" smtClean="0">
                <a:solidFill>
                  <a:srgbClr val="000000"/>
                </a:solidFill>
              </a:rPr>
              <a:t> </a:t>
            </a:r>
            <a:r>
              <a:rPr lang="hu-HU" sz="1350" dirty="0" smtClean="0">
                <a:solidFill>
                  <a:srgbClr val="000000"/>
                </a:solidFill>
              </a:rPr>
              <a:t>            </a:t>
            </a:r>
            <a:r>
              <a:rPr lang="en-US" sz="1350" dirty="0" smtClean="0">
                <a:solidFill>
                  <a:srgbClr val="000000"/>
                </a:solidFill>
              </a:rPr>
              <a:t>for </a:t>
            </a:r>
            <a:r>
              <a:rPr lang="en-US" sz="1350" dirty="0">
                <a:solidFill>
                  <a:srgbClr val="000000"/>
                </a:solidFill>
              </a:rPr>
              <a:t>smartphones, tablets</a:t>
            </a:r>
            <a:r>
              <a:rPr lang="en-US" sz="1350" dirty="0" smtClean="0">
                <a:solidFill>
                  <a:srgbClr val="000000"/>
                </a:solidFill>
              </a:rPr>
              <a:t>,</a:t>
            </a:r>
            <a:endParaRPr lang="hu-HU" sz="1350" dirty="0" smtClean="0">
              <a:solidFill>
                <a:srgbClr val="000000"/>
              </a:solidFill>
            </a:endParaRPr>
          </a:p>
          <a:p>
            <a:pPr>
              <a:spcAft>
                <a:spcPts val="400"/>
              </a:spcAft>
            </a:pPr>
            <a:r>
              <a:rPr lang="hu-HU" sz="1350" dirty="0">
                <a:solidFill>
                  <a:srgbClr val="000000"/>
                </a:solidFill>
              </a:rPr>
              <a:t> </a:t>
            </a:r>
            <a:r>
              <a:rPr lang="hu-HU" sz="1350" dirty="0" smtClean="0">
                <a:solidFill>
                  <a:srgbClr val="000000"/>
                </a:solidFill>
              </a:rPr>
              <a:t>           </a:t>
            </a:r>
            <a:r>
              <a:rPr lang="en-US" sz="1350" dirty="0" smtClean="0">
                <a:solidFill>
                  <a:srgbClr val="000000"/>
                </a:solidFill>
              </a:rPr>
              <a:t> </a:t>
            </a:r>
            <a:r>
              <a:rPr lang="en-US" sz="1350" dirty="0">
                <a:solidFill>
                  <a:srgbClr val="000000"/>
                </a:solidFill>
              </a:rPr>
              <a:t>etc</a:t>
            </a:r>
            <a:r>
              <a:rPr lang="en-US" sz="1350" dirty="0" smtClean="0">
                <a:solidFill>
                  <a:srgbClr val="000000"/>
                </a:solidFill>
              </a:rPr>
              <a:t>.</a:t>
            </a:r>
            <a:r>
              <a:rPr lang="hu-HU" sz="1350" dirty="0" smtClean="0">
                <a:solidFill>
                  <a:srgbClr val="000000"/>
                </a:solidFill>
              </a:rPr>
              <a:t>)</a:t>
            </a:r>
          </a:p>
          <a:p>
            <a:r>
              <a:rPr lang="hu-HU" sz="1350" dirty="0" smtClean="0">
                <a:solidFill>
                  <a:srgbClr val="000000"/>
                </a:solidFill>
              </a:rPr>
              <a:t>CHI:     </a:t>
            </a:r>
            <a:r>
              <a:rPr lang="hu-HU" sz="1350" b="1" dirty="0" smtClean="0">
                <a:solidFill>
                  <a:srgbClr val="000000"/>
                </a:solidFill>
              </a:rPr>
              <a:t>C</a:t>
            </a:r>
            <a:r>
              <a:rPr lang="hu-HU" sz="1350" dirty="0" smtClean="0">
                <a:solidFill>
                  <a:srgbClr val="000000"/>
                </a:solidFill>
              </a:rPr>
              <a:t>oherent </a:t>
            </a:r>
            <a:r>
              <a:rPr lang="hu-HU" sz="1350" b="1" dirty="0" smtClean="0">
                <a:solidFill>
                  <a:srgbClr val="000000"/>
                </a:solidFill>
              </a:rPr>
              <a:t>H</a:t>
            </a:r>
            <a:r>
              <a:rPr lang="hu-HU" sz="1350" dirty="0" smtClean="0">
                <a:solidFill>
                  <a:srgbClr val="000000"/>
                </a:solidFill>
              </a:rPr>
              <a:t>ub</a:t>
            </a:r>
            <a:r>
              <a:rPr lang="hu-HU" sz="1350" b="1" dirty="0" smtClean="0">
                <a:solidFill>
                  <a:srgbClr val="000000"/>
                </a:solidFill>
              </a:rPr>
              <a:t> </a:t>
            </a:r>
            <a:r>
              <a:rPr lang="hu-HU" sz="1350" dirty="0" smtClean="0">
                <a:solidFill>
                  <a:srgbClr val="000000"/>
                </a:solidFill>
              </a:rPr>
              <a:t>Interface</a:t>
            </a:r>
          </a:p>
          <a:p>
            <a:r>
              <a:rPr lang="hu-HU" sz="1350" dirty="0">
                <a:solidFill>
                  <a:srgbClr val="000000"/>
                </a:solidFill>
              </a:rPr>
              <a:t> </a:t>
            </a:r>
            <a:r>
              <a:rPr lang="hu-HU" sz="1350" dirty="0" smtClean="0">
                <a:solidFill>
                  <a:srgbClr val="000000"/>
                </a:solidFill>
              </a:rPr>
              <a:t>             (AMBA5 Cache coherent</a:t>
            </a:r>
          </a:p>
          <a:p>
            <a:pPr>
              <a:spcAft>
                <a:spcPts val="400"/>
              </a:spcAft>
            </a:pPr>
            <a:r>
              <a:rPr lang="hu-HU" sz="1350" dirty="0">
                <a:solidFill>
                  <a:srgbClr val="000000"/>
                </a:solidFill>
              </a:rPr>
              <a:t> </a:t>
            </a:r>
            <a:r>
              <a:rPr lang="hu-HU" sz="1350" dirty="0" smtClean="0">
                <a:solidFill>
                  <a:srgbClr val="000000"/>
                </a:solidFill>
              </a:rPr>
              <a:t>              interface used in servers)</a:t>
            </a:r>
          </a:p>
        </p:txBody>
      </p:sp>
      <p:sp>
        <p:nvSpPr>
          <p:cNvPr id="6" name="TextBox 5"/>
          <p:cNvSpPr txBox="1"/>
          <p:nvPr/>
        </p:nvSpPr>
        <p:spPr>
          <a:xfrm>
            <a:off x="176191" y="628341"/>
            <a:ext cx="5782609" cy="369332"/>
          </a:xfrm>
          <a:prstGeom prst="rect">
            <a:avLst/>
          </a:prstGeom>
          <a:noFill/>
        </p:spPr>
        <p:txBody>
          <a:bodyPr wrap="none" rtlCol="0">
            <a:spAutoFit/>
          </a:bodyPr>
          <a:lstStyle/>
          <a:p>
            <a:r>
              <a:rPr lang="en-US" dirty="0" smtClean="0">
                <a:solidFill>
                  <a:srgbClr val="2D2D8A"/>
                </a:solidFill>
              </a:rPr>
              <a:t>High level block diagram of the Cortex-A</a:t>
            </a:r>
            <a:r>
              <a:rPr lang="hu-HU" dirty="0" smtClean="0">
                <a:solidFill>
                  <a:srgbClr val="2D2D8A"/>
                </a:solidFill>
              </a:rPr>
              <a:t>72</a:t>
            </a:r>
            <a:r>
              <a:rPr lang="en-US" dirty="0" smtClean="0">
                <a:solidFill>
                  <a:srgbClr val="2D2D8A"/>
                </a:solidFill>
              </a:rPr>
              <a:t> </a:t>
            </a:r>
            <a:r>
              <a:rPr lang="en-US" dirty="0" smtClean="0">
                <a:solidFill>
                  <a:srgbClr val="000000"/>
                </a:solidFill>
              </a:rPr>
              <a:t>[</a:t>
            </a:r>
            <a:r>
              <a:rPr lang="hu-HU" dirty="0" smtClean="0">
                <a:solidFill>
                  <a:srgbClr val="000000"/>
                </a:solidFill>
              </a:rPr>
              <a:t>91]</a:t>
            </a:r>
            <a:endParaRPr lang="en-US" dirty="0">
              <a:solidFill>
                <a:srgbClr val="000000"/>
              </a:solidFill>
            </a:endParaRPr>
          </a:p>
        </p:txBody>
      </p:sp>
    </p:spTree>
    <p:extLst>
      <p:ext uri="{BB962C8B-B14F-4D97-AF65-F5344CB8AC3E}">
        <p14:creationId xmlns:p14="http://schemas.microsoft.com/office/powerpoint/2010/main" val="946247969"/>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6368" y="632160"/>
            <a:ext cx="7255576" cy="369332"/>
          </a:xfrm>
          <a:prstGeom prst="rect">
            <a:avLst/>
          </a:prstGeom>
          <a:noFill/>
        </p:spPr>
        <p:txBody>
          <a:bodyPr wrap="none" rtlCol="0">
            <a:spAutoFit/>
          </a:bodyPr>
          <a:lstStyle/>
          <a:p>
            <a:r>
              <a:rPr lang="en-US" dirty="0" smtClean="0">
                <a:solidFill>
                  <a:srgbClr val="2D2D8A"/>
                </a:solidFill>
              </a:rPr>
              <a:t>Key features of the </a:t>
            </a:r>
            <a:r>
              <a:rPr lang="hu-HU" dirty="0" smtClean="0">
                <a:solidFill>
                  <a:srgbClr val="2D2D8A"/>
                </a:solidFill>
              </a:rPr>
              <a:t>microarchitecture of the </a:t>
            </a:r>
            <a:r>
              <a:rPr lang="en-US" dirty="0" smtClean="0">
                <a:solidFill>
                  <a:srgbClr val="2D2D8A"/>
                </a:solidFill>
              </a:rPr>
              <a:t>Cortex-A</a:t>
            </a:r>
            <a:r>
              <a:rPr lang="hu-HU" dirty="0" smtClean="0">
                <a:solidFill>
                  <a:srgbClr val="2D2D8A"/>
                </a:solidFill>
              </a:rPr>
              <a:t>72 [91]</a:t>
            </a:r>
            <a:endParaRPr lang="en-US" dirty="0">
              <a:solidFill>
                <a:srgbClr val="2D2D8A"/>
              </a:solidFill>
            </a:endParaRPr>
          </a:p>
        </p:txBody>
      </p:sp>
      <p:sp>
        <p:nvSpPr>
          <p:cNvPr id="4" name="TextBox 3"/>
          <p:cNvSpPr txBox="1"/>
          <p:nvPr/>
        </p:nvSpPr>
        <p:spPr>
          <a:xfrm>
            <a:off x="378462" y="986030"/>
            <a:ext cx="8467383" cy="1231106"/>
          </a:xfrm>
          <a:prstGeom prst="rect">
            <a:avLst/>
          </a:prstGeom>
          <a:noFill/>
        </p:spPr>
        <p:txBody>
          <a:bodyPr wrap="none" rtlCol="0">
            <a:spAutoFit/>
          </a:bodyPr>
          <a:lstStyle/>
          <a:p>
            <a:pPr marL="285750" indent="-285750">
              <a:buClr>
                <a:srgbClr val="000000"/>
              </a:buClr>
              <a:buFont typeface="Arial" panose="020B0604020202020204" pitchFamily="34" charset="0"/>
              <a:buChar char="•"/>
            </a:pPr>
            <a:r>
              <a:rPr lang="hu-HU" sz="1600" dirty="0" smtClean="0">
                <a:solidFill>
                  <a:srgbClr val="0070C0"/>
                </a:solidFill>
              </a:rPr>
              <a:t>It has a three-wide in-order front-end and a five-wide out-of-order back-end,</a:t>
            </a:r>
          </a:p>
          <a:p>
            <a:pPr>
              <a:spcAft>
                <a:spcPts val="600"/>
              </a:spcAft>
              <a:buClr>
                <a:srgbClr val="000000"/>
              </a:buClr>
            </a:pPr>
            <a:r>
              <a:rPr lang="hu-HU" sz="1600" dirty="0">
                <a:solidFill>
                  <a:srgbClr val="0070C0"/>
                </a:solidFill>
              </a:rPr>
              <a:t> </a:t>
            </a:r>
            <a:r>
              <a:rPr lang="hu-HU" sz="1600" dirty="0" smtClean="0">
                <a:solidFill>
                  <a:srgbClr val="0070C0"/>
                </a:solidFill>
              </a:rPr>
              <a:t>     as seen in the next Figure.</a:t>
            </a:r>
          </a:p>
          <a:p>
            <a:pPr marL="285750" indent="-285750">
              <a:spcAft>
                <a:spcPts val="600"/>
              </a:spcAft>
              <a:buClr>
                <a:srgbClr val="000000"/>
              </a:buClr>
              <a:buFont typeface="Arial" panose="020B0604020202020204" pitchFamily="34" charset="0"/>
              <a:buChar char="•"/>
            </a:pPr>
            <a:r>
              <a:rPr lang="en-US" sz="1600" dirty="0" smtClean="0">
                <a:solidFill>
                  <a:srgbClr val="0070C0"/>
                </a:solidFill>
              </a:rPr>
              <a:t>Integrated L2 cache of </a:t>
            </a:r>
            <a:r>
              <a:rPr lang="hu-HU" sz="1600" dirty="0" smtClean="0">
                <a:solidFill>
                  <a:srgbClr val="0070C0"/>
                </a:solidFill>
              </a:rPr>
              <a:t>512</a:t>
            </a:r>
            <a:r>
              <a:rPr lang="en-US" sz="1600" dirty="0" smtClean="0">
                <a:solidFill>
                  <a:srgbClr val="0070C0"/>
                </a:solidFill>
              </a:rPr>
              <a:t> kB to </a:t>
            </a:r>
            <a:r>
              <a:rPr lang="hu-HU" sz="1600" dirty="0" smtClean="0">
                <a:solidFill>
                  <a:srgbClr val="0070C0"/>
                </a:solidFill>
              </a:rPr>
              <a:t>4</a:t>
            </a:r>
            <a:r>
              <a:rPr lang="en-US" sz="1600" dirty="0" smtClean="0">
                <a:solidFill>
                  <a:srgbClr val="0070C0"/>
                </a:solidFill>
              </a:rPr>
              <a:t> MB. </a:t>
            </a:r>
          </a:p>
          <a:p>
            <a:pPr marL="285750" indent="-285750">
              <a:spcAft>
                <a:spcPts val="600"/>
              </a:spcAft>
              <a:buClr>
                <a:srgbClr val="000000"/>
              </a:buClr>
              <a:buFont typeface="Arial" panose="020B0604020202020204" pitchFamily="34" charset="0"/>
              <a:buChar char="•"/>
            </a:pPr>
            <a:r>
              <a:rPr lang="en-US" sz="1600" dirty="0" smtClean="0">
                <a:solidFill>
                  <a:srgbClr val="0070C0"/>
                </a:solidFill>
              </a:rPr>
              <a:t>Up </a:t>
            </a:r>
            <a:r>
              <a:rPr lang="en-US" sz="1600" dirty="0">
                <a:solidFill>
                  <a:srgbClr val="0070C0"/>
                </a:solidFill>
              </a:rPr>
              <a:t>to 4 </a:t>
            </a:r>
            <a:r>
              <a:rPr lang="en-US" sz="1600" dirty="0" smtClean="0">
                <a:solidFill>
                  <a:srgbClr val="0070C0"/>
                </a:solidFill>
              </a:rPr>
              <a:t>Cortex-A</a:t>
            </a:r>
            <a:r>
              <a:rPr lang="hu-HU" sz="1600" dirty="0" smtClean="0">
                <a:solidFill>
                  <a:srgbClr val="0070C0"/>
                </a:solidFill>
              </a:rPr>
              <a:t>73</a:t>
            </a:r>
            <a:r>
              <a:rPr lang="en-US" sz="1600" dirty="0" smtClean="0">
                <a:solidFill>
                  <a:srgbClr val="0070C0"/>
                </a:solidFill>
              </a:rPr>
              <a:t> </a:t>
            </a:r>
            <a:r>
              <a:rPr lang="en-US" sz="1600" dirty="0">
                <a:solidFill>
                  <a:srgbClr val="0070C0"/>
                </a:solidFill>
              </a:rPr>
              <a:t>CPUs </a:t>
            </a:r>
            <a:r>
              <a:rPr lang="en-US" sz="1600" dirty="0" err="1" smtClean="0">
                <a:solidFill>
                  <a:srgbClr val="000000"/>
                </a:solidFill>
              </a:rPr>
              <a:t>execut</a:t>
            </a:r>
            <a:r>
              <a:rPr lang="hu-HU" sz="1600" dirty="0" smtClean="0">
                <a:solidFill>
                  <a:srgbClr val="000000"/>
                </a:solidFill>
              </a:rPr>
              <a:t>ing</a:t>
            </a:r>
            <a:r>
              <a:rPr lang="en-US" sz="1600" dirty="0" smtClean="0">
                <a:solidFill>
                  <a:srgbClr val="000000"/>
                </a:solidFill>
              </a:rPr>
              <a:t> </a:t>
            </a:r>
            <a:r>
              <a:rPr lang="en-US" sz="1600" dirty="0">
                <a:solidFill>
                  <a:srgbClr val="000000"/>
                </a:solidFill>
              </a:rPr>
              <a:t>the ARMv8 64-bit ISA</a:t>
            </a:r>
            <a:r>
              <a:rPr lang="en-US" sz="1600" dirty="0" smtClean="0">
                <a:solidFill>
                  <a:srgbClr val="000000"/>
                </a:solidFill>
              </a:rPr>
              <a:t>.</a:t>
            </a:r>
            <a:endParaRPr lang="en-US" sz="1600" dirty="0" smtClean="0">
              <a:solidFill>
                <a:srgbClr val="0070C0"/>
              </a:solidFill>
            </a:endParaRPr>
          </a:p>
        </p:txBody>
      </p:sp>
      <p:sp>
        <p:nvSpPr>
          <p:cNvPr id="5" name="Title 6"/>
          <p:cNvSpPr>
            <a:spLocks noGrp="1"/>
          </p:cNvSpPr>
          <p:nvPr>
            <p:ph type="title"/>
          </p:nvPr>
        </p:nvSpPr>
        <p:spPr>
          <a:xfrm>
            <a:off x="0" y="0"/>
            <a:ext cx="9144000" cy="393700"/>
          </a:xfrm>
        </p:spPr>
        <p:txBody>
          <a:bodyPr/>
          <a:lstStyle/>
          <a:p>
            <a:r>
              <a:rPr lang="hu-HU" dirty="0"/>
              <a:t>6.2.2 </a:t>
            </a:r>
            <a:r>
              <a:rPr lang="en-US" dirty="0"/>
              <a:t>The high performance Cortex-A</a:t>
            </a:r>
            <a:r>
              <a:rPr lang="hu-HU" dirty="0" smtClean="0"/>
              <a:t>72</a:t>
            </a:r>
            <a:r>
              <a:rPr lang="en-US" dirty="0" smtClean="0"/>
              <a:t> </a:t>
            </a:r>
            <a:r>
              <a:rPr lang="hu-HU" dirty="0" smtClean="0"/>
              <a:t>(6)</a:t>
            </a:r>
            <a:endParaRPr lang="en-US" dirty="0"/>
          </a:p>
        </p:txBody>
      </p:sp>
      <p:sp>
        <p:nvSpPr>
          <p:cNvPr id="2" name="TextBox 1"/>
          <p:cNvSpPr txBox="1"/>
          <p:nvPr/>
        </p:nvSpPr>
        <p:spPr>
          <a:xfrm>
            <a:off x="296863" y="3765521"/>
            <a:ext cx="1085362" cy="338554"/>
          </a:xfrm>
          <a:prstGeom prst="rect">
            <a:avLst/>
          </a:prstGeom>
          <a:noFill/>
        </p:spPr>
        <p:txBody>
          <a:bodyPr wrap="none" rtlCol="0">
            <a:spAutoFit/>
          </a:bodyPr>
          <a:lstStyle/>
          <a:p>
            <a:r>
              <a:rPr lang="hu-HU" sz="1600" dirty="0" smtClean="0">
                <a:solidFill>
                  <a:srgbClr val="FF0000"/>
                </a:solidFill>
              </a:rPr>
              <a:t>Remarks</a:t>
            </a:r>
            <a:endParaRPr lang="hu-HU" sz="1600" dirty="0">
              <a:solidFill>
                <a:srgbClr val="FF0000"/>
              </a:solidFill>
            </a:endParaRPr>
          </a:p>
        </p:txBody>
      </p:sp>
      <p:sp>
        <p:nvSpPr>
          <p:cNvPr id="6" name="TextBox 5"/>
          <p:cNvSpPr txBox="1"/>
          <p:nvPr/>
        </p:nvSpPr>
        <p:spPr>
          <a:xfrm>
            <a:off x="341530" y="4059360"/>
            <a:ext cx="8352420" cy="610424"/>
          </a:xfrm>
          <a:prstGeom prst="rect">
            <a:avLst/>
          </a:prstGeom>
          <a:noFill/>
        </p:spPr>
        <p:txBody>
          <a:bodyPr wrap="square" rtlCol="0">
            <a:spAutoFit/>
          </a:bodyPr>
          <a:lstStyle/>
          <a:p>
            <a:pPr>
              <a:spcAft>
                <a:spcPts val="200"/>
              </a:spcAft>
            </a:pPr>
            <a:r>
              <a:rPr lang="hu-HU" sz="1600">
                <a:solidFill>
                  <a:srgbClr val="000000"/>
                </a:solidFill>
              </a:rPr>
              <a:t>AMBA: Advanced </a:t>
            </a:r>
            <a:r>
              <a:rPr lang="hu-HU" sz="1600" smtClean="0">
                <a:solidFill>
                  <a:srgbClr val="000000"/>
                </a:solidFill>
              </a:rPr>
              <a:t>Microcontroller Bus </a:t>
            </a:r>
            <a:r>
              <a:rPr lang="hu-HU" sz="1600">
                <a:solidFill>
                  <a:srgbClr val="000000"/>
                </a:solidFill>
              </a:rPr>
              <a:t>Architecture</a:t>
            </a:r>
          </a:p>
          <a:p>
            <a:pPr>
              <a:spcAft>
                <a:spcPts val="400"/>
              </a:spcAft>
            </a:pPr>
            <a:r>
              <a:rPr lang="hu-HU" sz="1600" smtClean="0">
                <a:solidFill>
                  <a:srgbClr val="000000"/>
                </a:solidFill>
              </a:rPr>
              <a:t>            (</a:t>
            </a:r>
            <a:r>
              <a:rPr lang="hu-HU" sz="1600">
                <a:solidFill>
                  <a:srgbClr val="000000"/>
                </a:solidFill>
              </a:rPr>
              <a:t>O</a:t>
            </a:r>
            <a:r>
              <a:rPr lang="en-US" sz="1600">
                <a:solidFill>
                  <a:srgbClr val="000000"/>
                </a:solidFill>
              </a:rPr>
              <a:t>n-chip bus standard </a:t>
            </a:r>
            <a:r>
              <a:rPr lang="en-US" sz="1600" smtClean="0">
                <a:solidFill>
                  <a:srgbClr val="000000"/>
                </a:solidFill>
              </a:rPr>
              <a:t>for</a:t>
            </a:r>
            <a:r>
              <a:rPr lang="hu-HU" sz="1600" smtClean="0">
                <a:solidFill>
                  <a:srgbClr val="000000"/>
                </a:solidFill>
              </a:rPr>
              <a:t> </a:t>
            </a:r>
            <a:r>
              <a:rPr lang="en-US" sz="1600" err="1" smtClean="0">
                <a:solidFill>
                  <a:srgbClr val="000000"/>
                </a:solidFill>
              </a:rPr>
              <a:t>SoC</a:t>
            </a:r>
            <a:r>
              <a:rPr lang="hu-HU" sz="1600">
                <a:solidFill>
                  <a:srgbClr val="000000"/>
                </a:solidFill>
              </a:rPr>
              <a:t>)</a:t>
            </a:r>
            <a:r>
              <a:rPr lang="en-US" sz="1600">
                <a:solidFill>
                  <a:srgbClr val="000000"/>
                </a:solidFill>
              </a:rPr>
              <a:t> </a:t>
            </a:r>
            <a:r>
              <a:rPr lang="en-US" sz="1600" smtClean="0">
                <a:solidFill>
                  <a:srgbClr val="000000"/>
                </a:solidFill>
              </a:rPr>
              <a:t>designs</a:t>
            </a:r>
            <a:endParaRPr lang="hu-HU" sz="1600">
              <a:solidFill>
                <a:srgbClr val="000000"/>
              </a:solidFill>
            </a:endParaRPr>
          </a:p>
        </p:txBody>
      </p:sp>
      <p:sp>
        <p:nvSpPr>
          <p:cNvPr id="7" name="TextBox 6"/>
          <p:cNvSpPr txBox="1"/>
          <p:nvPr/>
        </p:nvSpPr>
        <p:spPr>
          <a:xfrm>
            <a:off x="383390" y="2303875"/>
            <a:ext cx="8438529" cy="1477328"/>
          </a:xfrm>
          <a:prstGeom prst="rect">
            <a:avLst/>
          </a:prstGeom>
          <a:noFill/>
        </p:spPr>
        <p:txBody>
          <a:bodyPr wrap="none" rtlCol="0">
            <a:spAutoFit/>
          </a:bodyPr>
          <a:lstStyle/>
          <a:p>
            <a:pPr marL="285750" indent="-285750">
              <a:buClr>
                <a:srgbClr val="000000"/>
              </a:buClr>
              <a:buFont typeface="Arial" panose="020B0604020202020204" pitchFamily="34" charset="0"/>
              <a:buChar char="•"/>
            </a:pPr>
            <a:r>
              <a:rPr lang="en-US" sz="1600" dirty="0">
                <a:solidFill>
                  <a:srgbClr val="0070C0"/>
                </a:solidFill>
              </a:rPr>
              <a:t>128-bit </a:t>
            </a:r>
            <a:r>
              <a:rPr lang="hu-HU" sz="1600" dirty="0" smtClean="0">
                <a:solidFill>
                  <a:srgbClr val="0070C0"/>
                </a:solidFill>
              </a:rPr>
              <a:t>coherent </a:t>
            </a:r>
            <a:r>
              <a:rPr lang="en-US" sz="1600" dirty="0" smtClean="0">
                <a:solidFill>
                  <a:srgbClr val="0070C0"/>
                </a:solidFill>
              </a:rPr>
              <a:t>AMBA</a:t>
            </a:r>
            <a:r>
              <a:rPr lang="hu-HU" sz="1600" dirty="0" smtClean="0">
                <a:solidFill>
                  <a:srgbClr val="0070C0"/>
                </a:solidFill>
              </a:rPr>
              <a:t>4 ACE or AMBA5 CHI </a:t>
            </a:r>
            <a:r>
              <a:rPr lang="en-US" sz="1600" dirty="0" smtClean="0">
                <a:solidFill>
                  <a:srgbClr val="0070C0"/>
                </a:solidFill>
              </a:rPr>
              <a:t>interface </a:t>
            </a:r>
            <a:r>
              <a:rPr lang="en-US" sz="1600" dirty="0">
                <a:solidFill>
                  <a:srgbClr val="000000"/>
                </a:solidFill>
              </a:rPr>
              <a:t>for </a:t>
            </a:r>
            <a:r>
              <a:rPr lang="en-US" sz="1600" dirty="0" smtClean="0">
                <a:solidFill>
                  <a:srgbClr val="000000"/>
                </a:solidFill>
              </a:rPr>
              <a:t>connecting</a:t>
            </a:r>
            <a:r>
              <a:rPr lang="hu-HU" sz="1600" dirty="0" smtClean="0">
                <a:solidFill>
                  <a:srgbClr val="000000"/>
                </a:solidFill>
              </a:rPr>
              <a:t> multiple</a:t>
            </a:r>
          </a:p>
          <a:p>
            <a:pPr>
              <a:spcAft>
                <a:spcPts val="600"/>
              </a:spcAft>
              <a:buClr>
                <a:srgbClr val="000000"/>
              </a:buClr>
            </a:pPr>
            <a:r>
              <a:rPr lang="hu-HU" sz="1600" dirty="0">
                <a:solidFill>
                  <a:srgbClr val="000000"/>
                </a:solidFill>
              </a:rPr>
              <a:t> </a:t>
            </a:r>
            <a:r>
              <a:rPr lang="hu-HU" sz="1600" dirty="0" smtClean="0">
                <a:solidFill>
                  <a:srgbClr val="000000"/>
                </a:solidFill>
              </a:rPr>
              <a:t>    </a:t>
            </a:r>
            <a:r>
              <a:rPr lang="en-US" sz="1600" dirty="0" smtClean="0">
                <a:solidFill>
                  <a:srgbClr val="000000"/>
                </a:solidFill>
              </a:rPr>
              <a:t> (</a:t>
            </a:r>
            <a:r>
              <a:rPr lang="en-US" sz="1600" dirty="0">
                <a:solidFill>
                  <a:srgbClr val="000000"/>
                </a:solidFill>
              </a:rPr>
              <a:t>up to 4</a:t>
            </a:r>
            <a:r>
              <a:rPr lang="en-US" sz="1600" dirty="0" smtClean="0">
                <a:solidFill>
                  <a:srgbClr val="000000"/>
                </a:solidFill>
              </a:rPr>
              <a:t>)</a:t>
            </a:r>
            <a:r>
              <a:rPr lang="hu-HU" sz="1600" dirty="0" smtClean="0">
                <a:solidFill>
                  <a:srgbClr val="000000"/>
                </a:solidFill>
              </a:rPr>
              <a:t> </a:t>
            </a:r>
            <a:r>
              <a:rPr lang="en-US" sz="1600" dirty="0" smtClean="0">
                <a:solidFill>
                  <a:srgbClr val="000000"/>
                </a:solidFill>
              </a:rPr>
              <a:t>Cortex-A57 processors</a:t>
            </a:r>
            <a:r>
              <a:rPr lang="hu-HU" sz="1600" dirty="0" smtClean="0">
                <a:solidFill>
                  <a:srgbClr val="000000"/>
                </a:solidFill>
              </a:rPr>
              <a:t> and further system components</a:t>
            </a:r>
            <a:r>
              <a:rPr lang="en-US" sz="1600" dirty="0" smtClean="0">
                <a:solidFill>
                  <a:srgbClr val="000000"/>
                </a:solidFill>
              </a:rPr>
              <a:t>.</a:t>
            </a:r>
            <a:endParaRPr lang="hu-HU" sz="1600" dirty="0">
              <a:solidFill>
                <a:srgbClr val="000000"/>
              </a:solidFill>
            </a:endParaRPr>
          </a:p>
          <a:p>
            <a:pPr marL="285750" indent="-285750">
              <a:spcAft>
                <a:spcPts val="600"/>
              </a:spcAft>
              <a:buFont typeface="Arial" panose="020B0604020202020204" pitchFamily="34" charset="0"/>
              <a:buChar char="•"/>
            </a:pPr>
            <a:r>
              <a:rPr lang="hu-HU" sz="1600" dirty="0" smtClean="0">
                <a:solidFill>
                  <a:srgbClr val="0070C0"/>
                </a:solidFill>
              </a:rPr>
              <a:t>Processor</a:t>
            </a:r>
            <a:r>
              <a:rPr lang="en-US" sz="1600" dirty="0" smtClean="0">
                <a:solidFill>
                  <a:srgbClr val="0070C0"/>
                </a:solidFill>
              </a:rPr>
              <a:t> </a:t>
            </a:r>
            <a:r>
              <a:rPr lang="en-US" sz="1600" dirty="0">
                <a:solidFill>
                  <a:srgbClr val="0070C0"/>
                </a:solidFill>
              </a:rPr>
              <a:t>wide cache coherence </a:t>
            </a:r>
            <a:r>
              <a:rPr lang="en-US" sz="1600" dirty="0">
                <a:solidFill>
                  <a:srgbClr val="000000"/>
                </a:solidFill>
              </a:rPr>
              <a:t>supported </a:t>
            </a:r>
            <a:r>
              <a:rPr lang="en-US" sz="1600" dirty="0">
                <a:solidFill>
                  <a:srgbClr val="0070C0"/>
                </a:solidFill>
              </a:rPr>
              <a:t>by a Snoop Control Unit (SCU)</a:t>
            </a:r>
            <a:r>
              <a:rPr lang="hu-HU" sz="1600" dirty="0" smtClean="0">
                <a:solidFill>
                  <a:srgbClr val="0070C0"/>
                </a:solidFill>
              </a:rPr>
              <a:t>.</a:t>
            </a:r>
          </a:p>
          <a:p>
            <a:pPr marL="285750" indent="-285750">
              <a:buFont typeface="Arial" panose="020B0604020202020204" pitchFamily="34" charset="0"/>
              <a:buChar char="•"/>
            </a:pPr>
            <a:r>
              <a:rPr lang="hu-HU" sz="1600" dirty="0" smtClean="0">
                <a:solidFill>
                  <a:srgbClr val="0070C0"/>
                </a:solidFill>
              </a:rPr>
              <a:t>Significant improvements in power </a:t>
            </a:r>
            <a:r>
              <a:rPr lang="hu-HU" sz="1600" dirty="0" smtClean="0"/>
              <a:t>efficiency through optimizing every block</a:t>
            </a:r>
          </a:p>
          <a:p>
            <a:pPr>
              <a:spcAft>
                <a:spcPts val="600"/>
              </a:spcAft>
            </a:pPr>
            <a:r>
              <a:rPr lang="hu-HU" sz="1600" dirty="0" smtClean="0"/>
              <a:t>     of the Cortex-A57.</a:t>
            </a:r>
            <a:endParaRPr lang="hu-HU" dirty="0"/>
          </a:p>
        </p:txBody>
      </p:sp>
    </p:spTree>
    <p:extLst>
      <p:ext uri="{BB962C8B-B14F-4D97-AF65-F5344CB8AC3E}">
        <p14:creationId xmlns:p14="http://schemas.microsoft.com/office/powerpoint/2010/main" val="279131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6.2.2 </a:t>
            </a:r>
            <a:r>
              <a:rPr lang="en-US" dirty="0"/>
              <a:t>The high performance Cortex-A</a:t>
            </a:r>
            <a:r>
              <a:rPr lang="hu-HU" dirty="0" smtClean="0"/>
              <a:t>72</a:t>
            </a:r>
            <a:r>
              <a:rPr lang="en-US" dirty="0" smtClean="0"/>
              <a:t> </a:t>
            </a:r>
            <a:r>
              <a:rPr lang="hu-HU" dirty="0" smtClean="0"/>
              <a:t>(7)</a:t>
            </a:r>
            <a:endParaRPr lang="en-US" dirty="0"/>
          </a:p>
        </p:txBody>
      </p:sp>
      <p:pic>
        <p:nvPicPr>
          <p:cNvPr id="2050" name="Picture 2" descr="http://images.anandtech.com/doci/10347/a72.png?_ga=1.55158763.1347664177.14714045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313765"/>
            <a:ext cx="8874125" cy="36904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0952" y="638690"/>
            <a:ext cx="6062814" cy="369332"/>
          </a:xfrm>
          <a:prstGeom prst="rect">
            <a:avLst/>
          </a:prstGeom>
          <a:noFill/>
        </p:spPr>
        <p:txBody>
          <a:bodyPr wrap="none" rtlCol="0">
            <a:spAutoFit/>
          </a:bodyPr>
          <a:lstStyle/>
          <a:p>
            <a:r>
              <a:rPr lang="hu-HU" dirty="0" smtClean="0">
                <a:solidFill>
                  <a:schemeClr val="accent6"/>
                </a:solidFill>
              </a:rPr>
              <a:t>Pipeline structure of the high-end Cortex-A72 [92]</a:t>
            </a:r>
            <a:endParaRPr lang="en-US" dirty="0">
              <a:solidFill>
                <a:schemeClr val="accent6"/>
              </a:solidFill>
            </a:endParaRPr>
          </a:p>
        </p:txBody>
      </p:sp>
    </p:spTree>
    <p:extLst>
      <p:ext uri="{BB962C8B-B14F-4D97-AF65-F5344CB8AC3E}">
        <p14:creationId xmlns:p14="http://schemas.microsoft.com/office/powerpoint/2010/main" val="3131555092"/>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6.2.2 </a:t>
            </a:r>
            <a:r>
              <a:rPr lang="en-US" dirty="0"/>
              <a:t>The high performance Cortex-A</a:t>
            </a:r>
            <a:r>
              <a:rPr lang="hu-HU" dirty="0"/>
              <a:t>72</a:t>
            </a:r>
            <a:r>
              <a:rPr lang="en-US" dirty="0"/>
              <a:t> </a:t>
            </a:r>
            <a:r>
              <a:rPr lang="hu-HU" dirty="0" smtClean="0"/>
              <a:t>(8)</a:t>
            </a:r>
            <a:endParaRPr lang="en-US" dirty="0"/>
          </a:p>
        </p:txBody>
      </p:sp>
      <p:pic>
        <p:nvPicPr>
          <p:cNvPr id="3" name="Picture 2"/>
          <p:cNvPicPr>
            <a:picLocks noChangeAspect="1"/>
          </p:cNvPicPr>
          <p:nvPr/>
        </p:nvPicPr>
        <p:blipFill>
          <a:blip r:embed="rId2"/>
          <a:stretch>
            <a:fillRect/>
          </a:stretch>
        </p:blipFill>
        <p:spPr>
          <a:xfrm>
            <a:off x="631717" y="1358770"/>
            <a:ext cx="7830532" cy="5355595"/>
          </a:xfrm>
          <a:prstGeom prst="rect">
            <a:avLst/>
          </a:prstGeom>
        </p:spPr>
      </p:pic>
      <p:sp>
        <p:nvSpPr>
          <p:cNvPr id="5" name="TextBox 4"/>
          <p:cNvSpPr txBox="1"/>
          <p:nvPr/>
        </p:nvSpPr>
        <p:spPr>
          <a:xfrm>
            <a:off x="168073" y="593259"/>
            <a:ext cx="8336641" cy="369332"/>
          </a:xfrm>
          <a:prstGeom prst="rect">
            <a:avLst/>
          </a:prstGeom>
          <a:noFill/>
        </p:spPr>
        <p:txBody>
          <a:bodyPr wrap="none" rtlCol="0">
            <a:spAutoFit/>
          </a:bodyPr>
          <a:lstStyle/>
          <a:p>
            <a:r>
              <a:rPr lang="hu-HU" dirty="0" smtClean="0">
                <a:solidFill>
                  <a:schemeClr val="accent6"/>
                </a:solidFill>
              </a:rPr>
              <a:t>More detailed block diagram of the high performance Cortex-A72 [95]</a:t>
            </a:r>
            <a:endParaRPr lang="en-US" dirty="0">
              <a:solidFill>
                <a:schemeClr val="accent6"/>
              </a:solidFill>
            </a:endParaRPr>
          </a:p>
        </p:txBody>
      </p:sp>
    </p:spTree>
    <p:extLst>
      <p:ext uri="{BB962C8B-B14F-4D97-AF65-F5344CB8AC3E}">
        <p14:creationId xmlns:p14="http://schemas.microsoft.com/office/powerpoint/2010/main" val="1007158844"/>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6.2.2 </a:t>
            </a:r>
            <a:r>
              <a:rPr lang="en-US" dirty="0"/>
              <a:t>The high performance Cortex-A</a:t>
            </a:r>
            <a:r>
              <a:rPr lang="hu-HU" dirty="0" smtClean="0"/>
              <a:t>72</a:t>
            </a:r>
            <a:r>
              <a:rPr lang="en-US" dirty="0" smtClean="0"/>
              <a:t> </a:t>
            </a:r>
            <a:r>
              <a:rPr lang="hu-HU" dirty="0" smtClean="0"/>
              <a:t>(9)</a:t>
            </a:r>
            <a:endParaRPr lang="en-US" dirty="0"/>
          </a:p>
        </p:txBody>
      </p:sp>
      <p:sp>
        <p:nvSpPr>
          <p:cNvPr id="4" name="TextBox 3"/>
          <p:cNvSpPr txBox="1"/>
          <p:nvPr/>
        </p:nvSpPr>
        <p:spPr>
          <a:xfrm>
            <a:off x="180952" y="612646"/>
            <a:ext cx="977960" cy="338554"/>
          </a:xfrm>
          <a:prstGeom prst="rect">
            <a:avLst/>
          </a:prstGeom>
          <a:noFill/>
        </p:spPr>
        <p:txBody>
          <a:bodyPr wrap="none" rtlCol="0">
            <a:spAutoFit/>
          </a:bodyPr>
          <a:lstStyle/>
          <a:p>
            <a:r>
              <a:rPr lang="hu-HU" sz="1600" dirty="0" smtClean="0">
                <a:solidFill>
                  <a:srgbClr val="FF0000"/>
                </a:solidFill>
              </a:rPr>
              <a:t>Remark</a:t>
            </a:r>
            <a:endParaRPr lang="en-US" sz="1600" dirty="0">
              <a:solidFill>
                <a:srgbClr val="FF0000"/>
              </a:solidFill>
            </a:endParaRPr>
          </a:p>
        </p:txBody>
      </p:sp>
      <p:sp>
        <p:nvSpPr>
          <p:cNvPr id="5" name="TextBox 4"/>
          <p:cNvSpPr txBox="1"/>
          <p:nvPr/>
        </p:nvSpPr>
        <p:spPr>
          <a:xfrm>
            <a:off x="180757" y="953725"/>
            <a:ext cx="9143465" cy="338554"/>
          </a:xfrm>
          <a:prstGeom prst="rect">
            <a:avLst/>
          </a:prstGeom>
          <a:noFill/>
        </p:spPr>
        <p:txBody>
          <a:bodyPr wrap="none" rtlCol="0">
            <a:spAutoFit/>
          </a:bodyPr>
          <a:lstStyle/>
          <a:p>
            <a:r>
              <a:rPr lang="hu-HU" sz="1600" dirty="0" smtClean="0"/>
              <a:t>A detailed description of the microarchitecture of the Cortex-A72 can be found in [91].</a:t>
            </a:r>
            <a:endParaRPr lang="en-US" sz="1600" dirty="0"/>
          </a:p>
        </p:txBody>
      </p:sp>
    </p:spTree>
    <p:extLst>
      <p:ext uri="{BB962C8B-B14F-4D97-AF65-F5344CB8AC3E}">
        <p14:creationId xmlns:p14="http://schemas.microsoft.com/office/powerpoint/2010/main" val="3787992848"/>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2F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841375" y="1576400"/>
            <a:ext cx="7359650"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hu-HU" sz="1900" dirty="0" smtClean="0">
                <a:solidFill>
                  <a:srgbClr val="FFFFFF"/>
                </a:solidFill>
              </a:rPr>
              <a:t>6.2.3</a:t>
            </a:r>
            <a:r>
              <a:rPr lang="en-US" sz="1900" dirty="0" smtClean="0">
                <a:solidFill>
                  <a:srgbClr val="FFFFFF"/>
                </a:solidFill>
              </a:rPr>
              <a:t> The </a:t>
            </a:r>
            <a:r>
              <a:rPr lang="hu-HU" sz="1900" dirty="0" smtClean="0">
                <a:solidFill>
                  <a:srgbClr val="FFFFFF"/>
                </a:solidFill>
              </a:rPr>
              <a:t>high performance</a:t>
            </a:r>
            <a:r>
              <a:rPr lang="en-US" sz="1900" dirty="0" smtClean="0">
                <a:solidFill>
                  <a:srgbClr val="FFFFFF"/>
                </a:solidFill>
              </a:rPr>
              <a:t> Cortex-A</a:t>
            </a:r>
            <a:r>
              <a:rPr lang="hu-HU" sz="1900" dirty="0" smtClean="0">
                <a:solidFill>
                  <a:srgbClr val="FFFFFF"/>
                </a:solidFill>
              </a:rPr>
              <a:t>73</a:t>
            </a:r>
            <a:endParaRPr lang="hu-HU" sz="1900" dirty="0">
              <a:solidFill>
                <a:srgbClr val="FFFFFF"/>
              </a:solidFill>
            </a:endParaRPr>
          </a:p>
        </p:txBody>
      </p:sp>
    </p:spTree>
    <p:extLst>
      <p:ext uri="{BB962C8B-B14F-4D97-AF65-F5344CB8AC3E}">
        <p14:creationId xmlns:p14="http://schemas.microsoft.com/office/powerpoint/2010/main" val="1781659087"/>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Box 91"/>
          <p:cNvSpPr txBox="1"/>
          <p:nvPr/>
        </p:nvSpPr>
        <p:spPr>
          <a:xfrm>
            <a:off x="161510" y="578598"/>
            <a:ext cx="7415748" cy="369332"/>
          </a:xfrm>
          <a:prstGeom prst="rect">
            <a:avLst/>
          </a:prstGeom>
          <a:noFill/>
        </p:spPr>
        <p:txBody>
          <a:bodyPr wrap="none">
            <a:spAutoFit/>
          </a:bodyPr>
          <a:lstStyle/>
          <a:p>
            <a:pPr>
              <a:defRPr/>
            </a:pPr>
            <a:r>
              <a:rPr lang="en-US" dirty="0" smtClean="0">
                <a:solidFill>
                  <a:srgbClr val="2D2D8A"/>
                </a:solidFill>
              </a:rPr>
              <a:t>6.2.</a:t>
            </a:r>
            <a:r>
              <a:rPr lang="hu-HU" dirty="0" smtClean="0">
                <a:solidFill>
                  <a:srgbClr val="2D2D8A"/>
                </a:solidFill>
              </a:rPr>
              <a:t>2</a:t>
            </a:r>
            <a:r>
              <a:rPr lang="en-US" dirty="0" smtClean="0">
                <a:solidFill>
                  <a:srgbClr val="2D2D8A"/>
                </a:solidFill>
              </a:rPr>
              <a:t> </a:t>
            </a:r>
            <a:r>
              <a:rPr lang="en-US" dirty="0">
                <a:solidFill>
                  <a:srgbClr val="2D2D8A"/>
                </a:solidFill>
              </a:rPr>
              <a:t>The high performance </a:t>
            </a:r>
            <a:r>
              <a:rPr lang="en-US" dirty="0" smtClean="0">
                <a:solidFill>
                  <a:srgbClr val="2D2D8A"/>
                </a:solidFill>
              </a:rPr>
              <a:t>Cortex-A</a:t>
            </a:r>
            <a:r>
              <a:rPr lang="hu-HU" dirty="0" smtClean="0">
                <a:solidFill>
                  <a:srgbClr val="2D2D8A"/>
                </a:solidFill>
              </a:rPr>
              <a:t>73</a:t>
            </a:r>
            <a:r>
              <a:rPr lang="en-US" dirty="0" smtClean="0">
                <a:solidFill>
                  <a:srgbClr val="2D2D8A"/>
                </a:solidFill>
              </a:rPr>
              <a:t> (</a:t>
            </a:r>
            <a:r>
              <a:rPr lang="hu-HU" dirty="0" smtClean="0">
                <a:solidFill>
                  <a:srgbClr val="2D2D8A"/>
                </a:solidFill>
              </a:rPr>
              <a:t>1</a:t>
            </a:r>
            <a:r>
              <a:rPr lang="en-US" dirty="0" smtClean="0">
                <a:solidFill>
                  <a:srgbClr val="2D2D8A"/>
                </a:solidFill>
              </a:rPr>
              <a:t>)</a:t>
            </a:r>
            <a:r>
              <a:rPr lang="hu-HU" dirty="0" smtClean="0">
                <a:solidFill>
                  <a:srgbClr val="2D2D8A"/>
                </a:solidFill>
              </a:rPr>
              <a:t> </a:t>
            </a:r>
            <a:r>
              <a:rPr lang="en-US" dirty="0" smtClean="0">
                <a:solidFill>
                  <a:srgbClr val="000000"/>
                </a:solidFill>
              </a:rPr>
              <a:t>(based </a:t>
            </a:r>
            <a:r>
              <a:rPr lang="en-US" dirty="0">
                <a:solidFill>
                  <a:srgbClr val="000000"/>
                </a:solidFill>
              </a:rPr>
              <a:t>on </a:t>
            </a:r>
            <a:r>
              <a:rPr lang="en-US" dirty="0" smtClean="0">
                <a:solidFill>
                  <a:srgbClr val="000000"/>
                </a:solidFill>
              </a:rPr>
              <a:t>[</a:t>
            </a:r>
            <a:r>
              <a:rPr lang="hu-HU" dirty="0" smtClean="0">
                <a:solidFill>
                  <a:srgbClr val="000000"/>
                </a:solidFill>
              </a:rPr>
              <a:t>12</a:t>
            </a:r>
            <a:r>
              <a:rPr lang="en-US" dirty="0" smtClean="0">
                <a:solidFill>
                  <a:srgbClr val="000000"/>
                </a:solidFill>
              </a:rPr>
              <a:t>]) </a:t>
            </a:r>
            <a:endParaRPr lang="en-US" dirty="0">
              <a:solidFill>
                <a:srgbClr val="000000"/>
              </a:solidFill>
            </a:endParaRPr>
          </a:p>
        </p:txBody>
      </p:sp>
      <p:sp>
        <p:nvSpPr>
          <p:cNvPr id="84" name="Title 1"/>
          <p:cNvSpPr>
            <a:spLocks noGrp="1"/>
          </p:cNvSpPr>
          <p:nvPr>
            <p:ph type="title"/>
          </p:nvPr>
        </p:nvSpPr>
        <p:spPr>
          <a:xfrm>
            <a:off x="0" y="0"/>
            <a:ext cx="9144000" cy="393700"/>
          </a:xfrm>
        </p:spPr>
        <p:txBody>
          <a:bodyPr/>
          <a:lstStyle/>
          <a:p>
            <a:r>
              <a:rPr lang="hu-HU" dirty="0" smtClean="0"/>
              <a:t>6.2.3 </a:t>
            </a:r>
            <a:r>
              <a:rPr lang="en-US" dirty="0"/>
              <a:t>The high performance </a:t>
            </a:r>
            <a:r>
              <a:rPr lang="en-US" dirty="0" smtClean="0"/>
              <a:t>Cortex-A</a:t>
            </a:r>
            <a:r>
              <a:rPr lang="hu-HU" dirty="0" smtClean="0"/>
              <a:t>73</a:t>
            </a:r>
            <a:r>
              <a:rPr lang="en-US" dirty="0" smtClean="0"/>
              <a:t> </a:t>
            </a:r>
            <a:r>
              <a:rPr lang="hu-HU" dirty="0" smtClean="0"/>
              <a:t>(1)</a:t>
            </a:r>
            <a:endParaRPr lang="en-US" dirty="0"/>
          </a:p>
        </p:txBody>
      </p:sp>
      <p:grpSp>
        <p:nvGrpSpPr>
          <p:cNvPr id="17" name="Group 16"/>
          <p:cNvGrpSpPr/>
          <p:nvPr/>
        </p:nvGrpSpPr>
        <p:grpSpPr>
          <a:xfrm>
            <a:off x="42452" y="998730"/>
            <a:ext cx="9431351" cy="5852769"/>
            <a:chOff x="42452" y="473220"/>
            <a:chExt cx="10207651" cy="6466170"/>
          </a:xfrm>
        </p:grpSpPr>
        <p:grpSp>
          <p:nvGrpSpPr>
            <p:cNvPr id="15" name="Group 14"/>
            <p:cNvGrpSpPr/>
            <p:nvPr/>
          </p:nvGrpSpPr>
          <p:grpSpPr>
            <a:xfrm>
              <a:off x="49515" y="473220"/>
              <a:ext cx="10200588" cy="6466170"/>
              <a:chOff x="112168" y="99552"/>
              <a:chExt cx="10200588" cy="6744744"/>
            </a:xfrm>
          </p:grpSpPr>
          <p:sp>
            <p:nvSpPr>
              <p:cNvPr id="6" name="Felfelé nyíl 5"/>
              <p:cNvSpPr/>
              <p:nvPr/>
            </p:nvSpPr>
            <p:spPr>
              <a:xfrm rot="5122871">
                <a:off x="4109166" y="758368"/>
                <a:ext cx="2074324" cy="9216000"/>
              </a:xfrm>
              <a:custGeom>
                <a:avLst/>
                <a:gdLst>
                  <a:gd name="connsiteX0" fmla="*/ 0 w 1663868"/>
                  <a:gd name="connsiteY0" fmla="*/ 831934 h 6271200"/>
                  <a:gd name="connsiteX1" fmla="*/ 831934 w 1663868"/>
                  <a:gd name="connsiteY1" fmla="*/ 0 h 6271200"/>
                  <a:gd name="connsiteX2" fmla="*/ 1663868 w 1663868"/>
                  <a:gd name="connsiteY2" fmla="*/ 831934 h 6271200"/>
                  <a:gd name="connsiteX3" fmla="*/ 1247901 w 1663868"/>
                  <a:gd name="connsiteY3" fmla="*/ 831934 h 6271200"/>
                  <a:gd name="connsiteX4" fmla="*/ 1247901 w 1663868"/>
                  <a:gd name="connsiteY4" fmla="*/ 6271200 h 6271200"/>
                  <a:gd name="connsiteX5" fmla="*/ 415967 w 1663868"/>
                  <a:gd name="connsiteY5" fmla="*/ 6271200 h 6271200"/>
                  <a:gd name="connsiteX6" fmla="*/ 415967 w 1663868"/>
                  <a:gd name="connsiteY6" fmla="*/ 831934 h 6271200"/>
                  <a:gd name="connsiteX7" fmla="*/ 0 w 1663868"/>
                  <a:gd name="connsiteY7" fmla="*/ 831934 h 6271200"/>
                  <a:gd name="connsiteX0" fmla="*/ 0 w 1663868"/>
                  <a:gd name="connsiteY0" fmla="*/ 1590895 h 7030161"/>
                  <a:gd name="connsiteX1" fmla="*/ 764392 w 1663868"/>
                  <a:gd name="connsiteY1" fmla="*/ 0 h 7030161"/>
                  <a:gd name="connsiteX2" fmla="*/ 1663868 w 1663868"/>
                  <a:gd name="connsiteY2" fmla="*/ 1590895 h 7030161"/>
                  <a:gd name="connsiteX3" fmla="*/ 1247901 w 1663868"/>
                  <a:gd name="connsiteY3" fmla="*/ 1590895 h 7030161"/>
                  <a:gd name="connsiteX4" fmla="*/ 1247901 w 1663868"/>
                  <a:gd name="connsiteY4" fmla="*/ 7030161 h 7030161"/>
                  <a:gd name="connsiteX5" fmla="*/ 415967 w 1663868"/>
                  <a:gd name="connsiteY5" fmla="*/ 7030161 h 7030161"/>
                  <a:gd name="connsiteX6" fmla="*/ 415967 w 1663868"/>
                  <a:gd name="connsiteY6" fmla="*/ 1590895 h 7030161"/>
                  <a:gd name="connsiteX7" fmla="*/ 0 w 1663868"/>
                  <a:gd name="connsiteY7" fmla="*/ 1590895 h 7030161"/>
                  <a:gd name="connsiteX0" fmla="*/ 0 w 1465294"/>
                  <a:gd name="connsiteY0" fmla="*/ 1389825 h 7030161"/>
                  <a:gd name="connsiteX1" fmla="*/ 565818 w 1465294"/>
                  <a:gd name="connsiteY1" fmla="*/ 0 h 7030161"/>
                  <a:gd name="connsiteX2" fmla="*/ 1465294 w 1465294"/>
                  <a:gd name="connsiteY2" fmla="*/ 1590895 h 7030161"/>
                  <a:gd name="connsiteX3" fmla="*/ 1049327 w 1465294"/>
                  <a:gd name="connsiteY3" fmla="*/ 1590895 h 7030161"/>
                  <a:gd name="connsiteX4" fmla="*/ 1049327 w 1465294"/>
                  <a:gd name="connsiteY4" fmla="*/ 7030161 h 7030161"/>
                  <a:gd name="connsiteX5" fmla="*/ 217393 w 1465294"/>
                  <a:gd name="connsiteY5" fmla="*/ 7030161 h 7030161"/>
                  <a:gd name="connsiteX6" fmla="*/ 217393 w 1465294"/>
                  <a:gd name="connsiteY6" fmla="*/ 1590895 h 7030161"/>
                  <a:gd name="connsiteX7" fmla="*/ 0 w 1465294"/>
                  <a:gd name="connsiteY7" fmla="*/ 1389825 h 7030161"/>
                  <a:gd name="connsiteX0" fmla="*/ 0 w 1465294"/>
                  <a:gd name="connsiteY0" fmla="*/ 1389825 h 7030161"/>
                  <a:gd name="connsiteX1" fmla="*/ 565818 w 1465294"/>
                  <a:gd name="connsiteY1" fmla="*/ 0 h 7030161"/>
                  <a:gd name="connsiteX2" fmla="*/ 1465294 w 1465294"/>
                  <a:gd name="connsiteY2" fmla="*/ 1590895 h 7030161"/>
                  <a:gd name="connsiteX3" fmla="*/ 1049327 w 1465294"/>
                  <a:gd name="connsiteY3" fmla="*/ 1590895 h 7030161"/>
                  <a:gd name="connsiteX4" fmla="*/ 1049327 w 1465294"/>
                  <a:gd name="connsiteY4" fmla="*/ 7030161 h 7030161"/>
                  <a:gd name="connsiteX5" fmla="*/ 217393 w 1465294"/>
                  <a:gd name="connsiteY5" fmla="*/ 7030161 h 7030161"/>
                  <a:gd name="connsiteX6" fmla="*/ 211557 w 1465294"/>
                  <a:gd name="connsiteY6" fmla="*/ 1383089 h 7030161"/>
                  <a:gd name="connsiteX7" fmla="*/ 0 w 1465294"/>
                  <a:gd name="connsiteY7" fmla="*/ 1389825 h 7030161"/>
                  <a:gd name="connsiteX0" fmla="*/ 0 w 1282087"/>
                  <a:gd name="connsiteY0" fmla="*/ 1389825 h 7030161"/>
                  <a:gd name="connsiteX1" fmla="*/ 565818 w 1282087"/>
                  <a:gd name="connsiteY1" fmla="*/ 0 h 7030161"/>
                  <a:gd name="connsiteX2" fmla="*/ 1282087 w 1282087"/>
                  <a:gd name="connsiteY2" fmla="*/ 1367731 h 7030161"/>
                  <a:gd name="connsiteX3" fmla="*/ 1049327 w 1282087"/>
                  <a:gd name="connsiteY3" fmla="*/ 1590895 h 7030161"/>
                  <a:gd name="connsiteX4" fmla="*/ 1049327 w 1282087"/>
                  <a:gd name="connsiteY4" fmla="*/ 7030161 h 7030161"/>
                  <a:gd name="connsiteX5" fmla="*/ 217393 w 1282087"/>
                  <a:gd name="connsiteY5" fmla="*/ 7030161 h 7030161"/>
                  <a:gd name="connsiteX6" fmla="*/ 211557 w 1282087"/>
                  <a:gd name="connsiteY6" fmla="*/ 1383089 h 7030161"/>
                  <a:gd name="connsiteX7" fmla="*/ 0 w 1282087"/>
                  <a:gd name="connsiteY7" fmla="*/ 1389825 h 7030161"/>
                  <a:gd name="connsiteX0" fmla="*/ 0 w 1282087"/>
                  <a:gd name="connsiteY0" fmla="*/ 1389825 h 7030161"/>
                  <a:gd name="connsiteX1" fmla="*/ 565818 w 1282087"/>
                  <a:gd name="connsiteY1" fmla="*/ 0 h 7030161"/>
                  <a:gd name="connsiteX2" fmla="*/ 1282087 w 1282087"/>
                  <a:gd name="connsiteY2" fmla="*/ 1367731 h 7030161"/>
                  <a:gd name="connsiteX3" fmla="*/ 1037227 w 1282087"/>
                  <a:gd name="connsiteY3" fmla="*/ 1382088 h 7030161"/>
                  <a:gd name="connsiteX4" fmla="*/ 1049327 w 1282087"/>
                  <a:gd name="connsiteY4" fmla="*/ 7030161 h 7030161"/>
                  <a:gd name="connsiteX5" fmla="*/ 217393 w 1282087"/>
                  <a:gd name="connsiteY5" fmla="*/ 7030161 h 7030161"/>
                  <a:gd name="connsiteX6" fmla="*/ 211557 w 1282087"/>
                  <a:gd name="connsiteY6" fmla="*/ 1383089 h 7030161"/>
                  <a:gd name="connsiteX7" fmla="*/ 0 w 1282087"/>
                  <a:gd name="connsiteY7" fmla="*/ 1389825 h 7030161"/>
                  <a:gd name="connsiteX0" fmla="*/ 0 w 1282087"/>
                  <a:gd name="connsiteY0" fmla="*/ 1275304 h 6915640"/>
                  <a:gd name="connsiteX1" fmla="*/ 554225 w 1282087"/>
                  <a:gd name="connsiteY1" fmla="*/ 0 h 6915640"/>
                  <a:gd name="connsiteX2" fmla="*/ 1282087 w 1282087"/>
                  <a:gd name="connsiteY2" fmla="*/ 1253210 h 6915640"/>
                  <a:gd name="connsiteX3" fmla="*/ 1037227 w 1282087"/>
                  <a:gd name="connsiteY3" fmla="*/ 1267567 h 6915640"/>
                  <a:gd name="connsiteX4" fmla="*/ 1049327 w 1282087"/>
                  <a:gd name="connsiteY4" fmla="*/ 6915640 h 6915640"/>
                  <a:gd name="connsiteX5" fmla="*/ 217393 w 1282087"/>
                  <a:gd name="connsiteY5" fmla="*/ 6915640 h 6915640"/>
                  <a:gd name="connsiteX6" fmla="*/ 211557 w 1282087"/>
                  <a:gd name="connsiteY6" fmla="*/ 1268568 h 6915640"/>
                  <a:gd name="connsiteX7" fmla="*/ 0 w 1282087"/>
                  <a:gd name="connsiteY7" fmla="*/ 1275304 h 691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2087" h="6915640">
                    <a:moveTo>
                      <a:pt x="0" y="1275304"/>
                    </a:moveTo>
                    <a:lnTo>
                      <a:pt x="554225" y="0"/>
                    </a:lnTo>
                    <a:lnTo>
                      <a:pt x="1282087" y="1253210"/>
                    </a:lnTo>
                    <a:lnTo>
                      <a:pt x="1037227" y="1267567"/>
                    </a:lnTo>
                    <a:cubicBezTo>
                      <a:pt x="1041260" y="3150258"/>
                      <a:pt x="1045294" y="5032949"/>
                      <a:pt x="1049327" y="6915640"/>
                    </a:cubicBezTo>
                    <a:lnTo>
                      <a:pt x="217393" y="6915640"/>
                    </a:lnTo>
                    <a:cubicBezTo>
                      <a:pt x="215448" y="5033283"/>
                      <a:pt x="213502" y="3150925"/>
                      <a:pt x="211557" y="1268568"/>
                    </a:cubicBezTo>
                    <a:lnTo>
                      <a:pt x="0" y="1275304"/>
                    </a:lnTo>
                    <a:close/>
                  </a:path>
                </a:pathLst>
              </a:custGeom>
              <a:solidFill>
                <a:srgbClr val="C3F3D9"/>
              </a:solidFill>
              <a:ln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solidFill>
                    <a:prstClr val="white"/>
                  </a:solidFill>
                </a:endParaRPr>
              </a:p>
            </p:txBody>
          </p:sp>
          <p:grpSp>
            <p:nvGrpSpPr>
              <p:cNvPr id="8" name="Group 7"/>
              <p:cNvGrpSpPr/>
              <p:nvPr/>
            </p:nvGrpSpPr>
            <p:grpSpPr>
              <a:xfrm>
                <a:off x="112168" y="99552"/>
                <a:ext cx="10200588" cy="6744744"/>
                <a:chOff x="-41096" y="-725383"/>
                <a:chExt cx="10789025" cy="7502659"/>
              </a:xfrm>
            </p:grpSpPr>
            <p:sp>
              <p:nvSpPr>
                <p:cNvPr id="65" name="Felfelé nyíl 5"/>
                <p:cNvSpPr/>
                <p:nvPr/>
              </p:nvSpPr>
              <p:spPr>
                <a:xfrm rot="3780000">
                  <a:off x="4190218" y="-3034189"/>
                  <a:ext cx="2492012" cy="10623410"/>
                </a:xfrm>
                <a:custGeom>
                  <a:avLst/>
                  <a:gdLst>
                    <a:gd name="connsiteX0" fmla="*/ 0 w 1663868"/>
                    <a:gd name="connsiteY0" fmla="*/ 831934 h 6271200"/>
                    <a:gd name="connsiteX1" fmla="*/ 831934 w 1663868"/>
                    <a:gd name="connsiteY1" fmla="*/ 0 h 6271200"/>
                    <a:gd name="connsiteX2" fmla="*/ 1663868 w 1663868"/>
                    <a:gd name="connsiteY2" fmla="*/ 831934 h 6271200"/>
                    <a:gd name="connsiteX3" fmla="*/ 1247901 w 1663868"/>
                    <a:gd name="connsiteY3" fmla="*/ 831934 h 6271200"/>
                    <a:gd name="connsiteX4" fmla="*/ 1247901 w 1663868"/>
                    <a:gd name="connsiteY4" fmla="*/ 6271200 h 6271200"/>
                    <a:gd name="connsiteX5" fmla="*/ 415967 w 1663868"/>
                    <a:gd name="connsiteY5" fmla="*/ 6271200 h 6271200"/>
                    <a:gd name="connsiteX6" fmla="*/ 415967 w 1663868"/>
                    <a:gd name="connsiteY6" fmla="*/ 831934 h 6271200"/>
                    <a:gd name="connsiteX7" fmla="*/ 0 w 1663868"/>
                    <a:gd name="connsiteY7" fmla="*/ 831934 h 6271200"/>
                    <a:gd name="connsiteX0" fmla="*/ 0 w 1663868"/>
                    <a:gd name="connsiteY0" fmla="*/ 1590895 h 7030161"/>
                    <a:gd name="connsiteX1" fmla="*/ 764392 w 1663868"/>
                    <a:gd name="connsiteY1" fmla="*/ 0 h 7030161"/>
                    <a:gd name="connsiteX2" fmla="*/ 1663868 w 1663868"/>
                    <a:gd name="connsiteY2" fmla="*/ 1590895 h 7030161"/>
                    <a:gd name="connsiteX3" fmla="*/ 1247901 w 1663868"/>
                    <a:gd name="connsiteY3" fmla="*/ 1590895 h 7030161"/>
                    <a:gd name="connsiteX4" fmla="*/ 1247901 w 1663868"/>
                    <a:gd name="connsiteY4" fmla="*/ 7030161 h 7030161"/>
                    <a:gd name="connsiteX5" fmla="*/ 415967 w 1663868"/>
                    <a:gd name="connsiteY5" fmla="*/ 7030161 h 7030161"/>
                    <a:gd name="connsiteX6" fmla="*/ 415967 w 1663868"/>
                    <a:gd name="connsiteY6" fmla="*/ 1590895 h 7030161"/>
                    <a:gd name="connsiteX7" fmla="*/ 0 w 1663868"/>
                    <a:gd name="connsiteY7" fmla="*/ 1590895 h 7030161"/>
                    <a:gd name="connsiteX0" fmla="*/ 0 w 1455600"/>
                    <a:gd name="connsiteY0" fmla="*/ 1379646 h 7030161"/>
                    <a:gd name="connsiteX1" fmla="*/ 556124 w 1455600"/>
                    <a:gd name="connsiteY1" fmla="*/ 0 h 7030161"/>
                    <a:gd name="connsiteX2" fmla="*/ 1455600 w 1455600"/>
                    <a:gd name="connsiteY2" fmla="*/ 1590895 h 7030161"/>
                    <a:gd name="connsiteX3" fmla="*/ 1039633 w 1455600"/>
                    <a:gd name="connsiteY3" fmla="*/ 1590895 h 7030161"/>
                    <a:gd name="connsiteX4" fmla="*/ 1039633 w 1455600"/>
                    <a:gd name="connsiteY4" fmla="*/ 7030161 h 7030161"/>
                    <a:gd name="connsiteX5" fmla="*/ 207699 w 1455600"/>
                    <a:gd name="connsiteY5" fmla="*/ 7030161 h 7030161"/>
                    <a:gd name="connsiteX6" fmla="*/ 207699 w 1455600"/>
                    <a:gd name="connsiteY6" fmla="*/ 1590895 h 7030161"/>
                    <a:gd name="connsiteX7" fmla="*/ 0 w 1455600"/>
                    <a:gd name="connsiteY7" fmla="*/ 1379646 h 7030161"/>
                    <a:gd name="connsiteX0" fmla="*/ 0 w 1455600"/>
                    <a:gd name="connsiteY0" fmla="*/ 1379646 h 7030161"/>
                    <a:gd name="connsiteX1" fmla="*/ 556124 w 1455600"/>
                    <a:gd name="connsiteY1" fmla="*/ 0 h 7030161"/>
                    <a:gd name="connsiteX2" fmla="*/ 1455600 w 1455600"/>
                    <a:gd name="connsiteY2" fmla="*/ 1590895 h 7030161"/>
                    <a:gd name="connsiteX3" fmla="*/ 1039633 w 1455600"/>
                    <a:gd name="connsiteY3" fmla="*/ 1590895 h 7030161"/>
                    <a:gd name="connsiteX4" fmla="*/ 1039633 w 1455600"/>
                    <a:gd name="connsiteY4" fmla="*/ 7030161 h 7030161"/>
                    <a:gd name="connsiteX5" fmla="*/ 207699 w 1455600"/>
                    <a:gd name="connsiteY5" fmla="*/ 7030161 h 7030161"/>
                    <a:gd name="connsiteX6" fmla="*/ 204316 w 1455600"/>
                    <a:gd name="connsiteY6" fmla="*/ 1376752 h 7030161"/>
                    <a:gd name="connsiteX7" fmla="*/ 0 w 1455600"/>
                    <a:gd name="connsiteY7" fmla="*/ 1379646 h 7030161"/>
                    <a:gd name="connsiteX0" fmla="*/ 0 w 1455600"/>
                    <a:gd name="connsiteY0" fmla="*/ 1379646 h 7030161"/>
                    <a:gd name="connsiteX1" fmla="*/ 556124 w 1455600"/>
                    <a:gd name="connsiteY1" fmla="*/ 0 h 7030161"/>
                    <a:gd name="connsiteX2" fmla="*/ 1455600 w 1455600"/>
                    <a:gd name="connsiteY2" fmla="*/ 1590895 h 7030161"/>
                    <a:gd name="connsiteX3" fmla="*/ 1034180 w 1455600"/>
                    <a:gd name="connsiteY3" fmla="*/ 1389351 h 7030161"/>
                    <a:gd name="connsiteX4" fmla="*/ 1039633 w 1455600"/>
                    <a:gd name="connsiteY4" fmla="*/ 7030161 h 7030161"/>
                    <a:gd name="connsiteX5" fmla="*/ 207699 w 1455600"/>
                    <a:gd name="connsiteY5" fmla="*/ 7030161 h 7030161"/>
                    <a:gd name="connsiteX6" fmla="*/ 204316 w 1455600"/>
                    <a:gd name="connsiteY6" fmla="*/ 1376752 h 7030161"/>
                    <a:gd name="connsiteX7" fmla="*/ 0 w 1455600"/>
                    <a:gd name="connsiteY7" fmla="*/ 1379646 h 7030161"/>
                    <a:gd name="connsiteX0" fmla="*/ 0 w 1253081"/>
                    <a:gd name="connsiteY0" fmla="*/ 1379646 h 7030161"/>
                    <a:gd name="connsiteX1" fmla="*/ 556124 w 1253081"/>
                    <a:gd name="connsiteY1" fmla="*/ 0 h 7030161"/>
                    <a:gd name="connsiteX2" fmla="*/ 1253081 w 1253081"/>
                    <a:gd name="connsiteY2" fmla="*/ 1375942 h 7030161"/>
                    <a:gd name="connsiteX3" fmla="*/ 1034180 w 1253081"/>
                    <a:gd name="connsiteY3" fmla="*/ 1389351 h 7030161"/>
                    <a:gd name="connsiteX4" fmla="*/ 1039633 w 1253081"/>
                    <a:gd name="connsiteY4" fmla="*/ 7030161 h 7030161"/>
                    <a:gd name="connsiteX5" fmla="*/ 207699 w 1253081"/>
                    <a:gd name="connsiteY5" fmla="*/ 7030161 h 7030161"/>
                    <a:gd name="connsiteX6" fmla="*/ 204316 w 1253081"/>
                    <a:gd name="connsiteY6" fmla="*/ 1376752 h 7030161"/>
                    <a:gd name="connsiteX7" fmla="*/ 0 w 1253081"/>
                    <a:gd name="connsiteY7" fmla="*/ 1379646 h 7030161"/>
                    <a:gd name="connsiteX0" fmla="*/ 0 w 1253081"/>
                    <a:gd name="connsiteY0" fmla="*/ 1379646 h 7030161"/>
                    <a:gd name="connsiteX1" fmla="*/ 556124 w 1253081"/>
                    <a:gd name="connsiteY1" fmla="*/ 0 h 7030161"/>
                    <a:gd name="connsiteX2" fmla="*/ 1253081 w 1253081"/>
                    <a:gd name="connsiteY2" fmla="*/ 1375942 h 7030161"/>
                    <a:gd name="connsiteX3" fmla="*/ 1031029 w 1253081"/>
                    <a:gd name="connsiteY3" fmla="*/ 1369410 h 7030161"/>
                    <a:gd name="connsiteX4" fmla="*/ 1039633 w 1253081"/>
                    <a:gd name="connsiteY4" fmla="*/ 7030161 h 7030161"/>
                    <a:gd name="connsiteX5" fmla="*/ 207699 w 1253081"/>
                    <a:gd name="connsiteY5" fmla="*/ 7030161 h 7030161"/>
                    <a:gd name="connsiteX6" fmla="*/ 204316 w 1253081"/>
                    <a:gd name="connsiteY6" fmla="*/ 1376752 h 7030161"/>
                    <a:gd name="connsiteX7" fmla="*/ 0 w 1253081"/>
                    <a:gd name="connsiteY7" fmla="*/ 1379646 h 7030161"/>
                    <a:gd name="connsiteX0" fmla="*/ 0 w 1253081"/>
                    <a:gd name="connsiteY0" fmla="*/ 1250526 h 6901041"/>
                    <a:gd name="connsiteX1" fmla="*/ 554192 w 1253081"/>
                    <a:gd name="connsiteY1" fmla="*/ 0 h 6901041"/>
                    <a:gd name="connsiteX2" fmla="*/ 1253081 w 1253081"/>
                    <a:gd name="connsiteY2" fmla="*/ 1246822 h 6901041"/>
                    <a:gd name="connsiteX3" fmla="*/ 1031029 w 1253081"/>
                    <a:gd name="connsiteY3" fmla="*/ 1240290 h 6901041"/>
                    <a:gd name="connsiteX4" fmla="*/ 1039633 w 1253081"/>
                    <a:gd name="connsiteY4" fmla="*/ 6901041 h 6901041"/>
                    <a:gd name="connsiteX5" fmla="*/ 207699 w 1253081"/>
                    <a:gd name="connsiteY5" fmla="*/ 6901041 h 6901041"/>
                    <a:gd name="connsiteX6" fmla="*/ 204316 w 1253081"/>
                    <a:gd name="connsiteY6" fmla="*/ 1247632 h 6901041"/>
                    <a:gd name="connsiteX7" fmla="*/ 0 w 1253081"/>
                    <a:gd name="connsiteY7" fmla="*/ 1250526 h 690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81" h="6901041">
                      <a:moveTo>
                        <a:pt x="0" y="1250526"/>
                      </a:moveTo>
                      <a:lnTo>
                        <a:pt x="554192" y="0"/>
                      </a:lnTo>
                      <a:lnTo>
                        <a:pt x="1253081" y="1246822"/>
                      </a:lnTo>
                      <a:lnTo>
                        <a:pt x="1031029" y="1240290"/>
                      </a:lnTo>
                      <a:cubicBezTo>
                        <a:pt x="1032847" y="3120560"/>
                        <a:pt x="1037815" y="5020771"/>
                        <a:pt x="1039633" y="6901041"/>
                      </a:cubicBezTo>
                      <a:lnTo>
                        <a:pt x="207699" y="6901041"/>
                      </a:lnTo>
                      <a:cubicBezTo>
                        <a:pt x="206571" y="5016571"/>
                        <a:pt x="205444" y="3132102"/>
                        <a:pt x="204316" y="1247632"/>
                      </a:cubicBezTo>
                      <a:lnTo>
                        <a:pt x="0" y="1250526"/>
                      </a:lnTo>
                      <a:close/>
                    </a:path>
                  </a:pathLst>
                </a:custGeom>
                <a:gradFill flip="none" rotWithShape="1">
                  <a:gsLst>
                    <a:gs pos="100000">
                      <a:srgbClr val="FFEFD1">
                        <a:alpha val="10000"/>
                      </a:srgbClr>
                    </a:gs>
                    <a:gs pos="64999">
                      <a:srgbClr val="F0EBD5"/>
                    </a:gs>
                    <a:gs pos="0">
                      <a:srgbClr val="D1C39F"/>
                    </a:gs>
                  </a:gsLst>
                  <a:lin ang="5400000" scaled="0"/>
                  <a:tileRect/>
                </a:gradFill>
                <a:ln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solidFill>
                      <a:prstClr val="white"/>
                    </a:solidFill>
                  </a:endParaRPr>
                </a:p>
              </p:txBody>
            </p:sp>
            <p:sp>
              <p:nvSpPr>
                <p:cNvPr id="64" name="Felfelé nyíl 5"/>
                <p:cNvSpPr/>
                <p:nvPr/>
              </p:nvSpPr>
              <p:spPr>
                <a:xfrm rot="4500000">
                  <a:off x="4180665" y="-1234969"/>
                  <a:ext cx="2215122" cy="10052254"/>
                </a:xfrm>
                <a:custGeom>
                  <a:avLst/>
                  <a:gdLst>
                    <a:gd name="connsiteX0" fmla="*/ 0 w 1663868"/>
                    <a:gd name="connsiteY0" fmla="*/ 831934 h 6271200"/>
                    <a:gd name="connsiteX1" fmla="*/ 831934 w 1663868"/>
                    <a:gd name="connsiteY1" fmla="*/ 0 h 6271200"/>
                    <a:gd name="connsiteX2" fmla="*/ 1663868 w 1663868"/>
                    <a:gd name="connsiteY2" fmla="*/ 831934 h 6271200"/>
                    <a:gd name="connsiteX3" fmla="*/ 1247901 w 1663868"/>
                    <a:gd name="connsiteY3" fmla="*/ 831934 h 6271200"/>
                    <a:gd name="connsiteX4" fmla="*/ 1247901 w 1663868"/>
                    <a:gd name="connsiteY4" fmla="*/ 6271200 h 6271200"/>
                    <a:gd name="connsiteX5" fmla="*/ 415967 w 1663868"/>
                    <a:gd name="connsiteY5" fmla="*/ 6271200 h 6271200"/>
                    <a:gd name="connsiteX6" fmla="*/ 415967 w 1663868"/>
                    <a:gd name="connsiteY6" fmla="*/ 831934 h 6271200"/>
                    <a:gd name="connsiteX7" fmla="*/ 0 w 1663868"/>
                    <a:gd name="connsiteY7" fmla="*/ 831934 h 6271200"/>
                    <a:gd name="connsiteX0" fmla="*/ 0 w 1663868"/>
                    <a:gd name="connsiteY0" fmla="*/ 1590895 h 7030161"/>
                    <a:gd name="connsiteX1" fmla="*/ 764392 w 1663868"/>
                    <a:gd name="connsiteY1" fmla="*/ 0 h 7030161"/>
                    <a:gd name="connsiteX2" fmla="*/ 1663868 w 1663868"/>
                    <a:gd name="connsiteY2" fmla="*/ 1590895 h 7030161"/>
                    <a:gd name="connsiteX3" fmla="*/ 1247901 w 1663868"/>
                    <a:gd name="connsiteY3" fmla="*/ 1590895 h 7030161"/>
                    <a:gd name="connsiteX4" fmla="*/ 1247901 w 1663868"/>
                    <a:gd name="connsiteY4" fmla="*/ 7030161 h 7030161"/>
                    <a:gd name="connsiteX5" fmla="*/ 415967 w 1663868"/>
                    <a:gd name="connsiteY5" fmla="*/ 7030161 h 7030161"/>
                    <a:gd name="connsiteX6" fmla="*/ 415967 w 1663868"/>
                    <a:gd name="connsiteY6" fmla="*/ 1590895 h 7030161"/>
                    <a:gd name="connsiteX7" fmla="*/ 0 w 1663868"/>
                    <a:gd name="connsiteY7" fmla="*/ 1590895 h 7030161"/>
                    <a:gd name="connsiteX0" fmla="*/ 0 w 1434967"/>
                    <a:gd name="connsiteY0" fmla="*/ 1401125 h 7030161"/>
                    <a:gd name="connsiteX1" fmla="*/ 535491 w 1434967"/>
                    <a:gd name="connsiteY1" fmla="*/ 0 h 7030161"/>
                    <a:gd name="connsiteX2" fmla="*/ 1434967 w 1434967"/>
                    <a:gd name="connsiteY2" fmla="*/ 1590895 h 7030161"/>
                    <a:gd name="connsiteX3" fmla="*/ 1019000 w 1434967"/>
                    <a:gd name="connsiteY3" fmla="*/ 1590895 h 7030161"/>
                    <a:gd name="connsiteX4" fmla="*/ 1019000 w 1434967"/>
                    <a:gd name="connsiteY4" fmla="*/ 7030161 h 7030161"/>
                    <a:gd name="connsiteX5" fmla="*/ 187066 w 1434967"/>
                    <a:gd name="connsiteY5" fmla="*/ 7030161 h 7030161"/>
                    <a:gd name="connsiteX6" fmla="*/ 187066 w 1434967"/>
                    <a:gd name="connsiteY6" fmla="*/ 1590895 h 7030161"/>
                    <a:gd name="connsiteX7" fmla="*/ 0 w 1434967"/>
                    <a:gd name="connsiteY7" fmla="*/ 1401125 h 7030161"/>
                    <a:gd name="connsiteX0" fmla="*/ 0 w 1434967"/>
                    <a:gd name="connsiteY0" fmla="*/ 1401125 h 7030161"/>
                    <a:gd name="connsiteX1" fmla="*/ 535491 w 1434967"/>
                    <a:gd name="connsiteY1" fmla="*/ 0 h 7030161"/>
                    <a:gd name="connsiteX2" fmla="*/ 1434967 w 1434967"/>
                    <a:gd name="connsiteY2" fmla="*/ 1590895 h 7030161"/>
                    <a:gd name="connsiteX3" fmla="*/ 1019000 w 1434967"/>
                    <a:gd name="connsiteY3" fmla="*/ 1590895 h 7030161"/>
                    <a:gd name="connsiteX4" fmla="*/ 1019000 w 1434967"/>
                    <a:gd name="connsiteY4" fmla="*/ 7030161 h 7030161"/>
                    <a:gd name="connsiteX5" fmla="*/ 187066 w 1434967"/>
                    <a:gd name="connsiteY5" fmla="*/ 7030161 h 7030161"/>
                    <a:gd name="connsiteX6" fmla="*/ 189789 w 1434967"/>
                    <a:gd name="connsiteY6" fmla="*/ 1410311 h 7030161"/>
                    <a:gd name="connsiteX7" fmla="*/ 0 w 1434967"/>
                    <a:gd name="connsiteY7" fmla="*/ 1401125 h 7030161"/>
                    <a:gd name="connsiteX0" fmla="*/ 0 w 1447184"/>
                    <a:gd name="connsiteY0" fmla="*/ 1437966 h 7030161"/>
                    <a:gd name="connsiteX1" fmla="*/ 547708 w 1447184"/>
                    <a:gd name="connsiteY1" fmla="*/ 0 h 7030161"/>
                    <a:gd name="connsiteX2" fmla="*/ 1447184 w 1447184"/>
                    <a:gd name="connsiteY2" fmla="*/ 1590895 h 7030161"/>
                    <a:gd name="connsiteX3" fmla="*/ 1031217 w 1447184"/>
                    <a:gd name="connsiteY3" fmla="*/ 1590895 h 7030161"/>
                    <a:gd name="connsiteX4" fmla="*/ 1031217 w 1447184"/>
                    <a:gd name="connsiteY4" fmla="*/ 7030161 h 7030161"/>
                    <a:gd name="connsiteX5" fmla="*/ 199283 w 1447184"/>
                    <a:gd name="connsiteY5" fmla="*/ 7030161 h 7030161"/>
                    <a:gd name="connsiteX6" fmla="*/ 202006 w 1447184"/>
                    <a:gd name="connsiteY6" fmla="*/ 1410311 h 7030161"/>
                    <a:gd name="connsiteX7" fmla="*/ 0 w 1447184"/>
                    <a:gd name="connsiteY7" fmla="*/ 1437966 h 7030161"/>
                    <a:gd name="connsiteX0" fmla="*/ 0 w 1443216"/>
                    <a:gd name="connsiteY0" fmla="*/ 1412740 h 7030161"/>
                    <a:gd name="connsiteX1" fmla="*/ 543740 w 1443216"/>
                    <a:gd name="connsiteY1" fmla="*/ 0 h 7030161"/>
                    <a:gd name="connsiteX2" fmla="*/ 1443216 w 1443216"/>
                    <a:gd name="connsiteY2" fmla="*/ 1590895 h 7030161"/>
                    <a:gd name="connsiteX3" fmla="*/ 1027249 w 1443216"/>
                    <a:gd name="connsiteY3" fmla="*/ 1590895 h 7030161"/>
                    <a:gd name="connsiteX4" fmla="*/ 1027249 w 1443216"/>
                    <a:gd name="connsiteY4" fmla="*/ 7030161 h 7030161"/>
                    <a:gd name="connsiteX5" fmla="*/ 195315 w 1443216"/>
                    <a:gd name="connsiteY5" fmla="*/ 7030161 h 7030161"/>
                    <a:gd name="connsiteX6" fmla="*/ 198038 w 1443216"/>
                    <a:gd name="connsiteY6" fmla="*/ 1410311 h 7030161"/>
                    <a:gd name="connsiteX7" fmla="*/ 0 w 1443216"/>
                    <a:gd name="connsiteY7" fmla="*/ 1412740 h 7030161"/>
                    <a:gd name="connsiteX0" fmla="*/ 0 w 1443216"/>
                    <a:gd name="connsiteY0" fmla="*/ 1412740 h 7030161"/>
                    <a:gd name="connsiteX1" fmla="*/ 543740 w 1443216"/>
                    <a:gd name="connsiteY1" fmla="*/ 0 h 7030161"/>
                    <a:gd name="connsiteX2" fmla="*/ 1443216 w 1443216"/>
                    <a:gd name="connsiteY2" fmla="*/ 1590895 h 7030161"/>
                    <a:gd name="connsiteX3" fmla="*/ 1029662 w 1443216"/>
                    <a:gd name="connsiteY3" fmla="*/ 1371473 h 7030161"/>
                    <a:gd name="connsiteX4" fmla="*/ 1027249 w 1443216"/>
                    <a:gd name="connsiteY4" fmla="*/ 7030161 h 7030161"/>
                    <a:gd name="connsiteX5" fmla="*/ 195315 w 1443216"/>
                    <a:gd name="connsiteY5" fmla="*/ 7030161 h 7030161"/>
                    <a:gd name="connsiteX6" fmla="*/ 198038 w 1443216"/>
                    <a:gd name="connsiteY6" fmla="*/ 1410311 h 7030161"/>
                    <a:gd name="connsiteX7" fmla="*/ 0 w 1443216"/>
                    <a:gd name="connsiteY7" fmla="*/ 1412740 h 7030161"/>
                    <a:gd name="connsiteX0" fmla="*/ 0 w 1255049"/>
                    <a:gd name="connsiteY0" fmla="*/ 1412740 h 7030161"/>
                    <a:gd name="connsiteX1" fmla="*/ 543740 w 1255049"/>
                    <a:gd name="connsiteY1" fmla="*/ 0 h 7030161"/>
                    <a:gd name="connsiteX2" fmla="*/ 1255049 w 1255049"/>
                    <a:gd name="connsiteY2" fmla="*/ 1399263 h 7030161"/>
                    <a:gd name="connsiteX3" fmla="*/ 1029662 w 1255049"/>
                    <a:gd name="connsiteY3" fmla="*/ 1371473 h 7030161"/>
                    <a:gd name="connsiteX4" fmla="*/ 1027249 w 1255049"/>
                    <a:gd name="connsiteY4" fmla="*/ 7030161 h 7030161"/>
                    <a:gd name="connsiteX5" fmla="*/ 195315 w 1255049"/>
                    <a:gd name="connsiteY5" fmla="*/ 7030161 h 7030161"/>
                    <a:gd name="connsiteX6" fmla="*/ 198038 w 1255049"/>
                    <a:gd name="connsiteY6" fmla="*/ 1410311 h 7030161"/>
                    <a:gd name="connsiteX7" fmla="*/ 0 w 1255049"/>
                    <a:gd name="connsiteY7" fmla="*/ 1412740 h 7030161"/>
                    <a:gd name="connsiteX0" fmla="*/ 0 w 1255049"/>
                    <a:gd name="connsiteY0" fmla="*/ 1412740 h 7030161"/>
                    <a:gd name="connsiteX1" fmla="*/ 543740 w 1255049"/>
                    <a:gd name="connsiteY1" fmla="*/ 0 h 7030161"/>
                    <a:gd name="connsiteX2" fmla="*/ 1255049 w 1255049"/>
                    <a:gd name="connsiteY2" fmla="*/ 1399263 h 7030161"/>
                    <a:gd name="connsiteX3" fmla="*/ 1025693 w 1255049"/>
                    <a:gd name="connsiteY3" fmla="*/ 1396700 h 7030161"/>
                    <a:gd name="connsiteX4" fmla="*/ 1027249 w 1255049"/>
                    <a:gd name="connsiteY4" fmla="*/ 7030161 h 7030161"/>
                    <a:gd name="connsiteX5" fmla="*/ 195315 w 1255049"/>
                    <a:gd name="connsiteY5" fmla="*/ 7030161 h 7030161"/>
                    <a:gd name="connsiteX6" fmla="*/ 198038 w 1255049"/>
                    <a:gd name="connsiteY6" fmla="*/ 1410311 h 7030161"/>
                    <a:gd name="connsiteX7" fmla="*/ 0 w 1255049"/>
                    <a:gd name="connsiteY7" fmla="*/ 1412740 h 7030161"/>
                    <a:gd name="connsiteX0" fmla="*/ 0 w 1238242"/>
                    <a:gd name="connsiteY0" fmla="*/ 1412740 h 7030161"/>
                    <a:gd name="connsiteX1" fmla="*/ 543740 w 1238242"/>
                    <a:gd name="connsiteY1" fmla="*/ 0 h 7030161"/>
                    <a:gd name="connsiteX2" fmla="*/ 1238242 w 1238242"/>
                    <a:gd name="connsiteY2" fmla="*/ 1383653 h 7030161"/>
                    <a:gd name="connsiteX3" fmla="*/ 1025693 w 1238242"/>
                    <a:gd name="connsiteY3" fmla="*/ 1396700 h 7030161"/>
                    <a:gd name="connsiteX4" fmla="*/ 1027249 w 1238242"/>
                    <a:gd name="connsiteY4" fmla="*/ 7030161 h 7030161"/>
                    <a:gd name="connsiteX5" fmla="*/ 195315 w 1238242"/>
                    <a:gd name="connsiteY5" fmla="*/ 7030161 h 7030161"/>
                    <a:gd name="connsiteX6" fmla="*/ 198038 w 1238242"/>
                    <a:gd name="connsiteY6" fmla="*/ 1410311 h 7030161"/>
                    <a:gd name="connsiteX7" fmla="*/ 0 w 1238242"/>
                    <a:gd name="connsiteY7" fmla="*/ 1412740 h 7030161"/>
                    <a:gd name="connsiteX0" fmla="*/ 0 w 1238242"/>
                    <a:gd name="connsiteY0" fmla="*/ 1278300 h 6895721"/>
                    <a:gd name="connsiteX1" fmla="*/ 535434 w 1238242"/>
                    <a:gd name="connsiteY1" fmla="*/ 0 h 6895721"/>
                    <a:gd name="connsiteX2" fmla="*/ 1238242 w 1238242"/>
                    <a:gd name="connsiteY2" fmla="*/ 1249213 h 6895721"/>
                    <a:gd name="connsiteX3" fmla="*/ 1025693 w 1238242"/>
                    <a:gd name="connsiteY3" fmla="*/ 1262260 h 6895721"/>
                    <a:gd name="connsiteX4" fmla="*/ 1027249 w 1238242"/>
                    <a:gd name="connsiteY4" fmla="*/ 6895721 h 6895721"/>
                    <a:gd name="connsiteX5" fmla="*/ 195315 w 1238242"/>
                    <a:gd name="connsiteY5" fmla="*/ 6895721 h 6895721"/>
                    <a:gd name="connsiteX6" fmla="*/ 198038 w 1238242"/>
                    <a:gd name="connsiteY6" fmla="*/ 1275871 h 6895721"/>
                    <a:gd name="connsiteX7" fmla="*/ 0 w 1238242"/>
                    <a:gd name="connsiteY7" fmla="*/ 1278300 h 689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242" h="6895721">
                      <a:moveTo>
                        <a:pt x="0" y="1278300"/>
                      </a:moveTo>
                      <a:lnTo>
                        <a:pt x="535434" y="0"/>
                      </a:lnTo>
                      <a:lnTo>
                        <a:pt x="1238242" y="1249213"/>
                      </a:lnTo>
                      <a:lnTo>
                        <a:pt x="1025693" y="1262260"/>
                      </a:lnTo>
                      <a:cubicBezTo>
                        <a:pt x="1024889" y="3148489"/>
                        <a:pt x="1028053" y="5009492"/>
                        <a:pt x="1027249" y="6895721"/>
                      </a:cubicBezTo>
                      <a:lnTo>
                        <a:pt x="195315" y="6895721"/>
                      </a:lnTo>
                      <a:cubicBezTo>
                        <a:pt x="196223" y="5022438"/>
                        <a:pt x="197130" y="3149154"/>
                        <a:pt x="198038" y="1275871"/>
                      </a:cubicBezTo>
                      <a:lnTo>
                        <a:pt x="0" y="1278300"/>
                      </a:lnTo>
                      <a:close/>
                    </a:path>
                  </a:pathLst>
                </a:custGeom>
                <a:gradFill flip="none" rotWithShape="1">
                  <a:gsLst>
                    <a:gs pos="0">
                      <a:srgbClr val="E6E6E6">
                        <a:alpha val="10000"/>
                      </a:srgbClr>
                    </a:gs>
                    <a:gs pos="16000">
                      <a:srgbClr val="E6E6E6"/>
                    </a:gs>
                    <a:gs pos="100000">
                      <a:srgbClr val="E6E6E6"/>
                    </a:gs>
                  </a:gsLst>
                  <a:lin ang="5400000" scaled="0"/>
                  <a:tileRect/>
                </a:gradFill>
                <a:ln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solidFill>
                      <a:prstClr val="white"/>
                    </a:solidFill>
                  </a:endParaRPr>
                </a:p>
              </p:txBody>
            </p:sp>
            <p:grpSp>
              <p:nvGrpSpPr>
                <p:cNvPr id="7" name="Group 6"/>
                <p:cNvGrpSpPr/>
                <p:nvPr/>
              </p:nvGrpSpPr>
              <p:grpSpPr>
                <a:xfrm>
                  <a:off x="-41096" y="-725383"/>
                  <a:ext cx="10203281" cy="7502659"/>
                  <a:chOff x="-41096" y="-725383"/>
                  <a:chExt cx="10203281" cy="7502659"/>
                </a:xfrm>
              </p:grpSpPr>
              <p:sp>
                <p:nvSpPr>
                  <p:cNvPr id="12" name="Téglalap 11"/>
                  <p:cNvSpPr/>
                  <p:nvPr/>
                </p:nvSpPr>
                <p:spPr>
                  <a:xfrm>
                    <a:off x="312739" y="5987576"/>
                    <a:ext cx="3909669" cy="7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cxnSp>
                <p:nvCxnSpPr>
                  <p:cNvPr id="3" name="Egyenes összekötő nyíllal 2"/>
                  <p:cNvCxnSpPr/>
                  <p:nvPr/>
                </p:nvCxnSpPr>
                <p:spPr>
                  <a:xfrm flipV="1">
                    <a:off x="224150" y="6354404"/>
                    <a:ext cx="9938035" cy="39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Egyenes összekötő 4"/>
                  <p:cNvCxnSpPr/>
                  <p:nvPr/>
                </p:nvCxnSpPr>
                <p:spPr>
                  <a:xfrm>
                    <a:off x="4215703" y="62821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Egyenes összekötő 13"/>
                  <p:cNvCxnSpPr/>
                  <p:nvPr/>
                </p:nvCxnSpPr>
                <p:spPr>
                  <a:xfrm>
                    <a:off x="1615378"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a:off x="5946078" y="6286936"/>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61" name="Szövegdoboz 16"/>
                  <p:cNvSpPr txBox="1">
                    <a:spLocks noChangeArrowheads="1"/>
                  </p:cNvSpPr>
                  <p:nvPr/>
                </p:nvSpPr>
                <p:spPr bwMode="auto">
                  <a:xfrm>
                    <a:off x="6123087" y="6431398"/>
                    <a:ext cx="5238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2012</a:t>
                    </a:r>
                  </a:p>
                </p:txBody>
              </p:sp>
              <p:sp>
                <p:nvSpPr>
                  <p:cNvPr id="2062" name="Szövegdoboz 17"/>
                  <p:cNvSpPr txBox="1">
                    <a:spLocks noChangeArrowheads="1"/>
                  </p:cNvSpPr>
                  <p:nvPr/>
                </p:nvSpPr>
                <p:spPr bwMode="auto">
                  <a:xfrm>
                    <a:off x="6973987" y="6437748"/>
                    <a:ext cx="5238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2013</a:t>
                    </a:r>
                  </a:p>
                </p:txBody>
              </p:sp>
              <p:sp>
                <p:nvSpPr>
                  <p:cNvPr id="2063" name="Szövegdoboz 36"/>
                  <p:cNvSpPr txBox="1">
                    <a:spLocks noChangeArrowheads="1"/>
                  </p:cNvSpPr>
                  <p:nvPr/>
                </p:nvSpPr>
                <p:spPr bwMode="auto">
                  <a:xfrm rot="21260574">
                    <a:off x="3628896" y="5054250"/>
                    <a:ext cx="91082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10/2009</a:t>
                    </a:r>
                  </a:p>
                  <a:p>
                    <a:pPr>
                      <a:spcBef>
                        <a:spcPct val="0"/>
                      </a:spcBef>
                      <a:buFontTx/>
                      <a:buNone/>
                    </a:pPr>
                    <a:r>
                      <a:rPr lang="hu-HU" altLang="hu-HU" sz="1000" b="1" dirty="0" smtClean="0">
                        <a:solidFill>
                          <a:srgbClr val="000000"/>
                        </a:solidFill>
                        <a:latin typeface="Verdana" pitchFamily="34" charset="0"/>
                      </a:rPr>
                      <a:t>Cortex-A5</a:t>
                    </a:r>
                    <a:endParaRPr lang="en-US" altLang="hu-HU" sz="1000" b="1"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ARMv7</a:t>
                    </a:r>
                  </a:p>
                  <a:p>
                    <a:pPr algn="ctr">
                      <a:spcBef>
                        <a:spcPct val="0"/>
                      </a:spcBef>
                      <a:buFontTx/>
                      <a:buNone/>
                    </a:pPr>
                    <a:r>
                      <a:rPr lang="en-US" altLang="hu-HU" sz="1000" dirty="0" smtClean="0">
                        <a:solidFill>
                          <a:srgbClr val="000000"/>
                        </a:solidFill>
                        <a:latin typeface="Verdana" pitchFamily="34" charset="0"/>
                      </a:rPr>
                      <a:t>40 nm</a:t>
                    </a:r>
                    <a:endParaRPr lang="hu-HU" altLang="hu-HU" sz="1000" dirty="0">
                      <a:solidFill>
                        <a:srgbClr val="000000"/>
                      </a:solidFill>
                      <a:latin typeface="Verdana" pitchFamily="34" charset="0"/>
                    </a:endParaRPr>
                  </a:p>
                </p:txBody>
              </p:sp>
              <p:sp>
                <p:nvSpPr>
                  <p:cNvPr id="2072" name="Szövegdoboz 1"/>
                  <p:cNvSpPr txBox="1">
                    <a:spLocks noChangeArrowheads="1"/>
                  </p:cNvSpPr>
                  <p:nvPr/>
                </p:nvSpPr>
                <p:spPr bwMode="auto">
                  <a:xfrm rot="19974219">
                    <a:off x="1595341" y="3072144"/>
                    <a:ext cx="22885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en-US" sz="2200" b="1" dirty="0" smtClean="0">
                        <a:solidFill>
                          <a:srgbClr val="DAB99E"/>
                        </a:solidFill>
                      </a:rPr>
                      <a:t>High Performance</a:t>
                    </a:r>
                    <a:endParaRPr lang="hu-HU" altLang="en-US" sz="2200" b="1" dirty="0">
                      <a:solidFill>
                        <a:srgbClr val="DAB99E"/>
                      </a:solidFill>
                    </a:endParaRPr>
                  </a:p>
                </p:txBody>
              </p:sp>
              <p:sp>
                <p:nvSpPr>
                  <p:cNvPr id="2073" name="Szövegdoboz 21"/>
                  <p:cNvSpPr txBox="1">
                    <a:spLocks noChangeArrowheads="1"/>
                  </p:cNvSpPr>
                  <p:nvPr/>
                </p:nvSpPr>
                <p:spPr bwMode="auto">
                  <a:xfrm rot="20700000">
                    <a:off x="3971204" y="3637435"/>
                    <a:ext cx="160665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en-US" sz="2200" b="1" dirty="0">
                        <a:solidFill>
                          <a:srgbClr val="C1BFC1"/>
                        </a:solidFill>
                      </a:rPr>
                      <a:t>Mainstream</a:t>
                    </a:r>
                  </a:p>
                </p:txBody>
              </p:sp>
              <p:sp>
                <p:nvSpPr>
                  <p:cNvPr id="2074" name="Szövegdoboz 22"/>
                  <p:cNvSpPr txBox="1">
                    <a:spLocks noChangeArrowheads="1"/>
                  </p:cNvSpPr>
                  <p:nvPr/>
                </p:nvSpPr>
                <p:spPr bwMode="auto">
                  <a:xfrm rot="21275732">
                    <a:off x="1945370" y="5341731"/>
                    <a:ext cx="17240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hu-HU" altLang="en-US" sz="2200" b="1" dirty="0" smtClean="0">
                        <a:solidFill>
                          <a:srgbClr val="9AB5E4"/>
                        </a:solidFill>
                      </a:rPr>
                      <a:t>Low power</a:t>
                    </a:r>
                    <a:endParaRPr lang="hu-HU" altLang="en-US" sz="2000" b="1" dirty="0">
                      <a:solidFill>
                        <a:srgbClr val="9AB5E4"/>
                      </a:solidFill>
                    </a:endParaRPr>
                  </a:p>
                </p:txBody>
              </p:sp>
              <p:sp>
                <p:nvSpPr>
                  <p:cNvPr id="4" name="Lekerekített téglalap 3"/>
                  <p:cNvSpPr/>
                  <p:nvPr/>
                </p:nvSpPr>
                <p:spPr>
                  <a:xfrm>
                    <a:off x="4694918" y="2870326"/>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hu-HU">
                      <a:solidFill>
                        <a:prstClr val="white"/>
                      </a:solidFill>
                    </a:endParaRPr>
                  </a:p>
                </p:txBody>
              </p:sp>
              <p:sp>
                <p:nvSpPr>
                  <p:cNvPr id="25" name="Lekerekített téglalap 24"/>
                  <p:cNvSpPr/>
                  <p:nvPr/>
                </p:nvSpPr>
                <p:spPr>
                  <a:xfrm>
                    <a:off x="2306288" y="4008407"/>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hu-HU">
                      <a:solidFill>
                        <a:prstClr val="white"/>
                      </a:solidFill>
                    </a:endParaRPr>
                  </a:p>
                </p:txBody>
              </p:sp>
              <p:sp>
                <p:nvSpPr>
                  <p:cNvPr id="26" name="Lekerekített téglalap 25"/>
                  <p:cNvSpPr/>
                  <p:nvPr/>
                </p:nvSpPr>
                <p:spPr>
                  <a:xfrm>
                    <a:off x="432094" y="4530697"/>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hu-HU">
                      <a:solidFill>
                        <a:prstClr val="white"/>
                      </a:solidFill>
                    </a:endParaRPr>
                  </a:p>
                </p:txBody>
              </p:sp>
              <p:sp>
                <p:nvSpPr>
                  <p:cNvPr id="27" name="Lekerekített téglalap 26"/>
                  <p:cNvSpPr/>
                  <p:nvPr/>
                </p:nvSpPr>
                <p:spPr>
                  <a:xfrm>
                    <a:off x="3954928" y="4858624"/>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hu-HU">
                      <a:solidFill>
                        <a:prstClr val="white"/>
                      </a:solidFill>
                    </a:endParaRPr>
                  </a:p>
                </p:txBody>
              </p:sp>
              <p:sp>
                <p:nvSpPr>
                  <p:cNvPr id="28" name="Lekerekített téglalap 27"/>
                  <p:cNvSpPr/>
                  <p:nvPr/>
                </p:nvSpPr>
                <p:spPr>
                  <a:xfrm>
                    <a:off x="5707173" y="4666151"/>
                    <a:ext cx="180000" cy="179999"/>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hu-HU">
                      <a:solidFill>
                        <a:prstClr val="white"/>
                      </a:solidFill>
                    </a:endParaRPr>
                  </a:p>
                </p:txBody>
              </p:sp>
              <p:sp>
                <p:nvSpPr>
                  <p:cNvPr id="29" name="Lekerekített téglalap 28"/>
                  <p:cNvSpPr/>
                  <p:nvPr/>
                </p:nvSpPr>
                <p:spPr>
                  <a:xfrm>
                    <a:off x="6481496" y="2024864"/>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sp>
                <p:nvSpPr>
                  <p:cNvPr id="31" name="Lekerekített téglalap 30"/>
                  <p:cNvSpPr/>
                  <p:nvPr/>
                </p:nvSpPr>
                <p:spPr>
                  <a:xfrm>
                    <a:off x="6553504" y="4258368"/>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cxnSp>
                <p:nvCxnSpPr>
                  <p:cNvPr id="9" name="Egyenes összekötő nyíllal 8"/>
                  <p:cNvCxnSpPr/>
                  <p:nvPr/>
                </p:nvCxnSpPr>
                <p:spPr>
                  <a:xfrm flipV="1">
                    <a:off x="234204" y="-725383"/>
                    <a:ext cx="6044" cy="707176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églalap 10"/>
                  <p:cNvSpPr/>
                  <p:nvPr/>
                </p:nvSpPr>
                <p:spPr>
                  <a:xfrm>
                    <a:off x="534550" y="716914"/>
                    <a:ext cx="1698625" cy="400311"/>
                  </a:xfrm>
                  <a:prstGeom prst="rect">
                    <a:avLst/>
                  </a:prstGeom>
                  <a:gradFill>
                    <a:gsLst>
                      <a:gs pos="0">
                        <a:schemeClr val="dk1">
                          <a:tint val="50000"/>
                          <a:satMod val="300000"/>
                          <a:alpha val="34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hu-HU">
                      <a:solidFill>
                        <a:prstClr val="black"/>
                      </a:solidFill>
                    </a:endParaRPr>
                  </a:p>
                </p:txBody>
              </p:sp>
              <p:sp>
                <p:nvSpPr>
                  <p:cNvPr id="38" name="Lekerekített téglalap 37"/>
                  <p:cNvSpPr/>
                  <p:nvPr/>
                </p:nvSpPr>
                <p:spPr>
                  <a:xfrm>
                    <a:off x="743557" y="832297"/>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hu-HU">
                      <a:solidFill>
                        <a:prstClr val="white"/>
                      </a:solidFill>
                    </a:endParaRPr>
                  </a:p>
                </p:txBody>
              </p:sp>
              <p:sp>
                <p:nvSpPr>
                  <p:cNvPr id="2109" name="Szövegdoboz 40"/>
                  <p:cNvSpPr txBox="1">
                    <a:spLocks noChangeArrowheads="1"/>
                  </p:cNvSpPr>
                  <p:nvPr/>
                </p:nvSpPr>
                <p:spPr bwMode="auto">
                  <a:xfrm>
                    <a:off x="954802" y="774606"/>
                    <a:ext cx="1042989"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hu-HU" sz="1200" dirty="0">
                        <a:solidFill>
                          <a:srgbClr val="000000"/>
                        </a:solidFill>
                        <a:latin typeface="Verdana" pitchFamily="34" charset="0"/>
                      </a:rPr>
                      <a:t>Announced</a:t>
                    </a:r>
                    <a:endParaRPr lang="hu-HU" altLang="hu-HU" sz="1200" dirty="0">
                      <a:solidFill>
                        <a:srgbClr val="000000"/>
                      </a:solidFill>
                      <a:latin typeface="Verdana" pitchFamily="34" charset="0"/>
                    </a:endParaRPr>
                  </a:p>
                </p:txBody>
              </p:sp>
              <p:cxnSp>
                <p:nvCxnSpPr>
                  <p:cNvPr id="42" name="Egyenes összekötő 41"/>
                  <p:cNvCxnSpPr/>
                  <p:nvPr/>
                </p:nvCxnSpPr>
                <p:spPr>
                  <a:xfrm rot="5400000">
                    <a:off x="240507" y="5421397"/>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Egyenes összekötő 42"/>
                  <p:cNvCxnSpPr/>
                  <p:nvPr/>
                </p:nvCxnSpPr>
                <p:spPr>
                  <a:xfrm rot="5400000">
                    <a:off x="235049" y="4535970"/>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Egyenes összekötő 43"/>
                  <p:cNvCxnSpPr/>
                  <p:nvPr/>
                </p:nvCxnSpPr>
                <p:spPr>
                  <a:xfrm rot="5400000">
                    <a:off x="237867" y="3667112"/>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Egyenes összekötő 44"/>
                  <p:cNvCxnSpPr/>
                  <p:nvPr/>
                </p:nvCxnSpPr>
                <p:spPr>
                  <a:xfrm rot="5400000">
                    <a:off x="235049" y="2765041"/>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Egyenes összekötő 45"/>
                  <p:cNvCxnSpPr/>
                  <p:nvPr/>
                </p:nvCxnSpPr>
                <p:spPr>
                  <a:xfrm rot="5400000">
                    <a:off x="235049" y="1948445"/>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Szövegdoboz 46"/>
                  <p:cNvSpPr txBox="1"/>
                  <p:nvPr/>
                </p:nvSpPr>
                <p:spPr>
                  <a:xfrm>
                    <a:off x="-41096" y="5354453"/>
                    <a:ext cx="269875" cy="254000"/>
                  </a:xfrm>
                  <a:prstGeom prst="rect">
                    <a:avLst/>
                  </a:prstGeom>
                  <a:noFill/>
                </p:spPr>
                <p:txBody>
                  <a:bodyPr wrap="none">
                    <a:spAutoFit/>
                  </a:bodyPr>
                  <a:lstStyle/>
                  <a:p>
                    <a:pPr>
                      <a:defRPr/>
                    </a:pPr>
                    <a:r>
                      <a:rPr lang="hu-HU" sz="1050">
                        <a:solidFill>
                          <a:prstClr val="black"/>
                        </a:solidFill>
                        <a:ea typeface="Verdana" panose="020B0604030504040204" pitchFamily="34" charset="0"/>
                        <a:cs typeface="Verdana" panose="020B0604030504040204" pitchFamily="34" charset="0"/>
                      </a:rPr>
                      <a:t>1</a:t>
                    </a:r>
                  </a:p>
                </p:txBody>
              </p:sp>
              <p:sp>
                <p:nvSpPr>
                  <p:cNvPr id="48" name="Szövegdoboz 47"/>
                  <p:cNvSpPr txBox="1"/>
                  <p:nvPr/>
                </p:nvSpPr>
                <p:spPr>
                  <a:xfrm>
                    <a:off x="-41096" y="4461353"/>
                    <a:ext cx="269875" cy="254000"/>
                  </a:xfrm>
                  <a:prstGeom prst="rect">
                    <a:avLst/>
                  </a:prstGeom>
                  <a:noFill/>
                </p:spPr>
                <p:txBody>
                  <a:bodyPr wrap="none">
                    <a:spAutoFit/>
                  </a:bodyPr>
                  <a:lstStyle/>
                  <a:p>
                    <a:pPr>
                      <a:defRPr/>
                    </a:pPr>
                    <a:r>
                      <a:rPr lang="hu-HU" sz="1050" dirty="0">
                        <a:solidFill>
                          <a:prstClr val="black"/>
                        </a:solidFill>
                        <a:ea typeface="Verdana" panose="020B0604030504040204" pitchFamily="34" charset="0"/>
                        <a:cs typeface="Verdana" panose="020B0604030504040204" pitchFamily="34" charset="0"/>
                      </a:rPr>
                      <a:t>2</a:t>
                    </a:r>
                  </a:p>
                </p:txBody>
              </p:sp>
              <p:sp>
                <p:nvSpPr>
                  <p:cNvPr id="49" name="Szövegdoboz 48"/>
                  <p:cNvSpPr txBox="1"/>
                  <p:nvPr/>
                </p:nvSpPr>
                <p:spPr>
                  <a:xfrm>
                    <a:off x="-41096" y="3597257"/>
                    <a:ext cx="269875" cy="254000"/>
                  </a:xfrm>
                  <a:prstGeom prst="rect">
                    <a:avLst/>
                  </a:prstGeom>
                  <a:noFill/>
                </p:spPr>
                <p:txBody>
                  <a:bodyPr wrap="none">
                    <a:spAutoFit/>
                  </a:bodyPr>
                  <a:lstStyle/>
                  <a:p>
                    <a:pPr>
                      <a:defRPr/>
                    </a:pPr>
                    <a:r>
                      <a:rPr lang="hu-HU" sz="1050" dirty="0">
                        <a:solidFill>
                          <a:prstClr val="black"/>
                        </a:solidFill>
                        <a:ea typeface="Verdana" panose="020B0604030504040204" pitchFamily="34" charset="0"/>
                        <a:cs typeface="Verdana" panose="020B0604030504040204" pitchFamily="34" charset="0"/>
                      </a:rPr>
                      <a:t>3</a:t>
                    </a:r>
                  </a:p>
                </p:txBody>
              </p:sp>
              <p:sp>
                <p:nvSpPr>
                  <p:cNvPr id="50" name="Szövegdoboz 49"/>
                  <p:cNvSpPr txBox="1"/>
                  <p:nvPr/>
                </p:nvSpPr>
                <p:spPr>
                  <a:xfrm>
                    <a:off x="-36512" y="2710271"/>
                    <a:ext cx="269875" cy="254000"/>
                  </a:xfrm>
                  <a:prstGeom prst="rect">
                    <a:avLst/>
                  </a:prstGeom>
                  <a:noFill/>
                </p:spPr>
                <p:txBody>
                  <a:bodyPr wrap="none">
                    <a:spAutoFit/>
                  </a:bodyPr>
                  <a:lstStyle/>
                  <a:p>
                    <a:pPr>
                      <a:defRPr/>
                    </a:pPr>
                    <a:r>
                      <a:rPr lang="hu-HU" sz="1050" dirty="0">
                        <a:solidFill>
                          <a:prstClr val="black"/>
                        </a:solidFill>
                        <a:ea typeface="Verdana" panose="020B0604030504040204" pitchFamily="34" charset="0"/>
                        <a:cs typeface="Verdana" panose="020B0604030504040204" pitchFamily="34" charset="0"/>
                      </a:rPr>
                      <a:t>4</a:t>
                    </a:r>
                  </a:p>
                </p:txBody>
              </p:sp>
              <p:sp>
                <p:nvSpPr>
                  <p:cNvPr id="52" name="Szövegdoboz 51"/>
                  <p:cNvSpPr txBox="1"/>
                  <p:nvPr/>
                </p:nvSpPr>
                <p:spPr>
                  <a:xfrm>
                    <a:off x="-41096" y="1884151"/>
                    <a:ext cx="269875" cy="254000"/>
                  </a:xfrm>
                  <a:prstGeom prst="rect">
                    <a:avLst/>
                  </a:prstGeom>
                  <a:noFill/>
                </p:spPr>
                <p:txBody>
                  <a:bodyPr wrap="none">
                    <a:spAutoFit/>
                  </a:bodyPr>
                  <a:lstStyle/>
                  <a:p>
                    <a:pPr>
                      <a:defRPr/>
                    </a:pPr>
                    <a:r>
                      <a:rPr lang="hu-HU" sz="1050" dirty="0">
                        <a:solidFill>
                          <a:prstClr val="black"/>
                        </a:solidFill>
                        <a:ea typeface="Verdana" panose="020B0604030504040204" pitchFamily="34" charset="0"/>
                        <a:cs typeface="Verdana" panose="020B0604030504040204" pitchFamily="34" charset="0"/>
                      </a:rPr>
                      <a:t>5</a:t>
                    </a:r>
                  </a:p>
                </p:txBody>
              </p:sp>
              <p:cxnSp>
                <p:nvCxnSpPr>
                  <p:cNvPr id="55" name="Egyenes összekötő 54"/>
                  <p:cNvCxnSpPr/>
                  <p:nvPr/>
                </p:nvCxnSpPr>
                <p:spPr>
                  <a:xfrm>
                    <a:off x="5080891"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Egyenes összekötő 55"/>
                  <p:cNvCxnSpPr/>
                  <p:nvPr/>
                </p:nvCxnSpPr>
                <p:spPr>
                  <a:xfrm>
                    <a:off x="3350516"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Egyenes összekötő 56"/>
                  <p:cNvCxnSpPr/>
                  <p:nvPr/>
                </p:nvCxnSpPr>
                <p:spPr>
                  <a:xfrm>
                    <a:off x="6792216"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Egyenes összekötő 57"/>
                  <p:cNvCxnSpPr/>
                  <p:nvPr/>
                </p:nvCxnSpPr>
                <p:spPr>
                  <a:xfrm>
                    <a:off x="2475803"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Egyenes összekötő 58"/>
                  <p:cNvCxnSpPr/>
                  <p:nvPr/>
                </p:nvCxnSpPr>
                <p:spPr>
                  <a:xfrm>
                    <a:off x="761303"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29" name="Szövegdoboz 60"/>
                  <p:cNvSpPr txBox="1">
                    <a:spLocks noChangeArrowheads="1"/>
                  </p:cNvSpPr>
                  <p:nvPr/>
                </p:nvSpPr>
                <p:spPr bwMode="auto">
                  <a:xfrm>
                    <a:off x="952599" y="6436161"/>
                    <a:ext cx="5127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2006</a:t>
                    </a:r>
                  </a:p>
                </p:txBody>
              </p:sp>
              <p:sp>
                <p:nvSpPr>
                  <p:cNvPr id="2130" name="Szövegdoboz 61"/>
                  <p:cNvSpPr txBox="1">
                    <a:spLocks noChangeArrowheads="1"/>
                  </p:cNvSpPr>
                  <p:nvPr/>
                </p:nvSpPr>
                <p:spPr bwMode="auto">
                  <a:xfrm>
                    <a:off x="1805087" y="6437748"/>
                    <a:ext cx="5127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2007</a:t>
                    </a:r>
                  </a:p>
                </p:txBody>
              </p:sp>
              <p:sp>
                <p:nvSpPr>
                  <p:cNvPr id="2131" name="Szövegdoboz 62"/>
                  <p:cNvSpPr txBox="1">
                    <a:spLocks noChangeArrowheads="1"/>
                  </p:cNvSpPr>
                  <p:nvPr/>
                </p:nvSpPr>
                <p:spPr bwMode="auto">
                  <a:xfrm>
                    <a:off x="2673449" y="6431398"/>
                    <a:ext cx="5111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2008</a:t>
                    </a:r>
                  </a:p>
                </p:txBody>
              </p:sp>
              <p:sp>
                <p:nvSpPr>
                  <p:cNvPr id="2132" name="Szövegdoboz 65"/>
                  <p:cNvSpPr txBox="1">
                    <a:spLocks noChangeArrowheads="1"/>
                  </p:cNvSpPr>
                  <p:nvPr/>
                </p:nvSpPr>
                <p:spPr bwMode="auto">
                  <a:xfrm>
                    <a:off x="3535462" y="6431398"/>
                    <a:ext cx="5111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2009</a:t>
                    </a:r>
                  </a:p>
                </p:txBody>
              </p:sp>
              <p:sp>
                <p:nvSpPr>
                  <p:cNvPr id="2133" name="Szövegdoboz 66"/>
                  <p:cNvSpPr txBox="1">
                    <a:spLocks noChangeArrowheads="1"/>
                  </p:cNvSpPr>
                  <p:nvPr/>
                </p:nvSpPr>
                <p:spPr bwMode="auto">
                  <a:xfrm>
                    <a:off x="4402237" y="6432986"/>
                    <a:ext cx="5127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2010</a:t>
                    </a:r>
                  </a:p>
                </p:txBody>
              </p:sp>
              <p:sp>
                <p:nvSpPr>
                  <p:cNvPr id="2134" name="Szövegdoboz 67"/>
                  <p:cNvSpPr txBox="1">
                    <a:spLocks noChangeArrowheads="1"/>
                  </p:cNvSpPr>
                  <p:nvPr/>
                </p:nvSpPr>
                <p:spPr bwMode="auto">
                  <a:xfrm>
                    <a:off x="5264249" y="6431398"/>
                    <a:ext cx="5127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2011</a:t>
                    </a:r>
                  </a:p>
                </p:txBody>
              </p:sp>
              <p:sp>
                <p:nvSpPr>
                  <p:cNvPr id="73" name="Szövegdoboz 36"/>
                  <p:cNvSpPr txBox="1">
                    <a:spLocks noChangeArrowheads="1"/>
                  </p:cNvSpPr>
                  <p:nvPr/>
                </p:nvSpPr>
                <p:spPr bwMode="auto">
                  <a:xfrm rot="21346355">
                    <a:off x="5421214" y="4866989"/>
                    <a:ext cx="91082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10/2011</a:t>
                    </a: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7</a:t>
                    </a:r>
                  </a:p>
                  <a:p>
                    <a:pPr algn="ctr">
                      <a:spcBef>
                        <a:spcPct val="0"/>
                      </a:spcBef>
                      <a:buFontTx/>
                      <a:buNone/>
                    </a:pPr>
                    <a:r>
                      <a:rPr lang="en-US" altLang="hu-HU" sz="1000" dirty="0" smtClean="0">
                        <a:solidFill>
                          <a:srgbClr val="000000"/>
                        </a:solidFill>
                        <a:latin typeface="Verdana" pitchFamily="34" charset="0"/>
                      </a:rPr>
                      <a:t>ARMv7</a:t>
                    </a:r>
                  </a:p>
                  <a:p>
                    <a:pPr algn="ctr">
                      <a:spcBef>
                        <a:spcPct val="0"/>
                      </a:spcBef>
                      <a:buFontTx/>
                      <a:buNone/>
                    </a:pPr>
                    <a:r>
                      <a:rPr lang="en-US" altLang="hu-HU" sz="1000" dirty="0" smtClean="0">
                        <a:solidFill>
                          <a:srgbClr val="000000"/>
                        </a:solidFill>
                        <a:latin typeface="Verdana" pitchFamily="34" charset="0"/>
                      </a:rPr>
                      <a:t>28 nm</a:t>
                    </a:r>
                    <a:endParaRPr lang="hu-HU" altLang="hu-HU" sz="1000" dirty="0">
                      <a:solidFill>
                        <a:srgbClr val="000000"/>
                      </a:solidFill>
                      <a:latin typeface="Verdana" pitchFamily="34" charset="0"/>
                    </a:endParaRPr>
                  </a:p>
                </p:txBody>
              </p:sp>
              <p:sp>
                <p:nvSpPr>
                  <p:cNvPr id="74" name="Szövegdoboz 36"/>
                  <p:cNvSpPr txBox="1">
                    <a:spLocks noChangeArrowheads="1"/>
                  </p:cNvSpPr>
                  <p:nvPr/>
                </p:nvSpPr>
                <p:spPr bwMode="auto">
                  <a:xfrm rot="21309605">
                    <a:off x="6411278" y="4446970"/>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10/2012</a:t>
                    </a: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53</a:t>
                    </a:r>
                  </a:p>
                  <a:p>
                    <a:pPr algn="ctr">
                      <a:spcBef>
                        <a:spcPct val="0"/>
                      </a:spcBef>
                      <a:buFontTx/>
                      <a:buNone/>
                    </a:pPr>
                    <a:r>
                      <a:rPr lang="en-US" altLang="hu-HU" sz="1000" dirty="0" smtClean="0">
                        <a:solidFill>
                          <a:srgbClr val="000000"/>
                        </a:solidFill>
                        <a:latin typeface="Verdana" pitchFamily="34" charset="0"/>
                      </a:rPr>
                      <a:t>ARMv8</a:t>
                    </a:r>
                  </a:p>
                  <a:p>
                    <a:pPr algn="ctr">
                      <a:spcBef>
                        <a:spcPct val="0"/>
                      </a:spcBef>
                      <a:buFontTx/>
                      <a:buNone/>
                    </a:pPr>
                    <a:r>
                      <a:rPr lang="en-US" altLang="hu-HU" sz="1000" dirty="0" smtClean="0">
                        <a:solidFill>
                          <a:srgbClr val="000000"/>
                        </a:solidFill>
                        <a:latin typeface="Verdana" pitchFamily="34" charset="0"/>
                      </a:rPr>
                      <a:t>20/16 nm</a:t>
                    </a:r>
                    <a:endParaRPr lang="hu-HU" altLang="hu-HU" sz="1000" dirty="0">
                      <a:solidFill>
                        <a:srgbClr val="000000"/>
                      </a:solidFill>
                      <a:latin typeface="Verdana" pitchFamily="34" charset="0"/>
                    </a:endParaRPr>
                  </a:p>
                </p:txBody>
              </p:sp>
              <p:sp>
                <p:nvSpPr>
                  <p:cNvPr id="75" name="Szövegdoboz 36"/>
                  <p:cNvSpPr txBox="1">
                    <a:spLocks noChangeArrowheads="1"/>
                  </p:cNvSpPr>
                  <p:nvPr/>
                </p:nvSpPr>
                <p:spPr bwMode="auto">
                  <a:xfrm rot="20700000">
                    <a:off x="409831" y="4750339"/>
                    <a:ext cx="91082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10/2005</a:t>
                    </a: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8</a:t>
                    </a:r>
                  </a:p>
                  <a:p>
                    <a:pPr algn="ctr">
                      <a:spcBef>
                        <a:spcPct val="0"/>
                      </a:spcBef>
                      <a:buFontTx/>
                      <a:buNone/>
                    </a:pPr>
                    <a:r>
                      <a:rPr lang="en-US" altLang="hu-HU" sz="1000" dirty="0" smtClean="0">
                        <a:solidFill>
                          <a:srgbClr val="000000"/>
                        </a:solidFill>
                        <a:latin typeface="Verdana" pitchFamily="34" charset="0"/>
                      </a:rPr>
                      <a:t>ARMv7</a:t>
                    </a:r>
                  </a:p>
                  <a:p>
                    <a:pPr algn="ctr">
                      <a:spcBef>
                        <a:spcPct val="0"/>
                      </a:spcBef>
                      <a:buFontTx/>
                      <a:buNone/>
                    </a:pPr>
                    <a:r>
                      <a:rPr lang="en-US" altLang="hu-HU" sz="1000" dirty="0" smtClean="0">
                        <a:solidFill>
                          <a:srgbClr val="000000"/>
                        </a:solidFill>
                        <a:latin typeface="Verdana" pitchFamily="34" charset="0"/>
                      </a:rPr>
                      <a:t>65 nm</a:t>
                    </a:r>
                    <a:endParaRPr lang="hu-HU" altLang="hu-HU" sz="1000" dirty="0">
                      <a:solidFill>
                        <a:srgbClr val="000000"/>
                      </a:solidFill>
                      <a:latin typeface="Verdana" pitchFamily="34" charset="0"/>
                    </a:endParaRPr>
                  </a:p>
                </p:txBody>
              </p:sp>
              <p:sp>
                <p:nvSpPr>
                  <p:cNvPr id="77" name="Szövegdoboz 36"/>
                  <p:cNvSpPr txBox="1">
                    <a:spLocks noChangeArrowheads="1"/>
                  </p:cNvSpPr>
                  <p:nvPr/>
                </p:nvSpPr>
                <p:spPr bwMode="auto">
                  <a:xfrm rot="20700000">
                    <a:off x="2048986" y="4288804"/>
                    <a:ext cx="91082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10/2007</a:t>
                    </a: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9</a:t>
                    </a:r>
                  </a:p>
                  <a:p>
                    <a:pPr algn="ctr">
                      <a:spcBef>
                        <a:spcPct val="0"/>
                      </a:spcBef>
                      <a:buFontTx/>
                      <a:buNone/>
                    </a:pPr>
                    <a:r>
                      <a:rPr lang="en-US" altLang="hu-HU" sz="1000" dirty="0" smtClean="0">
                        <a:solidFill>
                          <a:srgbClr val="000000"/>
                        </a:solidFill>
                        <a:latin typeface="Verdana" pitchFamily="34" charset="0"/>
                      </a:rPr>
                      <a:t>ARMv7</a:t>
                    </a:r>
                  </a:p>
                  <a:p>
                    <a:pPr algn="ctr">
                      <a:spcBef>
                        <a:spcPct val="0"/>
                      </a:spcBef>
                      <a:buFontTx/>
                      <a:buNone/>
                    </a:pPr>
                    <a:r>
                      <a:rPr lang="hu-HU" altLang="hu-HU" sz="1000" dirty="0" smtClean="0">
                        <a:solidFill>
                          <a:srgbClr val="000000"/>
                        </a:solidFill>
                        <a:latin typeface="Verdana" pitchFamily="34" charset="0"/>
                      </a:rPr>
                      <a:t>40</a:t>
                    </a:r>
                    <a:r>
                      <a:rPr lang="en-US" altLang="hu-HU" sz="1000" dirty="0" smtClean="0">
                        <a:solidFill>
                          <a:srgbClr val="000000"/>
                        </a:solidFill>
                        <a:latin typeface="Verdana" pitchFamily="34" charset="0"/>
                      </a:rPr>
                      <a:t> nm</a:t>
                    </a:r>
                    <a:endParaRPr lang="hu-HU" altLang="hu-HU" sz="1000" dirty="0">
                      <a:solidFill>
                        <a:srgbClr val="000000"/>
                      </a:solidFill>
                      <a:latin typeface="Verdana" pitchFamily="34" charset="0"/>
                    </a:endParaRPr>
                  </a:p>
                </p:txBody>
              </p:sp>
              <p:sp>
                <p:nvSpPr>
                  <p:cNvPr id="78" name="Szövegdoboz 36"/>
                  <p:cNvSpPr txBox="1">
                    <a:spLocks noChangeArrowheads="1"/>
                  </p:cNvSpPr>
                  <p:nvPr/>
                </p:nvSpPr>
                <p:spPr bwMode="auto">
                  <a:xfrm rot="20025295">
                    <a:off x="4023638" y="2028539"/>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9/2010</a:t>
                    </a: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1</a:t>
                    </a:r>
                    <a:r>
                      <a:rPr lang="hu-HU" altLang="hu-HU" sz="1000" b="1" dirty="0" smtClean="0">
                        <a:solidFill>
                          <a:srgbClr val="000000"/>
                        </a:solidFill>
                        <a:latin typeface="Verdana" pitchFamily="34" charset="0"/>
                      </a:rPr>
                      <a:t>5</a:t>
                    </a:r>
                  </a:p>
                  <a:p>
                    <a:pPr algn="ctr">
                      <a:spcBef>
                        <a:spcPct val="0"/>
                      </a:spcBef>
                      <a:buFontTx/>
                      <a:buNone/>
                    </a:pPr>
                    <a:r>
                      <a:rPr lang="en-US" altLang="hu-HU" sz="1000" dirty="0" smtClean="0">
                        <a:solidFill>
                          <a:srgbClr val="000000"/>
                        </a:solidFill>
                        <a:latin typeface="Verdana" pitchFamily="34" charset="0"/>
                      </a:rPr>
                      <a:t>ARMv7</a:t>
                    </a:r>
                  </a:p>
                  <a:p>
                    <a:pPr algn="ctr">
                      <a:spcBef>
                        <a:spcPct val="0"/>
                      </a:spcBef>
                      <a:buFontTx/>
                      <a:buNone/>
                    </a:pPr>
                    <a:r>
                      <a:rPr lang="en-US" altLang="hu-HU" sz="1000" dirty="0" smtClean="0">
                        <a:solidFill>
                          <a:srgbClr val="000000"/>
                        </a:solidFill>
                        <a:latin typeface="Verdana" pitchFamily="34" charset="0"/>
                      </a:rPr>
                      <a:t>32/28 nm</a:t>
                    </a:r>
                    <a:endParaRPr lang="hu-HU" altLang="hu-HU" sz="1000" dirty="0">
                      <a:solidFill>
                        <a:srgbClr val="000000"/>
                      </a:solidFill>
                      <a:latin typeface="Verdana" pitchFamily="34" charset="0"/>
                    </a:endParaRPr>
                  </a:p>
                </p:txBody>
              </p:sp>
              <p:sp>
                <p:nvSpPr>
                  <p:cNvPr id="79" name="Szövegdoboz 36"/>
                  <p:cNvSpPr txBox="1">
                    <a:spLocks noChangeArrowheads="1"/>
                  </p:cNvSpPr>
                  <p:nvPr/>
                </p:nvSpPr>
                <p:spPr bwMode="auto">
                  <a:xfrm rot="19980000">
                    <a:off x="5826706" y="1222386"/>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10/2012</a:t>
                    </a:r>
                  </a:p>
                  <a:p>
                    <a:pPr>
                      <a:spcBef>
                        <a:spcPct val="0"/>
                      </a:spcBef>
                      <a:buFontTx/>
                      <a:buNone/>
                    </a:pPr>
                    <a:r>
                      <a:rPr lang="hu-HU" altLang="hu-HU" sz="1000" b="1" dirty="0" smtClean="0">
                        <a:solidFill>
                          <a:srgbClr val="000000"/>
                        </a:solidFill>
                        <a:latin typeface="Verdana" pitchFamily="34" charset="0"/>
                      </a:rPr>
                      <a:t>Cortex-A5</a:t>
                    </a:r>
                    <a:r>
                      <a:rPr lang="en-US" altLang="hu-HU" sz="1000" b="1" dirty="0" smtClean="0">
                        <a:solidFill>
                          <a:srgbClr val="000000"/>
                        </a:solidFill>
                        <a:latin typeface="Verdana" pitchFamily="34" charset="0"/>
                      </a:rPr>
                      <a:t>7</a:t>
                    </a:r>
                  </a:p>
                  <a:p>
                    <a:pPr algn="ctr">
                      <a:spcBef>
                        <a:spcPct val="0"/>
                      </a:spcBef>
                      <a:buFontTx/>
                      <a:buNone/>
                    </a:pPr>
                    <a:r>
                      <a:rPr lang="en-US" altLang="hu-HU" sz="1000" dirty="0" smtClean="0">
                        <a:solidFill>
                          <a:srgbClr val="000000"/>
                        </a:solidFill>
                        <a:latin typeface="Verdana" pitchFamily="34" charset="0"/>
                      </a:rPr>
                      <a:t>ARMv8</a:t>
                    </a:r>
                  </a:p>
                  <a:p>
                    <a:pPr algn="ctr">
                      <a:spcBef>
                        <a:spcPct val="0"/>
                      </a:spcBef>
                      <a:buFontTx/>
                      <a:buNone/>
                    </a:pPr>
                    <a:r>
                      <a:rPr lang="en-US" altLang="hu-HU" sz="1000" dirty="0" smtClean="0">
                        <a:solidFill>
                          <a:srgbClr val="000000"/>
                        </a:solidFill>
                        <a:latin typeface="Verdana" pitchFamily="34" charset="0"/>
                      </a:rPr>
                      <a:t>20/16 nm</a:t>
                    </a:r>
                    <a:endParaRPr lang="hu-HU" altLang="hu-HU" sz="1000" dirty="0">
                      <a:solidFill>
                        <a:srgbClr val="000000"/>
                      </a:solidFill>
                      <a:latin typeface="Verdana" pitchFamily="34" charset="0"/>
                    </a:endParaRPr>
                  </a:p>
                </p:txBody>
              </p:sp>
              <p:sp>
                <p:nvSpPr>
                  <p:cNvPr id="67" name="Szövegdoboz 17"/>
                  <p:cNvSpPr txBox="1">
                    <a:spLocks noChangeArrowheads="1"/>
                  </p:cNvSpPr>
                  <p:nvPr/>
                </p:nvSpPr>
                <p:spPr bwMode="auto">
                  <a:xfrm>
                    <a:off x="7820229" y="6437516"/>
                    <a:ext cx="5116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smtClean="0">
                        <a:solidFill>
                          <a:srgbClr val="000000"/>
                        </a:solidFill>
                        <a:latin typeface="Verdana" pitchFamily="34" charset="0"/>
                      </a:rPr>
                      <a:t>201</a:t>
                    </a:r>
                    <a:r>
                      <a:rPr lang="en-US" altLang="hu-HU" sz="1000" dirty="0" smtClean="0">
                        <a:solidFill>
                          <a:srgbClr val="000000"/>
                        </a:solidFill>
                        <a:latin typeface="Verdana" pitchFamily="34" charset="0"/>
                      </a:rPr>
                      <a:t>4</a:t>
                    </a:r>
                    <a:endParaRPr lang="hu-HU" altLang="hu-HU" sz="1000">
                      <a:solidFill>
                        <a:srgbClr val="000000"/>
                      </a:solidFill>
                      <a:latin typeface="Verdana" pitchFamily="34" charset="0"/>
                    </a:endParaRPr>
                  </a:p>
                </p:txBody>
              </p:sp>
              <p:cxnSp>
                <p:nvCxnSpPr>
                  <p:cNvPr id="68" name="Egyenes összekötő 56"/>
                  <p:cNvCxnSpPr/>
                  <p:nvPr/>
                </p:nvCxnSpPr>
                <p:spPr>
                  <a:xfrm>
                    <a:off x="7638458" y="6294641"/>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Lekerekített téglalap 68"/>
                  <p:cNvSpPr/>
                  <p:nvPr/>
                </p:nvSpPr>
                <p:spPr>
                  <a:xfrm>
                    <a:off x="7600152" y="3283728"/>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sp>
                <p:nvSpPr>
                  <p:cNvPr id="70" name="Szövegdoboz 36"/>
                  <p:cNvSpPr txBox="1">
                    <a:spLocks noChangeArrowheads="1"/>
                  </p:cNvSpPr>
                  <p:nvPr/>
                </p:nvSpPr>
                <p:spPr bwMode="auto">
                  <a:xfrm rot="20700000">
                    <a:off x="7157299" y="2350338"/>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hu-HU" altLang="hu-HU" sz="900" dirty="0">
                        <a:solidFill>
                          <a:srgbClr val="000000"/>
                        </a:solidFill>
                        <a:latin typeface="Verdana" pitchFamily="34" charset="0"/>
                      </a:rPr>
                      <a:t>2</a:t>
                    </a:r>
                    <a:r>
                      <a:rPr lang="en-US" altLang="hu-HU" sz="900" dirty="0" smtClean="0">
                        <a:solidFill>
                          <a:srgbClr val="000000"/>
                        </a:solidFill>
                        <a:latin typeface="Verdana" pitchFamily="34" charset="0"/>
                      </a:rPr>
                      <a:t>/201</a:t>
                    </a:r>
                    <a:r>
                      <a:rPr lang="hu-HU" altLang="hu-HU" sz="900" dirty="0" smtClean="0">
                        <a:solidFill>
                          <a:srgbClr val="000000"/>
                        </a:solidFill>
                        <a:latin typeface="Verdana" pitchFamily="34" charset="0"/>
                      </a:rPr>
                      <a:t>4</a:t>
                    </a:r>
                    <a:endParaRPr lang="en-US" altLang="hu-HU" sz="900" dirty="0" smtClean="0">
                      <a:solidFill>
                        <a:srgbClr val="000000"/>
                      </a:solidFill>
                      <a:latin typeface="Verdana" pitchFamily="34" charset="0"/>
                    </a:endParaRPr>
                  </a:p>
                  <a:p>
                    <a:pPr>
                      <a:spcBef>
                        <a:spcPct val="0"/>
                      </a:spcBef>
                      <a:buFontTx/>
                      <a:buNone/>
                    </a:pPr>
                    <a:r>
                      <a:rPr lang="hu-HU" altLang="hu-HU" sz="1000" b="1" dirty="0" smtClean="0">
                        <a:solidFill>
                          <a:srgbClr val="000000"/>
                        </a:solidFill>
                        <a:latin typeface="Verdana" pitchFamily="34" charset="0"/>
                      </a:rPr>
                      <a:t>Cortex-A17</a:t>
                    </a:r>
                    <a:endParaRPr lang="en-US" altLang="hu-HU" sz="1000" b="1" dirty="0" smtClean="0">
                      <a:solidFill>
                        <a:srgbClr val="000000"/>
                      </a:solidFill>
                      <a:latin typeface="Verdana" pitchFamily="34" charset="0"/>
                    </a:endParaRPr>
                  </a:p>
                  <a:p>
                    <a:pPr algn="ctr">
                      <a:spcBef>
                        <a:spcPct val="0"/>
                      </a:spcBef>
                      <a:buFontTx/>
                      <a:buNone/>
                    </a:pPr>
                    <a:r>
                      <a:rPr lang="en-US" altLang="hu-HU" sz="1000" dirty="0" err="1" smtClean="0">
                        <a:solidFill>
                          <a:srgbClr val="000000"/>
                        </a:solidFill>
                        <a:latin typeface="Verdana" pitchFamily="34" charset="0"/>
                      </a:rPr>
                      <a:t>ARMv</a:t>
                    </a:r>
                    <a:r>
                      <a:rPr lang="hu-HU" altLang="hu-HU" sz="1000" dirty="0" smtClean="0">
                        <a:solidFill>
                          <a:srgbClr val="000000"/>
                        </a:solidFill>
                        <a:latin typeface="Verdana" pitchFamily="34" charset="0"/>
                      </a:rPr>
                      <a:t>7</a:t>
                    </a:r>
                    <a:endParaRPr lang="en-US" altLang="hu-HU" sz="1000"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2</a:t>
                    </a:r>
                    <a:r>
                      <a:rPr lang="hu-HU" altLang="hu-HU" sz="1000" dirty="0" smtClean="0">
                        <a:solidFill>
                          <a:srgbClr val="000000"/>
                        </a:solidFill>
                        <a:latin typeface="Verdana" pitchFamily="34" charset="0"/>
                      </a:rPr>
                      <a:t>8</a:t>
                    </a:r>
                    <a:r>
                      <a:rPr lang="en-US" altLang="hu-HU" sz="1000" dirty="0" smtClean="0">
                        <a:solidFill>
                          <a:srgbClr val="000000"/>
                        </a:solidFill>
                        <a:latin typeface="Verdana" pitchFamily="34" charset="0"/>
                      </a:rPr>
                      <a:t> nm</a:t>
                    </a:r>
                    <a:endParaRPr lang="hu-HU" altLang="hu-HU" sz="1000" dirty="0">
                      <a:solidFill>
                        <a:srgbClr val="000000"/>
                      </a:solidFill>
                      <a:latin typeface="Verdana" pitchFamily="34" charset="0"/>
                    </a:endParaRPr>
                  </a:p>
                </p:txBody>
              </p:sp>
              <p:cxnSp>
                <p:nvCxnSpPr>
                  <p:cNvPr id="72" name="Egyenes összekötő 71"/>
                  <p:cNvCxnSpPr/>
                  <p:nvPr/>
                </p:nvCxnSpPr>
                <p:spPr>
                  <a:xfrm rot="5400000">
                    <a:off x="240769" y="1051309"/>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Egyenes összekötő 79"/>
                  <p:cNvCxnSpPr/>
                  <p:nvPr/>
                </p:nvCxnSpPr>
                <p:spPr>
                  <a:xfrm rot="5400000">
                    <a:off x="240769" y="229883"/>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Szövegdoboz 81"/>
                  <p:cNvSpPr txBox="1"/>
                  <p:nvPr/>
                </p:nvSpPr>
                <p:spPr>
                  <a:xfrm>
                    <a:off x="-36860" y="996540"/>
                    <a:ext cx="269875" cy="254000"/>
                  </a:xfrm>
                  <a:prstGeom prst="rect">
                    <a:avLst/>
                  </a:prstGeom>
                  <a:noFill/>
                </p:spPr>
                <p:txBody>
                  <a:bodyPr wrap="none">
                    <a:spAutoFit/>
                  </a:bodyPr>
                  <a:lstStyle/>
                  <a:p>
                    <a:pPr>
                      <a:defRPr/>
                    </a:pPr>
                    <a:r>
                      <a:rPr lang="hu-HU" sz="1050" dirty="0" smtClean="0">
                        <a:solidFill>
                          <a:prstClr val="black"/>
                        </a:solidFill>
                        <a:ea typeface="Verdana" panose="020B0604030504040204" pitchFamily="34" charset="0"/>
                        <a:cs typeface="Verdana" panose="020B0604030504040204" pitchFamily="34" charset="0"/>
                      </a:rPr>
                      <a:t>6</a:t>
                    </a:r>
                    <a:endParaRPr lang="hu-HU" sz="1050" dirty="0">
                      <a:solidFill>
                        <a:prstClr val="black"/>
                      </a:solidFill>
                      <a:ea typeface="Verdana" panose="020B0604030504040204" pitchFamily="34" charset="0"/>
                      <a:cs typeface="Verdana" panose="020B0604030504040204" pitchFamily="34" charset="0"/>
                    </a:endParaRPr>
                  </a:p>
                </p:txBody>
              </p:sp>
              <p:sp>
                <p:nvSpPr>
                  <p:cNvPr id="83" name="Szövegdoboz 82"/>
                  <p:cNvSpPr txBox="1"/>
                  <p:nvPr/>
                </p:nvSpPr>
                <p:spPr>
                  <a:xfrm>
                    <a:off x="-36860" y="170420"/>
                    <a:ext cx="269626" cy="253916"/>
                  </a:xfrm>
                  <a:prstGeom prst="rect">
                    <a:avLst/>
                  </a:prstGeom>
                  <a:noFill/>
                </p:spPr>
                <p:txBody>
                  <a:bodyPr wrap="none">
                    <a:spAutoFit/>
                  </a:bodyPr>
                  <a:lstStyle/>
                  <a:p>
                    <a:pPr>
                      <a:defRPr/>
                    </a:pPr>
                    <a:r>
                      <a:rPr lang="hu-HU" sz="1050" dirty="0">
                        <a:solidFill>
                          <a:prstClr val="black"/>
                        </a:solidFill>
                        <a:ea typeface="Verdana" panose="020B0604030504040204" pitchFamily="34" charset="0"/>
                        <a:cs typeface="Verdana" panose="020B0604030504040204" pitchFamily="34" charset="0"/>
                      </a:rPr>
                      <a:t>7</a:t>
                    </a:r>
                  </a:p>
                </p:txBody>
              </p:sp>
              <p:sp>
                <p:nvSpPr>
                  <p:cNvPr id="85" name="Szövegdoboz 84"/>
                  <p:cNvSpPr txBox="1"/>
                  <p:nvPr/>
                </p:nvSpPr>
                <p:spPr>
                  <a:xfrm>
                    <a:off x="364427" y="-671349"/>
                    <a:ext cx="1034579" cy="294617"/>
                  </a:xfrm>
                  <a:prstGeom prst="rect">
                    <a:avLst/>
                  </a:prstGeom>
                  <a:noFill/>
                </p:spPr>
                <p:txBody>
                  <a:bodyPr wrap="none">
                    <a:spAutoFit/>
                  </a:bodyPr>
                  <a:lstStyle/>
                  <a:p>
                    <a:pPr>
                      <a:defRPr/>
                    </a:pPr>
                    <a:r>
                      <a:rPr lang="hu-HU" sz="1050" dirty="0" smtClean="0">
                        <a:solidFill>
                          <a:prstClr val="black"/>
                        </a:solidFill>
                        <a:ea typeface="Verdana" panose="020B0604030504040204" pitchFamily="34" charset="0"/>
                        <a:cs typeface="Verdana" panose="020B0604030504040204" pitchFamily="34" charset="0"/>
                      </a:rPr>
                      <a:t>DMIPS/MHz</a:t>
                    </a:r>
                    <a:endParaRPr lang="hu-HU" sz="1050" dirty="0">
                      <a:solidFill>
                        <a:prstClr val="black"/>
                      </a:solidFill>
                      <a:ea typeface="Verdana" panose="020B0604030504040204" pitchFamily="34" charset="0"/>
                      <a:cs typeface="Verdana" panose="020B0604030504040204" pitchFamily="34" charset="0"/>
                    </a:endParaRPr>
                  </a:p>
                </p:txBody>
              </p:sp>
              <p:cxnSp>
                <p:nvCxnSpPr>
                  <p:cNvPr id="87" name="Egyenes összekötő 86"/>
                  <p:cNvCxnSpPr/>
                  <p:nvPr/>
                </p:nvCxnSpPr>
                <p:spPr>
                  <a:xfrm>
                    <a:off x="7640820" y="6294184"/>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Szövegdoboz 17"/>
                  <p:cNvSpPr txBox="1">
                    <a:spLocks noChangeArrowheads="1"/>
                  </p:cNvSpPr>
                  <p:nvPr/>
                </p:nvSpPr>
                <p:spPr bwMode="auto">
                  <a:xfrm>
                    <a:off x="8615880" y="6436827"/>
                    <a:ext cx="5116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dirty="0" smtClean="0">
                        <a:solidFill>
                          <a:srgbClr val="000000"/>
                        </a:solidFill>
                        <a:latin typeface="Verdana" pitchFamily="34" charset="0"/>
                      </a:rPr>
                      <a:t>2015</a:t>
                    </a:r>
                    <a:endParaRPr lang="hu-HU" altLang="hu-HU" sz="1000" dirty="0">
                      <a:solidFill>
                        <a:srgbClr val="000000"/>
                      </a:solidFill>
                      <a:latin typeface="Verdana" pitchFamily="34" charset="0"/>
                    </a:endParaRPr>
                  </a:p>
                </p:txBody>
              </p:sp>
              <p:cxnSp>
                <p:nvCxnSpPr>
                  <p:cNvPr id="89" name="Egyenes összekötő 56"/>
                  <p:cNvCxnSpPr/>
                  <p:nvPr/>
                </p:nvCxnSpPr>
                <p:spPr>
                  <a:xfrm>
                    <a:off x="8487062" y="6293952"/>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Lekerekített téglalap 70"/>
                  <p:cNvSpPr/>
                  <p:nvPr/>
                </p:nvSpPr>
                <p:spPr>
                  <a:xfrm>
                    <a:off x="8352440" y="476672"/>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sp>
                <p:nvSpPr>
                  <p:cNvPr id="76" name="Szövegdoboz 36"/>
                  <p:cNvSpPr txBox="1">
                    <a:spLocks noChangeArrowheads="1"/>
                  </p:cNvSpPr>
                  <p:nvPr/>
                </p:nvSpPr>
                <p:spPr bwMode="auto">
                  <a:xfrm rot="19980000">
                    <a:off x="7294370" y="587775"/>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hu-HU" altLang="hu-HU" sz="900" dirty="0" smtClean="0">
                        <a:solidFill>
                          <a:srgbClr val="000000"/>
                        </a:solidFill>
                        <a:latin typeface="Verdana" pitchFamily="34" charset="0"/>
                      </a:rPr>
                      <a:t>2</a:t>
                    </a:r>
                    <a:r>
                      <a:rPr lang="en-US" altLang="hu-HU" sz="900" dirty="0" smtClean="0">
                        <a:solidFill>
                          <a:srgbClr val="000000"/>
                        </a:solidFill>
                        <a:latin typeface="Verdana" pitchFamily="34" charset="0"/>
                      </a:rPr>
                      <a:t>/201</a:t>
                    </a:r>
                    <a:r>
                      <a:rPr lang="hu-HU" altLang="hu-HU" sz="900" dirty="0" smtClean="0">
                        <a:solidFill>
                          <a:srgbClr val="000000"/>
                        </a:solidFill>
                        <a:latin typeface="Verdana" pitchFamily="34" charset="0"/>
                      </a:rPr>
                      <a:t>5</a:t>
                    </a:r>
                    <a:endParaRPr lang="en-US" altLang="hu-HU" sz="900" dirty="0" smtClean="0">
                      <a:solidFill>
                        <a:srgbClr val="000000"/>
                      </a:solidFill>
                      <a:latin typeface="Verdana" pitchFamily="34" charset="0"/>
                    </a:endParaRP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7</a:t>
                    </a:r>
                    <a:r>
                      <a:rPr lang="hu-HU" altLang="hu-HU" sz="1000" b="1" dirty="0" smtClean="0">
                        <a:solidFill>
                          <a:srgbClr val="000000"/>
                        </a:solidFill>
                        <a:latin typeface="Verdana" pitchFamily="34" charset="0"/>
                      </a:rPr>
                      <a:t>2</a:t>
                    </a:r>
                    <a:endParaRPr lang="en-US" altLang="hu-HU" sz="1000" b="1"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ARMv8</a:t>
                    </a:r>
                    <a:endParaRPr lang="hu-HU" altLang="hu-HU" sz="1000"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16 nm</a:t>
                    </a:r>
                    <a:endParaRPr lang="hu-HU" altLang="hu-HU" sz="1000" dirty="0">
                      <a:solidFill>
                        <a:srgbClr val="000000"/>
                      </a:solidFill>
                      <a:latin typeface="Verdana" pitchFamily="34" charset="0"/>
                    </a:endParaRPr>
                  </a:p>
                </p:txBody>
              </p:sp>
            </p:grpSp>
          </p:grpSp>
          <p:cxnSp>
            <p:nvCxnSpPr>
              <p:cNvPr id="81" name="Egyenes összekötő 56"/>
              <p:cNvCxnSpPr/>
              <p:nvPr/>
            </p:nvCxnSpPr>
            <p:spPr>
              <a:xfrm>
                <a:off x="8879033" y="6399204"/>
                <a:ext cx="0" cy="128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Lekerekített téglalap 30"/>
              <p:cNvSpPr/>
              <p:nvPr/>
            </p:nvSpPr>
            <p:spPr>
              <a:xfrm>
                <a:off x="8726961" y="4784778"/>
                <a:ext cx="170183" cy="15987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sp>
            <p:nvSpPr>
              <p:cNvPr id="91" name="Szövegdoboz 36"/>
              <p:cNvSpPr txBox="1">
                <a:spLocks noChangeArrowheads="1"/>
              </p:cNvSpPr>
              <p:nvPr/>
            </p:nvSpPr>
            <p:spPr bwMode="auto">
              <a:xfrm rot="21434806">
                <a:off x="7583262" y="4560926"/>
                <a:ext cx="1084688" cy="79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hu-HU" altLang="hu-HU" sz="900" dirty="0" smtClean="0">
                    <a:solidFill>
                      <a:srgbClr val="000000"/>
                    </a:solidFill>
                    <a:latin typeface="Verdana" pitchFamily="34" charset="0"/>
                  </a:rPr>
                  <a:t>11</a:t>
                </a:r>
                <a:r>
                  <a:rPr lang="en-US" altLang="hu-HU" sz="900" dirty="0" smtClean="0">
                    <a:solidFill>
                      <a:srgbClr val="000000"/>
                    </a:solidFill>
                    <a:latin typeface="Verdana" pitchFamily="34" charset="0"/>
                  </a:rPr>
                  <a:t>/201</a:t>
                </a:r>
                <a:r>
                  <a:rPr lang="hu-HU" altLang="hu-HU" sz="900" dirty="0" smtClean="0">
                    <a:solidFill>
                      <a:srgbClr val="000000"/>
                    </a:solidFill>
                    <a:latin typeface="Verdana" pitchFamily="34" charset="0"/>
                  </a:rPr>
                  <a:t>5</a:t>
                </a:r>
                <a:endParaRPr lang="en-US" altLang="hu-HU" sz="900" dirty="0" smtClean="0">
                  <a:solidFill>
                    <a:srgbClr val="000000"/>
                  </a:solidFill>
                  <a:latin typeface="Verdana" pitchFamily="34" charset="0"/>
                </a:endParaRPr>
              </a:p>
              <a:p>
                <a:pPr>
                  <a:spcBef>
                    <a:spcPct val="0"/>
                  </a:spcBef>
                  <a:buFontTx/>
                  <a:buNone/>
                </a:pPr>
                <a:r>
                  <a:rPr lang="hu-HU" altLang="hu-HU" sz="1000" b="1" dirty="0" smtClean="0">
                    <a:solidFill>
                      <a:srgbClr val="000000"/>
                    </a:solidFill>
                    <a:latin typeface="Verdana" pitchFamily="34" charset="0"/>
                  </a:rPr>
                  <a:t>Cortex-A35</a:t>
                </a:r>
                <a:endParaRPr lang="en-US" altLang="hu-HU" sz="1000" b="1"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ARMv8</a:t>
                </a:r>
              </a:p>
              <a:p>
                <a:pPr algn="ctr">
                  <a:spcBef>
                    <a:spcPct val="0"/>
                  </a:spcBef>
                  <a:buFontTx/>
                  <a:buNone/>
                </a:pPr>
                <a:r>
                  <a:rPr lang="hu-HU" altLang="hu-HU" sz="1000" dirty="0" smtClean="0">
                    <a:solidFill>
                      <a:srgbClr val="000000"/>
                    </a:solidFill>
                    <a:latin typeface="Verdana" pitchFamily="34" charset="0"/>
                  </a:rPr>
                  <a:t>16/14</a:t>
                </a:r>
                <a:r>
                  <a:rPr lang="en-US" altLang="hu-HU" sz="1000" dirty="0" smtClean="0">
                    <a:solidFill>
                      <a:srgbClr val="000000"/>
                    </a:solidFill>
                    <a:latin typeface="Verdana" pitchFamily="34" charset="0"/>
                  </a:rPr>
                  <a:t> nm</a:t>
                </a:r>
                <a:endParaRPr lang="hu-HU" altLang="hu-HU" sz="1000" dirty="0">
                  <a:solidFill>
                    <a:srgbClr val="000000"/>
                  </a:solidFill>
                  <a:latin typeface="Verdana" pitchFamily="34" charset="0"/>
                </a:endParaRPr>
              </a:p>
            </p:txBody>
          </p:sp>
        </p:grpSp>
        <p:sp>
          <p:nvSpPr>
            <p:cNvPr id="93" name="Rounded Rectangle 92"/>
            <p:cNvSpPr/>
            <p:nvPr/>
          </p:nvSpPr>
          <p:spPr>
            <a:xfrm rot="19980000">
              <a:off x="8151342" y="514461"/>
              <a:ext cx="1363711" cy="1392055"/>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dirty="0" smtClean="0">
                  <a:solidFill>
                    <a:srgbClr val="FFFFFF"/>
                  </a:solidFill>
                </a:rPr>
                <a:t> </a:t>
              </a:r>
              <a:endParaRPr lang="en-US" dirty="0">
                <a:solidFill>
                  <a:srgbClr val="FFFFFF"/>
                </a:solidFill>
              </a:endParaRPr>
            </a:p>
          </p:txBody>
        </p:sp>
        <p:cxnSp>
          <p:nvCxnSpPr>
            <p:cNvPr id="86" name="Egyenes összekötő 79"/>
            <p:cNvCxnSpPr/>
            <p:nvPr/>
          </p:nvCxnSpPr>
          <p:spPr>
            <a:xfrm rot="5400000">
              <a:off x="319812" y="570399"/>
              <a:ext cx="0" cy="1365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Szövegdoboz 82"/>
            <p:cNvSpPr txBox="1"/>
            <p:nvPr/>
          </p:nvSpPr>
          <p:spPr>
            <a:xfrm>
              <a:off x="42452" y="503675"/>
              <a:ext cx="269626" cy="253916"/>
            </a:xfrm>
            <a:prstGeom prst="rect">
              <a:avLst/>
            </a:prstGeom>
            <a:noFill/>
          </p:spPr>
          <p:txBody>
            <a:bodyPr wrap="none">
              <a:spAutoFit/>
            </a:bodyPr>
            <a:lstStyle/>
            <a:p>
              <a:pPr>
                <a:defRPr/>
              </a:pPr>
              <a:r>
                <a:rPr lang="hu-HU" sz="1050" dirty="0" smtClean="0">
                  <a:solidFill>
                    <a:prstClr val="black"/>
                  </a:solidFill>
                  <a:ea typeface="Verdana" panose="020B0604030504040204" pitchFamily="34" charset="0"/>
                  <a:cs typeface="Verdana" panose="020B0604030504040204" pitchFamily="34" charset="0"/>
                </a:rPr>
                <a:t>8</a:t>
              </a:r>
              <a:endParaRPr lang="hu-HU" sz="1050" dirty="0">
                <a:solidFill>
                  <a:prstClr val="black"/>
                </a:solidFill>
                <a:ea typeface="Verdana" panose="020B0604030504040204" pitchFamily="34" charset="0"/>
                <a:cs typeface="Verdana" panose="020B0604030504040204" pitchFamily="34" charset="0"/>
              </a:endParaRPr>
            </a:p>
          </p:txBody>
        </p:sp>
        <p:cxnSp>
          <p:nvCxnSpPr>
            <p:cNvPr id="96" name="Egyenes összekötő 56"/>
            <p:cNvCxnSpPr/>
            <p:nvPr/>
          </p:nvCxnSpPr>
          <p:spPr>
            <a:xfrm>
              <a:off x="9521349" y="6515366"/>
              <a:ext cx="0" cy="1230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Szövegdoboz 17"/>
            <p:cNvSpPr txBox="1">
              <a:spLocks noChangeArrowheads="1"/>
            </p:cNvSpPr>
            <p:nvPr/>
          </p:nvSpPr>
          <p:spPr bwMode="auto">
            <a:xfrm>
              <a:off x="8903764" y="6642784"/>
              <a:ext cx="5116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dirty="0" smtClean="0">
                  <a:solidFill>
                    <a:srgbClr val="000000"/>
                  </a:solidFill>
                  <a:latin typeface="Verdana" pitchFamily="34" charset="0"/>
                </a:rPr>
                <a:t>2016</a:t>
              </a:r>
              <a:endParaRPr lang="hu-HU" altLang="hu-HU" sz="1000" dirty="0">
                <a:solidFill>
                  <a:srgbClr val="000000"/>
                </a:solidFill>
                <a:latin typeface="Verdana" pitchFamily="34" charset="0"/>
              </a:endParaRPr>
            </a:p>
          </p:txBody>
        </p:sp>
        <p:sp>
          <p:nvSpPr>
            <p:cNvPr id="97" name="Lekerekített téglalap 70"/>
            <p:cNvSpPr/>
            <p:nvPr/>
          </p:nvSpPr>
          <p:spPr>
            <a:xfrm>
              <a:off x="9127342" y="818710"/>
              <a:ext cx="170183" cy="155133"/>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sp>
          <p:nvSpPr>
            <p:cNvPr id="99" name="Szövegdoboz 36"/>
            <p:cNvSpPr txBox="1">
              <a:spLocks noChangeArrowheads="1"/>
            </p:cNvSpPr>
            <p:nvPr/>
          </p:nvSpPr>
          <p:spPr bwMode="auto">
            <a:xfrm rot="19980000">
              <a:off x="8164300" y="866185"/>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hu-HU" altLang="hu-HU" sz="900" dirty="0" smtClean="0">
                  <a:solidFill>
                    <a:srgbClr val="000000"/>
                  </a:solidFill>
                  <a:latin typeface="Verdana" pitchFamily="34" charset="0"/>
                </a:rPr>
                <a:t>5</a:t>
              </a:r>
              <a:r>
                <a:rPr lang="en-US" altLang="hu-HU" sz="900" dirty="0" smtClean="0">
                  <a:solidFill>
                    <a:srgbClr val="000000"/>
                  </a:solidFill>
                  <a:latin typeface="Verdana" pitchFamily="34" charset="0"/>
                </a:rPr>
                <a:t>/201</a:t>
              </a:r>
              <a:r>
                <a:rPr lang="hu-HU" altLang="hu-HU" sz="900" dirty="0" smtClean="0">
                  <a:solidFill>
                    <a:srgbClr val="000000"/>
                  </a:solidFill>
                  <a:latin typeface="Verdana" pitchFamily="34" charset="0"/>
                </a:rPr>
                <a:t>6</a:t>
              </a:r>
              <a:endParaRPr lang="en-US" altLang="hu-HU" sz="900" dirty="0" smtClean="0">
                <a:solidFill>
                  <a:srgbClr val="000000"/>
                </a:solidFill>
                <a:latin typeface="Verdana" pitchFamily="34" charset="0"/>
              </a:endParaRP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7</a:t>
              </a:r>
              <a:r>
                <a:rPr lang="hu-HU" altLang="hu-HU" sz="1000" b="1" dirty="0" smtClean="0">
                  <a:solidFill>
                    <a:srgbClr val="000000"/>
                  </a:solidFill>
                  <a:latin typeface="Verdana" pitchFamily="34" charset="0"/>
                </a:rPr>
                <a:t>3</a:t>
              </a:r>
              <a:endParaRPr lang="en-US" altLang="hu-HU" sz="1000" b="1"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ARMv8</a:t>
              </a:r>
              <a:endParaRPr lang="hu-HU" altLang="hu-HU" sz="1000"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1</a:t>
              </a:r>
              <a:r>
                <a:rPr lang="hu-HU" altLang="hu-HU" sz="1000" dirty="0" smtClean="0">
                  <a:solidFill>
                    <a:srgbClr val="000000"/>
                  </a:solidFill>
                  <a:latin typeface="Verdana" pitchFamily="34" charset="0"/>
                </a:rPr>
                <a:t>0</a:t>
              </a:r>
              <a:r>
                <a:rPr lang="en-US" altLang="hu-HU" sz="1000" dirty="0" smtClean="0">
                  <a:solidFill>
                    <a:srgbClr val="000000"/>
                  </a:solidFill>
                  <a:latin typeface="Verdana" pitchFamily="34" charset="0"/>
                </a:rPr>
                <a:t> nm</a:t>
              </a:r>
              <a:endParaRPr lang="hu-HU" altLang="hu-HU" sz="1000" dirty="0">
                <a:solidFill>
                  <a:srgbClr val="000000"/>
                </a:solidFill>
                <a:latin typeface="Verdana" pitchFamily="34" charset="0"/>
              </a:endParaRPr>
            </a:p>
          </p:txBody>
        </p:sp>
      </p:grpSp>
      <p:sp>
        <p:nvSpPr>
          <p:cNvPr id="94" name="Lekerekített téglalap 68"/>
          <p:cNvSpPr/>
          <p:nvPr/>
        </p:nvSpPr>
        <p:spPr>
          <a:xfrm>
            <a:off x="6304970" y="4413708"/>
            <a:ext cx="157240" cy="14041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sp>
        <p:nvSpPr>
          <p:cNvPr id="100" name="Szövegdoboz 36"/>
          <p:cNvSpPr txBox="1">
            <a:spLocks noChangeArrowheads="1"/>
          </p:cNvSpPr>
          <p:nvPr/>
        </p:nvSpPr>
        <p:spPr bwMode="auto">
          <a:xfrm rot="20700000">
            <a:off x="5612496" y="3771921"/>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hu-HU" altLang="hu-HU" sz="900" dirty="0" smtClean="0">
                <a:solidFill>
                  <a:srgbClr val="000000"/>
                </a:solidFill>
                <a:latin typeface="Verdana" pitchFamily="34" charset="0"/>
              </a:rPr>
              <a:t>6</a:t>
            </a:r>
            <a:r>
              <a:rPr lang="en-US" altLang="hu-HU" sz="900" dirty="0" smtClean="0">
                <a:solidFill>
                  <a:srgbClr val="000000"/>
                </a:solidFill>
                <a:latin typeface="Verdana" pitchFamily="34" charset="0"/>
              </a:rPr>
              <a:t>/201</a:t>
            </a:r>
            <a:r>
              <a:rPr lang="hu-HU" altLang="hu-HU" sz="900" dirty="0" smtClean="0">
                <a:solidFill>
                  <a:srgbClr val="000000"/>
                </a:solidFill>
                <a:latin typeface="Verdana" pitchFamily="34" charset="0"/>
              </a:rPr>
              <a:t>3</a:t>
            </a:r>
            <a:endParaRPr lang="en-US" altLang="hu-HU" sz="900" dirty="0" smtClean="0">
              <a:solidFill>
                <a:srgbClr val="000000"/>
              </a:solidFill>
              <a:latin typeface="Verdana" pitchFamily="34" charset="0"/>
            </a:endParaRPr>
          </a:p>
          <a:p>
            <a:pPr>
              <a:spcBef>
                <a:spcPct val="0"/>
              </a:spcBef>
              <a:buFontTx/>
              <a:buNone/>
            </a:pPr>
            <a:r>
              <a:rPr lang="hu-HU" altLang="hu-HU" sz="1000" b="1" dirty="0" smtClean="0">
                <a:solidFill>
                  <a:srgbClr val="000000"/>
                </a:solidFill>
                <a:latin typeface="Verdana" pitchFamily="34" charset="0"/>
              </a:rPr>
              <a:t>Cortex-A12</a:t>
            </a:r>
            <a:endParaRPr lang="en-US" altLang="hu-HU" sz="1000" b="1" dirty="0" smtClean="0">
              <a:solidFill>
                <a:srgbClr val="000000"/>
              </a:solidFill>
              <a:latin typeface="Verdana" pitchFamily="34" charset="0"/>
            </a:endParaRPr>
          </a:p>
          <a:p>
            <a:pPr algn="ctr">
              <a:spcBef>
                <a:spcPct val="0"/>
              </a:spcBef>
              <a:buFontTx/>
              <a:buNone/>
            </a:pPr>
            <a:r>
              <a:rPr lang="en-US" altLang="hu-HU" sz="1000" dirty="0" err="1" smtClean="0">
                <a:solidFill>
                  <a:srgbClr val="000000"/>
                </a:solidFill>
                <a:latin typeface="Verdana" pitchFamily="34" charset="0"/>
              </a:rPr>
              <a:t>ARMv</a:t>
            </a:r>
            <a:r>
              <a:rPr lang="hu-HU" altLang="hu-HU" sz="1000" dirty="0" smtClean="0">
                <a:solidFill>
                  <a:srgbClr val="000000"/>
                </a:solidFill>
                <a:latin typeface="Verdana" pitchFamily="34" charset="0"/>
              </a:rPr>
              <a:t>7</a:t>
            </a:r>
            <a:endParaRPr lang="en-US" altLang="hu-HU" sz="1000"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2</a:t>
            </a:r>
            <a:r>
              <a:rPr lang="hu-HU" altLang="hu-HU" sz="1000" dirty="0" smtClean="0">
                <a:solidFill>
                  <a:srgbClr val="000000"/>
                </a:solidFill>
                <a:latin typeface="Verdana" pitchFamily="34" charset="0"/>
              </a:rPr>
              <a:t>8</a:t>
            </a:r>
            <a:r>
              <a:rPr lang="en-US" altLang="hu-HU" sz="1000" dirty="0" smtClean="0">
                <a:solidFill>
                  <a:srgbClr val="000000"/>
                </a:solidFill>
                <a:latin typeface="Verdana" pitchFamily="34" charset="0"/>
              </a:rPr>
              <a:t> nm</a:t>
            </a:r>
            <a:endParaRPr lang="hu-HU" altLang="hu-HU" sz="1000" dirty="0">
              <a:solidFill>
                <a:srgbClr val="000000"/>
              </a:solidFill>
              <a:latin typeface="Verdana" pitchFamily="34" charset="0"/>
            </a:endParaRPr>
          </a:p>
        </p:txBody>
      </p:sp>
      <p:cxnSp>
        <p:nvCxnSpPr>
          <p:cNvPr id="10" name="Straight Connector 9"/>
          <p:cNvCxnSpPr/>
          <p:nvPr/>
        </p:nvCxnSpPr>
        <p:spPr bwMode="auto">
          <a:xfrm>
            <a:off x="5697125" y="3834045"/>
            <a:ext cx="1008000" cy="587048"/>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flipH="1">
            <a:off x="6123403" y="3654025"/>
            <a:ext cx="158787" cy="100800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275798"/>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8533" y="1001350"/>
            <a:ext cx="8825878" cy="3339376"/>
          </a:xfrm>
          <a:prstGeom prst="rect">
            <a:avLst/>
          </a:prstGeom>
          <a:noFill/>
        </p:spPr>
        <p:txBody>
          <a:bodyPr wrap="none" rtlCol="0">
            <a:spAutoFit/>
          </a:bodyPr>
          <a:lstStyle/>
          <a:p>
            <a:pPr marL="285750" indent="-285750">
              <a:buClr>
                <a:srgbClr val="000000"/>
              </a:buClr>
              <a:buFont typeface="Arial" panose="020B0604020202020204" pitchFamily="34" charset="0"/>
              <a:buChar char="•"/>
            </a:pPr>
            <a:r>
              <a:rPr lang="hu-HU" sz="1600" dirty="0" smtClean="0">
                <a:solidFill>
                  <a:srgbClr val="0070C0"/>
                </a:solidFill>
              </a:rPr>
              <a:t>05</a:t>
            </a:r>
            <a:r>
              <a:rPr lang="en-US" sz="1600" dirty="0" smtClean="0">
                <a:solidFill>
                  <a:srgbClr val="0070C0"/>
                </a:solidFill>
              </a:rPr>
              <a:t>/201</a:t>
            </a:r>
            <a:r>
              <a:rPr lang="hu-HU" sz="1600" dirty="0" smtClean="0">
                <a:solidFill>
                  <a:srgbClr val="0070C0"/>
                </a:solidFill>
              </a:rPr>
              <a:t>6</a:t>
            </a:r>
            <a:r>
              <a:rPr lang="en-US" sz="1600" dirty="0" smtClean="0">
                <a:solidFill>
                  <a:srgbClr val="000000"/>
                </a:solidFill>
              </a:rPr>
              <a:t>: </a:t>
            </a:r>
            <a:r>
              <a:rPr lang="en-US" sz="1600" dirty="0" smtClean="0">
                <a:solidFill>
                  <a:srgbClr val="0070C0"/>
                </a:solidFill>
              </a:rPr>
              <a:t>Announced</a:t>
            </a:r>
            <a:r>
              <a:rPr lang="en-US" sz="1600" dirty="0" smtClean="0">
                <a:solidFill>
                  <a:srgbClr val="000000"/>
                </a:solidFill>
              </a:rPr>
              <a:t> </a:t>
            </a:r>
            <a:r>
              <a:rPr lang="hu-HU" sz="1600" dirty="0" smtClean="0">
                <a:solidFill>
                  <a:srgbClr val="000000"/>
                </a:solidFill>
              </a:rPr>
              <a:t>along with the G71 graphics processor </a:t>
            </a:r>
            <a:r>
              <a:rPr lang="en-US" sz="1600" dirty="0" smtClean="0">
                <a:solidFill>
                  <a:srgbClr val="000000"/>
                </a:solidFill>
              </a:rPr>
              <a:t>with</a:t>
            </a:r>
            <a:r>
              <a:rPr lang="hu-HU" sz="1600" dirty="0" smtClean="0">
                <a:solidFill>
                  <a:srgbClr val="000000"/>
                </a:solidFill>
              </a:rPr>
              <a:t> </a:t>
            </a:r>
            <a:r>
              <a:rPr lang="en-US" sz="1600" dirty="0" smtClean="0">
                <a:solidFill>
                  <a:srgbClr val="000000"/>
                </a:solidFill>
              </a:rPr>
              <a:t>immediate</a:t>
            </a:r>
            <a:endParaRPr lang="hu-HU" sz="1600" dirty="0" smtClean="0">
              <a:solidFill>
                <a:srgbClr val="000000"/>
              </a:solidFill>
            </a:endParaRPr>
          </a:p>
          <a:p>
            <a:pPr>
              <a:spcAft>
                <a:spcPts val="600"/>
              </a:spcAft>
              <a:buClr>
                <a:srgbClr val="000000"/>
              </a:buClr>
            </a:pPr>
            <a:r>
              <a:rPr lang="hu-HU" sz="1600" dirty="0" smtClean="0">
                <a:solidFill>
                  <a:srgbClr val="000000"/>
                </a:solidFill>
              </a:rPr>
              <a:t>      </a:t>
            </a:r>
            <a:r>
              <a:rPr lang="en-US" sz="1600" dirty="0" smtClean="0">
                <a:solidFill>
                  <a:srgbClr val="000000"/>
                </a:solidFill>
              </a:rPr>
              <a:t> availability for licensing.</a:t>
            </a:r>
            <a:endParaRPr lang="en-US" sz="1600" dirty="0">
              <a:solidFill>
                <a:srgbClr val="000000"/>
              </a:solidFill>
            </a:endParaRPr>
          </a:p>
          <a:p>
            <a:pPr marL="285750" indent="-285750">
              <a:spcAft>
                <a:spcPts val="600"/>
              </a:spcAft>
              <a:buClr>
                <a:srgbClr val="000000"/>
              </a:buClr>
              <a:buFont typeface="Arial" panose="020B0604020202020204" pitchFamily="34" charset="0"/>
              <a:buChar char="•"/>
            </a:pPr>
            <a:r>
              <a:rPr lang="en-US" sz="1600" dirty="0" smtClean="0">
                <a:solidFill>
                  <a:srgbClr val="0070C0"/>
                </a:solidFill>
              </a:rPr>
              <a:t> First </a:t>
            </a:r>
            <a:r>
              <a:rPr lang="hu-HU" sz="1600" dirty="0" smtClean="0">
                <a:solidFill>
                  <a:srgbClr val="0070C0"/>
                </a:solidFill>
              </a:rPr>
              <a:t>premium level </a:t>
            </a:r>
            <a:r>
              <a:rPr lang="en-US" sz="1600" dirty="0" smtClean="0">
                <a:solidFill>
                  <a:srgbClr val="0070C0"/>
                </a:solidFill>
              </a:rPr>
              <a:t>mobile devices</a:t>
            </a:r>
            <a:r>
              <a:rPr lang="en-US" sz="1600" dirty="0" smtClean="0">
                <a:solidFill>
                  <a:srgbClr val="000000"/>
                </a:solidFill>
              </a:rPr>
              <a:t> with Cortex-A</a:t>
            </a:r>
            <a:r>
              <a:rPr lang="hu-HU" sz="1600" dirty="0" smtClean="0">
                <a:solidFill>
                  <a:srgbClr val="000000"/>
                </a:solidFill>
              </a:rPr>
              <a:t>73</a:t>
            </a:r>
            <a:r>
              <a:rPr lang="en-US" sz="1600" dirty="0" smtClean="0">
                <a:solidFill>
                  <a:srgbClr val="000000"/>
                </a:solidFill>
              </a:rPr>
              <a:t> are </a:t>
            </a:r>
            <a:r>
              <a:rPr lang="hu-HU" sz="1600" dirty="0" smtClean="0">
                <a:solidFill>
                  <a:srgbClr val="000000"/>
                </a:solidFill>
              </a:rPr>
              <a:t>expected </a:t>
            </a:r>
            <a:r>
              <a:rPr lang="hu-HU" sz="1600" dirty="0" smtClean="0">
                <a:solidFill>
                  <a:srgbClr val="0070C0"/>
                </a:solidFill>
              </a:rPr>
              <a:t>in 2017</a:t>
            </a:r>
            <a:r>
              <a:rPr lang="en-US" sz="1600" dirty="0" smtClean="0">
                <a:solidFill>
                  <a:srgbClr val="0070C0"/>
                </a:solidFill>
              </a:rPr>
              <a:t>.</a:t>
            </a:r>
          </a:p>
          <a:p>
            <a:pPr marL="285750" indent="-285750">
              <a:spcAft>
                <a:spcPts val="600"/>
              </a:spcAft>
              <a:buFont typeface="Arial" panose="020B0604020202020204" pitchFamily="34" charset="0"/>
              <a:buChar char="•"/>
            </a:pPr>
            <a:r>
              <a:rPr lang="hu-HU" sz="1600" dirty="0" smtClean="0">
                <a:solidFill>
                  <a:srgbClr val="000000"/>
                </a:solidFill>
                <a:ea typeface="Verdana" panose="020B0604030504040204" pitchFamily="34" charset="0"/>
                <a:cs typeface="Verdana" panose="020B0604030504040204" pitchFamily="34" charset="0"/>
              </a:rPr>
              <a:t>The Cortex-A73 is</a:t>
            </a:r>
            <a:r>
              <a:rPr lang="en-US" sz="1600" dirty="0" smtClean="0">
                <a:solidFill>
                  <a:srgbClr val="000000"/>
                </a:solidFill>
                <a:ea typeface="Verdana" panose="020B0604030504040204" pitchFamily="34" charset="0"/>
                <a:cs typeface="Verdana" panose="020B0604030504040204" pitchFamily="34" charset="0"/>
              </a:rPr>
              <a:t> </a:t>
            </a:r>
            <a:r>
              <a:rPr lang="en-US" sz="1600" dirty="0" smtClean="0">
                <a:solidFill>
                  <a:srgbClr val="0070C0"/>
                </a:solidFill>
                <a:ea typeface="Verdana" panose="020B0604030504040204" pitchFamily="34" charset="0"/>
                <a:cs typeface="Verdana" panose="020B0604030504040204" pitchFamily="34" charset="0"/>
              </a:rPr>
              <a:t>successor </a:t>
            </a:r>
            <a:r>
              <a:rPr lang="en-US" sz="1600" dirty="0">
                <a:solidFill>
                  <a:srgbClr val="0070C0"/>
                </a:solidFill>
                <a:ea typeface="Verdana" panose="020B0604030504040204" pitchFamily="34" charset="0"/>
                <a:cs typeface="Verdana" panose="020B0604030504040204" pitchFamily="34" charset="0"/>
              </a:rPr>
              <a:t>to the </a:t>
            </a:r>
            <a:r>
              <a:rPr lang="hu-HU" sz="1600" dirty="0" smtClean="0">
                <a:solidFill>
                  <a:srgbClr val="000000"/>
                </a:solidFill>
                <a:ea typeface="Verdana" panose="020B0604030504040204" pitchFamily="34" charset="0"/>
                <a:cs typeface="Verdana" panose="020B0604030504040204" pitchFamily="34" charset="0"/>
              </a:rPr>
              <a:t>high performance 64-bit </a:t>
            </a:r>
            <a:r>
              <a:rPr lang="en-US" sz="1600" dirty="0" smtClean="0">
                <a:solidFill>
                  <a:srgbClr val="0070C0"/>
                </a:solidFill>
                <a:ea typeface="Verdana" panose="020B0604030504040204" pitchFamily="34" charset="0"/>
                <a:cs typeface="Verdana" panose="020B0604030504040204" pitchFamily="34" charset="0"/>
              </a:rPr>
              <a:t>Cortex</a:t>
            </a:r>
            <a:r>
              <a:rPr lang="hu-HU" sz="1600" dirty="0" smtClean="0">
                <a:solidFill>
                  <a:srgbClr val="0070C0"/>
                </a:solidFill>
                <a:ea typeface="Verdana" panose="020B0604030504040204" pitchFamily="34" charset="0"/>
                <a:cs typeface="Verdana" panose="020B0604030504040204" pitchFamily="34" charset="0"/>
              </a:rPr>
              <a:t>-A72</a:t>
            </a:r>
            <a:r>
              <a:rPr lang="en-US" sz="1600" dirty="0" smtClean="0">
                <a:solidFill>
                  <a:srgbClr val="000000"/>
                </a:solidFill>
                <a:ea typeface="Verdana" panose="020B0604030504040204" pitchFamily="34" charset="0"/>
                <a:cs typeface="Verdana" panose="020B0604030504040204" pitchFamily="34" charset="0"/>
              </a:rPr>
              <a:t>.</a:t>
            </a:r>
            <a:endParaRPr lang="hu-HU" sz="1600" dirty="0" smtClean="0">
              <a:solidFill>
                <a:srgbClr val="000000"/>
              </a:solidFill>
              <a:ea typeface="Verdana" panose="020B0604030504040204" pitchFamily="34" charset="0"/>
              <a:cs typeface="Verdana" panose="020B0604030504040204" pitchFamily="34" charset="0"/>
            </a:endParaRPr>
          </a:p>
          <a:p>
            <a:r>
              <a:rPr lang="hu-HU" sz="1600" dirty="0" smtClean="0">
                <a:solidFill>
                  <a:srgbClr val="000000"/>
                </a:solidFill>
                <a:ea typeface="Verdana" panose="020B0604030504040204" pitchFamily="34" charset="0"/>
                <a:cs typeface="Verdana" panose="020B0604030504040204" pitchFamily="34" charset="0"/>
              </a:rPr>
              <a:t>    But whereas the Cortex-A72 was designed in Austin, Texas, the Cortex-A73</a:t>
            </a:r>
          </a:p>
          <a:p>
            <a:pPr>
              <a:spcAft>
                <a:spcPts val="600"/>
              </a:spcAft>
            </a:pPr>
            <a:r>
              <a:rPr lang="hu-HU" sz="1600" dirty="0">
                <a:solidFill>
                  <a:srgbClr val="000000"/>
                </a:solidFill>
                <a:ea typeface="Verdana" panose="020B0604030504040204" pitchFamily="34" charset="0"/>
                <a:cs typeface="Verdana" panose="020B0604030504040204" pitchFamily="34" charset="0"/>
              </a:rPr>
              <a:t> </a:t>
            </a:r>
            <a:r>
              <a:rPr lang="hu-HU" sz="1600" dirty="0" smtClean="0">
                <a:solidFill>
                  <a:srgbClr val="000000"/>
                </a:solidFill>
                <a:ea typeface="Verdana" panose="020B0604030504040204" pitchFamily="34" charset="0"/>
                <a:cs typeface="Verdana" panose="020B0604030504040204" pitchFamily="34" charset="0"/>
              </a:rPr>
              <a:t>     is a designed from scatch by a French team in Sophia-Antipolis design park.</a:t>
            </a:r>
          </a:p>
          <a:p>
            <a:pPr>
              <a:spcAft>
                <a:spcPts val="600"/>
              </a:spcAft>
            </a:pPr>
            <a:r>
              <a:rPr lang="hu-HU" sz="1600" dirty="0">
                <a:solidFill>
                  <a:srgbClr val="000000"/>
                </a:solidFill>
                <a:ea typeface="Verdana" panose="020B0604030504040204" pitchFamily="34" charset="0"/>
                <a:cs typeface="Verdana" panose="020B0604030504040204" pitchFamily="34" charset="0"/>
              </a:rPr>
              <a:t> </a:t>
            </a:r>
            <a:r>
              <a:rPr lang="hu-HU" sz="1600" dirty="0" smtClean="0">
                <a:solidFill>
                  <a:srgbClr val="000000"/>
                </a:solidFill>
                <a:ea typeface="Verdana" panose="020B0604030504040204" pitchFamily="34" charset="0"/>
                <a:cs typeface="Verdana" panose="020B0604030504040204" pitchFamily="34" charset="0"/>
              </a:rPr>
              <a:t>    The design started in 2013 </a:t>
            </a:r>
            <a:r>
              <a:rPr lang="hu-HU" sz="1600" dirty="0" smtClean="0">
                <a:solidFill>
                  <a:srgbClr val="0070C0"/>
                </a:solidFill>
                <a:ea typeface="Verdana" panose="020B0604030504040204" pitchFamily="34" charset="0"/>
                <a:cs typeface="Verdana" panose="020B0604030504040204" pitchFamily="34" charset="0"/>
              </a:rPr>
              <a:t>inspired by </a:t>
            </a:r>
            <a:r>
              <a:rPr lang="hu-HU" sz="1600" dirty="0" smtClean="0">
                <a:solidFill>
                  <a:srgbClr val="000000"/>
                </a:solidFill>
                <a:ea typeface="Verdana" panose="020B0604030504040204" pitchFamily="34" charset="0"/>
                <a:cs typeface="Verdana" panose="020B0604030504040204" pitchFamily="34" charset="0"/>
              </a:rPr>
              <a:t>the mainstream </a:t>
            </a:r>
            <a:r>
              <a:rPr lang="hu-HU" sz="1600" dirty="0" smtClean="0">
                <a:solidFill>
                  <a:srgbClr val="0070C0"/>
                </a:solidFill>
                <a:ea typeface="Verdana" panose="020B0604030504040204" pitchFamily="34" charset="0"/>
                <a:cs typeface="Verdana" panose="020B0604030504040204" pitchFamily="34" charset="0"/>
              </a:rPr>
              <a:t>Cortex-A17.</a:t>
            </a:r>
            <a:r>
              <a:rPr lang="hu-HU" sz="1600" dirty="0" smtClean="0">
                <a:solidFill>
                  <a:srgbClr val="000000"/>
                </a:solidFill>
                <a:ea typeface="Verdana" panose="020B0604030504040204" pitchFamily="34" charset="0"/>
                <a:cs typeface="Verdana" panose="020B0604030504040204" pitchFamily="34" charset="0"/>
              </a:rPr>
              <a:t>   </a:t>
            </a:r>
            <a:endParaRPr lang="en-US" sz="1600" dirty="0" smtClean="0">
              <a:solidFill>
                <a:srgbClr val="000000"/>
              </a:solidFill>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600" dirty="0" smtClean="0">
                <a:solidFill>
                  <a:srgbClr val="000000"/>
                </a:solidFill>
                <a:ea typeface="Verdana" panose="020B0604030504040204" pitchFamily="34" charset="0"/>
                <a:cs typeface="Verdana" panose="020B0604030504040204" pitchFamily="34" charset="0"/>
              </a:rPr>
              <a:t>The </a:t>
            </a:r>
            <a:r>
              <a:rPr lang="hu-HU" sz="1600" dirty="0" smtClean="0">
                <a:solidFill>
                  <a:srgbClr val="000000"/>
                </a:solidFill>
                <a:ea typeface="Verdana" panose="020B0604030504040204" pitchFamily="34" charset="0"/>
                <a:cs typeface="Verdana" panose="020B0604030504040204" pitchFamily="34" charset="0"/>
              </a:rPr>
              <a:t>Cortex-A73</a:t>
            </a:r>
            <a:r>
              <a:rPr lang="en-US" sz="1600" dirty="0" smtClean="0">
                <a:solidFill>
                  <a:srgbClr val="000000"/>
                </a:solidFill>
                <a:ea typeface="Verdana" panose="020B0604030504040204" pitchFamily="34" charset="0"/>
                <a:cs typeface="Verdana" panose="020B0604030504040204" pitchFamily="34" charset="0"/>
              </a:rPr>
              <a:t> </a:t>
            </a:r>
            <a:r>
              <a:rPr lang="en-US" sz="1600" dirty="0" smtClean="0">
                <a:solidFill>
                  <a:srgbClr val="0070C0"/>
                </a:solidFill>
                <a:ea typeface="Verdana" panose="020B0604030504040204" pitchFamily="34" charset="0"/>
                <a:cs typeface="Verdana" panose="020B0604030504040204" pitchFamily="34" charset="0"/>
              </a:rPr>
              <a:t>can </a:t>
            </a:r>
            <a:r>
              <a:rPr lang="en-US" sz="1600" dirty="0">
                <a:solidFill>
                  <a:srgbClr val="0070C0"/>
                </a:solidFill>
                <a:ea typeface="Verdana" panose="020B0604030504040204" pitchFamily="34" charset="0"/>
                <a:cs typeface="Verdana" panose="020B0604030504040204" pitchFamily="34" charset="0"/>
              </a:rPr>
              <a:t>be used </a:t>
            </a:r>
            <a:r>
              <a:rPr lang="hu-HU" sz="1600" dirty="0" smtClean="0">
                <a:solidFill>
                  <a:srgbClr val="0070C0"/>
                </a:solidFill>
                <a:ea typeface="Verdana" panose="020B0604030504040204" pitchFamily="34" charset="0"/>
                <a:cs typeface="Verdana" panose="020B0604030504040204" pitchFamily="34" charset="0"/>
              </a:rPr>
              <a:t>either as stand alone processors or as part of </a:t>
            </a:r>
          </a:p>
          <a:p>
            <a:pPr>
              <a:spcAft>
                <a:spcPts val="600"/>
              </a:spcAft>
            </a:pPr>
            <a:r>
              <a:rPr lang="hu-HU" sz="1600" dirty="0">
                <a:solidFill>
                  <a:srgbClr val="0070C0"/>
                </a:solidFill>
                <a:ea typeface="Verdana" panose="020B0604030504040204" pitchFamily="34" charset="0"/>
                <a:cs typeface="Verdana" panose="020B0604030504040204" pitchFamily="34" charset="0"/>
              </a:rPr>
              <a:t> </a:t>
            </a:r>
            <a:r>
              <a:rPr lang="hu-HU" sz="1600" dirty="0" smtClean="0">
                <a:solidFill>
                  <a:srgbClr val="0070C0"/>
                </a:solidFill>
                <a:ea typeface="Verdana" panose="020B0604030504040204" pitchFamily="34" charset="0"/>
                <a:cs typeface="Verdana" panose="020B0604030504040204" pitchFamily="34" charset="0"/>
              </a:rPr>
              <a:t>     </a:t>
            </a:r>
            <a:r>
              <a:rPr lang="en-US" sz="1600" dirty="0" smtClean="0">
                <a:solidFill>
                  <a:srgbClr val="0070C0"/>
                </a:solidFill>
                <a:ea typeface="Verdana" panose="020B0604030504040204" pitchFamily="34" charset="0"/>
                <a:cs typeface="Verdana" panose="020B0604030504040204" pitchFamily="34" charset="0"/>
              </a:rPr>
              <a:t>a</a:t>
            </a:r>
            <a:r>
              <a:rPr lang="hu-HU" sz="1600" dirty="0" smtClean="0">
                <a:solidFill>
                  <a:srgbClr val="0070C0"/>
                </a:solidFill>
                <a:ea typeface="Verdana" panose="020B0604030504040204" pitchFamily="34" charset="0"/>
                <a:cs typeface="Verdana" panose="020B0604030504040204" pitchFamily="34" charset="0"/>
              </a:rPr>
              <a:t> big-LITTLE </a:t>
            </a:r>
            <a:r>
              <a:rPr lang="en-US" sz="1600" dirty="0" smtClean="0">
                <a:solidFill>
                  <a:srgbClr val="0070C0"/>
                </a:solidFill>
                <a:ea typeface="Verdana" panose="020B0604030504040204" pitchFamily="34" charset="0"/>
                <a:cs typeface="Verdana" panose="020B0604030504040204" pitchFamily="34" charset="0"/>
              </a:rPr>
              <a:t>configuration</a:t>
            </a:r>
            <a:r>
              <a:rPr lang="hu-HU" sz="1600" dirty="0" smtClean="0">
                <a:solidFill>
                  <a:srgbClr val="0070C0"/>
                </a:solidFill>
                <a:ea typeface="Verdana" panose="020B0604030504040204" pitchFamily="34" charset="0"/>
                <a:cs typeface="Verdana" panose="020B0604030504040204" pitchFamily="34" charset="0"/>
              </a:rPr>
              <a:t> along sith the Cortex-a53/A35 processors.</a:t>
            </a:r>
          </a:p>
          <a:p>
            <a:pPr>
              <a:spcAft>
                <a:spcPts val="600"/>
              </a:spcAft>
            </a:pPr>
            <a:r>
              <a:rPr lang="hu-HU" sz="1600" dirty="0">
                <a:solidFill>
                  <a:srgbClr val="0070C0"/>
                </a:solidFill>
                <a:ea typeface="Verdana" panose="020B0604030504040204" pitchFamily="34" charset="0"/>
                <a:cs typeface="Verdana" panose="020B0604030504040204" pitchFamily="34" charset="0"/>
              </a:rPr>
              <a:t> </a:t>
            </a:r>
            <a:r>
              <a:rPr lang="hu-HU" sz="1600" dirty="0" smtClean="0">
                <a:solidFill>
                  <a:srgbClr val="0070C0"/>
                </a:solidFill>
                <a:ea typeface="Verdana" panose="020B0604030504040204" pitchFamily="34" charset="0"/>
                <a:cs typeface="Verdana" panose="020B0604030504040204" pitchFamily="34" charset="0"/>
              </a:rPr>
              <a:t>   </a:t>
            </a:r>
            <a:r>
              <a:rPr lang="en-US" sz="1600" dirty="0" smtClean="0">
                <a:solidFill>
                  <a:srgbClr val="0070C0"/>
                </a:solidFill>
                <a:ea typeface="Verdana" panose="020B0604030504040204" pitchFamily="34" charset="0"/>
                <a:cs typeface="Verdana" panose="020B0604030504040204" pitchFamily="34" charset="0"/>
              </a:rPr>
              <a:t>Interoperability</a:t>
            </a:r>
            <a:r>
              <a:rPr lang="en-US" sz="1600" dirty="0" smtClean="0">
                <a:solidFill>
                  <a:srgbClr val="000000"/>
                </a:solidFill>
                <a:ea typeface="Verdana" panose="020B0604030504040204" pitchFamily="34" charset="0"/>
                <a:cs typeface="Verdana" panose="020B0604030504040204" pitchFamily="34" charset="0"/>
              </a:rPr>
              <a:t> </a:t>
            </a:r>
            <a:r>
              <a:rPr lang="en-US" sz="1600" dirty="0">
                <a:solidFill>
                  <a:srgbClr val="0070C0"/>
                </a:solidFill>
                <a:ea typeface="Verdana" panose="020B0604030504040204" pitchFamily="34" charset="0"/>
                <a:cs typeface="Verdana" panose="020B0604030504040204" pitchFamily="34" charset="0"/>
              </a:rPr>
              <a:t>with</a:t>
            </a:r>
            <a:r>
              <a:rPr lang="en-US" sz="1600" dirty="0">
                <a:solidFill>
                  <a:srgbClr val="000000"/>
                </a:solidFill>
                <a:ea typeface="Verdana" panose="020B0604030504040204" pitchFamily="34" charset="0"/>
                <a:cs typeface="Verdana" panose="020B0604030504040204" pitchFamily="34" charset="0"/>
              </a:rPr>
              <a:t> the </a:t>
            </a:r>
            <a:r>
              <a:rPr lang="en-US" sz="1600" dirty="0">
                <a:solidFill>
                  <a:srgbClr val="0070C0"/>
                </a:solidFill>
                <a:ea typeface="Verdana" panose="020B0604030504040204" pitchFamily="34" charset="0"/>
                <a:cs typeface="Verdana" panose="020B0604030504040204" pitchFamily="34" charset="0"/>
              </a:rPr>
              <a:t>ARM Mali GPU family</a:t>
            </a:r>
            <a:r>
              <a:rPr lang="hu-HU" sz="1600" dirty="0">
                <a:solidFill>
                  <a:srgbClr val="000000"/>
                </a:solidFill>
                <a:ea typeface="Verdana" panose="020B0604030504040204" pitchFamily="34" charset="0"/>
                <a:cs typeface="Verdana" panose="020B0604030504040204" pitchFamily="34" charset="0"/>
              </a:rPr>
              <a:t> is provided</a:t>
            </a:r>
            <a:r>
              <a:rPr lang="en-US" sz="1600" dirty="0" smtClean="0">
                <a:solidFill>
                  <a:srgbClr val="000000"/>
                </a:solidFill>
                <a:ea typeface="Verdana" panose="020B0604030504040204" pitchFamily="34" charset="0"/>
                <a:cs typeface="Verdana" panose="020B0604030504040204" pitchFamily="34" charset="0"/>
              </a:rPr>
              <a:t>.</a:t>
            </a:r>
          </a:p>
          <a:p>
            <a:pPr marL="285750" indent="-285750">
              <a:spcAft>
                <a:spcPts val="600"/>
              </a:spcAft>
              <a:buFont typeface="Arial" panose="020B0604020202020204" pitchFamily="34" charset="0"/>
              <a:buChar char="•"/>
            </a:pPr>
            <a:r>
              <a:rPr lang="en-US" sz="1600" dirty="0">
                <a:solidFill>
                  <a:srgbClr val="000000"/>
                </a:solidFill>
                <a:ea typeface="Verdana" panose="020B0604030504040204" pitchFamily="34" charset="0"/>
                <a:cs typeface="Verdana" panose="020B0604030504040204" pitchFamily="34" charset="0"/>
              </a:rPr>
              <a:t>T</a:t>
            </a:r>
            <a:r>
              <a:rPr lang="en-US" sz="1600" dirty="0" smtClean="0">
                <a:solidFill>
                  <a:srgbClr val="000000"/>
                </a:solidFill>
                <a:ea typeface="Verdana" panose="020B0604030504040204" pitchFamily="34" charset="0"/>
                <a:cs typeface="Verdana" panose="020B0604030504040204" pitchFamily="34" charset="0"/>
              </a:rPr>
              <a:t>arget process technology: </a:t>
            </a:r>
            <a:r>
              <a:rPr lang="en-US" sz="1600" dirty="0" smtClean="0">
                <a:solidFill>
                  <a:srgbClr val="0070C0"/>
                </a:solidFill>
                <a:ea typeface="Verdana" panose="020B0604030504040204" pitchFamily="34" charset="0"/>
                <a:cs typeface="Verdana" panose="020B0604030504040204" pitchFamily="34" charset="0"/>
              </a:rPr>
              <a:t>1</a:t>
            </a:r>
            <a:r>
              <a:rPr lang="hu-HU" sz="1600" dirty="0" smtClean="0">
                <a:solidFill>
                  <a:srgbClr val="0070C0"/>
                </a:solidFill>
                <a:ea typeface="Verdana" panose="020B0604030504040204" pitchFamily="34" charset="0"/>
                <a:cs typeface="Verdana" panose="020B0604030504040204" pitchFamily="34" charset="0"/>
              </a:rPr>
              <a:t>0 nm FinFET technology.</a:t>
            </a:r>
            <a:endParaRPr lang="en-US" sz="1600" dirty="0">
              <a:solidFill>
                <a:srgbClr val="000000"/>
              </a:solidFill>
            </a:endParaRPr>
          </a:p>
        </p:txBody>
      </p:sp>
      <p:sp>
        <p:nvSpPr>
          <p:cNvPr id="4" name="Rectangle 3"/>
          <p:cNvSpPr/>
          <p:nvPr/>
        </p:nvSpPr>
        <p:spPr>
          <a:xfrm>
            <a:off x="190202" y="632018"/>
            <a:ext cx="5197192" cy="369332"/>
          </a:xfrm>
          <a:prstGeom prst="rect">
            <a:avLst/>
          </a:prstGeom>
        </p:spPr>
        <p:txBody>
          <a:bodyPr wrap="none">
            <a:spAutoFit/>
          </a:bodyPr>
          <a:lstStyle/>
          <a:p>
            <a:r>
              <a:rPr lang="en-US" dirty="0" smtClean="0">
                <a:solidFill>
                  <a:srgbClr val="2D2D8A"/>
                </a:solidFill>
              </a:rPr>
              <a:t>The </a:t>
            </a:r>
            <a:r>
              <a:rPr lang="hu-HU" dirty="0" smtClean="0">
                <a:solidFill>
                  <a:srgbClr val="2D2D8A"/>
                </a:solidFill>
              </a:rPr>
              <a:t>high performance </a:t>
            </a:r>
            <a:r>
              <a:rPr lang="en-US" dirty="0" smtClean="0">
                <a:solidFill>
                  <a:srgbClr val="2D2D8A"/>
                </a:solidFill>
              </a:rPr>
              <a:t>Cortex-A</a:t>
            </a:r>
            <a:r>
              <a:rPr lang="hu-HU" dirty="0" smtClean="0">
                <a:solidFill>
                  <a:srgbClr val="2D2D8A"/>
                </a:solidFill>
              </a:rPr>
              <a:t>73 </a:t>
            </a:r>
            <a:r>
              <a:rPr lang="en-US" dirty="0" smtClean="0">
                <a:solidFill>
                  <a:srgbClr val="2D2D8A"/>
                </a:solidFill>
              </a:rPr>
              <a:t>-2 </a:t>
            </a:r>
            <a:r>
              <a:rPr lang="en-US" dirty="0" smtClean="0">
                <a:solidFill>
                  <a:srgbClr val="000000"/>
                </a:solidFill>
              </a:rPr>
              <a:t>[</a:t>
            </a:r>
            <a:r>
              <a:rPr lang="hu-HU" dirty="0" smtClean="0">
                <a:solidFill>
                  <a:srgbClr val="000000"/>
                </a:solidFill>
              </a:rPr>
              <a:t>92</a:t>
            </a:r>
            <a:r>
              <a:rPr lang="en-US" dirty="0" smtClean="0">
                <a:solidFill>
                  <a:srgbClr val="000000"/>
                </a:solidFill>
              </a:rPr>
              <a:t>]</a:t>
            </a:r>
            <a:endParaRPr lang="en-US" dirty="0">
              <a:solidFill>
                <a:srgbClr val="000000"/>
              </a:solidFill>
            </a:endParaRPr>
          </a:p>
        </p:txBody>
      </p:sp>
      <p:sp>
        <p:nvSpPr>
          <p:cNvPr id="6" name="Title 6"/>
          <p:cNvSpPr>
            <a:spLocks noGrp="1"/>
          </p:cNvSpPr>
          <p:nvPr>
            <p:ph type="title"/>
          </p:nvPr>
        </p:nvSpPr>
        <p:spPr>
          <a:xfrm>
            <a:off x="0" y="0"/>
            <a:ext cx="9144000" cy="393700"/>
          </a:xfrm>
        </p:spPr>
        <p:txBody>
          <a:bodyPr/>
          <a:lstStyle/>
          <a:p>
            <a:r>
              <a:rPr lang="hu-HU" dirty="0" smtClean="0"/>
              <a:t>6.2.3 </a:t>
            </a:r>
            <a:r>
              <a:rPr lang="en-US" dirty="0" smtClean="0"/>
              <a:t>The high performance Cortex-A</a:t>
            </a:r>
            <a:r>
              <a:rPr lang="hu-HU" dirty="0" smtClean="0"/>
              <a:t>73</a:t>
            </a:r>
            <a:r>
              <a:rPr lang="en-US" dirty="0" smtClean="0"/>
              <a:t> </a:t>
            </a:r>
            <a:r>
              <a:rPr lang="hu-HU" dirty="0" smtClean="0"/>
              <a:t>(2)</a:t>
            </a:r>
            <a:endParaRPr lang="en-US" dirty="0"/>
          </a:p>
        </p:txBody>
      </p:sp>
    </p:spTree>
    <p:extLst>
      <p:ext uri="{BB962C8B-B14F-4D97-AF65-F5344CB8AC3E}">
        <p14:creationId xmlns:p14="http://schemas.microsoft.com/office/powerpoint/2010/main" val="294736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2F76"/>
            </a:gs>
            <a:gs pos="100000">
              <a:srgbClr val="3366FF"/>
            </a:gs>
          </a:gsLst>
          <a:lin ang="0" scaled="1"/>
        </a:gradFill>
        <a:effectLst/>
      </p:bgPr>
    </p:bg>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0" y="2125390"/>
            <a:ext cx="92398"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wrap="none" lIns="45720" rIns="45720"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endParaRPr lang="hu-HU" altLang="en-US" sz="1900">
              <a:solidFill>
                <a:srgbClr val="3333CC"/>
              </a:solidFill>
              <a:latin typeface="Verdana" pitchFamily="34" charset="0"/>
              <a:cs typeface="Times New Roman" pitchFamily="18" charset="0"/>
            </a:endParaRPr>
          </a:p>
        </p:txBody>
      </p:sp>
      <p:sp>
        <p:nvSpPr>
          <p:cNvPr id="120835" name="AutoShape 3"/>
          <p:cNvSpPr>
            <a:spLocks noChangeArrowheads="1"/>
          </p:cNvSpPr>
          <p:nvPr/>
        </p:nvSpPr>
        <p:spPr bwMode="auto">
          <a:xfrm>
            <a:off x="971550" y="981074"/>
            <a:ext cx="7661275" cy="522000"/>
          </a:xfrm>
          <a:prstGeom prst="roundRect">
            <a:avLst>
              <a:gd name="adj" fmla="val 0"/>
            </a:avLst>
          </a:prstGeom>
          <a:solidFill>
            <a:srgbClr val="000080"/>
          </a:solidFill>
          <a:ln w="9525">
            <a:solidFill>
              <a:schemeClr val="bg1"/>
            </a:solidFill>
            <a:round/>
            <a:headEnd/>
            <a:tailEnd/>
          </a:ln>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hu-HU" altLang="en-US" sz="1900" smtClean="0">
                <a:solidFill>
                  <a:srgbClr val="FFFFFF"/>
                </a:solidFill>
                <a:latin typeface="Verdana" pitchFamily="34" charset="0"/>
                <a:cs typeface="Times New Roman" pitchFamily="18" charset="0"/>
              </a:rPr>
              <a:t>ARM’s processor lines</a:t>
            </a:r>
            <a:endParaRPr lang="en-US" altLang="en-US" sz="1900">
              <a:solidFill>
                <a:srgbClr val="FFFFFF"/>
              </a:solidFill>
              <a:latin typeface="Verdana" pitchFamily="34" charset="0"/>
              <a:cs typeface="Times New Roman" pitchFamily="18" charset="0"/>
            </a:endParaRPr>
          </a:p>
        </p:txBody>
      </p:sp>
      <p:grpSp>
        <p:nvGrpSpPr>
          <p:cNvPr id="120836" name="Group 4"/>
          <p:cNvGrpSpPr>
            <a:grpSpLocks/>
          </p:cNvGrpSpPr>
          <p:nvPr/>
        </p:nvGrpSpPr>
        <p:grpSpPr bwMode="auto">
          <a:xfrm>
            <a:off x="1111250" y="1968496"/>
            <a:ext cx="7521575" cy="432182"/>
            <a:chOff x="699" y="1638"/>
            <a:chExt cx="4448" cy="309"/>
          </a:xfrm>
        </p:grpSpPr>
        <p:sp>
          <p:nvSpPr>
            <p:cNvPr id="120855" name="AutoShape 5"/>
            <p:cNvSpPr>
              <a:spLocks noChangeArrowheads="1"/>
            </p:cNvSpPr>
            <p:nvPr/>
          </p:nvSpPr>
          <p:spPr bwMode="auto">
            <a:xfrm>
              <a:off x="951" y="1638"/>
              <a:ext cx="4196" cy="309"/>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hu-HU" altLang="en-US" sz="1900">
                  <a:solidFill>
                    <a:srgbClr val="FFFFFF"/>
                  </a:solidFill>
                  <a:latin typeface="Verdana" pitchFamily="34" charset="0"/>
                  <a:cs typeface="Times New Roman" pitchFamily="18" charset="0"/>
                </a:rPr>
                <a:t>  </a:t>
              </a:r>
              <a:r>
                <a:rPr lang="hu-HU" altLang="en-US" sz="1900" smtClean="0">
                  <a:solidFill>
                    <a:srgbClr val="FFFFFF"/>
                  </a:solidFill>
                  <a:latin typeface="Verdana" pitchFamily="34" charset="0"/>
                  <a:cs typeface="Times New Roman" pitchFamily="18" charset="0"/>
                </a:rPr>
                <a:t>1</a:t>
              </a:r>
              <a:r>
                <a:rPr lang="en-US" altLang="en-US" sz="1900" smtClean="0">
                  <a:solidFill>
                    <a:srgbClr val="FFFFFF"/>
                  </a:solidFill>
                  <a:latin typeface="Verdana" pitchFamily="34" charset="0"/>
                  <a:cs typeface="Times New Roman" pitchFamily="18" charset="0"/>
                </a:rPr>
                <a:t>.</a:t>
              </a:r>
              <a:r>
                <a:rPr lang="hu-HU" altLang="en-US" sz="1900" smtClean="0">
                  <a:solidFill>
                    <a:srgbClr val="FFFFFF"/>
                  </a:solidFill>
                  <a:latin typeface="Verdana" pitchFamily="34" charset="0"/>
                  <a:cs typeface="Times New Roman" pitchFamily="18" charset="0"/>
                </a:rPr>
                <a:t> Evolution of ARM</a:t>
              </a:r>
              <a:endParaRPr lang="en-US" altLang="en-US" sz="1900">
                <a:solidFill>
                  <a:srgbClr val="FFFFFF"/>
                </a:solidFill>
                <a:latin typeface="Verdana" pitchFamily="34" charset="0"/>
                <a:cs typeface="Times New Roman" pitchFamily="18" charset="0"/>
              </a:endParaRPr>
            </a:p>
          </p:txBody>
        </p:sp>
        <p:sp>
          <p:nvSpPr>
            <p:cNvPr id="120856" name="Text Box 6"/>
            <p:cNvSpPr txBox="1">
              <a:spLocks noChangeArrowheads="1"/>
            </p:cNvSpPr>
            <p:nvPr/>
          </p:nvSpPr>
          <p:spPr bwMode="auto">
            <a:xfrm>
              <a:off x="699" y="1684"/>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pitchFamily="34" charset="0"/>
                  <a:cs typeface="Times New Roman" pitchFamily="18" charset="0"/>
                </a:rPr>
                <a:t> </a:t>
              </a:r>
              <a:endParaRPr lang="en-US" altLang="en-US" sz="1900">
                <a:solidFill>
                  <a:srgbClr val="FFFFFF"/>
                </a:solidFill>
                <a:latin typeface="Verdana" pitchFamily="34" charset="0"/>
                <a:cs typeface="Times New Roman" pitchFamily="18" charset="0"/>
              </a:endParaRPr>
            </a:p>
          </p:txBody>
        </p:sp>
      </p:grpSp>
      <p:grpSp>
        <p:nvGrpSpPr>
          <p:cNvPr id="120837" name="Group 7"/>
          <p:cNvGrpSpPr>
            <a:grpSpLocks/>
          </p:cNvGrpSpPr>
          <p:nvPr/>
        </p:nvGrpSpPr>
        <p:grpSpPr bwMode="auto">
          <a:xfrm>
            <a:off x="1108075" y="2439445"/>
            <a:ext cx="7524750" cy="450850"/>
            <a:chOff x="699" y="1626"/>
            <a:chExt cx="4448" cy="284"/>
          </a:xfrm>
        </p:grpSpPr>
        <p:sp>
          <p:nvSpPr>
            <p:cNvPr id="120853" name="AutoShape 8"/>
            <p:cNvSpPr>
              <a:spLocks noChangeArrowheads="1"/>
            </p:cNvSpPr>
            <p:nvPr/>
          </p:nvSpPr>
          <p:spPr bwMode="auto">
            <a:xfrm>
              <a:off x="951" y="1638"/>
              <a:ext cx="4196" cy="27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hu-HU" altLang="en-US" sz="1900" smtClean="0">
                  <a:solidFill>
                    <a:srgbClr val="FFFFFF"/>
                  </a:solidFill>
                  <a:latin typeface="Verdana" pitchFamily="34" charset="0"/>
                  <a:cs typeface="Times New Roman" pitchFamily="18" charset="0"/>
                </a:rPr>
                <a:t>  </a:t>
              </a:r>
              <a:r>
                <a:rPr lang="en-US" altLang="en-US" sz="1900" smtClean="0">
                  <a:solidFill>
                    <a:srgbClr val="FFFFFF"/>
                  </a:solidFill>
                  <a:latin typeface="Verdana" pitchFamily="34" charset="0"/>
                  <a:cs typeface="Times New Roman" pitchFamily="18" charset="0"/>
                </a:rPr>
                <a:t>2.</a:t>
              </a:r>
              <a:r>
                <a:rPr lang="hu-HU" altLang="en-US" sz="1900" smtClean="0">
                  <a:solidFill>
                    <a:srgbClr val="FFFFFF"/>
                  </a:solidFill>
                  <a:latin typeface="Verdana" pitchFamily="34" charset="0"/>
                  <a:cs typeface="Times New Roman" pitchFamily="18" charset="0"/>
                </a:rPr>
                <a:t> </a:t>
              </a:r>
              <a:r>
                <a:rPr lang="en-US" altLang="en-US" sz="1900" smtClean="0">
                  <a:solidFill>
                    <a:srgbClr val="FFFFFF"/>
                  </a:solidFill>
                  <a:latin typeface="Verdana" pitchFamily="34" charset="0"/>
                  <a:cs typeface="Times New Roman" pitchFamily="18" charset="0"/>
                </a:rPr>
                <a:t>Evolution </a:t>
              </a:r>
              <a:r>
                <a:rPr lang="en-US" altLang="en-US" sz="1900">
                  <a:solidFill>
                    <a:srgbClr val="FFFFFF"/>
                  </a:solidFill>
                  <a:latin typeface="Verdana" pitchFamily="34" charset="0"/>
                  <a:cs typeface="Times New Roman" pitchFamily="18" charset="0"/>
                </a:rPr>
                <a:t>of </a:t>
              </a:r>
              <a:r>
                <a:rPr lang="hu-HU" altLang="en-US" sz="1900" smtClean="0">
                  <a:solidFill>
                    <a:srgbClr val="FFFFFF"/>
                  </a:solidFill>
                  <a:latin typeface="Verdana" pitchFamily="34" charset="0"/>
                  <a:cs typeface="Times New Roman" pitchFamily="18" charset="0"/>
                </a:rPr>
                <a:t>the ARM ISA</a:t>
              </a:r>
              <a:endParaRPr lang="en-US" altLang="en-US" sz="1900">
                <a:solidFill>
                  <a:srgbClr val="FFFFFF"/>
                </a:solidFill>
                <a:latin typeface="Verdana" pitchFamily="34" charset="0"/>
                <a:cs typeface="Times New Roman" pitchFamily="18" charset="0"/>
              </a:endParaRPr>
            </a:p>
          </p:txBody>
        </p:sp>
        <p:sp>
          <p:nvSpPr>
            <p:cNvPr id="120854" name="Text Box 9"/>
            <p:cNvSpPr txBox="1">
              <a:spLocks noChangeArrowheads="1"/>
            </p:cNvSpPr>
            <p:nvPr/>
          </p:nvSpPr>
          <p:spPr bwMode="auto">
            <a:xfrm>
              <a:off x="699" y="1626"/>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pitchFamily="34" charset="0"/>
                  <a:cs typeface="Times New Roman" pitchFamily="18" charset="0"/>
                </a:rPr>
                <a:t> </a:t>
              </a:r>
              <a:endParaRPr lang="en-US" altLang="en-US" sz="1900">
                <a:solidFill>
                  <a:srgbClr val="FFFFFF"/>
                </a:solidFill>
                <a:latin typeface="Verdana" pitchFamily="34" charset="0"/>
                <a:cs typeface="Times New Roman" pitchFamily="18" charset="0"/>
              </a:endParaRPr>
            </a:p>
          </p:txBody>
        </p:sp>
      </p:grpSp>
      <p:grpSp>
        <p:nvGrpSpPr>
          <p:cNvPr id="120840" name="Group 16"/>
          <p:cNvGrpSpPr>
            <a:grpSpLocks/>
          </p:cNvGrpSpPr>
          <p:nvPr/>
        </p:nvGrpSpPr>
        <p:grpSpPr bwMode="auto">
          <a:xfrm>
            <a:off x="1103313" y="3431393"/>
            <a:ext cx="7529512" cy="431801"/>
            <a:chOff x="699" y="1630"/>
            <a:chExt cx="4448" cy="272"/>
          </a:xfrm>
        </p:grpSpPr>
        <p:sp>
          <p:nvSpPr>
            <p:cNvPr id="120847" name="AutoShape 17"/>
            <p:cNvSpPr>
              <a:spLocks noChangeArrowheads="1"/>
            </p:cNvSpPr>
            <p:nvPr/>
          </p:nvSpPr>
          <p:spPr bwMode="auto">
            <a:xfrm>
              <a:off x="951" y="1630"/>
              <a:ext cx="4196" cy="27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hu-HU" altLang="en-US" sz="1900" dirty="0" smtClean="0">
                  <a:solidFill>
                    <a:srgbClr val="FFFFFF"/>
                  </a:solidFill>
                  <a:latin typeface="Verdana" pitchFamily="34" charset="0"/>
                  <a:cs typeface="Times New Roman" pitchFamily="18" charset="0"/>
                </a:rPr>
                <a:t>  4. </a:t>
              </a:r>
              <a:r>
                <a:rPr lang="hu-HU" altLang="en-US" sz="1900" dirty="0" err="1" smtClean="0">
                  <a:solidFill>
                    <a:srgbClr val="FFFFFF"/>
                  </a:solidFill>
                  <a:latin typeface="Verdana" pitchFamily="34" charset="0"/>
                  <a:cs typeface="Times New Roman" pitchFamily="18" charset="0"/>
                </a:rPr>
                <a:t>Overview</a:t>
              </a:r>
              <a:r>
                <a:rPr lang="hu-HU" altLang="en-US" sz="1900" dirty="0" smtClean="0">
                  <a:solidFill>
                    <a:srgbClr val="FFFFFF"/>
                  </a:solidFill>
                  <a:latin typeface="Verdana" pitchFamily="34" charset="0"/>
                  <a:cs typeface="Times New Roman" pitchFamily="18" charset="0"/>
                </a:rPr>
                <a:t> of ARM’s </a:t>
              </a:r>
              <a:r>
                <a:rPr lang="hu-HU" altLang="en-US" sz="1900" dirty="0" err="1" smtClean="0">
                  <a:solidFill>
                    <a:srgbClr val="FFFFFF"/>
                  </a:solidFill>
                  <a:latin typeface="Verdana" pitchFamily="34" charset="0"/>
                  <a:cs typeface="Times New Roman" pitchFamily="18" charset="0"/>
                </a:rPr>
                <a:t>Cortex-A</a:t>
              </a:r>
              <a:r>
                <a:rPr lang="hu-HU" altLang="en-US" sz="1900" dirty="0" smtClean="0">
                  <a:solidFill>
                    <a:srgbClr val="FFFFFF"/>
                  </a:solidFill>
                  <a:latin typeface="Verdana" pitchFamily="34" charset="0"/>
                  <a:cs typeface="Times New Roman" pitchFamily="18" charset="0"/>
                </a:rPr>
                <a:t> series</a:t>
              </a:r>
              <a:endParaRPr lang="en-US" altLang="en-US" sz="1900" dirty="0">
                <a:solidFill>
                  <a:srgbClr val="FFFFFF"/>
                </a:solidFill>
                <a:latin typeface="Verdana" pitchFamily="34" charset="0"/>
                <a:cs typeface="Times New Roman" pitchFamily="18" charset="0"/>
              </a:endParaRPr>
            </a:p>
          </p:txBody>
        </p:sp>
        <p:sp>
          <p:nvSpPr>
            <p:cNvPr id="120848" name="Text Box 18"/>
            <p:cNvSpPr txBox="1">
              <a:spLocks noChangeArrowheads="1"/>
            </p:cNvSpPr>
            <p:nvPr/>
          </p:nvSpPr>
          <p:spPr bwMode="auto">
            <a:xfrm>
              <a:off x="699" y="1632"/>
              <a:ext cx="24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pitchFamily="34" charset="0"/>
                  <a:cs typeface="Times New Roman" pitchFamily="18" charset="0"/>
                </a:rPr>
                <a:t> </a:t>
              </a:r>
              <a:endParaRPr lang="en-US" altLang="en-US" sz="1900">
                <a:solidFill>
                  <a:srgbClr val="FFFFFF"/>
                </a:solidFill>
                <a:latin typeface="Verdana" pitchFamily="34" charset="0"/>
                <a:cs typeface="Times New Roman" pitchFamily="18" charset="0"/>
              </a:endParaRPr>
            </a:p>
          </p:txBody>
        </p:sp>
      </p:grpSp>
      <p:grpSp>
        <p:nvGrpSpPr>
          <p:cNvPr id="120842" name="Group 13"/>
          <p:cNvGrpSpPr>
            <a:grpSpLocks/>
          </p:cNvGrpSpPr>
          <p:nvPr/>
        </p:nvGrpSpPr>
        <p:grpSpPr bwMode="auto">
          <a:xfrm>
            <a:off x="1108075" y="2959900"/>
            <a:ext cx="7524750" cy="431800"/>
            <a:chOff x="699" y="1638"/>
            <a:chExt cx="4448" cy="272"/>
          </a:xfrm>
        </p:grpSpPr>
        <p:sp>
          <p:nvSpPr>
            <p:cNvPr id="120843" name="AutoShape 14"/>
            <p:cNvSpPr>
              <a:spLocks noChangeArrowheads="1"/>
            </p:cNvSpPr>
            <p:nvPr/>
          </p:nvSpPr>
          <p:spPr bwMode="auto">
            <a:xfrm>
              <a:off x="951" y="1638"/>
              <a:ext cx="4196" cy="27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hu-HU" altLang="en-US" sz="1900" dirty="0">
                  <a:solidFill>
                    <a:srgbClr val="FFFFFF"/>
                  </a:solidFill>
                  <a:latin typeface="Verdana" pitchFamily="34" charset="0"/>
                  <a:cs typeface="Times New Roman" pitchFamily="18" charset="0"/>
                </a:rPr>
                <a:t>  3</a:t>
              </a:r>
              <a:r>
                <a:rPr lang="en-US" altLang="en-US" sz="1900" dirty="0" smtClean="0">
                  <a:solidFill>
                    <a:srgbClr val="FFFFFF"/>
                  </a:solidFill>
                  <a:latin typeface="Verdana" pitchFamily="34" charset="0"/>
                  <a:cs typeface="Times New Roman" pitchFamily="18" charset="0"/>
                </a:rPr>
                <a:t>.</a:t>
              </a:r>
              <a:r>
                <a:rPr lang="hu-HU" altLang="en-US" sz="1900" dirty="0" smtClean="0">
                  <a:solidFill>
                    <a:srgbClr val="FFFFFF"/>
                  </a:solidFill>
                  <a:latin typeface="Verdana" pitchFamily="34" charset="0"/>
                  <a:cs typeface="Times New Roman" pitchFamily="18" charset="0"/>
                </a:rPr>
                <a:t> </a:t>
              </a:r>
              <a:r>
                <a:rPr lang="hu-HU" altLang="en-US" sz="1900" dirty="0" err="1" smtClean="0">
                  <a:solidFill>
                    <a:srgbClr val="FFFFFF"/>
                  </a:solidFill>
                  <a:latin typeface="Verdana" pitchFamily="34" charset="0"/>
                  <a:cs typeface="Times New Roman" pitchFamily="18" charset="0"/>
                </a:rPr>
                <a:t>Overview</a:t>
              </a:r>
              <a:r>
                <a:rPr lang="hu-HU" altLang="en-US" sz="1900" dirty="0" smtClean="0">
                  <a:solidFill>
                    <a:srgbClr val="FFFFFF"/>
                  </a:solidFill>
                  <a:latin typeface="Verdana" pitchFamily="34" charset="0"/>
                  <a:cs typeface="Times New Roman" pitchFamily="18" charset="0"/>
                </a:rPr>
                <a:t> of ARM’s </a:t>
              </a:r>
              <a:r>
                <a:rPr lang="hu-HU" altLang="en-US" sz="1900" dirty="0" err="1" smtClean="0">
                  <a:solidFill>
                    <a:srgbClr val="FFFFFF"/>
                  </a:solidFill>
                  <a:latin typeface="Verdana" pitchFamily="34" charset="0"/>
                  <a:cs typeface="Times New Roman" pitchFamily="18" charset="0"/>
                </a:rPr>
                <a:t>processor</a:t>
              </a:r>
              <a:r>
                <a:rPr lang="hu-HU" altLang="en-US" sz="1900" dirty="0" smtClean="0">
                  <a:solidFill>
                    <a:srgbClr val="FFFFFF"/>
                  </a:solidFill>
                  <a:latin typeface="Verdana" pitchFamily="34" charset="0"/>
                  <a:cs typeface="Times New Roman" pitchFamily="18" charset="0"/>
                </a:rPr>
                <a:t> </a:t>
              </a:r>
              <a:r>
                <a:rPr lang="hu-HU" altLang="en-US" sz="1900" dirty="0" err="1" smtClean="0">
                  <a:solidFill>
                    <a:srgbClr val="FFFFFF"/>
                  </a:solidFill>
                  <a:latin typeface="Verdana" pitchFamily="34" charset="0"/>
                  <a:cs typeface="Times New Roman" pitchFamily="18" charset="0"/>
                </a:rPr>
                <a:t>families</a:t>
              </a:r>
              <a:endParaRPr lang="en-US" altLang="en-US" sz="1900" dirty="0">
                <a:solidFill>
                  <a:srgbClr val="FFFFFF"/>
                </a:solidFill>
                <a:latin typeface="Verdana" pitchFamily="34" charset="0"/>
                <a:cs typeface="Times New Roman" pitchFamily="18" charset="0"/>
              </a:endParaRPr>
            </a:p>
          </p:txBody>
        </p:sp>
        <p:sp>
          <p:nvSpPr>
            <p:cNvPr id="120844" name="Text Box 15"/>
            <p:cNvSpPr txBox="1">
              <a:spLocks noChangeArrowheads="1"/>
            </p:cNvSpPr>
            <p:nvPr/>
          </p:nvSpPr>
          <p:spPr bwMode="auto">
            <a:xfrm>
              <a:off x="699" y="1646"/>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pitchFamily="34" charset="0"/>
                  <a:cs typeface="Times New Roman" pitchFamily="18" charset="0"/>
                </a:rPr>
                <a:t> </a:t>
              </a:r>
              <a:endParaRPr lang="en-US" altLang="en-US" sz="1900">
                <a:solidFill>
                  <a:srgbClr val="FFFFFF"/>
                </a:solidFill>
                <a:latin typeface="Verdana" pitchFamily="34" charset="0"/>
                <a:cs typeface="Times New Roman" pitchFamily="18" charset="0"/>
              </a:endParaRPr>
            </a:p>
          </p:txBody>
        </p:sp>
      </p:grpSp>
      <p:grpSp>
        <p:nvGrpSpPr>
          <p:cNvPr id="25" name="Group 16"/>
          <p:cNvGrpSpPr>
            <a:grpSpLocks/>
          </p:cNvGrpSpPr>
          <p:nvPr/>
        </p:nvGrpSpPr>
        <p:grpSpPr bwMode="auto">
          <a:xfrm>
            <a:off x="1101613" y="4388915"/>
            <a:ext cx="7529512" cy="454736"/>
            <a:chOff x="699" y="1602"/>
            <a:chExt cx="4448" cy="280"/>
          </a:xfrm>
        </p:grpSpPr>
        <p:sp>
          <p:nvSpPr>
            <p:cNvPr id="26" name="AutoShape 17"/>
            <p:cNvSpPr>
              <a:spLocks noChangeArrowheads="1"/>
            </p:cNvSpPr>
            <p:nvPr/>
          </p:nvSpPr>
          <p:spPr bwMode="auto">
            <a:xfrm>
              <a:off x="951" y="1602"/>
              <a:ext cx="4196" cy="260"/>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hu-HU" altLang="en-US" sz="1900" dirty="0">
                  <a:solidFill>
                    <a:srgbClr val="FFFFFF"/>
                  </a:solidFill>
                  <a:latin typeface="Verdana" pitchFamily="34" charset="0"/>
                  <a:cs typeface="Times New Roman" pitchFamily="18" charset="0"/>
                </a:rPr>
                <a:t>  </a:t>
              </a:r>
              <a:r>
                <a:rPr lang="hu-HU" altLang="en-US" sz="1900" dirty="0" smtClean="0">
                  <a:solidFill>
                    <a:srgbClr val="FFFFFF"/>
                  </a:solidFill>
                  <a:latin typeface="Verdana" pitchFamily="34" charset="0"/>
                  <a:cs typeface="Times New Roman" pitchFamily="18" charset="0"/>
                </a:rPr>
                <a:t>6. ARM’s 64-bit </a:t>
              </a:r>
              <a:r>
                <a:rPr lang="hu-HU" altLang="en-US" sz="1900" dirty="0" err="1" smtClean="0">
                  <a:solidFill>
                    <a:srgbClr val="FFFFFF"/>
                  </a:solidFill>
                  <a:latin typeface="Verdana" pitchFamily="34" charset="0"/>
                  <a:cs typeface="Times New Roman" pitchFamily="18" charset="0"/>
                </a:rPr>
                <a:t>Cortex-A</a:t>
              </a:r>
              <a:r>
                <a:rPr lang="hu-HU" altLang="en-US" sz="1900" dirty="0" smtClean="0">
                  <a:solidFill>
                    <a:srgbClr val="FFFFFF"/>
                  </a:solidFill>
                  <a:latin typeface="Verdana" pitchFamily="34" charset="0"/>
                  <a:cs typeface="Times New Roman" pitchFamily="18" charset="0"/>
                </a:rPr>
                <a:t> series</a:t>
              </a:r>
              <a:endParaRPr lang="en-US" altLang="en-US" sz="1900" dirty="0">
                <a:solidFill>
                  <a:srgbClr val="FFFFFF"/>
                </a:solidFill>
                <a:latin typeface="Verdana" pitchFamily="34" charset="0"/>
                <a:cs typeface="Times New Roman" pitchFamily="18" charset="0"/>
              </a:endParaRPr>
            </a:p>
          </p:txBody>
        </p:sp>
        <p:sp>
          <p:nvSpPr>
            <p:cNvPr id="27" name="Text Box 18"/>
            <p:cNvSpPr txBox="1">
              <a:spLocks noChangeArrowheads="1"/>
            </p:cNvSpPr>
            <p:nvPr/>
          </p:nvSpPr>
          <p:spPr bwMode="auto">
            <a:xfrm>
              <a:off x="699" y="1632"/>
              <a:ext cx="24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pitchFamily="34" charset="0"/>
                  <a:cs typeface="Times New Roman" pitchFamily="18" charset="0"/>
                </a:rPr>
                <a:t> </a:t>
              </a:r>
              <a:endParaRPr lang="en-US" altLang="en-US" sz="1900">
                <a:solidFill>
                  <a:srgbClr val="FFFFFF"/>
                </a:solidFill>
                <a:latin typeface="Verdana" pitchFamily="34" charset="0"/>
                <a:cs typeface="Times New Roman" pitchFamily="18" charset="0"/>
              </a:endParaRPr>
            </a:p>
          </p:txBody>
        </p:sp>
      </p:grpSp>
      <p:grpSp>
        <p:nvGrpSpPr>
          <p:cNvPr id="28" name="Group 16"/>
          <p:cNvGrpSpPr>
            <a:grpSpLocks/>
          </p:cNvGrpSpPr>
          <p:nvPr/>
        </p:nvGrpSpPr>
        <p:grpSpPr bwMode="auto">
          <a:xfrm>
            <a:off x="1077063" y="4851776"/>
            <a:ext cx="7549825" cy="423879"/>
            <a:chOff x="699" y="1621"/>
            <a:chExt cx="4460" cy="261"/>
          </a:xfrm>
        </p:grpSpPr>
        <p:sp>
          <p:nvSpPr>
            <p:cNvPr id="29" name="AutoShape 17"/>
            <p:cNvSpPr>
              <a:spLocks noChangeArrowheads="1"/>
            </p:cNvSpPr>
            <p:nvPr/>
          </p:nvSpPr>
          <p:spPr bwMode="auto">
            <a:xfrm>
              <a:off x="963" y="1621"/>
              <a:ext cx="4196" cy="260"/>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hu-HU" altLang="en-US" sz="1900" dirty="0">
                  <a:solidFill>
                    <a:srgbClr val="FFFFFF"/>
                  </a:solidFill>
                  <a:latin typeface="Verdana" pitchFamily="34" charset="0"/>
                  <a:cs typeface="Times New Roman" pitchFamily="18" charset="0"/>
                </a:rPr>
                <a:t>  7</a:t>
              </a:r>
              <a:r>
                <a:rPr lang="hu-HU" altLang="en-US" sz="1900" dirty="0" smtClean="0">
                  <a:solidFill>
                    <a:srgbClr val="FFFFFF"/>
                  </a:solidFill>
                  <a:latin typeface="Verdana" pitchFamily="34" charset="0"/>
                  <a:cs typeface="Times New Roman" pitchFamily="18" charset="0"/>
                </a:rPr>
                <a:t>. </a:t>
              </a:r>
              <a:r>
                <a:rPr lang="en-US" altLang="en-US" sz="1900" dirty="0" smtClean="0">
                  <a:solidFill>
                    <a:srgbClr val="FFFFFF"/>
                  </a:solidFill>
                  <a:latin typeface="Verdana" pitchFamily="34" charset="0"/>
                  <a:cs typeface="Times New Roman" pitchFamily="18" charset="0"/>
                </a:rPr>
                <a:t>References</a:t>
              </a:r>
              <a:endParaRPr lang="en-US" altLang="en-US" sz="1900" dirty="0">
                <a:solidFill>
                  <a:srgbClr val="FFFFFF"/>
                </a:solidFill>
                <a:latin typeface="Verdana" pitchFamily="34" charset="0"/>
                <a:cs typeface="Times New Roman" pitchFamily="18" charset="0"/>
              </a:endParaRPr>
            </a:p>
          </p:txBody>
        </p:sp>
        <p:sp>
          <p:nvSpPr>
            <p:cNvPr id="30" name="Text Box 18"/>
            <p:cNvSpPr txBox="1">
              <a:spLocks noChangeArrowheads="1"/>
            </p:cNvSpPr>
            <p:nvPr/>
          </p:nvSpPr>
          <p:spPr bwMode="auto">
            <a:xfrm>
              <a:off x="699" y="1632"/>
              <a:ext cx="24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pitchFamily="34" charset="0"/>
                  <a:cs typeface="Times New Roman" pitchFamily="18" charset="0"/>
                </a:rPr>
                <a:t> </a:t>
              </a:r>
              <a:endParaRPr lang="en-US" altLang="en-US" sz="1900">
                <a:solidFill>
                  <a:srgbClr val="FFFFFF"/>
                </a:solidFill>
                <a:latin typeface="Verdana" pitchFamily="34" charset="0"/>
                <a:cs typeface="Times New Roman" pitchFamily="18" charset="0"/>
              </a:endParaRPr>
            </a:p>
          </p:txBody>
        </p:sp>
      </p:grpSp>
      <p:grpSp>
        <p:nvGrpSpPr>
          <p:cNvPr id="31" name="Group 16"/>
          <p:cNvGrpSpPr>
            <a:grpSpLocks/>
          </p:cNvGrpSpPr>
          <p:nvPr/>
        </p:nvGrpSpPr>
        <p:grpSpPr bwMode="auto">
          <a:xfrm>
            <a:off x="1096458" y="3914330"/>
            <a:ext cx="7539669" cy="431801"/>
            <a:chOff x="693" y="1630"/>
            <a:chExt cx="4454" cy="272"/>
          </a:xfrm>
        </p:grpSpPr>
        <p:sp>
          <p:nvSpPr>
            <p:cNvPr id="32" name="AutoShape 17"/>
            <p:cNvSpPr>
              <a:spLocks noChangeArrowheads="1"/>
            </p:cNvSpPr>
            <p:nvPr/>
          </p:nvSpPr>
          <p:spPr bwMode="auto">
            <a:xfrm>
              <a:off x="951" y="1630"/>
              <a:ext cx="4196" cy="27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hu-HU" altLang="en-US" sz="1900" dirty="0" smtClean="0">
                  <a:solidFill>
                    <a:srgbClr val="FFFFFF"/>
                  </a:solidFill>
                  <a:latin typeface="Verdana" pitchFamily="34" charset="0"/>
                  <a:cs typeface="Times New Roman" pitchFamily="18" charset="0"/>
                </a:rPr>
                <a:t>  5. </a:t>
              </a:r>
              <a:r>
                <a:rPr lang="hu-HU" altLang="en-US" sz="1900" dirty="0" err="1" smtClean="0">
                  <a:solidFill>
                    <a:srgbClr val="FFFFFF"/>
                  </a:solidFill>
                  <a:latin typeface="Verdana" pitchFamily="34" charset="0"/>
                  <a:cs typeface="Times New Roman" pitchFamily="18" charset="0"/>
                </a:rPr>
                <a:t>Overview</a:t>
              </a:r>
              <a:r>
                <a:rPr lang="hu-HU" altLang="en-US" sz="1900" dirty="0" smtClean="0">
                  <a:solidFill>
                    <a:srgbClr val="FFFFFF"/>
                  </a:solidFill>
                  <a:latin typeface="Verdana" pitchFamily="34" charset="0"/>
                  <a:cs typeface="Times New Roman" pitchFamily="18" charset="0"/>
                </a:rPr>
                <a:t> of ARM’s Mali </a:t>
              </a:r>
              <a:r>
                <a:rPr lang="hu-HU" altLang="en-US" sz="1900" dirty="0" err="1" smtClean="0">
                  <a:solidFill>
                    <a:srgbClr val="FFFFFF"/>
                  </a:solidFill>
                  <a:latin typeface="Verdana" pitchFamily="34" charset="0"/>
                  <a:cs typeface="Times New Roman" pitchFamily="18" charset="0"/>
                </a:rPr>
                <a:t>graphics</a:t>
              </a:r>
              <a:r>
                <a:rPr lang="hu-HU" altLang="en-US" sz="1900" dirty="0" smtClean="0">
                  <a:solidFill>
                    <a:srgbClr val="FFFFFF"/>
                  </a:solidFill>
                  <a:latin typeface="Verdana" pitchFamily="34" charset="0"/>
                  <a:cs typeface="Times New Roman" pitchFamily="18" charset="0"/>
                </a:rPr>
                <a:t> series</a:t>
              </a:r>
              <a:endParaRPr lang="en-US" altLang="en-US" sz="1900" dirty="0">
                <a:solidFill>
                  <a:srgbClr val="FFFFFF"/>
                </a:solidFill>
                <a:latin typeface="Verdana" pitchFamily="34" charset="0"/>
                <a:cs typeface="Times New Roman" pitchFamily="18" charset="0"/>
              </a:endParaRPr>
            </a:p>
          </p:txBody>
        </p:sp>
        <p:sp>
          <p:nvSpPr>
            <p:cNvPr id="33" name="Text Box 18"/>
            <p:cNvSpPr txBox="1">
              <a:spLocks noChangeArrowheads="1"/>
            </p:cNvSpPr>
            <p:nvPr/>
          </p:nvSpPr>
          <p:spPr bwMode="auto">
            <a:xfrm>
              <a:off x="693" y="1632"/>
              <a:ext cx="24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dirty="0">
                  <a:solidFill>
                    <a:srgbClr val="FFFFFF"/>
                  </a:solidFill>
                  <a:latin typeface="Verdana" pitchFamily="34" charset="0"/>
                  <a:cs typeface="Times New Roman" pitchFamily="18" charset="0"/>
                </a:rPr>
                <a:t> </a:t>
              </a:r>
              <a:endParaRPr lang="en-US" altLang="en-US" sz="1900" dirty="0">
                <a:solidFill>
                  <a:srgbClr val="FFFFFF"/>
                </a:solidFill>
                <a:latin typeface="Verdana" pitchFamily="34" charset="0"/>
                <a:cs typeface="Times New Roman" pitchFamily="18" charset="0"/>
              </a:endParaRPr>
            </a:p>
          </p:txBody>
        </p:sp>
      </p:grpSp>
    </p:spTree>
    <p:extLst>
      <p:ext uri="{BB962C8B-B14F-4D97-AF65-F5344CB8AC3E}">
        <p14:creationId xmlns:p14="http://schemas.microsoft.com/office/powerpoint/2010/main" val="34493129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a:t>
            </a:r>
            <a:r>
              <a:rPr lang="hu-HU"/>
              <a:t>1 Overview </a:t>
            </a:r>
            <a:r>
              <a:rPr lang="hu-HU" smtClean="0"/>
              <a:t>(3)</a:t>
            </a:r>
            <a:endParaRPr lang="hu-HU"/>
          </a:p>
        </p:txBody>
      </p:sp>
      <p:sp>
        <p:nvSpPr>
          <p:cNvPr id="21" name="TextBox 20"/>
          <p:cNvSpPr txBox="1"/>
          <p:nvPr/>
        </p:nvSpPr>
        <p:spPr>
          <a:xfrm>
            <a:off x="176830" y="627655"/>
            <a:ext cx="7541936" cy="369332"/>
          </a:xfrm>
          <a:prstGeom prst="rect">
            <a:avLst/>
          </a:prstGeom>
          <a:noFill/>
        </p:spPr>
        <p:txBody>
          <a:bodyPr wrap="none" rtlCol="0">
            <a:spAutoFit/>
          </a:bodyPr>
          <a:lstStyle/>
          <a:p>
            <a:r>
              <a:rPr lang="en-US" dirty="0">
                <a:solidFill>
                  <a:srgbClr val="333399"/>
                </a:solidFill>
              </a:rPr>
              <a:t>Main extensions introduced </a:t>
            </a:r>
            <a:r>
              <a:rPr lang="hu-HU" dirty="0" smtClean="0">
                <a:solidFill>
                  <a:srgbClr val="333399"/>
                </a:solidFill>
              </a:rPr>
              <a:t>in</a:t>
            </a:r>
            <a:r>
              <a:rPr lang="en-US" dirty="0" smtClean="0">
                <a:solidFill>
                  <a:srgbClr val="333399"/>
                </a:solidFill>
              </a:rPr>
              <a:t> ARM’s basic ISA (simplified) -1</a:t>
            </a:r>
            <a:endParaRPr lang="en-US" dirty="0">
              <a:solidFill>
                <a:srgbClr val="333399"/>
              </a:solidFill>
            </a:endParaRPr>
          </a:p>
        </p:txBody>
      </p:sp>
      <p:grpSp>
        <p:nvGrpSpPr>
          <p:cNvPr id="13" name="Group 12"/>
          <p:cNvGrpSpPr/>
          <p:nvPr/>
        </p:nvGrpSpPr>
        <p:grpSpPr>
          <a:xfrm>
            <a:off x="29701" y="1223755"/>
            <a:ext cx="9132809" cy="1954462"/>
            <a:chOff x="29701" y="1384528"/>
            <a:chExt cx="9132809" cy="1954462"/>
          </a:xfrm>
        </p:grpSpPr>
        <p:sp>
          <p:nvSpPr>
            <p:cNvPr id="3" name="Text Box 7"/>
            <p:cNvSpPr txBox="1">
              <a:spLocks noChangeArrowheads="1"/>
            </p:cNvSpPr>
            <p:nvPr/>
          </p:nvSpPr>
          <p:spPr bwMode="auto">
            <a:xfrm>
              <a:off x="29701" y="2185972"/>
              <a:ext cx="220203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US" altLang="en-US" sz="1300" b="1" dirty="0">
                  <a:solidFill>
                    <a:srgbClr val="000000"/>
                  </a:solidFill>
                </a:rPr>
                <a:t>ISA </a:t>
              </a:r>
              <a:r>
                <a:rPr lang="en-US" altLang="en-US" sz="1300" b="1" dirty="0" smtClean="0">
                  <a:solidFill>
                    <a:srgbClr val="000000"/>
                  </a:solidFill>
                </a:rPr>
                <a:t>extensions</a:t>
              </a:r>
              <a:endParaRPr lang="hu-HU" altLang="en-US" sz="1300" b="1" dirty="0" smtClean="0">
                <a:solidFill>
                  <a:srgbClr val="000000"/>
                </a:solidFill>
              </a:endParaRPr>
            </a:p>
            <a:p>
              <a:pPr algn="ctr">
                <a:spcBef>
                  <a:spcPct val="0"/>
                </a:spcBef>
                <a:buClrTx/>
                <a:buSzTx/>
                <a:buFontTx/>
                <a:buNone/>
              </a:pPr>
              <a:r>
                <a:rPr lang="en-US" altLang="en-US" sz="1300" b="1" dirty="0" smtClean="0">
                  <a:solidFill>
                    <a:srgbClr val="000000"/>
                  </a:solidFill>
                </a:rPr>
                <a:t> </a:t>
              </a:r>
              <a:r>
                <a:rPr lang="hu-HU" altLang="en-US" sz="1300" b="1" dirty="0" smtClean="0">
                  <a:solidFill>
                    <a:srgbClr val="000000"/>
                  </a:solidFill>
                </a:rPr>
                <a:t>to</a:t>
              </a:r>
              <a:r>
                <a:rPr lang="en-US" altLang="en-US" sz="1300" b="1" dirty="0" smtClean="0">
                  <a:solidFill>
                    <a:srgbClr val="000000"/>
                  </a:solidFill>
                </a:rPr>
                <a:t> </a:t>
              </a:r>
              <a:r>
                <a:rPr lang="hu-HU" altLang="en-US" sz="1300" b="1" dirty="0" smtClean="0">
                  <a:solidFill>
                    <a:srgbClr val="000000"/>
                  </a:solidFill>
                </a:rPr>
                <a:t>enhance</a:t>
              </a:r>
            </a:p>
            <a:p>
              <a:pPr algn="ctr">
                <a:spcBef>
                  <a:spcPct val="0"/>
                </a:spcBef>
                <a:buClrTx/>
                <a:buSzTx/>
                <a:buFontTx/>
                <a:buNone/>
              </a:pPr>
              <a:r>
                <a:rPr lang="hu-HU" altLang="en-US" sz="1300" b="1" dirty="0" smtClean="0">
                  <a:solidFill>
                    <a:srgbClr val="000000"/>
                  </a:solidFill>
                </a:rPr>
                <a:t> </a:t>
              </a:r>
              <a:r>
                <a:rPr lang="en-US" altLang="en-US" sz="1300" b="1" dirty="0" smtClean="0">
                  <a:solidFill>
                    <a:srgbClr val="000000"/>
                  </a:solidFill>
                </a:rPr>
                <a:t>compute capabilities</a:t>
              </a:r>
              <a:endParaRPr lang="en-US" altLang="en-US" sz="1300" b="1" dirty="0">
                <a:solidFill>
                  <a:srgbClr val="000000"/>
                </a:solidFill>
              </a:endParaRPr>
            </a:p>
          </p:txBody>
        </p:sp>
        <p:sp>
          <p:nvSpPr>
            <p:cNvPr id="4" name="Text Box 16"/>
            <p:cNvSpPr txBox="1">
              <a:spLocks noChangeArrowheads="1"/>
            </p:cNvSpPr>
            <p:nvPr/>
          </p:nvSpPr>
          <p:spPr bwMode="auto">
            <a:xfrm>
              <a:off x="3446875" y="1384528"/>
              <a:ext cx="2079824" cy="24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r>
                <a:rPr lang="en-US" altLang="en-US" sz="1300" b="1" dirty="0" smtClean="0">
                  <a:solidFill>
                    <a:srgbClr val="000000"/>
                  </a:solidFill>
                </a:rPr>
                <a:t>ARM</a:t>
              </a:r>
              <a:r>
                <a:rPr lang="hu-HU" altLang="en-US" sz="1300" b="1" dirty="0" smtClean="0">
                  <a:solidFill>
                    <a:srgbClr val="000000"/>
                  </a:solidFill>
                </a:rPr>
                <a:t>’s ISA extensions </a:t>
              </a:r>
              <a:endParaRPr lang="en-US" altLang="en-US" sz="1300" b="1" dirty="0">
                <a:solidFill>
                  <a:srgbClr val="000000"/>
                </a:solidFill>
              </a:endParaRPr>
            </a:p>
          </p:txBody>
        </p:sp>
        <p:sp>
          <p:nvSpPr>
            <p:cNvPr id="5" name="Line 17"/>
            <p:cNvSpPr>
              <a:spLocks noChangeShapeType="1"/>
            </p:cNvSpPr>
            <p:nvPr/>
          </p:nvSpPr>
          <p:spPr bwMode="auto">
            <a:xfrm flipV="1">
              <a:off x="1161329" y="1953043"/>
              <a:ext cx="6768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6" name="Line 22"/>
            <p:cNvSpPr>
              <a:spLocks noChangeShapeType="1"/>
            </p:cNvSpPr>
            <p:nvPr/>
          </p:nvSpPr>
          <p:spPr bwMode="auto">
            <a:xfrm>
              <a:off x="4481990" y="1681979"/>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7" name="Line 25"/>
            <p:cNvSpPr>
              <a:spLocks noChangeShapeType="1"/>
            </p:cNvSpPr>
            <p:nvPr/>
          </p:nvSpPr>
          <p:spPr bwMode="auto">
            <a:xfrm>
              <a:off x="1152307" y="1953043"/>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8" name="Line 29"/>
            <p:cNvSpPr>
              <a:spLocks noChangeShapeType="1"/>
            </p:cNvSpPr>
            <p:nvPr/>
          </p:nvSpPr>
          <p:spPr bwMode="auto">
            <a:xfrm flipH="1">
              <a:off x="7941164" y="1946671"/>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0" name="Text Box 7"/>
            <p:cNvSpPr txBox="1">
              <a:spLocks noChangeArrowheads="1"/>
            </p:cNvSpPr>
            <p:nvPr/>
          </p:nvSpPr>
          <p:spPr bwMode="auto">
            <a:xfrm>
              <a:off x="4166955" y="2187694"/>
              <a:ext cx="274530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dirty="0" smtClean="0">
                  <a:solidFill>
                    <a:srgbClr val="000000"/>
                  </a:solidFill>
                </a:rPr>
                <a:t>ISA extensions</a:t>
              </a:r>
            </a:p>
            <a:p>
              <a:pPr algn="ctr">
                <a:spcBef>
                  <a:spcPct val="0"/>
                </a:spcBef>
                <a:buClrTx/>
                <a:buSzTx/>
                <a:buFontTx/>
                <a:buNone/>
              </a:pPr>
              <a:r>
                <a:rPr lang="hu-HU" altLang="en-US" sz="1300" b="1" dirty="0" smtClean="0">
                  <a:solidFill>
                    <a:srgbClr val="000000"/>
                  </a:solidFill>
                </a:rPr>
                <a:t> to speed up </a:t>
              </a:r>
            </a:p>
            <a:p>
              <a:pPr algn="ctr">
                <a:spcBef>
                  <a:spcPct val="0"/>
                </a:spcBef>
                <a:buClrTx/>
                <a:buSzTx/>
                <a:buFontTx/>
                <a:buNone/>
              </a:pPr>
              <a:r>
                <a:rPr lang="hu-HU" altLang="en-US" sz="1300" b="1" dirty="0" smtClean="0">
                  <a:solidFill>
                    <a:srgbClr val="000000"/>
                  </a:solidFill>
                </a:rPr>
                <a:t>the execution of bytecodes</a:t>
              </a:r>
              <a:endParaRPr lang="en-US" altLang="en-US" sz="1300" b="1" dirty="0">
                <a:solidFill>
                  <a:srgbClr val="000000"/>
                </a:solidFill>
              </a:endParaRPr>
            </a:p>
          </p:txBody>
        </p:sp>
        <p:sp>
          <p:nvSpPr>
            <p:cNvPr id="11" name="Oval 13"/>
            <p:cNvSpPr>
              <a:spLocks noChangeArrowheads="1"/>
            </p:cNvSpPr>
            <p:nvPr/>
          </p:nvSpPr>
          <p:spPr bwMode="auto">
            <a:xfrm>
              <a:off x="5530359" y="2129287"/>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12" name="Line 25"/>
            <p:cNvSpPr>
              <a:spLocks noChangeShapeType="1"/>
            </p:cNvSpPr>
            <p:nvPr/>
          </p:nvSpPr>
          <p:spPr bwMode="auto">
            <a:xfrm>
              <a:off x="5564967" y="1957873"/>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4" name="Text Box 7"/>
            <p:cNvSpPr txBox="1">
              <a:spLocks noChangeArrowheads="1"/>
            </p:cNvSpPr>
            <p:nvPr/>
          </p:nvSpPr>
          <p:spPr bwMode="auto">
            <a:xfrm>
              <a:off x="6735446" y="2216804"/>
              <a:ext cx="2427064"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dirty="0" smtClean="0">
                  <a:solidFill>
                    <a:srgbClr val="000000"/>
                  </a:solidFill>
                </a:rPr>
                <a:t>ISA extensions</a:t>
              </a:r>
            </a:p>
            <a:p>
              <a:pPr algn="ctr">
                <a:spcBef>
                  <a:spcPct val="0"/>
                </a:spcBef>
                <a:buClrTx/>
                <a:buSzTx/>
                <a:buFontTx/>
                <a:buNone/>
              </a:pPr>
              <a:r>
                <a:rPr lang="hu-HU" altLang="en-US" sz="1300" b="1" dirty="0" smtClean="0">
                  <a:solidFill>
                    <a:srgbClr val="000000"/>
                  </a:solidFill>
                </a:rPr>
                <a:t> to enhance</a:t>
              </a:r>
            </a:p>
            <a:p>
              <a:pPr algn="ctr">
                <a:spcBef>
                  <a:spcPct val="0"/>
                </a:spcBef>
                <a:buClrTx/>
                <a:buSzTx/>
                <a:buFontTx/>
                <a:buNone/>
              </a:pPr>
              <a:r>
                <a:rPr lang="hu-HU" altLang="en-US" sz="1300" b="1" dirty="0" smtClean="0">
                  <a:solidFill>
                    <a:srgbClr val="000000"/>
                  </a:solidFill>
                </a:rPr>
                <a:t> security</a:t>
              </a:r>
              <a:endParaRPr lang="en-US" altLang="en-US" sz="1300" b="1" dirty="0">
                <a:solidFill>
                  <a:srgbClr val="000000"/>
                </a:solidFill>
              </a:endParaRPr>
            </a:p>
          </p:txBody>
        </p:sp>
        <p:sp>
          <p:nvSpPr>
            <p:cNvPr id="16" name="Oval 13"/>
            <p:cNvSpPr>
              <a:spLocks noChangeArrowheads="1"/>
            </p:cNvSpPr>
            <p:nvPr/>
          </p:nvSpPr>
          <p:spPr bwMode="auto">
            <a:xfrm>
              <a:off x="1111488" y="2105397"/>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17" name="Oval 13"/>
            <p:cNvSpPr>
              <a:spLocks noChangeArrowheads="1"/>
            </p:cNvSpPr>
            <p:nvPr/>
          </p:nvSpPr>
          <p:spPr bwMode="auto">
            <a:xfrm>
              <a:off x="7905576" y="2100634"/>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18" name="Text Box 7"/>
            <p:cNvSpPr txBox="1">
              <a:spLocks noChangeArrowheads="1"/>
            </p:cNvSpPr>
            <p:nvPr/>
          </p:nvSpPr>
          <p:spPr bwMode="auto">
            <a:xfrm>
              <a:off x="2321750" y="2176408"/>
              <a:ext cx="184520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dirty="0" smtClean="0">
                  <a:solidFill>
                    <a:srgbClr val="000000"/>
                  </a:solidFill>
                </a:rPr>
                <a:t>ISA extensions</a:t>
              </a:r>
            </a:p>
            <a:p>
              <a:pPr algn="ctr">
                <a:spcBef>
                  <a:spcPct val="0"/>
                </a:spcBef>
                <a:buClrTx/>
                <a:buSzTx/>
                <a:buFontTx/>
                <a:buNone/>
              </a:pPr>
              <a:r>
                <a:rPr lang="hu-HU" altLang="en-US" sz="1300" b="1" dirty="0" smtClean="0">
                  <a:solidFill>
                    <a:srgbClr val="000000"/>
                  </a:solidFill>
                </a:rPr>
                <a:t> to reduce</a:t>
              </a:r>
            </a:p>
            <a:p>
              <a:pPr algn="ctr">
                <a:spcBef>
                  <a:spcPct val="0"/>
                </a:spcBef>
                <a:buClrTx/>
                <a:buSzTx/>
                <a:buFontTx/>
                <a:buNone/>
              </a:pPr>
              <a:r>
                <a:rPr lang="hu-HU" altLang="en-US" sz="1300" b="1" dirty="0" smtClean="0">
                  <a:solidFill>
                    <a:srgbClr val="000000"/>
                  </a:solidFill>
                </a:rPr>
                <a:t> code size</a:t>
              </a:r>
              <a:endParaRPr lang="en-US" altLang="en-US" sz="1300" b="1" dirty="0">
                <a:solidFill>
                  <a:srgbClr val="000000"/>
                </a:solidFill>
              </a:endParaRPr>
            </a:p>
          </p:txBody>
        </p:sp>
        <p:sp>
          <p:nvSpPr>
            <p:cNvPr id="19" name="Oval 13"/>
            <p:cNvSpPr>
              <a:spLocks noChangeArrowheads="1"/>
            </p:cNvSpPr>
            <p:nvPr/>
          </p:nvSpPr>
          <p:spPr bwMode="auto">
            <a:xfrm>
              <a:off x="3197015" y="2129085"/>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20" name="Line 25"/>
            <p:cNvSpPr>
              <a:spLocks noChangeShapeType="1"/>
            </p:cNvSpPr>
            <p:nvPr/>
          </p:nvSpPr>
          <p:spPr bwMode="auto">
            <a:xfrm>
              <a:off x="3231623" y="1952129"/>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9" name="TextBox 8"/>
            <p:cNvSpPr txBox="1"/>
            <p:nvPr/>
          </p:nvSpPr>
          <p:spPr>
            <a:xfrm>
              <a:off x="566555" y="3046602"/>
              <a:ext cx="1135247" cy="292388"/>
            </a:xfrm>
            <a:prstGeom prst="rect">
              <a:avLst/>
            </a:prstGeom>
            <a:noFill/>
          </p:spPr>
          <p:txBody>
            <a:bodyPr wrap="none" rtlCol="0">
              <a:spAutoFit/>
            </a:bodyPr>
            <a:lstStyle/>
            <a:p>
              <a:r>
                <a:rPr lang="hu-HU" sz="1300" i="1" dirty="0" smtClean="0"/>
                <a:t>Section 2.2</a:t>
              </a:r>
              <a:endParaRPr lang="en-US" sz="1300" i="1" dirty="0"/>
            </a:p>
          </p:txBody>
        </p:sp>
        <p:sp>
          <p:nvSpPr>
            <p:cNvPr id="22" name="TextBox 21"/>
            <p:cNvSpPr txBox="1"/>
            <p:nvPr/>
          </p:nvSpPr>
          <p:spPr>
            <a:xfrm>
              <a:off x="2671668" y="3046602"/>
              <a:ext cx="1135247" cy="292388"/>
            </a:xfrm>
            <a:prstGeom prst="rect">
              <a:avLst/>
            </a:prstGeom>
            <a:noFill/>
          </p:spPr>
          <p:txBody>
            <a:bodyPr wrap="none" rtlCol="0">
              <a:spAutoFit/>
            </a:bodyPr>
            <a:lstStyle/>
            <a:p>
              <a:r>
                <a:rPr lang="hu-HU" sz="1300" i="1" dirty="0" smtClean="0"/>
                <a:t>Section 2.3</a:t>
              </a:r>
              <a:endParaRPr lang="en-US" sz="1300" i="1" dirty="0"/>
            </a:p>
          </p:txBody>
        </p:sp>
        <p:sp>
          <p:nvSpPr>
            <p:cNvPr id="23" name="TextBox 22"/>
            <p:cNvSpPr txBox="1"/>
            <p:nvPr/>
          </p:nvSpPr>
          <p:spPr>
            <a:xfrm>
              <a:off x="5011928" y="3046602"/>
              <a:ext cx="1135247" cy="292388"/>
            </a:xfrm>
            <a:prstGeom prst="rect">
              <a:avLst/>
            </a:prstGeom>
            <a:noFill/>
          </p:spPr>
          <p:txBody>
            <a:bodyPr wrap="none" rtlCol="0">
              <a:spAutoFit/>
            </a:bodyPr>
            <a:lstStyle/>
            <a:p>
              <a:r>
                <a:rPr lang="hu-HU" sz="1300" i="1" dirty="0" smtClean="0"/>
                <a:t>Section 2.4</a:t>
              </a:r>
              <a:endParaRPr lang="en-US" sz="1300" i="1" dirty="0"/>
            </a:p>
          </p:txBody>
        </p:sp>
        <p:sp>
          <p:nvSpPr>
            <p:cNvPr id="24" name="TextBox 23"/>
            <p:cNvSpPr txBox="1"/>
            <p:nvPr/>
          </p:nvSpPr>
          <p:spPr>
            <a:xfrm>
              <a:off x="7397193" y="3046602"/>
              <a:ext cx="1135247" cy="292388"/>
            </a:xfrm>
            <a:prstGeom prst="rect">
              <a:avLst/>
            </a:prstGeom>
            <a:noFill/>
          </p:spPr>
          <p:txBody>
            <a:bodyPr wrap="none" rtlCol="0">
              <a:spAutoFit/>
            </a:bodyPr>
            <a:lstStyle/>
            <a:p>
              <a:r>
                <a:rPr lang="hu-HU" sz="1300" i="1" dirty="0" smtClean="0"/>
                <a:t>Section 2.5</a:t>
              </a:r>
              <a:endParaRPr lang="en-US" sz="1300" i="1" dirty="0"/>
            </a:p>
          </p:txBody>
        </p:sp>
      </p:grpSp>
    </p:spTree>
    <p:extLst>
      <p:ext uri="{BB962C8B-B14F-4D97-AF65-F5344CB8AC3E}">
        <p14:creationId xmlns:p14="http://schemas.microsoft.com/office/powerpoint/2010/main" val="4271379789"/>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6.2.3 </a:t>
            </a:r>
            <a:r>
              <a:rPr lang="en-US" dirty="0"/>
              <a:t>The high performance Cortex-A</a:t>
            </a:r>
            <a:r>
              <a:rPr lang="hu-HU" dirty="0"/>
              <a:t>73</a:t>
            </a:r>
            <a:r>
              <a:rPr lang="en-US" dirty="0"/>
              <a:t> </a:t>
            </a:r>
            <a:r>
              <a:rPr lang="hu-HU" dirty="0" smtClean="0"/>
              <a:t>(3)</a:t>
            </a:r>
            <a:endParaRPr lang="en-US" dirty="0"/>
          </a:p>
        </p:txBody>
      </p:sp>
      <p:pic>
        <p:nvPicPr>
          <p:cNvPr id="1028" name="Picture 4" descr="http://images.anandtech.com/doci/10347/2.PNG?_ga=1.268086222.1347664177.1471404587"/>
          <p:cNvPicPr>
            <a:picLocks noChangeAspect="1" noChangeArrowheads="1"/>
          </p:cNvPicPr>
          <p:nvPr/>
        </p:nvPicPr>
        <p:blipFill rotWithShape="1">
          <a:blip r:embed="rId2">
            <a:extLst>
              <a:ext uri="{28A0092B-C50C-407E-A947-70E740481C1C}">
                <a14:useLocalDpi xmlns:a14="http://schemas.microsoft.com/office/drawing/2010/main" val="0"/>
              </a:ext>
            </a:extLst>
          </a:blip>
          <a:srcRect t="13232" r="1873" b="9134"/>
          <a:stretch/>
        </p:blipFill>
        <p:spPr bwMode="auto">
          <a:xfrm>
            <a:off x="63501" y="1403775"/>
            <a:ext cx="9080500" cy="45905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8631" y="625811"/>
            <a:ext cx="9011121" cy="646331"/>
          </a:xfrm>
          <a:prstGeom prst="rect">
            <a:avLst/>
          </a:prstGeom>
          <a:noFill/>
        </p:spPr>
        <p:txBody>
          <a:bodyPr wrap="none" rtlCol="0">
            <a:spAutoFit/>
          </a:bodyPr>
          <a:lstStyle/>
          <a:p>
            <a:r>
              <a:rPr lang="hu-HU" dirty="0" smtClean="0">
                <a:solidFill>
                  <a:schemeClr val="accent6"/>
                </a:solidFill>
              </a:rPr>
              <a:t>Relative performance, efficiency and power efficiency of subsequent models</a:t>
            </a:r>
          </a:p>
          <a:p>
            <a:r>
              <a:rPr lang="hu-HU" dirty="0" smtClean="0">
                <a:solidFill>
                  <a:schemeClr val="accent6"/>
                </a:solidFill>
              </a:rPr>
              <a:t> of the Cortex-A line [92]</a:t>
            </a:r>
            <a:endParaRPr lang="en-US" dirty="0">
              <a:solidFill>
                <a:schemeClr val="accent6"/>
              </a:solidFill>
            </a:endParaRPr>
          </a:p>
        </p:txBody>
      </p:sp>
      <p:sp>
        <p:nvSpPr>
          <p:cNvPr id="4" name="TextBox 3"/>
          <p:cNvSpPr txBox="1"/>
          <p:nvPr/>
        </p:nvSpPr>
        <p:spPr>
          <a:xfrm>
            <a:off x="1430916" y="3917687"/>
            <a:ext cx="575799" cy="276999"/>
          </a:xfrm>
          <a:prstGeom prst="rect">
            <a:avLst/>
          </a:prstGeom>
          <a:noFill/>
        </p:spPr>
        <p:txBody>
          <a:bodyPr wrap="none" rtlCol="0">
            <a:spAutoFit/>
          </a:bodyPr>
          <a:lstStyle/>
          <a:p>
            <a:r>
              <a:rPr lang="en-US" sz="1200" dirty="0" smtClean="0"/>
              <a:t>2007</a:t>
            </a:r>
            <a:endParaRPr lang="en-US" sz="1200" dirty="0"/>
          </a:p>
        </p:txBody>
      </p:sp>
    </p:spTree>
    <p:extLst>
      <p:ext uri="{BB962C8B-B14F-4D97-AF65-F5344CB8AC3E}">
        <p14:creationId xmlns:p14="http://schemas.microsoft.com/office/powerpoint/2010/main" val="1214018744"/>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6.2.3 </a:t>
            </a:r>
            <a:r>
              <a:rPr lang="en-US" dirty="0"/>
              <a:t>The high performance Cortex-A</a:t>
            </a:r>
            <a:r>
              <a:rPr lang="hu-HU" dirty="0"/>
              <a:t>73</a:t>
            </a:r>
            <a:r>
              <a:rPr lang="en-US" dirty="0"/>
              <a:t> </a:t>
            </a:r>
            <a:r>
              <a:rPr lang="hu-HU" dirty="0" smtClean="0"/>
              <a:t>(4)</a:t>
            </a:r>
            <a:endParaRPr lang="en-US" dirty="0"/>
          </a:p>
        </p:txBody>
      </p:sp>
      <p:pic>
        <p:nvPicPr>
          <p:cNvPr id="4098" name="Picture 2" descr="http://images.anandtech.com/doci/10347/10.PNG?_ga=1.28485500.1347664177.1471404587"/>
          <p:cNvPicPr>
            <a:picLocks noChangeAspect="1" noChangeArrowheads="1"/>
          </p:cNvPicPr>
          <p:nvPr/>
        </p:nvPicPr>
        <p:blipFill rotWithShape="1">
          <a:blip r:embed="rId2">
            <a:extLst>
              <a:ext uri="{28A0092B-C50C-407E-A947-70E740481C1C}">
                <a14:useLocalDpi xmlns:a14="http://schemas.microsoft.com/office/drawing/2010/main" val="0"/>
              </a:ext>
            </a:extLst>
          </a:blip>
          <a:srcRect l="3016" t="14815" r="2000"/>
          <a:stretch/>
        </p:blipFill>
        <p:spPr bwMode="auto">
          <a:xfrm>
            <a:off x="193832" y="1373994"/>
            <a:ext cx="8743654" cy="45302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3831" y="619443"/>
            <a:ext cx="7685565" cy="369332"/>
          </a:xfrm>
          <a:prstGeom prst="rect">
            <a:avLst/>
          </a:prstGeom>
          <a:noFill/>
        </p:spPr>
        <p:txBody>
          <a:bodyPr wrap="none" rtlCol="0">
            <a:spAutoFit/>
          </a:bodyPr>
          <a:lstStyle/>
          <a:p>
            <a:r>
              <a:rPr lang="hu-HU" dirty="0" smtClean="0">
                <a:solidFill>
                  <a:schemeClr val="accent6"/>
                </a:solidFill>
              </a:rPr>
              <a:t>Cortex-A73 performance improvement over the Cortex-A72 [92]</a:t>
            </a:r>
            <a:endParaRPr lang="en-US" dirty="0">
              <a:solidFill>
                <a:schemeClr val="accent6"/>
              </a:solidFill>
            </a:endParaRPr>
          </a:p>
        </p:txBody>
      </p:sp>
    </p:spTree>
    <p:extLst>
      <p:ext uri="{BB962C8B-B14F-4D97-AF65-F5344CB8AC3E}">
        <p14:creationId xmlns:p14="http://schemas.microsoft.com/office/powerpoint/2010/main" val="1355182114"/>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6.2.3 </a:t>
            </a:r>
            <a:r>
              <a:rPr lang="en-US" dirty="0"/>
              <a:t>The high performance Cortex-A</a:t>
            </a:r>
            <a:r>
              <a:rPr lang="hu-HU" dirty="0"/>
              <a:t>73</a:t>
            </a:r>
            <a:r>
              <a:rPr lang="en-US" dirty="0"/>
              <a:t> </a:t>
            </a:r>
            <a:r>
              <a:rPr lang="hu-HU" dirty="0" smtClean="0"/>
              <a:t>(5)</a:t>
            </a:r>
            <a:endParaRPr lang="en-US" dirty="0"/>
          </a:p>
        </p:txBody>
      </p:sp>
      <p:pic>
        <p:nvPicPr>
          <p:cNvPr id="5122" name="Picture 2" descr="http://images.anandtech.com/doci/10347/11.PNG?_ga=1.25748349.1347664177.1471404587"/>
          <p:cNvPicPr>
            <a:picLocks noChangeAspect="1" noChangeArrowheads="1"/>
          </p:cNvPicPr>
          <p:nvPr/>
        </p:nvPicPr>
        <p:blipFill rotWithShape="1">
          <a:blip r:embed="rId2">
            <a:extLst>
              <a:ext uri="{28A0092B-C50C-407E-A947-70E740481C1C}">
                <a14:useLocalDpi xmlns:a14="http://schemas.microsoft.com/office/drawing/2010/main" val="0"/>
              </a:ext>
            </a:extLst>
          </a:blip>
          <a:srcRect l="3133" t="19758" b="13143"/>
          <a:stretch/>
        </p:blipFill>
        <p:spPr bwMode="auto">
          <a:xfrm>
            <a:off x="71500" y="1133745"/>
            <a:ext cx="8866125" cy="36904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3831" y="619443"/>
            <a:ext cx="6475812" cy="369332"/>
          </a:xfrm>
          <a:prstGeom prst="rect">
            <a:avLst/>
          </a:prstGeom>
          <a:noFill/>
        </p:spPr>
        <p:txBody>
          <a:bodyPr wrap="none" rtlCol="0">
            <a:spAutoFit/>
          </a:bodyPr>
          <a:lstStyle/>
          <a:p>
            <a:r>
              <a:rPr lang="hu-HU" dirty="0" smtClean="0">
                <a:solidFill>
                  <a:schemeClr val="accent6"/>
                </a:solidFill>
              </a:rPr>
              <a:t>Cortex-A73 power reduction over the Cortex-A72 [92]</a:t>
            </a:r>
            <a:endParaRPr lang="en-US" dirty="0">
              <a:solidFill>
                <a:schemeClr val="accent6"/>
              </a:solidFill>
            </a:endParaRPr>
          </a:p>
        </p:txBody>
      </p:sp>
    </p:spTree>
    <p:extLst>
      <p:ext uri="{BB962C8B-B14F-4D97-AF65-F5344CB8AC3E}">
        <p14:creationId xmlns:p14="http://schemas.microsoft.com/office/powerpoint/2010/main" val="1082967085"/>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6.2.3 </a:t>
            </a:r>
            <a:r>
              <a:rPr lang="en-US" dirty="0"/>
              <a:t>The high performance Cortex-A</a:t>
            </a:r>
            <a:r>
              <a:rPr lang="hu-HU" dirty="0"/>
              <a:t>73</a:t>
            </a:r>
            <a:r>
              <a:rPr lang="en-US" dirty="0"/>
              <a:t> </a:t>
            </a:r>
            <a:r>
              <a:rPr lang="hu-HU" dirty="0" smtClean="0"/>
              <a:t>(6)</a:t>
            </a:r>
            <a:endParaRPr lang="en-US" dirty="0"/>
          </a:p>
        </p:txBody>
      </p:sp>
      <p:pic>
        <p:nvPicPr>
          <p:cNvPr id="8194" name="Picture 2" descr="http://images.anandtech.com/doci/10347/13.PNG?_ga=1.25814013.1347664177.1471404587"/>
          <p:cNvPicPr>
            <a:picLocks noChangeAspect="1" noChangeArrowheads="1"/>
          </p:cNvPicPr>
          <p:nvPr/>
        </p:nvPicPr>
        <p:blipFill rotWithShape="1">
          <a:blip r:embed="rId2">
            <a:extLst>
              <a:ext uri="{28A0092B-C50C-407E-A947-70E740481C1C}">
                <a14:useLocalDpi xmlns:a14="http://schemas.microsoft.com/office/drawing/2010/main" val="0"/>
              </a:ext>
            </a:extLst>
          </a:blip>
          <a:srcRect l="5519" t="12802" r="14396"/>
          <a:stretch/>
        </p:blipFill>
        <p:spPr bwMode="auto">
          <a:xfrm>
            <a:off x="367406" y="1217630"/>
            <a:ext cx="8461812" cy="51674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3831" y="619443"/>
            <a:ext cx="8538235" cy="369332"/>
          </a:xfrm>
          <a:prstGeom prst="rect">
            <a:avLst/>
          </a:prstGeom>
          <a:noFill/>
        </p:spPr>
        <p:txBody>
          <a:bodyPr wrap="none" rtlCol="0">
            <a:spAutoFit/>
          </a:bodyPr>
          <a:lstStyle/>
          <a:p>
            <a:r>
              <a:rPr lang="hu-HU" dirty="0" smtClean="0">
                <a:solidFill>
                  <a:schemeClr val="accent6"/>
                </a:solidFill>
              </a:rPr>
              <a:t>Cortex-A73 performance improvement in a big-LITTE configuration [92]</a:t>
            </a:r>
            <a:endParaRPr lang="en-US" dirty="0">
              <a:solidFill>
                <a:schemeClr val="accent6"/>
              </a:solidFill>
            </a:endParaRPr>
          </a:p>
        </p:txBody>
      </p:sp>
    </p:spTree>
    <p:extLst>
      <p:ext uri="{BB962C8B-B14F-4D97-AF65-F5344CB8AC3E}">
        <p14:creationId xmlns:p14="http://schemas.microsoft.com/office/powerpoint/2010/main" val="3419049909"/>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6.2.3 </a:t>
            </a:r>
            <a:r>
              <a:rPr lang="en-US" dirty="0"/>
              <a:t>The high performance Cortex-A</a:t>
            </a:r>
            <a:r>
              <a:rPr lang="hu-HU" dirty="0"/>
              <a:t>73</a:t>
            </a:r>
            <a:r>
              <a:rPr lang="en-US" dirty="0"/>
              <a:t> </a:t>
            </a:r>
            <a:r>
              <a:rPr lang="hu-HU" dirty="0" smtClean="0"/>
              <a:t>(7)</a:t>
            </a:r>
            <a:endParaRPr lang="en-US" dirty="0"/>
          </a:p>
        </p:txBody>
      </p:sp>
      <p:pic>
        <p:nvPicPr>
          <p:cNvPr id="9218" name="Picture 2" descr="https://www.arm.com/assets/images/Cortex-A73-Chip-Diagram-16-L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535" y="1583795"/>
            <a:ext cx="4509689" cy="48323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57065" y="1788731"/>
            <a:ext cx="3721212" cy="4475584"/>
          </a:xfrm>
          <a:prstGeom prst="rect">
            <a:avLst/>
          </a:prstGeom>
          <a:noFill/>
        </p:spPr>
        <p:txBody>
          <a:bodyPr wrap="none" rtlCol="0">
            <a:spAutoFit/>
          </a:bodyPr>
          <a:lstStyle/>
          <a:p>
            <a:pPr>
              <a:spcAft>
                <a:spcPts val="400"/>
              </a:spcAft>
            </a:pPr>
            <a:r>
              <a:rPr lang="hu-HU" sz="1350" dirty="0" smtClean="0">
                <a:solidFill>
                  <a:srgbClr val="000000"/>
                </a:solidFill>
              </a:rPr>
              <a:t>ECC:    </a:t>
            </a:r>
            <a:r>
              <a:rPr lang="hu-HU" sz="1350" b="1" dirty="0" smtClean="0">
                <a:solidFill>
                  <a:srgbClr val="000000"/>
                </a:solidFill>
              </a:rPr>
              <a:t>E</a:t>
            </a:r>
            <a:r>
              <a:rPr lang="hu-HU" sz="1350" dirty="0" smtClean="0">
                <a:solidFill>
                  <a:srgbClr val="000000"/>
                </a:solidFill>
              </a:rPr>
              <a:t>rror </a:t>
            </a:r>
            <a:r>
              <a:rPr lang="hu-HU" sz="1350" b="1" dirty="0" smtClean="0">
                <a:solidFill>
                  <a:srgbClr val="000000"/>
                </a:solidFill>
              </a:rPr>
              <a:t>C</a:t>
            </a:r>
            <a:r>
              <a:rPr lang="hu-HU" sz="1350" dirty="0" smtClean="0">
                <a:solidFill>
                  <a:srgbClr val="000000"/>
                </a:solidFill>
              </a:rPr>
              <a:t>orrecting </a:t>
            </a:r>
            <a:r>
              <a:rPr lang="hu-HU" sz="1350" b="1" dirty="0" smtClean="0">
                <a:solidFill>
                  <a:srgbClr val="000000"/>
                </a:solidFill>
              </a:rPr>
              <a:t>C</a:t>
            </a:r>
            <a:r>
              <a:rPr lang="hu-HU" sz="1350" dirty="0" smtClean="0">
                <a:solidFill>
                  <a:srgbClr val="000000"/>
                </a:solidFill>
              </a:rPr>
              <a:t>ode</a:t>
            </a:r>
          </a:p>
          <a:p>
            <a:pPr>
              <a:spcAft>
                <a:spcPts val="200"/>
              </a:spcAft>
            </a:pPr>
            <a:r>
              <a:rPr lang="hu-HU" sz="1350" dirty="0" smtClean="0">
                <a:solidFill>
                  <a:srgbClr val="000000"/>
                </a:solidFill>
              </a:rPr>
              <a:t>ACP:    </a:t>
            </a:r>
            <a:r>
              <a:rPr lang="hu-HU" sz="1350" b="1" dirty="0" smtClean="0">
                <a:solidFill>
                  <a:srgbClr val="000000"/>
                </a:solidFill>
              </a:rPr>
              <a:t>A</a:t>
            </a:r>
            <a:r>
              <a:rPr lang="hu-HU" sz="1350" dirty="0" smtClean="0">
                <a:solidFill>
                  <a:srgbClr val="000000"/>
                </a:solidFill>
              </a:rPr>
              <a:t>ccelerator </a:t>
            </a:r>
            <a:r>
              <a:rPr lang="hu-HU" sz="1350" b="1" dirty="0" smtClean="0">
                <a:solidFill>
                  <a:srgbClr val="000000"/>
                </a:solidFill>
              </a:rPr>
              <a:t>C</a:t>
            </a:r>
            <a:r>
              <a:rPr lang="hu-HU" sz="1350" dirty="0" smtClean="0">
                <a:solidFill>
                  <a:srgbClr val="000000"/>
                </a:solidFill>
              </a:rPr>
              <a:t>oherence </a:t>
            </a:r>
            <a:r>
              <a:rPr lang="hu-HU" sz="1350" b="1" dirty="0" smtClean="0">
                <a:solidFill>
                  <a:srgbClr val="000000"/>
                </a:solidFill>
              </a:rPr>
              <a:t>P</a:t>
            </a:r>
            <a:r>
              <a:rPr lang="hu-HU" sz="1350" dirty="0" smtClean="0">
                <a:solidFill>
                  <a:srgbClr val="000000"/>
                </a:solidFill>
              </a:rPr>
              <a:t>ort</a:t>
            </a:r>
          </a:p>
          <a:p>
            <a:r>
              <a:rPr lang="hu-HU" sz="1350" dirty="0">
                <a:solidFill>
                  <a:srgbClr val="000000"/>
                </a:solidFill>
              </a:rPr>
              <a:t> </a:t>
            </a:r>
            <a:r>
              <a:rPr lang="hu-HU" sz="1350" dirty="0" smtClean="0">
                <a:solidFill>
                  <a:srgbClr val="000000"/>
                </a:solidFill>
              </a:rPr>
              <a:t>            (to connect non-cached </a:t>
            </a:r>
          </a:p>
          <a:p>
            <a:pPr>
              <a:spcAft>
                <a:spcPts val="400"/>
              </a:spcAft>
            </a:pPr>
            <a:r>
              <a:rPr lang="hu-HU" sz="1350" dirty="0" smtClean="0">
                <a:solidFill>
                  <a:srgbClr val="000000"/>
                </a:solidFill>
              </a:rPr>
              <a:t>             coherent data sources)</a:t>
            </a:r>
          </a:p>
          <a:p>
            <a:pPr>
              <a:spcAft>
                <a:spcPts val="400"/>
              </a:spcAft>
            </a:pPr>
            <a:r>
              <a:rPr lang="hu-HU" sz="1350" dirty="0" smtClean="0">
                <a:solidFill>
                  <a:srgbClr val="000000"/>
                </a:solidFill>
              </a:rPr>
              <a:t>SCU:    </a:t>
            </a:r>
            <a:r>
              <a:rPr lang="hu-HU" sz="1350" b="1" dirty="0" smtClean="0">
                <a:solidFill>
                  <a:srgbClr val="000000"/>
                </a:solidFill>
              </a:rPr>
              <a:t>S</a:t>
            </a:r>
            <a:r>
              <a:rPr lang="hu-HU" sz="1350" dirty="0" smtClean="0">
                <a:solidFill>
                  <a:srgbClr val="000000"/>
                </a:solidFill>
              </a:rPr>
              <a:t>noop </a:t>
            </a:r>
            <a:r>
              <a:rPr lang="hu-HU" sz="1350" b="1" dirty="0" smtClean="0">
                <a:solidFill>
                  <a:srgbClr val="000000"/>
                </a:solidFill>
              </a:rPr>
              <a:t>C</a:t>
            </a:r>
            <a:r>
              <a:rPr lang="hu-HU" sz="1350" dirty="0" smtClean="0">
                <a:solidFill>
                  <a:srgbClr val="000000"/>
                </a:solidFill>
              </a:rPr>
              <a:t>ontrol </a:t>
            </a:r>
            <a:r>
              <a:rPr lang="hu-HU" sz="1350" b="1" dirty="0" smtClean="0">
                <a:solidFill>
                  <a:srgbClr val="000000"/>
                </a:solidFill>
              </a:rPr>
              <a:t>U</a:t>
            </a:r>
            <a:r>
              <a:rPr lang="hu-HU" sz="1350" dirty="0" smtClean="0">
                <a:solidFill>
                  <a:srgbClr val="000000"/>
                </a:solidFill>
              </a:rPr>
              <a:t>nit</a:t>
            </a:r>
          </a:p>
          <a:p>
            <a:r>
              <a:rPr lang="hu-HU" sz="1350" dirty="0">
                <a:solidFill>
                  <a:srgbClr val="000000"/>
                </a:solidFill>
              </a:rPr>
              <a:t> </a:t>
            </a:r>
            <a:r>
              <a:rPr lang="hu-HU" sz="1350" dirty="0" smtClean="0">
                <a:solidFill>
                  <a:srgbClr val="000000"/>
                </a:solidFill>
              </a:rPr>
              <a:t>            (Provides coherence within the </a:t>
            </a:r>
          </a:p>
          <a:p>
            <a:pPr>
              <a:spcAft>
                <a:spcPts val="400"/>
              </a:spcAft>
            </a:pPr>
            <a:r>
              <a:rPr lang="hu-HU" sz="1350" dirty="0">
                <a:solidFill>
                  <a:srgbClr val="000000"/>
                </a:solidFill>
              </a:rPr>
              <a:t> </a:t>
            </a:r>
            <a:r>
              <a:rPr lang="hu-HU" sz="1350" dirty="0" smtClean="0">
                <a:solidFill>
                  <a:srgbClr val="000000"/>
                </a:solidFill>
              </a:rPr>
              <a:t>            the processor)</a:t>
            </a:r>
          </a:p>
          <a:p>
            <a:r>
              <a:rPr lang="hu-HU" sz="1350" dirty="0" smtClean="0">
                <a:solidFill>
                  <a:srgbClr val="000000"/>
                </a:solidFill>
              </a:rPr>
              <a:t>AMBA:  </a:t>
            </a:r>
            <a:r>
              <a:rPr lang="hu-HU" sz="1350" b="1" dirty="0" smtClean="0">
                <a:solidFill>
                  <a:srgbClr val="000000"/>
                </a:solidFill>
              </a:rPr>
              <a:t>A</a:t>
            </a:r>
            <a:r>
              <a:rPr lang="hu-HU" sz="1350" dirty="0" smtClean="0">
                <a:solidFill>
                  <a:srgbClr val="000000"/>
                </a:solidFill>
              </a:rPr>
              <a:t>dvanced </a:t>
            </a:r>
            <a:r>
              <a:rPr lang="hu-HU" sz="1350" b="1" dirty="0" smtClean="0">
                <a:solidFill>
                  <a:srgbClr val="000000"/>
                </a:solidFill>
              </a:rPr>
              <a:t>M</a:t>
            </a:r>
            <a:r>
              <a:rPr lang="hu-HU" sz="1350" dirty="0" smtClean="0">
                <a:solidFill>
                  <a:srgbClr val="000000"/>
                </a:solidFill>
              </a:rPr>
              <a:t>icrocontroller</a:t>
            </a:r>
          </a:p>
          <a:p>
            <a:pPr>
              <a:spcAft>
                <a:spcPts val="200"/>
              </a:spcAft>
            </a:pPr>
            <a:r>
              <a:rPr lang="hu-HU" sz="1350" dirty="0" smtClean="0">
                <a:solidFill>
                  <a:srgbClr val="000000"/>
                </a:solidFill>
              </a:rPr>
              <a:t>             </a:t>
            </a:r>
            <a:r>
              <a:rPr lang="hu-HU" sz="1350" b="1" dirty="0" smtClean="0">
                <a:solidFill>
                  <a:srgbClr val="000000"/>
                </a:solidFill>
              </a:rPr>
              <a:t>B</a:t>
            </a:r>
            <a:r>
              <a:rPr lang="hu-HU" sz="1350" dirty="0" smtClean="0">
                <a:solidFill>
                  <a:srgbClr val="000000"/>
                </a:solidFill>
              </a:rPr>
              <a:t>us </a:t>
            </a:r>
            <a:r>
              <a:rPr lang="hu-HU" sz="1350" b="1" dirty="0" smtClean="0">
                <a:solidFill>
                  <a:srgbClr val="000000"/>
                </a:solidFill>
              </a:rPr>
              <a:t>A</a:t>
            </a:r>
            <a:r>
              <a:rPr lang="hu-HU" sz="1350" dirty="0" smtClean="0">
                <a:solidFill>
                  <a:srgbClr val="000000"/>
                </a:solidFill>
              </a:rPr>
              <a:t>rchitecture</a:t>
            </a:r>
          </a:p>
          <a:p>
            <a:r>
              <a:rPr lang="hu-HU" sz="1350" dirty="0" smtClean="0">
                <a:solidFill>
                  <a:srgbClr val="000000"/>
                </a:solidFill>
              </a:rPr>
              <a:t>             (O</a:t>
            </a:r>
            <a:r>
              <a:rPr lang="en-US" sz="1350" dirty="0" smtClean="0">
                <a:solidFill>
                  <a:srgbClr val="000000"/>
                </a:solidFill>
              </a:rPr>
              <a:t>n-chip </a:t>
            </a:r>
            <a:r>
              <a:rPr lang="en-US" sz="1350" dirty="0">
                <a:solidFill>
                  <a:srgbClr val="000000"/>
                </a:solidFill>
              </a:rPr>
              <a:t>bus standard for </a:t>
            </a:r>
            <a:endParaRPr lang="hu-HU" sz="1350" dirty="0" smtClean="0">
              <a:solidFill>
                <a:srgbClr val="000000"/>
              </a:solidFill>
            </a:endParaRPr>
          </a:p>
          <a:p>
            <a:pPr>
              <a:spcAft>
                <a:spcPts val="400"/>
              </a:spcAft>
            </a:pPr>
            <a:r>
              <a:rPr lang="hu-HU" sz="1350" dirty="0" smtClean="0">
                <a:solidFill>
                  <a:srgbClr val="000000"/>
                </a:solidFill>
              </a:rPr>
              <a:t>             </a:t>
            </a:r>
            <a:r>
              <a:rPr lang="en-US" sz="1350" dirty="0" err="1" smtClean="0">
                <a:solidFill>
                  <a:srgbClr val="000000"/>
                </a:solidFill>
              </a:rPr>
              <a:t>SoC</a:t>
            </a:r>
            <a:r>
              <a:rPr lang="hu-HU" sz="1350" dirty="0" smtClean="0">
                <a:solidFill>
                  <a:srgbClr val="000000"/>
                </a:solidFill>
              </a:rPr>
              <a:t>)</a:t>
            </a:r>
            <a:r>
              <a:rPr lang="en-US" sz="1350" dirty="0" smtClean="0">
                <a:solidFill>
                  <a:srgbClr val="000000"/>
                </a:solidFill>
              </a:rPr>
              <a:t> designs</a:t>
            </a:r>
            <a:r>
              <a:rPr lang="hu-HU" sz="1350" dirty="0" smtClean="0">
                <a:solidFill>
                  <a:srgbClr val="000000"/>
                </a:solidFill>
              </a:rPr>
              <a:t>)</a:t>
            </a:r>
          </a:p>
          <a:p>
            <a:pPr>
              <a:spcAft>
                <a:spcPts val="200"/>
              </a:spcAft>
            </a:pPr>
            <a:r>
              <a:rPr lang="en-US" sz="1350" dirty="0">
                <a:solidFill>
                  <a:srgbClr val="000000"/>
                </a:solidFill>
              </a:rPr>
              <a:t>AXI</a:t>
            </a:r>
            <a:r>
              <a:rPr lang="hu-HU" sz="1350" dirty="0">
                <a:solidFill>
                  <a:srgbClr val="000000"/>
                </a:solidFill>
              </a:rPr>
              <a:t>4:   </a:t>
            </a:r>
            <a:r>
              <a:rPr lang="en-US" sz="1350" dirty="0">
                <a:solidFill>
                  <a:srgbClr val="000000"/>
                </a:solidFill>
              </a:rPr>
              <a:t> </a:t>
            </a:r>
            <a:r>
              <a:rPr lang="en-US" sz="1350" b="1" dirty="0">
                <a:solidFill>
                  <a:srgbClr val="000000"/>
                </a:solidFill>
              </a:rPr>
              <a:t>A</a:t>
            </a:r>
            <a:r>
              <a:rPr lang="en-US" sz="1350" dirty="0">
                <a:solidFill>
                  <a:srgbClr val="000000"/>
                </a:solidFill>
              </a:rPr>
              <a:t>dvanced </a:t>
            </a:r>
            <a:r>
              <a:rPr lang="en-US" sz="1350" dirty="0" err="1">
                <a:solidFill>
                  <a:srgbClr val="000000"/>
                </a:solidFill>
              </a:rPr>
              <a:t>e</a:t>
            </a:r>
            <a:r>
              <a:rPr lang="en-US" sz="1350" b="1" dirty="0" err="1">
                <a:solidFill>
                  <a:srgbClr val="000000"/>
                </a:solidFill>
              </a:rPr>
              <a:t>X</a:t>
            </a:r>
            <a:r>
              <a:rPr lang="en-US" sz="1350" dirty="0" err="1">
                <a:solidFill>
                  <a:srgbClr val="000000"/>
                </a:solidFill>
              </a:rPr>
              <a:t>tensible</a:t>
            </a:r>
            <a:r>
              <a:rPr lang="en-US" sz="1350" dirty="0">
                <a:solidFill>
                  <a:srgbClr val="000000"/>
                </a:solidFill>
              </a:rPr>
              <a:t> </a:t>
            </a:r>
            <a:r>
              <a:rPr lang="en-US" sz="1350" b="1" dirty="0">
                <a:solidFill>
                  <a:srgbClr val="000000"/>
                </a:solidFill>
              </a:rPr>
              <a:t>I</a:t>
            </a:r>
            <a:r>
              <a:rPr lang="en-US" sz="1350" dirty="0">
                <a:solidFill>
                  <a:srgbClr val="000000"/>
                </a:solidFill>
              </a:rPr>
              <a:t>nterface</a:t>
            </a:r>
            <a:endParaRPr lang="hu-HU" sz="1350" dirty="0">
              <a:solidFill>
                <a:srgbClr val="000000"/>
              </a:solidFill>
            </a:endParaRPr>
          </a:p>
          <a:p>
            <a:r>
              <a:rPr lang="hu-HU" sz="1350" dirty="0">
                <a:solidFill>
                  <a:srgbClr val="000000"/>
                </a:solidFill>
              </a:rPr>
              <a:t>              (</a:t>
            </a:r>
            <a:r>
              <a:rPr lang="en-US" sz="1350" dirty="0">
                <a:solidFill>
                  <a:srgbClr val="000000"/>
                </a:solidFill>
              </a:rPr>
              <a:t>The most widespread AMBA</a:t>
            </a:r>
            <a:r>
              <a:rPr lang="hu-HU" sz="1350" dirty="0">
                <a:solidFill>
                  <a:srgbClr val="000000"/>
                </a:solidFill>
              </a:rPr>
              <a:t>4</a:t>
            </a:r>
          </a:p>
          <a:p>
            <a:pPr>
              <a:spcAft>
                <a:spcPts val="400"/>
              </a:spcAft>
            </a:pPr>
            <a:r>
              <a:rPr lang="hu-HU" sz="1350" dirty="0">
                <a:solidFill>
                  <a:srgbClr val="000000"/>
                </a:solidFill>
              </a:rPr>
              <a:t>             </a:t>
            </a:r>
            <a:r>
              <a:rPr lang="en-US" sz="1350" dirty="0">
                <a:solidFill>
                  <a:srgbClr val="000000"/>
                </a:solidFill>
              </a:rPr>
              <a:t> </a:t>
            </a:r>
            <a:r>
              <a:rPr lang="hu-HU" sz="1350" dirty="0">
                <a:solidFill>
                  <a:srgbClr val="000000"/>
                </a:solidFill>
              </a:rPr>
              <a:t>non cache-coherent </a:t>
            </a:r>
            <a:r>
              <a:rPr lang="en-US" sz="1350" dirty="0">
                <a:solidFill>
                  <a:srgbClr val="000000"/>
                </a:solidFill>
              </a:rPr>
              <a:t>interface</a:t>
            </a:r>
            <a:r>
              <a:rPr lang="hu-HU" sz="1350" dirty="0">
                <a:solidFill>
                  <a:srgbClr val="000000"/>
                </a:solidFill>
              </a:rPr>
              <a:t>)</a:t>
            </a:r>
            <a:endParaRPr lang="hu-HU" sz="1350" dirty="0" smtClean="0">
              <a:solidFill>
                <a:srgbClr val="000000"/>
              </a:solidFill>
            </a:endParaRPr>
          </a:p>
          <a:p>
            <a:pPr>
              <a:spcAft>
                <a:spcPts val="200"/>
              </a:spcAft>
            </a:pPr>
            <a:r>
              <a:rPr lang="en-US" sz="1350" dirty="0" smtClean="0">
                <a:solidFill>
                  <a:srgbClr val="000000"/>
                </a:solidFill>
              </a:rPr>
              <a:t>ACE</a:t>
            </a:r>
            <a:r>
              <a:rPr lang="hu-HU" sz="1350" dirty="0" smtClean="0">
                <a:solidFill>
                  <a:srgbClr val="000000"/>
                </a:solidFill>
              </a:rPr>
              <a:t>:</a:t>
            </a:r>
            <a:r>
              <a:rPr lang="en-US" sz="1350" dirty="0">
                <a:solidFill>
                  <a:srgbClr val="000000"/>
                </a:solidFill>
              </a:rPr>
              <a:t> </a:t>
            </a:r>
            <a:r>
              <a:rPr lang="hu-HU" sz="1350" dirty="0" smtClean="0">
                <a:solidFill>
                  <a:srgbClr val="000000"/>
                </a:solidFill>
              </a:rPr>
              <a:t>   </a:t>
            </a:r>
            <a:r>
              <a:rPr lang="en-US" sz="1350" b="1" dirty="0" smtClean="0">
                <a:solidFill>
                  <a:srgbClr val="000000"/>
                </a:solidFill>
              </a:rPr>
              <a:t>A</a:t>
            </a:r>
            <a:r>
              <a:rPr lang="en-US" sz="1350" dirty="0" smtClean="0">
                <a:solidFill>
                  <a:srgbClr val="000000"/>
                </a:solidFill>
              </a:rPr>
              <a:t>XI </a:t>
            </a:r>
            <a:r>
              <a:rPr lang="en-US" sz="1350" b="1" dirty="0">
                <a:solidFill>
                  <a:srgbClr val="000000"/>
                </a:solidFill>
              </a:rPr>
              <a:t>C</a:t>
            </a:r>
            <a:r>
              <a:rPr lang="en-US" sz="1350" dirty="0">
                <a:solidFill>
                  <a:srgbClr val="000000"/>
                </a:solidFill>
              </a:rPr>
              <a:t>oherency </a:t>
            </a:r>
            <a:r>
              <a:rPr lang="en-US" sz="1350" b="1" dirty="0" smtClean="0">
                <a:solidFill>
                  <a:srgbClr val="000000"/>
                </a:solidFill>
              </a:rPr>
              <a:t>E</a:t>
            </a:r>
            <a:r>
              <a:rPr lang="en-US" sz="1350" dirty="0" smtClean="0">
                <a:solidFill>
                  <a:srgbClr val="000000"/>
                </a:solidFill>
              </a:rPr>
              <a:t>xtensions</a:t>
            </a:r>
            <a:endParaRPr lang="hu-HU" sz="1350" dirty="0" smtClean="0">
              <a:solidFill>
                <a:srgbClr val="000000"/>
              </a:solidFill>
            </a:endParaRPr>
          </a:p>
          <a:p>
            <a:pPr>
              <a:spcAft>
                <a:spcPts val="200"/>
              </a:spcAft>
            </a:pPr>
            <a:r>
              <a:rPr lang="hu-HU" sz="1350" dirty="0">
                <a:solidFill>
                  <a:srgbClr val="000000"/>
                </a:solidFill>
              </a:rPr>
              <a:t> </a:t>
            </a:r>
            <a:r>
              <a:rPr lang="hu-HU" sz="1350" dirty="0" smtClean="0">
                <a:solidFill>
                  <a:srgbClr val="000000"/>
                </a:solidFill>
              </a:rPr>
              <a:t>          AMBA4 cache coherent interface</a:t>
            </a:r>
          </a:p>
          <a:p>
            <a:r>
              <a:rPr lang="hu-HU" sz="1350" dirty="0" smtClean="0">
                <a:solidFill>
                  <a:srgbClr val="000000"/>
                </a:solidFill>
              </a:rPr>
              <a:t>             (</a:t>
            </a:r>
            <a:r>
              <a:rPr lang="en-US" sz="1350" dirty="0" smtClean="0">
                <a:solidFill>
                  <a:srgbClr val="000000"/>
                </a:solidFill>
              </a:rPr>
              <a:t>Used </a:t>
            </a:r>
            <a:r>
              <a:rPr lang="en-US" sz="1350" dirty="0">
                <a:solidFill>
                  <a:srgbClr val="000000"/>
                </a:solidFill>
              </a:rPr>
              <a:t>in </a:t>
            </a:r>
            <a:r>
              <a:rPr lang="en-US" sz="1350" dirty="0" err="1" smtClean="0">
                <a:solidFill>
                  <a:srgbClr val="000000"/>
                </a:solidFill>
              </a:rPr>
              <a:t>big.LITTLE</a:t>
            </a:r>
            <a:r>
              <a:rPr lang="en-US" sz="1350" dirty="0" smtClean="0">
                <a:solidFill>
                  <a:srgbClr val="000000"/>
                </a:solidFill>
              </a:rPr>
              <a:t> systems</a:t>
            </a:r>
            <a:endParaRPr lang="hu-HU" sz="1350" dirty="0" smtClean="0">
              <a:solidFill>
                <a:srgbClr val="000000"/>
              </a:solidFill>
            </a:endParaRPr>
          </a:p>
          <a:p>
            <a:r>
              <a:rPr lang="en-US" sz="1350" dirty="0" smtClean="0">
                <a:solidFill>
                  <a:srgbClr val="000000"/>
                </a:solidFill>
              </a:rPr>
              <a:t> </a:t>
            </a:r>
            <a:r>
              <a:rPr lang="hu-HU" sz="1350" dirty="0" smtClean="0">
                <a:solidFill>
                  <a:srgbClr val="000000"/>
                </a:solidFill>
              </a:rPr>
              <a:t>            </a:t>
            </a:r>
            <a:r>
              <a:rPr lang="en-US" sz="1350" dirty="0" smtClean="0">
                <a:solidFill>
                  <a:srgbClr val="000000"/>
                </a:solidFill>
              </a:rPr>
              <a:t>for </a:t>
            </a:r>
            <a:r>
              <a:rPr lang="en-US" sz="1350" dirty="0">
                <a:solidFill>
                  <a:srgbClr val="000000"/>
                </a:solidFill>
              </a:rPr>
              <a:t>smartphones, tablets</a:t>
            </a:r>
            <a:r>
              <a:rPr lang="en-US" sz="1350" dirty="0" smtClean="0">
                <a:solidFill>
                  <a:srgbClr val="000000"/>
                </a:solidFill>
              </a:rPr>
              <a:t>,</a:t>
            </a:r>
            <a:endParaRPr lang="hu-HU" sz="1350" dirty="0" smtClean="0">
              <a:solidFill>
                <a:srgbClr val="000000"/>
              </a:solidFill>
            </a:endParaRPr>
          </a:p>
          <a:p>
            <a:pPr>
              <a:spcAft>
                <a:spcPts val="400"/>
              </a:spcAft>
            </a:pPr>
            <a:r>
              <a:rPr lang="hu-HU" sz="1350" dirty="0">
                <a:solidFill>
                  <a:srgbClr val="000000"/>
                </a:solidFill>
              </a:rPr>
              <a:t> </a:t>
            </a:r>
            <a:r>
              <a:rPr lang="hu-HU" sz="1350" dirty="0" smtClean="0">
                <a:solidFill>
                  <a:srgbClr val="000000"/>
                </a:solidFill>
              </a:rPr>
              <a:t>           </a:t>
            </a:r>
            <a:r>
              <a:rPr lang="en-US" sz="1350" dirty="0" smtClean="0">
                <a:solidFill>
                  <a:srgbClr val="000000"/>
                </a:solidFill>
              </a:rPr>
              <a:t> </a:t>
            </a:r>
            <a:r>
              <a:rPr lang="en-US" sz="1350" dirty="0">
                <a:solidFill>
                  <a:srgbClr val="000000"/>
                </a:solidFill>
              </a:rPr>
              <a:t>etc</a:t>
            </a:r>
            <a:r>
              <a:rPr lang="en-US" sz="1350" dirty="0" smtClean="0">
                <a:solidFill>
                  <a:srgbClr val="000000"/>
                </a:solidFill>
              </a:rPr>
              <a:t>.</a:t>
            </a:r>
            <a:r>
              <a:rPr lang="hu-HU" sz="1350" dirty="0" smtClean="0">
                <a:solidFill>
                  <a:srgbClr val="000000"/>
                </a:solidFill>
              </a:rPr>
              <a:t>).</a:t>
            </a:r>
          </a:p>
        </p:txBody>
      </p:sp>
      <p:sp>
        <p:nvSpPr>
          <p:cNvPr id="6" name="TextBox 5"/>
          <p:cNvSpPr txBox="1"/>
          <p:nvPr/>
        </p:nvSpPr>
        <p:spPr>
          <a:xfrm>
            <a:off x="176191" y="628341"/>
            <a:ext cx="5782609" cy="369332"/>
          </a:xfrm>
          <a:prstGeom prst="rect">
            <a:avLst/>
          </a:prstGeom>
          <a:noFill/>
        </p:spPr>
        <p:txBody>
          <a:bodyPr wrap="none" rtlCol="0">
            <a:spAutoFit/>
          </a:bodyPr>
          <a:lstStyle/>
          <a:p>
            <a:r>
              <a:rPr lang="en-US" dirty="0" smtClean="0">
                <a:solidFill>
                  <a:srgbClr val="2D2D8A"/>
                </a:solidFill>
              </a:rPr>
              <a:t>High level block diagram of the Cortex-A</a:t>
            </a:r>
            <a:r>
              <a:rPr lang="hu-HU" dirty="0" smtClean="0">
                <a:solidFill>
                  <a:srgbClr val="2D2D8A"/>
                </a:solidFill>
              </a:rPr>
              <a:t>73</a:t>
            </a:r>
            <a:r>
              <a:rPr lang="en-US" dirty="0" smtClean="0">
                <a:solidFill>
                  <a:srgbClr val="2D2D8A"/>
                </a:solidFill>
              </a:rPr>
              <a:t> </a:t>
            </a:r>
            <a:r>
              <a:rPr lang="en-US" dirty="0" smtClean="0">
                <a:solidFill>
                  <a:srgbClr val="000000"/>
                </a:solidFill>
              </a:rPr>
              <a:t>[</a:t>
            </a:r>
            <a:r>
              <a:rPr lang="hu-HU" dirty="0" smtClean="0">
                <a:solidFill>
                  <a:srgbClr val="000000"/>
                </a:solidFill>
              </a:rPr>
              <a:t>93</a:t>
            </a:r>
            <a:r>
              <a:rPr lang="en-US" dirty="0" smtClean="0">
                <a:solidFill>
                  <a:srgbClr val="000000"/>
                </a:solidFill>
              </a:rPr>
              <a:t>]</a:t>
            </a:r>
            <a:endParaRPr lang="en-US" dirty="0">
              <a:solidFill>
                <a:srgbClr val="000000"/>
              </a:solidFill>
            </a:endParaRPr>
          </a:p>
        </p:txBody>
      </p:sp>
    </p:spTree>
    <p:extLst>
      <p:ext uri="{BB962C8B-B14F-4D97-AF65-F5344CB8AC3E}">
        <p14:creationId xmlns:p14="http://schemas.microsoft.com/office/powerpoint/2010/main" val="3961471744"/>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6368" y="632160"/>
            <a:ext cx="7255576" cy="369332"/>
          </a:xfrm>
          <a:prstGeom prst="rect">
            <a:avLst/>
          </a:prstGeom>
          <a:noFill/>
        </p:spPr>
        <p:txBody>
          <a:bodyPr wrap="none" rtlCol="0">
            <a:spAutoFit/>
          </a:bodyPr>
          <a:lstStyle/>
          <a:p>
            <a:r>
              <a:rPr lang="en-US" dirty="0" smtClean="0">
                <a:solidFill>
                  <a:srgbClr val="2D2D8A"/>
                </a:solidFill>
              </a:rPr>
              <a:t>Key features of the </a:t>
            </a:r>
            <a:r>
              <a:rPr lang="hu-HU" dirty="0" smtClean="0">
                <a:solidFill>
                  <a:srgbClr val="2D2D8A"/>
                </a:solidFill>
              </a:rPr>
              <a:t>microarchitecture of the </a:t>
            </a:r>
            <a:r>
              <a:rPr lang="en-US" dirty="0" smtClean="0">
                <a:solidFill>
                  <a:srgbClr val="2D2D8A"/>
                </a:solidFill>
              </a:rPr>
              <a:t>Cortex-A</a:t>
            </a:r>
            <a:r>
              <a:rPr lang="hu-HU" dirty="0" smtClean="0">
                <a:solidFill>
                  <a:srgbClr val="2D2D8A"/>
                </a:solidFill>
              </a:rPr>
              <a:t>73 [92]</a:t>
            </a:r>
            <a:endParaRPr lang="en-US" dirty="0">
              <a:solidFill>
                <a:srgbClr val="2D2D8A"/>
              </a:solidFill>
            </a:endParaRPr>
          </a:p>
        </p:txBody>
      </p:sp>
      <p:sp>
        <p:nvSpPr>
          <p:cNvPr id="4" name="TextBox 3"/>
          <p:cNvSpPr txBox="1"/>
          <p:nvPr/>
        </p:nvSpPr>
        <p:spPr>
          <a:xfrm>
            <a:off x="378462" y="986030"/>
            <a:ext cx="8446158" cy="1554272"/>
          </a:xfrm>
          <a:prstGeom prst="rect">
            <a:avLst/>
          </a:prstGeom>
          <a:noFill/>
        </p:spPr>
        <p:txBody>
          <a:bodyPr wrap="none" rtlCol="0">
            <a:spAutoFit/>
          </a:bodyPr>
          <a:lstStyle/>
          <a:p>
            <a:pPr marL="285750" indent="-285750">
              <a:spcAft>
                <a:spcPts val="600"/>
              </a:spcAft>
              <a:buClr>
                <a:srgbClr val="000000"/>
              </a:buClr>
              <a:buFont typeface="Arial" panose="020B0604020202020204" pitchFamily="34" charset="0"/>
              <a:buChar char="•"/>
            </a:pPr>
            <a:r>
              <a:rPr lang="hu-HU" sz="1600" dirty="0" smtClean="0">
                <a:solidFill>
                  <a:srgbClr val="0070C0"/>
                </a:solidFill>
              </a:rPr>
              <a:t>It has a two-wide in-order front-end and a four-wide out-of-order back-end.</a:t>
            </a:r>
          </a:p>
          <a:p>
            <a:pPr>
              <a:buClr>
                <a:srgbClr val="000000"/>
              </a:buClr>
            </a:pPr>
            <a:r>
              <a:rPr lang="hu-HU" sz="1600" dirty="0" smtClean="0">
                <a:solidFill>
                  <a:srgbClr val="0070C0"/>
                </a:solidFill>
              </a:rPr>
              <a:t>    </a:t>
            </a:r>
            <a:r>
              <a:rPr lang="hu-HU" sz="1600" dirty="0" smtClean="0"/>
              <a:t>This is in contrast to the Cortex-A72 that has a three-wide in-order front-end</a:t>
            </a:r>
          </a:p>
          <a:p>
            <a:pPr>
              <a:spcAft>
                <a:spcPts val="600"/>
              </a:spcAft>
              <a:buClr>
                <a:srgbClr val="000000"/>
              </a:buClr>
            </a:pPr>
            <a:r>
              <a:rPr lang="hu-HU" sz="1600" dirty="0" smtClean="0"/>
              <a:t>      and a five-wide out-of-order back-end (see subsequent Figures).</a:t>
            </a:r>
          </a:p>
          <a:p>
            <a:pPr marL="285750" indent="-285750">
              <a:spcAft>
                <a:spcPts val="600"/>
              </a:spcAft>
              <a:buClr>
                <a:srgbClr val="000000"/>
              </a:buClr>
              <a:buFont typeface="Arial" panose="020B0604020202020204" pitchFamily="34" charset="0"/>
              <a:buChar char="•"/>
            </a:pPr>
            <a:r>
              <a:rPr lang="en-US" sz="1600" dirty="0" smtClean="0">
                <a:solidFill>
                  <a:srgbClr val="0070C0"/>
                </a:solidFill>
              </a:rPr>
              <a:t>Integrated L2 cache of </a:t>
            </a:r>
            <a:r>
              <a:rPr lang="hu-HU" sz="1600" dirty="0" smtClean="0">
                <a:solidFill>
                  <a:srgbClr val="0070C0"/>
                </a:solidFill>
              </a:rPr>
              <a:t>256</a:t>
            </a:r>
            <a:r>
              <a:rPr lang="en-US" sz="1600" dirty="0" smtClean="0">
                <a:solidFill>
                  <a:srgbClr val="0070C0"/>
                </a:solidFill>
              </a:rPr>
              <a:t> kB to </a:t>
            </a:r>
            <a:r>
              <a:rPr lang="hu-HU" sz="1600" dirty="0" smtClean="0">
                <a:solidFill>
                  <a:srgbClr val="0070C0"/>
                </a:solidFill>
              </a:rPr>
              <a:t>8</a:t>
            </a:r>
            <a:r>
              <a:rPr lang="en-US" sz="1600" dirty="0" smtClean="0">
                <a:solidFill>
                  <a:srgbClr val="0070C0"/>
                </a:solidFill>
              </a:rPr>
              <a:t> MB. </a:t>
            </a:r>
          </a:p>
          <a:p>
            <a:pPr marL="285750" indent="-285750">
              <a:spcAft>
                <a:spcPts val="600"/>
              </a:spcAft>
              <a:buClr>
                <a:srgbClr val="000000"/>
              </a:buClr>
              <a:buFont typeface="Arial" panose="020B0604020202020204" pitchFamily="34" charset="0"/>
              <a:buChar char="•"/>
            </a:pPr>
            <a:r>
              <a:rPr lang="en-US" sz="1600" dirty="0" smtClean="0">
                <a:solidFill>
                  <a:srgbClr val="0070C0"/>
                </a:solidFill>
              </a:rPr>
              <a:t>Up </a:t>
            </a:r>
            <a:r>
              <a:rPr lang="en-US" sz="1600" dirty="0">
                <a:solidFill>
                  <a:srgbClr val="0070C0"/>
                </a:solidFill>
              </a:rPr>
              <a:t>to 4 </a:t>
            </a:r>
            <a:r>
              <a:rPr lang="en-US" sz="1600" dirty="0" smtClean="0">
                <a:solidFill>
                  <a:srgbClr val="0070C0"/>
                </a:solidFill>
              </a:rPr>
              <a:t>Cortex-A</a:t>
            </a:r>
            <a:r>
              <a:rPr lang="hu-HU" sz="1600" dirty="0" smtClean="0">
                <a:solidFill>
                  <a:srgbClr val="0070C0"/>
                </a:solidFill>
              </a:rPr>
              <a:t>73</a:t>
            </a:r>
            <a:r>
              <a:rPr lang="en-US" sz="1600" dirty="0" smtClean="0">
                <a:solidFill>
                  <a:srgbClr val="0070C0"/>
                </a:solidFill>
              </a:rPr>
              <a:t> </a:t>
            </a:r>
            <a:r>
              <a:rPr lang="en-US" sz="1600" dirty="0">
                <a:solidFill>
                  <a:srgbClr val="0070C0"/>
                </a:solidFill>
              </a:rPr>
              <a:t>CPUs </a:t>
            </a:r>
            <a:r>
              <a:rPr lang="en-US" sz="1600" dirty="0" err="1" smtClean="0">
                <a:solidFill>
                  <a:srgbClr val="000000"/>
                </a:solidFill>
              </a:rPr>
              <a:t>execut</a:t>
            </a:r>
            <a:r>
              <a:rPr lang="hu-HU" sz="1600" dirty="0" smtClean="0">
                <a:solidFill>
                  <a:srgbClr val="000000"/>
                </a:solidFill>
              </a:rPr>
              <a:t>ing</a:t>
            </a:r>
            <a:r>
              <a:rPr lang="en-US" sz="1600" dirty="0" smtClean="0">
                <a:solidFill>
                  <a:srgbClr val="000000"/>
                </a:solidFill>
              </a:rPr>
              <a:t> </a:t>
            </a:r>
            <a:r>
              <a:rPr lang="en-US" sz="1600" dirty="0">
                <a:solidFill>
                  <a:srgbClr val="000000"/>
                </a:solidFill>
              </a:rPr>
              <a:t>the ARMv8 64-bit ISA</a:t>
            </a:r>
            <a:r>
              <a:rPr lang="en-US" sz="1600" dirty="0" smtClean="0">
                <a:solidFill>
                  <a:srgbClr val="000000"/>
                </a:solidFill>
              </a:rPr>
              <a:t>.</a:t>
            </a:r>
            <a:endParaRPr lang="en-US" sz="1600" dirty="0" smtClean="0">
              <a:solidFill>
                <a:srgbClr val="0070C0"/>
              </a:solidFill>
            </a:endParaRPr>
          </a:p>
        </p:txBody>
      </p:sp>
      <p:sp>
        <p:nvSpPr>
          <p:cNvPr id="5" name="Title 6"/>
          <p:cNvSpPr>
            <a:spLocks noGrp="1"/>
          </p:cNvSpPr>
          <p:nvPr>
            <p:ph type="title"/>
          </p:nvPr>
        </p:nvSpPr>
        <p:spPr>
          <a:xfrm>
            <a:off x="0" y="0"/>
            <a:ext cx="9144000" cy="393700"/>
          </a:xfrm>
        </p:spPr>
        <p:txBody>
          <a:bodyPr/>
          <a:lstStyle/>
          <a:p>
            <a:r>
              <a:rPr lang="hu-HU" dirty="0"/>
              <a:t>6.2.3 </a:t>
            </a:r>
            <a:r>
              <a:rPr lang="en-US" dirty="0"/>
              <a:t>The high performance Cortex-A</a:t>
            </a:r>
            <a:r>
              <a:rPr lang="hu-HU" dirty="0"/>
              <a:t>73</a:t>
            </a:r>
            <a:r>
              <a:rPr lang="en-US" dirty="0"/>
              <a:t> </a:t>
            </a:r>
            <a:r>
              <a:rPr lang="hu-HU" dirty="0" smtClean="0"/>
              <a:t>(8)</a:t>
            </a:r>
            <a:endParaRPr lang="en-US" dirty="0"/>
          </a:p>
        </p:txBody>
      </p:sp>
      <p:sp>
        <p:nvSpPr>
          <p:cNvPr id="2" name="TextBox 1"/>
          <p:cNvSpPr txBox="1"/>
          <p:nvPr/>
        </p:nvSpPr>
        <p:spPr>
          <a:xfrm>
            <a:off x="296863" y="3706388"/>
            <a:ext cx="1085362" cy="338554"/>
          </a:xfrm>
          <a:prstGeom prst="rect">
            <a:avLst/>
          </a:prstGeom>
          <a:noFill/>
        </p:spPr>
        <p:txBody>
          <a:bodyPr wrap="none" rtlCol="0">
            <a:spAutoFit/>
          </a:bodyPr>
          <a:lstStyle/>
          <a:p>
            <a:r>
              <a:rPr lang="hu-HU" sz="1600" smtClean="0">
                <a:solidFill>
                  <a:srgbClr val="000000"/>
                </a:solidFill>
              </a:rPr>
              <a:t>Remarks</a:t>
            </a:r>
            <a:endParaRPr lang="hu-HU" sz="1600">
              <a:solidFill>
                <a:srgbClr val="000000"/>
              </a:solidFill>
            </a:endParaRPr>
          </a:p>
        </p:txBody>
      </p:sp>
      <p:sp>
        <p:nvSpPr>
          <p:cNvPr id="6" name="TextBox 5"/>
          <p:cNvSpPr txBox="1"/>
          <p:nvPr/>
        </p:nvSpPr>
        <p:spPr>
          <a:xfrm>
            <a:off x="341530" y="4059360"/>
            <a:ext cx="8352420" cy="610424"/>
          </a:xfrm>
          <a:prstGeom prst="rect">
            <a:avLst/>
          </a:prstGeom>
          <a:noFill/>
        </p:spPr>
        <p:txBody>
          <a:bodyPr wrap="square" rtlCol="0">
            <a:spAutoFit/>
          </a:bodyPr>
          <a:lstStyle/>
          <a:p>
            <a:pPr>
              <a:spcAft>
                <a:spcPts val="200"/>
              </a:spcAft>
            </a:pPr>
            <a:r>
              <a:rPr lang="hu-HU" sz="1600">
                <a:solidFill>
                  <a:srgbClr val="000000"/>
                </a:solidFill>
              </a:rPr>
              <a:t>AMBA: Advanced </a:t>
            </a:r>
            <a:r>
              <a:rPr lang="hu-HU" sz="1600" smtClean="0">
                <a:solidFill>
                  <a:srgbClr val="000000"/>
                </a:solidFill>
              </a:rPr>
              <a:t>Microcontroller Bus </a:t>
            </a:r>
            <a:r>
              <a:rPr lang="hu-HU" sz="1600">
                <a:solidFill>
                  <a:srgbClr val="000000"/>
                </a:solidFill>
              </a:rPr>
              <a:t>Architecture</a:t>
            </a:r>
          </a:p>
          <a:p>
            <a:pPr>
              <a:spcAft>
                <a:spcPts val="400"/>
              </a:spcAft>
            </a:pPr>
            <a:r>
              <a:rPr lang="hu-HU" sz="1600" smtClean="0">
                <a:solidFill>
                  <a:srgbClr val="000000"/>
                </a:solidFill>
              </a:rPr>
              <a:t>            (</a:t>
            </a:r>
            <a:r>
              <a:rPr lang="hu-HU" sz="1600">
                <a:solidFill>
                  <a:srgbClr val="000000"/>
                </a:solidFill>
              </a:rPr>
              <a:t>O</a:t>
            </a:r>
            <a:r>
              <a:rPr lang="en-US" sz="1600">
                <a:solidFill>
                  <a:srgbClr val="000000"/>
                </a:solidFill>
              </a:rPr>
              <a:t>n-chip bus standard </a:t>
            </a:r>
            <a:r>
              <a:rPr lang="en-US" sz="1600" smtClean="0">
                <a:solidFill>
                  <a:srgbClr val="000000"/>
                </a:solidFill>
              </a:rPr>
              <a:t>for</a:t>
            </a:r>
            <a:r>
              <a:rPr lang="hu-HU" sz="1600" smtClean="0">
                <a:solidFill>
                  <a:srgbClr val="000000"/>
                </a:solidFill>
              </a:rPr>
              <a:t> </a:t>
            </a:r>
            <a:r>
              <a:rPr lang="en-US" sz="1600" err="1" smtClean="0">
                <a:solidFill>
                  <a:srgbClr val="000000"/>
                </a:solidFill>
              </a:rPr>
              <a:t>SoC</a:t>
            </a:r>
            <a:r>
              <a:rPr lang="hu-HU" sz="1600">
                <a:solidFill>
                  <a:srgbClr val="000000"/>
                </a:solidFill>
              </a:rPr>
              <a:t>)</a:t>
            </a:r>
            <a:r>
              <a:rPr lang="en-US" sz="1600">
                <a:solidFill>
                  <a:srgbClr val="000000"/>
                </a:solidFill>
              </a:rPr>
              <a:t> </a:t>
            </a:r>
            <a:r>
              <a:rPr lang="en-US" sz="1600" smtClean="0">
                <a:solidFill>
                  <a:srgbClr val="000000"/>
                </a:solidFill>
              </a:rPr>
              <a:t>designs</a:t>
            </a:r>
            <a:endParaRPr lang="hu-HU" sz="1600">
              <a:solidFill>
                <a:srgbClr val="000000"/>
              </a:solidFill>
            </a:endParaRPr>
          </a:p>
        </p:txBody>
      </p:sp>
      <p:sp>
        <p:nvSpPr>
          <p:cNvPr id="7" name="TextBox 6"/>
          <p:cNvSpPr txBox="1"/>
          <p:nvPr/>
        </p:nvSpPr>
        <p:spPr>
          <a:xfrm>
            <a:off x="383390" y="2663915"/>
            <a:ext cx="8377230" cy="584775"/>
          </a:xfrm>
          <a:prstGeom prst="rect">
            <a:avLst/>
          </a:prstGeom>
          <a:noFill/>
        </p:spPr>
        <p:txBody>
          <a:bodyPr wrap="none" rtlCol="0">
            <a:spAutoFit/>
          </a:bodyPr>
          <a:lstStyle/>
          <a:p>
            <a:pPr marL="285750" indent="-285750">
              <a:buClr>
                <a:srgbClr val="000000"/>
              </a:buClr>
              <a:buFont typeface="Arial" panose="020B0604020202020204" pitchFamily="34" charset="0"/>
              <a:buChar char="•"/>
            </a:pPr>
            <a:r>
              <a:rPr lang="en-US" sz="1600" dirty="0">
                <a:solidFill>
                  <a:srgbClr val="0070C0"/>
                </a:solidFill>
              </a:rPr>
              <a:t>128-bit AMBA </a:t>
            </a:r>
            <a:r>
              <a:rPr lang="hu-HU" sz="1600" dirty="0" smtClean="0">
                <a:solidFill>
                  <a:srgbClr val="0070C0"/>
                </a:solidFill>
              </a:rPr>
              <a:t>AXI4 non-coherent or ACE </a:t>
            </a:r>
            <a:r>
              <a:rPr lang="en-US" sz="1600" dirty="0" smtClean="0">
                <a:solidFill>
                  <a:srgbClr val="0070C0"/>
                </a:solidFill>
              </a:rPr>
              <a:t>coherent </a:t>
            </a:r>
            <a:r>
              <a:rPr lang="en-US" sz="1600" dirty="0">
                <a:solidFill>
                  <a:srgbClr val="0070C0"/>
                </a:solidFill>
              </a:rPr>
              <a:t>interface </a:t>
            </a:r>
            <a:r>
              <a:rPr lang="en-US" sz="1600" dirty="0">
                <a:solidFill>
                  <a:srgbClr val="000000"/>
                </a:solidFill>
              </a:rPr>
              <a:t>for </a:t>
            </a:r>
            <a:r>
              <a:rPr lang="en-US" sz="1600" dirty="0" smtClean="0">
                <a:solidFill>
                  <a:srgbClr val="000000"/>
                </a:solidFill>
              </a:rPr>
              <a:t>connecting</a:t>
            </a:r>
            <a:endParaRPr lang="hu-HU" sz="1600" dirty="0" smtClean="0">
              <a:solidFill>
                <a:srgbClr val="000000"/>
              </a:solidFill>
            </a:endParaRPr>
          </a:p>
          <a:p>
            <a:pPr>
              <a:spcAft>
                <a:spcPts val="600"/>
              </a:spcAft>
              <a:buClr>
                <a:srgbClr val="000000"/>
              </a:buClr>
            </a:pPr>
            <a:r>
              <a:rPr lang="hu-HU" sz="1600" dirty="0">
                <a:solidFill>
                  <a:srgbClr val="000000"/>
                </a:solidFill>
              </a:rPr>
              <a:t> </a:t>
            </a:r>
            <a:r>
              <a:rPr lang="hu-HU" sz="1600" dirty="0" smtClean="0">
                <a:solidFill>
                  <a:srgbClr val="000000"/>
                </a:solidFill>
              </a:rPr>
              <a:t>     </a:t>
            </a:r>
            <a:r>
              <a:rPr lang="en-US" sz="1600" dirty="0" smtClean="0">
                <a:solidFill>
                  <a:srgbClr val="000000"/>
                </a:solidFill>
              </a:rPr>
              <a:t> </a:t>
            </a:r>
            <a:r>
              <a:rPr lang="en-US" sz="1600" dirty="0">
                <a:solidFill>
                  <a:srgbClr val="000000"/>
                </a:solidFill>
              </a:rPr>
              <a:t>multiple (up to 4</a:t>
            </a:r>
            <a:r>
              <a:rPr lang="en-US" sz="1600" dirty="0" smtClean="0">
                <a:solidFill>
                  <a:srgbClr val="000000"/>
                </a:solidFill>
              </a:rPr>
              <a:t>)</a:t>
            </a:r>
            <a:r>
              <a:rPr lang="hu-HU" sz="1600" dirty="0" smtClean="0">
                <a:solidFill>
                  <a:srgbClr val="000000"/>
                </a:solidFill>
              </a:rPr>
              <a:t> </a:t>
            </a:r>
            <a:r>
              <a:rPr lang="en-US" sz="1600" dirty="0" smtClean="0">
                <a:solidFill>
                  <a:srgbClr val="000000"/>
                </a:solidFill>
              </a:rPr>
              <a:t>Cortex-A57 processors</a:t>
            </a:r>
            <a:r>
              <a:rPr lang="hu-HU" sz="1600" dirty="0" smtClean="0">
                <a:solidFill>
                  <a:srgbClr val="000000"/>
                </a:solidFill>
              </a:rPr>
              <a:t> and further system components</a:t>
            </a:r>
            <a:r>
              <a:rPr lang="en-US" sz="1600" dirty="0" smtClean="0">
                <a:solidFill>
                  <a:srgbClr val="000000"/>
                </a:solidFill>
              </a:rPr>
              <a:t>.</a:t>
            </a:r>
            <a:endParaRPr lang="hu-HU" sz="1600" dirty="0">
              <a:solidFill>
                <a:srgbClr val="000000"/>
              </a:solidFill>
            </a:endParaRPr>
          </a:p>
        </p:txBody>
      </p:sp>
      <p:sp>
        <p:nvSpPr>
          <p:cNvPr id="8" name="TextBox 7"/>
          <p:cNvSpPr txBox="1"/>
          <p:nvPr/>
        </p:nvSpPr>
        <p:spPr>
          <a:xfrm>
            <a:off x="386535" y="3293985"/>
            <a:ext cx="8224816" cy="338554"/>
          </a:xfrm>
          <a:prstGeom prst="rect">
            <a:avLst/>
          </a:prstGeom>
          <a:noFill/>
        </p:spPr>
        <p:txBody>
          <a:bodyPr wrap="none" rtlCol="0">
            <a:spAutoFit/>
          </a:bodyPr>
          <a:lstStyle/>
          <a:p>
            <a:pPr marL="285750" lvl="0" indent="-285750">
              <a:spcAft>
                <a:spcPts val="600"/>
              </a:spcAft>
              <a:buFont typeface="Arial" panose="020B0604020202020204" pitchFamily="34" charset="0"/>
              <a:buChar char="•"/>
            </a:pPr>
            <a:r>
              <a:rPr lang="hu-HU" sz="1600" dirty="0">
                <a:solidFill>
                  <a:srgbClr val="0070C0"/>
                </a:solidFill>
              </a:rPr>
              <a:t>Processor</a:t>
            </a:r>
            <a:r>
              <a:rPr lang="en-US" sz="1600" dirty="0">
                <a:solidFill>
                  <a:srgbClr val="0070C0"/>
                </a:solidFill>
              </a:rPr>
              <a:t> wide cache coherence </a:t>
            </a:r>
            <a:r>
              <a:rPr lang="en-US" sz="1600" dirty="0">
                <a:solidFill>
                  <a:srgbClr val="000000"/>
                </a:solidFill>
              </a:rPr>
              <a:t>supported </a:t>
            </a:r>
            <a:r>
              <a:rPr lang="en-US" sz="1600" dirty="0">
                <a:solidFill>
                  <a:srgbClr val="0070C0"/>
                </a:solidFill>
              </a:rPr>
              <a:t>by a Snoop Control Unit (</a:t>
            </a:r>
            <a:r>
              <a:rPr lang="en-US" sz="1600" dirty="0" err="1">
                <a:solidFill>
                  <a:srgbClr val="0070C0"/>
                </a:solidFill>
              </a:rPr>
              <a:t>SCU</a:t>
            </a:r>
            <a:r>
              <a:rPr lang="en-US" sz="1600" dirty="0">
                <a:solidFill>
                  <a:srgbClr val="0070C0"/>
                </a:solidFill>
              </a:rPr>
              <a:t>)</a:t>
            </a:r>
            <a:r>
              <a:rPr lang="hu-HU" sz="1600" dirty="0" smtClean="0">
                <a:solidFill>
                  <a:srgbClr val="0070C0"/>
                </a:solidFill>
              </a:rPr>
              <a:t>.</a:t>
            </a:r>
            <a:endParaRPr lang="en-US" dirty="0"/>
          </a:p>
        </p:txBody>
      </p:sp>
    </p:spTree>
    <p:extLst>
      <p:ext uri="{BB962C8B-B14F-4D97-AF65-F5344CB8AC3E}">
        <p14:creationId xmlns:p14="http://schemas.microsoft.com/office/powerpoint/2010/main" val="180209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additive="base">
                                        <p:cTn id="2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6.2.3 </a:t>
            </a:r>
            <a:r>
              <a:rPr lang="en-US" dirty="0"/>
              <a:t>The high performance Cortex-A</a:t>
            </a:r>
            <a:r>
              <a:rPr lang="hu-HU" dirty="0"/>
              <a:t>73</a:t>
            </a:r>
            <a:r>
              <a:rPr lang="en-US" dirty="0"/>
              <a:t> </a:t>
            </a:r>
            <a:r>
              <a:rPr lang="hu-HU" dirty="0" smtClean="0"/>
              <a:t>(9)</a:t>
            </a:r>
            <a:endParaRPr lang="en-US" dirty="0"/>
          </a:p>
        </p:txBody>
      </p:sp>
      <p:pic>
        <p:nvPicPr>
          <p:cNvPr id="3074" name="Picture 2" descr="http://images.anandtech.com/doci/10347/a73.png?_ga=1.33211390.1347664177.1471404587"/>
          <p:cNvPicPr>
            <a:picLocks noChangeAspect="1" noChangeArrowheads="1"/>
          </p:cNvPicPr>
          <p:nvPr/>
        </p:nvPicPr>
        <p:blipFill rotWithShape="1">
          <a:blip r:embed="rId2">
            <a:extLst>
              <a:ext uri="{28A0092B-C50C-407E-A947-70E740481C1C}">
                <a14:useLocalDpi xmlns:a14="http://schemas.microsoft.com/office/drawing/2010/main" val="0"/>
              </a:ext>
            </a:extLst>
          </a:blip>
          <a:srcRect l="5949" r="4633"/>
          <a:stretch/>
        </p:blipFill>
        <p:spPr bwMode="auto">
          <a:xfrm>
            <a:off x="386535" y="1268760"/>
            <a:ext cx="8235915" cy="38576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0952" y="638690"/>
            <a:ext cx="6062814" cy="369332"/>
          </a:xfrm>
          <a:prstGeom prst="rect">
            <a:avLst/>
          </a:prstGeom>
          <a:noFill/>
        </p:spPr>
        <p:txBody>
          <a:bodyPr wrap="none" rtlCol="0">
            <a:spAutoFit/>
          </a:bodyPr>
          <a:lstStyle/>
          <a:p>
            <a:r>
              <a:rPr lang="hu-HU" dirty="0" smtClean="0">
                <a:solidFill>
                  <a:schemeClr val="accent6"/>
                </a:solidFill>
              </a:rPr>
              <a:t>Pipeline structure of the high-end Cortex-A73 [92]</a:t>
            </a:r>
            <a:endParaRPr lang="en-US" dirty="0">
              <a:solidFill>
                <a:schemeClr val="accent6"/>
              </a:solidFill>
            </a:endParaRPr>
          </a:p>
        </p:txBody>
      </p:sp>
    </p:spTree>
    <p:extLst>
      <p:ext uri="{BB962C8B-B14F-4D97-AF65-F5344CB8AC3E}">
        <p14:creationId xmlns:p14="http://schemas.microsoft.com/office/powerpoint/2010/main" val="2225996861"/>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385"/>
            <a:ext cx="9144000" cy="393700"/>
          </a:xfrm>
        </p:spPr>
        <p:txBody>
          <a:bodyPr/>
          <a:lstStyle/>
          <a:p>
            <a:r>
              <a:rPr lang="hu-HU" dirty="0"/>
              <a:t>6.2.3 </a:t>
            </a:r>
            <a:r>
              <a:rPr lang="en-US" dirty="0"/>
              <a:t>The high performance Cortex-A</a:t>
            </a:r>
            <a:r>
              <a:rPr lang="hu-HU" dirty="0"/>
              <a:t>73</a:t>
            </a:r>
            <a:r>
              <a:rPr lang="en-US" dirty="0"/>
              <a:t> </a:t>
            </a:r>
            <a:r>
              <a:rPr lang="hu-HU" dirty="0" smtClean="0"/>
              <a:t>(10)</a:t>
            </a:r>
            <a:endParaRPr lang="en-US" dirty="0"/>
          </a:p>
        </p:txBody>
      </p:sp>
      <p:pic>
        <p:nvPicPr>
          <p:cNvPr id="2050" name="Picture 2" descr="http://images.anandtech.com/doci/10347/a72.png?_ga=1.55158763.1347664177.14714045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313765"/>
            <a:ext cx="8874125" cy="36904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0952" y="638690"/>
            <a:ext cx="7565597" cy="369332"/>
          </a:xfrm>
          <a:prstGeom prst="rect">
            <a:avLst/>
          </a:prstGeom>
          <a:noFill/>
        </p:spPr>
        <p:txBody>
          <a:bodyPr wrap="none" rtlCol="0">
            <a:spAutoFit/>
          </a:bodyPr>
          <a:lstStyle/>
          <a:p>
            <a:r>
              <a:rPr lang="hu-HU" dirty="0" smtClean="0">
                <a:solidFill>
                  <a:schemeClr val="accent6"/>
                </a:solidFill>
              </a:rPr>
              <a:t>By contrast: Pipeline structure of the high-end Cortex-A72 [92]</a:t>
            </a:r>
            <a:endParaRPr lang="en-US" dirty="0">
              <a:solidFill>
                <a:schemeClr val="accent6"/>
              </a:solidFill>
            </a:endParaRPr>
          </a:p>
        </p:txBody>
      </p:sp>
    </p:spTree>
    <p:extLst>
      <p:ext uri="{BB962C8B-B14F-4D97-AF65-F5344CB8AC3E}">
        <p14:creationId xmlns:p14="http://schemas.microsoft.com/office/powerpoint/2010/main" val="3525426019"/>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6.2.3 </a:t>
            </a:r>
            <a:r>
              <a:rPr lang="en-US" dirty="0"/>
              <a:t>The high performance Cortex-A</a:t>
            </a:r>
            <a:r>
              <a:rPr lang="hu-HU" dirty="0"/>
              <a:t>73</a:t>
            </a:r>
            <a:r>
              <a:rPr lang="en-US" dirty="0"/>
              <a:t> </a:t>
            </a:r>
            <a:r>
              <a:rPr lang="hu-HU" dirty="0" smtClean="0"/>
              <a:t>(11)</a:t>
            </a:r>
            <a:endParaRPr lang="en-US" dirty="0"/>
          </a:p>
        </p:txBody>
      </p:sp>
      <p:sp>
        <p:nvSpPr>
          <p:cNvPr id="3" name="TextBox 2"/>
          <p:cNvSpPr txBox="1"/>
          <p:nvPr/>
        </p:nvSpPr>
        <p:spPr>
          <a:xfrm>
            <a:off x="161510" y="638690"/>
            <a:ext cx="8703858" cy="369332"/>
          </a:xfrm>
          <a:prstGeom prst="rect">
            <a:avLst/>
          </a:prstGeom>
          <a:noFill/>
        </p:spPr>
        <p:txBody>
          <a:bodyPr wrap="none" rtlCol="0">
            <a:spAutoFit/>
          </a:bodyPr>
          <a:lstStyle/>
          <a:p>
            <a:r>
              <a:rPr lang="hu-HU" dirty="0" smtClean="0">
                <a:solidFill>
                  <a:schemeClr val="accent6"/>
                </a:solidFill>
              </a:rPr>
              <a:t>Key differences in the pipeline structure of the Cortex-A73 and -A72 [92]</a:t>
            </a:r>
            <a:endParaRPr lang="en-US" dirty="0">
              <a:solidFill>
                <a:schemeClr val="accent6"/>
              </a:solidFill>
            </a:endParaRPr>
          </a:p>
        </p:txBody>
      </p:sp>
      <p:sp>
        <p:nvSpPr>
          <p:cNvPr id="4" name="TextBox 3"/>
          <p:cNvSpPr txBox="1"/>
          <p:nvPr/>
        </p:nvSpPr>
        <p:spPr>
          <a:xfrm>
            <a:off x="251520" y="1133745"/>
            <a:ext cx="9018238" cy="2862322"/>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hu-HU" sz="1600" dirty="0" smtClean="0"/>
              <a:t>The Cortex-A73 has a shorter pipeline than the -A72 (11+ stages vs. 14+ stages).</a:t>
            </a:r>
          </a:p>
          <a:p>
            <a:pPr marL="285750" indent="-285750">
              <a:buFont typeface="Arial" panose="020B0604020202020204" pitchFamily="34" charset="0"/>
              <a:buChar char="•"/>
            </a:pPr>
            <a:r>
              <a:rPr lang="hu-HU" sz="1600" dirty="0" smtClean="0"/>
              <a:t>The Cortex-A73 has a smaller front-end than the -A72 (a dual-issue in-order</a:t>
            </a:r>
          </a:p>
          <a:p>
            <a:pPr>
              <a:spcAft>
                <a:spcPts val="600"/>
              </a:spcAft>
            </a:pPr>
            <a:r>
              <a:rPr lang="hu-HU" sz="1600" dirty="0"/>
              <a:t> </a:t>
            </a:r>
            <a:r>
              <a:rPr lang="hu-HU" sz="1600" dirty="0" smtClean="0"/>
              <a:t>     front-end vs. a three issue in-order front-end).</a:t>
            </a:r>
          </a:p>
          <a:p>
            <a:pPr marL="285750" indent="-285750">
              <a:buFont typeface="Arial" panose="020B0604020202020204" pitchFamily="34" charset="0"/>
              <a:buChar char="•"/>
            </a:pPr>
            <a:r>
              <a:rPr lang="hu-HU" sz="1600" dirty="0" smtClean="0"/>
              <a:t>The Cortex-A73 has also a smaller back-end than the -A72 (four-wide out-of order</a:t>
            </a:r>
          </a:p>
          <a:p>
            <a:r>
              <a:rPr lang="hu-HU" sz="1600" dirty="0"/>
              <a:t> </a:t>
            </a:r>
            <a:r>
              <a:rPr lang="hu-HU" sz="1600" dirty="0" smtClean="0"/>
              <a:t>     back-end with an issue rate of 7 vs. a five-wide out-of order back-end with an</a:t>
            </a:r>
          </a:p>
          <a:p>
            <a:pPr>
              <a:spcAft>
                <a:spcPts val="600"/>
              </a:spcAft>
            </a:pPr>
            <a:r>
              <a:rPr lang="hu-HU" sz="1600" dirty="0"/>
              <a:t> </a:t>
            </a:r>
            <a:r>
              <a:rPr lang="hu-HU" sz="1600" dirty="0" smtClean="0"/>
              <a:t>     issue-rate of 10).</a:t>
            </a:r>
          </a:p>
          <a:p>
            <a:pPr marL="285750" indent="-285750" fontAlgn="ctr">
              <a:buFont typeface="Arial" panose="020B0604020202020204" pitchFamily="34" charset="0"/>
              <a:buChar char="•"/>
            </a:pPr>
            <a:r>
              <a:rPr lang="hu-HU" sz="1600" dirty="0" smtClean="0"/>
              <a:t>Still the Cortex-A73 has a higher efficiency (7.4-8.5 DMIPS/MHz vs. </a:t>
            </a:r>
            <a:r>
              <a:rPr lang="en-US" sz="1600" dirty="0" smtClean="0"/>
              <a:t>6.3-7.35</a:t>
            </a:r>
            <a:r>
              <a:rPr lang="hu-HU" sz="1600" dirty="0" smtClean="0"/>
              <a:t> </a:t>
            </a:r>
          </a:p>
          <a:p>
            <a:pPr fontAlgn="ctr">
              <a:spcAft>
                <a:spcPts val="600"/>
              </a:spcAft>
            </a:pPr>
            <a:r>
              <a:rPr lang="hu-HU" sz="1600" dirty="0"/>
              <a:t> </a:t>
            </a:r>
            <a:r>
              <a:rPr lang="hu-HU" sz="1600" dirty="0" smtClean="0"/>
              <a:t>     DMIPS/MHz).</a:t>
            </a:r>
          </a:p>
          <a:p>
            <a:pPr fontAlgn="ctr"/>
            <a:r>
              <a:rPr lang="hu-HU" sz="1600" dirty="0" smtClean="0"/>
              <a:t>    This is achieved through a superior design.</a:t>
            </a:r>
            <a:endParaRPr lang="en-US" sz="1600" dirty="0"/>
          </a:p>
          <a:p>
            <a:endParaRPr lang="en-US" sz="1600" dirty="0"/>
          </a:p>
        </p:txBody>
      </p:sp>
    </p:spTree>
    <p:extLst>
      <p:ext uri="{BB962C8B-B14F-4D97-AF65-F5344CB8AC3E}">
        <p14:creationId xmlns:p14="http://schemas.microsoft.com/office/powerpoint/2010/main" val="43807600"/>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6.2.3 </a:t>
            </a:r>
            <a:r>
              <a:rPr lang="en-US" dirty="0"/>
              <a:t>The high performance Cortex-A</a:t>
            </a:r>
            <a:r>
              <a:rPr lang="hu-HU" dirty="0"/>
              <a:t>73</a:t>
            </a:r>
            <a:r>
              <a:rPr lang="en-US" dirty="0"/>
              <a:t> </a:t>
            </a:r>
            <a:r>
              <a:rPr lang="hu-HU" dirty="0" smtClean="0"/>
              <a:t>(12)</a:t>
            </a:r>
            <a:endParaRPr lang="en-US" dirty="0"/>
          </a:p>
        </p:txBody>
      </p:sp>
      <p:pic>
        <p:nvPicPr>
          <p:cNvPr id="6146" name="Picture 2" descr="http://images.anandtech.com/doci/10347/12.PNG?_ga=1.263909196.1347664177.1471404587"/>
          <p:cNvPicPr>
            <a:picLocks noChangeAspect="1" noChangeArrowheads="1"/>
          </p:cNvPicPr>
          <p:nvPr/>
        </p:nvPicPr>
        <p:blipFill rotWithShape="1">
          <a:blip r:embed="rId2">
            <a:extLst>
              <a:ext uri="{28A0092B-C50C-407E-A947-70E740481C1C}">
                <a14:useLocalDpi xmlns:a14="http://schemas.microsoft.com/office/drawing/2010/main" val="0"/>
              </a:ext>
            </a:extLst>
          </a:blip>
          <a:srcRect l="4503" t="15598" r="2591" b="2367"/>
          <a:stretch/>
        </p:blipFill>
        <p:spPr bwMode="auto">
          <a:xfrm>
            <a:off x="142120" y="1268760"/>
            <a:ext cx="8937485" cy="46805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1510" y="593685"/>
            <a:ext cx="8534965" cy="369332"/>
          </a:xfrm>
          <a:prstGeom prst="rect">
            <a:avLst/>
          </a:prstGeom>
          <a:noFill/>
        </p:spPr>
        <p:txBody>
          <a:bodyPr wrap="none" rtlCol="0">
            <a:spAutoFit/>
          </a:bodyPr>
          <a:lstStyle/>
          <a:p>
            <a:r>
              <a:rPr lang="hu-HU" dirty="0" smtClean="0">
                <a:solidFill>
                  <a:schemeClr val="accent6"/>
                </a:solidFill>
              </a:rPr>
              <a:t>Die size reduction in ARM's high-performance 64-bit processor line [92]</a:t>
            </a:r>
            <a:endParaRPr lang="en-US" dirty="0">
              <a:solidFill>
                <a:schemeClr val="accent6"/>
              </a:solidFill>
            </a:endParaRPr>
          </a:p>
        </p:txBody>
      </p:sp>
    </p:spTree>
    <p:extLst>
      <p:ext uri="{BB962C8B-B14F-4D97-AF65-F5344CB8AC3E}">
        <p14:creationId xmlns:p14="http://schemas.microsoft.com/office/powerpoint/2010/main" val="34547213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a:t>
            </a:r>
            <a:r>
              <a:rPr lang="hu-HU"/>
              <a:t>1 Overview (4)</a:t>
            </a:r>
            <a:endParaRPr lang="en-US" dirty="0"/>
          </a:p>
        </p:txBody>
      </p:sp>
      <p:grpSp>
        <p:nvGrpSpPr>
          <p:cNvPr id="3" name="Group 2"/>
          <p:cNvGrpSpPr/>
          <p:nvPr/>
        </p:nvGrpSpPr>
        <p:grpSpPr>
          <a:xfrm>
            <a:off x="216166" y="1138843"/>
            <a:ext cx="8604799" cy="5392652"/>
            <a:chOff x="64897" y="1138843"/>
            <a:chExt cx="8604799" cy="5392652"/>
          </a:xfrm>
        </p:grpSpPr>
        <p:grpSp>
          <p:nvGrpSpPr>
            <p:cNvPr id="4" name="Group 3"/>
            <p:cNvGrpSpPr/>
            <p:nvPr/>
          </p:nvGrpSpPr>
          <p:grpSpPr>
            <a:xfrm>
              <a:off x="64897" y="1138844"/>
              <a:ext cx="8604799" cy="5392651"/>
              <a:chOff x="64897" y="1332224"/>
              <a:chExt cx="8604799" cy="5392651"/>
            </a:xfrm>
          </p:grpSpPr>
          <p:sp>
            <p:nvSpPr>
              <p:cNvPr id="11" name="Lekerekített téglalap 43"/>
              <p:cNvSpPr/>
              <p:nvPr/>
            </p:nvSpPr>
            <p:spPr>
              <a:xfrm>
                <a:off x="1159876" y="5092868"/>
                <a:ext cx="1188000" cy="614484"/>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0">
                  <a:solidFill>
                    <a:srgbClr val="000000"/>
                  </a:solidFill>
                  <a:ea typeface="Verdana" panose="020B0604030504040204" pitchFamily="34" charset="0"/>
                  <a:cs typeface="Verdana" panose="020B0604030504040204" pitchFamily="34" charset="0"/>
                </a:endParaRPr>
              </a:p>
            </p:txBody>
          </p:sp>
          <p:sp>
            <p:nvSpPr>
              <p:cNvPr id="12" name="Lekerekített téglalap 42"/>
              <p:cNvSpPr/>
              <p:nvPr/>
            </p:nvSpPr>
            <p:spPr>
              <a:xfrm>
                <a:off x="2421571" y="3689462"/>
                <a:ext cx="1235533" cy="1980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0">
                  <a:solidFill>
                    <a:srgbClr val="000000"/>
                  </a:solidFill>
                  <a:ea typeface="Verdana" panose="020B0604030504040204" pitchFamily="34" charset="0"/>
                  <a:cs typeface="Verdana" panose="020B0604030504040204" pitchFamily="34" charset="0"/>
                </a:endParaRPr>
              </a:p>
            </p:txBody>
          </p:sp>
          <p:sp>
            <p:nvSpPr>
              <p:cNvPr id="13" name="Lekerekített téglalap 3"/>
              <p:cNvSpPr/>
              <p:nvPr/>
            </p:nvSpPr>
            <p:spPr>
              <a:xfrm>
                <a:off x="1208832" y="5812731"/>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a:solidFill>
                      <a:srgbClr val="FFFFFF"/>
                    </a:solidFill>
                    <a:ea typeface="Verdana" panose="020B0604030504040204" pitchFamily="34" charset="0"/>
                    <a:cs typeface="Verdana" panose="020B0604030504040204" pitchFamily="34" charset="0"/>
                  </a:rPr>
                  <a:t>ARMv4</a:t>
                </a:r>
              </a:p>
            </p:txBody>
          </p:sp>
          <p:sp>
            <p:nvSpPr>
              <p:cNvPr id="14" name="Lekerekített téglalap 4"/>
              <p:cNvSpPr/>
              <p:nvPr/>
            </p:nvSpPr>
            <p:spPr>
              <a:xfrm>
                <a:off x="2546368" y="5812731"/>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a:solidFill>
                      <a:srgbClr val="FFFFFF"/>
                    </a:solidFill>
                    <a:ea typeface="Verdana" panose="020B0604030504040204" pitchFamily="34" charset="0"/>
                    <a:cs typeface="Verdana" panose="020B0604030504040204" pitchFamily="34" charset="0"/>
                  </a:rPr>
                  <a:t>ARMv5</a:t>
                </a:r>
              </a:p>
            </p:txBody>
          </p:sp>
          <p:sp>
            <p:nvSpPr>
              <p:cNvPr id="15" name="Lekerekített téglalap 5"/>
              <p:cNvSpPr/>
              <p:nvPr/>
            </p:nvSpPr>
            <p:spPr>
              <a:xfrm>
                <a:off x="3873488" y="5812731"/>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a:solidFill>
                      <a:srgbClr val="FFFFFF"/>
                    </a:solidFill>
                    <a:ea typeface="Verdana" panose="020B0604030504040204" pitchFamily="34" charset="0"/>
                    <a:cs typeface="Verdana" panose="020B0604030504040204" pitchFamily="34" charset="0"/>
                  </a:rPr>
                  <a:t>ARMv6</a:t>
                </a:r>
              </a:p>
            </p:txBody>
          </p:sp>
          <p:sp>
            <p:nvSpPr>
              <p:cNvPr id="16" name="Lekerekített téglalap 6"/>
              <p:cNvSpPr/>
              <p:nvPr/>
            </p:nvSpPr>
            <p:spPr>
              <a:xfrm>
                <a:off x="6503756" y="5812731"/>
                <a:ext cx="216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a:solidFill>
                      <a:srgbClr val="FFFFFF"/>
                    </a:solidFill>
                    <a:ea typeface="Verdana" panose="020B0604030504040204" pitchFamily="34" charset="0"/>
                    <a:cs typeface="Verdana" panose="020B0604030504040204" pitchFamily="34" charset="0"/>
                  </a:rPr>
                  <a:t>ARMv8-A</a:t>
                </a:r>
              </a:p>
            </p:txBody>
          </p:sp>
          <p:sp>
            <p:nvSpPr>
              <p:cNvPr id="17" name="Lekerekített téglalap 7"/>
              <p:cNvSpPr/>
              <p:nvPr/>
            </p:nvSpPr>
            <p:spPr>
              <a:xfrm>
                <a:off x="5207492" y="5812731"/>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a:solidFill>
                      <a:srgbClr val="FFFFFF"/>
                    </a:solidFill>
                    <a:ea typeface="Verdana" panose="020B0604030504040204" pitchFamily="34" charset="0"/>
                    <a:cs typeface="Verdana" panose="020B0604030504040204" pitchFamily="34" charset="0"/>
                  </a:rPr>
                  <a:t>ARMv7-A/R</a:t>
                </a:r>
              </a:p>
            </p:txBody>
          </p:sp>
          <p:sp>
            <p:nvSpPr>
              <p:cNvPr id="18" name="Lekerekített téglalap 8"/>
              <p:cNvSpPr/>
              <p:nvPr/>
            </p:nvSpPr>
            <p:spPr>
              <a:xfrm>
                <a:off x="2494164" y="4359415"/>
                <a:ext cx="1116000" cy="360000"/>
              </a:xfrm>
              <a:prstGeom prst="roundRect">
                <a:avLst/>
              </a:prstGeom>
              <a:solidFill>
                <a:schemeClr val="bg1">
                  <a:lumMod val="85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Jazelle</a:t>
                </a:r>
              </a:p>
              <a:p>
                <a:pPr algn="ctr"/>
                <a:r>
                  <a:rPr lang="hu-HU" sz="1050" dirty="0" smtClean="0">
                    <a:solidFill>
                      <a:srgbClr val="000000"/>
                    </a:solidFill>
                    <a:ea typeface="Verdana" panose="020B0604030504040204" pitchFamily="34" charset="0"/>
                    <a:cs typeface="Verdana" panose="020B0604030504040204" pitchFamily="34" charset="0"/>
                  </a:rPr>
                  <a:t>(Jazelle DBX)</a:t>
                </a:r>
                <a:endParaRPr lang="hu-HU" sz="1050" dirty="0">
                  <a:solidFill>
                    <a:srgbClr val="000000"/>
                  </a:solidFill>
                  <a:ea typeface="Verdana" panose="020B0604030504040204" pitchFamily="34" charset="0"/>
                  <a:cs typeface="Verdana" panose="020B0604030504040204" pitchFamily="34" charset="0"/>
                </a:endParaRPr>
              </a:p>
            </p:txBody>
          </p:sp>
          <p:sp>
            <p:nvSpPr>
              <p:cNvPr id="19" name="Lekerekített téglalap 9"/>
              <p:cNvSpPr/>
              <p:nvPr/>
            </p:nvSpPr>
            <p:spPr>
              <a:xfrm>
                <a:off x="2521494" y="3903955"/>
                <a:ext cx="1086534" cy="360000"/>
              </a:xfrm>
              <a:prstGeom prst="roundRect">
                <a:avLst/>
              </a:prstGeom>
              <a:solidFill>
                <a:srgbClr val="C6C6EC"/>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err="1">
                    <a:solidFill>
                      <a:srgbClr val="000000"/>
                    </a:solidFill>
                    <a:ea typeface="Verdana" panose="020B0604030504040204" pitchFamily="34" charset="0"/>
                    <a:cs typeface="Verdana" panose="020B0604030504040204" pitchFamily="34" charset="0"/>
                  </a:rPr>
                  <a:t>VFPv</a:t>
                </a:r>
                <a:r>
                  <a:rPr lang="en-US" sz="1050">
                    <a:solidFill>
                      <a:srgbClr val="000000"/>
                    </a:solidFill>
                    <a:ea typeface="Verdana" panose="020B0604030504040204" pitchFamily="34" charset="0"/>
                    <a:cs typeface="Verdana" panose="020B0604030504040204" pitchFamily="34" charset="0"/>
                  </a:rPr>
                  <a:t>1/</a:t>
                </a:r>
                <a:r>
                  <a:rPr lang="hu-HU" sz="1050">
                    <a:solidFill>
                      <a:srgbClr val="000000"/>
                    </a:solidFill>
                    <a:ea typeface="Verdana" panose="020B0604030504040204" pitchFamily="34" charset="0"/>
                    <a:cs typeface="Verdana" panose="020B0604030504040204" pitchFamily="34" charset="0"/>
                  </a:rPr>
                  <a:t>2</a:t>
                </a:r>
              </a:p>
            </p:txBody>
          </p:sp>
          <p:sp>
            <p:nvSpPr>
              <p:cNvPr id="20" name="Lekerekített téglalap 10"/>
              <p:cNvSpPr/>
              <p:nvPr/>
            </p:nvSpPr>
            <p:spPr>
              <a:xfrm>
                <a:off x="1208832" y="5251584"/>
                <a:ext cx="1080000" cy="360000"/>
              </a:xfrm>
              <a:prstGeom prst="roundRect">
                <a:avLst/>
              </a:prstGeom>
              <a:solidFill>
                <a:srgbClr val="99999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err="1">
                    <a:solidFill>
                      <a:srgbClr val="000000"/>
                    </a:solidFill>
                    <a:ea typeface="Verdana" panose="020B0604030504040204" pitchFamily="34" charset="0"/>
                    <a:cs typeface="Verdana" panose="020B0604030504040204" pitchFamily="34" charset="0"/>
                  </a:rPr>
                  <a:t>Thumb</a:t>
                </a:r>
                <a:endParaRPr lang="en-US" sz="1050">
                  <a:solidFill>
                    <a:srgbClr val="000000"/>
                  </a:solidFill>
                  <a:ea typeface="Verdana" panose="020B0604030504040204" pitchFamily="34" charset="0"/>
                  <a:cs typeface="Verdana" panose="020B0604030504040204" pitchFamily="34" charset="0"/>
                </a:endParaRPr>
              </a:p>
              <a:p>
                <a:pPr algn="ctr"/>
                <a:r>
                  <a:rPr lang="en-US" sz="1050">
                    <a:solidFill>
                      <a:srgbClr val="000000"/>
                    </a:solidFill>
                    <a:ea typeface="Verdana" panose="020B0604030504040204" pitchFamily="34" charset="0"/>
                    <a:cs typeface="Verdana" panose="020B0604030504040204" pitchFamily="34" charset="0"/>
                  </a:rPr>
                  <a:t>(ARMv4T)</a:t>
                </a:r>
                <a:endParaRPr lang="hu-HU" sz="1050">
                  <a:solidFill>
                    <a:srgbClr val="000000"/>
                  </a:solidFill>
                  <a:ea typeface="Verdana" panose="020B0604030504040204" pitchFamily="34" charset="0"/>
                  <a:cs typeface="Verdana" panose="020B0604030504040204" pitchFamily="34" charset="0"/>
                </a:endParaRPr>
              </a:p>
            </p:txBody>
          </p:sp>
          <p:sp>
            <p:nvSpPr>
              <p:cNvPr id="21" name="Lekerekített téglalap 11"/>
              <p:cNvSpPr/>
              <p:nvPr/>
            </p:nvSpPr>
            <p:spPr>
              <a:xfrm>
                <a:off x="3801120" y="2245550"/>
                <a:ext cx="1188000" cy="2698472"/>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0">
                  <a:solidFill>
                    <a:srgbClr val="000000"/>
                  </a:solidFill>
                  <a:ea typeface="Verdana" panose="020B0604030504040204" pitchFamily="34" charset="0"/>
                  <a:cs typeface="Verdana" panose="020B0604030504040204" pitchFamily="34" charset="0"/>
                </a:endParaRPr>
              </a:p>
            </p:txBody>
          </p:sp>
          <p:sp>
            <p:nvSpPr>
              <p:cNvPr id="22" name="Lekerekített téglalap 12"/>
              <p:cNvSpPr/>
              <p:nvPr/>
            </p:nvSpPr>
            <p:spPr>
              <a:xfrm>
                <a:off x="3861995" y="3116584"/>
                <a:ext cx="1080000" cy="360000"/>
              </a:xfrm>
              <a:prstGeom prst="roundRect">
                <a:avLst/>
              </a:prstGeom>
              <a:solidFill>
                <a:srgbClr val="83A6D9"/>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a:solidFill>
                      <a:srgbClr val="000000"/>
                    </a:solidFill>
                    <a:ea typeface="Verdana" panose="020B0604030504040204" pitchFamily="34" charset="0"/>
                    <a:cs typeface="Verdana" panose="020B0604030504040204" pitchFamily="34" charset="0"/>
                  </a:rPr>
                  <a:t>SIMD</a:t>
                </a:r>
              </a:p>
            </p:txBody>
          </p:sp>
          <p:sp>
            <p:nvSpPr>
              <p:cNvPr id="23" name="Lekerekített téglalap 13"/>
              <p:cNvSpPr/>
              <p:nvPr/>
            </p:nvSpPr>
            <p:spPr>
              <a:xfrm>
                <a:off x="3861995" y="2275963"/>
                <a:ext cx="1080000" cy="360000"/>
              </a:xfrm>
              <a:prstGeom prst="roundRect">
                <a:avLst/>
              </a:prstGeom>
              <a:solidFill>
                <a:srgbClr val="FF8585"/>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err="1">
                    <a:solidFill>
                      <a:srgbClr val="000000"/>
                    </a:solidFill>
                    <a:ea typeface="Verdana" panose="020B0604030504040204" pitchFamily="34" charset="0"/>
                    <a:cs typeface="Verdana" panose="020B0604030504040204" pitchFamily="34" charset="0"/>
                  </a:rPr>
                  <a:t>TrustZone</a:t>
                </a:r>
                <a:endParaRPr lang="hu-HU" sz="1050">
                  <a:solidFill>
                    <a:srgbClr val="000000"/>
                  </a:solidFill>
                  <a:ea typeface="Verdana" panose="020B0604030504040204" pitchFamily="34" charset="0"/>
                  <a:cs typeface="Verdana" panose="020B0604030504040204" pitchFamily="34" charset="0"/>
                </a:endParaRPr>
              </a:p>
            </p:txBody>
          </p:sp>
          <p:sp>
            <p:nvSpPr>
              <p:cNvPr id="24" name="Lekerekített téglalap 14"/>
              <p:cNvSpPr/>
              <p:nvPr/>
            </p:nvSpPr>
            <p:spPr>
              <a:xfrm>
                <a:off x="5103607" y="2245550"/>
                <a:ext cx="1188000" cy="2698472"/>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0">
                  <a:solidFill>
                    <a:srgbClr val="000000"/>
                  </a:solidFill>
                  <a:ea typeface="Verdana" panose="020B0604030504040204" pitchFamily="34" charset="0"/>
                  <a:cs typeface="Verdana" panose="020B0604030504040204" pitchFamily="34" charset="0"/>
                </a:endParaRPr>
              </a:p>
            </p:txBody>
          </p:sp>
          <p:sp>
            <p:nvSpPr>
              <p:cNvPr id="25" name="Lekerekített téglalap 15"/>
              <p:cNvSpPr/>
              <p:nvPr/>
            </p:nvSpPr>
            <p:spPr>
              <a:xfrm>
                <a:off x="3851920" y="5265131"/>
                <a:ext cx="1080000" cy="360000"/>
              </a:xfrm>
              <a:prstGeom prst="roundRect">
                <a:avLst/>
              </a:prstGeom>
              <a:solidFill>
                <a:srgbClr val="99999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a:solidFill>
                      <a:srgbClr val="000000"/>
                    </a:solidFill>
                    <a:ea typeface="Verdana" panose="020B0604030504040204" pitchFamily="34" charset="0"/>
                    <a:cs typeface="Verdana" panose="020B0604030504040204" pitchFamily="34" charset="0"/>
                  </a:rPr>
                  <a:t>Thumb-2</a:t>
                </a:r>
                <a:endParaRPr lang="en-US" sz="1050">
                  <a:solidFill>
                    <a:srgbClr val="000000"/>
                  </a:solidFill>
                  <a:ea typeface="Verdana" panose="020B0604030504040204" pitchFamily="34" charset="0"/>
                  <a:cs typeface="Verdana" panose="020B0604030504040204" pitchFamily="34" charset="0"/>
                </a:endParaRPr>
              </a:p>
              <a:p>
                <a:pPr algn="ctr"/>
                <a:r>
                  <a:rPr lang="en-US" sz="1050">
                    <a:solidFill>
                      <a:srgbClr val="000000"/>
                    </a:solidFill>
                    <a:ea typeface="Verdana" panose="020B0604030504040204" pitchFamily="34" charset="0"/>
                    <a:cs typeface="Verdana" panose="020B0604030504040204" pitchFamily="34" charset="0"/>
                  </a:rPr>
                  <a:t>(ARMv6T2)</a:t>
                </a:r>
                <a:endParaRPr lang="hu-HU" sz="1050">
                  <a:solidFill>
                    <a:srgbClr val="000000"/>
                  </a:solidFill>
                  <a:ea typeface="Verdana" panose="020B0604030504040204" pitchFamily="34" charset="0"/>
                  <a:cs typeface="Verdana" panose="020B0604030504040204" pitchFamily="34" charset="0"/>
                </a:endParaRPr>
              </a:p>
            </p:txBody>
          </p:sp>
          <p:sp>
            <p:nvSpPr>
              <p:cNvPr id="26" name="Lekerekített téglalap 17"/>
              <p:cNvSpPr/>
              <p:nvPr/>
            </p:nvSpPr>
            <p:spPr>
              <a:xfrm>
                <a:off x="6503636" y="1332224"/>
                <a:ext cx="2160120" cy="4428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0" dirty="0">
                  <a:solidFill>
                    <a:srgbClr val="000000"/>
                  </a:solidFill>
                  <a:ea typeface="Verdana" panose="020B0604030504040204" pitchFamily="34" charset="0"/>
                  <a:cs typeface="Verdana" panose="020B0604030504040204" pitchFamily="34" charset="0"/>
                </a:endParaRPr>
              </a:p>
            </p:txBody>
          </p:sp>
          <p:sp>
            <p:nvSpPr>
              <p:cNvPr id="27" name="Lekerekített téglalap 18"/>
              <p:cNvSpPr/>
              <p:nvPr/>
            </p:nvSpPr>
            <p:spPr>
              <a:xfrm>
                <a:off x="5152942" y="3495319"/>
                <a:ext cx="1084235" cy="360000"/>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 </a:t>
                </a:r>
                <a:r>
                  <a:rPr lang="en-US" sz="1050" dirty="0" smtClean="0">
                    <a:solidFill>
                      <a:srgbClr val="000000"/>
                    </a:solidFill>
                    <a:ea typeface="Verdana" panose="020B0604030504040204" pitchFamily="34" charset="0"/>
                    <a:cs typeface="Verdana" panose="020B0604030504040204" pitchFamily="34" charset="0"/>
                  </a:rPr>
                  <a:t>Adv.</a:t>
                </a:r>
                <a:r>
                  <a:rPr lang="hu-HU" sz="1050" dirty="0" smtClean="0">
                    <a:solidFill>
                      <a:srgbClr val="000000"/>
                    </a:solidFill>
                    <a:ea typeface="Verdana" panose="020B0604030504040204" pitchFamily="34" charset="0"/>
                    <a:cs typeface="Verdana" panose="020B0604030504040204" pitchFamily="34" charset="0"/>
                  </a:rPr>
                  <a:t> SIMD</a:t>
                </a:r>
                <a:r>
                  <a:rPr lang="hu-HU" sz="1050" baseline="30000" dirty="0" smtClean="0">
                    <a:solidFill>
                      <a:srgbClr val="000000"/>
                    </a:solidFill>
                    <a:ea typeface="Verdana" panose="020B0604030504040204" pitchFamily="34" charset="0"/>
                    <a:cs typeface="Verdana" panose="020B0604030504040204" pitchFamily="34" charset="0"/>
                  </a:rPr>
                  <a:t>1</a:t>
                </a:r>
              </a:p>
              <a:p>
                <a:pPr algn="ctr"/>
                <a:r>
                  <a:rPr lang="hu-HU" sz="1050" dirty="0" smtClean="0">
                    <a:solidFill>
                      <a:srgbClr val="000000"/>
                    </a:solidFill>
                    <a:ea typeface="Verdana" panose="020B0604030504040204" pitchFamily="34" charset="0"/>
                    <a:cs typeface="Verdana" panose="020B0604030504040204" pitchFamily="34" charset="0"/>
                  </a:rPr>
                  <a:t>(NEON)</a:t>
                </a:r>
                <a:endParaRPr lang="hu-HU" sz="1050" dirty="0">
                  <a:solidFill>
                    <a:srgbClr val="000000"/>
                  </a:solidFill>
                  <a:ea typeface="Verdana" panose="020B0604030504040204" pitchFamily="34" charset="0"/>
                  <a:cs typeface="Verdana" panose="020B0604030504040204" pitchFamily="34" charset="0"/>
                </a:endParaRPr>
              </a:p>
            </p:txBody>
          </p:sp>
          <p:sp>
            <p:nvSpPr>
              <p:cNvPr id="28" name="Lekerekített téglalap 20"/>
              <p:cNvSpPr/>
              <p:nvPr/>
            </p:nvSpPr>
            <p:spPr>
              <a:xfrm>
                <a:off x="5152942" y="3914841"/>
                <a:ext cx="1080000" cy="360000"/>
              </a:xfrm>
              <a:prstGeom prst="roundRect">
                <a:avLst/>
              </a:prstGeom>
              <a:solidFill>
                <a:srgbClr val="C6C6EC"/>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VFPv3/v4</a:t>
                </a:r>
                <a:r>
                  <a:rPr lang="hu-HU" sz="1050" baseline="30000" dirty="0" smtClean="0">
                    <a:solidFill>
                      <a:srgbClr val="000000"/>
                    </a:solidFill>
                    <a:ea typeface="Verdana" panose="020B0604030504040204" pitchFamily="34" charset="0"/>
                    <a:cs typeface="Verdana" panose="020B0604030504040204" pitchFamily="34" charset="0"/>
                  </a:rPr>
                  <a:t>2</a:t>
                </a:r>
                <a:endParaRPr lang="hu-HU" sz="1050" baseline="30000" dirty="0">
                  <a:solidFill>
                    <a:srgbClr val="000000"/>
                  </a:solidFill>
                  <a:ea typeface="Verdana" panose="020B0604030504040204" pitchFamily="34" charset="0"/>
                  <a:cs typeface="Verdana" panose="020B0604030504040204" pitchFamily="34" charset="0"/>
                </a:endParaRPr>
              </a:p>
            </p:txBody>
          </p:sp>
          <p:sp>
            <p:nvSpPr>
              <p:cNvPr id="30" name="Lekerekített téglalap 36"/>
              <p:cNvSpPr/>
              <p:nvPr/>
            </p:nvSpPr>
            <p:spPr>
              <a:xfrm>
                <a:off x="6529889" y="1845518"/>
                <a:ext cx="1008000" cy="360000"/>
              </a:xfrm>
              <a:prstGeom prst="roundRect">
                <a:avLst/>
              </a:prstGeom>
              <a:solidFill>
                <a:srgbClr val="FFB3B3"/>
              </a:solidFill>
              <a:ln>
                <a:solidFill>
                  <a:srgbClr val="FF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a:solidFill>
                      <a:srgbClr val="000000"/>
                    </a:solidFill>
                    <a:ea typeface="Verdana" panose="020B0604030504040204" pitchFamily="34" charset="0"/>
                    <a:cs typeface="Verdana" panose="020B0604030504040204" pitchFamily="34" charset="0"/>
                  </a:rPr>
                  <a:t>C</a:t>
                </a:r>
                <a:r>
                  <a:rPr lang="en-US" sz="1050" dirty="0" err="1">
                    <a:solidFill>
                      <a:srgbClr val="000000"/>
                    </a:solidFill>
                    <a:ea typeface="Verdana" panose="020B0604030504040204" pitchFamily="34" charset="0"/>
                    <a:cs typeface="Verdana" panose="020B0604030504040204" pitchFamily="34" charset="0"/>
                  </a:rPr>
                  <a:t>rypto-graphy</a:t>
                </a:r>
                <a:r>
                  <a:rPr lang="en-US" sz="1050" dirty="0">
                    <a:solidFill>
                      <a:srgbClr val="000000"/>
                    </a:solidFill>
                    <a:ea typeface="Verdana" panose="020B0604030504040204" pitchFamily="34" charset="0"/>
                    <a:cs typeface="Verdana" panose="020B0604030504040204" pitchFamily="34" charset="0"/>
                  </a:rPr>
                  <a:t> ext.</a:t>
                </a:r>
                <a:endParaRPr lang="hu-HU" sz="1050" dirty="0">
                  <a:solidFill>
                    <a:srgbClr val="000000"/>
                  </a:solidFill>
                  <a:ea typeface="Verdana" panose="020B0604030504040204" pitchFamily="34" charset="0"/>
                  <a:cs typeface="Verdana" panose="020B0604030504040204" pitchFamily="34" charset="0"/>
                </a:endParaRPr>
              </a:p>
            </p:txBody>
          </p:sp>
          <p:sp>
            <p:nvSpPr>
              <p:cNvPr id="31" name="Lekerekített téglalap 8"/>
              <p:cNvSpPr/>
              <p:nvPr/>
            </p:nvSpPr>
            <p:spPr>
              <a:xfrm>
                <a:off x="5144485" y="4348529"/>
                <a:ext cx="1080000" cy="360000"/>
              </a:xfrm>
              <a:prstGeom prst="roundRect">
                <a:avLst/>
              </a:prstGeom>
              <a:solidFill>
                <a:schemeClr val="bg1">
                  <a:lumMod val="85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a:solidFill>
                      <a:srgbClr val="000000"/>
                    </a:solidFill>
                    <a:ea typeface="Verdana" panose="020B0604030504040204" pitchFamily="34" charset="0"/>
                    <a:cs typeface="Verdana" panose="020B0604030504040204" pitchFamily="34" charset="0"/>
                  </a:rPr>
                  <a:t>Jazelle</a:t>
                </a:r>
                <a:endParaRPr lang="en-US" sz="1050" dirty="0">
                  <a:solidFill>
                    <a:srgbClr val="000000"/>
                  </a:solidFill>
                  <a:ea typeface="Verdana" panose="020B0604030504040204" pitchFamily="34" charset="0"/>
                  <a:cs typeface="Verdana" panose="020B0604030504040204" pitchFamily="34" charset="0"/>
                </a:endParaRPr>
              </a:p>
              <a:p>
                <a:pPr algn="ctr"/>
                <a:r>
                  <a:rPr lang="en-US" sz="1050" dirty="0">
                    <a:solidFill>
                      <a:srgbClr val="000000"/>
                    </a:solidFill>
                    <a:ea typeface="Verdana" panose="020B0604030504040204" pitchFamily="34" charset="0"/>
                    <a:cs typeface="Verdana" panose="020B0604030504040204" pitchFamily="34" charset="0"/>
                  </a:rPr>
                  <a:t>(ex. by SW)</a:t>
                </a:r>
                <a:endParaRPr lang="hu-HU" sz="1050" dirty="0">
                  <a:solidFill>
                    <a:srgbClr val="000000"/>
                  </a:solidFill>
                  <a:ea typeface="Verdana" panose="020B0604030504040204" pitchFamily="34" charset="0"/>
                  <a:cs typeface="Verdana" panose="020B0604030504040204" pitchFamily="34" charset="0"/>
                </a:endParaRPr>
              </a:p>
            </p:txBody>
          </p:sp>
          <p:sp>
            <p:nvSpPr>
              <p:cNvPr id="32" name="Lekerekített téglalap 15"/>
              <p:cNvSpPr/>
              <p:nvPr/>
            </p:nvSpPr>
            <p:spPr>
              <a:xfrm>
                <a:off x="5142904" y="4785041"/>
                <a:ext cx="1080000" cy="360000"/>
              </a:xfrm>
              <a:prstGeom prst="roundRect">
                <a:avLst/>
              </a:prstGeom>
              <a:solidFill>
                <a:srgbClr val="C4C4C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Jazelle RCT</a:t>
                </a:r>
                <a:r>
                  <a:rPr lang="hu-HU" sz="1050" baseline="30000" dirty="0">
                    <a:solidFill>
                      <a:srgbClr val="000000"/>
                    </a:solidFill>
                    <a:ea typeface="Verdana" panose="020B0604030504040204" pitchFamily="34" charset="0"/>
                    <a:cs typeface="Verdana" panose="020B0604030504040204" pitchFamily="34" charset="0"/>
                  </a:rPr>
                  <a:t>3</a:t>
                </a:r>
                <a:endParaRPr lang="hu-HU" sz="1050" baseline="30000" dirty="0" smtClean="0">
                  <a:solidFill>
                    <a:srgbClr val="000000"/>
                  </a:solidFill>
                  <a:ea typeface="Verdana" panose="020B0604030504040204" pitchFamily="34" charset="0"/>
                  <a:cs typeface="Verdana" panose="020B0604030504040204" pitchFamily="34" charset="0"/>
                </a:endParaRPr>
              </a:p>
              <a:p>
                <a:pPr algn="ctr"/>
                <a:r>
                  <a:rPr lang="hu-HU" sz="1050" dirty="0">
                    <a:solidFill>
                      <a:srgbClr val="000000"/>
                    </a:solidFill>
                    <a:ea typeface="Verdana" panose="020B0604030504040204" pitchFamily="34" charset="0"/>
                    <a:cs typeface="Verdana" panose="020B0604030504040204" pitchFamily="34" charset="0"/>
                  </a:rPr>
                  <a:t>(</a:t>
                </a:r>
                <a:r>
                  <a:rPr lang="hu-HU" sz="1050" dirty="0" smtClean="0">
                    <a:solidFill>
                      <a:srgbClr val="000000"/>
                    </a:solidFill>
                    <a:ea typeface="Verdana" panose="020B0604030504040204" pitchFamily="34" charset="0"/>
                    <a:cs typeface="Verdana" panose="020B0604030504040204" pitchFamily="34" charset="0"/>
                  </a:rPr>
                  <a:t>Thumb</a:t>
                </a:r>
                <a:r>
                  <a:rPr lang="en-US" sz="1050" dirty="0" smtClean="0">
                    <a:solidFill>
                      <a:srgbClr val="000000"/>
                    </a:solidFill>
                    <a:ea typeface="Verdana" panose="020B0604030504040204" pitchFamily="34" charset="0"/>
                    <a:cs typeface="Verdana" panose="020B0604030504040204" pitchFamily="34" charset="0"/>
                  </a:rPr>
                  <a:t>EE</a:t>
                </a:r>
                <a:r>
                  <a:rPr lang="hu-HU" sz="1050" dirty="0" smtClean="0">
                    <a:solidFill>
                      <a:srgbClr val="000000"/>
                    </a:solidFill>
                    <a:ea typeface="Verdana" panose="020B0604030504040204" pitchFamily="34" charset="0"/>
                    <a:cs typeface="Verdana" panose="020B0604030504040204" pitchFamily="34" charset="0"/>
                  </a:rPr>
                  <a:t>)</a:t>
                </a:r>
                <a:endParaRPr lang="hu-HU" sz="1050" dirty="0">
                  <a:solidFill>
                    <a:srgbClr val="000000"/>
                  </a:solidFill>
                  <a:ea typeface="Verdana" panose="020B0604030504040204" pitchFamily="34" charset="0"/>
                  <a:cs typeface="Verdana" panose="020B0604030504040204" pitchFamily="34" charset="0"/>
                </a:endParaRPr>
              </a:p>
            </p:txBody>
          </p:sp>
          <p:sp>
            <p:nvSpPr>
              <p:cNvPr id="33" name="Jobbra nyíl 30"/>
              <p:cNvSpPr/>
              <p:nvPr/>
            </p:nvSpPr>
            <p:spPr>
              <a:xfrm>
                <a:off x="6247718" y="4452058"/>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34" name="TextBox 33"/>
              <p:cNvSpPr txBox="1"/>
              <p:nvPr/>
            </p:nvSpPr>
            <p:spPr>
              <a:xfrm>
                <a:off x="1243544" y="6244715"/>
                <a:ext cx="941283" cy="461665"/>
              </a:xfrm>
              <a:prstGeom prst="rect">
                <a:avLst/>
              </a:prstGeom>
              <a:noFill/>
            </p:spPr>
            <p:txBody>
              <a:bodyPr wrap="none" rtlCol="0">
                <a:spAutoFit/>
              </a:bodyPr>
              <a:lstStyle/>
              <a:p>
                <a:pPr algn="ctr"/>
                <a:r>
                  <a:rPr lang="en-US" sz="1200" dirty="0" smtClean="0">
                    <a:solidFill>
                      <a:srgbClr val="000000"/>
                    </a:solidFill>
                  </a:rPr>
                  <a:t>ARM</a:t>
                </a:r>
                <a:r>
                  <a:rPr lang="hu-HU" sz="1200" dirty="0" smtClean="0">
                    <a:solidFill>
                      <a:srgbClr val="000000"/>
                    </a:solidFill>
                  </a:rPr>
                  <a:t>710T</a:t>
                </a:r>
                <a:endParaRPr lang="en-US" sz="1200" dirty="0">
                  <a:solidFill>
                    <a:srgbClr val="000000"/>
                  </a:solidFill>
                </a:endParaRPr>
              </a:p>
              <a:p>
                <a:pPr algn="ctr"/>
                <a:r>
                  <a:rPr lang="en-US" sz="1200" dirty="0" smtClean="0">
                    <a:solidFill>
                      <a:srgbClr val="000000"/>
                    </a:solidFill>
                  </a:rPr>
                  <a:t>(~</a:t>
                </a:r>
                <a:r>
                  <a:rPr lang="hu-HU" sz="1200" dirty="0" smtClean="0">
                    <a:solidFill>
                      <a:srgbClr val="000000"/>
                    </a:solidFill>
                  </a:rPr>
                  <a:t>1995</a:t>
                </a:r>
                <a:r>
                  <a:rPr lang="en-US" sz="1200" dirty="0" smtClean="0">
                    <a:solidFill>
                      <a:srgbClr val="000000"/>
                    </a:solidFill>
                  </a:rPr>
                  <a:t>)</a:t>
                </a:r>
                <a:endParaRPr lang="en-US" sz="1200" dirty="0">
                  <a:solidFill>
                    <a:srgbClr val="000000"/>
                  </a:solidFill>
                </a:endParaRPr>
              </a:p>
            </p:txBody>
          </p:sp>
          <p:sp>
            <p:nvSpPr>
              <p:cNvPr id="35" name="TextBox 34"/>
              <p:cNvSpPr txBox="1"/>
              <p:nvPr/>
            </p:nvSpPr>
            <p:spPr>
              <a:xfrm>
                <a:off x="2681602" y="6257415"/>
                <a:ext cx="821059" cy="461665"/>
              </a:xfrm>
              <a:prstGeom prst="rect">
                <a:avLst/>
              </a:prstGeom>
              <a:noFill/>
            </p:spPr>
            <p:txBody>
              <a:bodyPr wrap="none" rtlCol="0">
                <a:spAutoFit/>
              </a:bodyPr>
              <a:lstStyle/>
              <a:p>
                <a:pPr algn="ctr"/>
                <a:r>
                  <a:rPr lang="en-US" sz="1200">
                    <a:solidFill>
                      <a:srgbClr val="000000"/>
                    </a:solidFill>
                  </a:rPr>
                  <a:t>ARM926</a:t>
                </a:r>
              </a:p>
              <a:p>
                <a:pPr algn="ctr"/>
                <a:r>
                  <a:rPr lang="en-US" sz="1200">
                    <a:solidFill>
                      <a:srgbClr val="000000"/>
                    </a:solidFill>
                  </a:rPr>
                  <a:t>(2001)</a:t>
                </a:r>
              </a:p>
            </p:txBody>
          </p:sp>
          <p:sp>
            <p:nvSpPr>
              <p:cNvPr id="36" name="TextBox 35"/>
              <p:cNvSpPr txBox="1"/>
              <p:nvPr/>
            </p:nvSpPr>
            <p:spPr>
              <a:xfrm>
                <a:off x="3941062" y="6257415"/>
                <a:ext cx="918841" cy="461665"/>
              </a:xfrm>
              <a:prstGeom prst="rect">
                <a:avLst/>
              </a:prstGeom>
              <a:noFill/>
            </p:spPr>
            <p:txBody>
              <a:bodyPr wrap="none" rtlCol="0">
                <a:spAutoFit/>
              </a:bodyPr>
              <a:lstStyle/>
              <a:p>
                <a:pPr algn="ctr"/>
                <a:r>
                  <a:rPr lang="en-US" sz="1200" dirty="0">
                    <a:solidFill>
                      <a:srgbClr val="000000"/>
                    </a:solidFill>
                  </a:rPr>
                  <a:t>ARM1176</a:t>
                </a:r>
              </a:p>
              <a:p>
                <a:pPr algn="ctr"/>
                <a:r>
                  <a:rPr lang="en-US" sz="1200" dirty="0">
                    <a:solidFill>
                      <a:srgbClr val="000000"/>
                    </a:solidFill>
                  </a:rPr>
                  <a:t>(</a:t>
                </a:r>
                <a:r>
                  <a:rPr lang="en-US" sz="1200" dirty="0" smtClean="0">
                    <a:solidFill>
                      <a:srgbClr val="000000"/>
                    </a:solidFill>
                  </a:rPr>
                  <a:t>2004)</a:t>
                </a:r>
                <a:endParaRPr lang="en-US" sz="1200" dirty="0">
                  <a:solidFill>
                    <a:srgbClr val="000000"/>
                  </a:solidFill>
                </a:endParaRPr>
              </a:p>
            </p:txBody>
          </p:sp>
          <p:sp>
            <p:nvSpPr>
              <p:cNvPr id="37" name="TextBox 36"/>
              <p:cNvSpPr txBox="1"/>
              <p:nvPr/>
            </p:nvSpPr>
            <p:spPr>
              <a:xfrm>
                <a:off x="5124760" y="6263210"/>
                <a:ext cx="1227067" cy="461665"/>
              </a:xfrm>
              <a:prstGeom prst="rect">
                <a:avLst/>
              </a:prstGeom>
              <a:noFill/>
            </p:spPr>
            <p:txBody>
              <a:bodyPr wrap="none" rtlCol="0">
                <a:spAutoFit/>
              </a:bodyPr>
              <a:lstStyle/>
              <a:p>
                <a:pPr algn="ctr"/>
                <a:r>
                  <a:rPr lang="en-US" sz="1200" dirty="0">
                    <a:solidFill>
                      <a:srgbClr val="000000"/>
                    </a:solidFill>
                  </a:rPr>
                  <a:t>Cortex-A5-15</a:t>
                </a:r>
              </a:p>
              <a:p>
                <a:pPr algn="ctr"/>
                <a:r>
                  <a:rPr lang="en-US" sz="1200" dirty="0">
                    <a:solidFill>
                      <a:srgbClr val="000000"/>
                    </a:solidFill>
                  </a:rPr>
                  <a:t>(</a:t>
                </a:r>
                <a:r>
                  <a:rPr lang="en-US" sz="1200" dirty="0" smtClean="0">
                    <a:solidFill>
                      <a:srgbClr val="000000"/>
                    </a:solidFill>
                  </a:rPr>
                  <a:t>200</a:t>
                </a:r>
                <a:r>
                  <a:rPr lang="hu-HU" sz="1200" dirty="0" smtClean="0">
                    <a:solidFill>
                      <a:srgbClr val="000000"/>
                    </a:solidFill>
                  </a:rPr>
                  <a:t>5</a:t>
                </a:r>
                <a:r>
                  <a:rPr lang="en-US" sz="1200" dirty="0" smtClean="0">
                    <a:solidFill>
                      <a:srgbClr val="000000"/>
                    </a:solidFill>
                  </a:rPr>
                  <a:t>)</a:t>
                </a:r>
                <a:endParaRPr lang="en-US" sz="1200" dirty="0">
                  <a:solidFill>
                    <a:srgbClr val="000000"/>
                  </a:solidFill>
                </a:endParaRPr>
              </a:p>
            </p:txBody>
          </p:sp>
          <p:sp>
            <p:nvSpPr>
              <p:cNvPr id="38" name="TextBox 37"/>
              <p:cNvSpPr txBox="1"/>
              <p:nvPr/>
            </p:nvSpPr>
            <p:spPr>
              <a:xfrm>
                <a:off x="6861327" y="6257415"/>
                <a:ext cx="1430648" cy="461665"/>
              </a:xfrm>
              <a:prstGeom prst="rect">
                <a:avLst/>
              </a:prstGeom>
              <a:noFill/>
            </p:spPr>
            <p:txBody>
              <a:bodyPr wrap="none" rtlCol="0">
                <a:spAutoFit/>
              </a:bodyPr>
              <a:lstStyle/>
              <a:p>
                <a:pPr algn="ctr"/>
                <a:r>
                  <a:rPr lang="en-US" sz="1200" dirty="0" smtClean="0">
                    <a:solidFill>
                      <a:srgbClr val="000000"/>
                    </a:solidFill>
                  </a:rPr>
                  <a:t>Cortex-A5</a:t>
                </a:r>
                <a:r>
                  <a:rPr lang="hu-HU" sz="1200" dirty="0" smtClean="0">
                    <a:solidFill>
                      <a:srgbClr val="000000"/>
                    </a:solidFill>
                  </a:rPr>
                  <a:t>3/A57</a:t>
                </a:r>
                <a:endParaRPr lang="en-US" sz="1200" dirty="0">
                  <a:solidFill>
                    <a:srgbClr val="000000"/>
                  </a:solidFill>
                </a:endParaRPr>
              </a:p>
              <a:p>
                <a:pPr algn="ctr"/>
                <a:r>
                  <a:rPr lang="en-US" sz="1200" dirty="0">
                    <a:solidFill>
                      <a:srgbClr val="000000"/>
                    </a:solidFill>
                  </a:rPr>
                  <a:t>(2014)</a:t>
                </a:r>
              </a:p>
            </p:txBody>
          </p:sp>
          <p:sp>
            <p:nvSpPr>
              <p:cNvPr id="39" name="TextBox 38"/>
              <p:cNvSpPr txBox="1"/>
              <p:nvPr/>
            </p:nvSpPr>
            <p:spPr>
              <a:xfrm>
                <a:off x="303430" y="6231758"/>
                <a:ext cx="925253" cy="276999"/>
              </a:xfrm>
              <a:prstGeom prst="rect">
                <a:avLst/>
              </a:prstGeom>
              <a:noFill/>
            </p:spPr>
            <p:txBody>
              <a:bodyPr wrap="none" rtlCol="0">
                <a:spAutoFit/>
              </a:bodyPr>
              <a:lstStyle/>
              <a:p>
                <a:r>
                  <a:rPr lang="en-US" sz="1200" dirty="0">
                    <a:solidFill>
                      <a:srgbClr val="000000"/>
                    </a:solidFill>
                  </a:rPr>
                  <a:t>Examples</a:t>
                </a:r>
              </a:p>
            </p:txBody>
          </p:sp>
          <p:sp>
            <p:nvSpPr>
              <p:cNvPr id="40" name="Rounded Rectangle 39"/>
              <p:cNvSpPr/>
              <p:nvPr/>
            </p:nvSpPr>
            <p:spPr bwMode="auto">
              <a:xfrm>
                <a:off x="2288832" y="2715761"/>
                <a:ext cx="6380864" cy="1569600"/>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400" b="0" i="0" u="none" strike="noStrike" cap="none" normalizeH="0" baseline="0" smtClean="0">
                  <a:ln>
                    <a:noFill/>
                  </a:ln>
                  <a:solidFill>
                    <a:schemeClr val="tx1"/>
                  </a:solidFill>
                  <a:effectLst/>
                  <a:latin typeface="Verdana" pitchFamily="34" charset="0"/>
                </a:endParaRPr>
              </a:p>
            </p:txBody>
          </p:sp>
          <p:sp>
            <p:nvSpPr>
              <p:cNvPr id="41" name="Rounded Rectangle 40"/>
              <p:cNvSpPr/>
              <p:nvPr/>
            </p:nvSpPr>
            <p:spPr bwMode="auto">
              <a:xfrm>
                <a:off x="3728731" y="1787952"/>
                <a:ext cx="4935025" cy="885956"/>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400" b="0" i="0" u="none" strike="noStrike" cap="none" normalizeH="0" baseline="0" smtClean="0">
                  <a:ln>
                    <a:noFill/>
                  </a:ln>
                  <a:solidFill>
                    <a:schemeClr val="tx1"/>
                  </a:solidFill>
                  <a:effectLst/>
                  <a:latin typeface="Verdana" pitchFamily="34" charset="0"/>
                </a:endParaRPr>
              </a:p>
            </p:txBody>
          </p:sp>
          <p:sp>
            <p:nvSpPr>
              <p:cNvPr id="42" name="Rounded Rectangle 41"/>
              <p:cNvSpPr/>
              <p:nvPr/>
            </p:nvSpPr>
            <p:spPr bwMode="auto">
              <a:xfrm>
                <a:off x="2276745" y="4332349"/>
                <a:ext cx="6376405" cy="828000"/>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dirty="0" smtClean="0">
                    <a:ln>
                      <a:noFill/>
                    </a:ln>
                    <a:solidFill>
                      <a:schemeClr val="tx1"/>
                    </a:solidFill>
                    <a:effectLst/>
                    <a:latin typeface="Verdana" pitchFamily="34" charset="0"/>
                  </a:rPr>
                  <a:t> </a:t>
                </a:r>
              </a:p>
            </p:txBody>
          </p:sp>
          <p:sp>
            <p:nvSpPr>
              <p:cNvPr id="43" name="TextBox 42"/>
              <p:cNvSpPr txBox="1"/>
              <p:nvPr/>
            </p:nvSpPr>
            <p:spPr>
              <a:xfrm>
                <a:off x="2495117" y="1983310"/>
                <a:ext cx="1059393" cy="461665"/>
              </a:xfrm>
              <a:prstGeom prst="rect">
                <a:avLst/>
              </a:prstGeom>
              <a:noFill/>
            </p:spPr>
            <p:txBody>
              <a:bodyPr wrap="none" rtlCol="0">
                <a:spAutoFit/>
              </a:bodyPr>
              <a:lstStyle/>
              <a:p>
                <a:pPr algn="ctr"/>
                <a:r>
                  <a:rPr lang="hu-HU" sz="1200" dirty="0" smtClean="0">
                    <a:solidFill>
                      <a:srgbClr val="FF0000"/>
                    </a:solidFill>
                  </a:rPr>
                  <a:t>To enhance</a:t>
                </a:r>
              </a:p>
              <a:p>
                <a:pPr algn="ctr"/>
                <a:r>
                  <a:rPr lang="hu-HU" sz="1200" dirty="0">
                    <a:solidFill>
                      <a:srgbClr val="FF0000"/>
                    </a:solidFill>
                  </a:rPr>
                  <a:t>s</a:t>
                </a:r>
                <a:r>
                  <a:rPr lang="hu-HU" sz="1200" dirty="0" smtClean="0">
                    <a:solidFill>
                      <a:srgbClr val="FF0000"/>
                    </a:solidFill>
                  </a:rPr>
                  <a:t>ecurity</a:t>
                </a:r>
                <a:endParaRPr lang="hu-HU" sz="1200" dirty="0">
                  <a:solidFill>
                    <a:srgbClr val="FF0000"/>
                  </a:solidFill>
                </a:endParaRPr>
              </a:p>
            </p:txBody>
          </p:sp>
          <p:sp>
            <p:nvSpPr>
              <p:cNvPr id="44" name="TextBox 43"/>
              <p:cNvSpPr txBox="1"/>
              <p:nvPr/>
            </p:nvSpPr>
            <p:spPr>
              <a:xfrm>
                <a:off x="836585" y="4374105"/>
                <a:ext cx="1520151" cy="646331"/>
              </a:xfrm>
              <a:prstGeom prst="rect">
                <a:avLst/>
              </a:prstGeom>
              <a:noFill/>
            </p:spPr>
            <p:txBody>
              <a:bodyPr wrap="square" rtlCol="0">
                <a:spAutoFit/>
              </a:bodyPr>
              <a:lstStyle/>
              <a:p>
                <a:pPr algn="ctr"/>
                <a:r>
                  <a:rPr lang="hu-HU" sz="1200" dirty="0" smtClean="0">
                    <a:solidFill>
                      <a:srgbClr val="FF0000"/>
                    </a:solidFill>
                  </a:rPr>
                  <a:t>To speed up</a:t>
                </a:r>
              </a:p>
              <a:p>
                <a:pPr algn="ctr"/>
                <a:r>
                  <a:rPr lang="hu-HU" sz="1200" dirty="0" smtClean="0">
                    <a:solidFill>
                      <a:srgbClr val="FF0000"/>
                    </a:solidFill>
                  </a:rPr>
                  <a:t>the execution</a:t>
                </a:r>
              </a:p>
              <a:p>
                <a:pPr algn="ctr"/>
                <a:r>
                  <a:rPr lang="hu-HU" sz="1200" dirty="0" smtClean="0">
                    <a:solidFill>
                      <a:srgbClr val="FF0000"/>
                    </a:solidFill>
                  </a:rPr>
                  <a:t> of bytecodes</a:t>
                </a:r>
                <a:endParaRPr lang="hu-HU" sz="1200" dirty="0">
                  <a:solidFill>
                    <a:srgbClr val="FF0000"/>
                  </a:solidFill>
                </a:endParaRPr>
              </a:p>
            </p:txBody>
          </p:sp>
          <p:sp>
            <p:nvSpPr>
              <p:cNvPr id="45" name="Rounded Rectangle 44"/>
              <p:cNvSpPr/>
              <p:nvPr/>
            </p:nvSpPr>
            <p:spPr bwMode="auto">
              <a:xfrm>
                <a:off x="1128905" y="5207623"/>
                <a:ext cx="7517365" cy="468000"/>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dirty="0" smtClean="0">
                    <a:ln>
                      <a:noFill/>
                    </a:ln>
                    <a:solidFill>
                      <a:schemeClr val="tx1"/>
                    </a:solidFill>
                    <a:effectLst/>
                    <a:latin typeface="Verdana" pitchFamily="34" charset="0"/>
                  </a:rPr>
                  <a:t> </a:t>
                </a:r>
              </a:p>
            </p:txBody>
          </p:sp>
          <p:sp>
            <p:nvSpPr>
              <p:cNvPr id="46" name="TextBox 45"/>
              <p:cNvSpPr txBox="1"/>
              <p:nvPr/>
            </p:nvSpPr>
            <p:spPr>
              <a:xfrm>
                <a:off x="64897" y="5208847"/>
                <a:ext cx="932756" cy="461665"/>
              </a:xfrm>
              <a:prstGeom prst="rect">
                <a:avLst/>
              </a:prstGeom>
              <a:noFill/>
            </p:spPr>
            <p:txBody>
              <a:bodyPr wrap="none" rtlCol="0">
                <a:spAutoFit/>
              </a:bodyPr>
              <a:lstStyle/>
              <a:p>
                <a:pPr algn="ctr"/>
                <a:r>
                  <a:rPr lang="hu-HU" sz="1200" dirty="0" smtClean="0">
                    <a:solidFill>
                      <a:srgbClr val="FF0000"/>
                    </a:solidFill>
                  </a:rPr>
                  <a:t>To reduce</a:t>
                </a:r>
              </a:p>
              <a:p>
                <a:pPr algn="ctr"/>
                <a:r>
                  <a:rPr lang="hu-HU" sz="1200" dirty="0">
                    <a:solidFill>
                      <a:srgbClr val="FF0000"/>
                    </a:solidFill>
                  </a:rPr>
                  <a:t>c</a:t>
                </a:r>
                <a:r>
                  <a:rPr lang="hu-HU" sz="1200" dirty="0" smtClean="0">
                    <a:solidFill>
                      <a:srgbClr val="FF0000"/>
                    </a:solidFill>
                  </a:rPr>
                  <a:t>ode size</a:t>
                </a:r>
                <a:endParaRPr lang="hu-HU" sz="1200" dirty="0">
                  <a:solidFill>
                    <a:srgbClr val="FF0000"/>
                  </a:solidFill>
                </a:endParaRPr>
              </a:p>
            </p:txBody>
          </p:sp>
          <p:sp>
            <p:nvSpPr>
              <p:cNvPr id="47" name="Jobbra nyíl 30"/>
              <p:cNvSpPr/>
              <p:nvPr/>
            </p:nvSpPr>
            <p:spPr>
              <a:xfrm>
                <a:off x="7155275" y="2381070"/>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48" name="Jobbra nyíl 30"/>
              <p:cNvSpPr/>
              <p:nvPr/>
            </p:nvSpPr>
            <p:spPr>
              <a:xfrm>
                <a:off x="7587335" y="1937041"/>
                <a:ext cx="432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0" name="Jobbra nyíl 30"/>
              <p:cNvSpPr/>
              <p:nvPr/>
            </p:nvSpPr>
            <p:spPr>
              <a:xfrm>
                <a:off x="7150862" y="4450307"/>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1" name="Jobbra nyíl 30"/>
              <p:cNvSpPr/>
              <p:nvPr/>
            </p:nvSpPr>
            <p:spPr>
              <a:xfrm>
                <a:off x="7153548" y="5357753"/>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2" name="Jobbra nyíl 30"/>
              <p:cNvSpPr/>
              <p:nvPr/>
            </p:nvSpPr>
            <p:spPr>
              <a:xfrm>
                <a:off x="4977045" y="2382414"/>
                <a:ext cx="64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3" name="Jobbra nyíl 30"/>
              <p:cNvSpPr/>
              <p:nvPr/>
            </p:nvSpPr>
            <p:spPr>
              <a:xfrm>
                <a:off x="5657680" y="2382104"/>
                <a:ext cx="147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4" name="Jobbra nyíl 30"/>
              <p:cNvSpPr/>
              <p:nvPr/>
            </p:nvSpPr>
            <p:spPr>
              <a:xfrm>
                <a:off x="3629174" y="4015863"/>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5" name="Jobbra nyíl 30"/>
              <p:cNvSpPr/>
              <p:nvPr/>
            </p:nvSpPr>
            <p:spPr>
              <a:xfrm>
                <a:off x="4405298" y="4019861"/>
                <a:ext cx="72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6" name="Jobbra nyíl 30"/>
              <p:cNvSpPr/>
              <p:nvPr/>
            </p:nvSpPr>
            <p:spPr>
              <a:xfrm>
                <a:off x="3620714" y="4470681"/>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7" name="Jobbra nyíl 30"/>
              <p:cNvSpPr/>
              <p:nvPr/>
            </p:nvSpPr>
            <p:spPr>
              <a:xfrm>
                <a:off x="4396838" y="4474679"/>
                <a:ext cx="72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8" name="Jobbra nyíl 30"/>
              <p:cNvSpPr/>
              <p:nvPr/>
            </p:nvSpPr>
            <p:spPr>
              <a:xfrm>
                <a:off x="2321750" y="5357753"/>
                <a:ext cx="73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9" name="Jobbra nyíl 30"/>
              <p:cNvSpPr/>
              <p:nvPr/>
            </p:nvSpPr>
            <p:spPr>
              <a:xfrm>
                <a:off x="3078381" y="5358228"/>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0" name="Jobbra nyíl 30"/>
              <p:cNvSpPr/>
              <p:nvPr/>
            </p:nvSpPr>
            <p:spPr>
              <a:xfrm>
                <a:off x="4953411" y="5352349"/>
                <a:ext cx="109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1" name="Jobbra nyíl 30"/>
              <p:cNvSpPr/>
              <p:nvPr/>
            </p:nvSpPr>
            <p:spPr>
              <a:xfrm>
                <a:off x="6072513" y="5361584"/>
                <a:ext cx="104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2" name="Jobbra nyíl 30"/>
              <p:cNvSpPr/>
              <p:nvPr/>
            </p:nvSpPr>
            <p:spPr>
              <a:xfrm>
                <a:off x="7155275" y="3219678"/>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3" name="Jobbra nyíl 30"/>
              <p:cNvSpPr/>
              <p:nvPr/>
            </p:nvSpPr>
            <p:spPr>
              <a:xfrm>
                <a:off x="4977045" y="3221022"/>
                <a:ext cx="64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4" name="Jobbra nyíl 30"/>
              <p:cNvSpPr/>
              <p:nvPr/>
            </p:nvSpPr>
            <p:spPr>
              <a:xfrm>
                <a:off x="5657680" y="3220712"/>
                <a:ext cx="147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5" name="Lekerekített téglalap 36"/>
              <p:cNvSpPr/>
              <p:nvPr/>
            </p:nvSpPr>
            <p:spPr>
              <a:xfrm>
                <a:off x="7632075" y="2734718"/>
                <a:ext cx="1008000" cy="360000"/>
              </a:xfrm>
              <a:prstGeom prst="roundRect">
                <a:avLst/>
              </a:prstGeom>
              <a:solidFill>
                <a:srgbClr val="7474D2"/>
              </a:solidFill>
              <a:ln>
                <a:solidFill>
                  <a:srgbClr val="6B6BC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SVE</a:t>
                </a:r>
                <a:r>
                  <a:rPr lang="hu-HU" sz="1050" baseline="30000" dirty="0" smtClean="0">
                    <a:solidFill>
                      <a:srgbClr val="000000"/>
                    </a:solidFill>
                    <a:ea typeface="Verdana" panose="020B0604030504040204" pitchFamily="34" charset="0"/>
                    <a:cs typeface="Verdana" panose="020B0604030504040204" pitchFamily="34" charset="0"/>
                  </a:rPr>
                  <a:t>4</a:t>
                </a:r>
                <a:endParaRPr lang="hu-HU" sz="1050" baseline="30000" dirty="0">
                  <a:solidFill>
                    <a:srgbClr val="000000"/>
                  </a:solidFill>
                  <a:ea typeface="Verdana" panose="020B0604030504040204" pitchFamily="34" charset="0"/>
                  <a:cs typeface="Verdana" panose="020B0604030504040204" pitchFamily="34" charset="0"/>
                </a:endParaRPr>
              </a:p>
            </p:txBody>
          </p:sp>
        </p:grpSp>
        <p:sp>
          <p:nvSpPr>
            <p:cNvPr id="7" name="TextBox 6"/>
            <p:cNvSpPr txBox="1"/>
            <p:nvPr/>
          </p:nvSpPr>
          <p:spPr>
            <a:xfrm>
              <a:off x="1086662" y="3049007"/>
              <a:ext cx="1059393" cy="646331"/>
            </a:xfrm>
            <a:prstGeom prst="rect">
              <a:avLst/>
            </a:prstGeom>
            <a:noFill/>
          </p:spPr>
          <p:txBody>
            <a:bodyPr wrap="none" rtlCol="0">
              <a:spAutoFit/>
            </a:bodyPr>
            <a:lstStyle/>
            <a:p>
              <a:pPr algn="ctr"/>
              <a:r>
                <a:rPr lang="hu-HU" sz="1200" dirty="0" smtClean="0">
                  <a:solidFill>
                    <a:srgbClr val="FF0000"/>
                  </a:solidFill>
                </a:rPr>
                <a:t>To enhance</a:t>
              </a:r>
            </a:p>
            <a:p>
              <a:pPr algn="ctr"/>
              <a:r>
                <a:rPr lang="hu-HU" sz="1200" dirty="0" smtClean="0">
                  <a:solidFill>
                    <a:srgbClr val="FF0000"/>
                  </a:solidFill>
                </a:rPr>
                <a:t>compute</a:t>
              </a:r>
            </a:p>
            <a:p>
              <a:pPr algn="ctr"/>
              <a:r>
                <a:rPr lang="hu-HU" sz="1200" dirty="0" smtClean="0">
                  <a:solidFill>
                    <a:srgbClr val="FF0000"/>
                  </a:solidFill>
                </a:rPr>
                <a:t>capabilities</a:t>
              </a:r>
              <a:endParaRPr lang="hu-HU" sz="1200" dirty="0">
                <a:solidFill>
                  <a:srgbClr val="FF0000"/>
                </a:solidFill>
              </a:endParaRPr>
            </a:p>
          </p:txBody>
        </p:sp>
        <p:sp>
          <p:nvSpPr>
            <p:cNvPr id="8" name="TextBox 7"/>
            <p:cNvSpPr txBox="1"/>
            <p:nvPr/>
          </p:nvSpPr>
          <p:spPr>
            <a:xfrm>
              <a:off x="6746799" y="1239869"/>
              <a:ext cx="750526" cy="253916"/>
            </a:xfrm>
            <a:prstGeom prst="rect">
              <a:avLst/>
            </a:prstGeom>
            <a:noFill/>
          </p:spPr>
          <p:txBody>
            <a:bodyPr wrap="none" rtlCol="0">
              <a:spAutoFit/>
            </a:bodyPr>
            <a:lstStyle/>
            <a:p>
              <a:r>
                <a:rPr lang="hu-HU" sz="1050" dirty="0" smtClean="0"/>
                <a:t>AArch32</a:t>
              </a:r>
              <a:endParaRPr lang="en-US" sz="1050" dirty="0"/>
            </a:p>
          </p:txBody>
        </p:sp>
        <p:sp>
          <p:nvSpPr>
            <p:cNvPr id="9" name="TextBox 8"/>
            <p:cNvSpPr txBox="1"/>
            <p:nvPr/>
          </p:nvSpPr>
          <p:spPr>
            <a:xfrm>
              <a:off x="7691904" y="1248807"/>
              <a:ext cx="750526" cy="253916"/>
            </a:xfrm>
            <a:prstGeom prst="rect">
              <a:avLst/>
            </a:prstGeom>
            <a:noFill/>
          </p:spPr>
          <p:txBody>
            <a:bodyPr wrap="none" rtlCol="0">
              <a:spAutoFit/>
            </a:bodyPr>
            <a:lstStyle/>
            <a:p>
              <a:r>
                <a:rPr lang="hu-HU" sz="1050" dirty="0" smtClean="0"/>
                <a:t>AArch64</a:t>
              </a:r>
              <a:endParaRPr lang="en-US" sz="1050" dirty="0"/>
            </a:p>
          </p:txBody>
        </p:sp>
        <p:cxnSp>
          <p:nvCxnSpPr>
            <p:cNvPr id="10" name="Straight Connector 9"/>
            <p:cNvCxnSpPr/>
            <p:nvPr/>
          </p:nvCxnSpPr>
          <p:spPr bwMode="auto">
            <a:xfrm>
              <a:off x="7571170" y="1138843"/>
              <a:ext cx="48379" cy="4392000"/>
            </a:xfrm>
            <a:prstGeom prst="line">
              <a:avLst/>
            </a:prstGeom>
            <a:noFill/>
            <a:ln w="6350"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6" name="TextBox 65"/>
          <p:cNvSpPr txBox="1"/>
          <p:nvPr/>
        </p:nvSpPr>
        <p:spPr>
          <a:xfrm>
            <a:off x="22742" y="625990"/>
            <a:ext cx="9484776" cy="369332"/>
          </a:xfrm>
          <a:prstGeom prst="rect">
            <a:avLst/>
          </a:prstGeom>
          <a:noFill/>
        </p:spPr>
        <p:txBody>
          <a:bodyPr wrap="none" rtlCol="0">
            <a:spAutoFit/>
          </a:bodyPr>
          <a:lstStyle/>
          <a:p>
            <a:r>
              <a:rPr lang="en-US" dirty="0">
                <a:solidFill>
                  <a:srgbClr val="333399"/>
                </a:solidFill>
              </a:rPr>
              <a:t>Main extensions introduced </a:t>
            </a:r>
            <a:r>
              <a:rPr lang="hu-HU" dirty="0" smtClean="0">
                <a:solidFill>
                  <a:srgbClr val="333399"/>
                </a:solidFill>
              </a:rPr>
              <a:t>in</a:t>
            </a:r>
            <a:r>
              <a:rPr lang="en-US" dirty="0" smtClean="0">
                <a:solidFill>
                  <a:srgbClr val="333399"/>
                </a:solidFill>
              </a:rPr>
              <a:t> ARM’s basic ISA (simplified) -</a:t>
            </a:r>
            <a:r>
              <a:rPr lang="hu-HU" dirty="0" smtClean="0">
                <a:solidFill>
                  <a:srgbClr val="333399"/>
                </a:solidFill>
              </a:rPr>
              <a:t>2 </a:t>
            </a:r>
            <a:r>
              <a:rPr lang="hu-HU" dirty="0" smtClean="0">
                <a:solidFill>
                  <a:schemeClr val="accent6"/>
                </a:solidFill>
              </a:rPr>
              <a:t>(Based on [64])</a:t>
            </a:r>
            <a:endParaRPr lang="en-US" dirty="0">
              <a:solidFill>
                <a:schemeClr val="accent6"/>
              </a:solidFill>
            </a:endParaRPr>
          </a:p>
        </p:txBody>
      </p:sp>
      <p:sp>
        <p:nvSpPr>
          <p:cNvPr id="67" name="TextBox 66"/>
          <p:cNvSpPr txBox="1"/>
          <p:nvPr/>
        </p:nvSpPr>
        <p:spPr>
          <a:xfrm>
            <a:off x="448132" y="6551527"/>
            <a:ext cx="2889702" cy="292388"/>
          </a:xfrm>
          <a:prstGeom prst="rect">
            <a:avLst/>
          </a:prstGeom>
          <a:noFill/>
        </p:spPr>
        <p:txBody>
          <a:bodyPr wrap="none" rtlCol="0">
            <a:spAutoFit/>
          </a:bodyPr>
          <a:lstStyle/>
          <a:p>
            <a:pPr lvl="0"/>
            <a:r>
              <a:rPr lang="hu-HU" sz="1300" dirty="0">
                <a:solidFill>
                  <a:srgbClr val="000000"/>
                </a:solidFill>
              </a:rPr>
              <a:t>Remarks: See on the </a:t>
            </a:r>
            <a:r>
              <a:rPr lang="hu-HU" sz="1300" dirty="0" smtClean="0">
                <a:solidFill>
                  <a:srgbClr val="000000"/>
                </a:solidFill>
              </a:rPr>
              <a:t>next slide.</a:t>
            </a:r>
            <a:endParaRPr lang="en-US" dirty="0"/>
          </a:p>
        </p:txBody>
      </p:sp>
      <p:grpSp>
        <p:nvGrpSpPr>
          <p:cNvPr id="68" name="Group 67"/>
          <p:cNvGrpSpPr/>
          <p:nvPr/>
        </p:nvGrpSpPr>
        <p:grpSpPr>
          <a:xfrm>
            <a:off x="6445763" y="3293985"/>
            <a:ext cx="2358120" cy="360000"/>
            <a:chOff x="6291215" y="3293985"/>
            <a:chExt cx="2358120" cy="360000"/>
          </a:xfrm>
        </p:grpSpPr>
        <p:sp>
          <p:nvSpPr>
            <p:cNvPr id="69" name="Lekerekített téglalap 18"/>
            <p:cNvSpPr/>
            <p:nvPr/>
          </p:nvSpPr>
          <p:spPr>
            <a:xfrm>
              <a:off x="6529995" y="3293985"/>
              <a:ext cx="1062000" cy="360000"/>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 </a:t>
              </a:r>
              <a:r>
                <a:rPr lang="en-US" sz="1050" dirty="0" smtClean="0">
                  <a:solidFill>
                    <a:srgbClr val="000000"/>
                  </a:solidFill>
                  <a:ea typeface="Verdana" panose="020B0604030504040204" pitchFamily="34" charset="0"/>
                  <a:cs typeface="Verdana" panose="020B0604030504040204" pitchFamily="34" charset="0"/>
                </a:rPr>
                <a:t>Adv.</a:t>
              </a:r>
              <a:r>
                <a:rPr lang="hu-HU" sz="1050" dirty="0" smtClean="0">
                  <a:solidFill>
                    <a:srgbClr val="000000"/>
                  </a:solidFill>
                  <a:ea typeface="Verdana" panose="020B0604030504040204" pitchFamily="34" charset="0"/>
                  <a:cs typeface="Verdana" panose="020B0604030504040204" pitchFamily="34" charset="0"/>
                </a:rPr>
                <a:t> SIMD and FP</a:t>
              </a:r>
              <a:endParaRPr lang="hu-HU" sz="1050" baseline="30000" dirty="0" smtClean="0">
                <a:solidFill>
                  <a:srgbClr val="000000"/>
                </a:solidFill>
                <a:ea typeface="Verdana" panose="020B0604030504040204" pitchFamily="34" charset="0"/>
                <a:cs typeface="Verdana" panose="020B0604030504040204" pitchFamily="34" charset="0"/>
              </a:endParaRPr>
            </a:p>
          </p:txBody>
        </p:sp>
        <p:sp>
          <p:nvSpPr>
            <p:cNvPr id="70" name="Lekerekített téglalap 18"/>
            <p:cNvSpPr/>
            <p:nvPr/>
          </p:nvSpPr>
          <p:spPr>
            <a:xfrm>
              <a:off x="7587335" y="3293985"/>
              <a:ext cx="1062000" cy="360000"/>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 SIMD</a:t>
              </a:r>
            </a:p>
            <a:p>
              <a:pPr algn="ctr"/>
              <a:r>
                <a:rPr lang="hu-HU" sz="1050" dirty="0" smtClean="0">
                  <a:solidFill>
                    <a:srgbClr val="000000"/>
                  </a:solidFill>
                  <a:ea typeface="Verdana" panose="020B0604030504040204" pitchFamily="34" charset="0"/>
                  <a:cs typeface="Verdana" panose="020B0604030504040204" pitchFamily="34" charset="0"/>
                </a:rPr>
                <a:t> and FP</a:t>
              </a:r>
              <a:endParaRPr lang="hu-HU" sz="1050" baseline="30000" dirty="0" smtClean="0">
                <a:solidFill>
                  <a:srgbClr val="000000"/>
                </a:solidFill>
                <a:ea typeface="Verdana" panose="020B0604030504040204" pitchFamily="34" charset="0"/>
                <a:cs typeface="Verdana" panose="020B0604030504040204" pitchFamily="34" charset="0"/>
              </a:endParaRPr>
            </a:p>
          </p:txBody>
        </p:sp>
        <p:sp>
          <p:nvSpPr>
            <p:cNvPr id="71" name="Jobbra nyíl 30"/>
            <p:cNvSpPr/>
            <p:nvPr/>
          </p:nvSpPr>
          <p:spPr>
            <a:xfrm>
              <a:off x="6291215" y="3401943"/>
              <a:ext cx="21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grpSp>
    </p:spTree>
    <p:extLst>
      <p:ext uri="{BB962C8B-B14F-4D97-AF65-F5344CB8AC3E}">
        <p14:creationId xmlns:p14="http://schemas.microsoft.com/office/powerpoint/2010/main" val="555402786"/>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6.2.3 </a:t>
            </a:r>
            <a:r>
              <a:rPr lang="en-US" dirty="0"/>
              <a:t>The high performance Cortex-A</a:t>
            </a:r>
            <a:r>
              <a:rPr lang="hu-HU" dirty="0"/>
              <a:t>73</a:t>
            </a:r>
            <a:r>
              <a:rPr lang="en-US" dirty="0"/>
              <a:t> </a:t>
            </a:r>
            <a:r>
              <a:rPr lang="hu-HU" dirty="0" smtClean="0"/>
              <a:t>(13)</a:t>
            </a:r>
            <a:endParaRPr lang="en-US" dirty="0"/>
          </a:p>
        </p:txBody>
      </p:sp>
      <p:pic>
        <p:nvPicPr>
          <p:cNvPr id="7170" name="Picture 2" descr="http://images.anandtech.com/doci/10347/14.PNG?_ga=1.91287130.1347664177.1471404587"/>
          <p:cNvPicPr>
            <a:picLocks noChangeAspect="1" noChangeArrowheads="1"/>
          </p:cNvPicPr>
          <p:nvPr/>
        </p:nvPicPr>
        <p:blipFill rotWithShape="1">
          <a:blip r:embed="rId2">
            <a:extLst>
              <a:ext uri="{28A0092B-C50C-407E-A947-70E740481C1C}">
                <a14:useLocalDpi xmlns:a14="http://schemas.microsoft.com/office/drawing/2010/main" val="0"/>
              </a:ext>
            </a:extLst>
          </a:blip>
          <a:srcRect l="5397" t="17176" r="2409"/>
          <a:stretch/>
        </p:blipFill>
        <p:spPr bwMode="auto">
          <a:xfrm>
            <a:off x="26495" y="1268760"/>
            <a:ext cx="9046005" cy="47255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0952" y="625525"/>
            <a:ext cx="6369757" cy="369332"/>
          </a:xfrm>
          <a:prstGeom prst="rect">
            <a:avLst/>
          </a:prstGeom>
          <a:noFill/>
        </p:spPr>
        <p:txBody>
          <a:bodyPr wrap="none" rtlCol="0">
            <a:spAutoFit/>
          </a:bodyPr>
          <a:lstStyle/>
          <a:p>
            <a:r>
              <a:rPr lang="hu-HU" dirty="0" smtClean="0">
                <a:solidFill>
                  <a:schemeClr val="accent6"/>
                </a:solidFill>
              </a:rPr>
              <a:t>Range of scalability of the Cortex-A73 processor [92]</a:t>
            </a:r>
            <a:endParaRPr lang="en-US" dirty="0">
              <a:solidFill>
                <a:schemeClr val="accent6"/>
              </a:solidFill>
            </a:endParaRPr>
          </a:p>
        </p:txBody>
      </p:sp>
    </p:spTree>
    <p:extLst>
      <p:ext uri="{BB962C8B-B14F-4D97-AF65-F5344CB8AC3E}">
        <p14:creationId xmlns:p14="http://schemas.microsoft.com/office/powerpoint/2010/main" val="1233113169"/>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6.2.3 </a:t>
            </a:r>
            <a:r>
              <a:rPr lang="en-US" dirty="0"/>
              <a:t>The high performance Cortex-A</a:t>
            </a:r>
            <a:r>
              <a:rPr lang="hu-HU" dirty="0"/>
              <a:t>73</a:t>
            </a:r>
            <a:r>
              <a:rPr lang="en-US" dirty="0"/>
              <a:t> </a:t>
            </a:r>
            <a:r>
              <a:rPr lang="hu-HU" dirty="0" smtClean="0"/>
              <a:t>(14)</a:t>
            </a:r>
            <a:endParaRPr lang="en-US" dirty="0"/>
          </a:p>
        </p:txBody>
      </p:sp>
      <p:sp>
        <p:nvSpPr>
          <p:cNvPr id="4" name="TextBox 3"/>
          <p:cNvSpPr txBox="1"/>
          <p:nvPr/>
        </p:nvSpPr>
        <p:spPr>
          <a:xfrm>
            <a:off x="180952" y="612646"/>
            <a:ext cx="977960" cy="338554"/>
          </a:xfrm>
          <a:prstGeom prst="rect">
            <a:avLst/>
          </a:prstGeom>
          <a:noFill/>
        </p:spPr>
        <p:txBody>
          <a:bodyPr wrap="none" rtlCol="0">
            <a:spAutoFit/>
          </a:bodyPr>
          <a:lstStyle/>
          <a:p>
            <a:r>
              <a:rPr lang="hu-HU" sz="1600" dirty="0" smtClean="0">
                <a:solidFill>
                  <a:srgbClr val="FF0000"/>
                </a:solidFill>
              </a:rPr>
              <a:t>Remark</a:t>
            </a:r>
            <a:endParaRPr lang="en-US" sz="1600" dirty="0">
              <a:solidFill>
                <a:srgbClr val="FF0000"/>
              </a:solidFill>
            </a:endParaRPr>
          </a:p>
        </p:txBody>
      </p:sp>
      <p:sp>
        <p:nvSpPr>
          <p:cNvPr id="5" name="TextBox 4"/>
          <p:cNvSpPr txBox="1"/>
          <p:nvPr/>
        </p:nvSpPr>
        <p:spPr>
          <a:xfrm>
            <a:off x="206515" y="953725"/>
            <a:ext cx="9238042" cy="338554"/>
          </a:xfrm>
          <a:prstGeom prst="rect">
            <a:avLst/>
          </a:prstGeom>
          <a:noFill/>
        </p:spPr>
        <p:txBody>
          <a:bodyPr wrap="none" rtlCol="0">
            <a:spAutoFit/>
          </a:bodyPr>
          <a:lstStyle/>
          <a:p>
            <a:r>
              <a:rPr lang="hu-HU" sz="1600" dirty="0" smtClean="0"/>
              <a:t>A detailed description of the microarchitecture of the </a:t>
            </a:r>
            <a:r>
              <a:rPr lang="hu-HU" sz="1600" dirty="0" smtClean="0"/>
              <a:t>cortex-A7</a:t>
            </a:r>
            <a:r>
              <a:rPr lang="en-US" sz="1600" dirty="0" smtClean="0"/>
              <a:t>3</a:t>
            </a:r>
            <a:r>
              <a:rPr lang="hu-HU" sz="1600" dirty="0" smtClean="0"/>
              <a:t> </a:t>
            </a:r>
            <a:r>
              <a:rPr lang="hu-HU" sz="1600" dirty="0" smtClean="0"/>
              <a:t>can be found in [92].</a:t>
            </a:r>
            <a:endParaRPr lang="en-US" sz="1600" dirty="0"/>
          </a:p>
        </p:txBody>
      </p:sp>
    </p:spTree>
    <p:extLst>
      <p:ext uri="{BB962C8B-B14F-4D97-AF65-F5344CB8AC3E}">
        <p14:creationId xmlns:p14="http://schemas.microsoft.com/office/powerpoint/2010/main" val="3811958611"/>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2F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841375" y="1583795"/>
            <a:ext cx="7359650"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hu-HU" sz="1900" dirty="0" smtClean="0">
                <a:solidFill>
                  <a:srgbClr val="FFFFFF"/>
                </a:solidFill>
              </a:rPr>
              <a:t>6.2.4</a:t>
            </a:r>
            <a:r>
              <a:rPr lang="en-US" sz="1900" dirty="0" smtClean="0">
                <a:solidFill>
                  <a:srgbClr val="FFFFFF"/>
                </a:solidFill>
              </a:rPr>
              <a:t> The low power Cortex-A53</a:t>
            </a:r>
            <a:endParaRPr lang="hu-HU" sz="1900" dirty="0">
              <a:solidFill>
                <a:srgbClr val="FFFFFF"/>
              </a:solidFill>
            </a:endParaRPr>
          </a:p>
        </p:txBody>
      </p:sp>
      <p:sp>
        <p:nvSpPr>
          <p:cNvPr id="3" name="TextBox 2"/>
          <p:cNvSpPr txBox="1"/>
          <p:nvPr/>
        </p:nvSpPr>
        <p:spPr>
          <a:xfrm>
            <a:off x="3536885" y="2528900"/>
            <a:ext cx="1996059" cy="369332"/>
          </a:xfrm>
          <a:prstGeom prst="rect">
            <a:avLst/>
          </a:prstGeom>
          <a:noFill/>
        </p:spPr>
        <p:txBody>
          <a:bodyPr wrap="none" rtlCol="0">
            <a:spAutoFit/>
          </a:bodyPr>
          <a:lstStyle/>
          <a:p>
            <a:r>
              <a:rPr lang="hu-HU" dirty="0" smtClean="0">
                <a:solidFill>
                  <a:schemeClr val="bg1"/>
                </a:solidFill>
              </a:rPr>
              <a:t>(Not discussed)</a:t>
            </a:r>
            <a:endParaRPr lang="en-US" dirty="0">
              <a:solidFill>
                <a:schemeClr val="bg1"/>
              </a:solidFill>
            </a:endParaRPr>
          </a:p>
        </p:txBody>
      </p:sp>
    </p:spTree>
    <p:extLst>
      <p:ext uri="{BB962C8B-B14F-4D97-AF65-F5344CB8AC3E}">
        <p14:creationId xmlns:p14="http://schemas.microsoft.com/office/powerpoint/2010/main" val="3513307424"/>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Box 91"/>
          <p:cNvSpPr txBox="1"/>
          <p:nvPr/>
        </p:nvSpPr>
        <p:spPr>
          <a:xfrm>
            <a:off x="161510" y="578598"/>
            <a:ext cx="6300058" cy="646331"/>
          </a:xfrm>
          <a:prstGeom prst="rect">
            <a:avLst/>
          </a:prstGeom>
          <a:noFill/>
        </p:spPr>
        <p:txBody>
          <a:bodyPr wrap="none">
            <a:spAutoFit/>
          </a:bodyPr>
          <a:lstStyle/>
          <a:p>
            <a:pPr>
              <a:defRPr/>
            </a:pPr>
            <a:r>
              <a:rPr lang="hu-HU" dirty="0">
                <a:solidFill>
                  <a:srgbClr val="2D2D8A"/>
                </a:solidFill>
              </a:rPr>
              <a:t>6.2.2</a:t>
            </a:r>
            <a:r>
              <a:rPr lang="en-US" dirty="0">
                <a:solidFill>
                  <a:srgbClr val="2D2D8A"/>
                </a:solidFill>
              </a:rPr>
              <a:t> The low power Cortex-A53 </a:t>
            </a:r>
            <a:r>
              <a:rPr lang="hu-HU" dirty="0">
                <a:solidFill>
                  <a:srgbClr val="2D2D8A"/>
                </a:solidFill>
              </a:rPr>
              <a:t>-1 </a:t>
            </a:r>
            <a:r>
              <a:rPr lang="en-US" dirty="0">
                <a:solidFill>
                  <a:srgbClr val="000000"/>
                </a:solidFill>
              </a:rPr>
              <a:t>(based on [</a:t>
            </a:r>
            <a:r>
              <a:rPr lang="hu-HU" dirty="0">
                <a:solidFill>
                  <a:srgbClr val="000000"/>
                </a:solidFill>
              </a:rPr>
              <a:t>12</a:t>
            </a:r>
            <a:r>
              <a:rPr lang="en-US" dirty="0">
                <a:solidFill>
                  <a:srgbClr val="000000"/>
                </a:solidFill>
              </a:rPr>
              <a:t>]) </a:t>
            </a:r>
          </a:p>
          <a:p>
            <a:pPr>
              <a:defRPr/>
            </a:pPr>
            <a:endParaRPr lang="en-US" dirty="0">
              <a:solidFill>
                <a:srgbClr val="000000"/>
              </a:solidFill>
            </a:endParaRPr>
          </a:p>
        </p:txBody>
      </p:sp>
      <p:sp>
        <p:nvSpPr>
          <p:cNvPr id="84" name="Title 1"/>
          <p:cNvSpPr>
            <a:spLocks noGrp="1"/>
          </p:cNvSpPr>
          <p:nvPr>
            <p:ph type="title"/>
          </p:nvPr>
        </p:nvSpPr>
        <p:spPr>
          <a:xfrm>
            <a:off x="0" y="0"/>
            <a:ext cx="9144000" cy="393700"/>
          </a:xfrm>
        </p:spPr>
        <p:txBody>
          <a:bodyPr/>
          <a:lstStyle/>
          <a:p>
            <a:r>
              <a:rPr lang="hu-HU" dirty="0" smtClean="0"/>
              <a:t>6.2.4 </a:t>
            </a:r>
            <a:r>
              <a:rPr lang="en-US" dirty="0"/>
              <a:t>The low power Cortex-A53 </a:t>
            </a:r>
            <a:r>
              <a:rPr lang="hu-HU" dirty="0"/>
              <a:t>(1)</a:t>
            </a:r>
            <a:endParaRPr lang="en-US" dirty="0"/>
          </a:p>
        </p:txBody>
      </p:sp>
      <p:grpSp>
        <p:nvGrpSpPr>
          <p:cNvPr id="17" name="Group 16"/>
          <p:cNvGrpSpPr/>
          <p:nvPr/>
        </p:nvGrpSpPr>
        <p:grpSpPr>
          <a:xfrm>
            <a:off x="42452" y="998730"/>
            <a:ext cx="9431351" cy="5852769"/>
            <a:chOff x="42452" y="473220"/>
            <a:chExt cx="10207651" cy="6466170"/>
          </a:xfrm>
        </p:grpSpPr>
        <p:grpSp>
          <p:nvGrpSpPr>
            <p:cNvPr id="15" name="Group 14"/>
            <p:cNvGrpSpPr/>
            <p:nvPr/>
          </p:nvGrpSpPr>
          <p:grpSpPr>
            <a:xfrm>
              <a:off x="49515" y="473220"/>
              <a:ext cx="10200588" cy="6466170"/>
              <a:chOff x="112168" y="99552"/>
              <a:chExt cx="10200588" cy="6744744"/>
            </a:xfrm>
          </p:grpSpPr>
          <p:sp>
            <p:nvSpPr>
              <p:cNvPr id="6" name="Felfelé nyíl 5"/>
              <p:cNvSpPr/>
              <p:nvPr/>
            </p:nvSpPr>
            <p:spPr>
              <a:xfrm rot="5122871">
                <a:off x="4109166" y="758368"/>
                <a:ext cx="2074324" cy="9216000"/>
              </a:xfrm>
              <a:custGeom>
                <a:avLst/>
                <a:gdLst>
                  <a:gd name="connsiteX0" fmla="*/ 0 w 1663868"/>
                  <a:gd name="connsiteY0" fmla="*/ 831934 h 6271200"/>
                  <a:gd name="connsiteX1" fmla="*/ 831934 w 1663868"/>
                  <a:gd name="connsiteY1" fmla="*/ 0 h 6271200"/>
                  <a:gd name="connsiteX2" fmla="*/ 1663868 w 1663868"/>
                  <a:gd name="connsiteY2" fmla="*/ 831934 h 6271200"/>
                  <a:gd name="connsiteX3" fmla="*/ 1247901 w 1663868"/>
                  <a:gd name="connsiteY3" fmla="*/ 831934 h 6271200"/>
                  <a:gd name="connsiteX4" fmla="*/ 1247901 w 1663868"/>
                  <a:gd name="connsiteY4" fmla="*/ 6271200 h 6271200"/>
                  <a:gd name="connsiteX5" fmla="*/ 415967 w 1663868"/>
                  <a:gd name="connsiteY5" fmla="*/ 6271200 h 6271200"/>
                  <a:gd name="connsiteX6" fmla="*/ 415967 w 1663868"/>
                  <a:gd name="connsiteY6" fmla="*/ 831934 h 6271200"/>
                  <a:gd name="connsiteX7" fmla="*/ 0 w 1663868"/>
                  <a:gd name="connsiteY7" fmla="*/ 831934 h 6271200"/>
                  <a:gd name="connsiteX0" fmla="*/ 0 w 1663868"/>
                  <a:gd name="connsiteY0" fmla="*/ 1590895 h 7030161"/>
                  <a:gd name="connsiteX1" fmla="*/ 764392 w 1663868"/>
                  <a:gd name="connsiteY1" fmla="*/ 0 h 7030161"/>
                  <a:gd name="connsiteX2" fmla="*/ 1663868 w 1663868"/>
                  <a:gd name="connsiteY2" fmla="*/ 1590895 h 7030161"/>
                  <a:gd name="connsiteX3" fmla="*/ 1247901 w 1663868"/>
                  <a:gd name="connsiteY3" fmla="*/ 1590895 h 7030161"/>
                  <a:gd name="connsiteX4" fmla="*/ 1247901 w 1663868"/>
                  <a:gd name="connsiteY4" fmla="*/ 7030161 h 7030161"/>
                  <a:gd name="connsiteX5" fmla="*/ 415967 w 1663868"/>
                  <a:gd name="connsiteY5" fmla="*/ 7030161 h 7030161"/>
                  <a:gd name="connsiteX6" fmla="*/ 415967 w 1663868"/>
                  <a:gd name="connsiteY6" fmla="*/ 1590895 h 7030161"/>
                  <a:gd name="connsiteX7" fmla="*/ 0 w 1663868"/>
                  <a:gd name="connsiteY7" fmla="*/ 1590895 h 7030161"/>
                  <a:gd name="connsiteX0" fmla="*/ 0 w 1465294"/>
                  <a:gd name="connsiteY0" fmla="*/ 1389825 h 7030161"/>
                  <a:gd name="connsiteX1" fmla="*/ 565818 w 1465294"/>
                  <a:gd name="connsiteY1" fmla="*/ 0 h 7030161"/>
                  <a:gd name="connsiteX2" fmla="*/ 1465294 w 1465294"/>
                  <a:gd name="connsiteY2" fmla="*/ 1590895 h 7030161"/>
                  <a:gd name="connsiteX3" fmla="*/ 1049327 w 1465294"/>
                  <a:gd name="connsiteY3" fmla="*/ 1590895 h 7030161"/>
                  <a:gd name="connsiteX4" fmla="*/ 1049327 w 1465294"/>
                  <a:gd name="connsiteY4" fmla="*/ 7030161 h 7030161"/>
                  <a:gd name="connsiteX5" fmla="*/ 217393 w 1465294"/>
                  <a:gd name="connsiteY5" fmla="*/ 7030161 h 7030161"/>
                  <a:gd name="connsiteX6" fmla="*/ 217393 w 1465294"/>
                  <a:gd name="connsiteY6" fmla="*/ 1590895 h 7030161"/>
                  <a:gd name="connsiteX7" fmla="*/ 0 w 1465294"/>
                  <a:gd name="connsiteY7" fmla="*/ 1389825 h 7030161"/>
                  <a:gd name="connsiteX0" fmla="*/ 0 w 1465294"/>
                  <a:gd name="connsiteY0" fmla="*/ 1389825 h 7030161"/>
                  <a:gd name="connsiteX1" fmla="*/ 565818 w 1465294"/>
                  <a:gd name="connsiteY1" fmla="*/ 0 h 7030161"/>
                  <a:gd name="connsiteX2" fmla="*/ 1465294 w 1465294"/>
                  <a:gd name="connsiteY2" fmla="*/ 1590895 h 7030161"/>
                  <a:gd name="connsiteX3" fmla="*/ 1049327 w 1465294"/>
                  <a:gd name="connsiteY3" fmla="*/ 1590895 h 7030161"/>
                  <a:gd name="connsiteX4" fmla="*/ 1049327 w 1465294"/>
                  <a:gd name="connsiteY4" fmla="*/ 7030161 h 7030161"/>
                  <a:gd name="connsiteX5" fmla="*/ 217393 w 1465294"/>
                  <a:gd name="connsiteY5" fmla="*/ 7030161 h 7030161"/>
                  <a:gd name="connsiteX6" fmla="*/ 211557 w 1465294"/>
                  <a:gd name="connsiteY6" fmla="*/ 1383089 h 7030161"/>
                  <a:gd name="connsiteX7" fmla="*/ 0 w 1465294"/>
                  <a:gd name="connsiteY7" fmla="*/ 1389825 h 7030161"/>
                  <a:gd name="connsiteX0" fmla="*/ 0 w 1282087"/>
                  <a:gd name="connsiteY0" fmla="*/ 1389825 h 7030161"/>
                  <a:gd name="connsiteX1" fmla="*/ 565818 w 1282087"/>
                  <a:gd name="connsiteY1" fmla="*/ 0 h 7030161"/>
                  <a:gd name="connsiteX2" fmla="*/ 1282087 w 1282087"/>
                  <a:gd name="connsiteY2" fmla="*/ 1367731 h 7030161"/>
                  <a:gd name="connsiteX3" fmla="*/ 1049327 w 1282087"/>
                  <a:gd name="connsiteY3" fmla="*/ 1590895 h 7030161"/>
                  <a:gd name="connsiteX4" fmla="*/ 1049327 w 1282087"/>
                  <a:gd name="connsiteY4" fmla="*/ 7030161 h 7030161"/>
                  <a:gd name="connsiteX5" fmla="*/ 217393 w 1282087"/>
                  <a:gd name="connsiteY5" fmla="*/ 7030161 h 7030161"/>
                  <a:gd name="connsiteX6" fmla="*/ 211557 w 1282087"/>
                  <a:gd name="connsiteY6" fmla="*/ 1383089 h 7030161"/>
                  <a:gd name="connsiteX7" fmla="*/ 0 w 1282087"/>
                  <a:gd name="connsiteY7" fmla="*/ 1389825 h 7030161"/>
                  <a:gd name="connsiteX0" fmla="*/ 0 w 1282087"/>
                  <a:gd name="connsiteY0" fmla="*/ 1389825 h 7030161"/>
                  <a:gd name="connsiteX1" fmla="*/ 565818 w 1282087"/>
                  <a:gd name="connsiteY1" fmla="*/ 0 h 7030161"/>
                  <a:gd name="connsiteX2" fmla="*/ 1282087 w 1282087"/>
                  <a:gd name="connsiteY2" fmla="*/ 1367731 h 7030161"/>
                  <a:gd name="connsiteX3" fmla="*/ 1037227 w 1282087"/>
                  <a:gd name="connsiteY3" fmla="*/ 1382088 h 7030161"/>
                  <a:gd name="connsiteX4" fmla="*/ 1049327 w 1282087"/>
                  <a:gd name="connsiteY4" fmla="*/ 7030161 h 7030161"/>
                  <a:gd name="connsiteX5" fmla="*/ 217393 w 1282087"/>
                  <a:gd name="connsiteY5" fmla="*/ 7030161 h 7030161"/>
                  <a:gd name="connsiteX6" fmla="*/ 211557 w 1282087"/>
                  <a:gd name="connsiteY6" fmla="*/ 1383089 h 7030161"/>
                  <a:gd name="connsiteX7" fmla="*/ 0 w 1282087"/>
                  <a:gd name="connsiteY7" fmla="*/ 1389825 h 7030161"/>
                  <a:gd name="connsiteX0" fmla="*/ 0 w 1282087"/>
                  <a:gd name="connsiteY0" fmla="*/ 1275304 h 6915640"/>
                  <a:gd name="connsiteX1" fmla="*/ 554225 w 1282087"/>
                  <a:gd name="connsiteY1" fmla="*/ 0 h 6915640"/>
                  <a:gd name="connsiteX2" fmla="*/ 1282087 w 1282087"/>
                  <a:gd name="connsiteY2" fmla="*/ 1253210 h 6915640"/>
                  <a:gd name="connsiteX3" fmla="*/ 1037227 w 1282087"/>
                  <a:gd name="connsiteY3" fmla="*/ 1267567 h 6915640"/>
                  <a:gd name="connsiteX4" fmla="*/ 1049327 w 1282087"/>
                  <a:gd name="connsiteY4" fmla="*/ 6915640 h 6915640"/>
                  <a:gd name="connsiteX5" fmla="*/ 217393 w 1282087"/>
                  <a:gd name="connsiteY5" fmla="*/ 6915640 h 6915640"/>
                  <a:gd name="connsiteX6" fmla="*/ 211557 w 1282087"/>
                  <a:gd name="connsiteY6" fmla="*/ 1268568 h 6915640"/>
                  <a:gd name="connsiteX7" fmla="*/ 0 w 1282087"/>
                  <a:gd name="connsiteY7" fmla="*/ 1275304 h 691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2087" h="6915640">
                    <a:moveTo>
                      <a:pt x="0" y="1275304"/>
                    </a:moveTo>
                    <a:lnTo>
                      <a:pt x="554225" y="0"/>
                    </a:lnTo>
                    <a:lnTo>
                      <a:pt x="1282087" y="1253210"/>
                    </a:lnTo>
                    <a:lnTo>
                      <a:pt x="1037227" y="1267567"/>
                    </a:lnTo>
                    <a:cubicBezTo>
                      <a:pt x="1041260" y="3150258"/>
                      <a:pt x="1045294" y="5032949"/>
                      <a:pt x="1049327" y="6915640"/>
                    </a:cubicBezTo>
                    <a:lnTo>
                      <a:pt x="217393" y="6915640"/>
                    </a:lnTo>
                    <a:cubicBezTo>
                      <a:pt x="215448" y="5033283"/>
                      <a:pt x="213502" y="3150925"/>
                      <a:pt x="211557" y="1268568"/>
                    </a:cubicBezTo>
                    <a:lnTo>
                      <a:pt x="0" y="1275304"/>
                    </a:lnTo>
                    <a:close/>
                  </a:path>
                </a:pathLst>
              </a:custGeom>
              <a:solidFill>
                <a:srgbClr val="C3F3D9"/>
              </a:solidFill>
              <a:ln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solidFill>
                    <a:prstClr val="white"/>
                  </a:solidFill>
                </a:endParaRPr>
              </a:p>
            </p:txBody>
          </p:sp>
          <p:grpSp>
            <p:nvGrpSpPr>
              <p:cNvPr id="8" name="Group 7"/>
              <p:cNvGrpSpPr/>
              <p:nvPr/>
            </p:nvGrpSpPr>
            <p:grpSpPr>
              <a:xfrm>
                <a:off x="112168" y="99552"/>
                <a:ext cx="10200588" cy="6744744"/>
                <a:chOff x="-41096" y="-725383"/>
                <a:chExt cx="10789025" cy="7502659"/>
              </a:xfrm>
            </p:grpSpPr>
            <p:sp>
              <p:nvSpPr>
                <p:cNvPr id="65" name="Felfelé nyíl 5"/>
                <p:cNvSpPr/>
                <p:nvPr/>
              </p:nvSpPr>
              <p:spPr>
                <a:xfrm rot="3780000">
                  <a:off x="4190218" y="-3034189"/>
                  <a:ext cx="2492012" cy="10623410"/>
                </a:xfrm>
                <a:custGeom>
                  <a:avLst/>
                  <a:gdLst>
                    <a:gd name="connsiteX0" fmla="*/ 0 w 1663868"/>
                    <a:gd name="connsiteY0" fmla="*/ 831934 h 6271200"/>
                    <a:gd name="connsiteX1" fmla="*/ 831934 w 1663868"/>
                    <a:gd name="connsiteY1" fmla="*/ 0 h 6271200"/>
                    <a:gd name="connsiteX2" fmla="*/ 1663868 w 1663868"/>
                    <a:gd name="connsiteY2" fmla="*/ 831934 h 6271200"/>
                    <a:gd name="connsiteX3" fmla="*/ 1247901 w 1663868"/>
                    <a:gd name="connsiteY3" fmla="*/ 831934 h 6271200"/>
                    <a:gd name="connsiteX4" fmla="*/ 1247901 w 1663868"/>
                    <a:gd name="connsiteY4" fmla="*/ 6271200 h 6271200"/>
                    <a:gd name="connsiteX5" fmla="*/ 415967 w 1663868"/>
                    <a:gd name="connsiteY5" fmla="*/ 6271200 h 6271200"/>
                    <a:gd name="connsiteX6" fmla="*/ 415967 w 1663868"/>
                    <a:gd name="connsiteY6" fmla="*/ 831934 h 6271200"/>
                    <a:gd name="connsiteX7" fmla="*/ 0 w 1663868"/>
                    <a:gd name="connsiteY7" fmla="*/ 831934 h 6271200"/>
                    <a:gd name="connsiteX0" fmla="*/ 0 w 1663868"/>
                    <a:gd name="connsiteY0" fmla="*/ 1590895 h 7030161"/>
                    <a:gd name="connsiteX1" fmla="*/ 764392 w 1663868"/>
                    <a:gd name="connsiteY1" fmla="*/ 0 h 7030161"/>
                    <a:gd name="connsiteX2" fmla="*/ 1663868 w 1663868"/>
                    <a:gd name="connsiteY2" fmla="*/ 1590895 h 7030161"/>
                    <a:gd name="connsiteX3" fmla="*/ 1247901 w 1663868"/>
                    <a:gd name="connsiteY3" fmla="*/ 1590895 h 7030161"/>
                    <a:gd name="connsiteX4" fmla="*/ 1247901 w 1663868"/>
                    <a:gd name="connsiteY4" fmla="*/ 7030161 h 7030161"/>
                    <a:gd name="connsiteX5" fmla="*/ 415967 w 1663868"/>
                    <a:gd name="connsiteY5" fmla="*/ 7030161 h 7030161"/>
                    <a:gd name="connsiteX6" fmla="*/ 415967 w 1663868"/>
                    <a:gd name="connsiteY6" fmla="*/ 1590895 h 7030161"/>
                    <a:gd name="connsiteX7" fmla="*/ 0 w 1663868"/>
                    <a:gd name="connsiteY7" fmla="*/ 1590895 h 7030161"/>
                    <a:gd name="connsiteX0" fmla="*/ 0 w 1455600"/>
                    <a:gd name="connsiteY0" fmla="*/ 1379646 h 7030161"/>
                    <a:gd name="connsiteX1" fmla="*/ 556124 w 1455600"/>
                    <a:gd name="connsiteY1" fmla="*/ 0 h 7030161"/>
                    <a:gd name="connsiteX2" fmla="*/ 1455600 w 1455600"/>
                    <a:gd name="connsiteY2" fmla="*/ 1590895 h 7030161"/>
                    <a:gd name="connsiteX3" fmla="*/ 1039633 w 1455600"/>
                    <a:gd name="connsiteY3" fmla="*/ 1590895 h 7030161"/>
                    <a:gd name="connsiteX4" fmla="*/ 1039633 w 1455600"/>
                    <a:gd name="connsiteY4" fmla="*/ 7030161 h 7030161"/>
                    <a:gd name="connsiteX5" fmla="*/ 207699 w 1455600"/>
                    <a:gd name="connsiteY5" fmla="*/ 7030161 h 7030161"/>
                    <a:gd name="connsiteX6" fmla="*/ 207699 w 1455600"/>
                    <a:gd name="connsiteY6" fmla="*/ 1590895 h 7030161"/>
                    <a:gd name="connsiteX7" fmla="*/ 0 w 1455600"/>
                    <a:gd name="connsiteY7" fmla="*/ 1379646 h 7030161"/>
                    <a:gd name="connsiteX0" fmla="*/ 0 w 1455600"/>
                    <a:gd name="connsiteY0" fmla="*/ 1379646 h 7030161"/>
                    <a:gd name="connsiteX1" fmla="*/ 556124 w 1455600"/>
                    <a:gd name="connsiteY1" fmla="*/ 0 h 7030161"/>
                    <a:gd name="connsiteX2" fmla="*/ 1455600 w 1455600"/>
                    <a:gd name="connsiteY2" fmla="*/ 1590895 h 7030161"/>
                    <a:gd name="connsiteX3" fmla="*/ 1039633 w 1455600"/>
                    <a:gd name="connsiteY3" fmla="*/ 1590895 h 7030161"/>
                    <a:gd name="connsiteX4" fmla="*/ 1039633 w 1455600"/>
                    <a:gd name="connsiteY4" fmla="*/ 7030161 h 7030161"/>
                    <a:gd name="connsiteX5" fmla="*/ 207699 w 1455600"/>
                    <a:gd name="connsiteY5" fmla="*/ 7030161 h 7030161"/>
                    <a:gd name="connsiteX6" fmla="*/ 204316 w 1455600"/>
                    <a:gd name="connsiteY6" fmla="*/ 1376752 h 7030161"/>
                    <a:gd name="connsiteX7" fmla="*/ 0 w 1455600"/>
                    <a:gd name="connsiteY7" fmla="*/ 1379646 h 7030161"/>
                    <a:gd name="connsiteX0" fmla="*/ 0 w 1455600"/>
                    <a:gd name="connsiteY0" fmla="*/ 1379646 h 7030161"/>
                    <a:gd name="connsiteX1" fmla="*/ 556124 w 1455600"/>
                    <a:gd name="connsiteY1" fmla="*/ 0 h 7030161"/>
                    <a:gd name="connsiteX2" fmla="*/ 1455600 w 1455600"/>
                    <a:gd name="connsiteY2" fmla="*/ 1590895 h 7030161"/>
                    <a:gd name="connsiteX3" fmla="*/ 1034180 w 1455600"/>
                    <a:gd name="connsiteY3" fmla="*/ 1389351 h 7030161"/>
                    <a:gd name="connsiteX4" fmla="*/ 1039633 w 1455600"/>
                    <a:gd name="connsiteY4" fmla="*/ 7030161 h 7030161"/>
                    <a:gd name="connsiteX5" fmla="*/ 207699 w 1455600"/>
                    <a:gd name="connsiteY5" fmla="*/ 7030161 h 7030161"/>
                    <a:gd name="connsiteX6" fmla="*/ 204316 w 1455600"/>
                    <a:gd name="connsiteY6" fmla="*/ 1376752 h 7030161"/>
                    <a:gd name="connsiteX7" fmla="*/ 0 w 1455600"/>
                    <a:gd name="connsiteY7" fmla="*/ 1379646 h 7030161"/>
                    <a:gd name="connsiteX0" fmla="*/ 0 w 1253081"/>
                    <a:gd name="connsiteY0" fmla="*/ 1379646 h 7030161"/>
                    <a:gd name="connsiteX1" fmla="*/ 556124 w 1253081"/>
                    <a:gd name="connsiteY1" fmla="*/ 0 h 7030161"/>
                    <a:gd name="connsiteX2" fmla="*/ 1253081 w 1253081"/>
                    <a:gd name="connsiteY2" fmla="*/ 1375942 h 7030161"/>
                    <a:gd name="connsiteX3" fmla="*/ 1034180 w 1253081"/>
                    <a:gd name="connsiteY3" fmla="*/ 1389351 h 7030161"/>
                    <a:gd name="connsiteX4" fmla="*/ 1039633 w 1253081"/>
                    <a:gd name="connsiteY4" fmla="*/ 7030161 h 7030161"/>
                    <a:gd name="connsiteX5" fmla="*/ 207699 w 1253081"/>
                    <a:gd name="connsiteY5" fmla="*/ 7030161 h 7030161"/>
                    <a:gd name="connsiteX6" fmla="*/ 204316 w 1253081"/>
                    <a:gd name="connsiteY6" fmla="*/ 1376752 h 7030161"/>
                    <a:gd name="connsiteX7" fmla="*/ 0 w 1253081"/>
                    <a:gd name="connsiteY7" fmla="*/ 1379646 h 7030161"/>
                    <a:gd name="connsiteX0" fmla="*/ 0 w 1253081"/>
                    <a:gd name="connsiteY0" fmla="*/ 1379646 h 7030161"/>
                    <a:gd name="connsiteX1" fmla="*/ 556124 w 1253081"/>
                    <a:gd name="connsiteY1" fmla="*/ 0 h 7030161"/>
                    <a:gd name="connsiteX2" fmla="*/ 1253081 w 1253081"/>
                    <a:gd name="connsiteY2" fmla="*/ 1375942 h 7030161"/>
                    <a:gd name="connsiteX3" fmla="*/ 1031029 w 1253081"/>
                    <a:gd name="connsiteY3" fmla="*/ 1369410 h 7030161"/>
                    <a:gd name="connsiteX4" fmla="*/ 1039633 w 1253081"/>
                    <a:gd name="connsiteY4" fmla="*/ 7030161 h 7030161"/>
                    <a:gd name="connsiteX5" fmla="*/ 207699 w 1253081"/>
                    <a:gd name="connsiteY5" fmla="*/ 7030161 h 7030161"/>
                    <a:gd name="connsiteX6" fmla="*/ 204316 w 1253081"/>
                    <a:gd name="connsiteY6" fmla="*/ 1376752 h 7030161"/>
                    <a:gd name="connsiteX7" fmla="*/ 0 w 1253081"/>
                    <a:gd name="connsiteY7" fmla="*/ 1379646 h 7030161"/>
                    <a:gd name="connsiteX0" fmla="*/ 0 w 1253081"/>
                    <a:gd name="connsiteY0" fmla="*/ 1250526 h 6901041"/>
                    <a:gd name="connsiteX1" fmla="*/ 554192 w 1253081"/>
                    <a:gd name="connsiteY1" fmla="*/ 0 h 6901041"/>
                    <a:gd name="connsiteX2" fmla="*/ 1253081 w 1253081"/>
                    <a:gd name="connsiteY2" fmla="*/ 1246822 h 6901041"/>
                    <a:gd name="connsiteX3" fmla="*/ 1031029 w 1253081"/>
                    <a:gd name="connsiteY3" fmla="*/ 1240290 h 6901041"/>
                    <a:gd name="connsiteX4" fmla="*/ 1039633 w 1253081"/>
                    <a:gd name="connsiteY4" fmla="*/ 6901041 h 6901041"/>
                    <a:gd name="connsiteX5" fmla="*/ 207699 w 1253081"/>
                    <a:gd name="connsiteY5" fmla="*/ 6901041 h 6901041"/>
                    <a:gd name="connsiteX6" fmla="*/ 204316 w 1253081"/>
                    <a:gd name="connsiteY6" fmla="*/ 1247632 h 6901041"/>
                    <a:gd name="connsiteX7" fmla="*/ 0 w 1253081"/>
                    <a:gd name="connsiteY7" fmla="*/ 1250526 h 690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81" h="6901041">
                      <a:moveTo>
                        <a:pt x="0" y="1250526"/>
                      </a:moveTo>
                      <a:lnTo>
                        <a:pt x="554192" y="0"/>
                      </a:lnTo>
                      <a:lnTo>
                        <a:pt x="1253081" y="1246822"/>
                      </a:lnTo>
                      <a:lnTo>
                        <a:pt x="1031029" y="1240290"/>
                      </a:lnTo>
                      <a:cubicBezTo>
                        <a:pt x="1032847" y="3120560"/>
                        <a:pt x="1037815" y="5020771"/>
                        <a:pt x="1039633" y="6901041"/>
                      </a:cubicBezTo>
                      <a:lnTo>
                        <a:pt x="207699" y="6901041"/>
                      </a:lnTo>
                      <a:cubicBezTo>
                        <a:pt x="206571" y="5016571"/>
                        <a:pt x="205444" y="3132102"/>
                        <a:pt x="204316" y="1247632"/>
                      </a:cubicBezTo>
                      <a:lnTo>
                        <a:pt x="0" y="1250526"/>
                      </a:lnTo>
                      <a:close/>
                    </a:path>
                  </a:pathLst>
                </a:custGeom>
                <a:gradFill flip="none" rotWithShape="1">
                  <a:gsLst>
                    <a:gs pos="100000">
                      <a:srgbClr val="FFEFD1">
                        <a:alpha val="10000"/>
                      </a:srgbClr>
                    </a:gs>
                    <a:gs pos="64999">
                      <a:srgbClr val="F0EBD5"/>
                    </a:gs>
                    <a:gs pos="0">
                      <a:srgbClr val="D1C39F"/>
                    </a:gs>
                  </a:gsLst>
                  <a:lin ang="5400000" scaled="0"/>
                  <a:tileRect/>
                </a:gradFill>
                <a:ln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solidFill>
                      <a:prstClr val="white"/>
                    </a:solidFill>
                  </a:endParaRPr>
                </a:p>
              </p:txBody>
            </p:sp>
            <p:sp>
              <p:nvSpPr>
                <p:cNvPr id="64" name="Felfelé nyíl 5"/>
                <p:cNvSpPr/>
                <p:nvPr/>
              </p:nvSpPr>
              <p:spPr>
                <a:xfrm rot="4500000">
                  <a:off x="4180665" y="-1234969"/>
                  <a:ext cx="2215122" cy="10052254"/>
                </a:xfrm>
                <a:custGeom>
                  <a:avLst/>
                  <a:gdLst>
                    <a:gd name="connsiteX0" fmla="*/ 0 w 1663868"/>
                    <a:gd name="connsiteY0" fmla="*/ 831934 h 6271200"/>
                    <a:gd name="connsiteX1" fmla="*/ 831934 w 1663868"/>
                    <a:gd name="connsiteY1" fmla="*/ 0 h 6271200"/>
                    <a:gd name="connsiteX2" fmla="*/ 1663868 w 1663868"/>
                    <a:gd name="connsiteY2" fmla="*/ 831934 h 6271200"/>
                    <a:gd name="connsiteX3" fmla="*/ 1247901 w 1663868"/>
                    <a:gd name="connsiteY3" fmla="*/ 831934 h 6271200"/>
                    <a:gd name="connsiteX4" fmla="*/ 1247901 w 1663868"/>
                    <a:gd name="connsiteY4" fmla="*/ 6271200 h 6271200"/>
                    <a:gd name="connsiteX5" fmla="*/ 415967 w 1663868"/>
                    <a:gd name="connsiteY5" fmla="*/ 6271200 h 6271200"/>
                    <a:gd name="connsiteX6" fmla="*/ 415967 w 1663868"/>
                    <a:gd name="connsiteY6" fmla="*/ 831934 h 6271200"/>
                    <a:gd name="connsiteX7" fmla="*/ 0 w 1663868"/>
                    <a:gd name="connsiteY7" fmla="*/ 831934 h 6271200"/>
                    <a:gd name="connsiteX0" fmla="*/ 0 w 1663868"/>
                    <a:gd name="connsiteY0" fmla="*/ 1590895 h 7030161"/>
                    <a:gd name="connsiteX1" fmla="*/ 764392 w 1663868"/>
                    <a:gd name="connsiteY1" fmla="*/ 0 h 7030161"/>
                    <a:gd name="connsiteX2" fmla="*/ 1663868 w 1663868"/>
                    <a:gd name="connsiteY2" fmla="*/ 1590895 h 7030161"/>
                    <a:gd name="connsiteX3" fmla="*/ 1247901 w 1663868"/>
                    <a:gd name="connsiteY3" fmla="*/ 1590895 h 7030161"/>
                    <a:gd name="connsiteX4" fmla="*/ 1247901 w 1663868"/>
                    <a:gd name="connsiteY4" fmla="*/ 7030161 h 7030161"/>
                    <a:gd name="connsiteX5" fmla="*/ 415967 w 1663868"/>
                    <a:gd name="connsiteY5" fmla="*/ 7030161 h 7030161"/>
                    <a:gd name="connsiteX6" fmla="*/ 415967 w 1663868"/>
                    <a:gd name="connsiteY6" fmla="*/ 1590895 h 7030161"/>
                    <a:gd name="connsiteX7" fmla="*/ 0 w 1663868"/>
                    <a:gd name="connsiteY7" fmla="*/ 1590895 h 7030161"/>
                    <a:gd name="connsiteX0" fmla="*/ 0 w 1434967"/>
                    <a:gd name="connsiteY0" fmla="*/ 1401125 h 7030161"/>
                    <a:gd name="connsiteX1" fmla="*/ 535491 w 1434967"/>
                    <a:gd name="connsiteY1" fmla="*/ 0 h 7030161"/>
                    <a:gd name="connsiteX2" fmla="*/ 1434967 w 1434967"/>
                    <a:gd name="connsiteY2" fmla="*/ 1590895 h 7030161"/>
                    <a:gd name="connsiteX3" fmla="*/ 1019000 w 1434967"/>
                    <a:gd name="connsiteY3" fmla="*/ 1590895 h 7030161"/>
                    <a:gd name="connsiteX4" fmla="*/ 1019000 w 1434967"/>
                    <a:gd name="connsiteY4" fmla="*/ 7030161 h 7030161"/>
                    <a:gd name="connsiteX5" fmla="*/ 187066 w 1434967"/>
                    <a:gd name="connsiteY5" fmla="*/ 7030161 h 7030161"/>
                    <a:gd name="connsiteX6" fmla="*/ 187066 w 1434967"/>
                    <a:gd name="connsiteY6" fmla="*/ 1590895 h 7030161"/>
                    <a:gd name="connsiteX7" fmla="*/ 0 w 1434967"/>
                    <a:gd name="connsiteY7" fmla="*/ 1401125 h 7030161"/>
                    <a:gd name="connsiteX0" fmla="*/ 0 w 1434967"/>
                    <a:gd name="connsiteY0" fmla="*/ 1401125 h 7030161"/>
                    <a:gd name="connsiteX1" fmla="*/ 535491 w 1434967"/>
                    <a:gd name="connsiteY1" fmla="*/ 0 h 7030161"/>
                    <a:gd name="connsiteX2" fmla="*/ 1434967 w 1434967"/>
                    <a:gd name="connsiteY2" fmla="*/ 1590895 h 7030161"/>
                    <a:gd name="connsiteX3" fmla="*/ 1019000 w 1434967"/>
                    <a:gd name="connsiteY3" fmla="*/ 1590895 h 7030161"/>
                    <a:gd name="connsiteX4" fmla="*/ 1019000 w 1434967"/>
                    <a:gd name="connsiteY4" fmla="*/ 7030161 h 7030161"/>
                    <a:gd name="connsiteX5" fmla="*/ 187066 w 1434967"/>
                    <a:gd name="connsiteY5" fmla="*/ 7030161 h 7030161"/>
                    <a:gd name="connsiteX6" fmla="*/ 189789 w 1434967"/>
                    <a:gd name="connsiteY6" fmla="*/ 1410311 h 7030161"/>
                    <a:gd name="connsiteX7" fmla="*/ 0 w 1434967"/>
                    <a:gd name="connsiteY7" fmla="*/ 1401125 h 7030161"/>
                    <a:gd name="connsiteX0" fmla="*/ 0 w 1447184"/>
                    <a:gd name="connsiteY0" fmla="*/ 1437966 h 7030161"/>
                    <a:gd name="connsiteX1" fmla="*/ 547708 w 1447184"/>
                    <a:gd name="connsiteY1" fmla="*/ 0 h 7030161"/>
                    <a:gd name="connsiteX2" fmla="*/ 1447184 w 1447184"/>
                    <a:gd name="connsiteY2" fmla="*/ 1590895 h 7030161"/>
                    <a:gd name="connsiteX3" fmla="*/ 1031217 w 1447184"/>
                    <a:gd name="connsiteY3" fmla="*/ 1590895 h 7030161"/>
                    <a:gd name="connsiteX4" fmla="*/ 1031217 w 1447184"/>
                    <a:gd name="connsiteY4" fmla="*/ 7030161 h 7030161"/>
                    <a:gd name="connsiteX5" fmla="*/ 199283 w 1447184"/>
                    <a:gd name="connsiteY5" fmla="*/ 7030161 h 7030161"/>
                    <a:gd name="connsiteX6" fmla="*/ 202006 w 1447184"/>
                    <a:gd name="connsiteY6" fmla="*/ 1410311 h 7030161"/>
                    <a:gd name="connsiteX7" fmla="*/ 0 w 1447184"/>
                    <a:gd name="connsiteY7" fmla="*/ 1437966 h 7030161"/>
                    <a:gd name="connsiteX0" fmla="*/ 0 w 1443216"/>
                    <a:gd name="connsiteY0" fmla="*/ 1412740 h 7030161"/>
                    <a:gd name="connsiteX1" fmla="*/ 543740 w 1443216"/>
                    <a:gd name="connsiteY1" fmla="*/ 0 h 7030161"/>
                    <a:gd name="connsiteX2" fmla="*/ 1443216 w 1443216"/>
                    <a:gd name="connsiteY2" fmla="*/ 1590895 h 7030161"/>
                    <a:gd name="connsiteX3" fmla="*/ 1027249 w 1443216"/>
                    <a:gd name="connsiteY3" fmla="*/ 1590895 h 7030161"/>
                    <a:gd name="connsiteX4" fmla="*/ 1027249 w 1443216"/>
                    <a:gd name="connsiteY4" fmla="*/ 7030161 h 7030161"/>
                    <a:gd name="connsiteX5" fmla="*/ 195315 w 1443216"/>
                    <a:gd name="connsiteY5" fmla="*/ 7030161 h 7030161"/>
                    <a:gd name="connsiteX6" fmla="*/ 198038 w 1443216"/>
                    <a:gd name="connsiteY6" fmla="*/ 1410311 h 7030161"/>
                    <a:gd name="connsiteX7" fmla="*/ 0 w 1443216"/>
                    <a:gd name="connsiteY7" fmla="*/ 1412740 h 7030161"/>
                    <a:gd name="connsiteX0" fmla="*/ 0 w 1443216"/>
                    <a:gd name="connsiteY0" fmla="*/ 1412740 h 7030161"/>
                    <a:gd name="connsiteX1" fmla="*/ 543740 w 1443216"/>
                    <a:gd name="connsiteY1" fmla="*/ 0 h 7030161"/>
                    <a:gd name="connsiteX2" fmla="*/ 1443216 w 1443216"/>
                    <a:gd name="connsiteY2" fmla="*/ 1590895 h 7030161"/>
                    <a:gd name="connsiteX3" fmla="*/ 1029662 w 1443216"/>
                    <a:gd name="connsiteY3" fmla="*/ 1371473 h 7030161"/>
                    <a:gd name="connsiteX4" fmla="*/ 1027249 w 1443216"/>
                    <a:gd name="connsiteY4" fmla="*/ 7030161 h 7030161"/>
                    <a:gd name="connsiteX5" fmla="*/ 195315 w 1443216"/>
                    <a:gd name="connsiteY5" fmla="*/ 7030161 h 7030161"/>
                    <a:gd name="connsiteX6" fmla="*/ 198038 w 1443216"/>
                    <a:gd name="connsiteY6" fmla="*/ 1410311 h 7030161"/>
                    <a:gd name="connsiteX7" fmla="*/ 0 w 1443216"/>
                    <a:gd name="connsiteY7" fmla="*/ 1412740 h 7030161"/>
                    <a:gd name="connsiteX0" fmla="*/ 0 w 1255049"/>
                    <a:gd name="connsiteY0" fmla="*/ 1412740 h 7030161"/>
                    <a:gd name="connsiteX1" fmla="*/ 543740 w 1255049"/>
                    <a:gd name="connsiteY1" fmla="*/ 0 h 7030161"/>
                    <a:gd name="connsiteX2" fmla="*/ 1255049 w 1255049"/>
                    <a:gd name="connsiteY2" fmla="*/ 1399263 h 7030161"/>
                    <a:gd name="connsiteX3" fmla="*/ 1029662 w 1255049"/>
                    <a:gd name="connsiteY3" fmla="*/ 1371473 h 7030161"/>
                    <a:gd name="connsiteX4" fmla="*/ 1027249 w 1255049"/>
                    <a:gd name="connsiteY4" fmla="*/ 7030161 h 7030161"/>
                    <a:gd name="connsiteX5" fmla="*/ 195315 w 1255049"/>
                    <a:gd name="connsiteY5" fmla="*/ 7030161 h 7030161"/>
                    <a:gd name="connsiteX6" fmla="*/ 198038 w 1255049"/>
                    <a:gd name="connsiteY6" fmla="*/ 1410311 h 7030161"/>
                    <a:gd name="connsiteX7" fmla="*/ 0 w 1255049"/>
                    <a:gd name="connsiteY7" fmla="*/ 1412740 h 7030161"/>
                    <a:gd name="connsiteX0" fmla="*/ 0 w 1255049"/>
                    <a:gd name="connsiteY0" fmla="*/ 1412740 h 7030161"/>
                    <a:gd name="connsiteX1" fmla="*/ 543740 w 1255049"/>
                    <a:gd name="connsiteY1" fmla="*/ 0 h 7030161"/>
                    <a:gd name="connsiteX2" fmla="*/ 1255049 w 1255049"/>
                    <a:gd name="connsiteY2" fmla="*/ 1399263 h 7030161"/>
                    <a:gd name="connsiteX3" fmla="*/ 1025693 w 1255049"/>
                    <a:gd name="connsiteY3" fmla="*/ 1396700 h 7030161"/>
                    <a:gd name="connsiteX4" fmla="*/ 1027249 w 1255049"/>
                    <a:gd name="connsiteY4" fmla="*/ 7030161 h 7030161"/>
                    <a:gd name="connsiteX5" fmla="*/ 195315 w 1255049"/>
                    <a:gd name="connsiteY5" fmla="*/ 7030161 h 7030161"/>
                    <a:gd name="connsiteX6" fmla="*/ 198038 w 1255049"/>
                    <a:gd name="connsiteY6" fmla="*/ 1410311 h 7030161"/>
                    <a:gd name="connsiteX7" fmla="*/ 0 w 1255049"/>
                    <a:gd name="connsiteY7" fmla="*/ 1412740 h 7030161"/>
                    <a:gd name="connsiteX0" fmla="*/ 0 w 1238242"/>
                    <a:gd name="connsiteY0" fmla="*/ 1412740 h 7030161"/>
                    <a:gd name="connsiteX1" fmla="*/ 543740 w 1238242"/>
                    <a:gd name="connsiteY1" fmla="*/ 0 h 7030161"/>
                    <a:gd name="connsiteX2" fmla="*/ 1238242 w 1238242"/>
                    <a:gd name="connsiteY2" fmla="*/ 1383653 h 7030161"/>
                    <a:gd name="connsiteX3" fmla="*/ 1025693 w 1238242"/>
                    <a:gd name="connsiteY3" fmla="*/ 1396700 h 7030161"/>
                    <a:gd name="connsiteX4" fmla="*/ 1027249 w 1238242"/>
                    <a:gd name="connsiteY4" fmla="*/ 7030161 h 7030161"/>
                    <a:gd name="connsiteX5" fmla="*/ 195315 w 1238242"/>
                    <a:gd name="connsiteY5" fmla="*/ 7030161 h 7030161"/>
                    <a:gd name="connsiteX6" fmla="*/ 198038 w 1238242"/>
                    <a:gd name="connsiteY6" fmla="*/ 1410311 h 7030161"/>
                    <a:gd name="connsiteX7" fmla="*/ 0 w 1238242"/>
                    <a:gd name="connsiteY7" fmla="*/ 1412740 h 7030161"/>
                    <a:gd name="connsiteX0" fmla="*/ 0 w 1238242"/>
                    <a:gd name="connsiteY0" fmla="*/ 1278300 h 6895721"/>
                    <a:gd name="connsiteX1" fmla="*/ 535434 w 1238242"/>
                    <a:gd name="connsiteY1" fmla="*/ 0 h 6895721"/>
                    <a:gd name="connsiteX2" fmla="*/ 1238242 w 1238242"/>
                    <a:gd name="connsiteY2" fmla="*/ 1249213 h 6895721"/>
                    <a:gd name="connsiteX3" fmla="*/ 1025693 w 1238242"/>
                    <a:gd name="connsiteY3" fmla="*/ 1262260 h 6895721"/>
                    <a:gd name="connsiteX4" fmla="*/ 1027249 w 1238242"/>
                    <a:gd name="connsiteY4" fmla="*/ 6895721 h 6895721"/>
                    <a:gd name="connsiteX5" fmla="*/ 195315 w 1238242"/>
                    <a:gd name="connsiteY5" fmla="*/ 6895721 h 6895721"/>
                    <a:gd name="connsiteX6" fmla="*/ 198038 w 1238242"/>
                    <a:gd name="connsiteY6" fmla="*/ 1275871 h 6895721"/>
                    <a:gd name="connsiteX7" fmla="*/ 0 w 1238242"/>
                    <a:gd name="connsiteY7" fmla="*/ 1278300 h 689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242" h="6895721">
                      <a:moveTo>
                        <a:pt x="0" y="1278300"/>
                      </a:moveTo>
                      <a:lnTo>
                        <a:pt x="535434" y="0"/>
                      </a:lnTo>
                      <a:lnTo>
                        <a:pt x="1238242" y="1249213"/>
                      </a:lnTo>
                      <a:lnTo>
                        <a:pt x="1025693" y="1262260"/>
                      </a:lnTo>
                      <a:cubicBezTo>
                        <a:pt x="1024889" y="3148489"/>
                        <a:pt x="1028053" y="5009492"/>
                        <a:pt x="1027249" y="6895721"/>
                      </a:cubicBezTo>
                      <a:lnTo>
                        <a:pt x="195315" y="6895721"/>
                      </a:lnTo>
                      <a:cubicBezTo>
                        <a:pt x="196223" y="5022438"/>
                        <a:pt x="197130" y="3149154"/>
                        <a:pt x="198038" y="1275871"/>
                      </a:cubicBezTo>
                      <a:lnTo>
                        <a:pt x="0" y="1278300"/>
                      </a:lnTo>
                      <a:close/>
                    </a:path>
                  </a:pathLst>
                </a:custGeom>
                <a:gradFill flip="none" rotWithShape="1">
                  <a:gsLst>
                    <a:gs pos="0">
                      <a:srgbClr val="E6E6E6">
                        <a:alpha val="10000"/>
                      </a:srgbClr>
                    </a:gs>
                    <a:gs pos="16000">
                      <a:srgbClr val="E6E6E6"/>
                    </a:gs>
                    <a:gs pos="100000">
                      <a:srgbClr val="E6E6E6"/>
                    </a:gs>
                  </a:gsLst>
                  <a:lin ang="5400000" scaled="0"/>
                  <a:tileRect/>
                </a:gradFill>
                <a:ln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solidFill>
                      <a:prstClr val="white"/>
                    </a:solidFill>
                  </a:endParaRPr>
                </a:p>
              </p:txBody>
            </p:sp>
            <p:grpSp>
              <p:nvGrpSpPr>
                <p:cNvPr id="7" name="Group 6"/>
                <p:cNvGrpSpPr/>
                <p:nvPr/>
              </p:nvGrpSpPr>
              <p:grpSpPr>
                <a:xfrm>
                  <a:off x="-41096" y="-725383"/>
                  <a:ext cx="10203281" cy="7502659"/>
                  <a:chOff x="-41096" y="-725383"/>
                  <a:chExt cx="10203281" cy="7502659"/>
                </a:xfrm>
              </p:grpSpPr>
              <p:sp>
                <p:nvSpPr>
                  <p:cNvPr id="12" name="Téglalap 11"/>
                  <p:cNvSpPr/>
                  <p:nvPr/>
                </p:nvSpPr>
                <p:spPr>
                  <a:xfrm>
                    <a:off x="312739" y="5987576"/>
                    <a:ext cx="3909669" cy="7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cxnSp>
                <p:nvCxnSpPr>
                  <p:cNvPr id="3" name="Egyenes összekötő nyíllal 2"/>
                  <p:cNvCxnSpPr/>
                  <p:nvPr/>
                </p:nvCxnSpPr>
                <p:spPr>
                  <a:xfrm flipV="1">
                    <a:off x="224150" y="6354404"/>
                    <a:ext cx="9938035" cy="39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Egyenes összekötő 4"/>
                  <p:cNvCxnSpPr/>
                  <p:nvPr/>
                </p:nvCxnSpPr>
                <p:spPr>
                  <a:xfrm>
                    <a:off x="4215703" y="62821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Egyenes összekötő 13"/>
                  <p:cNvCxnSpPr/>
                  <p:nvPr/>
                </p:nvCxnSpPr>
                <p:spPr>
                  <a:xfrm>
                    <a:off x="1615378"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a:off x="5946078" y="6286936"/>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61" name="Szövegdoboz 16"/>
                  <p:cNvSpPr txBox="1">
                    <a:spLocks noChangeArrowheads="1"/>
                  </p:cNvSpPr>
                  <p:nvPr/>
                </p:nvSpPr>
                <p:spPr bwMode="auto">
                  <a:xfrm>
                    <a:off x="6123087" y="6431398"/>
                    <a:ext cx="5238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2012</a:t>
                    </a:r>
                  </a:p>
                </p:txBody>
              </p:sp>
              <p:sp>
                <p:nvSpPr>
                  <p:cNvPr id="2062" name="Szövegdoboz 17"/>
                  <p:cNvSpPr txBox="1">
                    <a:spLocks noChangeArrowheads="1"/>
                  </p:cNvSpPr>
                  <p:nvPr/>
                </p:nvSpPr>
                <p:spPr bwMode="auto">
                  <a:xfrm>
                    <a:off x="6973987" y="6437748"/>
                    <a:ext cx="5238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2013</a:t>
                    </a:r>
                  </a:p>
                </p:txBody>
              </p:sp>
              <p:sp>
                <p:nvSpPr>
                  <p:cNvPr id="2063" name="Szövegdoboz 36"/>
                  <p:cNvSpPr txBox="1">
                    <a:spLocks noChangeArrowheads="1"/>
                  </p:cNvSpPr>
                  <p:nvPr/>
                </p:nvSpPr>
                <p:spPr bwMode="auto">
                  <a:xfrm rot="21260574">
                    <a:off x="3628896" y="5054250"/>
                    <a:ext cx="91082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10/2009</a:t>
                    </a:r>
                  </a:p>
                  <a:p>
                    <a:pPr>
                      <a:spcBef>
                        <a:spcPct val="0"/>
                      </a:spcBef>
                      <a:buFontTx/>
                      <a:buNone/>
                    </a:pPr>
                    <a:r>
                      <a:rPr lang="hu-HU" altLang="hu-HU" sz="1000" b="1" dirty="0" smtClean="0">
                        <a:solidFill>
                          <a:srgbClr val="000000"/>
                        </a:solidFill>
                        <a:latin typeface="Verdana" pitchFamily="34" charset="0"/>
                      </a:rPr>
                      <a:t>Cortex-A5</a:t>
                    </a:r>
                    <a:endParaRPr lang="en-US" altLang="hu-HU" sz="1000" b="1"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ARMv7</a:t>
                    </a:r>
                  </a:p>
                  <a:p>
                    <a:pPr algn="ctr">
                      <a:spcBef>
                        <a:spcPct val="0"/>
                      </a:spcBef>
                      <a:buFontTx/>
                      <a:buNone/>
                    </a:pPr>
                    <a:r>
                      <a:rPr lang="en-US" altLang="hu-HU" sz="1000" dirty="0" smtClean="0">
                        <a:solidFill>
                          <a:srgbClr val="000000"/>
                        </a:solidFill>
                        <a:latin typeface="Verdana" pitchFamily="34" charset="0"/>
                      </a:rPr>
                      <a:t>40 nm</a:t>
                    </a:r>
                    <a:endParaRPr lang="hu-HU" altLang="hu-HU" sz="1000" dirty="0">
                      <a:solidFill>
                        <a:srgbClr val="000000"/>
                      </a:solidFill>
                      <a:latin typeface="Verdana" pitchFamily="34" charset="0"/>
                    </a:endParaRPr>
                  </a:p>
                </p:txBody>
              </p:sp>
              <p:sp>
                <p:nvSpPr>
                  <p:cNvPr id="2072" name="Szövegdoboz 1"/>
                  <p:cNvSpPr txBox="1">
                    <a:spLocks noChangeArrowheads="1"/>
                  </p:cNvSpPr>
                  <p:nvPr/>
                </p:nvSpPr>
                <p:spPr bwMode="auto">
                  <a:xfrm rot="19974219">
                    <a:off x="1595341" y="3072144"/>
                    <a:ext cx="22885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en-US" sz="2200" b="1" dirty="0" smtClean="0">
                        <a:solidFill>
                          <a:srgbClr val="DAB99E"/>
                        </a:solidFill>
                      </a:rPr>
                      <a:t>High Performance</a:t>
                    </a:r>
                    <a:endParaRPr lang="hu-HU" altLang="en-US" sz="2200" b="1" dirty="0">
                      <a:solidFill>
                        <a:srgbClr val="DAB99E"/>
                      </a:solidFill>
                    </a:endParaRPr>
                  </a:p>
                </p:txBody>
              </p:sp>
              <p:sp>
                <p:nvSpPr>
                  <p:cNvPr id="2073" name="Szövegdoboz 21"/>
                  <p:cNvSpPr txBox="1">
                    <a:spLocks noChangeArrowheads="1"/>
                  </p:cNvSpPr>
                  <p:nvPr/>
                </p:nvSpPr>
                <p:spPr bwMode="auto">
                  <a:xfrm rot="20700000">
                    <a:off x="3971204" y="3637435"/>
                    <a:ext cx="160665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en-US" sz="2200" b="1" dirty="0">
                        <a:solidFill>
                          <a:srgbClr val="C1BFC1"/>
                        </a:solidFill>
                      </a:rPr>
                      <a:t>Mainstream</a:t>
                    </a:r>
                  </a:p>
                </p:txBody>
              </p:sp>
              <p:sp>
                <p:nvSpPr>
                  <p:cNvPr id="2074" name="Szövegdoboz 22"/>
                  <p:cNvSpPr txBox="1">
                    <a:spLocks noChangeArrowheads="1"/>
                  </p:cNvSpPr>
                  <p:nvPr/>
                </p:nvSpPr>
                <p:spPr bwMode="auto">
                  <a:xfrm rot="21275732">
                    <a:off x="1945370" y="5341731"/>
                    <a:ext cx="17240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hu-HU" altLang="en-US" sz="2200" b="1" dirty="0" smtClean="0">
                        <a:solidFill>
                          <a:srgbClr val="9AB5E4"/>
                        </a:solidFill>
                      </a:rPr>
                      <a:t>Low power</a:t>
                    </a:r>
                    <a:endParaRPr lang="hu-HU" altLang="en-US" sz="2000" b="1" dirty="0">
                      <a:solidFill>
                        <a:srgbClr val="9AB5E4"/>
                      </a:solidFill>
                    </a:endParaRPr>
                  </a:p>
                </p:txBody>
              </p:sp>
              <p:sp>
                <p:nvSpPr>
                  <p:cNvPr id="4" name="Lekerekített téglalap 3"/>
                  <p:cNvSpPr/>
                  <p:nvPr/>
                </p:nvSpPr>
                <p:spPr>
                  <a:xfrm>
                    <a:off x="4694918" y="2870326"/>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hu-HU">
                      <a:solidFill>
                        <a:prstClr val="white"/>
                      </a:solidFill>
                    </a:endParaRPr>
                  </a:p>
                </p:txBody>
              </p:sp>
              <p:sp>
                <p:nvSpPr>
                  <p:cNvPr id="25" name="Lekerekített téglalap 24"/>
                  <p:cNvSpPr/>
                  <p:nvPr/>
                </p:nvSpPr>
                <p:spPr>
                  <a:xfrm>
                    <a:off x="2306288" y="4008407"/>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hu-HU">
                      <a:solidFill>
                        <a:prstClr val="white"/>
                      </a:solidFill>
                    </a:endParaRPr>
                  </a:p>
                </p:txBody>
              </p:sp>
              <p:sp>
                <p:nvSpPr>
                  <p:cNvPr id="26" name="Lekerekített téglalap 25"/>
                  <p:cNvSpPr/>
                  <p:nvPr/>
                </p:nvSpPr>
                <p:spPr>
                  <a:xfrm>
                    <a:off x="432094" y="4530697"/>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hu-HU">
                      <a:solidFill>
                        <a:prstClr val="white"/>
                      </a:solidFill>
                    </a:endParaRPr>
                  </a:p>
                </p:txBody>
              </p:sp>
              <p:sp>
                <p:nvSpPr>
                  <p:cNvPr id="27" name="Lekerekített téglalap 26"/>
                  <p:cNvSpPr/>
                  <p:nvPr/>
                </p:nvSpPr>
                <p:spPr>
                  <a:xfrm>
                    <a:off x="3954928" y="4858624"/>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hu-HU">
                      <a:solidFill>
                        <a:prstClr val="white"/>
                      </a:solidFill>
                    </a:endParaRPr>
                  </a:p>
                </p:txBody>
              </p:sp>
              <p:sp>
                <p:nvSpPr>
                  <p:cNvPr id="28" name="Lekerekített téglalap 27"/>
                  <p:cNvSpPr/>
                  <p:nvPr/>
                </p:nvSpPr>
                <p:spPr>
                  <a:xfrm>
                    <a:off x="5707173" y="4666151"/>
                    <a:ext cx="180000" cy="179999"/>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hu-HU">
                      <a:solidFill>
                        <a:prstClr val="white"/>
                      </a:solidFill>
                    </a:endParaRPr>
                  </a:p>
                </p:txBody>
              </p:sp>
              <p:sp>
                <p:nvSpPr>
                  <p:cNvPr id="29" name="Lekerekített téglalap 28"/>
                  <p:cNvSpPr/>
                  <p:nvPr/>
                </p:nvSpPr>
                <p:spPr>
                  <a:xfrm>
                    <a:off x="6481496" y="2024864"/>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sp>
                <p:nvSpPr>
                  <p:cNvPr id="31" name="Lekerekített téglalap 30"/>
                  <p:cNvSpPr/>
                  <p:nvPr/>
                </p:nvSpPr>
                <p:spPr>
                  <a:xfrm>
                    <a:off x="6553504" y="4258368"/>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cxnSp>
                <p:nvCxnSpPr>
                  <p:cNvPr id="9" name="Egyenes összekötő nyíllal 8"/>
                  <p:cNvCxnSpPr/>
                  <p:nvPr/>
                </p:nvCxnSpPr>
                <p:spPr>
                  <a:xfrm flipV="1">
                    <a:off x="234204" y="-725383"/>
                    <a:ext cx="6044" cy="707176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églalap 10"/>
                  <p:cNvSpPr/>
                  <p:nvPr/>
                </p:nvSpPr>
                <p:spPr>
                  <a:xfrm>
                    <a:off x="534550" y="716914"/>
                    <a:ext cx="1698625" cy="400311"/>
                  </a:xfrm>
                  <a:prstGeom prst="rect">
                    <a:avLst/>
                  </a:prstGeom>
                  <a:gradFill>
                    <a:gsLst>
                      <a:gs pos="0">
                        <a:schemeClr val="dk1">
                          <a:tint val="50000"/>
                          <a:satMod val="300000"/>
                          <a:alpha val="34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hu-HU">
                      <a:solidFill>
                        <a:prstClr val="black"/>
                      </a:solidFill>
                    </a:endParaRPr>
                  </a:p>
                </p:txBody>
              </p:sp>
              <p:sp>
                <p:nvSpPr>
                  <p:cNvPr id="38" name="Lekerekített téglalap 37"/>
                  <p:cNvSpPr/>
                  <p:nvPr/>
                </p:nvSpPr>
                <p:spPr>
                  <a:xfrm>
                    <a:off x="743557" y="832297"/>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hu-HU">
                      <a:solidFill>
                        <a:prstClr val="white"/>
                      </a:solidFill>
                    </a:endParaRPr>
                  </a:p>
                </p:txBody>
              </p:sp>
              <p:sp>
                <p:nvSpPr>
                  <p:cNvPr id="2109" name="Szövegdoboz 40"/>
                  <p:cNvSpPr txBox="1">
                    <a:spLocks noChangeArrowheads="1"/>
                  </p:cNvSpPr>
                  <p:nvPr/>
                </p:nvSpPr>
                <p:spPr bwMode="auto">
                  <a:xfrm>
                    <a:off x="954802" y="774606"/>
                    <a:ext cx="1042989"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hu-HU" sz="1200" dirty="0">
                        <a:solidFill>
                          <a:srgbClr val="000000"/>
                        </a:solidFill>
                        <a:latin typeface="Verdana" pitchFamily="34" charset="0"/>
                      </a:rPr>
                      <a:t>Announced</a:t>
                    </a:r>
                    <a:endParaRPr lang="hu-HU" altLang="hu-HU" sz="1200" dirty="0">
                      <a:solidFill>
                        <a:srgbClr val="000000"/>
                      </a:solidFill>
                      <a:latin typeface="Verdana" pitchFamily="34" charset="0"/>
                    </a:endParaRPr>
                  </a:p>
                </p:txBody>
              </p:sp>
              <p:cxnSp>
                <p:nvCxnSpPr>
                  <p:cNvPr id="42" name="Egyenes összekötő 41"/>
                  <p:cNvCxnSpPr/>
                  <p:nvPr/>
                </p:nvCxnSpPr>
                <p:spPr>
                  <a:xfrm rot="5400000">
                    <a:off x="240507" y="5421397"/>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Egyenes összekötő 42"/>
                  <p:cNvCxnSpPr/>
                  <p:nvPr/>
                </p:nvCxnSpPr>
                <p:spPr>
                  <a:xfrm rot="5400000">
                    <a:off x="235049" y="4535970"/>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Egyenes összekötő 43"/>
                  <p:cNvCxnSpPr/>
                  <p:nvPr/>
                </p:nvCxnSpPr>
                <p:spPr>
                  <a:xfrm rot="5400000">
                    <a:off x="237867" y="3667112"/>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Egyenes összekötő 44"/>
                  <p:cNvCxnSpPr/>
                  <p:nvPr/>
                </p:nvCxnSpPr>
                <p:spPr>
                  <a:xfrm rot="5400000">
                    <a:off x="235049" y="2765041"/>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Egyenes összekötő 45"/>
                  <p:cNvCxnSpPr/>
                  <p:nvPr/>
                </p:nvCxnSpPr>
                <p:spPr>
                  <a:xfrm rot="5400000">
                    <a:off x="235049" y="1948445"/>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Szövegdoboz 46"/>
                  <p:cNvSpPr txBox="1"/>
                  <p:nvPr/>
                </p:nvSpPr>
                <p:spPr>
                  <a:xfrm>
                    <a:off x="-41096" y="5354453"/>
                    <a:ext cx="269875" cy="254000"/>
                  </a:xfrm>
                  <a:prstGeom prst="rect">
                    <a:avLst/>
                  </a:prstGeom>
                  <a:noFill/>
                </p:spPr>
                <p:txBody>
                  <a:bodyPr wrap="none">
                    <a:spAutoFit/>
                  </a:bodyPr>
                  <a:lstStyle/>
                  <a:p>
                    <a:pPr>
                      <a:defRPr/>
                    </a:pPr>
                    <a:r>
                      <a:rPr lang="hu-HU" sz="1050">
                        <a:solidFill>
                          <a:prstClr val="black"/>
                        </a:solidFill>
                        <a:ea typeface="Verdana" panose="020B0604030504040204" pitchFamily="34" charset="0"/>
                        <a:cs typeface="Verdana" panose="020B0604030504040204" pitchFamily="34" charset="0"/>
                      </a:rPr>
                      <a:t>1</a:t>
                    </a:r>
                  </a:p>
                </p:txBody>
              </p:sp>
              <p:sp>
                <p:nvSpPr>
                  <p:cNvPr id="48" name="Szövegdoboz 47"/>
                  <p:cNvSpPr txBox="1"/>
                  <p:nvPr/>
                </p:nvSpPr>
                <p:spPr>
                  <a:xfrm>
                    <a:off x="-41096" y="4461353"/>
                    <a:ext cx="269875" cy="254000"/>
                  </a:xfrm>
                  <a:prstGeom prst="rect">
                    <a:avLst/>
                  </a:prstGeom>
                  <a:noFill/>
                </p:spPr>
                <p:txBody>
                  <a:bodyPr wrap="none">
                    <a:spAutoFit/>
                  </a:bodyPr>
                  <a:lstStyle/>
                  <a:p>
                    <a:pPr>
                      <a:defRPr/>
                    </a:pPr>
                    <a:r>
                      <a:rPr lang="hu-HU" sz="1050" dirty="0">
                        <a:solidFill>
                          <a:prstClr val="black"/>
                        </a:solidFill>
                        <a:ea typeface="Verdana" panose="020B0604030504040204" pitchFamily="34" charset="0"/>
                        <a:cs typeface="Verdana" panose="020B0604030504040204" pitchFamily="34" charset="0"/>
                      </a:rPr>
                      <a:t>2</a:t>
                    </a:r>
                  </a:p>
                </p:txBody>
              </p:sp>
              <p:sp>
                <p:nvSpPr>
                  <p:cNvPr id="49" name="Szövegdoboz 48"/>
                  <p:cNvSpPr txBox="1"/>
                  <p:nvPr/>
                </p:nvSpPr>
                <p:spPr>
                  <a:xfrm>
                    <a:off x="-41096" y="3597257"/>
                    <a:ext cx="269875" cy="254000"/>
                  </a:xfrm>
                  <a:prstGeom prst="rect">
                    <a:avLst/>
                  </a:prstGeom>
                  <a:noFill/>
                </p:spPr>
                <p:txBody>
                  <a:bodyPr wrap="none">
                    <a:spAutoFit/>
                  </a:bodyPr>
                  <a:lstStyle/>
                  <a:p>
                    <a:pPr>
                      <a:defRPr/>
                    </a:pPr>
                    <a:r>
                      <a:rPr lang="hu-HU" sz="1050" dirty="0">
                        <a:solidFill>
                          <a:prstClr val="black"/>
                        </a:solidFill>
                        <a:ea typeface="Verdana" panose="020B0604030504040204" pitchFamily="34" charset="0"/>
                        <a:cs typeface="Verdana" panose="020B0604030504040204" pitchFamily="34" charset="0"/>
                      </a:rPr>
                      <a:t>3</a:t>
                    </a:r>
                  </a:p>
                </p:txBody>
              </p:sp>
              <p:sp>
                <p:nvSpPr>
                  <p:cNvPr id="50" name="Szövegdoboz 49"/>
                  <p:cNvSpPr txBox="1"/>
                  <p:nvPr/>
                </p:nvSpPr>
                <p:spPr>
                  <a:xfrm>
                    <a:off x="-36512" y="2710271"/>
                    <a:ext cx="269875" cy="254000"/>
                  </a:xfrm>
                  <a:prstGeom prst="rect">
                    <a:avLst/>
                  </a:prstGeom>
                  <a:noFill/>
                </p:spPr>
                <p:txBody>
                  <a:bodyPr wrap="none">
                    <a:spAutoFit/>
                  </a:bodyPr>
                  <a:lstStyle/>
                  <a:p>
                    <a:pPr>
                      <a:defRPr/>
                    </a:pPr>
                    <a:r>
                      <a:rPr lang="hu-HU" sz="1050" dirty="0">
                        <a:solidFill>
                          <a:prstClr val="black"/>
                        </a:solidFill>
                        <a:ea typeface="Verdana" panose="020B0604030504040204" pitchFamily="34" charset="0"/>
                        <a:cs typeface="Verdana" panose="020B0604030504040204" pitchFamily="34" charset="0"/>
                      </a:rPr>
                      <a:t>4</a:t>
                    </a:r>
                  </a:p>
                </p:txBody>
              </p:sp>
              <p:sp>
                <p:nvSpPr>
                  <p:cNvPr id="52" name="Szövegdoboz 51"/>
                  <p:cNvSpPr txBox="1"/>
                  <p:nvPr/>
                </p:nvSpPr>
                <p:spPr>
                  <a:xfrm>
                    <a:off x="-41096" y="1884151"/>
                    <a:ext cx="269875" cy="254000"/>
                  </a:xfrm>
                  <a:prstGeom prst="rect">
                    <a:avLst/>
                  </a:prstGeom>
                  <a:noFill/>
                </p:spPr>
                <p:txBody>
                  <a:bodyPr wrap="none">
                    <a:spAutoFit/>
                  </a:bodyPr>
                  <a:lstStyle/>
                  <a:p>
                    <a:pPr>
                      <a:defRPr/>
                    </a:pPr>
                    <a:r>
                      <a:rPr lang="hu-HU" sz="1050" dirty="0">
                        <a:solidFill>
                          <a:prstClr val="black"/>
                        </a:solidFill>
                        <a:ea typeface="Verdana" panose="020B0604030504040204" pitchFamily="34" charset="0"/>
                        <a:cs typeface="Verdana" panose="020B0604030504040204" pitchFamily="34" charset="0"/>
                      </a:rPr>
                      <a:t>5</a:t>
                    </a:r>
                  </a:p>
                </p:txBody>
              </p:sp>
              <p:cxnSp>
                <p:nvCxnSpPr>
                  <p:cNvPr id="55" name="Egyenes összekötő 54"/>
                  <p:cNvCxnSpPr/>
                  <p:nvPr/>
                </p:nvCxnSpPr>
                <p:spPr>
                  <a:xfrm>
                    <a:off x="5080891"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Egyenes összekötő 55"/>
                  <p:cNvCxnSpPr/>
                  <p:nvPr/>
                </p:nvCxnSpPr>
                <p:spPr>
                  <a:xfrm>
                    <a:off x="3350516"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Egyenes összekötő 56"/>
                  <p:cNvCxnSpPr/>
                  <p:nvPr/>
                </p:nvCxnSpPr>
                <p:spPr>
                  <a:xfrm>
                    <a:off x="6792216"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Egyenes összekötő 57"/>
                  <p:cNvCxnSpPr/>
                  <p:nvPr/>
                </p:nvCxnSpPr>
                <p:spPr>
                  <a:xfrm>
                    <a:off x="2475803"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Egyenes összekötő 58"/>
                  <p:cNvCxnSpPr/>
                  <p:nvPr/>
                </p:nvCxnSpPr>
                <p:spPr>
                  <a:xfrm>
                    <a:off x="761303"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29" name="Szövegdoboz 60"/>
                  <p:cNvSpPr txBox="1">
                    <a:spLocks noChangeArrowheads="1"/>
                  </p:cNvSpPr>
                  <p:nvPr/>
                </p:nvSpPr>
                <p:spPr bwMode="auto">
                  <a:xfrm>
                    <a:off x="952599" y="6436161"/>
                    <a:ext cx="5127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2006</a:t>
                    </a:r>
                  </a:p>
                </p:txBody>
              </p:sp>
              <p:sp>
                <p:nvSpPr>
                  <p:cNvPr id="2130" name="Szövegdoboz 61"/>
                  <p:cNvSpPr txBox="1">
                    <a:spLocks noChangeArrowheads="1"/>
                  </p:cNvSpPr>
                  <p:nvPr/>
                </p:nvSpPr>
                <p:spPr bwMode="auto">
                  <a:xfrm>
                    <a:off x="1805087" y="6437748"/>
                    <a:ext cx="5127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2007</a:t>
                    </a:r>
                  </a:p>
                </p:txBody>
              </p:sp>
              <p:sp>
                <p:nvSpPr>
                  <p:cNvPr id="2131" name="Szövegdoboz 62"/>
                  <p:cNvSpPr txBox="1">
                    <a:spLocks noChangeArrowheads="1"/>
                  </p:cNvSpPr>
                  <p:nvPr/>
                </p:nvSpPr>
                <p:spPr bwMode="auto">
                  <a:xfrm>
                    <a:off x="2673449" y="6431398"/>
                    <a:ext cx="5111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2008</a:t>
                    </a:r>
                  </a:p>
                </p:txBody>
              </p:sp>
              <p:sp>
                <p:nvSpPr>
                  <p:cNvPr id="2132" name="Szövegdoboz 65"/>
                  <p:cNvSpPr txBox="1">
                    <a:spLocks noChangeArrowheads="1"/>
                  </p:cNvSpPr>
                  <p:nvPr/>
                </p:nvSpPr>
                <p:spPr bwMode="auto">
                  <a:xfrm>
                    <a:off x="3535462" y="6431398"/>
                    <a:ext cx="5111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2009</a:t>
                    </a:r>
                  </a:p>
                </p:txBody>
              </p:sp>
              <p:sp>
                <p:nvSpPr>
                  <p:cNvPr id="2133" name="Szövegdoboz 66"/>
                  <p:cNvSpPr txBox="1">
                    <a:spLocks noChangeArrowheads="1"/>
                  </p:cNvSpPr>
                  <p:nvPr/>
                </p:nvSpPr>
                <p:spPr bwMode="auto">
                  <a:xfrm>
                    <a:off x="4402237" y="6432986"/>
                    <a:ext cx="5127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2010</a:t>
                    </a:r>
                  </a:p>
                </p:txBody>
              </p:sp>
              <p:sp>
                <p:nvSpPr>
                  <p:cNvPr id="2134" name="Szövegdoboz 67"/>
                  <p:cNvSpPr txBox="1">
                    <a:spLocks noChangeArrowheads="1"/>
                  </p:cNvSpPr>
                  <p:nvPr/>
                </p:nvSpPr>
                <p:spPr bwMode="auto">
                  <a:xfrm>
                    <a:off x="5264249" y="6431398"/>
                    <a:ext cx="5127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2011</a:t>
                    </a:r>
                  </a:p>
                </p:txBody>
              </p:sp>
              <p:sp>
                <p:nvSpPr>
                  <p:cNvPr id="73" name="Szövegdoboz 36"/>
                  <p:cNvSpPr txBox="1">
                    <a:spLocks noChangeArrowheads="1"/>
                  </p:cNvSpPr>
                  <p:nvPr/>
                </p:nvSpPr>
                <p:spPr bwMode="auto">
                  <a:xfrm rot="21346355">
                    <a:off x="5421214" y="4866989"/>
                    <a:ext cx="91082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10/2011</a:t>
                    </a: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7</a:t>
                    </a:r>
                  </a:p>
                  <a:p>
                    <a:pPr algn="ctr">
                      <a:spcBef>
                        <a:spcPct val="0"/>
                      </a:spcBef>
                      <a:buFontTx/>
                      <a:buNone/>
                    </a:pPr>
                    <a:r>
                      <a:rPr lang="en-US" altLang="hu-HU" sz="1000" dirty="0" smtClean="0">
                        <a:solidFill>
                          <a:srgbClr val="000000"/>
                        </a:solidFill>
                        <a:latin typeface="Verdana" pitchFamily="34" charset="0"/>
                      </a:rPr>
                      <a:t>ARMv7</a:t>
                    </a:r>
                  </a:p>
                  <a:p>
                    <a:pPr algn="ctr">
                      <a:spcBef>
                        <a:spcPct val="0"/>
                      </a:spcBef>
                      <a:buFontTx/>
                      <a:buNone/>
                    </a:pPr>
                    <a:r>
                      <a:rPr lang="en-US" altLang="hu-HU" sz="1000" dirty="0" smtClean="0">
                        <a:solidFill>
                          <a:srgbClr val="000000"/>
                        </a:solidFill>
                        <a:latin typeface="Verdana" pitchFamily="34" charset="0"/>
                      </a:rPr>
                      <a:t>28 nm</a:t>
                    </a:r>
                    <a:endParaRPr lang="hu-HU" altLang="hu-HU" sz="1000" dirty="0">
                      <a:solidFill>
                        <a:srgbClr val="000000"/>
                      </a:solidFill>
                      <a:latin typeface="Verdana" pitchFamily="34" charset="0"/>
                    </a:endParaRPr>
                  </a:p>
                </p:txBody>
              </p:sp>
              <p:sp>
                <p:nvSpPr>
                  <p:cNvPr id="74" name="Szövegdoboz 36"/>
                  <p:cNvSpPr txBox="1">
                    <a:spLocks noChangeArrowheads="1"/>
                  </p:cNvSpPr>
                  <p:nvPr/>
                </p:nvSpPr>
                <p:spPr bwMode="auto">
                  <a:xfrm rot="21309605">
                    <a:off x="6411278" y="4446970"/>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10/2012</a:t>
                    </a: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53</a:t>
                    </a:r>
                  </a:p>
                  <a:p>
                    <a:pPr algn="ctr">
                      <a:spcBef>
                        <a:spcPct val="0"/>
                      </a:spcBef>
                      <a:buFontTx/>
                      <a:buNone/>
                    </a:pPr>
                    <a:r>
                      <a:rPr lang="en-US" altLang="hu-HU" sz="1000" dirty="0" smtClean="0">
                        <a:solidFill>
                          <a:srgbClr val="000000"/>
                        </a:solidFill>
                        <a:latin typeface="Verdana" pitchFamily="34" charset="0"/>
                      </a:rPr>
                      <a:t>ARMv8</a:t>
                    </a:r>
                  </a:p>
                  <a:p>
                    <a:pPr algn="ctr">
                      <a:spcBef>
                        <a:spcPct val="0"/>
                      </a:spcBef>
                      <a:buFontTx/>
                      <a:buNone/>
                    </a:pPr>
                    <a:r>
                      <a:rPr lang="en-US" altLang="hu-HU" sz="1000" dirty="0" smtClean="0">
                        <a:solidFill>
                          <a:srgbClr val="000000"/>
                        </a:solidFill>
                        <a:latin typeface="Verdana" pitchFamily="34" charset="0"/>
                      </a:rPr>
                      <a:t>20/16 nm</a:t>
                    </a:r>
                    <a:endParaRPr lang="hu-HU" altLang="hu-HU" sz="1000" dirty="0">
                      <a:solidFill>
                        <a:srgbClr val="000000"/>
                      </a:solidFill>
                      <a:latin typeface="Verdana" pitchFamily="34" charset="0"/>
                    </a:endParaRPr>
                  </a:p>
                </p:txBody>
              </p:sp>
              <p:sp>
                <p:nvSpPr>
                  <p:cNvPr id="75" name="Szövegdoboz 36"/>
                  <p:cNvSpPr txBox="1">
                    <a:spLocks noChangeArrowheads="1"/>
                  </p:cNvSpPr>
                  <p:nvPr/>
                </p:nvSpPr>
                <p:spPr bwMode="auto">
                  <a:xfrm rot="20700000">
                    <a:off x="409831" y="4750339"/>
                    <a:ext cx="91082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10/2005</a:t>
                    </a: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8</a:t>
                    </a:r>
                  </a:p>
                  <a:p>
                    <a:pPr algn="ctr">
                      <a:spcBef>
                        <a:spcPct val="0"/>
                      </a:spcBef>
                      <a:buFontTx/>
                      <a:buNone/>
                    </a:pPr>
                    <a:r>
                      <a:rPr lang="en-US" altLang="hu-HU" sz="1000" dirty="0" smtClean="0">
                        <a:solidFill>
                          <a:srgbClr val="000000"/>
                        </a:solidFill>
                        <a:latin typeface="Verdana" pitchFamily="34" charset="0"/>
                      </a:rPr>
                      <a:t>ARMv7</a:t>
                    </a:r>
                  </a:p>
                  <a:p>
                    <a:pPr algn="ctr">
                      <a:spcBef>
                        <a:spcPct val="0"/>
                      </a:spcBef>
                      <a:buFontTx/>
                      <a:buNone/>
                    </a:pPr>
                    <a:r>
                      <a:rPr lang="en-US" altLang="hu-HU" sz="1000" dirty="0" smtClean="0">
                        <a:solidFill>
                          <a:srgbClr val="000000"/>
                        </a:solidFill>
                        <a:latin typeface="Verdana" pitchFamily="34" charset="0"/>
                      </a:rPr>
                      <a:t>65 nm</a:t>
                    </a:r>
                    <a:endParaRPr lang="hu-HU" altLang="hu-HU" sz="1000" dirty="0">
                      <a:solidFill>
                        <a:srgbClr val="000000"/>
                      </a:solidFill>
                      <a:latin typeface="Verdana" pitchFamily="34" charset="0"/>
                    </a:endParaRPr>
                  </a:p>
                </p:txBody>
              </p:sp>
              <p:sp>
                <p:nvSpPr>
                  <p:cNvPr id="77" name="Szövegdoboz 36"/>
                  <p:cNvSpPr txBox="1">
                    <a:spLocks noChangeArrowheads="1"/>
                  </p:cNvSpPr>
                  <p:nvPr/>
                </p:nvSpPr>
                <p:spPr bwMode="auto">
                  <a:xfrm rot="20700000">
                    <a:off x="2048986" y="4288804"/>
                    <a:ext cx="91082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10/2007</a:t>
                    </a: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9</a:t>
                    </a:r>
                  </a:p>
                  <a:p>
                    <a:pPr algn="ctr">
                      <a:spcBef>
                        <a:spcPct val="0"/>
                      </a:spcBef>
                      <a:buFontTx/>
                      <a:buNone/>
                    </a:pPr>
                    <a:r>
                      <a:rPr lang="en-US" altLang="hu-HU" sz="1000" dirty="0" smtClean="0">
                        <a:solidFill>
                          <a:srgbClr val="000000"/>
                        </a:solidFill>
                        <a:latin typeface="Verdana" pitchFamily="34" charset="0"/>
                      </a:rPr>
                      <a:t>ARMv7</a:t>
                    </a:r>
                  </a:p>
                  <a:p>
                    <a:pPr algn="ctr">
                      <a:spcBef>
                        <a:spcPct val="0"/>
                      </a:spcBef>
                      <a:buFontTx/>
                      <a:buNone/>
                    </a:pPr>
                    <a:r>
                      <a:rPr lang="hu-HU" altLang="hu-HU" sz="1000" dirty="0" smtClean="0">
                        <a:solidFill>
                          <a:srgbClr val="000000"/>
                        </a:solidFill>
                        <a:latin typeface="Verdana" pitchFamily="34" charset="0"/>
                      </a:rPr>
                      <a:t>40</a:t>
                    </a:r>
                    <a:r>
                      <a:rPr lang="en-US" altLang="hu-HU" sz="1000" dirty="0" smtClean="0">
                        <a:solidFill>
                          <a:srgbClr val="000000"/>
                        </a:solidFill>
                        <a:latin typeface="Verdana" pitchFamily="34" charset="0"/>
                      </a:rPr>
                      <a:t> nm</a:t>
                    </a:r>
                    <a:endParaRPr lang="hu-HU" altLang="hu-HU" sz="1000" dirty="0">
                      <a:solidFill>
                        <a:srgbClr val="000000"/>
                      </a:solidFill>
                      <a:latin typeface="Verdana" pitchFamily="34" charset="0"/>
                    </a:endParaRPr>
                  </a:p>
                </p:txBody>
              </p:sp>
              <p:sp>
                <p:nvSpPr>
                  <p:cNvPr id="78" name="Szövegdoboz 36"/>
                  <p:cNvSpPr txBox="1">
                    <a:spLocks noChangeArrowheads="1"/>
                  </p:cNvSpPr>
                  <p:nvPr/>
                </p:nvSpPr>
                <p:spPr bwMode="auto">
                  <a:xfrm rot="20025295">
                    <a:off x="4023638" y="2028539"/>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9/2010</a:t>
                    </a: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1</a:t>
                    </a:r>
                    <a:r>
                      <a:rPr lang="hu-HU" altLang="hu-HU" sz="1000" b="1" dirty="0" smtClean="0">
                        <a:solidFill>
                          <a:srgbClr val="000000"/>
                        </a:solidFill>
                        <a:latin typeface="Verdana" pitchFamily="34" charset="0"/>
                      </a:rPr>
                      <a:t>5</a:t>
                    </a:r>
                  </a:p>
                  <a:p>
                    <a:pPr algn="ctr">
                      <a:spcBef>
                        <a:spcPct val="0"/>
                      </a:spcBef>
                      <a:buFontTx/>
                      <a:buNone/>
                    </a:pPr>
                    <a:r>
                      <a:rPr lang="en-US" altLang="hu-HU" sz="1000" dirty="0" smtClean="0">
                        <a:solidFill>
                          <a:srgbClr val="000000"/>
                        </a:solidFill>
                        <a:latin typeface="Verdana" pitchFamily="34" charset="0"/>
                      </a:rPr>
                      <a:t>ARMv7</a:t>
                    </a:r>
                  </a:p>
                  <a:p>
                    <a:pPr algn="ctr">
                      <a:spcBef>
                        <a:spcPct val="0"/>
                      </a:spcBef>
                      <a:buFontTx/>
                      <a:buNone/>
                    </a:pPr>
                    <a:r>
                      <a:rPr lang="en-US" altLang="hu-HU" sz="1000" dirty="0" smtClean="0">
                        <a:solidFill>
                          <a:srgbClr val="000000"/>
                        </a:solidFill>
                        <a:latin typeface="Verdana" pitchFamily="34" charset="0"/>
                      </a:rPr>
                      <a:t>32/28 nm</a:t>
                    </a:r>
                    <a:endParaRPr lang="hu-HU" altLang="hu-HU" sz="1000" dirty="0">
                      <a:solidFill>
                        <a:srgbClr val="000000"/>
                      </a:solidFill>
                      <a:latin typeface="Verdana" pitchFamily="34" charset="0"/>
                    </a:endParaRPr>
                  </a:p>
                </p:txBody>
              </p:sp>
              <p:sp>
                <p:nvSpPr>
                  <p:cNvPr id="79" name="Szövegdoboz 36"/>
                  <p:cNvSpPr txBox="1">
                    <a:spLocks noChangeArrowheads="1"/>
                  </p:cNvSpPr>
                  <p:nvPr/>
                </p:nvSpPr>
                <p:spPr bwMode="auto">
                  <a:xfrm rot="19980000">
                    <a:off x="5826706" y="1222386"/>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10/2012</a:t>
                    </a:r>
                  </a:p>
                  <a:p>
                    <a:pPr>
                      <a:spcBef>
                        <a:spcPct val="0"/>
                      </a:spcBef>
                      <a:buFontTx/>
                      <a:buNone/>
                    </a:pPr>
                    <a:r>
                      <a:rPr lang="hu-HU" altLang="hu-HU" sz="1000" b="1" dirty="0" smtClean="0">
                        <a:solidFill>
                          <a:srgbClr val="000000"/>
                        </a:solidFill>
                        <a:latin typeface="Verdana" pitchFamily="34" charset="0"/>
                      </a:rPr>
                      <a:t>Cortex-A5</a:t>
                    </a:r>
                    <a:r>
                      <a:rPr lang="en-US" altLang="hu-HU" sz="1000" b="1" dirty="0" smtClean="0">
                        <a:solidFill>
                          <a:srgbClr val="000000"/>
                        </a:solidFill>
                        <a:latin typeface="Verdana" pitchFamily="34" charset="0"/>
                      </a:rPr>
                      <a:t>7</a:t>
                    </a:r>
                  </a:p>
                  <a:p>
                    <a:pPr algn="ctr">
                      <a:spcBef>
                        <a:spcPct val="0"/>
                      </a:spcBef>
                      <a:buFontTx/>
                      <a:buNone/>
                    </a:pPr>
                    <a:r>
                      <a:rPr lang="en-US" altLang="hu-HU" sz="1000" dirty="0" smtClean="0">
                        <a:solidFill>
                          <a:srgbClr val="000000"/>
                        </a:solidFill>
                        <a:latin typeface="Verdana" pitchFamily="34" charset="0"/>
                      </a:rPr>
                      <a:t>ARMv8</a:t>
                    </a:r>
                  </a:p>
                  <a:p>
                    <a:pPr algn="ctr">
                      <a:spcBef>
                        <a:spcPct val="0"/>
                      </a:spcBef>
                      <a:buFontTx/>
                      <a:buNone/>
                    </a:pPr>
                    <a:r>
                      <a:rPr lang="en-US" altLang="hu-HU" sz="1000" dirty="0" smtClean="0">
                        <a:solidFill>
                          <a:srgbClr val="000000"/>
                        </a:solidFill>
                        <a:latin typeface="Verdana" pitchFamily="34" charset="0"/>
                      </a:rPr>
                      <a:t>20/16 nm</a:t>
                    </a:r>
                    <a:endParaRPr lang="hu-HU" altLang="hu-HU" sz="1000" dirty="0">
                      <a:solidFill>
                        <a:srgbClr val="000000"/>
                      </a:solidFill>
                      <a:latin typeface="Verdana" pitchFamily="34" charset="0"/>
                    </a:endParaRPr>
                  </a:p>
                </p:txBody>
              </p:sp>
              <p:sp>
                <p:nvSpPr>
                  <p:cNvPr id="67" name="Szövegdoboz 17"/>
                  <p:cNvSpPr txBox="1">
                    <a:spLocks noChangeArrowheads="1"/>
                  </p:cNvSpPr>
                  <p:nvPr/>
                </p:nvSpPr>
                <p:spPr bwMode="auto">
                  <a:xfrm>
                    <a:off x="7820229" y="6437516"/>
                    <a:ext cx="5116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smtClean="0">
                        <a:solidFill>
                          <a:srgbClr val="000000"/>
                        </a:solidFill>
                        <a:latin typeface="Verdana" pitchFamily="34" charset="0"/>
                      </a:rPr>
                      <a:t>201</a:t>
                    </a:r>
                    <a:r>
                      <a:rPr lang="en-US" altLang="hu-HU" sz="1000" dirty="0" smtClean="0">
                        <a:solidFill>
                          <a:srgbClr val="000000"/>
                        </a:solidFill>
                        <a:latin typeface="Verdana" pitchFamily="34" charset="0"/>
                      </a:rPr>
                      <a:t>4</a:t>
                    </a:r>
                    <a:endParaRPr lang="hu-HU" altLang="hu-HU" sz="1000">
                      <a:solidFill>
                        <a:srgbClr val="000000"/>
                      </a:solidFill>
                      <a:latin typeface="Verdana" pitchFamily="34" charset="0"/>
                    </a:endParaRPr>
                  </a:p>
                </p:txBody>
              </p:sp>
              <p:cxnSp>
                <p:nvCxnSpPr>
                  <p:cNvPr id="68" name="Egyenes összekötő 56"/>
                  <p:cNvCxnSpPr/>
                  <p:nvPr/>
                </p:nvCxnSpPr>
                <p:spPr>
                  <a:xfrm>
                    <a:off x="7638458" y="6294641"/>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Lekerekített téglalap 68"/>
                  <p:cNvSpPr/>
                  <p:nvPr/>
                </p:nvSpPr>
                <p:spPr>
                  <a:xfrm>
                    <a:off x="7600152" y="3283728"/>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sp>
                <p:nvSpPr>
                  <p:cNvPr id="70" name="Szövegdoboz 36"/>
                  <p:cNvSpPr txBox="1">
                    <a:spLocks noChangeArrowheads="1"/>
                  </p:cNvSpPr>
                  <p:nvPr/>
                </p:nvSpPr>
                <p:spPr bwMode="auto">
                  <a:xfrm rot="20700000">
                    <a:off x="7157299" y="2350338"/>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hu-HU" altLang="hu-HU" sz="900" dirty="0">
                        <a:solidFill>
                          <a:srgbClr val="000000"/>
                        </a:solidFill>
                        <a:latin typeface="Verdana" pitchFamily="34" charset="0"/>
                      </a:rPr>
                      <a:t>2</a:t>
                    </a:r>
                    <a:r>
                      <a:rPr lang="en-US" altLang="hu-HU" sz="900" dirty="0" smtClean="0">
                        <a:solidFill>
                          <a:srgbClr val="000000"/>
                        </a:solidFill>
                        <a:latin typeface="Verdana" pitchFamily="34" charset="0"/>
                      </a:rPr>
                      <a:t>/201</a:t>
                    </a:r>
                    <a:r>
                      <a:rPr lang="hu-HU" altLang="hu-HU" sz="900" dirty="0" smtClean="0">
                        <a:solidFill>
                          <a:srgbClr val="000000"/>
                        </a:solidFill>
                        <a:latin typeface="Verdana" pitchFamily="34" charset="0"/>
                      </a:rPr>
                      <a:t>4</a:t>
                    </a:r>
                    <a:endParaRPr lang="en-US" altLang="hu-HU" sz="900" dirty="0" smtClean="0">
                      <a:solidFill>
                        <a:srgbClr val="000000"/>
                      </a:solidFill>
                      <a:latin typeface="Verdana" pitchFamily="34" charset="0"/>
                    </a:endParaRPr>
                  </a:p>
                  <a:p>
                    <a:pPr>
                      <a:spcBef>
                        <a:spcPct val="0"/>
                      </a:spcBef>
                      <a:buFontTx/>
                      <a:buNone/>
                    </a:pPr>
                    <a:r>
                      <a:rPr lang="hu-HU" altLang="hu-HU" sz="1000" b="1" dirty="0" smtClean="0">
                        <a:solidFill>
                          <a:srgbClr val="000000"/>
                        </a:solidFill>
                        <a:latin typeface="Verdana" pitchFamily="34" charset="0"/>
                      </a:rPr>
                      <a:t>Cortex-A17</a:t>
                    </a:r>
                    <a:endParaRPr lang="en-US" altLang="hu-HU" sz="1000" b="1" dirty="0" smtClean="0">
                      <a:solidFill>
                        <a:srgbClr val="000000"/>
                      </a:solidFill>
                      <a:latin typeface="Verdana" pitchFamily="34" charset="0"/>
                    </a:endParaRPr>
                  </a:p>
                  <a:p>
                    <a:pPr algn="ctr">
                      <a:spcBef>
                        <a:spcPct val="0"/>
                      </a:spcBef>
                      <a:buFontTx/>
                      <a:buNone/>
                    </a:pPr>
                    <a:r>
                      <a:rPr lang="en-US" altLang="hu-HU" sz="1000" dirty="0" err="1" smtClean="0">
                        <a:solidFill>
                          <a:srgbClr val="000000"/>
                        </a:solidFill>
                        <a:latin typeface="Verdana" pitchFamily="34" charset="0"/>
                      </a:rPr>
                      <a:t>ARMv</a:t>
                    </a:r>
                    <a:r>
                      <a:rPr lang="hu-HU" altLang="hu-HU" sz="1000" dirty="0" smtClean="0">
                        <a:solidFill>
                          <a:srgbClr val="000000"/>
                        </a:solidFill>
                        <a:latin typeface="Verdana" pitchFamily="34" charset="0"/>
                      </a:rPr>
                      <a:t>7</a:t>
                    </a:r>
                    <a:endParaRPr lang="en-US" altLang="hu-HU" sz="1000"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2</a:t>
                    </a:r>
                    <a:r>
                      <a:rPr lang="hu-HU" altLang="hu-HU" sz="1000" dirty="0" smtClean="0">
                        <a:solidFill>
                          <a:srgbClr val="000000"/>
                        </a:solidFill>
                        <a:latin typeface="Verdana" pitchFamily="34" charset="0"/>
                      </a:rPr>
                      <a:t>8</a:t>
                    </a:r>
                    <a:r>
                      <a:rPr lang="en-US" altLang="hu-HU" sz="1000" dirty="0" smtClean="0">
                        <a:solidFill>
                          <a:srgbClr val="000000"/>
                        </a:solidFill>
                        <a:latin typeface="Verdana" pitchFamily="34" charset="0"/>
                      </a:rPr>
                      <a:t> nm</a:t>
                    </a:r>
                    <a:endParaRPr lang="hu-HU" altLang="hu-HU" sz="1000" dirty="0">
                      <a:solidFill>
                        <a:srgbClr val="000000"/>
                      </a:solidFill>
                      <a:latin typeface="Verdana" pitchFamily="34" charset="0"/>
                    </a:endParaRPr>
                  </a:p>
                </p:txBody>
              </p:sp>
              <p:cxnSp>
                <p:nvCxnSpPr>
                  <p:cNvPr id="72" name="Egyenes összekötő 71"/>
                  <p:cNvCxnSpPr/>
                  <p:nvPr/>
                </p:nvCxnSpPr>
                <p:spPr>
                  <a:xfrm rot="5400000">
                    <a:off x="240769" y="1051309"/>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Egyenes összekötő 79"/>
                  <p:cNvCxnSpPr/>
                  <p:nvPr/>
                </p:nvCxnSpPr>
                <p:spPr>
                  <a:xfrm rot="5400000">
                    <a:off x="240769" y="229883"/>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Szövegdoboz 81"/>
                  <p:cNvSpPr txBox="1"/>
                  <p:nvPr/>
                </p:nvSpPr>
                <p:spPr>
                  <a:xfrm>
                    <a:off x="-36860" y="996540"/>
                    <a:ext cx="269875" cy="254000"/>
                  </a:xfrm>
                  <a:prstGeom prst="rect">
                    <a:avLst/>
                  </a:prstGeom>
                  <a:noFill/>
                </p:spPr>
                <p:txBody>
                  <a:bodyPr wrap="none">
                    <a:spAutoFit/>
                  </a:bodyPr>
                  <a:lstStyle/>
                  <a:p>
                    <a:pPr>
                      <a:defRPr/>
                    </a:pPr>
                    <a:r>
                      <a:rPr lang="hu-HU" sz="1050" dirty="0" smtClean="0">
                        <a:solidFill>
                          <a:prstClr val="black"/>
                        </a:solidFill>
                        <a:ea typeface="Verdana" panose="020B0604030504040204" pitchFamily="34" charset="0"/>
                        <a:cs typeface="Verdana" panose="020B0604030504040204" pitchFamily="34" charset="0"/>
                      </a:rPr>
                      <a:t>6</a:t>
                    </a:r>
                    <a:endParaRPr lang="hu-HU" sz="1050" dirty="0">
                      <a:solidFill>
                        <a:prstClr val="black"/>
                      </a:solidFill>
                      <a:ea typeface="Verdana" panose="020B0604030504040204" pitchFamily="34" charset="0"/>
                      <a:cs typeface="Verdana" panose="020B0604030504040204" pitchFamily="34" charset="0"/>
                    </a:endParaRPr>
                  </a:p>
                </p:txBody>
              </p:sp>
              <p:sp>
                <p:nvSpPr>
                  <p:cNvPr id="83" name="Szövegdoboz 82"/>
                  <p:cNvSpPr txBox="1"/>
                  <p:nvPr/>
                </p:nvSpPr>
                <p:spPr>
                  <a:xfrm>
                    <a:off x="-36860" y="170420"/>
                    <a:ext cx="269626" cy="253916"/>
                  </a:xfrm>
                  <a:prstGeom prst="rect">
                    <a:avLst/>
                  </a:prstGeom>
                  <a:noFill/>
                </p:spPr>
                <p:txBody>
                  <a:bodyPr wrap="none">
                    <a:spAutoFit/>
                  </a:bodyPr>
                  <a:lstStyle/>
                  <a:p>
                    <a:pPr>
                      <a:defRPr/>
                    </a:pPr>
                    <a:r>
                      <a:rPr lang="hu-HU" sz="1050" dirty="0">
                        <a:solidFill>
                          <a:prstClr val="black"/>
                        </a:solidFill>
                        <a:ea typeface="Verdana" panose="020B0604030504040204" pitchFamily="34" charset="0"/>
                        <a:cs typeface="Verdana" panose="020B0604030504040204" pitchFamily="34" charset="0"/>
                      </a:rPr>
                      <a:t>7</a:t>
                    </a:r>
                  </a:p>
                </p:txBody>
              </p:sp>
              <p:sp>
                <p:nvSpPr>
                  <p:cNvPr id="85" name="Szövegdoboz 84"/>
                  <p:cNvSpPr txBox="1"/>
                  <p:nvPr/>
                </p:nvSpPr>
                <p:spPr>
                  <a:xfrm>
                    <a:off x="364427" y="-671349"/>
                    <a:ext cx="1034579" cy="294617"/>
                  </a:xfrm>
                  <a:prstGeom prst="rect">
                    <a:avLst/>
                  </a:prstGeom>
                  <a:noFill/>
                </p:spPr>
                <p:txBody>
                  <a:bodyPr wrap="none">
                    <a:spAutoFit/>
                  </a:bodyPr>
                  <a:lstStyle/>
                  <a:p>
                    <a:pPr>
                      <a:defRPr/>
                    </a:pPr>
                    <a:r>
                      <a:rPr lang="hu-HU" sz="1050" dirty="0" smtClean="0">
                        <a:solidFill>
                          <a:prstClr val="black"/>
                        </a:solidFill>
                        <a:ea typeface="Verdana" panose="020B0604030504040204" pitchFamily="34" charset="0"/>
                        <a:cs typeface="Verdana" panose="020B0604030504040204" pitchFamily="34" charset="0"/>
                      </a:rPr>
                      <a:t>DMIPS/MHz</a:t>
                    </a:r>
                    <a:endParaRPr lang="hu-HU" sz="1050" dirty="0">
                      <a:solidFill>
                        <a:prstClr val="black"/>
                      </a:solidFill>
                      <a:ea typeface="Verdana" panose="020B0604030504040204" pitchFamily="34" charset="0"/>
                      <a:cs typeface="Verdana" panose="020B0604030504040204" pitchFamily="34" charset="0"/>
                    </a:endParaRPr>
                  </a:p>
                </p:txBody>
              </p:sp>
              <p:cxnSp>
                <p:nvCxnSpPr>
                  <p:cNvPr id="87" name="Egyenes összekötő 86"/>
                  <p:cNvCxnSpPr/>
                  <p:nvPr/>
                </p:nvCxnSpPr>
                <p:spPr>
                  <a:xfrm>
                    <a:off x="7640820" y="6294184"/>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Szövegdoboz 17"/>
                  <p:cNvSpPr txBox="1">
                    <a:spLocks noChangeArrowheads="1"/>
                  </p:cNvSpPr>
                  <p:nvPr/>
                </p:nvSpPr>
                <p:spPr bwMode="auto">
                  <a:xfrm>
                    <a:off x="8615880" y="6436827"/>
                    <a:ext cx="5116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dirty="0" smtClean="0">
                        <a:solidFill>
                          <a:srgbClr val="000000"/>
                        </a:solidFill>
                        <a:latin typeface="Verdana" pitchFamily="34" charset="0"/>
                      </a:rPr>
                      <a:t>2015</a:t>
                    </a:r>
                    <a:endParaRPr lang="hu-HU" altLang="hu-HU" sz="1000" dirty="0">
                      <a:solidFill>
                        <a:srgbClr val="000000"/>
                      </a:solidFill>
                      <a:latin typeface="Verdana" pitchFamily="34" charset="0"/>
                    </a:endParaRPr>
                  </a:p>
                </p:txBody>
              </p:sp>
              <p:cxnSp>
                <p:nvCxnSpPr>
                  <p:cNvPr id="89" name="Egyenes összekötő 56"/>
                  <p:cNvCxnSpPr/>
                  <p:nvPr/>
                </p:nvCxnSpPr>
                <p:spPr>
                  <a:xfrm>
                    <a:off x="8487062" y="6293952"/>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Lekerekített téglalap 70"/>
                  <p:cNvSpPr/>
                  <p:nvPr/>
                </p:nvSpPr>
                <p:spPr>
                  <a:xfrm>
                    <a:off x="8352440" y="476672"/>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sp>
                <p:nvSpPr>
                  <p:cNvPr id="76" name="Szövegdoboz 36"/>
                  <p:cNvSpPr txBox="1">
                    <a:spLocks noChangeArrowheads="1"/>
                  </p:cNvSpPr>
                  <p:nvPr/>
                </p:nvSpPr>
                <p:spPr bwMode="auto">
                  <a:xfrm rot="19980000">
                    <a:off x="7294370" y="587775"/>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hu-HU" altLang="hu-HU" sz="900" dirty="0" smtClean="0">
                        <a:solidFill>
                          <a:srgbClr val="000000"/>
                        </a:solidFill>
                        <a:latin typeface="Verdana" pitchFamily="34" charset="0"/>
                      </a:rPr>
                      <a:t>2</a:t>
                    </a:r>
                    <a:r>
                      <a:rPr lang="en-US" altLang="hu-HU" sz="900" dirty="0" smtClean="0">
                        <a:solidFill>
                          <a:srgbClr val="000000"/>
                        </a:solidFill>
                        <a:latin typeface="Verdana" pitchFamily="34" charset="0"/>
                      </a:rPr>
                      <a:t>/201</a:t>
                    </a:r>
                    <a:r>
                      <a:rPr lang="hu-HU" altLang="hu-HU" sz="900" dirty="0" smtClean="0">
                        <a:solidFill>
                          <a:srgbClr val="000000"/>
                        </a:solidFill>
                        <a:latin typeface="Verdana" pitchFamily="34" charset="0"/>
                      </a:rPr>
                      <a:t>5</a:t>
                    </a:r>
                    <a:endParaRPr lang="en-US" altLang="hu-HU" sz="900" dirty="0" smtClean="0">
                      <a:solidFill>
                        <a:srgbClr val="000000"/>
                      </a:solidFill>
                      <a:latin typeface="Verdana" pitchFamily="34" charset="0"/>
                    </a:endParaRP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7</a:t>
                    </a:r>
                    <a:r>
                      <a:rPr lang="hu-HU" altLang="hu-HU" sz="1000" b="1" dirty="0" smtClean="0">
                        <a:solidFill>
                          <a:srgbClr val="000000"/>
                        </a:solidFill>
                        <a:latin typeface="Verdana" pitchFamily="34" charset="0"/>
                      </a:rPr>
                      <a:t>2</a:t>
                    </a:r>
                    <a:endParaRPr lang="en-US" altLang="hu-HU" sz="1000" b="1"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ARMv8</a:t>
                    </a:r>
                    <a:endParaRPr lang="hu-HU" altLang="hu-HU" sz="1000"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16 nm</a:t>
                    </a:r>
                    <a:endParaRPr lang="hu-HU" altLang="hu-HU" sz="1000" dirty="0">
                      <a:solidFill>
                        <a:srgbClr val="000000"/>
                      </a:solidFill>
                      <a:latin typeface="Verdana" pitchFamily="34" charset="0"/>
                    </a:endParaRPr>
                  </a:p>
                </p:txBody>
              </p:sp>
            </p:grpSp>
          </p:grpSp>
          <p:cxnSp>
            <p:nvCxnSpPr>
              <p:cNvPr id="81" name="Egyenes összekötő 56"/>
              <p:cNvCxnSpPr/>
              <p:nvPr/>
            </p:nvCxnSpPr>
            <p:spPr>
              <a:xfrm>
                <a:off x="8879033" y="6399204"/>
                <a:ext cx="0" cy="128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Lekerekített téglalap 30"/>
              <p:cNvSpPr/>
              <p:nvPr/>
            </p:nvSpPr>
            <p:spPr>
              <a:xfrm>
                <a:off x="8726961" y="4784778"/>
                <a:ext cx="170183" cy="15987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sp>
            <p:nvSpPr>
              <p:cNvPr id="91" name="Szövegdoboz 36"/>
              <p:cNvSpPr txBox="1">
                <a:spLocks noChangeArrowheads="1"/>
              </p:cNvSpPr>
              <p:nvPr/>
            </p:nvSpPr>
            <p:spPr bwMode="auto">
              <a:xfrm rot="21434806">
                <a:off x="7583262" y="4560926"/>
                <a:ext cx="1084688" cy="79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hu-HU" altLang="hu-HU" sz="900" dirty="0" smtClean="0">
                    <a:solidFill>
                      <a:srgbClr val="000000"/>
                    </a:solidFill>
                    <a:latin typeface="Verdana" pitchFamily="34" charset="0"/>
                  </a:rPr>
                  <a:t>11</a:t>
                </a:r>
                <a:r>
                  <a:rPr lang="en-US" altLang="hu-HU" sz="900" dirty="0" smtClean="0">
                    <a:solidFill>
                      <a:srgbClr val="000000"/>
                    </a:solidFill>
                    <a:latin typeface="Verdana" pitchFamily="34" charset="0"/>
                  </a:rPr>
                  <a:t>/201</a:t>
                </a:r>
                <a:r>
                  <a:rPr lang="hu-HU" altLang="hu-HU" sz="900" dirty="0" smtClean="0">
                    <a:solidFill>
                      <a:srgbClr val="000000"/>
                    </a:solidFill>
                    <a:latin typeface="Verdana" pitchFamily="34" charset="0"/>
                  </a:rPr>
                  <a:t>5</a:t>
                </a:r>
                <a:endParaRPr lang="en-US" altLang="hu-HU" sz="900" dirty="0" smtClean="0">
                  <a:solidFill>
                    <a:srgbClr val="000000"/>
                  </a:solidFill>
                  <a:latin typeface="Verdana" pitchFamily="34" charset="0"/>
                </a:endParaRPr>
              </a:p>
              <a:p>
                <a:pPr>
                  <a:spcBef>
                    <a:spcPct val="0"/>
                  </a:spcBef>
                  <a:buFontTx/>
                  <a:buNone/>
                </a:pPr>
                <a:r>
                  <a:rPr lang="hu-HU" altLang="hu-HU" sz="1000" b="1" dirty="0" smtClean="0">
                    <a:solidFill>
                      <a:srgbClr val="000000"/>
                    </a:solidFill>
                    <a:latin typeface="Verdana" pitchFamily="34" charset="0"/>
                  </a:rPr>
                  <a:t>Cortex-A35</a:t>
                </a:r>
                <a:endParaRPr lang="en-US" altLang="hu-HU" sz="1000" b="1"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ARMv8</a:t>
                </a:r>
              </a:p>
              <a:p>
                <a:pPr algn="ctr">
                  <a:spcBef>
                    <a:spcPct val="0"/>
                  </a:spcBef>
                  <a:buFontTx/>
                  <a:buNone/>
                </a:pPr>
                <a:r>
                  <a:rPr lang="hu-HU" altLang="hu-HU" sz="1000" dirty="0" smtClean="0">
                    <a:solidFill>
                      <a:srgbClr val="000000"/>
                    </a:solidFill>
                    <a:latin typeface="Verdana" pitchFamily="34" charset="0"/>
                  </a:rPr>
                  <a:t>16/14</a:t>
                </a:r>
                <a:r>
                  <a:rPr lang="en-US" altLang="hu-HU" sz="1000" dirty="0" smtClean="0">
                    <a:solidFill>
                      <a:srgbClr val="000000"/>
                    </a:solidFill>
                    <a:latin typeface="Verdana" pitchFamily="34" charset="0"/>
                  </a:rPr>
                  <a:t> nm</a:t>
                </a:r>
                <a:endParaRPr lang="hu-HU" altLang="hu-HU" sz="1000" dirty="0">
                  <a:solidFill>
                    <a:srgbClr val="000000"/>
                  </a:solidFill>
                  <a:latin typeface="Verdana" pitchFamily="34" charset="0"/>
                </a:endParaRPr>
              </a:p>
            </p:txBody>
          </p:sp>
        </p:grpSp>
        <p:cxnSp>
          <p:nvCxnSpPr>
            <p:cNvPr id="86" name="Egyenes összekötő 79"/>
            <p:cNvCxnSpPr/>
            <p:nvPr/>
          </p:nvCxnSpPr>
          <p:spPr>
            <a:xfrm rot="5400000">
              <a:off x="319812" y="570399"/>
              <a:ext cx="0" cy="1365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Szövegdoboz 82"/>
            <p:cNvSpPr txBox="1"/>
            <p:nvPr/>
          </p:nvSpPr>
          <p:spPr>
            <a:xfrm>
              <a:off x="42452" y="503675"/>
              <a:ext cx="269626" cy="253916"/>
            </a:xfrm>
            <a:prstGeom prst="rect">
              <a:avLst/>
            </a:prstGeom>
            <a:noFill/>
          </p:spPr>
          <p:txBody>
            <a:bodyPr wrap="none">
              <a:spAutoFit/>
            </a:bodyPr>
            <a:lstStyle/>
            <a:p>
              <a:pPr>
                <a:defRPr/>
              </a:pPr>
              <a:r>
                <a:rPr lang="hu-HU" sz="1050" dirty="0" smtClean="0">
                  <a:solidFill>
                    <a:prstClr val="black"/>
                  </a:solidFill>
                  <a:ea typeface="Verdana" panose="020B0604030504040204" pitchFamily="34" charset="0"/>
                  <a:cs typeface="Verdana" panose="020B0604030504040204" pitchFamily="34" charset="0"/>
                </a:rPr>
                <a:t>8</a:t>
              </a:r>
              <a:endParaRPr lang="hu-HU" sz="1050" dirty="0">
                <a:solidFill>
                  <a:prstClr val="black"/>
                </a:solidFill>
                <a:ea typeface="Verdana" panose="020B0604030504040204" pitchFamily="34" charset="0"/>
                <a:cs typeface="Verdana" panose="020B0604030504040204" pitchFamily="34" charset="0"/>
              </a:endParaRPr>
            </a:p>
          </p:txBody>
        </p:sp>
        <p:cxnSp>
          <p:nvCxnSpPr>
            <p:cNvPr id="96" name="Egyenes összekötő 56"/>
            <p:cNvCxnSpPr/>
            <p:nvPr/>
          </p:nvCxnSpPr>
          <p:spPr>
            <a:xfrm>
              <a:off x="9521349" y="6515366"/>
              <a:ext cx="0" cy="1230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Szövegdoboz 17"/>
            <p:cNvSpPr txBox="1">
              <a:spLocks noChangeArrowheads="1"/>
            </p:cNvSpPr>
            <p:nvPr/>
          </p:nvSpPr>
          <p:spPr bwMode="auto">
            <a:xfrm>
              <a:off x="8903764" y="6642784"/>
              <a:ext cx="5116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dirty="0" smtClean="0">
                  <a:solidFill>
                    <a:srgbClr val="000000"/>
                  </a:solidFill>
                  <a:latin typeface="Verdana" pitchFamily="34" charset="0"/>
                </a:rPr>
                <a:t>2016</a:t>
              </a:r>
              <a:endParaRPr lang="hu-HU" altLang="hu-HU" sz="1000" dirty="0">
                <a:solidFill>
                  <a:srgbClr val="000000"/>
                </a:solidFill>
                <a:latin typeface="Verdana" pitchFamily="34" charset="0"/>
              </a:endParaRPr>
            </a:p>
          </p:txBody>
        </p:sp>
        <p:sp>
          <p:nvSpPr>
            <p:cNvPr id="97" name="Lekerekített téglalap 70"/>
            <p:cNvSpPr/>
            <p:nvPr/>
          </p:nvSpPr>
          <p:spPr>
            <a:xfrm>
              <a:off x="9127342" y="818710"/>
              <a:ext cx="170183" cy="155133"/>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sp>
          <p:nvSpPr>
            <p:cNvPr id="99" name="Szövegdoboz 36"/>
            <p:cNvSpPr txBox="1">
              <a:spLocks noChangeArrowheads="1"/>
            </p:cNvSpPr>
            <p:nvPr/>
          </p:nvSpPr>
          <p:spPr bwMode="auto">
            <a:xfrm rot="19980000">
              <a:off x="8164300" y="866185"/>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hu-HU" altLang="hu-HU" sz="900" dirty="0" smtClean="0">
                  <a:solidFill>
                    <a:srgbClr val="000000"/>
                  </a:solidFill>
                  <a:latin typeface="Verdana" pitchFamily="34" charset="0"/>
                </a:rPr>
                <a:t>5</a:t>
              </a:r>
              <a:r>
                <a:rPr lang="en-US" altLang="hu-HU" sz="900" dirty="0" smtClean="0">
                  <a:solidFill>
                    <a:srgbClr val="000000"/>
                  </a:solidFill>
                  <a:latin typeface="Verdana" pitchFamily="34" charset="0"/>
                </a:rPr>
                <a:t>/201</a:t>
              </a:r>
              <a:r>
                <a:rPr lang="hu-HU" altLang="hu-HU" sz="900" dirty="0" smtClean="0">
                  <a:solidFill>
                    <a:srgbClr val="000000"/>
                  </a:solidFill>
                  <a:latin typeface="Verdana" pitchFamily="34" charset="0"/>
                </a:rPr>
                <a:t>6</a:t>
              </a:r>
              <a:endParaRPr lang="en-US" altLang="hu-HU" sz="900" dirty="0" smtClean="0">
                <a:solidFill>
                  <a:srgbClr val="000000"/>
                </a:solidFill>
                <a:latin typeface="Verdana" pitchFamily="34" charset="0"/>
              </a:endParaRP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7</a:t>
              </a:r>
              <a:r>
                <a:rPr lang="hu-HU" altLang="hu-HU" sz="1000" b="1" dirty="0" smtClean="0">
                  <a:solidFill>
                    <a:srgbClr val="000000"/>
                  </a:solidFill>
                  <a:latin typeface="Verdana" pitchFamily="34" charset="0"/>
                </a:rPr>
                <a:t>3</a:t>
              </a:r>
              <a:endParaRPr lang="en-US" altLang="hu-HU" sz="1000" b="1"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ARMv8</a:t>
              </a:r>
              <a:endParaRPr lang="hu-HU" altLang="hu-HU" sz="1000"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1</a:t>
              </a:r>
              <a:r>
                <a:rPr lang="hu-HU" altLang="hu-HU" sz="1000" dirty="0" smtClean="0">
                  <a:solidFill>
                    <a:srgbClr val="000000"/>
                  </a:solidFill>
                  <a:latin typeface="Verdana" pitchFamily="34" charset="0"/>
                </a:rPr>
                <a:t>0</a:t>
              </a:r>
              <a:r>
                <a:rPr lang="en-US" altLang="hu-HU" sz="1000" dirty="0" smtClean="0">
                  <a:solidFill>
                    <a:srgbClr val="000000"/>
                  </a:solidFill>
                  <a:latin typeface="Verdana" pitchFamily="34" charset="0"/>
                </a:rPr>
                <a:t> nm</a:t>
              </a:r>
              <a:endParaRPr lang="hu-HU" altLang="hu-HU" sz="1000" dirty="0">
                <a:solidFill>
                  <a:srgbClr val="000000"/>
                </a:solidFill>
                <a:latin typeface="Verdana" pitchFamily="34" charset="0"/>
              </a:endParaRPr>
            </a:p>
          </p:txBody>
        </p:sp>
      </p:grpSp>
      <p:sp>
        <p:nvSpPr>
          <p:cNvPr id="94" name="Lekerekített téglalap 68"/>
          <p:cNvSpPr/>
          <p:nvPr/>
        </p:nvSpPr>
        <p:spPr>
          <a:xfrm>
            <a:off x="6304970" y="4413708"/>
            <a:ext cx="157240" cy="14041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sp>
        <p:nvSpPr>
          <p:cNvPr id="100" name="Szövegdoboz 36"/>
          <p:cNvSpPr txBox="1">
            <a:spLocks noChangeArrowheads="1"/>
          </p:cNvSpPr>
          <p:nvPr/>
        </p:nvSpPr>
        <p:spPr bwMode="auto">
          <a:xfrm rot="20700000">
            <a:off x="5612496" y="3771921"/>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hu-HU" altLang="hu-HU" sz="900" dirty="0" smtClean="0">
                <a:solidFill>
                  <a:srgbClr val="000000"/>
                </a:solidFill>
                <a:latin typeface="Verdana" pitchFamily="34" charset="0"/>
              </a:rPr>
              <a:t>6</a:t>
            </a:r>
            <a:r>
              <a:rPr lang="en-US" altLang="hu-HU" sz="900" dirty="0" smtClean="0">
                <a:solidFill>
                  <a:srgbClr val="000000"/>
                </a:solidFill>
                <a:latin typeface="Verdana" pitchFamily="34" charset="0"/>
              </a:rPr>
              <a:t>/201</a:t>
            </a:r>
            <a:r>
              <a:rPr lang="hu-HU" altLang="hu-HU" sz="900" dirty="0" smtClean="0">
                <a:solidFill>
                  <a:srgbClr val="000000"/>
                </a:solidFill>
                <a:latin typeface="Verdana" pitchFamily="34" charset="0"/>
              </a:rPr>
              <a:t>3</a:t>
            </a:r>
            <a:endParaRPr lang="en-US" altLang="hu-HU" sz="900" dirty="0" smtClean="0">
              <a:solidFill>
                <a:srgbClr val="000000"/>
              </a:solidFill>
              <a:latin typeface="Verdana" pitchFamily="34" charset="0"/>
            </a:endParaRPr>
          </a:p>
          <a:p>
            <a:pPr>
              <a:spcBef>
                <a:spcPct val="0"/>
              </a:spcBef>
              <a:buFontTx/>
              <a:buNone/>
            </a:pPr>
            <a:r>
              <a:rPr lang="hu-HU" altLang="hu-HU" sz="1000" b="1" dirty="0" smtClean="0">
                <a:solidFill>
                  <a:srgbClr val="000000"/>
                </a:solidFill>
                <a:latin typeface="Verdana" pitchFamily="34" charset="0"/>
              </a:rPr>
              <a:t>Cortex-A12</a:t>
            </a:r>
            <a:endParaRPr lang="en-US" altLang="hu-HU" sz="1000" b="1" dirty="0" smtClean="0">
              <a:solidFill>
                <a:srgbClr val="000000"/>
              </a:solidFill>
              <a:latin typeface="Verdana" pitchFamily="34" charset="0"/>
            </a:endParaRPr>
          </a:p>
          <a:p>
            <a:pPr algn="ctr">
              <a:spcBef>
                <a:spcPct val="0"/>
              </a:spcBef>
              <a:buFontTx/>
              <a:buNone/>
            </a:pPr>
            <a:r>
              <a:rPr lang="en-US" altLang="hu-HU" sz="1000" dirty="0" err="1" smtClean="0">
                <a:solidFill>
                  <a:srgbClr val="000000"/>
                </a:solidFill>
                <a:latin typeface="Verdana" pitchFamily="34" charset="0"/>
              </a:rPr>
              <a:t>ARMv</a:t>
            </a:r>
            <a:r>
              <a:rPr lang="hu-HU" altLang="hu-HU" sz="1000" dirty="0" smtClean="0">
                <a:solidFill>
                  <a:srgbClr val="000000"/>
                </a:solidFill>
                <a:latin typeface="Verdana" pitchFamily="34" charset="0"/>
              </a:rPr>
              <a:t>7</a:t>
            </a:r>
            <a:endParaRPr lang="en-US" altLang="hu-HU" sz="1000"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2</a:t>
            </a:r>
            <a:r>
              <a:rPr lang="hu-HU" altLang="hu-HU" sz="1000" dirty="0" smtClean="0">
                <a:solidFill>
                  <a:srgbClr val="000000"/>
                </a:solidFill>
                <a:latin typeface="Verdana" pitchFamily="34" charset="0"/>
              </a:rPr>
              <a:t>8</a:t>
            </a:r>
            <a:r>
              <a:rPr lang="en-US" altLang="hu-HU" sz="1000" dirty="0" smtClean="0">
                <a:solidFill>
                  <a:srgbClr val="000000"/>
                </a:solidFill>
                <a:latin typeface="Verdana" pitchFamily="34" charset="0"/>
              </a:rPr>
              <a:t> nm</a:t>
            </a:r>
            <a:endParaRPr lang="hu-HU" altLang="hu-HU" sz="1000" dirty="0">
              <a:solidFill>
                <a:srgbClr val="000000"/>
              </a:solidFill>
              <a:latin typeface="Verdana" pitchFamily="34" charset="0"/>
            </a:endParaRPr>
          </a:p>
        </p:txBody>
      </p:sp>
      <p:cxnSp>
        <p:nvCxnSpPr>
          <p:cNvPr id="10" name="Straight Connector 9"/>
          <p:cNvCxnSpPr/>
          <p:nvPr/>
        </p:nvCxnSpPr>
        <p:spPr bwMode="auto">
          <a:xfrm>
            <a:off x="5697125" y="3834045"/>
            <a:ext cx="1008000" cy="587048"/>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flipH="1">
            <a:off x="6123403" y="3654025"/>
            <a:ext cx="158787" cy="100800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1" name="Rounded Rectangle 100"/>
          <p:cNvSpPr/>
          <p:nvPr/>
        </p:nvSpPr>
        <p:spPr>
          <a:xfrm rot="21398466">
            <a:off x="5590187" y="4798947"/>
            <a:ext cx="1296000" cy="1152000"/>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extLst>
      <p:ext uri="{BB962C8B-B14F-4D97-AF65-F5344CB8AC3E}">
        <p14:creationId xmlns:p14="http://schemas.microsoft.com/office/powerpoint/2010/main" val="2144991971"/>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4745" y="1001350"/>
            <a:ext cx="8853129" cy="2344231"/>
          </a:xfrm>
          <a:prstGeom prst="rect">
            <a:avLst/>
          </a:prstGeom>
          <a:noFill/>
        </p:spPr>
        <p:txBody>
          <a:bodyPr wrap="none" rtlCol="0">
            <a:spAutoFit/>
          </a:bodyPr>
          <a:lstStyle/>
          <a:p>
            <a:pPr marL="285750" indent="-285750">
              <a:buClr>
                <a:srgbClr val="000000"/>
              </a:buClr>
              <a:buFont typeface="Arial" panose="020B0604020202020204" pitchFamily="34" charset="0"/>
              <a:buChar char="•"/>
            </a:pPr>
            <a:r>
              <a:rPr lang="en-US" sz="1600" dirty="0" smtClean="0">
                <a:solidFill>
                  <a:srgbClr val="0070C0"/>
                </a:solidFill>
              </a:rPr>
              <a:t>10/2012</a:t>
            </a:r>
            <a:r>
              <a:rPr lang="en-US" sz="1600" dirty="0" smtClean="0">
                <a:solidFill>
                  <a:srgbClr val="000000"/>
                </a:solidFill>
              </a:rPr>
              <a:t>: Announced along with the performance oriented </a:t>
            </a:r>
            <a:r>
              <a:rPr lang="en-US" sz="1600" dirty="0" smtClean="0">
                <a:solidFill>
                  <a:srgbClr val="0070C0"/>
                </a:solidFill>
              </a:rPr>
              <a:t>Cortex-A5</a:t>
            </a:r>
            <a:r>
              <a:rPr lang="hu-HU" sz="1600" dirty="0" smtClean="0">
                <a:solidFill>
                  <a:srgbClr val="0070C0"/>
                </a:solidFill>
              </a:rPr>
              <a:t>7</a:t>
            </a:r>
            <a:r>
              <a:rPr lang="en-US" sz="1600" dirty="0" smtClean="0">
                <a:solidFill>
                  <a:srgbClr val="0070C0"/>
                </a:solidFill>
              </a:rPr>
              <a:t> processor</a:t>
            </a:r>
            <a:r>
              <a:rPr lang="en-US" sz="1600" dirty="0" smtClean="0">
                <a:solidFill>
                  <a:srgbClr val="000000"/>
                </a:solidFill>
              </a:rPr>
              <a:t>,</a:t>
            </a:r>
          </a:p>
          <a:p>
            <a:pPr>
              <a:spcAft>
                <a:spcPts val="600"/>
              </a:spcAft>
            </a:pPr>
            <a:r>
              <a:rPr lang="en-US" sz="1600" dirty="0">
                <a:solidFill>
                  <a:srgbClr val="000000"/>
                </a:solidFill>
              </a:rPr>
              <a:t> </a:t>
            </a:r>
            <a:r>
              <a:rPr lang="en-US" sz="1600" dirty="0" smtClean="0">
                <a:solidFill>
                  <a:srgbClr val="000000"/>
                </a:solidFill>
              </a:rPr>
              <a:t>      with immediate availability for licensing.</a:t>
            </a:r>
            <a:endParaRPr lang="en-US" sz="1600" dirty="0">
              <a:solidFill>
                <a:srgbClr val="000000"/>
              </a:solidFill>
            </a:endParaRPr>
          </a:p>
          <a:p>
            <a:pPr marL="285750" indent="-285750">
              <a:spcAft>
                <a:spcPts val="600"/>
              </a:spcAft>
              <a:buClr>
                <a:srgbClr val="000000"/>
              </a:buClr>
              <a:buFont typeface="Arial" panose="020B0604020202020204" pitchFamily="34" charset="0"/>
              <a:buChar char="•"/>
            </a:pPr>
            <a:r>
              <a:rPr lang="en-US" sz="1600" dirty="0" smtClean="0">
                <a:solidFill>
                  <a:srgbClr val="0070C0"/>
                </a:solidFill>
              </a:rPr>
              <a:t>2014: First mobile devices with the Cortex-A53.</a:t>
            </a:r>
          </a:p>
          <a:p>
            <a:pPr marL="285750" indent="-285750">
              <a:spcAft>
                <a:spcPts val="600"/>
              </a:spcAft>
              <a:buFont typeface="Arial" panose="020B0604020202020204" pitchFamily="34" charset="0"/>
              <a:buChar char="•"/>
            </a:pPr>
            <a:r>
              <a:rPr lang="en-US" sz="1600" dirty="0" smtClean="0">
                <a:solidFill>
                  <a:srgbClr val="000000"/>
                </a:solidFill>
                <a:ea typeface="Verdana" panose="020B0604030504040204" pitchFamily="34" charset="0"/>
                <a:cs typeface="Verdana" panose="020B0604030504040204" pitchFamily="34" charset="0"/>
              </a:rPr>
              <a:t>It is the </a:t>
            </a:r>
            <a:r>
              <a:rPr lang="en-US" sz="1600" dirty="0" smtClean="0">
                <a:solidFill>
                  <a:srgbClr val="0070C0"/>
                </a:solidFill>
                <a:ea typeface="Verdana" panose="020B0604030504040204" pitchFamily="34" charset="0"/>
                <a:cs typeface="Verdana" panose="020B0604030504040204" pitchFamily="34" charset="0"/>
              </a:rPr>
              <a:t>64-bit successor </a:t>
            </a:r>
            <a:r>
              <a:rPr lang="en-US" sz="1600" dirty="0">
                <a:solidFill>
                  <a:srgbClr val="0070C0"/>
                </a:solidFill>
                <a:ea typeface="Verdana" panose="020B0604030504040204" pitchFamily="34" charset="0"/>
                <a:cs typeface="Verdana" panose="020B0604030504040204" pitchFamily="34" charset="0"/>
              </a:rPr>
              <a:t>to the </a:t>
            </a:r>
            <a:r>
              <a:rPr lang="en-US" sz="1600" dirty="0" smtClean="0">
                <a:solidFill>
                  <a:srgbClr val="0070C0"/>
                </a:solidFill>
                <a:ea typeface="Verdana" panose="020B0604030504040204" pitchFamily="34" charset="0"/>
                <a:cs typeface="Verdana" panose="020B0604030504040204" pitchFamily="34" charset="0"/>
              </a:rPr>
              <a:t>Cortex-A7</a:t>
            </a:r>
            <a:r>
              <a:rPr lang="en-US" sz="1600" dirty="0" smtClean="0">
                <a:solidFill>
                  <a:srgbClr val="000000"/>
                </a:solidFill>
                <a:ea typeface="Verdana" panose="020B0604030504040204" pitchFamily="34" charset="0"/>
                <a:cs typeface="Verdana" panose="020B0604030504040204" pitchFamily="34" charset="0"/>
              </a:rPr>
              <a:t>.</a:t>
            </a:r>
          </a:p>
          <a:p>
            <a:pPr marL="285750" indent="-285750">
              <a:buFont typeface="Arial" panose="020B0604020202020204" pitchFamily="34" charset="0"/>
              <a:buChar char="•"/>
            </a:pPr>
            <a:r>
              <a:rPr lang="en-US" sz="1600" dirty="0" smtClean="0">
                <a:solidFill>
                  <a:srgbClr val="000000"/>
                </a:solidFill>
                <a:ea typeface="Verdana" panose="020B0604030504040204" pitchFamily="34" charset="0"/>
                <a:cs typeface="Verdana" panose="020B0604030504040204" pitchFamily="34" charset="0"/>
              </a:rPr>
              <a:t>The </a:t>
            </a:r>
            <a:r>
              <a:rPr lang="en-US" sz="1600" dirty="0">
                <a:solidFill>
                  <a:srgbClr val="000000"/>
                </a:solidFill>
                <a:ea typeface="Verdana" panose="020B0604030504040204" pitchFamily="34" charset="0"/>
                <a:cs typeface="Verdana" panose="020B0604030504040204" pitchFamily="34" charset="0"/>
              </a:rPr>
              <a:t>A57 and A53 </a:t>
            </a:r>
            <a:r>
              <a:rPr lang="en-US" sz="1600" dirty="0" smtClean="0">
                <a:solidFill>
                  <a:srgbClr val="000000"/>
                </a:solidFill>
                <a:ea typeface="Verdana" panose="020B0604030504040204" pitchFamily="34" charset="0"/>
                <a:cs typeface="Verdana" panose="020B0604030504040204" pitchFamily="34" charset="0"/>
              </a:rPr>
              <a:t>models can </a:t>
            </a:r>
            <a:r>
              <a:rPr lang="en-US" sz="1600" dirty="0">
                <a:solidFill>
                  <a:srgbClr val="000000"/>
                </a:solidFill>
                <a:ea typeface="Verdana" panose="020B0604030504040204" pitchFamily="34" charset="0"/>
                <a:cs typeface="Verdana" panose="020B0604030504040204" pitchFamily="34" charset="0"/>
              </a:rPr>
              <a:t>be </a:t>
            </a:r>
            <a:r>
              <a:rPr lang="en-US" sz="1600" dirty="0">
                <a:solidFill>
                  <a:srgbClr val="0070C0"/>
                </a:solidFill>
                <a:ea typeface="Verdana" panose="020B0604030504040204" pitchFamily="34" charset="0"/>
                <a:cs typeface="Verdana" panose="020B0604030504040204" pitchFamily="34" charset="0"/>
              </a:rPr>
              <a:t>used </a:t>
            </a:r>
            <a:r>
              <a:rPr lang="hu-HU" sz="1600" dirty="0" smtClean="0">
                <a:solidFill>
                  <a:srgbClr val="0070C0"/>
                </a:solidFill>
                <a:ea typeface="Verdana" panose="020B0604030504040204" pitchFamily="34" charset="0"/>
                <a:cs typeface="Verdana" panose="020B0604030504040204" pitchFamily="34" charset="0"/>
              </a:rPr>
              <a:t>either as stand alone processors or </a:t>
            </a:r>
          </a:p>
          <a:p>
            <a:r>
              <a:rPr lang="hu-HU" sz="1600" dirty="0">
                <a:solidFill>
                  <a:srgbClr val="0070C0"/>
                </a:solidFill>
                <a:ea typeface="Verdana" panose="020B0604030504040204" pitchFamily="34" charset="0"/>
                <a:cs typeface="Verdana" panose="020B0604030504040204" pitchFamily="34" charset="0"/>
              </a:rPr>
              <a:t> </a:t>
            </a:r>
            <a:r>
              <a:rPr lang="hu-HU" sz="1600" dirty="0" smtClean="0">
                <a:solidFill>
                  <a:srgbClr val="0070C0"/>
                </a:solidFill>
                <a:ea typeface="Verdana" panose="020B0604030504040204" pitchFamily="34" charset="0"/>
                <a:cs typeface="Verdana" panose="020B0604030504040204" pitchFamily="34" charset="0"/>
              </a:rPr>
              <a:t>     as components in a big-LITTLE </a:t>
            </a:r>
            <a:r>
              <a:rPr lang="en-US" sz="1600" dirty="0" smtClean="0">
                <a:solidFill>
                  <a:srgbClr val="0070C0"/>
                </a:solidFill>
                <a:ea typeface="Verdana" panose="020B0604030504040204" pitchFamily="34" charset="0"/>
                <a:cs typeface="Verdana" panose="020B0604030504040204" pitchFamily="34" charset="0"/>
              </a:rPr>
              <a:t>configuration</a:t>
            </a:r>
            <a:r>
              <a:rPr lang="hu-HU" sz="1600" dirty="0" smtClean="0">
                <a:solidFill>
                  <a:srgbClr val="0070C0"/>
                </a:solidFill>
                <a:ea typeface="Verdana" panose="020B0604030504040204" pitchFamily="34" charset="0"/>
                <a:cs typeface="Verdana" panose="020B0604030504040204" pitchFamily="34" charset="0"/>
              </a:rPr>
              <a:t>,</a:t>
            </a:r>
            <a:r>
              <a:rPr lang="en-US" sz="1600" dirty="0" smtClean="0">
                <a:solidFill>
                  <a:srgbClr val="000000"/>
                </a:solidFill>
                <a:ea typeface="Verdana" panose="020B0604030504040204" pitchFamily="34" charset="0"/>
                <a:cs typeface="Verdana" panose="020B0604030504040204" pitchFamily="34" charset="0"/>
              </a:rPr>
              <a:t> similar to the 32-bit Cortex-A15</a:t>
            </a:r>
            <a:endParaRPr lang="hu-HU" sz="1600" dirty="0" smtClean="0">
              <a:solidFill>
                <a:srgbClr val="000000"/>
              </a:solidFill>
              <a:ea typeface="Verdana" panose="020B0604030504040204" pitchFamily="34" charset="0"/>
              <a:cs typeface="Verdana" panose="020B0604030504040204" pitchFamily="34" charset="0"/>
            </a:endParaRPr>
          </a:p>
          <a:p>
            <a:pPr>
              <a:spcAft>
                <a:spcPts val="400"/>
              </a:spcAft>
            </a:pPr>
            <a:r>
              <a:rPr lang="hu-HU" sz="1600" dirty="0">
                <a:solidFill>
                  <a:srgbClr val="000000"/>
                </a:solidFill>
                <a:ea typeface="Verdana" panose="020B0604030504040204" pitchFamily="34" charset="0"/>
                <a:cs typeface="Verdana" panose="020B0604030504040204" pitchFamily="34" charset="0"/>
              </a:rPr>
              <a:t> </a:t>
            </a:r>
            <a:r>
              <a:rPr lang="hu-HU" sz="1600" dirty="0" smtClean="0">
                <a:solidFill>
                  <a:srgbClr val="000000"/>
                </a:solidFill>
                <a:ea typeface="Verdana" panose="020B0604030504040204" pitchFamily="34" charset="0"/>
                <a:cs typeface="Verdana" panose="020B0604030504040204" pitchFamily="34" charset="0"/>
              </a:rPr>
              <a:t>    </a:t>
            </a:r>
            <a:r>
              <a:rPr lang="en-US" sz="1600" dirty="0" smtClean="0">
                <a:solidFill>
                  <a:srgbClr val="000000"/>
                </a:solidFill>
                <a:ea typeface="Verdana" panose="020B0604030504040204" pitchFamily="34" charset="0"/>
                <a:cs typeface="Verdana" panose="020B0604030504040204" pitchFamily="34" charset="0"/>
              </a:rPr>
              <a:t> and A7 models.</a:t>
            </a:r>
          </a:p>
          <a:p>
            <a:pPr marL="285750" indent="-285750">
              <a:spcAft>
                <a:spcPts val="600"/>
              </a:spcAft>
              <a:buFont typeface="Arial" panose="020B0604020202020204" pitchFamily="34" charset="0"/>
              <a:buChar char="•"/>
            </a:pPr>
            <a:r>
              <a:rPr lang="en-US" sz="1600" dirty="0">
                <a:solidFill>
                  <a:srgbClr val="000000"/>
                </a:solidFill>
                <a:ea typeface="Verdana" panose="020B0604030504040204" pitchFamily="34" charset="0"/>
                <a:cs typeface="Verdana" panose="020B0604030504040204" pitchFamily="34" charset="0"/>
              </a:rPr>
              <a:t>T</a:t>
            </a:r>
            <a:r>
              <a:rPr lang="en-US" sz="1600" dirty="0" smtClean="0">
                <a:solidFill>
                  <a:srgbClr val="000000"/>
                </a:solidFill>
                <a:ea typeface="Verdana" panose="020B0604030504040204" pitchFamily="34" charset="0"/>
                <a:cs typeface="Verdana" panose="020B0604030504040204" pitchFamily="34" charset="0"/>
              </a:rPr>
              <a:t>arget process technology: </a:t>
            </a:r>
            <a:r>
              <a:rPr lang="en-US" sz="1600" dirty="0" smtClean="0">
                <a:solidFill>
                  <a:srgbClr val="0070C0"/>
                </a:solidFill>
                <a:ea typeface="Verdana" panose="020B0604030504040204" pitchFamily="34" charset="0"/>
                <a:cs typeface="Verdana" panose="020B0604030504040204" pitchFamily="34" charset="0"/>
              </a:rPr>
              <a:t>16 or 20 nm</a:t>
            </a:r>
            <a:r>
              <a:rPr lang="en-US" sz="1600" dirty="0" smtClean="0">
                <a:solidFill>
                  <a:srgbClr val="000000"/>
                </a:solidFill>
                <a:ea typeface="Verdana" panose="020B0604030504040204" pitchFamily="34" charset="0"/>
                <a:cs typeface="Verdana" panose="020B0604030504040204" pitchFamily="34" charset="0"/>
              </a:rPr>
              <a:t>.</a:t>
            </a:r>
            <a:endParaRPr lang="en-US" sz="1600" dirty="0">
              <a:solidFill>
                <a:srgbClr val="000000"/>
              </a:solidFill>
            </a:endParaRPr>
          </a:p>
        </p:txBody>
      </p:sp>
      <p:sp>
        <p:nvSpPr>
          <p:cNvPr id="4" name="Rectangle 3"/>
          <p:cNvSpPr/>
          <p:nvPr/>
        </p:nvSpPr>
        <p:spPr>
          <a:xfrm>
            <a:off x="190202" y="632018"/>
            <a:ext cx="4185698" cy="369332"/>
          </a:xfrm>
          <a:prstGeom prst="rect">
            <a:avLst/>
          </a:prstGeom>
        </p:spPr>
        <p:txBody>
          <a:bodyPr wrap="none">
            <a:spAutoFit/>
          </a:bodyPr>
          <a:lstStyle/>
          <a:p>
            <a:r>
              <a:rPr lang="en-US" dirty="0" smtClean="0">
                <a:solidFill>
                  <a:srgbClr val="2D2D8A"/>
                </a:solidFill>
              </a:rPr>
              <a:t>The </a:t>
            </a:r>
            <a:r>
              <a:rPr lang="hu-HU" dirty="0" smtClean="0">
                <a:solidFill>
                  <a:srgbClr val="2D2D8A"/>
                </a:solidFill>
              </a:rPr>
              <a:t>low power </a:t>
            </a:r>
            <a:r>
              <a:rPr lang="en-US" dirty="0" smtClean="0">
                <a:solidFill>
                  <a:srgbClr val="2D2D8A"/>
                </a:solidFill>
              </a:rPr>
              <a:t>Cortex-A53</a:t>
            </a:r>
            <a:r>
              <a:rPr lang="hu-HU" dirty="0" smtClean="0">
                <a:solidFill>
                  <a:srgbClr val="2D2D8A"/>
                </a:solidFill>
              </a:rPr>
              <a:t> -2</a:t>
            </a:r>
            <a:r>
              <a:rPr lang="en-US" dirty="0" smtClean="0">
                <a:solidFill>
                  <a:srgbClr val="2D2D8A"/>
                </a:solidFill>
              </a:rPr>
              <a:t> </a:t>
            </a:r>
            <a:r>
              <a:rPr lang="en-US" dirty="0" smtClean="0">
                <a:solidFill>
                  <a:srgbClr val="000000"/>
                </a:solidFill>
              </a:rPr>
              <a:t>[</a:t>
            </a:r>
            <a:r>
              <a:rPr lang="hu-HU" dirty="0" smtClean="0">
                <a:solidFill>
                  <a:srgbClr val="000000"/>
                </a:solidFill>
              </a:rPr>
              <a:t>75</a:t>
            </a:r>
            <a:r>
              <a:rPr lang="en-US" dirty="0" smtClean="0">
                <a:solidFill>
                  <a:srgbClr val="000000"/>
                </a:solidFill>
              </a:rPr>
              <a:t>]</a:t>
            </a:r>
            <a:endParaRPr lang="en-US" dirty="0">
              <a:solidFill>
                <a:srgbClr val="000000"/>
              </a:solidFill>
            </a:endParaRPr>
          </a:p>
        </p:txBody>
      </p:sp>
      <p:sp>
        <p:nvSpPr>
          <p:cNvPr id="5" name="Title 6"/>
          <p:cNvSpPr>
            <a:spLocks noGrp="1"/>
          </p:cNvSpPr>
          <p:nvPr>
            <p:ph type="title"/>
          </p:nvPr>
        </p:nvSpPr>
        <p:spPr>
          <a:xfrm>
            <a:off x="0" y="0"/>
            <a:ext cx="9144000" cy="393700"/>
          </a:xfrm>
        </p:spPr>
        <p:txBody>
          <a:bodyPr/>
          <a:lstStyle/>
          <a:p>
            <a:r>
              <a:rPr lang="hu-HU" dirty="0" smtClean="0"/>
              <a:t>6.2.4 </a:t>
            </a:r>
            <a:r>
              <a:rPr lang="en-US" dirty="0" smtClean="0"/>
              <a:t>The low power Cortex-A53 </a:t>
            </a:r>
            <a:r>
              <a:rPr lang="hu-HU" dirty="0" smtClean="0"/>
              <a:t>(2)</a:t>
            </a:r>
            <a:endParaRPr lang="en-US" dirty="0"/>
          </a:p>
        </p:txBody>
      </p:sp>
    </p:spTree>
    <p:extLst>
      <p:ext uri="{BB962C8B-B14F-4D97-AF65-F5344CB8AC3E}">
        <p14:creationId xmlns:p14="http://schemas.microsoft.com/office/powerpoint/2010/main" val="273619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descr="http://www.techpowerup.com/img/12-10-30/arm_cortex-a53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515" y="1337732"/>
            <a:ext cx="5130570" cy="43865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7800" y="634560"/>
            <a:ext cx="5782609" cy="369332"/>
          </a:xfrm>
          <a:prstGeom prst="rect">
            <a:avLst/>
          </a:prstGeom>
          <a:noFill/>
        </p:spPr>
        <p:txBody>
          <a:bodyPr wrap="none" rtlCol="0">
            <a:spAutoFit/>
          </a:bodyPr>
          <a:lstStyle/>
          <a:p>
            <a:r>
              <a:rPr lang="en-US" dirty="0" smtClean="0">
                <a:solidFill>
                  <a:srgbClr val="2D2D8A"/>
                </a:solidFill>
              </a:rPr>
              <a:t>High level block diagram of the Cortex-A53 </a:t>
            </a:r>
            <a:r>
              <a:rPr lang="en-US" dirty="0" smtClean="0">
                <a:solidFill>
                  <a:srgbClr val="000000"/>
                </a:solidFill>
              </a:rPr>
              <a:t>[</a:t>
            </a:r>
            <a:r>
              <a:rPr lang="hu-HU" dirty="0" smtClean="0">
                <a:solidFill>
                  <a:srgbClr val="000000"/>
                </a:solidFill>
              </a:rPr>
              <a:t>53</a:t>
            </a:r>
            <a:r>
              <a:rPr lang="en-US" dirty="0" smtClean="0">
                <a:solidFill>
                  <a:srgbClr val="000000"/>
                </a:solidFill>
              </a:rPr>
              <a:t>]</a:t>
            </a:r>
            <a:endParaRPr lang="en-US" dirty="0">
              <a:solidFill>
                <a:srgbClr val="000000"/>
              </a:solidFill>
            </a:endParaRPr>
          </a:p>
        </p:txBody>
      </p:sp>
      <p:sp>
        <p:nvSpPr>
          <p:cNvPr id="7" name="Title 6"/>
          <p:cNvSpPr>
            <a:spLocks noGrp="1"/>
          </p:cNvSpPr>
          <p:nvPr>
            <p:ph type="title"/>
          </p:nvPr>
        </p:nvSpPr>
        <p:spPr>
          <a:xfrm>
            <a:off x="0" y="0"/>
            <a:ext cx="9144000" cy="393700"/>
          </a:xfrm>
        </p:spPr>
        <p:txBody>
          <a:bodyPr/>
          <a:lstStyle/>
          <a:p>
            <a:r>
              <a:rPr lang="hu-HU" dirty="0" smtClean="0"/>
              <a:t>6.2.4 </a:t>
            </a:r>
            <a:r>
              <a:rPr lang="en-US" dirty="0" smtClean="0"/>
              <a:t>The low power Cortex-A53 </a:t>
            </a:r>
            <a:r>
              <a:rPr lang="hu-HU" dirty="0" smtClean="0"/>
              <a:t>(3)</a:t>
            </a:r>
            <a:endParaRPr lang="en-US" dirty="0"/>
          </a:p>
        </p:txBody>
      </p:sp>
      <p:sp>
        <p:nvSpPr>
          <p:cNvPr id="6" name="TextBox 5"/>
          <p:cNvSpPr txBox="1"/>
          <p:nvPr/>
        </p:nvSpPr>
        <p:spPr>
          <a:xfrm>
            <a:off x="5463317" y="1796572"/>
            <a:ext cx="3666388" cy="3567643"/>
          </a:xfrm>
          <a:prstGeom prst="rect">
            <a:avLst/>
          </a:prstGeom>
          <a:noFill/>
        </p:spPr>
        <p:txBody>
          <a:bodyPr wrap="none" rtlCol="0">
            <a:spAutoFit/>
          </a:bodyPr>
          <a:lstStyle/>
          <a:p>
            <a:pPr>
              <a:spcAft>
                <a:spcPts val="400"/>
              </a:spcAft>
            </a:pPr>
            <a:r>
              <a:rPr lang="hu-HU" sz="1350" dirty="0">
                <a:solidFill>
                  <a:srgbClr val="000000"/>
                </a:solidFill>
              </a:rPr>
              <a:t>PA:      </a:t>
            </a:r>
            <a:r>
              <a:rPr lang="hu-HU" sz="1350" b="1" dirty="0">
                <a:solidFill>
                  <a:srgbClr val="000000"/>
                </a:solidFill>
              </a:rPr>
              <a:t>P</a:t>
            </a:r>
            <a:r>
              <a:rPr lang="hu-HU" sz="1350" dirty="0">
                <a:solidFill>
                  <a:srgbClr val="000000"/>
                </a:solidFill>
              </a:rPr>
              <a:t>hysical </a:t>
            </a:r>
            <a:r>
              <a:rPr lang="hu-HU" sz="1350" b="1" dirty="0">
                <a:solidFill>
                  <a:srgbClr val="000000"/>
                </a:solidFill>
              </a:rPr>
              <a:t>A</a:t>
            </a:r>
            <a:r>
              <a:rPr lang="hu-HU" sz="1350" dirty="0">
                <a:solidFill>
                  <a:srgbClr val="000000"/>
                </a:solidFill>
              </a:rPr>
              <a:t>ddress</a:t>
            </a:r>
          </a:p>
          <a:p>
            <a:pPr>
              <a:spcAft>
                <a:spcPts val="400"/>
              </a:spcAft>
            </a:pPr>
            <a:r>
              <a:rPr lang="hu-HU" sz="1350" dirty="0" smtClean="0">
                <a:solidFill>
                  <a:srgbClr val="000000"/>
                </a:solidFill>
              </a:rPr>
              <a:t>ECC:    </a:t>
            </a:r>
            <a:r>
              <a:rPr lang="hu-HU" sz="1350" b="1" dirty="0" smtClean="0">
                <a:solidFill>
                  <a:srgbClr val="000000"/>
                </a:solidFill>
              </a:rPr>
              <a:t>E</a:t>
            </a:r>
            <a:r>
              <a:rPr lang="hu-HU" sz="1350" dirty="0" smtClean="0">
                <a:solidFill>
                  <a:srgbClr val="000000"/>
                </a:solidFill>
              </a:rPr>
              <a:t>rror </a:t>
            </a:r>
            <a:r>
              <a:rPr lang="hu-HU" sz="1350" b="1" dirty="0" smtClean="0">
                <a:solidFill>
                  <a:srgbClr val="000000"/>
                </a:solidFill>
              </a:rPr>
              <a:t>C</a:t>
            </a:r>
            <a:r>
              <a:rPr lang="hu-HU" sz="1350" dirty="0" smtClean="0">
                <a:solidFill>
                  <a:srgbClr val="000000"/>
                </a:solidFill>
              </a:rPr>
              <a:t>orrecting </a:t>
            </a:r>
            <a:r>
              <a:rPr lang="hu-HU" sz="1350" b="1" dirty="0" smtClean="0">
                <a:solidFill>
                  <a:srgbClr val="000000"/>
                </a:solidFill>
              </a:rPr>
              <a:t>C</a:t>
            </a:r>
            <a:r>
              <a:rPr lang="hu-HU" sz="1350" dirty="0" smtClean="0">
                <a:solidFill>
                  <a:srgbClr val="000000"/>
                </a:solidFill>
              </a:rPr>
              <a:t>ode</a:t>
            </a:r>
          </a:p>
          <a:p>
            <a:pPr>
              <a:spcAft>
                <a:spcPts val="200"/>
              </a:spcAft>
            </a:pPr>
            <a:r>
              <a:rPr lang="hu-HU" sz="1350" dirty="0" smtClean="0">
                <a:solidFill>
                  <a:srgbClr val="000000"/>
                </a:solidFill>
              </a:rPr>
              <a:t>ACP:    </a:t>
            </a:r>
            <a:r>
              <a:rPr lang="hu-HU" sz="1350" b="1" dirty="0" smtClean="0">
                <a:solidFill>
                  <a:srgbClr val="000000"/>
                </a:solidFill>
              </a:rPr>
              <a:t>A</a:t>
            </a:r>
            <a:r>
              <a:rPr lang="hu-HU" sz="1350" dirty="0" smtClean="0">
                <a:solidFill>
                  <a:srgbClr val="000000"/>
                </a:solidFill>
              </a:rPr>
              <a:t>ccelerator </a:t>
            </a:r>
            <a:r>
              <a:rPr lang="hu-HU" sz="1350" b="1" dirty="0" smtClean="0">
                <a:solidFill>
                  <a:srgbClr val="000000"/>
                </a:solidFill>
              </a:rPr>
              <a:t>C</a:t>
            </a:r>
            <a:r>
              <a:rPr lang="hu-HU" sz="1350" dirty="0" smtClean="0">
                <a:solidFill>
                  <a:srgbClr val="000000"/>
                </a:solidFill>
              </a:rPr>
              <a:t>oherence </a:t>
            </a:r>
            <a:r>
              <a:rPr lang="hu-HU" sz="1350" b="1" dirty="0" smtClean="0">
                <a:solidFill>
                  <a:srgbClr val="000000"/>
                </a:solidFill>
              </a:rPr>
              <a:t>P</a:t>
            </a:r>
            <a:r>
              <a:rPr lang="hu-HU" sz="1350" dirty="0" smtClean="0">
                <a:solidFill>
                  <a:srgbClr val="000000"/>
                </a:solidFill>
              </a:rPr>
              <a:t>ort</a:t>
            </a:r>
          </a:p>
          <a:p>
            <a:r>
              <a:rPr lang="hu-HU" sz="1350" dirty="0">
                <a:solidFill>
                  <a:srgbClr val="000000"/>
                </a:solidFill>
              </a:rPr>
              <a:t> </a:t>
            </a:r>
            <a:r>
              <a:rPr lang="hu-HU" sz="1350" dirty="0" smtClean="0">
                <a:solidFill>
                  <a:srgbClr val="000000"/>
                </a:solidFill>
              </a:rPr>
              <a:t>            (to connect non-cached </a:t>
            </a:r>
          </a:p>
          <a:p>
            <a:pPr>
              <a:spcAft>
                <a:spcPts val="400"/>
              </a:spcAft>
            </a:pPr>
            <a:r>
              <a:rPr lang="hu-HU" sz="1350" dirty="0" smtClean="0">
                <a:solidFill>
                  <a:srgbClr val="000000"/>
                </a:solidFill>
              </a:rPr>
              <a:t>             coherent data sources)</a:t>
            </a:r>
          </a:p>
          <a:p>
            <a:pPr>
              <a:spcAft>
                <a:spcPts val="400"/>
              </a:spcAft>
            </a:pPr>
            <a:r>
              <a:rPr lang="hu-HU" sz="1350" dirty="0" smtClean="0">
                <a:solidFill>
                  <a:srgbClr val="000000"/>
                </a:solidFill>
              </a:rPr>
              <a:t>SCU:    </a:t>
            </a:r>
            <a:r>
              <a:rPr lang="hu-HU" sz="1350" b="1" dirty="0" smtClean="0">
                <a:solidFill>
                  <a:srgbClr val="000000"/>
                </a:solidFill>
              </a:rPr>
              <a:t>S</a:t>
            </a:r>
            <a:r>
              <a:rPr lang="hu-HU" sz="1350" dirty="0" smtClean="0">
                <a:solidFill>
                  <a:srgbClr val="000000"/>
                </a:solidFill>
              </a:rPr>
              <a:t>noop </a:t>
            </a:r>
            <a:r>
              <a:rPr lang="hu-HU" sz="1350" b="1" dirty="0" smtClean="0">
                <a:solidFill>
                  <a:srgbClr val="000000"/>
                </a:solidFill>
              </a:rPr>
              <a:t>C</a:t>
            </a:r>
            <a:r>
              <a:rPr lang="hu-HU" sz="1350" dirty="0" smtClean="0">
                <a:solidFill>
                  <a:srgbClr val="000000"/>
                </a:solidFill>
              </a:rPr>
              <a:t>ontrol </a:t>
            </a:r>
            <a:r>
              <a:rPr lang="hu-HU" sz="1350" b="1" dirty="0" smtClean="0">
                <a:solidFill>
                  <a:srgbClr val="000000"/>
                </a:solidFill>
              </a:rPr>
              <a:t>U</a:t>
            </a:r>
            <a:r>
              <a:rPr lang="hu-HU" sz="1350" dirty="0" smtClean="0">
                <a:solidFill>
                  <a:srgbClr val="000000"/>
                </a:solidFill>
              </a:rPr>
              <a:t>nit</a:t>
            </a:r>
          </a:p>
          <a:p>
            <a:r>
              <a:rPr lang="hu-HU" sz="1350" dirty="0" smtClean="0">
                <a:solidFill>
                  <a:srgbClr val="000000"/>
                </a:solidFill>
              </a:rPr>
              <a:t>AMBA:  </a:t>
            </a:r>
            <a:r>
              <a:rPr lang="hu-HU" sz="1350" b="1" dirty="0" smtClean="0">
                <a:solidFill>
                  <a:srgbClr val="000000"/>
                </a:solidFill>
              </a:rPr>
              <a:t>A</a:t>
            </a:r>
            <a:r>
              <a:rPr lang="hu-HU" sz="1350" dirty="0" smtClean="0">
                <a:solidFill>
                  <a:srgbClr val="000000"/>
                </a:solidFill>
              </a:rPr>
              <a:t>dvanced </a:t>
            </a:r>
            <a:r>
              <a:rPr lang="hu-HU" sz="1350" b="1" dirty="0" smtClean="0">
                <a:solidFill>
                  <a:srgbClr val="000000"/>
                </a:solidFill>
              </a:rPr>
              <a:t>M</a:t>
            </a:r>
            <a:r>
              <a:rPr lang="hu-HU" sz="1350" dirty="0" smtClean="0">
                <a:solidFill>
                  <a:srgbClr val="000000"/>
                </a:solidFill>
              </a:rPr>
              <a:t>icrocontroller</a:t>
            </a:r>
          </a:p>
          <a:p>
            <a:pPr>
              <a:spcAft>
                <a:spcPts val="200"/>
              </a:spcAft>
            </a:pPr>
            <a:r>
              <a:rPr lang="hu-HU" sz="1350" dirty="0" smtClean="0">
                <a:solidFill>
                  <a:srgbClr val="000000"/>
                </a:solidFill>
              </a:rPr>
              <a:t>             </a:t>
            </a:r>
            <a:r>
              <a:rPr lang="hu-HU" sz="1350" b="1" dirty="0" smtClean="0">
                <a:solidFill>
                  <a:srgbClr val="000000"/>
                </a:solidFill>
              </a:rPr>
              <a:t>B</a:t>
            </a:r>
            <a:r>
              <a:rPr lang="hu-HU" sz="1350" dirty="0" smtClean="0">
                <a:solidFill>
                  <a:srgbClr val="000000"/>
                </a:solidFill>
              </a:rPr>
              <a:t>us </a:t>
            </a:r>
            <a:r>
              <a:rPr lang="hu-HU" sz="1350" b="1" dirty="0" smtClean="0">
                <a:solidFill>
                  <a:srgbClr val="000000"/>
                </a:solidFill>
              </a:rPr>
              <a:t>A</a:t>
            </a:r>
            <a:r>
              <a:rPr lang="hu-HU" sz="1350" dirty="0" smtClean="0">
                <a:solidFill>
                  <a:srgbClr val="000000"/>
                </a:solidFill>
              </a:rPr>
              <a:t>rchitecture</a:t>
            </a:r>
          </a:p>
          <a:p>
            <a:r>
              <a:rPr lang="hu-HU" sz="1350" dirty="0" smtClean="0">
                <a:solidFill>
                  <a:srgbClr val="000000"/>
                </a:solidFill>
              </a:rPr>
              <a:t>             (O</a:t>
            </a:r>
            <a:r>
              <a:rPr lang="en-US" sz="1350" dirty="0" smtClean="0">
                <a:solidFill>
                  <a:srgbClr val="000000"/>
                </a:solidFill>
              </a:rPr>
              <a:t>n-chip </a:t>
            </a:r>
            <a:r>
              <a:rPr lang="en-US" sz="1350" dirty="0">
                <a:solidFill>
                  <a:srgbClr val="000000"/>
                </a:solidFill>
              </a:rPr>
              <a:t>bus standard for </a:t>
            </a:r>
            <a:endParaRPr lang="hu-HU" sz="1350" dirty="0" smtClean="0">
              <a:solidFill>
                <a:srgbClr val="000000"/>
              </a:solidFill>
            </a:endParaRPr>
          </a:p>
          <a:p>
            <a:pPr>
              <a:spcAft>
                <a:spcPts val="400"/>
              </a:spcAft>
            </a:pPr>
            <a:r>
              <a:rPr lang="hu-HU" sz="1350" dirty="0" smtClean="0">
                <a:solidFill>
                  <a:srgbClr val="000000"/>
                </a:solidFill>
              </a:rPr>
              <a:t>             </a:t>
            </a:r>
            <a:r>
              <a:rPr lang="en-US" sz="1350" dirty="0" err="1" smtClean="0">
                <a:solidFill>
                  <a:srgbClr val="000000"/>
                </a:solidFill>
              </a:rPr>
              <a:t>SoC</a:t>
            </a:r>
            <a:r>
              <a:rPr lang="hu-HU" sz="1350" dirty="0" smtClean="0">
                <a:solidFill>
                  <a:srgbClr val="000000"/>
                </a:solidFill>
              </a:rPr>
              <a:t>)</a:t>
            </a:r>
            <a:r>
              <a:rPr lang="en-US" sz="1350" dirty="0" smtClean="0">
                <a:solidFill>
                  <a:srgbClr val="000000"/>
                </a:solidFill>
              </a:rPr>
              <a:t> designs</a:t>
            </a:r>
            <a:r>
              <a:rPr lang="hu-HU" sz="1350" dirty="0" smtClean="0">
                <a:solidFill>
                  <a:srgbClr val="000000"/>
                </a:solidFill>
              </a:rPr>
              <a:t>)</a:t>
            </a:r>
          </a:p>
          <a:p>
            <a:pPr>
              <a:spcAft>
                <a:spcPts val="200"/>
              </a:spcAft>
            </a:pPr>
            <a:r>
              <a:rPr lang="en-US" sz="1350" dirty="0" smtClean="0">
                <a:solidFill>
                  <a:srgbClr val="000000"/>
                </a:solidFill>
              </a:rPr>
              <a:t>ACE</a:t>
            </a:r>
            <a:r>
              <a:rPr lang="hu-HU" sz="1350" dirty="0" smtClean="0">
                <a:solidFill>
                  <a:srgbClr val="000000"/>
                </a:solidFill>
              </a:rPr>
              <a:t>:</a:t>
            </a:r>
            <a:r>
              <a:rPr lang="en-US" sz="1350" dirty="0">
                <a:solidFill>
                  <a:srgbClr val="000000"/>
                </a:solidFill>
              </a:rPr>
              <a:t> </a:t>
            </a:r>
            <a:r>
              <a:rPr lang="hu-HU" sz="1350" dirty="0" smtClean="0">
                <a:solidFill>
                  <a:srgbClr val="000000"/>
                </a:solidFill>
              </a:rPr>
              <a:t>   </a:t>
            </a:r>
            <a:r>
              <a:rPr lang="en-US" sz="1350" b="1" dirty="0" smtClean="0">
                <a:solidFill>
                  <a:srgbClr val="000000"/>
                </a:solidFill>
              </a:rPr>
              <a:t>A</a:t>
            </a:r>
            <a:r>
              <a:rPr lang="en-US" sz="1350" dirty="0" smtClean="0">
                <a:solidFill>
                  <a:srgbClr val="000000"/>
                </a:solidFill>
              </a:rPr>
              <a:t>XI </a:t>
            </a:r>
            <a:r>
              <a:rPr lang="en-US" sz="1350" b="1" dirty="0">
                <a:solidFill>
                  <a:srgbClr val="000000"/>
                </a:solidFill>
              </a:rPr>
              <a:t>C</a:t>
            </a:r>
            <a:r>
              <a:rPr lang="en-US" sz="1350" dirty="0">
                <a:solidFill>
                  <a:srgbClr val="000000"/>
                </a:solidFill>
              </a:rPr>
              <a:t>oherency </a:t>
            </a:r>
            <a:r>
              <a:rPr lang="en-US" sz="1350" b="1" dirty="0" smtClean="0">
                <a:solidFill>
                  <a:srgbClr val="000000"/>
                </a:solidFill>
              </a:rPr>
              <a:t>E</a:t>
            </a:r>
            <a:r>
              <a:rPr lang="en-US" sz="1350" dirty="0" smtClean="0">
                <a:solidFill>
                  <a:srgbClr val="000000"/>
                </a:solidFill>
              </a:rPr>
              <a:t>xtensions</a:t>
            </a:r>
            <a:endParaRPr lang="hu-HU" sz="1350" dirty="0" smtClean="0">
              <a:solidFill>
                <a:srgbClr val="000000"/>
              </a:solidFill>
            </a:endParaRPr>
          </a:p>
          <a:p>
            <a:pPr>
              <a:spcAft>
                <a:spcPts val="200"/>
              </a:spcAft>
            </a:pPr>
            <a:r>
              <a:rPr lang="hu-HU" sz="1350" dirty="0">
                <a:solidFill>
                  <a:srgbClr val="000000"/>
                </a:solidFill>
              </a:rPr>
              <a:t> </a:t>
            </a:r>
            <a:r>
              <a:rPr lang="hu-HU" sz="1350" dirty="0" smtClean="0">
                <a:solidFill>
                  <a:srgbClr val="000000"/>
                </a:solidFill>
              </a:rPr>
              <a:t>          AMBA4 cache coherent interface</a:t>
            </a:r>
          </a:p>
          <a:p>
            <a:r>
              <a:rPr lang="hu-HU" sz="1350" dirty="0" smtClean="0">
                <a:solidFill>
                  <a:srgbClr val="000000"/>
                </a:solidFill>
              </a:rPr>
              <a:t>             (</a:t>
            </a:r>
            <a:r>
              <a:rPr lang="en-US" sz="1350" dirty="0" smtClean="0">
                <a:solidFill>
                  <a:srgbClr val="000000"/>
                </a:solidFill>
              </a:rPr>
              <a:t>Used </a:t>
            </a:r>
            <a:r>
              <a:rPr lang="en-US" sz="1350" dirty="0">
                <a:solidFill>
                  <a:srgbClr val="000000"/>
                </a:solidFill>
              </a:rPr>
              <a:t>in </a:t>
            </a:r>
            <a:r>
              <a:rPr lang="en-US" sz="1350" dirty="0" err="1" smtClean="0">
                <a:solidFill>
                  <a:srgbClr val="000000"/>
                </a:solidFill>
              </a:rPr>
              <a:t>big.LITTLE</a:t>
            </a:r>
            <a:r>
              <a:rPr lang="en-US" sz="1350" dirty="0" smtClean="0">
                <a:solidFill>
                  <a:srgbClr val="000000"/>
                </a:solidFill>
              </a:rPr>
              <a:t> systems</a:t>
            </a:r>
            <a:endParaRPr lang="hu-HU" sz="1350" dirty="0" smtClean="0">
              <a:solidFill>
                <a:srgbClr val="000000"/>
              </a:solidFill>
            </a:endParaRPr>
          </a:p>
          <a:p>
            <a:r>
              <a:rPr lang="en-US" sz="1350" dirty="0" smtClean="0">
                <a:solidFill>
                  <a:srgbClr val="000000"/>
                </a:solidFill>
              </a:rPr>
              <a:t> </a:t>
            </a:r>
            <a:r>
              <a:rPr lang="hu-HU" sz="1350" dirty="0" smtClean="0">
                <a:solidFill>
                  <a:srgbClr val="000000"/>
                </a:solidFill>
              </a:rPr>
              <a:t>            </a:t>
            </a:r>
            <a:r>
              <a:rPr lang="en-US" sz="1350" dirty="0" smtClean="0">
                <a:solidFill>
                  <a:srgbClr val="000000"/>
                </a:solidFill>
              </a:rPr>
              <a:t>for </a:t>
            </a:r>
            <a:r>
              <a:rPr lang="en-US" sz="1350" dirty="0">
                <a:solidFill>
                  <a:srgbClr val="000000"/>
                </a:solidFill>
              </a:rPr>
              <a:t>smartphones, tablets</a:t>
            </a:r>
            <a:r>
              <a:rPr lang="en-US" sz="1350" dirty="0" smtClean="0">
                <a:solidFill>
                  <a:srgbClr val="000000"/>
                </a:solidFill>
              </a:rPr>
              <a:t>,</a:t>
            </a:r>
            <a:endParaRPr lang="hu-HU" sz="1350" dirty="0" smtClean="0">
              <a:solidFill>
                <a:srgbClr val="000000"/>
              </a:solidFill>
            </a:endParaRPr>
          </a:p>
          <a:p>
            <a:pPr>
              <a:spcAft>
                <a:spcPts val="400"/>
              </a:spcAft>
            </a:pPr>
            <a:r>
              <a:rPr lang="hu-HU" sz="1350" dirty="0">
                <a:solidFill>
                  <a:srgbClr val="000000"/>
                </a:solidFill>
              </a:rPr>
              <a:t> </a:t>
            </a:r>
            <a:r>
              <a:rPr lang="hu-HU" sz="1350" dirty="0" smtClean="0">
                <a:solidFill>
                  <a:srgbClr val="000000"/>
                </a:solidFill>
              </a:rPr>
              <a:t>           </a:t>
            </a:r>
            <a:r>
              <a:rPr lang="en-US" sz="1350" dirty="0" smtClean="0">
                <a:solidFill>
                  <a:srgbClr val="000000"/>
                </a:solidFill>
              </a:rPr>
              <a:t> </a:t>
            </a:r>
            <a:r>
              <a:rPr lang="en-US" sz="1350" dirty="0">
                <a:solidFill>
                  <a:srgbClr val="000000"/>
                </a:solidFill>
              </a:rPr>
              <a:t>etc</a:t>
            </a:r>
            <a:r>
              <a:rPr lang="en-US" sz="1350" dirty="0" smtClean="0">
                <a:solidFill>
                  <a:srgbClr val="000000"/>
                </a:solidFill>
              </a:rPr>
              <a:t>.</a:t>
            </a:r>
            <a:r>
              <a:rPr lang="hu-HU" sz="1350" dirty="0" smtClean="0">
                <a:solidFill>
                  <a:srgbClr val="000000"/>
                </a:solidFill>
              </a:rPr>
              <a:t>)</a:t>
            </a:r>
          </a:p>
        </p:txBody>
      </p:sp>
    </p:spTree>
    <p:extLst>
      <p:ext uri="{BB962C8B-B14F-4D97-AF65-F5344CB8AC3E}">
        <p14:creationId xmlns:p14="http://schemas.microsoft.com/office/powerpoint/2010/main" val="1260682162"/>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6368" y="632160"/>
            <a:ext cx="7580986" cy="369332"/>
          </a:xfrm>
          <a:prstGeom prst="rect">
            <a:avLst/>
          </a:prstGeom>
          <a:noFill/>
        </p:spPr>
        <p:txBody>
          <a:bodyPr wrap="none" rtlCol="0">
            <a:spAutoFit/>
          </a:bodyPr>
          <a:lstStyle/>
          <a:p>
            <a:r>
              <a:rPr lang="en-US" smtClean="0">
                <a:solidFill>
                  <a:srgbClr val="2D2D8A"/>
                </a:solidFill>
              </a:rPr>
              <a:t>Key features of the </a:t>
            </a:r>
            <a:r>
              <a:rPr lang="hu-HU" smtClean="0">
                <a:solidFill>
                  <a:srgbClr val="2D2D8A"/>
                </a:solidFill>
              </a:rPr>
              <a:t>microarchitecture of the </a:t>
            </a:r>
            <a:r>
              <a:rPr lang="en-US" smtClean="0">
                <a:solidFill>
                  <a:srgbClr val="2D2D8A"/>
                </a:solidFill>
              </a:rPr>
              <a:t>Cortex-A5</a:t>
            </a:r>
            <a:r>
              <a:rPr lang="hu-HU" smtClean="0">
                <a:solidFill>
                  <a:srgbClr val="2D2D8A"/>
                </a:solidFill>
              </a:rPr>
              <a:t>3 core -1</a:t>
            </a:r>
            <a:endParaRPr lang="en-US">
              <a:solidFill>
                <a:srgbClr val="2D2D8A"/>
              </a:solidFill>
            </a:endParaRPr>
          </a:p>
        </p:txBody>
      </p:sp>
      <p:sp>
        <p:nvSpPr>
          <p:cNvPr id="4" name="TextBox 3"/>
          <p:cNvSpPr txBox="1"/>
          <p:nvPr/>
        </p:nvSpPr>
        <p:spPr>
          <a:xfrm>
            <a:off x="378462" y="1036830"/>
            <a:ext cx="7326044" cy="984885"/>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hu-HU" sz="1600" dirty="0" smtClean="0">
                <a:solidFill>
                  <a:srgbClr val="000000"/>
                </a:solidFill>
              </a:rPr>
              <a:t>F</a:t>
            </a:r>
            <a:r>
              <a:rPr lang="en-US" sz="1600" dirty="0" err="1" smtClean="0">
                <a:solidFill>
                  <a:srgbClr val="000000"/>
                </a:solidFill>
              </a:rPr>
              <a:t>ully</a:t>
            </a:r>
            <a:r>
              <a:rPr lang="en-US" sz="1600" dirty="0" smtClean="0">
                <a:solidFill>
                  <a:srgbClr val="000000"/>
                </a:solidFill>
              </a:rPr>
              <a:t> compatible with the preceding ARMv7 32-bit ISA.</a:t>
            </a:r>
          </a:p>
          <a:p>
            <a:pPr marL="285750" indent="-285750">
              <a:spcAft>
                <a:spcPts val="600"/>
              </a:spcAft>
              <a:buClr>
                <a:srgbClr val="000000"/>
              </a:buClr>
              <a:buFont typeface="Arial" panose="020B0604020202020204" pitchFamily="34" charset="0"/>
              <a:buChar char="•"/>
            </a:pPr>
            <a:r>
              <a:rPr lang="en-US" sz="1600" dirty="0" smtClean="0">
                <a:solidFill>
                  <a:srgbClr val="0070C0"/>
                </a:solidFill>
              </a:rPr>
              <a:t>Integrated L2 cache of </a:t>
            </a:r>
            <a:r>
              <a:rPr lang="hu-HU" sz="1600" dirty="0" smtClean="0">
                <a:solidFill>
                  <a:srgbClr val="0070C0"/>
                </a:solidFill>
              </a:rPr>
              <a:t>128</a:t>
            </a:r>
            <a:r>
              <a:rPr lang="en-US" sz="1600" dirty="0" smtClean="0">
                <a:solidFill>
                  <a:srgbClr val="0070C0"/>
                </a:solidFill>
              </a:rPr>
              <a:t> kB to </a:t>
            </a:r>
            <a:r>
              <a:rPr lang="hu-HU" sz="1600" dirty="0" smtClean="0">
                <a:solidFill>
                  <a:srgbClr val="0070C0"/>
                </a:solidFill>
              </a:rPr>
              <a:t>2</a:t>
            </a:r>
            <a:r>
              <a:rPr lang="en-US" sz="1600" dirty="0" smtClean="0">
                <a:solidFill>
                  <a:srgbClr val="0070C0"/>
                </a:solidFill>
              </a:rPr>
              <a:t> MB. </a:t>
            </a:r>
          </a:p>
          <a:p>
            <a:pPr marL="285750" indent="-285750">
              <a:spcAft>
                <a:spcPts val="600"/>
              </a:spcAft>
              <a:buClr>
                <a:srgbClr val="000000"/>
              </a:buClr>
              <a:buFont typeface="Arial" panose="020B0604020202020204" pitchFamily="34" charset="0"/>
              <a:buChar char="•"/>
            </a:pPr>
            <a:r>
              <a:rPr lang="en-US" sz="1600" dirty="0" smtClean="0">
                <a:solidFill>
                  <a:srgbClr val="0070C0"/>
                </a:solidFill>
              </a:rPr>
              <a:t>Up </a:t>
            </a:r>
            <a:r>
              <a:rPr lang="en-US" sz="1600" dirty="0">
                <a:solidFill>
                  <a:srgbClr val="0070C0"/>
                </a:solidFill>
              </a:rPr>
              <a:t>to 4 </a:t>
            </a:r>
            <a:r>
              <a:rPr lang="en-US" sz="1600" dirty="0" smtClean="0">
                <a:solidFill>
                  <a:srgbClr val="0070C0"/>
                </a:solidFill>
              </a:rPr>
              <a:t>Cortex-A5</a:t>
            </a:r>
            <a:r>
              <a:rPr lang="hu-HU" sz="1600" dirty="0" smtClean="0">
                <a:solidFill>
                  <a:srgbClr val="0070C0"/>
                </a:solidFill>
              </a:rPr>
              <a:t>3</a:t>
            </a:r>
            <a:r>
              <a:rPr lang="en-US" sz="1600" dirty="0" smtClean="0">
                <a:solidFill>
                  <a:srgbClr val="0070C0"/>
                </a:solidFill>
              </a:rPr>
              <a:t> CPU</a:t>
            </a:r>
            <a:r>
              <a:rPr lang="hu-HU" sz="1600" dirty="0" smtClean="0">
                <a:solidFill>
                  <a:srgbClr val="0070C0"/>
                </a:solidFill>
              </a:rPr>
              <a:t> core</a:t>
            </a:r>
            <a:r>
              <a:rPr lang="en-US" sz="1600" dirty="0" smtClean="0">
                <a:solidFill>
                  <a:srgbClr val="0070C0"/>
                </a:solidFill>
              </a:rPr>
              <a:t>s </a:t>
            </a:r>
            <a:r>
              <a:rPr lang="en-US" sz="1600" dirty="0">
                <a:solidFill>
                  <a:srgbClr val="000000"/>
                </a:solidFill>
              </a:rPr>
              <a:t>that execute the ARMv8 64-bit ISA</a:t>
            </a:r>
            <a:r>
              <a:rPr lang="en-US" sz="1600" dirty="0" smtClean="0">
                <a:solidFill>
                  <a:srgbClr val="000000"/>
                </a:solidFill>
              </a:rPr>
              <a:t>.</a:t>
            </a:r>
            <a:endParaRPr lang="en-US" sz="1600" dirty="0" smtClean="0">
              <a:solidFill>
                <a:srgbClr val="0070C0"/>
              </a:solidFill>
            </a:endParaRPr>
          </a:p>
        </p:txBody>
      </p:sp>
      <p:sp>
        <p:nvSpPr>
          <p:cNvPr id="5" name="Title 6"/>
          <p:cNvSpPr>
            <a:spLocks noGrp="1"/>
          </p:cNvSpPr>
          <p:nvPr>
            <p:ph type="title"/>
          </p:nvPr>
        </p:nvSpPr>
        <p:spPr>
          <a:xfrm>
            <a:off x="0" y="0"/>
            <a:ext cx="9144000" cy="393700"/>
          </a:xfrm>
        </p:spPr>
        <p:txBody>
          <a:bodyPr/>
          <a:lstStyle/>
          <a:p>
            <a:r>
              <a:rPr lang="hu-HU" dirty="0" smtClean="0"/>
              <a:t>6.2.4 </a:t>
            </a:r>
            <a:r>
              <a:rPr lang="en-US" dirty="0"/>
              <a:t>The </a:t>
            </a:r>
            <a:r>
              <a:rPr lang="en-US" dirty="0" smtClean="0"/>
              <a:t>low </a:t>
            </a:r>
            <a:r>
              <a:rPr lang="en-US" dirty="0"/>
              <a:t>power Cortex-A53 </a:t>
            </a:r>
            <a:r>
              <a:rPr lang="hu-HU" dirty="0" smtClean="0"/>
              <a:t>(4)</a:t>
            </a:r>
            <a:endParaRPr lang="en-US" dirty="0"/>
          </a:p>
        </p:txBody>
      </p:sp>
      <p:sp>
        <p:nvSpPr>
          <p:cNvPr id="2" name="TextBox 1"/>
          <p:cNvSpPr txBox="1"/>
          <p:nvPr/>
        </p:nvSpPr>
        <p:spPr>
          <a:xfrm>
            <a:off x="296863" y="3076318"/>
            <a:ext cx="1085362" cy="338554"/>
          </a:xfrm>
          <a:prstGeom prst="rect">
            <a:avLst/>
          </a:prstGeom>
          <a:noFill/>
        </p:spPr>
        <p:txBody>
          <a:bodyPr wrap="none" rtlCol="0">
            <a:spAutoFit/>
          </a:bodyPr>
          <a:lstStyle/>
          <a:p>
            <a:r>
              <a:rPr lang="hu-HU" sz="1600" smtClean="0">
                <a:solidFill>
                  <a:srgbClr val="FF0000"/>
                </a:solidFill>
              </a:rPr>
              <a:t>Remarks</a:t>
            </a:r>
            <a:endParaRPr lang="hu-HU" sz="1600">
              <a:solidFill>
                <a:srgbClr val="FF0000"/>
              </a:solidFill>
            </a:endParaRPr>
          </a:p>
        </p:txBody>
      </p:sp>
      <p:sp>
        <p:nvSpPr>
          <p:cNvPr id="6" name="TextBox 5"/>
          <p:cNvSpPr txBox="1"/>
          <p:nvPr/>
        </p:nvSpPr>
        <p:spPr>
          <a:xfrm>
            <a:off x="341530" y="3429290"/>
            <a:ext cx="8352420" cy="584775"/>
          </a:xfrm>
          <a:prstGeom prst="rect">
            <a:avLst/>
          </a:prstGeom>
          <a:noFill/>
        </p:spPr>
        <p:txBody>
          <a:bodyPr wrap="square" rtlCol="0">
            <a:spAutoFit/>
          </a:bodyPr>
          <a:lstStyle/>
          <a:p>
            <a:r>
              <a:rPr lang="hu-HU" sz="1600">
                <a:solidFill>
                  <a:srgbClr val="000000"/>
                </a:solidFill>
              </a:rPr>
              <a:t>AMBA: Advanced </a:t>
            </a:r>
            <a:r>
              <a:rPr lang="hu-HU" sz="1600" smtClean="0">
                <a:solidFill>
                  <a:srgbClr val="000000"/>
                </a:solidFill>
              </a:rPr>
              <a:t>Microcontroller Bus </a:t>
            </a:r>
            <a:r>
              <a:rPr lang="hu-HU" sz="1600">
                <a:solidFill>
                  <a:srgbClr val="000000"/>
                </a:solidFill>
              </a:rPr>
              <a:t>Architecture</a:t>
            </a:r>
          </a:p>
          <a:p>
            <a:pPr>
              <a:spcAft>
                <a:spcPts val="400"/>
              </a:spcAft>
            </a:pPr>
            <a:r>
              <a:rPr lang="hu-HU" sz="1600" smtClean="0">
                <a:solidFill>
                  <a:srgbClr val="000000"/>
                </a:solidFill>
              </a:rPr>
              <a:t>            (</a:t>
            </a:r>
            <a:r>
              <a:rPr lang="hu-HU" sz="1600">
                <a:solidFill>
                  <a:srgbClr val="000000"/>
                </a:solidFill>
              </a:rPr>
              <a:t>O</a:t>
            </a:r>
            <a:r>
              <a:rPr lang="en-US" sz="1600">
                <a:solidFill>
                  <a:srgbClr val="000000"/>
                </a:solidFill>
              </a:rPr>
              <a:t>n-chip bus standard </a:t>
            </a:r>
            <a:r>
              <a:rPr lang="en-US" sz="1600" smtClean="0">
                <a:solidFill>
                  <a:srgbClr val="000000"/>
                </a:solidFill>
              </a:rPr>
              <a:t>for</a:t>
            </a:r>
            <a:r>
              <a:rPr lang="hu-HU" sz="1600" smtClean="0">
                <a:solidFill>
                  <a:srgbClr val="000000"/>
                </a:solidFill>
              </a:rPr>
              <a:t> </a:t>
            </a:r>
            <a:r>
              <a:rPr lang="en-US" sz="1600" err="1" smtClean="0">
                <a:solidFill>
                  <a:srgbClr val="000000"/>
                </a:solidFill>
              </a:rPr>
              <a:t>SoC</a:t>
            </a:r>
            <a:r>
              <a:rPr lang="hu-HU" sz="1600">
                <a:solidFill>
                  <a:srgbClr val="000000"/>
                </a:solidFill>
              </a:rPr>
              <a:t>)</a:t>
            </a:r>
            <a:r>
              <a:rPr lang="en-US" sz="1600">
                <a:solidFill>
                  <a:srgbClr val="000000"/>
                </a:solidFill>
              </a:rPr>
              <a:t> </a:t>
            </a:r>
            <a:r>
              <a:rPr lang="en-US" sz="1600" smtClean="0">
                <a:solidFill>
                  <a:srgbClr val="000000"/>
                </a:solidFill>
              </a:rPr>
              <a:t>designs</a:t>
            </a:r>
            <a:endParaRPr lang="hu-HU" sz="1600">
              <a:solidFill>
                <a:srgbClr val="000000"/>
              </a:solidFill>
            </a:endParaRPr>
          </a:p>
        </p:txBody>
      </p:sp>
      <p:sp>
        <p:nvSpPr>
          <p:cNvPr id="7" name="TextBox 6"/>
          <p:cNvSpPr txBox="1"/>
          <p:nvPr/>
        </p:nvSpPr>
        <p:spPr>
          <a:xfrm>
            <a:off x="378462" y="2033845"/>
            <a:ext cx="8224816" cy="907941"/>
          </a:xfrm>
          <a:prstGeom prst="rect">
            <a:avLst/>
          </a:prstGeom>
          <a:noFill/>
        </p:spPr>
        <p:txBody>
          <a:bodyPr wrap="none" rtlCol="0">
            <a:spAutoFit/>
          </a:bodyPr>
          <a:lstStyle/>
          <a:p>
            <a:pPr marL="285750" indent="-285750">
              <a:buClr>
                <a:srgbClr val="000000"/>
              </a:buClr>
              <a:buFont typeface="Arial" panose="020B0604020202020204" pitchFamily="34" charset="0"/>
              <a:buChar char="•"/>
            </a:pPr>
            <a:r>
              <a:rPr lang="en-US" sz="1600" dirty="0">
                <a:solidFill>
                  <a:srgbClr val="0070C0"/>
                </a:solidFill>
              </a:rPr>
              <a:t>128-bit AMBA coherent interface </a:t>
            </a:r>
            <a:r>
              <a:rPr lang="en-US" sz="1600" dirty="0">
                <a:solidFill>
                  <a:srgbClr val="000000"/>
                </a:solidFill>
              </a:rPr>
              <a:t>for connecting multiple (up to 4)</a:t>
            </a:r>
          </a:p>
          <a:p>
            <a:pPr>
              <a:spcAft>
                <a:spcPts val="600"/>
              </a:spcAft>
            </a:pPr>
            <a:r>
              <a:rPr lang="en-US" sz="1600" dirty="0">
                <a:solidFill>
                  <a:srgbClr val="000000"/>
                </a:solidFill>
              </a:rPr>
              <a:t>       Cortex-A5</a:t>
            </a:r>
            <a:r>
              <a:rPr lang="hu-HU" sz="1600" dirty="0">
                <a:solidFill>
                  <a:srgbClr val="000000"/>
                </a:solidFill>
              </a:rPr>
              <a:t>3</a:t>
            </a:r>
            <a:r>
              <a:rPr lang="en-US" sz="1600" dirty="0">
                <a:solidFill>
                  <a:srgbClr val="000000"/>
                </a:solidFill>
              </a:rPr>
              <a:t> processors.</a:t>
            </a:r>
            <a:endParaRPr lang="hu-HU" sz="1600" dirty="0">
              <a:solidFill>
                <a:srgbClr val="000000"/>
              </a:solidFill>
            </a:endParaRPr>
          </a:p>
          <a:p>
            <a:pPr marL="285750" indent="-285750">
              <a:spcAft>
                <a:spcPts val="600"/>
              </a:spcAft>
              <a:buFont typeface="Arial" panose="020B0604020202020204" pitchFamily="34" charset="0"/>
              <a:buChar char="•"/>
            </a:pPr>
            <a:r>
              <a:rPr lang="hu-HU" sz="1600" dirty="0" smtClean="0">
                <a:solidFill>
                  <a:srgbClr val="000000"/>
                </a:solidFill>
              </a:rPr>
              <a:t>Processor</a:t>
            </a:r>
            <a:r>
              <a:rPr lang="en-US" sz="1600" dirty="0" smtClean="0">
                <a:solidFill>
                  <a:srgbClr val="000000"/>
                </a:solidFill>
              </a:rPr>
              <a:t> </a:t>
            </a:r>
            <a:r>
              <a:rPr lang="en-US" sz="1600" dirty="0">
                <a:solidFill>
                  <a:srgbClr val="000000"/>
                </a:solidFill>
              </a:rPr>
              <a:t>wide cache coherence supported </a:t>
            </a:r>
            <a:r>
              <a:rPr lang="en-US" sz="1600" dirty="0">
                <a:solidFill>
                  <a:srgbClr val="0070C0"/>
                </a:solidFill>
              </a:rPr>
              <a:t>by a Snoop Control Unit (SCU)</a:t>
            </a:r>
            <a:r>
              <a:rPr lang="hu-HU" sz="1600" dirty="0" smtClean="0">
                <a:solidFill>
                  <a:srgbClr val="0070C0"/>
                </a:solidFill>
              </a:rPr>
              <a:t>.</a:t>
            </a:r>
            <a:endParaRPr lang="hu-HU" dirty="0">
              <a:solidFill>
                <a:srgbClr val="000000"/>
              </a:solidFill>
            </a:endParaRPr>
          </a:p>
        </p:txBody>
      </p:sp>
    </p:spTree>
    <p:extLst>
      <p:ext uri="{BB962C8B-B14F-4D97-AF65-F5344CB8AC3E}">
        <p14:creationId xmlns:p14="http://schemas.microsoft.com/office/powerpoint/2010/main" val="404941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368" y="632160"/>
            <a:ext cx="7728462" cy="369332"/>
          </a:xfrm>
          <a:prstGeom prst="rect">
            <a:avLst/>
          </a:prstGeom>
          <a:noFill/>
        </p:spPr>
        <p:txBody>
          <a:bodyPr wrap="none" rtlCol="0">
            <a:spAutoFit/>
          </a:bodyPr>
          <a:lstStyle/>
          <a:p>
            <a:r>
              <a:rPr lang="en-US" smtClean="0">
                <a:solidFill>
                  <a:srgbClr val="2D2D8A"/>
                </a:solidFill>
              </a:rPr>
              <a:t>Key features of the microarchitecture of the Cortex-A53 core</a:t>
            </a:r>
            <a:r>
              <a:rPr lang="hu-HU" smtClean="0">
                <a:solidFill>
                  <a:srgbClr val="2D2D8A"/>
                </a:solidFill>
              </a:rPr>
              <a:t> </a:t>
            </a:r>
            <a:r>
              <a:rPr lang="en-US" smtClean="0">
                <a:solidFill>
                  <a:srgbClr val="2D2D8A"/>
                </a:solidFill>
              </a:rPr>
              <a:t>-2 </a:t>
            </a:r>
            <a:endParaRPr lang="en-US">
              <a:solidFill>
                <a:srgbClr val="2D2D8A"/>
              </a:solidFill>
            </a:endParaRPr>
          </a:p>
        </p:txBody>
      </p:sp>
      <p:sp>
        <p:nvSpPr>
          <p:cNvPr id="5" name="TextBox 4"/>
          <p:cNvSpPr txBox="1"/>
          <p:nvPr/>
        </p:nvSpPr>
        <p:spPr>
          <a:xfrm>
            <a:off x="202785" y="1037120"/>
            <a:ext cx="8893175"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srgbClr val="000000"/>
                </a:solidFill>
              </a:rPr>
              <a:t>The </a:t>
            </a:r>
            <a:r>
              <a:rPr lang="en-US" sz="1600" dirty="0" smtClean="0">
                <a:solidFill>
                  <a:srgbClr val="FF0000"/>
                </a:solidFill>
              </a:rPr>
              <a:t>Cortex-A53 core </a:t>
            </a:r>
            <a:r>
              <a:rPr lang="en-US" sz="1600" dirty="0" smtClean="0">
                <a:solidFill>
                  <a:srgbClr val="000000"/>
                </a:solidFill>
              </a:rPr>
              <a:t>has a </a:t>
            </a:r>
            <a:r>
              <a:rPr lang="hu-HU" sz="1600" dirty="0" smtClean="0">
                <a:solidFill>
                  <a:srgbClr val="0070C0"/>
                </a:solidFill>
              </a:rPr>
              <a:t>dual-issue </a:t>
            </a:r>
            <a:r>
              <a:rPr lang="en-US" sz="1600" dirty="0" smtClean="0">
                <a:solidFill>
                  <a:srgbClr val="0070C0"/>
                </a:solidFill>
              </a:rPr>
              <a:t>in-order </a:t>
            </a:r>
            <a:r>
              <a:rPr lang="hu-HU" sz="1600" dirty="0" smtClean="0">
                <a:solidFill>
                  <a:srgbClr val="0070C0"/>
                </a:solidFill>
              </a:rPr>
              <a:t>pipeline actually with 5 individual </a:t>
            </a:r>
          </a:p>
          <a:p>
            <a:r>
              <a:rPr lang="hu-HU" sz="1600" dirty="0">
                <a:solidFill>
                  <a:srgbClr val="0070C0"/>
                </a:solidFill>
              </a:rPr>
              <a:t> </a:t>
            </a:r>
            <a:r>
              <a:rPr lang="hu-HU" sz="1600" dirty="0" smtClean="0">
                <a:solidFill>
                  <a:srgbClr val="0070C0"/>
                </a:solidFill>
              </a:rPr>
              <a:t>     pipelines constituting the back end, </a:t>
            </a:r>
            <a:r>
              <a:rPr lang="hu-HU" sz="1600" dirty="0" smtClean="0">
                <a:solidFill>
                  <a:srgbClr val="000000"/>
                </a:solidFill>
              </a:rPr>
              <a:t>as indicated in the next Figure.</a:t>
            </a:r>
          </a:p>
        </p:txBody>
      </p:sp>
      <p:sp>
        <p:nvSpPr>
          <p:cNvPr id="6" name="Title 6"/>
          <p:cNvSpPr>
            <a:spLocks noGrp="1"/>
          </p:cNvSpPr>
          <p:nvPr>
            <p:ph type="title"/>
          </p:nvPr>
        </p:nvSpPr>
        <p:spPr>
          <a:xfrm>
            <a:off x="0" y="0"/>
            <a:ext cx="9144000" cy="393700"/>
          </a:xfrm>
        </p:spPr>
        <p:txBody>
          <a:bodyPr/>
          <a:lstStyle/>
          <a:p>
            <a:r>
              <a:rPr lang="hu-HU" dirty="0" smtClean="0"/>
              <a:t>6.2.4 </a:t>
            </a:r>
            <a:r>
              <a:rPr lang="en-US" dirty="0" smtClean="0"/>
              <a:t>The low power Cortex-A53 </a:t>
            </a:r>
            <a:r>
              <a:rPr lang="hu-HU" dirty="0" smtClean="0"/>
              <a:t>(5)</a:t>
            </a:r>
            <a:endParaRPr lang="en-US" dirty="0"/>
          </a:p>
        </p:txBody>
      </p:sp>
      <p:sp>
        <p:nvSpPr>
          <p:cNvPr id="3" name="TextBox 2"/>
          <p:cNvSpPr txBox="1"/>
          <p:nvPr/>
        </p:nvSpPr>
        <p:spPr>
          <a:xfrm>
            <a:off x="296863" y="5499230"/>
            <a:ext cx="8799097" cy="584775"/>
          </a:xfrm>
          <a:prstGeom prst="rect">
            <a:avLst/>
          </a:prstGeom>
          <a:noFill/>
        </p:spPr>
        <p:txBody>
          <a:bodyPr wrap="square" rtlCol="0">
            <a:spAutoFit/>
          </a:bodyPr>
          <a:lstStyle/>
          <a:p>
            <a:pPr marL="285750" indent="-285750">
              <a:buFont typeface="Arial" panose="020B0604020202020204" pitchFamily="34" charset="0"/>
              <a:buChar char="•"/>
            </a:pPr>
            <a:r>
              <a:rPr lang="en-US" sz="1600">
                <a:solidFill>
                  <a:srgbClr val="000000"/>
                </a:solidFill>
              </a:rPr>
              <a:t>The pipeline for integer processing has 8 pipeline stages, NEON and FP </a:t>
            </a:r>
            <a:endParaRPr lang="hu-HU" sz="1600" smtClean="0">
              <a:solidFill>
                <a:srgbClr val="000000"/>
              </a:solidFill>
            </a:endParaRPr>
          </a:p>
          <a:p>
            <a:r>
              <a:rPr lang="hu-HU" sz="1600">
                <a:solidFill>
                  <a:srgbClr val="000000"/>
                </a:solidFill>
              </a:rPr>
              <a:t> </a:t>
            </a:r>
            <a:r>
              <a:rPr lang="hu-HU" sz="1600" smtClean="0">
                <a:solidFill>
                  <a:srgbClr val="000000"/>
                </a:solidFill>
              </a:rPr>
              <a:t>     </a:t>
            </a:r>
            <a:r>
              <a:rPr lang="en-US" sz="1600" smtClean="0">
                <a:solidFill>
                  <a:srgbClr val="000000"/>
                </a:solidFill>
              </a:rPr>
              <a:t>processing </a:t>
            </a:r>
            <a:r>
              <a:rPr lang="en-US" sz="1600">
                <a:solidFill>
                  <a:srgbClr val="000000"/>
                </a:solidFill>
              </a:rPr>
              <a:t>has two additional pipeline stages, as seen in the </a:t>
            </a:r>
            <a:r>
              <a:rPr lang="en-US" sz="1600" smtClean="0">
                <a:solidFill>
                  <a:srgbClr val="000000"/>
                </a:solidFill>
              </a:rPr>
              <a:t>Figure</a:t>
            </a:r>
            <a:r>
              <a:rPr lang="hu-HU" sz="1600" smtClean="0">
                <a:solidFill>
                  <a:srgbClr val="000000"/>
                </a:solidFill>
              </a:rPr>
              <a:t> above</a:t>
            </a:r>
            <a:r>
              <a:rPr lang="en-US" sz="1600" smtClean="0">
                <a:solidFill>
                  <a:srgbClr val="000000"/>
                </a:solidFill>
              </a:rPr>
              <a:t>.</a:t>
            </a:r>
            <a:endParaRPr lang="en-US" sz="1600">
              <a:solidFill>
                <a:srgbClr val="000000"/>
              </a:solidFill>
            </a:endParaRPr>
          </a:p>
        </p:txBody>
      </p:sp>
      <p:grpSp>
        <p:nvGrpSpPr>
          <p:cNvPr id="7" name="Group 6"/>
          <p:cNvGrpSpPr/>
          <p:nvPr/>
        </p:nvGrpSpPr>
        <p:grpSpPr>
          <a:xfrm>
            <a:off x="1960925" y="1853824"/>
            <a:ext cx="5086350" cy="2835316"/>
            <a:chOff x="1794265" y="2168860"/>
            <a:chExt cx="5086350" cy="2835316"/>
          </a:xfrm>
        </p:grpSpPr>
        <p:pic>
          <p:nvPicPr>
            <p:cNvPr id="8" name="Picture 58" descr="Die Pipeline des Cortex-A53 ist zwischen 8 und 10 Stufen lang."/>
            <p:cNvPicPr>
              <a:picLocks noChangeAspect="1" noChangeArrowheads="1"/>
            </p:cNvPicPr>
            <p:nvPr/>
          </p:nvPicPr>
          <p:blipFill rotWithShape="1">
            <a:blip r:embed="rId2">
              <a:extLst>
                <a:ext uri="{28A0092B-C50C-407E-A947-70E740481C1C}">
                  <a14:useLocalDpi xmlns:a14="http://schemas.microsoft.com/office/drawing/2010/main" val="0"/>
                </a:ext>
              </a:extLst>
            </a:blip>
            <a:srcRect t="18701" b="21042"/>
            <a:stretch/>
          </p:blipFill>
          <p:spPr bwMode="auto">
            <a:xfrm>
              <a:off x="1794265" y="2168860"/>
              <a:ext cx="5086350" cy="283531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737392" y="3096525"/>
              <a:ext cx="564578" cy="292388"/>
            </a:xfrm>
            <a:prstGeom prst="rect">
              <a:avLst/>
            </a:prstGeom>
            <a:noFill/>
          </p:spPr>
          <p:txBody>
            <a:bodyPr wrap="none" rtlCol="0">
              <a:spAutoFit/>
            </a:bodyPr>
            <a:lstStyle/>
            <a:p>
              <a:r>
                <a:rPr lang="hu-HU" sz="1300" smtClean="0">
                  <a:solidFill>
                    <a:srgbClr val="000000"/>
                  </a:solidFill>
                </a:rPr>
                <a:t>Dual</a:t>
              </a:r>
              <a:endParaRPr lang="en-US" sz="1300">
                <a:solidFill>
                  <a:srgbClr val="000000"/>
                </a:solidFill>
              </a:endParaRPr>
            </a:p>
          </p:txBody>
        </p:sp>
        <p:sp>
          <p:nvSpPr>
            <p:cNvPr id="10" name="Rectangle 9"/>
            <p:cNvSpPr/>
            <p:nvPr/>
          </p:nvSpPr>
          <p:spPr bwMode="auto">
            <a:xfrm>
              <a:off x="4275625" y="3880565"/>
              <a:ext cx="1260140" cy="144000"/>
            </a:xfrm>
            <a:prstGeom prst="rect">
              <a:avLst/>
            </a:prstGeom>
            <a:solidFill>
              <a:schemeClr val="bg1"/>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hu-HU" sz="1100" smtClean="0">
                  <a:solidFill>
                    <a:srgbClr val="000000"/>
                  </a:solidFill>
                </a:rPr>
                <a:t>Integer</a:t>
              </a:r>
              <a:endParaRPr lang="en-US" sz="1100" smtClean="0">
                <a:solidFill>
                  <a:srgbClr val="000000"/>
                </a:solidFill>
              </a:endParaRPr>
            </a:p>
          </p:txBody>
        </p:sp>
        <p:sp>
          <p:nvSpPr>
            <p:cNvPr id="11" name="Rounded Rectangle 10"/>
            <p:cNvSpPr/>
            <p:nvPr/>
          </p:nvSpPr>
          <p:spPr bwMode="auto">
            <a:xfrm>
              <a:off x="2209595" y="3256600"/>
              <a:ext cx="810090" cy="270030"/>
            </a:xfrm>
            <a:prstGeom prst="roundRect">
              <a:avLst/>
            </a:prstGeom>
            <a:solidFill>
              <a:schemeClr val="bg1"/>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hu-HU" sz="1300" smtClean="0">
                  <a:solidFill>
                    <a:srgbClr val="000000"/>
                  </a:solidFill>
                </a:rPr>
                <a:t>Fetch</a:t>
              </a:r>
              <a:endParaRPr lang="en-US" sz="1300" smtClean="0">
                <a:solidFill>
                  <a:srgbClr val="000000"/>
                </a:solidFill>
              </a:endParaRPr>
            </a:p>
          </p:txBody>
        </p:sp>
        <p:sp>
          <p:nvSpPr>
            <p:cNvPr id="12" name="Rounded Rectangle 11"/>
            <p:cNvSpPr/>
            <p:nvPr/>
          </p:nvSpPr>
          <p:spPr bwMode="auto">
            <a:xfrm>
              <a:off x="2044815" y="3969060"/>
              <a:ext cx="765085" cy="855095"/>
            </a:xfrm>
            <a:prstGeom prst="roundRect">
              <a:avLst/>
            </a:prstGeom>
            <a:solidFill>
              <a:schemeClr val="bg1"/>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smtClean="0">
                <a:solidFill>
                  <a:srgbClr val="000000"/>
                </a:solidFill>
              </a:endParaRPr>
            </a:p>
          </p:txBody>
        </p:sp>
        <p:sp>
          <p:nvSpPr>
            <p:cNvPr id="13" name="Rectangle 12"/>
            <p:cNvSpPr/>
            <p:nvPr/>
          </p:nvSpPr>
          <p:spPr bwMode="auto">
            <a:xfrm>
              <a:off x="2546775" y="3924055"/>
              <a:ext cx="472910" cy="225025"/>
            </a:xfrm>
            <a:prstGeom prst="rect">
              <a:avLst/>
            </a:prstGeom>
            <a:solidFill>
              <a:schemeClr val="bg1"/>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smtClean="0">
                <a:solidFill>
                  <a:srgbClr val="000000"/>
                </a:solidFill>
              </a:endParaRPr>
            </a:p>
          </p:txBody>
        </p:sp>
        <p:sp>
          <p:nvSpPr>
            <p:cNvPr id="14" name="Rounded Rectangle 13"/>
            <p:cNvSpPr/>
            <p:nvPr/>
          </p:nvSpPr>
          <p:spPr bwMode="auto">
            <a:xfrm>
              <a:off x="2832760" y="4396965"/>
              <a:ext cx="144000" cy="135015"/>
            </a:xfrm>
            <a:prstGeom prst="roundRect">
              <a:avLst/>
            </a:prstGeom>
            <a:solidFill>
              <a:schemeClr val="bg1"/>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smtClean="0">
                <a:solidFill>
                  <a:srgbClr val="000000"/>
                </a:solidFill>
              </a:endParaRPr>
            </a:p>
          </p:txBody>
        </p:sp>
      </p:grpSp>
      <p:sp>
        <p:nvSpPr>
          <p:cNvPr id="15" name="TextBox 14"/>
          <p:cNvSpPr txBox="1"/>
          <p:nvPr/>
        </p:nvSpPr>
        <p:spPr>
          <a:xfrm>
            <a:off x="2186735" y="4959170"/>
            <a:ext cx="4953215" cy="338554"/>
          </a:xfrm>
          <a:prstGeom prst="rect">
            <a:avLst/>
          </a:prstGeom>
          <a:noFill/>
        </p:spPr>
        <p:txBody>
          <a:bodyPr wrap="none" rtlCol="0">
            <a:spAutoFit/>
          </a:bodyPr>
          <a:lstStyle/>
          <a:p>
            <a:r>
              <a:rPr lang="hu-HU" sz="1600" smtClean="0">
                <a:solidFill>
                  <a:srgbClr val="000000"/>
                </a:solidFill>
              </a:rPr>
              <a:t>Figure: Pipeline stages of the Cortex-A53 [76]</a:t>
            </a:r>
            <a:endParaRPr lang="en-US" sz="1600">
              <a:solidFill>
                <a:srgbClr val="000000"/>
              </a:solidFill>
            </a:endParaRPr>
          </a:p>
        </p:txBody>
      </p:sp>
    </p:spTree>
    <p:extLst>
      <p:ext uri="{BB962C8B-B14F-4D97-AF65-F5344CB8AC3E}">
        <p14:creationId xmlns:p14="http://schemas.microsoft.com/office/powerpoint/2010/main" val="1730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6.2.4 </a:t>
            </a:r>
            <a:r>
              <a:rPr lang="en-US" dirty="0"/>
              <a:t>The </a:t>
            </a:r>
            <a:r>
              <a:rPr lang="en-US" dirty="0" smtClean="0"/>
              <a:t>low </a:t>
            </a:r>
            <a:r>
              <a:rPr lang="en-US" dirty="0"/>
              <a:t>power Cortex-A53 </a:t>
            </a:r>
            <a:r>
              <a:rPr lang="hu-HU" dirty="0" smtClean="0"/>
              <a:t>(6)</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68990422"/>
              </p:ext>
            </p:extLst>
          </p:nvPr>
        </p:nvGraphicFramePr>
        <p:xfrm>
          <a:off x="251859" y="1313765"/>
          <a:ext cx="8685626" cy="4503513"/>
        </p:xfrm>
        <a:graphic>
          <a:graphicData uri="http://schemas.openxmlformats.org/drawingml/2006/table">
            <a:tbl>
              <a:tblPr/>
              <a:tblGrid>
                <a:gridCol w="2783165"/>
                <a:gridCol w="2957953"/>
                <a:gridCol w="2944508"/>
              </a:tblGrid>
              <a:tr h="359587">
                <a:tc gridSpan="3">
                  <a:txBody>
                    <a:bodyPr/>
                    <a:lstStyle/>
                    <a:p>
                      <a:pPr algn="ctr"/>
                      <a:r>
                        <a:rPr lang="en-US" sz="1400" dirty="0"/>
                        <a:t>ARM CPU Core Comparison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AC1"/>
                    </a:solidFill>
                  </a:tcPr>
                </a:tc>
                <a:tc hMerge="1">
                  <a:txBody>
                    <a:bodyPr/>
                    <a:lstStyle/>
                    <a:p>
                      <a:endParaRPr lang="en-US"/>
                    </a:p>
                  </a:txBody>
                  <a:tcPr/>
                </a:tc>
                <a:tc hMerge="1">
                  <a:txBody>
                    <a:bodyPr/>
                    <a:lstStyle/>
                    <a:p>
                      <a:endParaRPr lang="en-US"/>
                    </a:p>
                  </a:txBody>
                  <a:tcPr/>
                </a:tc>
              </a:tr>
              <a:tr h="360039">
                <a:tc>
                  <a:txBody>
                    <a:bodyPr/>
                    <a:lstStyle/>
                    <a:p>
                      <a:pPr algn="ctr"/>
                      <a:r>
                        <a:rPr lang="en-US" sz="1400"/>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AC1"/>
                    </a:solidFill>
                  </a:tcPr>
                </a:tc>
                <a:tc>
                  <a:txBody>
                    <a:bodyPr/>
                    <a:lstStyle/>
                    <a:p>
                      <a:pPr algn="ctr"/>
                      <a:r>
                        <a:rPr lang="en-US" sz="1400"/>
                        <a:t>Cortex-A7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AC1"/>
                    </a:solidFill>
                  </a:tcPr>
                </a:tc>
                <a:tc>
                  <a:txBody>
                    <a:bodyPr/>
                    <a:lstStyle/>
                    <a:p>
                      <a:pPr algn="ctr"/>
                      <a:r>
                        <a:rPr lang="en-US" sz="1400"/>
                        <a:t>Cortex-A53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AC1"/>
                    </a:solidFill>
                  </a:tcPr>
                </a:tc>
              </a:tr>
              <a:tr h="363508">
                <a:tc>
                  <a:txBody>
                    <a:bodyPr/>
                    <a:lstStyle/>
                    <a:p>
                      <a:pPr algn="ctr"/>
                      <a:r>
                        <a:rPr lang="en-US" sz="1400"/>
                        <a:t>ARM ISA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AC1"/>
                    </a:solidFill>
                  </a:tcPr>
                </a:tc>
                <a:tc>
                  <a:txBody>
                    <a:bodyPr/>
                    <a:lstStyle/>
                    <a:p>
                      <a:pPr algn="ctr"/>
                      <a:r>
                        <a:rPr lang="en-US" sz="1400"/>
                        <a:t>ARMv7 (32-bit)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8FF"/>
                    </a:solidFill>
                  </a:tcPr>
                </a:tc>
                <a:tc>
                  <a:txBody>
                    <a:bodyPr/>
                    <a:lstStyle/>
                    <a:p>
                      <a:pPr algn="ctr"/>
                      <a:r>
                        <a:rPr lang="en-US" sz="1400"/>
                        <a:t>ARMv8 (32/64-bit)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8FF"/>
                    </a:solidFill>
                  </a:tcPr>
                </a:tc>
              </a:tr>
              <a:tr h="405045">
                <a:tc>
                  <a:txBody>
                    <a:bodyPr/>
                    <a:lstStyle/>
                    <a:p>
                      <a:pPr algn="ctr"/>
                      <a:r>
                        <a:rPr lang="en-US" sz="1400"/>
                        <a:t>Issue Width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AC1"/>
                    </a:solidFill>
                  </a:tcPr>
                </a:tc>
                <a:tc>
                  <a:txBody>
                    <a:bodyPr/>
                    <a:lstStyle/>
                    <a:p>
                      <a:pPr algn="ctr"/>
                      <a:r>
                        <a:rPr lang="hu-HU" sz="1400" smtClean="0"/>
                        <a:t>Partially </a:t>
                      </a:r>
                      <a:r>
                        <a:rPr lang="en-US" sz="1400" smtClean="0"/>
                        <a:t>2 </a:t>
                      </a:r>
                      <a:r>
                        <a:rPr lang="en-US" sz="1400"/>
                        <a:t>micro-ops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8FF"/>
                    </a:solidFill>
                  </a:tcPr>
                </a:tc>
                <a:tc>
                  <a:txBody>
                    <a:bodyPr/>
                    <a:lstStyle/>
                    <a:p>
                      <a:pPr algn="ctr"/>
                      <a:r>
                        <a:rPr lang="en-US" sz="1400"/>
                        <a:t>2 micro-ops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8FF"/>
                    </a:solidFill>
                  </a:tcPr>
                </a:tc>
              </a:tr>
              <a:tr h="360040">
                <a:tc>
                  <a:txBody>
                    <a:bodyPr/>
                    <a:lstStyle/>
                    <a:p>
                      <a:pPr algn="ctr"/>
                      <a:r>
                        <a:rPr lang="en-US" sz="1400"/>
                        <a:t>Pipeline </a:t>
                      </a:r>
                      <a:r>
                        <a:rPr lang="en-US" sz="1400" smtClean="0"/>
                        <a:t>Length</a:t>
                      </a:r>
                      <a:r>
                        <a:rPr lang="hu-HU" sz="1400" smtClean="0"/>
                        <a:t> </a:t>
                      </a:r>
                      <a:endParaRPr lang="en-US" sz="14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AC1"/>
                    </a:solidFill>
                  </a:tcPr>
                </a:tc>
                <a:tc>
                  <a:txBody>
                    <a:bodyPr/>
                    <a:lstStyle/>
                    <a:p>
                      <a:pPr algn="ctr"/>
                      <a:r>
                        <a:rPr lang="en-US" sz="1400"/>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8FF"/>
                    </a:solidFill>
                  </a:tcPr>
                </a:tc>
                <a:tc>
                  <a:txBody>
                    <a:bodyPr/>
                    <a:lstStyle/>
                    <a:p>
                      <a:pPr algn="ctr"/>
                      <a:r>
                        <a:rPr lang="en-US" sz="1400"/>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8FF"/>
                    </a:solidFill>
                  </a:tcPr>
                </a:tc>
              </a:tr>
              <a:tr h="360040">
                <a:tc>
                  <a:txBody>
                    <a:bodyPr/>
                    <a:lstStyle/>
                    <a:p>
                      <a:pPr algn="ctr"/>
                      <a:r>
                        <a:rPr lang="en-US" sz="1400" dirty="0"/>
                        <a:t>Integer </a:t>
                      </a:r>
                      <a:r>
                        <a:rPr lang="en-US" sz="1400" dirty="0" smtClean="0"/>
                        <a:t>Add</a:t>
                      </a:r>
                      <a:r>
                        <a:rPr lang="hu-HU" sz="1400" dirty="0" smtClean="0"/>
                        <a:t> units</a:t>
                      </a:r>
                      <a:endParaRPr 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AC1"/>
                    </a:solidFill>
                  </a:tcPr>
                </a:tc>
                <a:tc>
                  <a:txBody>
                    <a:bodyPr/>
                    <a:lstStyle/>
                    <a:p>
                      <a:pPr algn="ctr"/>
                      <a:r>
                        <a:rPr lang="en-US" sz="1400"/>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8FF"/>
                    </a:solidFill>
                  </a:tcPr>
                </a:tc>
                <a:tc>
                  <a:txBody>
                    <a:bodyPr/>
                    <a:lstStyle/>
                    <a:p>
                      <a:pPr algn="ctr"/>
                      <a:r>
                        <a:rPr lang="en-US" sz="1400"/>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8FF"/>
                    </a:solidFill>
                  </a:tcPr>
                </a:tc>
              </a:tr>
              <a:tr h="405045">
                <a:tc>
                  <a:txBody>
                    <a:bodyPr/>
                    <a:lstStyle/>
                    <a:p>
                      <a:pPr algn="ctr"/>
                      <a:r>
                        <a:rPr lang="en-US" sz="1400" dirty="0"/>
                        <a:t>Integer </a:t>
                      </a:r>
                      <a:r>
                        <a:rPr lang="en-US" sz="1400" dirty="0" err="1" smtClean="0"/>
                        <a:t>Mul</a:t>
                      </a:r>
                      <a:r>
                        <a:rPr lang="hu-HU" sz="1400" dirty="0" smtClean="0"/>
                        <a:t> unit</a:t>
                      </a:r>
                      <a:endParaRPr 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AC1"/>
                    </a:solidFill>
                  </a:tcPr>
                </a:tc>
                <a:tc>
                  <a:txBody>
                    <a:bodyPr/>
                    <a:lstStyle/>
                    <a:p>
                      <a:pPr algn="ctr"/>
                      <a:r>
                        <a:rPr lang="en-US" sz="1400"/>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8FF"/>
                    </a:solidFill>
                  </a:tcPr>
                </a:tc>
                <a:tc>
                  <a:txBody>
                    <a:bodyPr/>
                    <a:lstStyle/>
                    <a:p>
                      <a:pPr algn="ctr"/>
                      <a:r>
                        <a:rPr lang="en-US" sz="1400"/>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8FF"/>
                    </a:solidFill>
                  </a:tcPr>
                </a:tc>
              </a:tr>
              <a:tr h="360040">
                <a:tc>
                  <a:txBody>
                    <a:bodyPr/>
                    <a:lstStyle/>
                    <a:p>
                      <a:pPr algn="ctr"/>
                      <a:r>
                        <a:rPr lang="en-US" sz="1400"/>
                        <a:t>Load/Store Units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AC1"/>
                    </a:solidFill>
                  </a:tcPr>
                </a:tc>
                <a:tc>
                  <a:txBody>
                    <a:bodyPr/>
                    <a:lstStyle/>
                    <a:p>
                      <a:pPr algn="ctr"/>
                      <a:r>
                        <a:rPr lang="en-US" sz="1400"/>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8FF"/>
                    </a:solidFill>
                  </a:tcPr>
                </a:tc>
                <a:tc>
                  <a:txBody>
                    <a:bodyPr/>
                    <a:lstStyle/>
                    <a:p>
                      <a:pPr algn="ctr"/>
                      <a:r>
                        <a:rPr lang="en-US" sz="1400"/>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8FF"/>
                    </a:solidFill>
                  </a:tcPr>
                </a:tc>
              </a:tr>
              <a:tr h="360040">
                <a:tc>
                  <a:txBody>
                    <a:bodyPr/>
                    <a:lstStyle/>
                    <a:p>
                      <a:pPr algn="ctr"/>
                      <a:r>
                        <a:rPr lang="en-US" sz="1400" dirty="0"/>
                        <a:t>Branch </a:t>
                      </a:r>
                      <a:r>
                        <a:rPr lang="en-US" sz="1400" dirty="0" smtClean="0"/>
                        <a:t>Unit</a:t>
                      </a:r>
                      <a:endParaRPr 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AC1"/>
                    </a:solidFill>
                  </a:tcPr>
                </a:tc>
                <a:tc>
                  <a:txBody>
                    <a:bodyPr/>
                    <a:lstStyle/>
                    <a:p>
                      <a:pPr algn="ctr"/>
                      <a:r>
                        <a:rPr lang="en-US" sz="1400"/>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8FF"/>
                    </a:solidFill>
                  </a:tcPr>
                </a:tc>
                <a:tc>
                  <a:txBody>
                    <a:bodyPr/>
                    <a:lstStyle/>
                    <a:p>
                      <a:pPr algn="ctr"/>
                      <a:r>
                        <a:rPr lang="en-US" sz="1400"/>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8FF"/>
                    </a:solidFill>
                  </a:tcPr>
                </a:tc>
              </a:tr>
              <a:tr h="360040">
                <a:tc>
                  <a:txBody>
                    <a:bodyPr/>
                    <a:lstStyle/>
                    <a:p>
                      <a:pPr algn="ctr"/>
                      <a:r>
                        <a:rPr lang="en-US" sz="1400" dirty="0"/>
                        <a:t>FP/NEON </a:t>
                      </a:r>
                      <a:r>
                        <a:rPr lang="en-US" sz="1400" dirty="0" smtClean="0"/>
                        <a:t>ALU</a:t>
                      </a:r>
                      <a:endParaRPr 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AC1"/>
                    </a:solidFill>
                  </a:tcPr>
                </a:tc>
                <a:tc>
                  <a:txBody>
                    <a:bodyPr/>
                    <a:lstStyle/>
                    <a:p>
                      <a:pPr algn="ctr"/>
                      <a:r>
                        <a:rPr lang="en-US" sz="1400"/>
                        <a:t>1x64-bit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8FF"/>
                    </a:solidFill>
                  </a:tcPr>
                </a:tc>
                <a:tc>
                  <a:txBody>
                    <a:bodyPr/>
                    <a:lstStyle/>
                    <a:p>
                      <a:pPr algn="ctr"/>
                      <a:r>
                        <a:rPr lang="en-US" sz="1400"/>
                        <a:t>1x64-bit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8FF"/>
                    </a:solidFill>
                  </a:tcPr>
                </a:tc>
              </a:tr>
              <a:tr h="405045">
                <a:tc>
                  <a:txBody>
                    <a:bodyPr/>
                    <a:lstStyle/>
                    <a:p>
                      <a:pPr algn="ctr"/>
                      <a:r>
                        <a:rPr lang="en-US" sz="1400"/>
                        <a:t>L1 Cache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AC1"/>
                    </a:solidFill>
                  </a:tcPr>
                </a:tc>
                <a:tc>
                  <a:txBody>
                    <a:bodyPr/>
                    <a:lstStyle/>
                    <a:p>
                      <a:pPr algn="ctr"/>
                      <a:r>
                        <a:rPr lang="en-US" sz="1400"/>
                        <a:t>8KB-64KB I$ + 8KB-64KB 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8FF"/>
                    </a:solidFill>
                  </a:tcPr>
                </a:tc>
                <a:tc>
                  <a:txBody>
                    <a:bodyPr/>
                    <a:lstStyle/>
                    <a:p>
                      <a:pPr algn="ctr"/>
                      <a:r>
                        <a:rPr lang="en-US" sz="1400"/>
                        <a:t>8KB-64KB I$ + 8KB-64KB 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8FF"/>
                    </a:solidFill>
                  </a:tcPr>
                </a:tc>
              </a:tr>
              <a:tr h="405044">
                <a:tc>
                  <a:txBody>
                    <a:bodyPr/>
                    <a:lstStyle/>
                    <a:p>
                      <a:pPr algn="ctr"/>
                      <a:r>
                        <a:rPr lang="en-US" sz="1400"/>
                        <a:t>L2 Cache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AC1"/>
                    </a:solidFill>
                  </a:tcPr>
                </a:tc>
                <a:tc>
                  <a:txBody>
                    <a:bodyPr/>
                    <a:lstStyle/>
                    <a:p>
                      <a:pPr algn="ctr"/>
                      <a:r>
                        <a:rPr lang="en-US" sz="1400"/>
                        <a:t>128KB - 1MB (Optional)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8FF"/>
                    </a:solidFill>
                  </a:tcPr>
                </a:tc>
                <a:tc>
                  <a:txBody>
                    <a:bodyPr/>
                    <a:lstStyle/>
                    <a:p>
                      <a:pPr algn="ctr"/>
                      <a:r>
                        <a:rPr lang="en-US" sz="1400"/>
                        <a:t>128KB - 2MB (Optional)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8FF"/>
                    </a:solidFill>
                  </a:tcPr>
                </a:tc>
              </a:tr>
            </a:tbl>
          </a:graphicData>
        </a:graphic>
      </p:graphicFrame>
      <p:sp>
        <p:nvSpPr>
          <p:cNvPr id="6" name="TextBox 5"/>
          <p:cNvSpPr txBox="1"/>
          <p:nvPr/>
        </p:nvSpPr>
        <p:spPr>
          <a:xfrm>
            <a:off x="176214" y="619240"/>
            <a:ext cx="8025595" cy="369332"/>
          </a:xfrm>
          <a:prstGeom prst="rect">
            <a:avLst/>
          </a:prstGeom>
          <a:noFill/>
        </p:spPr>
        <p:txBody>
          <a:bodyPr wrap="none" rtlCol="0">
            <a:spAutoFit/>
          </a:bodyPr>
          <a:lstStyle/>
          <a:p>
            <a:r>
              <a:rPr lang="hu-HU">
                <a:solidFill>
                  <a:srgbClr val="2D2D8A"/>
                </a:solidFill>
              </a:rPr>
              <a:t>C</a:t>
            </a:r>
            <a:r>
              <a:rPr lang="hu-HU" smtClean="0">
                <a:solidFill>
                  <a:srgbClr val="2D2D8A"/>
                </a:solidFill>
              </a:rPr>
              <a:t>ontrasting the Cortex-A7 and Cortex-A53 microarchitectures </a:t>
            </a:r>
            <a:r>
              <a:rPr lang="hu-HU" smtClean="0"/>
              <a:t>[75] </a:t>
            </a:r>
            <a:endParaRPr lang="en-US"/>
          </a:p>
        </p:txBody>
      </p:sp>
    </p:spTree>
    <p:extLst>
      <p:ext uri="{BB962C8B-B14F-4D97-AF65-F5344CB8AC3E}">
        <p14:creationId xmlns:p14="http://schemas.microsoft.com/office/powerpoint/2010/main" val="3264064480"/>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6.2.4 </a:t>
            </a:r>
            <a:r>
              <a:rPr lang="en-US" dirty="0"/>
              <a:t>The </a:t>
            </a:r>
            <a:r>
              <a:rPr lang="en-US" dirty="0" smtClean="0"/>
              <a:t>low </a:t>
            </a:r>
            <a:r>
              <a:rPr lang="en-US" dirty="0"/>
              <a:t>power Cortex-A53 </a:t>
            </a:r>
            <a:r>
              <a:rPr lang="hu-HU" dirty="0" smtClean="0"/>
              <a:t>(7)</a:t>
            </a:r>
            <a:endParaRPr lang="en-US" dirty="0"/>
          </a:p>
        </p:txBody>
      </p:sp>
      <p:sp>
        <p:nvSpPr>
          <p:cNvPr id="5" name="TextBox 4"/>
          <p:cNvSpPr txBox="1"/>
          <p:nvPr/>
        </p:nvSpPr>
        <p:spPr>
          <a:xfrm>
            <a:off x="296863" y="953725"/>
            <a:ext cx="8652946" cy="1723549"/>
          </a:xfrm>
          <a:prstGeom prst="rect">
            <a:avLst/>
          </a:prstGeom>
          <a:noFill/>
        </p:spPr>
        <p:txBody>
          <a:bodyPr wrap="none" rtlCol="0">
            <a:spAutoFit/>
          </a:bodyPr>
          <a:lstStyle/>
          <a:p>
            <a:pPr marL="285750" indent="-285750">
              <a:buFont typeface="Arial" panose="020B0604020202020204" pitchFamily="34" charset="0"/>
              <a:buChar char="•"/>
            </a:pPr>
            <a:r>
              <a:rPr lang="hu-HU" sz="1600" dirty="0" smtClean="0">
                <a:solidFill>
                  <a:srgbClr val="000000"/>
                </a:solidFill>
              </a:rPr>
              <a:t>We note that the </a:t>
            </a:r>
            <a:r>
              <a:rPr lang="hu-HU" sz="1600" dirty="0" smtClean="0">
                <a:solidFill>
                  <a:srgbClr val="FF0000"/>
                </a:solidFill>
              </a:rPr>
              <a:t>Cortex-A7</a:t>
            </a:r>
            <a:r>
              <a:rPr lang="hu-HU" sz="1600" dirty="0" smtClean="0">
                <a:solidFill>
                  <a:srgbClr val="000000"/>
                </a:solidFill>
              </a:rPr>
              <a:t> has a partially dual-issue capability, meaning that</a:t>
            </a:r>
          </a:p>
          <a:p>
            <a:pPr>
              <a:spcAft>
                <a:spcPts val="600"/>
              </a:spcAft>
            </a:pPr>
            <a:r>
              <a:rPr lang="hu-HU" sz="1600" dirty="0">
                <a:solidFill>
                  <a:srgbClr val="000000"/>
                </a:solidFill>
              </a:rPr>
              <a:t> </a:t>
            </a:r>
            <a:r>
              <a:rPr lang="hu-HU" sz="1600" dirty="0" smtClean="0">
                <a:solidFill>
                  <a:srgbClr val="000000"/>
                </a:solidFill>
              </a:rPr>
              <a:t>     </a:t>
            </a:r>
            <a:r>
              <a:rPr lang="hu-HU" sz="1600" dirty="0" smtClean="0">
                <a:solidFill>
                  <a:srgbClr val="0070C0"/>
                </a:solidFill>
              </a:rPr>
              <a:t>the second issue slot can only issue branch and integer operations.</a:t>
            </a:r>
          </a:p>
          <a:p>
            <a:pPr marL="285750" indent="-285750">
              <a:buFont typeface="Arial" panose="020B0604020202020204" pitchFamily="34" charset="0"/>
              <a:buChar char="•"/>
            </a:pPr>
            <a:r>
              <a:rPr lang="hu-HU" sz="1600" dirty="0" smtClean="0">
                <a:solidFill>
                  <a:srgbClr val="000000"/>
                </a:solidFill>
              </a:rPr>
              <a:t>In the </a:t>
            </a:r>
            <a:r>
              <a:rPr lang="hu-HU" sz="1600" dirty="0" smtClean="0">
                <a:solidFill>
                  <a:srgbClr val="FF0000"/>
                </a:solidFill>
              </a:rPr>
              <a:t>Cortex-A53 </a:t>
            </a:r>
            <a:r>
              <a:rPr lang="hu-HU" sz="1600" dirty="0" smtClean="0">
                <a:solidFill>
                  <a:srgbClr val="0070C0"/>
                </a:solidFill>
              </a:rPr>
              <a:t>the second issue slot can also issue load-store and FP/NEON</a:t>
            </a:r>
          </a:p>
          <a:p>
            <a:pPr>
              <a:spcAft>
                <a:spcPts val="600"/>
              </a:spcAft>
            </a:pPr>
            <a:r>
              <a:rPr lang="hu-HU" sz="1600" dirty="0">
                <a:solidFill>
                  <a:srgbClr val="0070C0"/>
                </a:solidFill>
              </a:rPr>
              <a:t> </a:t>
            </a:r>
            <a:r>
              <a:rPr lang="hu-HU" sz="1600" dirty="0" smtClean="0">
                <a:solidFill>
                  <a:srgbClr val="0070C0"/>
                </a:solidFill>
              </a:rPr>
              <a:t>     operations.</a:t>
            </a:r>
          </a:p>
          <a:p>
            <a:pPr marL="285750" indent="-285750">
              <a:buFont typeface="Arial" panose="020B0604020202020204" pitchFamily="34" charset="0"/>
              <a:buChar char="•"/>
            </a:pPr>
            <a:r>
              <a:rPr lang="hu-HU" sz="1600" dirty="0" smtClean="0">
                <a:solidFill>
                  <a:srgbClr val="000000"/>
                </a:solidFill>
              </a:rPr>
              <a:t>In additon, the branch prediction capabilities of the A53 were also significantly</a:t>
            </a:r>
          </a:p>
          <a:p>
            <a:r>
              <a:rPr lang="hu-HU" sz="1600" dirty="0">
                <a:solidFill>
                  <a:srgbClr val="000000"/>
                </a:solidFill>
              </a:rPr>
              <a:t> </a:t>
            </a:r>
            <a:r>
              <a:rPr lang="hu-HU" sz="1600" dirty="0" smtClean="0">
                <a:solidFill>
                  <a:srgbClr val="000000"/>
                </a:solidFill>
              </a:rPr>
              <a:t>     improved by including conditional and indirect jump predictors.  </a:t>
            </a:r>
            <a:endParaRPr lang="en-US" sz="1600" dirty="0">
              <a:solidFill>
                <a:srgbClr val="000000"/>
              </a:solidFill>
            </a:endParaRPr>
          </a:p>
        </p:txBody>
      </p:sp>
      <p:sp>
        <p:nvSpPr>
          <p:cNvPr id="6" name="TextBox 5"/>
          <p:cNvSpPr txBox="1"/>
          <p:nvPr/>
        </p:nvSpPr>
        <p:spPr>
          <a:xfrm>
            <a:off x="187465" y="643746"/>
            <a:ext cx="1603131" cy="338554"/>
          </a:xfrm>
          <a:prstGeom prst="rect">
            <a:avLst/>
          </a:prstGeom>
          <a:noFill/>
        </p:spPr>
        <p:txBody>
          <a:bodyPr wrap="none" rtlCol="0">
            <a:spAutoFit/>
          </a:bodyPr>
          <a:lstStyle/>
          <a:p>
            <a:r>
              <a:rPr lang="hu-HU" sz="1600" smtClean="0">
                <a:solidFill>
                  <a:srgbClr val="FF0000"/>
                </a:solidFill>
              </a:rPr>
              <a:t>Remarks </a:t>
            </a:r>
            <a:r>
              <a:rPr lang="hu-HU" sz="1600" smtClean="0"/>
              <a:t>[75]</a:t>
            </a:r>
            <a:endParaRPr lang="en-US" sz="1600"/>
          </a:p>
        </p:txBody>
      </p:sp>
    </p:spTree>
    <p:extLst>
      <p:ext uri="{BB962C8B-B14F-4D97-AF65-F5344CB8AC3E}">
        <p14:creationId xmlns:p14="http://schemas.microsoft.com/office/powerpoint/2010/main" val="397375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additive="base">
                                        <p:cTn id="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anim calcmode="lin" valueType="num">
                                      <p:cBhvr additive="base">
                                        <p:cTn id="1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hu-HU" dirty="0"/>
              <a:t>1 Overview </a:t>
            </a:r>
            <a:r>
              <a:rPr lang="hu-HU" dirty="0" smtClean="0"/>
              <a:t>(5)</a:t>
            </a:r>
            <a:endParaRPr lang="en-US" dirty="0"/>
          </a:p>
        </p:txBody>
      </p:sp>
      <p:sp>
        <p:nvSpPr>
          <p:cNvPr id="4" name="TextBox 3"/>
          <p:cNvSpPr txBox="1"/>
          <p:nvPr/>
        </p:nvSpPr>
        <p:spPr>
          <a:xfrm>
            <a:off x="355849" y="953725"/>
            <a:ext cx="7984045" cy="1749197"/>
          </a:xfrm>
          <a:prstGeom prst="rect">
            <a:avLst/>
          </a:prstGeom>
          <a:noFill/>
        </p:spPr>
        <p:txBody>
          <a:bodyPr wrap="none" rtlCol="0">
            <a:spAutoFit/>
          </a:bodyPr>
          <a:lstStyle/>
          <a:p>
            <a:pPr>
              <a:spcAft>
                <a:spcPts val="200"/>
              </a:spcAft>
            </a:pPr>
            <a:r>
              <a:rPr lang="hu-HU" sz="1600" baseline="30000" dirty="0" smtClean="0"/>
              <a:t>1</a:t>
            </a:r>
            <a:r>
              <a:rPr lang="en-US" sz="1600" dirty="0" smtClean="0"/>
              <a:t>The </a:t>
            </a:r>
            <a:r>
              <a:rPr lang="en-US" sz="1600" dirty="0"/>
              <a:t>Advanced SIMD architecture </a:t>
            </a:r>
            <a:r>
              <a:rPr lang="en-US" sz="1600" dirty="0" smtClean="0"/>
              <a:t>extension</a:t>
            </a:r>
            <a:r>
              <a:rPr lang="hu-HU" sz="1600" dirty="0" smtClean="0"/>
              <a:t> is </a:t>
            </a:r>
            <a:r>
              <a:rPr lang="en-US" sz="1600" dirty="0" smtClean="0"/>
              <a:t>commonly </a:t>
            </a:r>
            <a:r>
              <a:rPr lang="en-US" sz="1600" dirty="0"/>
              <a:t>referred to as </a:t>
            </a:r>
            <a:r>
              <a:rPr lang="hu-HU" sz="1600" dirty="0" smtClean="0"/>
              <a:t>the</a:t>
            </a:r>
          </a:p>
          <a:p>
            <a:pPr>
              <a:spcAft>
                <a:spcPts val="400"/>
              </a:spcAft>
            </a:pPr>
            <a:r>
              <a:rPr lang="hu-HU" sz="1600" dirty="0"/>
              <a:t> </a:t>
            </a:r>
            <a:r>
              <a:rPr lang="hu-HU" sz="1600" dirty="0" smtClean="0"/>
              <a:t>  </a:t>
            </a:r>
            <a:r>
              <a:rPr lang="en-US" sz="1600" dirty="0" smtClean="0"/>
              <a:t>NEON technology</a:t>
            </a:r>
            <a:r>
              <a:rPr lang="hu-HU" sz="1600" dirty="0" smtClean="0"/>
              <a:t>.</a:t>
            </a:r>
          </a:p>
          <a:p>
            <a:pPr>
              <a:spcAft>
                <a:spcPts val="400"/>
              </a:spcAft>
            </a:pPr>
            <a:r>
              <a:rPr lang="hu-HU" sz="1600" dirty="0" smtClean="0"/>
              <a:t>The VFP subset became depricated in the ARMv8 ISA.</a:t>
            </a:r>
          </a:p>
          <a:p>
            <a:pPr>
              <a:spcAft>
                <a:spcPts val="400"/>
              </a:spcAft>
            </a:pPr>
            <a:r>
              <a:rPr lang="hu-HU" sz="1600" baseline="30000" dirty="0" smtClean="0"/>
              <a:t>3</a:t>
            </a:r>
            <a:r>
              <a:rPr lang="hu-HU" sz="1600" dirty="0" smtClean="0"/>
              <a:t>Jazelle-RTC (ThumbEE) became depricated in ARMv7 Issue C in 10/2011.</a:t>
            </a:r>
          </a:p>
          <a:p>
            <a:r>
              <a:rPr lang="hu-HU" sz="1600" baseline="30000" dirty="0" smtClean="0"/>
              <a:t>4</a:t>
            </a:r>
            <a:r>
              <a:rPr lang="hu-HU" sz="1600" dirty="0" smtClean="0"/>
              <a:t>The VSE (Scalable Vector Extension) subset became introduced in the</a:t>
            </a:r>
          </a:p>
          <a:p>
            <a:r>
              <a:rPr lang="hu-HU" sz="1600" dirty="0"/>
              <a:t> </a:t>
            </a:r>
            <a:r>
              <a:rPr lang="hu-HU" sz="1600" dirty="0" smtClean="0"/>
              <a:t>  ARMv8 ISA only in 2016.</a:t>
            </a:r>
            <a:endParaRPr lang="hu-HU" sz="1600" dirty="0"/>
          </a:p>
        </p:txBody>
      </p:sp>
      <p:sp>
        <p:nvSpPr>
          <p:cNvPr id="6" name="TextBox 5"/>
          <p:cNvSpPr txBox="1"/>
          <p:nvPr/>
        </p:nvSpPr>
        <p:spPr>
          <a:xfrm>
            <a:off x="196655" y="638690"/>
            <a:ext cx="1085362" cy="338554"/>
          </a:xfrm>
          <a:prstGeom prst="rect">
            <a:avLst/>
          </a:prstGeom>
          <a:noFill/>
        </p:spPr>
        <p:txBody>
          <a:bodyPr wrap="none" rtlCol="0">
            <a:spAutoFit/>
          </a:bodyPr>
          <a:lstStyle/>
          <a:p>
            <a:r>
              <a:rPr lang="hu-HU" sz="1600" dirty="0" smtClean="0">
                <a:solidFill>
                  <a:srgbClr val="FF0000"/>
                </a:solidFill>
              </a:rPr>
              <a:t>Remarks</a:t>
            </a:r>
            <a:endParaRPr lang="en-US" sz="1600" dirty="0">
              <a:solidFill>
                <a:srgbClr val="FF0000"/>
              </a:solidFill>
            </a:endParaRPr>
          </a:p>
        </p:txBody>
      </p:sp>
    </p:spTree>
    <p:extLst>
      <p:ext uri="{BB962C8B-B14F-4D97-AF65-F5344CB8AC3E}">
        <p14:creationId xmlns:p14="http://schemas.microsoft.com/office/powerpoint/2010/main" val="217212909"/>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9247" y="634977"/>
            <a:ext cx="7631256" cy="646331"/>
          </a:xfrm>
          <a:prstGeom prst="rect">
            <a:avLst/>
          </a:prstGeom>
          <a:noFill/>
        </p:spPr>
        <p:txBody>
          <a:bodyPr wrap="none" rtlCol="0">
            <a:spAutoFit/>
          </a:bodyPr>
          <a:lstStyle/>
          <a:p>
            <a:r>
              <a:rPr lang="hu-HU" dirty="0" smtClean="0">
                <a:solidFill>
                  <a:srgbClr val="2D2D8A"/>
                </a:solidFill>
              </a:rPr>
              <a:t>Contrasting the </a:t>
            </a:r>
            <a:r>
              <a:rPr lang="en-US" dirty="0" smtClean="0">
                <a:solidFill>
                  <a:srgbClr val="2D2D8A"/>
                </a:solidFill>
              </a:rPr>
              <a:t>Cortex-A53 </a:t>
            </a:r>
            <a:r>
              <a:rPr lang="hu-HU" dirty="0" smtClean="0">
                <a:solidFill>
                  <a:srgbClr val="2D2D8A"/>
                </a:solidFill>
              </a:rPr>
              <a:t>and </a:t>
            </a:r>
            <a:r>
              <a:rPr lang="en-US" dirty="0" smtClean="0">
                <a:solidFill>
                  <a:srgbClr val="2D2D8A"/>
                </a:solidFill>
              </a:rPr>
              <a:t>Cortex-A57</a:t>
            </a:r>
            <a:r>
              <a:rPr lang="hu-HU" dirty="0" smtClean="0">
                <a:solidFill>
                  <a:srgbClr val="2D2D8A"/>
                </a:solidFill>
              </a:rPr>
              <a:t> arithmetic</a:t>
            </a:r>
            <a:r>
              <a:rPr lang="en-US" dirty="0" smtClean="0">
                <a:solidFill>
                  <a:srgbClr val="2D2D8A"/>
                </a:solidFill>
              </a:rPr>
              <a:t> pipeline</a:t>
            </a:r>
            <a:r>
              <a:rPr lang="hu-HU" dirty="0" smtClean="0">
                <a:solidFill>
                  <a:srgbClr val="2D2D8A"/>
                </a:solidFill>
              </a:rPr>
              <a:t>s</a:t>
            </a:r>
          </a:p>
          <a:p>
            <a:r>
              <a:rPr lang="en-US" dirty="0" smtClean="0">
                <a:solidFill>
                  <a:srgbClr val="2D2D8A"/>
                </a:solidFill>
              </a:rPr>
              <a:t> </a:t>
            </a:r>
            <a:r>
              <a:rPr lang="en-US" dirty="0" smtClean="0"/>
              <a:t>[</a:t>
            </a:r>
            <a:r>
              <a:rPr lang="hu-HU" dirty="0" smtClean="0"/>
              <a:t>Based on 54</a:t>
            </a:r>
            <a:r>
              <a:rPr lang="en-US" dirty="0" smtClean="0"/>
              <a:t>]</a:t>
            </a:r>
            <a:endParaRPr lang="en-US" dirty="0"/>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6" t="44656" r="1286"/>
          <a:stretch/>
        </p:blipFill>
        <p:spPr bwMode="auto">
          <a:xfrm>
            <a:off x="110137" y="3137413"/>
            <a:ext cx="8910990" cy="2181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6"/>
          <p:cNvSpPr>
            <a:spLocks noGrp="1"/>
          </p:cNvSpPr>
          <p:nvPr>
            <p:ph type="title"/>
          </p:nvPr>
        </p:nvSpPr>
        <p:spPr>
          <a:xfrm>
            <a:off x="0" y="0"/>
            <a:ext cx="9144000" cy="393700"/>
          </a:xfrm>
        </p:spPr>
        <p:txBody>
          <a:bodyPr/>
          <a:lstStyle/>
          <a:p>
            <a:r>
              <a:rPr lang="hu-HU" dirty="0" smtClean="0"/>
              <a:t>6.2.4 </a:t>
            </a:r>
            <a:r>
              <a:rPr lang="en-US" dirty="0" smtClean="0"/>
              <a:t>The low power Cortex-A53 </a:t>
            </a:r>
            <a:r>
              <a:rPr lang="hu-HU" dirty="0" smtClean="0"/>
              <a:t>(8)</a:t>
            </a:r>
            <a:endParaRPr lang="en-US" dirty="0"/>
          </a:p>
        </p:txBody>
      </p:sp>
      <p:sp>
        <p:nvSpPr>
          <p:cNvPr id="2" name="TextBox 1"/>
          <p:cNvSpPr txBox="1"/>
          <p:nvPr/>
        </p:nvSpPr>
        <p:spPr>
          <a:xfrm>
            <a:off x="1217136" y="5329370"/>
            <a:ext cx="1599669" cy="1384995"/>
          </a:xfrm>
          <a:prstGeom prst="rect">
            <a:avLst/>
          </a:prstGeom>
          <a:noFill/>
        </p:spPr>
        <p:txBody>
          <a:bodyPr wrap="none" rtlCol="0">
            <a:spAutoFit/>
          </a:bodyPr>
          <a:lstStyle/>
          <a:p>
            <a:r>
              <a:rPr lang="hu-HU" sz="1400" smtClean="0">
                <a:solidFill>
                  <a:srgbClr val="000000"/>
                </a:solidFill>
              </a:rPr>
              <a:t>D: Decode</a:t>
            </a:r>
          </a:p>
          <a:p>
            <a:r>
              <a:rPr lang="hu-HU" sz="1400" smtClean="0">
                <a:solidFill>
                  <a:srgbClr val="000000"/>
                </a:solidFill>
              </a:rPr>
              <a:t>R: Rename</a:t>
            </a:r>
          </a:p>
          <a:p>
            <a:r>
              <a:rPr lang="hu-HU" sz="1400" smtClean="0">
                <a:solidFill>
                  <a:srgbClr val="000000"/>
                </a:solidFill>
              </a:rPr>
              <a:t>P: Dispatch</a:t>
            </a:r>
          </a:p>
          <a:p>
            <a:r>
              <a:rPr lang="hu-HU" sz="1400" smtClean="0">
                <a:solidFill>
                  <a:srgbClr val="000000"/>
                </a:solidFill>
              </a:rPr>
              <a:t>I: Issue</a:t>
            </a:r>
          </a:p>
          <a:p>
            <a:r>
              <a:rPr lang="hu-HU" sz="1400" smtClean="0">
                <a:solidFill>
                  <a:srgbClr val="000000"/>
                </a:solidFill>
              </a:rPr>
              <a:t>E: Execute</a:t>
            </a:r>
          </a:p>
          <a:p>
            <a:r>
              <a:rPr lang="hu-HU" sz="1400" smtClean="0">
                <a:solidFill>
                  <a:srgbClr val="000000"/>
                </a:solidFill>
              </a:rPr>
              <a:t>WB: Write Back</a:t>
            </a:r>
            <a:endParaRPr lang="hu-HU" sz="1400">
              <a:solidFill>
                <a:srgbClr val="000000"/>
              </a:solidFill>
            </a:endParaRPr>
          </a:p>
        </p:txBody>
      </p:sp>
      <p:grpSp>
        <p:nvGrpSpPr>
          <p:cNvPr id="5" name="Group 4"/>
          <p:cNvGrpSpPr/>
          <p:nvPr/>
        </p:nvGrpSpPr>
        <p:grpSpPr>
          <a:xfrm>
            <a:off x="0" y="1268760"/>
            <a:ext cx="9021127" cy="1683153"/>
            <a:chOff x="0" y="1268760"/>
            <a:chExt cx="9021127" cy="1683153"/>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6" t="9311" r="1286" b="55022"/>
            <a:stretch/>
          </p:blipFill>
          <p:spPr bwMode="auto">
            <a:xfrm>
              <a:off x="110137" y="1545824"/>
              <a:ext cx="8910990" cy="1406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477" t="10141" r="1286" b="78443"/>
            <a:stretch/>
          </p:blipFill>
          <p:spPr bwMode="auto">
            <a:xfrm>
              <a:off x="4842029" y="1268760"/>
              <a:ext cx="4179097" cy="45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350" t="19273" r="45548" b="68946"/>
            <a:stretch/>
          </p:blipFill>
          <p:spPr bwMode="auto">
            <a:xfrm>
              <a:off x="1781689" y="1575445"/>
              <a:ext cx="3150351" cy="464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0" y="1808820"/>
              <a:ext cx="1781689" cy="675075"/>
            </a:xfrm>
            <a:prstGeom prst="rect">
              <a:avLst/>
            </a:prstGeom>
            <a:solidFill>
              <a:schemeClr val="bg1"/>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smtClean="0">
                <a:solidFill>
                  <a:srgbClr val="000000"/>
                </a:solidFill>
              </a:endParaRPr>
            </a:p>
          </p:txBody>
        </p:sp>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38" t="20415" r="80137" b="68169"/>
            <a:stretch/>
          </p:blipFill>
          <p:spPr bwMode="auto">
            <a:xfrm>
              <a:off x="71499" y="1804435"/>
              <a:ext cx="1665185" cy="45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TextBox 11"/>
          <p:cNvSpPr txBox="1"/>
          <p:nvPr/>
        </p:nvSpPr>
        <p:spPr>
          <a:xfrm>
            <a:off x="3356485" y="5679250"/>
            <a:ext cx="5611793" cy="789960"/>
          </a:xfrm>
          <a:prstGeom prst="rect">
            <a:avLst/>
          </a:prstGeom>
          <a:noFill/>
        </p:spPr>
        <p:txBody>
          <a:bodyPr wrap="none" rtlCol="0">
            <a:spAutoFit/>
          </a:bodyPr>
          <a:lstStyle/>
          <a:p>
            <a:pPr>
              <a:spcAft>
                <a:spcPts val="400"/>
              </a:spcAft>
            </a:pPr>
            <a:r>
              <a:rPr lang="hu-HU" sz="1400" smtClean="0">
                <a:solidFill>
                  <a:srgbClr val="000000"/>
                </a:solidFill>
              </a:rPr>
              <a:t>Note: Branch and Load/Store pipelines not shown</a:t>
            </a:r>
          </a:p>
          <a:p>
            <a:r>
              <a:rPr lang="hu-HU" sz="1400" smtClean="0">
                <a:solidFill>
                  <a:srgbClr val="000000"/>
                </a:solidFill>
              </a:rPr>
              <a:t>(1x Load/Store pipeline for the Cortex A-53 and</a:t>
            </a:r>
          </a:p>
          <a:p>
            <a:r>
              <a:rPr lang="hu-HU" sz="1400" smtClean="0">
                <a:solidFill>
                  <a:srgbClr val="000000"/>
                </a:solidFill>
              </a:rPr>
              <a:t>2x Load/Store and 1x Branch pipeline for the Cortex-A-57)</a:t>
            </a:r>
            <a:endParaRPr lang="en-US" sz="1400">
              <a:solidFill>
                <a:srgbClr val="000000"/>
              </a:solidFill>
            </a:endParaRPr>
          </a:p>
        </p:txBody>
      </p:sp>
    </p:spTree>
    <p:extLst>
      <p:ext uri="{BB962C8B-B14F-4D97-AF65-F5344CB8AC3E}">
        <p14:creationId xmlns:p14="http://schemas.microsoft.com/office/powerpoint/2010/main" val="1425967264"/>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9877" y="1081835"/>
            <a:ext cx="8776670" cy="623248"/>
          </a:xfrm>
          <a:prstGeom prst="rect">
            <a:avLst/>
          </a:prstGeom>
        </p:spPr>
        <p:txBody>
          <a:bodyPr wrap="square">
            <a:spAutoFit/>
          </a:bodyPr>
          <a:lstStyle/>
          <a:p>
            <a:pPr marL="285750" indent="-285750">
              <a:spcAft>
                <a:spcPts val="300"/>
              </a:spcAft>
              <a:buFont typeface="Arial" panose="020B0604020202020204" pitchFamily="34" charset="0"/>
              <a:buChar char="•"/>
            </a:pPr>
            <a:r>
              <a:rPr lang="en-US" sz="1600" dirty="0">
                <a:solidFill>
                  <a:srgbClr val="000000"/>
                </a:solidFill>
              </a:rPr>
              <a:t>Core efficiency: </a:t>
            </a:r>
            <a:r>
              <a:rPr lang="en-US" sz="1600" dirty="0" smtClean="0">
                <a:solidFill>
                  <a:srgbClr val="0070C0"/>
                </a:solidFill>
              </a:rPr>
              <a:t>2.3 </a:t>
            </a:r>
            <a:r>
              <a:rPr lang="en-US" sz="1600" dirty="0">
                <a:solidFill>
                  <a:srgbClr val="0070C0"/>
                </a:solidFill>
              </a:rPr>
              <a:t>DMIPS/MHz</a:t>
            </a:r>
          </a:p>
          <a:p>
            <a:pPr marL="285750" indent="-285750">
              <a:buFont typeface="Arial" panose="020B0604020202020204" pitchFamily="34" charset="0"/>
              <a:buChar char="•"/>
            </a:pPr>
            <a:r>
              <a:rPr lang="en-US" sz="1600" dirty="0" smtClean="0">
                <a:solidFill>
                  <a:srgbClr val="000000"/>
                </a:solidFill>
              </a:rPr>
              <a:t>Expected core </a:t>
            </a:r>
            <a:r>
              <a:rPr lang="en-US" sz="1600" dirty="0">
                <a:solidFill>
                  <a:srgbClr val="000000"/>
                </a:solidFill>
              </a:rPr>
              <a:t>frequency </a:t>
            </a:r>
            <a:r>
              <a:rPr lang="en-US" sz="1600" dirty="0" smtClean="0">
                <a:solidFill>
                  <a:srgbClr val="0070C0"/>
                </a:solidFill>
              </a:rPr>
              <a:t>up </a:t>
            </a:r>
            <a:r>
              <a:rPr lang="en-US" sz="1600" dirty="0">
                <a:solidFill>
                  <a:srgbClr val="0070C0"/>
                </a:solidFill>
              </a:rPr>
              <a:t>to </a:t>
            </a:r>
            <a:r>
              <a:rPr lang="en-US" sz="1600" dirty="0" smtClean="0">
                <a:solidFill>
                  <a:srgbClr val="0070C0"/>
                </a:solidFill>
              </a:rPr>
              <a:t>1.5 GHz.</a:t>
            </a:r>
            <a:endParaRPr lang="en-US" sz="1600" dirty="0">
              <a:solidFill>
                <a:srgbClr val="000000"/>
              </a:solidFill>
            </a:endParaRPr>
          </a:p>
        </p:txBody>
      </p:sp>
      <p:sp>
        <p:nvSpPr>
          <p:cNvPr id="5" name="TextBox 4"/>
          <p:cNvSpPr txBox="1"/>
          <p:nvPr/>
        </p:nvSpPr>
        <p:spPr>
          <a:xfrm>
            <a:off x="176368" y="632160"/>
            <a:ext cx="7728462" cy="369332"/>
          </a:xfrm>
          <a:prstGeom prst="rect">
            <a:avLst/>
          </a:prstGeom>
          <a:noFill/>
        </p:spPr>
        <p:txBody>
          <a:bodyPr wrap="none" rtlCol="0">
            <a:spAutoFit/>
          </a:bodyPr>
          <a:lstStyle/>
          <a:p>
            <a:r>
              <a:rPr lang="en-US" dirty="0" smtClean="0">
                <a:solidFill>
                  <a:srgbClr val="2D2D8A"/>
                </a:solidFill>
              </a:rPr>
              <a:t>Key features of the microarchitecture of the Cortex-A53 core</a:t>
            </a:r>
            <a:r>
              <a:rPr lang="hu-HU" dirty="0" smtClean="0">
                <a:solidFill>
                  <a:srgbClr val="2D2D8A"/>
                </a:solidFill>
              </a:rPr>
              <a:t> </a:t>
            </a:r>
            <a:r>
              <a:rPr lang="en-US" dirty="0" smtClean="0">
                <a:solidFill>
                  <a:srgbClr val="2D2D8A"/>
                </a:solidFill>
              </a:rPr>
              <a:t>-3 </a:t>
            </a:r>
            <a:endParaRPr lang="en-US" dirty="0">
              <a:solidFill>
                <a:srgbClr val="2D2D8A"/>
              </a:solidFill>
            </a:endParaRPr>
          </a:p>
        </p:txBody>
      </p:sp>
      <p:sp>
        <p:nvSpPr>
          <p:cNvPr id="6" name="Title 6"/>
          <p:cNvSpPr>
            <a:spLocks noGrp="1"/>
          </p:cNvSpPr>
          <p:nvPr>
            <p:ph type="title"/>
          </p:nvPr>
        </p:nvSpPr>
        <p:spPr>
          <a:xfrm>
            <a:off x="0" y="0"/>
            <a:ext cx="9144000" cy="393700"/>
          </a:xfrm>
        </p:spPr>
        <p:txBody>
          <a:bodyPr/>
          <a:lstStyle/>
          <a:p>
            <a:r>
              <a:rPr lang="hu-HU" dirty="0" smtClean="0"/>
              <a:t>6.2.4 </a:t>
            </a:r>
            <a:r>
              <a:rPr lang="en-US" dirty="0"/>
              <a:t>The </a:t>
            </a:r>
            <a:r>
              <a:rPr lang="en-US" dirty="0" smtClean="0"/>
              <a:t>low </a:t>
            </a:r>
            <a:r>
              <a:rPr lang="en-US" dirty="0"/>
              <a:t>power Cortex-A53 </a:t>
            </a:r>
            <a:r>
              <a:rPr lang="hu-HU" dirty="0" smtClean="0"/>
              <a:t>(9)</a:t>
            </a:r>
            <a:endParaRPr lang="en-US" dirty="0"/>
          </a:p>
        </p:txBody>
      </p:sp>
    </p:spTree>
    <p:extLst>
      <p:ext uri="{BB962C8B-B14F-4D97-AF65-F5344CB8AC3E}">
        <p14:creationId xmlns:p14="http://schemas.microsoft.com/office/powerpoint/2010/main" val="278957316"/>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2F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841375" y="1583795"/>
            <a:ext cx="7359650"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hu-HU" sz="1900" dirty="0" smtClean="0">
                <a:solidFill>
                  <a:srgbClr val="FFFFFF"/>
                </a:solidFill>
              </a:rPr>
              <a:t>6.2.5</a:t>
            </a:r>
            <a:r>
              <a:rPr lang="en-US" sz="1900" dirty="0" smtClean="0">
                <a:solidFill>
                  <a:srgbClr val="FFFFFF"/>
                </a:solidFill>
              </a:rPr>
              <a:t> The low power Cortex-A</a:t>
            </a:r>
            <a:r>
              <a:rPr lang="hu-HU" sz="1900" dirty="0" smtClean="0">
                <a:solidFill>
                  <a:srgbClr val="FFFFFF"/>
                </a:solidFill>
              </a:rPr>
              <a:t>35</a:t>
            </a:r>
            <a:endParaRPr lang="hu-HU" sz="1900" dirty="0">
              <a:solidFill>
                <a:srgbClr val="FFFFFF"/>
              </a:solidFill>
            </a:endParaRPr>
          </a:p>
        </p:txBody>
      </p:sp>
    </p:spTree>
    <p:extLst>
      <p:ext uri="{BB962C8B-B14F-4D97-AF65-F5344CB8AC3E}">
        <p14:creationId xmlns:p14="http://schemas.microsoft.com/office/powerpoint/2010/main" val="2074085843"/>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Box 91"/>
          <p:cNvSpPr txBox="1"/>
          <p:nvPr/>
        </p:nvSpPr>
        <p:spPr>
          <a:xfrm>
            <a:off x="161510" y="578598"/>
            <a:ext cx="7430000" cy="646331"/>
          </a:xfrm>
          <a:prstGeom prst="rect">
            <a:avLst/>
          </a:prstGeom>
          <a:noFill/>
        </p:spPr>
        <p:txBody>
          <a:bodyPr wrap="square">
            <a:spAutoFit/>
          </a:bodyPr>
          <a:lstStyle/>
          <a:p>
            <a:pPr>
              <a:defRPr/>
            </a:pPr>
            <a:r>
              <a:rPr lang="hu-HU" dirty="0">
                <a:solidFill>
                  <a:srgbClr val="2D2D8A"/>
                </a:solidFill>
              </a:rPr>
              <a:t>6.2.3 </a:t>
            </a:r>
            <a:r>
              <a:rPr lang="en-US" dirty="0">
                <a:solidFill>
                  <a:srgbClr val="2D2D8A"/>
                </a:solidFill>
              </a:rPr>
              <a:t>The </a:t>
            </a:r>
            <a:r>
              <a:rPr lang="hu-HU" dirty="0">
                <a:solidFill>
                  <a:srgbClr val="2D2D8A"/>
                </a:solidFill>
              </a:rPr>
              <a:t>low power </a:t>
            </a:r>
            <a:r>
              <a:rPr lang="en-US" dirty="0">
                <a:solidFill>
                  <a:srgbClr val="2D2D8A"/>
                </a:solidFill>
              </a:rPr>
              <a:t>Cortex-A</a:t>
            </a:r>
            <a:r>
              <a:rPr lang="hu-HU" dirty="0">
                <a:solidFill>
                  <a:srgbClr val="2D2D8A"/>
                </a:solidFill>
              </a:rPr>
              <a:t>35 -</a:t>
            </a:r>
            <a:r>
              <a:rPr lang="hu-HU" dirty="0" smtClean="0">
                <a:solidFill>
                  <a:srgbClr val="2D2D8A"/>
                </a:solidFill>
              </a:rPr>
              <a:t>1 </a:t>
            </a:r>
            <a:r>
              <a:rPr lang="en-US" dirty="0" smtClean="0">
                <a:solidFill>
                  <a:srgbClr val="000000"/>
                </a:solidFill>
              </a:rPr>
              <a:t>(based </a:t>
            </a:r>
            <a:r>
              <a:rPr lang="en-US" dirty="0">
                <a:solidFill>
                  <a:srgbClr val="000000"/>
                </a:solidFill>
              </a:rPr>
              <a:t>on [</a:t>
            </a:r>
            <a:r>
              <a:rPr lang="hu-HU" dirty="0">
                <a:solidFill>
                  <a:srgbClr val="000000"/>
                </a:solidFill>
              </a:rPr>
              <a:t>12</a:t>
            </a:r>
            <a:r>
              <a:rPr lang="en-US" dirty="0">
                <a:solidFill>
                  <a:srgbClr val="000000"/>
                </a:solidFill>
              </a:rPr>
              <a:t>]) </a:t>
            </a:r>
          </a:p>
          <a:p>
            <a:pPr>
              <a:defRPr/>
            </a:pPr>
            <a:endParaRPr lang="en-US" dirty="0">
              <a:solidFill>
                <a:srgbClr val="000000"/>
              </a:solidFill>
            </a:endParaRPr>
          </a:p>
        </p:txBody>
      </p:sp>
      <p:sp>
        <p:nvSpPr>
          <p:cNvPr id="84" name="Title 1"/>
          <p:cNvSpPr>
            <a:spLocks noGrp="1"/>
          </p:cNvSpPr>
          <p:nvPr>
            <p:ph type="title"/>
          </p:nvPr>
        </p:nvSpPr>
        <p:spPr>
          <a:xfrm>
            <a:off x="0" y="0"/>
            <a:ext cx="9144000" cy="393700"/>
          </a:xfrm>
        </p:spPr>
        <p:txBody>
          <a:bodyPr/>
          <a:lstStyle/>
          <a:p>
            <a:r>
              <a:rPr lang="hu-HU" dirty="0" smtClean="0"/>
              <a:t>6.2.5 </a:t>
            </a:r>
            <a:r>
              <a:rPr lang="en-US" dirty="0"/>
              <a:t>The low power Cortex-A</a:t>
            </a:r>
            <a:r>
              <a:rPr lang="hu-HU" dirty="0"/>
              <a:t>35</a:t>
            </a:r>
            <a:r>
              <a:rPr lang="en-US" dirty="0"/>
              <a:t> </a:t>
            </a:r>
            <a:r>
              <a:rPr lang="hu-HU" dirty="0"/>
              <a:t>(1)</a:t>
            </a:r>
            <a:endParaRPr lang="en-US" dirty="0"/>
          </a:p>
        </p:txBody>
      </p:sp>
      <p:grpSp>
        <p:nvGrpSpPr>
          <p:cNvPr id="17" name="Group 16"/>
          <p:cNvGrpSpPr/>
          <p:nvPr/>
        </p:nvGrpSpPr>
        <p:grpSpPr>
          <a:xfrm>
            <a:off x="42452" y="998730"/>
            <a:ext cx="9431351" cy="5852769"/>
            <a:chOff x="42452" y="473220"/>
            <a:chExt cx="10207651" cy="6466170"/>
          </a:xfrm>
        </p:grpSpPr>
        <p:grpSp>
          <p:nvGrpSpPr>
            <p:cNvPr id="15" name="Group 14"/>
            <p:cNvGrpSpPr/>
            <p:nvPr/>
          </p:nvGrpSpPr>
          <p:grpSpPr>
            <a:xfrm>
              <a:off x="49515" y="473220"/>
              <a:ext cx="10200588" cy="6466170"/>
              <a:chOff x="112168" y="99552"/>
              <a:chExt cx="10200588" cy="6744744"/>
            </a:xfrm>
          </p:grpSpPr>
          <p:sp>
            <p:nvSpPr>
              <p:cNvPr id="6" name="Felfelé nyíl 5"/>
              <p:cNvSpPr/>
              <p:nvPr/>
            </p:nvSpPr>
            <p:spPr>
              <a:xfrm rot="5122871">
                <a:off x="4109166" y="758368"/>
                <a:ext cx="2074324" cy="9216000"/>
              </a:xfrm>
              <a:custGeom>
                <a:avLst/>
                <a:gdLst>
                  <a:gd name="connsiteX0" fmla="*/ 0 w 1663868"/>
                  <a:gd name="connsiteY0" fmla="*/ 831934 h 6271200"/>
                  <a:gd name="connsiteX1" fmla="*/ 831934 w 1663868"/>
                  <a:gd name="connsiteY1" fmla="*/ 0 h 6271200"/>
                  <a:gd name="connsiteX2" fmla="*/ 1663868 w 1663868"/>
                  <a:gd name="connsiteY2" fmla="*/ 831934 h 6271200"/>
                  <a:gd name="connsiteX3" fmla="*/ 1247901 w 1663868"/>
                  <a:gd name="connsiteY3" fmla="*/ 831934 h 6271200"/>
                  <a:gd name="connsiteX4" fmla="*/ 1247901 w 1663868"/>
                  <a:gd name="connsiteY4" fmla="*/ 6271200 h 6271200"/>
                  <a:gd name="connsiteX5" fmla="*/ 415967 w 1663868"/>
                  <a:gd name="connsiteY5" fmla="*/ 6271200 h 6271200"/>
                  <a:gd name="connsiteX6" fmla="*/ 415967 w 1663868"/>
                  <a:gd name="connsiteY6" fmla="*/ 831934 h 6271200"/>
                  <a:gd name="connsiteX7" fmla="*/ 0 w 1663868"/>
                  <a:gd name="connsiteY7" fmla="*/ 831934 h 6271200"/>
                  <a:gd name="connsiteX0" fmla="*/ 0 w 1663868"/>
                  <a:gd name="connsiteY0" fmla="*/ 1590895 h 7030161"/>
                  <a:gd name="connsiteX1" fmla="*/ 764392 w 1663868"/>
                  <a:gd name="connsiteY1" fmla="*/ 0 h 7030161"/>
                  <a:gd name="connsiteX2" fmla="*/ 1663868 w 1663868"/>
                  <a:gd name="connsiteY2" fmla="*/ 1590895 h 7030161"/>
                  <a:gd name="connsiteX3" fmla="*/ 1247901 w 1663868"/>
                  <a:gd name="connsiteY3" fmla="*/ 1590895 h 7030161"/>
                  <a:gd name="connsiteX4" fmla="*/ 1247901 w 1663868"/>
                  <a:gd name="connsiteY4" fmla="*/ 7030161 h 7030161"/>
                  <a:gd name="connsiteX5" fmla="*/ 415967 w 1663868"/>
                  <a:gd name="connsiteY5" fmla="*/ 7030161 h 7030161"/>
                  <a:gd name="connsiteX6" fmla="*/ 415967 w 1663868"/>
                  <a:gd name="connsiteY6" fmla="*/ 1590895 h 7030161"/>
                  <a:gd name="connsiteX7" fmla="*/ 0 w 1663868"/>
                  <a:gd name="connsiteY7" fmla="*/ 1590895 h 7030161"/>
                  <a:gd name="connsiteX0" fmla="*/ 0 w 1465294"/>
                  <a:gd name="connsiteY0" fmla="*/ 1389825 h 7030161"/>
                  <a:gd name="connsiteX1" fmla="*/ 565818 w 1465294"/>
                  <a:gd name="connsiteY1" fmla="*/ 0 h 7030161"/>
                  <a:gd name="connsiteX2" fmla="*/ 1465294 w 1465294"/>
                  <a:gd name="connsiteY2" fmla="*/ 1590895 h 7030161"/>
                  <a:gd name="connsiteX3" fmla="*/ 1049327 w 1465294"/>
                  <a:gd name="connsiteY3" fmla="*/ 1590895 h 7030161"/>
                  <a:gd name="connsiteX4" fmla="*/ 1049327 w 1465294"/>
                  <a:gd name="connsiteY4" fmla="*/ 7030161 h 7030161"/>
                  <a:gd name="connsiteX5" fmla="*/ 217393 w 1465294"/>
                  <a:gd name="connsiteY5" fmla="*/ 7030161 h 7030161"/>
                  <a:gd name="connsiteX6" fmla="*/ 217393 w 1465294"/>
                  <a:gd name="connsiteY6" fmla="*/ 1590895 h 7030161"/>
                  <a:gd name="connsiteX7" fmla="*/ 0 w 1465294"/>
                  <a:gd name="connsiteY7" fmla="*/ 1389825 h 7030161"/>
                  <a:gd name="connsiteX0" fmla="*/ 0 w 1465294"/>
                  <a:gd name="connsiteY0" fmla="*/ 1389825 h 7030161"/>
                  <a:gd name="connsiteX1" fmla="*/ 565818 w 1465294"/>
                  <a:gd name="connsiteY1" fmla="*/ 0 h 7030161"/>
                  <a:gd name="connsiteX2" fmla="*/ 1465294 w 1465294"/>
                  <a:gd name="connsiteY2" fmla="*/ 1590895 h 7030161"/>
                  <a:gd name="connsiteX3" fmla="*/ 1049327 w 1465294"/>
                  <a:gd name="connsiteY3" fmla="*/ 1590895 h 7030161"/>
                  <a:gd name="connsiteX4" fmla="*/ 1049327 w 1465294"/>
                  <a:gd name="connsiteY4" fmla="*/ 7030161 h 7030161"/>
                  <a:gd name="connsiteX5" fmla="*/ 217393 w 1465294"/>
                  <a:gd name="connsiteY5" fmla="*/ 7030161 h 7030161"/>
                  <a:gd name="connsiteX6" fmla="*/ 211557 w 1465294"/>
                  <a:gd name="connsiteY6" fmla="*/ 1383089 h 7030161"/>
                  <a:gd name="connsiteX7" fmla="*/ 0 w 1465294"/>
                  <a:gd name="connsiteY7" fmla="*/ 1389825 h 7030161"/>
                  <a:gd name="connsiteX0" fmla="*/ 0 w 1282087"/>
                  <a:gd name="connsiteY0" fmla="*/ 1389825 h 7030161"/>
                  <a:gd name="connsiteX1" fmla="*/ 565818 w 1282087"/>
                  <a:gd name="connsiteY1" fmla="*/ 0 h 7030161"/>
                  <a:gd name="connsiteX2" fmla="*/ 1282087 w 1282087"/>
                  <a:gd name="connsiteY2" fmla="*/ 1367731 h 7030161"/>
                  <a:gd name="connsiteX3" fmla="*/ 1049327 w 1282087"/>
                  <a:gd name="connsiteY3" fmla="*/ 1590895 h 7030161"/>
                  <a:gd name="connsiteX4" fmla="*/ 1049327 w 1282087"/>
                  <a:gd name="connsiteY4" fmla="*/ 7030161 h 7030161"/>
                  <a:gd name="connsiteX5" fmla="*/ 217393 w 1282087"/>
                  <a:gd name="connsiteY5" fmla="*/ 7030161 h 7030161"/>
                  <a:gd name="connsiteX6" fmla="*/ 211557 w 1282087"/>
                  <a:gd name="connsiteY6" fmla="*/ 1383089 h 7030161"/>
                  <a:gd name="connsiteX7" fmla="*/ 0 w 1282087"/>
                  <a:gd name="connsiteY7" fmla="*/ 1389825 h 7030161"/>
                  <a:gd name="connsiteX0" fmla="*/ 0 w 1282087"/>
                  <a:gd name="connsiteY0" fmla="*/ 1389825 h 7030161"/>
                  <a:gd name="connsiteX1" fmla="*/ 565818 w 1282087"/>
                  <a:gd name="connsiteY1" fmla="*/ 0 h 7030161"/>
                  <a:gd name="connsiteX2" fmla="*/ 1282087 w 1282087"/>
                  <a:gd name="connsiteY2" fmla="*/ 1367731 h 7030161"/>
                  <a:gd name="connsiteX3" fmla="*/ 1037227 w 1282087"/>
                  <a:gd name="connsiteY3" fmla="*/ 1382088 h 7030161"/>
                  <a:gd name="connsiteX4" fmla="*/ 1049327 w 1282087"/>
                  <a:gd name="connsiteY4" fmla="*/ 7030161 h 7030161"/>
                  <a:gd name="connsiteX5" fmla="*/ 217393 w 1282087"/>
                  <a:gd name="connsiteY5" fmla="*/ 7030161 h 7030161"/>
                  <a:gd name="connsiteX6" fmla="*/ 211557 w 1282087"/>
                  <a:gd name="connsiteY6" fmla="*/ 1383089 h 7030161"/>
                  <a:gd name="connsiteX7" fmla="*/ 0 w 1282087"/>
                  <a:gd name="connsiteY7" fmla="*/ 1389825 h 7030161"/>
                  <a:gd name="connsiteX0" fmla="*/ 0 w 1282087"/>
                  <a:gd name="connsiteY0" fmla="*/ 1275304 h 6915640"/>
                  <a:gd name="connsiteX1" fmla="*/ 554225 w 1282087"/>
                  <a:gd name="connsiteY1" fmla="*/ 0 h 6915640"/>
                  <a:gd name="connsiteX2" fmla="*/ 1282087 w 1282087"/>
                  <a:gd name="connsiteY2" fmla="*/ 1253210 h 6915640"/>
                  <a:gd name="connsiteX3" fmla="*/ 1037227 w 1282087"/>
                  <a:gd name="connsiteY3" fmla="*/ 1267567 h 6915640"/>
                  <a:gd name="connsiteX4" fmla="*/ 1049327 w 1282087"/>
                  <a:gd name="connsiteY4" fmla="*/ 6915640 h 6915640"/>
                  <a:gd name="connsiteX5" fmla="*/ 217393 w 1282087"/>
                  <a:gd name="connsiteY5" fmla="*/ 6915640 h 6915640"/>
                  <a:gd name="connsiteX6" fmla="*/ 211557 w 1282087"/>
                  <a:gd name="connsiteY6" fmla="*/ 1268568 h 6915640"/>
                  <a:gd name="connsiteX7" fmla="*/ 0 w 1282087"/>
                  <a:gd name="connsiteY7" fmla="*/ 1275304 h 691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2087" h="6915640">
                    <a:moveTo>
                      <a:pt x="0" y="1275304"/>
                    </a:moveTo>
                    <a:lnTo>
                      <a:pt x="554225" y="0"/>
                    </a:lnTo>
                    <a:lnTo>
                      <a:pt x="1282087" y="1253210"/>
                    </a:lnTo>
                    <a:lnTo>
                      <a:pt x="1037227" y="1267567"/>
                    </a:lnTo>
                    <a:cubicBezTo>
                      <a:pt x="1041260" y="3150258"/>
                      <a:pt x="1045294" y="5032949"/>
                      <a:pt x="1049327" y="6915640"/>
                    </a:cubicBezTo>
                    <a:lnTo>
                      <a:pt x="217393" y="6915640"/>
                    </a:lnTo>
                    <a:cubicBezTo>
                      <a:pt x="215448" y="5033283"/>
                      <a:pt x="213502" y="3150925"/>
                      <a:pt x="211557" y="1268568"/>
                    </a:cubicBezTo>
                    <a:lnTo>
                      <a:pt x="0" y="1275304"/>
                    </a:lnTo>
                    <a:close/>
                  </a:path>
                </a:pathLst>
              </a:custGeom>
              <a:solidFill>
                <a:srgbClr val="C3F3D9"/>
              </a:solidFill>
              <a:ln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solidFill>
                    <a:prstClr val="white"/>
                  </a:solidFill>
                </a:endParaRPr>
              </a:p>
            </p:txBody>
          </p:sp>
          <p:grpSp>
            <p:nvGrpSpPr>
              <p:cNvPr id="8" name="Group 7"/>
              <p:cNvGrpSpPr/>
              <p:nvPr/>
            </p:nvGrpSpPr>
            <p:grpSpPr>
              <a:xfrm>
                <a:off x="112168" y="99552"/>
                <a:ext cx="10200588" cy="6744744"/>
                <a:chOff x="-41096" y="-725383"/>
                <a:chExt cx="10789025" cy="7502659"/>
              </a:xfrm>
            </p:grpSpPr>
            <p:sp>
              <p:nvSpPr>
                <p:cNvPr id="65" name="Felfelé nyíl 5"/>
                <p:cNvSpPr/>
                <p:nvPr/>
              </p:nvSpPr>
              <p:spPr>
                <a:xfrm rot="3780000">
                  <a:off x="4190218" y="-3034189"/>
                  <a:ext cx="2492012" cy="10623410"/>
                </a:xfrm>
                <a:custGeom>
                  <a:avLst/>
                  <a:gdLst>
                    <a:gd name="connsiteX0" fmla="*/ 0 w 1663868"/>
                    <a:gd name="connsiteY0" fmla="*/ 831934 h 6271200"/>
                    <a:gd name="connsiteX1" fmla="*/ 831934 w 1663868"/>
                    <a:gd name="connsiteY1" fmla="*/ 0 h 6271200"/>
                    <a:gd name="connsiteX2" fmla="*/ 1663868 w 1663868"/>
                    <a:gd name="connsiteY2" fmla="*/ 831934 h 6271200"/>
                    <a:gd name="connsiteX3" fmla="*/ 1247901 w 1663868"/>
                    <a:gd name="connsiteY3" fmla="*/ 831934 h 6271200"/>
                    <a:gd name="connsiteX4" fmla="*/ 1247901 w 1663868"/>
                    <a:gd name="connsiteY4" fmla="*/ 6271200 h 6271200"/>
                    <a:gd name="connsiteX5" fmla="*/ 415967 w 1663868"/>
                    <a:gd name="connsiteY5" fmla="*/ 6271200 h 6271200"/>
                    <a:gd name="connsiteX6" fmla="*/ 415967 w 1663868"/>
                    <a:gd name="connsiteY6" fmla="*/ 831934 h 6271200"/>
                    <a:gd name="connsiteX7" fmla="*/ 0 w 1663868"/>
                    <a:gd name="connsiteY7" fmla="*/ 831934 h 6271200"/>
                    <a:gd name="connsiteX0" fmla="*/ 0 w 1663868"/>
                    <a:gd name="connsiteY0" fmla="*/ 1590895 h 7030161"/>
                    <a:gd name="connsiteX1" fmla="*/ 764392 w 1663868"/>
                    <a:gd name="connsiteY1" fmla="*/ 0 h 7030161"/>
                    <a:gd name="connsiteX2" fmla="*/ 1663868 w 1663868"/>
                    <a:gd name="connsiteY2" fmla="*/ 1590895 h 7030161"/>
                    <a:gd name="connsiteX3" fmla="*/ 1247901 w 1663868"/>
                    <a:gd name="connsiteY3" fmla="*/ 1590895 h 7030161"/>
                    <a:gd name="connsiteX4" fmla="*/ 1247901 w 1663868"/>
                    <a:gd name="connsiteY4" fmla="*/ 7030161 h 7030161"/>
                    <a:gd name="connsiteX5" fmla="*/ 415967 w 1663868"/>
                    <a:gd name="connsiteY5" fmla="*/ 7030161 h 7030161"/>
                    <a:gd name="connsiteX6" fmla="*/ 415967 w 1663868"/>
                    <a:gd name="connsiteY6" fmla="*/ 1590895 h 7030161"/>
                    <a:gd name="connsiteX7" fmla="*/ 0 w 1663868"/>
                    <a:gd name="connsiteY7" fmla="*/ 1590895 h 7030161"/>
                    <a:gd name="connsiteX0" fmla="*/ 0 w 1455600"/>
                    <a:gd name="connsiteY0" fmla="*/ 1379646 h 7030161"/>
                    <a:gd name="connsiteX1" fmla="*/ 556124 w 1455600"/>
                    <a:gd name="connsiteY1" fmla="*/ 0 h 7030161"/>
                    <a:gd name="connsiteX2" fmla="*/ 1455600 w 1455600"/>
                    <a:gd name="connsiteY2" fmla="*/ 1590895 h 7030161"/>
                    <a:gd name="connsiteX3" fmla="*/ 1039633 w 1455600"/>
                    <a:gd name="connsiteY3" fmla="*/ 1590895 h 7030161"/>
                    <a:gd name="connsiteX4" fmla="*/ 1039633 w 1455600"/>
                    <a:gd name="connsiteY4" fmla="*/ 7030161 h 7030161"/>
                    <a:gd name="connsiteX5" fmla="*/ 207699 w 1455600"/>
                    <a:gd name="connsiteY5" fmla="*/ 7030161 h 7030161"/>
                    <a:gd name="connsiteX6" fmla="*/ 207699 w 1455600"/>
                    <a:gd name="connsiteY6" fmla="*/ 1590895 h 7030161"/>
                    <a:gd name="connsiteX7" fmla="*/ 0 w 1455600"/>
                    <a:gd name="connsiteY7" fmla="*/ 1379646 h 7030161"/>
                    <a:gd name="connsiteX0" fmla="*/ 0 w 1455600"/>
                    <a:gd name="connsiteY0" fmla="*/ 1379646 h 7030161"/>
                    <a:gd name="connsiteX1" fmla="*/ 556124 w 1455600"/>
                    <a:gd name="connsiteY1" fmla="*/ 0 h 7030161"/>
                    <a:gd name="connsiteX2" fmla="*/ 1455600 w 1455600"/>
                    <a:gd name="connsiteY2" fmla="*/ 1590895 h 7030161"/>
                    <a:gd name="connsiteX3" fmla="*/ 1039633 w 1455600"/>
                    <a:gd name="connsiteY3" fmla="*/ 1590895 h 7030161"/>
                    <a:gd name="connsiteX4" fmla="*/ 1039633 w 1455600"/>
                    <a:gd name="connsiteY4" fmla="*/ 7030161 h 7030161"/>
                    <a:gd name="connsiteX5" fmla="*/ 207699 w 1455600"/>
                    <a:gd name="connsiteY5" fmla="*/ 7030161 h 7030161"/>
                    <a:gd name="connsiteX6" fmla="*/ 204316 w 1455600"/>
                    <a:gd name="connsiteY6" fmla="*/ 1376752 h 7030161"/>
                    <a:gd name="connsiteX7" fmla="*/ 0 w 1455600"/>
                    <a:gd name="connsiteY7" fmla="*/ 1379646 h 7030161"/>
                    <a:gd name="connsiteX0" fmla="*/ 0 w 1455600"/>
                    <a:gd name="connsiteY0" fmla="*/ 1379646 h 7030161"/>
                    <a:gd name="connsiteX1" fmla="*/ 556124 w 1455600"/>
                    <a:gd name="connsiteY1" fmla="*/ 0 h 7030161"/>
                    <a:gd name="connsiteX2" fmla="*/ 1455600 w 1455600"/>
                    <a:gd name="connsiteY2" fmla="*/ 1590895 h 7030161"/>
                    <a:gd name="connsiteX3" fmla="*/ 1034180 w 1455600"/>
                    <a:gd name="connsiteY3" fmla="*/ 1389351 h 7030161"/>
                    <a:gd name="connsiteX4" fmla="*/ 1039633 w 1455600"/>
                    <a:gd name="connsiteY4" fmla="*/ 7030161 h 7030161"/>
                    <a:gd name="connsiteX5" fmla="*/ 207699 w 1455600"/>
                    <a:gd name="connsiteY5" fmla="*/ 7030161 h 7030161"/>
                    <a:gd name="connsiteX6" fmla="*/ 204316 w 1455600"/>
                    <a:gd name="connsiteY6" fmla="*/ 1376752 h 7030161"/>
                    <a:gd name="connsiteX7" fmla="*/ 0 w 1455600"/>
                    <a:gd name="connsiteY7" fmla="*/ 1379646 h 7030161"/>
                    <a:gd name="connsiteX0" fmla="*/ 0 w 1253081"/>
                    <a:gd name="connsiteY0" fmla="*/ 1379646 h 7030161"/>
                    <a:gd name="connsiteX1" fmla="*/ 556124 w 1253081"/>
                    <a:gd name="connsiteY1" fmla="*/ 0 h 7030161"/>
                    <a:gd name="connsiteX2" fmla="*/ 1253081 w 1253081"/>
                    <a:gd name="connsiteY2" fmla="*/ 1375942 h 7030161"/>
                    <a:gd name="connsiteX3" fmla="*/ 1034180 w 1253081"/>
                    <a:gd name="connsiteY3" fmla="*/ 1389351 h 7030161"/>
                    <a:gd name="connsiteX4" fmla="*/ 1039633 w 1253081"/>
                    <a:gd name="connsiteY4" fmla="*/ 7030161 h 7030161"/>
                    <a:gd name="connsiteX5" fmla="*/ 207699 w 1253081"/>
                    <a:gd name="connsiteY5" fmla="*/ 7030161 h 7030161"/>
                    <a:gd name="connsiteX6" fmla="*/ 204316 w 1253081"/>
                    <a:gd name="connsiteY6" fmla="*/ 1376752 h 7030161"/>
                    <a:gd name="connsiteX7" fmla="*/ 0 w 1253081"/>
                    <a:gd name="connsiteY7" fmla="*/ 1379646 h 7030161"/>
                    <a:gd name="connsiteX0" fmla="*/ 0 w 1253081"/>
                    <a:gd name="connsiteY0" fmla="*/ 1379646 h 7030161"/>
                    <a:gd name="connsiteX1" fmla="*/ 556124 w 1253081"/>
                    <a:gd name="connsiteY1" fmla="*/ 0 h 7030161"/>
                    <a:gd name="connsiteX2" fmla="*/ 1253081 w 1253081"/>
                    <a:gd name="connsiteY2" fmla="*/ 1375942 h 7030161"/>
                    <a:gd name="connsiteX3" fmla="*/ 1031029 w 1253081"/>
                    <a:gd name="connsiteY3" fmla="*/ 1369410 h 7030161"/>
                    <a:gd name="connsiteX4" fmla="*/ 1039633 w 1253081"/>
                    <a:gd name="connsiteY4" fmla="*/ 7030161 h 7030161"/>
                    <a:gd name="connsiteX5" fmla="*/ 207699 w 1253081"/>
                    <a:gd name="connsiteY5" fmla="*/ 7030161 h 7030161"/>
                    <a:gd name="connsiteX6" fmla="*/ 204316 w 1253081"/>
                    <a:gd name="connsiteY6" fmla="*/ 1376752 h 7030161"/>
                    <a:gd name="connsiteX7" fmla="*/ 0 w 1253081"/>
                    <a:gd name="connsiteY7" fmla="*/ 1379646 h 7030161"/>
                    <a:gd name="connsiteX0" fmla="*/ 0 w 1253081"/>
                    <a:gd name="connsiteY0" fmla="*/ 1250526 h 6901041"/>
                    <a:gd name="connsiteX1" fmla="*/ 554192 w 1253081"/>
                    <a:gd name="connsiteY1" fmla="*/ 0 h 6901041"/>
                    <a:gd name="connsiteX2" fmla="*/ 1253081 w 1253081"/>
                    <a:gd name="connsiteY2" fmla="*/ 1246822 h 6901041"/>
                    <a:gd name="connsiteX3" fmla="*/ 1031029 w 1253081"/>
                    <a:gd name="connsiteY3" fmla="*/ 1240290 h 6901041"/>
                    <a:gd name="connsiteX4" fmla="*/ 1039633 w 1253081"/>
                    <a:gd name="connsiteY4" fmla="*/ 6901041 h 6901041"/>
                    <a:gd name="connsiteX5" fmla="*/ 207699 w 1253081"/>
                    <a:gd name="connsiteY5" fmla="*/ 6901041 h 6901041"/>
                    <a:gd name="connsiteX6" fmla="*/ 204316 w 1253081"/>
                    <a:gd name="connsiteY6" fmla="*/ 1247632 h 6901041"/>
                    <a:gd name="connsiteX7" fmla="*/ 0 w 1253081"/>
                    <a:gd name="connsiteY7" fmla="*/ 1250526 h 690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81" h="6901041">
                      <a:moveTo>
                        <a:pt x="0" y="1250526"/>
                      </a:moveTo>
                      <a:lnTo>
                        <a:pt x="554192" y="0"/>
                      </a:lnTo>
                      <a:lnTo>
                        <a:pt x="1253081" y="1246822"/>
                      </a:lnTo>
                      <a:lnTo>
                        <a:pt x="1031029" y="1240290"/>
                      </a:lnTo>
                      <a:cubicBezTo>
                        <a:pt x="1032847" y="3120560"/>
                        <a:pt x="1037815" y="5020771"/>
                        <a:pt x="1039633" y="6901041"/>
                      </a:cubicBezTo>
                      <a:lnTo>
                        <a:pt x="207699" y="6901041"/>
                      </a:lnTo>
                      <a:cubicBezTo>
                        <a:pt x="206571" y="5016571"/>
                        <a:pt x="205444" y="3132102"/>
                        <a:pt x="204316" y="1247632"/>
                      </a:cubicBezTo>
                      <a:lnTo>
                        <a:pt x="0" y="1250526"/>
                      </a:lnTo>
                      <a:close/>
                    </a:path>
                  </a:pathLst>
                </a:custGeom>
                <a:gradFill flip="none" rotWithShape="1">
                  <a:gsLst>
                    <a:gs pos="100000">
                      <a:srgbClr val="FFEFD1">
                        <a:alpha val="10000"/>
                      </a:srgbClr>
                    </a:gs>
                    <a:gs pos="64999">
                      <a:srgbClr val="F0EBD5"/>
                    </a:gs>
                    <a:gs pos="0">
                      <a:srgbClr val="D1C39F"/>
                    </a:gs>
                  </a:gsLst>
                  <a:lin ang="5400000" scaled="0"/>
                  <a:tileRect/>
                </a:gradFill>
                <a:ln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solidFill>
                      <a:prstClr val="white"/>
                    </a:solidFill>
                  </a:endParaRPr>
                </a:p>
              </p:txBody>
            </p:sp>
            <p:sp>
              <p:nvSpPr>
                <p:cNvPr id="64" name="Felfelé nyíl 5"/>
                <p:cNvSpPr/>
                <p:nvPr/>
              </p:nvSpPr>
              <p:spPr>
                <a:xfrm rot="4500000">
                  <a:off x="4180665" y="-1234969"/>
                  <a:ext cx="2215122" cy="10052254"/>
                </a:xfrm>
                <a:custGeom>
                  <a:avLst/>
                  <a:gdLst>
                    <a:gd name="connsiteX0" fmla="*/ 0 w 1663868"/>
                    <a:gd name="connsiteY0" fmla="*/ 831934 h 6271200"/>
                    <a:gd name="connsiteX1" fmla="*/ 831934 w 1663868"/>
                    <a:gd name="connsiteY1" fmla="*/ 0 h 6271200"/>
                    <a:gd name="connsiteX2" fmla="*/ 1663868 w 1663868"/>
                    <a:gd name="connsiteY2" fmla="*/ 831934 h 6271200"/>
                    <a:gd name="connsiteX3" fmla="*/ 1247901 w 1663868"/>
                    <a:gd name="connsiteY3" fmla="*/ 831934 h 6271200"/>
                    <a:gd name="connsiteX4" fmla="*/ 1247901 w 1663868"/>
                    <a:gd name="connsiteY4" fmla="*/ 6271200 h 6271200"/>
                    <a:gd name="connsiteX5" fmla="*/ 415967 w 1663868"/>
                    <a:gd name="connsiteY5" fmla="*/ 6271200 h 6271200"/>
                    <a:gd name="connsiteX6" fmla="*/ 415967 w 1663868"/>
                    <a:gd name="connsiteY6" fmla="*/ 831934 h 6271200"/>
                    <a:gd name="connsiteX7" fmla="*/ 0 w 1663868"/>
                    <a:gd name="connsiteY7" fmla="*/ 831934 h 6271200"/>
                    <a:gd name="connsiteX0" fmla="*/ 0 w 1663868"/>
                    <a:gd name="connsiteY0" fmla="*/ 1590895 h 7030161"/>
                    <a:gd name="connsiteX1" fmla="*/ 764392 w 1663868"/>
                    <a:gd name="connsiteY1" fmla="*/ 0 h 7030161"/>
                    <a:gd name="connsiteX2" fmla="*/ 1663868 w 1663868"/>
                    <a:gd name="connsiteY2" fmla="*/ 1590895 h 7030161"/>
                    <a:gd name="connsiteX3" fmla="*/ 1247901 w 1663868"/>
                    <a:gd name="connsiteY3" fmla="*/ 1590895 h 7030161"/>
                    <a:gd name="connsiteX4" fmla="*/ 1247901 w 1663868"/>
                    <a:gd name="connsiteY4" fmla="*/ 7030161 h 7030161"/>
                    <a:gd name="connsiteX5" fmla="*/ 415967 w 1663868"/>
                    <a:gd name="connsiteY5" fmla="*/ 7030161 h 7030161"/>
                    <a:gd name="connsiteX6" fmla="*/ 415967 w 1663868"/>
                    <a:gd name="connsiteY6" fmla="*/ 1590895 h 7030161"/>
                    <a:gd name="connsiteX7" fmla="*/ 0 w 1663868"/>
                    <a:gd name="connsiteY7" fmla="*/ 1590895 h 7030161"/>
                    <a:gd name="connsiteX0" fmla="*/ 0 w 1434967"/>
                    <a:gd name="connsiteY0" fmla="*/ 1401125 h 7030161"/>
                    <a:gd name="connsiteX1" fmla="*/ 535491 w 1434967"/>
                    <a:gd name="connsiteY1" fmla="*/ 0 h 7030161"/>
                    <a:gd name="connsiteX2" fmla="*/ 1434967 w 1434967"/>
                    <a:gd name="connsiteY2" fmla="*/ 1590895 h 7030161"/>
                    <a:gd name="connsiteX3" fmla="*/ 1019000 w 1434967"/>
                    <a:gd name="connsiteY3" fmla="*/ 1590895 h 7030161"/>
                    <a:gd name="connsiteX4" fmla="*/ 1019000 w 1434967"/>
                    <a:gd name="connsiteY4" fmla="*/ 7030161 h 7030161"/>
                    <a:gd name="connsiteX5" fmla="*/ 187066 w 1434967"/>
                    <a:gd name="connsiteY5" fmla="*/ 7030161 h 7030161"/>
                    <a:gd name="connsiteX6" fmla="*/ 187066 w 1434967"/>
                    <a:gd name="connsiteY6" fmla="*/ 1590895 h 7030161"/>
                    <a:gd name="connsiteX7" fmla="*/ 0 w 1434967"/>
                    <a:gd name="connsiteY7" fmla="*/ 1401125 h 7030161"/>
                    <a:gd name="connsiteX0" fmla="*/ 0 w 1434967"/>
                    <a:gd name="connsiteY0" fmla="*/ 1401125 h 7030161"/>
                    <a:gd name="connsiteX1" fmla="*/ 535491 w 1434967"/>
                    <a:gd name="connsiteY1" fmla="*/ 0 h 7030161"/>
                    <a:gd name="connsiteX2" fmla="*/ 1434967 w 1434967"/>
                    <a:gd name="connsiteY2" fmla="*/ 1590895 h 7030161"/>
                    <a:gd name="connsiteX3" fmla="*/ 1019000 w 1434967"/>
                    <a:gd name="connsiteY3" fmla="*/ 1590895 h 7030161"/>
                    <a:gd name="connsiteX4" fmla="*/ 1019000 w 1434967"/>
                    <a:gd name="connsiteY4" fmla="*/ 7030161 h 7030161"/>
                    <a:gd name="connsiteX5" fmla="*/ 187066 w 1434967"/>
                    <a:gd name="connsiteY5" fmla="*/ 7030161 h 7030161"/>
                    <a:gd name="connsiteX6" fmla="*/ 189789 w 1434967"/>
                    <a:gd name="connsiteY6" fmla="*/ 1410311 h 7030161"/>
                    <a:gd name="connsiteX7" fmla="*/ 0 w 1434967"/>
                    <a:gd name="connsiteY7" fmla="*/ 1401125 h 7030161"/>
                    <a:gd name="connsiteX0" fmla="*/ 0 w 1447184"/>
                    <a:gd name="connsiteY0" fmla="*/ 1437966 h 7030161"/>
                    <a:gd name="connsiteX1" fmla="*/ 547708 w 1447184"/>
                    <a:gd name="connsiteY1" fmla="*/ 0 h 7030161"/>
                    <a:gd name="connsiteX2" fmla="*/ 1447184 w 1447184"/>
                    <a:gd name="connsiteY2" fmla="*/ 1590895 h 7030161"/>
                    <a:gd name="connsiteX3" fmla="*/ 1031217 w 1447184"/>
                    <a:gd name="connsiteY3" fmla="*/ 1590895 h 7030161"/>
                    <a:gd name="connsiteX4" fmla="*/ 1031217 w 1447184"/>
                    <a:gd name="connsiteY4" fmla="*/ 7030161 h 7030161"/>
                    <a:gd name="connsiteX5" fmla="*/ 199283 w 1447184"/>
                    <a:gd name="connsiteY5" fmla="*/ 7030161 h 7030161"/>
                    <a:gd name="connsiteX6" fmla="*/ 202006 w 1447184"/>
                    <a:gd name="connsiteY6" fmla="*/ 1410311 h 7030161"/>
                    <a:gd name="connsiteX7" fmla="*/ 0 w 1447184"/>
                    <a:gd name="connsiteY7" fmla="*/ 1437966 h 7030161"/>
                    <a:gd name="connsiteX0" fmla="*/ 0 w 1443216"/>
                    <a:gd name="connsiteY0" fmla="*/ 1412740 h 7030161"/>
                    <a:gd name="connsiteX1" fmla="*/ 543740 w 1443216"/>
                    <a:gd name="connsiteY1" fmla="*/ 0 h 7030161"/>
                    <a:gd name="connsiteX2" fmla="*/ 1443216 w 1443216"/>
                    <a:gd name="connsiteY2" fmla="*/ 1590895 h 7030161"/>
                    <a:gd name="connsiteX3" fmla="*/ 1027249 w 1443216"/>
                    <a:gd name="connsiteY3" fmla="*/ 1590895 h 7030161"/>
                    <a:gd name="connsiteX4" fmla="*/ 1027249 w 1443216"/>
                    <a:gd name="connsiteY4" fmla="*/ 7030161 h 7030161"/>
                    <a:gd name="connsiteX5" fmla="*/ 195315 w 1443216"/>
                    <a:gd name="connsiteY5" fmla="*/ 7030161 h 7030161"/>
                    <a:gd name="connsiteX6" fmla="*/ 198038 w 1443216"/>
                    <a:gd name="connsiteY6" fmla="*/ 1410311 h 7030161"/>
                    <a:gd name="connsiteX7" fmla="*/ 0 w 1443216"/>
                    <a:gd name="connsiteY7" fmla="*/ 1412740 h 7030161"/>
                    <a:gd name="connsiteX0" fmla="*/ 0 w 1443216"/>
                    <a:gd name="connsiteY0" fmla="*/ 1412740 h 7030161"/>
                    <a:gd name="connsiteX1" fmla="*/ 543740 w 1443216"/>
                    <a:gd name="connsiteY1" fmla="*/ 0 h 7030161"/>
                    <a:gd name="connsiteX2" fmla="*/ 1443216 w 1443216"/>
                    <a:gd name="connsiteY2" fmla="*/ 1590895 h 7030161"/>
                    <a:gd name="connsiteX3" fmla="*/ 1029662 w 1443216"/>
                    <a:gd name="connsiteY3" fmla="*/ 1371473 h 7030161"/>
                    <a:gd name="connsiteX4" fmla="*/ 1027249 w 1443216"/>
                    <a:gd name="connsiteY4" fmla="*/ 7030161 h 7030161"/>
                    <a:gd name="connsiteX5" fmla="*/ 195315 w 1443216"/>
                    <a:gd name="connsiteY5" fmla="*/ 7030161 h 7030161"/>
                    <a:gd name="connsiteX6" fmla="*/ 198038 w 1443216"/>
                    <a:gd name="connsiteY6" fmla="*/ 1410311 h 7030161"/>
                    <a:gd name="connsiteX7" fmla="*/ 0 w 1443216"/>
                    <a:gd name="connsiteY7" fmla="*/ 1412740 h 7030161"/>
                    <a:gd name="connsiteX0" fmla="*/ 0 w 1255049"/>
                    <a:gd name="connsiteY0" fmla="*/ 1412740 h 7030161"/>
                    <a:gd name="connsiteX1" fmla="*/ 543740 w 1255049"/>
                    <a:gd name="connsiteY1" fmla="*/ 0 h 7030161"/>
                    <a:gd name="connsiteX2" fmla="*/ 1255049 w 1255049"/>
                    <a:gd name="connsiteY2" fmla="*/ 1399263 h 7030161"/>
                    <a:gd name="connsiteX3" fmla="*/ 1029662 w 1255049"/>
                    <a:gd name="connsiteY3" fmla="*/ 1371473 h 7030161"/>
                    <a:gd name="connsiteX4" fmla="*/ 1027249 w 1255049"/>
                    <a:gd name="connsiteY4" fmla="*/ 7030161 h 7030161"/>
                    <a:gd name="connsiteX5" fmla="*/ 195315 w 1255049"/>
                    <a:gd name="connsiteY5" fmla="*/ 7030161 h 7030161"/>
                    <a:gd name="connsiteX6" fmla="*/ 198038 w 1255049"/>
                    <a:gd name="connsiteY6" fmla="*/ 1410311 h 7030161"/>
                    <a:gd name="connsiteX7" fmla="*/ 0 w 1255049"/>
                    <a:gd name="connsiteY7" fmla="*/ 1412740 h 7030161"/>
                    <a:gd name="connsiteX0" fmla="*/ 0 w 1255049"/>
                    <a:gd name="connsiteY0" fmla="*/ 1412740 h 7030161"/>
                    <a:gd name="connsiteX1" fmla="*/ 543740 w 1255049"/>
                    <a:gd name="connsiteY1" fmla="*/ 0 h 7030161"/>
                    <a:gd name="connsiteX2" fmla="*/ 1255049 w 1255049"/>
                    <a:gd name="connsiteY2" fmla="*/ 1399263 h 7030161"/>
                    <a:gd name="connsiteX3" fmla="*/ 1025693 w 1255049"/>
                    <a:gd name="connsiteY3" fmla="*/ 1396700 h 7030161"/>
                    <a:gd name="connsiteX4" fmla="*/ 1027249 w 1255049"/>
                    <a:gd name="connsiteY4" fmla="*/ 7030161 h 7030161"/>
                    <a:gd name="connsiteX5" fmla="*/ 195315 w 1255049"/>
                    <a:gd name="connsiteY5" fmla="*/ 7030161 h 7030161"/>
                    <a:gd name="connsiteX6" fmla="*/ 198038 w 1255049"/>
                    <a:gd name="connsiteY6" fmla="*/ 1410311 h 7030161"/>
                    <a:gd name="connsiteX7" fmla="*/ 0 w 1255049"/>
                    <a:gd name="connsiteY7" fmla="*/ 1412740 h 7030161"/>
                    <a:gd name="connsiteX0" fmla="*/ 0 w 1238242"/>
                    <a:gd name="connsiteY0" fmla="*/ 1412740 h 7030161"/>
                    <a:gd name="connsiteX1" fmla="*/ 543740 w 1238242"/>
                    <a:gd name="connsiteY1" fmla="*/ 0 h 7030161"/>
                    <a:gd name="connsiteX2" fmla="*/ 1238242 w 1238242"/>
                    <a:gd name="connsiteY2" fmla="*/ 1383653 h 7030161"/>
                    <a:gd name="connsiteX3" fmla="*/ 1025693 w 1238242"/>
                    <a:gd name="connsiteY3" fmla="*/ 1396700 h 7030161"/>
                    <a:gd name="connsiteX4" fmla="*/ 1027249 w 1238242"/>
                    <a:gd name="connsiteY4" fmla="*/ 7030161 h 7030161"/>
                    <a:gd name="connsiteX5" fmla="*/ 195315 w 1238242"/>
                    <a:gd name="connsiteY5" fmla="*/ 7030161 h 7030161"/>
                    <a:gd name="connsiteX6" fmla="*/ 198038 w 1238242"/>
                    <a:gd name="connsiteY6" fmla="*/ 1410311 h 7030161"/>
                    <a:gd name="connsiteX7" fmla="*/ 0 w 1238242"/>
                    <a:gd name="connsiteY7" fmla="*/ 1412740 h 7030161"/>
                    <a:gd name="connsiteX0" fmla="*/ 0 w 1238242"/>
                    <a:gd name="connsiteY0" fmla="*/ 1278300 h 6895721"/>
                    <a:gd name="connsiteX1" fmla="*/ 535434 w 1238242"/>
                    <a:gd name="connsiteY1" fmla="*/ 0 h 6895721"/>
                    <a:gd name="connsiteX2" fmla="*/ 1238242 w 1238242"/>
                    <a:gd name="connsiteY2" fmla="*/ 1249213 h 6895721"/>
                    <a:gd name="connsiteX3" fmla="*/ 1025693 w 1238242"/>
                    <a:gd name="connsiteY3" fmla="*/ 1262260 h 6895721"/>
                    <a:gd name="connsiteX4" fmla="*/ 1027249 w 1238242"/>
                    <a:gd name="connsiteY4" fmla="*/ 6895721 h 6895721"/>
                    <a:gd name="connsiteX5" fmla="*/ 195315 w 1238242"/>
                    <a:gd name="connsiteY5" fmla="*/ 6895721 h 6895721"/>
                    <a:gd name="connsiteX6" fmla="*/ 198038 w 1238242"/>
                    <a:gd name="connsiteY6" fmla="*/ 1275871 h 6895721"/>
                    <a:gd name="connsiteX7" fmla="*/ 0 w 1238242"/>
                    <a:gd name="connsiteY7" fmla="*/ 1278300 h 689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242" h="6895721">
                      <a:moveTo>
                        <a:pt x="0" y="1278300"/>
                      </a:moveTo>
                      <a:lnTo>
                        <a:pt x="535434" y="0"/>
                      </a:lnTo>
                      <a:lnTo>
                        <a:pt x="1238242" y="1249213"/>
                      </a:lnTo>
                      <a:lnTo>
                        <a:pt x="1025693" y="1262260"/>
                      </a:lnTo>
                      <a:cubicBezTo>
                        <a:pt x="1024889" y="3148489"/>
                        <a:pt x="1028053" y="5009492"/>
                        <a:pt x="1027249" y="6895721"/>
                      </a:cubicBezTo>
                      <a:lnTo>
                        <a:pt x="195315" y="6895721"/>
                      </a:lnTo>
                      <a:cubicBezTo>
                        <a:pt x="196223" y="5022438"/>
                        <a:pt x="197130" y="3149154"/>
                        <a:pt x="198038" y="1275871"/>
                      </a:cubicBezTo>
                      <a:lnTo>
                        <a:pt x="0" y="1278300"/>
                      </a:lnTo>
                      <a:close/>
                    </a:path>
                  </a:pathLst>
                </a:custGeom>
                <a:gradFill flip="none" rotWithShape="1">
                  <a:gsLst>
                    <a:gs pos="0">
                      <a:srgbClr val="E6E6E6">
                        <a:alpha val="10000"/>
                      </a:srgbClr>
                    </a:gs>
                    <a:gs pos="16000">
                      <a:srgbClr val="E6E6E6"/>
                    </a:gs>
                    <a:gs pos="100000">
                      <a:srgbClr val="E6E6E6"/>
                    </a:gs>
                  </a:gsLst>
                  <a:lin ang="5400000" scaled="0"/>
                  <a:tileRect/>
                </a:gradFill>
                <a:ln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solidFill>
                      <a:prstClr val="white"/>
                    </a:solidFill>
                  </a:endParaRPr>
                </a:p>
              </p:txBody>
            </p:sp>
            <p:grpSp>
              <p:nvGrpSpPr>
                <p:cNvPr id="7" name="Group 6"/>
                <p:cNvGrpSpPr/>
                <p:nvPr/>
              </p:nvGrpSpPr>
              <p:grpSpPr>
                <a:xfrm>
                  <a:off x="-41096" y="-725383"/>
                  <a:ext cx="10203281" cy="7502659"/>
                  <a:chOff x="-41096" y="-725383"/>
                  <a:chExt cx="10203281" cy="7502659"/>
                </a:xfrm>
              </p:grpSpPr>
              <p:sp>
                <p:nvSpPr>
                  <p:cNvPr id="12" name="Téglalap 11"/>
                  <p:cNvSpPr/>
                  <p:nvPr/>
                </p:nvSpPr>
                <p:spPr>
                  <a:xfrm>
                    <a:off x="312739" y="5987576"/>
                    <a:ext cx="3909669" cy="7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cxnSp>
                <p:nvCxnSpPr>
                  <p:cNvPr id="3" name="Egyenes összekötő nyíllal 2"/>
                  <p:cNvCxnSpPr/>
                  <p:nvPr/>
                </p:nvCxnSpPr>
                <p:spPr>
                  <a:xfrm flipV="1">
                    <a:off x="224150" y="6354404"/>
                    <a:ext cx="9938035" cy="39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Egyenes összekötő 4"/>
                  <p:cNvCxnSpPr/>
                  <p:nvPr/>
                </p:nvCxnSpPr>
                <p:spPr>
                  <a:xfrm>
                    <a:off x="4215703" y="62821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Egyenes összekötő 13"/>
                  <p:cNvCxnSpPr/>
                  <p:nvPr/>
                </p:nvCxnSpPr>
                <p:spPr>
                  <a:xfrm>
                    <a:off x="1615378"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a:off x="5946078" y="6286936"/>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61" name="Szövegdoboz 16"/>
                  <p:cNvSpPr txBox="1">
                    <a:spLocks noChangeArrowheads="1"/>
                  </p:cNvSpPr>
                  <p:nvPr/>
                </p:nvSpPr>
                <p:spPr bwMode="auto">
                  <a:xfrm>
                    <a:off x="6123087" y="6431398"/>
                    <a:ext cx="5238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2012</a:t>
                    </a:r>
                  </a:p>
                </p:txBody>
              </p:sp>
              <p:sp>
                <p:nvSpPr>
                  <p:cNvPr id="2062" name="Szövegdoboz 17"/>
                  <p:cNvSpPr txBox="1">
                    <a:spLocks noChangeArrowheads="1"/>
                  </p:cNvSpPr>
                  <p:nvPr/>
                </p:nvSpPr>
                <p:spPr bwMode="auto">
                  <a:xfrm>
                    <a:off x="6973987" y="6437748"/>
                    <a:ext cx="5238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2013</a:t>
                    </a:r>
                  </a:p>
                </p:txBody>
              </p:sp>
              <p:sp>
                <p:nvSpPr>
                  <p:cNvPr id="2063" name="Szövegdoboz 36"/>
                  <p:cNvSpPr txBox="1">
                    <a:spLocks noChangeArrowheads="1"/>
                  </p:cNvSpPr>
                  <p:nvPr/>
                </p:nvSpPr>
                <p:spPr bwMode="auto">
                  <a:xfrm rot="21260574">
                    <a:off x="3628896" y="5054250"/>
                    <a:ext cx="91082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10/2009</a:t>
                    </a:r>
                  </a:p>
                  <a:p>
                    <a:pPr>
                      <a:spcBef>
                        <a:spcPct val="0"/>
                      </a:spcBef>
                      <a:buFontTx/>
                      <a:buNone/>
                    </a:pPr>
                    <a:r>
                      <a:rPr lang="hu-HU" altLang="hu-HU" sz="1000" b="1" dirty="0" smtClean="0">
                        <a:solidFill>
                          <a:srgbClr val="000000"/>
                        </a:solidFill>
                        <a:latin typeface="Verdana" pitchFamily="34" charset="0"/>
                      </a:rPr>
                      <a:t>Cortex-A5</a:t>
                    </a:r>
                    <a:endParaRPr lang="en-US" altLang="hu-HU" sz="1000" b="1"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ARMv7</a:t>
                    </a:r>
                  </a:p>
                  <a:p>
                    <a:pPr algn="ctr">
                      <a:spcBef>
                        <a:spcPct val="0"/>
                      </a:spcBef>
                      <a:buFontTx/>
                      <a:buNone/>
                    </a:pPr>
                    <a:r>
                      <a:rPr lang="en-US" altLang="hu-HU" sz="1000" dirty="0" smtClean="0">
                        <a:solidFill>
                          <a:srgbClr val="000000"/>
                        </a:solidFill>
                        <a:latin typeface="Verdana" pitchFamily="34" charset="0"/>
                      </a:rPr>
                      <a:t>40 nm</a:t>
                    </a:r>
                    <a:endParaRPr lang="hu-HU" altLang="hu-HU" sz="1000" dirty="0">
                      <a:solidFill>
                        <a:srgbClr val="000000"/>
                      </a:solidFill>
                      <a:latin typeface="Verdana" pitchFamily="34" charset="0"/>
                    </a:endParaRPr>
                  </a:p>
                </p:txBody>
              </p:sp>
              <p:sp>
                <p:nvSpPr>
                  <p:cNvPr id="2072" name="Szövegdoboz 1"/>
                  <p:cNvSpPr txBox="1">
                    <a:spLocks noChangeArrowheads="1"/>
                  </p:cNvSpPr>
                  <p:nvPr/>
                </p:nvSpPr>
                <p:spPr bwMode="auto">
                  <a:xfrm rot="19974219">
                    <a:off x="1595341" y="3072144"/>
                    <a:ext cx="22885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en-US" sz="2200" b="1" dirty="0" smtClean="0">
                        <a:solidFill>
                          <a:srgbClr val="DAB99E"/>
                        </a:solidFill>
                      </a:rPr>
                      <a:t>High Performance</a:t>
                    </a:r>
                    <a:endParaRPr lang="hu-HU" altLang="en-US" sz="2200" b="1" dirty="0">
                      <a:solidFill>
                        <a:srgbClr val="DAB99E"/>
                      </a:solidFill>
                    </a:endParaRPr>
                  </a:p>
                </p:txBody>
              </p:sp>
              <p:sp>
                <p:nvSpPr>
                  <p:cNvPr id="2073" name="Szövegdoboz 21"/>
                  <p:cNvSpPr txBox="1">
                    <a:spLocks noChangeArrowheads="1"/>
                  </p:cNvSpPr>
                  <p:nvPr/>
                </p:nvSpPr>
                <p:spPr bwMode="auto">
                  <a:xfrm rot="20700000">
                    <a:off x="3971204" y="3637435"/>
                    <a:ext cx="160665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en-US" sz="2200" b="1" dirty="0">
                        <a:solidFill>
                          <a:srgbClr val="C1BFC1"/>
                        </a:solidFill>
                      </a:rPr>
                      <a:t>Mainstream</a:t>
                    </a:r>
                  </a:p>
                </p:txBody>
              </p:sp>
              <p:sp>
                <p:nvSpPr>
                  <p:cNvPr id="2074" name="Szövegdoboz 22"/>
                  <p:cNvSpPr txBox="1">
                    <a:spLocks noChangeArrowheads="1"/>
                  </p:cNvSpPr>
                  <p:nvPr/>
                </p:nvSpPr>
                <p:spPr bwMode="auto">
                  <a:xfrm rot="21275732">
                    <a:off x="1945370" y="5341731"/>
                    <a:ext cx="17240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hu-HU" altLang="en-US" sz="2200" b="1" dirty="0" smtClean="0">
                        <a:solidFill>
                          <a:srgbClr val="9AB5E4"/>
                        </a:solidFill>
                      </a:rPr>
                      <a:t>Low power</a:t>
                    </a:r>
                    <a:endParaRPr lang="hu-HU" altLang="en-US" sz="2000" b="1" dirty="0">
                      <a:solidFill>
                        <a:srgbClr val="9AB5E4"/>
                      </a:solidFill>
                    </a:endParaRPr>
                  </a:p>
                </p:txBody>
              </p:sp>
              <p:sp>
                <p:nvSpPr>
                  <p:cNvPr id="4" name="Lekerekített téglalap 3"/>
                  <p:cNvSpPr/>
                  <p:nvPr/>
                </p:nvSpPr>
                <p:spPr>
                  <a:xfrm>
                    <a:off x="4694918" y="2870326"/>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hu-HU">
                      <a:solidFill>
                        <a:prstClr val="white"/>
                      </a:solidFill>
                    </a:endParaRPr>
                  </a:p>
                </p:txBody>
              </p:sp>
              <p:sp>
                <p:nvSpPr>
                  <p:cNvPr id="25" name="Lekerekített téglalap 24"/>
                  <p:cNvSpPr/>
                  <p:nvPr/>
                </p:nvSpPr>
                <p:spPr>
                  <a:xfrm>
                    <a:off x="2306288" y="4008407"/>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hu-HU">
                      <a:solidFill>
                        <a:prstClr val="white"/>
                      </a:solidFill>
                    </a:endParaRPr>
                  </a:p>
                </p:txBody>
              </p:sp>
              <p:sp>
                <p:nvSpPr>
                  <p:cNvPr id="26" name="Lekerekített téglalap 25"/>
                  <p:cNvSpPr/>
                  <p:nvPr/>
                </p:nvSpPr>
                <p:spPr>
                  <a:xfrm>
                    <a:off x="432094" y="4530697"/>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hu-HU">
                      <a:solidFill>
                        <a:prstClr val="white"/>
                      </a:solidFill>
                    </a:endParaRPr>
                  </a:p>
                </p:txBody>
              </p:sp>
              <p:sp>
                <p:nvSpPr>
                  <p:cNvPr id="27" name="Lekerekített téglalap 26"/>
                  <p:cNvSpPr/>
                  <p:nvPr/>
                </p:nvSpPr>
                <p:spPr>
                  <a:xfrm>
                    <a:off x="3954928" y="4858624"/>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hu-HU">
                      <a:solidFill>
                        <a:prstClr val="white"/>
                      </a:solidFill>
                    </a:endParaRPr>
                  </a:p>
                </p:txBody>
              </p:sp>
              <p:sp>
                <p:nvSpPr>
                  <p:cNvPr id="28" name="Lekerekített téglalap 27"/>
                  <p:cNvSpPr/>
                  <p:nvPr/>
                </p:nvSpPr>
                <p:spPr>
                  <a:xfrm>
                    <a:off x="5707173" y="4666151"/>
                    <a:ext cx="180000" cy="179999"/>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hu-HU">
                      <a:solidFill>
                        <a:prstClr val="white"/>
                      </a:solidFill>
                    </a:endParaRPr>
                  </a:p>
                </p:txBody>
              </p:sp>
              <p:sp>
                <p:nvSpPr>
                  <p:cNvPr id="29" name="Lekerekített téglalap 28"/>
                  <p:cNvSpPr/>
                  <p:nvPr/>
                </p:nvSpPr>
                <p:spPr>
                  <a:xfrm>
                    <a:off x="6481496" y="2024864"/>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sp>
                <p:nvSpPr>
                  <p:cNvPr id="31" name="Lekerekített téglalap 30"/>
                  <p:cNvSpPr/>
                  <p:nvPr/>
                </p:nvSpPr>
                <p:spPr>
                  <a:xfrm>
                    <a:off x="6553504" y="4258368"/>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cxnSp>
                <p:nvCxnSpPr>
                  <p:cNvPr id="9" name="Egyenes összekötő nyíllal 8"/>
                  <p:cNvCxnSpPr/>
                  <p:nvPr/>
                </p:nvCxnSpPr>
                <p:spPr>
                  <a:xfrm flipV="1">
                    <a:off x="234204" y="-725383"/>
                    <a:ext cx="6044" cy="707176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églalap 10"/>
                  <p:cNvSpPr/>
                  <p:nvPr/>
                </p:nvSpPr>
                <p:spPr>
                  <a:xfrm>
                    <a:off x="534550" y="716914"/>
                    <a:ext cx="1698625" cy="400311"/>
                  </a:xfrm>
                  <a:prstGeom prst="rect">
                    <a:avLst/>
                  </a:prstGeom>
                  <a:gradFill>
                    <a:gsLst>
                      <a:gs pos="0">
                        <a:schemeClr val="dk1">
                          <a:tint val="50000"/>
                          <a:satMod val="300000"/>
                          <a:alpha val="34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hu-HU">
                      <a:solidFill>
                        <a:prstClr val="black"/>
                      </a:solidFill>
                    </a:endParaRPr>
                  </a:p>
                </p:txBody>
              </p:sp>
              <p:sp>
                <p:nvSpPr>
                  <p:cNvPr id="38" name="Lekerekített téglalap 37"/>
                  <p:cNvSpPr/>
                  <p:nvPr/>
                </p:nvSpPr>
                <p:spPr>
                  <a:xfrm>
                    <a:off x="743557" y="832297"/>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hu-HU">
                      <a:solidFill>
                        <a:prstClr val="white"/>
                      </a:solidFill>
                    </a:endParaRPr>
                  </a:p>
                </p:txBody>
              </p:sp>
              <p:sp>
                <p:nvSpPr>
                  <p:cNvPr id="2109" name="Szövegdoboz 40"/>
                  <p:cNvSpPr txBox="1">
                    <a:spLocks noChangeArrowheads="1"/>
                  </p:cNvSpPr>
                  <p:nvPr/>
                </p:nvSpPr>
                <p:spPr bwMode="auto">
                  <a:xfrm>
                    <a:off x="954802" y="774606"/>
                    <a:ext cx="1042989"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hu-HU" sz="1200" dirty="0">
                        <a:solidFill>
                          <a:srgbClr val="000000"/>
                        </a:solidFill>
                        <a:latin typeface="Verdana" pitchFamily="34" charset="0"/>
                      </a:rPr>
                      <a:t>Announced</a:t>
                    </a:r>
                    <a:endParaRPr lang="hu-HU" altLang="hu-HU" sz="1200" dirty="0">
                      <a:solidFill>
                        <a:srgbClr val="000000"/>
                      </a:solidFill>
                      <a:latin typeface="Verdana" pitchFamily="34" charset="0"/>
                    </a:endParaRPr>
                  </a:p>
                </p:txBody>
              </p:sp>
              <p:cxnSp>
                <p:nvCxnSpPr>
                  <p:cNvPr id="42" name="Egyenes összekötő 41"/>
                  <p:cNvCxnSpPr/>
                  <p:nvPr/>
                </p:nvCxnSpPr>
                <p:spPr>
                  <a:xfrm rot="5400000">
                    <a:off x="240507" y="5421397"/>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Egyenes összekötő 42"/>
                  <p:cNvCxnSpPr/>
                  <p:nvPr/>
                </p:nvCxnSpPr>
                <p:spPr>
                  <a:xfrm rot="5400000">
                    <a:off x="235049" y="4535970"/>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Egyenes összekötő 43"/>
                  <p:cNvCxnSpPr/>
                  <p:nvPr/>
                </p:nvCxnSpPr>
                <p:spPr>
                  <a:xfrm rot="5400000">
                    <a:off x="237867" y="3667112"/>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Egyenes összekötő 44"/>
                  <p:cNvCxnSpPr/>
                  <p:nvPr/>
                </p:nvCxnSpPr>
                <p:spPr>
                  <a:xfrm rot="5400000">
                    <a:off x="235049" y="2765041"/>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Egyenes összekötő 45"/>
                  <p:cNvCxnSpPr/>
                  <p:nvPr/>
                </p:nvCxnSpPr>
                <p:spPr>
                  <a:xfrm rot="5400000">
                    <a:off x="235049" y="1948445"/>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Szövegdoboz 46"/>
                  <p:cNvSpPr txBox="1"/>
                  <p:nvPr/>
                </p:nvSpPr>
                <p:spPr>
                  <a:xfrm>
                    <a:off x="-41096" y="5354453"/>
                    <a:ext cx="269875" cy="254000"/>
                  </a:xfrm>
                  <a:prstGeom prst="rect">
                    <a:avLst/>
                  </a:prstGeom>
                  <a:noFill/>
                </p:spPr>
                <p:txBody>
                  <a:bodyPr wrap="none">
                    <a:spAutoFit/>
                  </a:bodyPr>
                  <a:lstStyle/>
                  <a:p>
                    <a:pPr>
                      <a:defRPr/>
                    </a:pPr>
                    <a:r>
                      <a:rPr lang="hu-HU" sz="1050">
                        <a:solidFill>
                          <a:prstClr val="black"/>
                        </a:solidFill>
                        <a:ea typeface="Verdana" panose="020B0604030504040204" pitchFamily="34" charset="0"/>
                        <a:cs typeface="Verdana" panose="020B0604030504040204" pitchFamily="34" charset="0"/>
                      </a:rPr>
                      <a:t>1</a:t>
                    </a:r>
                  </a:p>
                </p:txBody>
              </p:sp>
              <p:sp>
                <p:nvSpPr>
                  <p:cNvPr id="48" name="Szövegdoboz 47"/>
                  <p:cNvSpPr txBox="1"/>
                  <p:nvPr/>
                </p:nvSpPr>
                <p:spPr>
                  <a:xfrm>
                    <a:off x="-41096" y="4461353"/>
                    <a:ext cx="269875" cy="254000"/>
                  </a:xfrm>
                  <a:prstGeom prst="rect">
                    <a:avLst/>
                  </a:prstGeom>
                  <a:noFill/>
                </p:spPr>
                <p:txBody>
                  <a:bodyPr wrap="none">
                    <a:spAutoFit/>
                  </a:bodyPr>
                  <a:lstStyle/>
                  <a:p>
                    <a:pPr>
                      <a:defRPr/>
                    </a:pPr>
                    <a:r>
                      <a:rPr lang="hu-HU" sz="1050" dirty="0">
                        <a:solidFill>
                          <a:prstClr val="black"/>
                        </a:solidFill>
                        <a:ea typeface="Verdana" panose="020B0604030504040204" pitchFamily="34" charset="0"/>
                        <a:cs typeface="Verdana" panose="020B0604030504040204" pitchFamily="34" charset="0"/>
                      </a:rPr>
                      <a:t>2</a:t>
                    </a:r>
                  </a:p>
                </p:txBody>
              </p:sp>
              <p:sp>
                <p:nvSpPr>
                  <p:cNvPr id="49" name="Szövegdoboz 48"/>
                  <p:cNvSpPr txBox="1"/>
                  <p:nvPr/>
                </p:nvSpPr>
                <p:spPr>
                  <a:xfrm>
                    <a:off x="-41096" y="3597257"/>
                    <a:ext cx="269875" cy="254000"/>
                  </a:xfrm>
                  <a:prstGeom prst="rect">
                    <a:avLst/>
                  </a:prstGeom>
                  <a:noFill/>
                </p:spPr>
                <p:txBody>
                  <a:bodyPr wrap="none">
                    <a:spAutoFit/>
                  </a:bodyPr>
                  <a:lstStyle/>
                  <a:p>
                    <a:pPr>
                      <a:defRPr/>
                    </a:pPr>
                    <a:r>
                      <a:rPr lang="hu-HU" sz="1050" dirty="0">
                        <a:solidFill>
                          <a:prstClr val="black"/>
                        </a:solidFill>
                        <a:ea typeface="Verdana" panose="020B0604030504040204" pitchFamily="34" charset="0"/>
                        <a:cs typeface="Verdana" panose="020B0604030504040204" pitchFamily="34" charset="0"/>
                      </a:rPr>
                      <a:t>3</a:t>
                    </a:r>
                  </a:p>
                </p:txBody>
              </p:sp>
              <p:sp>
                <p:nvSpPr>
                  <p:cNvPr id="50" name="Szövegdoboz 49"/>
                  <p:cNvSpPr txBox="1"/>
                  <p:nvPr/>
                </p:nvSpPr>
                <p:spPr>
                  <a:xfrm>
                    <a:off x="-36512" y="2710271"/>
                    <a:ext cx="269875" cy="254000"/>
                  </a:xfrm>
                  <a:prstGeom prst="rect">
                    <a:avLst/>
                  </a:prstGeom>
                  <a:noFill/>
                </p:spPr>
                <p:txBody>
                  <a:bodyPr wrap="none">
                    <a:spAutoFit/>
                  </a:bodyPr>
                  <a:lstStyle/>
                  <a:p>
                    <a:pPr>
                      <a:defRPr/>
                    </a:pPr>
                    <a:r>
                      <a:rPr lang="hu-HU" sz="1050" dirty="0">
                        <a:solidFill>
                          <a:prstClr val="black"/>
                        </a:solidFill>
                        <a:ea typeface="Verdana" panose="020B0604030504040204" pitchFamily="34" charset="0"/>
                        <a:cs typeface="Verdana" panose="020B0604030504040204" pitchFamily="34" charset="0"/>
                      </a:rPr>
                      <a:t>4</a:t>
                    </a:r>
                  </a:p>
                </p:txBody>
              </p:sp>
              <p:sp>
                <p:nvSpPr>
                  <p:cNvPr id="52" name="Szövegdoboz 51"/>
                  <p:cNvSpPr txBox="1"/>
                  <p:nvPr/>
                </p:nvSpPr>
                <p:spPr>
                  <a:xfrm>
                    <a:off x="-41096" y="1884151"/>
                    <a:ext cx="269875" cy="254000"/>
                  </a:xfrm>
                  <a:prstGeom prst="rect">
                    <a:avLst/>
                  </a:prstGeom>
                  <a:noFill/>
                </p:spPr>
                <p:txBody>
                  <a:bodyPr wrap="none">
                    <a:spAutoFit/>
                  </a:bodyPr>
                  <a:lstStyle/>
                  <a:p>
                    <a:pPr>
                      <a:defRPr/>
                    </a:pPr>
                    <a:r>
                      <a:rPr lang="hu-HU" sz="1050" dirty="0">
                        <a:solidFill>
                          <a:prstClr val="black"/>
                        </a:solidFill>
                        <a:ea typeface="Verdana" panose="020B0604030504040204" pitchFamily="34" charset="0"/>
                        <a:cs typeface="Verdana" panose="020B0604030504040204" pitchFamily="34" charset="0"/>
                      </a:rPr>
                      <a:t>5</a:t>
                    </a:r>
                  </a:p>
                </p:txBody>
              </p:sp>
              <p:cxnSp>
                <p:nvCxnSpPr>
                  <p:cNvPr id="55" name="Egyenes összekötő 54"/>
                  <p:cNvCxnSpPr/>
                  <p:nvPr/>
                </p:nvCxnSpPr>
                <p:spPr>
                  <a:xfrm>
                    <a:off x="5080891"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Egyenes összekötő 55"/>
                  <p:cNvCxnSpPr/>
                  <p:nvPr/>
                </p:nvCxnSpPr>
                <p:spPr>
                  <a:xfrm>
                    <a:off x="3350516"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Egyenes összekötő 56"/>
                  <p:cNvCxnSpPr/>
                  <p:nvPr/>
                </p:nvCxnSpPr>
                <p:spPr>
                  <a:xfrm>
                    <a:off x="6792216"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Egyenes összekötő 57"/>
                  <p:cNvCxnSpPr/>
                  <p:nvPr/>
                </p:nvCxnSpPr>
                <p:spPr>
                  <a:xfrm>
                    <a:off x="2475803"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Egyenes összekötő 58"/>
                  <p:cNvCxnSpPr/>
                  <p:nvPr/>
                </p:nvCxnSpPr>
                <p:spPr>
                  <a:xfrm>
                    <a:off x="761303"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29" name="Szövegdoboz 60"/>
                  <p:cNvSpPr txBox="1">
                    <a:spLocks noChangeArrowheads="1"/>
                  </p:cNvSpPr>
                  <p:nvPr/>
                </p:nvSpPr>
                <p:spPr bwMode="auto">
                  <a:xfrm>
                    <a:off x="952599" y="6436161"/>
                    <a:ext cx="5127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2006</a:t>
                    </a:r>
                  </a:p>
                </p:txBody>
              </p:sp>
              <p:sp>
                <p:nvSpPr>
                  <p:cNvPr id="2130" name="Szövegdoboz 61"/>
                  <p:cNvSpPr txBox="1">
                    <a:spLocks noChangeArrowheads="1"/>
                  </p:cNvSpPr>
                  <p:nvPr/>
                </p:nvSpPr>
                <p:spPr bwMode="auto">
                  <a:xfrm>
                    <a:off x="1805087" y="6437748"/>
                    <a:ext cx="5127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2007</a:t>
                    </a:r>
                  </a:p>
                </p:txBody>
              </p:sp>
              <p:sp>
                <p:nvSpPr>
                  <p:cNvPr id="2131" name="Szövegdoboz 62"/>
                  <p:cNvSpPr txBox="1">
                    <a:spLocks noChangeArrowheads="1"/>
                  </p:cNvSpPr>
                  <p:nvPr/>
                </p:nvSpPr>
                <p:spPr bwMode="auto">
                  <a:xfrm>
                    <a:off x="2673449" y="6431398"/>
                    <a:ext cx="5111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2008</a:t>
                    </a:r>
                  </a:p>
                </p:txBody>
              </p:sp>
              <p:sp>
                <p:nvSpPr>
                  <p:cNvPr id="2132" name="Szövegdoboz 65"/>
                  <p:cNvSpPr txBox="1">
                    <a:spLocks noChangeArrowheads="1"/>
                  </p:cNvSpPr>
                  <p:nvPr/>
                </p:nvSpPr>
                <p:spPr bwMode="auto">
                  <a:xfrm>
                    <a:off x="3535462" y="6431398"/>
                    <a:ext cx="5111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2009</a:t>
                    </a:r>
                  </a:p>
                </p:txBody>
              </p:sp>
              <p:sp>
                <p:nvSpPr>
                  <p:cNvPr id="2133" name="Szövegdoboz 66"/>
                  <p:cNvSpPr txBox="1">
                    <a:spLocks noChangeArrowheads="1"/>
                  </p:cNvSpPr>
                  <p:nvPr/>
                </p:nvSpPr>
                <p:spPr bwMode="auto">
                  <a:xfrm>
                    <a:off x="4402237" y="6432986"/>
                    <a:ext cx="5127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2010</a:t>
                    </a:r>
                  </a:p>
                </p:txBody>
              </p:sp>
              <p:sp>
                <p:nvSpPr>
                  <p:cNvPr id="2134" name="Szövegdoboz 67"/>
                  <p:cNvSpPr txBox="1">
                    <a:spLocks noChangeArrowheads="1"/>
                  </p:cNvSpPr>
                  <p:nvPr/>
                </p:nvSpPr>
                <p:spPr bwMode="auto">
                  <a:xfrm>
                    <a:off x="5264249" y="6431398"/>
                    <a:ext cx="5127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a:solidFill>
                          <a:srgbClr val="000000"/>
                        </a:solidFill>
                        <a:latin typeface="Verdana" pitchFamily="34" charset="0"/>
                      </a:rPr>
                      <a:t>2011</a:t>
                    </a:r>
                  </a:p>
                </p:txBody>
              </p:sp>
              <p:sp>
                <p:nvSpPr>
                  <p:cNvPr id="73" name="Szövegdoboz 36"/>
                  <p:cNvSpPr txBox="1">
                    <a:spLocks noChangeArrowheads="1"/>
                  </p:cNvSpPr>
                  <p:nvPr/>
                </p:nvSpPr>
                <p:spPr bwMode="auto">
                  <a:xfrm rot="21346355">
                    <a:off x="5421214" y="4866989"/>
                    <a:ext cx="91082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10/2011</a:t>
                    </a: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7</a:t>
                    </a:r>
                  </a:p>
                  <a:p>
                    <a:pPr algn="ctr">
                      <a:spcBef>
                        <a:spcPct val="0"/>
                      </a:spcBef>
                      <a:buFontTx/>
                      <a:buNone/>
                    </a:pPr>
                    <a:r>
                      <a:rPr lang="en-US" altLang="hu-HU" sz="1000" dirty="0" smtClean="0">
                        <a:solidFill>
                          <a:srgbClr val="000000"/>
                        </a:solidFill>
                        <a:latin typeface="Verdana" pitchFamily="34" charset="0"/>
                      </a:rPr>
                      <a:t>ARMv7</a:t>
                    </a:r>
                  </a:p>
                  <a:p>
                    <a:pPr algn="ctr">
                      <a:spcBef>
                        <a:spcPct val="0"/>
                      </a:spcBef>
                      <a:buFontTx/>
                      <a:buNone/>
                    </a:pPr>
                    <a:r>
                      <a:rPr lang="en-US" altLang="hu-HU" sz="1000" dirty="0" smtClean="0">
                        <a:solidFill>
                          <a:srgbClr val="000000"/>
                        </a:solidFill>
                        <a:latin typeface="Verdana" pitchFamily="34" charset="0"/>
                      </a:rPr>
                      <a:t>28 nm</a:t>
                    </a:r>
                    <a:endParaRPr lang="hu-HU" altLang="hu-HU" sz="1000" dirty="0">
                      <a:solidFill>
                        <a:srgbClr val="000000"/>
                      </a:solidFill>
                      <a:latin typeface="Verdana" pitchFamily="34" charset="0"/>
                    </a:endParaRPr>
                  </a:p>
                </p:txBody>
              </p:sp>
              <p:sp>
                <p:nvSpPr>
                  <p:cNvPr id="74" name="Szövegdoboz 36"/>
                  <p:cNvSpPr txBox="1">
                    <a:spLocks noChangeArrowheads="1"/>
                  </p:cNvSpPr>
                  <p:nvPr/>
                </p:nvSpPr>
                <p:spPr bwMode="auto">
                  <a:xfrm rot="21309605">
                    <a:off x="6411278" y="4446970"/>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10/2012</a:t>
                    </a: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53</a:t>
                    </a:r>
                  </a:p>
                  <a:p>
                    <a:pPr algn="ctr">
                      <a:spcBef>
                        <a:spcPct val="0"/>
                      </a:spcBef>
                      <a:buFontTx/>
                      <a:buNone/>
                    </a:pPr>
                    <a:r>
                      <a:rPr lang="en-US" altLang="hu-HU" sz="1000" dirty="0" smtClean="0">
                        <a:solidFill>
                          <a:srgbClr val="000000"/>
                        </a:solidFill>
                        <a:latin typeface="Verdana" pitchFamily="34" charset="0"/>
                      </a:rPr>
                      <a:t>ARMv8</a:t>
                    </a:r>
                  </a:p>
                  <a:p>
                    <a:pPr algn="ctr">
                      <a:spcBef>
                        <a:spcPct val="0"/>
                      </a:spcBef>
                      <a:buFontTx/>
                      <a:buNone/>
                    </a:pPr>
                    <a:r>
                      <a:rPr lang="en-US" altLang="hu-HU" sz="1000" dirty="0" smtClean="0">
                        <a:solidFill>
                          <a:srgbClr val="000000"/>
                        </a:solidFill>
                        <a:latin typeface="Verdana" pitchFamily="34" charset="0"/>
                      </a:rPr>
                      <a:t>20/16 nm</a:t>
                    </a:r>
                    <a:endParaRPr lang="hu-HU" altLang="hu-HU" sz="1000" dirty="0">
                      <a:solidFill>
                        <a:srgbClr val="000000"/>
                      </a:solidFill>
                      <a:latin typeface="Verdana" pitchFamily="34" charset="0"/>
                    </a:endParaRPr>
                  </a:p>
                </p:txBody>
              </p:sp>
              <p:sp>
                <p:nvSpPr>
                  <p:cNvPr id="75" name="Szövegdoboz 36"/>
                  <p:cNvSpPr txBox="1">
                    <a:spLocks noChangeArrowheads="1"/>
                  </p:cNvSpPr>
                  <p:nvPr/>
                </p:nvSpPr>
                <p:spPr bwMode="auto">
                  <a:xfrm rot="20700000">
                    <a:off x="409831" y="4750339"/>
                    <a:ext cx="91082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10/2005</a:t>
                    </a: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8</a:t>
                    </a:r>
                  </a:p>
                  <a:p>
                    <a:pPr algn="ctr">
                      <a:spcBef>
                        <a:spcPct val="0"/>
                      </a:spcBef>
                      <a:buFontTx/>
                      <a:buNone/>
                    </a:pPr>
                    <a:r>
                      <a:rPr lang="en-US" altLang="hu-HU" sz="1000" dirty="0" smtClean="0">
                        <a:solidFill>
                          <a:srgbClr val="000000"/>
                        </a:solidFill>
                        <a:latin typeface="Verdana" pitchFamily="34" charset="0"/>
                      </a:rPr>
                      <a:t>ARMv7</a:t>
                    </a:r>
                  </a:p>
                  <a:p>
                    <a:pPr algn="ctr">
                      <a:spcBef>
                        <a:spcPct val="0"/>
                      </a:spcBef>
                      <a:buFontTx/>
                      <a:buNone/>
                    </a:pPr>
                    <a:r>
                      <a:rPr lang="en-US" altLang="hu-HU" sz="1000" dirty="0" smtClean="0">
                        <a:solidFill>
                          <a:srgbClr val="000000"/>
                        </a:solidFill>
                        <a:latin typeface="Verdana" pitchFamily="34" charset="0"/>
                      </a:rPr>
                      <a:t>65 nm</a:t>
                    </a:r>
                    <a:endParaRPr lang="hu-HU" altLang="hu-HU" sz="1000" dirty="0">
                      <a:solidFill>
                        <a:srgbClr val="000000"/>
                      </a:solidFill>
                      <a:latin typeface="Verdana" pitchFamily="34" charset="0"/>
                    </a:endParaRPr>
                  </a:p>
                </p:txBody>
              </p:sp>
              <p:sp>
                <p:nvSpPr>
                  <p:cNvPr id="77" name="Szövegdoboz 36"/>
                  <p:cNvSpPr txBox="1">
                    <a:spLocks noChangeArrowheads="1"/>
                  </p:cNvSpPr>
                  <p:nvPr/>
                </p:nvSpPr>
                <p:spPr bwMode="auto">
                  <a:xfrm rot="20700000">
                    <a:off x="2048986" y="4288804"/>
                    <a:ext cx="91082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10/2007</a:t>
                    </a: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9</a:t>
                    </a:r>
                  </a:p>
                  <a:p>
                    <a:pPr algn="ctr">
                      <a:spcBef>
                        <a:spcPct val="0"/>
                      </a:spcBef>
                      <a:buFontTx/>
                      <a:buNone/>
                    </a:pPr>
                    <a:r>
                      <a:rPr lang="en-US" altLang="hu-HU" sz="1000" dirty="0" smtClean="0">
                        <a:solidFill>
                          <a:srgbClr val="000000"/>
                        </a:solidFill>
                        <a:latin typeface="Verdana" pitchFamily="34" charset="0"/>
                      </a:rPr>
                      <a:t>ARMv7</a:t>
                    </a:r>
                  </a:p>
                  <a:p>
                    <a:pPr algn="ctr">
                      <a:spcBef>
                        <a:spcPct val="0"/>
                      </a:spcBef>
                      <a:buFontTx/>
                      <a:buNone/>
                    </a:pPr>
                    <a:r>
                      <a:rPr lang="hu-HU" altLang="hu-HU" sz="1000" dirty="0" smtClean="0">
                        <a:solidFill>
                          <a:srgbClr val="000000"/>
                        </a:solidFill>
                        <a:latin typeface="Verdana" pitchFamily="34" charset="0"/>
                      </a:rPr>
                      <a:t>40</a:t>
                    </a:r>
                    <a:r>
                      <a:rPr lang="en-US" altLang="hu-HU" sz="1000" dirty="0" smtClean="0">
                        <a:solidFill>
                          <a:srgbClr val="000000"/>
                        </a:solidFill>
                        <a:latin typeface="Verdana" pitchFamily="34" charset="0"/>
                      </a:rPr>
                      <a:t> nm</a:t>
                    </a:r>
                    <a:endParaRPr lang="hu-HU" altLang="hu-HU" sz="1000" dirty="0">
                      <a:solidFill>
                        <a:srgbClr val="000000"/>
                      </a:solidFill>
                      <a:latin typeface="Verdana" pitchFamily="34" charset="0"/>
                    </a:endParaRPr>
                  </a:p>
                </p:txBody>
              </p:sp>
              <p:sp>
                <p:nvSpPr>
                  <p:cNvPr id="78" name="Szövegdoboz 36"/>
                  <p:cNvSpPr txBox="1">
                    <a:spLocks noChangeArrowheads="1"/>
                  </p:cNvSpPr>
                  <p:nvPr/>
                </p:nvSpPr>
                <p:spPr bwMode="auto">
                  <a:xfrm rot="20025295">
                    <a:off x="4023638" y="2028539"/>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9/2010</a:t>
                    </a: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1</a:t>
                    </a:r>
                    <a:r>
                      <a:rPr lang="hu-HU" altLang="hu-HU" sz="1000" b="1" dirty="0" smtClean="0">
                        <a:solidFill>
                          <a:srgbClr val="000000"/>
                        </a:solidFill>
                        <a:latin typeface="Verdana" pitchFamily="34" charset="0"/>
                      </a:rPr>
                      <a:t>5</a:t>
                    </a:r>
                  </a:p>
                  <a:p>
                    <a:pPr algn="ctr">
                      <a:spcBef>
                        <a:spcPct val="0"/>
                      </a:spcBef>
                      <a:buFontTx/>
                      <a:buNone/>
                    </a:pPr>
                    <a:r>
                      <a:rPr lang="en-US" altLang="hu-HU" sz="1000" dirty="0" smtClean="0">
                        <a:solidFill>
                          <a:srgbClr val="000000"/>
                        </a:solidFill>
                        <a:latin typeface="Verdana" pitchFamily="34" charset="0"/>
                      </a:rPr>
                      <a:t>ARMv7</a:t>
                    </a:r>
                  </a:p>
                  <a:p>
                    <a:pPr algn="ctr">
                      <a:spcBef>
                        <a:spcPct val="0"/>
                      </a:spcBef>
                      <a:buFontTx/>
                      <a:buNone/>
                    </a:pPr>
                    <a:r>
                      <a:rPr lang="en-US" altLang="hu-HU" sz="1000" dirty="0" smtClean="0">
                        <a:solidFill>
                          <a:srgbClr val="000000"/>
                        </a:solidFill>
                        <a:latin typeface="Verdana" pitchFamily="34" charset="0"/>
                      </a:rPr>
                      <a:t>32/28 nm</a:t>
                    </a:r>
                    <a:endParaRPr lang="hu-HU" altLang="hu-HU" sz="1000" dirty="0">
                      <a:solidFill>
                        <a:srgbClr val="000000"/>
                      </a:solidFill>
                      <a:latin typeface="Verdana" pitchFamily="34" charset="0"/>
                    </a:endParaRPr>
                  </a:p>
                </p:txBody>
              </p:sp>
              <p:sp>
                <p:nvSpPr>
                  <p:cNvPr id="79" name="Szövegdoboz 36"/>
                  <p:cNvSpPr txBox="1">
                    <a:spLocks noChangeArrowheads="1"/>
                  </p:cNvSpPr>
                  <p:nvPr/>
                </p:nvSpPr>
                <p:spPr bwMode="auto">
                  <a:xfrm rot="19980000">
                    <a:off x="5826706" y="1222386"/>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10/2012</a:t>
                    </a:r>
                  </a:p>
                  <a:p>
                    <a:pPr>
                      <a:spcBef>
                        <a:spcPct val="0"/>
                      </a:spcBef>
                      <a:buFontTx/>
                      <a:buNone/>
                    </a:pPr>
                    <a:r>
                      <a:rPr lang="hu-HU" altLang="hu-HU" sz="1000" b="1" dirty="0" smtClean="0">
                        <a:solidFill>
                          <a:srgbClr val="000000"/>
                        </a:solidFill>
                        <a:latin typeface="Verdana" pitchFamily="34" charset="0"/>
                      </a:rPr>
                      <a:t>Cortex-A5</a:t>
                    </a:r>
                    <a:r>
                      <a:rPr lang="en-US" altLang="hu-HU" sz="1000" b="1" dirty="0" smtClean="0">
                        <a:solidFill>
                          <a:srgbClr val="000000"/>
                        </a:solidFill>
                        <a:latin typeface="Verdana" pitchFamily="34" charset="0"/>
                      </a:rPr>
                      <a:t>7</a:t>
                    </a:r>
                  </a:p>
                  <a:p>
                    <a:pPr algn="ctr">
                      <a:spcBef>
                        <a:spcPct val="0"/>
                      </a:spcBef>
                      <a:buFontTx/>
                      <a:buNone/>
                    </a:pPr>
                    <a:r>
                      <a:rPr lang="en-US" altLang="hu-HU" sz="1000" dirty="0" smtClean="0">
                        <a:solidFill>
                          <a:srgbClr val="000000"/>
                        </a:solidFill>
                        <a:latin typeface="Verdana" pitchFamily="34" charset="0"/>
                      </a:rPr>
                      <a:t>ARMv8</a:t>
                    </a:r>
                  </a:p>
                  <a:p>
                    <a:pPr algn="ctr">
                      <a:spcBef>
                        <a:spcPct val="0"/>
                      </a:spcBef>
                      <a:buFontTx/>
                      <a:buNone/>
                    </a:pPr>
                    <a:r>
                      <a:rPr lang="en-US" altLang="hu-HU" sz="1000" dirty="0" smtClean="0">
                        <a:solidFill>
                          <a:srgbClr val="000000"/>
                        </a:solidFill>
                        <a:latin typeface="Verdana" pitchFamily="34" charset="0"/>
                      </a:rPr>
                      <a:t>20/16 nm</a:t>
                    </a:r>
                    <a:endParaRPr lang="hu-HU" altLang="hu-HU" sz="1000" dirty="0">
                      <a:solidFill>
                        <a:srgbClr val="000000"/>
                      </a:solidFill>
                      <a:latin typeface="Verdana" pitchFamily="34" charset="0"/>
                    </a:endParaRPr>
                  </a:p>
                </p:txBody>
              </p:sp>
              <p:sp>
                <p:nvSpPr>
                  <p:cNvPr id="67" name="Szövegdoboz 17"/>
                  <p:cNvSpPr txBox="1">
                    <a:spLocks noChangeArrowheads="1"/>
                  </p:cNvSpPr>
                  <p:nvPr/>
                </p:nvSpPr>
                <p:spPr bwMode="auto">
                  <a:xfrm>
                    <a:off x="7820229" y="6437516"/>
                    <a:ext cx="5116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smtClean="0">
                        <a:solidFill>
                          <a:srgbClr val="000000"/>
                        </a:solidFill>
                        <a:latin typeface="Verdana" pitchFamily="34" charset="0"/>
                      </a:rPr>
                      <a:t>201</a:t>
                    </a:r>
                    <a:r>
                      <a:rPr lang="en-US" altLang="hu-HU" sz="1000" dirty="0" smtClean="0">
                        <a:solidFill>
                          <a:srgbClr val="000000"/>
                        </a:solidFill>
                        <a:latin typeface="Verdana" pitchFamily="34" charset="0"/>
                      </a:rPr>
                      <a:t>4</a:t>
                    </a:r>
                    <a:endParaRPr lang="hu-HU" altLang="hu-HU" sz="1000">
                      <a:solidFill>
                        <a:srgbClr val="000000"/>
                      </a:solidFill>
                      <a:latin typeface="Verdana" pitchFamily="34" charset="0"/>
                    </a:endParaRPr>
                  </a:p>
                </p:txBody>
              </p:sp>
              <p:cxnSp>
                <p:nvCxnSpPr>
                  <p:cNvPr id="68" name="Egyenes összekötő 56"/>
                  <p:cNvCxnSpPr/>
                  <p:nvPr/>
                </p:nvCxnSpPr>
                <p:spPr>
                  <a:xfrm>
                    <a:off x="7638458" y="6294641"/>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Lekerekített téglalap 68"/>
                  <p:cNvSpPr/>
                  <p:nvPr/>
                </p:nvSpPr>
                <p:spPr>
                  <a:xfrm>
                    <a:off x="7600152" y="3283728"/>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sp>
                <p:nvSpPr>
                  <p:cNvPr id="70" name="Szövegdoboz 36"/>
                  <p:cNvSpPr txBox="1">
                    <a:spLocks noChangeArrowheads="1"/>
                  </p:cNvSpPr>
                  <p:nvPr/>
                </p:nvSpPr>
                <p:spPr bwMode="auto">
                  <a:xfrm rot="20700000">
                    <a:off x="7157299" y="2350338"/>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hu-HU" altLang="hu-HU" sz="900" dirty="0">
                        <a:solidFill>
                          <a:srgbClr val="000000"/>
                        </a:solidFill>
                        <a:latin typeface="Verdana" pitchFamily="34" charset="0"/>
                      </a:rPr>
                      <a:t>2</a:t>
                    </a:r>
                    <a:r>
                      <a:rPr lang="en-US" altLang="hu-HU" sz="900" dirty="0" smtClean="0">
                        <a:solidFill>
                          <a:srgbClr val="000000"/>
                        </a:solidFill>
                        <a:latin typeface="Verdana" pitchFamily="34" charset="0"/>
                      </a:rPr>
                      <a:t>/201</a:t>
                    </a:r>
                    <a:r>
                      <a:rPr lang="hu-HU" altLang="hu-HU" sz="900" dirty="0" smtClean="0">
                        <a:solidFill>
                          <a:srgbClr val="000000"/>
                        </a:solidFill>
                        <a:latin typeface="Verdana" pitchFamily="34" charset="0"/>
                      </a:rPr>
                      <a:t>4</a:t>
                    </a:r>
                    <a:endParaRPr lang="en-US" altLang="hu-HU" sz="900" dirty="0" smtClean="0">
                      <a:solidFill>
                        <a:srgbClr val="000000"/>
                      </a:solidFill>
                      <a:latin typeface="Verdana" pitchFamily="34" charset="0"/>
                    </a:endParaRPr>
                  </a:p>
                  <a:p>
                    <a:pPr>
                      <a:spcBef>
                        <a:spcPct val="0"/>
                      </a:spcBef>
                      <a:buFontTx/>
                      <a:buNone/>
                    </a:pPr>
                    <a:r>
                      <a:rPr lang="hu-HU" altLang="hu-HU" sz="1000" b="1" dirty="0" smtClean="0">
                        <a:solidFill>
                          <a:srgbClr val="000000"/>
                        </a:solidFill>
                        <a:latin typeface="Verdana" pitchFamily="34" charset="0"/>
                      </a:rPr>
                      <a:t>Cortex-A17</a:t>
                    </a:r>
                    <a:endParaRPr lang="en-US" altLang="hu-HU" sz="1000" b="1" dirty="0" smtClean="0">
                      <a:solidFill>
                        <a:srgbClr val="000000"/>
                      </a:solidFill>
                      <a:latin typeface="Verdana" pitchFamily="34" charset="0"/>
                    </a:endParaRPr>
                  </a:p>
                  <a:p>
                    <a:pPr algn="ctr">
                      <a:spcBef>
                        <a:spcPct val="0"/>
                      </a:spcBef>
                      <a:buFontTx/>
                      <a:buNone/>
                    </a:pPr>
                    <a:r>
                      <a:rPr lang="en-US" altLang="hu-HU" sz="1000" dirty="0" err="1" smtClean="0">
                        <a:solidFill>
                          <a:srgbClr val="000000"/>
                        </a:solidFill>
                        <a:latin typeface="Verdana" pitchFamily="34" charset="0"/>
                      </a:rPr>
                      <a:t>ARMv</a:t>
                    </a:r>
                    <a:r>
                      <a:rPr lang="hu-HU" altLang="hu-HU" sz="1000" dirty="0" smtClean="0">
                        <a:solidFill>
                          <a:srgbClr val="000000"/>
                        </a:solidFill>
                        <a:latin typeface="Verdana" pitchFamily="34" charset="0"/>
                      </a:rPr>
                      <a:t>7</a:t>
                    </a:r>
                    <a:endParaRPr lang="en-US" altLang="hu-HU" sz="1000"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2</a:t>
                    </a:r>
                    <a:r>
                      <a:rPr lang="hu-HU" altLang="hu-HU" sz="1000" dirty="0" smtClean="0">
                        <a:solidFill>
                          <a:srgbClr val="000000"/>
                        </a:solidFill>
                        <a:latin typeface="Verdana" pitchFamily="34" charset="0"/>
                      </a:rPr>
                      <a:t>8</a:t>
                    </a:r>
                    <a:r>
                      <a:rPr lang="en-US" altLang="hu-HU" sz="1000" dirty="0" smtClean="0">
                        <a:solidFill>
                          <a:srgbClr val="000000"/>
                        </a:solidFill>
                        <a:latin typeface="Verdana" pitchFamily="34" charset="0"/>
                      </a:rPr>
                      <a:t> nm</a:t>
                    </a:r>
                    <a:endParaRPr lang="hu-HU" altLang="hu-HU" sz="1000" dirty="0">
                      <a:solidFill>
                        <a:srgbClr val="000000"/>
                      </a:solidFill>
                      <a:latin typeface="Verdana" pitchFamily="34" charset="0"/>
                    </a:endParaRPr>
                  </a:p>
                </p:txBody>
              </p:sp>
              <p:cxnSp>
                <p:nvCxnSpPr>
                  <p:cNvPr id="72" name="Egyenes összekötő 71"/>
                  <p:cNvCxnSpPr/>
                  <p:nvPr/>
                </p:nvCxnSpPr>
                <p:spPr>
                  <a:xfrm rot="5400000">
                    <a:off x="240769" y="1051309"/>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Egyenes összekötő 79"/>
                  <p:cNvCxnSpPr/>
                  <p:nvPr/>
                </p:nvCxnSpPr>
                <p:spPr>
                  <a:xfrm rot="5400000">
                    <a:off x="240769" y="229883"/>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Szövegdoboz 81"/>
                  <p:cNvSpPr txBox="1"/>
                  <p:nvPr/>
                </p:nvSpPr>
                <p:spPr>
                  <a:xfrm>
                    <a:off x="-36860" y="996540"/>
                    <a:ext cx="269875" cy="254000"/>
                  </a:xfrm>
                  <a:prstGeom prst="rect">
                    <a:avLst/>
                  </a:prstGeom>
                  <a:noFill/>
                </p:spPr>
                <p:txBody>
                  <a:bodyPr wrap="none">
                    <a:spAutoFit/>
                  </a:bodyPr>
                  <a:lstStyle/>
                  <a:p>
                    <a:pPr>
                      <a:defRPr/>
                    </a:pPr>
                    <a:r>
                      <a:rPr lang="hu-HU" sz="1050" dirty="0" smtClean="0">
                        <a:solidFill>
                          <a:prstClr val="black"/>
                        </a:solidFill>
                        <a:ea typeface="Verdana" panose="020B0604030504040204" pitchFamily="34" charset="0"/>
                        <a:cs typeface="Verdana" panose="020B0604030504040204" pitchFamily="34" charset="0"/>
                      </a:rPr>
                      <a:t>6</a:t>
                    </a:r>
                    <a:endParaRPr lang="hu-HU" sz="1050" dirty="0">
                      <a:solidFill>
                        <a:prstClr val="black"/>
                      </a:solidFill>
                      <a:ea typeface="Verdana" panose="020B0604030504040204" pitchFamily="34" charset="0"/>
                      <a:cs typeface="Verdana" panose="020B0604030504040204" pitchFamily="34" charset="0"/>
                    </a:endParaRPr>
                  </a:p>
                </p:txBody>
              </p:sp>
              <p:sp>
                <p:nvSpPr>
                  <p:cNvPr id="83" name="Szövegdoboz 82"/>
                  <p:cNvSpPr txBox="1"/>
                  <p:nvPr/>
                </p:nvSpPr>
                <p:spPr>
                  <a:xfrm>
                    <a:off x="-36860" y="170420"/>
                    <a:ext cx="269626" cy="253916"/>
                  </a:xfrm>
                  <a:prstGeom prst="rect">
                    <a:avLst/>
                  </a:prstGeom>
                  <a:noFill/>
                </p:spPr>
                <p:txBody>
                  <a:bodyPr wrap="none">
                    <a:spAutoFit/>
                  </a:bodyPr>
                  <a:lstStyle/>
                  <a:p>
                    <a:pPr>
                      <a:defRPr/>
                    </a:pPr>
                    <a:r>
                      <a:rPr lang="hu-HU" sz="1050" dirty="0">
                        <a:solidFill>
                          <a:prstClr val="black"/>
                        </a:solidFill>
                        <a:ea typeface="Verdana" panose="020B0604030504040204" pitchFamily="34" charset="0"/>
                        <a:cs typeface="Verdana" panose="020B0604030504040204" pitchFamily="34" charset="0"/>
                      </a:rPr>
                      <a:t>7</a:t>
                    </a:r>
                  </a:p>
                </p:txBody>
              </p:sp>
              <p:sp>
                <p:nvSpPr>
                  <p:cNvPr id="85" name="Szövegdoboz 84"/>
                  <p:cNvSpPr txBox="1"/>
                  <p:nvPr/>
                </p:nvSpPr>
                <p:spPr>
                  <a:xfrm>
                    <a:off x="364427" y="-671349"/>
                    <a:ext cx="1034579" cy="294617"/>
                  </a:xfrm>
                  <a:prstGeom prst="rect">
                    <a:avLst/>
                  </a:prstGeom>
                  <a:noFill/>
                </p:spPr>
                <p:txBody>
                  <a:bodyPr wrap="none">
                    <a:spAutoFit/>
                  </a:bodyPr>
                  <a:lstStyle/>
                  <a:p>
                    <a:pPr>
                      <a:defRPr/>
                    </a:pPr>
                    <a:r>
                      <a:rPr lang="hu-HU" sz="1050" dirty="0" smtClean="0">
                        <a:solidFill>
                          <a:prstClr val="black"/>
                        </a:solidFill>
                        <a:ea typeface="Verdana" panose="020B0604030504040204" pitchFamily="34" charset="0"/>
                        <a:cs typeface="Verdana" panose="020B0604030504040204" pitchFamily="34" charset="0"/>
                      </a:rPr>
                      <a:t>DMIPS/MHz</a:t>
                    </a:r>
                    <a:endParaRPr lang="hu-HU" sz="1050" dirty="0">
                      <a:solidFill>
                        <a:prstClr val="black"/>
                      </a:solidFill>
                      <a:ea typeface="Verdana" panose="020B0604030504040204" pitchFamily="34" charset="0"/>
                      <a:cs typeface="Verdana" panose="020B0604030504040204" pitchFamily="34" charset="0"/>
                    </a:endParaRPr>
                  </a:p>
                </p:txBody>
              </p:sp>
              <p:cxnSp>
                <p:nvCxnSpPr>
                  <p:cNvPr id="87" name="Egyenes összekötő 86"/>
                  <p:cNvCxnSpPr/>
                  <p:nvPr/>
                </p:nvCxnSpPr>
                <p:spPr>
                  <a:xfrm>
                    <a:off x="7640820" y="6294184"/>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Szövegdoboz 17"/>
                  <p:cNvSpPr txBox="1">
                    <a:spLocks noChangeArrowheads="1"/>
                  </p:cNvSpPr>
                  <p:nvPr/>
                </p:nvSpPr>
                <p:spPr bwMode="auto">
                  <a:xfrm>
                    <a:off x="8615880" y="6436827"/>
                    <a:ext cx="5116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dirty="0" smtClean="0">
                        <a:solidFill>
                          <a:srgbClr val="000000"/>
                        </a:solidFill>
                        <a:latin typeface="Verdana" pitchFamily="34" charset="0"/>
                      </a:rPr>
                      <a:t>2015</a:t>
                    </a:r>
                    <a:endParaRPr lang="hu-HU" altLang="hu-HU" sz="1000" dirty="0">
                      <a:solidFill>
                        <a:srgbClr val="000000"/>
                      </a:solidFill>
                      <a:latin typeface="Verdana" pitchFamily="34" charset="0"/>
                    </a:endParaRPr>
                  </a:p>
                </p:txBody>
              </p:sp>
              <p:cxnSp>
                <p:nvCxnSpPr>
                  <p:cNvPr id="89" name="Egyenes összekötő 56"/>
                  <p:cNvCxnSpPr/>
                  <p:nvPr/>
                </p:nvCxnSpPr>
                <p:spPr>
                  <a:xfrm>
                    <a:off x="8487062" y="6293952"/>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Lekerekített téglalap 70"/>
                  <p:cNvSpPr/>
                  <p:nvPr/>
                </p:nvSpPr>
                <p:spPr>
                  <a:xfrm>
                    <a:off x="8352440" y="476672"/>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sp>
                <p:nvSpPr>
                  <p:cNvPr id="76" name="Szövegdoboz 36"/>
                  <p:cNvSpPr txBox="1">
                    <a:spLocks noChangeArrowheads="1"/>
                  </p:cNvSpPr>
                  <p:nvPr/>
                </p:nvSpPr>
                <p:spPr bwMode="auto">
                  <a:xfrm rot="19980000">
                    <a:off x="7294370" y="587775"/>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hu-HU" altLang="hu-HU" sz="900" dirty="0" smtClean="0">
                        <a:solidFill>
                          <a:srgbClr val="000000"/>
                        </a:solidFill>
                        <a:latin typeface="Verdana" pitchFamily="34" charset="0"/>
                      </a:rPr>
                      <a:t>2</a:t>
                    </a:r>
                    <a:r>
                      <a:rPr lang="en-US" altLang="hu-HU" sz="900" dirty="0" smtClean="0">
                        <a:solidFill>
                          <a:srgbClr val="000000"/>
                        </a:solidFill>
                        <a:latin typeface="Verdana" pitchFamily="34" charset="0"/>
                      </a:rPr>
                      <a:t>/201</a:t>
                    </a:r>
                    <a:r>
                      <a:rPr lang="hu-HU" altLang="hu-HU" sz="900" dirty="0" smtClean="0">
                        <a:solidFill>
                          <a:srgbClr val="000000"/>
                        </a:solidFill>
                        <a:latin typeface="Verdana" pitchFamily="34" charset="0"/>
                      </a:rPr>
                      <a:t>5</a:t>
                    </a:r>
                    <a:endParaRPr lang="en-US" altLang="hu-HU" sz="900" dirty="0" smtClean="0">
                      <a:solidFill>
                        <a:srgbClr val="000000"/>
                      </a:solidFill>
                      <a:latin typeface="Verdana" pitchFamily="34" charset="0"/>
                    </a:endParaRP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7</a:t>
                    </a:r>
                    <a:r>
                      <a:rPr lang="hu-HU" altLang="hu-HU" sz="1000" b="1" dirty="0" smtClean="0">
                        <a:solidFill>
                          <a:srgbClr val="000000"/>
                        </a:solidFill>
                        <a:latin typeface="Verdana" pitchFamily="34" charset="0"/>
                      </a:rPr>
                      <a:t>2</a:t>
                    </a:r>
                    <a:endParaRPr lang="en-US" altLang="hu-HU" sz="1000" b="1"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ARMv8</a:t>
                    </a:r>
                    <a:endParaRPr lang="hu-HU" altLang="hu-HU" sz="1000"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16 nm</a:t>
                    </a:r>
                    <a:endParaRPr lang="hu-HU" altLang="hu-HU" sz="1000" dirty="0">
                      <a:solidFill>
                        <a:srgbClr val="000000"/>
                      </a:solidFill>
                      <a:latin typeface="Verdana" pitchFamily="34" charset="0"/>
                    </a:endParaRPr>
                  </a:p>
                </p:txBody>
              </p:sp>
            </p:grpSp>
          </p:grpSp>
          <p:cxnSp>
            <p:nvCxnSpPr>
              <p:cNvPr id="81" name="Egyenes összekötő 56"/>
              <p:cNvCxnSpPr/>
              <p:nvPr/>
            </p:nvCxnSpPr>
            <p:spPr>
              <a:xfrm>
                <a:off x="8879033" y="6399204"/>
                <a:ext cx="0" cy="128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Lekerekített téglalap 30"/>
              <p:cNvSpPr/>
              <p:nvPr/>
            </p:nvSpPr>
            <p:spPr>
              <a:xfrm>
                <a:off x="8726961" y="4784778"/>
                <a:ext cx="170183" cy="15987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sp>
            <p:nvSpPr>
              <p:cNvPr id="91" name="Szövegdoboz 36"/>
              <p:cNvSpPr txBox="1">
                <a:spLocks noChangeArrowheads="1"/>
              </p:cNvSpPr>
              <p:nvPr/>
            </p:nvSpPr>
            <p:spPr bwMode="auto">
              <a:xfrm rot="21434806">
                <a:off x="7583262" y="4560926"/>
                <a:ext cx="1084688" cy="79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hu-HU" altLang="hu-HU" sz="900" dirty="0" smtClean="0">
                    <a:solidFill>
                      <a:srgbClr val="000000"/>
                    </a:solidFill>
                    <a:latin typeface="Verdana" pitchFamily="34" charset="0"/>
                  </a:rPr>
                  <a:t>11</a:t>
                </a:r>
                <a:r>
                  <a:rPr lang="en-US" altLang="hu-HU" sz="900" dirty="0" smtClean="0">
                    <a:solidFill>
                      <a:srgbClr val="000000"/>
                    </a:solidFill>
                    <a:latin typeface="Verdana" pitchFamily="34" charset="0"/>
                  </a:rPr>
                  <a:t>/201</a:t>
                </a:r>
                <a:r>
                  <a:rPr lang="hu-HU" altLang="hu-HU" sz="900" dirty="0" smtClean="0">
                    <a:solidFill>
                      <a:srgbClr val="000000"/>
                    </a:solidFill>
                    <a:latin typeface="Verdana" pitchFamily="34" charset="0"/>
                  </a:rPr>
                  <a:t>5</a:t>
                </a:r>
                <a:endParaRPr lang="en-US" altLang="hu-HU" sz="900" dirty="0" smtClean="0">
                  <a:solidFill>
                    <a:srgbClr val="000000"/>
                  </a:solidFill>
                  <a:latin typeface="Verdana" pitchFamily="34" charset="0"/>
                </a:endParaRPr>
              </a:p>
              <a:p>
                <a:pPr>
                  <a:spcBef>
                    <a:spcPct val="0"/>
                  </a:spcBef>
                  <a:buFontTx/>
                  <a:buNone/>
                </a:pPr>
                <a:r>
                  <a:rPr lang="hu-HU" altLang="hu-HU" sz="1000" b="1" dirty="0" smtClean="0">
                    <a:solidFill>
                      <a:srgbClr val="000000"/>
                    </a:solidFill>
                    <a:latin typeface="Verdana" pitchFamily="34" charset="0"/>
                  </a:rPr>
                  <a:t>Cortex-A35</a:t>
                </a:r>
                <a:endParaRPr lang="en-US" altLang="hu-HU" sz="1000" b="1"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ARMv8</a:t>
                </a:r>
              </a:p>
              <a:p>
                <a:pPr algn="ctr">
                  <a:spcBef>
                    <a:spcPct val="0"/>
                  </a:spcBef>
                  <a:buFontTx/>
                  <a:buNone/>
                </a:pPr>
                <a:r>
                  <a:rPr lang="hu-HU" altLang="hu-HU" sz="1000" dirty="0" smtClean="0">
                    <a:solidFill>
                      <a:srgbClr val="000000"/>
                    </a:solidFill>
                    <a:latin typeface="Verdana" pitchFamily="34" charset="0"/>
                  </a:rPr>
                  <a:t>16/14</a:t>
                </a:r>
                <a:r>
                  <a:rPr lang="en-US" altLang="hu-HU" sz="1000" dirty="0" smtClean="0">
                    <a:solidFill>
                      <a:srgbClr val="000000"/>
                    </a:solidFill>
                    <a:latin typeface="Verdana" pitchFamily="34" charset="0"/>
                  </a:rPr>
                  <a:t> nm</a:t>
                </a:r>
                <a:endParaRPr lang="hu-HU" altLang="hu-HU" sz="1000" dirty="0">
                  <a:solidFill>
                    <a:srgbClr val="000000"/>
                  </a:solidFill>
                  <a:latin typeface="Verdana" pitchFamily="34" charset="0"/>
                </a:endParaRPr>
              </a:p>
            </p:txBody>
          </p:sp>
        </p:grpSp>
        <p:cxnSp>
          <p:nvCxnSpPr>
            <p:cNvPr id="86" name="Egyenes összekötő 79"/>
            <p:cNvCxnSpPr/>
            <p:nvPr/>
          </p:nvCxnSpPr>
          <p:spPr>
            <a:xfrm rot="5400000">
              <a:off x="319812" y="570399"/>
              <a:ext cx="0" cy="1365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Szövegdoboz 82"/>
            <p:cNvSpPr txBox="1"/>
            <p:nvPr/>
          </p:nvSpPr>
          <p:spPr>
            <a:xfrm>
              <a:off x="42452" y="503675"/>
              <a:ext cx="269626" cy="253916"/>
            </a:xfrm>
            <a:prstGeom prst="rect">
              <a:avLst/>
            </a:prstGeom>
            <a:noFill/>
          </p:spPr>
          <p:txBody>
            <a:bodyPr wrap="none">
              <a:spAutoFit/>
            </a:bodyPr>
            <a:lstStyle/>
            <a:p>
              <a:pPr>
                <a:defRPr/>
              </a:pPr>
              <a:r>
                <a:rPr lang="hu-HU" sz="1050" dirty="0" smtClean="0">
                  <a:solidFill>
                    <a:prstClr val="black"/>
                  </a:solidFill>
                  <a:ea typeface="Verdana" panose="020B0604030504040204" pitchFamily="34" charset="0"/>
                  <a:cs typeface="Verdana" panose="020B0604030504040204" pitchFamily="34" charset="0"/>
                </a:rPr>
                <a:t>8</a:t>
              </a:r>
              <a:endParaRPr lang="hu-HU" sz="1050" dirty="0">
                <a:solidFill>
                  <a:prstClr val="black"/>
                </a:solidFill>
                <a:ea typeface="Verdana" panose="020B0604030504040204" pitchFamily="34" charset="0"/>
                <a:cs typeface="Verdana" panose="020B0604030504040204" pitchFamily="34" charset="0"/>
              </a:endParaRPr>
            </a:p>
          </p:txBody>
        </p:sp>
        <p:cxnSp>
          <p:nvCxnSpPr>
            <p:cNvPr id="96" name="Egyenes összekötő 56"/>
            <p:cNvCxnSpPr/>
            <p:nvPr/>
          </p:nvCxnSpPr>
          <p:spPr>
            <a:xfrm>
              <a:off x="9521349" y="6515366"/>
              <a:ext cx="0" cy="1230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Szövegdoboz 17"/>
            <p:cNvSpPr txBox="1">
              <a:spLocks noChangeArrowheads="1"/>
            </p:cNvSpPr>
            <p:nvPr/>
          </p:nvSpPr>
          <p:spPr bwMode="auto">
            <a:xfrm>
              <a:off x="8903764" y="6642784"/>
              <a:ext cx="5116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000" dirty="0" smtClean="0">
                  <a:solidFill>
                    <a:srgbClr val="000000"/>
                  </a:solidFill>
                  <a:latin typeface="Verdana" pitchFamily="34" charset="0"/>
                </a:rPr>
                <a:t>2016</a:t>
              </a:r>
              <a:endParaRPr lang="hu-HU" altLang="hu-HU" sz="1000" dirty="0">
                <a:solidFill>
                  <a:srgbClr val="000000"/>
                </a:solidFill>
                <a:latin typeface="Verdana" pitchFamily="34" charset="0"/>
              </a:endParaRPr>
            </a:p>
          </p:txBody>
        </p:sp>
        <p:sp>
          <p:nvSpPr>
            <p:cNvPr id="97" name="Lekerekített téglalap 70"/>
            <p:cNvSpPr/>
            <p:nvPr/>
          </p:nvSpPr>
          <p:spPr>
            <a:xfrm>
              <a:off x="9127342" y="818710"/>
              <a:ext cx="170183" cy="155133"/>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sp>
          <p:nvSpPr>
            <p:cNvPr id="99" name="Szövegdoboz 36"/>
            <p:cNvSpPr txBox="1">
              <a:spLocks noChangeArrowheads="1"/>
            </p:cNvSpPr>
            <p:nvPr/>
          </p:nvSpPr>
          <p:spPr bwMode="auto">
            <a:xfrm rot="19980000">
              <a:off x="8164300" y="866185"/>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hu-HU" altLang="hu-HU" sz="900" dirty="0" smtClean="0">
                  <a:solidFill>
                    <a:srgbClr val="000000"/>
                  </a:solidFill>
                  <a:latin typeface="Verdana" pitchFamily="34" charset="0"/>
                </a:rPr>
                <a:t>5</a:t>
              </a:r>
              <a:r>
                <a:rPr lang="en-US" altLang="hu-HU" sz="900" dirty="0" smtClean="0">
                  <a:solidFill>
                    <a:srgbClr val="000000"/>
                  </a:solidFill>
                  <a:latin typeface="Verdana" pitchFamily="34" charset="0"/>
                </a:rPr>
                <a:t>/201</a:t>
              </a:r>
              <a:r>
                <a:rPr lang="hu-HU" altLang="hu-HU" sz="900" dirty="0" smtClean="0">
                  <a:solidFill>
                    <a:srgbClr val="000000"/>
                  </a:solidFill>
                  <a:latin typeface="Verdana" pitchFamily="34" charset="0"/>
                </a:rPr>
                <a:t>6</a:t>
              </a:r>
              <a:endParaRPr lang="en-US" altLang="hu-HU" sz="900" dirty="0" smtClean="0">
                <a:solidFill>
                  <a:srgbClr val="000000"/>
                </a:solidFill>
                <a:latin typeface="Verdana" pitchFamily="34" charset="0"/>
              </a:endParaRP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7</a:t>
              </a:r>
              <a:r>
                <a:rPr lang="hu-HU" altLang="hu-HU" sz="1000" b="1" dirty="0" smtClean="0">
                  <a:solidFill>
                    <a:srgbClr val="000000"/>
                  </a:solidFill>
                  <a:latin typeface="Verdana" pitchFamily="34" charset="0"/>
                </a:rPr>
                <a:t>3</a:t>
              </a:r>
              <a:endParaRPr lang="en-US" altLang="hu-HU" sz="1000" b="1"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ARMv8</a:t>
              </a:r>
              <a:endParaRPr lang="hu-HU" altLang="hu-HU" sz="1000"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1</a:t>
              </a:r>
              <a:r>
                <a:rPr lang="hu-HU" altLang="hu-HU" sz="1000" dirty="0" smtClean="0">
                  <a:solidFill>
                    <a:srgbClr val="000000"/>
                  </a:solidFill>
                  <a:latin typeface="Verdana" pitchFamily="34" charset="0"/>
                </a:rPr>
                <a:t>0</a:t>
              </a:r>
              <a:r>
                <a:rPr lang="en-US" altLang="hu-HU" sz="1000" dirty="0" smtClean="0">
                  <a:solidFill>
                    <a:srgbClr val="000000"/>
                  </a:solidFill>
                  <a:latin typeface="Verdana" pitchFamily="34" charset="0"/>
                </a:rPr>
                <a:t> nm</a:t>
              </a:r>
              <a:endParaRPr lang="hu-HU" altLang="hu-HU" sz="1000" dirty="0">
                <a:solidFill>
                  <a:srgbClr val="000000"/>
                </a:solidFill>
                <a:latin typeface="Verdana" pitchFamily="34" charset="0"/>
              </a:endParaRPr>
            </a:p>
          </p:txBody>
        </p:sp>
      </p:grpSp>
      <p:sp>
        <p:nvSpPr>
          <p:cNvPr id="94" name="Lekerekített téglalap 68"/>
          <p:cNvSpPr/>
          <p:nvPr/>
        </p:nvSpPr>
        <p:spPr>
          <a:xfrm>
            <a:off x="6304970" y="4413708"/>
            <a:ext cx="157240" cy="14041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sp>
        <p:nvSpPr>
          <p:cNvPr id="100" name="Szövegdoboz 36"/>
          <p:cNvSpPr txBox="1">
            <a:spLocks noChangeArrowheads="1"/>
          </p:cNvSpPr>
          <p:nvPr/>
        </p:nvSpPr>
        <p:spPr bwMode="auto">
          <a:xfrm rot="20700000">
            <a:off x="5612496" y="3771921"/>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hu-HU" altLang="hu-HU" sz="900" dirty="0" smtClean="0">
                <a:solidFill>
                  <a:srgbClr val="000000"/>
                </a:solidFill>
                <a:latin typeface="Verdana" pitchFamily="34" charset="0"/>
              </a:rPr>
              <a:t>6</a:t>
            </a:r>
            <a:r>
              <a:rPr lang="en-US" altLang="hu-HU" sz="900" dirty="0" smtClean="0">
                <a:solidFill>
                  <a:srgbClr val="000000"/>
                </a:solidFill>
                <a:latin typeface="Verdana" pitchFamily="34" charset="0"/>
              </a:rPr>
              <a:t>/201</a:t>
            </a:r>
            <a:r>
              <a:rPr lang="hu-HU" altLang="hu-HU" sz="900" dirty="0" smtClean="0">
                <a:solidFill>
                  <a:srgbClr val="000000"/>
                </a:solidFill>
                <a:latin typeface="Verdana" pitchFamily="34" charset="0"/>
              </a:rPr>
              <a:t>3</a:t>
            </a:r>
            <a:endParaRPr lang="en-US" altLang="hu-HU" sz="900" dirty="0" smtClean="0">
              <a:solidFill>
                <a:srgbClr val="000000"/>
              </a:solidFill>
              <a:latin typeface="Verdana" pitchFamily="34" charset="0"/>
            </a:endParaRPr>
          </a:p>
          <a:p>
            <a:pPr>
              <a:spcBef>
                <a:spcPct val="0"/>
              </a:spcBef>
              <a:buFontTx/>
              <a:buNone/>
            </a:pPr>
            <a:r>
              <a:rPr lang="hu-HU" altLang="hu-HU" sz="1000" b="1" dirty="0" smtClean="0">
                <a:solidFill>
                  <a:srgbClr val="000000"/>
                </a:solidFill>
                <a:latin typeface="Verdana" pitchFamily="34" charset="0"/>
              </a:rPr>
              <a:t>Cortex-A12</a:t>
            </a:r>
            <a:endParaRPr lang="en-US" altLang="hu-HU" sz="1000" b="1" dirty="0" smtClean="0">
              <a:solidFill>
                <a:srgbClr val="000000"/>
              </a:solidFill>
              <a:latin typeface="Verdana" pitchFamily="34" charset="0"/>
            </a:endParaRPr>
          </a:p>
          <a:p>
            <a:pPr algn="ctr">
              <a:spcBef>
                <a:spcPct val="0"/>
              </a:spcBef>
              <a:buFontTx/>
              <a:buNone/>
            </a:pPr>
            <a:r>
              <a:rPr lang="en-US" altLang="hu-HU" sz="1000" dirty="0" err="1" smtClean="0">
                <a:solidFill>
                  <a:srgbClr val="000000"/>
                </a:solidFill>
                <a:latin typeface="Verdana" pitchFamily="34" charset="0"/>
              </a:rPr>
              <a:t>ARMv</a:t>
            </a:r>
            <a:r>
              <a:rPr lang="hu-HU" altLang="hu-HU" sz="1000" dirty="0" smtClean="0">
                <a:solidFill>
                  <a:srgbClr val="000000"/>
                </a:solidFill>
                <a:latin typeface="Verdana" pitchFamily="34" charset="0"/>
              </a:rPr>
              <a:t>7</a:t>
            </a:r>
            <a:endParaRPr lang="en-US" altLang="hu-HU" sz="1000"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2</a:t>
            </a:r>
            <a:r>
              <a:rPr lang="hu-HU" altLang="hu-HU" sz="1000" dirty="0" smtClean="0">
                <a:solidFill>
                  <a:srgbClr val="000000"/>
                </a:solidFill>
                <a:latin typeface="Verdana" pitchFamily="34" charset="0"/>
              </a:rPr>
              <a:t>8</a:t>
            </a:r>
            <a:r>
              <a:rPr lang="en-US" altLang="hu-HU" sz="1000" dirty="0" smtClean="0">
                <a:solidFill>
                  <a:srgbClr val="000000"/>
                </a:solidFill>
                <a:latin typeface="Verdana" pitchFamily="34" charset="0"/>
              </a:rPr>
              <a:t> nm</a:t>
            </a:r>
            <a:endParaRPr lang="hu-HU" altLang="hu-HU" sz="1000" dirty="0">
              <a:solidFill>
                <a:srgbClr val="000000"/>
              </a:solidFill>
              <a:latin typeface="Verdana" pitchFamily="34" charset="0"/>
            </a:endParaRPr>
          </a:p>
        </p:txBody>
      </p:sp>
      <p:cxnSp>
        <p:nvCxnSpPr>
          <p:cNvPr id="10" name="Straight Connector 9"/>
          <p:cNvCxnSpPr/>
          <p:nvPr/>
        </p:nvCxnSpPr>
        <p:spPr bwMode="auto">
          <a:xfrm>
            <a:off x="5697125" y="3834045"/>
            <a:ext cx="1008000" cy="587048"/>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flipH="1">
            <a:off x="6123403" y="3654025"/>
            <a:ext cx="158787" cy="100800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3" name="Rounded Rectangle 92"/>
          <p:cNvSpPr/>
          <p:nvPr/>
        </p:nvSpPr>
        <p:spPr>
          <a:xfrm rot="21398466">
            <a:off x="7002779" y="4681113"/>
            <a:ext cx="1296000" cy="1152000"/>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extLst>
      <p:ext uri="{BB962C8B-B14F-4D97-AF65-F5344CB8AC3E}">
        <p14:creationId xmlns:p14="http://schemas.microsoft.com/office/powerpoint/2010/main" val="2722504291"/>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6.2.5 </a:t>
            </a:r>
            <a:r>
              <a:rPr lang="en-US" dirty="0"/>
              <a:t>The low power </a:t>
            </a:r>
            <a:r>
              <a:rPr lang="en-US" dirty="0" smtClean="0"/>
              <a:t>Cortex-A</a:t>
            </a:r>
            <a:r>
              <a:rPr lang="hu-HU" dirty="0" smtClean="0"/>
              <a:t>35</a:t>
            </a:r>
            <a:r>
              <a:rPr lang="en-US" dirty="0" smtClean="0"/>
              <a:t> </a:t>
            </a:r>
            <a:r>
              <a:rPr lang="hu-HU" dirty="0" smtClean="0"/>
              <a:t>(2)</a:t>
            </a:r>
            <a:endParaRPr lang="en-US" dirty="0"/>
          </a:p>
        </p:txBody>
      </p:sp>
      <p:sp>
        <p:nvSpPr>
          <p:cNvPr id="3" name="TextBox 2"/>
          <p:cNvSpPr txBox="1"/>
          <p:nvPr/>
        </p:nvSpPr>
        <p:spPr>
          <a:xfrm>
            <a:off x="324745" y="1001350"/>
            <a:ext cx="8786380" cy="2174954"/>
          </a:xfrm>
          <a:prstGeom prst="rect">
            <a:avLst/>
          </a:prstGeom>
          <a:noFill/>
        </p:spPr>
        <p:txBody>
          <a:bodyPr wrap="none" rtlCol="0">
            <a:spAutoFit/>
          </a:bodyPr>
          <a:lstStyle/>
          <a:p>
            <a:pPr marL="285750" indent="-285750">
              <a:spcAft>
                <a:spcPts val="600"/>
              </a:spcAft>
              <a:buClr>
                <a:srgbClr val="000000"/>
              </a:buClr>
              <a:buFont typeface="Arial" panose="020B0604020202020204" pitchFamily="34" charset="0"/>
              <a:buChar char="•"/>
            </a:pPr>
            <a:r>
              <a:rPr lang="en-US" sz="1600" dirty="0" smtClean="0">
                <a:solidFill>
                  <a:srgbClr val="0070C0"/>
                </a:solidFill>
              </a:rPr>
              <a:t>1</a:t>
            </a:r>
            <a:r>
              <a:rPr lang="hu-HU" sz="1600" dirty="0" smtClean="0">
                <a:solidFill>
                  <a:srgbClr val="0070C0"/>
                </a:solidFill>
              </a:rPr>
              <a:t>1</a:t>
            </a:r>
            <a:r>
              <a:rPr lang="en-US" sz="1600" dirty="0" smtClean="0">
                <a:solidFill>
                  <a:srgbClr val="0070C0"/>
                </a:solidFill>
              </a:rPr>
              <a:t>/201</a:t>
            </a:r>
            <a:r>
              <a:rPr lang="hu-HU" sz="1600" dirty="0" smtClean="0">
                <a:solidFill>
                  <a:srgbClr val="0070C0"/>
                </a:solidFill>
              </a:rPr>
              <a:t>5</a:t>
            </a:r>
            <a:r>
              <a:rPr lang="en-US" sz="1600" dirty="0" smtClean="0">
                <a:solidFill>
                  <a:srgbClr val="000000"/>
                </a:solidFill>
              </a:rPr>
              <a:t>: Announced with immediate availability for licensing.</a:t>
            </a:r>
            <a:endParaRPr lang="en-US" sz="1600" dirty="0">
              <a:solidFill>
                <a:srgbClr val="000000"/>
              </a:solidFill>
            </a:endParaRPr>
          </a:p>
          <a:p>
            <a:pPr marL="285750" indent="-285750">
              <a:spcAft>
                <a:spcPts val="600"/>
              </a:spcAft>
              <a:buClr>
                <a:srgbClr val="000000"/>
              </a:buClr>
              <a:buFont typeface="Arial" panose="020B0604020202020204" pitchFamily="34" charset="0"/>
              <a:buChar char="•"/>
            </a:pPr>
            <a:r>
              <a:rPr lang="hu-HU" sz="1600" dirty="0" smtClean="0">
                <a:solidFill>
                  <a:srgbClr val="0070C0"/>
                </a:solidFill>
              </a:rPr>
              <a:t>End of 2016:</a:t>
            </a:r>
            <a:r>
              <a:rPr lang="en-US" sz="1600" dirty="0" smtClean="0">
                <a:solidFill>
                  <a:srgbClr val="0070C0"/>
                </a:solidFill>
              </a:rPr>
              <a:t> First mobile devices with the Cortex-A</a:t>
            </a:r>
            <a:r>
              <a:rPr lang="hu-HU" sz="1600" dirty="0" smtClean="0">
                <a:solidFill>
                  <a:srgbClr val="0070C0"/>
                </a:solidFill>
              </a:rPr>
              <a:t>35 expected</a:t>
            </a:r>
            <a:r>
              <a:rPr lang="en-US" sz="1600" dirty="0" smtClean="0">
                <a:solidFill>
                  <a:srgbClr val="0070C0"/>
                </a:solidFill>
              </a:rPr>
              <a:t>.</a:t>
            </a:r>
          </a:p>
          <a:p>
            <a:pPr marL="285750" indent="-285750">
              <a:spcAft>
                <a:spcPts val="600"/>
              </a:spcAft>
              <a:buFont typeface="Arial" panose="020B0604020202020204" pitchFamily="34" charset="0"/>
              <a:buChar char="•"/>
            </a:pPr>
            <a:r>
              <a:rPr lang="en-US" sz="1600" dirty="0" smtClean="0">
                <a:solidFill>
                  <a:srgbClr val="000000"/>
                </a:solidFill>
                <a:ea typeface="Verdana" panose="020B0604030504040204" pitchFamily="34" charset="0"/>
                <a:cs typeface="Verdana" panose="020B0604030504040204" pitchFamily="34" charset="0"/>
              </a:rPr>
              <a:t>It is the </a:t>
            </a:r>
            <a:r>
              <a:rPr lang="en-US" sz="1600" dirty="0" smtClean="0">
                <a:solidFill>
                  <a:srgbClr val="0070C0"/>
                </a:solidFill>
                <a:ea typeface="Verdana" panose="020B0604030504040204" pitchFamily="34" charset="0"/>
                <a:cs typeface="Verdana" panose="020B0604030504040204" pitchFamily="34" charset="0"/>
              </a:rPr>
              <a:t>successor </a:t>
            </a:r>
            <a:r>
              <a:rPr lang="en-US" sz="1600" dirty="0">
                <a:solidFill>
                  <a:srgbClr val="0070C0"/>
                </a:solidFill>
                <a:ea typeface="Verdana" panose="020B0604030504040204" pitchFamily="34" charset="0"/>
                <a:cs typeface="Verdana" panose="020B0604030504040204" pitchFamily="34" charset="0"/>
              </a:rPr>
              <a:t>to the </a:t>
            </a:r>
            <a:r>
              <a:rPr lang="en-US" sz="1600" dirty="0" smtClean="0">
                <a:solidFill>
                  <a:srgbClr val="0070C0"/>
                </a:solidFill>
                <a:ea typeface="Verdana" panose="020B0604030504040204" pitchFamily="34" charset="0"/>
                <a:cs typeface="Verdana" panose="020B0604030504040204" pitchFamily="34" charset="0"/>
              </a:rPr>
              <a:t>Cortex-A</a:t>
            </a:r>
            <a:r>
              <a:rPr lang="hu-HU" sz="1600" dirty="0" smtClean="0">
                <a:solidFill>
                  <a:srgbClr val="0070C0"/>
                </a:solidFill>
                <a:ea typeface="Verdana" panose="020B0604030504040204" pitchFamily="34" charset="0"/>
                <a:cs typeface="Verdana" panose="020B0604030504040204" pitchFamily="34" charset="0"/>
              </a:rPr>
              <a:t>53</a:t>
            </a:r>
            <a:r>
              <a:rPr lang="en-US" sz="1600" dirty="0" smtClean="0">
                <a:solidFill>
                  <a:srgbClr val="000000"/>
                </a:solidFill>
                <a:ea typeface="Verdana" panose="020B0604030504040204" pitchFamily="34" charset="0"/>
                <a:cs typeface="Verdana" panose="020B0604030504040204" pitchFamily="34" charset="0"/>
              </a:rPr>
              <a:t>.</a:t>
            </a:r>
            <a:endParaRPr lang="hu-HU" sz="1600" dirty="0" smtClean="0">
              <a:solidFill>
                <a:srgbClr val="000000"/>
              </a:solidFill>
              <a:ea typeface="Verdana" panose="020B0604030504040204" pitchFamily="34" charset="0"/>
              <a:cs typeface="Verdana" panose="020B0604030504040204" pitchFamily="34" charset="0"/>
            </a:endParaRPr>
          </a:p>
          <a:p>
            <a:pPr marL="285750" indent="-285750">
              <a:spcAft>
                <a:spcPts val="600"/>
              </a:spcAft>
              <a:buFont typeface="Arial" panose="020B0604020202020204" pitchFamily="34" charset="0"/>
              <a:buChar char="•"/>
            </a:pPr>
            <a:r>
              <a:rPr lang="hu-HU" sz="1600" dirty="0" smtClean="0">
                <a:solidFill>
                  <a:srgbClr val="000000"/>
                </a:solidFill>
                <a:ea typeface="Verdana" panose="020B0604030504040204" pitchFamily="34" charset="0"/>
                <a:cs typeface="Verdana" panose="020B0604030504040204" pitchFamily="34" charset="0"/>
              </a:rPr>
              <a:t>It is the </a:t>
            </a:r>
            <a:r>
              <a:rPr lang="hu-HU" sz="1600" dirty="0" smtClean="0">
                <a:solidFill>
                  <a:srgbClr val="0070C0"/>
                </a:solidFill>
                <a:ea typeface="Verdana" panose="020B0604030504040204" pitchFamily="34" charset="0"/>
                <a:cs typeface="Verdana" panose="020B0604030504040204" pitchFamily="34" charset="0"/>
              </a:rPr>
              <a:t>smallest, most efficient </a:t>
            </a:r>
            <a:r>
              <a:rPr lang="hu-HU" sz="1600" dirty="0" smtClean="0">
                <a:solidFill>
                  <a:srgbClr val="000000"/>
                </a:solidFill>
                <a:ea typeface="Verdana" panose="020B0604030504040204" pitchFamily="34" charset="0"/>
                <a:cs typeface="Verdana" panose="020B0604030504040204" pitchFamily="34" charset="0"/>
              </a:rPr>
              <a:t>model of the Cortex series.</a:t>
            </a:r>
            <a:endParaRPr lang="en-US" sz="1600" dirty="0" smtClean="0">
              <a:solidFill>
                <a:srgbClr val="000000"/>
              </a:solidFill>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600" dirty="0" smtClean="0">
                <a:solidFill>
                  <a:srgbClr val="000000"/>
                </a:solidFill>
                <a:ea typeface="Verdana" panose="020B0604030504040204" pitchFamily="34" charset="0"/>
                <a:cs typeface="Verdana" panose="020B0604030504040204" pitchFamily="34" charset="0"/>
              </a:rPr>
              <a:t>The A</a:t>
            </a:r>
            <a:r>
              <a:rPr lang="hu-HU" sz="1600" dirty="0" smtClean="0">
                <a:solidFill>
                  <a:srgbClr val="000000"/>
                </a:solidFill>
                <a:ea typeface="Verdana" panose="020B0604030504040204" pitchFamily="34" charset="0"/>
                <a:cs typeface="Verdana" panose="020B0604030504040204" pitchFamily="34" charset="0"/>
              </a:rPr>
              <a:t>35</a:t>
            </a:r>
            <a:r>
              <a:rPr lang="en-US" sz="1600" dirty="0" smtClean="0">
                <a:solidFill>
                  <a:srgbClr val="000000"/>
                </a:solidFill>
                <a:ea typeface="Verdana" panose="020B0604030504040204" pitchFamily="34" charset="0"/>
                <a:cs typeface="Verdana" panose="020B0604030504040204" pitchFamily="34" charset="0"/>
              </a:rPr>
              <a:t> models can </a:t>
            </a:r>
            <a:r>
              <a:rPr lang="en-US" sz="1600" dirty="0">
                <a:solidFill>
                  <a:srgbClr val="000000"/>
                </a:solidFill>
                <a:ea typeface="Verdana" panose="020B0604030504040204" pitchFamily="34" charset="0"/>
                <a:cs typeface="Verdana" panose="020B0604030504040204" pitchFamily="34" charset="0"/>
              </a:rPr>
              <a:t>be </a:t>
            </a:r>
            <a:r>
              <a:rPr lang="en-US" sz="1600" dirty="0">
                <a:solidFill>
                  <a:srgbClr val="0070C0"/>
                </a:solidFill>
                <a:ea typeface="Verdana" panose="020B0604030504040204" pitchFamily="34" charset="0"/>
                <a:cs typeface="Verdana" panose="020B0604030504040204" pitchFamily="34" charset="0"/>
              </a:rPr>
              <a:t>used </a:t>
            </a:r>
            <a:r>
              <a:rPr lang="hu-HU" sz="1600" dirty="0" smtClean="0">
                <a:solidFill>
                  <a:srgbClr val="0070C0"/>
                </a:solidFill>
                <a:ea typeface="Verdana" panose="020B0604030504040204" pitchFamily="34" charset="0"/>
                <a:cs typeface="Verdana" panose="020B0604030504040204" pitchFamily="34" charset="0"/>
              </a:rPr>
              <a:t>either as stand alone processors or as components</a:t>
            </a:r>
          </a:p>
          <a:p>
            <a:pPr>
              <a:spcAft>
                <a:spcPts val="400"/>
              </a:spcAft>
            </a:pPr>
            <a:r>
              <a:rPr lang="hu-HU" sz="1600" dirty="0">
                <a:solidFill>
                  <a:srgbClr val="0070C0"/>
                </a:solidFill>
                <a:ea typeface="Verdana" panose="020B0604030504040204" pitchFamily="34" charset="0"/>
                <a:cs typeface="Verdana" panose="020B0604030504040204" pitchFamily="34" charset="0"/>
              </a:rPr>
              <a:t> </a:t>
            </a:r>
            <a:r>
              <a:rPr lang="hu-HU" sz="1600" dirty="0" smtClean="0">
                <a:solidFill>
                  <a:srgbClr val="0070C0"/>
                </a:solidFill>
                <a:ea typeface="Verdana" panose="020B0604030504040204" pitchFamily="34" charset="0"/>
                <a:cs typeface="Verdana" panose="020B0604030504040204" pitchFamily="34" charset="0"/>
              </a:rPr>
              <a:t>     in a big-LITTLE </a:t>
            </a:r>
            <a:r>
              <a:rPr lang="en-US" sz="1600" dirty="0" smtClean="0">
                <a:solidFill>
                  <a:srgbClr val="0070C0"/>
                </a:solidFill>
                <a:ea typeface="Verdana" panose="020B0604030504040204" pitchFamily="34" charset="0"/>
                <a:cs typeface="Verdana" panose="020B0604030504040204" pitchFamily="34" charset="0"/>
              </a:rPr>
              <a:t>configuration</a:t>
            </a:r>
            <a:r>
              <a:rPr lang="en-US" sz="1600" dirty="0" smtClean="0">
                <a:solidFill>
                  <a:srgbClr val="000000"/>
                </a:solidFill>
                <a:ea typeface="Verdana" panose="020B0604030504040204" pitchFamily="34" charset="0"/>
                <a:cs typeface="Verdana" panose="020B0604030504040204" pitchFamily="34" charset="0"/>
              </a:rPr>
              <a:t>.</a:t>
            </a:r>
          </a:p>
          <a:p>
            <a:pPr marL="285750" indent="-285750">
              <a:spcAft>
                <a:spcPts val="600"/>
              </a:spcAft>
              <a:buFont typeface="Arial" panose="020B0604020202020204" pitchFamily="34" charset="0"/>
              <a:buChar char="•"/>
            </a:pPr>
            <a:r>
              <a:rPr lang="en-US" sz="1600" dirty="0">
                <a:solidFill>
                  <a:srgbClr val="000000"/>
                </a:solidFill>
                <a:ea typeface="Verdana" panose="020B0604030504040204" pitchFamily="34" charset="0"/>
                <a:cs typeface="Verdana" panose="020B0604030504040204" pitchFamily="34" charset="0"/>
              </a:rPr>
              <a:t>T</a:t>
            </a:r>
            <a:r>
              <a:rPr lang="en-US" sz="1600" dirty="0" smtClean="0">
                <a:solidFill>
                  <a:srgbClr val="000000"/>
                </a:solidFill>
                <a:ea typeface="Verdana" panose="020B0604030504040204" pitchFamily="34" charset="0"/>
                <a:cs typeface="Verdana" panose="020B0604030504040204" pitchFamily="34" charset="0"/>
              </a:rPr>
              <a:t>arget process technology: </a:t>
            </a:r>
            <a:r>
              <a:rPr lang="hu-HU" sz="1600" dirty="0" smtClean="0">
                <a:solidFill>
                  <a:srgbClr val="0070C0"/>
                </a:solidFill>
                <a:ea typeface="Verdana" panose="020B0604030504040204" pitchFamily="34" charset="0"/>
                <a:cs typeface="Verdana" panose="020B0604030504040204" pitchFamily="34" charset="0"/>
              </a:rPr>
              <a:t>16/14</a:t>
            </a:r>
            <a:r>
              <a:rPr lang="en-US" sz="1600" dirty="0" smtClean="0">
                <a:solidFill>
                  <a:srgbClr val="0070C0"/>
                </a:solidFill>
                <a:ea typeface="Verdana" panose="020B0604030504040204" pitchFamily="34" charset="0"/>
                <a:cs typeface="Verdana" panose="020B0604030504040204" pitchFamily="34" charset="0"/>
              </a:rPr>
              <a:t> nm</a:t>
            </a:r>
            <a:r>
              <a:rPr lang="en-US" sz="1600" dirty="0" smtClean="0">
                <a:solidFill>
                  <a:srgbClr val="000000"/>
                </a:solidFill>
                <a:ea typeface="Verdana" panose="020B0604030504040204" pitchFamily="34" charset="0"/>
                <a:cs typeface="Verdana" panose="020B0604030504040204" pitchFamily="34" charset="0"/>
              </a:rPr>
              <a:t>.</a:t>
            </a:r>
            <a:endParaRPr lang="en-US" sz="1600" dirty="0">
              <a:solidFill>
                <a:srgbClr val="000000"/>
              </a:solidFill>
            </a:endParaRPr>
          </a:p>
        </p:txBody>
      </p:sp>
      <p:sp>
        <p:nvSpPr>
          <p:cNvPr id="4" name="Rectangle 3"/>
          <p:cNvSpPr/>
          <p:nvPr/>
        </p:nvSpPr>
        <p:spPr>
          <a:xfrm>
            <a:off x="190202" y="632018"/>
            <a:ext cx="4185698" cy="369332"/>
          </a:xfrm>
          <a:prstGeom prst="rect">
            <a:avLst/>
          </a:prstGeom>
        </p:spPr>
        <p:txBody>
          <a:bodyPr wrap="none">
            <a:spAutoFit/>
          </a:bodyPr>
          <a:lstStyle/>
          <a:p>
            <a:r>
              <a:rPr lang="en-US" dirty="0" smtClean="0">
                <a:solidFill>
                  <a:srgbClr val="2D2D8A"/>
                </a:solidFill>
              </a:rPr>
              <a:t>The </a:t>
            </a:r>
            <a:r>
              <a:rPr lang="hu-HU" dirty="0" smtClean="0">
                <a:solidFill>
                  <a:srgbClr val="2D2D8A"/>
                </a:solidFill>
              </a:rPr>
              <a:t>low power </a:t>
            </a:r>
            <a:r>
              <a:rPr lang="en-US" dirty="0" smtClean="0">
                <a:solidFill>
                  <a:srgbClr val="2D2D8A"/>
                </a:solidFill>
              </a:rPr>
              <a:t>Cortex-A</a:t>
            </a:r>
            <a:r>
              <a:rPr lang="hu-HU" dirty="0" smtClean="0">
                <a:solidFill>
                  <a:srgbClr val="2D2D8A"/>
                </a:solidFill>
              </a:rPr>
              <a:t>35 -2</a:t>
            </a:r>
            <a:r>
              <a:rPr lang="en-US" dirty="0" smtClean="0">
                <a:solidFill>
                  <a:srgbClr val="2D2D8A"/>
                </a:solidFill>
              </a:rPr>
              <a:t> </a:t>
            </a:r>
            <a:r>
              <a:rPr lang="en-US" dirty="0" smtClean="0">
                <a:solidFill>
                  <a:srgbClr val="000000"/>
                </a:solidFill>
              </a:rPr>
              <a:t>[</a:t>
            </a:r>
            <a:r>
              <a:rPr lang="hu-HU" dirty="0" smtClean="0">
                <a:solidFill>
                  <a:srgbClr val="000000"/>
                </a:solidFill>
              </a:rPr>
              <a:t>90</a:t>
            </a:r>
            <a:r>
              <a:rPr lang="en-US" dirty="0" smtClean="0">
                <a:solidFill>
                  <a:srgbClr val="000000"/>
                </a:solidFill>
              </a:rPr>
              <a:t>]</a:t>
            </a:r>
            <a:endParaRPr lang="en-US" dirty="0">
              <a:solidFill>
                <a:srgbClr val="000000"/>
              </a:solidFill>
            </a:endParaRPr>
          </a:p>
        </p:txBody>
      </p:sp>
    </p:spTree>
    <p:extLst>
      <p:ext uri="{BB962C8B-B14F-4D97-AF65-F5344CB8AC3E}">
        <p14:creationId xmlns:p14="http://schemas.microsoft.com/office/powerpoint/2010/main" val="13618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6.2.5 </a:t>
            </a:r>
            <a:r>
              <a:rPr lang="en-US" dirty="0"/>
              <a:t>The low power </a:t>
            </a:r>
            <a:r>
              <a:rPr lang="en-US" dirty="0" smtClean="0"/>
              <a:t>Cortex-A</a:t>
            </a:r>
            <a:r>
              <a:rPr lang="hu-HU" dirty="0" smtClean="0"/>
              <a:t>35</a:t>
            </a:r>
            <a:r>
              <a:rPr lang="en-US" dirty="0" smtClean="0"/>
              <a:t> </a:t>
            </a:r>
            <a:r>
              <a:rPr lang="hu-HU" dirty="0" smtClean="0"/>
              <a:t>(3)</a:t>
            </a:r>
            <a:endParaRPr lang="en-US" dirty="0"/>
          </a:p>
        </p:txBody>
      </p:sp>
      <p:pic>
        <p:nvPicPr>
          <p:cNvPr id="1026" name="Picture 2" descr="Cortex-A35-chip-diagram-16-LG.png (1245×1333)"/>
          <p:cNvPicPr>
            <a:picLocks noChangeAspect="1" noChangeArrowheads="1"/>
          </p:cNvPicPr>
          <p:nvPr/>
        </p:nvPicPr>
        <p:blipFill rotWithShape="1">
          <a:blip r:embed="rId2">
            <a:extLst>
              <a:ext uri="{28A0092B-C50C-407E-A947-70E740481C1C}">
                <a14:useLocalDpi xmlns:a14="http://schemas.microsoft.com/office/drawing/2010/main" val="0"/>
              </a:ext>
            </a:extLst>
          </a:blip>
          <a:srcRect t="18166"/>
          <a:stretch/>
        </p:blipFill>
        <p:spPr bwMode="auto">
          <a:xfrm>
            <a:off x="160331" y="1313765"/>
            <a:ext cx="4803603" cy="49977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7800" y="634560"/>
            <a:ext cx="5782609" cy="369332"/>
          </a:xfrm>
          <a:prstGeom prst="rect">
            <a:avLst/>
          </a:prstGeom>
          <a:noFill/>
        </p:spPr>
        <p:txBody>
          <a:bodyPr wrap="none" rtlCol="0">
            <a:spAutoFit/>
          </a:bodyPr>
          <a:lstStyle/>
          <a:p>
            <a:r>
              <a:rPr lang="en-US" dirty="0" smtClean="0">
                <a:solidFill>
                  <a:srgbClr val="2D2D8A"/>
                </a:solidFill>
              </a:rPr>
              <a:t>High level block diagram of the Cortex-A</a:t>
            </a:r>
            <a:r>
              <a:rPr lang="hu-HU" dirty="0" smtClean="0">
                <a:solidFill>
                  <a:srgbClr val="2D2D8A"/>
                </a:solidFill>
              </a:rPr>
              <a:t>35</a:t>
            </a:r>
            <a:r>
              <a:rPr lang="en-US" dirty="0" smtClean="0">
                <a:solidFill>
                  <a:srgbClr val="2D2D8A"/>
                </a:solidFill>
              </a:rPr>
              <a:t> </a:t>
            </a:r>
            <a:r>
              <a:rPr lang="en-US" dirty="0" smtClean="0">
                <a:solidFill>
                  <a:srgbClr val="000000"/>
                </a:solidFill>
              </a:rPr>
              <a:t>[</a:t>
            </a:r>
            <a:r>
              <a:rPr lang="hu-HU" dirty="0" smtClean="0">
                <a:solidFill>
                  <a:srgbClr val="000000"/>
                </a:solidFill>
              </a:rPr>
              <a:t>94</a:t>
            </a:r>
            <a:r>
              <a:rPr lang="en-US" dirty="0" smtClean="0">
                <a:solidFill>
                  <a:srgbClr val="000000"/>
                </a:solidFill>
              </a:rPr>
              <a:t>]</a:t>
            </a:r>
            <a:endParaRPr lang="en-US" dirty="0">
              <a:solidFill>
                <a:srgbClr val="000000"/>
              </a:solidFill>
            </a:endParaRPr>
          </a:p>
        </p:txBody>
      </p:sp>
      <p:sp>
        <p:nvSpPr>
          <p:cNvPr id="6" name="TextBox 5"/>
          <p:cNvSpPr txBox="1"/>
          <p:nvPr/>
        </p:nvSpPr>
        <p:spPr>
          <a:xfrm>
            <a:off x="177800" y="6669360"/>
            <a:ext cx="5755102" cy="261610"/>
          </a:xfrm>
          <a:prstGeom prst="rect">
            <a:avLst/>
          </a:prstGeom>
          <a:noFill/>
        </p:spPr>
        <p:txBody>
          <a:bodyPr wrap="none" rtlCol="0">
            <a:spAutoFit/>
          </a:bodyPr>
          <a:lstStyle/>
          <a:p>
            <a:r>
              <a:rPr lang="en-US" sz="1100" dirty="0"/>
              <a:t>http://www.arm.com/products/processors/cortex-a/cortex-a35-processor.php</a:t>
            </a:r>
          </a:p>
        </p:txBody>
      </p:sp>
      <p:sp>
        <p:nvSpPr>
          <p:cNvPr id="8" name="TextBox 7"/>
          <p:cNvSpPr txBox="1"/>
          <p:nvPr/>
        </p:nvSpPr>
        <p:spPr>
          <a:xfrm>
            <a:off x="5292080" y="1376336"/>
            <a:ext cx="3783343" cy="5150128"/>
          </a:xfrm>
          <a:prstGeom prst="rect">
            <a:avLst/>
          </a:prstGeom>
          <a:noFill/>
        </p:spPr>
        <p:txBody>
          <a:bodyPr wrap="none" rtlCol="0">
            <a:spAutoFit/>
          </a:bodyPr>
          <a:lstStyle/>
          <a:p>
            <a:pPr>
              <a:spcAft>
                <a:spcPts val="400"/>
              </a:spcAft>
            </a:pPr>
            <a:r>
              <a:rPr lang="hu-HU" sz="1350" dirty="0" smtClean="0">
                <a:solidFill>
                  <a:srgbClr val="000000"/>
                </a:solidFill>
              </a:rPr>
              <a:t>ECC:    </a:t>
            </a:r>
            <a:r>
              <a:rPr lang="hu-HU" sz="1350" b="1" dirty="0" smtClean="0">
                <a:solidFill>
                  <a:srgbClr val="000000"/>
                </a:solidFill>
              </a:rPr>
              <a:t>E</a:t>
            </a:r>
            <a:r>
              <a:rPr lang="hu-HU" sz="1350" dirty="0" smtClean="0">
                <a:solidFill>
                  <a:srgbClr val="000000"/>
                </a:solidFill>
              </a:rPr>
              <a:t>rror </a:t>
            </a:r>
            <a:r>
              <a:rPr lang="hu-HU" sz="1350" b="1" dirty="0" smtClean="0">
                <a:solidFill>
                  <a:srgbClr val="000000"/>
                </a:solidFill>
              </a:rPr>
              <a:t>C</a:t>
            </a:r>
            <a:r>
              <a:rPr lang="hu-HU" sz="1350" dirty="0" smtClean="0">
                <a:solidFill>
                  <a:srgbClr val="000000"/>
                </a:solidFill>
              </a:rPr>
              <a:t>orrecting </a:t>
            </a:r>
            <a:r>
              <a:rPr lang="hu-HU" sz="1350" b="1" dirty="0" smtClean="0">
                <a:solidFill>
                  <a:srgbClr val="000000"/>
                </a:solidFill>
              </a:rPr>
              <a:t>C</a:t>
            </a:r>
            <a:r>
              <a:rPr lang="hu-HU" sz="1350" dirty="0" smtClean="0">
                <a:solidFill>
                  <a:srgbClr val="000000"/>
                </a:solidFill>
              </a:rPr>
              <a:t>ode</a:t>
            </a:r>
          </a:p>
          <a:p>
            <a:pPr>
              <a:spcAft>
                <a:spcPts val="200"/>
              </a:spcAft>
            </a:pPr>
            <a:r>
              <a:rPr lang="hu-HU" sz="1350" dirty="0" smtClean="0">
                <a:solidFill>
                  <a:srgbClr val="000000"/>
                </a:solidFill>
              </a:rPr>
              <a:t>ACP:    </a:t>
            </a:r>
            <a:r>
              <a:rPr lang="hu-HU" sz="1350" b="1" dirty="0" smtClean="0">
                <a:solidFill>
                  <a:srgbClr val="000000"/>
                </a:solidFill>
              </a:rPr>
              <a:t>A</a:t>
            </a:r>
            <a:r>
              <a:rPr lang="hu-HU" sz="1350" dirty="0" smtClean="0">
                <a:solidFill>
                  <a:srgbClr val="000000"/>
                </a:solidFill>
              </a:rPr>
              <a:t>ccelerator </a:t>
            </a:r>
            <a:r>
              <a:rPr lang="hu-HU" sz="1350" b="1" dirty="0" smtClean="0">
                <a:solidFill>
                  <a:srgbClr val="000000"/>
                </a:solidFill>
              </a:rPr>
              <a:t>C</a:t>
            </a:r>
            <a:r>
              <a:rPr lang="hu-HU" sz="1350" dirty="0" smtClean="0">
                <a:solidFill>
                  <a:srgbClr val="000000"/>
                </a:solidFill>
              </a:rPr>
              <a:t>oherence </a:t>
            </a:r>
            <a:r>
              <a:rPr lang="hu-HU" sz="1350" b="1" dirty="0" smtClean="0">
                <a:solidFill>
                  <a:srgbClr val="000000"/>
                </a:solidFill>
              </a:rPr>
              <a:t>P</a:t>
            </a:r>
            <a:r>
              <a:rPr lang="hu-HU" sz="1350" dirty="0" smtClean="0">
                <a:solidFill>
                  <a:srgbClr val="000000"/>
                </a:solidFill>
              </a:rPr>
              <a:t>ort</a:t>
            </a:r>
          </a:p>
          <a:p>
            <a:r>
              <a:rPr lang="hu-HU" sz="1350" dirty="0">
                <a:solidFill>
                  <a:srgbClr val="000000"/>
                </a:solidFill>
              </a:rPr>
              <a:t> </a:t>
            </a:r>
            <a:r>
              <a:rPr lang="hu-HU" sz="1350" dirty="0" smtClean="0">
                <a:solidFill>
                  <a:srgbClr val="000000"/>
                </a:solidFill>
              </a:rPr>
              <a:t>            (to connect non-cached </a:t>
            </a:r>
          </a:p>
          <a:p>
            <a:pPr>
              <a:spcAft>
                <a:spcPts val="400"/>
              </a:spcAft>
            </a:pPr>
            <a:r>
              <a:rPr lang="hu-HU" sz="1350" dirty="0" smtClean="0">
                <a:solidFill>
                  <a:srgbClr val="000000"/>
                </a:solidFill>
              </a:rPr>
              <a:t>             coherent data </a:t>
            </a:r>
            <a:r>
              <a:rPr lang="hu-HU" sz="1350" dirty="0" smtClean="0">
                <a:solidFill>
                  <a:srgbClr val="000000"/>
                </a:solidFill>
              </a:rPr>
              <a:t>sources)</a:t>
            </a:r>
            <a:endParaRPr lang="hu-HU" sz="1350" dirty="0" smtClean="0">
              <a:solidFill>
                <a:srgbClr val="000000"/>
              </a:solidFill>
            </a:endParaRPr>
          </a:p>
          <a:p>
            <a:pPr>
              <a:spcAft>
                <a:spcPts val="400"/>
              </a:spcAft>
            </a:pPr>
            <a:r>
              <a:rPr lang="hu-HU" sz="1350" dirty="0" smtClean="0">
                <a:solidFill>
                  <a:srgbClr val="000000"/>
                </a:solidFill>
              </a:rPr>
              <a:t>SCU:    </a:t>
            </a:r>
            <a:r>
              <a:rPr lang="hu-HU" sz="1350" b="1" dirty="0" smtClean="0">
                <a:solidFill>
                  <a:srgbClr val="000000"/>
                </a:solidFill>
              </a:rPr>
              <a:t>S</a:t>
            </a:r>
            <a:r>
              <a:rPr lang="hu-HU" sz="1350" dirty="0" smtClean="0">
                <a:solidFill>
                  <a:srgbClr val="000000"/>
                </a:solidFill>
              </a:rPr>
              <a:t>noop </a:t>
            </a:r>
            <a:r>
              <a:rPr lang="hu-HU" sz="1350" b="1" dirty="0" smtClean="0">
                <a:solidFill>
                  <a:srgbClr val="000000"/>
                </a:solidFill>
              </a:rPr>
              <a:t>C</a:t>
            </a:r>
            <a:r>
              <a:rPr lang="hu-HU" sz="1350" dirty="0" smtClean="0">
                <a:solidFill>
                  <a:srgbClr val="000000"/>
                </a:solidFill>
              </a:rPr>
              <a:t>ontrol </a:t>
            </a:r>
            <a:r>
              <a:rPr lang="hu-HU" sz="1350" b="1" dirty="0" smtClean="0">
                <a:solidFill>
                  <a:srgbClr val="000000"/>
                </a:solidFill>
              </a:rPr>
              <a:t>U</a:t>
            </a:r>
            <a:r>
              <a:rPr lang="hu-HU" sz="1350" dirty="0" smtClean="0">
                <a:solidFill>
                  <a:srgbClr val="000000"/>
                </a:solidFill>
              </a:rPr>
              <a:t>nit</a:t>
            </a:r>
          </a:p>
          <a:p>
            <a:r>
              <a:rPr lang="hu-HU" sz="1350" dirty="0">
                <a:solidFill>
                  <a:srgbClr val="000000"/>
                </a:solidFill>
              </a:rPr>
              <a:t> </a:t>
            </a:r>
            <a:r>
              <a:rPr lang="hu-HU" sz="1350" dirty="0" smtClean="0">
                <a:solidFill>
                  <a:srgbClr val="000000"/>
                </a:solidFill>
              </a:rPr>
              <a:t>            (Provides coherence within the </a:t>
            </a:r>
          </a:p>
          <a:p>
            <a:pPr>
              <a:spcAft>
                <a:spcPts val="400"/>
              </a:spcAft>
            </a:pPr>
            <a:r>
              <a:rPr lang="hu-HU" sz="1350" dirty="0">
                <a:solidFill>
                  <a:srgbClr val="000000"/>
                </a:solidFill>
              </a:rPr>
              <a:t> </a:t>
            </a:r>
            <a:r>
              <a:rPr lang="hu-HU" sz="1350" dirty="0" smtClean="0">
                <a:solidFill>
                  <a:srgbClr val="000000"/>
                </a:solidFill>
              </a:rPr>
              <a:t>            the processor)</a:t>
            </a:r>
          </a:p>
          <a:p>
            <a:r>
              <a:rPr lang="hu-HU" sz="1350" dirty="0" smtClean="0">
                <a:solidFill>
                  <a:srgbClr val="000000"/>
                </a:solidFill>
              </a:rPr>
              <a:t>AMBA:  </a:t>
            </a:r>
            <a:r>
              <a:rPr lang="hu-HU" sz="1350" b="1" dirty="0" smtClean="0">
                <a:solidFill>
                  <a:srgbClr val="000000"/>
                </a:solidFill>
              </a:rPr>
              <a:t>A</a:t>
            </a:r>
            <a:r>
              <a:rPr lang="hu-HU" sz="1350" dirty="0" smtClean="0">
                <a:solidFill>
                  <a:srgbClr val="000000"/>
                </a:solidFill>
              </a:rPr>
              <a:t>dvanced </a:t>
            </a:r>
            <a:r>
              <a:rPr lang="hu-HU" sz="1350" b="1" dirty="0" smtClean="0">
                <a:solidFill>
                  <a:srgbClr val="000000"/>
                </a:solidFill>
              </a:rPr>
              <a:t>M</a:t>
            </a:r>
            <a:r>
              <a:rPr lang="hu-HU" sz="1350" dirty="0" smtClean="0">
                <a:solidFill>
                  <a:srgbClr val="000000"/>
                </a:solidFill>
              </a:rPr>
              <a:t>icrocontroller</a:t>
            </a:r>
          </a:p>
          <a:p>
            <a:pPr>
              <a:spcAft>
                <a:spcPts val="200"/>
              </a:spcAft>
            </a:pPr>
            <a:r>
              <a:rPr lang="hu-HU" sz="1350" dirty="0" smtClean="0">
                <a:solidFill>
                  <a:srgbClr val="000000"/>
                </a:solidFill>
              </a:rPr>
              <a:t>             </a:t>
            </a:r>
            <a:r>
              <a:rPr lang="hu-HU" sz="1350" b="1" dirty="0" smtClean="0">
                <a:solidFill>
                  <a:srgbClr val="000000"/>
                </a:solidFill>
              </a:rPr>
              <a:t>B</a:t>
            </a:r>
            <a:r>
              <a:rPr lang="hu-HU" sz="1350" dirty="0" smtClean="0">
                <a:solidFill>
                  <a:srgbClr val="000000"/>
                </a:solidFill>
              </a:rPr>
              <a:t>us </a:t>
            </a:r>
            <a:r>
              <a:rPr lang="hu-HU" sz="1350" b="1" dirty="0" smtClean="0">
                <a:solidFill>
                  <a:srgbClr val="000000"/>
                </a:solidFill>
              </a:rPr>
              <a:t>A</a:t>
            </a:r>
            <a:r>
              <a:rPr lang="hu-HU" sz="1350" dirty="0" smtClean="0">
                <a:solidFill>
                  <a:srgbClr val="000000"/>
                </a:solidFill>
              </a:rPr>
              <a:t>rchitecture</a:t>
            </a:r>
          </a:p>
          <a:p>
            <a:r>
              <a:rPr lang="hu-HU" sz="1350" dirty="0" smtClean="0">
                <a:solidFill>
                  <a:srgbClr val="000000"/>
                </a:solidFill>
              </a:rPr>
              <a:t>             (O</a:t>
            </a:r>
            <a:r>
              <a:rPr lang="en-US" sz="1350" dirty="0" smtClean="0">
                <a:solidFill>
                  <a:srgbClr val="000000"/>
                </a:solidFill>
              </a:rPr>
              <a:t>n-chip </a:t>
            </a:r>
            <a:r>
              <a:rPr lang="en-US" sz="1350" dirty="0">
                <a:solidFill>
                  <a:srgbClr val="000000"/>
                </a:solidFill>
              </a:rPr>
              <a:t>bus standard for </a:t>
            </a:r>
            <a:endParaRPr lang="hu-HU" sz="1350" dirty="0" smtClean="0">
              <a:solidFill>
                <a:srgbClr val="000000"/>
              </a:solidFill>
            </a:endParaRPr>
          </a:p>
          <a:p>
            <a:pPr>
              <a:spcAft>
                <a:spcPts val="400"/>
              </a:spcAft>
            </a:pPr>
            <a:r>
              <a:rPr lang="hu-HU" sz="1350" dirty="0" smtClean="0">
                <a:solidFill>
                  <a:srgbClr val="000000"/>
                </a:solidFill>
              </a:rPr>
              <a:t>             </a:t>
            </a:r>
            <a:r>
              <a:rPr lang="en-US" sz="1350" dirty="0" err="1" smtClean="0">
                <a:solidFill>
                  <a:srgbClr val="000000"/>
                </a:solidFill>
              </a:rPr>
              <a:t>SoC</a:t>
            </a:r>
            <a:r>
              <a:rPr lang="hu-HU" sz="1350" dirty="0" smtClean="0">
                <a:solidFill>
                  <a:srgbClr val="000000"/>
                </a:solidFill>
              </a:rPr>
              <a:t>)</a:t>
            </a:r>
            <a:r>
              <a:rPr lang="en-US" sz="1350" dirty="0" smtClean="0">
                <a:solidFill>
                  <a:srgbClr val="000000"/>
                </a:solidFill>
              </a:rPr>
              <a:t> designs</a:t>
            </a:r>
            <a:r>
              <a:rPr lang="hu-HU" sz="1350" dirty="0" smtClean="0">
                <a:solidFill>
                  <a:srgbClr val="000000"/>
                </a:solidFill>
              </a:rPr>
              <a:t>)</a:t>
            </a:r>
          </a:p>
          <a:p>
            <a:pPr>
              <a:spcAft>
                <a:spcPts val="200"/>
              </a:spcAft>
            </a:pPr>
            <a:r>
              <a:rPr lang="en-US" sz="1350" dirty="0" smtClean="0">
                <a:solidFill>
                  <a:srgbClr val="000000"/>
                </a:solidFill>
              </a:rPr>
              <a:t>ACE</a:t>
            </a:r>
            <a:r>
              <a:rPr lang="hu-HU" sz="1350" dirty="0" smtClean="0">
                <a:solidFill>
                  <a:srgbClr val="000000"/>
                </a:solidFill>
              </a:rPr>
              <a:t>:</a:t>
            </a:r>
            <a:r>
              <a:rPr lang="en-US" sz="1350" dirty="0">
                <a:solidFill>
                  <a:srgbClr val="000000"/>
                </a:solidFill>
              </a:rPr>
              <a:t> </a:t>
            </a:r>
            <a:r>
              <a:rPr lang="hu-HU" sz="1350" dirty="0" smtClean="0">
                <a:solidFill>
                  <a:srgbClr val="000000"/>
                </a:solidFill>
              </a:rPr>
              <a:t>   </a:t>
            </a:r>
            <a:r>
              <a:rPr lang="en-US" sz="1350" b="1" dirty="0" smtClean="0">
                <a:solidFill>
                  <a:srgbClr val="000000"/>
                </a:solidFill>
              </a:rPr>
              <a:t>A</a:t>
            </a:r>
            <a:r>
              <a:rPr lang="en-US" sz="1350" dirty="0" smtClean="0">
                <a:solidFill>
                  <a:srgbClr val="000000"/>
                </a:solidFill>
              </a:rPr>
              <a:t>XI </a:t>
            </a:r>
            <a:r>
              <a:rPr lang="en-US" sz="1350" b="1" dirty="0">
                <a:solidFill>
                  <a:srgbClr val="000000"/>
                </a:solidFill>
              </a:rPr>
              <a:t>C</a:t>
            </a:r>
            <a:r>
              <a:rPr lang="en-US" sz="1350" dirty="0">
                <a:solidFill>
                  <a:srgbClr val="000000"/>
                </a:solidFill>
              </a:rPr>
              <a:t>oherency </a:t>
            </a:r>
            <a:r>
              <a:rPr lang="en-US" sz="1350" b="1" dirty="0" smtClean="0">
                <a:solidFill>
                  <a:srgbClr val="000000"/>
                </a:solidFill>
              </a:rPr>
              <a:t>E</a:t>
            </a:r>
            <a:r>
              <a:rPr lang="en-US" sz="1350" dirty="0" smtClean="0">
                <a:solidFill>
                  <a:srgbClr val="000000"/>
                </a:solidFill>
              </a:rPr>
              <a:t>xtensions</a:t>
            </a:r>
            <a:endParaRPr lang="hu-HU" sz="1350" dirty="0" smtClean="0">
              <a:solidFill>
                <a:srgbClr val="000000"/>
              </a:solidFill>
            </a:endParaRPr>
          </a:p>
          <a:p>
            <a:pPr>
              <a:spcAft>
                <a:spcPts val="200"/>
              </a:spcAft>
            </a:pPr>
            <a:r>
              <a:rPr lang="hu-HU" sz="1350" dirty="0">
                <a:solidFill>
                  <a:srgbClr val="000000"/>
                </a:solidFill>
              </a:rPr>
              <a:t> </a:t>
            </a:r>
            <a:r>
              <a:rPr lang="hu-HU" sz="1350" dirty="0" smtClean="0">
                <a:solidFill>
                  <a:srgbClr val="000000"/>
                </a:solidFill>
              </a:rPr>
              <a:t>          AMBA4 cache coherent interface</a:t>
            </a:r>
          </a:p>
          <a:p>
            <a:r>
              <a:rPr lang="hu-HU" sz="1350" dirty="0" smtClean="0">
                <a:solidFill>
                  <a:srgbClr val="000000"/>
                </a:solidFill>
              </a:rPr>
              <a:t>             (</a:t>
            </a:r>
            <a:r>
              <a:rPr lang="en-US" sz="1350" dirty="0" smtClean="0">
                <a:solidFill>
                  <a:srgbClr val="000000"/>
                </a:solidFill>
              </a:rPr>
              <a:t>Used </a:t>
            </a:r>
            <a:r>
              <a:rPr lang="en-US" sz="1350" dirty="0">
                <a:solidFill>
                  <a:srgbClr val="000000"/>
                </a:solidFill>
              </a:rPr>
              <a:t>in </a:t>
            </a:r>
            <a:r>
              <a:rPr lang="en-US" sz="1350" dirty="0" err="1" smtClean="0">
                <a:solidFill>
                  <a:srgbClr val="000000"/>
                </a:solidFill>
              </a:rPr>
              <a:t>big.LITTLE</a:t>
            </a:r>
            <a:r>
              <a:rPr lang="en-US" sz="1350" dirty="0" smtClean="0">
                <a:solidFill>
                  <a:srgbClr val="000000"/>
                </a:solidFill>
              </a:rPr>
              <a:t> systems</a:t>
            </a:r>
            <a:endParaRPr lang="hu-HU" sz="1350" dirty="0" smtClean="0">
              <a:solidFill>
                <a:srgbClr val="000000"/>
              </a:solidFill>
            </a:endParaRPr>
          </a:p>
          <a:p>
            <a:r>
              <a:rPr lang="en-US" sz="1350" dirty="0" smtClean="0">
                <a:solidFill>
                  <a:srgbClr val="000000"/>
                </a:solidFill>
              </a:rPr>
              <a:t> </a:t>
            </a:r>
            <a:r>
              <a:rPr lang="hu-HU" sz="1350" dirty="0" smtClean="0">
                <a:solidFill>
                  <a:srgbClr val="000000"/>
                </a:solidFill>
              </a:rPr>
              <a:t>            </a:t>
            </a:r>
            <a:r>
              <a:rPr lang="en-US" sz="1350" dirty="0" smtClean="0">
                <a:solidFill>
                  <a:srgbClr val="000000"/>
                </a:solidFill>
              </a:rPr>
              <a:t>for </a:t>
            </a:r>
            <a:r>
              <a:rPr lang="en-US" sz="1350" dirty="0">
                <a:solidFill>
                  <a:srgbClr val="000000"/>
                </a:solidFill>
              </a:rPr>
              <a:t>smartphones, tablets</a:t>
            </a:r>
            <a:r>
              <a:rPr lang="en-US" sz="1350" dirty="0" smtClean="0">
                <a:solidFill>
                  <a:srgbClr val="000000"/>
                </a:solidFill>
              </a:rPr>
              <a:t>,</a:t>
            </a:r>
            <a:endParaRPr lang="hu-HU" sz="1350" dirty="0" smtClean="0">
              <a:solidFill>
                <a:srgbClr val="000000"/>
              </a:solidFill>
            </a:endParaRPr>
          </a:p>
          <a:p>
            <a:pPr>
              <a:spcAft>
                <a:spcPts val="400"/>
              </a:spcAft>
            </a:pPr>
            <a:r>
              <a:rPr lang="hu-HU" sz="1350" dirty="0">
                <a:solidFill>
                  <a:srgbClr val="000000"/>
                </a:solidFill>
              </a:rPr>
              <a:t> </a:t>
            </a:r>
            <a:r>
              <a:rPr lang="hu-HU" sz="1350" dirty="0" smtClean="0">
                <a:solidFill>
                  <a:srgbClr val="000000"/>
                </a:solidFill>
              </a:rPr>
              <a:t>           </a:t>
            </a:r>
            <a:r>
              <a:rPr lang="en-US" sz="1350" dirty="0" smtClean="0">
                <a:solidFill>
                  <a:srgbClr val="000000"/>
                </a:solidFill>
              </a:rPr>
              <a:t> </a:t>
            </a:r>
            <a:r>
              <a:rPr lang="en-US" sz="1350" dirty="0">
                <a:solidFill>
                  <a:srgbClr val="000000"/>
                </a:solidFill>
              </a:rPr>
              <a:t>etc</a:t>
            </a:r>
            <a:r>
              <a:rPr lang="en-US" sz="1350" dirty="0" smtClean="0">
                <a:solidFill>
                  <a:srgbClr val="000000"/>
                </a:solidFill>
              </a:rPr>
              <a:t>.</a:t>
            </a:r>
            <a:r>
              <a:rPr lang="hu-HU" sz="1350" dirty="0" smtClean="0">
                <a:solidFill>
                  <a:srgbClr val="000000"/>
                </a:solidFill>
              </a:rPr>
              <a:t>)</a:t>
            </a:r>
          </a:p>
          <a:p>
            <a:r>
              <a:rPr lang="hu-HU" sz="1350" dirty="0" smtClean="0">
                <a:solidFill>
                  <a:srgbClr val="000000"/>
                </a:solidFill>
              </a:rPr>
              <a:t>CHI:     </a:t>
            </a:r>
            <a:r>
              <a:rPr lang="hu-HU" sz="1350" b="1" dirty="0" smtClean="0">
                <a:solidFill>
                  <a:srgbClr val="000000"/>
                </a:solidFill>
              </a:rPr>
              <a:t>C</a:t>
            </a:r>
            <a:r>
              <a:rPr lang="hu-HU" sz="1350" dirty="0" smtClean="0">
                <a:solidFill>
                  <a:srgbClr val="000000"/>
                </a:solidFill>
              </a:rPr>
              <a:t>oherent </a:t>
            </a:r>
            <a:r>
              <a:rPr lang="hu-HU" sz="1350" b="1" dirty="0" smtClean="0">
                <a:solidFill>
                  <a:srgbClr val="000000"/>
                </a:solidFill>
              </a:rPr>
              <a:t>H</a:t>
            </a:r>
            <a:r>
              <a:rPr lang="hu-HU" sz="1350" dirty="0" smtClean="0">
                <a:solidFill>
                  <a:srgbClr val="000000"/>
                </a:solidFill>
              </a:rPr>
              <a:t>ub</a:t>
            </a:r>
            <a:r>
              <a:rPr lang="hu-HU" sz="1350" b="1" dirty="0" smtClean="0">
                <a:solidFill>
                  <a:srgbClr val="000000"/>
                </a:solidFill>
              </a:rPr>
              <a:t> </a:t>
            </a:r>
            <a:r>
              <a:rPr lang="hu-HU" sz="1350" dirty="0" smtClean="0">
                <a:solidFill>
                  <a:srgbClr val="000000"/>
                </a:solidFill>
              </a:rPr>
              <a:t>Interface</a:t>
            </a:r>
          </a:p>
          <a:p>
            <a:r>
              <a:rPr lang="hu-HU" sz="1350" dirty="0">
                <a:solidFill>
                  <a:srgbClr val="000000"/>
                </a:solidFill>
              </a:rPr>
              <a:t> </a:t>
            </a:r>
            <a:r>
              <a:rPr lang="hu-HU" sz="1350" dirty="0" smtClean="0">
                <a:solidFill>
                  <a:srgbClr val="000000"/>
                </a:solidFill>
              </a:rPr>
              <a:t>             (AMBA5 Cache coherent</a:t>
            </a:r>
          </a:p>
          <a:p>
            <a:pPr>
              <a:spcAft>
                <a:spcPts val="400"/>
              </a:spcAft>
            </a:pPr>
            <a:r>
              <a:rPr lang="hu-HU" sz="1350" dirty="0">
                <a:solidFill>
                  <a:srgbClr val="000000"/>
                </a:solidFill>
              </a:rPr>
              <a:t> </a:t>
            </a:r>
            <a:r>
              <a:rPr lang="hu-HU" sz="1350" dirty="0" smtClean="0">
                <a:solidFill>
                  <a:srgbClr val="000000"/>
                </a:solidFill>
              </a:rPr>
              <a:t>              interface used in servers)</a:t>
            </a:r>
          </a:p>
          <a:p>
            <a:pPr>
              <a:spcAft>
                <a:spcPts val="200"/>
              </a:spcAft>
            </a:pPr>
            <a:r>
              <a:rPr lang="en-US" sz="1350" dirty="0" smtClean="0">
                <a:solidFill>
                  <a:srgbClr val="000000"/>
                </a:solidFill>
              </a:rPr>
              <a:t>AXI</a:t>
            </a:r>
            <a:r>
              <a:rPr lang="hu-HU" sz="1350" dirty="0" smtClean="0">
                <a:solidFill>
                  <a:srgbClr val="000000"/>
                </a:solidFill>
              </a:rPr>
              <a:t>4:   </a:t>
            </a:r>
            <a:r>
              <a:rPr lang="en-US" sz="1350" dirty="0">
                <a:solidFill>
                  <a:srgbClr val="000000"/>
                </a:solidFill>
              </a:rPr>
              <a:t> </a:t>
            </a:r>
            <a:r>
              <a:rPr lang="en-US" sz="1350" b="1" dirty="0">
                <a:solidFill>
                  <a:srgbClr val="000000"/>
                </a:solidFill>
              </a:rPr>
              <a:t>A</a:t>
            </a:r>
            <a:r>
              <a:rPr lang="en-US" sz="1350" dirty="0">
                <a:solidFill>
                  <a:srgbClr val="000000"/>
                </a:solidFill>
              </a:rPr>
              <a:t>dvanced </a:t>
            </a:r>
            <a:r>
              <a:rPr lang="en-US" sz="1350" dirty="0" err="1">
                <a:solidFill>
                  <a:srgbClr val="000000"/>
                </a:solidFill>
              </a:rPr>
              <a:t>e</a:t>
            </a:r>
            <a:r>
              <a:rPr lang="en-US" sz="1350" b="1" dirty="0" err="1">
                <a:solidFill>
                  <a:srgbClr val="000000"/>
                </a:solidFill>
              </a:rPr>
              <a:t>X</a:t>
            </a:r>
            <a:r>
              <a:rPr lang="en-US" sz="1350" dirty="0" err="1">
                <a:solidFill>
                  <a:srgbClr val="000000"/>
                </a:solidFill>
              </a:rPr>
              <a:t>tensible</a:t>
            </a:r>
            <a:r>
              <a:rPr lang="en-US" sz="1350" dirty="0">
                <a:solidFill>
                  <a:srgbClr val="000000"/>
                </a:solidFill>
              </a:rPr>
              <a:t> </a:t>
            </a:r>
            <a:r>
              <a:rPr lang="en-US" sz="1350" b="1" dirty="0" smtClean="0">
                <a:solidFill>
                  <a:srgbClr val="000000"/>
                </a:solidFill>
              </a:rPr>
              <a:t>I</a:t>
            </a:r>
            <a:r>
              <a:rPr lang="en-US" sz="1350" dirty="0" smtClean="0">
                <a:solidFill>
                  <a:srgbClr val="000000"/>
                </a:solidFill>
              </a:rPr>
              <a:t>nterface</a:t>
            </a:r>
            <a:endParaRPr lang="hu-HU" sz="1350" dirty="0" smtClean="0">
              <a:solidFill>
                <a:srgbClr val="000000"/>
              </a:solidFill>
            </a:endParaRPr>
          </a:p>
          <a:p>
            <a:r>
              <a:rPr lang="hu-HU" sz="1350" dirty="0" smtClean="0">
                <a:solidFill>
                  <a:srgbClr val="000000"/>
                </a:solidFill>
              </a:rPr>
              <a:t>              (</a:t>
            </a:r>
            <a:r>
              <a:rPr lang="en-US" sz="1350" dirty="0" smtClean="0">
                <a:solidFill>
                  <a:srgbClr val="000000"/>
                </a:solidFill>
              </a:rPr>
              <a:t>The </a:t>
            </a:r>
            <a:r>
              <a:rPr lang="en-US" sz="1350" dirty="0">
                <a:solidFill>
                  <a:srgbClr val="000000"/>
                </a:solidFill>
              </a:rPr>
              <a:t>most widespread </a:t>
            </a:r>
            <a:r>
              <a:rPr lang="en-US" sz="1350" dirty="0" smtClean="0">
                <a:solidFill>
                  <a:srgbClr val="000000"/>
                </a:solidFill>
              </a:rPr>
              <a:t>AMBA</a:t>
            </a:r>
            <a:r>
              <a:rPr lang="hu-HU" sz="1350" dirty="0" smtClean="0">
                <a:solidFill>
                  <a:srgbClr val="000000"/>
                </a:solidFill>
              </a:rPr>
              <a:t>4</a:t>
            </a:r>
          </a:p>
          <a:p>
            <a:r>
              <a:rPr lang="hu-HU" sz="1350" dirty="0">
                <a:solidFill>
                  <a:srgbClr val="000000"/>
                </a:solidFill>
              </a:rPr>
              <a:t> </a:t>
            </a:r>
            <a:r>
              <a:rPr lang="hu-HU" sz="1350" dirty="0" smtClean="0">
                <a:solidFill>
                  <a:srgbClr val="000000"/>
                </a:solidFill>
              </a:rPr>
              <a:t>            </a:t>
            </a:r>
            <a:r>
              <a:rPr lang="en-US" sz="1350" dirty="0" smtClean="0">
                <a:solidFill>
                  <a:srgbClr val="000000"/>
                </a:solidFill>
              </a:rPr>
              <a:t> </a:t>
            </a:r>
            <a:r>
              <a:rPr lang="hu-HU" sz="1350" dirty="0" smtClean="0">
                <a:solidFill>
                  <a:srgbClr val="000000"/>
                </a:solidFill>
              </a:rPr>
              <a:t>non cache-coherent </a:t>
            </a:r>
            <a:r>
              <a:rPr lang="en-US" sz="1350" dirty="0" smtClean="0">
                <a:solidFill>
                  <a:srgbClr val="000000"/>
                </a:solidFill>
              </a:rPr>
              <a:t>interface</a:t>
            </a:r>
            <a:r>
              <a:rPr lang="hu-HU" sz="1350" dirty="0" smtClean="0">
                <a:solidFill>
                  <a:srgbClr val="000000"/>
                </a:solidFill>
              </a:rPr>
              <a:t>)</a:t>
            </a:r>
            <a:r>
              <a:rPr lang="en-US" sz="1350" dirty="0" smtClean="0">
                <a:solidFill>
                  <a:srgbClr val="000000"/>
                </a:solidFill>
              </a:rPr>
              <a:t>.</a:t>
            </a:r>
            <a:r>
              <a:rPr lang="hu-HU" sz="1350" dirty="0" smtClean="0">
                <a:solidFill>
                  <a:srgbClr val="000000"/>
                </a:solidFill>
              </a:rPr>
              <a:t> </a:t>
            </a:r>
            <a:endParaRPr lang="hu-HU" sz="1350" dirty="0">
              <a:solidFill>
                <a:srgbClr val="000000"/>
              </a:solidFill>
            </a:endParaRPr>
          </a:p>
        </p:txBody>
      </p:sp>
    </p:spTree>
    <p:extLst>
      <p:ext uri="{BB962C8B-B14F-4D97-AF65-F5344CB8AC3E}">
        <p14:creationId xmlns:p14="http://schemas.microsoft.com/office/powerpoint/2010/main" val="1359960341"/>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6368" y="638690"/>
            <a:ext cx="8166082" cy="369332"/>
          </a:xfrm>
          <a:prstGeom prst="rect">
            <a:avLst/>
          </a:prstGeom>
          <a:noFill/>
        </p:spPr>
        <p:txBody>
          <a:bodyPr wrap="none" rtlCol="0">
            <a:spAutoFit/>
          </a:bodyPr>
          <a:lstStyle/>
          <a:p>
            <a:r>
              <a:rPr lang="en-US" dirty="0" smtClean="0">
                <a:solidFill>
                  <a:srgbClr val="2D2D8A"/>
                </a:solidFill>
              </a:rPr>
              <a:t>Key features of the </a:t>
            </a:r>
            <a:r>
              <a:rPr lang="hu-HU" dirty="0" smtClean="0">
                <a:solidFill>
                  <a:srgbClr val="2D2D8A"/>
                </a:solidFill>
              </a:rPr>
              <a:t>microarchitecture of the </a:t>
            </a:r>
            <a:r>
              <a:rPr lang="en-US" dirty="0" smtClean="0">
                <a:solidFill>
                  <a:srgbClr val="2D2D8A"/>
                </a:solidFill>
              </a:rPr>
              <a:t>Cortex-A</a:t>
            </a:r>
            <a:r>
              <a:rPr lang="hu-HU" dirty="0" smtClean="0">
                <a:solidFill>
                  <a:srgbClr val="2D2D8A"/>
                </a:solidFill>
              </a:rPr>
              <a:t>35 core -1 [90]</a:t>
            </a:r>
            <a:endParaRPr lang="en-US" dirty="0">
              <a:solidFill>
                <a:srgbClr val="2D2D8A"/>
              </a:solidFill>
            </a:endParaRPr>
          </a:p>
        </p:txBody>
      </p:sp>
      <p:sp>
        <p:nvSpPr>
          <p:cNvPr id="4" name="TextBox 3"/>
          <p:cNvSpPr txBox="1"/>
          <p:nvPr/>
        </p:nvSpPr>
        <p:spPr>
          <a:xfrm>
            <a:off x="378462" y="1036830"/>
            <a:ext cx="8224816" cy="1954381"/>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hu-HU" sz="1600" dirty="0" smtClean="0">
                <a:solidFill>
                  <a:srgbClr val="000000"/>
                </a:solidFill>
              </a:rPr>
              <a:t>F</a:t>
            </a:r>
            <a:r>
              <a:rPr lang="en-US" sz="1600" dirty="0" err="1" smtClean="0">
                <a:solidFill>
                  <a:srgbClr val="000000"/>
                </a:solidFill>
              </a:rPr>
              <a:t>ully</a:t>
            </a:r>
            <a:r>
              <a:rPr lang="en-US" sz="1600" dirty="0" smtClean="0">
                <a:solidFill>
                  <a:srgbClr val="000000"/>
                </a:solidFill>
              </a:rPr>
              <a:t> compatible with the </a:t>
            </a:r>
            <a:r>
              <a:rPr lang="en-US" sz="1600" dirty="0" err="1" smtClean="0">
                <a:solidFill>
                  <a:srgbClr val="000000"/>
                </a:solidFill>
              </a:rPr>
              <a:t>ARMv</a:t>
            </a:r>
            <a:r>
              <a:rPr lang="hu-HU" sz="1600" dirty="0" smtClean="0">
                <a:solidFill>
                  <a:srgbClr val="000000"/>
                </a:solidFill>
              </a:rPr>
              <a:t>8</a:t>
            </a:r>
            <a:r>
              <a:rPr lang="en-US" sz="1600" dirty="0" smtClean="0">
                <a:solidFill>
                  <a:srgbClr val="000000"/>
                </a:solidFill>
              </a:rPr>
              <a:t> </a:t>
            </a:r>
            <a:r>
              <a:rPr lang="hu-HU" sz="1600" dirty="0" smtClean="0">
                <a:solidFill>
                  <a:srgbClr val="000000"/>
                </a:solidFill>
              </a:rPr>
              <a:t>64</a:t>
            </a:r>
            <a:r>
              <a:rPr lang="en-US" sz="1600" dirty="0" smtClean="0">
                <a:solidFill>
                  <a:srgbClr val="000000"/>
                </a:solidFill>
              </a:rPr>
              <a:t>-bit ISA.</a:t>
            </a:r>
            <a:endParaRPr lang="hu-HU" sz="1600" dirty="0" smtClean="0">
              <a:solidFill>
                <a:srgbClr val="000000"/>
              </a:solidFill>
            </a:endParaRPr>
          </a:p>
          <a:p>
            <a:pPr marL="285750" indent="-285750">
              <a:spcAft>
                <a:spcPts val="600"/>
              </a:spcAft>
              <a:buFont typeface="Arial" panose="020B0604020202020204" pitchFamily="34" charset="0"/>
              <a:buChar char="•"/>
            </a:pPr>
            <a:r>
              <a:rPr lang="hu-HU" sz="1600" dirty="0" smtClean="0">
                <a:solidFill>
                  <a:srgbClr val="000000"/>
                </a:solidFill>
              </a:rPr>
              <a:t>In-order 8-stage pipeline with limited dual issue capability</a:t>
            </a:r>
            <a:endParaRPr lang="en-US" sz="1600" dirty="0" smtClean="0">
              <a:solidFill>
                <a:srgbClr val="000000"/>
              </a:solidFill>
            </a:endParaRPr>
          </a:p>
          <a:p>
            <a:pPr marL="285750" indent="-285750">
              <a:spcAft>
                <a:spcPts val="600"/>
              </a:spcAft>
              <a:buClr>
                <a:srgbClr val="000000"/>
              </a:buClr>
              <a:buFont typeface="Arial" panose="020B0604020202020204" pitchFamily="34" charset="0"/>
              <a:buChar char="•"/>
            </a:pPr>
            <a:r>
              <a:rPr lang="en-US" sz="1600" dirty="0" smtClean="0">
                <a:solidFill>
                  <a:srgbClr val="0070C0"/>
                </a:solidFill>
              </a:rPr>
              <a:t>Integrated L2 cache of </a:t>
            </a:r>
            <a:r>
              <a:rPr lang="hu-HU" sz="1600" dirty="0" smtClean="0">
                <a:solidFill>
                  <a:srgbClr val="0070C0"/>
                </a:solidFill>
              </a:rPr>
              <a:t>128</a:t>
            </a:r>
            <a:r>
              <a:rPr lang="en-US" sz="1600" dirty="0" smtClean="0">
                <a:solidFill>
                  <a:srgbClr val="0070C0"/>
                </a:solidFill>
              </a:rPr>
              <a:t> kB to </a:t>
            </a:r>
            <a:r>
              <a:rPr lang="hu-HU" sz="1600" dirty="0" smtClean="0">
                <a:solidFill>
                  <a:srgbClr val="0070C0"/>
                </a:solidFill>
              </a:rPr>
              <a:t>1</a:t>
            </a:r>
            <a:r>
              <a:rPr lang="en-US" sz="1600" dirty="0" smtClean="0">
                <a:solidFill>
                  <a:srgbClr val="0070C0"/>
                </a:solidFill>
              </a:rPr>
              <a:t> MB. </a:t>
            </a:r>
          </a:p>
          <a:p>
            <a:pPr marL="285750" indent="-285750">
              <a:spcAft>
                <a:spcPts val="600"/>
              </a:spcAft>
              <a:buClr>
                <a:srgbClr val="000000"/>
              </a:buClr>
              <a:buFont typeface="Arial" panose="020B0604020202020204" pitchFamily="34" charset="0"/>
              <a:buChar char="•"/>
            </a:pPr>
            <a:r>
              <a:rPr lang="en-US" sz="1600" dirty="0" smtClean="0">
                <a:solidFill>
                  <a:srgbClr val="0070C0"/>
                </a:solidFill>
              </a:rPr>
              <a:t>Up </a:t>
            </a:r>
            <a:r>
              <a:rPr lang="en-US" sz="1600" dirty="0">
                <a:solidFill>
                  <a:srgbClr val="0070C0"/>
                </a:solidFill>
              </a:rPr>
              <a:t>to 4 </a:t>
            </a:r>
            <a:r>
              <a:rPr lang="en-US" sz="1600" dirty="0" smtClean="0">
                <a:solidFill>
                  <a:srgbClr val="0070C0"/>
                </a:solidFill>
              </a:rPr>
              <a:t>Cortex-A</a:t>
            </a:r>
            <a:r>
              <a:rPr lang="hu-HU" sz="1600" dirty="0" smtClean="0">
                <a:solidFill>
                  <a:srgbClr val="0070C0"/>
                </a:solidFill>
              </a:rPr>
              <a:t>35</a:t>
            </a:r>
            <a:r>
              <a:rPr lang="en-US" sz="1600" dirty="0" smtClean="0">
                <a:solidFill>
                  <a:srgbClr val="0070C0"/>
                </a:solidFill>
              </a:rPr>
              <a:t> CPU</a:t>
            </a:r>
            <a:r>
              <a:rPr lang="hu-HU" sz="1600" dirty="0" smtClean="0">
                <a:solidFill>
                  <a:srgbClr val="0070C0"/>
                </a:solidFill>
              </a:rPr>
              <a:t> core</a:t>
            </a:r>
            <a:r>
              <a:rPr lang="en-US" sz="1600" dirty="0" smtClean="0">
                <a:solidFill>
                  <a:srgbClr val="0070C0"/>
                </a:solidFill>
              </a:rPr>
              <a:t>s</a:t>
            </a:r>
            <a:r>
              <a:rPr lang="en-US" sz="1600" dirty="0" smtClean="0">
                <a:solidFill>
                  <a:srgbClr val="000000"/>
                </a:solidFill>
              </a:rPr>
              <a:t>.</a:t>
            </a:r>
            <a:endParaRPr lang="hu-HU" sz="1600" dirty="0" smtClean="0">
              <a:solidFill>
                <a:srgbClr val="000000"/>
              </a:solidFill>
            </a:endParaRPr>
          </a:p>
          <a:p>
            <a:pPr marL="285750" indent="-285750">
              <a:spcAft>
                <a:spcPts val="600"/>
              </a:spcAft>
              <a:buClr>
                <a:srgbClr val="000000"/>
              </a:buClr>
              <a:buFont typeface="Arial" panose="020B0604020202020204" pitchFamily="34" charset="0"/>
              <a:buChar char="•"/>
            </a:pPr>
            <a:r>
              <a:rPr lang="hu-HU" sz="1600" dirty="0" smtClean="0">
                <a:solidFill>
                  <a:srgbClr val="0070C0"/>
                </a:solidFill>
              </a:rPr>
              <a:t>Processor</a:t>
            </a:r>
            <a:r>
              <a:rPr lang="en-US" sz="1600" dirty="0" smtClean="0">
                <a:solidFill>
                  <a:srgbClr val="0070C0"/>
                </a:solidFill>
              </a:rPr>
              <a:t> </a:t>
            </a:r>
            <a:r>
              <a:rPr lang="en-US" sz="1600" dirty="0">
                <a:solidFill>
                  <a:srgbClr val="0070C0"/>
                </a:solidFill>
              </a:rPr>
              <a:t>wide cache coherence </a:t>
            </a:r>
            <a:r>
              <a:rPr lang="en-US" sz="1600" dirty="0"/>
              <a:t>supported by a </a:t>
            </a:r>
            <a:r>
              <a:rPr lang="en-US" sz="1600" dirty="0">
                <a:solidFill>
                  <a:srgbClr val="0070C0"/>
                </a:solidFill>
              </a:rPr>
              <a:t>Snoop Control Unit (SCU)</a:t>
            </a:r>
            <a:r>
              <a:rPr lang="en-US" sz="1600" dirty="0"/>
              <a:t>.</a:t>
            </a:r>
          </a:p>
          <a:p>
            <a:pPr marL="285750" indent="-285750">
              <a:spcAft>
                <a:spcPts val="600"/>
              </a:spcAft>
              <a:buClr>
                <a:srgbClr val="000000"/>
              </a:buClr>
              <a:buFont typeface="Arial" panose="020B0604020202020204" pitchFamily="34" charset="0"/>
              <a:buChar char="•"/>
            </a:pPr>
            <a:endParaRPr lang="en-US" sz="1600" dirty="0" smtClean="0">
              <a:solidFill>
                <a:srgbClr val="0070C0"/>
              </a:solidFill>
            </a:endParaRPr>
          </a:p>
        </p:txBody>
      </p:sp>
      <p:sp>
        <p:nvSpPr>
          <p:cNvPr id="5" name="Title 6"/>
          <p:cNvSpPr>
            <a:spLocks noGrp="1"/>
          </p:cNvSpPr>
          <p:nvPr>
            <p:ph type="title"/>
          </p:nvPr>
        </p:nvSpPr>
        <p:spPr>
          <a:xfrm>
            <a:off x="0" y="0"/>
            <a:ext cx="9144000" cy="393700"/>
          </a:xfrm>
        </p:spPr>
        <p:txBody>
          <a:bodyPr/>
          <a:lstStyle/>
          <a:p>
            <a:r>
              <a:rPr lang="hu-HU" dirty="0" smtClean="0"/>
              <a:t>6.2.5 </a:t>
            </a:r>
            <a:r>
              <a:rPr lang="en-US" dirty="0"/>
              <a:t>The low power </a:t>
            </a:r>
            <a:r>
              <a:rPr lang="en-US" dirty="0" smtClean="0"/>
              <a:t>Cortex-A</a:t>
            </a:r>
            <a:r>
              <a:rPr lang="hu-HU" dirty="0" smtClean="0"/>
              <a:t>35</a:t>
            </a:r>
            <a:r>
              <a:rPr lang="en-US" dirty="0" smtClean="0"/>
              <a:t> </a:t>
            </a:r>
            <a:r>
              <a:rPr lang="hu-HU" dirty="0" smtClean="0"/>
              <a:t>(4)</a:t>
            </a:r>
            <a:endParaRPr lang="en-US" dirty="0"/>
          </a:p>
        </p:txBody>
      </p:sp>
      <p:sp>
        <p:nvSpPr>
          <p:cNvPr id="2" name="TextBox 1"/>
          <p:cNvSpPr txBox="1"/>
          <p:nvPr/>
        </p:nvSpPr>
        <p:spPr>
          <a:xfrm>
            <a:off x="296863" y="4959170"/>
            <a:ext cx="977960" cy="338554"/>
          </a:xfrm>
          <a:prstGeom prst="rect">
            <a:avLst/>
          </a:prstGeom>
          <a:noFill/>
        </p:spPr>
        <p:txBody>
          <a:bodyPr wrap="none" rtlCol="0">
            <a:spAutoFit/>
          </a:bodyPr>
          <a:lstStyle/>
          <a:p>
            <a:r>
              <a:rPr lang="hu-HU" sz="1600" dirty="0" smtClean="0">
                <a:solidFill>
                  <a:srgbClr val="FF0000"/>
                </a:solidFill>
              </a:rPr>
              <a:t>Remark</a:t>
            </a:r>
            <a:endParaRPr lang="hu-HU" sz="1600" dirty="0">
              <a:solidFill>
                <a:srgbClr val="FF0000"/>
              </a:solidFill>
            </a:endParaRPr>
          </a:p>
        </p:txBody>
      </p:sp>
      <p:sp>
        <p:nvSpPr>
          <p:cNvPr id="6" name="TextBox 5"/>
          <p:cNvSpPr txBox="1"/>
          <p:nvPr/>
        </p:nvSpPr>
        <p:spPr>
          <a:xfrm>
            <a:off x="296525" y="5274205"/>
            <a:ext cx="5760640" cy="584775"/>
          </a:xfrm>
          <a:prstGeom prst="rect">
            <a:avLst/>
          </a:prstGeom>
          <a:noFill/>
        </p:spPr>
        <p:txBody>
          <a:bodyPr wrap="square" rtlCol="0">
            <a:spAutoFit/>
          </a:bodyPr>
          <a:lstStyle/>
          <a:p>
            <a:r>
              <a:rPr lang="hu-HU" sz="1600" dirty="0">
                <a:solidFill>
                  <a:srgbClr val="000000"/>
                </a:solidFill>
              </a:rPr>
              <a:t>AMBA: Advanced </a:t>
            </a:r>
            <a:r>
              <a:rPr lang="hu-HU" sz="1600" dirty="0" smtClean="0">
                <a:solidFill>
                  <a:srgbClr val="000000"/>
                </a:solidFill>
              </a:rPr>
              <a:t>Microcontroller Bus </a:t>
            </a:r>
            <a:r>
              <a:rPr lang="hu-HU" sz="1600" dirty="0">
                <a:solidFill>
                  <a:srgbClr val="000000"/>
                </a:solidFill>
              </a:rPr>
              <a:t>Architecture</a:t>
            </a:r>
          </a:p>
          <a:p>
            <a:pPr>
              <a:spcAft>
                <a:spcPts val="400"/>
              </a:spcAft>
            </a:pPr>
            <a:r>
              <a:rPr lang="hu-HU" sz="1600" dirty="0" smtClean="0">
                <a:solidFill>
                  <a:srgbClr val="000000"/>
                </a:solidFill>
              </a:rPr>
              <a:t>            (</a:t>
            </a:r>
            <a:r>
              <a:rPr lang="hu-HU" sz="1600" dirty="0">
                <a:solidFill>
                  <a:srgbClr val="000000"/>
                </a:solidFill>
              </a:rPr>
              <a:t>O</a:t>
            </a:r>
            <a:r>
              <a:rPr lang="en-US" sz="1600" dirty="0">
                <a:solidFill>
                  <a:srgbClr val="000000"/>
                </a:solidFill>
              </a:rPr>
              <a:t>n-chip bus standard </a:t>
            </a:r>
            <a:r>
              <a:rPr lang="en-US" sz="1600" dirty="0" smtClean="0">
                <a:solidFill>
                  <a:srgbClr val="000000"/>
                </a:solidFill>
              </a:rPr>
              <a:t>for</a:t>
            </a:r>
            <a:r>
              <a:rPr lang="hu-HU" sz="1600" dirty="0" smtClean="0">
                <a:solidFill>
                  <a:srgbClr val="000000"/>
                </a:solidFill>
              </a:rPr>
              <a:t> </a:t>
            </a:r>
            <a:r>
              <a:rPr lang="en-US" sz="1600" dirty="0" err="1" smtClean="0">
                <a:solidFill>
                  <a:srgbClr val="000000"/>
                </a:solidFill>
              </a:rPr>
              <a:t>SoC</a:t>
            </a:r>
            <a:r>
              <a:rPr lang="hu-HU" sz="1600" dirty="0">
                <a:solidFill>
                  <a:srgbClr val="000000"/>
                </a:solidFill>
              </a:rPr>
              <a:t>)</a:t>
            </a:r>
            <a:r>
              <a:rPr lang="en-US" sz="1600" dirty="0">
                <a:solidFill>
                  <a:srgbClr val="000000"/>
                </a:solidFill>
              </a:rPr>
              <a:t> </a:t>
            </a:r>
            <a:r>
              <a:rPr lang="en-US" sz="1600" dirty="0" smtClean="0">
                <a:solidFill>
                  <a:srgbClr val="000000"/>
                </a:solidFill>
              </a:rPr>
              <a:t>designs</a:t>
            </a:r>
            <a:endParaRPr lang="hu-HU" sz="1600" dirty="0">
              <a:solidFill>
                <a:srgbClr val="000000"/>
              </a:solidFill>
            </a:endParaRPr>
          </a:p>
        </p:txBody>
      </p:sp>
      <p:sp>
        <p:nvSpPr>
          <p:cNvPr id="7" name="TextBox 6"/>
          <p:cNvSpPr txBox="1"/>
          <p:nvPr/>
        </p:nvSpPr>
        <p:spPr>
          <a:xfrm>
            <a:off x="378462" y="2663915"/>
            <a:ext cx="4477508" cy="338554"/>
          </a:xfrm>
          <a:prstGeom prst="rect">
            <a:avLst/>
          </a:prstGeom>
          <a:noFill/>
        </p:spPr>
        <p:txBody>
          <a:bodyPr wrap="none" rtlCol="0">
            <a:spAutoFit/>
          </a:bodyPr>
          <a:lstStyle/>
          <a:p>
            <a:pPr>
              <a:buClr>
                <a:srgbClr val="000000"/>
              </a:buClr>
            </a:pPr>
            <a:r>
              <a:rPr lang="hu-HU" sz="1600" dirty="0">
                <a:solidFill>
                  <a:srgbClr val="0070C0"/>
                </a:solidFill>
              </a:rPr>
              <a:t>Optionally three </a:t>
            </a:r>
            <a:r>
              <a:rPr lang="en-US" sz="1600" dirty="0">
                <a:solidFill>
                  <a:srgbClr val="0070C0"/>
                </a:solidFill>
              </a:rPr>
              <a:t>128-bit </a:t>
            </a:r>
            <a:r>
              <a:rPr lang="en-US" sz="1600" dirty="0" err="1">
                <a:solidFill>
                  <a:srgbClr val="0070C0"/>
                </a:solidFill>
              </a:rPr>
              <a:t>AMBA</a:t>
            </a:r>
            <a:r>
              <a:rPr lang="hu-HU" sz="1600" dirty="0">
                <a:solidFill>
                  <a:srgbClr val="0070C0"/>
                </a:solidFill>
              </a:rPr>
              <a:t> </a:t>
            </a:r>
            <a:r>
              <a:rPr lang="hu-HU" sz="1600" dirty="0" smtClean="0">
                <a:solidFill>
                  <a:srgbClr val="0070C0"/>
                </a:solidFill>
              </a:rPr>
              <a:t>interfaces</a:t>
            </a:r>
            <a:r>
              <a:rPr lang="en-US" sz="1600" dirty="0" smtClean="0">
                <a:solidFill>
                  <a:srgbClr val="0070C0"/>
                </a:solidFill>
              </a:rPr>
              <a:t> </a:t>
            </a:r>
            <a:endParaRPr lang="hu-HU" dirty="0">
              <a:solidFill>
                <a:srgbClr val="000000"/>
              </a:solidFill>
            </a:endParaRPr>
          </a:p>
        </p:txBody>
      </p:sp>
      <p:sp>
        <p:nvSpPr>
          <p:cNvPr id="10" name="TextBox 9"/>
          <p:cNvSpPr txBox="1"/>
          <p:nvPr/>
        </p:nvSpPr>
        <p:spPr>
          <a:xfrm>
            <a:off x="836585" y="3068960"/>
            <a:ext cx="8190882" cy="1969770"/>
          </a:xfrm>
          <a:prstGeom prst="rect">
            <a:avLst/>
          </a:prstGeom>
          <a:noFill/>
        </p:spPr>
        <p:txBody>
          <a:bodyPr wrap="square" rtlCol="0">
            <a:spAutoFit/>
          </a:bodyPr>
          <a:lstStyle/>
          <a:p>
            <a:pPr marL="285750" indent="-285750">
              <a:spcAft>
                <a:spcPts val="200"/>
              </a:spcAft>
              <a:buFont typeface="Arial" panose="020B0604020202020204" pitchFamily="34" charset="0"/>
              <a:buChar char="•"/>
            </a:pPr>
            <a:r>
              <a:rPr lang="en-US" sz="1600" dirty="0">
                <a:solidFill>
                  <a:srgbClr val="000000"/>
                </a:solidFill>
              </a:rPr>
              <a:t>AXI</a:t>
            </a:r>
            <a:r>
              <a:rPr lang="hu-HU" sz="1600" dirty="0">
                <a:solidFill>
                  <a:srgbClr val="000000"/>
                </a:solidFill>
              </a:rPr>
              <a:t>4:   </a:t>
            </a:r>
            <a:r>
              <a:rPr lang="en-US" sz="1600" dirty="0">
                <a:solidFill>
                  <a:srgbClr val="000000"/>
                </a:solidFill>
              </a:rPr>
              <a:t> </a:t>
            </a:r>
            <a:r>
              <a:rPr lang="en-US" sz="1600" b="1" dirty="0">
                <a:solidFill>
                  <a:srgbClr val="000000"/>
                </a:solidFill>
              </a:rPr>
              <a:t>A</a:t>
            </a:r>
            <a:r>
              <a:rPr lang="en-US" sz="1600" dirty="0">
                <a:solidFill>
                  <a:srgbClr val="000000"/>
                </a:solidFill>
              </a:rPr>
              <a:t>dvanced </a:t>
            </a:r>
            <a:r>
              <a:rPr lang="en-US" sz="1600" dirty="0" err="1">
                <a:solidFill>
                  <a:srgbClr val="000000"/>
                </a:solidFill>
              </a:rPr>
              <a:t>e</a:t>
            </a:r>
            <a:r>
              <a:rPr lang="en-US" sz="1600" b="1" dirty="0" err="1">
                <a:solidFill>
                  <a:srgbClr val="000000"/>
                </a:solidFill>
              </a:rPr>
              <a:t>X</a:t>
            </a:r>
            <a:r>
              <a:rPr lang="en-US" sz="1600" dirty="0" err="1">
                <a:solidFill>
                  <a:srgbClr val="000000"/>
                </a:solidFill>
              </a:rPr>
              <a:t>tensible</a:t>
            </a:r>
            <a:r>
              <a:rPr lang="en-US" sz="1600" dirty="0">
                <a:solidFill>
                  <a:srgbClr val="000000"/>
                </a:solidFill>
              </a:rPr>
              <a:t> </a:t>
            </a:r>
            <a:r>
              <a:rPr lang="en-US" sz="1600" b="1" dirty="0">
                <a:solidFill>
                  <a:srgbClr val="000000"/>
                </a:solidFill>
              </a:rPr>
              <a:t>I</a:t>
            </a:r>
            <a:r>
              <a:rPr lang="en-US" sz="1600" dirty="0">
                <a:solidFill>
                  <a:srgbClr val="000000"/>
                </a:solidFill>
              </a:rPr>
              <a:t>nterface</a:t>
            </a:r>
            <a:endParaRPr lang="hu-HU" sz="1600" dirty="0">
              <a:solidFill>
                <a:srgbClr val="000000"/>
              </a:solidFill>
            </a:endParaRPr>
          </a:p>
          <a:p>
            <a:pPr>
              <a:spcAft>
                <a:spcPts val="400"/>
              </a:spcAft>
            </a:pPr>
            <a:r>
              <a:rPr lang="hu-HU" sz="1600" dirty="0">
                <a:solidFill>
                  <a:srgbClr val="000000"/>
                </a:solidFill>
              </a:rPr>
              <a:t>              </a:t>
            </a:r>
            <a:r>
              <a:rPr lang="hu-HU" sz="1600" dirty="0" smtClean="0">
                <a:solidFill>
                  <a:srgbClr val="000000"/>
                </a:solidFill>
              </a:rPr>
              <a:t>    (</a:t>
            </a:r>
            <a:r>
              <a:rPr lang="en-US" sz="1600" dirty="0">
                <a:solidFill>
                  <a:srgbClr val="000000"/>
                </a:solidFill>
              </a:rPr>
              <a:t>The most widespread AMBA</a:t>
            </a:r>
            <a:r>
              <a:rPr lang="hu-HU" sz="1600" dirty="0">
                <a:solidFill>
                  <a:srgbClr val="000000"/>
                </a:solidFill>
              </a:rPr>
              <a:t>4 non cache-coherent </a:t>
            </a:r>
            <a:r>
              <a:rPr lang="en-US" sz="1600" dirty="0">
                <a:solidFill>
                  <a:srgbClr val="000000"/>
                </a:solidFill>
              </a:rPr>
              <a:t>interface</a:t>
            </a:r>
            <a:r>
              <a:rPr lang="hu-HU" sz="1600" dirty="0">
                <a:solidFill>
                  <a:srgbClr val="000000"/>
                </a:solidFill>
              </a:rPr>
              <a:t>)</a:t>
            </a:r>
            <a:r>
              <a:rPr lang="en-US" sz="1600" dirty="0" smtClean="0">
                <a:solidFill>
                  <a:srgbClr val="000000"/>
                </a:solidFill>
              </a:rPr>
              <a:t>.</a:t>
            </a:r>
            <a:endParaRPr lang="hu-HU" sz="1600" dirty="0" smtClean="0">
              <a:solidFill>
                <a:srgbClr val="000000"/>
              </a:solidFill>
            </a:endParaRPr>
          </a:p>
          <a:p>
            <a:pPr marL="285750" indent="-285750">
              <a:spcAft>
                <a:spcPts val="200"/>
              </a:spcAft>
              <a:buFont typeface="Arial" panose="020B0604020202020204" pitchFamily="34" charset="0"/>
              <a:buChar char="•"/>
            </a:pPr>
            <a:r>
              <a:rPr lang="en-US" sz="1600" dirty="0" smtClean="0">
                <a:solidFill>
                  <a:srgbClr val="000000"/>
                </a:solidFill>
              </a:rPr>
              <a:t>ACE</a:t>
            </a:r>
            <a:r>
              <a:rPr lang="hu-HU" sz="1600" dirty="0">
                <a:solidFill>
                  <a:srgbClr val="000000"/>
                </a:solidFill>
              </a:rPr>
              <a:t>:</a:t>
            </a:r>
            <a:r>
              <a:rPr lang="en-US" sz="1600" dirty="0">
                <a:solidFill>
                  <a:srgbClr val="000000"/>
                </a:solidFill>
              </a:rPr>
              <a:t> </a:t>
            </a:r>
            <a:r>
              <a:rPr lang="hu-HU" sz="1600" dirty="0">
                <a:solidFill>
                  <a:srgbClr val="000000"/>
                </a:solidFill>
              </a:rPr>
              <a:t>   </a:t>
            </a:r>
            <a:r>
              <a:rPr lang="en-US" sz="1600" b="1" dirty="0">
                <a:solidFill>
                  <a:srgbClr val="000000"/>
                </a:solidFill>
              </a:rPr>
              <a:t>A</a:t>
            </a:r>
            <a:r>
              <a:rPr lang="en-US" sz="1600" dirty="0">
                <a:solidFill>
                  <a:srgbClr val="000000"/>
                </a:solidFill>
              </a:rPr>
              <a:t>XI </a:t>
            </a:r>
            <a:r>
              <a:rPr lang="en-US" sz="1600" b="1" dirty="0">
                <a:solidFill>
                  <a:srgbClr val="000000"/>
                </a:solidFill>
              </a:rPr>
              <a:t>C</a:t>
            </a:r>
            <a:r>
              <a:rPr lang="en-US" sz="1600" dirty="0">
                <a:solidFill>
                  <a:srgbClr val="000000"/>
                </a:solidFill>
              </a:rPr>
              <a:t>oherency </a:t>
            </a:r>
            <a:r>
              <a:rPr lang="en-US" sz="1600" b="1" dirty="0">
                <a:solidFill>
                  <a:srgbClr val="000000"/>
                </a:solidFill>
              </a:rPr>
              <a:t>E</a:t>
            </a:r>
            <a:r>
              <a:rPr lang="en-US" sz="1600" dirty="0">
                <a:solidFill>
                  <a:srgbClr val="000000"/>
                </a:solidFill>
              </a:rPr>
              <a:t>xtensions</a:t>
            </a:r>
            <a:endParaRPr lang="hu-HU" sz="1600" dirty="0">
              <a:solidFill>
                <a:srgbClr val="000000"/>
              </a:solidFill>
            </a:endParaRPr>
          </a:p>
          <a:p>
            <a:r>
              <a:rPr lang="hu-HU" sz="1600" dirty="0">
                <a:solidFill>
                  <a:srgbClr val="000000"/>
                </a:solidFill>
              </a:rPr>
              <a:t>          </a:t>
            </a:r>
            <a:r>
              <a:rPr lang="hu-HU" sz="1600" dirty="0" smtClean="0">
                <a:solidFill>
                  <a:srgbClr val="000000"/>
                </a:solidFill>
              </a:rPr>
              <a:t>        </a:t>
            </a:r>
            <a:r>
              <a:rPr lang="hu-HU" sz="1600" dirty="0">
                <a:solidFill>
                  <a:srgbClr val="000000"/>
                </a:solidFill>
              </a:rPr>
              <a:t>AMBA4 cache coherent </a:t>
            </a:r>
            <a:r>
              <a:rPr lang="hu-HU" sz="1600" dirty="0" smtClean="0">
                <a:solidFill>
                  <a:srgbClr val="000000"/>
                </a:solidFill>
              </a:rPr>
              <a:t>interface u</a:t>
            </a:r>
            <a:r>
              <a:rPr lang="en-US" sz="1600" dirty="0" err="1" smtClean="0">
                <a:solidFill>
                  <a:srgbClr val="000000"/>
                </a:solidFill>
              </a:rPr>
              <a:t>sed</a:t>
            </a:r>
            <a:r>
              <a:rPr lang="en-US" sz="1600" dirty="0" smtClean="0">
                <a:solidFill>
                  <a:srgbClr val="000000"/>
                </a:solidFill>
              </a:rPr>
              <a:t> </a:t>
            </a:r>
            <a:r>
              <a:rPr lang="en-US" sz="1600" dirty="0">
                <a:solidFill>
                  <a:srgbClr val="000000"/>
                </a:solidFill>
              </a:rPr>
              <a:t>in </a:t>
            </a:r>
            <a:r>
              <a:rPr lang="en-US" sz="1600" dirty="0" err="1">
                <a:solidFill>
                  <a:srgbClr val="000000"/>
                </a:solidFill>
              </a:rPr>
              <a:t>big.LITTLE</a:t>
            </a:r>
            <a:r>
              <a:rPr lang="en-US" sz="1600" dirty="0">
                <a:solidFill>
                  <a:srgbClr val="000000"/>
                </a:solidFill>
              </a:rPr>
              <a:t> systems</a:t>
            </a:r>
            <a:endParaRPr lang="hu-HU" sz="1600" dirty="0">
              <a:solidFill>
                <a:srgbClr val="000000"/>
              </a:solidFill>
            </a:endParaRPr>
          </a:p>
          <a:p>
            <a:pPr>
              <a:spcAft>
                <a:spcPts val="400"/>
              </a:spcAft>
            </a:pPr>
            <a:r>
              <a:rPr lang="en-US" sz="1600" dirty="0">
                <a:solidFill>
                  <a:srgbClr val="000000"/>
                </a:solidFill>
              </a:rPr>
              <a:t> </a:t>
            </a:r>
            <a:r>
              <a:rPr lang="hu-HU" sz="1600" dirty="0">
                <a:solidFill>
                  <a:srgbClr val="000000"/>
                </a:solidFill>
              </a:rPr>
              <a:t>           </a:t>
            </a:r>
            <a:r>
              <a:rPr lang="hu-HU" sz="1600" dirty="0" smtClean="0">
                <a:solidFill>
                  <a:srgbClr val="000000"/>
                </a:solidFill>
              </a:rPr>
              <a:t>      </a:t>
            </a:r>
            <a:r>
              <a:rPr lang="en-US" sz="1600" dirty="0">
                <a:solidFill>
                  <a:srgbClr val="000000"/>
                </a:solidFill>
              </a:rPr>
              <a:t>for smartphones, tablets</a:t>
            </a:r>
            <a:r>
              <a:rPr lang="en-US" sz="1600" dirty="0" smtClean="0">
                <a:solidFill>
                  <a:srgbClr val="000000"/>
                </a:solidFill>
              </a:rPr>
              <a:t>,</a:t>
            </a:r>
            <a:r>
              <a:rPr lang="hu-HU" sz="1600" dirty="0" smtClean="0">
                <a:solidFill>
                  <a:srgbClr val="000000"/>
                </a:solidFill>
              </a:rPr>
              <a:t> </a:t>
            </a:r>
            <a:r>
              <a:rPr lang="en-US" sz="1600" dirty="0" smtClean="0">
                <a:solidFill>
                  <a:srgbClr val="000000"/>
                </a:solidFill>
              </a:rPr>
              <a:t>etc</a:t>
            </a:r>
            <a:r>
              <a:rPr lang="en-US" sz="1600" dirty="0">
                <a:solidFill>
                  <a:srgbClr val="000000"/>
                </a:solidFill>
              </a:rPr>
              <a:t>.</a:t>
            </a:r>
            <a:r>
              <a:rPr lang="hu-HU" sz="1600" dirty="0">
                <a:solidFill>
                  <a:srgbClr val="000000"/>
                </a:solidFill>
              </a:rPr>
              <a:t>)</a:t>
            </a:r>
          </a:p>
          <a:p>
            <a:pPr marL="285750" indent="-285750">
              <a:buFont typeface="Arial" panose="020B0604020202020204" pitchFamily="34" charset="0"/>
              <a:buChar char="•"/>
            </a:pPr>
            <a:r>
              <a:rPr lang="hu-HU" sz="1600" dirty="0">
                <a:solidFill>
                  <a:srgbClr val="000000"/>
                </a:solidFill>
              </a:rPr>
              <a:t>CHI:     </a:t>
            </a:r>
            <a:r>
              <a:rPr lang="hu-HU" sz="1600" b="1" dirty="0">
                <a:solidFill>
                  <a:srgbClr val="000000"/>
                </a:solidFill>
              </a:rPr>
              <a:t>C</a:t>
            </a:r>
            <a:r>
              <a:rPr lang="hu-HU" sz="1600" dirty="0">
                <a:solidFill>
                  <a:srgbClr val="000000"/>
                </a:solidFill>
              </a:rPr>
              <a:t>oherent </a:t>
            </a:r>
            <a:r>
              <a:rPr lang="hu-HU" sz="1600" b="1" dirty="0">
                <a:solidFill>
                  <a:srgbClr val="000000"/>
                </a:solidFill>
              </a:rPr>
              <a:t>H</a:t>
            </a:r>
            <a:r>
              <a:rPr lang="hu-HU" sz="1600" dirty="0">
                <a:solidFill>
                  <a:srgbClr val="000000"/>
                </a:solidFill>
              </a:rPr>
              <a:t>ub</a:t>
            </a:r>
            <a:r>
              <a:rPr lang="hu-HU" sz="1600" b="1" dirty="0">
                <a:solidFill>
                  <a:srgbClr val="000000"/>
                </a:solidFill>
              </a:rPr>
              <a:t> </a:t>
            </a:r>
            <a:r>
              <a:rPr lang="hu-HU" sz="1600" dirty="0">
                <a:solidFill>
                  <a:srgbClr val="000000"/>
                </a:solidFill>
              </a:rPr>
              <a:t>Interface</a:t>
            </a:r>
          </a:p>
          <a:p>
            <a:r>
              <a:rPr lang="hu-HU" sz="1600" dirty="0">
                <a:solidFill>
                  <a:srgbClr val="000000"/>
                </a:solidFill>
              </a:rPr>
              <a:t>              </a:t>
            </a:r>
            <a:r>
              <a:rPr lang="hu-HU" sz="1600" dirty="0" smtClean="0">
                <a:solidFill>
                  <a:srgbClr val="000000"/>
                </a:solidFill>
              </a:rPr>
              <a:t>    (</a:t>
            </a:r>
            <a:r>
              <a:rPr lang="hu-HU" sz="1600" dirty="0">
                <a:solidFill>
                  <a:srgbClr val="000000"/>
                </a:solidFill>
              </a:rPr>
              <a:t>AMBA5 Cache </a:t>
            </a:r>
            <a:r>
              <a:rPr lang="hu-HU" sz="1600" dirty="0" smtClean="0">
                <a:solidFill>
                  <a:srgbClr val="000000"/>
                </a:solidFill>
              </a:rPr>
              <a:t>coherent interface </a:t>
            </a:r>
            <a:r>
              <a:rPr lang="hu-HU" sz="1600" dirty="0">
                <a:solidFill>
                  <a:srgbClr val="000000"/>
                </a:solidFill>
              </a:rPr>
              <a:t>used in servers</a:t>
            </a:r>
            <a:r>
              <a:rPr lang="hu-HU" sz="1600" dirty="0" smtClean="0">
                <a:solidFill>
                  <a:srgbClr val="000000"/>
                </a:solidFill>
              </a:rPr>
              <a:t>)</a:t>
            </a:r>
            <a:endParaRPr lang="en-US" sz="1600" dirty="0"/>
          </a:p>
        </p:txBody>
      </p:sp>
    </p:spTree>
    <p:extLst>
      <p:ext uri="{BB962C8B-B14F-4D97-AF65-F5344CB8AC3E}">
        <p14:creationId xmlns:p14="http://schemas.microsoft.com/office/powerpoint/2010/main" val="139359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10" grpId="0"/>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6.2.5 </a:t>
            </a:r>
            <a:r>
              <a:rPr lang="en-US" dirty="0"/>
              <a:t>The low power </a:t>
            </a:r>
            <a:r>
              <a:rPr lang="en-US" dirty="0" smtClean="0"/>
              <a:t>Cortex-A</a:t>
            </a:r>
            <a:r>
              <a:rPr lang="hu-HU" dirty="0" smtClean="0"/>
              <a:t>35</a:t>
            </a:r>
            <a:r>
              <a:rPr lang="en-US" dirty="0" smtClean="0"/>
              <a:t> </a:t>
            </a:r>
            <a:r>
              <a:rPr lang="hu-HU" dirty="0" smtClean="0"/>
              <a:t>(5)</a:t>
            </a:r>
            <a:endParaRPr lang="en-US" dirty="0"/>
          </a:p>
        </p:txBody>
      </p:sp>
      <p:pic>
        <p:nvPicPr>
          <p:cNvPr id="13314" name="Picture 2" descr="http://images.anandtech.com/doci/9769/layout.PNG?_ga=1.103909184.1347664177.1471404587"/>
          <p:cNvPicPr>
            <a:picLocks noChangeAspect="1" noChangeArrowheads="1"/>
          </p:cNvPicPr>
          <p:nvPr/>
        </p:nvPicPr>
        <p:blipFill rotWithShape="1">
          <a:blip r:embed="rId2">
            <a:extLst>
              <a:ext uri="{28A0092B-C50C-407E-A947-70E740481C1C}">
                <a14:useLocalDpi xmlns:a14="http://schemas.microsoft.com/office/drawing/2010/main" val="0"/>
              </a:ext>
            </a:extLst>
          </a:blip>
          <a:srcRect l="13240" t="17473" r="13527" b="19295"/>
          <a:stretch/>
        </p:blipFill>
        <p:spPr bwMode="auto">
          <a:xfrm>
            <a:off x="1241630" y="1448780"/>
            <a:ext cx="7065785" cy="34203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6863" y="593256"/>
            <a:ext cx="7757124" cy="646331"/>
          </a:xfrm>
          <a:prstGeom prst="rect">
            <a:avLst/>
          </a:prstGeom>
          <a:noFill/>
        </p:spPr>
        <p:txBody>
          <a:bodyPr wrap="none" rtlCol="0">
            <a:spAutoFit/>
          </a:bodyPr>
          <a:lstStyle/>
          <a:p>
            <a:r>
              <a:rPr lang="hu-HU" dirty="0" smtClean="0">
                <a:solidFill>
                  <a:schemeClr val="accent6"/>
                </a:solidFill>
              </a:rPr>
              <a:t>The in-order 8-stage pipeline of the Cortex-A35 providing limited</a:t>
            </a:r>
          </a:p>
          <a:p>
            <a:r>
              <a:rPr lang="hu-HU" dirty="0">
                <a:solidFill>
                  <a:schemeClr val="accent6"/>
                </a:solidFill>
              </a:rPr>
              <a:t> </a:t>
            </a:r>
            <a:r>
              <a:rPr lang="hu-HU" dirty="0" smtClean="0">
                <a:solidFill>
                  <a:schemeClr val="accent6"/>
                </a:solidFill>
              </a:rPr>
              <a:t> dual issue capability Cortex-A35 [90]</a:t>
            </a:r>
            <a:endParaRPr lang="en-US" dirty="0">
              <a:solidFill>
                <a:schemeClr val="accent6"/>
              </a:solidFill>
            </a:endParaRPr>
          </a:p>
        </p:txBody>
      </p:sp>
      <p:sp>
        <p:nvSpPr>
          <p:cNvPr id="7" name="Rectangle 3"/>
          <p:cNvSpPr>
            <a:spLocks noChangeArrowheads="1"/>
          </p:cNvSpPr>
          <p:nvPr/>
        </p:nvSpPr>
        <p:spPr bwMode="auto">
          <a:xfrm>
            <a:off x="206515" y="5319210"/>
            <a:ext cx="895899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strike="noStrike" cap="none" normalizeH="0" baseline="0" dirty="0" err="1" smtClean="0">
                <a:ln>
                  <a:noFill/>
                </a:ln>
                <a:effectLst/>
                <a:latin typeface="Arial" panose="020B0604020202020204" pitchFamily="34" charset="0"/>
              </a:rPr>
              <a:t>ETM</a:t>
            </a:r>
            <a:r>
              <a:rPr kumimoji="0" lang="en-US" altLang="en-US" sz="1600" strike="noStrike" cap="none" normalizeH="0" baseline="0" dirty="0" smtClean="0">
                <a:ln>
                  <a:noFill/>
                </a:ln>
                <a:effectLst/>
                <a:latin typeface="Arial" panose="020B0604020202020204" pitchFamily="34" charset="0"/>
              </a:rPr>
              <a:t>: Embedded Trace </a:t>
            </a:r>
            <a:r>
              <a:rPr kumimoji="0" lang="en-US" altLang="en-US" sz="1600" strike="noStrike" cap="none" normalizeH="0" baseline="0" dirty="0" err="1" smtClean="0">
                <a:ln>
                  <a:noFill/>
                </a:ln>
                <a:effectLst/>
                <a:latin typeface="Arial" panose="020B0604020202020204" pitchFamily="34" charset="0"/>
              </a:rPr>
              <a:t>Macrocell</a:t>
            </a:r>
            <a:r>
              <a:rPr kumimoji="0" lang="en-US" altLang="en-US" sz="1600" strike="noStrike" cap="none" normalizeH="0" baseline="0" dirty="0" smtClean="0">
                <a:ln>
                  <a:noFill/>
                </a:ln>
                <a:effectLst/>
                <a:latin typeface="Arial" panose="020B0604020202020204" pitchFamily="34" charset="0"/>
              </a:rPr>
              <a:t>, a low-level debugging technology in ARM microprocessors. </a:t>
            </a:r>
          </a:p>
        </p:txBody>
      </p:sp>
      <p:sp>
        <p:nvSpPr>
          <p:cNvPr id="8" name="TextBox 7"/>
          <p:cNvSpPr txBox="1"/>
          <p:nvPr/>
        </p:nvSpPr>
        <p:spPr>
          <a:xfrm>
            <a:off x="199221" y="5679250"/>
            <a:ext cx="7793159" cy="338554"/>
          </a:xfrm>
          <a:prstGeom prst="rect">
            <a:avLst/>
          </a:prstGeom>
          <a:noFill/>
        </p:spPr>
        <p:txBody>
          <a:bodyPr wrap="none" rtlCol="0">
            <a:spAutoFit/>
          </a:bodyPr>
          <a:lstStyle/>
          <a:p>
            <a:r>
              <a:rPr lang="en-US" sz="1600" dirty="0" smtClean="0"/>
              <a:t>Governor: Hardware unit for setting the processor into the standby state.</a:t>
            </a:r>
            <a:endParaRPr lang="en-US" sz="1600" dirty="0"/>
          </a:p>
        </p:txBody>
      </p:sp>
    </p:spTree>
    <p:extLst>
      <p:ext uri="{BB962C8B-B14F-4D97-AF65-F5344CB8AC3E}">
        <p14:creationId xmlns:p14="http://schemas.microsoft.com/office/powerpoint/2010/main" val="4105267435"/>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6.2.5 </a:t>
            </a:r>
            <a:r>
              <a:rPr lang="en-US" dirty="0"/>
              <a:t>The low power </a:t>
            </a:r>
            <a:r>
              <a:rPr lang="en-US" dirty="0" smtClean="0"/>
              <a:t>Cortex-A</a:t>
            </a:r>
            <a:r>
              <a:rPr lang="hu-HU" dirty="0" smtClean="0"/>
              <a:t>35</a:t>
            </a:r>
            <a:r>
              <a:rPr lang="en-US" dirty="0" smtClean="0"/>
              <a:t> </a:t>
            </a:r>
            <a:r>
              <a:rPr lang="hu-HU" dirty="0" smtClean="0"/>
              <a:t>(6)</a:t>
            </a:r>
            <a:endParaRPr lang="en-US" dirty="0"/>
          </a:p>
        </p:txBody>
      </p:sp>
      <p:pic>
        <p:nvPicPr>
          <p:cNvPr id="11266" name="Picture 2" descr="http://images.anandtech.com/doci/9769/a7-perf.PNG?_ga=1.103909184.1347664177.1471404587"/>
          <p:cNvPicPr>
            <a:picLocks noChangeAspect="1" noChangeArrowheads="1"/>
          </p:cNvPicPr>
          <p:nvPr/>
        </p:nvPicPr>
        <p:blipFill rotWithShape="1">
          <a:blip r:embed="rId2">
            <a:extLst>
              <a:ext uri="{28A0092B-C50C-407E-A947-70E740481C1C}">
                <a14:useLocalDpi xmlns:a14="http://schemas.microsoft.com/office/drawing/2010/main" val="0"/>
              </a:ext>
            </a:extLst>
          </a:blip>
          <a:srcRect l="2967" t="14273" r="8647" b="10287"/>
          <a:stretch/>
        </p:blipFill>
        <p:spPr bwMode="auto">
          <a:xfrm>
            <a:off x="341529" y="1358770"/>
            <a:ext cx="8280921" cy="39604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0952" y="615534"/>
            <a:ext cx="6927089" cy="646331"/>
          </a:xfrm>
          <a:prstGeom prst="rect">
            <a:avLst/>
          </a:prstGeom>
          <a:noFill/>
        </p:spPr>
        <p:txBody>
          <a:bodyPr wrap="none" rtlCol="0">
            <a:spAutoFit/>
          </a:bodyPr>
          <a:lstStyle/>
          <a:p>
            <a:r>
              <a:rPr lang="hu-HU" dirty="0" smtClean="0">
                <a:solidFill>
                  <a:schemeClr val="accent6"/>
                </a:solidFill>
              </a:rPr>
              <a:t>Relative performance of the Cortex-A35 vs. the Cortex-A7</a:t>
            </a:r>
          </a:p>
          <a:p>
            <a:r>
              <a:rPr lang="hu-HU" dirty="0">
                <a:solidFill>
                  <a:schemeClr val="accent6"/>
                </a:solidFill>
              </a:rPr>
              <a:t> </a:t>
            </a:r>
            <a:r>
              <a:rPr lang="hu-HU" dirty="0" smtClean="0">
                <a:solidFill>
                  <a:schemeClr val="accent6"/>
                </a:solidFill>
              </a:rPr>
              <a:t> assuming the same process technology (28 nm) [90]</a:t>
            </a:r>
            <a:endParaRPr lang="en-US" dirty="0">
              <a:solidFill>
                <a:schemeClr val="accent6"/>
              </a:solidFill>
            </a:endParaRPr>
          </a:p>
        </p:txBody>
      </p:sp>
    </p:spTree>
    <p:extLst>
      <p:ext uri="{BB962C8B-B14F-4D97-AF65-F5344CB8AC3E}">
        <p14:creationId xmlns:p14="http://schemas.microsoft.com/office/powerpoint/2010/main" val="4226371933"/>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6.2.5 </a:t>
            </a:r>
            <a:r>
              <a:rPr lang="en-US" dirty="0"/>
              <a:t>The low power </a:t>
            </a:r>
            <a:r>
              <a:rPr lang="en-US" dirty="0" smtClean="0"/>
              <a:t>Cortex-A</a:t>
            </a:r>
            <a:r>
              <a:rPr lang="hu-HU" dirty="0" smtClean="0"/>
              <a:t>35</a:t>
            </a:r>
            <a:r>
              <a:rPr lang="en-US" dirty="0" smtClean="0"/>
              <a:t> </a:t>
            </a:r>
            <a:r>
              <a:rPr lang="hu-HU" dirty="0" smtClean="0"/>
              <a:t>(7)</a:t>
            </a:r>
            <a:endParaRPr lang="en-US" dirty="0"/>
          </a:p>
        </p:txBody>
      </p:sp>
      <p:pic>
        <p:nvPicPr>
          <p:cNvPr id="14338" name="Picture 2" descr="http://images.anandtech.com/doci/9769/a53-comp.PNG?_ga=1.96962783.1347664177.1471404587"/>
          <p:cNvPicPr>
            <a:picLocks noChangeAspect="1" noChangeArrowheads="1"/>
          </p:cNvPicPr>
          <p:nvPr/>
        </p:nvPicPr>
        <p:blipFill rotWithShape="1">
          <a:blip r:embed="rId2">
            <a:extLst>
              <a:ext uri="{28A0092B-C50C-407E-A947-70E740481C1C}">
                <a14:useLocalDpi xmlns:a14="http://schemas.microsoft.com/office/drawing/2010/main" val="0"/>
              </a:ext>
            </a:extLst>
          </a:blip>
          <a:srcRect l="3815" t="11363" r="8503"/>
          <a:stretch/>
        </p:blipFill>
        <p:spPr bwMode="auto">
          <a:xfrm>
            <a:off x="746574" y="1628800"/>
            <a:ext cx="7425826" cy="42101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0952" y="615534"/>
            <a:ext cx="9300367" cy="646331"/>
          </a:xfrm>
          <a:prstGeom prst="rect">
            <a:avLst/>
          </a:prstGeom>
          <a:noFill/>
        </p:spPr>
        <p:txBody>
          <a:bodyPr wrap="none" rtlCol="0">
            <a:spAutoFit/>
          </a:bodyPr>
          <a:lstStyle/>
          <a:p>
            <a:r>
              <a:rPr lang="hu-HU" dirty="0" smtClean="0">
                <a:solidFill>
                  <a:schemeClr val="accent6"/>
                </a:solidFill>
              </a:rPr>
              <a:t>Relative power consumption of the Cortex-A35 vs. the Cortex-53 assuming </a:t>
            </a:r>
          </a:p>
          <a:p>
            <a:r>
              <a:rPr lang="hu-HU" dirty="0">
                <a:solidFill>
                  <a:schemeClr val="accent6"/>
                </a:solidFill>
              </a:rPr>
              <a:t> </a:t>
            </a:r>
            <a:r>
              <a:rPr lang="hu-HU" dirty="0" smtClean="0">
                <a:solidFill>
                  <a:schemeClr val="accent6"/>
                </a:solidFill>
              </a:rPr>
              <a:t> the same clock frequency and process technology (28 nm) [90]</a:t>
            </a:r>
            <a:endParaRPr lang="en-US" dirty="0">
              <a:solidFill>
                <a:schemeClr val="accent6"/>
              </a:solidFill>
            </a:endParaRPr>
          </a:p>
        </p:txBody>
      </p:sp>
    </p:spTree>
    <p:extLst>
      <p:ext uri="{BB962C8B-B14F-4D97-AF65-F5344CB8AC3E}">
        <p14:creationId xmlns:p14="http://schemas.microsoft.com/office/powerpoint/2010/main" val="11206129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2F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296864" y="1254884"/>
            <a:ext cx="8505606"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hu-HU" sz="1900" smtClean="0">
                <a:solidFill>
                  <a:srgbClr val="FFFFFF"/>
                </a:solidFill>
              </a:rPr>
              <a:t>2.2 </a:t>
            </a:r>
            <a:r>
              <a:rPr lang="en-US" sz="1900" smtClean="0">
                <a:solidFill>
                  <a:srgbClr val="FFFFFF"/>
                </a:solidFill>
              </a:rPr>
              <a:t>ISA </a:t>
            </a:r>
            <a:r>
              <a:rPr lang="en-US" sz="1900">
                <a:solidFill>
                  <a:srgbClr val="FFFFFF"/>
                </a:solidFill>
              </a:rPr>
              <a:t>extensions </a:t>
            </a:r>
            <a:r>
              <a:rPr lang="hu-HU" sz="1900" smtClean="0">
                <a:solidFill>
                  <a:srgbClr val="FFFFFF"/>
                </a:solidFill>
              </a:rPr>
              <a:t>introduced </a:t>
            </a:r>
            <a:r>
              <a:rPr lang="en-US" sz="1900" smtClean="0">
                <a:solidFill>
                  <a:srgbClr val="FFFFFF"/>
                </a:solidFill>
              </a:rPr>
              <a:t>to </a:t>
            </a:r>
            <a:r>
              <a:rPr lang="en-US" sz="1900">
                <a:solidFill>
                  <a:srgbClr val="FFFFFF"/>
                </a:solidFill>
              </a:rPr>
              <a:t>enhance </a:t>
            </a:r>
            <a:r>
              <a:rPr lang="en-US" sz="1900" smtClean="0">
                <a:solidFill>
                  <a:srgbClr val="FFFFFF"/>
                </a:solidFill>
              </a:rPr>
              <a:t>compute capabilities</a:t>
            </a:r>
            <a:endParaRPr lang="en-US" sz="1900">
              <a:solidFill>
                <a:srgbClr val="FFFFFF"/>
              </a:solidFill>
            </a:endParaRPr>
          </a:p>
        </p:txBody>
      </p:sp>
      <p:sp>
        <p:nvSpPr>
          <p:cNvPr id="3" name="Rectangle 2"/>
          <p:cNvSpPr>
            <a:spLocks noChangeArrowheads="1"/>
          </p:cNvSpPr>
          <p:nvPr/>
        </p:nvSpPr>
        <p:spPr bwMode="auto">
          <a:xfrm>
            <a:off x="-513565" y="199422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endParaRPr lang="hu-HU" altLang="en-US" sz="1400">
              <a:solidFill>
                <a:srgbClr val="000000"/>
              </a:solidFill>
              <a:latin typeface="Verdana" pitchFamily="34" charset="0"/>
            </a:endParaRPr>
          </a:p>
        </p:txBody>
      </p:sp>
      <p:sp>
        <p:nvSpPr>
          <p:cNvPr id="4" name="Rectangle 2"/>
          <p:cNvSpPr>
            <a:spLocks noChangeArrowheads="1"/>
          </p:cNvSpPr>
          <p:nvPr/>
        </p:nvSpPr>
        <p:spPr bwMode="auto">
          <a:xfrm>
            <a:off x="-513565" y="1966967"/>
            <a:ext cx="92398"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wrap="none" lIns="45720" rIns="45720"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endParaRPr lang="hu-HU" altLang="en-US" sz="1900">
              <a:solidFill>
                <a:srgbClr val="3333CC"/>
              </a:solidFill>
              <a:latin typeface="Verdana" pitchFamily="34" charset="0"/>
              <a:cs typeface="Times New Roman" pitchFamily="18" charset="0"/>
            </a:endParaRPr>
          </a:p>
        </p:txBody>
      </p:sp>
      <p:grpSp>
        <p:nvGrpSpPr>
          <p:cNvPr id="5" name="Group 4"/>
          <p:cNvGrpSpPr>
            <a:grpSpLocks/>
          </p:cNvGrpSpPr>
          <p:nvPr/>
        </p:nvGrpSpPr>
        <p:grpSpPr bwMode="auto">
          <a:xfrm>
            <a:off x="389710" y="2012866"/>
            <a:ext cx="8430428" cy="432182"/>
            <a:chOff x="699" y="1638"/>
            <a:chExt cx="4448" cy="309"/>
          </a:xfrm>
        </p:grpSpPr>
        <p:sp>
          <p:nvSpPr>
            <p:cNvPr id="6" name="AutoShape 5"/>
            <p:cNvSpPr>
              <a:spLocks noChangeArrowheads="1"/>
            </p:cNvSpPr>
            <p:nvPr/>
          </p:nvSpPr>
          <p:spPr bwMode="auto">
            <a:xfrm>
              <a:off x="951" y="1638"/>
              <a:ext cx="4196" cy="309"/>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hu-HU" altLang="en-US" sz="1900" dirty="0">
                  <a:solidFill>
                    <a:srgbClr val="FFFFFF"/>
                  </a:solidFill>
                  <a:latin typeface="Verdana" pitchFamily="34" charset="0"/>
                  <a:cs typeface="Times New Roman" pitchFamily="18" charset="0"/>
                </a:rPr>
                <a:t> </a:t>
              </a:r>
              <a:r>
                <a:rPr lang="hu-HU" altLang="en-US" sz="1900" dirty="0" smtClean="0">
                  <a:solidFill>
                    <a:srgbClr val="FFFFFF"/>
                  </a:solidFill>
                  <a:latin typeface="Verdana" pitchFamily="34" charset="0"/>
                  <a:cs typeface="Times New Roman" pitchFamily="18" charset="0"/>
                </a:rPr>
                <a:t> 2.2.1 Overview</a:t>
              </a:r>
              <a:endParaRPr lang="en-US" altLang="en-US" sz="1900" dirty="0">
                <a:solidFill>
                  <a:srgbClr val="FFFFFF"/>
                </a:solidFill>
                <a:latin typeface="Verdana" pitchFamily="34" charset="0"/>
                <a:cs typeface="Times New Roman" pitchFamily="18" charset="0"/>
              </a:endParaRPr>
            </a:p>
          </p:txBody>
        </p:sp>
        <p:sp>
          <p:nvSpPr>
            <p:cNvPr id="7" name="Text Box 6"/>
            <p:cNvSpPr txBox="1">
              <a:spLocks noChangeArrowheads="1"/>
            </p:cNvSpPr>
            <p:nvPr/>
          </p:nvSpPr>
          <p:spPr bwMode="auto">
            <a:xfrm>
              <a:off x="699" y="1654"/>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pitchFamily="34" charset="0"/>
                  <a:cs typeface="Times New Roman" pitchFamily="18" charset="0"/>
                </a:rPr>
                <a:t> </a:t>
              </a:r>
              <a:endParaRPr lang="en-US" altLang="en-US" sz="1900">
                <a:solidFill>
                  <a:srgbClr val="FFFFFF"/>
                </a:solidFill>
                <a:latin typeface="Verdana" pitchFamily="34" charset="0"/>
                <a:cs typeface="Times New Roman" pitchFamily="18" charset="0"/>
              </a:endParaRPr>
            </a:p>
          </p:txBody>
        </p:sp>
      </p:grpSp>
      <p:grpSp>
        <p:nvGrpSpPr>
          <p:cNvPr id="8" name="Group 7"/>
          <p:cNvGrpSpPr>
            <a:grpSpLocks/>
          </p:cNvGrpSpPr>
          <p:nvPr/>
        </p:nvGrpSpPr>
        <p:grpSpPr bwMode="auto">
          <a:xfrm>
            <a:off x="413244" y="2502865"/>
            <a:ext cx="8406137" cy="432000"/>
            <a:chOff x="714" y="1638"/>
            <a:chExt cx="4721" cy="408"/>
          </a:xfrm>
        </p:grpSpPr>
        <p:sp>
          <p:nvSpPr>
            <p:cNvPr id="9" name="AutoShape 8"/>
            <p:cNvSpPr>
              <a:spLocks noChangeArrowheads="1"/>
            </p:cNvSpPr>
            <p:nvPr/>
          </p:nvSpPr>
          <p:spPr bwMode="auto">
            <a:xfrm>
              <a:off x="951" y="1638"/>
              <a:ext cx="4484" cy="408"/>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hu-HU" altLang="en-US" sz="1900" dirty="0" smtClean="0">
                  <a:solidFill>
                    <a:srgbClr val="FFFFFF"/>
                  </a:solidFill>
                  <a:latin typeface="Verdana" pitchFamily="34" charset="0"/>
                  <a:cs typeface="Times New Roman" pitchFamily="18" charset="0"/>
                </a:rPr>
                <a:t>  </a:t>
              </a:r>
              <a:r>
                <a:rPr lang="en-US" altLang="en-US" sz="1900" dirty="0">
                  <a:solidFill>
                    <a:srgbClr val="FFFFFF"/>
                  </a:solidFill>
                  <a:latin typeface="Verdana" pitchFamily="34" charset="0"/>
                  <a:cs typeface="Times New Roman" pitchFamily="18" charset="0"/>
                </a:rPr>
                <a:t>2.2.2 The GPR register set based </a:t>
              </a:r>
              <a:r>
                <a:rPr lang="en-US" altLang="en-US" sz="1900" dirty="0" smtClean="0">
                  <a:solidFill>
                    <a:srgbClr val="FFFFFF"/>
                  </a:solidFill>
                  <a:latin typeface="Verdana" pitchFamily="34" charset="0"/>
                  <a:cs typeface="Times New Roman" pitchFamily="18" charset="0"/>
                </a:rPr>
                <a:t>SIMD extension</a:t>
              </a:r>
              <a:r>
                <a:rPr lang="hu-HU" altLang="en-US" sz="1900" dirty="0" smtClean="0">
                  <a:solidFill>
                    <a:srgbClr val="FFFFFF"/>
                  </a:solidFill>
                  <a:latin typeface="Verdana" pitchFamily="34" charset="0"/>
                  <a:cs typeface="Times New Roman" pitchFamily="18" charset="0"/>
                </a:rPr>
                <a:t>            </a:t>
              </a:r>
              <a:r>
                <a:rPr lang="en-US" altLang="en-US" sz="1900" dirty="0" smtClean="0">
                  <a:solidFill>
                    <a:srgbClr val="FFFFFF"/>
                  </a:solidFill>
                  <a:latin typeface="Verdana" pitchFamily="34" charset="0"/>
                  <a:cs typeface="Times New Roman" pitchFamily="18" charset="0"/>
                </a:rPr>
                <a:t> </a:t>
              </a:r>
              <a:endParaRPr lang="en-US" altLang="en-US" sz="1900" dirty="0">
                <a:solidFill>
                  <a:srgbClr val="FFFFFF"/>
                </a:solidFill>
                <a:latin typeface="Verdana" pitchFamily="34" charset="0"/>
                <a:cs typeface="Times New Roman" pitchFamily="18" charset="0"/>
              </a:endParaRPr>
            </a:p>
          </p:txBody>
        </p:sp>
        <p:sp>
          <p:nvSpPr>
            <p:cNvPr id="10" name="Text Box 9"/>
            <p:cNvSpPr txBox="1">
              <a:spLocks noChangeArrowheads="1"/>
            </p:cNvSpPr>
            <p:nvPr/>
          </p:nvSpPr>
          <p:spPr bwMode="auto">
            <a:xfrm>
              <a:off x="714" y="1648"/>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dirty="0">
                  <a:solidFill>
                    <a:srgbClr val="FFFFFF"/>
                  </a:solidFill>
                  <a:latin typeface="Verdana" pitchFamily="34" charset="0"/>
                  <a:cs typeface="Times New Roman" pitchFamily="18" charset="0"/>
                </a:rPr>
                <a:t> </a:t>
              </a:r>
              <a:endParaRPr lang="en-US" altLang="en-US" sz="1900" dirty="0">
                <a:solidFill>
                  <a:srgbClr val="FFFFFF"/>
                </a:solidFill>
                <a:latin typeface="Verdana" pitchFamily="34" charset="0"/>
                <a:cs typeface="Times New Roman" pitchFamily="18" charset="0"/>
              </a:endParaRPr>
            </a:p>
          </p:txBody>
        </p:sp>
      </p:grpSp>
      <p:grpSp>
        <p:nvGrpSpPr>
          <p:cNvPr id="11" name="Group 10"/>
          <p:cNvGrpSpPr>
            <a:grpSpLocks/>
          </p:cNvGrpSpPr>
          <p:nvPr/>
        </p:nvGrpSpPr>
        <p:grpSpPr bwMode="auto">
          <a:xfrm>
            <a:off x="389710" y="3000540"/>
            <a:ext cx="8429671" cy="431800"/>
            <a:chOff x="699" y="1638"/>
            <a:chExt cx="4448" cy="272"/>
          </a:xfrm>
        </p:grpSpPr>
        <p:sp>
          <p:nvSpPr>
            <p:cNvPr id="12" name="AutoShape 11"/>
            <p:cNvSpPr>
              <a:spLocks noChangeArrowheads="1"/>
            </p:cNvSpPr>
            <p:nvPr/>
          </p:nvSpPr>
          <p:spPr bwMode="auto">
            <a:xfrm>
              <a:off x="951" y="1638"/>
              <a:ext cx="4196" cy="27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hu-HU" altLang="en-US" sz="1900" dirty="0" smtClean="0">
                  <a:solidFill>
                    <a:srgbClr val="FFFFFF"/>
                  </a:solidFill>
                  <a:latin typeface="Verdana" pitchFamily="34" charset="0"/>
                  <a:cs typeface="Times New Roman" pitchFamily="18" charset="0"/>
                </a:rPr>
                <a:t>  </a:t>
              </a:r>
              <a:r>
                <a:rPr lang="en-US" sz="1900" dirty="0" smtClean="0">
                  <a:solidFill>
                    <a:srgbClr val="FFFFFF"/>
                  </a:solidFill>
                  <a:latin typeface="+mn-lt"/>
                </a:rPr>
                <a:t>2.</a:t>
              </a:r>
              <a:r>
                <a:rPr lang="hu-HU" sz="1900" dirty="0" smtClean="0">
                  <a:solidFill>
                    <a:srgbClr val="FFFFFF"/>
                  </a:solidFill>
                  <a:latin typeface="+mn-lt"/>
                </a:rPr>
                <a:t>2.3</a:t>
              </a:r>
              <a:r>
                <a:rPr lang="en-US" sz="1900" dirty="0">
                  <a:solidFill>
                    <a:srgbClr val="FFFFFF"/>
                  </a:solidFill>
                  <a:latin typeface="+mn-lt"/>
                </a:rPr>
                <a:t> </a:t>
              </a:r>
              <a:r>
                <a:rPr lang="hu-HU" sz="1900" dirty="0" smtClean="0">
                  <a:solidFill>
                    <a:srgbClr val="FFFFFF"/>
                  </a:solidFill>
                  <a:latin typeface="+mn-lt"/>
                </a:rPr>
                <a:t>S</a:t>
              </a:r>
              <a:r>
                <a:rPr lang="en-US" sz="1900" dirty="0" err="1" smtClean="0">
                  <a:solidFill>
                    <a:srgbClr val="FFFFFF"/>
                  </a:solidFill>
                  <a:latin typeface="+mn-lt"/>
                </a:rPr>
                <a:t>econdary</a:t>
              </a:r>
              <a:r>
                <a:rPr lang="en-US" sz="1900" dirty="0" smtClean="0">
                  <a:solidFill>
                    <a:srgbClr val="FFFFFF"/>
                  </a:solidFill>
                  <a:latin typeface="+mn-lt"/>
                </a:rPr>
                <a:t> </a:t>
              </a:r>
              <a:r>
                <a:rPr lang="en-US" sz="1900" dirty="0">
                  <a:solidFill>
                    <a:srgbClr val="FFFFFF"/>
                  </a:solidFill>
                  <a:latin typeface="+mn-lt"/>
                </a:rPr>
                <a:t>register set </a:t>
              </a:r>
              <a:r>
                <a:rPr lang="en-US" sz="1900" dirty="0" smtClean="0">
                  <a:solidFill>
                    <a:srgbClr val="FFFFFF"/>
                  </a:solidFill>
                  <a:latin typeface="+mn-lt"/>
                </a:rPr>
                <a:t>based</a:t>
              </a:r>
              <a:r>
                <a:rPr lang="hu-HU" sz="1900" dirty="0" smtClean="0">
                  <a:solidFill>
                    <a:srgbClr val="FFFFFF"/>
                  </a:solidFill>
                  <a:latin typeface="+mn-lt"/>
                </a:rPr>
                <a:t> </a:t>
              </a:r>
              <a:r>
                <a:rPr lang="en-US" sz="1900" dirty="0" smtClean="0">
                  <a:solidFill>
                    <a:srgbClr val="FFFFFF"/>
                  </a:solidFill>
                  <a:latin typeface="+mn-lt"/>
                </a:rPr>
                <a:t>VFP </a:t>
              </a:r>
              <a:r>
                <a:rPr lang="en-US" sz="1900" dirty="0">
                  <a:solidFill>
                    <a:srgbClr val="FFFFFF"/>
                  </a:solidFill>
                  <a:latin typeface="+mn-lt"/>
                </a:rPr>
                <a:t>and </a:t>
              </a:r>
              <a:r>
                <a:rPr lang="en-US" sz="1900" dirty="0" smtClean="0">
                  <a:solidFill>
                    <a:srgbClr val="FFFFFF"/>
                  </a:solidFill>
                  <a:latin typeface="+mn-lt"/>
                </a:rPr>
                <a:t>NEON</a:t>
              </a:r>
              <a:r>
                <a:rPr lang="hu-HU" sz="1900" dirty="0" smtClean="0">
                  <a:solidFill>
                    <a:srgbClr val="FFFFFF"/>
                  </a:solidFill>
                  <a:latin typeface="+mn-lt"/>
                </a:rPr>
                <a:t> </a:t>
              </a:r>
              <a:r>
                <a:rPr lang="en-US" sz="1900" dirty="0" smtClean="0">
                  <a:solidFill>
                    <a:srgbClr val="FFFFFF"/>
                  </a:solidFill>
                  <a:latin typeface="+mn-lt"/>
                </a:rPr>
                <a:t>extensions</a:t>
              </a:r>
              <a:endParaRPr lang="en-US" sz="1900" dirty="0">
                <a:solidFill>
                  <a:srgbClr val="FFFFFF"/>
                </a:solidFill>
                <a:latin typeface="+mn-lt"/>
              </a:endParaRPr>
            </a:p>
          </p:txBody>
        </p:sp>
        <p:sp>
          <p:nvSpPr>
            <p:cNvPr id="13" name="Text Box 12"/>
            <p:cNvSpPr txBox="1">
              <a:spLocks noChangeArrowheads="1"/>
            </p:cNvSpPr>
            <p:nvPr/>
          </p:nvSpPr>
          <p:spPr bwMode="auto">
            <a:xfrm>
              <a:off x="699" y="1640"/>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pitchFamily="34" charset="0"/>
                  <a:cs typeface="Times New Roman" pitchFamily="18" charset="0"/>
                </a:rPr>
                <a:t> </a:t>
              </a:r>
              <a:endParaRPr lang="en-US" altLang="en-US" sz="1900">
                <a:solidFill>
                  <a:srgbClr val="FFFFFF"/>
                </a:solidFill>
                <a:latin typeface="Verdana" pitchFamily="34" charset="0"/>
                <a:cs typeface="Times New Roman" pitchFamily="18" charset="0"/>
              </a:endParaRPr>
            </a:p>
          </p:txBody>
        </p:sp>
      </p:grpSp>
      <p:grpSp>
        <p:nvGrpSpPr>
          <p:cNvPr id="14" name="Group 13"/>
          <p:cNvGrpSpPr>
            <a:grpSpLocks/>
          </p:cNvGrpSpPr>
          <p:nvPr/>
        </p:nvGrpSpPr>
        <p:grpSpPr bwMode="auto">
          <a:xfrm>
            <a:off x="405061" y="3492255"/>
            <a:ext cx="8414320" cy="431800"/>
            <a:chOff x="709" y="1638"/>
            <a:chExt cx="4542" cy="272"/>
          </a:xfrm>
        </p:grpSpPr>
        <p:sp>
          <p:nvSpPr>
            <p:cNvPr id="15" name="AutoShape 14"/>
            <p:cNvSpPr>
              <a:spLocks noChangeArrowheads="1"/>
            </p:cNvSpPr>
            <p:nvPr/>
          </p:nvSpPr>
          <p:spPr bwMode="auto">
            <a:xfrm>
              <a:off x="951" y="1638"/>
              <a:ext cx="4300" cy="27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hu-HU" altLang="en-US" sz="1900" dirty="0">
                  <a:solidFill>
                    <a:srgbClr val="FFFFFF"/>
                  </a:solidFill>
                  <a:latin typeface="Verdana" pitchFamily="34" charset="0"/>
                  <a:cs typeface="Times New Roman" pitchFamily="18" charset="0"/>
                </a:rPr>
                <a:t> </a:t>
              </a:r>
              <a:r>
                <a:rPr lang="hu-HU" altLang="en-US" sz="1900" dirty="0" smtClean="0">
                  <a:solidFill>
                    <a:srgbClr val="FFFFFF"/>
                  </a:solidFill>
                  <a:latin typeface="Verdana" pitchFamily="34" charset="0"/>
                  <a:cs typeface="Times New Roman" pitchFamily="18" charset="0"/>
                </a:rPr>
                <a:t> </a:t>
              </a:r>
              <a:r>
                <a:rPr lang="en-US" sz="1900" dirty="0" smtClean="0">
                  <a:solidFill>
                    <a:srgbClr val="FFFFFF"/>
                  </a:solidFill>
                  <a:latin typeface="+mj-lt"/>
                </a:rPr>
                <a:t>2.2.</a:t>
              </a:r>
              <a:r>
                <a:rPr lang="hu-HU" sz="1900" dirty="0">
                  <a:solidFill>
                    <a:srgbClr val="FFFFFF"/>
                  </a:solidFill>
                  <a:latin typeface="+mj-lt"/>
                </a:rPr>
                <a:t>4</a:t>
              </a:r>
              <a:r>
                <a:rPr lang="en-US" sz="1900" dirty="0">
                  <a:solidFill>
                    <a:srgbClr val="FFFFFF"/>
                  </a:solidFill>
                  <a:latin typeface="+mj-lt"/>
                </a:rPr>
                <a:t> The SVE register set based</a:t>
              </a:r>
              <a:r>
                <a:rPr lang="hu-HU" sz="1900" dirty="0">
                  <a:solidFill>
                    <a:srgbClr val="FFFFFF"/>
                  </a:solidFill>
                  <a:latin typeface="+mj-lt"/>
                </a:rPr>
                <a:t> </a:t>
              </a:r>
              <a:r>
                <a:rPr lang="en-US" sz="1900" dirty="0">
                  <a:solidFill>
                    <a:srgbClr val="FFFFFF"/>
                  </a:solidFill>
                  <a:latin typeface="+mj-lt"/>
                </a:rPr>
                <a:t>SVE </a:t>
              </a:r>
              <a:r>
                <a:rPr lang="en-US" sz="1900" dirty="0" smtClean="0">
                  <a:solidFill>
                    <a:srgbClr val="FFFFFF"/>
                  </a:solidFill>
                  <a:latin typeface="+mj-lt"/>
                </a:rPr>
                <a:t>extension</a:t>
              </a:r>
              <a:endParaRPr lang="en-US" sz="1900" dirty="0">
                <a:solidFill>
                  <a:srgbClr val="FFFFFF"/>
                </a:solidFill>
                <a:latin typeface="+mj-lt"/>
              </a:endParaRPr>
            </a:p>
          </p:txBody>
        </p:sp>
        <p:sp>
          <p:nvSpPr>
            <p:cNvPr id="16" name="Text Box 15"/>
            <p:cNvSpPr txBox="1">
              <a:spLocks noChangeArrowheads="1"/>
            </p:cNvSpPr>
            <p:nvPr/>
          </p:nvSpPr>
          <p:spPr bwMode="auto">
            <a:xfrm>
              <a:off x="709" y="1640"/>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dirty="0">
                  <a:solidFill>
                    <a:srgbClr val="FFFFFF"/>
                  </a:solidFill>
                  <a:latin typeface="Verdana" pitchFamily="34" charset="0"/>
                  <a:cs typeface="Times New Roman" pitchFamily="18" charset="0"/>
                </a:rPr>
                <a:t> </a:t>
              </a:r>
              <a:endParaRPr lang="en-US" altLang="en-US" sz="1900" dirty="0">
                <a:solidFill>
                  <a:srgbClr val="FFFFFF"/>
                </a:solidFill>
                <a:latin typeface="Verdana" pitchFamily="34" charset="0"/>
                <a:cs typeface="Times New Roman" pitchFamily="18" charset="0"/>
              </a:endParaRPr>
            </a:p>
          </p:txBody>
        </p:sp>
      </p:grpSp>
      <p:sp>
        <p:nvSpPr>
          <p:cNvPr id="2" name="TextBox 1"/>
          <p:cNvSpPr txBox="1"/>
          <p:nvPr/>
        </p:nvSpPr>
        <p:spPr>
          <a:xfrm>
            <a:off x="746575" y="4149080"/>
            <a:ext cx="4079963" cy="338554"/>
          </a:xfrm>
          <a:prstGeom prst="rect">
            <a:avLst/>
          </a:prstGeom>
          <a:noFill/>
        </p:spPr>
        <p:txBody>
          <a:bodyPr wrap="none" rtlCol="0">
            <a:spAutoFit/>
          </a:bodyPr>
          <a:lstStyle/>
          <a:p>
            <a:r>
              <a:rPr lang="en-US" sz="1600" dirty="0" smtClean="0">
                <a:solidFill>
                  <a:schemeClr val="bg1"/>
                </a:solidFill>
              </a:rPr>
              <a:t>Only Section 2.2.1 will be discussed.</a:t>
            </a:r>
            <a:endParaRPr lang="en-US" sz="1600" dirty="0">
              <a:solidFill>
                <a:schemeClr val="bg1"/>
              </a:solidFill>
            </a:endParaRPr>
          </a:p>
        </p:txBody>
      </p:sp>
    </p:spTree>
    <p:extLst>
      <p:ext uri="{BB962C8B-B14F-4D97-AF65-F5344CB8AC3E}">
        <p14:creationId xmlns:p14="http://schemas.microsoft.com/office/powerpoint/2010/main" val="2803957122"/>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6.2.5 </a:t>
            </a:r>
            <a:r>
              <a:rPr lang="en-US" dirty="0"/>
              <a:t>The low power </a:t>
            </a:r>
            <a:r>
              <a:rPr lang="en-US" dirty="0" smtClean="0"/>
              <a:t>Cortex-A</a:t>
            </a:r>
            <a:r>
              <a:rPr lang="hu-HU" dirty="0" smtClean="0"/>
              <a:t>35</a:t>
            </a:r>
            <a:r>
              <a:rPr lang="en-US" dirty="0" smtClean="0"/>
              <a:t> </a:t>
            </a:r>
            <a:r>
              <a:rPr lang="hu-HU" dirty="0" smtClean="0"/>
              <a:t>(8)</a:t>
            </a:r>
            <a:endParaRPr lang="en-US" dirty="0"/>
          </a:p>
        </p:txBody>
      </p:sp>
      <p:pic>
        <p:nvPicPr>
          <p:cNvPr id="15362" name="Picture 2" descr="http://images.anandtech.com/doci/9769/config.PNG?_ga=1.260819533.1347664177.1471404587"/>
          <p:cNvPicPr>
            <a:picLocks noChangeAspect="1" noChangeArrowheads="1"/>
          </p:cNvPicPr>
          <p:nvPr/>
        </p:nvPicPr>
        <p:blipFill rotWithShape="1">
          <a:blip r:embed="rId2">
            <a:extLst>
              <a:ext uri="{28A0092B-C50C-407E-A947-70E740481C1C}">
                <a14:useLocalDpi xmlns:a14="http://schemas.microsoft.com/office/drawing/2010/main" val="0"/>
              </a:ext>
            </a:extLst>
          </a:blip>
          <a:srcRect l="6337" t="16069" r="3642" b="17193"/>
          <a:stretch/>
        </p:blipFill>
        <p:spPr bwMode="auto">
          <a:xfrm>
            <a:off x="251520" y="1550215"/>
            <a:ext cx="8839778" cy="40840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5752" y="625525"/>
            <a:ext cx="7512506" cy="369332"/>
          </a:xfrm>
          <a:prstGeom prst="rect">
            <a:avLst/>
          </a:prstGeom>
          <a:noFill/>
        </p:spPr>
        <p:txBody>
          <a:bodyPr wrap="none" rtlCol="0">
            <a:spAutoFit/>
          </a:bodyPr>
          <a:lstStyle/>
          <a:p>
            <a:r>
              <a:rPr lang="hu-HU" dirty="0" smtClean="0">
                <a:solidFill>
                  <a:schemeClr val="accent6"/>
                </a:solidFill>
              </a:rPr>
              <a:t>The range of configurability of the Cortex-a35 processor [90]</a:t>
            </a:r>
            <a:endParaRPr lang="en-US" dirty="0">
              <a:solidFill>
                <a:schemeClr val="accent6"/>
              </a:solidFill>
            </a:endParaRPr>
          </a:p>
        </p:txBody>
      </p:sp>
      <p:sp>
        <p:nvSpPr>
          <p:cNvPr id="5" name="TextBox 4"/>
          <p:cNvSpPr txBox="1"/>
          <p:nvPr/>
        </p:nvSpPr>
        <p:spPr>
          <a:xfrm>
            <a:off x="116505" y="1020216"/>
            <a:ext cx="9129872" cy="338554"/>
          </a:xfrm>
          <a:prstGeom prst="rect">
            <a:avLst/>
          </a:prstGeom>
          <a:noFill/>
        </p:spPr>
        <p:txBody>
          <a:bodyPr wrap="none" rtlCol="0">
            <a:spAutoFit/>
          </a:bodyPr>
          <a:lstStyle/>
          <a:p>
            <a:r>
              <a:rPr lang="hu-HU" sz="1600" dirty="0" smtClean="0"/>
              <a:t>Configuration options of the Cortex-A35 are ranging from mobile to deeply embedded.</a:t>
            </a:r>
            <a:endParaRPr lang="en-US" sz="1600" dirty="0"/>
          </a:p>
        </p:txBody>
      </p:sp>
    </p:spTree>
    <p:extLst>
      <p:ext uri="{BB962C8B-B14F-4D97-AF65-F5344CB8AC3E}">
        <p14:creationId xmlns:p14="http://schemas.microsoft.com/office/powerpoint/2010/main" val="3102552070"/>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2F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841375" y="1583795"/>
            <a:ext cx="7359650"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en-US" sz="1900" dirty="0" smtClean="0">
                <a:solidFill>
                  <a:srgbClr val="FFFFFF"/>
                </a:solidFill>
              </a:rPr>
              <a:t> </a:t>
            </a:r>
            <a:r>
              <a:rPr lang="hu-HU" sz="1900" dirty="0">
                <a:solidFill>
                  <a:srgbClr val="FFFFFF"/>
                </a:solidFill>
              </a:rPr>
              <a:t>7</a:t>
            </a:r>
            <a:r>
              <a:rPr lang="hu-HU" sz="1900" dirty="0" smtClean="0">
                <a:solidFill>
                  <a:srgbClr val="FFFFFF"/>
                </a:solidFill>
              </a:rPr>
              <a:t>.</a:t>
            </a:r>
            <a:r>
              <a:rPr lang="en-US" sz="1900" dirty="0" smtClean="0">
                <a:solidFill>
                  <a:srgbClr val="FFFFFF"/>
                </a:solidFill>
              </a:rPr>
              <a:t> References</a:t>
            </a:r>
            <a:endParaRPr lang="hu-HU" sz="1900" dirty="0">
              <a:solidFill>
                <a:srgbClr val="FFFFFF"/>
              </a:solidFill>
            </a:endParaRPr>
          </a:p>
        </p:txBody>
      </p:sp>
    </p:spTree>
    <p:extLst>
      <p:ext uri="{BB962C8B-B14F-4D97-AF65-F5344CB8AC3E}">
        <p14:creationId xmlns:p14="http://schemas.microsoft.com/office/powerpoint/2010/main" val="1129231673"/>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13"/>
          <p:cNvSpPr>
            <a:spLocks noChangeArrowheads="1"/>
          </p:cNvSpPr>
          <p:nvPr/>
        </p:nvSpPr>
        <p:spPr bwMode="auto">
          <a:xfrm>
            <a:off x="0" y="-26988"/>
            <a:ext cx="9144000" cy="393701"/>
          </a:xfrm>
          <a:prstGeom prst="rect">
            <a:avLst/>
          </a:pr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fontAlgn="base">
              <a:spcBef>
                <a:spcPct val="0"/>
              </a:spcBef>
              <a:spcAft>
                <a:spcPct val="0"/>
              </a:spcAft>
            </a:pPr>
            <a:r>
              <a:rPr lang="hu-HU" dirty="0" smtClean="0">
                <a:solidFill>
                  <a:srgbClr val="FFFFFF"/>
                </a:solidFill>
              </a:rPr>
              <a:t> 7. </a:t>
            </a:r>
            <a:r>
              <a:rPr lang="en-US" dirty="0" smtClean="0">
                <a:solidFill>
                  <a:srgbClr val="FFFFFF"/>
                </a:solidFill>
              </a:rPr>
              <a:t>References (</a:t>
            </a:r>
            <a:r>
              <a:rPr lang="hu-HU" dirty="0" smtClean="0">
                <a:solidFill>
                  <a:srgbClr val="FFFFFF"/>
                </a:solidFill>
              </a:rPr>
              <a:t>1</a:t>
            </a:r>
            <a:r>
              <a:rPr lang="en-US" dirty="0" smtClean="0">
                <a:solidFill>
                  <a:srgbClr val="FFFFFF"/>
                </a:solidFill>
              </a:rPr>
              <a:t>)</a:t>
            </a:r>
          </a:p>
        </p:txBody>
      </p:sp>
      <p:sp>
        <p:nvSpPr>
          <p:cNvPr id="138244" name="Text Box 11"/>
          <p:cNvSpPr txBox="1">
            <a:spLocks noChangeArrowheads="1"/>
          </p:cNvSpPr>
          <p:nvPr/>
        </p:nvSpPr>
        <p:spPr bwMode="auto">
          <a:xfrm>
            <a:off x="176213" y="1465620"/>
            <a:ext cx="889198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mtClean="0">
                <a:solidFill>
                  <a:srgbClr val="000000"/>
                </a:solidFill>
              </a:rPr>
              <a:t>[</a:t>
            </a:r>
            <a:r>
              <a:rPr lang="hu-HU">
                <a:solidFill>
                  <a:srgbClr val="000000"/>
                </a:solidFill>
              </a:rPr>
              <a:t>2</a:t>
            </a:r>
            <a:r>
              <a:rPr lang="en-US" smtClean="0">
                <a:solidFill>
                  <a:srgbClr val="000000"/>
                </a:solidFill>
              </a:rPr>
              <a:t>]: </a:t>
            </a:r>
            <a:r>
              <a:rPr lang="hu-HU" err="1" smtClean="0">
                <a:solidFill>
                  <a:srgbClr val="000000"/>
                </a:solidFill>
              </a:rPr>
              <a:t>Shimpi</a:t>
            </a:r>
            <a:r>
              <a:rPr lang="hu-HU" smtClean="0">
                <a:solidFill>
                  <a:srgbClr val="000000"/>
                </a:solidFill>
              </a:rPr>
              <a:t> A.L., </a:t>
            </a:r>
            <a:r>
              <a:rPr lang="en-US"/>
              <a:t>Answered by the Experts: ARM's Cortex A53 Lead Architect, Peter </a:t>
            </a:r>
            <a:r>
              <a:rPr lang="en-US" err="1" smtClean="0"/>
              <a:t>Greenhalgh</a:t>
            </a:r>
            <a:r>
              <a:rPr lang="hu-HU" smtClean="0">
                <a:solidFill>
                  <a:srgbClr val="000000"/>
                </a:solidFill>
              </a:rPr>
              <a:t>,</a:t>
            </a:r>
          </a:p>
          <a:p>
            <a:pPr fontAlgn="base">
              <a:spcBef>
                <a:spcPct val="0"/>
              </a:spcBef>
              <a:spcAft>
                <a:spcPct val="0"/>
              </a:spcAft>
              <a:defRPr/>
            </a:pPr>
            <a:r>
              <a:rPr lang="hu-HU" smtClean="0">
                <a:solidFill>
                  <a:srgbClr val="000000"/>
                </a:solidFill>
              </a:rPr>
              <a:t>          </a:t>
            </a:r>
            <a:r>
              <a:rPr lang="hu-HU" err="1" smtClean="0">
                <a:solidFill>
                  <a:srgbClr val="000000"/>
                </a:solidFill>
              </a:rPr>
              <a:t>AnandTech</a:t>
            </a:r>
            <a:r>
              <a:rPr lang="hu-HU" smtClean="0">
                <a:solidFill>
                  <a:srgbClr val="000000"/>
                </a:solidFill>
              </a:rPr>
              <a:t>, Dec. </a:t>
            </a:r>
            <a:r>
              <a:rPr lang="hu-HU">
                <a:solidFill>
                  <a:srgbClr val="000000"/>
                </a:solidFill>
              </a:rPr>
              <a:t>17 2013, http://</a:t>
            </a:r>
            <a:r>
              <a:rPr lang="hu-HU" smtClean="0">
                <a:solidFill>
                  <a:srgbClr val="000000"/>
                </a:solidFill>
              </a:rPr>
              <a:t>www.anandtech.com/show/7591/answered-by-the-</a:t>
            </a:r>
          </a:p>
          <a:p>
            <a:pPr fontAlgn="base">
              <a:spcBef>
                <a:spcPct val="0"/>
              </a:spcBef>
              <a:spcAft>
                <a:spcPct val="0"/>
              </a:spcAft>
              <a:defRPr/>
            </a:pPr>
            <a:r>
              <a:rPr lang="hu-HU">
                <a:solidFill>
                  <a:srgbClr val="000000"/>
                </a:solidFill>
              </a:rPr>
              <a:t> </a:t>
            </a:r>
            <a:r>
              <a:rPr lang="hu-HU" smtClean="0">
                <a:solidFill>
                  <a:srgbClr val="000000"/>
                </a:solidFill>
              </a:rPr>
              <a:t>         experts-arms-cortex-a53-lead-architect-peter-greenhalgh</a:t>
            </a:r>
            <a:endParaRPr lang="en-US">
              <a:solidFill>
                <a:srgbClr val="000000"/>
              </a:solidFill>
            </a:endParaRPr>
          </a:p>
        </p:txBody>
      </p:sp>
      <p:sp>
        <p:nvSpPr>
          <p:cNvPr id="139271" name="Text Box 11"/>
          <p:cNvSpPr txBox="1">
            <a:spLocks noChangeArrowheads="1"/>
          </p:cNvSpPr>
          <p:nvPr/>
        </p:nvSpPr>
        <p:spPr bwMode="auto">
          <a:xfrm>
            <a:off x="176213" y="2275300"/>
            <a:ext cx="9026510" cy="73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mtClean="0">
                <a:solidFill>
                  <a:srgbClr val="000000"/>
                </a:solidFill>
              </a:rPr>
              <a:t>[</a:t>
            </a:r>
            <a:r>
              <a:rPr lang="hu-HU" smtClean="0">
                <a:solidFill>
                  <a:srgbClr val="000000"/>
                </a:solidFill>
              </a:rPr>
              <a:t>3</a:t>
            </a:r>
            <a:r>
              <a:rPr lang="en-US" smtClean="0">
                <a:solidFill>
                  <a:srgbClr val="000000"/>
                </a:solidFill>
              </a:rPr>
              <a:t>]: </a:t>
            </a:r>
            <a:r>
              <a:rPr lang="hu-HU" smtClean="0">
                <a:solidFill>
                  <a:srgbClr val="000000"/>
                </a:solidFill>
              </a:rPr>
              <a:t>Hill S., Design of a </a:t>
            </a:r>
            <a:r>
              <a:rPr lang="hu-HU" err="1" smtClean="0">
                <a:solidFill>
                  <a:srgbClr val="000000"/>
                </a:solidFill>
              </a:rPr>
              <a:t>Reusable</a:t>
            </a:r>
            <a:r>
              <a:rPr lang="hu-HU" smtClean="0">
                <a:solidFill>
                  <a:srgbClr val="000000"/>
                </a:solidFill>
              </a:rPr>
              <a:t> 1GHz, </a:t>
            </a:r>
            <a:r>
              <a:rPr lang="hu-HU" err="1" smtClean="0">
                <a:solidFill>
                  <a:srgbClr val="000000"/>
                </a:solidFill>
              </a:rPr>
              <a:t>Superscalar</a:t>
            </a:r>
            <a:r>
              <a:rPr lang="hu-HU" smtClean="0">
                <a:solidFill>
                  <a:srgbClr val="000000"/>
                </a:solidFill>
              </a:rPr>
              <a:t> ARM </a:t>
            </a:r>
            <a:r>
              <a:rPr lang="hu-HU" err="1" smtClean="0">
                <a:solidFill>
                  <a:srgbClr val="000000"/>
                </a:solidFill>
              </a:rPr>
              <a:t>Processor</a:t>
            </a:r>
            <a:r>
              <a:rPr lang="hu-HU" smtClean="0">
                <a:solidFill>
                  <a:srgbClr val="000000"/>
                </a:solidFill>
              </a:rPr>
              <a:t>, Hot Chips-18, Aug. 22 2006,</a:t>
            </a:r>
          </a:p>
          <a:p>
            <a:r>
              <a:rPr lang="hu-HU">
                <a:solidFill>
                  <a:srgbClr val="000000"/>
                </a:solidFill>
              </a:rPr>
              <a:t> </a:t>
            </a:r>
            <a:r>
              <a:rPr lang="hu-HU" smtClean="0">
                <a:solidFill>
                  <a:srgbClr val="000000"/>
                </a:solidFill>
              </a:rPr>
              <a:t>         </a:t>
            </a:r>
            <a:r>
              <a:rPr lang="hu-HU" sz="1350">
                <a:solidFill>
                  <a:srgbClr val="000000"/>
                </a:solidFill>
              </a:rPr>
              <a:t>http://</a:t>
            </a:r>
            <a:r>
              <a:rPr lang="hu-HU" sz="1350" smtClean="0">
                <a:solidFill>
                  <a:srgbClr val="000000"/>
                </a:solidFill>
              </a:rPr>
              <a:t>www.hotchips.org/wp-content/uploads/hc_archives/hc18/3_Tues/HC18.S6/HC18.S6T3.</a:t>
            </a:r>
          </a:p>
          <a:p>
            <a:r>
              <a:rPr lang="hu-HU" sz="1350">
                <a:solidFill>
                  <a:srgbClr val="000000"/>
                </a:solidFill>
              </a:rPr>
              <a:t> </a:t>
            </a:r>
            <a:r>
              <a:rPr lang="hu-HU" sz="1350" smtClean="0">
                <a:solidFill>
                  <a:srgbClr val="000000"/>
                </a:solidFill>
              </a:rPr>
              <a:t>         pdf</a:t>
            </a:r>
            <a:endParaRPr lang="en-US" sz="1350" smtClean="0">
              <a:solidFill>
                <a:srgbClr val="000000"/>
              </a:solidFill>
            </a:endParaRPr>
          </a:p>
        </p:txBody>
      </p:sp>
      <p:sp>
        <p:nvSpPr>
          <p:cNvPr id="139273" name="Rectangle 11"/>
          <p:cNvSpPr>
            <a:spLocks noChangeArrowheads="1"/>
          </p:cNvSpPr>
          <p:nvPr/>
        </p:nvSpPr>
        <p:spPr bwMode="auto">
          <a:xfrm>
            <a:off x="184150" y="652500"/>
            <a:ext cx="88868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fontAlgn="base">
              <a:spcBef>
                <a:spcPct val="0"/>
              </a:spcBef>
              <a:spcAft>
                <a:spcPct val="0"/>
              </a:spcAft>
            </a:pPr>
            <a:r>
              <a:rPr lang="en-US" sz="1400" smtClean="0">
                <a:solidFill>
                  <a:srgbClr val="000000"/>
                </a:solidFill>
              </a:rPr>
              <a:t>[</a:t>
            </a:r>
            <a:r>
              <a:rPr lang="hu-HU" sz="1400" smtClean="0">
                <a:solidFill>
                  <a:srgbClr val="000000"/>
                </a:solidFill>
              </a:rPr>
              <a:t>1</a:t>
            </a:r>
            <a:r>
              <a:rPr lang="en-US" sz="1400" smtClean="0">
                <a:solidFill>
                  <a:srgbClr val="000000"/>
                </a:solidFill>
              </a:rPr>
              <a:t>]: </a:t>
            </a:r>
            <a:r>
              <a:rPr lang="en-US" sz="1400"/>
              <a:t>Architecture and Implementation of the ARM Cortex-A8 </a:t>
            </a:r>
            <a:r>
              <a:rPr lang="en-US" sz="1400" smtClean="0"/>
              <a:t>Microprocessor</a:t>
            </a:r>
            <a:r>
              <a:rPr lang="hu-HU" sz="1400" smtClean="0">
                <a:solidFill>
                  <a:srgbClr val="000000"/>
                </a:solidFill>
              </a:rPr>
              <a:t>, Design &amp; </a:t>
            </a:r>
            <a:r>
              <a:rPr lang="hu-HU" sz="1400" err="1" smtClean="0">
                <a:solidFill>
                  <a:srgbClr val="000000"/>
                </a:solidFill>
              </a:rPr>
              <a:t>Reuse</a:t>
            </a:r>
            <a:r>
              <a:rPr lang="hu-HU" sz="1400" smtClean="0">
                <a:solidFill>
                  <a:srgbClr val="000000"/>
                </a:solidFill>
              </a:rPr>
              <a:t>,</a:t>
            </a:r>
            <a:endParaRPr lang="en-US" sz="1400" smtClean="0">
              <a:solidFill>
                <a:srgbClr val="000000"/>
              </a:solidFill>
            </a:endParaRPr>
          </a:p>
          <a:p>
            <a:pPr fontAlgn="base">
              <a:spcBef>
                <a:spcPct val="0"/>
              </a:spcBef>
              <a:spcAft>
                <a:spcPct val="0"/>
              </a:spcAft>
            </a:pPr>
            <a:r>
              <a:rPr lang="en-US" sz="1400" smtClean="0">
                <a:solidFill>
                  <a:srgbClr val="000000"/>
                </a:solidFill>
              </a:rPr>
              <a:t>          </a:t>
            </a:r>
            <a:r>
              <a:rPr lang="hu-HU" sz="1400">
                <a:solidFill>
                  <a:srgbClr val="000000"/>
                </a:solidFill>
              </a:rPr>
              <a:t>http://</a:t>
            </a:r>
            <a:r>
              <a:rPr lang="hu-HU" sz="1400" smtClean="0">
                <a:solidFill>
                  <a:srgbClr val="000000"/>
                </a:solidFill>
              </a:rPr>
              <a:t>www.design-reuse.com/articles/11580/architecture-and-implementation-of-the-</a:t>
            </a:r>
          </a:p>
          <a:p>
            <a:pPr fontAlgn="base">
              <a:spcBef>
                <a:spcPct val="0"/>
              </a:spcBef>
              <a:spcAft>
                <a:spcPct val="0"/>
              </a:spcAft>
            </a:pPr>
            <a:r>
              <a:rPr lang="hu-HU" sz="1400">
                <a:solidFill>
                  <a:srgbClr val="000000"/>
                </a:solidFill>
              </a:rPr>
              <a:t> </a:t>
            </a:r>
            <a:r>
              <a:rPr lang="hu-HU" sz="1400" smtClean="0">
                <a:solidFill>
                  <a:srgbClr val="000000"/>
                </a:solidFill>
              </a:rPr>
              <a:t>         arm-cortex-a8-microprocessor.html</a:t>
            </a:r>
            <a:endParaRPr lang="en-US" sz="1400" smtClean="0">
              <a:solidFill>
                <a:srgbClr val="000000"/>
              </a:solidFill>
            </a:endParaRPr>
          </a:p>
        </p:txBody>
      </p:sp>
      <p:sp>
        <p:nvSpPr>
          <p:cNvPr id="13" name="Text Box 11"/>
          <p:cNvSpPr txBox="1">
            <a:spLocks noChangeArrowheads="1"/>
          </p:cNvSpPr>
          <p:nvPr/>
        </p:nvSpPr>
        <p:spPr bwMode="auto">
          <a:xfrm>
            <a:off x="187465" y="3023955"/>
            <a:ext cx="867885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mtClean="0">
                <a:solidFill>
                  <a:srgbClr val="000000"/>
                </a:solidFill>
              </a:rPr>
              <a:t>[</a:t>
            </a:r>
            <a:r>
              <a:rPr lang="hu-HU">
                <a:solidFill>
                  <a:srgbClr val="000000"/>
                </a:solidFill>
              </a:rPr>
              <a:t>4</a:t>
            </a:r>
            <a:r>
              <a:rPr lang="en-US" smtClean="0">
                <a:solidFill>
                  <a:srgbClr val="000000"/>
                </a:solidFill>
              </a:rPr>
              <a:t>]: </a:t>
            </a:r>
            <a:r>
              <a:rPr lang="hu-HU" err="1" smtClean="0">
                <a:solidFill>
                  <a:srgbClr val="000000"/>
                </a:solidFill>
              </a:rPr>
              <a:t>Details</a:t>
            </a:r>
            <a:r>
              <a:rPr lang="hu-HU" smtClean="0">
                <a:solidFill>
                  <a:srgbClr val="000000"/>
                </a:solidFill>
              </a:rPr>
              <a:t> of a New </a:t>
            </a:r>
            <a:r>
              <a:rPr lang="hu-HU" err="1" smtClean="0">
                <a:solidFill>
                  <a:srgbClr val="000000"/>
                </a:solidFill>
              </a:rPr>
              <a:t>Cortex</a:t>
            </a:r>
            <a:r>
              <a:rPr lang="hu-HU" smtClean="0">
                <a:solidFill>
                  <a:srgbClr val="000000"/>
                </a:solidFill>
              </a:rPr>
              <a:t> </a:t>
            </a:r>
            <a:r>
              <a:rPr lang="hu-HU" err="1" smtClean="0">
                <a:solidFill>
                  <a:srgbClr val="000000"/>
                </a:solidFill>
              </a:rPr>
              <a:t>Processor</a:t>
            </a:r>
            <a:r>
              <a:rPr lang="hu-HU" smtClean="0">
                <a:solidFill>
                  <a:srgbClr val="000000"/>
                </a:solidFill>
              </a:rPr>
              <a:t> </a:t>
            </a:r>
            <a:r>
              <a:rPr lang="hu-HU" err="1" smtClean="0">
                <a:solidFill>
                  <a:srgbClr val="000000"/>
                </a:solidFill>
              </a:rPr>
              <a:t>Revealed</a:t>
            </a:r>
            <a:r>
              <a:rPr lang="hu-HU" smtClean="0">
                <a:solidFill>
                  <a:srgbClr val="000000"/>
                </a:solidFill>
              </a:rPr>
              <a:t>, Cortex-A9, ARM </a:t>
            </a:r>
            <a:r>
              <a:rPr lang="hu-HU" err="1" smtClean="0">
                <a:solidFill>
                  <a:srgbClr val="000000"/>
                </a:solidFill>
              </a:rPr>
              <a:t>Developers</a:t>
            </a:r>
            <a:r>
              <a:rPr lang="hu-HU" smtClean="0">
                <a:solidFill>
                  <a:srgbClr val="000000"/>
                </a:solidFill>
              </a:rPr>
              <a:t>’ </a:t>
            </a:r>
            <a:r>
              <a:rPr lang="hu-HU" err="1" smtClean="0">
                <a:solidFill>
                  <a:srgbClr val="000000"/>
                </a:solidFill>
              </a:rPr>
              <a:t>Conference</a:t>
            </a:r>
            <a:r>
              <a:rPr lang="hu-HU" smtClean="0">
                <a:solidFill>
                  <a:srgbClr val="000000"/>
                </a:solidFill>
              </a:rPr>
              <a:t>,</a:t>
            </a:r>
          </a:p>
          <a:p>
            <a:r>
              <a:rPr lang="hu-HU">
                <a:solidFill>
                  <a:srgbClr val="000000"/>
                </a:solidFill>
              </a:rPr>
              <a:t> </a:t>
            </a:r>
            <a:r>
              <a:rPr lang="hu-HU" smtClean="0">
                <a:solidFill>
                  <a:srgbClr val="000000"/>
                </a:solidFill>
              </a:rPr>
              <a:t>         </a:t>
            </a:r>
            <a:r>
              <a:rPr lang="hu-HU" err="1" smtClean="0">
                <a:solidFill>
                  <a:srgbClr val="000000"/>
                </a:solidFill>
              </a:rPr>
              <a:t>Oct</a:t>
            </a:r>
            <a:r>
              <a:rPr lang="hu-HU" smtClean="0">
                <a:solidFill>
                  <a:srgbClr val="000000"/>
                </a:solidFill>
              </a:rPr>
              <a:t>. </a:t>
            </a:r>
            <a:r>
              <a:rPr lang="hu-HU">
                <a:solidFill>
                  <a:srgbClr val="000000"/>
                </a:solidFill>
              </a:rPr>
              <a:t>2007, http://rtcgroup.com/arm/2007/presentations/174%20-%20Details%20of</a:t>
            </a:r>
            <a:r>
              <a:rPr lang="hu-HU" smtClean="0">
                <a:solidFill>
                  <a:srgbClr val="000000"/>
                </a:solidFill>
              </a:rPr>
              <a:t>%</a:t>
            </a:r>
          </a:p>
          <a:p>
            <a:r>
              <a:rPr lang="hu-HU">
                <a:solidFill>
                  <a:srgbClr val="000000"/>
                </a:solidFill>
              </a:rPr>
              <a:t> </a:t>
            </a:r>
            <a:r>
              <a:rPr lang="hu-HU" smtClean="0">
                <a:solidFill>
                  <a:srgbClr val="000000"/>
                </a:solidFill>
              </a:rPr>
              <a:t>         20a%20New%20Cortex%20Processor%20Revealed%20Cortex-A9.pdf</a:t>
            </a:r>
            <a:endParaRPr lang="en-US" smtClean="0">
              <a:solidFill>
                <a:srgbClr val="000000"/>
              </a:solidFill>
            </a:endParaRPr>
          </a:p>
        </p:txBody>
      </p:sp>
      <p:sp>
        <p:nvSpPr>
          <p:cNvPr id="12" name="Text Box 11"/>
          <p:cNvSpPr txBox="1">
            <a:spLocks noChangeArrowheads="1"/>
          </p:cNvSpPr>
          <p:nvPr/>
        </p:nvSpPr>
        <p:spPr bwMode="auto">
          <a:xfrm>
            <a:off x="177940" y="3831891"/>
            <a:ext cx="80811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mtClean="0">
                <a:solidFill>
                  <a:srgbClr val="000000"/>
                </a:solidFill>
              </a:rPr>
              <a:t>[</a:t>
            </a:r>
            <a:r>
              <a:rPr lang="hu-HU" smtClean="0">
                <a:solidFill>
                  <a:srgbClr val="000000"/>
                </a:solidFill>
              </a:rPr>
              <a:t>5</a:t>
            </a:r>
            <a:r>
              <a:rPr lang="en-US" smtClean="0">
                <a:solidFill>
                  <a:srgbClr val="000000"/>
                </a:solidFill>
              </a:rPr>
              <a:t>]: </a:t>
            </a:r>
            <a:r>
              <a:rPr lang="hu-HU">
                <a:solidFill>
                  <a:srgbClr val="000000"/>
                </a:solidFill>
              </a:rPr>
              <a:t>ARM </a:t>
            </a:r>
            <a:r>
              <a:rPr lang="hu-HU" err="1">
                <a:solidFill>
                  <a:srgbClr val="000000"/>
                </a:solidFill>
              </a:rPr>
              <a:t>Teaching</a:t>
            </a:r>
            <a:r>
              <a:rPr lang="hu-HU">
                <a:solidFill>
                  <a:srgbClr val="000000"/>
                </a:solidFill>
              </a:rPr>
              <a:t> </a:t>
            </a:r>
            <a:r>
              <a:rPr lang="hu-HU" err="1">
                <a:solidFill>
                  <a:srgbClr val="000000"/>
                </a:solidFill>
              </a:rPr>
              <a:t>Material</a:t>
            </a:r>
            <a:r>
              <a:rPr lang="hu-HU">
                <a:solidFill>
                  <a:srgbClr val="000000"/>
                </a:solidFill>
              </a:rPr>
              <a:t>, http://www.arm.com/files/ppt/ARM_Teaching_Material.ppt</a:t>
            </a:r>
          </a:p>
        </p:txBody>
      </p:sp>
      <p:sp>
        <p:nvSpPr>
          <p:cNvPr id="14" name="Text Box 11"/>
          <p:cNvSpPr txBox="1">
            <a:spLocks noChangeArrowheads="1"/>
          </p:cNvSpPr>
          <p:nvPr/>
        </p:nvSpPr>
        <p:spPr bwMode="auto">
          <a:xfrm>
            <a:off x="171035" y="4223770"/>
            <a:ext cx="86648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mtClean="0">
                <a:solidFill>
                  <a:srgbClr val="000000"/>
                </a:solidFill>
              </a:rPr>
              <a:t>[</a:t>
            </a:r>
            <a:r>
              <a:rPr lang="hu-HU" smtClean="0">
                <a:solidFill>
                  <a:srgbClr val="000000"/>
                </a:solidFill>
              </a:rPr>
              <a:t>6</a:t>
            </a:r>
            <a:r>
              <a:rPr lang="en-US" smtClean="0">
                <a:solidFill>
                  <a:srgbClr val="000000"/>
                </a:solidFill>
              </a:rPr>
              <a:t>]: </a:t>
            </a:r>
            <a:r>
              <a:rPr lang="hu-HU"/>
              <a:t>ARM </a:t>
            </a:r>
            <a:r>
              <a:rPr lang="hu-HU" err="1"/>
              <a:t>Cortex</a:t>
            </a:r>
            <a:r>
              <a:rPr lang="hu-HU"/>
              <a:t> </a:t>
            </a:r>
            <a:r>
              <a:rPr lang="hu-HU" err="1"/>
              <a:t>Application</a:t>
            </a:r>
            <a:r>
              <a:rPr lang="hu-HU"/>
              <a:t> </a:t>
            </a:r>
            <a:r>
              <a:rPr lang="hu-HU" err="1"/>
              <a:t>Processors</a:t>
            </a:r>
            <a:r>
              <a:rPr lang="hu-HU">
                <a:solidFill>
                  <a:srgbClr val="000000"/>
                </a:solidFill>
              </a:rPr>
              <a:t>, http://www.arm.com/products/processors/index.php</a:t>
            </a:r>
          </a:p>
        </p:txBody>
      </p:sp>
      <p:sp>
        <p:nvSpPr>
          <p:cNvPr id="15" name="Text Box 11"/>
          <p:cNvSpPr txBox="1">
            <a:spLocks noChangeArrowheads="1"/>
          </p:cNvSpPr>
          <p:nvPr/>
        </p:nvSpPr>
        <p:spPr bwMode="auto">
          <a:xfrm>
            <a:off x="177940" y="4618180"/>
            <a:ext cx="8902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mtClean="0">
                <a:solidFill>
                  <a:srgbClr val="000000"/>
                </a:solidFill>
              </a:rPr>
              <a:t>[</a:t>
            </a:r>
            <a:r>
              <a:rPr lang="hu-HU" smtClean="0">
                <a:solidFill>
                  <a:srgbClr val="000000"/>
                </a:solidFill>
              </a:rPr>
              <a:t>7</a:t>
            </a:r>
            <a:r>
              <a:rPr lang="en-US" smtClean="0">
                <a:solidFill>
                  <a:srgbClr val="000000"/>
                </a:solidFill>
              </a:rPr>
              <a:t>]: </a:t>
            </a:r>
            <a:r>
              <a:rPr lang="hu-HU">
                <a:solidFill>
                  <a:srgbClr val="000000"/>
                </a:solidFill>
              </a:rPr>
              <a:t>ARM </a:t>
            </a:r>
            <a:r>
              <a:rPr lang="hu-HU" err="1">
                <a:solidFill>
                  <a:srgbClr val="000000"/>
                </a:solidFill>
              </a:rPr>
              <a:t>SecurCore</a:t>
            </a:r>
            <a:r>
              <a:rPr lang="hu-HU">
                <a:solidFill>
                  <a:srgbClr val="000000"/>
                </a:solidFill>
              </a:rPr>
              <a:t> </a:t>
            </a:r>
            <a:r>
              <a:rPr lang="hu-HU" err="1">
                <a:solidFill>
                  <a:srgbClr val="000000"/>
                </a:solidFill>
              </a:rPr>
              <a:t>Processors</a:t>
            </a:r>
            <a:r>
              <a:rPr lang="hu-HU">
                <a:solidFill>
                  <a:srgbClr val="000000"/>
                </a:solidFill>
              </a:rPr>
              <a:t>, http://www.arm.com/products/processors/securcore/index.php</a:t>
            </a:r>
            <a:endParaRPr lang="hu-HU" smtClean="0">
              <a:solidFill>
                <a:srgbClr val="000000"/>
              </a:solidFill>
            </a:endParaRPr>
          </a:p>
        </p:txBody>
      </p:sp>
      <p:sp>
        <p:nvSpPr>
          <p:cNvPr id="26" name="Text Box 11"/>
          <p:cNvSpPr txBox="1">
            <a:spLocks noChangeArrowheads="1"/>
          </p:cNvSpPr>
          <p:nvPr/>
        </p:nvSpPr>
        <p:spPr bwMode="auto">
          <a:xfrm>
            <a:off x="187465" y="5009415"/>
            <a:ext cx="8824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mtClean="0">
                <a:solidFill>
                  <a:srgbClr val="000000"/>
                </a:solidFill>
              </a:rPr>
              <a:t>[</a:t>
            </a:r>
            <a:r>
              <a:rPr lang="hu-HU">
                <a:solidFill>
                  <a:srgbClr val="000000"/>
                </a:solidFill>
              </a:rPr>
              <a:t>8</a:t>
            </a:r>
            <a:r>
              <a:rPr lang="en-US" smtClean="0">
                <a:solidFill>
                  <a:srgbClr val="000000"/>
                </a:solidFill>
              </a:rPr>
              <a:t>]: </a:t>
            </a:r>
            <a:r>
              <a:rPr lang="hu-HU" err="1">
                <a:solidFill>
                  <a:srgbClr val="000000"/>
                </a:solidFill>
              </a:rPr>
              <a:t>Snyder</a:t>
            </a:r>
            <a:r>
              <a:rPr lang="hu-HU">
                <a:solidFill>
                  <a:srgbClr val="000000"/>
                </a:solidFill>
              </a:rPr>
              <a:t> C.D., ARM </a:t>
            </a:r>
            <a:r>
              <a:rPr lang="hu-HU" err="1">
                <a:solidFill>
                  <a:srgbClr val="000000"/>
                </a:solidFill>
              </a:rPr>
              <a:t>Family</a:t>
            </a:r>
            <a:r>
              <a:rPr lang="hu-HU">
                <a:solidFill>
                  <a:srgbClr val="000000"/>
                </a:solidFill>
              </a:rPr>
              <a:t> </a:t>
            </a:r>
            <a:r>
              <a:rPr lang="hu-HU" err="1">
                <a:solidFill>
                  <a:srgbClr val="000000"/>
                </a:solidFill>
              </a:rPr>
              <a:t>Expands</a:t>
            </a:r>
            <a:r>
              <a:rPr lang="hu-HU">
                <a:solidFill>
                  <a:srgbClr val="000000"/>
                </a:solidFill>
              </a:rPr>
              <a:t> </a:t>
            </a:r>
            <a:r>
              <a:rPr lang="hu-HU" err="1">
                <a:solidFill>
                  <a:srgbClr val="000000"/>
                </a:solidFill>
              </a:rPr>
              <a:t>at</a:t>
            </a:r>
            <a:r>
              <a:rPr lang="hu-HU">
                <a:solidFill>
                  <a:srgbClr val="000000"/>
                </a:solidFill>
              </a:rPr>
              <a:t> EPF, ARM11 </a:t>
            </a:r>
            <a:r>
              <a:rPr lang="hu-HU" err="1">
                <a:solidFill>
                  <a:srgbClr val="000000"/>
                </a:solidFill>
              </a:rPr>
              <a:t>Microarchitecture</a:t>
            </a:r>
            <a:r>
              <a:rPr lang="hu-HU">
                <a:solidFill>
                  <a:srgbClr val="000000"/>
                </a:solidFill>
              </a:rPr>
              <a:t> </a:t>
            </a:r>
            <a:r>
              <a:rPr lang="hu-HU" err="1">
                <a:solidFill>
                  <a:srgbClr val="000000"/>
                </a:solidFill>
              </a:rPr>
              <a:t>Stretches</a:t>
            </a:r>
            <a:r>
              <a:rPr lang="hu-HU">
                <a:solidFill>
                  <a:srgbClr val="000000"/>
                </a:solidFill>
              </a:rPr>
              <a:t> </a:t>
            </a:r>
            <a:r>
              <a:rPr lang="hu-HU" err="1">
                <a:solidFill>
                  <a:srgbClr val="000000"/>
                </a:solidFill>
              </a:rPr>
              <a:t>Pipe</a:t>
            </a:r>
            <a:r>
              <a:rPr lang="hu-HU">
                <a:solidFill>
                  <a:srgbClr val="000000"/>
                </a:solidFill>
              </a:rPr>
              <a:t> </a:t>
            </a:r>
            <a:r>
              <a:rPr lang="hu-HU" err="1">
                <a:solidFill>
                  <a:srgbClr val="000000"/>
                </a:solidFill>
              </a:rPr>
              <a:t>to</a:t>
            </a:r>
            <a:r>
              <a:rPr lang="hu-HU">
                <a:solidFill>
                  <a:srgbClr val="000000"/>
                </a:solidFill>
              </a:rPr>
              <a:t> </a:t>
            </a:r>
            <a:r>
              <a:rPr lang="hu-HU" err="1">
                <a:solidFill>
                  <a:srgbClr val="000000"/>
                </a:solidFill>
              </a:rPr>
              <a:t>Boost</a:t>
            </a:r>
            <a:endParaRPr lang="hu-HU">
              <a:solidFill>
                <a:srgbClr val="000000"/>
              </a:solidFill>
            </a:endParaRPr>
          </a:p>
          <a:p>
            <a:r>
              <a:rPr lang="hu-HU">
                <a:solidFill>
                  <a:srgbClr val="000000"/>
                </a:solidFill>
              </a:rPr>
              <a:t>          </a:t>
            </a:r>
            <a:r>
              <a:rPr lang="hu-HU" err="1">
                <a:solidFill>
                  <a:srgbClr val="000000"/>
                </a:solidFill>
              </a:rPr>
              <a:t>Frequency</a:t>
            </a:r>
            <a:r>
              <a:rPr lang="hu-HU">
                <a:solidFill>
                  <a:srgbClr val="000000"/>
                </a:solidFill>
              </a:rPr>
              <a:t>, </a:t>
            </a:r>
            <a:r>
              <a:rPr lang="hu-HU" err="1">
                <a:solidFill>
                  <a:srgbClr val="000000"/>
                </a:solidFill>
              </a:rPr>
              <a:t>Microprocessor</a:t>
            </a:r>
            <a:r>
              <a:rPr lang="hu-HU">
                <a:solidFill>
                  <a:srgbClr val="000000"/>
                </a:solidFill>
              </a:rPr>
              <a:t>, </a:t>
            </a:r>
            <a:r>
              <a:rPr lang="hu-HU" err="1">
                <a:solidFill>
                  <a:srgbClr val="000000"/>
                </a:solidFill>
              </a:rPr>
              <a:t>June</a:t>
            </a:r>
            <a:r>
              <a:rPr lang="hu-HU">
                <a:solidFill>
                  <a:srgbClr val="000000"/>
                </a:solidFill>
              </a:rPr>
              <a:t> 3 2002</a:t>
            </a:r>
            <a:endParaRPr lang="en-US">
              <a:solidFill>
                <a:srgbClr val="000000"/>
              </a:solidFill>
            </a:endParaRPr>
          </a:p>
        </p:txBody>
      </p:sp>
      <p:sp>
        <p:nvSpPr>
          <p:cNvPr id="19" name="Text Box 11"/>
          <p:cNvSpPr txBox="1">
            <a:spLocks noChangeArrowheads="1"/>
          </p:cNvSpPr>
          <p:nvPr/>
        </p:nvSpPr>
        <p:spPr bwMode="auto">
          <a:xfrm>
            <a:off x="177940" y="5601795"/>
            <a:ext cx="87365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mtClean="0">
                <a:solidFill>
                  <a:srgbClr val="000000"/>
                </a:solidFill>
              </a:rPr>
              <a:t>[</a:t>
            </a:r>
            <a:r>
              <a:rPr lang="hu-HU" smtClean="0">
                <a:solidFill>
                  <a:srgbClr val="000000"/>
                </a:solidFill>
              </a:rPr>
              <a:t>9</a:t>
            </a:r>
            <a:r>
              <a:rPr lang="en-US" smtClean="0">
                <a:solidFill>
                  <a:srgbClr val="000000"/>
                </a:solidFill>
              </a:rPr>
              <a:t>]: </a:t>
            </a:r>
            <a:r>
              <a:rPr lang="hu-HU" err="1" smtClean="0">
                <a:solidFill>
                  <a:srgbClr val="000000"/>
                </a:solidFill>
              </a:rPr>
              <a:t>Hirata</a:t>
            </a:r>
            <a:r>
              <a:rPr lang="hu-HU" smtClean="0">
                <a:solidFill>
                  <a:srgbClr val="000000"/>
                </a:solidFill>
              </a:rPr>
              <a:t> K., ARM11 </a:t>
            </a:r>
            <a:r>
              <a:rPr lang="hu-HU" err="1" smtClean="0">
                <a:solidFill>
                  <a:srgbClr val="000000"/>
                </a:solidFill>
              </a:rPr>
              <a:t>MPCore</a:t>
            </a:r>
            <a:r>
              <a:rPr lang="hu-HU" smtClean="0">
                <a:solidFill>
                  <a:srgbClr val="000000"/>
                </a:solidFill>
              </a:rPr>
              <a:t>, </a:t>
            </a:r>
            <a:r>
              <a:rPr lang="en-US"/>
              <a:t>The streamlined and </a:t>
            </a:r>
            <a:r>
              <a:rPr lang="en-US" smtClean="0"/>
              <a:t>scalable </a:t>
            </a:r>
            <a:r>
              <a:rPr lang="en-US"/>
              <a:t>ARM11 processor </a:t>
            </a:r>
            <a:r>
              <a:rPr lang="en-US" smtClean="0"/>
              <a:t>core</a:t>
            </a:r>
            <a:r>
              <a:rPr lang="hu-HU" smtClean="0"/>
              <a:t>, Jan. 2007,</a:t>
            </a:r>
            <a:endParaRPr lang="hu-HU">
              <a:solidFill>
                <a:srgbClr val="000000"/>
              </a:solidFill>
            </a:endParaRPr>
          </a:p>
          <a:p>
            <a:r>
              <a:rPr lang="hu-HU">
                <a:solidFill>
                  <a:srgbClr val="000000"/>
                </a:solidFill>
              </a:rPr>
              <a:t>          http://www.aspdac.com/aspdac2007/pdf/archive/7D-2.pdf</a:t>
            </a:r>
            <a:endParaRPr lang="en-US">
              <a:solidFill>
                <a:srgbClr val="000000"/>
              </a:solidFill>
            </a:endParaRPr>
          </a:p>
        </p:txBody>
      </p:sp>
    </p:spTree>
    <p:extLst>
      <p:ext uri="{BB962C8B-B14F-4D97-AF65-F5344CB8AC3E}">
        <p14:creationId xmlns:p14="http://schemas.microsoft.com/office/powerpoint/2010/main" val="1729526331"/>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13"/>
          <p:cNvSpPr>
            <a:spLocks noChangeArrowheads="1"/>
          </p:cNvSpPr>
          <p:nvPr/>
        </p:nvSpPr>
        <p:spPr bwMode="auto">
          <a:xfrm>
            <a:off x="0" y="-26988"/>
            <a:ext cx="9144000" cy="393701"/>
          </a:xfrm>
          <a:prstGeom prst="rect">
            <a:avLst/>
          </a:pr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fontAlgn="base">
              <a:spcBef>
                <a:spcPct val="0"/>
              </a:spcBef>
              <a:spcAft>
                <a:spcPct val="0"/>
              </a:spcAft>
            </a:pPr>
            <a:r>
              <a:rPr lang="hu-HU" dirty="0">
                <a:solidFill>
                  <a:srgbClr val="FFFFFF"/>
                </a:solidFill>
              </a:rPr>
              <a:t>7</a:t>
            </a:r>
            <a:r>
              <a:rPr lang="hu-HU" dirty="0" smtClean="0">
                <a:solidFill>
                  <a:srgbClr val="FFFFFF"/>
                </a:solidFill>
              </a:rPr>
              <a:t>. </a:t>
            </a:r>
            <a:r>
              <a:rPr lang="en-US" dirty="0" smtClean="0">
                <a:solidFill>
                  <a:srgbClr val="FFFFFF"/>
                </a:solidFill>
              </a:rPr>
              <a:t>References (</a:t>
            </a:r>
            <a:r>
              <a:rPr lang="hu-HU" dirty="0">
                <a:solidFill>
                  <a:srgbClr val="FFFFFF"/>
                </a:solidFill>
              </a:rPr>
              <a:t>2</a:t>
            </a:r>
            <a:r>
              <a:rPr lang="en-US" dirty="0" smtClean="0">
                <a:solidFill>
                  <a:srgbClr val="FFFFFF"/>
                </a:solidFill>
              </a:rPr>
              <a:t>)</a:t>
            </a:r>
          </a:p>
        </p:txBody>
      </p:sp>
      <p:sp>
        <p:nvSpPr>
          <p:cNvPr id="138244" name="Text Box 11"/>
          <p:cNvSpPr txBox="1">
            <a:spLocks noChangeArrowheads="1"/>
          </p:cNvSpPr>
          <p:nvPr/>
        </p:nvSpPr>
        <p:spPr bwMode="auto">
          <a:xfrm>
            <a:off x="176213" y="1256615"/>
            <a:ext cx="67107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mtClean="0">
                <a:solidFill>
                  <a:srgbClr val="000000"/>
                </a:solidFill>
              </a:rPr>
              <a:t>[</a:t>
            </a:r>
            <a:r>
              <a:rPr lang="hu-HU" smtClean="0">
                <a:solidFill>
                  <a:srgbClr val="000000"/>
                </a:solidFill>
              </a:rPr>
              <a:t>11</a:t>
            </a:r>
            <a:r>
              <a:rPr lang="en-US" smtClean="0">
                <a:solidFill>
                  <a:srgbClr val="000000"/>
                </a:solidFill>
              </a:rPr>
              <a:t>]: </a:t>
            </a:r>
            <a:r>
              <a:rPr lang="hu-HU" smtClean="0">
                <a:solidFill>
                  <a:srgbClr val="000000"/>
                </a:solidFill>
              </a:rPr>
              <a:t>NEON, </a:t>
            </a:r>
            <a:r>
              <a:rPr lang="hu-HU">
                <a:solidFill>
                  <a:srgbClr val="000000"/>
                </a:solidFill>
              </a:rPr>
              <a:t>ARM Technologies, </a:t>
            </a:r>
            <a:endParaRPr lang="hu-HU" smtClean="0">
              <a:solidFill>
                <a:srgbClr val="000000"/>
              </a:solidFill>
            </a:endParaRPr>
          </a:p>
          <a:p>
            <a:r>
              <a:rPr lang="hu-HU">
                <a:solidFill>
                  <a:srgbClr val="000000"/>
                </a:solidFill>
              </a:rPr>
              <a:t> </a:t>
            </a:r>
            <a:r>
              <a:rPr lang="hu-HU" smtClean="0">
                <a:solidFill>
                  <a:srgbClr val="000000"/>
                </a:solidFill>
              </a:rPr>
              <a:t>         http</a:t>
            </a:r>
            <a:r>
              <a:rPr lang="hu-HU">
                <a:solidFill>
                  <a:srgbClr val="000000"/>
                </a:solidFill>
              </a:rPr>
              <a:t>://</a:t>
            </a:r>
            <a:r>
              <a:rPr lang="hu-HU" smtClean="0">
                <a:solidFill>
                  <a:srgbClr val="000000"/>
                </a:solidFill>
              </a:rPr>
              <a:t>www.arm.com/products/processors/technologies/neon.php</a:t>
            </a:r>
          </a:p>
        </p:txBody>
      </p:sp>
      <p:sp>
        <p:nvSpPr>
          <p:cNvPr id="139271" name="Text Box 11"/>
          <p:cNvSpPr txBox="1">
            <a:spLocks noChangeArrowheads="1"/>
          </p:cNvSpPr>
          <p:nvPr/>
        </p:nvSpPr>
        <p:spPr bwMode="auto">
          <a:xfrm>
            <a:off x="176213" y="1853825"/>
            <a:ext cx="901509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mtClean="0">
                <a:solidFill>
                  <a:srgbClr val="000000"/>
                </a:solidFill>
              </a:rPr>
              <a:t>[</a:t>
            </a:r>
            <a:r>
              <a:rPr lang="hu-HU" smtClean="0">
                <a:solidFill>
                  <a:srgbClr val="000000"/>
                </a:solidFill>
              </a:rPr>
              <a:t>12</a:t>
            </a:r>
            <a:r>
              <a:rPr lang="en-US" smtClean="0">
                <a:solidFill>
                  <a:srgbClr val="000000"/>
                </a:solidFill>
              </a:rPr>
              <a:t>]: </a:t>
            </a:r>
            <a:r>
              <a:rPr lang="hu-HU" err="1" smtClean="0">
                <a:solidFill>
                  <a:srgbClr val="000000"/>
                </a:solidFill>
              </a:rPr>
              <a:t>Goodacre</a:t>
            </a:r>
            <a:r>
              <a:rPr lang="hu-HU" smtClean="0">
                <a:solidFill>
                  <a:srgbClr val="000000"/>
                </a:solidFill>
              </a:rPr>
              <a:t> J., </a:t>
            </a:r>
            <a:r>
              <a:rPr lang="en-US"/>
              <a:t>The Evolution of the ARM </a:t>
            </a:r>
            <a:r>
              <a:rPr lang="en-US" smtClean="0"/>
              <a:t>Architecture </a:t>
            </a:r>
            <a:r>
              <a:rPr lang="en-US"/>
              <a:t>Towards Big Data </a:t>
            </a:r>
            <a:r>
              <a:rPr lang="en-US" smtClean="0"/>
              <a:t>and </a:t>
            </a:r>
            <a:r>
              <a:rPr lang="en-US"/>
              <a:t>the </a:t>
            </a:r>
            <a:r>
              <a:rPr lang="en-US" smtClean="0"/>
              <a:t>Data-Centre</a:t>
            </a:r>
            <a:r>
              <a:rPr lang="hu-HU" smtClean="0">
                <a:solidFill>
                  <a:srgbClr val="000000"/>
                </a:solidFill>
              </a:rPr>
              <a:t>,</a:t>
            </a:r>
          </a:p>
          <a:p>
            <a:r>
              <a:rPr lang="hu-HU">
                <a:solidFill>
                  <a:srgbClr val="000000"/>
                </a:solidFill>
              </a:rPr>
              <a:t> </a:t>
            </a:r>
            <a:r>
              <a:rPr lang="hu-HU" smtClean="0">
                <a:solidFill>
                  <a:srgbClr val="000000"/>
                </a:solidFill>
              </a:rPr>
              <a:t>         </a:t>
            </a:r>
            <a:r>
              <a:rPr lang="en-US"/>
              <a:t>8th Workshop on Virtualization in </a:t>
            </a:r>
            <a:r>
              <a:rPr lang="en-US" smtClean="0"/>
              <a:t>High-Performance </a:t>
            </a:r>
            <a:r>
              <a:rPr lang="en-US"/>
              <a:t>Cloud </a:t>
            </a:r>
            <a:r>
              <a:rPr lang="en-US" smtClean="0"/>
              <a:t>Computing</a:t>
            </a:r>
            <a:r>
              <a:rPr lang="hu-HU" smtClean="0"/>
              <a:t> (VHPC’13),</a:t>
            </a:r>
          </a:p>
          <a:p>
            <a:r>
              <a:rPr lang="hu-HU"/>
              <a:t> </a:t>
            </a:r>
            <a:r>
              <a:rPr lang="hu-HU" smtClean="0"/>
              <a:t>         Nov. </a:t>
            </a:r>
            <a:r>
              <a:rPr lang="hu-HU"/>
              <a:t>17-22 2013, http://www.virtical.eu/pub/sc13.pdf</a:t>
            </a:r>
            <a:endParaRPr lang="en-US"/>
          </a:p>
        </p:txBody>
      </p:sp>
      <p:sp>
        <p:nvSpPr>
          <p:cNvPr id="139273" name="Rectangle 11"/>
          <p:cNvSpPr>
            <a:spLocks noChangeArrowheads="1"/>
          </p:cNvSpPr>
          <p:nvPr/>
        </p:nvSpPr>
        <p:spPr bwMode="auto">
          <a:xfrm>
            <a:off x="184150" y="652500"/>
            <a:ext cx="8886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fontAlgn="base">
              <a:spcBef>
                <a:spcPct val="0"/>
              </a:spcBef>
              <a:spcAft>
                <a:spcPct val="0"/>
              </a:spcAft>
            </a:pPr>
            <a:r>
              <a:rPr lang="en-US" sz="1400" smtClean="0">
                <a:solidFill>
                  <a:srgbClr val="000000"/>
                </a:solidFill>
              </a:rPr>
              <a:t>[</a:t>
            </a:r>
            <a:r>
              <a:rPr lang="hu-HU" sz="1400" smtClean="0">
                <a:solidFill>
                  <a:srgbClr val="000000"/>
                </a:solidFill>
              </a:rPr>
              <a:t>10</a:t>
            </a:r>
            <a:r>
              <a:rPr lang="en-US" sz="1400" smtClean="0">
                <a:solidFill>
                  <a:srgbClr val="000000"/>
                </a:solidFill>
              </a:rPr>
              <a:t>]: </a:t>
            </a:r>
            <a:r>
              <a:rPr lang="en-US" sz="1400"/>
              <a:t>ARM Introduces The Cortex-M3 Processor To Deliver High Performance In Low-Cost </a:t>
            </a:r>
            <a:endParaRPr lang="hu-HU" sz="1400" smtClean="0"/>
          </a:p>
          <a:p>
            <a:pPr fontAlgn="base">
              <a:spcBef>
                <a:spcPct val="0"/>
              </a:spcBef>
              <a:spcAft>
                <a:spcPct val="0"/>
              </a:spcAft>
            </a:pPr>
            <a:r>
              <a:rPr lang="hu-HU" sz="1400"/>
              <a:t> </a:t>
            </a:r>
            <a:r>
              <a:rPr lang="hu-HU" sz="1400" smtClean="0"/>
              <a:t>         </a:t>
            </a:r>
            <a:r>
              <a:rPr lang="en-US" sz="1400" smtClean="0"/>
              <a:t>Applications</a:t>
            </a:r>
            <a:r>
              <a:rPr lang="hu-HU" sz="1400" smtClean="0">
                <a:solidFill>
                  <a:srgbClr val="000000"/>
                </a:solidFill>
              </a:rPr>
              <a:t>, </a:t>
            </a:r>
            <a:r>
              <a:rPr lang="hu-HU" sz="1400" err="1" smtClean="0">
                <a:solidFill>
                  <a:srgbClr val="000000"/>
                </a:solidFill>
              </a:rPr>
              <a:t>Oct</a:t>
            </a:r>
            <a:r>
              <a:rPr lang="hu-HU" sz="1400" smtClean="0">
                <a:solidFill>
                  <a:srgbClr val="000000"/>
                </a:solidFill>
              </a:rPr>
              <a:t>. 19 </a:t>
            </a:r>
            <a:r>
              <a:rPr lang="hu-HU" sz="1400">
                <a:solidFill>
                  <a:srgbClr val="000000"/>
                </a:solidFill>
              </a:rPr>
              <a:t>2004, http://www.arm.com/about/newsroom/6750.php</a:t>
            </a:r>
            <a:endParaRPr lang="en-US" sz="1400" smtClean="0">
              <a:solidFill>
                <a:srgbClr val="000000"/>
              </a:solidFill>
            </a:endParaRPr>
          </a:p>
        </p:txBody>
      </p:sp>
      <p:sp>
        <p:nvSpPr>
          <p:cNvPr id="13" name="Text Box 11"/>
          <p:cNvSpPr txBox="1">
            <a:spLocks noChangeArrowheads="1"/>
          </p:cNvSpPr>
          <p:nvPr/>
        </p:nvSpPr>
        <p:spPr bwMode="auto">
          <a:xfrm>
            <a:off x="187465" y="2673440"/>
            <a:ext cx="9011506" cy="73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mtClean="0">
                <a:solidFill>
                  <a:srgbClr val="000000"/>
                </a:solidFill>
              </a:rPr>
              <a:t>[</a:t>
            </a:r>
            <a:r>
              <a:rPr lang="hu-HU" smtClean="0">
                <a:solidFill>
                  <a:srgbClr val="000000"/>
                </a:solidFill>
              </a:rPr>
              <a:t>13</a:t>
            </a:r>
            <a:r>
              <a:rPr lang="en-US" smtClean="0">
                <a:solidFill>
                  <a:srgbClr val="000000"/>
                </a:solidFill>
              </a:rPr>
              <a:t>]: </a:t>
            </a:r>
            <a:r>
              <a:rPr lang="hu-HU" err="1" smtClean="0">
                <a:solidFill>
                  <a:srgbClr val="000000"/>
                </a:solidFill>
              </a:rPr>
              <a:t>Ferguson</a:t>
            </a:r>
            <a:r>
              <a:rPr lang="hu-HU" smtClean="0">
                <a:solidFill>
                  <a:srgbClr val="000000"/>
                </a:solidFill>
              </a:rPr>
              <a:t> I., </a:t>
            </a:r>
            <a:r>
              <a:rPr lang="en-US" smtClean="0"/>
              <a:t>Redefining</a:t>
            </a:r>
            <a:r>
              <a:rPr lang="hu-HU" smtClean="0"/>
              <a:t> </a:t>
            </a:r>
            <a:r>
              <a:rPr lang="en-US" smtClean="0"/>
              <a:t>User </a:t>
            </a:r>
            <a:r>
              <a:rPr lang="en-US"/>
              <a:t>Experiences, from </a:t>
            </a:r>
            <a:r>
              <a:rPr lang="en-US" err="1" smtClean="0"/>
              <a:t>IoT</a:t>
            </a:r>
            <a:r>
              <a:rPr lang="hu-HU"/>
              <a:t> </a:t>
            </a:r>
            <a:r>
              <a:rPr lang="en-US" smtClean="0"/>
              <a:t>to </a:t>
            </a:r>
            <a:r>
              <a:rPr lang="en-US"/>
              <a:t>Smart Mobile </a:t>
            </a:r>
            <a:r>
              <a:rPr lang="en-US" smtClean="0"/>
              <a:t>Devices</a:t>
            </a:r>
            <a:r>
              <a:rPr lang="hu-HU" smtClean="0">
                <a:solidFill>
                  <a:srgbClr val="000000"/>
                </a:solidFill>
              </a:rPr>
              <a:t>, </a:t>
            </a:r>
            <a:r>
              <a:rPr lang="hu-HU" err="1" smtClean="0">
                <a:solidFill>
                  <a:srgbClr val="000000"/>
                </a:solidFill>
              </a:rPr>
              <a:t>June</a:t>
            </a:r>
            <a:r>
              <a:rPr lang="hu-HU" smtClean="0">
                <a:solidFill>
                  <a:srgbClr val="000000"/>
                </a:solidFill>
              </a:rPr>
              <a:t> 14 2013,</a:t>
            </a:r>
          </a:p>
          <a:p>
            <a:r>
              <a:rPr lang="hu-HU">
                <a:solidFill>
                  <a:srgbClr val="000000"/>
                </a:solidFill>
              </a:rPr>
              <a:t> </a:t>
            </a:r>
            <a:r>
              <a:rPr lang="hu-HU" smtClean="0">
                <a:solidFill>
                  <a:srgbClr val="000000"/>
                </a:solidFill>
              </a:rPr>
              <a:t>         </a:t>
            </a:r>
            <a:r>
              <a:rPr lang="hu-HU" sz="1350">
                <a:solidFill>
                  <a:srgbClr val="000000"/>
                </a:solidFill>
              </a:rPr>
              <a:t>http://</a:t>
            </a:r>
            <a:r>
              <a:rPr lang="hu-HU" sz="1350" smtClean="0">
                <a:solidFill>
                  <a:srgbClr val="000000"/>
                </a:solidFill>
              </a:rPr>
              <a:t>www.arm.com/zh/files/event/arm_multimedia_seminar_shenzhen_2013_ianferguson</a:t>
            </a:r>
            <a:r>
              <a:rPr lang="hu-HU" sz="1350">
                <a:solidFill>
                  <a:srgbClr val="000000"/>
                </a:solidFill>
              </a:rPr>
              <a:t>.</a:t>
            </a:r>
            <a:endParaRPr lang="hu-HU" sz="1350" smtClean="0">
              <a:solidFill>
                <a:srgbClr val="000000"/>
              </a:solidFill>
            </a:endParaRPr>
          </a:p>
          <a:p>
            <a:r>
              <a:rPr lang="hu-HU" sz="1350">
                <a:solidFill>
                  <a:srgbClr val="000000"/>
                </a:solidFill>
              </a:rPr>
              <a:t> </a:t>
            </a:r>
            <a:r>
              <a:rPr lang="hu-HU" sz="1350" smtClean="0">
                <a:solidFill>
                  <a:srgbClr val="000000"/>
                </a:solidFill>
              </a:rPr>
              <a:t>         pdf</a:t>
            </a:r>
            <a:endParaRPr lang="en-US" sz="1350" smtClean="0">
              <a:solidFill>
                <a:srgbClr val="000000"/>
              </a:solidFill>
            </a:endParaRPr>
          </a:p>
        </p:txBody>
      </p:sp>
      <p:sp>
        <p:nvSpPr>
          <p:cNvPr id="12" name="Text Box 11"/>
          <p:cNvSpPr txBox="1">
            <a:spLocks noChangeArrowheads="1"/>
          </p:cNvSpPr>
          <p:nvPr/>
        </p:nvSpPr>
        <p:spPr bwMode="auto">
          <a:xfrm>
            <a:off x="177940" y="3383995"/>
            <a:ext cx="64986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mtClean="0">
                <a:solidFill>
                  <a:srgbClr val="000000"/>
                </a:solidFill>
              </a:rPr>
              <a:t>[</a:t>
            </a:r>
            <a:r>
              <a:rPr lang="hu-HU" smtClean="0">
                <a:solidFill>
                  <a:srgbClr val="000000"/>
                </a:solidFill>
              </a:rPr>
              <a:t>14</a:t>
            </a:r>
            <a:r>
              <a:rPr lang="en-US" smtClean="0">
                <a:solidFill>
                  <a:srgbClr val="000000"/>
                </a:solidFill>
              </a:rPr>
              <a:t>]: </a:t>
            </a:r>
            <a:r>
              <a:rPr lang="hu-HU" err="1">
                <a:solidFill>
                  <a:srgbClr val="000000"/>
                </a:solidFill>
              </a:rPr>
              <a:t>Goto</a:t>
            </a:r>
            <a:r>
              <a:rPr lang="hu-HU">
                <a:solidFill>
                  <a:srgbClr val="000000"/>
                </a:solidFill>
              </a:rPr>
              <a:t> H., ARM </a:t>
            </a:r>
            <a:r>
              <a:rPr lang="hu-HU" err="1">
                <a:solidFill>
                  <a:srgbClr val="000000"/>
                </a:solidFill>
              </a:rPr>
              <a:t>Cortex</a:t>
            </a:r>
            <a:r>
              <a:rPr lang="hu-HU">
                <a:solidFill>
                  <a:srgbClr val="000000"/>
                </a:solidFill>
              </a:rPr>
              <a:t> – A </a:t>
            </a:r>
            <a:r>
              <a:rPr lang="hu-HU" err="1">
                <a:solidFill>
                  <a:srgbClr val="000000"/>
                </a:solidFill>
              </a:rPr>
              <a:t>Family</a:t>
            </a:r>
            <a:r>
              <a:rPr lang="hu-HU">
                <a:solidFill>
                  <a:srgbClr val="000000"/>
                </a:solidFill>
              </a:rPr>
              <a:t> </a:t>
            </a:r>
            <a:r>
              <a:rPr lang="hu-HU" err="1">
                <a:solidFill>
                  <a:srgbClr val="000000"/>
                </a:solidFill>
              </a:rPr>
              <a:t>Architecture</a:t>
            </a:r>
            <a:r>
              <a:rPr lang="hu-HU">
                <a:solidFill>
                  <a:srgbClr val="000000"/>
                </a:solidFill>
              </a:rPr>
              <a:t>, 2010,</a:t>
            </a:r>
          </a:p>
          <a:p>
            <a:r>
              <a:rPr lang="hu-HU">
                <a:solidFill>
                  <a:srgbClr val="000000"/>
                </a:solidFill>
              </a:rPr>
              <a:t>          </a:t>
            </a:r>
            <a:r>
              <a:rPr lang="en-US">
                <a:solidFill>
                  <a:srgbClr val="000000"/>
                </a:solidFill>
              </a:rPr>
              <a:t>http://</a:t>
            </a:r>
            <a:r>
              <a:rPr lang="en-US" smtClean="0">
                <a:solidFill>
                  <a:srgbClr val="000000"/>
                </a:solidFill>
              </a:rPr>
              <a:t>pc.watch.impress.co.jp/video/pcw/docs/423/409/p1.pdf</a:t>
            </a:r>
            <a:endParaRPr lang="en-US">
              <a:solidFill>
                <a:srgbClr val="000000"/>
              </a:solidFill>
            </a:endParaRPr>
          </a:p>
        </p:txBody>
      </p:sp>
      <p:sp>
        <p:nvSpPr>
          <p:cNvPr id="15" name="Text Box 11"/>
          <p:cNvSpPr txBox="1">
            <a:spLocks noChangeArrowheads="1"/>
          </p:cNvSpPr>
          <p:nvPr/>
        </p:nvSpPr>
        <p:spPr bwMode="auto">
          <a:xfrm>
            <a:off x="177940" y="3957404"/>
            <a:ext cx="90846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mtClean="0">
                <a:solidFill>
                  <a:srgbClr val="000000"/>
                </a:solidFill>
              </a:rPr>
              <a:t>[</a:t>
            </a:r>
            <a:r>
              <a:rPr lang="hu-HU" smtClean="0">
                <a:solidFill>
                  <a:srgbClr val="000000"/>
                </a:solidFill>
              </a:rPr>
              <a:t>15</a:t>
            </a:r>
            <a:r>
              <a:rPr lang="en-US" smtClean="0">
                <a:solidFill>
                  <a:srgbClr val="000000"/>
                </a:solidFill>
              </a:rPr>
              <a:t>]: </a:t>
            </a:r>
            <a:r>
              <a:rPr lang="hu-HU" err="1" smtClean="0">
                <a:solidFill>
                  <a:srgbClr val="000000"/>
                </a:solidFill>
              </a:rPr>
              <a:t>Stevens</a:t>
            </a:r>
            <a:r>
              <a:rPr lang="hu-HU" smtClean="0">
                <a:solidFill>
                  <a:srgbClr val="000000"/>
                </a:solidFill>
              </a:rPr>
              <a:t> H., </a:t>
            </a:r>
            <a:r>
              <a:rPr lang="en-US"/>
              <a:t>Introduction to </a:t>
            </a:r>
            <a:r>
              <a:rPr lang="en-US" smtClean="0"/>
              <a:t>AMBA</a:t>
            </a:r>
            <a:r>
              <a:rPr lang="hu-HU" smtClean="0"/>
              <a:t> </a:t>
            </a:r>
            <a:r>
              <a:rPr lang="en-US" smtClean="0"/>
              <a:t>4 ACE</a:t>
            </a:r>
            <a:r>
              <a:rPr lang="hu-HU" smtClean="0"/>
              <a:t> </a:t>
            </a:r>
            <a:r>
              <a:rPr lang="en-US" smtClean="0"/>
              <a:t>and </a:t>
            </a:r>
            <a:r>
              <a:rPr lang="en-US" err="1" smtClean="0"/>
              <a:t>big.LITTLE</a:t>
            </a:r>
            <a:r>
              <a:rPr lang="hu-HU"/>
              <a:t> </a:t>
            </a:r>
            <a:r>
              <a:rPr lang="en-US" smtClean="0"/>
              <a:t>Processing Technology</a:t>
            </a:r>
            <a:r>
              <a:rPr lang="hu-HU" smtClean="0">
                <a:solidFill>
                  <a:srgbClr val="000000"/>
                </a:solidFill>
              </a:rPr>
              <a:t>, White </a:t>
            </a:r>
            <a:r>
              <a:rPr lang="hu-HU" err="1" smtClean="0">
                <a:solidFill>
                  <a:srgbClr val="000000"/>
                </a:solidFill>
              </a:rPr>
              <a:t>Paper</a:t>
            </a:r>
            <a:r>
              <a:rPr lang="hu-HU" smtClean="0">
                <a:solidFill>
                  <a:srgbClr val="000000"/>
                </a:solidFill>
              </a:rPr>
              <a:t>,</a:t>
            </a:r>
          </a:p>
          <a:p>
            <a:r>
              <a:rPr lang="hu-HU">
                <a:solidFill>
                  <a:srgbClr val="000000"/>
                </a:solidFill>
              </a:rPr>
              <a:t> </a:t>
            </a:r>
            <a:r>
              <a:rPr lang="hu-HU" smtClean="0">
                <a:solidFill>
                  <a:srgbClr val="000000"/>
                </a:solidFill>
              </a:rPr>
              <a:t>         </a:t>
            </a:r>
            <a:r>
              <a:rPr lang="hu-HU" err="1" smtClean="0">
                <a:solidFill>
                  <a:srgbClr val="000000"/>
                </a:solidFill>
              </a:rPr>
              <a:t>June</a:t>
            </a:r>
            <a:r>
              <a:rPr lang="hu-HU">
                <a:solidFill>
                  <a:srgbClr val="000000"/>
                </a:solidFill>
              </a:rPr>
              <a:t> 6 2011, http://www.arm.com/files/pdf/CacheCoherencyWhitepaper_6June2011.pdf</a:t>
            </a:r>
            <a:endParaRPr lang="en-US"/>
          </a:p>
        </p:txBody>
      </p:sp>
      <p:sp>
        <p:nvSpPr>
          <p:cNvPr id="26" name="Text Box 11"/>
          <p:cNvSpPr txBox="1">
            <a:spLocks noChangeArrowheads="1"/>
          </p:cNvSpPr>
          <p:nvPr/>
        </p:nvSpPr>
        <p:spPr bwMode="auto">
          <a:xfrm>
            <a:off x="187465" y="4561519"/>
            <a:ext cx="80732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16</a:t>
            </a:r>
            <a:r>
              <a:rPr lang="en-US" dirty="0" smtClean="0">
                <a:solidFill>
                  <a:srgbClr val="000000"/>
                </a:solidFill>
              </a:rPr>
              <a:t>]: </a:t>
            </a:r>
            <a:r>
              <a:rPr lang="hu-HU" dirty="0" smtClean="0">
                <a:solidFill>
                  <a:srgbClr val="000000"/>
                </a:solidFill>
              </a:rPr>
              <a:t>Shimpi A.L., </a:t>
            </a:r>
            <a:r>
              <a:rPr lang="en-US" dirty="0"/>
              <a:t>The ARM Diaries, Part 2: Understanding the Cortex </a:t>
            </a:r>
            <a:r>
              <a:rPr lang="en-US" dirty="0" smtClean="0"/>
              <a:t>A12</a:t>
            </a:r>
            <a:r>
              <a:rPr lang="hu-HU" dirty="0" smtClean="0"/>
              <a:t>, AnandTech,</a:t>
            </a:r>
            <a:endParaRPr lang="hu-HU" dirty="0">
              <a:solidFill>
                <a:srgbClr val="000000"/>
              </a:solidFill>
            </a:endParaRPr>
          </a:p>
          <a:p>
            <a:r>
              <a:rPr lang="hu-HU" dirty="0" smtClean="0">
                <a:solidFill>
                  <a:srgbClr val="000000"/>
                </a:solidFill>
              </a:rPr>
              <a:t>          July</a:t>
            </a:r>
            <a:r>
              <a:rPr lang="hu-HU" dirty="0">
                <a:solidFill>
                  <a:srgbClr val="000000"/>
                </a:solidFill>
              </a:rPr>
              <a:t> 17 2013, http://</a:t>
            </a:r>
            <a:r>
              <a:rPr lang="hu-HU" dirty="0" smtClean="0">
                <a:solidFill>
                  <a:srgbClr val="000000"/>
                </a:solidFill>
              </a:rPr>
              <a:t>www.anandtech.com/show/7126/the-arm-diaries-part-2-</a:t>
            </a:r>
          </a:p>
          <a:p>
            <a:r>
              <a:rPr lang="hu-HU" dirty="0">
                <a:solidFill>
                  <a:srgbClr val="000000"/>
                </a:solidFill>
              </a:rPr>
              <a:t> </a:t>
            </a:r>
            <a:r>
              <a:rPr lang="hu-HU" dirty="0" smtClean="0">
                <a:solidFill>
                  <a:srgbClr val="000000"/>
                </a:solidFill>
              </a:rPr>
              <a:t>         understanding-the-cortex-a12</a:t>
            </a:r>
            <a:endParaRPr lang="en-US" dirty="0">
              <a:solidFill>
                <a:srgbClr val="000000"/>
              </a:solidFill>
            </a:endParaRPr>
          </a:p>
        </p:txBody>
      </p:sp>
      <p:sp>
        <p:nvSpPr>
          <p:cNvPr id="19" name="Text Box 11"/>
          <p:cNvSpPr txBox="1">
            <a:spLocks noChangeArrowheads="1"/>
          </p:cNvSpPr>
          <p:nvPr/>
        </p:nvSpPr>
        <p:spPr bwMode="auto">
          <a:xfrm>
            <a:off x="177940" y="5376360"/>
            <a:ext cx="83373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mtClean="0">
                <a:solidFill>
                  <a:srgbClr val="000000"/>
                </a:solidFill>
              </a:rPr>
              <a:t>[</a:t>
            </a:r>
            <a:r>
              <a:rPr lang="hu-HU" smtClean="0">
                <a:solidFill>
                  <a:srgbClr val="000000"/>
                </a:solidFill>
              </a:rPr>
              <a:t>17</a:t>
            </a:r>
            <a:r>
              <a:rPr lang="en-US" smtClean="0">
                <a:solidFill>
                  <a:srgbClr val="000000"/>
                </a:solidFill>
              </a:rPr>
              <a:t>]: </a:t>
            </a:r>
            <a:r>
              <a:rPr lang="hu-HU" err="1" smtClean="0">
                <a:solidFill>
                  <a:srgbClr val="000000"/>
                </a:solidFill>
              </a:rPr>
              <a:t>Shimpi</a:t>
            </a:r>
            <a:r>
              <a:rPr lang="hu-HU" smtClean="0">
                <a:solidFill>
                  <a:srgbClr val="000000"/>
                </a:solidFill>
              </a:rPr>
              <a:t> A.L., </a:t>
            </a:r>
            <a:r>
              <a:rPr lang="en-US"/>
              <a:t>ARM Cortex A17: An Evolved Cortex A12 for the Mainstream in </a:t>
            </a:r>
            <a:r>
              <a:rPr lang="en-US" smtClean="0"/>
              <a:t>2015</a:t>
            </a:r>
            <a:r>
              <a:rPr lang="hu-HU" smtClean="0">
                <a:solidFill>
                  <a:srgbClr val="000000"/>
                </a:solidFill>
              </a:rPr>
              <a:t>,</a:t>
            </a:r>
            <a:endParaRPr lang="hu-HU">
              <a:solidFill>
                <a:srgbClr val="000000"/>
              </a:solidFill>
            </a:endParaRPr>
          </a:p>
          <a:p>
            <a:r>
              <a:rPr lang="hu-HU">
                <a:solidFill>
                  <a:srgbClr val="000000"/>
                </a:solidFill>
              </a:rPr>
              <a:t>          </a:t>
            </a:r>
            <a:r>
              <a:rPr lang="hu-HU" err="1" smtClean="0">
                <a:solidFill>
                  <a:srgbClr val="000000"/>
                </a:solidFill>
              </a:rPr>
              <a:t>AnandTech</a:t>
            </a:r>
            <a:r>
              <a:rPr lang="hu-HU" smtClean="0">
                <a:solidFill>
                  <a:srgbClr val="000000"/>
                </a:solidFill>
              </a:rPr>
              <a:t>, Febr. </a:t>
            </a:r>
            <a:r>
              <a:rPr lang="hu-HU">
                <a:solidFill>
                  <a:srgbClr val="000000"/>
                </a:solidFill>
              </a:rPr>
              <a:t>11 2014, http://www.anandtech.com/show/7739/arm-cortex-a17</a:t>
            </a:r>
            <a:endParaRPr lang="en-US">
              <a:solidFill>
                <a:srgbClr val="000000"/>
              </a:solidFill>
            </a:endParaRPr>
          </a:p>
        </p:txBody>
      </p:sp>
      <p:sp>
        <p:nvSpPr>
          <p:cNvPr id="16" name="Text Box 11"/>
          <p:cNvSpPr txBox="1">
            <a:spLocks noChangeArrowheads="1"/>
          </p:cNvSpPr>
          <p:nvPr/>
        </p:nvSpPr>
        <p:spPr bwMode="auto">
          <a:xfrm>
            <a:off x="187465" y="5977855"/>
            <a:ext cx="78166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mtClean="0">
                <a:solidFill>
                  <a:srgbClr val="000000"/>
                </a:solidFill>
              </a:rPr>
              <a:t>[</a:t>
            </a:r>
            <a:r>
              <a:rPr lang="hu-HU" smtClean="0">
                <a:solidFill>
                  <a:srgbClr val="000000"/>
                </a:solidFill>
              </a:rPr>
              <a:t>18</a:t>
            </a:r>
            <a:r>
              <a:rPr lang="en-US" smtClean="0">
                <a:solidFill>
                  <a:srgbClr val="000000"/>
                </a:solidFill>
              </a:rPr>
              <a:t>]: </a:t>
            </a:r>
            <a:r>
              <a:rPr lang="hu-HU" err="1" smtClean="0">
                <a:solidFill>
                  <a:srgbClr val="000000"/>
                </a:solidFill>
              </a:rPr>
              <a:t>Ryan</a:t>
            </a:r>
            <a:r>
              <a:rPr lang="hu-HU" smtClean="0">
                <a:solidFill>
                  <a:srgbClr val="000000"/>
                </a:solidFill>
              </a:rPr>
              <a:t> H., </a:t>
            </a:r>
            <a:r>
              <a:rPr lang="hu-HU"/>
              <a:t>Intel, AMD &amp; ARM </a:t>
            </a:r>
            <a:r>
              <a:rPr lang="hu-HU" err="1" smtClean="0"/>
              <a:t>Processors</a:t>
            </a:r>
            <a:r>
              <a:rPr lang="hu-HU" smtClean="0">
                <a:solidFill>
                  <a:srgbClr val="000000"/>
                </a:solidFill>
              </a:rPr>
              <a:t>, </a:t>
            </a:r>
            <a:r>
              <a:rPr lang="en-US"/>
              <a:t>University of Wisconsin </a:t>
            </a:r>
            <a:r>
              <a:rPr lang="en-US" err="1"/>
              <a:t>DoIT</a:t>
            </a:r>
            <a:r>
              <a:rPr lang="en-US"/>
              <a:t> </a:t>
            </a:r>
            <a:r>
              <a:rPr lang="en-US" err="1"/>
              <a:t>Techstore</a:t>
            </a:r>
            <a:endParaRPr lang="hu-HU"/>
          </a:p>
          <a:p>
            <a:r>
              <a:rPr lang="hu-HU">
                <a:solidFill>
                  <a:srgbClr val="000000"/>
                </a:solidFill>
              </a:rPr>
              <a:t>          https://kb.wisc.edu/showroom/page.php?id=4927</a:t>
            </a:r>
            <a:endParaRPr lang="en-US">
              <a:solidFill>
                <a:srgbClr val="000000"/>
              </a:solidFill>
            </a:endParaRPr>
          </a:p>
        </p:txBody>
      </p:sp>
    </p:spTree>
    <p:extLst>
      <p:ext uri="{BB962C8B-B14F-4D97-AF65-F5344CB8AC3E}">
        <p14:creationId xmlns:p14="http://schemas.microsoft.com/office/powerpoint/2010/main" val="2996772602"/>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13"/>
          <p:cNvSpPr>
            <a:spLocks noChangeArrowheads="1"/>
          </p:cNvSpPr>
          <p:nvPr/>
        </p:nvSpPr>
        <p:spPr bwMode="auto">
          <a:xfrm>
            <a:off x="0" y="-26988"/>
            <a:ext cx="9144000" cy="393701"/>
          </a:xfrm>
          <a:prstGeom prst="rect">
            <a:avLst/>
          </a:pr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fontAlgn="base">
              <a:spcBef>
                <a:spcPct val="0"/>
              </a:spcBef>
              <a:spcAft>
                <a:spcPct val="0"/>
              </a:spcAft>
            </a:pPr>
            <a:r>
              <a:rPr lang="hu-HU" dirty="0">
                <a:solidFill>
                  <a:srgbClr val="FFFFFF"/>
                </a:solidFill>
              </a:rPr>
              <a:t>7</a:t>
            </a:r>
            <a:r>
              <a:rPr lang="hu-HU" dirty="0" smtClean="0">
                <a:solidFill>
                  <a:srgbClr val="FFFFFF"/>
                </a:solidFill>
              </a:rPr>
              <a:t>. </a:t>
            </a:r>
            <a:r>
              <a:rPr lang="en-US" dirty="0" smtClean="0">
                <a:solidFill>
                  <a:srgbClr val="FFFFFF"/>
                </a:solidFill>
              </a:rPr>
              <a:t>References (</a:t>
            </a:r>
            <a:r>
              <a:rPr lang="hu-HU" dirty="0" smtClean="0">
                <a:solidFill>
                  <a:srgbClr val="FFFFFF"/>
                </a:solidFill>
              </a:rPr>
              <a:t>3</a:t>
            </a:r>
            <a:r>
              <a:rPr lang="en-US" dirty="0" smtClean="0">
                <a:solidFill>
                  <a:srgbClr val="FFFFFF"/>
                </a:solidFill>
              </a:rPr>
              <a:t>)</a:t>
            </a:r>
          </a:p>
        </p:txBody>
      </p:sp>
      <p:sp>
        <p:nvSpPr>
          <p:cNvPr id="138244" name="Text Box 11"/>
          <p:cNvSpPr txBox="1">
            <a:spLocks noChangeArrowheads="1"/>
          </p:cNvSpPr>
          <p:nvPr/>
        </p:nvSpPr>
        <p:spPr bwMode="auto">
          <a:xfrm>
            <a:off x="176213" y="1043735"/>
            <a:ext cx="89723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mtClean="0">
                <a:solidFill>
                  <a:srgbClr val="000000"/>
                </a:solidFill>
              </a:rPr>
              <a:t>[</a:t>
            </a:r>
            <a:r>
              <a:rPr lang="hu-HU" smtClean="0">
                <a:solidFill>
                  <a:srgbClr val="000000"/>
                </a:solidFill>
              </a:rPr>
              <a:t>20</a:t>
            </a:r>
            <a:r>
              <a:rPr lang="en-US" smtClean="0">
                <a:solidFill>
                  <a:srgbClr val="000000"/>
                </a:solidFill>
              </a:rPr>
              <a:t>]: </a:t>
            </a:r>
            <a:r>
              <a:rPr lang="hu-HU"/>
              <a:t>Mali Performance </a:t>
            </a:r>
            <a:r>
              <a:rPr lang="hu-HU" err="1"/>
              <a:t>Efficient</a:t>
            </a:r>
            <a:r>
              <a:rPr lang="hu-HU"/>
              <a:t> </a:t>
            </a:r>
            <a:r>
              <a:rPr lang="hu-HU" err="1" smtClean="0"/>
              <a:t>Graphics</a:t>
            </a:r>
            <a:r>
              <a:rPr lang="hu-HU" smtClean="0">
                <a:solidFill>
                  <a:srgbClr val="000000"/>
                </a:solidFill>
              </a:rPr>
              <a:t>, ARM</a:t>
            </a:r>
          </a:p>
          <a:p>
            <a:r>
              <a:rPr lang="hu-HU">
                <a:solidFill>
                  <a:srgbClr val="000000"/>
                </a:solidFill>
              </a:rPr>
              <a:t> </a:t>
            </a:r>
            <a:r>
              <a:rPr lang="hu-HU" smtClean="0">
                <a:solidFill>
                  <a:srgbClr val="000000"/>
                </a:solidFill>
              </a:rPr>
              <a:t>         </a:t>
            </a:r>
            <a:r>
              <a:rPr lang="hu-HU">
                <a:solidFill>
                  <a:srgbClr val="000000"/>
                </a:solidFill>
              </a:rPr>
              <a:t>http://www.arm.com/products/multimedia/mali-performance-efficient-graphics/index.php</a:t>
            </a:r>
            <a:endParaRPr lang="hu-HU" smtClean="0">
              <a:solidFill>
                <a:srgbClr val="000000"/>
              </a:solidFill>
            </a:endParaRPr>
          </a:p>
        </p:txBody>
      </p:sp>
      <p:sp>
        <p:nvSpPr>
          <p:cNvPr id="139271" name="Text Box 11"/>
          <p:cNvSpPr txBox="1">
            <a:spLocks noChangeArrowheads="1"/>
          </p:cNvSpPr>
          <p:nvPr/>
        </p:nvSpPr>
        <p:spPr bwMode="auto">
          <a:xfrm>
            <a:off x="176213" y="1640945"/>
            <a:ext cx="6805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mtClean="0">
                <a:solidFill>
                  <a:srgbClr val="000000"/>
                </a:solidFill>
              </a:rPr>
              <a:t>[</a:t>
            </a:r>
            <a:r>
              <a:rPr lang="hu-HU" smtClean="0">
                <a:solidFill>
                  <a:srgbClr val="000000"/>
                </a:solidFill>
              </a:rPr>
              <a:t>21</a:t>
            </a:r>
            <a:r>
              <a:rPr lang="en-US" smtClean="0">
                <a:solidFill>
                  <a:srgbClr val="000000"/>
                </a:solidFill>
              </a:rPr>
              <a:t>]: </a:t>
            </a:r>
            <a:r>
              <a:rPr lang="hu-HU"/>
              <a:t>Cortex-A8 </a:t>
            </a:r>
            <a:r>
              <a:rPr lang="hu-HU" err="1" smtClean="0"/>
              <a:t>Processor</a:t>
            </a:r>
            <a:r>
              <a:rPr lang="hu-HU" smtClean="0">
                <a:solidFill>
                  <a:srgbClr val="000000"/>
                </a:solidFill>
              </a:rPr>
              <a:t>, ARM </a:t>
            </a:r>
            <a:r>
              <a:rPr lang="hu-HU" err="1" smtClean="0">
                <a:solidFill>
                  <a:srgbClr val="000000"/>
                </a:solidFill>
              </a:rPr>
              <a:t>Cortex-A</a:t>
            </a:r>
            <a:r>
              <a:rPr lang="hu-HU" smtClean="0">
                <a:solidFill>
                  <a:srgbClr val="000000"/>
                </a:solidFill>
              </a:rPr>
              <a:t> Series,</a:t>
            </a:r>
          </a:p>
          <a:p>
            <a:r>
              <a:rPr lang="hu-HU">
                <a:solidFill>
                  <a:srgbClr val="000000"/>
                </a:solidFill>
              </a:rPr>
              <a:t> </a:t>
            </a:r>
            <a:r>
              <a:rPr lang="hu-HU" smtClean="0">
                <a:solidFill>
                  <a:srgbClr val="000000"/>
                </a:solidFill>
              </a:rPr>
              <a:t>         </a:t>
            </a:r>
            <a:r>
              <a:rPr lang="en-US">
                <a:solidFill>
                  <a:srgbClr val="000000"/>
                </a:solidFill>
              </a:rPr>
              <a:t>http://www.arm.com/products/processors/cortex-a/cortex-a8.php</a:t>
            </a:r>
          </a:p>
        </p:txBody>
      </p:sp>
      <p:sp>
        <p:nvSpPr>
          <p:cNvPr id="139273" name="Rectangle 11"/>
          <p:cNvSpPr>
            <a:spLocks noChangeArrowheads="1"/>
          </p:cNvSpPr>
          <p:nvPr/>
        </p:nvSpPr>
        <p:spPr bwMode="auto">
          <a:xfrm>
            <a:off x="184150" y="652500"/>
            <a:ext cx="88868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fontAlgn="base">
              <a:spcBef>
                <a:spcPct val="0"/>
              </a:spcBef>
              <a:spcAft>
                <a:spcPct val="0"/>
              </a:spcAft>
            </a:pPr>
            <a:r>
              <a:rPr lang="en-US" sz="1400" smtClean="0">
                <a:solidFill>
                  <a:srgbClr val="000000"/>
                </a:solidFill>
              </a:rPr>
              <a:t>[</a:t>
            </a:r>
            <a:r>
              <a:rPr lang="hu-HU" sz="1400" smtClean="0">
                <a:solidFill>
                  <a:srgbClr val="000000"/>
                </a:solidFill>
              </a:rPr>
              <a:t>19</a:t>
            </a:r>
            <a:r>
              <a:rPr lang="en-US" sz="1400" smtClean="0">
                <a:solidFill>
                  <a:srgbClr val="000000"/>
                </a:solidFill>
              </a:rPr>
              <a:t>]: </a:t>
            </a:r>
            <a:r>
              <a:rPr lang="hu-HU" sz="1400" err="1" smtClean="0">
                <a:solidFill>
                  <a:srgbClr val="000000"/>
                </a:solidFill>
              </a:rPr>
              <a:t>Rao</a:t>
            </a:r>
            <a:r>
              <a:rPr lang="hu-HU" sz="1400" smtClean="0">
                <a:solidFill>
                  <a:srgbClr val="000000"/>
                </a:solidFill>
              </a:rPr>
              <a:t> A., ARM: a </a:t>
            </a:r>
            <a:r>
              <a:rPr lang="hu-HU" sz="1400" err="1" smtClean="0">
                <a:solidFill>
                  <a:srgbClr val="000000"/>
                </a:solidFill>
              </a:rPr>
              <a:t>mandatory</a:t>
            </a:r>
            <a:r>
              <a:rPr lang="hu-HU" sz="1400" smtClean="0">
                <a:solidFill>
                  <a:srgbClr val="000000"/>
                </a:solidFill>
              </a:rPr>
              <a:t> primer, Element14, 2014</a:t>
            </a:r>
          </a:p>
        </p:txBody>
      </p:sp>
      <p:sp>
        <p:nvSpPr>
          <p:cNvPr id="13" name="Text Box 11"/>
          <p:cNvSpPr txBox="1">
            <a:spLocks noChangeArrowheads="1"/>
          </p:cNvSpPr>
          <p:nvPr/>
        </p:nvSpPr>
        <p:spPr bwMode="auto">
          <a:xfrm>
            <a:off x="160571" y="2233325"/>
            <a:ext cx="92651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mtClean="0">
                <a:solidFill>
                  <a:srgbClr val="000000"/>
                </a:solidFill>
              </a:rPr>
              <a:t>[</a:t>
            </a:r>
            <a:r>
              <a:rPr lang="hu-HU" smtClean="0">
                <a:solidFill>
                  <a:srgbClr val="000000"/>
                </a:solidFill>
              </a:rPr>
              <a:t>22</a:t>
            </a:r>
            <a:r>
              <a:rPr lang="en-US" smtClean="0">
                <a:solidFill>
                  <a:srgbClr val="000000"/>
                </a:solidFill>
              </a:rPr>
              <a:t>]: </a:t>
            </a:r>
            <a:r>
              <a:rPr lang="hu-HU" err="1" smtClean="0">
                <a:solidFill>
                  <a:srgbClr val="000000"/>
                </a:solidFill>
              </a:rPr>
              <a:t>Architecture</a:t>
            </a:r>
            <a:r>
              <a:rPr lang="hu-HU" smtClean="0">
                <a:solidFill>
                  <a:srgbClr val="000000"/>
                </a:solidFill>
              </a:rPr>
              <a:t> and </a:t>
            </a:r>
            <a:r>
              <a:rPr lang="hu-HU" err="1" smtClean="0">
                <a:solidFill>
                  <a:srgbClr val="000000"/>
                </a:solidFill>
              </a:rPr>
              <a:t>Implementation</a:t>
            </a:r>
            <a:r>
              <a:rPr lang="hu-HU" smtClean="0">
                <a:solidFill>
                  <a:srgbClr val="000000"/>
                </a:solidFill>
              </a:rPr>
              <a:t> of </a:t>
            </a:r>
            <a:r>
              <a:rPr lang="hu-HU" err="1" smtClean="0">
                <a:solidFill>
                  <a:srgbClr val="000000"/>
                </a:solidFill>
              </a:rPr>
              <a:t>the</a:t>
            </a:r>
            <a:r>
              <a:rPr lang="hu-HU" smtClean="0">
                <a:solidFill>
                  <a:srgbClr val="000000"/>
                </a:solidFill>
              </a:rPr>
              <a:t> ARM Cortex-A8 </a:t>
            </a:r>
            <a:r>
              <a:rPr lang="hu-HU" err="1" smtClean="0">
                <a:solidFill>
                  <a:srgbClr val="000000"/>
                </a:solidFill>
              </a:rPr>
              <a:t>Microprocessor</a:t>
            </a:r>
            <a:r>
              <a:rPr lang="hu-HU" smtClean="0">
                <a:solidFill>
                  <a:srgbClr val="000000"/>
                </a:solidFill>
              </a:rPr>
              <a:t>, White </a:t>
            </a:r>
            <a:r>
              <a:rPr lang="hu-HU" err="1" smtClean="0">
                <a:solidFill>
                  <a:srgbClr val="000000"/>
                </a:solidFill>
              </a:rPr>
              <a:t>Paper</a:t>
            </a:r>
            <a:r>
              <a:rPr lang="hu-HU" smtClean="0">
                <a:solidFill>
                  <a:srgbClr val="000000"/>
                </a:solidFill>
              </a:rPr>
              <a:t>,</a:t>
            </a:r>
          </a:p>
          <a:p>
            <a:r>
              <a:rPr lang="hu-HU">
                <a:solidFill>
                  <a:srgbClr val="000000"/>
                </a:solidFill>
              </a:rPr>
              <a:t> </a:t>
            </a:r>
            <a:r>
              <a:rPr lang="hu-HU" smtClean="0">
                <a:solidFill>
                  <a:srgbClr val="000000"/>
                </a:solidFill>
              </a:rPr>
              <a:t>         </a:t>
            </a:r>
            <a:r>
              <a:rPr lang="hu-HU" err="1" smtClean="0">
                <a:solidFill>
                  <a:srgbClr val="000000"/>
                </a:solidFill>
              </a:rPr>
              <a:t>Oct</a:t>
            </a:r>
            <a:r>
              <a:rPr lang="hu-HU" smtClean="0">
                <a:solidFill>
                  <a:srgbClr val="000000"/>
                </a:solidFill>
              </a:rPr>
              <a:t>. </a:t>
            </a:r>
            <a:r>
              <a:rPr lang="hu-HU">
                <a:solidFill>
                  <a:srgbClr val="000000"/>
                </a:solidFill>
              </a:rPr>
              <a:t>2005, </a:t>
            </a:r>
            <a:r>
              <a:rPr lang="hu-HU" sz="1380">
                <a:solidFill>
                  <a:srgbClr val="000000"/>
                </a:solidFill>
              </a:rPr>
              <a:t>https://www.pixhawk.ethz.ch/_media/software/optimization/neon_whitepaper.pdf</a:t>
            </a:r>
            <a:endParaRPr lang="en-US" sz="1380" smtClean="0">
              <a:solidFill>
                <a:srgbClr val="000000"/>
              </a:solidFill>
            </a:endParaRPr>
          </a:p>
        </p:txBody>
      </p:sp>
      <p:sp>
        <p:nvSpPr>
          <p:cNvPr id="12" name="Text Box 11"/>
          <p:cNvSpPr txBox="1">
            <a:spLocks noChangeArrowheads="1"/>
          </p:cNvSpPr>
          <p:nvPr/>
        </p:nvSpPr>
        <p:spPr bwMode="auto">
          <a:xfrm>
            <a:off x="177940" y="2841725"/>
            <a:ext cx="69265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mtClean="0">
                <a:solidFill>
                  <a:srgbClr val="000000"/>
                </a:solidFill>
              </a:rPr>
              <a:t>[</a:t>
            </a:r>
            <a:r>
              <a:rPr lang="hu-HU" smtClean="0">
                <a:solidFill>
                  <a:srgbClr val="000000"/>
                </a:solidFill>
              </a:rPr>
              <a:t>23</a:t>
            </a:r>
            <a:r>
              <a:rPr lang="en-US" smtClean="0">
                <a:solidFill>
                  <a:srgbClr val="000000"/>
                </a:solidFill>
              </a:rPr>
              <a:t>]: </a:t>
            </a:r>
            <a:r>
              <a:rPr lang="hu-HU" err="1" smtClean="0">
                <a:solidFill>
                  <a:srgbClr val="000000"/>
                </a:solidFill>
              </a:rPr>
              <a:t>Shimpi</a:t>
            </a:r>
            <a:r>
              <a:rPr lang="hu-HU" smtClean="0">
                <a:solidFill>
                  <a:srgbClr val="000000"/>
                </a:solidFill>
              </a:rPr>
              <a:t> A.L., </a:t>
            </a:r>
            <a:r>
              <a:rPr lang="en-US"/>
              <a:t>Understanding the iPhone </a:t>
            </a:r>
            <a:r>
              <a:rPr lang="en-US" smtClean="0"/>
              <a:t>3GS</a:t>
            </a:r>
            <a:r>
              <a:rPr lang="hu-HU" smtClean="0">
                <a:solidFill>
                  <a:srgbClr val="000000"/>
                </a:solidFill>
              </a:rPr>
              <a:t>, </a:t>
            </a:r>
            <a:r>
              <a:rPr lang="hu-HU" err="1" smtClean="0">
                <a:solidFill>
                  <a:srgbClr val="000000"/>
                </a:solidFill>
              </a:rPr>
              <a:t>AnandTech</a:t>
            </a:r>
            <a:r>
              <a:rPr lang="hu-HU" smtClean="0">
                <a:solidFill>
                  <a:srgbClr val="000000"/>
                </a:solidFill>
              </a:rPr>
              <a:t>, </a:t>
            </a:r>
            <a:r>
              <a:rPr lang="hu-HU" err="1" smtClean="0">
                <a:solidFill>
                  <a:srgbClr val="000000"/>
                </a:solidFill>
              </a:rPr>
              <a:t>July</a:t>
            </a:r>
            <a:r>
              <a:rPr lang="hu-HU" smtClean="0">
                <a:solidFill>
                  <a:srgbClr val="000000"/>
                </a:solidFill>
              </a:rPr>
              <a:t> 7 2009,</a:t>
            </a:r>
            <a:endParaRPr lang="hu-HU">
              <a:solidFill>
                <a:srgbClr val="000000"/>
              </a:solidFill>
            </a:endParaRPr>
          </a:p>
          <a:p>
            <a:r>
              <a:rPr lang="hu-HU">
                <a:solidFill>
                  <a:srgbClr val="000000"/>
                </a:solidFill>
              </a:rPr>
              <a:t>          </a:t>
            </a:r>
            <a:r>
              <a:rPr lang="en-US">
                <a:solidFill>
                  <a:srgbClr val="000000"/>
                </a:solidFill>
              </a:rPr>
              <a:t>http://www.anandtech.com/print/2798/</a:t>
            </a:r>
          </a:p>
        </p:txBody>
      </p:sp>
      <p:sp>
        <p:nvSpPr>
          <p:cNvPr id="15" name="Text Box 11"/>
          <p:cNvSpPr txBox="1">
            <a:spLocks noChangeArrowheads="1"/>
          </p:cNvSpPr>
          <p:nvPr/>
        </p:nvSpPr>
        <p:spPr bwMode="auto">
          <a:xfrm>
            <a:off x="177940" y="3424659"/>
            <a:ext cx="61609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mtClean="0">
                <a:solidFill>
                  <a:srgbClr val="000000"/>
                </a:solidFill>
              </a:rPr>
              <a:t>[</a:t>
            </a:r>
            <a:r>
              <a:rPr lang="hu-HU" smtClean="0">
                <a:solidFill>
                  <a:srgbClr val="000000"/>
                </a:solidFill>
              </a:rPr>
              <a:t>24</a:t>
            </a:r>
            <a:r>
              <a:rPr lang="en-US" smtClean="0">
                <a:solidFill>
                  <a:srgbClr val="000000"/>
                </a:solidFill>
              </a:rPr>
              <a:t>]: </a:t>
            </a:r>
            <a:r>
              <a:rPr lang="hu-HU" smtClean="0"/>
              <a:t>The ARM Cortex-A9</a:t>
            </a:r>
            <a:r>
              <a:rPr lang="hu-HU"/>
              <a:t> </a:t>
            </a:r>
            <a:r>
              <a:rPr lang="hu-HU" err="1" smtClean="0"/>
              <a:t>Processors</a:t>
            </a:r>
            <a:r>
              <a:rPr lang="hu-HU" smtClean="0">
                <a:solidFill>
                  <a:srgbClr val="000000"/>
                </a:solidFill>
              </a:rPr>
              <a:t>, White </a:t>
            </a:r>
            <a:r>
              <a:rPr lang="hu-HU" err="1" smtClean="0">
                <a:solidFill>
                  <a:srgbClr val="000000"/>
                </a:solidFill>
              </a:rPr>
              <a:t>Paper</a:t>
            </a:r>
            <a:r>
              <a:rPr lang="hu-HU" smtClean="0">
                <a:solidFill>
                  <a:srgbClr val="000000"/>
                </a:solidFill>
              </a:rPr>
              <a:t>, </a:t>
            </a:r>
            <a:r>
              <a:rPr lang="hu-HU" err="1" smtClean="0">
                <a:solidFill>
                  <a:srgbClr val="000000"/>
                </a:solidFill>
              </a:rPr>
              <a:t>Sept</a:t>
            </a:r>
            <a:r>
              <a:rPr lang="hu-HU" smtClean="0">
                <a:solidFill>
                  <a:srgbClr val="000000"/>
                </a:solidFill>
              </a:rPr>
              <a:t>. 2009,</a:t>
            </a:r>
          </a:p>
          <a:p>
            <a:r>
              <a:rPr lang="hu-HU">
                <a:solidFill>
                  <a:srgbClr val="000000"/>
                </a:solidFill>
              </a:rPr>
              <a:t> </a:t>
            </a:r>
            <a:r>
              <a:rPr lang="hu-HU" smtClean="0">
                <a:solidFill>
                  <a:srgbClr val="000000"/>
                </a:solidFill>
              </a:rPr>
              <a:t>         </a:t>
            </a:r>
            <a:r>
              <a:rPr lang="hu-HU">
                <a:solidFill>
                  <a:srgbClr val="000000"/>
                </a:solidFill>
              </a:rPr>
              <a:t>http://www.arm.com/files/pdf/armcortexa-9processors.pdf</a:t>
            </a:r>
            <a:endParaRPr lang="en-US">
              <a:solidFill>
                <a:srgbClr val="000000"/>
              </a:solidFill>
            </a:endParaRPr>
          </a:p>
        </p:txBody>
      </p:sp>
      <p:sp>
        <p:nvSpPr>
          <p:cNvPr id="26" name="Text Box 11"/>
          <p:cNvSpPr txBox="1">
            <a:spLocks noChangeArrowheads="1"/>
          </p:cNvSpPr>
          <p:nvPr/>
        </p:nvSpPr>
        <p:spPr bwMode="auto">
          <a:xfrm>
            <a:off x="187465" y="4028774"/>
            <a:ext cx="834581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mtClean="0">
                <a:solidFill>
                  <a:srgbClr val="000000"/>
                </a:solidFill>
              </a:rPr>
              <a:t>[</a:t>
            </a:r>
            <a:r>
              <a:rPr lang="hu-HU" smtClean="0">
                <a:solidFill>
                  <a:srgbClr val="000000"/>
                </a:solidFill>
              </a:rPr>
              <a:t>25</a:t>
            </a:r>
            <a:r>
              <a:rPr lang="en-US" smtClean="0">
                <a:solidFill>
                  <a:srgbClr val="000000"/>
                </a:solidFill>
              </a:rPr>
              <a:t>]: </a:t>
            </a:r>
            <a:r>
              <a:rPr lang="hu-HU" smtClean="0">
                <a:solidFill>
                  <a:srgbClr val="000000"/>
                </a:solidFill>
              </a:rPr>
              <a:t>Cortex-A9 </a:t>
            </a:r>
            <a:r>
              <a:rPr lang="hu-HU" err="1" smtClean="0">
                <a:solidFill>
                  <a:srgbClr val="000000"/>
                </a:solidFill>
              </a:rPr>
              <a:t>MPCore</a:t>
            </a:r>
            <a:r>
              <a:rPr lang="hu-HU" smtClean="0">
                <a:solidFill>
                  <a:srgbClr val="000000"/>
                </a:solidFill>
              </a:rPr>
              <a:t>, </a:t>
            </a:r>
            <a:r>
              <a:rPr lang="hu-HU" err="1" smtClean="0">
                <a:solidFill>
                  <a:srgbClr val="000000"/>
                </a:solidFill>
              </a:rPr>
              <a:t>Technical</a:t>
            </a:r>
            <a:r>
              <a:rPr lang="hu-HU" smtClean="0">
                <a:solidFill>
                  <a:srgbClr val="000000"/>
                </a:solidFill>
              </a:rPr>
              <a:t> </a:t>
            </a:r>
            <a:r>
              <a:rPr lang="hu-HU" err="1" smtClean="0">
                <a:solidFill>
                  <a:srgbClr val="000000"/>
                </a:solidFill>
              </a:rPr>
              <a:t>Reference</a:t>
            </a:r>
            <a:r>
              <a:rPr lang="hu-HU" smtClean="0">
                <a:solidFill>
                  <a:srgbClr val="000000"/>
                </a:solidFill>
              </a:rPr>
              <a:t> </a:t>
            </a:r>
            <a:r>
              <a:rPr lang="hu-HU" err="1" smtClean="0">
                <a:solidFill>
                  <a:srgbClr val="000000"/>
                </a:solidFill>
              </a:rPr>
              <a:t>Manual</a:t>
            </a:r>
            <a:r>
              <a:rPr lang="hu-HU" smtClean="0">
                <a:solidFill>
                  <a:srgbClr val="000000"/>
                </a:solidFill>
              </a:rPr>
              <a:t>, 2008-2012,</a:t>
            </a:r>
            <a:endParaRPr lang="hu-HU">
              <a:solidFill>
                <a:srgbClr val="000000"/>
              </a:solidFill>
            </a:endParaRPr>
          </a:p>
          <a:p>
            <a:r>
              <a:rPr lang="hu-HU" smtClean="0">
                <a:solidFill>
                  <a:srgbClr val="000000"/>
                </a:solidFill>
              </a:rPr>
              <a:t>          </a:t>
            </a:r>
            <a:r>
              <a:rPr lang="hu-HU">
                <a:solidFill>
                  <a:srgbClr val="000000"/>
                </a:solidFill>
              </a:rPr>
              <a:t>http://infocenter.arm.com/help/topic/com.arm.doc.ddi0407i/DDI0407I_cortex_a9</a:t>
            </a:r>
            <a:r>
              <a:rPr lang="hu-HU" smtClean="0">
                <a:solidFill>
                  <a:srgbClr val="000000"/>
                </a:solidFill>
              </a:rPr>
              <a:t>_</a:t>
            </a:r>
          </a:p>
          <a:p>
            <a:r>
              <a:rPr lang="hu-HU">
                <a:solidFill>
                  <a:srgbClr val="000000"/>
                </a:solidFill>
              </a:rPr>
              <a:t> </a:t>
            </a:r>
            <a:r>
              <a:rPr lang="hu-HU" smtClean="0">
                <a:solidFill>
                  <a:srgbClr val="000000"/>
                </a:solidFill>
              </a:rPr>
              <a:t>         </a:t>
            </a:r>
            <a:r>
              <a:rPr lang="hu-HU" err="1" smtClean="0">
                <a:solidFill>
                  <a:srgbClr val="000000"/>
                </a:solidFill>
              </a:rPr>
              <a:t>mpcore</a:t>
            </a:r>
            <a:r>
              <a:rPr lang="hu-HU" smtClean="0">
                <a:solidFill>
                  <a:srgbClr val="000000"/>
                </a:solidFill>
              </a:rPr>
              <a:t>_r4p1_</a:t>
            </a:r>
            <a:r>
              <a:rPr lang="hu-HU" err="1" smtClean="0">
                <a:solidFill>
                  <a:srgbClr val="000000"/>
                </a:solidFill>
              </a:rPr>
              <a:t>trm.pdf</a:t>
            </a:r>
            <a:endParaRPr lang="en-US">
              <a:solidFill>
                <a:srgbClr val="000000"/>
              </a:solidFill>
            </a:endParaRPr>
          </a:p>
        </p:txBody>
      </p:sp>
      <p:sp>
        <p:nvSpPr>
          <p:cNvPr id="19" name="Text Box 11"/>
          <p:cNvSpPr txBox="1">
            <a:spLocks noChangeArrowheads="1"/>
          </p:cNvSpPr>
          <p:nvPr/>
        </p:nvSpPr>
        <p:spPr bwMode="auto">
          <a:xfrm>
            <a:off x="177940" y="4843615"/>
            <a:ext cx="66107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mtClean="0">
                <a:solidFill>
                  <a:srgbClr val="000000"/>
                </a:solidFill>
              </a:rPr>
              <a:t>[</a:t>
            </a:r>
            <a:r>
              <a:rPr lang="hu-HU" smtClean="0">
                <a:solidFill>
                  <a:srgbClr val="000000"/>
                </a:solidFill>
              </a:rPr>
              <a:t>26</a:t>
            </a:r>
            <a:r>
              <a:rPr lang="en-US" smtClean="0">
                <a:solidFill>
                  <a:srgbClr val="000000"/>
                </a:solidFill>
              </a:rPr>
              <a:t>]: </a:t>
            </a:r>
            <a:r>
              <a:rPr lang="hu-HU" err="1" smtClean="0">
                <a:solidFill>
                  <a:srgbClr val="000000"/>
                </a:solidFill>
              </a:rPr>
              <a:t>Goto</a:t>
            </a:r>
            <a:r>
              <a:rPr lang="hu-HU" smtClean="0">
                <a:solidFill>
                  <a:srgbClr val="000000"/>
                </a:solidFill>
              </a:rPr>
              <a:t> H., </a:t>
            </a:r>
            <a:r>
              <a:rPr lang="en-US">
                <a:solidFill>
                  <a:srgbClr val="000000"/>
                </a:solidFill>
              </a:rPr>
              <a:t>ARM </a:t>
            </a:r>
            <a:r>
              <a:rPr lang="en-US" smtClean="0">
                <a:solidFill>
                  <a:srgbClr val="000000"/>
                </a:solidFill>
              </a:rPr>
              <a:t>Cortex</a:t>
            </a:r>
            <a:r>
              <a:rPr lang="hu-HU" smtClean="0">
                <a:solidFill>
                  <a:srgbClr val="000000"/>
                </a:solidFill>
              </a:rPr>
              <a:t>-A9r4 </a:t>
            </a:r>
            <a:r>
              <a:rPr lang="hu-HU" err="1" smtClean="0">
                <a:solidFill>
                  <a:srgbClr val="000000"/>
                </a:solidFill>
              </a:rPr>
              <a:t>Core</a:t>
            </a:r>
            <a:r>
              <a:rPr lang="hu-HU" smtClean="0">
                <a:solidFill>
                  <a:srgbClr val="000000"/>
                </a:solidFill>
              </a:rPr>
              <a:t> </a:t>
            </a:r>
            <a:r>
              <a:rPr lang="hu-HU" err="1" smtClean="0">
                <a:solidFill>
                  <a:srgbClr val="000000"/>
                </a:solidFill>
              </a:rPr>
              <a:t>Block</a:t>
            </a:r>
            <a:r>
              <a:rPr lang="hu-HU" smtClean="0">
                <a:solidFill>
                  <a:srgbClr val="000000"/>
                </a:solidFill>
              </a:rPr>
              <a:t> Diagram,</a:t>
            </a:r>
            <a:endParaRPr lang="hu-HU">
              <a:solidFill>
                <a:srgbClr val="000000"/>
              </a:solidFill>
            </a:endParaRPr>
          </a:p>
          <a:p>
            <a:r>
              <a:rPr lang="hu-HU">
                <a:solidFill>
                  <a:srgbClr val="000000"/>
                </a:solidFill>
              </a:rPr>
              <a:t>          http://pc.watch.impress.co.jp/video/pcw/docs/614/543/08p.pdf</a:t>
            </a:r>
            <a:endParaRPr lang="en-US">
              <a:solidFill>
                <a:srgbClr val="000000"/>
              </a:solidFill>
            </a:endParaRPr>
          </a:p>
        </p:txBody>
      </p:sp>
      <p:sp>
        <p:nvSpPr>
          <p:cNvPr id="16" name="Text Box 11"/>
          <p:cNvSpPr txBox="1">
            <a:spLocks noChangeArrowheads="1"/>
          </p:cNvSpPr>
          <p:nvPr/>
        </p:nvSpPr>
        <p:spPr bwMode="auto">
          <a:xfrm>
            <a:off x="187465" y="5445110"/>
            <a:ext cx="83844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mtClean="0">
                <a:solidFill>
                  <a:srgbClr val="000000"/>
                </a:solidFill>
              </a:rPr>
              <a:t>[</a:t>
            </a:r>
            <a:r>
              <a:rPr lang="hu-HU" smtClean="0">
                <a:solidFill>
                  <a:srgbClr val="000000"/>
                </a:solidFill>
              </a:rPr>
              <a:t>27</a:t>
            </a:r>
            <a:r>
              <a:rPr lang="en-US" smtClean="0">
                <a:solidFill>
                  <a:srgbClr val="000000"/>
                </a:solidFill>
              </a:rPr>
              <a:t>]: </a:t>
            </a:r>
            <a:r>
              <a:rPr lang="en-US"/>
              <a:t>ARM Unveils Cortex-A9 Processors For Scalable Performance and Low-Power </a:t>
            </a:r>
            <a:r>
              <a:rPr lang="en-US" smtClean="0"/>
              <a:t>Designs</a:t>
            </a:r>
            <a:r>
              <a:rPr lang="hu-HU" smtClean="0"/>
              <a:t>,</a:t>
            </a:r>
            <a:endParaRPr lang="hu-HU">
              <a:solidFill>
                <a:srgbClr val="000000"/>
              </a:solidFill>
            </a:endParaRPr>
          </a:p>
          <a:p>
            <a:r>
              <a:rPr lang="hu-HU">
                <a:solidFill>
                  <a:srgbClr val="000000"/>
                </a:solidFill>
              </a:rPr>
              <a:t>          </a:t>
            </a:r>
            <a:r>
              <a:rPr lang="hu-HU" err="1" smtClean="0">
                <a:solidFill>
                  <a:srgbClr val="000000"/>
                </a:solidFill>
              </a:rPr>
              <a:t>Oct</a:t>
            </a:r>
            <a:r>
              <a:rPr lang="hu-HU" smtClean="0">
                <a:solidFill>
                  <a:srgbClr val="000000"/>
                </a:solidFill>
              </a:rPr>
              <a:t>. </a:t>
            </a:r>
            <a:r>
              <a:rPr lang="hu-HU">
                <a:solidFill>
                  <a:srgbClr val="000000"/>
                </a:solidFill>
              </a:rPr>
              <a:t>3 2007, http://www.arm.com/about/newsroom/18688.php</a:t>
            </a:r>
            <a:endParaRPr lang="en-US">
              <a:solidFill>
                <a:srgbClr val="000000"/>
              </a:solidFill>
            </a:endParaRPr>
          </a:p>
        </p:txBody>
      </p:sp>
      <p:sp>
        <p:nvSpPr>
          <p:cNvPr id="20" name="Text Box 11"/>
          <p:cNvSpPr txBox="1">
            <a:spLocks noChangeArrowheads="1"/>
          </p:cNvSpPr>
          <p:nvPr/>
        </p:nvSpPr>
        <p:spPr bwMode="auto">
          <a:xfrm>
            <a:off x="180560" y="6058750"/>
            <a:ext cx="88371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mtClean="0">
                <a:solidFill>
                  <a:srgbClr val="000000"/>
                </a:solidFill>
              </a:rPr>
              <a:t>[</a:t>
            </a:r>
            <a:r>
              <a:rPr lang="hu-HU" smtClean="0">
                <a:solidFill>
                  <a:srgbClr val="000000"/>
                </a:solidFill>
              </a:rPr>
              <a:t>28</a:t>
            </a:r>
            <a:r>
              <a:rPr lang="en-US" smtClean="0">
                <a:solidFill>
                  <a:srgbClr val="000000"/>
                </a:solidFill>
              </a:rPr>
              <a:t>]: </a:t>
            </a:r>
            <a:r>
              <a:rPr lang="hu-HU" err="1" smtClean="0"/>
              <a:t>Goodacre</a:t>
            </a:r>
            <a:r>
              <a:rPr lang="hu-HU" smtClean="0"/>
              <a:t> J., The </a:t>
            </a:r>
            <a:r>
              <a:rPr lang="hu-HU" err="1" smtClean="0"/>
              <a:t>Effect</a:t>
            </a:r>
            <a:r>
              <a:rPr lang="hu-HU" smtClean="0"/>
              <a:t> and </a:t>
            </a:r>
            <a:r>
              <a:rPr lang="hu-HU" err="1" smtClean="0"/>
              <a:t>Technique</a:t>
            </a:r>
            <a:r>
              <a:rPr lang="hu-HU" smtClean="0"/>
              <a:t> of System </a:t>
            </a:r>
            <a:r>
              <a:rPr lang="hu-HU" err="1" smtClean="0"/>
              <a:t>Coherence</a:t>
            </a:r>
            <a:r>
              <a:rPr lang="hu-HU" smtClean="0"/>
              <a:t> </a:t>
            </a:r>
            <a:r>
              <a:rPr lang="hu-HU" err="1" smtClean="0"/>
              <a:t>in</a:t>
            </a:r>
            <a:r>
              <a:rPr lang="hu-HU" smtClean="0"/>
              <a:t> ARM </a:t>
            </a:r>
            <a:r>
              <a:rPr lang="hu-HU" err="1" smtClean="0"/>
              <a:t>Multicore</a:t>
            </a:r>
            <a:r>
              <a:rPr lang="hu-HU" smtClean="0"/>
              <a:t> </a:t>
            </a:r>
            <a:r>
              <a:rPr lang="hu-HU" err="1" smtClean="0"/>
              <a:t>Technology</a:t>
            </a:r>
            <a:r>
              <a:rPr lang="hu-HU" smtClean="0"/>
              <a:t>,</a:t>
            </a:r>
            <a:endParaRPr lang="hu-HU">
              <a:solidFill>
                <a:srgbClr val="000000"/>
              </a:solidFill>
            </a:endParaRPr>
          </a:p>
          <a:p>
            <a:r>
              <a:rPr lang="hu-HU">
                <a:solidFill>
                  <a:srgbClr val="000000"/>
                </a:solidFill>
              </a:rPr>
              <a:t>          http://www.mpsoc-forum.org/previous/2008/slides/8-6%20Goodacre.pdf</a:t>
            </a:r>
            <a:endParaRPr lang="en-US">
              <a:solidFill>
                <a:srgbClr val="000000"/>
              </a:solidFill>
            </a:endParaRPr>
          </a:p>
        </p:txBody>
      </p:sp>
    </p:spTree>
    <p:extLst>
      <p:ext uri="{BB962C8B-B14F-4D97-AF65-F5344CB8AC3E}">
        <p14:creationId xmlns:p14="http://schemas.microsoft.com/office/powerpoint/2010/main" val="867374383"/>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13"/>
          <p:cNvSpPr>
            <a:spLocks noChangeArrowheads="1"/>
          </p:cNvSpPr>
          <p:nvPr/>
        </p:nvSpPr>
        <p:spPr bwMode="auto">
          <a:xfrm>
            <a:off x="0" y="-26988"/>
            <a:ext cx="9144000" cy="393701"/>
          </a:xfrm>
          <a:prstGeom prst="rect">
            <a:avLst/>
          </a:pr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fontAlgn="base">
              <a:spcBef>
                <a:spcPct val="0"/>
              </a:spcBef>
              <a:spcAft>
                <a:spcPct val="0"/>
              </a:spcAft>
            </a:pPr>
            <a:r>
              <a:rPr lang="hu-HU" dirty="0">
                <a:solidFill>
                  <a:srgbClr val="FFFFFF"/>
                </a:solidFill>
              </a:rPr>
              <a:t>7</a:t>
            </a:r>
            <a:r>
              <a:rPr lang="hu-HU" dirty="0" smtClean="0">
                <a:solidFill>
                  <a:srgbClr val="FFFFFF"/>
                </a:solidFill>
              </a:rPr>
              <a:t>. </a:t>
            </a:r>
            <a:r>
              <a:rPr lang="en-US" dirty="0" smtClean="0">
                <a:solidFill>
                  <a:srgbClr val="FFFFFF"/>
                </a:solidFill>
              </a:rPr>
              <a:t>References (</a:t>
            </a:r>
            <a:r>
              <a:rPr lang="hu-HU" dirty="0">
                <a:solidFill>
                  <a:srgbClr val="FFFFFF"/>
                </a:solidFill>
              </a:rPr>
              <a:t>4</a:t>
            </a:r>
            <a:r>
              <a:rPr lang="en-US" dirty="0" smtClean="0">
                <a:solidFill>
                  <a:srgbClr val="FFFFFF"/>
                </a:solidFill>
              </a:rPr>
              <a:t>)</a:t>
            </a:r>
          </a:p>
        </p:txBody>
      </p:sp>
      <p:sp>
        <p:nvSpPr>
          <p:cNvPr id="139271" name="Text Box 11"/>
          <p:cNvSpPr txBox="1">
            <a:spLocks noChangeArrowheads="1"/>
          </p:cNvSpPr>
          <p:nvPr/>
        </p:nvSpPr>
        <p:spPr bwMode="auto">
          <a:xfrm>
            <a:off x="176213" y="1259235"/>
            <a:ext cx="6805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30</a:t>
            </a:r>
            <a:r>
              <a:rPr lang="en-US" dirty="0" smtClean="0">
                <a:solidFill>
                  <a:srgbClr val="000000"/>
                </a:solidFill>
              </a:rPr>
              <a:t>]: </a:t>
            </a:r>
            <a:r>
              <a:rPr lang="hu-HU" dirty="0" smtClean="0">
                <a:solidFill>
                  <a:srgbClr val="000000"/>
                </a:solidFill>
              </a:rPr>
              <a:t>Goto H., ARM Cortex-A12 Block Diagram, 2013,</a:t>
            </a:r>
          </a:p>
          <a:p>
            <a:r>
              <a:rPr lang="hu-HU" dirty="0">
                <a:solidFill>
                  <a:srgbClr val="000000"/>
                </a:solidFill>
              </a:rPr>
              <a:t> </a:t>
            </a:r>
            <a:r>
              <a:rPr lang="hu-HU" dirty="0" smtClean="0">
                <a:solidFill>
                  <a:srgbClr val="000000"/>
                </a:solidFill>
              </a:rPr>
              <a:t>         </a:t>
            </a:r>
            <a:r>
              <a:rPr lang="en-US" dirty="0" smtClean="0">
                <a:solidFill>
                  <a:srgbClr val="000000"/>
                </a:solidFill>
              </a:rPr>
              <a:t>http://pc.watch.impress.co.jp/video/pcw/docs/621/747/gp1.pdf</a:t>
            </a:r>
            <a:endParaRPr lang="en-US" dirty="0">
              <a:solidFill>
                <a:srgbClr val="000000"/>
              </a:solidFill>
            </a:endParaRPr>
          </a:p>
        </p:txBody>
      </p:sp>
      <p:sp>
        <p:nvSpPr>
          <p:cNvPr id="139273" name="Rectangle 11"/>
          <p:cNvSpPr>
            <a:spLocks noChangeArrowheads="1"/>
          </p:cNvSpPr>
          <p:nvPr/>
        </p:nvSpPr>
        <p:spPr bwMode="auto">
          <a:xfrm>
            <a:off x="184150" y="652500"/>
            <a:ext cx="8886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fontAlgn="base">
              <a:spcBef>
                <a:spcPct val="0"/>
              </a:spcBef>
              <a:spcAft>
                <a:spcPct val="0"/>
              </a:spcAft>
            </a:pPr>
            <a:r>
              <a:rPr lang="en-US" sz="1400" smtClean="0">
                <a:solidFill>
                  <a:srgbClr val="000000"/>
                </a:solidFill>
              </a:rPr>
              <a:t>[</a:t>
            </a:r>
            <a:r>
              <a:rPr lang="hu-HU" sz="1400">
                <a:solidFill>
                  <a:srgbClr val="000000"/>
                </a:solidFill>
              </a:rPr>
              <a:t>2</a:t>
            </a:r>
            <a:r>
              <a:rPr lang="hu-HU" sz="1400" smtClean="0">
                <a:solidFill>
                  <a:srgbClr val="000000"/>
                </a:solidFill>
              </a:rPr>
              <a:t>9</a:t>
            </a:r>
            <a:r>
              <a:rPr lang="en-US" sz="1400" smtClean="0">
                <a:solidFill>
                  <a:srgbClr val="000000"/>
                </a:solidFill>
              </a:rPr>
              <a:t>]: </a:t>
            </a:r>
            <a:r>
              <a:rPr lang="hu-HU" sz="1400" err="1" smtClean="0">
                <a:solidFill>
                  <a:srgbClr val="000000"/>
                </a:solidFill>
              </a:rPr>
              <a:t>Goto</a:t>
            </a:r>
            <a:r>
              <a:rPr lang="hu-HU" sz="1400" smtClean="0">
                <a:solidFill>
                  <a:srgbClr val="000000"/>
                </a:solidFill>
              </a:rPr>
              <a:t> H., ARM</a:t>
            </a:r>
            <a:r>
              <a:rPr lang="hu-HU" sz="1400">
                <a:solidFill>
                  <a:srgbClr val="000000"/>
                </a:solidFill>
              </a:rPr>
              <a:t> </a:t>
            </a:r>
            <a:r>
              <a:rPr lang="hu-HU" sz="1400" smtClean="0">
                <a:solidFill>
                  <a:srgbClr val="000000"/>
                </a:solidFill>
              </a:rPr>
              <a:t>Cortex-A7/A9 </a:t>
            </a:r>
            <a:r>
              <a:rPr lang="hu-HU" sz="1400" err="1" smtClean="0">
                <a:solidFill>
                  <a:srgbClr val="000000"/>
                </a:solidFill>
              </a:rPr>
              <a:t>vs</a:t>
            </a:r>
            <a:r>
              <a:rPr lang="hu-HU" sz="1400" smtClean="0">
                <a:solidFill>
                  <a:srgbClr val="000000"/>
                </a:solidFill>
              </a:rPr>
              <a:t> </a:t>
            </a:r>
            <a:r>
              <a:rPr lang="hu-HU" sz="1400" err="1" smtClean="0">
                <a:solidFill>
                  <a:srgbClr val="000000"/>
                </a:solidFill>
              </a:rPr>
              <a:t>Bobcat</a:t>
            </a:r>
            <a:r>
              <a:rPr lang="hu-HU" sz="1400" smtClean="0">
                <a:solidFill>
                  <a:srgbClr val="000000"/>
                </a:solidFill>
              </a:rPr>
              <a:t>, Atom, 2010,</a:t>
            </a:r>
          </a:p>
          <a:p>
            <a:pPr fontAlgn="base">
              <a:spcBef>
                <a:spcPct val="0"/>
              </a:spcBef>
              <a:spcAft>
                <a:spcPct val="0"/>
              </a:spcAft>
            </a:pPr>
            <a:r>
              <a:rPr lang="hu-HU" sz="1400">
                <a:solidFill>
                  <a:srgbClr val="000000"/>
                </a:solidFill>
              </a:rPr>
              <a:t>          http://pc.watch.impress.co.jp/img/pcw/docs/487/030/html/9.jpg.html</a:t>
            </a:r>
            <a:endParaRPr lang="hu-HU" sz="1400" smtClean="0">
              <a:solidFill>
                <a:srgbClr val="000000"/>
              </a:solidFill>
            </a:endParaRPr>
          </a:p>
        </p:txBody>
      </p:sp>
      <p:sp>
        <p:nvSpPr>
          <p:cNvPr id="13" name="Text Box 11"/>
          <p:cNvSpPr txBox="1">
            <a:spLocks noChangeArrowheads="1"/>
          </p:cNvSpPr>
          <p:nvPr/>
        </p:nvSpPr>
        <p:spPr bwMode="auto">
          <a:xfrm>
            <a:off x="187465" y="1851615"/>
            <a:ext cx="897239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31</a:t>
            </a:r>
            <a:r>
              <a:rPr lang="en-US" dirty="0" smtClean="0">
                <a:solidFill>
                  <a:srgbClr val="000000"/>
                </a:solidFill>
              </a:rPr>
              <a:t>]: </a:t>
            </a:r>
            <a:r>
              <a:rPr lang="hu-HU" dirty="0" smtClean="0">
                <a:solidFill>
                  <a:srgbClr val="000000"/>
                </a:solidFill>
              </a:rPr>
              <a:t>Rosinger S., </a:t>
            </a:r>
            <a:r>
              <a:rPr lang="en-US" dirty="0"/>
              <a:t>The Top 5 Things to Know about </a:t>
            </a:r>
            <a:r>
              <a:rPr lang="en-US" dirty="0" smtClean="0"/>
              <a:t>Cortex-A12</a:t>
            </a:r>
            <a:r>
              <a:rPr lang="hu-HU" dirty="0" smtClean="0">
                <a:solidFill>
                  <a:srgbClr val="000000"/>
                </a:solidFill>
              </a:rPr>
              <a:t>, ARM Connected Community,</a:t>
            </a:r>
          </a:p>
          <a:p>
            <a:r>
              <a:rPr lang="hu-HU" dirty="0">
                <a:solidFill>
                  <a:srgbClr val="000000"/>
                </a:solidFill>
              </a:rPr>
              <a:t> </a:t>
            </a:r>
            <a:r>
              <a:rPr lang="hu-HU" dirty="0" smtClean="0">
                <a:solidFill>
                  <a:srgbClr val="000000"/>
                </a:solidFill>
              </a:rPr>
              <a:t>         Oct. 26 2013</a:t>
            </a:r>
            <a:r>
              <a:rPr lang="hu-HU" dirty="0">
                <a:solidFill>
                  <a:srgbClr val="000000"/>
                </a:solidFill>
              </a:rPr>
              <a:t>, http://</a:t>
            </a:r>
            <a:r>
              <a:rPr lang="hu-HU" dirty="0" smtClean="0">
                <a:solidFill>
                  <a:srgbClr val="000000"/>
                </a:solidFill>
              </a:rPr>
              <a:t>community.arm.com/groups/processors/blog/2013/10/26/the-top-5-</a:t>
            </a:r>
          </a:p>
          <a:p>
            <a:r>
              <a:rPr lang="hu-HU" dirty="0">
                <a:solidFill>
                  <a:srgbClr val="000000"/>
                </a:solidFill>
              </a:rPr>
              <a:t> </a:t>
            </a:r>
            <a:r>
              <a:rPr lang="hu-HU" dirty="0" smtClean="0">
                <a:solidFill>
                  <a:srgbClr val="000000"/>
                </a:solidFill>
              </a:rPr>
              <a:t>         things-to-know-about-cortex-a12</a:t>
            </a:r>
            <a:endParaRPr lang="en-US" dirty="0" smtClean="0">
              <a:solidFill>
                <a:srgbClr val="000000"/>
              </a:solidFill>
            </a:endParaRPr>
          </a:p>
        </p:txBody>
      </p:sp>
      <p:sp>
        <p:nvSpPr>
          <p:cNvPr id="12" name="Text Box 11"/>
          <p:cNvSpPr txBox="1">
            <a:spLocks noChangeArrowheads="1"/>
          </p:cNvSpPr>
          <p:nvPr/>
        </p:nvSpPr>
        <p:spPr bwMode="auto">
          <a:xfrm>
            <a:off x="177940" y="2663915"/>
            <a:ext cx="857023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mtClean="0">
                <a:solidFill>
                  <a:srgbClr val="000000"/>
                </a:solidFill>
              </a:rPr>
              <a:t>[</a:t>
            </a:r>
            <a:r>
              <a:rPr lang="hu-HU" smtClean="0">
                <a:solidFill>
                  <a:srgbClr val="000000"/>
                </a:solidFill>
              </a:rPr>
              <a:t>32</a:t>
            </a:r>
            <a:r>
              <a:rPr lang="en-US" smtClean="0">
                <a:solidFill>
                  <a:srgbClr val="000000"/>
                </a:solidFill>
              </a:rPr>
              <a:t>]: </a:t>
            </a:r>
            <a:r>
              <a:rPr lang="hu-HU" smtClean="0"/>
              <a:t>ARM Cortex-A17 </a:t>
            </a:r>
            <a:r>
              <a:rPr lang="hu-HU" err="1"/>
              <a:t>MPCore</a:t>
            </a:r>
            <a:r>
              <a:rPr lang="hu-HU"/>
              <a:t> </a:t>
            </a:r>
            <a:r>
              <a:rPr lang="hu-HU" err="1" smtClean="0"/>
              <a:t>Processor</a:t>
            </a:r>
            <a:r>
              <a:rPr lang="hu-HU" smtClean="0">
                <a:solidFill>
                  <a:srgbClr val="000000"/>
                </a:solidFill>
              </a:rPr>
              <a:t>, </a:t>
            </a:r>
            <a:r>
              <a:rPr lang="hu-HU" err="1" smtClean="0">
                <a:solidFill>
                  <a:srgbClr val="000000"/>
                </a:solidFill>
              </a:rPr>
              <a:t>Technical</a:t>
            </a:r>
            <a:r>
              <a:rPr lang="hu-HU" smtClean="0">
                <a:solidFill>
                  <a:srgbClr val="000000"/>
                </a:solidFill>
              </a:rPr>
              <a:t> </a:t>
            </a:r>
            <a:r>
              <a:rPr lang="hu-HU" err="1" smtClean="0">
                <a:solidFill>
                  <a:srgbClr val="000000"/>
                </a:solidFill>
              </a:rPr>
              <a:t>Reference</a:t>
            </a:r>
            <a:r>
              <a:rPr lang="hu-HU" smtClean="0">
                <a:solidFill>
                  <a:srgbClr val="000000"/>
                </a:solidFill>
              </a:rPr>
              <a:t> </a:t>
            </a:r>
            <a:r>
              <a:rPr lang="hu-HU" err="1" smtClean="0">
                <a:solidFill>
                  <a:srgbClr val="000000"/>
                </a:solidFill>
              </a:rPr>
              <a:t>Manual</a:t>
            </a:r>
            <a:r>
              <a:rPr lang="hu-HU" smtClean="0">
                <a:solidFill>
                  <a:srgbClr val="000000"/>
                </a:solidFill>
              </a:rPr>
              <a:t>, 2014,</a:t>
            </a:r>
            <a:endParaRPr lang="hu-HU">
              <a:solidFill>
                <a:srgbClr val="000000"/>
              </a:solidFill>
            </a:endParaRPr>
          </a:p>
          <a:p>
            <a:r>
              <a:rPr lang="hu-HU">
                <a:solidFill>
                  <a:srgbClr val="000000"/>
                </a:solidFill>
              </a:rPr>
              <a:t>          </a:t>
            </a:r>
            <a:r>
              <a:rPr lang="en-US">
                <a:solidFill>
                  <a:srgbClr val="000000"/>
                </a:solidFill>
              </a:rPr>
              <a:t>http://infocenter.arm.com/help/topic/com.arm.doc.ddi0535b/DDI0535B_cortex_a17</a:t>
            </a:r>
            <a:r>
              <a:rPr lang="en-US" smtClean="0">
                <a:solidFill>
                  <a:srgbClr val="000000"/>
                </a:solidFill>
              </a:rPr>
              <a:t>_</a:t>
            </a:r>
            <a:endParaRPr lang="hu-HU" smtClean="0">
              <a:solidFill>
                <a:srgbClr val="000000"/>
              </a:solidFill>
            </a:endParaRPr>
          </a:p>
          <a:p>
            <a:r>
              <a:rPr lang="hu-HU">
                <a:solidFill>
                  <a:srgbClr val="000000"/>
                </a:solidFill>
              </a:rPr>
              <a:t> </a:t>
            </a:r>
            <a:r>
              <a:rPr lang="hu-HU" smtClean="0">
                <a:solidFill>
                  <a:srgbClr val="000000"/>
                </a:solidFill>
              </a:rPr>
              <a:t>         </a:t>
            </a:r>
            <a:r>
              <a:rPr lang="en-US" smtClean="0">
                <a:solidFill>
                  <a:srgbClr val="000000"/>
                </a:solidFill>
              </a:rPr>
              <a:t>r1p0_trm.pdf</a:t>
            </a:r>
            <a:endParaRPr lang="en-US">
              <a:solidFill>
                <a:srgbClr val="000000"/>
              </a:solidFill>
            </a:endParaRPr>
          </a:p>
        </p:txBody>
      </p:sp>
      <p:sp>
        <p:nvSpPr>
          <p:cNvPr id="15" name="Text Box 11"/>
          <p:cNvSpPr txBox="1">
            <a:spLocks noChangeArrowheads="1"/>
          </p:cNvSpPr>
          <p:nvPr/>
        </p:nvSpPr>
        <p:spPr bwMode="auto">
          <a:xfrm>
            <a:off x="177940" y="3464946"/>
            <a:ext cx="77840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mtClean="0">
                <a:solidFill>
                  <a:srgbClr val="000000"/>
                </a:solidFill>
              </a:rPr>
              <a:t>[</a:t>
            </a:r>
            <a:r>
              <a:rPr lang="hu-HU" smtClean="0">
                <a:solidFill>
                  <a:srgbClr val="000000"/>
                </a:solidFill>
              </a:rPr>
              <a:t>33</a:t>
            </a:r>
            <a:r>
              <a:rPr lang="en-US" smtClean="0">
                <a:solidFill>
                  <a:srgbClr val="000000"/>
                </a:solidFill>
              </a:rPr>
              <a:t>]: </a:t>
            </a:r>
            <a:r>
              <a:rPr lang="hu-HU"/>
              <a:t>Cortex-A17 </a:t>
            </a:r>
            <a:r>
              <a:rPr lang="hu-HU" err="1" smtClean="0"/>
              <a:t>Processor</a:t>
            </a:r>
            <a:r>
              <a:rPr lang="hu-HU" smtClean="0">
                <a:solidFill>
                  <a:srgbClr val="000000"/>
                </a:solidFill>
              </a:rPr>
              <a:t>, </a:t>
            </a:r>
            <a:r>
              <a:rPr lang="hu-HU">
                <a:solidFill>
                  <a:srgbClr val="000000"/>
                </a:solidFill>
              </a:rPr>
              <a:t>ARM </a:t>
            </a:r>
            <a:r>
              <a:rPr lang="hu-HU" err="1">
                <a:solidFill>
                  <a:srgbClr val="000000"/>
                </a:solidFill>
              </a:rPr>
              <a:t>Cortex-A</a:t>
            </a:r>
            <a:r>
              <a:rPr lang="hu-HU">
                <a:solidFill>
                  <a:srgbClr val="000000"/>
                </a:solidFill>
              </a:rPr>
              <a:t> </a:t>
            </a:r>
            <a:r>
              <a:rPr lang="hu-HU" smtClean="0">
                <a:solidFill>
                  <a:srgbClr val="000000"/>
                </a:solidFill>
              </a:rPr>
              <a:t>Series,</a:t>
            </a:r>
          </a:p>
          <a:p>
            <a:r>
              <a:rPr lang="hu-HU">
                <a:solidFill>
                  <a:srgbClr val="000000"/>
                </a:solidFill>
              </a:rPr>
              <a:t> </a:t>
            </a:r>
            <a:r>
              <a:rPr lang="hu-HU" smtClean="0">
                <a:solidFill>
                  <a:srgbClr val="000000"/>
                </a:solidFill>
              </a:rPr>
              <a:t>         http</a:t>
            </a:r>
            <a:r>
              <a:rPr lang="hu-HU">
                <a:solidFill>
                  <a:srgbClr val="000000"/>
                </a:solidFill>
              </a:rPr>
              <a:t>://www.arm.com/products/processors/cortex-a/cortex-a17-processor.php</a:t>
            </a:r>
            <a:endParaRPr lang="en-US">
              <a:solidFill>
                <a:srgbClr val="000000"/>
              </a:solidFill>
            </a:endParaRPr>
          </a:p>
        </p:txBody>
      </p:sp>
      <p:sp>
        <p:nvSpPr>
          <p:cNvPr id="19" name="Text Box 11"/>
          <p:cNvSpPr txBox="1">
            <a:spLocks noChangeArrowheads="1"/>
          </p:cNvSpPr>
          <p:nvPr/>
        </p:nvSpPr>
        <p:spPr bwMode="auto">
          <a:xfrm>
            <a:off x="177940" y="4068595"/>
            <a:ext cx="875951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34</a:t>
            </a:r>
            <a:r>
              <a:rPr lang="en-US" dirty="0" smtClean="0">
                <a:solidFill>
                  <a:srgbClr val="000000"/>
                </a:solidFill>
              </a:rPr>
              <a:t>]: </a:t>
            </a:r>
            <a:r>
              <a:rPr lang="hu-HU" dirty="0" smtClean="0">
                <a:solidFill>
                  <a:srgbClr val="000000"/>
                </a:solidFill>
              </a:rPr>
              <a:t>Rosinger S., </a:t>
            </a:r>
            <a:r>
              <a:rPr lang="pt-BR" dirty="0"/>
              <a:t>ARM </a:t>
            </a:r>
            <a:r>
              <a:rPr lang="pt-BR" dirty="0" smtClean="0"/>
              <a:t>Cortex-A17/Cortex-A12 </a:t>
            </a:r>
            <a:r>
              <a:rPr lang="pt-BR" dirty="0"/>
              <a:t>processor </a:t>
            </a:r>
            <a:r>
              <a:rPr lang="pt-BR" dirty="0" smtClean="0"/>
              <a:t>update</a:t>
            </a:r>
            <a:r>
              <a:rPr lang="hu-HU" dirty="0" smtClean="0">
                <a:solidFill>
                  <a:srgbClr val="000000"/>
                </a:solidFill>
              </a:rPr>
              <a:t>, ARM Connected Community,</a:t>
            </a:r>
            <a:endParaRPr lang="hu-HU" dirty="0">
              <a:solidFill>
                <a:srgbClr val="000000"/>
              </a:solidFill>
            </a:endParaRPr>
          </a:p>
          <a:p>
            <a:r>
              <a:rPr lang="hu-HU" dirty="0">
                <a:solidFill>
                  <a:srgbClr val="000000"/>
                </a:solidFill>
              </a:rPr>
              <a:t>          </a:t>
            </a:r>
            <a:r>
              <a:rPr lang="hu-HU" dirty="0" smtClean="0">
                <a:solidFill>
                  <a:srgbClr val="000000"/>
                </a:solidFill>
              </a:rPr>
              <a:t>Oct. </a:t>
            </a:r>
            <a:r>
              <a:rPr lang="hu-HU" dirty="0">
                <a:solidFill>
                  <a:srgbClr val="000000"/>
                </a:solidFill>
              </a:rPr>
              <a:t>1 2014, http://</a:t>
            </a:r>
            <a:r>
              <a:rPr lang="hu-HU" dirty="0" smtClean="0">
                <a:solidFill>
                  <a:srgbClr val="000000"/>
                </a:solidFill>
              </a:rPr>
              <a:t>community.arm.com/groups/processors/blog/2014/09/30/arm-</a:t>
            </a:r>
          </a:p>
          <a:p>
            <a:r>
              <a:rPr lang="hu-HU" dirty="0">
                <a:solidFill>
                  <a:srgbClr val="000000"/>
                </a:solidFill>
              </a:rPr>
              <a:t> </a:t>
            </a:r>
            <a:r>
              <a:rPr lang="hu-HU" dirty="0" smtClean="0">
                <a:solidFill>
                  <a:srgbClr val="000000"/>
                </a:solidFill>
              </a:rPr>
              <a:t>         cortex-a17-cortex-a12-processor-update</a:t>
            </a:r>
            <a:endParaRPr lang="en-US" dirty="0">
              <a:solidFill>
                <a:srgbClr val="000000"/>
              </a:solidFill>
            </a:endParaRPr>
          </a:p>
        </p:txBody>
      </p:sp>
      <p:sp>
        <p:nvSpPr>
          <p:cNvPr id="16" name="Text Box 11"/>
          <p:cNvSpPr txBox="1">
            <a:spLocks noChangeArrowheads="1"/>
          </p:cNvSpPr>
          <p:nvPr/>
        </p:nvSpPr>
        <p:spPr bwMode="auto">
          <a:xfrm>
            <a:off x="187465" y="4888210"/>
            <a:ext cx="69197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mtClean="0">
                <a:solidFill>
                  <a:srgbClr val="000000"/>
                </a:solidFill>
              </a:rPr>
              <a:t>[</a:t>
            </a:r>
            <a:r>
              <a:rPr lang="hu-HU" smtClean="0">
                <a:solidFill>
                  <a:srgbClr val="000000"/>
                </a:solidFill>
              </a:rPr>
              <a:t>35</a:t>
            </a:r>
            <a:r>
              <a:rPr lang="en-US" smtClean="0">
                <a:solidFill>
                  <a:srgbClr val="000000"/>
                </a:solidFill>
              </a:rPr>
              <a:t>]: </a:t>
            </a:r>
            <a:r>
              <a:rPr lang="hu-HU"/>
              <a:t>Cortex-A15 </a:t>
            </a:r>
            <a:r>
              <a:rPr lang="hu-HU" err="1" smtClean="0"/>
              <a:t>Processor</a:t>
            </a:r>
            <a:r>
              <a:rPr lang="hu-HU">
                <a:solidFill>
                  <a:srgbClr val="000000"/>
                </a:solidFill>
              </a:rPr>
              <a:t>, ARM </a:t>
            </a:r>
            <a:r>
              <a:rPr lang="hu-HU" err="1">
                <a:solidFill>
                  <a:srgbClr val="000000"/>
                </a:solidFill>
              </a:rPr>
              <a:t>Cortex-A</a:t>
            </a:r>
            <a:r>
              <a:rPr lang="hu-HU">
                <a:solidFill>
                  <a:srgbClr val="000000"/>
                </a:solidFill>
              </a:rPr>
              <a:t> </a:t>
            </a:r>
            <a:r>
              <a:rPr lang="hu-HU" smtClean="0">
                <a:solidFill>
                  <a:srgbClr val="000000"/>
                </a:solidFill>
              </a:rPr>
              <a:t>Series,</a:t>
            </a:r>
            <a:endParaRPr lang="hu-HU">
              <a:solidFill>
                <a:srgbClr val="000000"/>
              </a:solidFill>
            </a:endParaRPr>
          </a:p>
          <a:p>
            <a:r>
              <a:rPr lang="hu-HU">
                <a:solidFill>
                  <a:srgbClr val="000000"/>
                </a:solidFill>
              </a:rPr>
              <a:t> </a:t>
            </a:r>
            <a:r>
              <a:rPr lang="hu-HU" smtClean="0">
                <a:solidFill>
                  <a:srgbClr val="000000"/>
                </a:solidFill>
              </a:rPr>
              <a:t>         http</a:t>
            </a:r>
            <a:r>
              <a:rPr lang="hu-HU">
                <a:solidFill>
                  <a:srgbClr val="000000"/>
                </a:solidFill>
              </a:rPr>
              <a:t>://www.arm.com/products/processors/cortex-a/cortex-a15.php</a:t>
            </a:r>
            <a:endParaRPr lang="en-US">
              <a:solidFill>
                <a:srgbClr val="000000"/>
              </a:solidFill>
            </a:endParaRPr>
          </a:p>
        </p:txBody>
      </p:sp>
      <p:sp>
        <p:nvSpPr>
          <p:cNvPr id="20" name="Text Box 11"/>
          <p:cNvSpPr txBox="1">
            <a:spLocks noChangeArrowheads="1"/>
          </p:cNvSpPr>
          <p:nvPr/>
        </p:nvSpPr>
        <p:spPr bwMode="auto">
          <a:xfrm>
            <a:off x="180560" y="5499230"/>
            <a:ext cx="80649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mtClean="0">
                <a:solidFill>
                  <a:srgbClr val="000000"/>
                </a:solidFill>
              </a:rPr>
              <a:t>[</a:t>
            </a:r>
            <a:r>
              <a:rPr lang="hu-HU" smtClean="0">
                <a:solidFill>
                  <a:srgbClr val="000000"/>
                </a:solidFill>
              </a:rPr>
              <a:t>36</a:t>
            </a:r>
            <a:r>
              <a:rPr lang="en-US" smtClean="0">
                <a:solidFill>
                  <a:srgbClr val="000000"/>
                </a:solidFill>
              </a:rPr>
              <a:t>]: </a:t>
            </a:r>
            <a:r>
              <a:rPr lang="hu-HU" err="1" smtClean="0">
                <a:solidFill>
                  <a:srgbClr val="000000"/>
                </a:solidFill>
              </a:rPr>
              <a:t>Lanier</a:t>
            </a:r>
            <a:r>
              <a:rPr lang="hu-HU" smtClean="0">
                <a:solidFill>
                  <a:srgbClr val="000000"/>
                </a:solidFill>
              </a:rPr>
              <a:t> T., </a:t>
            </a:r>
            <a:r>
              <a:rPr lang="hu-HU" err="1" smtClean="0">
                <a:solidFill>
                  <a:srgbClr val="000000"/>
                </a:solidFill>
              </a:rPr>
              <a:t>Exploring</a:t>
            </a:r>
            <a:r>
              <a:rPr lang="hu-HU" smtClean="0">
                <a:solidFill>
                  <a:srgbClr val="000000"/>
                </a:solidFill>
              </a:rPr>
              <a:t> </a:t>
            </a:r>
            <a:r>
              <a:rPr lang="hu-HU" err="1" smtClean="0">
                <a:solidFill>
                  <a:srgbClr val="000000"/>
                </a:solidFill>
              </a:rPr>
              <a:t>the</a:t>
            </a:r>
            <a:r>
              <a:rPr lang="hu-HU" smtClean="0">
                <a:solidFill>
                  <a:srgbClr val="000000"/>
                </a:solidFill>
              </a:rPr>
              <a:t> Design of </a:t>
            </a:r>
            <a:r>
              <a:rPr lang="hu-HU" err="1" smtClean="0">
                <a:solidFill>
                  <a:srgbClr val="000000"/>
                </a:solidFill>
              </a:rPr>
              <a:t>the</a:t>
            </a:r>
            <a:r>
              <a:rPr lang="hu-HU" smtClean="0">
                <a:solidFill>
                  <a:srgbClr val="000000"/>
                </a:solidFill>
              </a:rPr>
              <a:t> Cortex-A15 </a:t>
            </a:r>
            <a:r>
              <a:rPr lang="hu-HU" err="1" smtClean="0">
                <a:solidFill>
                  <a:srgbClr val="000000"/>
                </a:solidFill>
              </a:rPr>
              <a:t>Processor</a:t>
            </a:r>
            <a:r>
              <a:rPr lang="hu-HU" smtClean="0">
                <a:solidFill>
                  <a:srgbClr val="000000"/>
                </a:solidFill>
              </a:rPr>
              <a:t>,</a:t>
            </a:r>
            <a:endParaRPr lang="hu-HU">
              <a:solidFill>
                <a:srgbClr val="000000"/>
              </a:solidFill>
            </a:endParaRPr>
          </a:p>
          <a:p>
            <a:r>
              <a:rPr lang="hu-HU">
                <a:solidFill>
                  <a:srgbClr val="000000"/>
                </a:solidFill>
              </a:rPr>
              <a:t>          http://www.arm.com/files/pdf/AT-Exploring_the_Design_of_the_Cortex-A15.pdf</a:t>
            </a:r>
            <a:endParaRPr lang="en-US">
              <a:solidFill>
                <a:srgbClr val="000000"/>
              </a:solidFill>
            </a:endParaRPr>
          </a:p>
        </p:txBody>
      </p:sp>
    </p:spTree>
    <p:extLst>
      <p:ext uri="{BB962C8B-B14F-4D97-AF65-F5344CB8AC3E}">
        <p14:creationId xmlns:p14="http://schemas.microsoft.com/office/powerpoint/2010/main" val="3143004615"/>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13"/>
          <p:cNvSpPr>
            <a:spLocks noChangeArrowheads="1"/>
          </p:cNvSpPr>
          <p:nvPr/>
        </p:nvSpPr>
        <p:spPr bwMode="auto">
          <a:xfrm>
            <a:off x="0" y="-26988"/>
            <a:ext cx="9144000" cy="393701"/>
          </a:xfrm>
          <a:prstGeom prst="rect">
            <a:avLst/>
          </a:pr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fontAlgn="base">
              <a:spcBef>
                <a:spcPct val="0"/>
              </a:spcBef>
              <a:spcAft>
                <a:spcPct val="0"/>
              </a:spcAft>
            </a:pPr>
            <a:r>
              <a:rPr lang="hu-HU" dirty="0">
                <a:solidFill>
                  <a:srgbClr val="FFFFFF"/>
                </a:solidFill>
              </a:rPr>
              <a:t>7</a:t>
            </a:r>
            <a:r>
              <a:rPr lang="hu-HU" dirty="0" smtClean="0">
                <a:solidFill>
                  <a:srgbClr val="FFFFFF"/>
                </a:solidFill>
              </a:rPr>
              <a:t>. </a:t>
            </a:r>
            <a:r>
              <a:rPr lang="en-US" dirty="0" smtClean="0">
                <a:solidFill>
                  <a:srgbClr val="FFFFFF"/>
                </a:solidFill>
              </a:rPr>
              <a:t>References (</a:t>
            </a:r>
            <a:r>
              <a:rPr lang="hu-HU" dirty="0" smtClean="0">
                <a:solidFill>
                  <a:srgbClr val="FFFFFF"/>
                </a:solidFill>
              </a:rPr>
              <a:t>5</a:t>
            </a:r>
            <a:r>
              <a:rPr lang="en-US" dirty="0" smtClean="0">
                <a:solidFill>
                  <a:srgbClr val="FFFFFF"/>
                </a:solidFill>
              </a:rPr>
              <a:t>)</a:t>
            </a:r>
          </a:p>
        </p:txBody>
      </p:sp>
      <p:sp>
        <p:nvSpPr>
          <p:cNvPr id="139271" name="Text Box 11"/>
          <p:cNvSpPr txBox="1">
            <a:spLocks noChangeArrowheads="1"/>
          </p:cNvSpPr>
          <p:nvPr/>
        </p:nvSpPr>
        <p:spPr bwMode="auto">
          <a:xfrm>
            <a:off x="176213" y="1259235"/>
            <a:ext cx="82460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mtClean="0">
                <a:solidFill>
                  <a:srgbClr val="000000"/>
                </a:solidFill>
              </a:rPr>
              <a:t>[</a:t>
            </a:r>
            <a:r>
              <a:rPr lang="hu-HU" smtClean="0">
                <a:solidFill>
                  <a:srgbClr val="000000"/>
                </a:solidFill>
              </a:rPr>
              <a:t>38</a:t>
            </a:r>
            <a:r>
              <a:rPr lang="en-US" smtClean="0">
                <a:solidFill>
                  <a:srgbClr val="000000"/>
                </a:solidFill>
              </a:rPr>
              <a:t>]: </a:t>
            </a:r>
            <a:r>
              <a:rPr lang="hu-HU" err="1" smtClean="0">
                <a:solidFill>
                  <a:srgbClr val="000000"/>
                </a:solidFill>
              </a:rPr>
              <a:t>Stokes</a:t>
            </a:r>
            <a:r>
              <a:rPr lang="hu-HU" smtClean="0">
                <a:solidFill>
                  <a:srgbClr val="000000"/>
                </a:solidFill>
              </a:rPr>
              <a:t> J., </a:t>
            </a:r>
            <a:r>
              <a:rPr lang="en-US"/>
              <a:t>ARM fills out CPU lineup with Cortex </a:t>
            </a:r>
            <a:r>
              <a:rPr lang="en-US" smtClean="0"/>
              <a:t>A5</a:t>
            </a:r>
            <a:r>
              <a:rPr lang="hu-HU" smtClean="0">
                <a:solidFill>
                  <a:srgbClr val="000000"/>
                </a:solidFill>
              </a:rPr>
              <a:t>, Ars </a:t>
            </a:r>
            <a:r>
              <a:rPr lang="hu-HU" err="1" smtClean="0">
                <a:solidFill>
                  <a:srgbClr val="000000"/>
                </a:solidFill>
              </a:rPr>
              <a:t>Technica</a:t>
            </a:r>
            <a:r>
              <a:rPr lang="hu-HU" smtClean="0">
                <a:solidFill>
                  <a:srgbClr val="000000"/>
                </a:solidFill>
              </a:rPr>
              <a:t>, </a:t>
            </a:r>
            <a:r>
              <a:rPr lang="hu-HU" err="1" smtClean="0">
                <a:solidFill>
                  <a:srgbClr val="000000"/>
                </a:solidFill>
              </a:rPr>
              <a:t>Oct</a:t>
            </a:r>
            <a:r>
              <a:rPr lang="hu-HU" smtClean="0">
                <a:solidFill>
                  <a:srgbClr val="000000"/>
                </a:solidFill>
              </a:rPr>
              <a:t>. 22 2009,</a:t>
            </a:r>
          </a:p>
          <a:p>
            <a:r>
              <a:rPr lang="hu-HU">
                <a:solidFill>
                  <a:srgbClr val="000000"/>
                </a:solidFill>
              </a:rPr>
              <a:t> </a:t>
            </a:r>
            <a:r>
              <a:rPr lang="hu-HU" smtClean="0">
                <a:solidFill>
                  <a:srgbClr val="000000"/>
                </a:solidFill>
              </a:rPr>
              <a:t>         </a:t>
            </a:r>
            <a:r>
              <a:rPr lang="en-US">
                <a:solidFill>
                  <a:srgbClr val="000000"/>
                </a:solidFill>
              </a:rPr>
              <a:t>http://arstechnica.com/gadgets/2009/10/arm-fills-out-cpu-lineup-with-cortex-a5/</a:t>
            </a:r>
          </a:p>
        </p:txBody>
      </p:sp>
      <p:sp>
        <p:nvSpPr>
          <p:cNvPr id="139273" name="Rectangle 11"/>
          <p:cNvSpPr>
            <a:spLocks noChangeArrowheads="1"/>
          </p:cNvSpPr>
          <p:nvPr/>
        </p:nvSpPr>
        <p:spPr bwMode="auto">
          <a:xfrm>
            <a:off x="184150" y="652500"/>
            <a:ext cx="8886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1400" smtClean="0">
                <a:solidFill>
                  <a:srgbClr val="000000"/>
                </a:solidFill>
              </a:rPr>
              <a:t>[</a:t>
            </a:r>
            <a:r>
              <a:rPr lang="hu-HU" sz="1400" smtClean="0">
                <a:solidFill>
                  <a:srgbClr val="000000"/>
                </a:solidFill>
              </a:rPr>
              <a:t>37</a:t>
            </a:r>
            <a:r>
              <a:rPr lang="en-US" sz="1400" smtClean="0">
                <a:solidFill>
                  <a:srgbClr val="000000"/>
                </a:solidFill>
              </a:rPr>
              <a:t>]: </a:t>
            </a:r>
            <a:r>
              <a:rPr lang="hu-HU" sz="1400" err="1" smtClean="0">
                <a:solidFill>
                  <a:srgbClr val="000000"/>
                </a:solidFill>
              </a:rPr>
              <a:t>Greenhalgh</a:t>
            </a:r>
            <a:r>
              <a:rPr lang="hu-HU" sz="1400" smtClean="0">
                <a:solidFill>
                  <a:srgbClr val="000000"/>
                </a:solidFill>
              </a:rPr>
              <a:t> P., </a:t>
            </a:r>
            <a:r>
              <a:rPr lang="en-US" sz="1400" err="1" smtClean="0"/>
              <a:t>big.LITTLE</a:t>
            </a:r>
            <a:r>
              <a:rPr lang="hu-HU" sz="1400"/>
              <a:t> </a:t>
            </a:r>
            <a:r>
              <a:rPr lang="en-US" sz="1400" smtClean="0"/>
              <a:t>Processing</a:t>
            </a:r>
            <a:r>
              <a:rPr lang="hu-HU" sz="1400" smtClean="0"/>
              <a:t> </a:t>
            </a:r>
            <a:r>
              <a:rPr lang="en-US" sz="1400" smtClean="0"/>
              <a:t>with</a:t>
            </a:r>
            <a:r>
              <a:rPr lang="hu-HU" sz="1400"/>
              <a:t> </a:t>
            </a:r>
            <a:r>
              <a:rPr lang="en-US" sz="1400" smtClean="0"/>
              <a:t>ARM Cortex-A15</a:t>
            </a:r>
            <a:r>
              <a:rPr lang="hu-HU" sz="1400"/>
              <a:t> </a:t>
            </a:r>
            <a:r>
              <a:rPr lang="en-US" sz="1400" smtClean="0"/>
              <a:t>&amp; Cortex-A7</a:t>
            </a:r>
            <a:r>
              <a:rPr lang="hu-HU" sz="1400" smtClean="0"/>
              <a:t>, White </a:t>
            </a:r>
            <a:r>
              <a:rPr lang="hu-HU" sz="1400" err="1" smtClean="0"/>
              <a:t>Paper</a:t>
            </a:r>
            <a:r>
              <a:rPr lang="hu-HU" sz="1400" smtClean="0">
                <a:solidFill>
                  <a:srgbClr val="000000"/>
                </a:solidFill>
              </a:rPr>
              <a:t>,</a:t>
            </a:r>
          </a:p>
          <a:p>
            <a:pPr fontAlgn="base">
              <a:spcBef>
                <a:spcPct val="0"/>
              </a:spcBef>
              <a:spcAft>
                <a:spcPct val="0"/>
              </a:spcAft>
            </a:pPr>
            <a:r>
              <a:rPr lang="hu-HU" sz="1400">
                <a:solidFill>
                  <a:srgbClr val="000000"/>
                </a:solidFill>
              </a:rPr>
              <a:t>          </a:t>
            </a:r>
            <a:r>
              <a:rPr lang="hu-HU" sz="1400" err="1" smtClean="0">
                <a:solidFill>
                  <a:srgbClr val="000000"/>
                </a:solidFill>
              </a:rPr>
              <a:t>Sept</a:t>
            </a:r>
            <a:r>
              <a:rPr lang="hu-HU" sz="1400" smtClean="0">
                <a:solidFill>
                  <a:srgbClr val="000000"/>
                </a:solidFill>
              </a:rPr>
              <a:t>. </a:t>
            </a:r>
            <a:r>
              <a:rPr lang="hu-HU" sz="1400">
                <a:solidFill>
                  <a:srgbClr val="000000"/>
                </a:solidFill>
              </a:rPr>
              <a:t>2011, http://www.arm.com/files/downloads/big_LITTLE_Final_Final.pdf</a:t>
            </a:r>
            <a:endParaRPr lang="hu-HU" sz="1400" smtClean="0">
              <a:solidFill>
                <a:srgbClr val="000000"/>
              </a:solidFill>
            </a:endParaRPr>
          </a:p>
        </p:txBody>
      </p:sp>
      <p:sp>
        <p:nvSpPr>
          <p:cNvPr id="13" name="Text Box 11"/>
          <p:cNvSpPr txBox="1">
            <a:spLocks noChangeArrowheads="1"/>
          </p:cNvSpPr>
          <p:nvPr/>
        </p:nvSpPr>
        <p:spPr bwMode="auto">
          <a:xfrm>
            <a:off x="187465" y="1851615"/>
            <a:ext cx="877227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mtClean="0">
                <a:solidFill>
                  <a:srgbClr val="000000"/>
                </a:solidFill>
              </a:rPr>
              <a:t>[</a:t>
            </a:r>
            <a:r>
              <a:rPr lang="hu-HU" smtClean="0">
                <a:solidFill>
                  <a:srgbClr val="000000"/>
                </a:solidFill>
              </a:rPr>
              <a:t>39</a:t>
            </a:r>
            <a:r>
              <a:rPr lang="en-US" smtClean="0">
                <a:solidFill>
                  <a:srgbClr val="000000"/>
                </a:solidFill>
              </a:rPr>
              <a:t>]: </a:t>
            </a:r>
            <a:r>
              <a:rPr lang="hu-HU" err="1" smtClean="0">
                <a:solidFill>
                  <a:srgbClr val="000000"/>
                </a:solidFill>
              </a:rPr>
              <a:t>Hruska</a:t>
            </a:r>
            <a:r>
              <a:rPr lang="hu-HU" smtClean="0">
                <a:solidFill>
                  <a:srgbClr val="000000"/>
                </a:solidFill>
              </a:rPr>
              <a:t> J., </a:t>
            </a:r>
            <a:r>
              <a:rPr lang="en-US"/>
              <a:t>ARM Launches New Cortex-A5 As A </a:t>
            </a:r>
            <a:r>
              <a:rPr lang="en-US" err="1"/>
              <a:t>Bulkward</a:t>
            </a:r>
            <a:r>
              <a:rPr lang="en-US"/>
              <a:t> Against Future Atom </a:t>
            </a:r>
            <a:r>
              <a:rPr lang="en-US" smtClean="0"/>
              <a:t>processors</a:t>
            </a:r>
            <a:r>
              <a:rPr lang="hu-HU" smtClean="0">
                <a:solidFill>
                  <a:srgbClr val="000000"/>
                </a:solidFill>
              </a:rPr>
              <a:t>,</a:t>
            </a:r>
          </a:p>
          <a:p>
            <a:r>
              <a:rPr lang="hu-HU">
                <a:solidFill>
                  <a:srgbClr val="000000"/>
                </a:solidFill>
              </a:rPr>
              <a:t> </a:t>
            </a:r>
            <a:r>
              <a:rPr lang="hu-HU" smtClean="0">
                <a:solidFill>
                  <a:srgbClr val="000000"/>
                </a:solidFill>
              </a:rPr>
              <a:t>         Hot Hardware, </a:t>
            </a:r>
            <a:r>
              <a:rPr lang="hu-HU" err="1" smtClean="0">
                <a:solidFill>
                  <a:srgbClr val="000000"/>
                </a:solidFill>
              </a:rPr>
              <a:t>Oct</a:t>
            </a:r>
            <a:r>
              <a:rPr lang="hu-HU" smtClean="0">
                <a:solidFill>
                  <a:srgbClr val="000000"/>
                </a:solidFill>
              </a:rPr>
              <a:t>. </a:t>
            </a:r>
            <a:r>
              <a:rPr lang="hu-HU">
                <a:solidFill>
                  <a:srgbClr val="000000"/>
                </a:solidFill>
              </a:rPr>
              <a:t>23 2009, http://</a:t>
            </a:r>
            <a:r>
              <a:rPr lang="hu-HU" smtClean="0">
                <a:solidFill>
                  <a:srgbClr val="000000"/>
                </a:solidFill>
              </a:rPr>
              <a:t>hothardware.com/News/ARM-Launches-New-</a:t>
            </a:r>
          </a:p>
          <a:p>
            <a:r>
              <a:rPr lang="hu-HU">
                <a:solidFill>
                  <a:srgbClr val="000000"/>
                </a:solidFill>
              </a:rPr>
              <a:t> </a:t>
            </a:r>
            <a:r>
              <a:rPr lang="hu-HU" smtClean="0">
                <a:solidFill>
                  <a:srgbClr val="000000"/>
                </a:solidFill>
              </a:rPr>
              <a:t>         CortexA5-As-A-Bulkward-Against-Future-Atom-processors</a:t>
            </a:r>
            <a:endParaRPr lang="en-US" smtClean="0">
              <a:solidFill>
                <a:srgbClr val="000000"/>
              </a:solidFill>
            </a:endParaRPr>
          </a:p>
        </p:txBody>
      </p:sp>
      <p:sp>
        <p:nvSpPr>
          <p:cNvPr id="12" name="Text Box 11"/>
          <p:cNvSpPr txBox="1">
            <a:spLocks noChangeArrowheads="1"/>
          </p:cNvSpPr>
          <p:nvPr/>
        </p:nvSpPr>
        <p:spPr bwMode="auto">
          <a:xfrm>
            <a:off x="177940" y="2663915"/>
            <a:ext cx="6805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mtClean="0">
                <a:solidFill>
                  <a:srgbClr val="000000"/>
                </a:solidFill>
              </a:rPr>
              <a:t>[</a:t>
            </a:r>
            <a:r>
              <a:rPr lang="hu-HU" smtClean="0">
                <a:solidFill>
                  <a:srgbClr val="000000"/>
                </a:solidFill>
              </a:rPr>
              <a:t>40</a:t>
            </a:r>
            <a:r>
              <a:rPr lang="en-US" smtClean="0">
                <a:solidFill>
                  <a:srgbClr val="000000"/>
                </a:solidFill>
              </a:rPr>
              <a:t>]: </a:t>
            </a:r>
            <a:r>
              <a:rPr lang="hu-HU"/>
              <a:t>Cortex-A5 </a:t>
            </a:r>
            <a:r>
              <a:rPr lang="hu-HU" err="1" smtClean="0"/>
              <a:t>Processor</a:t>
            </a:r>
            <a:r>
              <a:rPr lang="hu-HU" smtClean="0">
                <a:solidFill>
                  <a:srgbClr val="000000"/>
                </a:solidFill>
              </a:rPr>
              <a:t>, </a:t>
            </a:r>
            <a:r>
              <a:rPr lang="hu-HU">
                <a:solidFill>
                  <a:srgbClr val="000000"/>
                </a:solidFill>
              </a:rPr>
              <a:t>ARM </a:t>
            </a:r>
            <a:r>
              <a:rPr lang="hu-HU" err="1">
                <a:solidFill>
                  <a:srgbClr val="000000"/>
                </a:solidFill>
              </a:rPr>
              <a:t>Cortex-A</a:t>
            </a:r>
            <a:r>
              <a:rPr lang="hu-HU">
                <a:solidFill>
                  <a:srgbClr val="000000"/>
                </a:solidFill>
              </a:rPr>
              <a:t> </a:t>
            </a:r>
            <a:r>
              <a:rPr lang="hu-HU" smtClean="0">
                <a:solidFill>
                  <a:srgbClr val="000000"/>
                </a:solidFill>
              </a:rPr>
              <a:t>Series,</a:t>
            </a:r>
            <a:endParaRPr lang="hu-HU">
              <a:solidFill>
                <a:srgbClr val="000000"/>
              </a:solidFill>
            </a:endParaRPr>
          </a:p>
          <a:p>
            <a:r>
              <a:rPr lang="hu-HU">
                <a:solidFill>
                  <a:srgbClr val="000000"/>
                </a:solidFill>
              </a:rPr>
              <a:t> </a:t>
            </a:r>
            <a:r>
              <a:rPr lang="hu-HU" smtClean="0">
                <a:solidFill>
                  <a:srgbClr val="000000"/>
                </a:solidFill>
              </a:rPr>
              <a:t>         http</a:t>
            </a:r>
            <a:r>
              <a:rPr lang="hu-HU">
                <a:solidFill>
                  <a:srgbClr val="000000"/>
                </a:solidFill>
              </a:rPr>
              <a:t>://www.arm.com/products/processors/cortex-a/cortex-a5.php</a:t>
            </a:r>
            <a:endParaRPr lang="en-US">
              <a:solidFill>
                <a:srgbClr val="000000"/>
              </a:solidFill>
            </a:endParaRPr>
          </a:p>
        </p:txBody>
      </p:sp>
      <p:sp>
        <p:nvSpPr>
          <p:cNvPr id="15" name="Text Box 11"/>
          <p:cNvSpPr txBox="1">
            <a:spLocks noChangeArrowheads="1"/>
          </p:cNvSpPr>
          <p:nvPr/>
        </p:nvSpPr>
        <p:spPr bwMode="auto">
          <a:xfrm>
            <a:off x="177940" y="3258505"/>
            <a:ext cx="86634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mtClean="0">
                <a:solidFill>
                  <a:srgbClr val="000000"/>
                </a:solidFill>
              </a:rPr>
              <a:t>[</a:t>
            </a:r>
            <a:r>
              <a:rPr lang="hu-HU" smtClean="0">
                <a:solidFill>
                  <a:srgbClr val="000000"/>
                </a:solidFill>
              </a:rPr>
              <a:t>41</a:t>
            </a:r>
            <a:r>
              <a:rPr lang="en-US" smtClean="0">
                <a:solidFill>
                  <a:srgbClr val="000000"/>
                </a:solidFill>
              </a:rPr>
              <a:t>]: </a:t>
            </a:r>
            <a:r>
              <a:rPr lang="hu-HU" err="1" smtClean="0"/>
              <a:t>Bhattacharya</a:t>
            </a:r>
            <a:r>
              <a:rPr lang="hu-HU" smtClean="0"/>
              <a:t> A., </a:t>
            </a:r>
            <a:r>
              <a:rPr lang="en-US"/>
              <a:t>Small, Quiet, and </a:t>
            </a:r>
            <a:r>
              <a:rPr lang="en-US" smtClean="0"/>
              <a:t>Cool</a:t>
            </a:r>
            <a:r>
              <a:rPr lang="hu-HU" smtClean="0"/>
              <a:t>,</a:t>
            </a:r>
            <a:r>
              <a:rPr lang="hu-HU"/>
              <a:t> </a:t>
            </a:r>
            <a:r>
              <a:rPr lang="en-US" smtClean="0"/>
              <a:t>Power </a:t>
            </a:r>
            <a:r>
              <a:rPr lang="en-US"/>
              <a:t>Efficient Processing with the </a:t>
            </a:r>
            <a:r>
              <a:rPr lang="en-US" smtClean="0"/>
              <a:t>Cortex-A5 </a:t>
            </a:r>
            <a:endParaRPr lang="hu-HU" smtClean="0"/>
          </a:p>
          <a:p>
            <a:r>
              <a:rPr lang="hu-HU"/>
              <a:t> </a:t>
            </a:r>
            <a:r>
              <a:rPr lang="hu-HU" smtClean="0"/>
              <a:t>         </a:t>
            </a:r>
            <a:r>
              <a:rPr lang="en-US" smtClean="0"/>
              <a:t>Processor</a:t>
            </a:r>
            <a:r>
              <a:rPr lang="hu-HU">
                <a:solidFill>
                  <a:srgbClr val="000000"/>
                </a:solidFill>
              </a:rPr>
              <a:t>, http://www.arm.com/files/pdf/at2_-_power_efficient_processing_with_the</a:t>
            </a:r>
            <a:r>
              <a:rPr lang="hu-HU" smtClean="0">
                <a:solidFill>
                  <a:srgbClr val="000000"/>
                </a:solidFill>
              </a:rPr>
              <a:t>_</a:t>
            </a:r>
          </a:p>
          <a:p>
            <a:r>
              <a:rPr lang="hu-HU">
                <a:solidFill>
                  <a:srgbClr val="000000"/>
                </a:solidFill>
              </a:rPr>
              <a:t> </a:t>
            </a:r>
            <a:r>
              <a:rPr lang="hu-HU" smtClean="0">
                <a:solidFill>
                  <a:srgbClr val="000000"/>
                </a:solidFill>
              </a:rPr>
              <a:t>         cortex-a5_v1.pdf</a:t>
            </a:r>
          </a:p>
        </p:txBody>
      </p:sp>
      <p:sp>
        <p:nvSpPr>
          <p:cNvPr id="19" name="Text Box 11"/>
          <p:cNvSpPr txBox="1">
            <a:spLocks noChangeArrowheads="1"/>
          </p:cNvSpPr>
          <p:nvPr/>
        </p:nvSpPr>
        <p:spPr bwMode="auto">
          <a:xfrm>
            <a:off x="177940" y="4068595"/>
            <a:ext cx="842987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42</a:t>
            </a:r>
            <a:r>
              <a:rPr lang="en-US" dirty="0" smtClean="0">
                <a:solidFill>
                  <a:srgbClr val="000000"/>
                </a:solidFill>
              </a:rPr>
              <a:t>]: </a:t>
            </a:r>
            <a:r>
              <a:rPr lang="en-US" dirty="0" smtClean="0"/>
              <a:t>Cortex-</a:t>
            </a:r>
            <a:r>
              <a:rPr lang="en-US" dirty="0" err="1" smtClean="0"/>
              <a:t>A5</a:t>
            </a:r>
            <a:r>
              <a:rPr lang="hu-HU" dirty="0" smtClean="0"/>
              <a:t>, </a:t>
            </a:r>
            <a:r>
              <a:rPr lang="en-US" dirty="0" smtClean="0"/>
              <a:t>The </a:t>
            </a:r>
            <a:r>
              <a:rPr lang="en-US" dirty="0"/>
              <a:t>smallest, lowest power </a:t>
            </a:r>
            <a:r>
              <a:rPr lang="en-US" dirty="0" err="1"/>
              <a:t>ARMv7</a:t>
            </a:r>
            <a:r>
              <a:rPr lang="en-US" dirty="0"/>
              <a:t> application </a:t>
            </a:r>
            <a:r>
              <a:rPr lang="en-US" dirty="0" smtClean="0"/>
              <a:t>processor</a:t>
            </a:r>
            <a:r>
              <a:rPr lang="hu-HU" dirty="0" smtClean="0">
                <a:solidFill>
                  <a:srgbClr val="000000"/>
                </a:solidFill>
              </a:rPr>
              <a:t>,</a:t>
            </a:r>
            <a:endParaRPr lang="hu-HU" dirty="0">
              <a:solidFill>
                <a:srgbClr val="000000"/>
              </a:solidFill>
            </a:endParaRPr>
          </a:p>
          <a:p>
            <a:r>
              <a:rPr lang="hu-HU" dirty="0">
                <a:solidFill>
                  <a:srgbClr val="000000"/>
                </a:solidFill>
              </a:rPr>
              <a:t>          </a:t>
            </a:r>
            <a:r>
              <a:rPr lang="en-US" dirty="0">
                <a:solidFill>
                  <a:srgbClr val="000000"/>
                </a:solidFill>
              </a:rPr>
              <a:t>http://</a:t>
            </a:r>
            <a:r>
              <a:rPr lang="en-US" dirty="0" err="1" smtClean="0">
                <a:solidFill>
                  <a:srgbClr val="000000"/>
                </a:solidFill>
              </a:rPr>
              <a:t>www.hitex.co.uk</a:t>
            </a:r>
            <a:r>
              <a:rPr lang="en-US" dirty="0" smtClean="0">
                <a:solidFill>
                  <a:srgbClr val="000000"/>
                </a:solidFill>
              </a:rPr>
              <a:t>/</a:t>
            </a:r>
            <a:r>
              <a:rPr lang="en-US" dirty="0" err="1" smtClean="0">
                <a:solidFill>
                  <a:srgbClr val="000000"/>
                </a:solidFill>
              </a:rPr>
              <a:t>fileadmin</a:t>
            </a:r>
            <a:r>
              <a:rPr lang="en-US" dirty="0" smtClean="0">
                <a:solidFill>
                  <a:srgbClr val="000000"/>
                </a:solidFill>
              </a:rPr>
              <a:t>/</a:t>
            </a:r>
            <a:r>
              <a:rPr lang="en-US" dirty="0" err="1" smtClean="0">
                <a:solidFill>
                  <a:srgbClr val="000000"/>
                </a:solidFill>
              </a:rPr>
              <a:t>uk</a:t>
            </a:r>
            <a:r>
              <a:rPr lang="en-US" dirty="0" smtClean="0">
                <a:solidFill>
                  <a:srgbClr val="000000"/>
                </a:solidFill>
              </a:rPr>
              <a:t>-files/pdf/</a:t>
            </a:r>
            <a:r>
              <a:rPr lang="en-US" dirty="0" err="1" smtClean="0">
                <a:solidFill>
                  <a:srgbClr val="000000"/>
                </a:solidFill>
              </a:rPr>
              <a:t>ARM%20Seminar%20Presentations</a:t>
            </a:r>
            <a:r>
              <a:rPr lang="en-US" dirty="0" smtClean="0">
                <a:solidFill>
                  <a:srgbClr val="000000"/>
                </a:solidFill>
              </a:rPr>
              <a:t>%</a:t>
            </a:r>
            <a:endParaRPr lang="hu-HU" dirty="0" smtClean="0">
              <a:solidFill>
                <a:srgbClr val="000000"/>
              </a:solidFill>
            </a:endParaRPr>
          </a:p>
          <a:p>
            <a:r>
              <a:rPr lang="hu-HU" dirty="0">
                <a:solidFill>
                  <a:srgbClr val="000000"/>
                </a:solidFill>
              </a:rPr>
              <a:t> </a:t>
            </a:r>
            <a:r>
              <a:rPr lang="hu-HU" dirty="0" smtClean="0">
                <a:solidFill>
                  <a:srgbClr val="000000"/>
                </a:solidFill>
              </a:rPr>
              <a:t>         </a:t>
            </a:r>
            <a:r>
              <a:rPr lang="en-US" dirty="0" smtClean="0">
                <a:solidFill>
                  <a:srgbClr val="000000"/>
                </a:solidFill>
              </a:rPr>
              <a:t>202013/</a:t>
            </a:r>
            <a:r>
              <a:rPr lang="en-US" dirty="0" err="1" smtClean="0">
                <a:solidFill>
                  <a:srgbClr val="000000"/>
                </a:solidFill>
              </a:rPr>
              <a:t>Hitex%20Cortex-A5%20Overview.pdf</a:t>
            </a:r>
            <a:endParaRPr lang="en-US" dirty="0">
              <a:solidFill>
                <a:srgbClr val="000000"/>
              </a:solidFill>
            </a:endParaRPr>
          </a:p>
        </p:txBody>
      </p:sp>
      <p:sp>
        <p:nvSpPr>
          <p:cNvPr id="16" name="Text Box 11"/>
          <p:cNvSpPr txBox="1">
            <a:spLocks noChangeArrowheads="1"/>
          </p:cNvSpPr>
          <p:nvPr/>
        </p:nvSpPr>
        <p:spPr bwMode="auto">
          <a:xfrm>
            <a:off x="187465" y="4888210"/>
            <a:ext cx="8972969" cy="73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mtClean="0">
                <a:solidFill>
                  <a:srgbClr val="000000"/>
                </a:solidFill>
              </a:rPr>
              <a:t>[</a:t>
            </a:r>
            <a:r>
              <a:rPr lang="hu-HU" smtClean="0">
                <a:solidFill>
                  <a:srgbClr val="000000"/>
                </a:solidFill>
              </a:rPr>
              <a:t>43</a:t>
            </a:r>
            <a:r>
              <a:rPr lang="en-US" smtClean="0">
                <a:solidFill>
                  <a:srgbClr val="000000"/>
                </a:solidFill>
              </a:rPr>
              <a:t>]: </a:t>
            </a:r>
            <a:r>
              <a:rPr lang="hu-HU" err="1" smtClean="0">
                <a:solidFill>
                  <a:srgbClr val="000000"/>
                </a:solidFill>
              </a:rPr>
              <a:t>Flautner</a:t>
            </a:r>
            <a:r>
              <a:rPr lang="hu-HU" smtClean="0">
                <a:solidFill>
                  <a:srgbClr val="000000"/>
                </a:solidFill>
              </a:rPr>
              <a:t> K., </a:t>
            </a:r>
            <a:r>
              <a:rPr lang="hu-HU" err="1"/>
              <a:t>Heterogeneity</a:t>
            </a:r>
            <a:r>
              <a:rPr lang="hu-HU"/>
              <a:t> </a:t>
            </a:r>
            <a:r>
              <a:rPr lang="hu-HU" err="1"/>
              <a:t>to</a:t>
            </a:r>
            <a:r>
              <a:rPr lang="hu-HU"/>
              <a:t> </a:t>
            </a:r>
            <a:r>
              <a:rPr lang="hu-HU" err="1"/>
              <a:t>the</a:t>
            </a:r>
            <a:r>
              <a:rPr lang="hu-HU"/>
              <a:t> </a:t>
            </a:r>
            <a:r>
              <a:rPr lang="hu-HU" err="1" smtClean="0"/>
              <a:t>rescue</a:t>
            </a:r>
            <a:r>
              <a:rPr lang="hu-HU" smtClean="0"/>
              <a:t>, Nov. 2011</a:t>
            </a:r>
            <a:r>
              <a:rPr lang="hu-HU" smtClean="0">
                <a:solidFill>
                  <a:srgbClr val="000000"/>
                </a:solidFill>
              </a:rPr>
              <a:t>,</a:t>
            </a:r>
            <a:endParaRPr lang="hu-HU">
              <a:solidFill>
                <a:srgbClr val="000000"/>
              </a:solidFill>
            </a:endParaRPr>
          </a:p>
          <a:p>
            <a:r>
              <a:rPr lang="hu-HU">
                <a:solidFill>
                  <a:srgbClr val="000000"/>
                </a:solidFill>
              </a:rPr>
              <a:t> </a:t>
            </a:r>
            <a:r>
              <a:rPr lang="hu-HU" smtClean="0">
                <a:solidFill>
                  <a:srgbClr val="000000"/>
                </a:solidFill>
              </a:rPr>
              <a:t>         </a:t>
            </a:r>
            <a:r>
              <a:rPr lang="hu-HU" sz="1380">
                <a:solidFill>
                  <a:srgbClr val="000000"/>
                </a:solidFill>
              </a:rPr>
              <a:t>https://www.bscmsrc.eu/sites/default/files/media/arm-heterogenous-mp-november-2011</a:t>
            </a:r>
            <a:r>
              <a:rPr lang="hu-HU" sz="1380" smtClean="0">
                <a:solidFill>
                  <a:srgbClr val="000000"/>
                </a:solidFill>
              </a:rPr>
              <a:t>. </a:t>
            </a:r>
          </a:p>
          <a:p>
            <a:r>
              <a:rPr lang="hu-HU" sz="1380">
                <a:solidFill>
                  <a:srgbClr val="000000"/>
                </a:solidFill>
              </a:rPr>
              <a:t> </a:t>
            </a:r>
            <a:r>
              <a:rPr lang="hu-HU" sz="1380" smtClean="0">
                <a:solidFill>
                  <a:srgbClr val="000000"/>
                </a:solidFill>
              </a:rPr>
              <a:t>         pdf</a:t>
            </a:r>
            <a:endParaRPr lang="en-US" sz="1380">
              <a:solidFill>
                <a:srgbClr val="000000"/>
              </a:solidFill>
            </a:endParaRPr>
          </a:p>
        </p:txBody>
      </p:sp>
      <p:sp>
        <p:nvSpPr>
          <p:cNvPr id="20" name="Text Box 11"/>
          <p:cNvSpPr txBox="1">
            <a:spLocks noChangeArrowheads="1"/>
          </p:cNvSpPr>
          <p:nvPr/>
        </p:nvSpPr>
        <p:spPr bwMode="auto">
          <a:xfrm>
            <a:off x="180560" y="5651085"/>
            <a:ext cx="91040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mtClean="0">
                <a:solidFill>
                  <a:srgbClr val="000000"/>
                </a:solidFill>
              </a:rPr>
              <a:t>[</a:t>
            </a:r>
            <a:r>
              <a:rPr lang="hu-HU" smtClean="0">
                <a:solidFill>
                  <a:srgbClr val="000000"/>
                </a:solidFill>
              </a:rPr>
              <a:t>44</a:t>
            </a:r>
            <a:r>
              <a:rPr lang="en-US" smtClean="0">
                <a:solidFill>
                  <a:srgbClr val="000000"/>
                </a:solidFill>
              </a:rPr>
              <a:t>]: </a:t>
            </a:r>
            <a:r>
              <a:rPr lang="hu-HU" err="1" smtClean="0">
                <a:solidFill>
                  <a:srgbClr val="000000"/>
                </a:solidFill>
              </a:rPr>
              <a:t>Shimpi</a:t>
            </a:r>
            <a:r>
              <a:rPr lang="hu-HU" smtClean="0">
                <a:solidFill>
                  <a:srgbClr val="000000"/>
                </a:solidFill>
              </a:rPr>
              <a:t> A.L., </a:t>
            </a:r>
            <a:r>
              <a:rPr lang="en-US"/>
              <a:t>ARM's Cortex A7: Bringing Cheaper Dual-Core &amp; More Power Efficient High-End </a:t>
            </a:r>
            <a:endParaRPr lang="hu-HU" smtClean="0"/>
          </a:p>
          <a:p>
            <a:r>
              <a:rPr lang="hu-HU"/>
              <a:t> </a:t>
            </a:r>
            <a:r>
              <a:rPr lang="hu-HU" smtClean="0"/>
              <a:t>         </a:t>
            </a:r>
            <a:r>
              <a:rPr lang="en-US" smtClean="0"/>
              <a:t>Devices</a:t>
            </a:r>
            <a:r>
              <a:rPr lang="hu-HU" smtClean="0">
                <a:solidFill>
                  <a:srgbClr val="000000"/>
                </a:solidFill>
              </a:rPr>
              <a:t>, </a:t>
            </a:r>
            <a:r>
              <a:rPr lang="hu-HU" err="1" smtClean="0">
                <a:solidFill>
                  <a:srgbClr val="000000"/>
                </a:solidFill>
              </a:rPr>
              <a:t>AnandTech</a:t>
            </a:r>
            <a:r>
              <a:rPr lang="hu-HU" smtClean="0">
                <a:solidFill>
                  <a:srgbClr val="000000"/>
                </a:solidFill>
              </a:rPr>
              <a:t>, </a:t>
            </a:r>
            <a:r>
              <a:rPr lang="hu-HU" err="1" smtClean="0">
                <a:solidFill>
                  <a:srgbClr val="000000"/>
                </a:solidFill>
              </a:rPr>
              <a:t>Oct</a:t>
            </a:r>
            <a:r>
              <a:rPr lang="hu-HU" smtClean="0">
                <a:solidFill>
                  <a:srgbClr val="000000"/>
                </a:solidFill>
              </a:rPr>
              <a:t>. 19 </a:t>
            </a:r>
            <a:r>
              <a:rPr lang="hu-HU">
                <a:solidFill>
                  <a:srgbClr val="000000"/>
                </a:solidFill>
              </a:rPr>
              <a:t>2011, http://www.anandtech.com/show/4991/</a:t>
            </a:r>
          </a:p>
        </p:txBody>
      </p:sp>
    </p:spTree>
    <p:extLst>
      <p:ext uri="{BB962C8B-B14F-4D97-AF65-F5344CB8AC3E}">
        <p14:creationId xmlns:p14="http://schemas.microsoft.com/office/powerpoint/2010/main" val="2119296186"/>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13"/>
          <p:cNvSpPr>
            <a:spLocks noChangeArrowheads="1"/>
          </p:cNvSpPr>
          <p:nvPr/>
        </p:nvSpPr>
        <p:spPr bwMode="auto">
          <a:xfrm>
            <a:off x="0" y="-26988"/>
            <a:ext cx="9144000" cy="393701"/>
          </a:xfrm>
          <a:prstGeom prst="rect">
            <a:avLst/>
          </a:pr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fontAlgn="base">
              <a:spcBef>
                <a:spcPct val="0"/>
              </a:spcBef>
              <a:spcAft>
                <a:spcPct val="0"/>
              </a:spcAft>
            </a:pPr>
            <a:r>
              <a:rPr lang="hu-HU" dirty="0">
                <a:solidFill>
                  <a:srgbClr val="FFFFFF"/>
                </a:solidFill>
              </a:rPr>
              <a:t>7</a:t>
            </a:r>
            <a:r>
              <a:rPr lang="hu-HU" dirty="0" smtClean="0">
                <a:solidFill>
                  <a:srgbClr val="FFFFFF"/>
                </a:solidFill>
              </a:rPr>
              <a:t>. </a:t>
            </a:r>
            <a:r>
              <a:rPr lang="en-US" dirty="0" smtClean="0">
                <a:solidFill>
                  <a:srgbClr val="FFFFFF"/>
                </a:solidFill>
              </a:rPr>
              <a:t>References (</a:t>
            </a:r>
            <a:r>
              <a:rPr lang="hu-HU" dirty="0">
                <a:solidFill>
                  <a:srgbClr val="FFFFFF"/>
                </a:solidFill>
              </a:rPr>
              <a:t>6</a:t>
            </a:r>
            <a:r>
              <a:rPr lang="en-US" dirty="0" smtClean="0">
                <a:solidFill>
                  <a:srgbClr val="FFFFFF"/>
                </a:solidFill>
              </a:rPr>
              <a:t>)</a:t>
            </a:r>
          </a:p>
        </p:txBody>
      </p:sp>
      <p:sp>
        <p:nvSpPr>
          <p:cNvPr id="139271" name="Text Box 11"/>
          <p:cNvSpPr txBox="1">
            <a:spLocks noChangeArrowheads="1"/>
          </p:cNvSpPr>
          <p:nvPr/>
        </p:nvSpPr>
        <p:spPr bwMode="auto">
          <a:xfrm>
            <a:off x="176213" y="1259235"/>
            <a:ext cx="88438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46</a:t>
            </a:r>
            <a:r>
              <a:rPr lang="en-US" dirty="0" smtClean="0">
                <a:solidFill>
                  <a:srgbClr val="000000"/>
                </a:solidFill>
              </a:rPr>
              <a:t>]: </a:t>
            </a:r>
            <a:r>
              <a:rPr lang="hu-HU" dirty="0" smtClean="0">
                <a:solidFill>
                  <a:srgbClr val="000000"/>
                </a:solidFill>
              </a:rPr>
              <a:t>Goto H., </a:t>
            </a:r>
            <a:r>
              <a:rPr lang="hu-HU" dirty="0"/>
              <a:t>N</a:t>
            </a:r>
            <a:r>
              <a:rPr lang="en-US" dirty="0" err="1" smtClean="0"/>
              <a:t>ew</a:t>
            </a:r>
            <a:r>
              <a:rPr lang="en-US" dirty="0" smtClean="0"/>
              <a:t> </a:t>
            </a:r>
            <a:r>
              <a:rPr lang="en-US" dirty="0"/>
              <a:t>design of mid-range CPU that ARM has announced "Cortex-A12</a:t>
            </a:r>
            <a:r>
              <a:rPr lang="en-US" dirty="0" smtClean="0"/>
              <a:t>"</a:t>
            </a:r>
            <a:r>
              <a:rPr lang="hu-HU" dirty="0" smtClean="0">
                <a:solidFill>
                  <a:srgbClr val="000000"/>
                </a:solidFill>
              </a:rPr>
              <a:t>, PC Watch,</a:t>
            </a:r>
          </a:p>
          <a:p>
            <a:r>
              <a:rPr lang="hu-HU" dirty="0">
                <a:solidFill>
                  <a:srgbClr val="000000"/>
                </a:solidFill>
              </a:rPr>
              <a:t> </a:t>
            </a:r>
            <a:r>
              <a:rPr lang="hu-HU" dirty="0" smtClean="0">
                <a:solidFill>
                  <a:srgbClr val="000000"/>
                </a:solidFill>
              </a:rPr>
              <a:t>         June 4 2013, </a:t>
            </a:r>
            <a:r>
              <a:rPr lang="en-US" dirty="0"/>
              <a:t>http://</a:t>
            </a:r>
            <a:r>
              <a:rPr lang="en-US" dirty="0" smtClean="0"/>
              <a:t>pc.watch.impress.co.jp/docs/column/kaigai/20130604_602106.html</a:t>
            </a:r>
            <a:endParaRPr lang="en-US" dirty="0"/>
          </a:p>
        </p:txBody>
      </p:sp>
      <p:sp>
        <p:nvSpPr>
          <p:cNvPr id="139273" name="Rectangle 11"/>
          <p:cNvSpPr>
            <a:spLocks noChangeArrowheads="1"/>
          </p:cNvSpPr>
          <p:nvPr/>
        </p:nvSpPr>
        <p:spPr bwMode="auto">
          <a:xfrm>
            <a:off x="184150" y="652500"/>
            <a:ext cx="8886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1400" smtClean="0">
                <a:solidFill>
                  <a:srgbClr val="000000"/>
                </a:solidFill>
              </a:rPr>
              <a:t>[</a:t>
            </a:r>
            <a:r>
              <a:rPr lang="hu-HU" sz="1400" smtClean="0">
                <a:solidFill>
                  <a:srgbClr val="000000"/>
                </a:solidFill>
              </a:rPr>
              <a:t>45</a:t>
            </a:r>
            <a:r>
              <a:rPr lang="en-US" sz="1400" smtClean="0">
                <a:solidFill>
                  <a:srgbClr val="000000"/>
                </a:solidFill>
              </a:rPr>
              <a:t>]: </a:t>
            </a:r>
            <a:r>
              <a:rPr lang="hu-HU" sz="1400"/>
              <a:t>Cortex-A7 </a:t>
            </a:r>
            <a:r>
              <a:rPr lang="hu-HU" sz="1400" err="1" smtClean="0"/>
              <a:t>Processor</a:t>
            </a:r>
            <a:r>
              <a:rPr lang="hu-HU" sz="1400" smtClean="0">
                <a:solidFill>
                  <a:srgbClr val="000000"/>
                </a:solidFill>
              </a:rPr>
              <a:t>, </a:t>
            </a:r>
            <a:r>
              <a:rPr lang="hu-HU" sz="1400">
                <a:solidFill>
                  <a:srgbClr val="000000"/>
                </a:solidFill>
              </a:rPr>
              <a:t>ARM </a:t>
            </a:r>
            <a:r>
              <a:rPr lang="hu-HU" sz="1400" err="1">
                <a:solidFill>
                  <a:srgbClr val="000000"/>
                </a:solidFill>
              </a:rPr>
              <a:t>Cortex-A</a:t>
            </a:r>
            <a:r>
              <a:rPr lang="hu-HU" sz="1400">
                <a:solidFill>
                  <a:srgbClr val="000000"/>
                </a:solidFill>
              </a:rPr>
              <a:t> </a:t>
            </a:r>
            <a:r>
              <a:rPr lang="hu-HU" sz="1400" smtClean="0">
                <a:solidFill>
                  <a:srgbClr val="000000"/>
                </a:solidFill>
              </a:rPr>
              <a:t>Series,</a:t>
            </a:r>
          </a:p>
          <a:p>
            <a:pPr fontAlgn="base">
              <a:spcBef>
                <a:spcPct val="0"/>
              </a:spcBef>
              <a:spcAft>
                <a:spcPct val="0"/>
              </a:spcAft>
            </a:pPr>
            <a:r>
              <a:rPr lang="hu-HU" sz="1400">
                <a:solidFill>
                  <a:srgbClr val="000000"/>
                </a:solidFill>
              </a:rPr>
              <a:t> </a:t>
            </a:r>
            <a:r>
              <a:rPr lang="hu-HU" sz="1400" smtClean="0">
                <a:solidFill>
                  <a:srgbClr val="000000"/>
                </a:solidFill>
              </a:rPr>
              <a:t>         http</a:t>
            </a:r>
            <a:r>
              <a:rPr lang="hu-HU" sz="1400">
                <a:solidFill>
                  <a:srgbClr val="000000"/>
                </a:solidFill>
              </a:rPr>
              <a:t>://www.arm.com/products/processors/cortex-a/cortex-a7.php</a:t>
            </a:r>
            <a:endParaRPr lang="hu-HU" sz="1400" smtClean="0">
              <a:solidFill>
                <a:srgbClr val="000000"/>
              </a:solidFill>
            </a:endParaRPr>
          </a:p>
        </p:txBody>
      </p:sp>
      <p:sp>
        <p:nvSpPr>
          <p:cNvPr id="13" name="Text Box 11"/>
          <p:cNvSpPr txBox="1">
            <a:spLocks noChangeArrowheads="1"/>
          </p:cNvSpPr>
          <p:nvPr/>
        </p:nvSpPr>
        <p:spPr bwMode="auto">
          <a:xfrm>
            <a:off x="187465" y="1851615"/>
            <a:ext cx="846949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mtClean="0">
                <a:solidFill>
                  <a:srgbClr val="000000"/>
                </a:solidFill>
              </a:rPr>
              <a:t>[</a:t>
            </a:r>
            <a:r>
              <a:rPr lang="hu-HU" smtClean="0">
                <a:solidFill>
                  <a:srgbClr val="000000"/>
                </a:solidFill>
              </a:rPr>
              <a:t>47</a:t>
            </a:r>
            <a:r>
              <a:rPr lang="en-US" smtClean="0">
                <a:solidFill>
                  <a:srgbClr val="000000"/>
                </a:solidFill>
              </a:rPr>
              <a:t>]: </a:t>
            </a:r>
            <a:r>
              <a:rPr lang="hu-HU" err="1" smtClean="0">
                <a:solidFill>
                  <a:srgbClr val="000000"/>
                </a:solidFill>
              </a:rPr>
              <a:t>Shimpi</a:t>
            </a:r>
            <a:r>
              <a:rPr lang="hu-HU" smtClean="0">
                <a:solidFill>
                  <a:srgbClr val="000000"/>
                </a:solidFill>
              </a:rPr>
              <a:t> A.L., </a:t>
            </a:r>
            <a:r>
              <a:rPr lang="en-US"/>
              <a:t>ARM's Cortex A57 and Cortex A53: The First 64-bit ARMv8 CPU </a:t>
            </a:r>
            <a:r>
              <a:rPr lang="en-US" smtClean="0"/>
              <a:t>Cores</a:t>
            </a:r>
            <a:r>
              <a:rPr lang="hu-HU" smtClean="0">
                <a:solidFill>
                  <a:srgbClr val="000000"/>
                </a:solidFill>
              </a:rPr>
              <a:t>,</a:t>
            </a:r>
          </a:p>
          <a:p>
            <a:r>
              <a:rPr lang="hu-HU">
                <a:solidFill>
                  <a:srgbClr val="000000"/>
                </a:solidFill>
              </a:rPr>
              <a:t> </a:t>
            </a:r>
            <a:r>
              <a:rPr lang="hu-HU" smtClean="0">
                <a:solidFill>
                  <a:srgbClr val="000000"/>
                </a:solidFill>
              </a:rPr>
              <a:t>         </a:t>
            </a:r>
            <a:r>
              <a:rPr lang="hu-HU" err="1" smtClean="0">
                <a:solidFill>
                  <a:srgbClr val="000000"/>
                </a:solidFill>
              </a:rPr>
              <a:t>AnandTech</a:t>
            </a:r>
            <a:r>
              <a:rPr lang="hu-HU" smtClean="0">
                <a:solidFill>
                  <a:srgbClr val="000000"/>
                </a:solidFill>
              </a:rPr>
              <a:t>, </a:t>
            </a:r>
            <a:r>
              <a:rPr lang="hu-HU" err="1" smtClean="0">
                <a:solidFill>
                  <a:srgbClr val="000000"/>
                </a:solidFill>
              </a:rPr>
              <a:t>Oct</a:t>
            </a:r>
            <a:r>
              <a:rPr lang="hu-HU" smtClean="0">
                <a:solidFill>
                  <a:srgbClr val="000000"/>
                </a:solidFill>
              </a:rPr>
              <a:t>. </a:t>
            </a:r>
            <a:r>
              <a:rPr lang="hu-HU">
                <a:solidFill>
                  <a:srgbClr val="000000"/>
                </a:solidFill>
              </a:rPr>
              <a:t>30 2012, http://</a:t>
            </a:r>
            <a:r>
              <a:rPr lang="hu-HU" smtClean="0">
                <a:solidFill>
                  <a:srgbClr val="000000"/>
                </a:solidFill>
              </a:rPr>
              <a:t>www.anandtech.com/show/6420/arms-cortex-a57-</a:t>
            </a:r>
          </a:p>
          <a:p>
            <a:r>
              <a:rPr lang="hu-HU">
                <a:solidFill>
                  <a:srgbClr val="000000"/>
                </a:solidFill>
              </a:rPr>
              <a:t> </a:t>
            </a:r>
            <a:r>
              <a:rPr lang="hu-HU" smtClean="0">
                <a:solidFill>
                  <a:srgbClr val="000000"/>
                </a:solidFill>
              </a:rPr>
              <a:t>         and-cortex-a53-the-first-64bit-armv8-cpu-cores</a:t>
            </a:r>
            <a:endParaRPr lang="en-US" smtClean="0">
              <a:solidFill>
                <a:srgbClr val="000000"/>
              </a:solidFill>
            </a:endParaRPr>
          </a:p>
        </p:txBody>
      </p:sp>
      <p:sp>
        <p:nvSpPr>
          <p:cNvPr id="12" name="Text Box 11"/>
          <p:cNvSpPr txBox="1">
            <a:spLocks noChangeArrowheads="1"/>
          </p:cNvSpPr>
          <p:nvPr/>
        </p:nvSpPr>
        <p:spPr bwMode="auto">
          <a:xfrm>
            <a:off x="177940" y="2663915"/>
            <a:ext cx="878695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mtClean="0">
                <a:solidFill>
                  <a:srgbClr val="000000"/>
                </a:solidFill>
              </a:rPr>
              <a:t>[</a:t>
            </a:r>
            <a:r>
              <a:rPr lang="hu-HU" smtClean="0">
                <a:solidFill>
                  <a:srgbClr val="000000"/>
                </a:solidFill>
              </a:rPr>
              <a:t>48</a:t>
            </a:r>
            <a:r>
              <a:rPr lang="en-US" smtClean="0">
                <a:solidFill>
                  <a:srgbClr val="000000"/>
                </a:solidFill>
              </a:rPr>
              <a:t>]: </a:t>
            </a:r>
            <a:r>
              <a:rPr lang="hu-HU" smtClean="0">
                <a:solidFill>
                  <a:srgbClr val="000000"/>
                </a:solidFill>
              </a:rPr>
              <a:t>Smith K., </a:t>
            </a:r>
            <a:r>
              <a:rPr lang="en-US" smtClean="0"/>
              <a:t>Next-Generation</a:t>
            </a:r>
            <a:r>
              <a:rPr lang="hu-HU"/>
              <a:t> </a:t>
            </a:r>
            <a:r>
              <a:rPr lang="en-US" smtClean="0"/>
              <a:t>Solutions:</a:t>
            </a:r>
            <a:r>
              <a:rPr lang="hu-HU" smtClean="0"/>
              <a:t> </a:t>
            </a:r>
            <a:r>
              <a:rPr lang="en-US" smtClean="0"/>
              <a:t>One </a:t>
            </a:r>
            <a:r>
              <a:rPr lang="en-US"/>
              <a:t>Size </a:t>
            </a:r>
            <a:r>
              <a:rPr lang="en-US" smtClean="0"/>
              <a:t>Does</a:t>
            </a:r>
            <a:r>
              <a:rPr lang="hu-HU" smtClean="0"/>
              <a:t> </a:t>
            </a:r>
            <a:r>
              <a:rPr lang="en-US" smtClean="0"/>
              <a:t>Not </a:t>
            </a:r>
            <a:r>
              <a:rPr lang="en-US"/>
              <a:t>Fit </a:t>
            </a:r>
            <a:r>
              <a:rPr lang="en-US" smtClean="0"/>
              <a:t>All</a:t>
            </a:r>
            <a:r>
              <a:rPr lang="hu-HU" smtClean="0"/>
              <a:t>, Nov. 2012</a:t>
            </a:r>
            <a:r>
              <a:rPr lang="hu-HU" smtClean="0">
                <a:solidFill>
                  <a:srgbClr val="000000"/>
                </a:solidFill>
              </a:rPr>
              <a:t>,</a:t>
            </a:r>
            <a:endParaRPr lang="hu-HU">
              <a:solidFill>
                <a:srgbClr val="000000"/>
              </a:solidFill>
            </a:endParaRPr>
          </a:p>
          <a:p>
            <a:r>
              <a:rPr lang="hu-HU">
                <a:solidFill>
                  <a:srgbClr val="000000"/>
                </a:solidFill>
              </a:rPr>
              <a:t> </a:t>
            </a:r>
            <a:r>
              <a:rPr lang="hu-HU" smtClean="0">
                <a:solidFill>
                  <a:srgbClr val="000000"/>
                </a:solidFill>
              </a:rPr>
              <a:t>         </a:t>
            </a:r>
            <a:r>
              <a:rPr lang="hu-HU">
                <a:solidFill>
                  <a:srgbClr val="000000"/>
                </a:solidFill>
              </a:rPr>
              <a:t>http://www.armtechforum.com.cn/2012/3_Next-generation_Solutions_One_Size_does</a:t>
            </a:r>
            <a:r>
              <a:rPr lang="hu-HU" smtClean="0">
                <a:solidFill>
                  <a:srgbClr val="000000"/>
                </a:solidFill>
              </a:rPr>
              <a:t>_</a:t>
            </a:r>
          </a:p>
          <a:p>
            <a:r>
              <a:rPr lang="hu-HU">
                <a:solidFill>
                  <a:srgbClr val="000000"/>
                </a:solidFill>
              </a:rPr>
              <a:t> </a:t>
            </a:r>
            <a:r>
              <a:rPr lang="hu-HU" smtClean="0">
                <a:solidFill>
                  <a:srgbClr val="000000"/>
                </a:solidFill>
              </a:rPr>
              <a:t>         </a:t>
            </a:r>
            <a:r>
              <a:rPr lang="hu-HU" err="1" smtClean="0">
                <a:solidFill>
                  <a:srgbClr val="000000"/>
                </a:solidFill>
              </a:rPr>
              <a:t>not</a:t>
            </a:r>
            <a:r>
              <a:rPr lang="hu-HU" smtClean="0">
                <a:solidFill>
                  <a:srgbClr val="000000"/>
                </a:solidFill>
              </a:rPr>
              <a:t>_Fit_</a:t>
            </a:r>
            <a:r>
              <a:rPr lang="hu-HU" err="1" smtClean="0">
                <a:solidFill>
                  <a:srgbClr val="000000"/>
                </a:solidFill>
              </a:rPr>
              <a:t>All.pdf</a:t>
            </a:r>
            <a:endParaRPr lang="en-US">
              <a:solidFill>
                <a:srgbClr val="000000"/>
              </a:solidFill>
            </a:endParaRPr>
          </a:p>
        </p:txBody>
      </p:sp>
      <p:sp>
        <p:nvSpPr>
          <p:cNvPr id="15" name="Text Box 11"/>
          <p:cNvSpPr txBox="1">
            <a:spLocks noChangeArrowheads="1"/>
          </p:cNvSpPr>
          <p:nvPr/>
        </p:nvSpPr>
        <p:spPr bwMode="auto">
          <a:xfrm>
            <a:off x="177940" y="3464890"/>
            <a:ext cx="88554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mtClean="0">
                <a:solidFill>
                  <a:srgbClr val="000000"/>
                </a:solidFill>
              </a:rPr>
              <a:t>[</a:t>
            </a:r>
            <a:r>
              <a:rPr lang="hu-HU" smtClean="0">
                <a:solidFill>
                  <a:srgbClr val="000000"/>
                </a:solidFill>
              </a:rPr>
              <a:t>49</a:t>
            </a:r>
            <a:r>
              <a:rPr lang="en-US" smtClean="0">
                <a:solidFill>
                  <a:srgbClr val="000000"/>
                </a:solidFill>
              </a:rPr>
              <a:t>]: </a:t>
            </a:r>
            <a:r>
              <a:rPr lang="hu-HU" err="1" smtClean="0">
                <a:solidFill>
                  <a:srgbClr val="000000"/>
                </a:solidFill>
              </a:rPr>
              <a:t>Smythe</a:t>
            </a:r>
            <a:r>
              <a:rPr lang="hu-HU" smtClean="0">
                <a:solidFill>
                  <a:srgbClr val="000000"/>
                </a:solidFill>
              </a:rPr>
              <a:t> I., Building </a:t>
            </a:r>
            <a:r>
              <a:rPr lang="hu-HU" err="1" smtClean="0">
                <a:solidFill>
                  <a:srgbClr val="000000"/>
                </a:solidFill>
              </a:rPr>
              <a:t>the</a:t>
            </a:r>
            <a:r>
              <a:rPr lang="hu-HU" smtClean="0">
                <a:solidFill>
                  <a:srgbClr val="000000"/>
                </a:solidFill>
              </a:rPr>
              <a:t> </a:t>
            </a:r>
            <a:r>
              <a:rPr lang="hu-HU" err="1" smtClean="0">
                <a:solidFill>
                  <a:srgbClr val="000000"/>
                </a:solidFill>
              </a:rPr>
              <a:t>future</a:t>
            </a:r>
            <a:r>
              <a:rPr lang="hu-HU" smtClean="0">
                <a:solidFill>
                  <a:srgbClr val="000000"/>
                </a:solidFill>
              </a:rPr>
              <a:t> of 64-bit </a:t>
            </a:r>
            <a:r>
              <a:rPr lang="hu-HU" err="1" smtClean="0">
                <a:solidFill>
                  <a:srgbClr val="000000"/>
                </a:solidFill>
              </a:rPr>
              <a:t>computing</a:t>
            </a:r>
            <a:r>
              <a:rPr lang="hu-HU" smtClean="0">
                <a:solidFill>
                  <a:srgbClr val="000000"/>
                </a:solidFill>
              </a:rPr>
              <a:t> </a:t>
            </a:r>
            <a:r>
              <a:rPr lang="hu-HU" err="1" smtClean="0">
                <a:solidFill>
                  <a:srgbClr val="000000"/>
                </a:solidFill>
              </a:rPr>
              <a:t>with</a:t>
            </a:r>
            <a:r>
              <a:rPr lang="hu-HU" smtClean="0">
                <a:solidFill>
                  <a:srgbClr val="000000"/>
                </a:solidFill>
              </a:rPr>
              <a:t> ARMv8-A, </a:t>
            </a:r>
            <a:r>
              <a:rPr lang="hu-HU" err="1" smtClean="0">
                <a:solidFill>
                  <a:srgbClr val="000000"/>
                </a:solidFill>
              </a:rPr>
              <a:t>June</a:t>
            </a:r>
            <a:r>
              <a:rPr lang="hu-HU" smtClean="0">
                <a:solidFill>
                  <a:srgbClr val="000000"/>
                </a:solidFill>
              </a:rPr>
              <a:t> 2014,</a:t>
            </a:r>
          </a:p>
          <a:p>
            <a:r>
              <a:rPr lang="hu-HU">
                <a:solidFill>
                  <a:srgbClr val="000000"/>
                </a:solidFill>
              </a:rPr>
              <a:t> </a:t>
            </a:r>
            <a:r>
              <a:rPr lang="hu-HU" smtClean="0">
                <a:solidFill>
                  <a:srgbClr val="000000"/>
                </a:solidFill>
              </a:rPr>
              <a:t>         </a:t>
            </a:r>
            <a:r>
              <a:rPr lang="en-US">
                <a:solidFill>
                  <a:srgbClr val="000000"/>
                </a:solidFill>
              </a:rPr>
              <a:t>http://www.arm.com/files/event/2014_ARM_Multimedia_Seminar_ARM_Ian_Smythe.pdf</a:t>
            </a:r>
            <a:endParaRPr lang="hu-HU" smtClean="0">
              <a:solidFill>
                <a:srgbClr val="000000"/>
              </a:solidFill>
            </a:endParaRPr>
          </a:p>
        </p:txBody>
      </p:sp>
      <p:sp>
        <p:nvSpPr>
          <p:cNvPr id="19" name="Text Box 11"/>
          <p:cNvSpPr txBox="1">
            <a:spLocks noChangeArrowheads="1"/>
          </p:cNvSpPr>
          <p:nvPr/>
        </p:nvSpPr>
        <p:spPr bwMode="auto">
          <a:xfrm>
            <a:off x="177940" y="4068595"/>
            <a:ext cx="881036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mtClean="0">
                <a:solidFill>
                  <a:srgbClr val="000000"/>
                </a:solidFill>
              </a:rPr>
              <a:t>[</a:t>
            </a:r>
            <a:r>
              <a:rPr lang="hu-HU" smtClean="0">
                <a:solidFill>
                  <a:srgbClr val="000000"/>
                </a:solidFill>
              </a:rPr>
              <a:t>50</a:t>
            </a:r>
            <a:r>
              <a:rPr lang="en-US" smtClean="0">
                <a:solidFill>
                  <a:srgbClr val="000000"/>
                </a:solidFill>
              </a:rPr>
              <a:t>]: </a:t>
            </a:r>
            <a:r>
              <a:rPr lang="hu-HU" err="1" smtClean="0">
                <a:solidFill>
                  <a:srgbClr val="000000"/>
                </a:solidFill>
              </a:rPr>
              <a:t>Ferguson</a:t>
            </a:r>
            <a:r>
              <a:rPr lang="hu-HU" smtClean="0">
                <a:solidFill>
                  <a:srgbClr val="000000"/>
                </a:solidFill>
              </a:rPr>
              <a:t> I., </a:t>
            </a:r>
            <a:r>
              <a:rPr lang="en-US"/>
              <a:t>ARM </a:t>
            </a:r>
            <a:r>
              <a:rPr lang="en-US" smtClean="0"/>
              <a:t>Servers</a:t>
            </a:r>
            <a:r>
              <a:rPr lang="hu-HU" smtClean="0"/>
              <a:t>, </a:t>
            </a:r>
            <a:r>
              <a:rPr lang="en-US" smtClean="0"/>
              <a:t>Why</a:t>
            </a:r>
            <a:r>
              <a:rPr lang="en-US"/>
              <a:t>, Where, </a:t>
            </a:r>
            <a:r>
              <a:rPr lang="en-US" smtClean="0"/>
              <a:t>when</a:t>
            </a:r>
            <a:r>
              <a:rPr lang="hu-HU" smtClean="0">
                <a:solidFill>
                  <a:srgbClr val="000000"/>
                </a:solidFill>
              </a:rPr>
              <a:t>, Nov. 27 2012,</a:t>
            </a:r>
            <a:endParaRPr lang="hu-HU">
              <a:solidFill>
                <a:srgbClr val="000000"/>
              </a:solidFill>
            </a:endParaRPr>
          </a:p>
          <a:p>
            <a:r>
              <a:rPr lang="hu-HU">
                <a:solidFill>
                  <a:srgbClr val="000000"/>
                </a:solidFill>
              </a:rPr>
              <a:t>          </a:t>
            </a:r>
            <a:r>
              <a:rPr lang="en-US">
                <a:solidFill>
                  <a:srgbClr val="000000"/>
                </a:solidFill>
              </a:rPr>
              <a:t>http://openserversummit.com/English/Collaterals/Proceedings/2012/20121127_SA103</a:t>
            </a:r>
            <a:r>
              <a:rPr lang="en-US" smtClean="0">
                <a:solidFill>
                  <a:srgbClr val="000000"/>
                </a:solidFill>
              </a:rPr>
              <a:t>_</a:t>
            </a:r>
            <a:endParaRPr lang="hu-HU" smtClean="0">
              <a:solidFill>
                <a:srgbClr val="000000"/>
              </a:solidFill>
            </a:endParaRPr>
          </a:p>
          <a:p>
            <a:r>
              <a:rPr lang="hu-HU">
                <a:solidFill>
                  <a:srgbClr val="000000"/>
                </a:solidFill>
              </a:rPr>
              <a:t> </a:t>
            </a:r>
            <a:r>
              <a:rPr lang="hu-HU" smtClean="0">
                <a:solidFill>
                  <a:srgbClr val="000000"/>
                </a:solidFill>
              </a:rPr>
              <a:t>         </a:t>
            </a:r>
            <a:r>
              <a:rPr lang="en-US" smtClean="0">
                <a:solidFill>
                  <a:srgbClr val="000000"/>
                </a:solidFill>
              </a:rPr>
              <a:t>Ferguson.pdf</a:t>
            </a:r>
            <a:endParaRPr lang="en-US">
              <a:solidFill>
                <a:srgbClr val="000000"/>
              </a:solidFill>
            </a:endParaRPr>
          </a:p>
        </p:txBody>
      </p:sp>
      <p:sp>
        <p:nvSpPr>
          <p:cNvPr id="16" name="Text Box 11"/>
          <p:cNvSpPr txBox="1">
            <a:spLocks noChangeArrowheads="1"/>
          </p:cNvSpPr>
          <p:nvPr/>
        </p:nvSpPr>
        <p:spPr bwMode="auto">
          <a:xfrm>
            <a:off x="187465" y="4888210"/>
            <a:ext cx="900996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mtClean="0">
                <a:solidFill>
                  <a:srgbClr val="000000"/>
                </a:solidFill>
              </a:rPr>
              <a:t>[</a:t>
            </a:r>
            <a:r>
              <a:rPr lang="hu-HU" smtClean="0">
                <a:solidFill>
                  <a:srgbClr val="000000"/>
                </a:solidFill>
              </a:rPr>
              <a:t>51</a:t>
            </a:r>
            <a:r>
              <a:rPr lang="en-US" smtClean="0">
                <a:solidFill>
                  <a:srgbClr val="000000"/>
                </a:solidFill>
              </a:rPr>
              <a:t>]: </a:t>
            </a:r>
            <a:r>
              <a:rPr lang="hu-HU" err="1" smtClean="0">
                <a:solidFill>
                  <a:srgbClr val="000000"/>
                </a:solidFill>
              </a:rPr>
              <a:t>Crijns</a:t>
            </a:r>
            <a:r>
              <a:rPr lang="hu-HU" smtClean="0">
                <a:solidFill>
                  <a:srgbClr val="000000"/>
                </a:solidFill>
              </a:rPr>
              <a:t> K., </a:t>
            </a:r>
            <a:r>
              <a:rPr lang="en-US"/>
              <a:t>ARM: 20 dollar and 64-bit Android smartphones to be </a:t>
            </a:r>
            <a:r>
              <a:rPr lang="en-US" smtClean="0"/>
              <a:t>expected</a:t>
            </a:r>
            <a:r>
              <a:rPr lang="hu-HU" smtClean="0">
                <a:solidFill>
                  <a:srgbClr val="000000"/>
                </a:solidFill>
              </a:rPr>
              <a:t>, </a:t>
            </a:r>
            <a:r>
              <a:rPr lang="hu-HU" err="1" smtClean="0">
                <a:solidFill>
                  <a:srgbClr val="000000"/>
                </a:solidFill>
              </a:rPr>
              <a:t>Hardware.info</a:t>
            </a:r>
            <a:r>
              <a:rPr lang="hu-HU" smtClean="0">
                <a:solidFill>
                  <a:srgbClr val="000000"/>
                </a:solidFill>
              </a:rPr>
              <a:t>,</a:t>
            </a:r>
            <a:endParaRPr lang="hu-HU">
              <a:solidFill>
                <a:srgbClr val="000000"/>
              </a:solidFill>
            </a:endParaRPr>
          </a:p>
          <a:p>
            <a:r>
              <a:rPr lang="hu-HU">
                <a:solidFill>
                  <a:srgbClr val="000000"/>
                </a:solidFill>
              </a:rPr>
              <a:t> </a:t>
            </a:r>
            <a:r>
              <a:rPr lang="hu-HU" smtClean="0">
                <a:solidFill>
                  <a:srgbClr val="000000"/>
                </a:solidFill>
              </a:rPr>
              <a:t>         </a:t>
            </a:r>
            <a:r>
              <a:rPr lang="hu-HU" err="1" smtClean="0">
                <a:solidFill>
                  <a:srgbClr val="000000"/>
                </a:solidFill>
              </a:rPr>
              <a:t>June</a:t>
            </a:r>
            <a:r>
              <a:rPr lang="hu-HU" smtClean="0">
                <a:solidFill>
                  <a:srgbClr val="000000"/>
                </a:solidFill>
              </a:rPr>
              <a:t> 24 </a:t>
            </a:r>
            <a:r>
              <a:rPr lang="hu-HU">
                <a:solidFill>
                  <a:srgbClr val="000000"/>
                </a:solidFill>
              </a:rPr>
              <a:t>2014, http://</a:t>
            </a:r>
            <a:r>
              <a:rPr lang="hu-HU" smtClean="0">
                <a:solidFill>
                  <a:srgbClr val="000000"/>
                </a:solidFill>
              </a:rPr>
              <a:t>us.hardware.info/reviews/5386/2/arm-20-dollar-and-64-bit-android-</a:t>
            </a:r>
          </a:p>
          <a:p>
            <a:r>
              <a:rPr lang="hu-HU">
                <a:solidFill>
                  <a:srgbClr val="000000"/>
                </a:solidFill>
              </a:rPr>
              <a:t> </a:t>
            </a:r>
            <a:r>
              <a:rPr lang="hu-HU" smtClean="0">
                <a:solidFill>
                  <a:srgbClr val="000000"/>
                </a:solidFill>
              </a:rPr>
              <a:t>         smartphones-to-be-expected-android-64-bitn</a:t>
            </a:r>
            <a:endParaRPr lang="en-US">
              <a:solidFill>
                <a:srgbClr val="000000"/>
              </a:solidFill>
            </a:endParaRPr>
          </a:p>
        </p:txBody>
      </p:sp>
      <p:sp>
        <p:nvSpPr>
          <p:cNvPr id="20" name="Text Box 11"/>
          <p:cNvSpPr txBox="1">
            <a:spLocks noChangeArrowheads="1"/>
          </p:cNvSpPr>
          <p:nvPr/>
        </p:nvSpPr>
        <p:spPr bwMode="auto">
          <a:xfrm>
            <a:off x="180560" y="5712520"/>
            <a:ext cx="69446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mtClean="0">
                <a:solidFill>
                  <a:srgbClr val="000000"/>
                </a:solidFill>
              </a:rPr>
              <a:t>[</a:t>
            </a:r>
            <a:r>
              <a:rPr lang="hu-HU" smtClean="0">
                <a:solidFill>
                  <a:srgbClr val="000000"/>
                </a:solidFill>
              </a:rPr>
              <a:t>52</a:t>
            </a:r>
            <a:r>
              <a:rPr lang="en-US" smtClean="0">
                <a:solidFill>
                  <a:srgbClr val="000000"/>
                </a:solidFill>
              </a:rPr>
              <a:t>]: </a:t>
            </a:r>
            <a:r>
              <a:rPr lang="hu-HU" err="1"/>
              <a:t>Scaling</a:t>
            </a:r>
            <a:r>
              <a:rPr lang="hu-HU"/>
              <a:t> Mobile </a:t>
            </a:r>
            <a:r>
              <a:rPr lang="hu-HU" err="1"/>
              <a:t>Compute</a:t>
            </a:r>
            <a:r>
              <a:rPr lang="hu-HU"/>
              <a:t> </a:t>
            </a:r>
            <a:r>
              <a:rPr lang="hu-HU" err="1" smtClean="0"/>
              <a:t>to</a:t>
            </a:r>
            <a:r>
              <a:rPr lang="hu-HU" smtClean="0"/>
              <a:t> </a:t>
            </a:r>
            <a:r>
              <a:rPr lang="hu-HU" err="1"/>
              <a:t>the</a:t>
            </a:r>
            <a:r>
              <a:rPr lang="hu-HU"/>
              <a:t> Data </a:t>
            </a:r>
            <a:r>
              <a:rPr lang="hu-HU" smtClean="0"/>
              <a:t>Centre, </a:t>
            </a:r>
            <a:r>
              <a:rPr lang="hu-HU" err="1" smtClean="0"/>
              <a:t>MPSoC</a:t>
            </a:r>
            <a:r>
              <a:rPr lang="hu-HU" smtClean="0"/>
              <a:t>’13,</a:t>
            </a:r>
            <a:endParaRPr lang="hu-HU" smtClean="0">
              <a:solidFill>
                <a:srgbClr val="000000"/>
              </a:solidFill>
            </a:endParaRPr>
          </a:p>
          <a:p>
            <a:r>
              <a:rPr lang="hu-HU">
                <a:solidFill>
                  <a:srgbClr val="000000"/>
                </a:solidFill>
              </a:rPr>
              <a:t> </a:t>
            </a:r>
            <a:r>
              <a:rPr lang="hu-HU" smtClean="0">
                <a:solidFill>
                  <a:srgbClr val="000000"/>
                </a:solidFill>
              </a:rPr>
              <a:t>         </a:t>
            </a:r>
            <a:r>
              <a:rPr lang="en-US">
                <a:solidFill>
                  <a:srgbClr val="000000"/>
                </a:solidFill>
              </a:rPr>
              <a:t>http://www.mpsoc-forum.org/previous/2013/slides/2-Goodacre.pdf</a:t>
            </a:r>
            <a:endParaRPr lang="hu-HU">
              <a:solidFill>
                <a:srgbClr val="000000"/>
              </a:solidFill>
            </a:endParaRPr>
          </a:p>
        </p:txBody>
      </p:sp>
    </p:spTree>
    <p:extLst>
      <p:ext uri="{BB962C8B-B14F-4D97-AF65-F5344CB8AC3E}">
        <p14:creationId xmlns:p14="http://schemas.microsoft.com/office/powerpoint/2010/main" val="3285331621"/>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13"/>
          <p:cNvSpPr>
            <a:spLocks noChangeArrowheads="1"/>
          </p:cNvSpPr>
          <p:nvPr/>
        </p:nvSpPr>
        <p:spPr bwMode="auto">
          <a:xfrm>
            <a:off x="0" y="-26988"/>
            <a:ext cx="9144000" cy="393701"/>
          </a:xfrm>
          <a:prstGeom prst="rect">
            <a:avLst/>
          </a:pr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fontAlgn="base">
              <a:spcBef>
                <a:spcPct val="0"/>
              </a:spcBef>
              <a:spcAft>
                <a:spcPct val="0"/>
              </a:spcAft>
            </a:pPr>
            <a:r>
              <a:rPr lang="hu-HU" dirty="0">
                <a:solidFill>
                  <a:srgbClr val="FFFFFF"/>
                </a:solidFill>
              </a:rPr>
              <a:t>7</a:t>
            </a:r>
            <a:r>
              <a:rPr lang="hu-HU" dirty="0" smtClean="0">
                <a:solidFill>
                  <a:srgbClr val="FFFFFF"/>
                </a:solidFill>
              </a:rPr>
              <a:t>. </a:t>
            </a:r>
            <a:r>
              <a:rPr lang="en-US" dirty="0" smtClean="0">
                <a:solidFill>
                  <a:srgbClr val="FFFFFF"/>
                </a:solidFill>
              </a:rPr>
              <a:t>References (</a:t>
            </a:r>
            <a:r>
              <a:rPr lang="hu-HU" dirty="0" smtClean="0">
                <a:solidFill>
                  <a:srgbClr val="FFFFFF"/>
                </a:solidFill>
              </a:rPr>
              <a:t>7</a:t>
            </a:r>
            <a:r>
              <a:rPr lang="en-US" dirty="0" smtClean="0">
                <a:solidFill>
                  <a:srgbClr val="FFFFFF"/>
                </a:solidFill>
              </a:rPr>
              <a:t>)</a:t>
            </a:r>
          </a:p>
        </p:txBody>
      </p:sp>
      <p:sp>
        <p:nvSpPr>
          <p:cNvPr id="139271" name="Text Box 11"/>
          <p:cNvSpPr txBox="1">
            <a:spLocks noChangeArrowheads="1"/>
          </p:cNvSpPr>
          <p:nvPr/>
        </p:nvSpPr>
        <p:spPr bwMode="auto">
          <a:xfrm>
            <a:off x="176213" y="1470563"/>
            <a:ext cx="83125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mtClean="0">
                <a:solidFill>
                  <a:srgbClr val="000000"/>
                </a:solidFill>
              </a:rPr>
              <a:t>[</a:t>
            </a:r>
            <a:r>
              <a:rPr lang="hu-HU" smtClean="0">
                <a:solidFill>
                  <a:srgbClr val="000000"/>
                </a:solidFill>
              </a:rPr>
              <a:t>54</a:t>
            </a:r>
            <a:r>
              <a:rPr lang="en-US" smtClean="0">
                <a:solidFill>
                  <a:srgbClr val="000000"/>
                </a:solidFill>
              </a:rPr>
              <a:t>]: </a:t>
            </a:r>
            <a:r>
              <a:rPr lang="hu-HU" err="1" smtClean="0">
                <a:solidFill>
                  <a:srgbClr val="000000"/>
                </a:solidFill>
              </a:rPr>
              <a:t>Mandyam</a:t>
            </a:r>
            <a:r>
              <a:rPr lang="hu-HU" smtClean="0">
                <a:solidFill>
                  <a:srgbClr val="000000"/>
                </a:solidFill>
              </a:rPr>
              <a:t> L., </a:t>
            </a:r>
            <a:r>
              <a:rPr lang="en-US"/>
              <a:t>Smartphone Powered Data </a:t>
            </a:r>
            <a:r>
              <a:rPr lang="en-US" smtClean="0"/>
              <a:t>Centers:</a:t>
            </a:r>
            <a:r>
              <a:rPr lang="hu-HU" smtClean="0"/>
              <a:t> </a:t>
            </a:r>
            <a:r>
              <a:rPr lang="en-US" smtClean="0"/>
              <a:t>Shifting Toward </a:t>
            </a:r>
            <a:r>
              <a:rPr lang="en-US"/>
              <a:t>Energy </a:t>
            </a:r>
            <a:r>
              <a:rPr lang="en-US" smtClean="0"/>
              <a:t>Efficiency</a:t>
            </a:r>
            <a:r>
              <a:rPr lang="hu-HU" smtClean="0">
                <a:solidFill>
                  <a:srgbClr val="000000"/>
                </a:solidFill>
              </a:rPr>
              <a:t>,</a:t>
            </a:r>
          </a:p>
          <a:p>
            <a:r>
              <a:rPr lang="hu-HU">
                <a:solidFill>
                  <a:srgbClr val="000000"/>
                </a:solidFill>
              </a:rPr>
              <a:t> </a:t>
            </a:r>
            <a:r>
              <a:rPr lang="hu-HU" smtClean="0">
                <a:solidFill>
                  <a:srgbClr val="000000"/>
                </a:solidFill>
              </a:rPr>
              <a:t>         </a:t>
            </a:r>
            <a:r>
              <a:rPr lang="hu-HU">
                <a:solidFill>
                  <a:srgbClr val="000000"/>
                </a:solidFill>
              </a:rPr>
              <a:t>http://sites.ieee.org/scv-cs/files/2013/03/IEEE-event-April-slide-upload.pdf</a:t>
            </a:r>
            <a:endParaRPr lang="en-US">
              <a:solidFill>
                <a:srgbClr val="000000"/>
              </a:solidFill>
            </a:endParaRPr>
          </a:p>
        </p:txBody>
      </p:sp>
      <p:sp>
        <p:nvSpPr>
          <p:cNvPr id="139273" name="Rectangle 11"/>
          <p:cNvSpPr>
            <a:spLocks noChangeArrowheads="1"/>
          </p:cNvSpPr>
          <p:nvPr/>
        </p:nvSpPr>
        <p:spPr bwMode="auto">
          <a:xfrm>
            <a:off x="184150" y="652500"/>
            <a:ext cx="88868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1400" smtClean="0">
                <a:solidFill>
                  <a:srgbClr val="000000"/>
                </a:solidFill>
              </a:rPr>
              <a:t>[</a:t>
            </a:r>
            <a:r>
              <a:rPr lang="hu-HU" sz="1400" smtClean="0">
                <a:solidFill>
                  <a:srgbClr val="000000"/>
                </a:solidFill>
              </a:rPr>
              <a:t>53</a:t>
            </a:r>
            <a:r>
              <a:rPr lang="en-US" sz="1400" smtClean="0">
                <a:solidFill>
                  <a:srgbClr val="000000"/>
                </a:solidFill>
              </a:rPr>
              <a:t>]: </a:t>
            </a:r>
            <a:r>
              <a:rPr lang="en-US" sz="1400"/>
              <a:t>ARM Launches Cortex-A50 Series, the World's Most Energy-Efficient 64-bit </a:t>
            </a:r>
            <a:r>
              <a:rPr lang="en-US" sz="1400" smtClean="0"/>
              <a:t>Processors</a:t>
            </a:r>
            <a:r>
              <a:rPr lang="hu-HU" sz="1400" smtClean="0">
                <a:solidFill>
                  <a:srgbClr val="000000"/>
                </a:solidFill>
              </a:rPr>
              <a:t>,</a:t>
            </a:r>
          </a:p>
          <a:p>
            <a:pPr fontAlgn="base">
              <a:spcBef>
                <a:spcPct val="0"/>
              </a:spcBef>
              <a:spcAft>
                <a:spcPct val="0"/>
              </a:spcAft>
            </a:pPr>
            <a:r>
              <a:rPr lang="hu-HU" sz="1400">
                <a:solidFill>
                  <a:srgbClr val="000000"/>
                </a:solidFill>
              </a:rPr>
              <a:t> </a:t>
            </a:r>
            <a:r>
              <a:rPr lang="hu-HU" sz="1400" smtClean="0">
                <a:solidFill>
                  <a:srgbClr val="000000"/>
                </a:solidFill>
              </a:rPr>
              <a:t>         </a:t>
            </a:r>
            <a:r>
              <a:rPr lang="hu-HU" sz="1400" err="1" smtClean="0">
                <a:solidFill>
                  <a:srgbClr val="000000"/>
                </a:solidFill>
              </a:rPr>
              <a:t>TechPowerUp</a:t>
            </a:r>
            <a:r>
              <a:rPr lang="hu-HU" sz="1400" smtClean="0">
                <a:solidFill>
                  <a:srgbClr val="000000"/>
                </a:solidFill>
              </a:rPr>
              <a:t>, </a:t>
            </a:r>
            <a:r>
              <a:rPr lang="hu-HU" sz="1400" err="1" smtClean="0">
                <a:solidFill>
                  <a:srgbClr val="000000"/>
                </a:solidFill>
              </a:rPr>
              <a:t>Oct</a:t>
            </a:r>
            <a:r>
              <a:rPr lang="hu-HU" sz="1400" smtClean="0">
                <a:solidFill>
                  <a:srgbClr val="000000"/>
                </a:solidFill>
              </a:rPr>
              <a:t>. </a:t>
            </a:r>
            <a:r>
              <a:rPr lang="hu-HU" sz="1400">
                <a:solidFill>
                  <a:srgbClr val="000000"/>
                </a:solidFill>
              </a:rPr>
              <a:t>30 2012, http://</a:t>
            </a:r>
            <a:r>
              <a:rPr lang="hu-HU" sz="1400" smtClean="0">
                <a:solidFill>
                  <a:srgbClr val="000000"/>
                </a:solidFill>
              </a:rPr>
              <a:t>www.techpowerup.com/174709/arm-launches-cortex-</a:t>
            </a:r>
          </a:p>
          <a:p>
            <a:pPr fontAlgn="base">
              <a:spcBef>
                <a:spcPct val="0"/>
              </a:spcBef>
              <a:spcAft>
                <a:spcPct val="0"/>
              </a:spcAft>
            </a:pPr>
            <a:r>
              <a:rPr lang="hu-HU" sz="1400">
                <a:solidFill>
                  <a:srgbClr val="000000"/>
                </a:solidFill>
              </a:rPr>
              <a:t> </a:t>
            </a:r>
            <a:r>
              <a:rPr lang="hu-HU" sz="1400" smtClean="0">
                <a:solidFill>
                  <a:srgbClr val="000000"/>
                </a:solidFill>
              </a:rPr>
              <a:t>         a50-series-the-worlds-most-energy-efficient-64-bit-processors.html</a:t>
            </a:r>
          </a:p>
        </p:txBody>
      </p:sp>
      <p:sp>
        <p:nvSpPr>
          <p:cNvPr id="13" name="Text Box 11"/>
          <p:cNvSpPr txBox="1">
            <a:spLocks noChangeArrowheads="1"/>
          </p:cNvSpPr>
          <p:nvPr/>
        </p:nvSpPr>
        <p:spPr bwMode="auto">
          <a:xfrm>
            <a:off x="187465" y="2062943"/>
            <a:ext cx="899566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mtClean="0">
                <a:solidFill>
                  <a:srgbClr val="000000"/>
                </a:solidFill>
              </a:rPr>
              <a:t>[</a:t>
            </a:r>
            <a:r>
              <a:rPr lang="hu-HU" smtClean="0">
                <a:solidFill>
                  <a:srgbClr val="000000"/>
                </a:solidFill>
              </a:rPr>
              <a:t>55</a:t>
            </a:r>
            <a:r>
              <a:rPr lang="en-US" smtClean="0">
                <a:solidFill>
                  <a:srgbClr val="000000"/>
                </a:solidFill>
              </a:rPr>
              <a:t>]: </a:t>
            </a:r>
            <a:r>
              <a:rPr lang="hu-HU" smtClean="0">
                <a:solidFill>
                  <a:srgbClr val="000000"/>
                </a:solidFill>
              </a:rPr>
              <a:t>Anthony S., </a:t>
            </a:r>
            <a:r>
              <a:rPr lang="en-US"/>
              <a:t>ARM says $20 smartphones coming this year, shows off 64-bit Cortex-A53 and </a:t>
            </a:r>
            <a:endParaRPr lang="hu-HU" smtClean="0"/>
          </a:p>
          <a:p>
            <a:r>
              <a:rPr lang="hu-HU"/>
              <a:t> </a:t>
            </a:r>
            <a:r>
              <a:rPr lang="hu-HU" smtClean="0"/>
              <a:t>         </a:t>
            </a:r>
            <a:r>
              <a:rPr lang="en-US" smtClean="0"/>
              <a:t>A57 performance</a:t>
            </a:r>
            <a:r>
              <a:rPr lang="hu-HU" smtClean="0">
                <a:solidFill>
                  <a:srgbClr val="000000"/>
                </a:solidFill>
              </a:rPr>
              <a:t>, </a:t>
            </a:r>
            <a:r>
              <a:rPr lang="hu-HU" err="1" smtClean="0">
                <a:solidFill>
                  <a:srgbClr val="000000"/>
                </a:solidFill>
              </a:rPr>
              <a:t>Extreme</a:t>
            </a:r>
            <a:r>
              <a:rPr lang="hu-HU" smtClean="0">
                <a:solidFill>
                  <a:srgbClr val="000000"/>
                </a:solidFill>
              </a:rPr>
              <a:t> </a:t>
            </a:r>
            <a:r>
              <a:rPr lang="hu-HU" err="1" smtClean="0">
                <a:solidFill>
                  <a:srgbClr val="000000"/>
                </a:solidFill>
              </a:rPr>
              <a:t>Tech</a:t>
            </a:r>
            <a:r>
              <a:rPr lang="hu-HU">
                <a:solidFill>
                  <a:srgbClr val="000000"/>
                </a:solidFill>
              </a:rPr>
              <a:t>, May 6 2014, http://www.extremetech.com/computing</a:t>
            </a:r>
            <a:r>
              <a:rPr lang="hu-HU" smtClean="0">
                <a:solidFill>
                  <a:srgbClr val="000000"/>
                </a:solidFill>
              </a:rPr>
              <a:t>/</a:t>
            </a:r>
          </a:p>
          <a:p>
            <a:r>
              <a:rPr lang="hu-HU">
                <a:solidFill>
                  <a:srgbClr val="000000"/>
                </a:solidFill>
              </a:rPr>
              <a:t> </a:t>
            </a:r>
            <a:r>
              <a:rPr lang="hu-HU" smtClean="0">
                <a:solidFill>
                  <a:srgbClr val="000000"/>
                </a:solidFill>
              </a:rPr>
              <a:t>         181935-arm-says-20-smartphones-coming-this-year-shows-off-64-bit-cortex-a53-and-</a:t>
            </a:r>
          </a:p>
          <a:p>
            <a:r>
              <a:rPr lang="hu-HU">
                <a:solidFill>
                  <a:srgbClr val="000000"/>
                </a:solidFill>
              </a:rPr>
              <a:t> </a:t>
            </a:r>
            <a:r>
              <a:rPr lang="hu-HU" smtClean="0">
                <a:solidFill>
                  <a:srgbClr val="000000"/>
                </a:solidFill>
              </a:rPr>
              <a:t>         a57-performance</a:t>
            </a:r>
          </a:p>
        </p:txBody>
      </p:sp>
      <p:sp>
        <p:nvSpPr>
          <p:cNvPr id="6" name="Text Box 11"/>
          <p:cNvSpPr txBox="1">
            <a:spLocks noChangeArrowheads="1"/>
          </p:cNvSpPr>
          <p:nvPr/>
        </p:nvSpPr>
        <p:spPr bwMode="auto">
          <a:xfrm>
            <a:off x="177940" y="3088010"/>
            <a:ext cx="74798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mtClean="0">
                <a:solidFill>
                  <a:srgbClr val="000000"/>
                </a:solidFill>
              </a:rPr>
              <a:t>[</a:t>
            </a:r>
            <a:r>
              <a:rPr lang="hu-HU" smtClean="0">
                <a:solidFill>
                  <a:srgbClr val="000000"/>
                </a:solidFill>
              </a:rPr>
              <a:t>56</a:t>
            </a:r>
            <a:r>
              <a:rPr lang="en-US" smtClean="0">
                <a:solidFill>
                  <a:srgbClr val="000000"/>
                </a:solidFill>
              </a:rPr>
              <a:t>]: </a:t>
            </a:r>
            <a:r>
              <a:rPr lang="hu-HU" err="1" smtClean="0">
                <a:solidFill>
                  <a:srgbClr val="000000"/>
                </a:solidFill>
              </a:rPr>
              <a:t>Merritt</a:t>
            </a:r>
            <a:r>
              <a:rPr lang="hu-HU" smtClean="0">
                <a:solidFill>
                  <a:srgbClr val="000000"/>
                </a:solidFill>
              </a:rPr>
              <a:t> R., </a:t>
            </a:r>
            <a:r>
              <a:rPr lang="en-US"/>
              <a:t>ARM stretches out with A5 core, graphics, </a:t>
            </a:r>
            <a:r>
              <a:rPr lang="en-US" smtClean="0"/>
              <a:t>FPGAs</a:t>
            </a:r>
            <a:r>
              <a:rPr lang="hu-HU" smtClean="0">
                <a:solidFill>
                  <a:srgbClr val="000000"/>
                </a:solidFill>
              </a:rPr>
              <a:t>, </a:t>
            </a:r>
            <a:r>
              <a:rPr lang="hu-HU" err="1" smtClean="0">
                <a:solidFill>
                  <a:srgbClr val="000000"/>
                </a:solidFill>
              </a:rPr>
              <a:t>Oct</a:t>
            </a:r>
            <a:r>
              <a:rPr lang="hu-HU" smtClean="0">
                <a:solidFill>
                  <a:srgbClr val="000000"/>
                </a:solidFill>
              </a:rPr>
              <a:t>. 21 2009,</a:t>
            </a:r>
            <a:endParaRPr lang="hu-HU">
              <a:solidFill>
                <a:srgbClr val="000000"/>
              </a:solidFill>
            </a:endParaRPr>
          </a:p>
          <a:p>
            <a:r>
              <a:rPr lang="hu-HU">
                <a:solidFill>
                  <a:srgbClr val="000000"/>
                </a:solidFill>
              </a:rPr>
              <a:t>          </a:t>
            </a:r>
            <a:r>
              <a:rPr lang="en-US">
                <a:solidFill>
                  <a:srgbClr val="000000"/>
                </a:solidFill>
              </a:rPr>
              <a:t>http://www.embedded.com/print/4085371</a:t>
            </a:r>
          </a:p>
        </p:txBody>
      </p:sp>
      <p:sp>
        <p:nvSpPr>
          <p:cNvPr id="7" name="Text Box 11"/>
          <p:cNvSpPr txBox="1">
            <a:spLocks noChangeArrowheads="1"/>
          </p:cNvSpPr>
          <p:nvPr/>
        </p:nvSpPr>
        <p:spPr bwMode="auto">
          <a:xfrm>
            <a:off x="177940" y="3689505"/>
            <a:ext cx="55084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mtClean="0">
                <a:solidFill>
                  <a:srgbClr val="000000"/>
                </a:solidFill>
              </a:rPr>
              <a:t>[</a:t>
            </a:r>
            <a:r>
              <a:rPr lang="hu-HU" smtClean="0">
                <a:solidFill>
                  <a:srgbClr val="000000"/>
                </a:solidFill>
              </a:rPr>
              <a:t>57</a:t>
            </a:r>
            <a:r>
              <a:rPr lang="en-US" smtClean="0">
                <a:solidFill>
                  <a:srgbClr val="000000"/>
                </a:solidFill>
              </a:rPr>
              <a:t>]: </a:t>
            </a:r>
            <a:r>
              <a:rPr lang="hu-HU" err="1" smtClean="0">
                <a:solidFill>
                  <a:srgbClr val="000000"/>
                </a:solidFill>
              </a:rPr>
              <a:t>Cormie</a:t>
            </a:r>
            <a:r>
              <a:rPr lang="hu-HU" smtClean="0">
                <a:solidFill>
                  <a:srgbClr val="000000"/>
                </a:solidFill>
              </a:rPr>
              <a:t> D., </a:t>
            </a:r>
            <a:r>
              <a:rPr lang="hu-HU" smtClean="0"/>
              <a:t>The ARM11 </a:t>
            </a:r>
            <a:r>
              <a:rPr lang="hu-HU" err="1" smtClean="0"/>
              <a:t>Microarchitecture</a:t>
            </a:r>
            <a:r>
              <a:rPr lang="hu-HU" smtClean="0"/>
              <a:t>, </a:t>
            </a:r>
            <a:r>
              <a:rPr lang="hu-HU" err="1" smtClean="0"/>
              <a:t>April</a:t>
            </a:r>
            <a:r>
              <a:rPr lang="hu-HU" smtClean="0"/>
              <a:t> 2002</a:t>
            </a:r>
          </a:p>
        </p:txBody>
      </p:sp>
      <p:sp>
        <p:nvSpPr>
          <p:cNvPr id="8" name="Text Box 11"/>
          <p:cNvSpPr txBox="1">
            <a:spLocks noChangeArrowheads="1"/>
          </p:cNvSpPr>
          <p:nvPr/>
        </p:nvSpPr>
        <p:spPr bwMode="auto">
          <a:xfrm>
            <a:off x="177940" y="4078120"/>
            <a:ext cx="855420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mtClean="0">
                <a:solidFill>
                  <a:srgbClr val="000000"/>
                </a:solidFill>
              </a:rPr>
              <a:t>[</a:t>
            </a:r>
            <a:r>
              <a:rPr lang="hu-HU" smtClean="0">
                <a:solidFill>
                  <a:srgbClr val="000000"/>
                </a:solidFill>
              </a:rPr>
              <a:t>58</a:t>
            </a:r>
            <a:r>
              <a:rPr lang="en-US" smtClean="0">
                <a:solidFill>
                  <a:srgbClr val="000000"/>
                </a:solidFill>
              </a:rPr>
              <a:t>]: </a:t>
            </a:r>
            <a:r>
              <a:rPr lang="hu-HU" err="1"/>
              <a:t>Exynos</a:t>
            </a:r>
            <a:r>
              <a:rPr lang="hu-HU"/>
              <a:t> 5 </a:t>
            </a:r>
            <a:r>
              <a:rPr lang="hu-HU" err="1" smtClean="0"/>
              <a:t>Octa</a:t>
            </a:r>
            <a:r>
              <a:rPr lang="hu-HU" smtClean="0"/>
              <a:t>,</a:t>
            </a:r>
            <a:r>
              <a:rPr lang="hu-HU" smtClean="0">
                <a:solidFill>
                  <a:srgbClr val="000000"/>
                </a:solidFill>
              </a:rPr>
              <a:t> </a:t>
            </a:r>
            <a:r>
              <a:rPr lang="hu-HU" err="1" smtClean="0">
                <a:solidFill>
                  <a:srgbClr val="000000"/>
                </a:solidFill>
              </a:rPr>
              <a:t>Block</a:t>
            </a:r>
            <a:r>
              <a:rPr lang="hu-HU" smtClean="0">
                <a:solidFill>
                  <a:srgbClr val="000000"/>
                </a:solidFill>
              </a:rPr>
              <a:t> Diagram,</a:t>
            </a:r>
            <a:endParaRPr lang="hu-HU">
              <a:solidFill>
                <a:srgbClr val="000000"/>
              </a:solidFill>
            </a:endParaRPr>
          </a:p>
          <a:p>
            <a:r>
              <a:rPr lang="hu-HU">
                <a:solidFill>
                  <a:srgbClr val="000000"/>
                </a:solidFill>
              </a:rPr>
              <a:t>          </a:t>
            </a:r>
            <a:r>
              <a:rPr lang="en-US">
                <a:solidFill>
                  <a:srgbClr val="000000"/>
                </a:solidFill>
              </a:rPr>
              <a:t>http://www.samsung.com/global/business/semiconductor/product/application/detail</a:t>
            </a:r>
            <a:r>
              <a:rPr lang="en-US" smtClean="0">
                <a:solidFill>
                  <a:srgbClr val="000000"/>
                </a:solidFill>
              </a:rPr>
              <a:t>?</a:t>
            </a:r>
            <a:endParaRPr lang="hu-HU" smtClean="0">
              <a:solidFill>
                <a:srgbClr val="000000"/>
              </a:solidFill>
            </a:endParaRPr>
          </a:p>
          <a:p>
            <a:r>
              <a:rPr lang="hu-HU">
                <a:solidFill>
                  <a:srgbClr val="000000"/>
                </a:solidFill>
              </a:rPr>
              <a:t> </a:t>
            </a:r>
            <a:r>
              <a:rPr lang="hu-HU" smtClean="0">
                <a:solidFill>
                  <a:srgbClr val="000000"/>
                </a:solidFill>
              </a:rPr>
              <a:t>         </a:t>
            </a:r>
            <a:r>
              <a:rPr lang="en-US" err="1" smtClean="0">
                <a:solidFill>
                  <a:srgbClr val="000000"/>
                </a:solidFill>
              </a:rPr>
              <a:t>productId</a:t>
            </a:r>
            <a:r>
              <a:rPr lang="en-US" smtClean="0">
                <a:solidFill>
                  <a:srgbClr val="000000"/>
                </a:solidFill>
              </a:rPr>
              <a:t>=7978&amp;iaId=2341</a:t>
            </a:r>
            <a:endParaRPr lang="en-US">
              <a:solidFill>
                <a:srgbClr val="000000"/>
              </a:solidFill>
            </a:endParaRPr>
          </a:p>
        </p:txBody>
      </p:sp>
      <p:sp>
        <p:nvSpPr>
          <p:cNvPr id="9" name="Text Box 11"/>
          <p:cNvSpPr txBox="1">
            <a:spLocks noChangeArrowheads="1"/>
          </p:cNvSpPr>
          <p:nvPr/>
        </p:nvSpPr>
        <p:spPr bwMode="auto">
          <a:xfrm>
            <a:off x="171035" y="4892905"/>
            <a:ext cx="896168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fontAlgn="base">
              <a:spcBef>
                <a:spcPct val="0"/>
              </a:spcBef>
              <a:spcAft>
                <a:spcPct val="0"/>
              </a:spcAft>
            </a:pPr>
            <a:r>
              <a:rPr lang="en-US" smtClean="0">
                <a:solidFill>
                  <a:srgbClr val="000000"/>
                </a:solidFill>
              </a:rPr>
              <a:t>[</a:t>
            </a:r>
            <a:r>
              <a:rPr lang="hu-HU" smtClean="0">
                <a:solidFill>
                  <a:srgbClr val="000000"/>
                </a:solidFill>
              </a:rPr>
              <a:t>59</a:t>
            </a:r>
            <a:r>
              <a:rPr lang="en-US" smtClean="0">
                <a:solidFill>
                  <a:srgbClr val="000000"/>
                </a:solidFill>
              </a:rPr>
              <a:t>]: </a:t>
            </a:r>
            <a:r>
              <a:rPr lang="hu-HU" err="1">
                <a:solidFill>
                  <a:srgbClr val="000000"/>
                </a:solidFill>
              </a:rPr>
              <a:t>Grabham</a:t>
            </a:r>
            <a:r>
              <a:rPr lang="hu-HU">
                <a:solidFill>
                  <a:srgbClr val="000000"/>
                </a:solidFill>
              </a:rPr>
              <a:t> D</a:t>
            </a:r>
            <a:r>
              <a:rPr lang="en-US">
                <a:solidFill>
                  <a:srgbClr val="000000"/>
                </a:solidFill>
              </a:rPr>
              <a:t>., From a small Acorn to 37 billion chips: ARM's ascent to tech superpower,</a:t>
            </a:r>
          </a:p>
          <a:p>
            <a:pPr fontAlgn="base">
              <a:spcBef>
                <a:spcPct val="0"/>
              </a:spcBef>
              <a:spcAft>
                <a:spcPct val="0"/>
              </a:spcAft>
            </a:pPr>
            <a:r>
              <a:rPr lang="en-US">
                <a:solidFill>
                  <a:srgbClr val="000000"/>
                </a:solidFill>
              </a:rPr>
              <a:t>          </a:t>
            </a:r>
            <a:r>
              <a:rPr lang="hu-HU" err="1">
                <a:solidFill>
                  <a:srgbClr val="000000"/>
                </a:solidFill>
              </a:rPr>
              <a:t>Techradar</a:t>
            </a:r>
            <a:r>
              <a:rPr lang="hu-HU">
                <a:solidFill>
                  <a:srgbClr val="000000"/>
                </a:solidFill>
              </a:rPr>
              <a:t>, </a:t>
            </a:r>
            <a:r>
              <a:rPr lang="hu-HU" err="1">
                <a:solidFill>
                  <a:srgbClr val="000000"/>
                </a:solidFill>
              </a:rPr>
              <a:t>July</a:t>
            </a:r>
            <a:r>
              <a:rPr lang="hu-HU">
                <a:solidFill>
                  <a:srgbClr val="000000"/>
                </a:solidFill>
              </a:rPr>
              <a:t> 19 2013, http://www.techradar.com/news/computing/from-a-small-acorn-</a:t>
            </a:r>
          </a:p>
          <a:p>
            <a:pPr fontAlgn="base">
              <a:spcBef>
                <a:spcPct val="0"/>
              </a:spcBef>
              <a:spcAft>
                <a:spcPct val="0"/>
              </a:spcAft>
            </a:pPr>
            <a:r>
              <a:rPr lang="hu-HU">
                <a:solidFill>
                  <a:srgbClr val="000000"/>
                </a:solidFill>
              </a:rPr>
              <a:t>          to-37-billion-chips-arm-s-ascent-to-tech-superpower-1167034</a:t>
            </a:r>
            <a:endParaRPr lang="en-US">
              <a:solidFill>
                <a:srgbClr val="000000"/>
              </a:solidFill>
            </a:endParaRPr>
          </a:p>
        </p:txBody>
      </p:sp>
      <p:sp>
        <p:nvSpPr>
          <p:cNvPr id="10" name="Text Box 11"/>
          <p:cNvSpPr txBox="1">
            <a:spLocks noChangeArrowheads="1"/>
          </p:cNvSpPr>
          <p:nvPr/>
        </p:nvSpPr>
        <p:spPr bwMode="auto">
          <a:xfrm>
            <a:off x="177940" y="5707825"/>
            <a:ext cx="88253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mtClean="0">
                <a:solidFill>
                  <a:srgbClr val="000000"/>
                </a:solidFill>
              </a:rPr>
              <a:t>[</a:t>
            </a:r>
            <a:r>
              <a:rPr lang="hu-HU" smtClean="0">
                <a:solidFill>
                  <a:srgbClr val="000000"/>
                </a:solidFill>
              </a:rPr>
              <a:t>60</a:t>
            </a:r>
            <a:r>
              <a:rPr lang="en-US" smtClean="0">
                <a:solidFill>
                  <a:srgbClr val="000000"/>
                </a:solidFill>
              </a:rPr>
              <a:t>]: </a:t>
            </a:r>
            <a:r>
              <a:rPr lang="hu-HU">
                <a:solidFill>
                  <a:srgbClr val="000000"/>
                </a:solidFill>
              </a:rPr>
              <a:t>The ARM </a:t>
            </a:r>
            <a:r>
              <a:rPr lang="hu-HU" err="1">
                <a:solidFill>
                  <a:srgbClr val="000000"/>
                </a:solidFill>
              </a:rPr>
              <a:t>Architecture</a:t>
            </a:r>
            <a:r>
              <a:rPr lang="hu-HU">
                <a:solidFill>
                  <a:srgbClr val="000000"/>
                </a:solidFill>
              </a:rPr>
              <a:t>, http://www.eng.auburn.edu/~strouce/DaTseminar/UniPres07s.pdf</a:t>
            </a:r>
            <a:endParaRPr lang="hu-HU" smtClean="0">
              <a:solidFill>
                <a:srgbClr val="000000"/>
              </a:solidFill>
            </a:endParaRPr>
          </a:p>
        </p:txBody>
      </p:sp>
      <p:sp>
        <p:nvSpPr>
          <p:cNvPr id="11" name="Text Box 11"/>
          <p:cNvSpPr txBox="1">
            <a:spLocks noChangeArrowheads="1"/>
          </p:cNvSpPr>
          <p:nvPr/>
        </p:nvSpPr>
        <p:spPr bwMode="auto">
          <a:xfrm>
            <a:off x="177940" y="6098515"/>
            <a:ext cx="76049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mtClean="0">
                <a:solidFill>
                  <a:srgbClr val="000000"/>
                </a:solidFill>
              </a:rPr>
              <a:t>[</a:t>
            </a:r>
            <a:r>
              <a:rPr lang="hu-HU">
                <a:solidFill>
                  <a:srgbClr val="000000"/>
                </a:solidFill>
              </a:rPr>
              <a:t>6</a:t>
            </a:r>
            <a:r>
              <a:rPr lang="hu-HU" smtClean="0">
                <a:solidFill>
                  <a:srgbClr val="000000"/>
                </a:solidFill>
              </a:rPr>
              <a:t>1</a:t>
            </a:r>
            <a:r>
              <a:rPr lang="en-US" smtClean="0">
                <a:solidFill>
                  <a:srgbClr val="000000"/>
                </a:solidFill>
              </a:rPr>
              <a:t>]: </a:t>
            </a:r>
            <a:r>
              <a:rPr lang="hu-HU" err="1">
                <a:solidFill>
                  <a:srgbClr val="000000"/>
                </a:solidFill>
              </a:rPr>
              <a:t>Wikipedia</a:t>
            </a:r>
            <a:r>
              <a:rPr lang="hu-HU">
                <a:solidFill>
                  <a:srgbClr val="000000"/>
                </a:solidFill>
              </a:rPr>
              <a:t>, ARM </a:t>
            </a:r>
            <a:r>
              <a:rPr lang="hu-HU" err="1">
                <a:solidFill>
                  <a:srgbClr val="000000"/>
                </a:solidFill>
              </a:rPr>
              <a:t>architecture</a:t>
            </a:r>
            <a:r>
              <a:rPr lang="hu-HU">
                <a:solidFill>
                  <a:srgbClr val="000000"/>
                </a:solidFill>
              </a:rPr>
              <a:t>, http://en.wikipedia.org/wiki/ARM_architecture</a:t>
            </a:r>
            <a:endParaRPr lang="hu-HU" smtClean="0">
              <a:solidFill>
                <a:srgbClr val="000000"/>
              </a:solidFill>
            </a:endParaRPr>
          </a:p>
        </p:txBody>
      </p:sp>
    </p:spTree>
    <p:extLst>
      <p:ext uri="{BB962C8B-B14F-4D97-AF65-F5344CB8AC3E}">
        <p14:creationId xmlns:p14="http://schemas.microsoft.com/office/powerpoint/2010/main" val="1721747319"/>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13"/>
          <p:cNvSpPr>
            <a:spLocks noChangeArrowheads="1"/>
          </p:cNvSpPr>
          <p:nvPr/>
        </p:nvSpPr>
        <p:spPr bwMode="auto">
          <a:xfrm>
            <a:off x="0" y="-26988"/>
            <a:ext cx="9144000" cy="393701"/>
          </a:xfrm>
          <a:prstGeom prst="rect">
            <a:avLst/>
          </a:pr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fontAlgn="base">
              <a:spcBef>
                <a:spcPct val="0"/>
              </a:spcBef>
              <a:spcAft>
                <a:spcPct val="0"/>
              </a:spcAft>
            </a:pPr>
            <a:r>
              <a:rPr lang="hu-HU" dirty="0">
                <a:solidFill>
                  <a:srgbClr val="FFFFFF"/>
                </a:solidFill>
              </a:rPr>
              <a:t>7</a:t>
            </a:r>
            <a:r>
              <a:rPr lang="hu-HU" dirty="0" smtClean="0">
                <a:solidFill>
                  <a:srgbClr val="FFFFFF"/>
                </a:solidFill>
              </a:rPr>
              <a:t>. </a:t>
            </a:r>
            <a:r>
              <a:rPr lang="en-US" dirty="0" smtClean="0">
                <a:solidFill>
                  <a:srgbClr val="FFFFFF"/>
                </a:solidFill>
              </a:rPr>
              <a:t>References (</a:t>
            </a:r>
            <a:r>
              <a:rPr lang="hu-HU" dirty="0">
                <a:solidFill>
                  <a:srgbClr val="FFFFFF"/>
                </a:solidFill>
              </a:rPr>
              <a:t>8</a:t>
            </a:r>
            <a:r>
              <a:rPr lang="en-US" dirty="0" smtClean="0">
                <a:solidFill>
                  <a:srgbClr val="FFFFFF"/>
                </a:solidFill>
              </a:rPr>
              <a:t>)</a:t>
            </a:r>
          </a:p>
        </p:txBody>
      </p:sp>
      <p:sp>
        <p:nvSpPr>
          <p:cNvPr id="139271" name="Text Box 11"/>
          <p:cNvSpPr txBox="1">
            <a:spLocks noChangeArrowheads="1"/>
          </p:cNvSpPr>
          <p:nvPr/>
        </p:nvSpPr>
        <p:spPr bwMode="auto">
          <a:xfrm>
            <a:off x="176213" y="1252330"/>
            <a:ext cx="90097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63</a:t>
            </a:r>
            <a:r>
              <a:rPr lang="en-US" dirty="0" smtClean="0">
                <a:solidFill>
                  <a:srgbClr val="000000"/>
                </a:solidFill>
              </a:rPr>
              <a:t>]: </a:t>
            </a:r>
            <a:r>
              <a:rPr lang="hu-HU" dirty="0">
                <a:solidFill>
                  <a:srgbClr val="000000"/>
                </a:solidFill>
              </a:rPr>
              <a:t>Lemieux J., Introduction to ARM thumb, Embedded, Sept. 24 2003, http://</a:t>
            </a:r>
            <a:r>
              <a:rPr lang="hu-HU" dirty="0" smtClean="0">
                <a:solidFill>
                  <a:srgbClr val="000000"/>
                </a:solidFill>
              </a:rPr>
              <a:t>www.embedded</a:t>
            </a:r>
            <a:r>
              <a:rPr lang="hu-HU" dirty="0">
                <a:solidFill>
                  <a:srgbClr val="000000"/>
                </a:solidFill>
              </a:rPr>
              <a:t>.</a:t>
            </a:r>
            <a:endParaRPr lang="hu-HU" dirty="0" smtClean="0">
              <a:solidFill>
                <a:srgbClr val="000000"/>
              </a:solidFill>
            </a:endParaRPr>
          </a:p>
          <a:p>
            <a:r>
              <a:rPr lang="hu-HU" dirty="0">
                <a:solidFill>
                  <a:srgbClr val="000000"/>
                </a:solidFill>
              </a:rPr>
              <a:t> </a:t>
            </a:r>
            <a:r>
              <a:rPr lang="hu-HU" dirty="0" smtClean="0">
                <a:solidFill>
                  <a:srgbClr val="000000"/>
                </a:solidFill>
              </a:rPr>
              <a:t>         com/electronics-blogs/beginner-s-corner/4024632/Introduction-to-ARM-thumb</a:t>
            </a:r>
            <a:endParaRPr lang="en-US" dirty="0">
              <a:solidFill>
                <a:srgbClr val="000000"/>
              </a:solidFill>
            </a:endParaRPr>
          </a:p>
        </p:txBody>
      </p:sp>
      <p:sp>
        <p:nvSpPr>
          <p:cNvPr id="139273" name="Rectangle 11"/>
          <p:cNvSpPr>
            <a:spLocks noChangeArrowheads="1"/>
          </p:cNvSpPr>
          <p:nvPr/>
        </p:nvSpPr>
        <p:spPr bwMode="auto">
          <a:xfrm>
            <a:off x="184150" y="652500"/>
            <a:ext cx="8886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fontAlgn="base">
              <a:spcBef>
                <a:spcPct val="0"/>
              </a:spcBef>
              <a:spcAft>
                <a:spcPct val="0"/>
              </a:spcAft>
            </a:pPr>
            <a:r>
              <a:rPr lang="en-US" sz="1400" smtClean="0">
                <a:solidFill>
                  <a:srgbClr val="000000"/>
                </a:solidFill>
              </a:rPr>
              <a:t>[</a:t>
            </a:r>
            <a:r>
              <a:rPr lang="hu-HU" sz="1400" smtClean="0">
                <a:solidFill>
                  <a:srgbClr val="000000"/>
                </a:solidFill>
              </a:rPr>
              <a:t>62</a:t>
            </a:r>
            <a:r>
              <a:rPr lang="en-US" sz="1400" smtClean="0">
                <a:solidFill>
                  <a:srgbClr val="000000"/>
                </a:solidFill>
              </a:rPr>
              <a:t>]: </a:t>
            </a:r>
            <a:r>
              <a:rPr lang="hu-HU" sz="1400" err="1">
                <a:solidFill>
                  <a:srgbClr val="000000"/>
                </a:solidFill>
              </a:rPr>
              <a:t>Levy</a:t>
            </a:r>
            <a:r>
              <a:rPr lang="hu-HU" sz="1400">
                <a:solidFill>
                  <a:srgbClr val="000000"/>
                </a:solidFill>
              </a:rPr>
              <a:t> M., The </a:t>
            </a:r>
            <a:r>
              <a:rPr lang="hu-HU" sz="1400" err="1">
                <a:solidFill>
                  <a:srgbClr val="000000"/>
                </a:solidFill>
              </a:rPr>
              <a:t>History</a:t>
            </a:r>
            <a:r>
              <a:rPr lang="hu-HU" sz="1400">
                <a:solidFill>
                  <a:srgbClr val="000000"/>
                </a:solidFill>
              </a:rPr>
              <a:t> of The ARM </a:t>
            </a:r>
            <a:r>
              <a:rPr lang="hu-HU" sz="1400" err="1">
                <a:solidFill>
                  <a:srgbClr val="000000"/>
                </a:solidFill>
              </a:rPr>
              <a:t>Architecture</a:t>
            </a:r>
            <a:r>
              <a:rPr lang="hu-HU" sz="1400">
                <a:solidFill>
                  <a:srgbClr val="000000"/>
                </a:solidFill>
              </a:rPr>
              <a:t>: </a:t>
            </a:r>
            <a:r>
              <a:rPr lang="hu-HU" sz="1400" err="1">
                <a:solidFill>
                  <a:srgbClr val="000000"/>
                </a:solidFill>
              </a:rPr>
              <a:t>From</a:t>
            </a:r>
            <a:r>
              <a:rPr lang="hu-HU" sz="1400">
                <a:solidFill>
                  <a:srgbClr val="000000"/>
                </a:solidFill>
              </a:rPr>
              <a:t> </a:t>
            </a:r>
            <a:r>
              <a:rPr lang="hu-HU" sz="1400" err="1">
                <a:solidFill>
                  <a:srgbClr val="000000"/>
                </a:solidFill>
              </a:rPr>
              <a:t>Inception</a:t>
            </a:r>
            <a:r>
              <a:rPr lang="hu-HU" sz="1400">
                <a:solidFill>
                  <a:srgbClr val="000000"/>
                </a:solidFill>
              </a:rPr>
              <a:t> </a:t>
            </a:r>
            <a:r>
              <a:rPr lang="hu-HU" sz="1400" err="1">
                <a:solidFill>
                  <a:srgbClr val="000000"/>
                </a:solidFill>
              </a:rPr>
              <a:t>to</a:t>
            </a:r>
            <a:r>
              <a:rPr lang="hu-HU" sz="1400">
                <a:solidFill>
                  <a:srgbClr val="000000"/>
                </a:solidFill>
              </a:rPr>
              <a:t> IPO,</a:t>
            </a:r>
            <a:endParaRPr lang="en-US" sz="1400">
              <a:solidFill>
                <a:srgbClr val="000000"/>
              </a:solidFill>
            </a:endParaRPr>
          </a:p>
          <a:p>
            <a:pPr fontAlgn="base">
              <a:spcBef>
                <a:spcPct val="0"/>
              </a:spcBef>
              <a:spcAft>
                <a:spcPct val="0"/>
              </a:spcAft>
            </a:pPr>
            <a:r>
              <a:rPr lang="en-US" sz="1400">
                <a:solidFill>
                  <a:srgbClr val="000000"/>
                </a:solidFill>
              </a:rPr>
              <a:t>          http://www.reds.ch/share/cours/ReCo/documents/TheHistoryOfTheArmArchitecture.pdf</a:t>
            </a:r>
          </a:p>
        </p:txBody>
      </p:sp>
      <p:sp>
        <p:nvSpPr>
          <p:cNvPr id="13" name="Text Box 11"/>
          <p:cNvSpPr txBox="1">
            <a:spLocks noChangeArrowheads="1"/>
          </p:cNvSpPr>
          <p:nvPr/>
        </p:nvSpPr>
        <p:spPr bwMode="auto">
          <a:xfrm>
            <a:off x="187465" y="1844710"/>
            <a:ext cx="82459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mtClean="0">
                <a:solidFill>
                  <a:srgbClr val="000000"/>
                </a:solidFill>
              </a:rPr>
              <a:t>[</a:t>
            </a:r>
            <a:r>
              <a:rPr lang="hu-HU" smtClean="0">
                <a:solidFill>
                  <a:srgbClr val="000000"/>
                </a:solidFill>
              </a:rPr>
              <a:t>64</a:t>
            </a:r>
            <a:r>
              <a:rPr lang="en-US" smtClean="0">
                <a:solidFill>
                  <a:srgbClr val="000000"/>
                </a:solidFill>
              </a:rPr>
              <a:t>]: </a:t>
            </a:r>
            <a:r>
              <a:rPr lang="hu-HU">
                <a:solidFill>
                  <a:srgbClr val="000000"/>
                </a:solidFill>
              </a:rPr>
              <a:t>ARM </a:t>
            </a:r>
            <a:r>
              <a:rPr lang="hu-HU" err="1">
                <a:solidFill>
                  <a:srgbClr val="000000"/>
                </a:solidFill>
              </a:rPr>
              <a:t>Processor</a:t>
            </a:r>
            <a:r>
              <a:rPr lang="hu-HU">
                <a:solidFill>
                  <a:srgbClr val="000000"/>
                </a:solidFill>
              </a:rPr>
              <a:t> </a:t>
            </a:r>
            <a:r>
              <a:rPr lang="hu-HU" err="1" smtClean="0">
                <a:solidFill>
                  <a:srgbClr val="000000"/>
                </a:solidFill>
              </a:rPr>
              <a:t>Architecture</a:t>
            </a:r>
            <a:r>
              <a:rPr lang="hu-HU">
                <a:solidFill>
                  <a:srgbClr val="000000"/>
                </a:solidFill>
              </a:rPr>
              <a:t>, </a:t>
            </a:r>
            <a:endParaRPr lang="hu-HU" smtClean="0">
              <a:solidFill>
                <a:srgbClr val="000000"/>
              </a:solidFill>
            </a:endParaRPr>
          </a:p>
          <a:p>
            <a:r>
              <a:rPr lang="hu-HU">
                <a:solidFill>
                  <a:srgbClr val="000000"/>
                </a:solidFill>
              </a:rPr>
              <a:t> </a:t>
            </a:r>
            <a:r>
              <a:rPr lang="hu-HU" smtClean="0">
                <a:solidFill>
                  <a:srgbClr val="000000"/>
                </a:solidFill>
              </a:rPr>
              <a:t>         http</a:t>
            </a:r>
            <a:r>
              <a:rPr lang="hu-HU">
                <a:solidFill>
                  <a:srgbClr val="000000"/>
                </a:solidFill>
              </a:rPr>
              <a:t>://www.arm.com/products/processors/instruction-set-architectures/index.php</a:t>
            </a:r>
            <a:endParaRPr lang="hu-HU" smtClean="0">
              <a:solidFill>
                <a:srgbClr val="000000"/>
              </a:solidFill>
            </a:endParaRPr>
          </a:p>
        </p:txBody>
      </p:sp>
      <p:sp>
        <p:nvSpPr>
          <p:cNvPr id="6" name="Text Box 11"/>
          <p:cNvSpPr txBox="1">
            <a:spLocks noChangeArrowheads="1"/>
          </p:cNvSpPr>
          <p:nvPr/>
        </p:nvSpPr>
        <p:spPr bwMode="auto">
          <a:xfrm>
            <a:off x="177940" y="2448415"/>
            <a:ext cx="68007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mtClean="0">
                <a:solidFill>
                  <a:srgbClr val="000000"/>
                </a:solidFill>
              </a:rPr>
              <a:t>[</a:t>
            </a:r>
            <a:r>
              <a:rPr lang="hu-HU" smtClean="0">
                <a:solidFill>
                  <a:srgbClr val="000000"/>
                </a:solidFill>
              </a:rPr>
              <a:t>65</a:t>
            </a:r>
            <a:r>
              <a:rPr lang="en-US" smtClean="0">
                <a:solidFill>
                  <a:srgbClr val="000000"/>
                </a:solidFill>
              </a:rPr>
              <a:t>]: </a:t>
            </a:r>
            <a:r>
              <a:rPr lang="en-US">
                <a:solidFill>
                  <a:srgbClr val="000000"/>
                </a:solidFill>
              </a:rPr>
              <a:t>ARM Architecture Reference </a:t>
            </a:r>
            <a:r>
              <a:rPr lang="en-US" smtClean="0">
                <a:solidFill>
                  <a:srgbClr val="000000"/>
                </a:solidFill>
              </a:rPr>
              <a:t>Manual</a:t>
            </a:r>
            <a:r>
              <a:rPr lang="hu-HU" smtClean="0">
                <a:solidFill>
                  <a:srgbClr val="000000"/>
                </a:solidFill>
              </a:rPr>
              <a:t>,</a:t>
            </a:r>
            <a:r>
              <a:rPr lang="en-US" smtClean="0">
                <a:solidFill>
                  <a:srgbClr val="000000"/>
                </a:solidFill>
              </a:rPr>
              <a:t> ARMv5</a:t>
            </a:r>
            <a:r>
              <a:rPr lang="hu-HU" smtClean="0">
                <a:solidFill>
                  <a:srgbClr val="000000"/>
                </a:solidFill>
              </a:rPr>
              <a:t>,</a:t>
            </a:r>
            <a:r>
              <a:rPr lang="en-US" smtClean="0">
                <a:solidFill>
                  <a:srgbClr val="000000"/>
                </a:solidFill>
              </a:rPr>
              <a:t> DDI0100E</a:t>
            </a:r>
            <a:r>
              <a:rPr lang="hu-HU" smtClean="0">
                <a:solidFill>
                  <a:srgbClr val="000000"/>
                </a:solidFill>
              </a:rPr>
              <a:t>,</a:t>
            </a:r>
            <a:r>
              <a:rPr lang="en-US" smtClean="0">
                <a:solidFill>
                  <a:srgbClr val="000000"/>
                </a:solidFill>
              </a:rPr>
              <a:t> </a:t>
            </a:r>
            <a:r>
              <a:rPr lang="en-US">
                <a:solidFill>
                  <a:srgbClr val="000000"/>
                </a:solidFill>
              </a:rPr>
              <a:t>June 2000</a:t>
            </a:r>
          </a:p>
        </p:txBody>
      </p:sp>
      <p:sp>
        <p:nvSpPr>
          <p:cNvPr id="7" name="Text Box 11"/>
          <p:cNvSpPr txBox="1">
            <a:spLocks noChangeArrowheads="1"/>
          </p:cNvSpPr>
          <p:nvPr/>
        </p:nvSpPr>
        <p:spPr bwMode="auto">
          <a:xfrm>
            <a:off x="177940" y="2827505"/>
            <a:ext cx="89150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mtClean="0">
                <a:solidFill>
                  <a:srgbClr val="000000"/>
                </a:solidFill>
              </a:rPr>
              <a:t>[</a:t>
            </a:r>
            <a:r>
              <a:rPr lang="hu-HU" smtClean="0">
                <a:solidFill>
                  <a:srgbClr val="000000"/>
                </a:solidFill>
              </a:rPr>
              <a:t>66</a:t>
            </a:r>
            <a:r>
              <a:rPr lang="en-US" smtClean="0">
                <a:solidFill>
                  <a:srgbClr val="000000"/>
                </a:solidFill>
              </a:rPr>
              <a:t>]: </a:t>
            </a:r>
            <a:r>
              <a:rPr lang="hu-HU">
                <a:solidFill>
                  <a:srgbClr val="000000"/>
                </a:solidFill>
              </a:rPr>
              <a:t>ARM </a:t>
            </a:r>
            <a:r>
              <a:rPr lang="hu-HU" err="1">
                <a:solidFill>
                  <a:srgbClr val="000000"/>
                </a:solidFill>
              </a:rPr>
              <a:t>Architecture</a:t>
            </a:r>
            <a:r>
              <a:rPr lang="hu-HU">
                <a:solidFill>
                  <a:srgbClr val="000000"/>
                </a:solidFill>
              </a:rPr>
              <a:t> </a:t>
            </a:r>
            <a:r>
              <a:rPr lang="hu-HU" err="1">
                <a:solidFill>
                  <a:srgbClr val="000000"/>
                </a:solidFill>
              </a:rPr>
              <a:t>Reference</a:t>
            </a:r>
            <a:r>
              <a:rPr lang="hu-HU">
                <a:solidFill>
                  <a:srgbClr val="000000"/>
                </a:solidFill>
              </a:rPr>
              <a:t> </a:t>
            </a:r>
            <a:r>
              <a:rPr lang="hu-HU" err="1">
                <a:solidFill>
                  <a:srgbClr val="000000"/>
                </a:solidFill>
              </a:rPr>
              <a:t>Manual</a:t>
            </a:r>
            <a:r>
              <a:rPr lang="hu-HU">
                <a:solidFill>
                  <a:srgbClr val="000000"/>
                </a:solidFill>
              </a:rPr>
              <a:t>, ARMv8, 2013, http://www.myir-tech.com/down/arm/</a:t>
            </a:r>
          </a:p>
          <a:p>
            <a:r>
              <a:rPr lang="hu-HU">
                <a:solidFill>
                  <a:srgbClr val="000000"/>
                </a:solidFill>
              </a:rPr>
              <a:t>          </a:t>
            </a:r>
            <a:r>
              <a:rPr lang="hu-HU" err="1">
                <a:solidFill>
                  <a:srgbClr val="000000"/>
                </a:solidFill>
              </a:rPr>
              <a:t>arch</a:t>
            </a:r>
            <a:r>
              <a:rPr lang="hu-HU">
                <a:solidFill>
                  <a:srgbClr val="000000"/>
                </a:solidFill>
              </a:rPr>
              <a:t>/ARMv8-A_</a:t>
            </a:r>
            <a:r>
              <a:rPr lang="hu-HU" err="1">
                <a:solidFill>
                  <a:srgbClr val="000000"/>
                </a:solidFill>
              </a:rPr>
              <a:t>Architecture</a:t>
            </a:r>
            <a:r>
              <a:rPr lang="hu-HU">
                <a:solidFill>
                  <a:srgbClr val="000000"/>
                </a:solidFill>
              </a:rPr>
              <a:t>_</a:t>
            </a:r>
            <a:r>
              <a:rPr lang="hu-HU" err="1">
                <a:solidFill>
                  <a:srgbClr val="000000"/>
                </a:solidFill>
              </a:rPr>
              <a:t>Reference</a:t>
            </a:r>
            <a:r>
              <a:rPr lang="hu-HU">
                <a:solidFill>
                  <a:srgbClr val="000000"/>
                </a:solidFill>
              </a:rPr>
              <a:t>_</a:t>
            </a:r>
            <a:r>
              <a:rPr lang="hu-HU" err="1">
                <a:solidFill>
                  <a:srgbClr val="000000"/>
                </a:solidFill>
              </a:rPr>
              <a:t>Manual</a:t>
            </a:r>
            <a:r>
              <a:rPr lang="hu-HU">
                <a:solidFill>
                  <a:srgbClr val="000000"/>
                </a:solidFill>
              </a:rPr>
              <a:t>_%28Issue_A.a%29.pdf</a:t>
            </a:r>
          </a:p>
        </p:txBody>
      </p:sp>
      <p:sp>
        <p:nvSpPr>
          <p:cNvPr id="8" name="Text Box 11"/>
          <p:cNvSpPr txBox="1">
            <a:spLocks noChangeArrowheads="1"/>
          </p:cNvSpPr>
          <p:nvPr/>
        </p:nvSpPr>
        <p:spPr bwMode="auto">
          <a:xfrm>
            <a:off x="177940" y="3429000"/>
            <a:ext cx="913519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67</a:t>
            </a:r>
            <a:r>
              <a:rPr lang="en-US" dirty="0" smtClean="0">
                <a:solidFill>
                  <a:srgbClr val="000000"/>
                </a:solidFill>
              </a:rPr>
              <a:t>]: </a:t>
            </a:r>
            <a:r>
              <a:rPr lang="hu-HU" dirty="0" err="1" smtClean="0">
                <a:solidFill>
                  <a:srgbClr val="000000"/>
                </a:solidFill>
              </a:rPr>
              <a:t>Porthouse</a:t>
            </a:r>
            <a:r>
              <a:rPr lang="hu-HU" dirty="0" smtClean="0">
                <a:solidFill>
                  <a:srgbClr val="000000"/>
                </a:solidFill>
              </a:rPr>
              <a:t> C., </a:t>
            </a:r>
            <a:r>
              <a:rPr lang="en-US" dirty="0">
                <a:solidFill>
                  <a:srgbClr val="000000"/>
                </a:solidFill>
              </a:rPr>
              <a:t>Use ARM DBX hardware extensions to accelerate Java in space-constrained </a:t>
            </a:r>
            <a:endParaRPr lang="hu-HU" dirty="0" smtClean="0">
              <a:solidFill>
                <a:srgbClr val="000000"/>
              </a:solidFill>
            </a:endParaRPr>
          </a:p>
          <a:p>
            <a:r>
              <a:rPr lang="hu-HU" dirty="0">
                <a:solidFill>
                  <a:srgbClr val="000000"/>
                </a:solidFill>
              </a:rPr>
              <a:t> </a:t>
            </a:r>
            <a:r>
              <a:rPr lang="hu-HU" dirty="0" smtClean="0">
                <a:solidFill>
                  <a:srgbClr val="000000"/>
                </a:solidFill>
              </a:rPr>
              <a:t>         </a:t>
            </a:r>
            <a:r>
              <a:rPr lang="en-US" dirty="0" smtClean="0">
                <a:solidFill>
                  <a:srgbClr val="000000"/>
                </a:solidFill>
              </a:rPr>
              <a:t>embedded </a:t>
            </a:r>
            <a:r>
              <a:rPr lang="en-US" dirty="0">
                <a:solidFill>
                  <a:srgbClr val="000000"/>
                </a:solidFill>
              </a:rPr>
              <a:t>apps</a:t>
            </a:r>
            <a:r>
              <a:rPr lang="hu-HU" dirty="0" smtClean="0">
                <a:solidFill>
                  <a:srgbClr val="000000"/>
                </a:solidFill>
              </a:rPr>
              <a:t>, </a:t>
            </a:r>
            <a:r>
              <a:rPr lang="hu-HU" dirty="0" err="1" smtClean="0">
                <a:solidFill>
                  <a:srgbClr val="000000"/>
                </a:solidFill>
              </a:rPr>
              <a:t>Embedded</a:t>
            </a:r>
            <a:r>
              <a:rPr lang="hu-HU" dirty="0" smtClean="0">
                <a:solidFill>
                  <a:srgbClr val="000000"/>
                </a:solidFill>
              </a:rPr>
              <a:t>, </a:t>
            </a:r>
            <a:r>
              <a:rPr lang="hu-HU" dirty="0" err="1" smtClean="0">
                <a:solidFill>
                  <a:srgbClr val="000000"/>
                </a:solidFill>
              </a:rPr>
              <a:t>Oct</a:t>
            </a:r>
            <a:r>
              <a:rPr lang="hu-HU" dirty="0" smtClean="0">
                <a:solidFill>
                  <a:srgbClr val="000000"/>
                </a:solidFill>
              </a:rPr>
              <a:t>. </a:t>
            </a:r>
            <a:r>
              <a:rPr lang="hu-HU" dirty="0">
                <a:solidFill>
                  <a:srgbClr val="000000"/>
                </a:solidFill>
              </a:rPr>
              <a:t>18 2007, http://</a:t>
            </a:r>
            <a:r>
              <a:rPr lang="hu-HU" dirty="0" smtClean="0">
                <a:solidFill>
                  <a:srgbClr val="000000"/>
                </a:solidFill>
              </a:rPr>
              <a:t>www.embedded.com/design/prototyping-</a:t>
            </a:r>
          </a:p>
          <a:p>
            <a:r>
              <a:rPr lang="hu-HU" dirty="0">
                <a:solidFill>
                  <a:srgbClr val="000000"/>
                </a:solidFill>
              </a:rPr>
              <a:t> </a:t>
            </a:r>
            <a:r>
              <a:rPr lang="hu-HU" dirty="0" smtClean="0">
                <a:solidFill>
                  <a:srgbClr val="000000"/>
                </a:solidFill>
              </a:rPr>
              <a:t>         </a:t>
            </a:r>
            <a:r>
              <a:rPr lang="hu-HU" dirty="0" err="1" smtClean="0">
                <a:solidFill>
                  <a:srgbClr val="000000"/>
                </a:solidFill>
              </a:rPr>
              <a:t>and-development</a:t>
            </a:r>
            <a:r>
              <a:rPr lang="hu-HU" dirty="0" smtClean="0">
                <a:solidFill>
                  <a:srgbClr val="000000"/>
                </a:solidFill>
              </a:rPr>
              <a:t>/4007206/3/</a:t>
            </a:r>
            <a:r>
              <a:rPr lang="hu-HU" dirty="0" err="1" smtClean="0">
                <a:solidFill>
                  <a:srgbClr val="000000"/>
                </a:solidFill>
              </a:rPr>
              <a:t>PRODUCT-HOW-TO-Use-ARM-DBX-hardware-extensions-to-</a:t>
            </a:r>
            <a:endParaRPr lang="hu-HU" dirty="0" smtClean="0">
              <a:solidFill>
                <a:srgbClr val="000000"/>
              </a:solidFill>
            </a:endParaRPr>
          </a:p>
          <a:p>
            <a:r>
              <a:rPr lang="hu-HU" dirty="0">
                <a:solidFill>
                  <a:srgbClr val="000000"/>
                </a:solidFill>
              </a:rPr>
              <a:t> </a:t>
            </a:r>
            <a:r>
              <a:rPr lang="hu-HU" dirty="0" smtClean="0">
                <a:solidFill>
                  <a:srgbClr val="000000"/>
                </a:solidFill>
              </a:rPr>
              <a:t>         </a:t>
            </a:r>
            <a:r>
              <a:rPr lang="hu-HU" dirty="0" err="1" smtClean="0">
                <a:solidFill>
                  <a:srgbClr val="000000"/>
                </a:solidFill>
              </a:rPr>
              <a:t>accelerate-Java-in-space-constrained-embedded-apps</a:t>
            </a:r>
            <a:endParaRPr lang="hu-HU" dirty="0" smtClean="0">
              <a:solidFill>
                <a:srgbClr val="000000"/>
              </a:solidFill>
            </a:endParaRPr>
          </a:p>
        </p:txBody>
      </p:sp>
      <p:sp>
        <p:nvSpPr>
          <p:cNvPr id="9" name="Text Box 11"/>
          <p:cNvSpPr txBox="1">
            <a:spLocks noChangeArrowheads="1"/>
          </p:cNvSpPr>
          <p:nvPr/>
        </p:nvSpPr>
        <p:spPr bwMode="auto">
          <a:xfrm>
            <a:off x="171035" y="4461961"/>
            <a:ext cx="872444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fontAlgn="base">
              <a:spcBef>
                <a:spcPct val="0"/>
              </a:spcBef>
              <a:spcAft>
                <a:spcPct val="0"/>
              </a:spcAft>
            </a:pPr>
            <a:r>
              <a:rPr lang="en-US" smtClean="0">
                <a:solidFill>
                  <a:srgbClr val="000000"/>
                </a:solidFill>
              </a:rPr>
              <a:t>[</a:t>
            </a:r>
            <a:r>
              <a:rPr lang="hu-HU" smtClean="0">
                <a:solidFill>
                  <a:srgbClr val="000000"/>
                </a:solidFill>
              </a:rPr>
              <a:t>68</a:t>
            </a:r>
            <a:r>
              <a:rPr lang="en-US">
                <a:solidFill>
                  <a:srgbClr val="000000"/>
                </a:solidFill>
              </a:rPr>
              <a:t>]: ARM Security </a:t>
            </a:r>
            <a:r>
              <a:rPr lang="en-US" smtClean="0">
                <a:solidFill>
                  <a:srgbClr val="000000"/>
                </a:solidFill>
              </a:rPr>
              <a:t>Technology</a:t>
            </a:r>
            <a:r>
              <a:rPr lang="hu-HU" smtClean="0">
                <a:solidFill>
                  <a:srgbClr val="000000"/>
                </a:solidFill>
              </a:rPr>
              <a:t>, </a:t>
            </a:r>
            <a:r>
              <a:rPr lang="en-US" smtClean="0">
                <a:solidFill>
                  <a:srgbClr val="000000"/>
                </a:solidFill>
              </a:rPr>
              <a:t>Building </a:t>
            </a:r>
            <a:r>
              <a:rPr lang="en-US">
                <a:solidFill>
                  <a:srgbClr val="000000"/>
                </a:solidFill>
              </a:rPr>
              <a:t>a Secure System </a:t>
            </a:r>
            <a:r>
              <a:rPr lang="en-US" smtClean="0">
                <a:solidFill>
                  <a:srgbClr val="000000"/>
                </a:solidFill>
              </a:rPr>
              <a:t>using</a:t>
            </a:r>
            <a:r>
              <a:rPr lang="hu-HU" smtClean="0">
                <a:solidFill>
                  <a:srgbClr val="000000"/>
                </a:solidFill>
              </a:rPr>
              <a:t> </a:t>
            </a:r>
            <a:r>
              <a:rPr lang="en-US" err="1" smtClean="0">
                <a:solidFill>
                  <a:srgbClr val="000000"/>
                </a:solidFill>
              </a:rPr>
              <a:t>TrustZone</a:t>
            </a:r>
            <a:r>
              <a:rPr lang="hu-HU" smtClean="0">
                <a:solidFill>
                  <a:srgbClr val="000000"/>
                </a:solidFill>
              </a:rPr>
              <a:t> </a:t>
            </a:r>
            <a:r>
              <a:rPr lang="en-US" smtClean="0">
                <a:solidFill>
                  <a:srgbClr val="000000"/>
                </a:solidFill>
              </a:rPr>
              <a:t>Technology</a:t>
            </a:r>
            <a:r>
              <a:rPr lang="hu-HU" smtClean="0">
                <a:solidFill>
                  <a:srgbClr val="000000"/>
                </a:solidFill>
              </a:rPr>
              <a:t>, 2009,</a:t>
            </a:r>
          </a:p>
          <a:p>
            <a:pPr fontAlgn="base">
              <a:spcBef>
                <a:spcPct val="0"/>
              </a:spcBef>
              <a:spcAft>
                <a:spcPct val="0"/>
              </a:spcAft>
            </a:pPr>
            <a:r>
              <a:rPr lang="hu-HU" smtClean="0">
                <a:solidFill>
                  <a:srgbClr val="000000"/>
                </a:solidFill>
              </a:rPr>
              <a:t>          </a:t>
            </a:r>
            <a:r>
              <a:rPr lang="en-US" smtClean="0">
                <a:solidFill>
                  <a:srgbClr val="000000"/>
                </a:solidFill>
              </a:rPr>
              <a:t>http</a:t>
            </a:r>
            <a:r>
              <a:rPr lang="en-US">
                <a:solidFill>
                  <a:srgbClr val="000000"/>
                </a:solidFill>
              </a:rPr>
              <a:t>://</a:t>
            </a:r>
            <a:r>
              <a:rPr lang="en-US" smtClean="0">
                <a:solidFill>
                  <a:srgbClr val="000000"/>
                </a:solidFill>
              </a:rPr>
              <a:t>infocenter.arm.com/help/topic/com.arm.doc.prd29-genc-009492c/PRD29-GENC-</a:t>
            </a:r>
            <a:endParaRPr lang="hu-HU" smtClean="0">
              <a:solidFill>
                <a:srgbClr val="000000"/>
              </a:solidFill>
            </a:endParaRPr>
          </a:p>
          <a:p>
            <a:pPr fontAlgn="base">
              <a:spcBef>
                <a:spcPct val="0"/>
              </a:spcBef>
              <a:spcAft>
                <a:spcPct val="0"/>
              </a:spcAft>
            </a:pPr>
            <a:r>
              <a:rPr lang="hu-HU">
                <a:solidFill>
                  <a:srgbClr val="000000"/>
                </a:solidFill>
              </a:rPr>
              <a:t> </a:t>
            </a:r>
            <a:r>
              <a:rPr lang="hu-HU" smtClean="0">
                <a:solidFill>
                  <a:srgbClr val="000000"/>
                </a:solidFill>
              </a:rPr>
              <a:t>         </a:t>
            </a:r>
            <a:r>
              <a:rPr lang="en-US" smtClean="0">
                <a:solidFill>
                  <a:srgbClr val="000000"/>
                </a:solidFill>
              </a:rPr>
              <a:t>009492C_trustzone_security_whitepaper.pdf</a:t>
            </a:r>
            <a:endParaRPr lang="en-US">
              <a:solidFill>
                <a:srgbClr val="000000"/>
              </a:solidFill>
            </a:endParaRPr>
          </a:p>
        </p:txBody>
      </p:sp>
      <p:sp>
        <p:nvSpPr>
          <p:cNvPr id="10" name="Text Box 11"/>
          <p:cNvSpPr txBox="1">
            <a:spLocks noChangeArrowheads="1"/>
          </p:cNvSpPr>
          <p:nvPr/>
        </p:nvSpPr>
        <p:spPr bwMode="auto">
          <a:xfrm>
            <a:off x="177940" y="5274205"/>
            <a:ext cx="877317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mtClean="0">
                <a:solidFill>
                  <a:srgbClr val="000000"/>
                </a:solidFill>
              </a:rPr>
              <a:t>[</a:t>
            </a:r>
            <a:r>
              <a:rPr lang="hu-HU" smtClean="0">
                <a:solidFill>
                  <a:srgbClr val="000000"/>
                </a:solidFill>
              </a:rPr>
              <a:t>69</a:t>
            </a:r>
            <a:r>
              <a:rPr lang="en-US" smtClean="0">
                <a:solidFill>
                  <a:srgbClr val="000000"/>
                </a:solidFill>
              </a:rPr>
              <a:t>]: </a:t>
            </a:r>
            <a:r>
              <a:rPr lang="hu-HU"/>
              <a:t>ARM Cortex-A53 </a:t>
            </a:r>
            <a:r>
              <a:rPr lang="hu-HU" err="1"/>
              <a:t>MPCore</a:t>
            </a:r>
            <a:r>
              <a:rPr lang="hu-HU"/>
              <a:t> </a:t>
            </a:r>
            <a:r>
              <a:rPr lang="hu-HU" err="1"/>
              <a:t>Processor</a:t>
            </a:r>
            <a:r>
              <a:rPr lang="hu-HU"/>
              <a:t> </a:t>
            </a:r>
            <a:r>
              <a:rPr lang="hu-HU" err="1"/>
              <a:t>Technical</a:t>
            </a:r>
            <a:r>
              <a:rPr lang="hu-HU"/>
              <a:t> </a:t>
            </a:r>
            <a:r>
              <a:rPr lang="hu-HU" err="1"/>
              <a:t>Reference</a:t>
            </a:r>
            <a:r>
              <a:rPr lang="hu-HU"/>
              <a:t> </a:t>
            </a:r>
            <a:r>
              <a:rPr lang="hu-HU" err="1"/>
              <a:t>Manual</a:t>
            </a:r>
            <a:r>
              <a:rPr lang="hu-HU"/>
              <a:t>, </a:t>
            </a:r>
            <a:r>
              <a:rPr lang="hu-HU" err="1"/>
              <a:t>Cryptography</a:t>
            </a:r>
            <a:r>
              <a:rPr lang="hu-HU"/>
              <a:t> </a:t>
            </a:r>
            <a:r>
              <a:rPr lang="hu-HU" err="1" smtClean="0"/>
              <a:t>Extension</a:t>
            </a:r>
            <a:r>
              <a:rPr lang="hu-HU" smtClean="0"/>
              <a:t>,</a:t>
            </a:r>
          </a:p>
          <a:p>
            <a:r>
              <a:rPr lang="hu-HU">
                <a:solidFill>
                  <a:srgbClr val="000000"/>
                </a:solidFill>
              </a:rPr>
              <a:t>          2013-2014, http://infocenter.arm.com/help/index.jsp?topic=/com.arm.doc.ddi0500e</a:t>
            </a:r>
            <a:r>
              <a:rPr lang="hu-HU" smtClean="0">
                <a:solidFill>
                  <a:srgbClr val="000000"/>
                </a:solidFill>
              </a:rPr>
              <a:t>/</a:t>
            </a:r>
          </a:p>
          <a:p>
            <a:r>
              <a:rPr lang="hu-HU">
                <a:solidFill>
                  <a:srgbClr val="000000"/>
                </a:solidFill>
              </a:rPr>
              <a:t> </a:t>
            </a:r>
            <a:r>
              <a:rPr lang="hu-HU" smtClean="0">
                <a:solidFill>
                  <a:srgbClr val="000000"/>
                </a:solidFill>
              </a:rPr>
              <a:t>         </a:t>
            </a:r>
            <a:r>
              <a:rPr lang="hu-HU" err="1" smtClean="0">
                <a:solidFill>
                  <a:srgbClr val="000000"/>
                </a:solidFill>
              </a:rPr>
              <a:t>CJHDEBAF.html</a:t>
            </a:r>
            <a:endParaRPr lang="hu-HU" smtClean="0">
              <a:solidFill>
                <a:srgbClr val="000000"/>
              </a:solidFill>
            </a:endParaRPr>
          </a:p>
        </p:txBody>
      </p:sp>
    </p:spTree>
    <p:extLst>
      <p:ext uri="{BB962C8B-B14F-4D97-AF65-F5344CB8AC3E}">
        <p14:creationId xmlns:p14="http://schemas.microsoft.com/office/powerpoint/2010/main" val="19063517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2F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296864" y="1583795"/>
            <a:ext cx="8505606"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hu-HU" sz="1900" dirty="0" smtClean="0">
                <a:solidFill>
                  <a:srgbClr val="FFFFFF"/>
                </a:solidFill>
              </a:rPr>
              <a:t>2.2.1 Overview</a:t>
            </a:r>
            <a:endParaRPr lang="en-US" sz="1900" dirty="0">
              <a:solidFill>
                <a:srgbClr val="FFFFFF"/>
              </a:solidFill>
            </a:endParaRPr>
          </a:p>
        </p:txBody>
      </p:sp>
    </p:spTree>
    <p:extLst>
      <p:ext uri="{BB962C8B-B14F-4D97-AF65-F5344CB8AC3E}">
        <p14:creationId xmlns:p14="http://schemas.microsoft.com/office/powerpoint/2010/main" val="3782018071"/>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13"/>
          <p:cNvSpPr>
            <a:spLocks noChangeArrowheads="1"/>
          </p:cNvSpPr>
          <p:nvPr/>
        </p:nvSpPr>
        <p:spPr bwMode="auto">
          <a:xfrm>
            <a:off x="0" y="-26988"/>
            <a:ext cx="9144000" cy="393701"/>
          </a:xfrm>
          <a:prstGeom prst="rect">
            <a:avLst/>
          </a:pr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fontAlgn="base">
              <a:spcBef>
                <a:spcPct val="0"/>
              </a:spcBef>
              <a:spcAft>
                <a:spcPct val="0"/>
              </a:spcAft>
            </a:pPr>
            <a:r>
              <a:rPr lang="hu-HU" dirty="0">
                <a:solidFill>
                  <a:srgbClr val="FFFFFF"/>
                </a:solidFill>
              </a:rPr>
              <a:t>7</a:t>
            </a:r>
            <a:r>
              <a:rPr lang="hu-HU" dirty="0" smtClean="0">
                <a:solidFill>
                  <a:srgbClr val="FFFFFF"/>
                </a:solidFill>
              </a:rPr>
              <a:t>. </a:t>
            </a:r>
            <a:r>
              <a:rPr lang="en-US" dirty="0" smtClean="0">
                <a:solidFill>
                  <a:srgbClr val="FFFFFF"/>
                </a:solidFill>
              </a:rPr>
              <a:t>References (</a:t>
            </a:r>
            <a:r>
              <a:rPr lang="hu-HU" dirty="0" smtClean="0">
                <a:solidFill>
                  <a:srgbClr val="FFFFFF"/>
                </a:solidFill>
              </a:rPr>
              <a:t>9</a:t>
            </a:r>
            <a:r>
              <a:rPr lang="en-US" dirty="0" smtClean="0">
                <a:solidFill>
                  <a:srgbClr val="FFFFFF"/>
                </a:solidFill>
              </a:rPr>
              <a:t>)</a:t>
            </a:r>
          </a:p>
        </p:txBody>
      </p:sp>
      <p:sp>
        <p:nvSpPr>
          <p:cNvPr id="139273" name="Rectangle 11"/>
          <p:cNvSpPr>
            <a:spLocks noChangeArrowheads="1"/>
          </p:cNvSpPr>
          <p:nvPr/>
        </p:nvSpPr>
        <p:spPr bwMode="auto">
          <a:xfrm>
            <a:off x="184150" y="652500"/>
            <a:ext cx="88868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1400" dirty="0" smtClean="0">
                <a:solidFill>
                  <a:srgbClr val="000000"/>
                </a:solidFill>
              </a:rPr>
              <a:t>[</a:t>
            </a:r>
            <a:r>
              <a:rPr lang="hu-HU" sz="1400" dirty="0" smtClean="0">
                <a:solidFill>
                  <a:srgbClr val="000000"/>
                </a:solidFill>
              </a:rPr>
              <a:t>70</a:t>
            </a:r>
            <a:r>
              <a:rPr lang="en-US" sz="1400" dirty="0" smtClean="0">
                <a:solidFill>
                  <a:srgbClr val="000000"/>
                </a:solidFill>
              </a:rPr>
              <a:t>]: </a:t>
            </a:r>
            <a:r>
              <a:rPr lang="hu-HU" sz="1400" dirty="0" smtClean="0">
                <a:solidFill>
                  <a:srgbClr val="000000"/>
                </a:solidFill>
              </a:rPr>
              <a:t>Shilov A., </a:t>
            </a:r>
            <a:r>
              <a:rPr lang="en-US" sz="1400" dirty="0"/>
              <a:t>ARM’s high-end ‘Ares’ core for 10nm </a:t>
            </a:r>
            <a:r>
              <a:rPr lang="en-US" sz="1400" dirty="0" err="1"/>
              <a:t>SoCs</a:t>
            </a:r>
            <a:r>
              <a:rPr lang="en-US" sz="1400" dirty="0"/>
              <a:t> may be unveiled next </a:t>
            </a:r>
            <a:r>
              <a:rPr lang="en-US" sz="1400" dirty="0" smtClean="0"/>
              <a:t>year</a:t>
            </a:r>
            <a:r>
              <a:rPr lang="hu-HU" sz="1400" dirty="0" smtClean="0"/>
              <a:t>, KitGuru,</a:t>
            </a:r>
          </a:p>
          <a:p>
            <a:r>
              <a:rPr lang="hu-HU" sz="1400" dirty="0"/>
              <a:t>          May 16 2015, http://</a:t>
            </a:r>
            <a:r>
              <a:rPr lang="hu-HU" sz="1400" dirty="0" smtClean="0"/>
              <a:t>www.kitguru.net/components/cpu/anton-shilov/arms-high-</a:t>
            </a:r>
          </a:p>
          <a:p>
            <a:r>
              <a:rPr lang="hu-HU" sz="1400" dirty="0"/>
              <a:t> </a:t>
            </a:r>
            <a:r>
              <a:rPr lang="hu-HU" sz="1400" dirty="0" smtClean="0"/>
              <a:t>         performance-ares-core-may-be-unleashed-next-year</a:t>
            </a:r>
            <a:r>
              <a:rPr lang="hu-HU" sz="1400" dirty="0"/>
              <a:t>/</a:t>
            </a:r>
            <a:endParaRPr lang="en-US" sz="1400" dirty="0"/>
          </a:p>
        </p:txBody>
      </p:sp>
      <p:sp>
        <p:nvSpPr>
          <p:cNvPr id="13" name="Text Box 11"/>
          <p:cNvSpPr txBox="1">
            <a:spLocks noChangeArrowheads="1"/>
          </p:cNvSpPr>
          <p:nvPr/>
        </p:nvSpPr>
        <p:spPr bwMode="auto">
          <a:xfrm>
            <a:off x="187465" y="1477355"/>
            <a:ext cx="63208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mtClean="0">
                <a:solidFill>
                  <a:srgbClr val="000000"/>
                </a:solidFill>
              </a:rPr>
              <a:t>[</a:t>
            </a:r>
            <a:r>
              <a:rPr lang="hu-HU" smtClean="0">
                <a:solidFill>
                  <a:srgbClr val="000000"/>
                </a:solidFill>
              </a:rPr>
              <a:t>71</a:t>
            </a:r>
            <a:r>
              <a:rPr lang="en-US" smtClean="0">
                <a:solidFill>
                  <a:srgbClr val="000000"/>
                </a:solidFill>
              </a:rPr>
              <a:t>]: </a:t>
            </a:r>
            <a:r>
              <a:rPr lang="hu-HU" err="1" smtClean="0">
                <a:solidFill>
                  <a:srgbClr val="000000"/>
                </a:solidFill>
              </a:rPr>
              <a:t>Goto</a:t>
            </a:r>
            <a:r>
              <a:rPr lang="hu-HU" smtClean="0">
                <a:solidFill>
                  <a:srgbClr val="000000"/>
                </a:solidFill>
              </a:rPr>
              <a:t> H., ARM Cortex-A57 </a:t>
            </a:r>
            <a:r>
              <a:rPr lang="hu-HU" err="1" smtClean="0">
                <a:solidFill>
                  <a:srgbClr val="000000"/>
                </a:solidFill>
              </a:rPr>
              <a:t>Block</a:t>
            </a:r>
            <a:r>
              <a:rPr lang="hu-HU" smtClean="0">
                <a:solidFill>
                  <a:srgbClr val="000000"/>
                </a:solidFill>
              </a:rPr>
              <a:t> Diagram, </a:t>
            </a:r>
          </a:p>
          <a:p>
            <a:r>
              <a:rPr lang="hu-HU">
                <a:solidFill>
                  <a:srgbClr val="000000"/>
                </a:solidFill>
              </a:rPr>
              <a:t> </a:t>
            </a:r>
            <a:r>
              <a:rPr lang="hu-HU" smtClean="0">
                <a:solidFill>
                  <a:srgbClr val="000000"/>
                </a:solidFill>
              </a:rPr>
              <a:t>         </a:t>
            </a:r>
            <a:r>
              <a:rPr lang="hu-HU">
                <a:solidFill>
                  <a:srgbClr val="000000"/>
                </a:solidFill>
              </a:rPr>
              <a:t>http://images.anandtech.com/doci/8718/Hiroshige.Goto.png</a:t>
            </a:r>
            <a:endParaRPr lang="hu-HU" smtClean="0">
              <a:solidFill>
                <a:srgbClr val="000000"/>
              </a:solidFill>
            </a:endParaRPr>
          </a:p>
        </p:txBody>
      </p:sp>
      <p:sp>
        <p:nvSpPr>
          <p:cNvPr id="7" name="Text Box 11"/>
          <p:cNvSpPr txBox="1">
            <a:spLocks noChangeArrowheads="1"/>
          </p:cNvSpPr>
          <p:nvPr/>
        </p:nvSpPr>
        <p:spPr bwMode="auto">
          <a:xfrm>
            <a:off x="177940" y="2078850"/>
            <a:ext cx="80924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72</a:t>
            </a:r>
            <a:r>
              <a:rPr lang="en-US" dirty="0" smtClean="0">
                <a:solidFill>
                  <a:srgbClr val="000000"/>
                </a:solidFill>
              </a:rPr>
              <a:t>]: </a:t>
            </a:r>
            <a:r>
              <a:rPr lang="hu-HU" dirty="0" smtClean="0">
                <a:solidFill>
                  <a:srgbClr val="000000"/>
                </a:solidFill>
              </a:rPr>
              <a:t>Wasson S., </a:t>
            </a:r>
            <a:r>
              <a:rPr lang="hu-HU" dirty="0"/>
              <a:t>Inside ARM's Cortex-A72 microarchitecture, TechReport, May </a:t>
            </a:r>
            <a:r>
              <a:rPr lang="hu-HU" dirty="0" smtClean="0"/>
              <a:t>1 </a:t>
            </a:r>
            <a:r>
              <a:rPr lang="hu-HU" dirty="0"/>
              <a:t>2015, </a:t>
            </a:r>
          </a:p>
          <a:p>
            <a:r>
              <a:rPr lang="hu-HU" dirty="0">
                <a:solidFill>
                  <a:srgbClr val="000000"/>
                </a:solidFill>
              </a:rPr>
              <a:t>          http://techreport.com/review/28189/inside-arm-cortex-a72-microarchitecture</a:t>
            </a:r>
          </a:p>
        </p:txBody>
      </p:sp>
      <p:sp>
        <p:nvSpPr>
          <p:cNvPr id="2" name="TextBox 1"/>
          <p:cNvSpPr txBox="1"/>
          <p:nvPr/>
        </p:nvSpPr>
        <p:spPr>
          <a:xfrm>
            <a:off x="188404" y="2725350"/>
            <a:ext cx="7341369" cy="307777"/>
          </a:xfrm>
          <a:prstGeom prst="rect">
            <a:avLst/>
          </a:prstGeom>
          <a:noFill/>
        </p:spPr>
        <p:txBody>
          <a:bodyPr wrap="none" rtlCol="0">
            <a:spAutoFit/>
          </a:bodyPr>
          <a:lstStyle/>
          <a:p>
            <a:r>
              <a:rPr lang="hu-HU" sz="1400" smtClean="0"/>
              <a:t>[73]: </a:t>
            </a:r>
            <a:r>
              <a:rPr lang="en-US" sz="1400" err="1" smtClean="0"/>
              <a:t>Citizendium</a:t>
            </a:r>
            <a:r>
              <a:rPr lang="hu-HU" sz="1400" smtClean="0"/>
              <a:t>, </a:t>
            </a:r>
            <a:r>
              <a:rPr lang="en-US" sz="1400"/>
              <a:t>Java </a:t>
            </a:r>
            <a:r>
              <a:rPr lang="en-US" sz="1400" smtClean="0"/>
              <a:t>platform</a:t>
            </a:r>
            <a:r>
              <a:rPr lang="hu-HU" sz="1400"/>
              <a:t>, http://en.citizendium.org/wiki/Java_platform</a:t>
            </a:r>
            <a:endParaRPr lang="en-US" sz="1400"/>
          </a:p>
        </p:txBody>
      </p:sp>
      <p:sp>
        <p:nvSpPr>
          <p:cNvPr id="3" name="TextBox 2"/>
          <p:cNvSpPr txBox="1"/>
          <p:nvPr/>
        </p:nvSpPr>
        <p:spPr>
          <a:xfrm>
            <a:off x="187465" y="3111811"/>
            <a:ext cx="8482963" cy="738664"/>
          </a:xfrm>
          <a:prstGeom prst="rect">
            <a:avLst/>
          </a:prstGeom>
          <a:noFill/>
        </p:spPr>
        <p:txBody>
          <a:bodyPr wrap="none" rtlCol="0">
            <a:spAutoFit/>
          </a:bodyPr>
          <a:lstStyle/>
          <a:p>
            <a:r>
              <a:rPr lang="hu-HU" sz="1400" dirty="0" smtClean="0"/>
              <a:t>[</a:t>
            </a:r>
            <a:r>
              <a:rPr lang="hu-HU" sz="1400" dirty="0"/>
              <a:t>74]: </a:t>
            </a:r>
            <a:r>
              <a:rPr lang="hu-HU" sz="1400" dirty="0" smtClean="0"/>
              <a:t>Wasson S., </a:t>
            </a:r>
            <a:r>
              <a:rPr lang="en-US" sz="1400" dirty="0" smtClean="0"/>
              <a:t>Samsung's </a:t>
            </a:r>
            <a:r>
              <a:rPr lang="en-US" sz="1400" dirty="0"/>
              <a:t>Galaxy Note 4 with the </a:t>
            </a:r>
            <a:r>
              <a:rPr lang="en-US" sz="1400" dirty="0" err="1"/>
              <a:t>Exynos</a:t>
            </a:r>
            <a:r>
              <a:rPr lang="en-US" sz="1400" dirty="0"/>
              <a:t> 5433 </a:t>
            </a:r>
            <a:r>
              <a:rPr lang="en-US" sz="1400" dirty="0" smtClean="0"/>
              <a:t>processor</a:t>
            </a:r>
            <a:r>
              <a:rPr lang="hu-HU" sz="1400" dirty="0" smtClean="0"/>
              <a:t>, </a:t>
            </a:r>
            <a:r>
              <a:rPr lang="hu-HU" sz="1400" dirty="0" err="1" smtClean="0"/>
              <a:t>TechReport</a:t>
            </a:r>
            <a:r>
              <a:rPr lang="hu-HU" sz="1400" dirty="0" smtClean="0"/>
              <a:t>,</a:t>
            </a:r>
          </a:p>
          <a:p>
            <a:r>
              <a:rPr lang="hu-HU" sz="1400" dirty="0"/>
              <a:t> </a:t>
            </a:r>
            <a:r>
              <a:rPr lang="hu-HU" sz="1400" dirty="0" smtClean="0"/>
              <a:t>         01/31/2015, </a:t>
            </a:r>
            <a:r>
              <a:rPr lang="hu-HU" sz="1400" dirty="0"/>
              <a:t>http://</a:t>
            </a:r>
            <a:r>
              <a:rPr lang="hu-HU" sz="1400" dirty="0" smtClean="0"/>
              <a:t>techreport.com/review/27539/samsung-galaxy-note-4-with-the-</a:t>
            </a:r>
          </a:p>
          <a:p>
            <a:r>
              <a:rPr lang="hu-HU" sz="1400" dirty="0"/>
              <a:t> </a:t>
            </a:r>
            <a:r>
              <a:rPr lang="hu-HU" sz="1400" dirty="0" smtClean="0"/>
              <a:t>         exynos-5433-processor/2</a:t>
            </a:r>
            <a:endParaRPr lang="hu-HU" sz="1400" dirty="0"/>
          </a:p>
        </p:txBody>
      </p:sp>
      <p:sp>
        <p:nvSpPr>
          <p:cNvPr id="4" name="TextBox 3"/>
          <p:cNvSpPr txBox="1"/>
          <p:nvPr/>
        </p:nvSpPr>
        <p:spPr>
          <a:xfrm>
            <a:off x="182563" y="3928895"/>
            <a:ext cx="8460649" cy="738664"/>
          </a:xfrm>
          <a:prstGeom prst="rect">
            <a:avLst/>
          </a:prstGeom>
          <a:noFill/>
        </p:spPr>
        <p:txBody>
          <a:bodyPr wrap="none" rtlCol="0">
            <a:spAutoFit/>
          </a:bodyPr>
          <a:lstStyle/>
          <a:p>
            <a:r>
              <a:rPr lang="hu-HU" sz="1400" smtClean="0"/>
              <a:t>[75]: </a:t>
            </a:r>
            <a:r>
              <a:rPr lang="en-US" sz="1400" err="1"/>
              <a:t>Frumusanu</a:t>
            </a:r>
            <a:r>
              <a:rPr lang="en-US" sz="1400"/>
              <a:t> </a:t>
            </a:r>
            <a:r>
              <a:rPr lang="hu-HU" sz="1400" smtClean="0"/>
              <a:t>A. &amp; </a:t>
            </a:r>
            <a:r>
              <a:rPr lang="en-US" sz="1400" smtClean="0"/>
              <a:t>Smith </a:t>
            </a:r>
            <a:r>
              <a:rPr lang="hu-HU" sz="1400" smtClean="0"/>
              <a:t>R., </a:t>
            </a:r>
            <a:r>
              <a:rPr lang="en-US" sz="1400" smtClean="0"/>
              <a:t>ARM </a:t>
            </a:r>
            <a:r>
              <a:rPr lang="en-US" sz="1400"/>
              <a:t>A53/A57/T760 investigated - Samsung Galaxy Note </a:t>
            </a:r>
            <a:r>
              <a:rPr lang="en-US" sz="1400" smtClean="0"/>
              <a:t>4</a:t>
            </a:r>
            <a:endParaRPr lang="hu-HU" sz="1400" smtClean="0"/>
          </a:p>
          <a:p>
            <a:r>
              <a:rPr lang="hu-HU" sz="1400"/>
              <a:t> </a:t>
            </a:r>
            <a:r>
              <a:rPr lang="hu-HU" sz="1400" smtClean="0"/>
              <a:t>        </a:t>
            </a:r>
            <a:r>
              <a:rPr lang="en-US" sz="1400" smtClean="0"/>
              <a:t> </a:t>
            </a:r>
            <a:r>
              <a:rPr lang="en-US" sz="1400" err="1"/>
              <a:t>Exynos</a:t>
            </a:r>
            <a:r>
              <a:rPr lang="en-US" sz="1400"/>
              <a:t> </a:t>
            </a:r>
            <a:r>
              <a:rPr lang="en-US" sz="1400" smtClean="0"/>
              <a:t>Review</a:t>
            </a:r>
            <a:r>
              <a:rPr lang="hu-HU" sz="1400" smtClean="0"/>
              <a:t>, AnandTech, </a:t>
            </a:r>
            <a:r>
              <a:rPr lang="en-US" sz="1400" smtClean="0"/>
              <a:t>February </a:t>
            </a:r>
            <a:r>
              <a:rPr lang="en-US" sz="1400"/>
              <a:t>10, </a:t>
            </a:r>
            <a:r>
              <a:rPr lang="en-US" sz="1400" smtClean="0"/>
              <a:t>2015</a:t>
            </a:r>
            <a:r>
              <a:rPr lang="hu-HU" sz="1400" smtClean="0"/>
              <a:t>,</a:t>
            </a:r>
            <a:r>
              <a:rPr lang="en-US" sz="1400" smtClean="0"/>
              <a:t> </a:t>
            </a:r>
            <a:endParaRPr lang="hu-HU" sz="1400" smtClean="0"/>
          </a:p>
          <a:p>
            <a:r>
              <a:rPr lang="hu-HU" sz="1400" smtClean="0"/>
              <a:t>          </a:t>
            </a:r>
            <a:r>
              <a:rPr lang="en-US" sz="1400" smtClean="0"/>
              <a:t>http</a:t>
            </a:r>
            <a:r>
              <a:rPr lang="en-US" sz="1400"/>
              <a:t>://</a:t>
            </a:r>
            <a:r>
              <a:rPr lang="en-US" sz="1400" smtClean="0"/>
              <a:t>www.anandtech.com/show/8718/the-samsung-galaxy-note-4-exynos-review</a:t>
            </a:r>
            <a:r>
              <a:rPr lang="hu-HU" sz="1400" smtClean="0"/>
              <a:t> </a:t>
            </a:r>
            <a:endParaRPr lang="en-US" sz="1400"/>
          </a:p>
        </p:txBody>
      </p:sp>
      <p:sp>
        <p:nvSpPr>
          <p:cNvPr id="5" name="TextBox 4"/>
          <p:cNvSpPr txBox="1"/>
          <p:nvPr/>
        </p:nvSpPr>
        <p:spPr>
          <a:xfrm>
            <a:off x="185365" y="4736765"/>
            <a:ext cx="8049191" cy="738664"/>
          </a:xfrm>
          <a:prstGeom prst="rect">
            <a:avLst/>
          </a:prstGeom>
          <a:noFill/>
        </p:spPr>
        <p:txBody>
          <a:bodyPr wrap="none" rtlCol="0">
            <a:spAutoFit/>
          </a:bodyPr>
          <a:lstStyle/>
          <a:p>
            <a:r>
              <a:rPr lang="hu-HU" sz="1400" dirty="0" smtClean="0"/>
              <a:t>[76]: Riemenschneider F., </a:t>
            </a:r>
            <a:r>
              <a:rPr lang="de-DE" sz="1400" dirty="0" smtClean="0"/>
              <a:t>Intel </a:t>
            </a:r>
            <a:r>
              <a:rPr lang="de-DE" sz="1400" dirty="0"/>
              <a:t>sei dank: Programmierbare Logik mit 1 GHz </a:t>
            </a:r>
            <a:r>
              <a:rPr lang="de-DE" sz="1400" dirty="0" smtClean="0"/>
              <a:t>takten</a:t>
            </a:r>
            <a:r>
              <a:rPr lang="hu-HU" sz="1400" dirty="0" smtClean="0"/>
              <a:t>,</a:t>
            </a:r>
            <a:r>
              <a:rPr lang="de-DE" sz="1400" dirty="0" smtClean="0"/>
              <a:t> </a:t>
            </a:r>
            <a:endParaRPr lang="de-DE" sz="1400" dirty="0"/>
          </a:p>
          <a:p>
            <a:r>
              <a:rPr lang="hu-HU" sz="1400" dirty="0" smtClean="0"/>
              <a:t>          Elektroniknet, </a:t>
            </a:r>
            <a:r>
              <a:rPr lang="de-DE" sz="1400" dirty="0" smtClean="0"/>
              <a:t>29.10.2013 </a:t>
            </a:r>
            <a:r>
              <a:rPr lang="de-DE" sz="1400" dirty="0"/>
              <a:t>von Frank </a:t>
            </a:r>
            <a:r>
              <a:rPr lang="de-DE" sz="1400" dirty="0" smtClean="0"/>
              <a:t>Riemenschneider</a:t>
            </a:r>
            <a:r>
              <a:rPr lang="hu-HU" sz="1400" dirty="0" smtClean="0"/>
              <a:t>,</a:t>
            </a:r>
          </a:p>
          <a:p>
            <a:r>
              <a:rPr lang="hu-HU" sz="1400" dirty="0" smtClean="0"/>
              <a:t>          </a:t>
            </a:r>
            <a:r>
              <a:rPr lang="en-US" sz="1400" dirty="0" smtClean="0"/>
              <a:t>http</a:t>
            </a:r>
            <a:r>
              <a:rPr lang="en-US" sz="1400" dirty="0"/>
              <a:t>://www.elektroniknet.de/halbleiter/programmierbare-logik/artikel/102160/</a:t>
            </a:r>
          </a:p>
        </p:txBody>
      </p:sp>
      <p:sp>
        <p:nvSpPr>
          <p:cNvPr id="6" name="TextBox 5"/>
          <p:cNvSpPr txBox="1"/>
          <p:nvPr/>
        </p:nvSpPr>
        <p:spPr>
          <a:xfrm>
            <a:off x="168415" y="5544235"/>
            <a:ext cx="9008107" cy="738664"/>
          </a:xfrm>
          <a:prstGeom prst="rect">
            <a:avLst/>
          </a:prstGeom>
          <a:noFill/>
        </p:spPr>
        <p:txBody>
          <a:bodyPr wrap="none" rtlCol="0">
            <a:spAutoFit/>
          </a:bodyPr>
          <a:lstStyle/>
          <a:p>
            <a:r>
              <a:rPr lang="hu-HU" sz="1400" dirty="0" smtClean="0"/>
              <a:t>[77]: Frumusamu A., </a:t>
            </a:r>
            <a:r>
              <a:rPr lang="en-US" sz="1400" dirty="0" smtClean="0"/>
              <a:t>ARM </a:t>
            </a:r>
            <a:r>
              <a:rPr lang="en-US" sz="1400" dirty="0"/>
              <a:t>Announces New Cortex-A35 CPU - Ultra-High Efficiency For Wearables </a:t>
            </a:r>
            <a:endParaRPr lang="hu-HU" sz="1400" dirty="0" smtClean="0"/>
          </a:p>
          <a:p>
            <a:r>
              <a:rPr lang="hu-HU" sz="1400" dirty="0"/>
              <a:t> </a:t>
            </a:r>
            <a:r>
              <a:rPr lang="hu-HU" sz="1400" dirty="0" smtClean="0"/>
              <a:t>         </a:t>
            </a:r>
            <a:r>
              <a:rPr lang="en-US" sz="1400" dirty="0" smtClean="0"/>
              <a:t>&amp; </a:t>
            </a:r>
            <a:r>
              <a:rPr lang="en-US" sz="1400" dirty="0" err="1" smtClean="0"/>
              <a:t>Mor</a:t>
            </a:r>
            <a:r>
              <a:rPr lang="hu-HU" sz="1400" dirty="0" smtClean="0"/>
              <a:t>e, AnandTech, </a:t>
            </a:r>
            <a:r>
              <a:rPr lang="en-US" sz="1400" i="1" dirty="0" smtClean="0"/>
              <a:t>November </a:t>
            </a:r>
            <a:r>
              <a:rPr lang="en-US" sz="1400" i="1" dirty="0"/>
              <a:t>10, </a:t>
            </a:r>
            <a:r>
              <a:rPr lang="en-US" sz="1400" i="1" dirty="0" smtClean="0"/>
              <a:t>2015</a:t>
            </a:r>
            <a:r>
              <a:rPr lang="hu-HU" sz="1400" i="1" dirty="0" smtClean="0"/>
              <a:t>,</a:t>
            </a:r>
          </a:p>
          <a:p>
            <a:r>
              <a:rPr lang="hu-HU" sz="1400" dirty="0" smtClean="0"/>
              <a:t>          </a:t>
            </a:r>
            <a:r>
              <a:rPr lang="en-US" sz="1400" dirty="0" smtClean="0"/>
              <a:t>http</a:t>
            </a:r>
            <a:r>
              <a:rPr lang="en-US" sz="1400" dirty="0"/>
              <a:t>://anandtech.com/show/9769/arm-announces-cortex-a35</a:t>
            </a:r>
          </a:p>
        </p:txBody>
      </p:sp>
    </p:spTree>
    <p:extLst>
      <p:ext uri="{BB962C8B-B14F-4D97-AF65-F5344CB8AC3E}">
        <p14:creationId xmlns:p14="http://schemas.microsoft.com/office/powerpoint/2010/main" val="3968507006"/>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p:cNvSpPr>
            <a:spLocks noChangeArrowheads="1"/>
          </p:cNvSpPr>
          <p:nvPr/>
        </p:nvSpPr>
        <p:spPr bwMode="auto">
          <a:xfrm>
            <a:off x="0" y="-26988"/>
            <a:ext cx="9144000" cy="393701"/>
          </a:xfrm>
          <a:prstGeom prst="rect">
            <a:avLst/>
          </a:pr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fontAlgn="base">
              <a:spcBef>
                <a:spcPct val="0"/>
              </a:spcBef>
              <a:spcAft>
                <a:spcPct val="0"/>
              </a:spcAft>
            </a:pPr>
            <a:r>
              <a:rPr lang="hu-HU" dirty="0">
                <a:solidFill>
                  <a:srgbClr val="FFFFFF"/>
                </a:solidFill>
              </a:rPr>
              <a:t>7</a:t>
            </a:r>
            <a:r>
              <a:rPr lang="hu-HU" dirty="0" smtClean="0">
                <a:solidFill>
                  <a:srgbClr val="FFFFFF"/>
                </a:solidFill>
              </a:rPr>
              <a:t>. </a:t>
            </a:r>
            <a:r>
              <a:rPr lang="en-US" dirty="0" smtClean="0">
                <a:solidFill>
                  <a:srgbClr val="FFFFFF"/>
                </a:solidFill>
              </a:rPr>
              <a:t>References (</a:t>
            </a:r>
            <a:r>
              <a:rPr lang="hu-HU" dirty="0" smtClean="0">
                <a:solidFill>
                  <a:srgbClr val="FFFFFF"/>
                </a:solidFill>
              </a:rPr>
              <a:t>10</a:t>
            </a:r>
            <a:r>
              <a:rPr lang="en-US" dirty="0" smtClean="0">
                <a:solidFill>
                  <a:srgbClr val="FFFFFF"/>
                </a:solidFill>
              </a:rPr>
              <a:t>)</a:t>
            </a:r>
          </a:p>
        </p:txBody>
      </p:sp>
      <p:sp>
        <p:nvSpPr>
          <p:cNvPr id="3" name="TextBox 2"/>
          <p:cNvSpPr txBox="1"/>
          <p:nvPr/>
        </p:nvSpPr>
        <p:spPr>
          <a:xfrm>
            <a:off x="179762" y="626333"/>
            <a:ext cx="8648137" cy="738664"/>
          </a:xfrm>
          <a:prstGeom prst="rect">
            <a:avLst/>
          </a:prstGeom>
          <a:noFill/>
        </p:spPr>
        <p:txBody>
          <a:bodyPr wrap="none" rtlCol="0">
            <a:spAutoFit/>
          </a:bodyPr>
          <a:lstStyle/>
          <a:p>
            <a:r>
              <a:rPr lang="hu-HU" sz="1400" dirty="0" smtClean="0"/>
              <a:t>[78]: Quested T., </a:t>
            </a:r>
            <a:r>
              <a:rPr lang="en-US" sz="1400" dirty="0" smtClean="0"/>
              <a:t>ARM </a:t>
            </a:r>
            <a:r>
              <a:rPr lang="en-US" sz="1400" dirty="0"/>
              <a:t>scales up again in </a:t>
            </a:r>
            <a:r>
              <a:rPr lang="en-US" sz="1400" dirty="0" smtClean="0"/>
              <a:t>Cambridge</a:t>
            </a:r>
            <a:r>
              <a:rPr lang="hu-HU" sz="1400" dirty="0" smtClean="0"/>
              <a:t>, </a:t>
            </a:r>
            <a:r>
              <a:rPr lang="hu-HU" sz="1400" dirty="0"/>
              <a:t>Businessweekly, </a:t>
            </a:r>
            <a:r>
              <a:rPr lang="en-US" sz="1400" dirty="0"/>
              <a:t>20 October, </a:t>
            </a:r>
            <a:r>
              <a:rPr lang="en-US" sz="1400" dirty="0" smtClean="0"/>
              <a:t>2014</a:t>
            </a:r>
            <a:r>
              <a:rPr lang="hu-HU" sz="1400" dirty="0" smtClean="0"/>
              <a:t>,</a:t>
            </a:r>
          </a:p>
          <a:p>
            <a:r>
              <a:rPr lang="en-US" sz="1400" dirty="0" smtClean="0"/>
              <a:t> </a:t>
            </a:r>
            <a:r>
              <a:rPr lang="hu-HU" sz="1400" dirty="0" smtClean="0"/>
              <a:t>         </a:t>
            </a:r>
            <a:r>
              <a:rPr lang="en-US" sz="1400" dirty="0" smtClean="0"/>
              <a:t>http</a:t>
            </a:r>
            <a:r>
              <a:rPr lang="en-US" sz="1400" dirty="0"/>
              <a:t>://</a:t>
            </a:r>
            <a:r>
              <a:rPr lang="en-US" sz="1400" dirty="0" smtClean="0"/>
              <a:t>www.businessweekly.co.uk/news/property-and-construction/17695-arm-scales-</a:t>
            </a:r>
            <a:endParaRPr lang="hu-HU" sz="1400" dirty="0" smtClean="0"/>
          </a:p>
          <a:p>
            <a:r>
              <a:rPr lang="hu-HU" sz="1400" dirty="0"/>
              <a:t> </a:t>
            </a:r>
            <a:r>
              <a:rPr lang="hu-HU" sz="1400" dirty="0" smtClean="0"/>
              <a:t>         </a:t>
            </a:r>
            <a:r>
              <a:rPr lang="en-US" sz="1400" dirty="0" smtClean="0"/>
              <a:t>again-cambridge#sthash.Pzg7jnpK.dpuf</a:t>
            </a:r>
            <a:endParaRPr lang="en-US" sz="1400" dirty="0"/>
          </a:p>
        </p:txBody>
      </p:sp>
      <p:sp>
        <p:nvSpPr>
          <p:cNvPr id="5" name="Text Box 11"/>
          <p:cNvSpPr txBox="1">
            <a:spLocks noChangeArrowheads="1"/>
          </p:cNvSpPr>
          <p:nvPr/>
        </p:nvSpPr>
        <p:spPr bwMode="auto">
          <a:xfrm>
            <a:off x="187465" y="1429730"/>
            <a:ext cx="92036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79</a:t>
            </a:r>
            <a:r>
              <a:rPr lang="en-US" dirty="0" smtClean="0">
                <a:solidFill>
                  <a:srgbClr val="000000"/>
                </a:solidFill>
              </a:rPr>
              <a:t>]: </a:t>
            </a:r>
            <a:r>
              <a:rPr lang="hu-HU" dirty="0" smtClean="0">
                <a:solidFill>
                  <a:srgbClr val="000000"/>
                </a:solidFill>
              </a:rPr>
              <a:t>ARM </a:t>
            </a:r>
            <a:r>
              <a:rPr lang="hu-HU" dirty="0" err="1" smtClean="0">
                <a:solidFill>
                  <a:srgbClr val="000000"/>
                </a:solidFill>
              </a:rPr>
              <a:t>Architecture</a:t>
            </a:r>
            <a:r>
              <a:rPr lang="hu-HU" dirty="0" smtClean="0">
                <a:solidFill>
                  <a:srgbClr val="000000"/>
                </a:solidFill>
              </a:rPr>
              <a:t> </a:t>
            </a:r>
            <a:r>
              <a:rPr lang="hu-HU" dirty="0" err="1" smtClean="0">
                <a:solidFill>
                  <a:srgbClr val="000000"/>
                </a:solidFill>
              </a:rPr>
              <a:t>Reference</a:t>
            </a:r>
            <a:r>
              <a:rPr lang="hu-HU" dirty="0" smtClean="0">
                <a:solidFill>
                  <a:srgbClr val="000000"/>
                </a:solidFill>
              </a:rPr>
              <a:t> </a:t>
            </a:r>
            <a:r>
              <a:rPr lang="hu-HU" dirty="0" err="1" smtClean="0">
                <a:solidFill>
                  <a:srgbClr val="000000"/>
                </a:solidFill>
              </a:rPr>
              <a:t>Manual</a:t>
            </a:r>
            <a:r>
              <a:rPr lang="hu-HU" dirty="0" smtClean="0">
                <a:solidFill>
                  <a:srgbClr val="000000"/>
                </a:solidFill>
              </a:rPr>
              <a:t>, Thumb-2 </a:t>
            </a:r>
            <a:r>
              <a:rPr lang="hu-HU" dirty="0" err="1" smtClean="0">
                <a:solidFill>
                  <a:srgbClr val="000000"/>
                </a:solidFill>
              </a:rPr>
              <a:t>Supplement</a:t>
            </a:r>
            <a:r>
              <a:rPr lang="hu-HU" dirty="0" smtClean="0">
                <a:solidFill>
                  <a:srgbClr val="000000"/>
                </a:solidFill>
              </a:rPr>
              <a:t>, 2004-2005, </a:t>
            </a:r>
          </a:p>
          <a:p>
            <a:r>
              <a:rPr lang="hu-HU" dirty="0">
                <a:solidFill>
                  <a:srgbClr val="000000"/>
                </a:solidFill>
              </a:rPr>
              <a:t> </a:t>
            </a:r>
            <a:r>
              <a:rPr lang="hu-HU" dirty="0" smtClean="0">
                <a:solidFill>
                  <a:srgbClr val="000000"/>
                </a:solidFill>
              </a:rPr>
              <a:t>         </a:t>
            </a:r>
            <a:r>
              <a:rPr lang="hu-HU" sz="1380" dirty="0">
                <a:solidFill>
                  <a:srgbClr val="000000"/>
                </a:solidFill>
              </a:rPr>
              <a:t>http://read.pudn.com/downloads159/doc/709030/Thumb-2SupplementReferenceManual.pdf</a:t>
            </a:r>
            <a:endParaRPr lang="hu-HU" sz="1380" dirty="0" smtClean="0">
              <a:solidFill>
                <a:srgbClr val="000000"/>
              </a:solidFill>
            </a:endParaRPr>
          </a:p>
        </p:txBody>
      </p:sp>
      <p:sp>
        <p:nvSpPr>
          <p:cNvPr id="6" name="Text Box 11"/>
          <p:cNvSpPr txBox="1">
            <a:spLocks noChangeArrowheads="1"/>
          </p:cNvSpPr>
          <p:nvPr/>
        </p:nvSpPr>
        <p:spPr bwMode="auto">
          <a:xfrm>
            <a:off x="177940" y="2031225"/>
            <a:ext cx="878676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80</a:t>
            </a:r>
            <a:r>
              <a:rPr lang="en-US" dirty="0">
                <a:solidFill>
                  <a:srgbClr val="000000"/>
                </a:solidFill>
              </a:rPr>
              <a:t>]: Wanted: Java bytecode disassembler that shows addresses, opcodes, operands, in hex</a:t>
            </a:r>
            <a:r>
              <a:rPr lang="hu-HU" dirty="0" smtClean="0"/>
              <a:t>, </a:t>
            </a:r>
          </a:p>
          <a:p>
            <a:r>
              <a:rPr lang="hu-HU" dirty="0" smtClean="0">
                <a:solidFill>
                  <a:srgbClr val="000000"/>
                </a:solidFill>
              </a:rPr>
              <a:t>          </a:t>
            </a:r>
            <a:r>
              <a:rPr lang="hu-HU" dirty="0" err="1" smtClean="0">
                <a:solidFill>
                  <a:srgbClr val="000000"/>
                </a:solidFill>
              </a:rPr>
              <a:t>Reverse</a:t>
            </a:r>
            <a:r>
              <a:rPr lang="hu-HU" dirty="0" smtClean="0">
                <a:solidFill>
                  <a:srgbClr val="000000"/>
                </a:solidFill>
              </a:rPr>
              <a:t> </a:t>
            </a:r>
            <a:r>
              <a:rPr lang="hu-HU" dirty="0" err="1" smtClean="0">
                <a:solidFill>
                  <a:srgbClr val="000000"/>
                </a:solidFill>
              </a:rPr>
              <a:t>Engineering</a:t>
            </a:r>
            <a:r>
              <a:rPr lang="hu-HU" dirty="0" smtClean="0">
                <a:solidFill>
                  <a:srgbClr val="000000"/>
                </a:solidFill>
              </a:rPr>
              <a:t>, 2013</a:t>
            </a:r>
            <a:r>
              <a:rPr lang="hu-HU" dirty="0">
                <a:solidFill>
                  <a:srgbClr val="000000"/>
                </a:solidFill>
              </a:rPr>
              <a:t>, http://reverseengineering.stackexchange.com/questions</a:t>
            </a:r>
            <a:r>
              <a:rPr lang="hu-HU" dirty="0" smtClean="0">
                <a:solidFill>
                  <a:srgbClr val="000000"/>
                </a:solidFill>
              </a:rPr>
              <a:t>/</a:t>
            </a:r>
          </a:p>
          <a:p>
            <a:r>
              <a:rPr lang="hu-HU" dirty="0">
                <a:solidFill>
                  <a:srgbClr val="000000"/>
                </a:solidFill>
              </a:rPr>
              <a:t> </a:t>
            </a:r>
            <a:r>
              <a:rPr lang="hu-HU" dirty="0" smtClean="0">
                <a:solidFill>
                  <a:srgbClr val="000000"/>
                </a:solidFill>
              </a:rPr>
              <a:t>         2036/wanted-java-bytecode-disassembler-that-shows-addresses-opcodes-operands-in-h</a:t>
            </a:r>
            <a:endParaRPr lang="hu-HU" dirty="0">
              <a:solidFill>
                <a:srgbClr val="000000"/>
              </a:solidFill>
            </a:endParaRPr>
          </a:p>
        </p:txBody>
      </p:sp>
      <p:sp>
        <p:nvSpPr>
          <p:cNvPr id="8" name="TextBox 2"/>
          <p:cNvSpPr txBox="1"/>
          <p:nvPr/>
        </p:nvSpPr>
        <p:spPr>
          <a:xfrm>
            <a:off x="187465" y="2856080"/>
            <a:ext cx="8852552" cy="523220"/>
          </a:xfrm>
          <a:prstGeom prst="rect">
            <a:avLst/>
          </a:prstGeom>
          <a:noFill/>
        </p:spPr>
        <p:txBody>
          <a:bodyPr wrap="none" rtlCol="0">
            <a:spAutoFit/>
          </a:bodyPr>
          <a:lstStyle/>
          <a:p>
            <a:r>
              <a:rPr lang="hu-HU" sz="1400" dirty="0" smtClean="0"/>
              <a:t>[81]: </a:t>
            </a:r>
            <a:r>
              <a:rPr lang="hu-HU" sz="1400" dirty="0" err="1" smtClean="0"/>
              <a:t>Barr</a:t>
            </a:r>
            <a:r>
              <a:rPr lang="hu-HU" sz="1400" dirty="0" smtClean="0"/>
              <a:t> M., </a:t>
            </a:r>
            <a:r>
              <a:rPr lang="en-US" sz="1400" dirty="0"/>
              <a:t>KVM: A Small Java Virtual Machine for </a:t>
            </a:r>
            <a:r>
              <a:rPr lang="en-US" sz="1400" dirty="0" smtClean="0"/>
              <a:t>J2ME</a:t>
            </a:r>
            <a:r>
              <a:rPr lang="hu-HU" sz="1400" dirty="0" smtClean="0"/>
              <a:t>, </a:t>
            </a:r>
            <a:r>
              <a:rPr lang="hu-HU" sz="1400" dirty="0" err="1" smtClean="0"/>
              <a:t>Barr</a:t>
            </a:r>
            <a:r>
              <a:rPr lang="hu-HU" sz="1400" dirty="0" smtClean="0"/>
              <a:t> Group, May 4 2016,</a:t>
            </a:r>
          </a:p>
          <a:p>
            <a:r>
              <a:rPr lang="hu-HU" sz="1400" dirty="0" smtClean="0"/>
              <a:t>          http</a:t>
            </a:r>
            <a:r>
              <a:rPr lang="hu-HU" sz="1400" dirty="0"/>
              <a:t>://www.barrgroup.com/Embedded-Systems/How-To/KVM-J2ME-Java-Virtual-Machine</a:t>
            </a:r>
          </a:p>
        </p:txBody>
      </p:sp>
      <p:sp>
        <p:nvSpPr>
          <p:cNvPr id="9" name="TextBox 3"/>
          <p:cNvSpPr txBox="1"/>
          <p:nvPr/>
        </p:nvSpPr>
        <p:spPr>
          <a:xfrm>
            <a:off x="182563" y="3454955"/>
            <a:ext cx="8421344" cy="523220"/>
          </a:xfrm>
          <a:prstGeom prst="rect">
            <a:avLst/>
          </a:prstGeom>
          <a:noFill/>
        </p:spPr>
        <p:txBody>
          <a:bodyPr wrap="none" rtlCol="0">
            <a:spAutoFit/>
          </a:bodyPr>
          <a:lstStyle/>
          <a:p>
            <a:r>
              <a:rPr lang="hu-HU" sz="1400" dirty="0" smtClean="0"/>
              <a:t>[82]: </a:t>
            </a:r>
            <a:r>
              <a:rPr lang="en-US" sz="1400" dirty="0"/>
              <a:t>What is Bytecode </a:t>
            </a:r>
            <a:r>
              <a:rPr lang="en-US" sz="1400" dirty="0" smtClean="0"/>
              <a:t>?</a:t>
            </a:r>
            <a:r>
              <a:rPr lang="hu-HU" sz="1400" dirty="0" smtClean="0"/>
              <a:t>, </a:t>
            </a:r>
            <a:r>
              <a:rPr lang="hu-HU" sz="1400" dirty="0" err="1" smtClean="0"/>
              <a:t>March</a:t>
            </a:r>
            <a:r>
              <a:rPr lang="hu-HU" sz="1400" dirty="0" smtClean="0"/>
              <a:t> 21 2015, </a:t>
            </a:r>
          </a:p>
          <a:p>
            <a:r>
              <a:rPr lang="hu-HU" sz="1400" dirty="0" smtClean="0"/>
              <a:t>          </a:t>
            </a:r>
            <a:r>
              <a:rPr lang="en-US" sz="1400" dirty="0" smtClean="0"/>
              <a:t>http</a:t>
            </a:r>
            <a:r>
              <a:rPr lang="en-US" sz="1400" dirty="0"/>
              <a:t>://interview-question-and-answers.blogspot.hu/2015/03/what-is-bytecode.html</a:t>
            </a:r>
          </a:p>
        </p:txBody>
      </p:sp>
      <p:sp>
        <p:nvSpPr>
          <p:cNvPr id="10" name="TextBox 4"/>
          <p:cNvSpPr txBox="1"/>
          <p:nvPr/>
        </p:nvSpPr>
        <p:spPr>
          <a:xfrm>
            <a:off x="185365" y="4049545"/>
            <a:ext cx="6584175" cy="523220"/>
          </a:xfrm>
          <a:prstGeom prst="rect">
            <a:avLst/>
          </a:prstGeom>
          <a:noFill/>
        </p:spPr>
        <p:txBody>
          <a:bodyPr wrap="none" rtlCol="0">
            <a:spAutoFit/>
          </a:bodyPr>
          <a:lstStyle/>
          <a:p>
            <a:r>
              <a:rPr lang="hu-HU" sz="1400" dirty="0" smtClean="0"/>
              <a:t>[83]: </a:t>
            </a:r>
            <a:r>
              <a:rPr lang="en-US" sz="1400" dirty="0"/>
              <a:t>The JVM – Java Virtual </a:t>
            </a:r>
            <a:r>
              <a:rPr lang="en-US" sz="1400" dirty="0" smtClean="0"/>
              <a:t>Machine</a:t>
            </a:r>
            <a:r>
              <a:rPr lang="hu-HU" sz="1400" dirty="0" smtClean="0"/>
              <a:t>, </a:t>
            </a:r>
            <a:r>
              <a:rPr lang="hu-HU" sz="1400" dirty="0" err="1" smtClean="0"/>
              <a:t>Android</a:t>
            </a:r>
            <a:r>
              <a:rPr lang="hu-HU" sz="1400" dirty="0" smtClean="0"/>
              <a:t> </a:t>
            </a:r>
            <a:r>
              <a:rPr lang="hu-HU" sz="1400" dirty="0" err="1" smtClean="0"/>
              <a:t>Developer</a:t>
            </a:r>
            <a:r>
              <a:rPr lang="hu-HU" sz="1400" dirty="0" smtClean="0"/>
              <a:t>, May 8 2015,</a:t>
            </a:r>
          </a:p>
          <a:p>
            <a:r>
              <a:rPr lang="hu-HU" sz="1400" dirty="0" smtClean="0"/>
              <a:t>          </a:t>
            </a:r>
            <a:r>
              <a:rPr lang="en-US" sz="1400" dirty="0" smtClean="0"/>
              <a:t>http</a:t>
            </a:r>
            <a:r>
              <a:rPr lang="en-US" sz="1400" dirty="0"/>
              <a:t>://androiddeveloper.co.il/the-jvm-java-virtual-machine/</a:t>
            </a:r>
          </a:p>
        </p:txBody>
      </p:sp>
      <p:sp>
        <p:nvSpPr>
          <p:cNvPr id="11" name="TextBox 4"/>
          <p:cNvSpPr txBox="1"/>
          <p:nvPr/>
        </p:nvSpPr>
        <p:spPr>
          <a:xfrm>
            <a:off x="185365" y="4660565"/>
            <a:ext cx="8148128" cy="738664"/>
          </a:xfrm>
          <a:prstGeom prst="rect">
            <a:avLst/>
          </a:prstGeom>
          <a:noFill/>
        </p:spPr>
        <p:txBody>
          <a:bodyPr wrap="none" rtlCol="0">
            <a:spAutoFit/>
          </a:bodyPr>
          <a:lstStyle/>
          <a:p>
            <a:r>
              <a:rPr lang="hu-HU" sz="1400" dirty="0" smtClean="0"/>
              <a:t>[84]: </a:t>
            </a:r>
            <a:r>
              <a:rPr lang="en-US" sz="1400" dirty="0"/>
              <a:t>Java Virtual Machine, Free Download Java Virtual Machine, How to Download </a:t>
            </a:r>
            <a:r>
              <a:rPr lang="en-US" sz="1400" dirty="0" smtClean="0"/>
              <a:t>JVM</a:t>
            </a:r>
            <a:r>
              <a:rPr lang="hu-HU" sz="1400" dirty="0" smtClean="0"/>
              <a:t>,</a:t>
            </a:r>
          </a:p>
          <a:p>
            <a:r>
              <a:rPr lang="hu-HU" sz="1400" dirty="0"/>
              <a:t> </a:t>
            </a:r>
            <a:r>
              <a:rPr lang="hu-HU" sz="1400" dirty="0" smtClean="0"/>
              <a:t>         </a:t>
            </a:r>
            <a:r>
              <a:rPr lang="hu-HU" sz="1400" dirty="0" err="1" smtClean="0"/>
              <a:t>Dev</a:t>
            </a:r>
            <a:r>
              <a:rPr lang="hu-HU" sz="1400" dirty="0" smtClean="0"/>
              <a:t> </a:t>
            </a:r>
            <a:r>
              <a:rPr lang="hu-HU" sz="1400" dirty="0" err="1" smtClean="0"/>
              <a:t>Manuals</a:t>
            </a:r>
            <a:r>
              <a:rPr lang="hu-HU" sz="1400" dirty="0" smtClean="0"/>
              <a:t>, </a:t>
            </a:r>
            <a:r>
              <a:rPr lang="hu-HU" sz="1400" dirty="0" err="1" smtClean="0"/>
              <a:t>Sept</a:t>
            </a:r>
            <a:r>
              <a:rPr lang="hu-HU" sz="1400" dirty="0" smtClean="0"/>
              <a:t>. </a:t>
            </a:r>
            <a:r>
              <a:rPr lang="hu-HU" sz="1400" dirty="0"/>
              <a:t>28 2010, </a:t>
            </a:r>
            <a:endParaRPr lang="hu-HU" sz="1400" dirty="0" smtClean="0"/>
          </a:p>
          <a:p>
            <a:r>
              <a:rPr lang="hu-HU" sz="1400" dirty="0"/>
              <a:t> </a:t>
            </a:r>
            <a:r>
              <a:rPr lang="hu-HU" sz="1400" dirty="0" smtClean="0"/>
              <a:t>         http</a:t>
            </a:r>
            <a:r>
              <a:rPr lang="hu-HU" sz="1400" dirty="0"/>
              <a:t>://www.devmanuals.com/tutorials/java/corejava/javavirtualmachine.html</a:t>
            </a:r>
            <a:endParaRPr lang="en-US" sz="1400" dirty="0"/>
          </a:p>
        </p:txBody>
      </p:sp>
      <p:sp>
        <p:nvSpPr>
          <p:cNvPr id="12" name="TextBox 5"/>
          <p:cNvSpPr txBox="1"/>
          <p:nvPr/>
        </p:nvSpPr>
        <p:spPr>
          <a:xfrm>
            <a:off x="168415" y="5468035"/>
            <a:ext cx="8906669" cy="523220"/>
          </a:xfrm>
          <a:prstGeom prst="rect">
            <a:avLst/>
          </a:prstGeom>
          <a:noFill/>
        </p:spPr>
        <p:txBody>
          <a:bodyPr wrap="none" rtlCol="0">
            <a:spAutoFit/>
          </a:bodyPr>
          <a:lstStyle/>
          <a:p>
            <a:r>
              <a:rPr lang="hu-HU" sz="1400" dirty="0" smtClean="0"/>
              <a:t>[85]: </a:t>
            </a:r>
            <a:r>
              <a:rPr lang="hu-HU" sz="1400" dirty="0" err="1" smtClean="0"/>
              <a:t>Srinivasan</a:t>
            </a:r>
            <a:r>
              <a:rPr lang="hu-HU" sz="1400" dirty="0" smtClean="0"/>
              <a:t> K., </a:t>
            </a:r>
            <a:r>
              <a:rPr lang="en-US" sz="1400" dirty="0"/>
              <a:t>What is the difference between JRE,JVM and JDK</a:t>
            </a:r>
            <a:r>
              <a:rPr lang="en-US" sz="1400" dirty="0" smtClean="0"/>
              <a:t>?</a:t>
            </a:r>
            <a:r>
              <a:rPr lang="hu-HU" sz="1400" dirty="0" smtClean="0"/>
              <a:t>, </a:t>
            </a:r>
            <a:r>
              <a:rPr lang="hu-HU" sz="1400" dirty="0" err="1" smtClean="0"/>
              <a:t>Javabeat</a:t>
            </a:r>
            <a:r>
              <a:rPr lang="hu-HU" sz="1400" dirty="0" smtClean="0"/>
              <a:t>, Febr. 21 2013,</a:t>
            </a:r>
          </a:p>
          <a:p>
            <a:r>
              <a:rPr lang="hu-HU" sz="1400" dirty="0" smtClean="0"/>
              <a:t>          </a:t>
            </a:r>
            <a:r>
              <a:rPr lang="en-US" sz="1400" dirty="0" smtClean="0"/>
              <a:t>http</a:t>
            </a:r>
            <a:r>
              <a:rPr lang="en-US" sz="1400" dirty="0"/>
              <a:t>://www.javabeat.net/what-is-the-difference-between-jrejvm-and-jdk/</a:t>
            </a:r>
          </a:p>
        </p:txBody>
      </p:sp>
    </p:spTree>
    <p:extLst>
      <p:ext uri="{BB962C8B-B14F-4D97-AF65-F5344CB8AC3E}">
        <p14:creationId xmlns:p14="http://schemas.microsoft.com/office/powerpoint/2010/main" val="221903879"/>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p:cNvSpPr>
            <a:spLocks noChangeArrowheads="1"/>
          </p:cNvSpPr>
          <p:nvPr/>
        </p:nvSpPr>
        <p:spPr bwMode="auto">
          <a:xfrm>
            <a:off x="0" y="-26988"/>
            <a:ext cx="9144000" cy="393701"/>
          </a:xfrm>
          <a:prstGeom prst="rect">
            <a:avLst/>
          </a:pr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fontAlgn="base">
              <a:spcBef>
                <a:spcPct val="0"/>
              </a:spcBef>
              <a:spcAft>
                <a:spcPct val="0"/>
              </a:spcAft>
            </a:pPr>
            <a:r>
              <a:rPr lang="hu-HU" dirty="0">
                <a:solidFill>
                  <a:srgbClr val="FFFFFF"/>
                </a:solidFill>
              </a:rPr>
              <a:t>7</a:t>
            </a:r>
            <a:r>
              <a:rPr lang="hu-HU" dirty="0" smtClean="0">
                <a:solidFill>
                  <a:srgbClr val="FFFFFF"/>
                </a:solidFill>
              </a:rPr>
              <a:t>. </a:t>
            </a:r>
            <a:r>
              <a:rPr lang="en-US" dirty="0" smtClean="0">
                <a:solidFill>
                  <a:srgbClr val="FFFFFF"/>
                </a:solidFill>
              </a:rPr>
              <a:t>References (</a:t>
            </a:r>
            <a:r>
              <a:rPr lang="hu-HU" dirty="0" smtClean="0">
                <a:solidFill>
                  <a:srgbClr val="FFFFFF"/>
                </a:solidFill>
              </a:rPr>
              <a:t>11</a:t>
            </a:r>
            <a:r>
              <a:rPr lang="en-US" dirty="0" smtClean="0">
                <a:solidFill>
                  <a:srgbClr val="FFFFFF"/>
                </a:solidFill>
              </a:rPr>
              <a:t>)</a:t>
            </a:r>
          </a:p>
        </p:txBody>
      </p:sp>
      <p:sp>
        <p:nvSpPr>
          <p:cNvPr id="3" name="TextBox 2"/>
          <p:cNvSpPr txBox="1"/>
          <p:nvPr/>
        </p:nvSpPr>
        <p:spPr>
          <a:xfrm>
            <a:off x="179762" y="626333"/>
            <a:ext cx="8035469" cy="523220"/>
          </a:xfrm>
          <a:prstGeom prst="rect">
            <a:avLst/>
          </a:prstGeom>
          <a:noFill/>
        </p:spPr>
        <p:txBody>
          <a:bodyPr wrap="none" rtlCol="0">
            <a:spAutoFit/>
          </a:bodyPr>
          <a:lstStyle/>
          <a:p>
            <a:r>
              <a:rPr lang="hu-HU" sz="1400" dirty="0" smtClean="0">
                <a:solidFill>
                  <a:srgbClr val="000000"/>
                </a:solidFill>
              </a:rPr>
              <a:t>[86]: </a:t>
            </a:r>
            <a:r>
              <a:rPr lang="en-US" sz="1400" dirty="0">
                <a:solidFill>
                  <a:srgbClr val="000000"/>
                </a:solidFill>
              </a:rPr>
              <a:t>ARM Architecture Reference </a:t>
            </a:r>
            <a:r>
              <a:rPr lang="en-US" sz="1400" dirty="0" smtClean="0">
                <a:solidFill>
                  <a:srgbClr val="000000"/>
                </a:solidFill>
              </a:rPr>
              <a:t>Manual</a:t>
            </a:r>
            <a:r>
              <a:rPr lang="hu-HU" sz="1400" dirty="0" smtClean="0">
                <a:solidFill>
                  <a:srgbClr val="000000"/>
                </a:solidFill>
              </a:rPr>
              <a:t>, </a:t>
            </a:r>
            <a:r>
              <a:rPr lang="en-US" sz="1400" dirty="0">
                <a:solidFill>
                  <a:srgbClr val="000000"/>
                </a:solidFill>
              </a:rPr>
              <a:t>ARMv7-A and ARMv7-R </a:t>
            </a:r>
            <a:r>
              <a:rPr lang="en-US" sz="1400" dirty="0" smtClean="0">
                <a:solidFill>
                  <a:srgbClr val="000000"/>
                </a:solidFill>
              </a:rPr>
              <a:t>edition</a:t>
            </a:r>
            <a:r>
              <a:rPr lang="hu-HU" sz="1400" dirty="0" smtClean="0">
                <a:solidFill>
                  <a:srgbClr val="000000"/>
                </a:solidFill>
              </a:rPr>
              <a:t>, 2004-2012,</a:t>
            </a:r>
          </a:p>
          <a:p>
            <a:r>
              <a:rPr lang="hu-HU" sz="1400" dirty="0" smtClean="0">
                <a:solidFill>
                  <a:srgbClr val="000000"/>
                </a:solidFill>
              </a:rPr>
              <a:t>          </a:t>
            </a:r>
            <a:r>
              <a:rPr lang="en-US" sz="1400" dirty="0" smtClean="0">
                <a:solidFill>
                  <a:srgbClr val="000000"/>
                </a:solidFill>
              </a:rPr>
              <a:t>http</a:t>
            </a:r>
            <a:r>
              <a:rPr lang="en-US" sz="1400" dirty="0">
                <a:solidFill>
                  <a:srgbClr val="000000"/>
                </a:solidFill>
              </a:rPr>
              <a:t>://liris.cnrs.fr/~mmrissa/lib/exe/fetch.php?media=armv7-a-r-manual.pdf</a:t>
            </a:r>
          </a:p>
        </p:txBody>
      </p:sp>
      <p:sp>
        <p:nvSpPr>
          <p:cNvPr id="5" name="Text Box 11"/>
          <p:cNvSpPr txBox="1">
            <a:spLocks noChangeArrowheads="1"/>
          </p:cNvSpPr>
          <p:nvPr/>
        </p:nvSpPr>
        <p:spPr bwMode="auto">
          <a:xfrm>
            <a:off x="187465" y="1223755"/>
            <a:ext cx="847084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87</a:t>
            </a:r>
            <a:r>
              <a:rPr lang="en-US" dirty="0" smtClean="0">
                <a:solidFill>
                  <a:srgbClr val="000000"/>
                </a:solidFill>
              </a:rPr>
              <a:t>]: </a:t>
            </a:r>
            <a:r>
              <a:rPr lang="hu-HU" dirty="0" smtClean="0">
                <a:solidFill>
                  <a:srgbClr val="000000"/>
                </a:solidFill>
              </a:rPr>
              <a:t>Cortex-A7 </a:t>
            </a:r>
            <a:r>
              <a:rPr lang="hu-HU" dirty="0" err="1" smtClean="0">
                <a:solidFill>
                  <a:srgbClr val="000000"/>
                </a:solidFill>
              </a:rPr>
              <a:t>MPCore</a:t>
            </a:r>
            <a:r>
              <a:rPr lang="hu-HU" dirty="0" smtClean="0">
                <a:solidFill>
                  <a:srgbClr val="000000"/>
                </a:solidFill>
              </a:rPr>
              <a:t>, </a:t>
            </a:r>
            <a:r>
              <a:rPr lang="hu-HU" dirty="0" err="1" smtClean="0">
                <a:solidFill>
                  <a:srgbClr val="000000"/>
                </a:solidFill>
              </a:rPr>
              <a:t>Technical</a:t>
            </a:r>
            <a:r>
              <a:rPr lang="hu-HU" dirty="0" smtClean="0">
                <a:solidFill>
                  <a:srgbClr val="000000"/>
                </a:solidFill>
              </a:rPr>
              <a:t> </a:t>
            </a:r>
            <a:r>
              <a:rPr lang="hu-HU" dirty="0" err="1" smtClean="0">
                <a:solidFill>
                  <a:srgbClr val="000000"/>
                </a:solidFill>
              </a:rPr>
              <a:t>Reference</a:t>
            </a:r>
            <a:r>
              <a:rPr lang="hu-HU" dirty="0" smtClean="0">
                <a:solidFill>
                  <a:srgbClr val="000000"/>
                </a:solidFill>
              </a:rPr>
              <a:t> </a:t>
            </a:r>
            <a:r>
              <a:rPr lang="hu-HU" dirty="0" err="1" smtClean="0">
                <a:solidFill>
                  <a:srgbClr val="000000"/>
                </a:solidFill>
              </a:rPr>
              <a:t>Manual</a:t>
            </a:r>
            <a:r>
              <a:rPr lang="hu-HU" dirty="0" smtClean="0">
                <a:solidFill>
                  <a:srgbClr val="000000"/>
                </a:solidFill>
              </a:rPr>
              <a:t>, </a:t>
            </a:r>
            <a:r>
              <a:rPr lang="hu-HU" dirty="0" err="1" smtClean="0">
                <a:solidFill>
                  <a:srgbClr val="000000"/>
                </a:solidFill>
              </a:rPr>
              <a:t>Rev</a:t>
            </a:r>
            <a:r>
              <a:rPr lang="hu-HU" dirty="0" smtClean="0">
                <a:solidFill>
                  <a:srgbClr val="000000"/>
                </a:solidFill>
              </a:rPr>
              <a:t>. r0p3, 2011-2012,</a:t>
            </a:r>
          </a:p>
          <a:p>
            <a:r>
              <a:rPr lang="hu-HU" dirty="0" smtClean="0">
                <a:solidFill>
                  <a:srgbClr val="000000"/>
                </a:solidFill>
              </a:rPr>
              <a:t>          http</a:t>
            </a:r>
            <a:r>
              <a:rPr lang="hu-HU" dirty="0">
                <a:solidFill>
                  <a:srgbClr val="000000"/>
                </a:solidFill>
              </a:rPr>
              <a:t>://infocenter.arm.com/help/topic/com.arm.doc.ddi0464d/DDI0464D_cortex_a7</a:t>
            </a:r>
            <a:r>
              <a:rPr lang="hu-HU" dirty="0" smtClean="0">
                <a:solidFill>
                  <a:srgbClr val="000000"/>
                </a:solidFill>
              </a:rPr>
              <a:t>_</a:t>
            </a:r>
          </a:p>
          <a:p>
            <a:r>
              <a:rPr lang="hu-HU" dirty="0">
                <a:solidFill>
                  <a:srgbClr val="000000"/>
                </a:solidFill>
              </a:rPr>
              <a:t> </a:t>
            </a:r>
            <a:r>
              <a:rPr lang="hu-HU" dirty="0" smtClean="0">
                <a:solidFill>
                  <a:srgbClr val="000000"/>
                </a:solidFill>
              </a:rPr>
              <a:t>         </a:t>
            </a:r>
            <a:r>
              <a:rPr lang="hu-HU" dirty="0" err="1" smtClean="0">
                <a:solidFill>
                  <a:srgbClr val="000000"/>
                </a:solidFill>
              </a:rPr>
              <a:t>mpcore</a:t>
            </a:r>
            <a:r>
              <a:rPr lang="hu-HU" dirty="0" smtClean="0">
                <a:solidFill>
                  <a:srgbClr val="000000"/>
                </a:solidFill>
              </a:rPr>
              <a:t>_r0p3_</a:t>
            </a:r>
            <a:r>
              <a:rPr lang="hu-HU" dirty="0" err="1" smtClean="0">
                <a:solidFill>
                  <a:srgbClr val="000000"/>
                </a:solidFill>
              </a:rPr>
              <a:t>trm.pdf</a:t>
            </a:r>
            <a:r>
              <a:rPr lang="hu-HU" dirty="0" smtClean="0">
                <a:solidFill>
                  <a:srgbClr val="000000"/>
                </a:solidFill>
              </a:rPr>
              <a:t> </a:t>
            </a:r>
            <a:endParaRPr lang="hu-HU" sz="1380" dirty="0" smtClean="0">
              <a:solidFill>
                <a:srgbClr val="000000"/>
              </a:solidFill>
            </a:endParaRPr>
          </a:p>
        </p:txBody>
      </p:sp>
      <p:sp>
        <p:nvSpPr>
          <p:cNvPr id="6" name="Text Box 11"/>
          <p:cNvSpPr txBox="1">
            <a:spLocks noChangeArrowheads="1"/>
          </p:cNvSpPr>
          <p:nvPr/>
        </p:nvSpPr>
        <p:spPr bwMode="auto">
          <a:xfrm>
            <a:off x="177940" y="2031225"/>
            <a:ext cx="838614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88</a:t>
            </a:r>
            <a:r>
              <a:rPr lang="en-US" dirty="0" smtClean="0">
                <a:solidFill>
                  <a:srgbClr val="000000"/>
                </a:solidFill>
              </a:rPr>
              <a:t>]: </a:t>
            </a:r>
            <a:r>
              <a:rPr lang="hu-HU" dirty="0" err="1" smtClean="0">
                <a:solidFill>
                  <a:srgbClr val="000000"/>
                </a:solidFill>
              </a:rPr>
              <a:t>Pardoe</a:t>
            </a:r>
            <a:r>
              <a:rPr lang="hu-HU" dirty="0" smtClean="0">
                <a:solidFill>
                  <a:srgbClr val="000000"/>
                </a:solidFill>
              </a:rPr>
              <a:t> A., </a:t>
            </a:r>
            <a:r>
              <a:rPr lang="en-US" dirty="0"/>
              <a:t>New Innovations </a:t>
            </a:r>
            <a:r>
              <a:rPr lang="en-US"/>
              <a:t>in </a:t>
            </a:r>
            <a:r>
              <a:rPr lang="en-US" smtClean="0"/>
              <a:t>.</a:t>
            </a:r>
            <a:r>
              <a:rPr lang="en-US" dirty="0"/>
              <a:t>NET </a:t>
            </a:r>
            <a:r>
              <a:rPr lang="en-US" dirty="0" smtClean="0"/>
              <a:t>Runtime</a:t>
            </a:r>
            <a:r>
              <a:rPr lang="hu-HU" dirty="0" smtClean="0"/>
              <a:t>, dotnetConf, 2014, Jun. 2014, </a:t>
            </a:r>
          </a:p>
          <a:p>
            <a:r>
              <a:rPr lang="hu-HU" dirty="0" smtClean="0">
                <a:solidFill>
                  <a:srgbClr val="000000"/>
                </a:solidFill>
              </a:rPr>
              <a:t>           https</a:t>
            </a:r>
            <a:r>
              <a:rPr lang="hu-HU" dirty="0">
                <a:solidFill>
                  <a:srgbClr val="000000"/>
                </a:solidFill>
              </a:rPr>
              <a:t>://view.officeapps.live.com/op/view.aspx?src=http%3a%2f%2ffiles.channel9</a:t>
            </a:r>
            <a:r>
              <a:rPr lang="hu-HU" dirty="0" smtClean="0">
                <a:solidFill>
                  <a:srgbClr val="000000"/>
                </a:solidFill>
              </a:rPr>
              <a:t>.</a:t>
            </a:r>
          </a:p>
          <a:p>
            <a:r>
              <a:rPr lang="hu-HU" dirty="0">
                <a:solidFill>
                  <a:srgbClr val="000000"/>
                </a:solidFill>
              </a:rPr>
              <a:t> </a:t>
            </a:r>
            <a:r>
              <a:rPr lang="hu-HU" dirty="0" smtClean="0">
                <a:solidFill>
                  <a:srgbClr val="000000"/>
                </a:solidFill>
              </a:rPr>
              <a:t>          msdn.com%2fthumbnail%2f47cb5ae5-eb38-404d-80e8-7bae0a4efbaf.pptx</a:t>
            </a:r>
            <a:endParaRPr lang="hu-HU" dirty="0">
              <a:solidFill>
                <a:srgbClr val="000000"/>
              </a:solidFill>
            </a:endParaRPr>
          </a:p>
        </p:txBody>
      </p:sp>
      <p:sp>
        <p:nvSpPr>
          <p:cNvPr id="4" name="TextBox 3"/>
          <p:cNvSpPr txBox="1"/>
          <p:nvPr/>
        </p:nvSpPr>
        <p:spPr>
          <a:xfrm>
            <a:off x="167878" y="2798930"/>
            <a:ext cx="7939546" cy="523220"/>
          </a:xfrm>
          <a:prstGeom prst="rect">
            <a:avLst/>
          </a:prstGeom>
          <a:noFill/>
        </p:spPr>
        <p:txBody>
          <a:bodyPr wrap="none" rtlCol="0">
            <a:spAutoFit/>
          </a:bodyPr>
          <a:lstStyle/>
          <a:p>
            <a:r>
              <a:rPr lang="hu-HU" sz="1400" dirty="0" smtClean="0"/>
              <a:t>[</a:t>
            </a:r>
            <a:r>
              <a:rPr lang="hu-HU" sz="1400" dirty="0"/>
              <a:t>89]: </a:t>
            </a:r>
            <a:r>
              <a:rPr lang="hu-HU" sz="1400" dirty="0" smtClean="0"/>
              <a:t>Cortex-A73 Processor, ARM,</a:t>
            </a:r>
          </a:p>
          <a:p>
            <a:r>
              <a:rPr lang="hu-HU" sz="1400" dirty="0"/>
              <a:t> </a:t>
            </a:r>
            <a:r>
              <a:rPr lang="hu-HU" sz="1400" dirty="0" smtClean="0"/>
              <a:t>          https</a:t>
            </a:r>
            <a:r>
              <a:rPr lang="hu-HU" sz="1400" dirty="0"/>
              <a:t>://www.arm.com/products/processors/cortex-a/cortex-a73-processor.php</a:t>
            </a:r>
            <a:endParaRPr lang="en-US" sz="1400" dirty="0"/>
          </a:p>
        </p:txBody>
      </p:sp>
      <p:sp>
        <p:nvSpPr>
          <p:cNvPr id="9" name="TextBox 8"/>
          <p:cNvSpPr txBox="1"/>
          <p:nvPr/>
        </p:nvSpPr>
        <p:spPr>
          <a:xfrm>
            <a:off x="161510" y="3429000"/>
            <a:ext cx="8884676" cy="738664"/>
          </a:xfrm>
          <a:prstGeom prst="rect">
            <a:avLst/>
          </a:prstGeom>
          <a:noFill/>
        </p:spPr>
        <p:txBody>
          <a:bodyPr wrap="none" rtlCol="0">
            <a:spAutoFit/>
          </a:bodyPr>
          <a:lstStyle/>
          <a:p>
            <a:r>
              <a:rPr lang="hu-HU" sz="1400" dirty="0" smtClean="0"/>
              <a:t>[90]: Frumusanu A., </a:t>
            </a:r>
            <a:r>
              <a:rPr lang="en-US" sz="1400" dirty="0"/>
              <a:t>ARM Announces New Cortex-A35 CPU - Ultra-High Efficiency For </a:t>
            </a:r>
            <a:r>
              <a:rPr lang="en-US" sz="1400" dirty="0" smtClean="0"/>
              <a:t>Wearables</a:t>
            </a:r>
            <a:endParaRPr lang="hu-HU" sz="1400" dirty="0" smtClean="0"/>
          </a:p>
          <a:p>
            <a:r>
              <a:rPr lang="hu-HU" sz="1400" dirty="0"/>
              <a:t> </a:t>
            </a:r>
            <a:r>
              <a:rPr lang="hu-HU" sz="1400" dirty="0" smtClean="0"/>
              <a:t>          </a:t>
            </a:r>
            <a:r>
              <a:rPr lang="en-US" sz="1400" dirty="0" smtClean="0"/>
              <a:t>&amp; More</a:t>
            </a:r>
            <a:r>
              <a:rPr lang="hu-HU" sz="1400" dirty="0" smtClean="0"/>
              <a:t>, AnandTech,</a:t>
            </a:r>
            <a:r>
              <a:rPr lang="en-US" sz="1400" i="1" dirty="0" smtClean="0"/>
              <a:t> Nov</a:t>
            </a:r>
            <a:r>
              <a:rPr lang="hu-HU" sz="1400" i="1" dirty="0" smtClean="0"/>
              <a:t>.</a:t>
            </a:r>
            <a:r>
              <a:rPr lang="en-US" sz="1400" i="1" dirty="0" smtClean="0"/>
              <a:t> </a:t>
            </a:r>
            <a:r>
              <a:rPr lang="en-US" sz="1400" i="1" dirty="0"/>
              <a:t>10, </a:t>
            </a:r>
            <a:r>
              <a:rPr lang="en-US" sz="1400" i="1" dirty="0" smtClean="0"/>
              <a:t>2015</a:t>
            </a:r>
            <a:r>
              <a:rPr lang="hu-HU" sz="1400" i="1" dirty="0" smtClean="0"/>
              <a:t>,</a:t>
            </a:r>
            <a:r>
              <a:rPr lang="en-US" sz="1400" dirty="0" smtClean="0"/>
              <a:t> </a:t>
            </a:r>
            <a:endParaRPr lang="hu-HU" sz="1400" dirty="0" smtClean="0"/>
          </a:p>
          <a:p>
            <a:r>
              <a:rPr lang="hu-HU" sz="1400" dirty="0" smtClean="0"/>
              <a:t>           </a:t>
            </a:r>
            <a:r>
              <a:rPr lang="en-US" sz="1400" dirty="0" smtClean="0"/>
              <a:t>http</a:t>
            </a:r>
            <a:r>
              <a:rPr lang="en-US" sz="1400" dirty="0"/>
              <a:t>://www.anandtech.com/show/9769/arm-announces-cortex-a35</a:t>
            </a:r>
          </a:p>
        </p:txBody>
      </p:sp>
      <p:sp>
        <p:nvSpPr>
          <p:cNvPr id="7" name="TextBox 6"/>
          <p:cNvSpPr txBox="1"/>
          <p:nvPr/>
        </p:nvSpPr>
        <p:spPr>
          <a:xfrm>
            <a:off x="180757" y="4284095"/>
            <a:ext cx="8616205" cy="523220"/>
          </a:xfrm>
          <a:prstGeom prst="rect">
            <a:avLst/>
          </a:prstGeom>
          <a:noFill/>
        </p:spPr>
        <p:txBody>
          <a:bodyPr wrap="none" rtlCol="0">
            <a:spAutoFit/>
          </a:bodyPr>
          <a:lstStyle/>
          <a:p>
            <a:r>
              <a:rPr lang="hu-HU" sz="1400" dirty="0" smtClean="0"/>
              <a:t>[91</a:t>
            </a:r>
            <a:r>
              <a:rPr lang="hu-HU" sz="1400" dirty="0"/>
              <a:t>]: </a:t>
            </a:r>
            <a:r>
              <a:rPr lang="hu-HU" sz="1400" dirty="0" smtClean="0"/>
              <a:t>Frumusanu A., ARM Reveals Cotex-A72 Architecture Details, AnandTech, Apr. </a:t>
            </a:r>
            <a:r>
              <a:rPr lang="hu-HU" sz="1400" dirty="0"/>
              <a:t>23, </a:t>
            </a:r>
            <a:r>
              <a:rPr lang="hu-HU" sz="1400" dirty="0" smtClean="0"/>
              <a:t>2015,</a:t>
            </a:r>
          </a:p>
          <a:p>
            <a:r>
              <a:rPr lang="hu-HU" sz="1400" dirty="0" smtClean="0"/>
              <a:t>          http</a:t>
            </a:r>
            <a:r>
              <a:rPr lang="hu-HU" sz="1400" dirty="0"/>
              <a:t>://www.anandtech.com/show/9184/arm-reveals-cortex-a72-architecture-details </a:t>
            </a:r>
            <a:endParaRPr lang="en-US" sz="1400" dirty="0"/>
          </a:p>
        </p:txBody>
      </p:sp>
      <p:sp>
        <p:nvSpPr>
          <p:cNvPr id="8" name="TextBox 7"/>
          <p:cNvSpPr txBox="1"/>
          <p:nvPr/>
        </p:nvSpPr>
        <p:spPr>
          <a:xfrm>
            <a:off x="179033" y="4914165"/>
            <a:ext cx="8236357" cy="523220"/>
          </a:xfrm>
          <a:prstGeom prst="rect">
            <a:avLst/>
          </a:prstGeom>
          <a:noFill/>
        </p:spPr>
        <p:txBody>
          <a:bodyPr wrap="none" rtlCol="0">
            <a:spAutoFit/>
          </a:bodyPr>
          <a:lstStyle/>
          <a:p>
            <a:r>
              <a:rPr lang="hu-HU" sz="1400" dirty="0" smtClean="0"/>
              <a:t>[92]: </a:t>
            </a:r>
            <a:r>
              <a:rPr lang="hu-HU" sz="1400" dirty="0"/>
              <a:t>Frumusanu A., </a:t>
            </a:r>
            <a:r>
              <a:rPr lang="en-US" sz="1400" dirty="0" smtClean="0"/>
              <a:t>The </a:t>
            </a:r>
            <a:r>
              <a:rPr lang="en-US" sz="1400" dirty="0"/>
              <a:t>ARM Cortex A73 - Artemis </a:t>
            </a:r>
            <a:r>
              <a:rPr lang="en-US" sz="1400" dirty="0" smtClean="0"/>
              <a:t>Unveiled</a:t>
            </a:r>
            <a:r>
              <a:rPr lang="hu-HU" sz="1400" dirty="0" smtClean="0"/>
              <a:t>, AnandTech, </a:t>
            </a:r>
            <a:r>
              <a:rPr lang="en-US" sz="1400" dirty="0" smtClean="0"/>
              <a:t>May </a:t>
            </a:r>
            <a:r>
              <a:rPr lang="en-US" sz="1400" dirty="0"/>
              <a:t>29, </a:t>
            </a:r>
            <a:r>
              <a:rPr lang="en-US" sz="1400" dirty="0" smtClean="0"/>
              <a:t>2016</a:t>
            </a:r>
            <a:r>
              <a:rPr lang="hu-HU" sz="1400" dirty="0" smtClean="0"/>
              <a:t>,</a:t>
            </a:r>
          </a:p>
          <a:p>
            <a:r>
              <a:rPr lang="hu-HU" sz="1400" dirty="0" smtClean="0"/>
              <a:t>          </a:t>
            </a:r>
            <a:r>
              <a:rPr lang="en-US" sz="1400" dirty="0" smtClean="0"/>
              <a:t>http</a:t>
            </a:r>
            <a:r>
              <a:rPr lang="en-US" sz="1400" dirty="0"/>
              <a:t>://www.anandtech.com/show/10347/arm-cortex-a73-artemis-unveiled </a:t>
            </a:r>
          </a:p>
        </p:txBody>
      </p:sp>
      <p:sp>
        <p:nvSpPr>
          <p:cNvPr id="10" name="TextBox 9"/>
          <p:cNvSpPr txBox="1"/>
          <p:nvPr/>
        </p:nvSpPr>
        <p:spPr>
          <a:xfrm>
            <a:off x="180757" y="5544235"/>
            <a:ext cx="7033592" cy="523220"/>
          </a:xfrm>
          <a:prstGeom prst="rect">
            <a:avLst/>
          </a:prstGeom>
          <a:noFill/>
        </p:spPr>
        <p:txBody>
          <a:bodyPr wrap="none" rtlCol="0">
            <a:spAutoFit/>
          </a:bodyPr>
          <a:lstStyle/>
          <a:p>
            <a:r>
              <a:rPr lang="hu-HU" sz="1400" dirty="0" smtClean="0"/>
              <a:t>[93]: Cortex-A73 Overview, ARM Developer, 2016,</a:t>
            </a:r>
          </a:p>
          <a:p>
            <a:r>
              <a:rPr lang="hu-HU" sz="1400" dirty="0" smtClean="0"/>
              <a:t>          </a:t>
            </a:r>
            <a:r>
              <a:rPr lang="en-US" sz="1400" dirty="0" smtClean="0"/>
              <a:t>https</a:t>
            </a:r>
            <a:r>
              <a:rPr lang="en-US" sz="1400" dirty="0"/>
              <a:t>://developer.arm.com/products/processors/cortex-a/cortex-a73</a:t>
            </a:r>
          </a:p>
        </p:txBody>
      </p:sp>
      <p:sp>
        <p:nvSpPr>
          <p:cNvPr id="11" name="TextBox 10"/>
          <p:cNvSpPr txBox="1"/>
          <p:nvPr/>
        </p:nvSpPr>
        <p:spPr>
          <a:xfrm>
            <a:off x="296863" y="6129300"/>
            <a:ext cx="7721537" cy="523220"/>
          </a:xfrm>
          <a:prstGeom prst="rect">
            <a:avLst/>
          </a:prstGeom>
          <a:noFill/>
        </p:spPr>
        <p:txBody>
          <a:bodyPr wrap="none" rtlCol="0">
            <a:spAutoFit/>
          </a:bodyPr>
          <a:lstStyle/>
          <a:p>
            <a:r>
              <a:rPr lang="hu-HU" sz="1400" dirty="0" smtClean="0"/>
              <a:t>[</a:t>
            </a:r>
            <a:r>
              <a:rPr lang="hu-HU" sz="1400" dirty="0"/>
              <a:t>94]: </a:t>
            </a:r>
            <a:r>
              <a:rPr lang="hu-HU" sz="1400" dirty="0" smtClean="0"/>
              <a:t>Cortex-A35</a:t>
            </a:r>
            <a:r>
              <a:rPr lang="hu-HU" sz="1400" dirty="0"/>
              <a:t>, ARM, 2015, </a:t>
            </a:r>
            <a:endParaRPr lang="hu-HU" sz="1400" dirty="0" smtClean="0"/>
          </a:p>
          <a:p>
            <a:r>
              <a:rPr lang="hu-HU" sz="1400" dirty="0"/>
              <a:t> </a:t>
            </a:r>
            <a:r>
              <a:rPr lang="hu-HU" sz="1400" dirty="0" smtClean="0"/>
              <a:t>        http</a:t>
            </a:r>
            <a:r>
              <a:rPr lang="hu-HU" sz="1400" dirty="0"/>
              <a:t>://www.arm.com/products/processors/cortex-a/cortex-a35-processor.php</a:t>
            </a:r>
            <a:endParaRPr lang="en-US" sz="1400" dirty="0"/>
          </a:p>
        </p:txBody>
      </p:sp>
    </p:spTree>
    <p:extLst>
      <p:ext uri="{BB962C8B-B14F-4D97-AF65-F5344CB8AC3E}">
        <p14:creationId xmlns:p14="http://schemas.microsoft.com/office/powerpoint/2010/main" val="1921000090"/>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solidFill>
                  <a:srgbClr val="FFFFFF"/>
                </a:solidFill>
              </a:rPr>
              <a:t>7. </a:t>
            </a:r>
            <a:r>
              <a:rPr lang="en-US" dirty="0">
                <a:solidFill>
                  <a:srgbClr val="FFFFFF"/>
                </a:solidFill>
              </a:rPr>
              <a:t>References (</a:t>
            </a:r>
            <a:r>
              <a:rPr lang="hu-HU" dirty="0" smtClean="0">
                <a:solidFill>
                  <a:srgbClr val="FFFFFF"/>
                </a:solidFill>
              </a:rPr>
              <a:t>12</a:t>
            </a:r>
            <a:r>
              <a:rPr lang="en-US" dirty="0" smtClean="0">
                <a:solidFill>
                  <a:srgbClr val="FFFFFF"/>
                </a:solidFill>
              </a:rPr>
              <a:t>)</a:t>
            </a:r>
            <a:endParaRPr lang="en-US" dirty="0"/>
          </a:p>
        </p:txBody>
      </p:sp>
      <p:sp>
        <p:nvSpPr>
          <p:cNvPr id="3" name="TextBox 2"/>
          <p:cNvSpPr txBox="1"/>
          <p:nvPr/>
        </p:nvSpPr>
        <p:spPr>
          <a:xfrm>
            <a:off x="193831" y="638690"/>
            <a:ext cx="8917313" cy="738664"/>
          </a:xfrm>
          <a:prstGeom prst="rect">
            <a:avLst/>
          </a:prstGeom>
          <a:noFill/>
        </p:spPr>
        <p:txBody>
          <a:bodyPr wrap="none" rtlCol="0">
            <a:spAutoFit/>
          </a:bodyPr>
          <a:lstStyle/>
          <a:p>
            <a:r>
              <a:rPr lang="hu-HU" sz="1400" dirty="0" smtClean="0"/>
              <a:t>[95]: Wasson S., </a:t>
            </a:r>
            <a:r>
              <a:rPr lang="en-US" sz="1400" dirty="0" smtClean="0"/>
              <a:t>Inside </a:t>
            </a:r>
            <a:r>
              <a:rPr lang="en-US" sz="1400" dirty="0"/>
              <a:t>ARM's Cortex-A72 </a:t>
            </a:r>
            <a:r>
              <a:rPr lang="en-US" sz="1400" dirty="0" smtClean="0"/>
              <a:t>microarchitecture</a:t>
            </a:r>
            <a:r>
              <a:rPr lang="hu-HU" sz="1400" dirty="0" smtClean="0"/>
              <a:t> - </a:t>
            </a:r>
            <a:r>
              <a:rPr lang="en-US" sz="1400" dirty="0" smtClean="0"/>
              <a:t>The </a:t>
            </a:r>
            <a:r>
              <a:rPr lang="en-US" sz="1400" dirty="0"/>
              <a:t>next-gen CPU core for </a:t>
            </a:r>
            <a:r>
              <a:rPr lang="en-US" sz="1400" dirty="0" smtClean="0"/>
              <a:t>mobile</a:t>
            </a:r>
            <a:endParaRPr lang="hu-HU" sz="1400" dirty="0" smtClean="0"/>
          </a:p>
          <a:p>
            <a:r>
              <a:rPr lang="hu-HU" sz="1400" dirty="0"/>
              <a:t> </a:t>
            </a:r>
            <a:r>
              <a:rPr lang="hu-HU" sz="1400" dirty="0" smtClean="0"/>
              <a:t>       </a:t>
            </a:r>
            <a:r>
              <a:rPr lang="en-US" sz="1400" dirty="0" smtClean="0"/>
              <a:t> </a:t>
            </a:r>
            <a:r>
              <a:rPr lang="en-US" sz="1400" dirty="0"/>
              <a:t>devices and </a:t>
            </a:r>
            <a:r>
              <a:rPr lang="en-US" sz="1400" dirty="0" smtClean="0"/>
              <a:t>servers</a:t>
            </a:r>
            <a:r>
              <a:rPr lang="hu-HU" sz="1400" dirty="0" smtClean="0"/>
              <a:t>, Tech Report, </a:t>
            </a:r>
            <a:r>
              <a:rPr lang="en-US" sz="1400" dirty="0" smtClean="0"/>
              <a:t>May </a:t>
            </a:r>
            <a:r>
              <a:rPr lang="en-US" sz="1400" dirty="0"/>
              <a:t>1, </a:t>
            </a:r>
            <a:r>
              <a:rPr lang="en-US" sz="1400" dirty="0" smtClean="0"/>
              <a:t>2015</a:t>
            </a:r>
            <a:r>
              <a:rPr lang="hu-HU" sz="1400" dirty="0" smtClean="0"/>
              <a:t>,</a:t>
            </a:r>
          </a:p>
          <a:p>
            <a:r>
              <a:rPr lang="hu-HU" sz="1400" dirty="0" smtClean="0"/>
              <a:t>         </a:t>
            </a:r>
            <a:r>
              <a:rPr lang="en-US" sz="1400" dirty="0" smtClean="0"/>
              <a:t>http</a:t>
            </a:r>
            <a:r>
              <a:rPr lang="en-US" sz="1400" dirty="0"/>
              <a:t>://techreport.com/review/28189/inside-arm-cortex-a72-microarchitecture</a:t>
            </a:r>
          </a:p>
        </p:txBody>
      </p:sp>
      <p:sp>
        <p:nvSpPr>
          <p:cNvPr id="4" name="TextBox 3"/>
          <p:cNvSpPr txBox="1"/>
          <p:nvPr/>
        </p:nvSpPr>
        <p:spPr>
          <a:xfrm>
            <a:off x="180952" y="1493499"/>
            <a:ext cx="8584145" cy="738664"/>
          </a:xfrm>
          <a:prstGeom prst="rect">
            <a:avLst/>
          </a:prstGeom>
          <a:noFill/>
        </p:spPr>
        <p:txBody>
          <a:bodyPr wrap="none" rtlCol="0">
            <a:spAutoFit/>
          </a:bodyPr>
          <a:lstStyle/>
          <a:p>
            <a:r>
              <a:rPr lang="hu-HU" sz="1400" dirty="0" smtClean="0"/>
              <a:t>[96]: </a:t>
            </a:r>
            <a:r>
              <a:rPr lang="en-US" sz="1400" dirty="0"/>
              <a:t>Stephens </a:t>
            </a:r>
            <a:r>
              <a:rPr lang="hu-HU" sz="1400" dirty="0" smtClean="0"/>
              <a:t>N., </a:t>
            </a:r>
            <a:r>
              <a:rPr lang="en-US" sz="1400" dirty="0"/>
              <a:t>ARMv8-A Next-Generation Vector Architecture for </a:t>
            </a:r>
            <a:r>
              <a:rPr lang="en-US" sz="1400" dirty="0" smtClean="0"/>
              <a:t>HPC</a:t>
            </a:r>
            <a:r>
              <a:rPr lang="hu-HU" sz="1400" dirty="0" smtClean="0"/>
              <a:t>, Hot Chips 2016,</a:t>
            </a:r>
          </a:p>
          <a:p>
            <a:r>
              <a:rPr lang="hu-HU" sz="1400" dirty="0"/>
              <a:t>          https://</a:t>
            </a:r>
            <a:r>
              <a:rPr lang="hu-HU" sz="1400" dirty="0" smtClean="0"/>
              <a:t>community.arm.com/groups/processors/blog/2016/08/22/technology-update-</a:t>
            </a:r>
          </a:p>
          <a:p>
            <a:r>
              <a:rPr lang="hu-HU" sz="1400" dirty="0"/>
              <a:t> </a:t>
            </a:r>
            <a:r>
              <a:rPr lang="hu-HU" sz="1400" dirty="0" smtClean="0"/>
              <a:t>         the-scalable-vector-extension-sve-for-the-armv8-a-architecture</a:t>
            </a:r>
            <a:endParaRPr lang="en-US" sz="1400" dirty="0"/>
          </a:p>
        </p:txBody>
      </p:sp>
    </p:spTree>
    <p:extLst>
      <p:ext uri="{BB962C8B-B14F-4D97-AF65-F5344CB8AC3E}">
        <p14:creationId xmlns:p14="http://schemas.microsoft.com/office/powerpoint/2010/main" val="911035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2.2</a:t>
            </a:r>
            <a:r>
              <a:rPr lang="hu-HU" smtClean="0"/>
              <a:t>.1 Overview (1)</a:t>
            </a:r>
            <a:endParaRPr lang="hu-HU"/>
          </a:p>
        </p:txBody>
      </p:sp>
      <p:sp>
        <p:nvSpPr>
          <p:cNvPr id="22" name="Rectangle 21"/>
          <p:cNvSpPr/>
          <p:nvPr/>
        </p:nvSpPr>
        <p:spPr>
          <a:xfrm>
            <a:off x="182563" y="629165"/>
            <a:ext cx="8550611" cy="723275"/>
          </a:xfrm>
          <a:prstGeom prst="rect">
            <a:avLst/>
          </a:prstGeom>
        </p:spPr>
        <p:txBody>
          <a:bodyPr wrap="square">
            <a:spAutoFit/>
          </a:bodyPr>
          <a:lstStyle/>
          <a:p>
            <a:pPr lvl="0">
              <a:spcAft>
                <a:spcPts val="600"/>
              </a:spcAft>
            </a:pPr>
            <a:r>
              <a:rPr lang="hu-HU" dirty="0" smtClean="0">
                <a:solidFill>
                  <a:srgbClr val="333399"/>
                </a:solidFill>
              </a:rPr>
              <a:t>2.2 ISA</a:t>
            </a:r>
            <a:r>
              <a:rPr lang="en-US" dirty="0" smtClean="0">
                <a:solidFill>
                  <a:srgbClr val="333399"/>
                </a:solidFill>
              </a:rPr>
              <a:t> extensions</a:t>
            </a:r>
            <a:r>
              <a:rPr lang="hu-HU" dirty="0" smtClean="0">
                <a:solidFill>
                  <a:srgbClr val="333399"/>
                </a:solidFill>
              </a:rPr>
              <a:t> introduced</a:t>
            </a:r>
            <a:r>
              <a:rPr lang="en-US" dirty="0" smtClean="0">
                <a:solidFill>
                  <a:srgbClr val="333399"/>
                </a:solidFill>
              </a:rPr>
              <a:t> to </a:t>
            </a:r>
            <a:r>
              <a:rPr lang="hu-HU" dirty="0">
                <a:solidFill>
                  <a:srgbClr val="333399"/>
                </a:solidFill>
              </a:rPr>
              <a:t>enhance </a:t>
            </a:r>
            <a:r>
              <a:rPr lang="hu-HU" dirty="0" smtClean="0">
                <a:solidFill>
                  <a:srgbClr val="333399"/>
                </a:solidFill>
              </a:rPr>
              <a:t>compute capabilities</a:t>
            </a:r>
          </a:p>
          <a:p>
            <a:pPr lvl="0">
              <a:spcAft>
                <a:spcPts val="600"/>
              </a:spcAft>
            </a:pPr>
            <a:r>
              <a:rPr lang="hu-HU" dirty="0" smtClean="0">
                <a:solidFill>
                  <a:srgbClr val="333399"/>
                </a:solidFill>
              </a:rPr>
              <a:t>2.2.1 Overview</a:t>
            </a:r>
            <a:endParaRPr lang="en-US" dirty="0">
              <a:solidFill>
                <a:srgbClr val="333399"/>
              </a:solidFill>
            </a:endParaRPr>
          </a:p>
        </p:txBody>
      </p:sp>
      <p:grpSp>
        <p:nvGrpSpPr>
          <p:cNvPr id="17" name="Group 16"/>
          <p:cNvGrpSpPr/>
          <p:nvPr/>
        </p:nvGrpSpPr>
        <p:grpSpPr>
          <a:xfrm>
            <a:off x="29701" y="1609047"/>
            <a:ext cx="9132809" cy="1954462"/>
            <a:chOff x="29701" y="1384528"/>
            <a:chExt cx="9132809" cy="1954462"/>
          </a:xfrm>
        </p:grpSpPr>
        <p:sp>
          <p:nvSpPr>
            <p:cNvPr id="18" name="Text Box 7"/>
            <p:cNvSpPr txBox="1">
              <a:spLocks noChangeArrowheads="1"/>
            </p:cNvSpPr>
            <p:nvPr/>
          </p:nvSpPr>
          <p:spPr bwMode="auto">
            <a:xfrm>
              <a:off x="29701" y="2185972"/>
              <a:ext cx="220203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US" altLang="en-US" sz="1300" b="1" dirty="0">
                  <a:solidFill>
                    <a:srgbClr val="000000"/>
                  </a:solidFill>
                </a:rPr>
                <a:t>ISA </a:t>
              </a:r>
              <a:r>
                <a:rPr lang="en-US" altLang="en-US" sz="1300" b="1" dirty="0" smtClean="0">
                  <a:solidFill>
                    <a:srgbClr val="000000"/>
                  </a:solidFill>
                </a:rPr>
                <a:t>extensions</a:t>
              </a:r>
              <a:endParaRPr lang="hu-HU" altLang="en-US" sz="1300" b="1" dirty="0" smtClean="0">
                <a:solidFill>
                  <a:srgbClr val="000000"/>
                </a:solidFill>
              </a:endParaRPr>
            </a:p>
            <a:p>
              <a:pPr algn="ctr">
                <a:spcBef>
                  <a:spcPct val="0"/>
                </a:spcBef>
                <a:buClrTx/>
                <a:buSzTx/>
                <a:buFontTx/>
                <a:buNone/>
              </a:pPr>
              <a:r>
                <a:rPr lang="hu-HU" altLang="en-US" sz="1300" b="1" dirty="0" smtClean="0">
                  <a:solidFill>
                    <a:srgbClr val="000000"/>
                  </a:solidFill>
                </a:rPr>
                <a:t>to</a:t>
              </a:r>
              <a:r>
                <a:rPr lang="en-US" altLang="en-US" sz="1300" b="1" dirty="0" smtClean="0">
                  <a:solidFill>
                    <a:srgbClr val="000000"/>
                  </a:solidFill>
                </a:rPr>
                <a:t> </a:t>
              </a:r>
              <a:r>
                <a:rPr lang="hu-HU" altLang="en-US" sz="1300" b="1" dirty="0" smtClean="0">
                  <a:solidFill>
                    <a:srgbClr val="000000"/>
                  </a:solidFill>
                </a:rPr>
                <a:t>enhance</a:t>
              </a:r>
            </a:p>
            <a:p>
              <a:pPr algn="ctr">
                <a:spcBef>
                  <a:spcPct val="0"/>
                </a:spcBef>
                <a:buClrTx/>
                <a:buSzTx/>
                <a:buFontTx/>
                <a:buNone/>
              </a:pPr>
              <a:r>
                <a:rPr lang="hu-HU" altLang="en-US" sz="1300" b="1" dirty="0" smtClean="0">
                  <a:solidFill>
                    <a:srgbClr val="000000"/>
                  </a:solidFill>
                </a:rPr>
                <a:t> </a:t>
              </a:r>
              <a:r>
                <a:rPr lang="en-US" altLang="en-US" sz="1300" b="1" dirty="0" smtClean="0">
                  <a:solidFill>
                    <a:srgbClr val="000000"/>
                  </a:solidFill>
                </a:rPr>
                <a:t>compute capabilities</a:t>
              </a:r>
              <a:endParaRPr lang="en-US" altLang="en-US" sz="1300" b="1" dirty="0">
                <a:solidFill>
                  <a:srgbClr val="000000"/>
                </a:solidFill>
              </a:endParaRPr>
            </a:p>
          </p:txBody>
        </p:sp>
        <p:sp>
          <p:nvSpPr>
            <p:cNvPr id="19" name="Text Box 16"/>
            <p:cNvSpPr txBox="1">
              <a:spLocks noChangeArrowheads="1"/>
            </p:cNvSpPr>
            <p:nvPr/>
          </p:nvSpPr>
          <p:spPr bwMode="auto">
            <a:xfrm>
              <a:off x="3446875" y="1384528"/>
              <a:ext cx="2079824" cy="24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r>
                <a:rPr lang="en-US" altLang="en-US" sz="1300" b="1" dirty="0" smtClean="0">
                  <a:solidFill>
                    <a:srgbClr val="000000"/>
                  </a:solidFill>
                </a:rPr>
                <a:t>ARM</a:t>
              </a:r>
              <a:r>
                <a:rPr lang="hu-HU" altLang="en-US" sz="1300" b="1" dirty="0" smtClean="0">
                  <a:solidFill>
                    <a:srgbClr val="000000"/>
                  </a:solidFill>
                </a:rPr>
                <a:t>’s ISA extensions </a:t>
              </a:r>
              <a:endParaRPr lang="en-US" altLang="en-US" sz="1300" b="1" dirty="0">
                <a:solidFill>
                  <a:srgbClr val="000000"/>
                </a:solidFill>
              </a:endParaRPr>
            </a:p>
          </p:txBody>
        </p:sp>
        <p:sp>
          <p:nvSpPr>
            <p:cNvPr id="20" name="Line 17"/>
            <p:cNvSpPr>
              <a:spLocks noChangeShapeType="1"/>
            </p:cNvSpPr>
            <p:nvPr/>
          </p:nvSpPr>
          <p:spPr bwMode="auto">
            <a:xfrm flipV="1">
              <a:off x="1161329" y="1953043"/>
              <a:ext cx="6768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21" name="Line 22"/>
            <p:cNvSpPr>
              <a:spLocks noChangeShapeType="1"/>
            </p:cNvSpPr>
            <p:nvPr/>
          </p:nvSpPr>
          <p:spPr bwMode="auto">
            <a:xfrm>
              <a:off x="4481990" y="1681979"/>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23" name="Line 25"/>
            <p:cNvSpPr>
              <a:spLocks noChangeShapeType="1"/>
            </p:cNvSpPr>
            <p:nvPr/>
          </p:nvSpPr>
          <p:spPr bwMode="auto">
            <a:xfrm>
              <a:off x="1152307" y="1953043"/>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37" name="Line 29"/>
            <p:cNvSpPr>
              <a:spLocks noChangeShapeType="1"/>
            </p:cNvSpPr>
            <p:nvPr/>
          </p:nvSpPr>
          <p:spPr bwMode="auto">
            <a:xfrm flipH="1">
              <a:off x="7941164" y="1946671"/>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38" name="Text Box 7"/>
            <p:cNvSpPr txBox="1">
              <a:spLocks noChangeArrowheads="1"/>
            </p:cNvSpPr>
            <p:nvPr/>
          </p:nvSpPr>
          <p:spPr bwMode="auto">
            <a:xfrm>
              <a:off x="4166955" y="2187694"/>
              <a:ext cx="274530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dirty="0" smtClean="0">
                  <a:solidFill>
                    <a:srgbClr val="000000"/>
                  </a:solidFill>
                </a:rPr>
                <a:t>ISA extensions</a:t>
              </a:r>
            </a:p>
            <a:p>
              <a:pPr algn="ctr">
                <a:spcBef>
                  <a:spcPct val="0"/>
                </a:spcBef>
                <a:buClrTx/>
                <a:buSzTx/>
                <a:buFontTx/>
                <a:buNone/>
              </a:pPr>
              <a:r>
                <a:rPr lang="hu-HU" altLang="en-US" sz="1300" b="1" dirty="0" smtClean="0">
                  <a:solidFill>
                    <a:srgbClr val="000000"/>
                  </a:solidFill>
                </a:rPr>
                <a:t> to speed up </a:t>
              </a:r>
            </a:p>
            <a:p>
              <a:pPr algn="ctr">
                <a:spcBef>
                  <a:spcPct val="0"/>
                </a:spcBef>
                <a:buClrTx/>
                <a:buSzTx/>
                <a:buFontTx/>
                <a:buNone/>
              </a:pPr>
              <a:r>
                <a:rPr lang="hu-HU" altLang="en-US" sz="1300" b="1" dirty="0" smtClean="0">
                  <a:solidFill>
                    <a:srgbClr val="000000"/>
                  </a:solidFill>
                </a:rPr>
                <a:t>the execution of bytecodes</a:t>
              </a:r>
              <a:endParaRPr lang="en-US" altLang="en-US" sz="1300" b="1" dirty="0">
                <a:solidFill>
                  <a:srgbClr val="000000"/>
                </a:solidFill>
              </a:endParaRPr>
            </a:p>
          </p:txBody>
        </p:sp>
        <p:sp>
          <p:nvSpPr>
            <p:cNvPr id="39" name="Oval 13"/>
            <p:cNvSpPr>
              <a:spLocks noChangeArrowheads="1"/>
            </p:cNvSpPr>
            <p:nvPr/>
          </p:nvSpPr>
          <p:spPr bwMode="auto">
            <a:xfrm>
              <a:off x="5530359" y="2129287"/>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40" name="Line 25"/>
            <p:cNvSpPr>
              <a:spLocks noChangeShapeType="1"/>
            </p:cNvSpPr>
            <p:nvPr/>
          </p:nvSpPr>
          <p:spPr bwMode="auto">
            <a:xfrm>
              <a:off x="5564967" y="1957873"/>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41" name="Text Box 7"/>
            <p:cNvSpPr txBox="1">
              <a:spLocks noChangeArrowheads="1"/>
            </p:cNvSpPr>
            <p:nvPr/>
          </p:nvSpPr>
          <p:spPr bwMode="auto">
            <a:xfrm>
              <a:off x="6735446" y="2216804"/>
              <a:ext cx="2427064"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dirty="0" smtClean="0">
                  <a:solidFill>
                    <a:srgbClr val="000000"/>
                  </a:solidFill>
                </a:rPr>
                <a:t>ISA extensions</a:t>
              </a:r>
            </a:p>
            <a:p>
              <a:pPr algn="ctr">
                <a:spcBef>
                  <a:spcPct val="0"/>
                </a:spcBef>
                <a:buClrTx/>
                <a:buSzTx/>
                <a:buFontTx/>
                <a:buNone/>
              </a:pPr>
              <a:r>
                <a:rPr lang="hu-HU" altLang="en-US" sz="1300" b="1" dirty="0" smtClean="0">
                  <a:solidFill>
                    <a:srgbClr val="000000"/>
                  </a:solidFill>
                </a:rPr>
                <a:t> to enhance</a:t>
              </a:r>
            </a:p>
            <a:p>
              <a:pPr algn="ctr">
                <a:spcBef>
                  <a:spcPct val="0"/>
                </a:spcBef>
                <a:buClrTx/>
                <a:buSzTx/>
                <a:buFontTx/>
                <a:buNone/>
              </a:pPr>
              <a:r>
                <a:rPr lang="hu-HU" altLang="en-US" sz="1300" b="1" dirty="0" smtClean="0">
                  <a:solidFill>
                    <a:srgbClr val="000000"/>
                  </a:solidFill>
                </a:rPr>
                <a:t> security</a:t>
              </a:r>
              <a:endParaRPr lang="en-US" altLang="en-US" sz="1300" b="1" dirty="0">
                <a:solidFill>
                  <a:srgbClr val="000000"/>
                </a:solidFill>
              </a:endParaRPr>
            </a:p>
          </p:txBody>
        </p:sp>
        <p:sp>
          <p:nvSpPr>
            <p:cNvPr id="42" name="Oval 13"/>
            <p:cNvSpPr>
              <a:spLocks noChangeArrowheads="1"/>
            </p:cNvSpPr>
            <p:nvPr/>
          </p:nvSpPr>
          <p:spPr bwMode="auto">
            <a:xfrm>
              <a:off x="1111488" y="2105397"/>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43" name="Oval 13"/>
            <p:cNvSpPr>
              <a:spLocks noChangeArrowheads="1"/>
            </p:cNvSpPr>
            <p:nvPr/>
          </p:nvSpPr>
          <p:spPr bwMode="auto">
            <a:xfrm>
              <a:off x="7905576" y="2100634"/>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44" name="Text Box 7"/>
            <p:cNvSpPr txBox="1">
              <a:spLocks noChangeArrowheads="1"/>
            </p:cNvSpPr>
            <p:nvPr/>
          </p:nvSpPr>
          <p:spPr bwMode="auto">
            <a:xfrm>
              <a:off x="2321750" y="2176408"/>
              <a:ext cx="184520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dirty="0" smtClean="0">
                  <a:solidFill>
                    <a:srgbClr val="000000"/>
                  </a:solidFill>
                </a:rPr>
                <a:t>ISA extensions</a:t>
              </a:r>
            </a:p>
            <a:p>
              <a:pPr algn="ctr">
                <a:spcBef>
                  <a:spcPct val="0"/>
                </a:spcBef>
                <a:buClrTx/>
                <a:buSzTx/>
                <a:buFontTx/>
                <a:buNone/>
              </a:pPr>
              <a:r>
                <a:rPr lang="hu-HU" altLang="en-US" sz="1300" b="1" dirty="0" smtClean="0">
                  <a:solidFill>
                    <a:srgbClr val="000000"/>
                  </a:solidFill>
                </a:rPr>
                <a:t> to reduce</a:t>
              </a:r>
            </a:p>
            <a:p>
              <a:pPr algn="ctr">
                <a:spcBef>
                  <a:spcPct val="0"/>
                </a:spcBef>
                <a:buClrTx/>
                <a:buSzTx/>
                <a:buFontTx/>
                <a:buNone/>
              </a:pPr>
              <a:r>
                <a:rPr lang="hu-HU" altLang="en-US" sz="1300" b="1" dirty="0" smtClean="0">
                  <a:solidFill>
                    <a:srgbClr val="000000"/>
                  </a:solidFill>
                </a:rPr>
                <a:t> code size</a:t>
              </a:r>
              <a:endParaRPr lang="en-US" altLang="en-US" sz="1300" b="1" dirty="0">
                <a:solidFill>
                  <a:srgbClr val="000000"/>
                </a:solidFill>
              </a:endParaRPr>
            </a:p>
          </p:txBody>
        </p:sp>
        <p:sp>
          <p:nvSpPr>
            <p:cNvPr id="45" name="Oval 13"/>
            <p:cNvSpPr>
              <a:spLocks noChangeArrowheads="1"/>
            </p:cNvSpPr>
            <p:nvPr/>
          </p:nvSpPr>
          <p:spPr bwMode="auto">
            <a:xfrm>
              <a:off x="3197015" y="2129085"/>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46" name="Line 25"/>
            <p:cNvSpPr>
              <a:spLocks noChangeShapeType="1"/>
            </p:cNvSpPr>
            <p:nvPr/>
          </p:nvSpPr>
          <p:spPr bwMode="auto">
            <a:xfrm>
              <a:off x="3231623" y="1952129"/>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47" name="TextBox 46"/>
            <p:cNvSpPr txBox="1"/>
            <p:nvPr/>
          </p:nvSpPr>
          <p:spPr>
            <a:xfrm>
              <a:off x="566555" y="3046602"/>
              <a:ext cx="1135247" cy="292388"/>
            </a:xfrm>
            <a:prstGeom prst="rect">
              <a:avLst/>
            </a:prstGeom>
            <a:noFill/>
          </p:spPr>
          <p:txBody>
            <a:bodyPr wrap="none" rtlCol="0">
              <a:spAutoFit/>
            </a:bodyPr>
            <a:lstStyle/>
            <a:p>
              <a:r>
                <a:rPr lang="hu-HU" sz="1300" i="1" dirty="0" smtClean="0"/>
                <a:t>Section 2.2</a:t>
              </a:r>
              <a:endParaRPr lang="en-US" sz="1300" i="1" dirty="0"/>
            </a:p>
          </p:txBody>
        </p:sp>
        <p:sp>
          <p:nvSpPr>
            <p:cNvPr id="48" name="TextBox 47"/>
            <p:cNvSpPr txBox="1"/>
            <p:nvPr/>
          </p:nvSpPr>
          <p:spPr>
            <a:xfrm>
              <a:off x="2671668" y="3046602"/>
              <a:ext cx="1135247" cy="292388"/>
            </a:xfrm>
            <a:prstGeom prst="rect">
              <a:avLst/>
            </a:prstGeom>
            <a:noFill/>
          </p:spPr>
          <p:txBody>
            <a:bodyPr wrap="none" rtlCol="0">
              <a:spAutoFit/>
            </a:bodyPr>
            <a:lstStyle/>
            <a:p>
              <a:r>
                <a:rPr lang="hu-HU" sz="1300" i="1" dirty="0" smtClean="0"/>
                <a:t>Section 2.3</a:t>
              </a:r>
              <a:endParaRPr lang="en-US" sz="1300" i="1" dirty="0"/>
            </a:p>
          </p:txBody>
        </p:sp>
        <p:sp>
          <p:nvSpPr>
            <p:cNvPr id="49" name="TextBox 48"/>
            <p:cNvSpPr txBox="1"/>
            <p:nvPr/>
          </p:nvSpPr>
          <p:spPr>
            <a:xfrm>
              <a:off x="5011928" y="3046602"/>
              <a:ext cx="1135247" cy="292388"/>
            </a:xfrm>
            <a:prstGeom prst="rect">
              <a:avLst/>
            </a:prstGeom>
            <a:noFill/>
          </p:spPr>
          <p:txBody>
            <a:bodyPr wrap="none" rtlCol="0">
              <a:spAutoFit/>
            </a:bodyPr>
            <a:lstStyle/>
            <a:p>
              <a:r>
                <a:rPr lang="hu-HU" sz="1300" i="1" dirty="0" smtClean="0"/>
                <a:t>Section 2.4</a:t>
              </a:r>
              <a:endParaRPr lang="en-US" sz="1300" i="1" dirty="0"/>
            </a:p>
          </p:txBody>
        </p:sp>
        <p:sp>
          <p:nvSpPr>
            <p:cNvPr id="50" name="TextBox 49"/>
            <p:cNvSpPr txBox="1"/>
            <p:nvPr/>
          </p:nvSpPr>
          <p:spPr>
            <a:xfrm>
              <a:off x="7397193" y="3046602"/>
              <a:ext cx="1135247" cy="292388"/>
            </a:xfrm>
            <a:prstGeom prst="rect">
              <a:avLst/>
            </a:prstGeom>
            <a:noFill/>
          </p:spPr>
          <p:txBody>
            <a:bodyPr wrap="none" rtlCol="0">
              <a:spAutoFit/>
            </a:bodyPr>
            <a:lstStyle/>
            <a:p>
              <a:r>
                <a:rPr lang="hu-HU" sz="1300" i="1" dirty="0" smtClean="0"/>
                <a:t>Section 2.5</a:t>
              </a:r>
              <a:endParaRPr lang="en-US" sz="1300" i="1" dirty="0"/>
            </a:p>
          </p:txBody>
        </p:sp>
      </p:grpSp>
      <p:sp>
        <p:nvSpPr>
          <p:cNvPr id="51" name="Rounded Rectangle 50"/>
          <p:cNvSpPr/>
          <p:nvPr/>
        </p:nvSpPr>
        <p:spPr bwMode="auto">
          <a:xfrm>
            <a:off x="123410" y="2393379"/>
            <a:ext cx="2076797" cy="1215641"/>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4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145940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Egyenes összekötő 35"/>
          <p:cNvCxnSpPr>
            <a:endCxn id="18" idx="2"/>
          </p:cNvCxnSpPr>
          <p:nvPr/>
        </p:nvCxnSpPr>
        <p:spPr>
          <a:xfrm flipH="1">
            <a:off x="7583696" y="677928"/>
            <a:ext cx="60" cy="488891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1" name="Title 1"/>
          <p:cNvSpPr>
            <a:spLocks noGrp="1"/>
          </p:cNvSpPr>
          <p:nvPr>
            <p:ph type="title"/>
          </p:nvPr>
        </p:nvSpPr>
        <p:spPr>
          <a:xfrm>
            <a:off x="0" y="0"/>
            <a:ext cx="9144000" cy="393700"/>
          </a:xfrm>
        </p:spPr>
        <p:txBody>
          <a:bodyPr/>
          <a:lstStyle/>
          <a:p>
            <a:r>
              <a:rPr lang="en-US" dirty="0" smtClean="0"/>
              <a:t>2.</a:t>
            </a:r>
            <a:r>
              <a:rPr lang="hu-HU" dirty="0" smtClean="0"/>
              <a:t>2.1 Overview (2)</a:t>
            </a:r>
            <a:endParaRPr lang="en-US" dirty="0"/>
          </a:p>
        </p:txBody>
      </p:sp>
      <p:sp>
        <p:nvSpPr>
          <p:cNvPr id="27" name="TextBox 26"/>
          <p:cNvSpPr txBox="1"/>
          <p:nvPr/>
        </p:nvSpPr>
        <p:spPr>
          <a:xfrm>
            <a:off x="296525" y="6546871"/>
            <a:ext cx="3947812" cy="292388"/>
          </a:xfrm>
          <a:prstGeom prst="rect">
            <a:avLst/>
          </a:prstGeom>
          <a:noFill/>
        </p:spPr>
        <p:txBody>
          <a:bodyPr wrap="none" rtlCol="0">
            <a:spAutoFit/>
          </a:bodyPr>
          <a:lstStyle/>
          <a:p>
            <a:r>
              <a:rPr lang="hu-HU" sz="1300" dirty="0" smtClean="0"/>
              <a:t>Remarks: See on the slide 2.1 Overview (5).</a:t>
            </a:r>
            <a:endParaRPr lang="en-US" sz="1300" dirty="0"/>
          </a:p>
        </p:txBody>
      </p:sp>
      <p:sp>
        <p:nvSpPr>
          <p:cNvPr id="85" name="TextBox 84"/>
          <p:cNvSpPr txBox="1"/>
          <p:nvPr/>
        </p:nvSpPr>
        <p:spPr>
          <a:xfrm>
            <a:off x="26495" y="628224"/>
            <a:ext cx="9304663" cy="369332"/>
          </a:xfrm>
          <a:prstGeom prst="rect">
            <a:avLst/>
          </a:prstGeom>
          <a:noFill/>
        </p:spPr>
        <p:txBody>
          <a:bodyPr wrap="none" rtlCol="0">
            <a:spAutoFit/>
          </a:bodyPr>
          <a:lstStyle/>
          <a:p>
            <a:r>
              <a:rPr lang="en-US" dirty="0" smtClean="0">
                <a:solidFill>
                  <a:srgbClr val="333399"/>
                </a:solidFill>
              </a:rPr>
              <a:t>Overview of </a:t>
            </a:r>
            <a:r>
              <a:rPr lang="hu-HU" dirty="0" smtClean="0">
                <a:solidFill>
                  <a:srgbClr val="333399"/>
                </a:solidFill>
              </a:rPr>
              <a:t>the </a:t>
            </a:r>
            <a:r>
              <a:rPr lang="en-US" dirty="0" smtClean="0">
                <a:solidFill>
                  <a:srgbClr val="333399"/>
                </a:solidFill>
              </a:rPr>
              <a:t>ISA extensions introduced to enhance compute capabilities</a:t>
            </a:r>
            <a:r>
              <a:rPr lang="hu-HU" dirty="0" smtClean="0">
                <a:solidFill>
                  <a:srgbClr val="333399"/>
                </a:solidFill>
              </a:rPr>
              <a:t>-1</a:t>
            </a:r>
            <a:r>
              <a:rPr lang="en-US" dirty="0" smtClean="0">
                <a:solidFill>
                  <a:srgbClr val="333399"/>
                </a:solidFill>
              </a:rPr>
              <a:t> </a:t>
            </a:r>
            <a:endParaRPr lang="en-US" dirty="0">
              <a:solidFill>
                <a:srgbClr val="333399"/>
              </a:solidFill>
            </a:endParaRPr>
          </a:p>
        </p:txBody>
      </p:sp>
      <p:grpSp>
        <p:nvGrpSpPr>
          <p:cNvPr id="34" name="Group 33"/>
          <p:cNvGrpSpPr/>
          <p:nvPr/>
        </p:nvGrpSpPr>
        <p:grpSpPr>
          <a:xfrm>
            <a:off x="64897" y="1138843"/>
            <a:ext cx="8604799" cy="5392652"/>
            <a:chOff x="64897" y="1138843"/>
            <a:chExt cx="8604799" cy="5392652"/>
          </a:xfrm>
        </p:grpSpPr>
        <p:grpSp>
          <p:nvGrpSpPr>
            <p:cNvPr id="25" name="Group 24"/>
            <p:cNvGrpSpPr/>
            <p:nvPr/>
          </p:nvGrpSpPr>
          <p:grpSpPr>
            <a:xfrm>
              <a:off x="64897" y="1138844"/>
              <a:ext cx="8604799" cy="5392651"/>
              <a:chOff x="64897" y="1332224"/>
              <a:chExt cx="8604799" cy="5392651"/>
            </a:xfrm>
          </p:grpSpPr>
          <p:sp>
            <p:nvSpPr>
              <p:cNvPr id="3" name="Lekerekített téglalap 43"/>
              <p:cNvSpPr/>
              <p:nvPr/>
            </p:nvSpPr>
            <p:spPr>
              <a:xfrm>
                <a:off x="1159876" y="5092868"/>
                <a:ext cx="1188000" cy="614484"/>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0">
                  <a:solidFill>
                    <a:srgbClr val="000000"/>
                  </a:solidFill>
                  <a:ea typeface="Verdana" panose="020B0604030504040204" pitchFamily="34" charset="0"/>
                  <a:cs typeface="Verdana" panose="020B0604030504040204" pitchFamily="34" charset="0"/>
                </a:endParaRPr>
              </a:p>
            </p:txBody>
          </p:sp>
          <p:sp>
            <p:nvSpPr>
              <p:cNvPr id="4" name="Lekerekített téglalap 42"/>
              <p:cNvSpPr/>
              <p:nvPr/>
            </p:nvSpPr>
            <p:spPr>
              <a:xfrm>
                <a:off x="2421571" y="3689462"/>
                <a:ext cx="1235533" cy="1980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0">
                  <a:solidFill>
                    <a:srgbClr val="000000"/>
                  </a:solidFill>
                  <a:ea typeface="Verdana" panose="020B0604030504040204" pitchFamily="34" charset="0"/>
                  <a:cs typeface="Verdana" panose="020B0604030504040204" pitchFamily="34" charset="0"/>
                </a:endParaRPr>
              </a:p>
            </p:txBody>
          </p:sp>
          <p:sp>
            <p:nvSpPr>
              <p:cNvPr id="5" name="Lekerekített téglalap 3"/>
              <p:cNvSpPr/>
              <p:nvPr/>
            </p:nvSpPr>
            <p:spPr>
              <a:xfrm>
                <a:off x="1208832" y="5812731"/>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a:solidFill>
                      <a:srgbClr val="FFFFFF"/>
                    </a:solidFill>
                    <a:ea typeface="Verdana" panose="020B0604030504040204" pitchFamily="34" charset="0"/>
                    <a:cs typeface="Verdana" panose="020B0604030504040204" pitchFamily="34" charset="0"/>
                  </a:rPr>
                  <a:t>ARMv4</a:t>
                </a:r>
              </a:p>
            </p:txBody>
          </p:sp>
          <p:sp>
            <p:nvSpPr>
              <p:cNvPr id="6" name="Lekerekített téglalap 4"/>
              <p:cNvSpPr/>
              <p:nvPr/>
            </p:nvSpPr>
            <p:spPr>
              <a:xfrm>
                <a:off x="2546368" y="5812731"/>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a:solidFill>
                      <a:srgbClr val="FFFFFF"/>
                    </a:solidFill>
                    <a:ea typeface="Verdana" panose="020B0604030504040204" pitchFamily="34" charset="0"/>
                    <a:cs typeface="Verdana" panose="020B0604030504040204" pitchFamily="34" charset="0"/>
                  </a:rPr>
                  <a:t>ARMv5</a:t>
                </a:r>
              </a:p>
            </p:txBody>
          </p:sp>
          <p:sp>
            <p:nvSpPr>
              <p:cNvPr id="7" name="Lekerekített téglalap 5"/>
              <p:cNvSpPr/>
              <p:nvPr/>
            </p:nvSpPr>
            <p:spPr>
              <a:xfrm>
                <a:off x="3873488" y="5812731"/>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a:solidFill>
                      <a:srgbClr val="FFFFFF"/>
                    </a:solidFill>
                    <a:ea typeface="Verdana" panose="020B0604030504040204" pitchFamily="34" charset="0"/>
                    <a:cs typeface="Verdana" panose="020B0604030504040204" pitchFamily="34" charset="0"/>
                  </a:rPr>
                  <a:t>ARMv6</a:t>
                </a:r>
              </a:p>
            </p:txBody>
          </p:sp>
          <p:sp>
            <p:nvSpPr>
              <p:cNvPr id="8" name="Lekerekített téglalap 6"/>
              <p:cNvSpPr/>
              <p:nvPr/>
            </p:nvSpPr>
            <p:spPr>
              <a:xfrm>
                <a:off x="6503756" y="5812731"/>
                <a:ext cx="216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a:solidFill>
                      <a:srgbClr val="FFFFFF"/>
                    </a:solidFill>
                    <a:ea typeface="Verdana" panose="020B0604030504040204" pitchFamily="34" charset="0"/>
                    <a:cs typeface="Verdana" panose="020B0604030504040204" pitchFamily="34" charset="0"/>
                  </a:rPr>
                  <a:t>ARMv8-A</a:t>
                </a:r>
              </a:p>
            </p:txBody>
          </p:sp>
          <p:sp>
            <p:nvSpPr>
              <p:cNvPr id="9" name="Lekerekített téglalap 7"/>
              <p:cNvSpPr/>
              <p:nvPr/>
            </p:nvSpPr>
            <p:spPr>
              <a:xfrm>
                <a:off x="5207492" y="5812731"/>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a:solidFill>
                      <a:srgbClr val="FFFFFF"/>
                    </a:solidFill>
                    <a:ea typeface="Verdana" panose="020B0604030504040204" pitchFamily="34" charset="0"/>
                    <a:cs typeface="Verdana" panose="020B0604030504040204" pitchFamily="34" charset="0"/>
                  </a:rPr>
                  <a:t>ARMv7-A/R</a:t>
                </a:r>
              </a:p>
            </p:txBody>
          </p:sp>
          <p:sp>
            <p:nvSpPr>
              <p:cNvPr id="10" name="Lekerekített téglalap 8"/>
              <p:cNvSpPr/>
              <p:nvPr/>
            </p:nvSpPr>
            <p:spPr>
              <a:xfrm>
                <a:off x="2494164" y="4359415"/>
                <a:ext cx="1116000" cy="360000"/>
              </a:xfrm>
              <a:prstGeom prst="roundRect">
                <a:avLst/>
              </a:prstGeom>
              <a:solidFill>
                <a:schemeClr val="bg1">
                  <a:lumMod val="85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Jazelle</a:t>
                </a:r>
              </a:p>
              <a:p>
                <a:pPr algn="ctr"/>
                <a:r>
                  <a:rPr lang="hu-HU" sz="1050" dirty="0" smtClean="0">
                    <a:solidFill>
                      <a:srgbClr val="000000"/>
                    </a:solidFill>
                    <a:ea typeface="Verdana" panose="020B0604030504040204" pitchFamily="34" charset="0"/>
                    <a:cs typeface="Verdana" panose="020B0604030504040204" pitchFamily="34" charset="0"/>
                  </a:rPr>
                  <a:t>(Jazelle DBX)</a:t>
                </a:r>
                <a:endParaRPr lang="hu-HU" sz="1050" dirty="0">
                  <a:solidFill>
                    <a:srgbClr val="000000"/>
                  </a:solidFill>
                  <a:ea typeface="Verdana" panose="020B0604030504040204" pitchFamily="34" charset="0"/>
                  <a:cs typeface="Verdana" panose="020B0604030504040204" pitchFamily="34" charset="0"/>
                </a:endParaRPr>
              </a:p>
            </p:txBody>
          </p:sp>
          <p:sp>
            <p:nvSpPr>
              <p:cNvPr id="11" name="Lekerekített téglalap 9"/>
              <p:cNvSpPr/>
              <p:nvPr/>
            </p:nvSpPr>
            <p:spPr>
              <a:xfrm>
                <a:off x="2521494" y="3903955"/>
                <a:ext cx="1086534" cy="360000"/>
              </a:xfrm>
              <a:prstGeom prst="roundRect">
                <a:avLst/>
              </a:prstGeom>
              <a:solidFill>
                <a:srgbClr val="C6C6EC"/>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err="1">
                    <a:solidFill>
                      <a:srgbClr val="000000"/>
                    </a:solidFill>
                    <a:ea typeface="Verdana" panose="020B0604030504040204" pitchFamily="34" charset="0"/>
                    <a:cs typeface="Verdana" panose="020B0604030504040204" pitchFamily="34" charset="0"/>
                  </a:rPr>
                  <a:t>VFPv</a:t>
                </a:r>
                <a:r>
                  <a:rPr lang="en-US" sz="1050">
                    <a:solidFill>
                      <a:srgbClr val="000000"/>
                    </a:solidFill>
                    <a:ea typeface="Verdana" panose="020B0604030504040204" pitchFamily="34" charset="0"/>
                    <a:cs typeface="Verdana" panose="020B0604030504040204" pitchFamily="34" charset="0"/>
                  </a:rPr>
                  <a:t>1/</a:t>
                </a:r>
                <a:r>
                  <a:rPr lang="hu-HU" sz="1050">
                    <a:solidFill>
                      <a:srgbClr val="000000"/>
                    </a:solidFill>
                    <a:ea typeface="Verdana" panose="020B0604030504040204" pitchFamily="34" charset="0"/>
                    <a:cs typeface="Verdana" panose="020B0604030504040204" pitchFamily="34" charset="0"/>
                  </a:rPr>
                  <a:t>2</a:t>
                </a:r>
              </a:p>
            </p:txBody>
          </p:sp>
          <p:sp>
            <p:nvSpPr>
              <p:cNvPr id="12" name="Lekerekített téglalap 10"/>
              <p:cNvSpPr/>
              <p:nvPr/>
            </p:nvSpPr>
            <p:spPr>
              <a:xfrm>
                <a:off x="1208832" y="5251584"/>
                <a:ext cx="1080000" cy="360000"/>
              </a:xfrm>
              <a:prstGeom prst="roundRect">
                <a:avLst/>
              </a:prstGeom>
              <a:solidFill>
                <a:srgbClr val="99999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err="1">
                    <a:solidFill>
                      <a:srgbClr val="000000"/>
                    </a:solidFill>
                    <a:ea typeface="Verdana" panose="020B0604030504040204" pitchFamily="34" charset="0"/>
                    <a:cs typeface="Verdana" panose="020B0604030504040204" pitchFamily="34" charset="0"/>
                  </a:rPr>
                  <a:t>Thumb</a:t>
                </a:r>
                <a:endParaRPr lang="en-US" sz="1050">
                  <a:solidFill>
                    <a:srgbClr val="000000"/>
                  </a:solidFill>
                  <a:ea typeface="Verdana" panose="020B0604030504040204" pitchFamily="34" charset="0"/>
                  <a:cs typeface="Verdana" panose="020B0604030504040204" pitchFamily="34" charset="0"/>
                </a:endParaRPr>
              </a:p>
              <a:p>
                <a:pPr algn="ctr"/>
                <a:r>
                  <a:rPr lang="en-US" sz="1050">
                    <a:solidFill>
                      <a:srgbClr val="000000"/>
                    </a:solidFill>
                    <a:ea typeface="Verdana" panose="020B0604030504040204" pitchFamily="34" charset="0"/>
                    <a:cs typeface="Verdana" panose="020B0604030504040204" pitchFamily="34" charset="0"/>
                  </a:rPr>
                  <a:t>(ARMv4T)</a:t>
                </a:r>
                <a:endParaRPr lang="hu-HU" sz="1050">
                  <a:solidFill>
                    <a:srgbClr val="000000"/>
                  </a:solidFill>
                  <a:ea typeface="Verdana" panose="020B0604030504040204" pitchFamily="34" charset="0"/>
                  <a:cs typeface="Verdana" panose="020B0604030504040204" pitchFamily="34" charset="0"/>
                </a:endParaRPr>
              </a:p>
            </p:txBody>
          </p:sp>
          <p:sp>
            <p:nvSpPr>
              <p:cNvPr id="13" name="Lekerekített téglalap 11"/>
              <p:cNvSpPr/>
              <p:nvPr/>
            </p:nvSpPr>
            <p:spPr>
              <a:xfrm>
                <a:off x="3801120" y="2245550"/>
                <a:ext cx="1188000" cy="2698472"/>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0">
                  <a:solidFill>
                    <a:srgbClr val="000000"/>
                  </a:solidFill>
                  <a:ea typeface="Verdana" panose="020B0604030504040204" pitchFamily="34" charset="0"/>
                  <a:cs typeface="Verdana" panose="020B0604030504040204" pitchFamily="34" charset="0"/>
                </a:endParaRPr>
              </a:p>
            </p:txBody>
          </p:sp>
          <p:sp>
            <p:nvSpPr>
              <p:cNvPr id="14" name="Lekerekített téglalap 12"/>
              <p:cNvSpPr/>
              <p:nvPr/>
            </p:nvSpPr>
            <p:spPr>
              <a:xfrm>
                <a:off x="3861995" y="3116584"/>
                <a:ext cx="1080000" cy="360000"/>
              </a:xfrm>
              <a:prstGeom prst="roundRect">
                <a:avLst/>
              </a:prstGeom>
              <a:solidFill>
                <a:srgbClr val="83A6D9"/>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a:solidFill>
                      <a:srgbClr val="000000"/>
                    </a:solidFill>
                    <a:ea typeface="Verdana" panose="020B0604030504040204" pitchFamily="34" charset="0"/>
                    <a:cs typeface="Verdana" panose="020B0604030504040204" pitchFamily="34" charset="0"/>
                  </a:rPr>
                  <a:t>SIMD</a:t>
                </a:r>
              </a:p>
            </p:txBody>
          </p:sp>
          <p:sp>
            <p:nvSpPr>
              <p:cNvPr id="15" name="Lekerekített téglalap 13"/>
              <p:cNvSpPr/>
              <p:nvPr/>
            </p:nvSpPr>
            <p:spPr>
              <a:xfrm>
                <a:off x="3861995" y="2275963"/>
                <a:ext cx="1080000" cy="360000"/>
              </a:xfrm>
              <a:prstGeom prst="roundRect">
                <a:avLst/>
              </a:prstGeom>
              <a:solidFill>
                <a:srgbClr val="FF8585"/>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err="1">
                    <a:solidFill>
                      <a:srgbClr val="000000"/>
                    </a:solidFill>
                    <a:ea typeface="Verdana" panose="020B0604030504040204" pitchFamily="34" charset="0"/>
                    <a:cs typeface="Verdana" panose="020B0604030504040204" pitchFamily="34" charset="0"/>
                  </a:rPr>
                  <a:t>TrustZone</a:t>
                </a:r>
                <a:endParaRPr lang="hu-HU" sz="1050">
                  <a:solidFill>
                    <a:srgbClr val="000000"/>
                  </a:solidFill>
                  <a:ea typeface="Verdana" panose="020B0604030504040204" pitchFamily="34" charset="0"/>
                  <a:cs typeface="Verdana" panose="020B0604030504040204" pitchFamily="34" charset="0"/>
                </a:endParaRPr>
              </a:p>
            </p:txBody>
          </p:sp>
          <p:sp>
            <p:nvSpPr>
              <p:cNvPr id="16" name="Lekerekített téglalap 14"/>
              <p:cNvSpPr/>
              <p:nvPr/>
            </p:nvSpPr>
            <p:spPr>
              <a:xfrm>
                <a:off x="5103607" y="2245550"/>
                <a:ext cx="1188000" cy="2698472"/>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0">
                  <a:solidFill>
                    <a:srgbClr val="000000"/>
                  </a:solidFill>
                  <a:ea typeface="Verdana" panose="020B0604030504040204" pitchFamily="34" charset="0"/>
                  <a:cs typeface="Verdana" panose="020B0604030504040204" pitchFamily="34" charset="0"/>
                </a:endParaRPr>
              </a:p>
            </p:txBody>
          </p:sp>
          <p:sp>
            <p:nvSpPr>
              <p:cNvPr id="17" name="Lekerekített téglalap 15"/>
              <p:cNvSpPr/>
              <p:nvPr/>
            </p:nvSpPr>
            <p:spPr>
              <a:xfrm>
                <a:off x="3851920" y="5265131"/>
                <a:ext cx="1080000" cy="360000"/>
              </a:xfrm>
              <a:prstGeom prst="roundRect">
                <a:avLst/>
              </a:prstGeom>
              <a:solidFill>
                <a:srgbClr val="99999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a:solidFill>
                      <a:srgbClr val="000000"/>
                    </a:solidFill>
                    <a:ea typeface="Verdana" panose="020B0604030504040204" pitchFamily="34" charset="0"/>
                    <a:cs typeface="Verdana" panose="020B0604030504040204" pitchFamily="34" charset="0"/>
                  </a:rPr>
                  <a:t>Thumb-2</a:t>
                </a:r>
                <a:endParaRPr lang="en-US" sz="1050">
                  <a:solidFill>
                    <a:srgbClr val="000000"/>
                  </a:solidFill>
                  <a:ea typeface="Verdana" panose="020B0604030504040204" pitchFamily="34" charset="0"/>
                  <a:cs typeface="Verdana" panose="020B0604030504040204" pitchFamily="34" charset="0"/>
                </a:endParaRPr>
              </a:p>
              <a:p>
                <a:pPr algn="ctr"/>
                <a:r>
                  <a:rPr lang="en-US" sz="1050">
                    <a:solidFill>
                      <a:srgbClr val="000000"/>
                    </a:solidFill>
                    <a:ea typeface="Verdana" panose="020B0604030504040204" pitchFamily="34" charset="0"/>
                    <a:cs typeface="Verdana" panose="020B0604030504040204" pitchFamily="34" charset="0"/>
                  </a:rPr>
                  <a:t>(ARMv6T2)</a:t>
                </a:r>
                <a:endParaRPr lang="hu-HU" sz="1050">
                  <a:solidFill>
                    <a:srgbClr val="000000"/>
                  </a:solidFill>
                  <a:ea typeface="Verdana" panose="020B0604030504040204" pitchFamily="34" charset="0"/>
                  <a:cs typeface="Verdana" panose="020B0604030504040204" pitchFamily="34" charset="0"/>
                </a:endParaRPr>
              </a:p>
            </p:txBody>
          </p:sp>
          <p:sp>
            <p:nvSpPr>
              <p:cNvPr id="18" name="Lekerekített téglalap 17"/>
              <p:cNvSpPr/>
              <p:nvPr/>
            </p:nvSpPr>
            <p:spPr>
              <a:xfrm>
                <a:off x="6503636" y="1332224"/>
                <a:ext cx="2160120" cy="4428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0" dirty="0">
                  <a:solidFill>
                    <a:srgbClr val="000000"/>
                  </a:solidFill>
                  <a:ea typeface="Verdana" panose="020B0604030504040204" pitchFamily="34" charset="0"/>
                  <a:cs typeface="Verdana" panose="020B0604030504040204" pitchFamily="34" charset="0"/>
                </a:endParaRPr>
              </a:p>
            </p:txBody>
          </p:sp>
          <p:sp>
            <p:nvSpPr>
              <p:cNvPr id="19" name="Lekerekített téglalap 18"/>
              <p:cNvSpPr/>
              <p:nvPr/>
            </p:nvSpPr>
            <p:spPr>
              <a:xfrm>
                <a:off x="5152942" y="3495319"/>
                <a:ext cx="1084235" cy="360000"/>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 </a:t>
                </a:r>
                <a:r>
                  <a:rPr lang="en-US" sz="1050" dirty="0" smtClean="0">
                    <a:solidFill>
                      <a:srgbClr val="000000"/>
                    </a:solidFill>
                    <a:ea typeface="Verdana" panose="020B0604030504040204" pitchFamily="34" charset="0"/>
                    <a:cs typeface="Verdana" panose="020B0604030504040204" pitchFamily="34" charset="0"/>
                  </a:rPr>
                  <a:t>Adv.</a:t>
                </a:r>
                <a:r>
                  <a:rPr lang="hu-HU" sz="1050" dirty="0" smtClean="0">
                    <a:solidFill>
                      <a:srgbClr val="000000"/>
                    </a:solidFill>
                    <a:ea typeface="Verdana" panose="020B0604030504040204" pitchFamily="34" charset="0"/>
                    <a:cs typeface="Verdana" panose="020B0604030504040204" pitchFamily="34" charset="0"/>
                  </a:rPr>
                  <a:t> SIMD</a:t>
                </a:r>
                <a:r>
                  <a:rPr lang="hu-HU" sz="1050" baseline="30000" dirty="0" smtClean="0">
                    <a:solidFill>
                      <a:srgbClr val="000000"/>
                    </a:solidFill>
                    <a:ea typeface="Verdana" panose="020B0604030504040204" pitchFamily="34" charset="0"/>
                    <a:cs typeface="Verdana" panose="020B0604030504040204" pitchFamily="34" charset="0"/>
                  </a:rPr>
                  <a:t>1</a:t>
                </a:r>
              </a:p>
              <a:p>
                <a:pPr algn="ctr"/>
                <a:r>
                  <a:rPr lang="hu-HU" sz="1050" dirty="0" smtClean="0">
                    <a:solidFill>
                      <a:srgbClr val="000000"/>
                    </a:solidFill>
                    <a:ea typeface="Verdana" panose="020B0604030504040204" pitchFamily="34" charset="0"/>
                    <a:cs typeface="Verdana" panose="020B0604030504040204" pitchFamily="34" charset="0"/>
                  </a:rPr>
                  <a:t>(NEON)</a:t>
                </a:r>
                <a:endParaRPr lang="hu-HU" sz="1050" dirty="0">
                  <a:solidFill>
                    <a:srgbClr val="000000"/>
                  </a:solidFill>
                  <a:ea typeface="Verdana" panose="020B0604030504040204" pitchFamily="34" charset="0"/>
                  <a:cs typeface="Verdana" panose="020B0604030504040204" pitchFamily="34" charset="0"/>
                </a:endParaRPr>
              </a:p>
            </p:txBody>
          </p:sp>
          <p:sp>
            <p:nvSpPr>
              <p:cNvPr id="20" name="Lekerekített téglalap 20"/>
              <p:cNvSpPr/>
              <p:nvPr/>
            </p:nvSpPr>
            <p:spPr>
              <a:xfrm>
                <a:off x="5152942" y="3914841"/>
                <a:ext cx="1080000" cy="360000"/>
              </a:xfrm>
              <a:prstGeom prst="roundRect">
                <a:avLst/>
              </a:prstGeom>
              <a:solidFill>
                <a:srgbClr val="C6C6EC"/>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VFPv3/v4</a:t>
                </a:r>
                <a:r>
                  <a:rPr lang="hu-HU" sz="1050" baseline="30000" dirty="0" smtClean="0">
                    <a:solidFill>
                      <a:srgbClr val="000000"/>
                    </a:solidFill>
                    <a:ea typeface="Verdana" panose="020B0604030504040204" pitchFamily="34" charset="0"/>
                    <a:cs typeface="Verdana" panose="020B0604030504040204" pitchFamily="34" charset="0"/>
                  </a:rPr>
                  <a:t>2</a:t>
                </a:r>
                <a:endParaRPr lang="hu-HU" sz="1050" baseline="30000" dirty="0">
                  <a:solidFill>
                    <a:srgbClr val="000000"/>
                  </a:solidFill>
                  <a:ea typeface="Verdana" panose="020B0604030504040204" pitchFamily="34" charset="0"/>
                  <a:cs typeface="Verdana" panose="020B0604030504040204" pitchFamily="34" charset="0"/>
                </a:endParaRPr>
              </a:p>
            </p:txBody>
          </p:sp>
          <p:sp>
            <p:nvSpPr>
              <p:cNvPr id="28" name="Jobbra nyíl 30"/>
              <p:cNvSpPr/>
              <p:nvPr/>
            </p:nvSpPr>
            <p:spPr>
              <a:xfrm>
                <a:off x="6291215" y="3595323"/>
                <a:ext cx="21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33" name="Lekerekített téglalap 36"/>
              <p:cNvSpPr/>
              <p:nvPr/>
            </p:nvSpPr>
            <p:spPr>
              <a:xfrm>
                <a:off x="6529889" y="1845518"/>
                <a:ext cx="1008000" cy="360000"/>
              </a:xfrm>
              <a:prstGeom prst="roundRect">
                <a:avLst/>
              </a:prstGeom>
              <a:solidFill>
                <a:srgbClr val="FFB3B3"/>
              </a:solidFill>
              <a:ln>
                <a:solidFill>
                  <a:srgbClr val="FF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a:solidFill>
                      <a:srgbClr val="000000"/>
                    </a:solidFill>
                    <a:ea typeface="Verdana" panose="020B0604030504040204" pitchFamily="34" charset="0"/>
                    <a:cs typeface="Verdana" panose="020B0604030504040204" pitchFamily="34" charset="0"/>
                  </a:rPr>
                  <a:t>C</a:t>
                </a:r>
                <a:r>
                  <a:rPr lang="en-US" sz="1050" dirty="0" err="1">
                    <a:solidFill>
                      <a:srgbClr val="000000"/>
                    </a:solidFill>
                    <a:ea typeface="Verdana" panose="020B0604030504040204" pitchFamily="34" charset="0"/>
                    <a:cs typeface="Verdana" panose="020B0604030504040204" pitchFamily="34" charset="0"/>
                  </a:rPr>
                  <a:t>rypto-graphy</a:t>
                </a:r>
                <a:r>
                  <a:rPr lang="en-US" sz="1050" dirty="0">
                    <a:solidFill>
                      <a:srgbClr val="000000"/>
                    </a:solidFill>
                    <a:ea typeface="Verdana" panose="020B0604030504040204" pitchFamily="34" charset="0"/>
                    <a:cs typeface="Verdana" panose="020B0604030504040204" pitchFamily="34" charset="0"/>
                  </a:rPr>
                  <a:t> ext.</a:t>
                </a:r>
                <a:endParaRPr lang="hu-HU" sz="1050" dirty="0">
                  <a:solidFill>
                    <a:srgbClr val="000000"/>
                  </a:solidFill>
                  <a:ea typeface="Verdana" panose="020B0604030504040204" pitchFamily="34" charset="0"/>
                  <a:cs typeface="Verdana" panose="020B0604030504040204" pitchFamily="34" charset="0"/>
                </a:endParaRPr>
              </a:p>
            </p:txBody>
          </p:sp>
          <p:sp>
            <p:nvSpPr>
              <p:cNvPr id="36" name="Lekerekített téglalap 8"/>
              <p:cNvSpPr/>
              <p:nvPr/>
            </p:nvSpPr>
            <p:spPr>
              <a:xfrm>
                <a:off x="5144485" y="4348529"/>
                <a:ext cx="1080000" cy="360000"/>
              </a:xfrm>
              <a:prstGeom prst="roundRect">
                <a:avLst/>
              </a:prstGeom>
              <a:solidFill>
                <a:schemeClr val="bg1">
                  <a:lumMod val="85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a:solidFill>
                      <a:srgbClr val="000000"/>
                    </a:solidFill>
                    <a:ea typeface="Verdana" panose="020B0604030504040204" pitchFamily="34" charset="0"/>
                    <a:cs typeface="Verdana" panose="020B0604030504040204" pitchFamily="34" charset="0"/>
                  </a:rPr>
                  <a:t>Jazelle</a:t>
                </a:r>
                <a:endParaRPr lang="en-US" sz="1050" dirty="0">
                  <a:solidFill>
                    <a:srgbClr val="000000"/>
                  </a:solidFill>
                  <a:ea typeface="Verdana" panose="020B0604030504040204" pitchFamily="34" charset="0"/>
                  <a:cs typeface="Verdana" panose="020B0604030504040204" pitchFamily="34" charset="0"/>
                </a:endParaRPr>
              </a:p>
              <a:p>
                <a:pPr algn="ctr"/>
                <a:r>
                  <a:rPr lang="en-US" sz="1050" dirty="0">
                    <a:solidFill>
                      <a:srgbClr val="000000"/>
                    </a:solidFill>
                    <a:ea typeface="Verdana" panose="020B0604030504040204" pitchFamily="34" charset="0"/>
                    <a:cs typeface="Verdana" panose="020B0604030504040204" pitchFamily="34" charset="0"/>
                  </a:rPr>
                  <a:t>(ex. by SW)</a:t>
                </a:r>
                <a:endParaRPr lang="hu-HU" sz="1050" dirty="0">
                  <a:solidFill>
                    <a:srgbClr val="000000"/>
                  </a:solidFill>
                  <a:ea typeface="Verdana" panose="020B0604030504040204" pitchFamily="34" charset="0"/>
                  <a:cs typeface="Verdana" panose="020B0604030504040204" pitchFamily="34" charset="0"/>
                </a:endParaRPr>
              </a:p>
            </p:txBody>
          </p:sp>
          <p:sp>
            <p:nvSpPr>
              <p:cNvPr id="37" name="Lekerekített téglalap 15"/>
              <p:cNvSpPr/>
              <p:nvPr/>
            </p:nvSpPr>
            <p:spPr>
              <a:xfrm>
                <a:off x="5142904" y="4785041"/>
                <a:ext cx="1080000" cy="360000"/>
              </a:xfrm>
              <a:prstGeom prst="roundRect">
                <a:avLst/>
              </a:prstGeom>
              <a:solidFill>
                <a:srgbClr val="C4C4C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Jazelle RCT</a:t>
                </a:r>
                <a:r>
                  <a:rPr lang="hu-HU" sz="1050" baseline="30000" dirty="0">
                    <a:solidFill>
                      <a:srgbClr val="000000"/>
                    </a:solidFill>
                    <a:ea typeface="Verdana" panose="020B0604030504040204" pitchFamily="34" charset="0"/>
                    <a:cs typeface="Verdana" panose="020B0604030504040204" pitchFamily="34" charset="0"/>
                  </a:rPr>
                  <a:t>3</a:t>
                </a:r>
                <a:endParaRPr lang="hu-HU" sz="1050" baseline="30000" dirty="0" smtClean="0">
                  <a:solidFill>
                    <a:srgbClr val="000000"/>
                  </a:solidFill>
                  <a:ea typeface="Verdana" panose="020B0604030504040204" pitchFamily="34" charset="0"/>
                  <a:cs typeface="Verdana" panose="020B0604030504040204" pitchFamily="34" charset="0"/>
                </a:endParaRPr>
              </a:p>
              <a:p>
                <a:pPr algn="ctr"/>
                <a:r>
                  <a:rPr lang="hu-HU" sz="1050" dirty="0">
                    <a:solidFill>
                      <a:srgbClr val="000000"/>
                    </a:solidFill>
                    <a:ea typeface="Verdana" panose="020B0604030504040204" pitchFamily="34" charset="0"/>
                    <a:cs typeface="Verdana" panose="020B0604030504040204" pitchFamily="34" charset="0"/>
                  </a:rPr>
                  <a:t>(</a:t>
                </a:r>
                <a:r>
                  <a:rPr lang="hu-HU" sz="1050" dirty="0" smtClean="0">
                    <a:solidFill>
                      <a:srgbClr val="000000"/>
                    </a:solidFill>
                    <a:ea typeface="Verdana" panose="020B0604030504040204" pitchFamily="34" charset="0"/>
                    <a:cs typeface="Verdana" panose="020B0604030504040204" pitchFamily="34" charset="0"/>
                  </a:rPr>
                  <a:t>Thumb</a:t>
                </a:r>
                <a:r>
                  <a:rPr lang="en-US" sz="1050" dirty="0" smtClean="0">
                    <a:solidFill>
                      <a:srgbClr val="000000"/>
                    </a:solidFill>
                    <a:ea typeface="Verdana" panose="020B0604030504040204" pitchFamily="34" charset="0"/>
                    <a:cs typeface="Verdana" panose="020B0604030504040204" pitchFamily="34" charset="0"/>
                  </a:rPr>
                  <a:t>EE</a:t>
                </a:r>
                <a:r>
                  <a:rPr lang="hu-HU" sz="1050" dirty="0" smtClean="0">
                    <a:solidFill>
                      <a:srgbClr val="000000"/>
                    </a:solidFill>
                    <a:ea typeface="Verdana" panose="020B0604030504040204" pitchFamily="34" charset="0"/>
                    <a:cs typeface="Verdana" panose="020B0604030504040204" pitchFamily="34" charset="0"/>
                  </a:rPr>
                  <a:t>)</a:t>
                </a:r>
                <a:endParaRPr lang="hu-HU" sz="1050" dirty="0">
                  <a:solidFill>
                    <a:srgbClr val="000000"/>
                  </a:solidFill>
                  <a:ea typeface="Verdana" panose="020B0604030504040204" pitchFamily="34" charset="0"/>
                  <a:cs typeface="Verdana" panose="020B0604030504040204" pitchFamily="34" charset="0"/>
                </a:endParaRPr>
              </a:p>
            </p:txBody>
          </p:sp>
          <p:sp>
            <p:nvSpPr>
              <p:cNvPr id="39" name="Jobbra nyíl 30"/>
              <p:cNvSpPr/>
              <p:nvPr/>
            </p:nvSpPr>
            <p:spPr>
              <a:xfrm>
                <a:off x="6247718" y="4452058"/>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23" name="TextBox 22"/>
              <p:cNvSpPr txBox="1"/>
              <p:nvPr/>
            </p:nvSpPr>
            <p:spPr>
              <a:xfrm>
                <a:off x="1243544" y="6244715"/>
                <a:ext cx="941283" cy="461665"/>
              </a:xfrm>
              <a:prstGeom prst="rect">
                <a:avLst/>
              </a:prstGeom>
              <a:noFill/>
            </p:spPr>
            <p:txBody>
              <a:bodyPr wrap="none" rtlCol="0">
                <a:spAutoFit/>
              </a:bodyPr>
              <a:lstStyle/>
              <a:p>
                <a:pPr algn="ctr"/>
                <a:r>
                  <a:rPr lang="en-US" sz="1200" dirty="0" smtClean="0">
                    <a:solidFill>
                      <a:srgbClr val="000000"/>
                    </a:solidFill>
                  </a:rPr>
                  <a:t>ARM</a:t>
                </a:r>
                <a:r>
                  <a:rPr lang="hu-HU" sz="1200" dirty="0" smtClean="0">
                    <a:solidFill>
                      <a:srgbClr val="000000"/>
                    </a:solidFill>
                  </a:rPr>
                  <a:t>710T</a:t>
                </a:r>
                <a:endParaRPr lang="en-US" sz="1200" dirty="0">
                  <a:solidFill>
                    <a:srgbClr val="000000"/>
                  </a:solidFill>
                </a:endParaRPr>
              </a:p>
              <a:p>
                <a:pPr algn="ctr"/>
                <a:r>
                  <a:rPr lang="en-US" sz="1200" dirty="0" smtClean="0">
                    <a:solidFill>
                      <a:srgbClr val="000000"/>
                    </a:solidFill>
                  </a:rPr>
                  <a:t>(~</a:t>
                </a:r>
                <a:r>
                  <a:rPr lang="hu-HU" sz="1200" dirty="0" smtClean="0">
                    <a:solidFill>
                      <a:srgbClr val="000000"/>
                    </a:solidFill>
                  </a:rPr>
                  <a:t>1995</a:t>
                </a:r>
                <a:r>
                  <a:rPr lang="en-US" sz="1200" dirty="0" smtClean="0">
                    <a:solidFill>
                      <a:srgbClr val="000000"/>
                    </a:solidFill>
                  </a:rPr>
                  <a:t>)</a:t>
                </a:r>
                <a:endParaRPr lang="en-US" sz="1200" dirty="0">
                  <a:solidFill>
                    <a:srgbClr val="000000"/>
                  </a:solidFill>
                </a:endParaRPr>
              </a:p>
            </p:txBody>
          </p:sp>
          <p:sp>
            <p:nvSpPr>
              <p:cNvPr id="46" name="TextBox 45"/>
              <p:cNvSpPr txBox="1"/>
              <p:nvPr/>
            </p:nvSpPr>
            <p:spPr>
              <a:xfrm>
                <a:off x="2681602" y="6257415"/>
                <a:ext cx="821059" cy="461665"/>
              </a:xfrm>
              <a:prstGeom prst="rect">
                <a:avLst/>
              </a:prstGeom>
              <a:noFill/>
            </p:spPr>
            <p:txBody>
              <a:bodyPr wrap="none" rtlCol="0">
                <a:spAutoFit/>
              </a:bodyPr>
              <a:lstStyle/>
              <a:p>
                <a:pPr algn="ctr"/>
                <a:r>
                  <a:rPr lang="en-US" sz="1200">
                    <a:solidFill>
                      <a:srgbClr val="000000"/>
                    </a:solidFill>
                  </a:rPr>
                  <a:t>ARM926</a:t>
                </a:r>
              </a:p>
              <a:p>
                <a:pPr algn="ctr"/>
                <a:r>
                  <a:rPr lang="en-US" sz="1200">
                    <a:solidFill>
                      <a:srgbClr val="000000"/>
                    </a:solidFill>
                  </a:rPr>
                  <a:t>(2001)</a:t>
                </a:r>
              </a:p>
            </p:txBody>
          </p:sp>
          <p:sp>
            <p:nvSpPr>
              <p:cNvPr id="47" name="TextBox 46"/>
              <p:cNvSpPr txBox="1"/>
              <p:nvPr/>
            </p:nvSpPr>
            <p:spPr>
              <a:xfrm>
                <a:off x="3941062" y="6257415"/>
                <a:ext cx="918841" cy="461665"/>
              </a:xfrm>
              <a:prstGeom prst="rect">
                <a:avLst/>
              </a:prstGeom>
              <a:noFill/>
            </p:spPr>
            <p:txBody>
              <a:bodyPr wrap="none" rtlCol="0">
                <a:spAutoFit/>
              </a:bodyPr>
              <a:lstStyle/>
              <a:p>
                <a:pPr algn="ctr"/>
                <a:r>
                  <a:rPr lang="en-US" sz="1200" dirty="0">
                    <a:solidFill>
                      <a:srgbClr val="000000"/>
                    </a:solidFill>
                  </a:rPr>
                  <a:t>ARM1176</a:t>
                </a:r>
              </a:p>
              <a:p>
                <a:pPr algn="ctr"/>
                <a:r>
                  <a:rPr lang="en-US" sz="1200" dirty="0">
                    <a:solidFill>
                      <a:srgbClr val="000000"/>
                    </a:solidFill>
                  </a:rPr>
                  <a:t>(</a:t>
                </a:r>
                <a:r>
                  <a:rPr lang="en-US" sz="1200" dirty="0" smtClean="0">
                    <a:solidFill>
                      <a:srgbClr val="000000"/>
                    </a:solidFill>
                  </a:rPr>
                  <a:t>2004)</a:t>
                </a:r>
                <a:endParaRPr lang="en-US" sz="1200" dirty="0">
                  <a:solidFill>
                    <a:srgbClr val="000000"/>
                  </a:solidFill>
                </a:endParaRPr>
              </a:p>
            </p:txBody>
          </p:sp>
          <p:sp>
            <p:nvSpPr>
              <p:cNvPr id="48" name="TextBox 47"/>
              <p:cNvSpPr txBox="1"/>
              <p:nvPr/>
            </p:nvSpPr>
            <p:spPr>
              <a:xfrm>
                <a:off x="5124760" y="6263210"/>
                <a:ext cx="1227067" cy="461665"/>
              </a:xfrm>
              <a:prstGeom prst="rect">
                <a:avLst/>
              </a:prstGeom>
              <a:noFill/>
            </p:spPr>
            <p:txBody>
              <a:bodyPr wrap="none" rtlCol="0">
                <a:spAutoFit/>
              </a:bodyPr>
              <a:lstStyle/>
              <a:p>
                <a:pPr algn="ctr"/>
                <a:r>
                  <a:rPr lang="en-US" sz="1200" dirty="0">
                    <a:solidFill>
                      <a:srgbClr val="000000"/>
                    </a:solidFill>
                  </a:rPr>
                  <a:t>Cortex-A5-15</a:t>
                </a:r>
              </a:p>
              <a:p>
                <a:pPr algn="ctr"/>
                <a:r>
                  <a:rPr lang="en-US" sz="1200" dirty="0">
                    <a:solidFill>
                      <a:srgbClr val="000000"/>
                    </a:solidFill>
                  </a:rPr>
                  <a:t>(</a:t>
                </a:r>
                <a:r>
                  <a:rPr lang="en-US" sz="1200" dirty="0" smtClean="0">
                    <a:solidFill>
                      <a:srgbClr val="000000"/>
                    </a:solidFill>
                  </a:rPr>
                  <a:t>200</a:t>
                </a:r>
                <a:r>
                  <a:rPr lang="hu-HU" sz="1200" dirty="0" smtClean="0">
                    <a:solidFill>
                      <a:srgbClr val="000000"/>
                    </a:solidFill>
                  </a:rPr>
                  <a:t>5</a:t>
                </a:r>
                <a:r>
                  <a:rPr lang="en-US" sz="1200" dirty="0" smtClean="0">
                    <a:solidFill>
                      <a:srgbClr val="000000"/>
                    </a:solidFill>
                  </a:rPr>
                  <a:t>)</a:t>
                </a:r>
                <a:endParaRPr lang="en-US" sz="1200" dirty="0">
                  <a:solidFill>
                    <a:srgbClr val="000000"/>
                  </a:solidFill>
                </a:endParaRPr>
              </a:p>
            </p:txBody>
          </p:sp>
          <p:sp>
            <p:nvSpPr>
              <p:cNvPr id="49" name="TextBox 48"/>
              <p:cNvSpPr txBox="1"/>
              <p:nvPr/>
            </p:nvSpPr>
            <p:spPr>
              <a:xfrm>
                <a:off x="6861327" y="6257415"/>
                <a:ext cx="1430648" cy="461665"/>
              </a:xfrm>
              <a:prstGeom prst="rect">
                <a:avLst/>
              </a:prstGeom>
              <a:noFill/>
            </p:spPr>
            <p:txBody>
              <a:bodyPr wrap="none" rtlCol="0">
                <a:spAutoFit/>
              </a:bodyPr>
              <a:lstStyle/>
              <a:p>
                <a:pPr algn="ctr"/>
                <a:r>
                  <a:rPr lang="en-US" sz="1200" dirty="0" smtClean="0">
                    <a:solidFill>
                      <a:srgbClr val="000000"/>
                    </a:solidFill>
                  </a:rPr>
                  <a:t>Cortex-A5</a:t>
                </a:r>
                <a:r>
                  <a:rPr lang="hu-HU" sz="1200" dirty="0" smtClean="0">
                    <a:solidFill>
                      <a:srgbClr val="000000"/>
                    </a:solidFill>
                  </a:rPr>
                  <a:t>3/A57</a:t>
                </a:r>
                <a:endParaRPr lang="en-US" sz="1200" dirty="0">
                  <a:solidFill>
                    <a:srgbClr val="000000"/>
                  </a:solidFill>
                </a:endParaRPr>
              </a:p>
              <a:p>
                <a:pPr algn="ctr"/>
                <a:r>
                  <a:rPr lang="en-US" sz="1200" dirty="0">
                    <a:solidFill>
                      <a:srgbClr val="000000"/>
                    </a:solidFill>
                  </a:rPr>
                  <a:t>(</a:t>
                </a:r>
                <a:r>
                  <a:rPr lang="en-US" sz="1200" dirty="0" smtClean="0">
                    <a:solidFill>
                      <a:srgbClr val="000000"/>
                    </a:solidFill>
                  </a:rPr>
                  <a:t>2012)</a:t>
                </a:r>
                <a:endParaRPr lang="en-US" sz="1200" dirty="0">
                  <a:solidFill>
                    <a:srgbClr val="000000"/>
                  </a:solidFill>
                </a:endParaRPr>
              </a:p>
            </p:txBody>
          </p:sp>
          <p:sp>
            <p:nvSpPr>
              <p:cNvPr id="40" name="TextBox 39"/>
              <p:cNvSpPr txBox="1"/>
              <p:nvPr/>
            </p:nvSpPr>
            <p:spPr>
              <a:xfrm>
                <a:off x="303430" y="6231758"/>
                <a:ext cx="925253" cy="276999"/>
              </a:xfrm>
              <a:prstGeom prst="rect">
                <a:avLst/>
              </a:prstGeom>
              <a:noFill/>
            </p:spPr>
            <p:txBody>
              <a:bodyPr wrap="none" rtlCol="0">
                <a:spAutoFit/>
              </a:bodyPr>
              <a:lstStyle/>
              <a:p>
                <a:r>
                  <a:rPr lang="en-US" sz="1200" dirty="0">
                    <a:solidFill>
                      <a:srgbClr val="000000"/>
                    </a:solidFill>
                  </a:rPr>
                  <a:t>Examples</a:t>
                </a:r>
              </a:p>
            </p:txBody>
          </p:sp>
          <p:sp>
            <p:nvSpPr>
              <p:cNvPr id="2" name="Rounded Rectangle 1"/>
              <p:cNvSpPr/>
              <p:nvPr/>
            </p:nvSpPr>
            <p:spPr bwMode="auto">
              <a:xfrm>
                <a:off x="2288832" y="2715761"/>
                <a:ext cx="6380864" cy="1569600"/>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400" b="0" i="0" u="none" strike="noStrike" cap="none" normalizeH="0" baseline="0" smtClean="0">
                  <a:ln>
                    <a:noFill/>
                  </a:ln>
                  <a:solidFill>
                    <a:schemeClr val="tx1"/>
                  </a:solidFill>
                  <a:effectLst/>
                  <a:latin typeface="Verdana" pitchFamily="34" charset="0"/>
                </a:endParaRPr>
              </a:p>
            </p:txBody>
          </p:sp>
          <p:sp>
            <p:nvSpPr>
              <p:cNvPr id="24" name="Rounded Rectangle 23"/>
              <p:cNvSpPr/>
              <p:nvPr/>
            </p:nvSpPr>
            <p:spPr bwMode="auto">
              <a:xfrm>
                <a:off x="3728731" y="1787952"/>
                <a:ext cx="4935025" cy="885956"/>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400" b="0" i="0" u="none" strike="noStrike" cap="none" normalizeH="0" baseline="0" smtClean="0">
                  <a:ln>
                    <a:noFill/>
                  </a:ln>
                  <a:solidFill>
                    <a:schemeClr val="tx1"/>
                  </a:solidFill>
                  <a:effectLst/>
                  <a:latin typeface="Verdana" pitchFamily="34" charset="0"/>
                </a:endParaRPr>
              </a:p>
            </p:txBody>
          </p:sp>
          <p:sp>
            <p:nvSpPr>
              <p:cNvPr id="41" name="Rounded Rectangle 40"/>
              <p:cNvSpPr/>
              <p:nvPr/>
            </p:nvSpPr>
            <p:spPr bwMode="auto">
              <a:xfrm>
                <a:off x="2276745" y="4332349"/>
                <a:ext cx="6376405" cy="828000"/>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dirty="0" smtClean="0">
                    <a:ln>
                      <a:noFill/>
                    </a:ln>
                    <a:solidFill>
                      <a:schemeClr val="tx1"/>
                    </a:solidFill>
                    <a:effectLst/>
                    <a:latin typeface="Verdana" pitchFamily="34" charset="0"/>
                  </a:rPr>
                  <a:t> </a:t>
                </a:r>
              </a:p>
            </p:txBody>
          </p:sp>
          <p:sp>
            <p:nvSpPr>
              <p:cNvPr id="42" name="TextBox 41"/>
              <p:cNvSpPr txBox="1"/>
              <p:nvPr/>
            </p:nvSpPr>
            <p:spPr>
              <a:xfrm>
                <a:off x="2432487" y="1983310"/>
                <a:ext cx="1059393" cy="461665"/>
              </a:xfrm>
              <a:prstGeom prst="rect">
                <a:avLst/>
              </a:prstGeom>
              <a:noFill/>
            </p:spPr>
            <p:txBody>
              <a:bodyPr wrap="none" rtlCol="0">
                <a:spAutoFit/>
              </a:bodyPr>
              <a:lstStyle/>
              <a:p>
                <a:pPr algn="ctr"/>
                <a:r>
                  <a:rPr lang="hu-HU" sz="1200" dirty="0" smtClean="0">
                    <a:solidFill>
                      <a:srgbClr val="FF0000"/>
                    </a:solidFill>
                  </a:rPr>
                  <a:t>To enhance</a:t>
                </a:r>
              </a:p>
              <a:p>
                <a:pPr algn="ctr"/>
                <a:r>
                  <a:rPr lang="hu-HU" sz="1200" dirty="0">
                    <a:solidFill>
                      <a:srgbClr val="FF0000"/>
                    </a:solidFill>
                  </a:rPr>
                  <a:t>s</a:t>
                </a:r>
                <a:r>
                  <a:rPr lang="hu-HU" sz="1200" dirty="0" smtClean="0">
                    <a:solidFill>
                      <a:srgbClr val="FF0000"/>
                    </a:solidFill>
                  </a:rPr>
                  <a:t>ecurity</a:t>
                </a:r>
                <a:endParaRPr lang="hu-HU" sz="1200" dirty="0">
                  <a:solidFill>
                    <a:srgbClr val="FF0000"/>
                  </a:solidFill>
                </a:endParaRPr>
              </a:p>
            </p:txBody>
          </p:sp>
          <p:sp>
            <p:nvSpPr>
              <p:cNvPr id="53" name="TextBox 52"/>
              <p:cNvSpPr txBox="1"/>
              <p:nvPr/>
            </p:nvSpPr>
            <p:spPr>
              <a:xfrm>
                <a:off x="836585" y="4374105"/>
                <a:ext cx="1520151" cy="646331"/>
              </a:xfrm>
              <a:prstGeom prst="rect">
                <a:avLst/>
              </a:prstGeom>
              <a:noFill/>
            </p:spPr>
            <p:txBody>
              <a:bodyPr wrap="square" rtlCol="0">
                <a:spAutoFit/>
              </a:bodyPr>
              <a:lstStyle/>
              <a:p>
                <a:pPr algn="ctr"/>
                <a:r>
                  <a:rPr lang="hu-HU" sz="1200" dirty="0" smtClean="0">
                    <a:solidFill>
                      <a:srgbClr val="FF0000"/>
                    </a:solidFill>
                  </a:rPr>
                  <a:t>To speed up</a:t>
                </a:r>
              </a:p>
              <a:p>
                <a:pPr algn="ctr"/>
                <a:r>
                  <a:rPr lang="hu-HU" sz="1200" dirty="0" smtClean="0">
                    <a:solidFill>
                      <a:srgbClr val="FF0000"/>
                    </a:solidFill>
                  </a:rPr>
                  <a:t>the execution</a:t>
                </a:r>
              </a:p>
              <a:p>
                <a:pPr algn="ctr"/>
                <a:r>
                  <a:rPr lang="hu-HU" sz="1200" dirty="0" smtClean="0">
                    <a:solidFill>
                      <a:srgbClr val="FF0000"/>
                    </a:solidFill>
                  </a:rPr>
                  <a:t> of bytecodes</a:t>
                </a:r>
                <a:endParaRPr lang="hu-HU" sz="1200" dirty="0">
                  <a:solidFill>
                    <a:srgbClr val="FF0000"/>
                  </a:solidFill>
                </a:endParaRPr>
              </a:p>
            </p:txBody>
          </p:sp>
          <p:sp>
            <p:nvSpPr>
              <p:cNvPr id="55" name="Rounded Rectangle 54"/>
              <p:cNvSpPr/>
              <p:nvPr/>
            </p:nvSpPr>
            <p:spPr bwMode="auto">
              <a:xfrm>
                <a:off x="1128905" y="5207623"/>
                <a:ext cx="7517365" cy="468000"/>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dirty="0" smtClean="0">
                    <a:ln>
                      <a:noFill/>
                    </a:ln>
                    <a:solidFill>
                      <a:schemeClr val="tx1"/>
                    </a:solidFill>
                    <a:effectLst/>
                    <a:latin typeface="Verdana" pitchFamily="34" charset="0"/>
                  </a:rPr>
                  <a:t> </a:t>
                </a:r>
              </a:p>
            </p:txBody>
          </p:sp>
          <p:sp>
            <p:nvSpPr>
              <p:cNvPr id="57" name="TextBox 56"/>
              <p:cNvSpPr txBox="1"/>
              <p:nvPr/>
            </p:nvSpPr>
            <p:spPr>
              <a:xfrm>
                <a:off x="64897" y="5208847"/>
                <a:ext cx="932756" cy="461665"/>
              </a:xfrm>
              <a:prstGeom prst="rect">
                <a:avLst/>
              </a:prstGeom>
              <a:noFill/>
            </p:spPr>
            <p:txBody>
              <a:bodyPr wrap="none" rtlCol="0">
                <a:spAutoFit/>
              </a:bodyPr>
              <a:lstStyle/>
              <a:p>
                <a:pPr algn="ctr"/>
                <a:r>
                  <a:rPr lang="hu-HU" sz="1200" dirty="0" smtClean="0">
                    <a:solidFill>
                      <a:srgbClr val="FF0000"/>
                    </a:solidFill>
                  </a:rPr>
                  <a:t>To reduce</a:t>
                </a:r>
              </a:p>
              <a:p>
                <a:pPr algn="ctr"/>
                <a:r>
                  <a:rPr lang="hu-HU" sz="1200" dirty="0">
                    <a:solidFill>
                      <a:srgbClr val="FF0000"/>
                    </a:solidFill>
                  </a:rPr>
                  <a:t>c</a:t>
                </a:r>
                <a:r>
                  <a:rPr lang="hu-HU" sz="1200" dirty="0" smtClean="0">
                    <a:solidFill>
                      <a:srgbClr val="FF0000"/>
                    </a:solidFill>
                  </a:rPr>
                  <a:t>ode size</a:t>
                </a:r>
                <a:endParaRPr lang="hu-HU" sz="1200" dirty="0">
                  <a:solidFill>
                    <a:srgbClr val="FF0000"/>
                  </a:solidFill>
                </a:endParaRPr>
              </a:p>
            </p:txBody>
          </p:sp>
          <p:sp>
            <p:nvSpPr>
              <p:cNvPr id="59" name="Jobbra nyíl 30"/>
              <p:cNvSpPr/>
              <p:nvPr/>
            </p:nvSpPr>
            <p:spPr>
              <a:xfrm>
                <a:off x="7155275" y="2381070"/>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0" name="Jobbra nyíl 30"/>
              <p:cNvSpPr/>
              <p:nvPr/>
            </p:nvSpPr>
            <p:spPr>
              <a:xfrm>
                <a:off x="7587335" y="1937041"/>
                <a:ext cx="432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3" name="Jobbra nyíl 30"/>
              <p:cNvSpPr/>
              <p:nvPr/>
            </p:nvSpPr>
            <p:spPr>
              <a:xfrm>
                <a:off x="7150862" y="4450307"/>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4" name="Jobbra nyíl 30"/>
              <p:cNvSpPr/>
              <p:nvPr/>
            </p:nvSpPr>
            <p:spPr>
              <a:xfrm>
                <a:off x="7153548" y="5357753"/>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5" name="Jobbra nyíl 30"/>
              <p:cNvSpPr/>
              <p:nvPr/>
            </p:nvSpPr>
            <p:spPr>
              <a:xfrm>
                <a:off x="4977045" y="2382414"/>
                <a:ext cx="64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6" name="Jobbra nyíl 30"/>
              <p:cNvSpPr/>
              <p:nvPr/>
            </p:nvSpPr>
            <p:spPr>
              <a:xfrm>
                <a:off x="5657680" y="2382104"/>
                <a:ext cx="147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7" name="Jobbra nyíl 30"/>
              <p:cNvSpPr/>
              <p:nvPr/>
            </p:nvSpPr>
            <p:spPr>
              <a:xfrm>
                <a:off x="3629174" y="4015863"/>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8" name="Jobbra nyíl 30"/>
              <p:cNvSpPr/>
              <p:nvPr/>
            </p:nvSpPr>
            <p:spPr>
              <a:xfrm>
                <a:off x="4405298" y="4019861"/>
                <a:ext cx="72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9" name="Jobbra nyíl 30"/>
              <p:cNvSpPr/>
              <p:nvPr/>
            </p:nvSpPr>
            <p:spPr>
              <a:xfrm>
                <a:off x="3620714" y="4470681"/>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70" name="Jobbra nyíl 30"/>
              <p:cNvSpPr/>
              <p:nvPr/>
            </p:nvSpPr>
            <p:spPr>
              <a:xfrm>
                <a:off x="4396838" y="4474679"/>
                <a:ext cx="72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71" name="Jobbra nyíl 30"/>
              <p:cNvSpPr/>
              <p:nvPr/>
            </p:nvSpPr>
            <p:spPr>
              <a:xfrm>
                <a:off x="2321750" y="5357753"/>
                <a:ext cx="73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72" name="Jobbra nyíl 30"/>
              <p:cNvSpPr/>
              <p:nvPr/>
            </p:nvSpPr>
            <p:spPr>
              <a:xfrm>
                <a:off x="3078381" y="5358228"/>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73" name="Jobbra nyíl 30"/>
              <p:cNvSpPr/>
              <p:nvPr/>
            </p:nvSpPr>
            <p:spPr>
              <a:xfrm>
                <a:off x="4953411" y="5352349"/>
                <a:ext cx="109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74" name="Jobbra nyíl 30"/>
              <p:cNvSpPr/>
              <p:nvPr/>
            </p:nvSpPr>
            <p:spPr>
              <a:xfrm>
                <a:off x="6072513" y="5361584"/>
                <a:ext cx="104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2" name="Jobbra nyíl 30"/>
              <p:cNvSpPr/>
              <p:nvPr/>
            </p:nvSpPr>
            <p:spPr>
              <a:xfrm>
                <a:off x="7155275" y="3219678"/>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75" name="Jobbra nyíl 30"/>
              <p:cNvSpPr/>
              <p:nvPr/>
            </p:nvSpPr>
            <p:spPr>
              <a:xfrm>
                <a:off x="4977045" y="3221022"/>
                <a:ext cx="64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76" name="Jobbra nyíl 30"/>
              <p:cNvSpPr/>
              <p:nvPr/>
            </p:nvSpPr>
            <p:spPr>
              <a:xfrm>
                <a:off x="5657680" y="3220712"/>
                <a:ext cx="147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78" name="Lekerekített téglalap 36"/>
              <p:cNvSpPr/>
              <p:nvPr/>
            </p:nvSpPr>
            <p:spPr>
              <a:xfrm>
                <a:off x="7632075" y="2734718"/>
                <a:ext cx="1008000" cy="360000"/>
              </a:xfrm>
              <a:prstGeom prst="roundRect">
                <a:avLst/>
              </a:prstGeom>
              <a:solidFill>
                <a:srgbClr val="7474D2"/>
              </a:solidFill>
              <a:ln>
                <a:solidFill>
                  <a:srgbClr val="6B6BC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SVE</a:t>
                </a:r>
                <a:r>
                  <a:rPr lang="hu-HU" sz="1050" baseline="30000" dirty="0" smtClean="0">
                    <a:solidFill>
                      <a:srgbClr val="000000"/>
                    </a:solidFill>
                    <a:ea typeface="Verdana" panose="020B0604030504040204" pitchFamily="34" charset="0"/>
                    <a:cs typeface="Verdana" panose="020B0604030504040204" pitchFamily="34" charset="0"/>
                  </a:rPr>
                  <a:t>4</a:t>
                </a:r>
                <a:endParaRPr lang="hu-HU" sz="1050" baseline="30000" dirty="0">
                  <a:solidFill>
                    <a:srgbClr val="000000"/>
                  </a:solidFill>
                  <a:ea typeface="Verdana" panose="020B0604030504040204" pitchFamily="34" charset="0"/>
                  <a:cs typeface="Verdana" panose="020B0604030504040204" pitchFamily="34" charset="0"/>
                </a:endParaRPr>
              </a:p>
            </p:txBody>
          </p:sp>
        </p:grpSp>
        <p:sp>
          <p:nvSpPr>
            <p:cNvPr id="79" name="Rounded Rectangle 78"/>
            <p:cNvSpPr/>
            <p:nvPr/>
          </p:nvSpPr>
          <p:spPr bwMode="auto">
            <a:xfrm>
              <a:off x="1004868" y="2975399"/>
              <a:ext cx="1091857" cy="768636"/>
            </a:xfrm>
            <a:prstGeom prst="roundRect">
              <a:avLst/>
            </a:prstGeom>
            <a:solidFill>
              <a:srgbClr val="FFFF00"/>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80" name="TextBox 79"/>
            <p:cNvSpPr txBox="1"/>
            <p:nvPr/>
          </p:nvSpPr>
          <p:spPr>
            <a:xfrm>
              <a:off x="1041224" y="3049007"/>
              <a:ext cx="1059393" cy="646331"/>
            </a:xfrm>
            <a:prstGeom prst="rect">
              <a:avLst/>
            </a:prstGeom>
            <a:noFill/>
          </p:spPr>
          <p:txBody>
            <a:bodyPr wrap="none" rtlCol="0">
              <a:spAutoFit/>
            </a:bodyPr>
            <a:lstStyle/>
            <a:p>
              <a:pPr algn="ctr"/>
              <a:r>
                <a:rPr lang="hu-HU" sz="1200" dirty="0" smtClean="0">
                  <a:solidFill>
                    <a:srgbClr val="FF0000"/>
                  </a:solidFill>
                </a:rPr>
                <a:t>To enhance</a:t>
              </a:r>
            </a:p>
            <a:p>
              <a:pPr algn="ctr"/>
              <a:r>
                <a:rPr lang="hu-HU" sz="1200" dirty="0" smtClean="0">
                  <a:solidFill>
                    <a:srgbClr val="FF0000"/>
                  </a:solidFill>
                </a:rPr>
                <a:t>compute</a:t>
              </a:r>
            </a:p>
            <a:p>
              <a:pPr algn="ctr"/>
              <a:r>
                <a:rPr lang="hu-HU" sz="1200" dirty="0" smtClean="0">
                  <a:solidFill>
                    <a:srgbClr val="FF0000"/>
                  </a:solidFill>
                </a:rPr>
                <a:t>capabilities</a:t>
              </a:r>
              <a:endParaRPr lang="hu-HU" sz="1200" dirty="0">
                <a:solidFill>
                  <a:srgbClr val="FF0000"/>
                </a:solidFill>
              </a:endParaRPr>
            </a:p>
          </p:txBody>
        </p:sp>
        <p:sp>
          <p:nvSpPr>
            <p:cNvPr id="26" name="TextBox 25"/>
            <p:cNvSpPr txBox="1"/>
            <p:nvPr/>
          </p:nvSpPr>
          <p:spPr>
            <a:xfrm>
              <a:off x="6746799" y="1239869"/>
              <a:ext cx="750526" cy="253916"/>
            </a:xfrm>
            <a:prstGeom prst="rect">
              <a:avLst/>
            </a:prstGeom>
            <a:noFill/>
          </p:spPr>
          <p:txBody>
            <a:bodyPr wrap="none" rtlCol="0">
              <a:spAutoFit/>
            </a:bodyPr>
            <a:lstStyle/>
            <a:p>
              <a:r>
                <a:rPr lang="hu-HU" sz="1050" dirty="0" smtClean="0"/>
                <a:t>AArch32</a:t>
              </a:r>
              <a:endParaRPr lang="en-US" sz="1050" dirty="0"/>
            </a:p>
          </p:txBody>
        </p:sp>
        <p:sp>
          <p:nvSpPr>
            <p:cNvPr id="83" name="TextBox 82"/>
            <p:cNvSpPr txBox="1"/>
            <p:nvPr/>
          </p:nvSpPr>
          <p:spPr>
            <a:xfrm>
              <a:off x="7691904" y="1248807"/>
              <a:ext cx="750526" cy="253916"/>
            </a:xfrm>
            <a:prstGeom prst="rect">
              <a:avLst/>
            </a:prstGeom>
            <a:noFill/>
          </p:spPr>
          <p:txBody>
            <a:bodyPr wrap="none" rtlCol="0">
              <a:spAutoFit/>
            </a:bodyPr>
            <a:lstStyle/>
            <a:p>
              <a:r>
                <a:rPr lang="hu-HU" sz="1050" dirty="0" smtClean="0"/>
                <a:t>AArch64</a:t>
              </a:r>
              <a:endParaRPr lang="en-US" sz="1050" dirty="0"/>
            </a:p>
          </p:txBody>
        </p:sp>
        <p:cxnSp>
          <p:nvCxnSpPr>
            <p:cNvPr id="30" name="Straight Connector 29"/>
            <p:cNvCxnSpPr/>
            <p:nvPr/>
          </p:nvCxnSpPr>
          <p:spPr bwMode="auto">
            <a:xfrm>
              <a:off x="7571170" y="1138843"/>
              <a:ext cx="48379" cy="4392000"/>
            </a:xfrm>
            <a:prstGeom prst="line">
              <a:avLst/>
            </a:prstGeom>
            <a:noFill/>
            <a:ln w="6350"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Lekerekített téglalap 18"/>
            <p:cNvSpPr/>
            <p:nvPr/>
          </p:nvSpPr>
          <p:spPr>
            <a:xfrm>
              <a:off x="6529995" y="3293985"/>
              <a:ext cx="1062000" cy="360000"/>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 </a:t>
              </a:r>
              <a:r>
                <a:rPr lang="en-US" sz="1050" dirty="0" smtClean="0">
                  <a:solidFill>
                    <a:srgbClr val="000000"/>
                  </a:solidFill>
                  <a:ea typeface="Verdana" panose="020B0604030504040204" pitchFamily="34" charset="0"/>
                  <a:cs typeface="Verdana" panose="020B0604030504040204" pitchFamily="34" charset="0"/>
                </a:rPr>
                <a:t>Adv.</a:t>
              </a:r>
              <a:r>
                <a:rPr lang="hu-HU" sz="1050" dirty="0" smtClean="0">
                  <a:solidFill>
                    <a:srgbClr val="000000"/>
                  </a:solidFill>
                  <a:ea typeface="Verdana" panose="020B0604030504040204" pitchFamily="34" charset="0"/>
                  <a:cs typeface="Verdana" panose="020B0604030504040204" pitchFamily="34" charset="0"/>
                </a:rPr>
                <a:t> SIMD and FP</a:t>
              </a:r>
              <a:endParaRPr lang="hu-HU" sz="1050" baseline="30000" dirty="0" smtClean="0">
                <a:solidFill>
                  <a:srgbClr val="000000"/>
                </a:solidFill>
                <a:ea typeface="Verdana" panose="020B0604030504040204" pitchFamily="34" charset="0"/>
                <a:cs typeface="Verdana" panose="020B0604030504040204" pitchFamily="34" charset="0"/>
              </a:endParaRPr>
            </a:p>
          </p:txBody>
        </p:sp>
        <p:sp>
          <p:nvSpPr>
            <p:cNvPr id="87" name="Lekerekített téglalap 18"/>
            <p:cNvSpPr/>
            <p:nvPr/>
          </p:nvSpPr>
          <p:spPr>
            <a:xfrm>
              <a:off x="7587335" y="3293985"/>
              <a:ext cx="1062000" cy="360000"/>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 SIMD</a:t>
              </a:r>
            </a:p>
            <a:p>
              <a:pPr algn="ctr"/>
              <a:r>
                <a:rPr lang="hu-HU" sz="1050" dirty="0" smtClean="0">
                  <a:solidFill>
                    <a:srgbClr val="000000"/>
                  </a:solidFill>
                  <a:ea typeface="Verdana" panose="020B0604030504040204" pitchFamily="34" charset="0"/>
                  <a:cs typeface="Verdana" panose="020B0604030504040204" pitchFamily="34" charset="0"/>
                </a:rPr>
                <a:t> and FP</a:t>
              </a:r>
              <a:endParaRPr lang="hu-HU" sz="1050" baseline="30000" dirty="0" smtClean="0">
                <a:solidFill>
                  <a:srgbClr val="000000"/>
                </a:solidFill>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36174225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4002182511"/>
              </p:ext>
            </p:extLst>
          </p:nvPr>
        </p:nvGraphicFramePr>
        <p:xfrm>
          <a:off x="31949" y="1052521"/>
          <a:ext cx="9085556" cy="5768090"/>
        </p:xfrm>
        <a:graphic>
          <a:graphicData uri="http://schemas.openxmlformats.org/drawingml/2006/table">
            <a:tbl>
              <a:tblPr firstRow="1" bandRow="1">
                <a:tableStyleId>{5940675A-B579-460E-94D1-54222C63F5DA}</a:tableStyleId>
              </a:tblPr>
              <a:tblGrid>
                <a:gridCol w="804634"/>
                <a:gridCol w="634072"/>
                <a:gridCol w="671073"/>
                <a:gridCol w="630070"/>
                <a:gridCol w="315035"/>
                <a:gridCol w="810092"/>
                <a:gridCol w="1080120"/>
                <a:gridCol w="1575175"/>
                <a:gridCol w="1114048"/>
                <a:gridCol w="1451237"/>
              </a:tblGrid>
              <a:tr h="269923">
                <a:tc rowSpan="2" gridSpan="2">
                  <a:txBody>
                    <a:bodyPr/>
                    <a:lstStyle/>
                    <a:p>
                      <a:pPr algn="ctr"/>
                      <a:r>
                        <a:rPr lang="en-US" sz="1200" dirty="0" smtClean="0">
                          <a:solidFill>
                            <a:schemeClr val="bg1"/>
                          </a:solidFill>
                        </a:rPr>
                        <a:t>ARM ISA</a:t>
                      </a:r>
                      <a:endParaRPr lang="en-US" sz="1200" dirty="0">
                        <a:solidFill>
                          <a:schemeClr val="bg1"/>
                        </a:solidFill>
                      </a:endParaRPr>
                    </a:p>
                  </a:txBody>
                  <a:tcPr anchor="ctr">
                    <a:solidFill>
                      <a:srgbClr val="0070C0"/>
                    </a:solidFill>
                  </a:tcPr>
                </a:tc>
                <a:tc rowSpan="2" hMerge="1">
                  <a:txBody>
                    <a:bodyPr/>
                    <a:lstStyle/>
                    <a:p>
                      <a:pPr algn="ctr"/>
                      <a:endParaRPr lang="en-US" sz="1200" dirty="0">
                        <a:solidFill>
                          <a:schemeClr val="bg1"/>
                        </a:solidFill>
                      </a:endParaRPr>
                    </a:p>
                  </a:txBody>
                  <a:tcPr anchor="ctr">
                    <a:solidFill>
                      <a:srgbClr val="0070C0"/>
                    </a:solidFill>
                  </a:tcPr>
                </a:tc>
                <a:tc gridSpan="2">
                  <a:txBody>
                    <a:bodyPr/>
                    <a:lstStyle/>
                    <a:p>
                      <a:pPr algn="ctr"/>
                      <a:r>
                        <a:rPr lang="en-US" sz="1200" smtClean="0">
                          <a:solidFill>
                            <a:schemeClr val="bg1"/>
                          </a:solidFill>
                        </a:rPr>
                        <a:t>Basic arch.</a:t>
                      </a:r>
                      <a:endParaRPr lang="en-US" sz="1200">
                        <a:solidFill>
                          <a:schemeClr val="bg1"/>
                        </a:solidFill>
                      </a:endParaRPr>
                    </a:p>
                  </a:txBody>
                  <a:tcPr anchor="ctr">
                    <a:solidFill>
                      <a:srgbClr val="0070C0"/>
                    </a:solidFill>
                  </a:tcPr>
                </a:tc>
                <a:tc hMerge="1">
                  <a:txBody>
                    <a:bodyPr/>
                    <a:lstStyle/>
                    <a:p>
                      <a:pPr algn="ctr"/>
                      <a:endParaRPr lang="en-US" sz="1200" dirty="0"/>
                    </a:p>
                  </a:txBody>
                  <a:tcPr anchor="ctr"/>
                </a:tc>
                <a:tc rowSpan="3" gridSpan="2">
                  <a:txBody>
                    <a:bodyPr/>
                    <a:lstStyle/>
                    <a:p>
                      <a:pPr algn="ctr"/>
                      <a:r>
                        <a:rPr lang="en-US" sz="1200" smtClean="0">
                          <a:solidFill>
                            <a:schemeClr val="bg1"/>
                          </a:solidFill>
                        </a:rPr>
                        <a:t>Name of the extensions</a:t>
                      </a:r>
                      <a:endParaRPr lang="en-US" sz="1200">
                        <a:solidFill>
                          <a:schemeClr val="bg1"/>
                        </a:solidFill>
                      </a:endParaRPr>
                    </a:p>
                  </a:txBody>
                  <a:tcPr anchor="ctr">
                    <a:solidFill>
                      <a:schemeClr val="bg1">
                        <a:lumMod val="65000"/>
                      </a:schemeClr>
                    </a:solidFill>
                  </a:tcPr>
                </a:tc>
                <a:tc rowSpan="3" hMerge="1">
                  <a:txBody>
                    <a:bodyPr/>
                    <a:lstStyle/>
                    <a:p>
                      <a:pPr algn="ctr"/>
                      <a:endParaRPr lang="en-US" sz="1200" dirty="0"/>
                    </a:p>
                  </a:txBody>
                  <a:tcPr anchor="ctr"/>
                </a:tc>
                <a:tc rowSpan="3">
                  <a:txBody>
                    <a:bodyPr/>
                    <a:lstStyle/>
                    <a:p>
                      <a:pPr algn="ctr"/>
                      <a:r>
                        <a:rPr lang="en-US" sz="1200" dirty="0" smtClean="0">
                          <a:solidFill>
                            <a:schemeClr val="bg1"/>
                          </a:solidFill>
                        </a:rPr>
                        <a:t>GPR-based</a:t>
                      </a:r>
                      <a:endParaRPr lang="hu-HU" sz="1200" dirty="0" smtClean="0">
                        <a:solidFill>
                          <a:schemeClr val="bg1"/>
                        </a:solidFill>
                      </a:endParaRPr>
                    </a:p>
                    <a:p>
                      <a:pPr algn="ctr"/>
                      <a:r>
                        <a:rPr lang="hu-HU" sz="1200" dirty="0" smtClean="0">
                          <a:solidFill>
                            <a:schemeClr val="bg1"/>
                          </a:solidFill>
                        </a:rPr>
                        <a:t>FX-SIMD</a:t>
                      </a:r>
                      <a:endParaRPr lang="en-US" sz="1200" dirty="0" smtClean="0">
                        <a:solidFill>
                          <a:schemeClr val="bg1"/>
                        </a:solidFill>
                      </a:endParaRPr>
                    </a:p>
                    <a:p>
                      <a:pPr algn="ctr"/>
                      <a:r>
                        <a:rPr lang="en-US" sz="1200" dirty="0" smtClean="0">
                          <a:solidFill>
                            <a:schemeClr val="bg1"/>
                          </a:solidFill>
                        </a:rPr>
                        <a:t>extension</a:t>
                      </a:r>
                    </a:p>
                  </a:txBody>
                  <a:tcPr anchor="ctr">
                    <a:solidFill>
                      <a:srgbClr val="0070C0"/>
                    </a:solidFill>
                  </a:tcPr>
                </a:tc>
                <a:tc gridSpan="3">
                  <a:txBody>
                    <a:bodyPr/>
                    <a:lstStyle/>
                    <a:p>
                      <a:pPr algn="ctr"/>
                      <a:r>
                        <a:rPr lang="en-US" sz="1200" dirty="0" smtClean="0">
                          <a:solidFill>
                            <a:schemeClr val="bg1"/>
                          </a:solidFill>
                        </a:rPr>
                        <a:t>FP </a:t>
                      </a:r>
                      <a:r>
                        <a:rPr lang="hu-HU" sz="1200" dirty="0" smtClean="0">
                          <a:solidFill>
                            <a:schemeClr val="bg1"/>
                          </a:solidFill>
                        </a:rPr>
                        <a:t>or Adv. SIMD/FP </a:t>
                      </a:r>
                      <a:r>
                        <a:rPr lang="en-US" sz="1200" dirty="0" smtClean="0">
                          <a:solidFill>
                            <a:schemeClr val="bg1"/>
                          </a:solidFill>
                        </a:rPr>
                        <a:t>register</a:t>
                      </a:r>
                      <a:r>
                        <a:rPr lang="hu-HU" sz="1200" dirty="0" smtClean="0">
                          <a:solidFill>
                            <a:schemeClr val="bg1"/>
                          </a:solidFill>
                        </a:rPr>
                        <a:t>s</a:t>
                      </a:r>
                      <a:r>
                        <a:rPr lang="en-US" sz="1200" dirty="0" smtClean="0">
                          <a:solidFill>
                            <a:schemeClr val="bg1"/>
                          </a:solidFill>
                        </a:rPr>
                        <a:t> based extension</a:t>
                      </a:r>
                      <a:r>
                        <a:rPr lang="hu-HU" sz="1200" dirty="0" smtClean="0">
                          <a:solidFill>
                            <a:schemeClr val="bg1"/>
                          </a:solidFill>
                        </a:rPr>
                        <a:t>s</a:t>
                      </a:r>
                      <a:endParaRPr lang="en-US" sz="1200" dirty="0" smtClean="0">
                        <a:solidFill>
                          <a:schemeClr val="bg1"/>
                        </a:solidFill>
                      </a:endParaRPr>
                    </a:p>
                  </a:txBody>
                  <a:tcPr anchor="ctr">
                    <a:solidFill>
                      <a:srgbClr val="00B050"/>
                    </a:solidFill>
                  </a:tcPr>
                </a:tc>
                <a:tc hMerge="1">
                  <a:txBody>
                    <a:bodyPr/>
                    <a:lstStyle/>
                    <a:p>
                      <a:endParaRPr lang="en-US"/>
                    </a:p>
                  </a:txBody>
                  <a:tcPr/>
                </a:tc>
                <a:tc hMerge="1">
                  <a:txBody>
                    <a:bodyPr/>
                    <a:lstStyle/>
                    <a:p>
                      <a:endParaRPr lang="en-US"/>
                    </a:p>
                  </a:txBody>
                  <a:tcPr/>
                </a:tc>
              </a:tr>
              <a:tr h="0">
                <a:tc gridSpan="2" vMerge="1">
                  <a:txBody>
                    <a:bodyPr/>
                    <a:lstStyle/>
                    <a:p>
                      <a:pPr algn="ctr"/>
                      <a:endParaRPr lang="en-US" sz="1200" b="0" dirty="0"/>
                    </a:p>
                  </a:txBody>
                  <a:tcPr anchor="ctr"/>
                </a:tc>
                <a:tc hMerge="1" vMerge="1">
                  <a:txBody>
                    <a:bodyPr/>
                    <a:lstStyle/>
                    <a:p>
                      <a:pPr algn="ctr"/>
                      <a:endParaRPr lang="en-US" sz="1200" dirty="0"/>
                    </a:p>
                  </a:txBody>
                  <a:tcPr anchor="ctr"/>
                </a:tc>
                <a:tc rowSpan="2">
                  <a:txBody>
                    <a:bodyPr/>
                    <a:lstStyle/>
                    <a:p>
                      <a:pPr algn="ctr"/>
                      <a:r>
                        <a:rPr lang="en-US" sz="1200" dirty="0" err="1" smtClean="0">
                          <a:solidFill>
                            <a:schemeClr val="bg1"/>
                          </a:solidFill>
                        </a:rPr>
                        <a:t>GPRs</a:t>
                      </a:r>
                      <a:endParaRPr lang="en-US" sz="1200" dirty="0">
                        <a:solidFill>
                          <a:schemeClr val="bg1"/>
                        </a:solidFill>
                      </a:endParaRPr>
                    </a:p>
                  </a:txBody>
                  <a:tcPr anchor="ctr">
                    <a:solidFill>
                      <a:srgbClr val="0070C0"/>
                    </a:solidFill>
                  </a:tcPr>
                </a:tc>
                <a:tc rowSpan="2">
                  <a:txBody>
                    <a:bodyPr/>
                    <a:lstStyle/>
                    <a:p>
                      <a:pPr algn="ctr"/>
                      <a:r>
                        <a:rPr lang="en-US" sz="1200" dirty="0" smtClean="0">
                          <a:solidFill>
                            <a:schemeClr val="bg1"/>
                          </a:solidFill>
                        </a:rPr>
                        <a:t>Data type</a:t>
                      </a:r>
                      <a:endParaRPr lang="en-US" sz="1200" dirty="0">
                        <a:solidFill>
                          <a:schemeClr val="bg1"/>
                        </a:solidFill>
                      </a:endParaRPr>
                    </a:p>
                  </a:txBody>
                  <a:tcPr anchor="ctr">
                    <a:solidFill>
                      <a:srgbClr val="0070C0"/>
                    </a:solidFill>
                  </a:tcPr>
                </a:tc>
                <a:tc gridSpan="2" vMerge="1">
                  <a:txBody>
                    <a:bodyPr/>
                    <a:lstStyle/>
                    <a:p>
                      <a:pPr algn="ctr"/>
                      <a:endParaRPr lang="en-US" sz="1200" dirty="0">
                        <a:solidFill>
                          <a:schemeClr val="bg1"/>
                        </a:solidFill>
                      </a:endParaRPr>
                    </a:p>
                  </a:txBody>
                  <a:tcPr anchor="ctr">
                    <a:solidFill>
                      <a:srgbClr val="0070C0"/>
                    </a:solidFill>
                  </a:tcPr>
                </a:tc>
                <a:tc hMerge="1" vMerge="1">
                  <a:txBody>
                    <a:bodyPr/>
                    <a:lstStyle/>
                    <a:p>
                      <a:pPr algn="ctr"/>
                      <a:endParaRPr lang="en-US" sz="1200" dirty="0"/>
                    </a:p>
                  </a:txBody>
                  <a:tcPr anchor="ctr"/>
                </a:tc>
                <a:tc vMerge="1">
                  <a:txBody>
                    <a:bodyPr/>
                    <a:lstStyle/>
                    <a:p>
                      <a:pPr algn="ctr"/>
                      <a:endParaRPr lang="en-US" sz="1200" dirty="0" smtClean="0">
                        <a:solidFill>
                          <a:schemeClr val="bg1"/>
                        </a:solidFill>
                      </a:endParaRPr>
                    </a:p>
                  </a:txBody>
                  <a:tcPr anchor="ctr">
                    <a:solidFill>
                      <a:srgbClr val="0070C0"/>
                    </a:solidFill>
                  </a:tcPr>
                </a:tc>
                <a:tc rowSpan="2">
                  <a:txBody>
                    <a:bodyPr/>
                    <a:lstStyle/>
                    <a:p>
                      <a:pPr algn="ctr"/>
                      <a:r>
                        <a:rPr lang="hu-HU" sz="1200" dirty="0" smtClean="0">
                          <a:solidFill>
                            <a:schemeClr val="bg1"/>
                          </a:solidFill>
                        </a:rPr>
                        <a:t>Available</a:t>
                      </a:r>
                      <a:r>
                        <a:rPr lang="hu-HU" sz="1200" baseline="0" dirty="0" smtClean="0">
                          <a:solidFill>
                            <a:schemeClr val="bg1"/>
                          </a:solidFill>
                        </a:rPr>
                        <a:t> </a:t>
                      </a:r>
                    </a:p>
                    <a:p>
                      <a:pPr algn="ctr"/>
                      <a:r>
                        <a:rPr lang="hu-HU" sz="1200" baseline="0" dirty="0" smtClean="0">
                          <a:solidFill>
                            <a:schemeClr val="bg1"/>
                          </a:solidFill>
                        </a:rPr>
                        <a:t>r</a:t>
                      </a:r>
                      <a:r>
                        <a:rPr lang="en-US" sz="1200" dirty="0" err="1" smtClean="0">
                          <a:solidFill>
                            <a:schemeClr val="bg1"/>
                          </a:solidFill>
                        </a:rPr>
                        <a:t>eg</a:t>
                      </a:r>
                      <a:r>
                        <a:rPr lang="en-US" sz="1200" dirty="0" smtClean="0">
                          <a:solidFill>
                            <a:schemeClr val="bg1"/>
                          </a:solidFill>
                        </a:rPr>
                        <a:t>. </a:t>
                      </a:r>
                      <a:r>
                        <a:rPr lang="hu-HU" sz="1200" dirty="0" smtClean="0">
                          <a:solidFill>
                            <a:schemeClr val="bg1"/>
                          </a:solidFill>
                        </a:rPr>
                        <a:t> </a:t>
                      </a:r>
                      <a:r>
                        <a:rPr lang="en-US" sz="1200" dirty="0" smtClean="0">
                          <a:solidFill>
                            <a:schemeClr val="bg1"/>
                          </a:solidFill>
                        </a:rPr>
                        <a:t>s</a:t>
                      </a:r>
                      <a:r>
                        <a:rPr lang="hu-HU" sz="1200" dirty="0" smtClean="0">
                          <a:solidFill>
                            <a:schemeClr val="bg1"/>
                          </a:solidFill>
                        </a:rPr>
                        <a:t>et</a:t>
                      </a:r>
                      <a:endParaRPr lang="en-US" sz="1200" dirty="0" smtClean="0">
                        <a:solidFill>
                          <a:schemeClr val="bg1"/>
                        </a:solidFill>
                      </a:endParaRPr>
                    </a:p>
                  </a:txBody>
                  <a:tcPr anchor="ctr">
                    <a:solidFill>
                      <a:srgbClr val="00B050"/>
                    </a:solidFill>
                  </a:tcPr>
                </a:tc>
                <a:tc rowSpan="2">
                  <a:txBody>
                    <a:bodyPr/>
                    <a:lstStyle/>
                    <a:p>
                      <a:pPr algn="ctr"/>
                      <a:r>
                        <a:rPr lang="en-US" sz="1200" smtClean="0">
                          <a:solidFill>
                            <a:schemeClr val="bg1"/>
                          </a:solidFill>
                        </a:rPr>
                        <a:t>Scalar</a:t>
                      </a:r>
                    </a:p>
                    <a:p>
                      <a:pPr algn="ctr"/>
                      <a:r>
                        <a:rPr lang="en-US" sz="1200" smtClean="0">
                          <a:solidFill>
                            <a:schemeClr val="bg1"/>
                          </a:solidFill>
                        </a:rPr>
                        <a:t> data types</a:t>
                      </a:r>
                    </a:p>
                  </a:txBody>
                  <a:tcPr anchor="ctr">
                    <a:solidFill>
                      <a:srgbClr val="00B050"/>
                    </a:solidFill>
                  </a:tcPr>
                </a:tc>
                <a:tc rowSpan="2">
                  <a:txBody>
                    <a:bodyPr/>
                    <a:lstStyle/>
                    <a:p>
                      <a:pPr algn="ctr"/>
                      <a:r>
                        <a:rPr lang="en-US" sz="1200" smtClean="0">
                          <a:solidFill>
                            <a:schemeClr val="bg1"/>
                          </a:solidFill>
                        </a:rPr>
                        <a:t>Vector</a:t>
                      </a:r>
                    </a:p>
                    <a:p>
                      <a:pPr algn="ctr"/>
                      <a:r>
                        <a:rPr lang="en-US" sz="1200" smtClean="0">
                          <a:solidFill>
                            <a:schemeClr val="bg1"/>
                          </a:solidFill>
                        </a:rPr>
                        <a:t> data types</a:t>
                      </a:r>
                      <a:endParaRPr lang="en-US" sz="1200">
                        <a:solidFill>
                          <a:schemeClr val="bg1"/>
                        </a:solidFill>
                      </a:endParaRPr>
                    </a:p>
                  </a:txBody>
                  <a:tcPr anchor="ctr">
                    <a:solidFill>
                      <a:srgbClr val="00B050"/>
                    </a:solidFill>
                  </a:tcPr>
                </a:tc>
              </a:tr>
              <a:tr h="379891">
                <a:tc>
                  <a:txBody>
                    <a:bodyPr/>
                    <a:lstStyle/>
                    <a:p>
                      <a:pPr algn="ctr"/>
                      <a:r>
                        <a:rPr lang="en-US" sz="1200" smtClean="0">
                          <a:solidFill>
                            <a:schemeClr val="bg1"/>
                          </a:solidFill>
                        </a:rPr>
                        <a:t>Name</a:t>
                      </a:r>
                      <a:endParaRPr lang="en-US" sz="1200">
                        <a:solidFill>
                          <a:schemeClr val="bg1"/>
                        </a:solidFill>
                      </a:endParaRPr>
                    </a:p>
                  </a:txBody>
                  <a:tcPr anchor="ctr">
                    <a:solidFill>
                      <a:srgbClr val="0070C0"/>
                    </a:solidFill>
                  </a:tcPr>
                </a:tc>
                <a:tc>
                  <a:txBody>
                    <a:bodyPr/>
                    <a:lstStyle/>
                    <a:p>
                      <a:r>
                        <a:rPr lang="en-US" sz="1200" smtClean="0">
                          <a:solidFill>
                            <a:schemeClr val="bg1"/>
                          </a:solidFill>
                        </a:rPr>
                        <a:t>Year</a:t>
                      </a:r>
                      <a:endParaRPr lang="en-US" sz="1200">
                        <a:solidFill>
                          <a:schemeClr val="bg1"/>
                        </a:solidFill>
                      </a:endParaRPr>
                    </a:p>
                  </a:txBody>
                  <a:tcPr anchor="ctr">
                    <a:solidFill>
                      <a:srgbClr val="0070C0"/>
                    </a:solidFill>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69923">
                <a:tc>
                  <a:txBody>
                    <a:bodyPr/>
                    <a:lstStyle/>
                    <a:p>
                      <a:pPr algn="ctr"/>
                      <a:r>
                        <a:rPr lang="en-US" sz="1200" b="0" smtClean="0">
                          <a:solidFill>
                            <a:schemeClr val="bg1"/>
                          </a:solidFill>
                        </a:rPr>
                        <a:t>ARMv1</a:t>
                      </a:r>
                    </a:p>
                  </a:txBody>
                  <a:tcPr anchor="ctr">
                    <a:solidFill>
                      <a:srgbClr val="0070C0"/>
                    </a:solidFill>
                  </a:tcPr>
                </a:tc>
                <a:tc>
                  <a:txBody>
                    <a:bodyPr/>
                    <a:lstStyle/>
                    <a:p>
                      <a:pPr algn="ctr"/>
                      <a:r>
                        <a:rPr lang="en-US" sz="1200" dirty="0" smtClean="0"/>
                        <a:t>198</a:t>
                      </a:r>
                      <a:r>
                        <a:rPr lang="hu-HU" sz="1200" dirty="0" smtClean="0"/>
                        <a:t>5</a:t>
                      </a:r>
                      <a:endParaRPr lang="en-US" sz="1200" dirty="0"/>
                    </a:p>
                  </a:txBody>
                  <a:tcPr anchor="ctr">
                    <a:solidFill>
                      <a:srgbClr val="FFFFCC"/>
                    </a:solidFill>
                  </a:tcPr>
                </a:tc>
                <a:tc>
                  <a:txBody>
                    <a:bodyPr/>
                    <a:lstStyle/>
                    <a:p>
                      <a:pPr algn="ctr"/>
                      <a:r>
                        <a:rPr lang="en-US" sz="1200" err="1" smtClean="0"/>
                        <a:t>n.a</a:t>
                      </a:r>
                      <a:r>
                        <a:rPr lang="en-US" sz="1200" smtClean="0"/>
                        <a:t>.</a:t>
                      </a:r>
                      <a:endParaRPr lang="en-US" sz="1200"/>
                    </a:p>
                  </a:txBody>
                  <a:tcPr anchor="ctr">
                    <a:solidFill>
                      <a:srgbClr val="C9F5FF"/>
                    </a:solidFill>
                  </a:tcPr>
                </a:tc>
                <a:tc rowSpan="10">
                  <a:txBody>
                    <a:bodyPr/>
                    <a:lstStyle/>
                    <a:p>
                      <a:pPr algn="ctr"/>
                      <a:endParaRPr lang="en-US" sz="1200" smtClean="0"/>
                    </a:p>
                    <a:p>
                      <a:pPr algn="ctr"/>
                      <a:endParaRPr lang="en-US" sz="1200" smtClean="0"/>
                    </a:p>
                    <a:p>
                      <a:pPr algn="ctr"/>
                      <a:endParaRPr lang="en-US" sz="1200" smtClean="0"/>
                    </a:p>
                    <a:p>
                      <a:pPr algn="ctr"/>
                      <a:r>
                        <a:rPr lang="en-US" sz="1200" smtClean="0"/>
                        <a:t>FX32</a:t>
                      </a:r>
                      <a:endParaRPr lang="en-US" sz="1200"/>
                    </a:p>
                  </a:txBody>
                  <a:tcPr anchor="ctr">
                    <a:solidFill>
                      <a:srgbClr val="C9F5FF"/>
                    </a:solidFill>
                  </a:tcPr>
                </a:tc>
                <a:tc gridSpan="2">
                  <a:txBody>
                    <a:bodyPr/>
                    <a:lstStyle/>
                    <a:p>
                      <a:pPr algn="ctr"/>
                      <a:endParaRPr lang="en-US" sz="1200" smtClean="0"/>
                    </a:p>
                  </a:txBody>
                  <a:tcPr anchor="ctr">
                    <a:solidFill>
                      <a:schemeClr val="bg1"/>
                    </a:solidFill>
                  </a:tcPr>
                </a:tc>
                <a:tc hMerge="1">
                  <a:txBody>
                    <a:bodyPr/>
                    <a:lstStyle/>
                    <a:p>
                      <a:pPr algn="ctr"/>
                      <a:endParaRPr lang="en-US" sz="1200" dirty="0" smtClean="0"/>
                    </a:p>
                  </a:txBody>
                  <a:tcPr anchor="ctr"/>
                </a:tc>
                <a:tc>
                  <a:txBody>
                    <a:bodyPr/>
                    <a:lstStyle/>
                    <a:p>
                      <a:pPr algn="ctr"/>
                      <a:endParaRPr lang="en-US" sz="1200"/>
                    </a:p>
                  </a:txBody>
                  <a:tcPr anchor="ctr">
                    <a:solidFill>
                      <a:schemeClr val="bg1"/>
                    </a:solidFill>
                  </a:tcPr>
                </a:tc>
                <a:tc>
                  <a:txBody>
                    <a:bodyPr/>
                    <a:lstStyle/>
                    <a:p>
                      <a:pPr algn="ctr"/>
                      <a:endParaRPr lang="en-US" sz="1200" smtClean="0"/>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smtClean="0"/>
                    </a:p>
                  </a:txBody>
                  <a:tcPr anchor="ctr">
                    <a:solidFill>
                      <a:schemeClr val="bg1"/>
                    </a:solidFill>
                  </a:tcPr>
                </a:tc>
                <a:tc>
                  <a:txBody>
                    <a:bodyPr/>
                    <a:lstStyle/>
                    <a:p>
                      <a:pPr algn="ctr"/>
                      <a:endParaRPr lang="en-US" sz="1200"/>
                    </a:p>
                  </a:txBody>
                  <a:tcPr anchor="ctr">
                    <a:solidFill>
                      <a:schemeClr val="bg1"/>
                    </a:solidFill>
                  </a:tcPr>
                </a:tc>
              </a:tr>
              <a:tr h="269923">
                <a:tc>
                  <a:txBody>
                    <a:bodyPr/>
                    <a:lstStyle/>
                    <a:p>
                      <a:pPr algn="ctr"/>
                      <a:r>
                        <a:rPr lang="en-US" sz="1200" b="0" dirty="0" smtClean="0">
                          <a:solidFill>
                            <a:schemeClr val="bg1"/>
                          </a:solidFill>
                        </a:rPr>
                        <a:t>ARMv2</a:t>
                      </a:r>
                      <a:endParaRPr lang="en-US" sz="1200" b="0" dirty="0">
                        <a:solidFill>
                          <a:schemeClr val="bg1"/>
                        </a:solidFill>
                      </a:endParaRPr>
                    </a:p>
                  </a:txBody>
                  <a:tcPr anchor="ctr">
                    <a:solidFill>
                      <a:srgbClr val="0070C0"/>
                    </a:solidFill>
                  </a:tcPr>
                </a:tc>
                <a:tc>
                  <a:txBody>
                    <a:bodyPr/>
                    <a:lstStyle/>
                    <a:p>
                      <a:pPr algn="ctr"/>
                      <a:r>
                        <a:rPr lang="en-US" sz="1200" smtClean="0"/>
                        <a:t>1989</a:t>
                      </a:r>
                      <a:endParaRPr lang="en-US" sz="1200"/>
                    </a:p>
                  </a:txBody>
                  <a:tcPr anchor="ctr">
                    <a:solidFill>
                      <a:srgbClr val="FFFFCC"/>
                    </a:solidFill>
                  </a:tcPr>
                </a:tc>
                <a:tc>
                  <a:txBody>
                    <a:bodyPr/>
                    <a:lstStyle/>
                    <a:p>
                      <a:pPr algn="ctr"/>
                      <a:r>
                        <a:rPr lang="en-US" sz="1200" err="1" smtClean="0"/>
                        <a:t>n.a</a:t>
                      </a:r>
                      <a:r>
                        <a:rPr lang="en-US" sz="1200" smtClean="0"/>
                        <a:t>.</a:t>
                      </a:r>
                      <a:endParaRPr lang="en-US" sz="1200"/>
                    </a:p>
                  </a:txBody>
                  <a:tcPr anchor="ctr">
                    <a:solidFill>
                      <a:srgbClr val="C9F5FF"/>
                    </a:solidFill>
                  </a:tcPr>
                </a:tc>
                <a:tc vMerge="1">
                  <a:txBody>
                    <a:bodyPr/>
                    <a:lstStyle/>
                    <a:p>
                      <a:endParaRPr lang="en-US" sz="1200" dirty="0"/>
                    </a:p>
                  </a:txBody>
                  <a:tcPr anchor="ctr"/>
                </a:tc>
                <a:tc gridSpan="2">
                  <a:txBody>
                    <a:bodyPr/>
                    <a:lstStyle/>
                    <a:p>
                      <a:endParaRPr lang="en-US" sz="1200"/>
                    </a:p>
                  </a:txBody>
                  <a:tcPr anchor="ctr">
                    <a:solidFill>
                      <a:schemeClr val="bg1"/>
                    </a:solidFill>
                  </a:tcPr>
                </a:tc>
                <a:tc hMerge="1">
                  <a:txBody>
                    <a:bodyPr/>
                    <a:lstStyle/>
                    <a:p>
                      <a:endParaRPr lang="en-US"/>
                    </a:p>
                  </a:txBody>
                  <a:tcPr/>
                </a:tc>
                <a:tc>
                  <a:txBody>
                    <a:bodyPr/>
                    <a:lstStyle/>
                    <a:p>
                      <a:endParaRPr lang="en-US" sz="1200"/>
                    </a:p>
                  </a:txBody>
                  <a:tcPr anchor="ctr">
                    <a:solidFill>
                      <a:schemeClr val="bg1"/>
                    </a:solidFill>
                  </a:tcPr>
                </a:tc>
                <a:tc>
                  <a:txBody>
                    <a:bodyPr/>
                    <a:lstStyle/>
                    <a:p>
                      <a:endParaRPr lang="en-US" sz="1200"/>
                    </a:p>
                  </a:txBody>
                  <a:tcPr anchor="ctr">
                    <a:solidFill>
                      <a:schemeClr val="bg1"/>
                    </a:solidFill>
                  </a:tcPr>
                </a:tc>
                <a:tc>
                  <a:txBody>
                    <a:bodyPr/>
                    <a:lstStyle/>
                    <a:p>
                      <a:endParaRPr lang="en-US" sz="1200"/>
                    </a:p>
                  </a:txBody>
                  <a:tcPr anchor="ctr">
                    <a:solidFill>
                      <a:schemeClr val="bg1"/>
                    </a:solidFill>
                  </a:tcPr>
                </a:tc>
                <a:tc>
                  <a:txBody>
                    <a:bodyPr/>
                    <a:lstStyle/>
                    <a:p>
                      <a:endParaRPr lang="en-US" sz="1200"/>
                    </a:p>
                  </a:txBody>
                  <a:tcPr anchor="ctr">
                    <a:solidFill>
                      <a:schemeClr val="bg1"/>
                    </a:solidFill>
                  </a:tcPr>
                </a:tc>
              </a:tr>
              <a:tr h="269923">
                <a:tc>
                  <a:txBody>
                    <a:bodyPr/>
                    <a:lstStyle/>
                    <a:p>
                      <a:pPr algn="ctr"/>
                      <a:r>
                        <a:rPr lang="en-US" sz="1200" b="0" smtClean="0">
                          <a:solidFill>
                            <a:schemeClr val="bg1"/>
                          </a:solidFill>
                        </a:rPr>
                        <a:t>ARMv3</a:t>
                      </a:r>
                      <a:endParaRPr lang="en-US" sz="1200" b="0">
                        <a:solidFill>
                          <a:schemeClr val="bg1"/>
                        </a:solidFill>
                      </a:endParaRPr>
                    </a:p>
                  </a:txBody>
                  <a:tcPr anchor="ctr">
                    <a:solidFill>
                      <a:srgbClr val="0070C0"/>
                    </a:solidFill>
                  </a:tcPr>
                </a:tc>
                <a:tc>
                  <a:txBody>
                    <a:bodyPr/>
                    <a:lstStyle/>
                    <a:p>
                      <a:pPr algn="ctr"/>
                      <a:r>
                        <a:rPr lang="en-US" sz="1200" smtClean="0"/>
                        <a:t>1991</a:t>
                      </a:r>
                      <a:endParaRPr lang="en-US" sz="1200"/>
                    </a:p>
                  </a:txBody>
                  <a:tcPr anchor="ctr">
                    <a:solidFill>
                      <a:srgbClr val="FFFFCC"/>
                    </a:solidFill>
                  </a:tcPr>
                </a:tc>
                <a:tc rowSpan="8">
                  <a:txBody>
                    <a:bodyPr/>
                    <a:lstStyle/>
                    <a:p>
                      <a:r>
                        <a:rPr lang="en-US" sz="1200" smtClean="0"/>
                        <a:t>13x32</a:t>
                      </a:r>
                      <a:endParaRPr lang="en-US" sz="1200"/>
                    </a:p>
                  </a:txBody>
                  <a:tcPr anchor="ctr">
                    <a:solidFill>
                      <a:srgbClr val="C9F5FF"/>
                    </a:solidFill>
                  </a:tcPr>
                </a:tc>
                <a:tc vMerge="1">
                  <a:txBody>
                    <a:bodyPr/>
                    <a:lstStyle/>
                    <a:p>
                      <a:pPr algn="ctr"/>
                      <a:endParaRPr lang="en-US" sz="1200" dirty="0"/>
                    </a:p>
                  </a:txBody>
                  <a:tcPr anchor="ctr"/>
                </a:tc>
                <a:tc gridSpan="2">
                  <a:txBody>
                    <a:bodyPr/>
                    <a:lstStyle/>
                    <a:p>
                      <a:endParaRPr lang="en-US" sz="1200"/>
                    </a:p>
                  </a:txBody>
                  <a:tcPr anchor="ctr">
                    <a:solidFill>
                      <a:schemeClr val="bg1"/>
                    </a:solidFill>
                  </a:tcPr>
                </a:tc>
                <a:tc hMerge="1">
                  <a:txBody>
                    <a:bodyPr/>
                    <a:lstStyle/>
                    <a:p>
                      <a:endParaRPr lang="en-US"/>
                    </a:p>
                  </a:txBody>
                  <a:tcPr/>
                </a:tc>
                <a:tc>
                  <a:txBody>
                    <a:bodyPr/>
                    <a:lstStyle/>
                    <a:p>
                      <a:endParaRPr lang="en-US" sz="1200"/>
                    </a:p>
                  </a:txBody>
                  <a:tcPr anchor="ctr">
                    <a:solidFill>
                      <a:schemeClr val="bg1"/>
                    </a:solidFill>
                  </a:tcPr>
                </a:tc>
                <a:tc>
                  <a:txBody>
                    <a:bodyPr/>
                    <a:lstStyle/>
                    <a:p>
                      <a:endParaRPr lang="en-US" sz="1200"/>
                    </a:p>
                  </a:txBody>
                  <a:tcPr anchor="ctr">
                    <a:solidFill>
                      <a:schemeClr val="bg1"/>
                    </a:solidFill>
                  </a:tcPr>
                </a:tc>
                <a:tc>
                  <a:txBody>
                    <a:bodyPr/>
                    <a:lstStyle/>
                    <a:p>
                      <a:endParaRPr lang="en-US" sz="1200"/>
                    </a:p>
                  </a:txBody>
                  <a:tcPr anchor="ctr">
                    <a:solidFill>
                      <a:schemeClr val="bg1"/>
                    </a:solidFill>
                  </a:tcPr>
                </a:tc>
                <a:tc>
                  <a:txBody>
                    <a:bodyPr/>
                    <a:lstStyle/>
                    <a:p>
                      <a:endParaRPr lang="en-US" sz="1200"/>
                    </a:p>
                  </a:txBody>
                  <a:tcPr anchor="ctr">
                    <a:solidFill>
                      <a:schemeClr val="bg1"/>
                    </a:solidFill>
                  </a:tcPr>
                </a:tc>
              </a:tr>
              <a:tr h="269923">
                <a:tc>
                  <a:txBody>
                    <a:bodyPr/>
                    <a:lstStyle/>
                    <a:p>
                      <a:pPr algn="ctr"/>
                      <a:r>
                        <a:rPr lang="en-US" sz="1200" b="0" smtClean="0">
                          <a:solidFill>
                            <a:schemeClr val="bg1"/>
                          </a:solidFill>
                        </a:rPr>
                        <a:t>ARMv4</a:t>
                      </a:r>
                      <a:endParaRPr lang="en-US" sz="1200" b="0">
                        <a:solidFill>
                          <a:schemeClr val="bg1"/>
                        </a:solidFill>
                      </a:endParaRPr>
                    </a:p>
                  </a:txBody>
                  <a:tcPr anchor="ctr">
                    <a:solidFill>
                      <a:srgbClr val="0070C0"/>
                    </a:solidFill>
                  </a:tcPr>
                </a:tc>
                <a:tc>
                  <a:txBody>
                    <a:bodyPr/>
                    <a:lstStyle/>
                    <a:p>
                      <a:pPr algn="ctr"/>
                      <a:r>
                        <a:rPr lang="en-US" sz="1200" smtClean="0"/>
                        <a:t>1996</a:t>
                      </a:r>
                      <a:endParaRPr lang="en-US" sz="1200"/>
                    </a:p>
                  </a:txBody>
                  <a:tcPr anchor="ctr">
                    <a:solidFill>
                      <a:srgbClr val="FFFFCC"/>
                    </a:solidFill>
                  </a:tcPr>
                </a:tc>
                <a:tc vMerge="1">
                  <a:txBody>
                    <a:bodyPr/>
                    <a:lstStyle/>
                    <a:p>
                      <a:endParaRPr lang="en-US"/>
                    </a:p>
                  </a:txBody>
                  <a:tcPr/>
                </a:tc>
                <a:tc vMerge="1">
                  <a:txBody>
                    <a:bodyPr/>
                    <a:lstStyle/>
                    <a:p>
                      <a:endParaRPr lang="en-US" sz="1200" dirty="0"/>
                    </a:p>
                  </a:txBody>
                  <a:tcPr anchor="ctr"/>
                </a:tc>
                <a:tc gridSpan="2">
                  <a:txBody>
                    <a:bodyPr/>
                    <a:lstStyle/>
                    <a:p>
                      <a:endParaRPr lang="en-US" sz="1200"/>
                    </a:p>
                  </a:txBody>
                  <a:tcPr anchor="ctr">
                    <a:solidFill>
                      <a:schemeClr val="bg1"/>
                    </a:solidFill>
                  </a:tcPr>
                </a:tc>
                <a:tc hMerge="1">
                  <a:txBody>
                    <a:bodyPr/>
                    <a:lstStyle/>
                    <a:p>
                      <a:endParaRPr lang="en-US"/>
                    </a:p>
                  </a:txBody>
                  <a:tcPr/>
                </a:tc>
                <a:tc>
                  <a:txBody>
                    <a:bodyPr/>
                    <a:lstStyle/>
                    <a:p>
                      <a:endParaRPr lang="en-US" sz="1200"/>
                    </a:p>
                  </a:txBody>
                  <a:tcPr anchor="ctr">
                    <a:solidFill>
                      <a:schemeClr val="bg1"/>
                    </a:solidFill>
                  </a:tcPr>
                </a:tc>
                <a:tc>
                  <a:txBody>
                    <a:bodyPr/>
                    <a:lstStyle/>
                    <a:p>
                      <a:endParaRPr lang="en-US" sz="1200"/>
                    </a:p>
                  </a:txBody>
                  <a:tcPr anchor="ctr">
                    <a:solidFill>
                      <a:schemeClr val="bg1"/>
                    </a:solidFill>
                  </a:tcPr>
                </a:tc>
                <a:tc>
                  <a:txBody>
                    <a:bodyPr/>
                    <a:lstStyle/>
                    <a:p>
                      <a:endParaRPr lang="en-US" sz="1200"/>
                    </a:p>
                  </a:txBody>
                  <a:tcPr anchor="ctr">
                    <a:solidFill>
                      <a:schemeClr val="bg1"/>
                    </a:solidFill>
                  </a:tcPr>
                </a:tc>
                <a:tc>
                  <a:txBody>
                    <a:bodyPr/>
                    <a:lstStyle/>
                    <a:p>
                      <a:endParaRPr lang="en-US" sz="1200"/>
                    </a:p>
                  </a:txBody>
                  <a:tcPr anchor="ctr">
                    <a:solidFill>
                      <a:schemeClr val="bg1"/>
                    </a:solidFill>
                  </a:tcPr>
                </a:tc>
              </a:tr>
              <a:tr h="269923">
                <a:tc rowSpan="2">
                  <a:txBody>
                    <a:bodyPr/>
                    <a:lstStyle/>
                    <a:p>
                      <a:pPr algn="ctr"/>
                      <a:r>
                        <a:rPr lang="en-US" sz="1200" b="0" smtClean="0">
                          <a:solidFill>
                            <a:schemeClr val="bg1"/>
                          </a:solidFill>
                        </a:rPr>
                        <a:t>ARMv5</a:t>
                      </a:r>
                      <a:endParaRPr lang="en-US" sz="1200" b="0">
                        <a:solidFill>
                          <a:schemeClr val="bg1"/>
                        </a:solidFill>
                      </a:endParaRPr>
                    </a:p>
                  </a:txBody>
                  <a:tcPr anchor="ctr">
                    <a:solidFill>
                      <a:srgbClr val="0070C0"/>
                    </a:solidFill>
                  </a:tcPr>
                </a:tc>
                <a:tc rowSpan="2">
                  <a:txBody>
                    <a:bodyPr/>
                    <a:lstStyle/>
                    <a:p>
                      <a:pPr algn="ctr"/>
                      <a:r>
                        <a:rPr lang="en-US" sz="1200" smtClean="0"/>
                        <a:t>2000</a:t>
                      </a:r>
                    </a:p>
                    <a:p>
                      <a:pPr algn="ctr"/>
                      <a:r>
                        <a:rPr lang="en-US" sz="1200" smtClean="0"/>
                        <a:t>2001</a:t>
                      </a:r>
                      <a:endParaRPr lang="en-US" sz="1200"/>
                    </a:p>
                  </a:txBody>
                  <a:tcPr anchor="ctr">
                    <a:solidFill>
                      <a:srgbClr val="FFFFCC"/>
                    </a:solidFill>
                  </a:tcPr>
                </a:tc>
                <a:tc vMerge="1">
                  <a:txBody>
                    <a:bodyPr/>
                    <a:lstStyle/>
                    <a:p>
                      <a:endParaRPr lang="en-US"/>
                    </a:p>
                  </a:txBody>
                  <a:tcPr/>
                </a:tc>
                <a:tc vMerge="1">
                  <a:txBody>
                    <a:bodyPr/>
                    <a:lstStyle/>
                    <a:p>
                      <a:endParaRPr lang="en-US" sz="1200" dirty="0"/>
                    </a:p>
                  </a:txBody>
                  <a:tcPr anchor="ctr"/>
                </a:tc>
                <a:tc gridSpan="2">
                  <a:txBody>
                    <a:bodyPr/>
                    <a:lstStyle/>
                    <a:p>
                      <a:pPr algn="ctr"/>
                      <a:r>
                        <a:rPr lang="en-US" sz="1200" b="1" dirty="0" smtClean="0"/>
                        <a:t>VFP(v1)</a:t>
                      </a:r>
                      <a:r>
                        <a:rPr lang="hu-HU" sz="1200" b="1" baseline="30000" dirty="0" smtClean="0"/>
                        <a:t>1</a:t>
                      </a:r>
                      <a:endParaRPr lang="en-US" sz="1200" b="1" baseline="30000" dirty="0" smtClean="0"/>
                    </a:p>
                  </a:txBody>
                  <a:tcPr anchor="ctr">
                    <a:solidFill>
                      <a:schemeClr val="bg1">
                        <a:lumMod val="95000"/>
                      </a:schemeClr>
                    </a:solidFill>
                  </a:tcPr>
                </a:tc>
                <a:tc hMerge="1">
                  <a:txBody>
                    <a:bodyPr/>
                    <a:lstStyle/>
                    <a:p>
                      <a:endParaRPr lang="en-US"/>
                    </a:p>
                  </a:txBody>
                  <a:tcPr/>
                </a:tc>
                <a:tc rowSpan="2">
                  <a:txBody>
                    <a:bodyPr/>
                    <a:lstStyle/>
                    <a:p>
                      <a:endParaRPr lang="en-US" sz="1200" dirty="0"/>
                    </a:p>
                  </a:txBody>
                  <a:tcPr anchor="ctr">
                    <a:solidFill>
                      <a:srgbClr val="F2F2F2"/>
                    </a:solidFill>
                  </a:tcPr>
                </a:tc>
                <a:tc rowSpan="2">
                  <a:txBody>
                    <a:bodyPr/>
                    <a:lstStyle/>
                    <a:p>
                      <a:pPr algn="ctr"/>
                      <a:r>
                        <a:rPr lang="hu-HU" sz="1200" b="0" dirty="0" smtClean="0">
                          <a:solidFill>
                            <a:srgbClr val="C00000"/>
                          </a:solidFill>
                        </a:rPr>
                        <a:t>FP register set</a:t>
                      </a:r>
                    </a:p>
                    <a:p>
                      <a:pPr algn="ctr"/>
                      <a:r>
                        <a:rPr lang="en-US" sz="1200" dirty="0" smtClean="0"/>
                        <a:t> </a:t>
                      </a:r>
                      <a:r>
                        <a:rPr lang="en-US" sz="1200" dirty="0" smtClean="0">
                          <a:solidFill>
                            <a:schemeClr val="tx1"/>
                          </a:solidFill>
                        </a:rPr>
                        <a:t>32x32/16x64</a:t>
                      </a:r>
                    </a:p>
                  </a:txBody>
                  <a:tcPr anchor="ctr">
                    <a:solidFill>
                      <a:schemeClr val="bg1">
                        <a:lumMod val="95000"/>
                      </a:schemeClr>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FP</a:t>
                      </a:r>
                      <a:r>
                        <a:rPr lang="hu-HU" sz="1200" dirty="0" smtClean="0"/>
                        <a:t> </a:t>
                      </a:r>
                      <a:r>
                        <a:rPr lang="en-US" sz="1200" dirty="0" smtClean="0"/>
                        <a:t>32/64</a:t>
                      </a:r>
                    </a:p>
                  </a:txBody>
                  <a:tcPr anchor="ctr">
                    <a:solidFill>
                      <a:schemeClr val="bg1">
                        <a:lumMod val="95000"/>
                      </a:schemeClr>
                    </a:solidFill>
                  </a:tcPr>
                </a:tc>
                <a:tc rowSpan="2">
                  <a:txBody>
                    <a:bodyPr/>
                    <a:lstStyle/>
                    <a:p>
                      <a:pPr algn="ctr"/>
                      <a:r>
                        <a:rPr lang="hu-HU" sz="1200" dirty="0" smtClean="0"/>
                        <a:t>FP 32/64</a:t>
                      </a:r>
                    </a:p>
                    <a:p>
                      <a:pPr algn="ctr"/>
                      <a:r>
                        <a:rPr lang="en-US" sz="1200" dirty="0" smtClean="0"/>
                        <a:t>Serially</a:t>
                      </a:r>
                      <a:r>
                        <a:rPr lang="hu-HU" sz="1200" dirty="0" smtClean="0"/>
                        <a:t> ex.</a:t>
                      </a:r>
                      <a:endParaRPr lang="en-US" sz="1200" dirty="0"/>
                    </a:p>
                  </a:txBody>
                  <a:tcPr anchor="ctr">
                    <a:solidFill>
                      <a:schemeClr val="bg1">
                        <a:lumMod val="95000"/>
                      </a:schemeClr>
                    </a:solidFill>
                  </a:tcPr>
                </a:tc>
              </a:tr>
              <a:tr h="26992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VFP2</a:t>
                      </a:r>
                      <a:r>
                        <a:rPr lang="hu-HU" sz="1200" b="1" baseline="30000" dirty="0" smtClean="0"/>
                        <a:t>1</a:t>
                      </a:r>
                      <a:endParaRPr lang="en-US" sz="1200" b="1" baseline="30000" dirty="0" smtClean="0"/>
                    </a:p>
                  </a:txBody>
                  <a:tcPr anchor="ctr">
                    <a:solidFill>
                      <a:schemeClr val="bg1">
                        <a:lumMod val="95000"/>
                      </a:schemeClr>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449871">
                <a:tc>
                  <a:txBody>
                    <a:bodyPr/>
                    <a:lstStyle/>
                    <a:p>
                      <a:pPr algn="ctr"/>
                      <a:r>
                        <a:rPr lang="en-US" sz="1200" b="0" smtClean="0">
                          <a:solidFill>
                            <a:schemeClr val="bg1"/>
                          </a:solidFill>
                        </a:rPr>
                        <a:t>ARMv6</a:t>
                      </a:r>
                      <a:endParaRPr lang="en-US" sz="1200" b="0">
                        <a:solidFill>
                          <a:schemeClr val="bg1"/>
                        </a:solidFill>
                      </a:endParaRPr>
                    </a:p>
                  </a:txBody>
                  <a:tcPr anchor="ctr">
                    <a:solidFill>
                      <a:srgbClr val="0070C0"/>
                    </a:solidFill>
                  </a:tcPr>
                </a:tc>
                <a:tc>
                  <a:txBody>
                    <a:bodyPr/>
                    <a:lstStyle/>
                    <a:p>
                      <a:pPr algn="ctr"/>
                      <a:r>
                        <a:rPr lang="en-US" sz="1200" smtClean="0"/>
                        <a:t>2004</a:t>
                      </a:r>
                      <a:endParaRPr lang="en-US" sz="1200"/>
                    </a:p>
                  </a:txBody>
                  <a:tcPr anchor="ctr">
                    <a:solidFill>
                      <a:srgbClr val="FFFFCC"/>
                    </a:solidFill>
                  </a:tcPr>
                </a:tc>
                <a:tc vMerge="1">
                  <a:txBody>
                    <a:bodyPr/>
                    <a:lstStyle/>
                    <a:p>
                      <a:endParaRPr lang="en-US"/>
                    </a:p>
                  </a:txBody>
                  <a:tcPr/>
                </a:tc>
                <a:tc vMerge="1">
                  <a:txBody>
                    <a:bodyPr/>
                    <a:lstStyle/>
                    <a:p>
                      <a:endParaRPr lang="en-US" dirty="0"/>
                    </a:p>
                  </a:txBody>
                  <a:tcPr anchor="ctr"/>
                </a:tc>
                <a:tc gridSpan="2">
                  <a:txBody>
                    <a:bodyPr/>
                    <a:lstStyle/>
                    <a:p>
                      <a:pPr algn="ctr"/>
                      <a:r>
                        <a:rPr lang="en-US" sz="1200" b="1" dirty="0" smtClean="0"/>
                        <a:t>SIMD</a:t>
                      </a:r>
                      <a:endParaRPr lang="en-US" sz="1200" b="1" dirty="0"/>
                    </a:p>
                  </a:txBody>
                  <a:tcPr anchor="ctr">
                    <a:solidFill>
                      <a:srgbClr val="FFFFAF"/>
                    </a:solidFill>
                  </a:tcPr>
                </a:tc>
                <a:tc hMerge="1">
                  <a:txBody>
                    <a:bodyPr/>
                    <a:lstStyle/>
                    <a:p>
                      <a:endParaRPr lang="en-US"/>
                    </a:p>
                  </a:txBody>
                  <a:tcPr/>
                </a:tc>
                <a:tc>
                  <a:txBody>
                    <a:bodyPr/>
                    <a:lstStyle/>
                    <a:p>
                      <a:pPr algn="ctr"/>
                      <a:r>
                        <a:rPr lang="en-US" sz="1200" dirty="0" smtClean="0"/>
                        <a:t>32-bit</a:t>
                      </a:r>
                      <a:r>
                        <a:rPr lang="hu-HU" sz="1200" dirty="0" smtClean="0"/>
                        <a:t> </a:t>
                      </a:r>
                      <a:r>
                        <a:rPr lang="en-US" sz="1200" dirty="0" smtClean="0"/>
                        <a:t>w</a:t>
                      </a:r>
                      <a:r>
                        <a:rPr lang="hu-HU" sz="1200" dirty="0" smtClean="0"/>
                        <a:t>ide</a:t>
                      </a:r>
                      <a:r>
                        <a:rPr lang="en-US" sz="1200" dirty="0" smtClean="0"/>
                        <a:t> FX8/16</a:t>
                      </a:r>
                      <a:endParaRPr lang="en-US" sz="1200" dirty="0"/>
                    </a:p>
                  </a:txBody>
                  <a:tcPr anchor="ctr">
                    <a:solidFill>
                      <a:srgbClr val="FFFFAF"/>
                    </a:solidFill>
                  </a:tcPr>
                </a:tc>
                <a:tc>
                  <a:txBody>
                    <a:bodyPr/>
                    <a:lstStyle/>
                    <a:p>
                      <a:endParaRPr lang="en-US"/>
                    </a:p>
                  </a:txBody>
                  <a:tcPr anchor="ctr">
                    <a:solidFill>
                      <a:srgbClr val="FFFFAF"/>
                    </a:solidFill>
                  </a:tcPr>
                </a:tc>
                <a:tc>
                  <a:txBody>
                    <a:bodyPr/>
                    <a:lstStyle/>
                    <a:p>
                      <a:endParaRPr lang="en-US"/>
                    </a:p>
                  </a:txBody>
                  <a:tcPr anchor="ctr">
                    <a:solidFill>
                      <a:srgbClr val="FFFFAF"/>
                    </a:solidFill>
                  </a:tcPr>
                </a:tc>
                <a:tc>
                  <a:txBody>
                    <a:bodyPr/>
                    <a:lstStyle/>
                    <a:p>
                      <a:endParaRPr lang="en-US"/>
                    </a:p>
                  </a:txBody>
                  <a:tcPr anchor="ctr">
                    <a:solidFill>
                      <a:srgbClr val="FFFFAF"/>
                    </a:solidFill>
                  </a:tcPr>
                </a:tc>
              </a:tr>
              <a:tr h="396582">
                <a:tc rowSpan="3">
                  <a:txBody>
                    <a:bodyPr/>
                    <a:lstStyle/>
                    <a:p>
                      <a:pPr algn="ctr"/>
                      <a:r>
                        <a:rPr lang="en-US" sz="1200" b="0" smtClean="0">
                          <a:solidFill>
                            <a:schemeClr val="bg1"/>
                          </a:solidFill>
                        </a:rPr>
                        <a:t>ARMv7</a:t>
                      </a:r>
                      <a:endParaRPr lang="en-US" sz="1200" b="0">
                        <a:solidFill>
                          <a:schemeClr val="bg1"/>
                        </a:solidFill>
                      </a:endParaRPr>
                    </a:p>
                  </a:txBody>
                  <a:tcPr anchor="ctr">
                    <a:solidFill>
                      <a:srgbClr val="0070C0"/>
                    </a:solidFill>
                  </a:tcPr>
                </a:tc>
                <a:tc rowSpan="3">
                  <a:txBody>
                    <a:bodyPr/>
                    <a:lstStyle/>
                    <a:p>
                      <a:pPr algn="ctr"/>
                      <a:endParaRPr lang="en-US" sz="1200" smtClean="0"/>
                    </a:p>
                    <a:p>
                      <a:pPr algn="ctr"/>
                      <a:r>
                        <a:rPr lang="en-US" sz="1200" smtClean="0"/>
                        <a:t>2006</a:t>
                      </a:r>
                      <a:endParaRPr lang="en-US" sz="1200"/>
                    </a:p>
                    <a:p>
                      <a:pPr algn="ctr"/>
                      <a:endParaRPr lang="en-US" sz="1200"/>
                    </a:p>
                  </a:txBody>
                  <a:tcPr anchor="ctr">
                    <a:solidFill>
                      <a:srgbClr val="FFFFCC"/>
                    </a:solidFill>
                  </a:tcPr>
                </a:tc>
                <a:tc vMerge="1">
                  <a:txBody>
                    <a:bodyPr/>
                    <a:lstStyle/>
                    <a:p>
                      <a:endParaRPr lang="en-US"/>
                    </a:p>
                  </a:txBody>
                  <a:tcPr/>
                </a:tc>
                <a:tc vMerge="1">
                  <a:txBody>
                    <a:bodyPr/>
                    <a:lstStyle/>
                    <a:p>
                      <a:endParaRPr lang="en-US"/>
                    </a:p>
                  </a:txBody>
                  <a:tcPr/>
                </a:tc>
                <a:tc gridSpan="2">
                  <a:txBody>
                    <a:bodyPr/>
                    <a:lstStyle/>
                    <a:p>
                      <a:pPr algn="ctr"/>
                      <a:r>
                        <a:rPr lang="en-US" sz="1200" b="1" dirty="0" smtClean="0"/>
                        <a:t>VFPv3</a:t>
                      </a:r>
                      <a:r>
                        <a:rPr lang="hu-HU" sz="1200" b="1" baseline="30000" dirty="0" smtClean="0"/>
                        <a:t>2</a:t>
                      </a:r>
                      <a:endParaRPr lang="en-US" sz="1200" b="1" baseline="30000" dirty="0" smtClean="0"/>
                    </a:p>
                  </a:txBody>
                  <a:tcPr anchor="ctr">
                    <a:solidFill>
                      <a:srgbClr val="F2F2F2"/>
                    </a:solidFill>
                  </a:tcPr>
                </a:tc>
                <a:tc hMerge="1">
                  <a:txBody>
                    <a:bodyPr/>
                    <a:lstStyle/>
                    <a:p>
                      <a:endParaRPr lang="en-US"/>
                    </a:p>
                  </a:txBody>
                  <a:tcPr/>
                </a:tc>
                <a:tc rowSpan="2">
                  <a:txBody>
                    <a:bodyPr/>
                    <a:lstStyle/>
                    <a:p>
                      <a:endParaRPr lang="en-US" dirty="0"/>
                    </a:p>
                  </a:txBody>
                  <a:tcPr anchor="ctr">
                    <a:solidFill>
                      <a:srgbClr val="F2F2F2"/>
                    </a:solidFill>
                  </a:tcPr>
                </a:tc>
                <a:tc rowSpan="2">
                  <a:txBody>
                    <a:bodyPr/>
                    <a:lstStyle/>
                    <a:p>
                      <a:pPr algn="ctr"/>
                      <a:r>
                        <a:rPr lang="hu-HU" sz="1200" dirty="0" smtClean="0">
                          <a:solidFill>
                            <a:srgbClr val="C00000"/>
                          </a:solidFill>
                        </a:rPr>
                        <a:t>Adv. SIMD and FP register set</a:t>
                      </a:r>
                    </a:p>
                    <a:p>
                      <a:pPr algn="ctr"/>
                      <a:r>
                        <a:rPr lang="en-US" sz="1200" dirty="0" smtClean="0">
                          <a:solidFill>
                            <a:schemeClr val="tx1"/>
                          </a:solidFill>
                        </a:rPr>
                        <a:t>32x64</a:t>
                      </a:r>
                      <a:r>
                        <a:rPr lang="hu-HU" sz="1200" dirty="0" smtClean="0">
                          <a:solidFill>
                            <a:schemeClr val="tx1"/>
                          </a:solidFill>
                        </a:rPr>
                        <a:t> or 16X128</a:t>
                      </a:r>
                      <a:endParaRPr lang="en-US" sz="1200" dirty="0"/>
                    </a:p>
                  </a:txBody>
                  <a:tcPr anchor="c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mn-lt"/>
                        </a:rPr>
                        <a:t>+FP</a:t>
                      </a:r>
                      <a:r>
                        <a:rPr kumimoji="0" lang="hu-HU" sz="1200" b="0" i="0" u="none" strike="noStrike" kern="1200" cap="none" spc="0" normalizeH="0" baseline="0" noProof="0" dirty="0" smtClean="0">
                          <a:ln>
                            <a:noFill/>
                          </a:ln>
                          <a:solidFill>
                            <a:srgbClr val="000000"/>
                          </a:solidFill>
                          <a:effectLst/>
                          <a:uLnTx/>
                          <a:uFillTx/>
                          <a:latin typeface="+mn-lt"/>
                        </a:rPr>
                        <a:t> </a:t>
                      </a:r>
                      <a:r>
                        <a:rPr kumimoji="0" lang="en-US" sz="1200" b="0" i="0" u="none" strike="noStrike" kern="1200" cap="none" spc="0" normalizeH="0" baseline="0" noProof="0" dirty="0" smtClean="0">
                          <a:ln>
                            <a:noFill/>
                          </a:ln>
                          <a:solidFill>
                            <a:srgbClr val="000000"/>
                          </a:solidFill>
                          <a:effectLst/>
                          <a:uLnTx/>
                          <a:uFillTx/>
                          <a:latin typeface="+mn-lt"/>
                        </a:rPr>
                        <a:t>16</a:t>
                      </a:r>
                      <a:r>
                        <a:rPr kumimoji="0" lang="hu-HU" sz="1200" b="0" i="0" u="none" strike="noStrike" kern="1200" cap="none" spc="0" normalizeH="0" baseline="30000" noProof="0" dirty="0" smtClean="0">
                          <a:ln>
                            <a:noFill/>
                          </a:ln>
                          <a:solidFill>
                            <a:srgbClr val="000000"/>
                          </a:solidFill>
                          <a:effectLst/>
                          <a:uLnTx/>
                          <a:uFillTx/>
                          <a:latin typeface="+mn-lt"/>
                        </a:rPr>
                        <a:t>4</a:t>
                      </a:r>
                      <a:endParaRPr kumimoji="0" lang="en-US" sz="1200" b="0" i="0" u="none" strike="noStrike" kern="1200" cap="none" spc="0" normalizeH="0" baseline="0" noProof="0" dirty="0" smtClean="0">
                        <a:ln>
                          <a:noFill/>
                        </a:ln>
                        <a:solidFill>
                          <a:srgbClr val="000000"/>
                        </a:solidFill>
                        <a:effectLst/>
                        <a:uLnTx/>
                        <a:uFillTx/>
                        <a:latin typeface="+mn-lt"/>
                      </a:endParaRPr>
                    </a:p>
                  </a:txBody>
                  <a:tcPr anchor="ctr">
                    <a:solidFill>
                      <a:srgbClr val="F2F2F2"/>
                    </a:solidFill>
                  </a:tcPr>
                </a:tc>
                <a:tc rowSpan="2">
                  <a:txBody>
                    <a:bodyPr/>
                    <a:lstStyle/>
                    <a:p>
                      <a:pPr algn="ctr"/>
                      <a:r>
                        <a:rPr lang="hu-HU" sz="1200" dirty="0" smtClean="0"/>
                        <a:t>FP 16</a:t>
                      </a:r>
                      <a:r>
                        <a:rPr lang="hu-HU" sz="1200" baseline="30000" dirty="0" smtClean="0"/>
                        <a:t>4</a:t>
                      </a:r>
                      <a:r>
                        <a:rPr lang="hu-HU" sz="1200" dirty="0" smtClean="0"/>
                        <a:t>/32/64</a:t>
                      </a:r>
                    </a:p>
                    <a:p>
                      <a:pPr algn="ctr"/>
                      <a:r>
                        <a:rPr lang="en-US" sz="1200" dirty="0" smtClean="0"/>
                        <a:t>Serially</a:t>
                      </a:r>
                    </a:p>
                    <a:p>
                      <a:pPr algn="ctr"/>
                      <a:r>
                        <a:rPr lang="en-US" sz="1200" dirty="0" smtClean="0"/>
                        <a:t>executed</a:t>
                      </a:r>
                      <a:endParaRPr lang="en-US" sz="1200" dirty="0"/>
                    </a:p>
                  </a:txBody>
                  <a:tcPr anchor="ctr">
                    <a:solidFill>
                      <a:srgbClr val="F2F2F2"/>
                    </a:solidFill>
                  </a:tcPr>
                </a:tc>
              </a:tr>
              <a:tr h="26992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VFPv4</a:t>
                      </a:r>
                      <a:r>
                        <a:rPr lang="hu-HU" sz="1200" b="1" baseline="30000" dirty="0" smtClean="0"/>
                        <a:t>2,3,4</a:t>
                      </a:r>
                      <a:endParaRPr lang="en-US" sz="1200" b="1" baseline="30000" dirty="0"/>
                    </a:p>
                  </a:txBody>
                  <a:tcPr anchor="ctr">
                    <a:solidFill>
                      <a:srgbClr val="F2F2F2"/>
                    </a:solidFill>
                  </a:tcPr>
                </a:tc>
                <a:tc h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mn-lt"/>
                        </a:rPr>
                        <a:t>+</a:t>
                      </a:r>
                      <a:r>
                        <a:rPr kumimoji="0" lang="hu-HU" sz="1200" b="0" i="0" u="none" strike="noStrike" kern="1200" cap="none" spc="0" normalizeH="0" baseline="0" noProof="0" dirty="0" smtClean="0">
                          <a:ln>
                            <a:noFill/>
                          </a:ln>
                          <a:solidFill>
                            <a:srgbClr val="000000"/>
                          </a:solidFill>
                          <a:effectLst/>
                          <a:uLnTx/>
                          <a:uFillTx/>
                          <a:latin typeface="+mn-lt"/>
                        </a:rPr>
                        <a:t> </a:t>
                      </a:r>
                      <a:r>
                        <a:rPr kumimoji="0" lang="en-US" sz="1200" b="0" i="0" u="none" strike="noStrike" kern="1200" cap="none" spc="0" normalizeH="0" baseline="0" noProof="0" dirty="0" err="1" smtClean="0">
                          <a:ln>
                            <a:noFill/>
                          </a:ln>
                          <a:solidFill>
                            <a:srgbClr val="000000"/>
                          </a:solidFill>
                          <a:effectLst/>
                          <a:uLnTx/>
                          <a:uFillTx/>
                          <a:latin typeface="+mn-lt"/>
                        </a:rPr>
                        <a:t>FMA</a:t>
                      </a:r>
                      <a:endParaRPr kumimoji="0" lang="en-US" sz="1200" b="0" i="0" u="none" strike="noStrike" kern="1200" cap="none" spc="0" normalizeH="0" baseline="0" noProof="0" dirty="0" smtClean="0">
                        <a:ln>
                          <a:noFill/>
                        </a:ln>
                        <a:solidFill>
                          <a:srgbClr val="000000"/>
                        </a:solidFill>
                        <a:effectLst/>
                        <a:uLnTx/>
                        <a:uFillTx/>
                        <a:latin typeface="+mn-lt"/>
                      </a:endParaRPr>
                    </a:p>
                  </a:txBody>
                  <a:tcPr anchor="ctr">
                    <a:solidFill>
                      <a:srgbClr val="F2F2F2"/>
                    </a:solidFill>
                  </a:tcPr>
                </a:tc>
                <a:tc vMerge="1">
                  <a:txBody>
                    <a:bodyPr/>
                    <a:lstStyle/>
                    <a:p>
                      <a:endParaRPr lang="en-US"/>
                    </a:p>
                  </a:txBody>
                  <a:tcPr/>
                </a:tc>
              </a:tr>
              <a:tr h="62981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algn="ctr">
                        <a:spcAft>
                          <a:spcPts val="200"/>
                        </a:spcAft>
                      </a:pPr>
                      <a:r>
                        <a:rPr lang="en-US" sz="1200" b="1" dirty="0" smtClean="0"/>
                        <a:t>Adv. SIMD</a:t>
                      </a:r>
                      <a:endParaRPr lang="hu-HU" sz="1200" b="1" dirty="0" smtClean="0"/>
                    </a:p>
                    <a:p>
                      <a:pPr algn="ctr">
                        <a:spcAft>
                          <a:spcPts val="200"/>
                        </a:spcAft>
                      </a:pPr>
                      <a:r>
                        <a:rPr lang="hu-HU" sz="1200" b="1" dirty="0" smtClean="0"/>
                        <a:t>(NEON)</a:t>
                      </a:r>
                      <a:r>
                        <a:rPr lang="hu-HU" sz="1200" b="1" baseline="30000" dirty="0" smtClean="0"/>
                        <a:t>4,5</a:t>
                      </a:r>
                    </a:p>
                  </a:txBody>
                  <a:tcPr anchor="ctr">
                    <a:solidFill>
                      <a:srgbClr val="CCE9AD"/>
                    </a:solidFill>
                  </a:tcPr>
                </a:tc>
                <a:tc hMerge="1">
                  <a:txBody>
                    <a:bodyPr/>
                    <a:lstStyle/>
                    <a:p>
                      <a:pPr algn="ctr"/>
                      <a:endParaRPr lang="en-US" sz="1200" baseline="30000" dirty="0"/>
                    </a:p>
                  </a:txBody>
                  <a:tcPr anchor="ctr"/>
                </a:tc>
                <a:tc>
                  <a:txBody>
                    <a:bodyPr/>
                    <a:lstStyle/>
                    <a:p>
                      <a:pPr algn="ctr"/>
                      <a:endParaRPr lang="en-US" sz="1200"/>
                    </a:p>
                  </a:txBody>
                  <a:tcPr anchor="ctr">
                    <a:solidFill>
                      <a:srgbClr val="CCE9AD"/>
                    </a:solidFill>
                  </a:tcPr>
                </a:tc>
                <a:tc>
                  <a:txBody>
                    <a:bodyPr/>
                    <a:lstStyle/>
                    <a:p>
                      <a:pPr algn="ctr"/>
                      <a:r>
                        <a:rPr lang="en-US" sz="1200" dirty="0" smtClean="0">
                          <a:solidFill>
                            <a:schemeClr val="tx1"/>
                          </a:solidFill>
                        </a:rPr>
                        <a:t>32x64</a:t>
                      </a:r>
                      <a:r>
                        <a:rPr lang="hu-HU" sz="1200" dirty="0" smtClean="0">
                          <a:solidFill>
                            <a:schemeClr val="tx1"/>
                          </a:solidFill>
                        </a:rPr>
                        <a:t> or</a:t>
                      </a:r>
                      <a:r>
                        <a:rPr lang="en-US" sz="1200" dirty="0" smtClean="0">
                          <a:solidFill>
                            <a:schemeClr val="tx1"/>
                          </a:solidFill>
                        </a:rPr>
                        <a:t>16x128</a:t>
                      </a:r>
                      <a:endParaRPr lang="en-US" sz="1200" dirty="0">
                        <a:solidFill>
                          <a:schemeClr val="tx1"/>
                        </a:solidFill>
                      </a:endParaRPr>
                    </a:p>
                  </a:txBody>
                  <a:tcPr anchor="ctr">
                    <a:solidFill>
                      <a:srgbClr val="CCE9AD"/>
                    </a:solidFill>
                  </a:tcPr>
                </a:tc>
                <a:tc>
                  <a:txBody>
                    <a:bodyPr/>
                    <a:lstStyle/>
                    <a:p>
                      <a:pPr algn="ctr"/>
                      <a:endParaRPr lang="en-US" sz="1200" dirty="0"/>
                    </a:p>
                  </a:txBody>
                  <a:tcPr anchor="ctr">
                    <a:solidFill>
                      <a:srgbClr val="CCE9AD"/>
                    </a:solidFill>
                  </a:tcPr>
                </a:tc>
                <a:tc>
                  <a:txBody>
                    <a:bodyPr/>
                    <a:lstStyle/>
                    <a:p>
                      <a:pPr algn="ctr"/>
                      <a:r>
                        <a:rPr lang="en-US" sz="1200" dirty="0" smtClean="0"/>
                        <a:t>64/128-bit wide</a:t>
                      </a:r>
                    </a:p>
                    <a:p>
                      <a:pPr algn="ctr"/>
                      <a:r>
                        <a:rPr lang="en-US" sz="1200" dirty="0" smtClean="0"/>
                        <a:t>FX</a:t>
                      </a:r>
                      <a:r>
                        <a:rPr lang="hu-HU" sz="1200" dirty="0" smtClean="0"/>
                        <a:t> </a:t>
                      </a:r>
                      <a:r>
                        <a:rPr lang="en-US" sz="1200" dirty="0" smtClean="0"/>
                        <a:t>8/16/32/64,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mn-lt"/>
                        </a:rPr>
                        <a:t>FP</a:t>
                      </a:r>
                      <a:r>
                        <a:rPr kumimoji="0" lang="hu-HU" sz="1200" b="0" i="0" u="none" strike="noStrike" kern="1200" cap="none" spc="0" normalizeH="0" baseline="0" noProof="0" dirty="0" smtClean="0">
                          <a:ln>
                            <a:noFill/>
                          </a:ln>
                          <a:solidFill>
                            <a:srgbClr val="000000"/>
                          </a:solidFill>
                          <a:effectLst/>
                          <a:uLnTx/>
                          <a:uFillTx/>
                          <a:latin typeface="+mn-lt"/>
                        </a:rPr>
                        <a:t> 1</a:t>
                      </a:r>
                      <a:r>
                        <a:rPr kumimoji="0" lang="en-US" sz="1200" b="0" i="0" u="none" strike="noStrike" kern="1200" cap="none" spc="0" normalizeH="0" baseline="0" noProof="0" dirty="0" smtClean="0">
                          <a:ln>
                            <a:noFill/>
                          </a:ln>
                          <a:solidFill>
                            <a:srgbClr val="000000"/>
                          </a:solidFill>
                          <a:effectLst/>
                          <a:uLnTx/>
                          <a:uFillTx/>
                          <a:latin typeface="+mn-lt"/>
                        </a:rPr>
                        <a:t>6</a:t>
                      </a:r>
                      <a:r>
                        <a:rPr kumimoji="0" lang="hu-HU" sz="1200" b="0" i="0" u="none" strike="noStrike" kern="1200" cap="none" spc="0" normalizeH="0" baseline="30000" noProof="0" dirty="0" smtClean="0">
                          <a:ln>
                            <a:noFill/>
                          </a:ln>
                          <a:solidFill>
                            <a:srgbClr val="000000"/>
                          </a:solidFill>
                          <a:effectLst/>
                          <a:uLnTx/>
                          <a:uFillTx/>
                          <a:latin typeface="+mn-lt"/>
                        </a:rPr>
                        <a:t>5</a:t>
                      </a:r>
                      <a:r>
                        <a:rPr kumimoji="0" lang="en-US" sz="1200" b="0" i="0" u="none" strike="noStrike" kern="1200" cap="none" spc="0" normalizeH="0" baseline="0" noProof="0" dirty="0" smtClean="0">
                          <a:ln>
                            <a:noFill/>
                          </a:ln>
                          <a:solidFill>
                            <a:srgbClr val="000000"/>
                          </a:solidFill>
                          <a:effectLst/>
                          <a:uLnTx/>
                          <a:uFillTx/>
                          <a:latin typeface="+mn-lt"/>
                        </a:rPr>
                        <a:t>/32</a:t>
                      </a:r>
                      <a:r>
                        <a:rPr kumimoji="0" lang="hu-HU" sz="1200" b="0" i="0" u="none" strike="noStrike" kern="1200" cap="none" spc="0" normalizeH="0" baseline="0" noProof="0" dirty="0" smtClean="0">
                          <a:ln>
                            <a:noFill/>
                          </a:ln>
                          <a:solidFill>
                            <a:srgbClr val="000000"/>
                          </a:solidFill>
                          <a:effectLst/>
                          <a:uLnTx/>
                          <a:uFillTx/>
                          <a:latin typeface="+mn-lt"/>
                        </a:rPr>
                        <a:t>/64 +FMA</a:t>
                      </a:r>
                      <a:r>
                        <a:rPr kumimoji="0" lang="hu-HU" sz="1200" b="0" i="0" u="none" strike="noStrike" kern="1200" cap="none" spc="0" normalizeH="0" baseline="30000" noProof="0" dirty="0" smtClean="0">
                          <a:ln>
                            <a:noFill/>
                          </a:ln>
                          <a:solidFill>
                            <a:srgbClr val="000000"/>
                          </a:solidFill>
                          <a:effectLst/>
                          <a:uLnTx/>
                          <a:uFillTx/>
                          <a:latin typeface="+mn-lt"/>
                        </a:rPr>
                        <a:t>5</a:t>
                      </a:r>
                      <a:endParaRPr lang="en-US" sz="1200" baseline="30000" dirty="0" smtClean="0"/>
                    </a:p>
                  </a:txBody>
                  <a:tcPr anchor="ctr">
                    <a:solidFill>
                      <a:srgbClr val="CCE9AD"/>
                    </a:solidFill>
                  </a:tcPr>
                </a:tc>
              </a:tr>
              <a:tr h="719794">
                <a:tc rowSpan="2">
                  <a:txBody>
                    <a:bodyPr/>
                    <a:lstStyle/>
                    <a:p>
                      <a:pPr algn="ctr"/>
                      <a:r>
                        <a:rPr lang="en-US" sz="1200" b="0" smtClean="0">
                          <a:solidFill>
                            <a:schemeClr val="bg1"/>
                          </a:solidFill>
                        </a:rPr>
                        <a:t>ARMv8</a:t>
                      </a:r>
                      <a:endParaRPr lang="en-US" sz="1200" b="0">
                        <a:solidFill>
                          <a:schemeClr val="bg1"/>
                        </a:solidFill>
                      </a:endParaRPr>
                    </a:p>
                  </a:txBody>
                  <a:tcPr anchor="ctr">
                    <a:solidFill>
                      <a:srgbClr val="0070C0"/>
                    </a:solidFill>
                  </a:tcPr>
                </a:tc>
                <a:tc rowSpan="2">
                  <a:txBody>
                    <a:bodyPr/>
                    <a:lstStyle/>
                    <a:p>
                      <a:pPr algn="ctr"/>
                      <a:r>
                        <a:rPr lang="en-US" sz="1200" dirty="0" smtClean="0"/>
                        <a:t>2012</a:t>
                      </a:r>
                      <a:endParaRPr lang="en-US" sz="1200" dirty="0"/>
                    </a:p>
                  </a:txBody>
                  <a:tcPr anchor="ctr">
                    <a:solidFill>
                      <a:srgbClr val="FFFFCC"/>
                    </a:solidFill>
                  </a:tcPr>
                </a:tc>
                <a:tc rowSpan="2">
                  <a:txBody>
                    <a:bodyPr/>
                    <a:lstStyle/>
                    <a:p>
                      <a:pPr algn="ctr"/>
                      <a:r>
                        <a:rPr lang="en-US" sz="1200" smtClean="0"/>
                        <a:t>31x64</a:t>
                      </a:r>
                      <a:endParaRPr lang="en-US" sz="1200"/>
                    </a:p>
                  </a:txBody>
                  <a:tcPr anchor="ctr">
                    <a:solidFill>
                      <a:srgbClr val="C9F5FF"/>
                    </a:solidFill>
                  </a:tcPr>
                </a:tc>
                <a:tc rowSpan="2">
                  <a:txBody>
                    <a:bodyPr/>
                    <a:lstStyle/>
                    <a:p>
                      <a:pPr algn="ctr"/>
                      <a:r>
                        <a:rPr lang="en-US" sz="1200" smtClean="0"/>
                        <a:t>FX32/64</a:t>
                      </a:r>
                      <a:endParaRPr lang="en-US" sz="1200"/>
                    </a:p>
                  </a:txBody>
                  <a:tcPr anchor="ctr">
                    <a:solidFill>
                      <a:srgbClr val="C9F5FF"/>
                    </a:solidFill>
                  </a:tcPr>
                </a:tc>
                <a:tc>
                  <a:txBody>
                    <a:bodyPr/>
                    <a:lstStyle/>
                    <a:p>
                      <a:pPr algn="ctr"/>
                      <a:r>
                        <a:rPr lang="en-US" sz="1200" b="0" dirty="0" smtClean="0"/>
                        <a:t>A32</a:t>
                      </a:r>
                      <a:endParaRPr lang="en-US" sz="1200" b="0" dirty="0"/>
                    </a:p>
                  </a:txBody>
                  <a:tcPr anchor="ctr">
                    <a:solidFill>
                      <a:srgbClr val="3BDAFF"/>
                    </a:solidFill>
                  </a:tcPr>
                </a:tc>
                <a:tc>
                  <a:txBody>
                    <a:bodyPr/>
                    <a:lstStyle/>
                    <a:p>
                      <a:pPr algn="ctr"/>
                      <a:r>
                        <a:rPr lang="hu-HU" sz="1200" b="1" dirty="0" smtClean="0"/>
                        <a:t>Adv. SIMD and </a:t>
                      </a:r>
                      <a:r>
                        <a:rPr lang="en-US" sz="1200" b="1" dirty="0" smtClean="0"/>
                        <a:t>FP</a:t>
                      </a:r>
                      <a:endParaRPr lang="en-US" sz="1200" b="1" dirty="0"/>
                    </a:p>
                  </a:txBody>
                  <a:tcPr anchor="ctr">
                    <a:solidFill>
                      <a:srgbClr val="3BDAFF"/>
                    </a:solidFill>
                  </a:tcPr>
                </a:tc>
                <a:tc>
                  <a:txBody>
                    <a:bodyPr/>
                    <a:lstStyle/>
                    <a:p>
                      <a:pPr algn="ctr"/>
                      <a:endParaRPr lang="en-US" sz="1200" dirty="0"/>
                    </a:p>
                  </a:txBody>
                  <a:tcPr anchor="ctr">
                    <a:solidFill>
                      <a:srgbClr val="3BDAFF"/>
                    </a:solidFill>
                  </a:tcPr>
                </a:tc>
                <a:tc>
                  <a:txBody>
                    <a:bodyPr/>
                    <a:lstStyle/>
                    <a:p>
                      <a:pPr marL="0" algn="ctr" defTabSz="914400" rtl="0" eaLnBrk="1" latinLnBrk="0" hangingPunct="1"/>
                      <a:r>
                        <a:rPr lang="en-US" sz="1200" kern="1200" dirty="0" smtClean="0">
                          <a:solidFill>
                            <a:schemeClr val="tx1"/>
                          </a:solidFill>
                          <a:latin typeface="+mn-lt"/>
                          <a:ea typeface="+mn-ea"/>
                          <a:cs typeface="+mn-cs"/>
                        </a:rPr>
                        <a:t>32x64</a:t>
                      </a:r>
                      <a:r>
                        <a:rPr lang="hu-HU" sz="1200" kern="1200" dirty="0" smtClean="0">
                          <a:solidFill>
                            <a:schemeClr val="tx1"/>
                          </a:solidFill>
                          <a:latin typeface="+mn-lt"/>
                          <a:ea typeface="+mn-ea"/>
                          <a:cs typeface="+mn-cs"/>
                        </a:rPr>
                        <a:t> or </a:t>
                      </a:r>
                      <a:r>
                        <a:rPr lang="en-US" sz="1200" kern="1200" dirty="0" smtClean="0">
                          <a:solidFill>
                            <a:schemeClr val="tx1"/>
                          </a:solidFill>
                          <a:latin typeface="+mn-lt"/>
                          <a:ea typeface="+mn-ea"/>
                          <a:cs typeface="+mn-cs"/>
                        </a:rPr>
                        <a:t>16x128</a:t>
                      </a:r>
                      <a:endParaRPr lang="en-US" sz="1200" kern="1200" dirty="0">
                        <a:solidFill>
                          <a:schemeClr val="tx1"/>
                        </a:solidFill>
                        <a:latin typeface="+mn-lt"/>
                        <a:ea typeface="+mn-ea"/>
                        <a:cs typeface="+mn-cs"/>
                      </a:endParaRPr>
                    </a:p>
                  </a:txBody>
                  <a:tcPr anchor="ctr">
                    <a:solidFill>
                      <a:srgbClr val="3BDAFF"/>
                    </a:solidFill>
                  </a:tcPr>
                </a:tc>
                <a:tc>
                  <a:txBody>
                    <a:bodyPr/>
                    <a:lstStyle/>
                    <a:p>
                      <a:pPr marL="0" algn="ctr" defTabSz="914400" rtl="0" eaLnBrk="1" latinLnBrk="0" hangingPunct="1"/>
                      <a:r>
                        <a:rPr lang="en-US" sz="1200" kern="1200" dirty="0" smtClean="0">
                          <a:solidFill>
                            <a:schemeClr val="tx1"/>
                          </a:solidFill>
                          <a:latin typeface="+mn-lt"/>
                          <a:ea typeface="+mn-ea"/>
                          <a:cs typeface="+mn-cs"/>
                        </a:rPr>
                        <a:t>FP</a:t>
                      </a:r>
                      <a:endParaRPr lang="hu-HU" sz="1200" kern="1200" dirty="0" smtClean="0">
                        <a:solidFill>
                          <a:schemeClr val="tx1"/>
                        </a:solidFill>
                        <a:latin typeface="+mn-lt"/>
                        <a:ea typeface="+mn-ea"/>
                        <a:cs typeface="+mn-cs"/>
                      </a:endParaRPr>
                    </a:p>
                    <a:p>
                      <a:pPr marL="0" algn="ctr" defTabSz="914400" rtl="0" eaLnBrk="1" latinLnBrk="0" hangingPunct="1"/>
                      <a:r>
                        <a:rPr lang="hu-HU" sz="1200" kern="1200" dirty="0" smtClean="0">
                          <a:solidFill>
                            <a:schemeClr val="tx1"/>
                          </a:solidFill>
                          <a:latin typeface="+mn-lt"/>
                          <a:ea typeface="+mn-ea"/>
                          <a:cs typeface="+mn-cs"/>
                        </a:rPr>
                        <a:t>16</a:t>
                      </a:r>
                      <a:r>
                        <a:rPr lang="hu-HU" sz="1200" kern="1200" baseline="30000" dirty="0" smtClean="0">
                          <a:solidFill>
                            <a:schemeClr val="tx1"/>
                          </a:solidFill>
                          <a:latin typeface="+mn-lt"/>
                          <a:ea typeface="+mn-ea"/>
                          <a:cs typeface="+mn-cs"/>
                        </a:rPr>
                        <a:t>4</a:t>
                      </a:r>
                      <a:r>
                        <a:rPr lang="hu-HU"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32/64</a:t>
                      </a:r>
                      <a:endParaRPr lang="en-US" sz="1200" kern="1200" dirty="0">
                        <a:solidFill>
                          <a:schemeClr val="tx1"/>
                        </a:solidFill>
                        <a:latin typeface="+mn-lt"/>
                        <a:ea typeface="+mn-ea"/>
                        <a:cs typeface="+mn-cs"/>
                      </a:endParaRPr>
                    </a:p>
                  </a:txBody>
                  <a:tcPr anchor="ctr">
                    <a:solidFill>
                      <a:srgbClr val="3BDAFF"/>
                    </a:solidFill>
                  </a:tcPr>
                </a:tc>
                <a:tc>
                  <a:txBody>
                    <a:bodyPr/>
                    <a:lstStyle/>
                    <a:p>
                      <a:pPr algn="ctr"/>
                      <a:r>
                        <a:rPr lang="en-US" sz="1200" dirty="0" smtClean="0"/>
                        <a:t>As for ARMv7</a:t>
                      </a:r>
                    </a:p>
                  </a:txBody>
                  <a:tcPr anchor="ctr">
                    <a:solidFill>
                      <a:srgbClr val="3BDAFF"/>
                    </a:solidFill>
                  </a:tcPr>
                </a:tc>
              </a:tr>
              <a:tr h="719794">
                <a:tc vMerge="1">
                  <a:txBody>
                    <a:bodyPr/>
                    <a:lstStyle/>
                    <a:p>
                      <a:pPr algn="ctr"/>
                      <a:endParaRPr lang="en-US" sz="1200" b="0" dirty="0"/>
                    </a:p>
                  </a:txBody>
                  <a:tcPr anchor="ctr"/>
                </a:tc>
                <a:tc vMerge="1">
                  <a:txBody>
                    <a:bodyPr/>
                    <a:lstStyle/>
                    <a:p>
                      <a:pPr algn="ctr"/>
                      <a:endParaRPr lang="en-US" sz="1200" dirty="0"/>
                    </a:p>
                  </a:txBody>
                  <a:tcPr anchor="ctr"/>
                </a:tc>
                <a:tc vMerge="1">
                  <a:txBody>
                    <a:bodyPr/>
                    <a:lstStyle/>
                    <a:p>
                      <a:endParaRPr lang="en-US"/>
                    </a:p>
                  </a:txBody>
                  <a:tcPr/>
                </a:tc>
                <a:tc vMerge="1">
                  <a:txBody>
                    <a:bodyPr/>
                    <a:lstStyle/>
                    <a:p>
                      <a:endParaRPr lang="en-US"/>
                    </a:p>
                  </a:txBody>
                  <a:tcPr/>
                </a:tc>
                <a:tc>
                  <a:txBody>
                    <a:bodyPr/>
                    <a:lstStyle/>
                    <a:p>
                      <a:pPr algn="ctr"/>
                      <a:r>
                        <a:rPr lang="en-US" sz="1200" b="0" dirty="0" smtClean="0"/>
                        <a:t>A64</a:t>
                      </a:r>
                      <a:endParaRPr lang="en-US" sz="1200" b="0" dirty="0"/>
                    </a:p>
                  </a:txBody>
                  <a:tcPr anchor="ctr">
                    <a:solidFill>
                      <a:srgbClr val="FFCDDE"/>
                    </a:solidFill>
                  </a:tcPr>
                </a:tc>
                <a:tc>
                  <a:txBody>
                    <a:bodyPr/>
                    <a:lstStyle/>
                    <a:p>
                      <a:pPr algn="ctr"/>
                      <a:r>
                        <a:rPr lang="en-US" sz="1200" b="1" dirty="0" smtClean="0"/>
                        <a:t>SIMD</a:t>
                      </a:r>
                      <a:endParaRPr lang="hu-HU" sz="1200" b="1" dirty="0" smtClean="0"/>
                    </a:p>
                    <a:p>
                      <a:pPr algn="ctr"/>
                      <a:r>
                        <a:rPr lang="hu-HU" sz="1200" b="1" dirty="0" smtClean="0"/>
                        <a:t>and FP</a:t>
                      </a:r>
                      <a:endParaRPr lang="en-US" sz="1200" b="1" dirty="0"/>
                    </a:p>
                  </a:txBody>
                  <a:tcPr anchor="ctr">
                    <a:solidFill>
                      <a:srgbClr val="FFCDDE"/>
                    </a:solidFill>
                  </a:tcPr>
                </a:tc>
                <a:tc>
                  <a:txBody>
                    <a:bodyPr/>
                    <a:lstStyle/>
                    <a:p>
                      <a:pPr algn="ctr"/>
                      <a:endParaRPr lang="en-US" sz="1200" dirty="0"/>
                    </a:p>
                  </a:txBody>
                  <a:tcPr anchor="ctr">
                    <a:solidFill>
                      <a:srgbClr val="FFCDDE"/>
                    </a:solidFill>
                  </a:tcPr>
                </a:tc>
                <a:tc>
                  <a:txBody>
                    <a:bodyPr/>
                    <a:lstStyle/>
                    <a:p>
                      <a:pPr marL="0" algn="ctr" defTabSz="914400" rtl="0" eaLnBrk="1" latinLnBrk="0" hangingPunct="1"/>
                      <a:r>
                        <a:rPr lang="hu-HU" sz="1200" kern="1200" dirty="0" smtClean="0">
                          <a:solidFill>
                            <a:srgbClr val="C00000"/>
                          </a:solidFill>
                          <a:latin typeface="+mn-lt"/>
                          <a:ea typeface="+mn-ea"/>
                          <a:cs typeface="+mn-cs"/>
                        </a:rPr>
                        <a:t>SIMD and FP</a:t>
                      </a:r>
                    </a:p>
                    <a:p>
                      <a:pPr marL="0" algn="ctr" defTabSz="914400" rtl="0" eaLnBrk="1" latinLnBrk="0" hangingPunct="1"/>
                      <a:r>
                        <a:rPr lang="hu-HU" sz="1200" kern="1200" dirty="0" smtClean="0">
                          <a:solidFill>
                            <a:srgbClr val="C00000"/>
                          </a:solidFill>
                          <a:latin typeface="+mn-lt"/>
                          <a:ea typeface="+mn-ea"/>
                          <a:cs typeface="+mn-cs"/>
                        </a:rPr>
                        <a:t>register set</a:t>
                      </a:r>
                    </a:p>
                    <a:p>
                      <a:pPr marL="0" algn="ctr" defTabSz="914400" rtl="0" eaLnBrk="1" latinLnBrk="0" hangingPunct="1"/>
                      <a:r>
                        <a:rPr lang="en-US" sz="1200" kern="1200" dirty="0" smtClean="0">
                          <a:solidFill>
                            <a:schemeClr val="tx1"/>
                          </a:solidFill>
                          <a:latin typeface="+mn-lt"/>
                          <a:ea typeface="+mn-ea"/>
                          <a:cs typeface="+mn-cs"/>
                        </a:rPr>
                        <a:t>32x128</a:t>
                      </a:r>
                      <a:endParaRPr lang="en-US" sz="1200" kern="1200" dirty="0">
                        <a:solidFill>
                          <a:schemeClr val="tx1"/>
                        </a:solidFill>
                        <a:latin typeface="+mn-lt"/>
                        <a:ea typeface="+mn-ea"/>
                        <a:cs typeface="+mn-cs"/>
                      </a:endParaRPr>
                    </a:p>
                  </a:txBody>
                  <a:tcPr anchor="ctr">
                    <a:solidFill>
                      <a:srgbClr val="FFCDDE"/>
                    </a:solidFill>
                  </a:tcPr>
                </a:tc>
                <a:tc>
                  <a:txBody>
                    <a:bodyPr/>
                    <a:lstStyle/>
                    <a:p>
                      <a:pPr marL="0" algn="ctr" defTabSz="914400" rtl="0" eaLnBrk="1" latinLnBrk="0" hangingPunct="1"/>
                      <a:r>
                        <a:rPr lang="en-US" sz="1200" kern="1200" dirty="0" smtClean="0">
                          <a:solidFill>
                            <a:schemeClr val="tx1"/>
                          </a:solidFill>
                          <a:latin typeface="+mn-lt"/>
                          <a:ea typeface="+mn-ea"/>
                          <a:cs typeface="+mn-cs"/>
                        </a:rPr>
                        <a:t>FX 8/…/64 </a:t>
                      </a:r>
                    </a:p>
                    <a:p>
                      <a:pPr marL="0" algn="ctr" defTabSz="914400" rtl="0" eaLnBrk="1" latinLnBrk="0" hangingPunct="1"/>
                      <a:r>
                        <a:rPr lang="en-US" sz="1200" kern="1200" dirty="0" smtClean="0">
                          <a:solidFill>
                            <a:schemeClr val="tx1"/>
                          </a:solidFill>
                          <a:latin typeface="+mn-lt"/>
                          <a:ea typeface="+mn-ea"/>
                          <a:cs typeface="+mn-cs"/>
                        </a:rPr>
                        <a:t>FP </a:t>
                      </a:r>
                      <a:r>
                        <a:rPr lang="hu-HU" sz="1200" kern="1200" dirty="0" smtClean="0">
                          <a:solidFill>
                            <a:schemeClr val="tx1"/>
                          </a:solidFill>
                          <a:latin typeface="+mn-lt"/>
                          <a:ea typeface="+mn-ea"/>
                          <a:cs typeface="+mn-cs"/>
                        </a:rPr>
                        <a:t>16</a:t>
                      </a:r>
                      <a:r>
                        <a:rPr lang="hu-HU" sz="1200" kern="1200" baseline="30000" dirty="0" smtClean="0">
                          <a:solidFill>
                            <a:schemeClr val="tx1"/>
                          </a:solidFill>
                          <a:latin typeface="+mn-lt"/>
                          <a:ea typeface="+mn-ea"/>
                          <a:cs typeface="+mn-cs"/>
                        </a:rPr>
                        <a:t>4</a:t>
                      </a:r>
                      <a:r>
                        <a:rPr lang="hu-HU"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32/64</a:t>
                      </a:r>
                      <a:endParaRPr lang="en-US" sz="1200" kern="1200" dirty="0">
                        <a:solidFill>
                          <a:schemeClr val="tx1"/>
                        </a:solidFill>
                        <a:latin typeface="+mn-lt"/>
                        <a:ea typeface="+mn-ea"/>
                        <a:cs typeface="+mn-cs"/>
                      </a:endParaRPr>
                    </a:p>
                  </a:txBody>
                  <a:tcPr anchor="ctr">
                    <a:solidFill>
                      <a:srgbClr val="FFCDDE"/>
                    </a:solidFill>
                  </a:tcPr>
                </a:tc>
                <a:tc>
                  <a:txBody>
                    <a:bodyPr/>
                    <a:lstStyle/>
                    <a:p>
                      <a:pPr algn="ctr"/>
                      <a:endParaRPr lang="en-US" sz="1200" dirty="0" smtClean="0"/>
                    </a:p>
                    <a:p>
                      <a:pPr algn="ctr"/>
                      <a:r>
                        <a:rPr lang="en-US" sz="1200" dirty="0" smtClean="0"/>
                        <a:t>As </a:t>
                      </a:r>
                      <a:r>
                        <a:rPr lang="en-US" sz="1200" dirty="0" smtClean="0"/>
                        <a:t>for ARMv7</a:t>
                      </a:r>
                    </a:p>
                    <a:p>
                      <a:pPr algn="ctr"/>
                      <a:endParaRPr lang="en-US" sz="1200" dirty="0" smtClean="0"/>
                    </a:p>
                  </a:txBody>
                  <a:tcPr anchor="ctr">
                    <a:solidFill>
                      <a:srgbClr val="FFCDDE"/>
                    </a:solidFill>
                  </a:tcPr>
                </a:tc>
              </a:tr>
            </a:tbl>
          </a:graphicData>
        </a:graphic>
      </p:graphicFrame>
      <p:sp>
        <p:nvSpPr>
          <p:cNvPr id="9" name="TextBox 8"/>
          <p:cNvSpPr txBox="1"/>
          <p:nvPr/>
        </p:nvSpPr>
        <p:spPr>
          <a:xfrm>
            <a:off x="26495" y="548680"/>
            <a:ext cx="9452139" cy="369332"/>
          </a:xfrm>
          <a:prstGeom prst="rect">
            <a:avLst/>
          </a:prstGeom>
          <a:noFill/>
        </p:spPr>
        <p:txBody>
          <a:bodyPr wrap="none" rtlCol="0">
            <a:spAutoFit/>
          </a:bodyPr>
          <a:lstStyle/>
          <a:p>
            <a:r>
              <a:rPr lang="en-US" dirty="0" smtClean="0">
                <a:solidFill>
                  <a:srgbClr val="333399"/>
                </a:solidFill>
              </a:rPr>
              <a:t>Overview of </a:t>
            </a:r>
            <a:r>
              <a:rPr lang="hu-HU" dirty="0" smtClean="0">
                <a:solidFill>
                  <a:srgbClr val="333399"/>
                </a:solidFill>
              </a:rPr>
              <a:t>the </a:t>
            </a:r>
            <a:r>
              <a:rPr lang="en-US" dirty="0" smtClean="0">
                <a:solidFill>
                  <a:srgbClr val="333399"/>
                </a:solidFill>
              </a:rPr>
              <a:t>ISA extensions introduced to enhance compute capabilities</a:t>
            </a:r>
            <a:r>
              <a:rPr lang="hu-HU" dirty="0" smtClean="0">
                <a:solidFill>
                  <a:srgbClr val="333399"/>
                </a:solidFill>
              </a:rPr>
              <a:t>-2</a:t>
            </a:r>
            <a:r>
              <a:rPr lang="en-US" dirty="0" smtClean="0">
                <a:solidFill>
                  <a:srgbClr val="333399"/>
                </a:solidFill>
              </a:rPr>
              <a:t> </a:t>
            </a:r>
            <a:endParaRPr lang="en-US" dirty="0">
              <a:solidFill>
                <a:srgbClr val="333399"/>
              </a:solidFill>
            </a:endParaRPr>
          </a:p>
        </p:txBody>
      </p:sp>
      <p:sp>
        <p:nvSpPr>
          <p:cNvPr id="13" name="Title 1"/>
          <p:cNvSpPr>
            <a:spLocks noGrp="1"/>
          </p:cNvSpPr>
          <p:nvPr>
            <p:ph type="title"/>
          </p:nvPr>
        </p:nvSpPr>
        <p:spPr>
          <a:xfrm>
            <a:off x="0" y="0"/>
            <a:ext cx="9144000" cy="393700"/>
          </a:xfrm>
        </p:spPr>
        <p:txBody>
          <a:bodyPr/>
          <a:lstStyle/>
          <a:p>
            <a:r>
              <a:rPr lang="en-US" dirty="0"/>
              <a:t>2.2</a:t>
            </a:r>
            <a:r>
              <a:rPr lang="hu-HU" dirty="0"/>
              <a:t>.1 Overview </a:t>
            </a:r>
            <a:r>
              <a:rPr lang="hu-HU" dirty="0" smtClean="0"/>
              <a:t>(</a:t>
            </a:r>
            <a:r>
              <a:rPr lang="hu-HU" dirty="0" smtClean="0"/>
              <a:t>3</a:t>
            </a:r>
            <a:r>
              <a:rPr lang="en-US" dirty="0" smtClean="0"/>
              <a:t>a</a:t>
            </a:r>
            <a:r>
              <a:rPr lang="hu-HU" dirty="0" smtClean="0"/>
              <a:t>)</a:t>
            </a:r>
            <a:endParaRPr lang="en-US" dirty="0"/>
          </a:p>
        </p:txBody>
      </p:sp>
    </p:spTree>
    <p:extLst>
      <p:ext uri="{BB962C8B-B14F-4D97-AF65-F5344CB8AC3E}">
        <p14:creationId xmlns:p14="http://schemas.microsoft.com/office/powerpoint/2010/main" val="18266957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2.2</a:t>
            </a:r>
            <a:r>
              <a:rPr lang="hu-HU" dirty="0"/>
              <a:t>.1 Overview (</a:t>
            </a:r>
            <a:r>
              <a:rPr lang="hu-HU" dirty="0" smtClean="0"/>
              <a:t>3</a:t>
            </a:r>
            <a:r>
              <a:rPr lang="en-US" dirty="0" smtClean="0"/>
              <a:t>b</a:t>
            </a:r>
            <a:r>
              <a:rPr lang="hu-HU" dirty="0" smtClean="0"/>
              <a:t>)</a:t>
            </a:r>
            <a:endParaRPr lang="hu-HU" dirty="0"/>
          </a:p>
        </p:txBody>
      </p:sp>
      <p:grpSp>
        <p:nvGrpSpPr>
          <p:cNvPr id="7" name="Group 6"/>
          <p:cNvGrpSpPr/>
          <p:nvPr/>
        </p:nvGrpSpPr>
        <p:grpSpPr>
          <a:xfrm>
            <a:off x="803443" y="1178750"/>
            <a:ext cx="7413962" cy="3975393"/>
            <a:chOff x="803443" y="1583795"/>
            <a:chExt cx="7413962" cy="3975393"/>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853" t="21177" r="5001" b="14353"/>
            <a:stretch/>
          </p:blipFill>
          <p:spPr bwMode="auto">
            <a:xfrm>
              <a:off x="803443" y="1583795"/>
              <a:ext cx="7413962" cy="3975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bwMode="auto">
            <a:xfrm>
              <a:off x="2861810" y="2978950"/>
              <a:ext cx="4860540" cy="1755195"/>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400" b="0" i="0" u="none" strike="noStrike" cap="none" normalizeH="0" baseline="0" smtClean="0">
                <a:ln>
                  <a:noFill/>
                </a:ln>
                <a:solidFill>
                  <a:schemeClr val="tx1"/>
                </a:solidFill>
                <a:effectLst/>
                <a:latin typeface="Verdana" pitchFamily="34" charset="0"/>
              </a:endParaRPr>
            </a:p>
          </p:txBody>
        </p:sp>
      </p:grpSp>
      <p:sp>
        <p:nvSpPr>
          <p:cNvPr id="5" name="TextBox 4"/>
          <p:cNvSpPr txBox="1"/>
          <p:nvPr/>
        </p:nvSpPr>
        <p:spPr>
          <a:xfrm>
            <a:off x="178081" y="629398"/>
            <a:ext cx="7502695" cy="369332"/>
          </a:xfrm>
          <a:prstGeom prst="rect">
            <a:avLst/>
          </a:prstGeom>
          <a:noFill/>
        </p:spPr>
        <p:txBody>
          <a:bodyPr wrap="none" rtlCol="0">
            <a:spAutoFit/>
          </a:bodyPr>
          <a:lstStyle/>
          <a:p>
            <a:r>
              <a:rPr lang="hu-HU" dirty="0" smtClean="0">
                <a:solidFill>
                  <a:schemeClr val="accent6"/>
                </a:solidFill>
              </a:rPr>
              <a:t>Example: Serially processed 5-element vector operation </a:t>
            </a:r>
            <a:r>
              <a:rPr lang="hu-HU" dirty="0" smtClean="0"/>
              <a:t>[65] </a:t>
            </a:r>
            <a:endParaRPr lang="hu-HU" dirty="0"/>
          </a:p>
        </p:txBody>
      </p:sp>
      <p:sp>
        <p:nvSpPr>
          <p:cNvPr id="6" name="TextBox 5"/>
          <p:cNvSpPr txBox="1"/>
          <p:nvPr/>
        </p:nvSpPr>
        <p:spPr>
          <a:xfrm>
            <a:off x="335397" y="5319210"/>
            <a:ext cx="8917123" cy="882293"/>
          </a:xfrm>
          <a:prstGeom prst="rect">
            <a:avLst/>
          </a:prstGeom>
          <a:noFill/>
        </p:spPr>
        <p:txBody>
          <a:bodyPr wrap="square" rtlCol="0">
            <a:spAutoFit/>
          </a:bodyPr>
          <a:lstStyle/>
          <a:p>
            <a:pPr marL="285750" indent="-285750">
              <a:buFont typeface="Arial" panose="020B0604020202020204" pitchFamily="34" charset="0"/>
              <a:buChar char="•"/>
            </a:pPr>
            <a:r>
              <a:rPr lang="hu-HU" sz="1600" dirty="0" smtClean="0"/>
              <a:t>In the example the </a:t>
            </a:r>
            <a:r>
              <a:rPr lang="hu-HU" sz="1600" dirty="0" smtClean="0">
                <a:solidFill>
                  <a:srgbClr val="0070C0"/>
                </a:solidFill>
              </a:rPr>
              <a:t>input operands </a:t>
            </a:r>
            <a:r>
              <a:rPr lang="hu-HU" sz="1600" dirty="0" smtClean="0"/>
              <a:t>are taken from the registers s10...s14 and</a:t>
            </a:r>
          </a:p>
          <a:p>
            <a:pPr>
              <a:spcAft>
                <a:spcPts val="400"/>
              </a:spcAft>
            </a:pPr>
            <a:r>
              <a:rPr lang="hu-HU" sz="1600" dirty="0"/>
              <a:t> </a:t>
            </a:r>
            <a:r>
              <a:rPr lang="hu-HU" sz="1600" dirty="0" smtClean="0"/>
              <a:t>     s18...s22, and the </a:t>
            </a:r>
            <a:r>
              <a:rPr lang="hu-HU" sz="1600" dirty="0" smtClean="0">
                <a:solidFill>
                  <a:srgbClr val="0070C0"/>
                </a:solidFill>
              </a:rPr>
              <a:t>result</a:t>
            </a:r>
            <a:r>
              <a:rPr lang="hu-HU" sz="1600" dirty="0" smtClean="0"/>
              <a:t> is written into the registers s26...s30.</a:t>
            </a:r>
          </a:p>
          <a:p>
            <a:pPr marL="285750" indent="-285750">
              <a:buFont typeface="Arial" panose="020B0604020202020204" pitchFamily="34" charset="0"/>
              <a:buChar char="•"/>
            </a:pPr>
            <a:r>
              <a:rPr lang="hu-HU" sz="1600" dirty="0" smtClean="0"/>
              <a:t>The </a:t>
            </a:r>
            <a:r>
              <a:rPr lang="hu-HU" sz="1600" dirty="0" smtClean="0">
                <a:solidFill>
                  <a:srgbClr val="FF0000"/>
                </a:solidFill>
              </a:rPr>
              <a:t>execution is sequential </a:t>
            </a:r>
            <a:r>
              <a:rPr lang="hu-HU" sz="1600" dirty="0" smtClean="0"/>
              <a:t>(like a hardware implemented subroutine). </a:t>
            </a:r>
            <a:endParaRPr lang="hu-HU" sz="1600" dirty="0"/>
          </a:p>
        </p:txBody>
      </p:sp>
    </p:spTree>
    <p:extLst>
      <p:ext uri="{BB962C8B-B14F-4D97-AF65-F5344CB8AC3E}">
        <p14:creationId xmlns:p14="http://schemas.microsoft.com/office/powerpoint/2010/main" val="38140498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2.2</a:t>
            </a:r>
            <a:r>
              <a:rPr lang="hu-HU" dirty="0"/>
              <a:t>.1 Overview </a:t>
            </a:r>
            <a:r>
              <a:rPr lang="hu-HU" dirty="0" smtClean="0"/>
              <a:t>(4)</a:t>
            </a:r>
            <a:endParaRPr lang="hu-HU" dirty="0"/>
          </a:p>
        </p:txBody>
      </p:sp>
      <p:sp>
        <p:nvSpPr>
          <p:cNvPr id="3" name="TextBox 2"/>
          <p:cNvSpPr txBox="1"/>
          <p:nvPr/>
        </p:nvSpPr>
        <p:spPr>
          <a:xfrm>
            <a:off x="226297" y="1001350"/>
            <a:ext cx="8831264" cy="338554"/>
          </a:xfrm>
          <a:prstGeom prst="rect">
            <a:avLst/>
          </a:prstGeom>
          <a:noFill/>
        </p:spPr>
        <p:txBody>
          <a:bodyPr wrap="none" rtlCol="0">
            <a:spAutoFit/>
          </a:bodyPr>
          <a:lstStyle/>
          <a:p>
            <a:pPr>
              <a:spcAft>
                <a:spcPts val="400"/>
              </a:spcAft>
            </a:pPr>
            <a:r>
              <a:rPr lang="hu-HU" sz="1600" baseline="30000" dirty="0" smtClean="0"/>
              <a:t>1</a:t>
            </a:r>
            <a:r>
              <a:rPr lang="hu-HU" sz="1600" dirty="0" smtClean="0"/>
              <a:t>VFPv2 vs. VFP(v1): VFPv2 adds some enhancements and modifications to VFPv1</a:t>
            </a:r>
            <a:endParaRPr lang="hu-HU" sz="1600" dirty="0"/>
          </a:p>
        </p:txBody>
      </p:sp>
      <p:sp>
        <p:nvSpPr>
          <p:cNvPr id="4" name="TextBox 3"/>
          <p:cNvSpPr txBox="1"/>
          <p:nvPr/>
        </p:nvSpPr>
        <p:spPr>
          <a:xfrm>
            <a:off x="187465" y="641310"/>
            <a:ext cx="1085362" cy="338554"/>
          </a:xfrm>
          <a:prstGeom prst="rect">
            <a:avLst/>
          </a:prstGeom>
          <a:noFill/>
        </p:spPr>
        <p:txBody>
          <a:bodyPr wrap="none" rtlCol="0">
            <a:spAutoFit/>
          </a:bodyPr>
          <a:lstStyle/>
          <a:p>
            <a:r>
              <a:rPr lang="hu-HU" sz="1600" smtClean="0">
                <a:solidFill>
                  <a:srgbClr val="FF0000"/>
                </a:solidFill>
              </a:rPr>
              <a:t>Remarks</a:t>
            </a:r>
            <a:endParaRPr lang="hu-HU" sz="1600">
              <a:solidFill>
                <a:srgbClr val="FF0000"/>
              </a:solidFill>
            </a:endParaRPr>
          </a:p>
        </p:txBody>
      </p:sp>
      <p:sp>
        <p:nvSpPr>
          <p:cNvPr id="5" name="TextBox 4"/>
          <p:cNvSpPr txBox="1"/>
          <p:nvPr/>
        </p:nvSpPr>
        <p:spPr>
          <a:xfrm>
            <a:off x="231731" y="1379329"/>
            <a:ext cx="8847137" cy="1477328"/>
          </a:xfrm>
          <a:prstGeom prst="rect">
            <a:avLst/>
          </a:prstGeom>
          <a:noFill/>
        </p:spPr>
        <p:txBody>
          <a:bodyPr wrap="square" rtlCol="0">
            <a:spAutoFit/>
          </a:bodyPr>
          <a:lstStyle/>
          <a:p>
            <a:pPr>
              <a:spcAft>
                <a:spcPts val="400"/>
              </a:spcAft>
            </a:pPr>
            <a:r>
              <a:rPr lang="hu-HU" sz="1600" baseline="30000" dirty="0" smtClean="0"/>
              <a:t>2</a:t>
            </a:r>
            <a:r>
              <a:rPr lang="hu-HU" sz="1600" dirty="0" smtClean="0"/>
              <a:t>VFPv3/v4 and advanced SIMD register space:</a:t>
            </a:r>
          </a:p>
          <a:p>
            <a:r>
              <a:rPr lang="hu-HU" sz="1600" dirty="0" smtClean="0"/>
              <a:t>  Certain processors implement only 16 64-bit wide registers with the option to use</a:t>
            </a:r>
          </a:p>
          <a:p>
            <a:pPr>
              <a:spcAft>
                <a:spcPts val="400"/>
              </a:spcAft>
            </a:pPr>
            <a:r>
              <a:rPr lang="hu-HU" sz="1600" dirty="0"/>
              <a:t> </a:t>
            </a:r>
            <a:r>
              <a:rPr lang="hu-HU" sz="1600" dirty="0" smtClean="0"/>
              <a:t>   this register space as 32 32-wide registers.</a:t>
            </a:r>
          </a:p>
          <a:p>
            <a:pPr>
              <a:spcAft>
                <a:spcPts val="400"/>
              </a:spcAft>
            </a:pPr>
            <a:r>
              <a:rPr lang="hu-HU" sz="1600" baseline="30000" dirty="0" smtClean="0"/>
              <a:t>3</a:t>
            </a:r>
            <a:r>
              <a:rPr lang="hu-HU" sz="1600" dirty="0" smtClean="0"/>
              <a:t>VFP4 </a:t>
            </a:r>
            <a:r>
              <a:rPr lang="hu-HU" sz="1600" dirty="0"/>
              <a:t>is </a:t>
            </a:r>
            <a:r>
              <a:rPr lang="hu-HU" sz="1600" dirty="0" smtClean="0"/>
              <a:t>implemented on certain </a:t>
            </a:r>
            <a:r>
              <a:rPr lang="hu-HU" sz="1600" dirty="0"/>
              <a:t>ARMv7 processors.</a:t>
            </a:r>
          </a:p>
          <a:p>
            <a:r>
              <a:rPr lang="hu-HU" sz="1600" dirty="0"/>
              <a:t>  It adds </a:t>
            </a:r>
            <a:r>
              <a:rPr lang="hu-HU" sz="1600" dirty="0" smtClean="0"/>
              <a:t>FMA (Fused Multiply Accumulate) instructons to </a:t>
            </a:r>
            <a:r>
              <a:rPr lang="hu-HU" sz="1600" dirty="0"/>
              <a:t>the </a:t>
            </a:r>
            <a:r>
              <a:rPr lang="hu-HU" sz="1600" dirty="0" smtClean="0"/>
              <a:t>VFPv3 instructon </a:t>
            </a:r>
            <a:r>
              <a:rPr lang="hu-HU" sz="1600" dirty="0"/>
              <a:t>set</a:t>
            </a:r>
            <a:r>
              <a:rPr lang="hu-HU" sz="1600" dirty="0" smtClean="0"/>
              <a:t>.</a:t>
            </a:r>
            <a:endParaRPr lang="hu-HU" sz="1600" dirty="0"/>
          </a:p>
        </p:txBody>
      </p:sp>
      <p:sp>
        <p:nvSpPr>
          <p:cNvPr id="6" name="TextBox 5"/>
          <p:cNvSpPr txBox="1"/>
          <p:nvPr/>
        </p:nvSpPr>
        <p:spPr>
          <a:xfrm>
            <a:off x="277813" y="2843935"/>
            <a:ext cx="8404032" cy="946413"/>
          </a:xfrm>
          <a:prstGeom prst="rect">
            <a:avLst/>
          </a:prstGeom>
          <a:noFill/>
        </p:spPr>
        <p:txBody>
          <a:bodyPr wrap="none" rtlCol="0">
            <a:spAutoFit/>
          </a:bodyPr>
          <a:lstStyle/>
          <a:p>
            <a:pPr>
              <a:spcAft>
                <a:spcPts val="600"/>
              </a:spcAft>
            </a:pPr>
            <a:r>
              <a:rPr lang="hu-HU" sz="1600" baseline="30000" dirty="0" smtClean="0"/>
              <a:t>4</a:t>
            </a:r>
            <a:r>
              <a:rPr lang="hu-HU" sz="1600" dirty="0" smtClean="0"/>
              <a:t>FP16 </a:t>
            </a:r>
            <a:r>
              <a:rPr lang="hu-HU" sz="1600" dirty="0"/>
              <a:t>supports only data conversion between FP16 and </a:t>
            </a:r>
            <a:r>
              <a:rPr lang="hu-HU" sz="1600" dirty="0" smtClean="0"/>
              <a:t>FP32/FP64. </a:t>
            </a:r>
            <a:endParaRPr lang="hu-HU" sz="1600" baseline="30000" dirty="0" smtClean="0"/>
          </a:p>
          <a:p>
            <a:pPr>
              <a:spcAft>
                <a:spcPts val="300"/>
              </a:spcAft>
            </a:pPr>
            <a:r>
              <a:rPr lang="hu-HU" sz="1600" baseline="30000" dirty="0" smtClean="0"/>
              <a:t>5</a:t>
            </a:r>
            <a:r>
              <a:rPr lang="hu-HU" sz="1600" dirty="0" smtClean="0"/>
              <a:t>In the Advanced SIMD (NEON) extension FP16 is  supported only if VFP3/VFP4</a:t>
            </a:r>
          </a:p>
          <a:p>
            <a:pPr>
              <a:spcAft>
                <a:spcPts val="300"/>
              </a:spcAft>
            </a:pPr>
            <a:r>
              <a:rPr lang="hu-HU" sz="1600" dirty="0"/>
              <a:t> </a:t>
            </a:r>
            <a:r>
              <a:rPr lang="hu-HU" sz="1600" dirty="0" smtClean="0"/>
              <a:t>   is implemented and FMA if VFP4 is implemented.</a:t>
            </a:r>
          </a:p>
        </p:txBody>
      </p:sp>
    </p:spTree>
    <p:extLst>
      <p:ext uri="{BB962C8B-B14F-4D97-AF65-F5344CB8AC3E}">
        <p14:creationId xmlns:p14="http://schemas.microsoft.com/office/powerpoint/2010/main" val="2714575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2F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841375" y="1576400"/>
            <a:ext cx="7359650"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en-US" sz="1900">
                <a:solidFill>
                  <a:srgbClr val="FFFFFF"/>
                </a:solidFill>
              </a:rPr>
              <a:t>1</a:t>
            </a:r>
            <a:r>
              <a:rPr lang="hu-HU" sz="1900" smtClean="0">
                <a:solidFill>
                  <a:srgbClr val="FFFFFF"/>
                </a:solidFill>
              </a:rPr>
              <a:t>.</a:t>
            </a:r>
            <a:r>
              <a:rPr lang="en-US" sz="1900" smtClean="0">
                <a:solidFill>
                  <a:srgbClr val="FFFFFF"/>
                </a:solidFill>
              </a:rPr>
              <a:t> </a:t>
            </a:r>
            <a:r>
              <a:rPr lang="hu-HU" sz="1900" smtClean="0">
                <a:solidFill>
                  <a:srgbClr val="FFFFFF"/>
                </a:solidFill>
              </a:rPr>
              <a:t>Evolution of ARM</a:t>
            </a:r>
            <a:r>
              <a:rPr lang="en-US" sz="1900" smtClean="0">
                <a:solidFill>
                  <a:srgbClr val="FFFFFF"/>
                </a:solidFill>
              </a:rPr>
              <a:t> </a:t>
            </a:r>
            <a:endParaRPr lang="hu-HU" sz="1900">
              <a:solidFill>
                <a:srgbClr val="FFFFFF"/>
              </a:solidFill>
            </a:endParaRPr>
          </a:p>
        </p:txBody>
      </p:sp>
    </p:spTree>
    <p:extLst>
      <p:ext uri="{BB962C8B-B14F-4D97-AF65-F5344CB8AC3E}">
        <p14:creationId xmlns:p14="http://schemas.microsoft.com/office/powerpoint/2010/main" val="11325832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1753247681"/>
              </p:ext>
            </p:extLst>
          </p:nvPr>
        </p:nvGraphicFramePr>
        <p:xfrm>
          <a:off x="887042" y="1358770"/>
          <a:ext cx="7195348" cy="2815585"/>
        </p:xfrm>
        <a:graphic>
          <a:graphicData uri="http://schemas.openxmlformats.org/drawingml/2006/table">
            <a:tbl>
              <a:tblPr firstRow="1" bandRow="1">
                <a:tableStyleId>{5940675A-B579-460E-94D1-54222C63F5DA}</a:tableStyleId>
              </a:tblPr>
              <a:tblGrid>
                <a:gridCol w="1044070"/>
                <a:gridCol w="822753"/>
                <a:gridCol w="287965"/>
                <a:gridCol w="1288763"/>
                <a:gridCol w="1868713"/>
                <a:gridCol w="1883084"/>
              </a:tblGrid>
              <a:tr h="269923">
                <a:tc rowSpan="2" gridSpan="2">
                  <a:txBody>
                    <a:bodyPr/>
                    <a:lstStyle/>
                    <a:p>
                      <a:pPr algn="ctr"/>
                      <a:r>
                        <a:rPr lang="en-US" sz="1200" dirty="0" smtClean="0">
                          <a:solidFill>
                            <a:schemeClr val="bg1"/>
                          </a:solidFill>
                        </a:rPr>
                        <a:t>ARM ISA</a:t>
                      </a:r>
                      <a:endParaRPr lang="en-US" sz="1200" dirty="0">
                        <a:solidFill>
                          <a:schemeClr val="bg1"/>
                        </a:solidFill>
                      </a:endParaRPr>
                    </a:p>
                  </a:txBody>
                  <a:tcPr anchor="ctr">
                    <a:solidFill>
                      <a:srgbClr val="0070C0"/>
                    </a:solidFill>
                  </a:tcPr>
                </a:tc>
                <a:tc rowSpan="2" hMerge="1">
                  <a:txBody>
                    <a:bodyPr/>
                    <a:lstStyle/>
                    <a:p>
                      <a:pPr algn="ctr"/>
                      <a:endParaRPr lang="en-US" sz="1200" dirty="0">
                        <a:solidFill>
                          <a:schemeClr val="bg1"/>
                        </a:solidFill>
                      </a:endParaRPr>
                    </a:p>
                  </a:txBody>
                  <a:tcPr anchor="ctr">
                    <a:solidFill>
                      <a:srgbClr val="0070C0"/>
                    </a:solidFill>
                  </a:tcPr>
                </a:tc>
                <a:tc rowSpan="3" gridSpan="2">
                  <a:txBody>
                    <a:bodyPr/>
                    <a:lstStyle/>
                    <a:p>
                      <a:pPr algn="ctr"/>
                      <a:r>
                        <a:rPr lang="en-US" sz="1200" dirty="0" smtClean="0">
                          <a:solidFill>
                            <a:schemeClr val="bg1"/>
                          </a:solidFill>
                        </a:rPr>
                        <a:t>Name of the extensions</a:t>
                      </a:r>
                      <a:endParaRPr lang="en-US" sz="1200" dirty="0">
                        <a:solidFill>
                          <a:schemeClr val="bg1"/>
                        </a:solidFill>
                      </a:endParaRPr>
                    </a:p>
                  </a:txBody>
                  <a:tcPr anchor="ctr">
                    <a:solidFill>
                      <a:schemeClr val="bg1">
                        <a:lumMod val="65000"/>
                      </a:schemeClr>
                    </a:solidFill>
                  </a:tcPr>
                </a:tc>
                <a:tc rowSpan="3" hMerge="1">
                  <a:txBody>
                    <a:bodyPr/>
                    <a:lstStyle/>
                    <a:p>
                      <a:pPr algn="ctr"/>
                      <a:endParaRPr lang="en-US" sz="1200" dirty="0"/>
                    </a:p>
                  </a:txBody>
                  <a:tcPr anchor="ctr"/>
                </a:tc>
                <a:tc gridSpan="2">
                  <a:txBody>
                    <a:bodyPr/>
                    <a:lstStyle/>
                    <a:p>
                      <a:pPr algn="ctr"/>
                      <a:r>
                        <a:rPr lang="hu-HU" sz="1200" dirty="0" smtClean="0">
                          <a:solidFill>
                            <a:schemeClr val="bg1"/>
                          </a:solidFill>
                        </a:rPr>
                        <a:t>Scalable vector registers</a:t>
                      </a:r>
                      <a:r>
                        <a:rPr lang="en-US" sz="1200" dirty="0" smtClean="0">
                          <a:solidFill>
                            <a:schemeClr val="bg1"/>
                          </a:solidFill>
                        </a:rPr>
                        <a:t> based extension</a:t>
                      </a:r>
                    </a:p>
                  </a:txBody>
                  <a:tcPr anchor="ctr">
                    <a:solidFill>
                      <a:srgbClr val="FFC000"/>
                    </a:solidFill>
                  </a:tcPr>
                </a:tc>
                <a:tc hMerge="1">
                  <a:txBody>
                    <a:bodyPr/>
                    <a:lstStyle/>
                    <a:p>
                      <a:endParaRPr lang="en-US"/>
                    </a:p>
                  </a:txBody>
                  <a:tcPr/>
                </a:tc>
              </a:tr>
              <a:tr h="0">
                <a:tc gridSpan="2" vMerge="1">
                  <a:txBody>
                    <a:bodyPr/>
                    <a:lstStyle/>
                    <a:p>
                      <a:pPr algn="ctr"/>
                      <a:endParaRPr lang="en-US" sz="1200" b="0" dirty="0"/>
                    </a:p>
                  </a:txBody>
                  <a:tcPr anchor="ctr"/>
                </a:tc>
                <a:tc hMerge="1" vMerge="1">
                  <a:txBody>
                    <a:bodyPr/>
                    <a:lstStyle/>
                    <a:p>
                      <a:pPr algn="ctr"/>
                      <a:endParaRPr lang="en-US" sz="1200" dirty="0"/>
                    </a:p>
                  </a:txBody>
                  <a:tcPr anchor="ctr"/>
                </a:tc>
                <a:tc gridSpan="2" vMerge="1">
                  <a:txBody>
                    <a:bodyPr/>
                    <a:lstStyle/>
                    <a:p>
                      <a:pPr algn="ctr"/>
                      <a:endParaRPr lang="en-US" sz="1200" dirty="0">
                        <a:solidFill>
                          <a:schemeClr val="bg1"/>
                        </a:solidFill>
                      </a:endParaRPr>
                    </a:p>
                  </a:txBody>
                  <a:tcPr anchor="ctr">
                    <a:solidFill>
                      <a:srgbClr val="0070C0"/>
                    </a:solidFill>
                  </a:tcPr>
                </a:tc>
                <a:tc hMerge="1" vMerge="1">
                  <a:txBody>
                    <a:bodyPr/>
                    <a:lstStyle/>
                    <a:p>
                      <a:pPr algn="ctr"/>
                      <a:endParaRPr lang="en-US" sz="1200" dirty="0"/>
                    </a:p>
                  </a:txBody>
                  <a:tcPr anchor="ctr"/>
                </a:tc>
                <a:tc rowSpan="2">
                  <a:txBody>
                    <a:bodyPr/>
                    <a:lstStyle/>
                    <a:p>
                      <a:pPr algn="ctr"/>
                      <a:r>
                        <a:rPr lang="hu-HU" sz="1200" dirty="0" smtClean="0">
                          <a:solidFill>
                            <a:schemeClr val="bg1"/>
                          </a:solidFill>
                        </a:rPr>
                        <a:t>Scalable vector register set</a:t>
                      </a:r>
                      <a:endParaRPr lang="en-US" sz="1200" dirty="0" smtClean="0">
                        <a:solidFill>
                          <a:schemeClr val="bg1"/>
                        </a:solidFill>
                      </a:endParaRPr>
                    </a:p>
                  </a:txBody>
                  <a:tcPr anchor="ctr">
                    <a:solidFill>
                      <a:srgbClr val="FFC000"/>
                    </a:solidFill>
                  </a:tcPr>
                </a:tc>
                <a:tc rowSpan="2">
                  <a:txBody>
                    <a:bodyPr/>
                    <a:lstStyle/>
                    <a:p>
                      <a:pPr algn="ctr"/>
                      <a:r>
                        <a:rPr lang="en-US" sz="1200" dirty="0" smtClean="0">
                          <a:solidFill>
                            <a:schemeClr val="bg1"/>
                          </a:solidFill>
                        </a:rPr>
                        <a:t>Vector</a:t>
                      </a:r>
                    </a:p>
                    <a:p>
                      <a:pPr algn="ctr"/>
                      <a:r>
                        <a:rPr lang="en-US" sz="1200" dirty="0" smtClean="0">
                          <a:solidFill>
                            <a:schemeClr val="bg1"/>
                          </a:solidFill>
                        </a:rPr>
                        <a:t> data types</a:t>
                      </a:r>
                      <a:endParaRPr lang="en-US" sz="1200" dirty="0">
                        <a:solidFill>
                          <a:schemeClr val="bg1"/>
                        </a:solidFill>
                      </a:endParaRPr>
                    </a:p>
                  </a:txBody>
                  <a:tcPr anchor="ctr">
                    <a:solidFill>
                      <a:srgbClr val="FFC000"/>
                    </a:solidFill>
                  </a:tcPr>
                </a:tc>
              </a:tr>
              <a:tr h="379891">
                <a:tc>
                  <a:txBody>
                    <a:bodyPr/>
                    <a:lstStyle/>
                    <a:p>
                      <a:pPr algn="ctr"/>
                      <a:r>
                        <a:rPr lang="en-US" sz="1200" smtClean="0">
                          <a:solidFill>
                            <a:schemeClr val="bg1"/>
                          </a:solidFill>
                        </a:rPr>
                        <a:t>Name</a:t>
                      </a:r>
                      <a:endParaRPr lang="en-US" sz="1200">
                        <a:solidFill>
                          <a:schemeClr val="bg1"/>
                        </a:solidFill>
                      </a:endParaRPr>
                    </a:p>
                  </a:txBody>
                  <a:tcPr anchor="ctr">
                    <a:solidFill>
                      <a:srgbClr val="0070C0"/>
                    </a:solidFill>
                  </a:tcPr>
                </a:tc>
                <a:tc>
                  <a:txBody>
                    <a:bodyPr/>
                    <a:lstStyle/>
                    <a:p>
                      <a:r>
                        <a:rPr lang="en-US" sz="1200" smtClean="0">
                          <a:solidFill>
                            <a:schemeClr val="bg1"/>
                          </a:solidFill>
                        </a:rPr>
                        <a:t>Year</a:t>
                      </a:r>
                      <a:endParaRPr lang="en-US" sz="1200">
                        <a:solidFill>
                          <a:schemeClr val="bg1"/>
                        </a:solidFill>
                      </a:endParaRPr>
                    </a:p>
                  </a:txBody>
                  <a:tcPr anchor="ctr">
                    <a:solidFill>
                      <a:srgbClr val="0070C0"/>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r>
              <a:tr h="269923">
                <a:tc rowSpan="4">
                  <a:txBody>
                    <a:bodyPr/>
                    <a:lstStyle/>
                    <a:p>
                      <a:pPr algn="ctr"/>
                      <a:r>
                        <a:rPr lang="en-US" sz="1200" b="0" dirty="0" smtClean="0">
                          <a:solidFill>
                            <a:schemeClr val="bg1"/>
                          </a:solidFill>
                        </a:rPr>
                        <a:t>ARMv8</a:t>
                      </a:r>
                      <a:endParaRPr lang="en-US" sz="1200" b="0" dirty="0">
                        <a:solidFill>
                          <a:schemeClr val="bg1"/>
                        </a:solidFill>
                      </a:endParaRPr>
                    </a:p>
                  </a:txBody>
                  <a:tcPr anchor="ctr">
                    <a:solidFill>
                      <a:srgbClr val="0070C0"/>
                    </a:solidFill>
                  </a:tcPr>
                </a:tc>
                <a:tc rowSpan="3">
                  <a:txBody>
                    <a:bodyPr/>
                    <a:lstStyle/>
                    <a:p>
                      <a:pPr algn="ctr"/>
                      <a:r>
                        <a:rPr lang="en-US" sz="1200" dirty="0" smtClean="0"/>
                        <a:t>2012</a:t>
                      </a:r>
                      <a:endParaRPr lang="en-US" sz="1200" dirty="0"/>
                    </a:p>
                  </a:txBody>
                  <a:tcPr anchor="ctr">
                    <a:solidFill>
                      <a:srgbClr val="FFFFCC"/>
                    </a:solidFill>
                  </a:tcPr>
                </a:tc>
                <a:tc rowSpan="2">
                  <a:txBody>
                    <a:bodyPr/>
                    <a:lstStyle/>
                    <a:p>
                      <a:pPr algn="ctr"/>
                      <a:r>
                        <a:rPr lang="en-US" sz="1200" b="0" dirty="0" smtClean="0"/>
                        <a:t>A32</a:t>
                      </a:r>
                      <a:endParaRPr lang="en-US" sz="1200" b="0" dirty="0"/>
                    </a:p>
                  </a:txBody>
                  <a:tcPr anchor="ctr">
                    <a:solidFill>
                      <a:srgbClr val="3BDAFF"/>
                    </a:solidFill>
                  </a:tcPr>
                </a:tc>
                <a:tc rowSpan="2">
                  <a:txBody>
                    <a:bodyPr/>
                    <a:lstStyle/>
                    <a:p>
                      <a:pPr algn="ctr"/>
                      <a:r>
                        <a:rPr lang="hu-HU" sz="1200" b="1" dirty="0" smtClean="0"/>
                        <a:t>Adv. SIMD</a:t>
                      </a:r>
                    </a:p>
                    <a:p>
                      <a:pPr algn="ctr"/>
                      <a:r>
                        <a:rPr lang="hu-HU" sz="1200" b="1" dirty="0" smtClean="0"/>
                        <a:t>and </a:t>
                      </a:r>
                      <a:r>
                        <a:rPr lang="en-US" sz="1200" b="1" dirty="0" smtClean="0"/>
                        <a:t>FP</a:t>
                      </a:r>
                      <a:endParaRPr lang="en-US" sz="1200" b="1" dirty="0"/>
                    </a:p>
                  </a:txBody>
                  <a:tcPr anchor="ctr">
                    <a:solidFill>
                      <a:srgbClr val="3BDAFF"/>
                    </a:solidFill>
                  </a:tcPr>
                </a:tc>
                <a:tc>
                  <a:txBody>
                    <a:bodyPr/>
                    <a:lstStyle/>
                    <a:p>
                      <a:pPr marL="0" algn="ctr" defTabSz="914400" rtl="0" eaLnBrk="1" latinLnBrk="0" hangingPunct="1"/>
                      <a:r>
                        <a:rPr lang="en-US" sz="1200" kern="1200" dirty="0" smtClean="0">
                          <a:solidFill>
                            <a:schemeClr val="tx1"/>
                          </a:solidFill>
                          <a:latin typeface="+mn-lt"/>
                          <a:ea typeface="+mn-ea"/>
                          <a:cs typeface="+mn-cs"/>
                        </a:rPr>
                        <a:t>32x64/32x32</a:t>
                      </a:r>
                      <a:endParaRPr lang="en-US" sz="1200" kern="1200" dirty="0">
                        <a:solidFill>
                          <a:schemeClr val="tx1"/>
                        </a:solidFill>
                        <a:latin typeface="+mn-lt"/>
                        <a:ea typeface="+mn-ea"/>
                        <a:cs typeface="+mn-cs"/>
                      </a:endParaRPr>
                    </a:p>
                  </a:txBody>
                  <a:tcPr anchor="ctr">
                    <a:solidFill>
                      <a:srgbClr val="3BDA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txBody>
                  <a:tcPr anchor="ctr">
                    <a:solidFill>
                      <a:srgbClr val="3BDAFF"/>
                    </a:solidFill>
                  </a:tcPr>
                </a:tc>
              </a:tr>
              <a:tr h="449871">
                <a:tc vMerge="1">
                  <a:txBody>
                    <a:bodyPr/>
                    <a:lstStyle/>
                    <a:p>
                      <a:pPr algn="ctr"/>
                      <a:endParaRPr lang="en-US" sz="1200" b="0" dirty="0"/>
                    </a:p>
                  </a:txBody>
                  <a:tcPr anchor="ctr"/>
                </a:tc>
                <a:tc vMerge="1">
                  <a:txBody>
                    <a:bodyPr/>
                    <a:lstStyle/>
                    <a:p>
                      <a:pPr algn="ctr"/>
                      <a:endParaRPr lang="en-US" sz="1200" dirty="0"/>
                    </a:p>
                  </a:txBody>
                  <a:tcPr anchor="ctr"/>
                </a:tc>
                <a:tc vMerge="1">
                  <a:txBody>
                    <a:bodyPr/>
                    <a:lstStyle/>
                    <a:p>
                      <a:pPr algn="ctr"/>
                      <a:endParaRPr lang="en-US" sz="1200" dirty="0"/>
                    </a:p>
                  </a:txBody>
                  <a:tcPr anchor="ctr"/>
                </a:tc>
                <a:tc vMerge="1">
                  <a:txBody>
                    <a:bodyPr/>
                    <a:lstStyle/>
                    <a:p>
                      <a:pPr algn="ctr"/>
                      <a:endParaRPr lang="en-US" sz="1200" b="1" dirty="0"/>
                    </a:p>
                  </a:txBody>
                  <a:tcPr anchor="ctr">
                    <a:solidFill>
                      <a:srgbClr val="3BDAFF"/>
                    </a:solidFill>
                  </a:tcPr>
                </a:tc>
                <a:tc>
                  <a:txBody>
                    <a:bodyPr/>
                    <a:lstStyle/>
                    <a:p>
                      <a:pPr marL="0" algn="ctr" defTabSz="914400" rtl="0" eaLnBrk="1" latinLnBrk="0" hangingPunct="1"/>
                      <a:r>
                        <a:rPr lang="en-US" sz="1200" kern="1200" dirty="0" smtClean="0">
                          <a:solidFill>
                            <a:schemeClr val="tx1"/>
                          </a:solidFill>
                          <a:latin typeface="+mn-lt"/>
                          <a:ea typeface="+mn-ea"/>
                          <a:cs typeface="+mn-cs"/>
                        </a:rPr>
                        <a:t>32x64/16x128</a:t>
                      </a:r>
                      <a:endParaRPr lang="en-US" sz="1200" kern="1200" dirty="0">
                        <a:solidFill>
                          <a:schemeClr val="tx1"/>
                        </a:solidFill>
                        <a:latin typeface="+mn-lt"/>
                        <a:ea typeface="+mn-ea"/>
                        <a:cs typeface="+mn-cs"/>
                      </a:endParaRPr>
                    </a:p>
                  </a:txBody>
                  <a:tcPr anchor="ctr">
                    <a:solidFill>
                      <a:srgbClr val="3BDAFF"/>
                    </a:solidFill>
                  </a:tcPr>
                </a:tc>
                <a:tc>
                  <a:txBody>
                    <a:bodyPr/>
                    <a:lstStyle/>
                    <a:p>
                      <a:pPr algn="ctr"/>
                      <a:r>
                        <a:rPr lang="en-US" sz="1200" dirty="0" smtClean="0"/>
                        <a:t>As for ARMv7</a:t>
                      </a:r>
                    </a:p>
                  </a:txBody>
                  <a:tcPr anchor="ctr">
                    <a:solidFill>
                      <a:srgbClr val="3BDAFF"/>
                    </a:solidFill>
                  </a:tcPr>
                </a:tc>
              </a:tr>
              <a:tr h="719794">
                <a:tc vMerge="1">
                  <a:txBody>
                    <a:bodyPr/>
                    <a:lstStyle/>
                    <a:p>
                      <a:pPr algn="ctr"/>
                      <a:endParaRPr lang="en-US" sz="1200" b="0" dirty="0"/>
                    </a:p>
                  </a:txBody>
                  <a:tcPr anchor="ctr"/>
                </a:tc>
                <a:tc vMerge="1">
                  <a:txBody>
                    <a:bodyPr/>
                    <a:lstStyle/>
                    <a:p>
                      <a:pPr algn="ctr"/>
                      <a:endParaRPr lang="en-US" sz="1200" dirty="0"/>
                    </a:p>
                  </a:txBody>
                  <a:tcPr anchor="ctr"/>
                </a:tc>
                <a:tc rowSpan="2">
                  <a:txBody>
                    <a:bodyPr/>
                    <a:lstStyle/>
                    <a:p>
                      <a:pPr algn="ctr"/>
                      <a:r>
                        <a:rPr lang="en-US" sz="1200" b="0" dirty="0" smtClean="0"/>
                        <a:t>A64</a:t>
                      </a:r>
                      <a:endParaRPr lang="en-US" sz="1200" b="0" dirty="0"/>
                    </a:p>
                  </a:txBody>
                  <a:tcPr anchor="ctr">
                    <a:solidFill>
                      <a:srgbClr val="FFCDDE"/>
                    </a:solidFill>
                  </a:tcPr>
                </a:tc>
                <a:tc>
                  <a:txBody>
                    <a:bodyPr/>
                    <a:lstStyle/>
                    <a:p>
                      <a:pPr algn="ctr"/>
                      <a:r>
                        <a:rPr lang="en-US" sz="1200" b="1" dirty="0" smtClean="0"/>
                        <a:t>Adv. SIMD</a:t>
                      </a:r>
                      <a:endParaRPr lang="hu-HU" sz="1200" b="1" dirty="0" smtClean="0"/>
                    </a:p>
                    <a:p>
                      <a:pPr algn="ctr"/>
                      <a:r>
                        <a:rPr lang="hu-HU" sz="1200" b="1" dirty="0" smtClean="0"/>
                        <a:t>and FP</a:t>
                      </a:r>
                      <a:endParaRPr lang="en-US" sz="1200" b="1" dirty="0"/>
                    </a:p>
                  </a:txBody>
                  <a:tcPr anchor="ctr">
                    <a:solidFill>
                      <a:srgbClr val="FFCDDE"/>
                    </a:solidFill>
                  </a:tcPr>
                </a:tc>
                <a:tc>
                  <a:txBody>
                    <a:bodyPr/>
                    <a:lstStyle/>
                    <a:p>
                      <a:pPr marL="0" algn="ctr" defTabSz="914400" rtl="0" eaLnBrk="1" latinLnBrk="0" hangingPunct="1"/>
                      <a:r>
                        <a:rPr lang="en-US" sz="1200" kern="1200" dirty="0" smtClean="0">
                          <a:solidFill>
                            <a:schemeClr val="tx1"/>
                          </a:solidFill>
                          <a:latin typeface="+mn-lt"/>
                          <a:ea typeface="+mn-ea"/>
                          <a:cs typeface="+mn-cs"/>
                        </a:rPr>
                        <a:t>32x128</a:t>
                      </a:r>
                      <a:endParaRPr lang="en-US" sz="1200" kern="1200" dirty="0">
                        <a:solidFill>
                          <a:schemeClr val="tx1"/>
                        </a:solidFill>
                        <a:latin typeface="+mn-lt"/>
                        <a:ea typeface="+mn-ea"/>
                        <a:cs typeface="+mn-cs"/>
                      </a:endParaRPr>
                    </a:p>
                  </a:txBody>
                  <a:tcPr anchor="ctr">
                    <a:solidFill>
                      <a:srgbClr val="FFCDDE"/>
                    </a:solidFill>
                  </a:tcPr>
                </a:tc>
                <a:tc>
                  <a:txBody>
                    <a:bodyPr/>
                    <a:lstStyle/>
                    <a:p>
                      <a:pPr algn="ctr"/>
                      <a:r>
                        <a:rPr lang="en-US" sz="1200" dirty="0" smtClean="0"/>
                        <a:t>As for ARMv7</a:t>
                      </a:r>
                    </a:p>
                    <a:p>
                      <a:pPr algn="ctr"/>
                      <a:r>
                        <a:rPr lang="en-US" sz="1200" dirty="0" smtClean="0"/>
                        <a:t>+ FP 64</a:t>
                      </a:r>
                    </a:p>
                  </a:txBody>
                  <a:tcPr anchor="ctr">
                    <a:solidFill>
                      <a:srgbClr val="FFCDDE"/>
                    </a:solidFill>
                  </a:tcPr>
                </a:tc>
              </a:tr>
              <a:tr h="449871">
                <a:tc vMerge="1">
                  <a:txBody>
                    <a:bodyPr/>
                    <a:lstStyle/>
                    <a:p>
                      <a:pPr algn="ctr"/>
                      <a:endParaRPr lang="en-US" sz="1200" b="0" dirty="0">
                        <a:solidFill>
                          <a:schemeClr val="bg1"/>
                        </a:solidFill>
                      </a:endParaRPr>
                    </a:p>
                  </a:txBody>
                  <a:tcPr anchor="ctr">
                    <a:solidFill>
                      <a:srgbClr val="0070C0"/>
                    </a:solidFill>
                  </a:tcPr>
                </a:tc>
                <a:tc>
                  <a:txBody>
                    <a:bodyPr/>
                    <a:lstStyle/>
                    <a:p>
                      <a:pPr algn="ctr"/>
                      <a:r>
                        <a:rPr lang="hu-HU" sz="1200" dirty="0" smtClean="0"/>
                        <a:t>2016</a:t>
                      </a:r>
                      <a:endParaRPr lang="en-US" sz="1200" dirty="0"/>
                    </a:p>
                  </a:txBody>
                  <a:tcPr anchor="ctr">
                    <a:solidFill>
                      <a:srgbClr val="FFFFCC"/>
                    </a:solidFill>
                  </a:tcPr>
                </a:tc>
                <a:tc vMerge="1">
                  <a:txBody>
                    <a:bodyPr/>
                    <a:lstStyle/>
                    <a:p>
                      <a:pPr algn="ctr"/>
                      <a:endParaRPr lang="en-US" sz="1200" b="0" dirty="0"/>
                    </a:p>
                  </a:txBody>
                  <a:tcPr anchor="ctr">
                    <a:solidFill>
                      <a:srgbClr val="FFCDDE"/>
                    </a:solidFill>
                  </a:tcPr>
                </a:tc>
                <a:tc>
                  <a:txBody>
                    <a:bodyPr/>
                    <a:lstStyle/>
                    <a:p>
                      <a:pPr algn="ctr"/>
                      <a:r>
                        <a:rPr lang="hu-HU" sz="1200" b="1" dirty="0" smtClean="0"/>
                        <a:t>SVE</a:t>
                      </a:r>
                      <a:endParaRPr lang="en-US" sz="1200" b="1" dirty="0"/>
                    </a:p>
                  </a:txBody>
                  <a:tcPr anchor="ctr">
                    <a:solidFill>
                      <a:srgbClr val="FFCDDE"/>
                    </a:solidFill>
                  </a:tcPr>
                </a:tc>
                <a:tc>
                  <a:txBody>
                    <a:bodyPr/>
                    <a:lstStyle/>
                    <a:p>
                      <a:pPr marL="0" algn="ctr" defTabSz="914400" rtl="0" eaLnBrk="1" latinLnBrk="0" hangingPunct="1"/>
                      <a:r>
                        <a:rPr lang="hu-HU" sz="1200" kern="1200" dirty="0" smtClean="0">
                          <a:solidFill>
                            <a:schemeClr val="tx1"/>
                          </a:solidFill>
                          <a:latin typeface="+mn-lt"/>
                          <a:ea typeface="+mn-ea"/>
                          <a:cs typeface="+mn-cs"/>
                        </a:rPr>
                        <a:t>(1...16)x128</a:t>
                      </a:r>
                      <a:endParaRPr lang="en-US" sz="1200" kern="1200" dirty="0">
                        <a:solidFill>
                          <a:schemeClr val="tx1"/>
                        </a:solidFill>
                        <a:latin typeface="+mn-lt"/>
                        <a:ea typeface="+mn-ea"/>
                        <a:cs typeface="+mn-cs"/>
                      </a:endParaRPr>
                    </a:p>
                  </a:txBody>
                  <a:tcPr anchor="ctr">
                    <a:solidFill>
                      <a:srgbClr val="FFCDDE"/>
                    </a:solidFill>
                  </a:tcPr>
                </a:tc>
                <a:tc>
                  <a:txBody>
                    <a:bodyPr/>
                    <a:lstStyle/>
                    <a:p>
                      <a:pPr algn="ctr"/>
                      <a:r>
                        <a:rPr lang="hu-HU" sz="1200" dirty="0" smtClean="0"/>
                        <a:t>Not yet specified</a:t>
                      </a:r>
                    </a:p>
                    <a:p>
                      <a:pPr algn="ctr"/>
                      <a:r>
                        <a:rPr lang="hu-HU" sz="1200" dirty="0" smtClean="0"/>
                        <a:t>but supports both FX and FP data</a:t>
                      </a:r>
                      <a:endParaRPr lang="en-US" sz="1200" dirty="0" smtClean="0"/>
                    </a:p>
                  </a:txBody>
                  <a:tcPr anchor="ctr">
                    <a:solidFill>
                      <a:srgbClr val="FFCDDE"/>
                    </a:solidFill>
                  </a:tcPr>
                </a:tc>
              </a:tr>
            </a:tbl>
          </a:graphicData>
        </a:graphic>
      </p:graphicFrame>
      <p:sp>
        <p:nvSpPr>
          <p:cNvPr id="9" name="TextBox 8"/>
          <p:cNvSpPr txBox="1"/>
          <p:nvPr/>
        </p:nvSpPr>
        <p:spPr>
          <a:xfrm>
            <a:off x="71500" y="628224"/>
            <a:ext cx="9452139" cy="369332"/>
          </a:xfrm>
          <a:prstGeom prst="rect">
            <a:avLst/>
          </a:prstGeom>
          <a:noFill/>
        </p:spPr>
        <p:txBody>
          <a:bodyPr wrap="none" rtlCol="0">
            <a:spAutoFit/>
          </a:bodyPr>
          <a:lstStyle/>
          <a:p>
            <a:r>
              <a:rPr lang="en-US" dirty="0" smtClean="0">
                <a:solidFill>
                  <a:srgbClr val="333399"/>
                </a:solidFill>
              </a:rPr>
              <a:t>Overview of </a:t>
            </a:r>
            <a:r>
              <a:rPr lang="hu-HU" dirty="0" smtClean="0">
                <a:solidFill>
                  <a:srgbClr val="333399"/>
                </a:solidFill>
              </a:rPr>
              <a:t>the </a:t>
            </a:r>
            <a:r>
              <a:rPr lang="en-US" dirty="0" smtClean="0">
                <a:solidFill>
                  <a:srgbClr val="333399"/>
                </a:solidFill>
              </a:rPr>
              <a:t>ISA extensions introduced to enhance compute capabilities</a:t>
            </a:r>
            <a:r>
              <a:rPr lang="hu-HU" dirty="0" smtClean="0">
                <a:solidFill>
                  <a:srgbClr val="333399"/>
                </a:solidFill>
              </a:rPr>
              <a:t>-3</a:t>
            </a:r>
            <a:r>
              <a:rPr lang="en-US" dirty="0" smtClean="0">
                <a:solidFill>
                  <a:srgbClr val="333399"/>
                </a:solidFill>
              </a:rPr>
              <a:t> </a:t>
            </a:r>
            <a:endParaRPr lang="en-US" dirty="0">
              <a:solidFill>
                <a:srgbClr val="333399"/>
              </a:solidFill>
            </a:endParaRPr>
          </a:p>
        </p:txBody>
      </p:sp>
      <p:sp>
        <p:nvSpPr>
          <p:cNvPr id="13" name="Title 1"/>
          <p:cNvSpPr>
            <a:spLocks noGrp="1"/>
          </p:cNvSpPr>
          <p:nvPr>
            <p:ph type="title"/>
          </p:nvPr>
        </p:nvSpPr>
        <p:spPr>
          <a:xfrm>
            <a:off x="0" y="0"/>
            <a:ext cx="9144000" cy="393700"/>
          </a:xfrm>
        </p:spPr>
        <p:txBody>
          <a:bodyPr/>
          <a:lstStyle/>
          <a:p>
            <a:r>
              <a:rPr lang="en-US" dirty="0"/>
              <a:t>2.2</a:t>
            </a:r>
            <a:r>
              <a:rPr lang="hu-HU" dirty="0"/>
              <a:t>.1 Overview </a:t>
            </a:r>
            <a:r>
              <a:rPr lang="hu-HU" dirty="0" smtClean="0"/>
              <a:t>(</a:t>
            </a:r>
            <a:r>
              <a:rPr lang="hu-HU" dirty="0" smtClean="0"/>
              <a:t>5</a:t>
            </a:r>
            <a:r>
              <a:rPr lang="en-US" dirty="0" smtClean="0"/>
              <a:t>a</a:t>
            </a:r>
            <a:r>
              <a:rPr lang="hu-HU" dirty="0" smtClean="0"/>
              <a:t>)</a:t>
            </a:r>
            <a:endParaRPr lang="en-US" dirty="0"/>
          </a:p>
        </p:txBody>
      </p:sp>
      <p:sp>
        <p:nvSpPr>
          <p:cNvPr id="2" name="TextBox 1"/>
          <p:cNvSpPr txBox="1"/>
          <p:nvPr/>
        </p:nvSpPr>
        <p:spPr>
          <a:xfrm>
            <a:off x="2276745" y="4396188"/>
            <a:ext cx="3013197" cy="307777"/>
          </a:xfrm>
          <a:prstGeom prst="rect">
            <a:avLst/>
          </a:prstGeom>
          <a:noFill/>
        </p:spPr>
        <p:txBody>
          <a:bodyPr wrap="none" rtlCol="0">
            <a:spAutoFit/>
          </a:bodyPr>
          <a:lstStyle/>
          <a:p>
            <a:r>
              <a:rPr lang="hu-HU" sz="1400" dirty="0" smtClean="0"/>
              <a:t>SVE: Scalable Vector Extension</a:t>
            </a:r>
            <a:endParaRPr lang="en-US" sz="1400" dirty="0"/>
          </a:p>
        </p:txBody>
      </p:sp>
      <p:sp>
        <p:nvSpPr>
          <p:cNvPr id="3" name="Rounded Rectangle 2"/>
          <p:cNvSpPr/>
          <p:nvPr/>
        </p:nvSpPr>
        <p:spPr bwMode="auto">
          <a:xfrm>
            <a:off x="1935952" y="3531889"/>
            <a:ext cx="6146438" cy="667071"/>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16690949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1510" y="629398"/>
            <a:ext cx="3455882" cy="369332"/>
          </a:xfrm>
          <a:prstGeom prst="rect">
            <a:avLst/>
          </a:prstGeom>
          <a:noFill/>
        </p:spPr>
        <p:txBody>
          <a:bodyPr wrap="none" rtlCol="0">
            <a:spAutoFit/>
          </a:bodyPr>
          <a:lstStyle/>
          <a:p>
            <a:r>
              <a:rPr lang="hu-HU" dirty="0">
                <a:solidFill>
                  <a:schemeClr val="accent6"/>
                </a:solidFill>
              </a:rPr>
              <a:t>Avalable </a:t>
            </a:r>
            <a:r>
              <a:rPr lang="hu-HU" dirty="0" smtClean="0">
                <a:solidFill>
                  <a:schemeClr val="accent6"/>
                </a:solidFill>
              </a:rPr>
              <a:t>SVE registers [96]</a:t>
            </a:r>
            <a:endParaRPr lang="en-US" dirty="0">
              <a:solidFill>
                <a:schemeClr val="accent6"/>
              </a:solidFill>
            </a:endParaRPr>
          </a:p>
        </p:txBody>
      </p:sp>
      <p:pic>
        <p:nvPicPr>
          <p:cNvPr id="6" name="Picture 5"/>
          <p:cNvPicPr>
            <a:picLocks noChangeAspect="1"/>
          </p:cNvPicPr>
          <p:nvPr/>
        </p:nvPicPr>
        <p:blipFill>
          <a:blip r:embed="rId2"/>
          <a:stretch>
            <a:fillRect/>
          </a:stretch>
        </p:blipFill>
        <p:spPr>
          <a:xfrm>
            <a:off x="1781690" y="1178750"/>
            <a:ext cx="5175575" cy="1784774"/>
          </a:xfrm>
          <a:prstGeom prst="rect">
            <a:avLst/>
          </a:prstGeom>
        </p:spPr>
      </p:pic>
      <p:sp>
        <p:nvSpPr>
          <p:cNvPr id="7" name="TextBox 6"/>
          <p:cNvSpPr txBox="1"/>
          <p:nvPr/>
        </p:nvSpPr>
        <p:spPr>
          <a:xfrm>
            <a:off x="4075806" y="3023955"/>
            <a:ext cx="1486304" cy="338554"/>
          </a:xfrm>
          <a:prstGeom prst="rect">
            <a:avLst/>
          </a:prstGeom>
          <a:noFill/>
        </p:spPr>
        <p:txBody>
          <a:bodyPr wrap="none" rtlCol="0">
            <a:spAutoFit/>
          </a:bodyPr>
          <a:lstStyle/>
          <a:p>
            <a:r>
              <a:rPr lang="hu-HU" sz="1600" dirty="0" smtClean="0"/>
              <a:t>LEN: 1 to 16</a:t>
            </a:r>
            <a:endParaRPr lang="en-US" sz="1600" dirty="0"/>
          </a:p>
        </p:txBody>
      </p:sp>
      <p:sp>
        <p:nvSpPr>
          <p:cNvPr id="8" name="Title 1"/>
          <p:cNvSpPr>
            <a:spLocks noGrp="1"/>
          </p:cNvSpPr>
          <p:nvPr>
            <p:ph type="title"/>
          </p:nvPr>
        </p:nvSpPr>
        <p:spPr/>
        <p:txBody>
          <a:bodyPr/>
          <a:lstStyle/>
          <a:p>
            <a:r>
              <a:rPr lang="en-US" sz="2000" dirty="0"/>
              <a:t>2.2</a:t>
            </a:r>
            <a:r>
              <a:rPr lang="hu-HU" sz="2000" dirty="0"/>
              <a:t>.1 Overview (</a:t>
            </a:r>
            <a:r>
              <a:rPr lang="hu-HU" sz="2000" dirty="0" smtClean="0"/>
              <a:t>5</a:t>
            </a:r>
            <a:r>
              <a:rPr lang="en-US" sz="2000" dirty="0" smtClean="0"/>
              <a:t>b</a:t>
            </a:r>
            <a:r>
              <a:rPr lang="hu-HU" sz="2000" dirty="0" smtClean="0"/>
              <a:t>)</a:t>
            </a:r>
            <a:endParaRPr lang="en-US" sz="1900" dirty="0"/>
          </a:p>
        </p:txBody>
      </p:sp>
    </p:spTree>
    <p:extLst>
      <p:ext uri="{BB962C8B-B14F-4D97-AF65-F5344CB8AC3E}">
        <p14:creationId xmlns:p14="http://schemas.microsoft.com/office/powerpoint/2010/main" val="27565024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2.2.</a:t>
            </a:r>
            <a:r>
              <a:rPr lang="hu-HU" dirty="0" smtClean="0"/>
              <a:t>1 Overview (6)</a:t>
            </a:r>
            <a:endParaRPr lang="en-US" dirty="0"/>
          </a:p>
        </p:txBody>
      </p:sp>
      <p:sp>
        <p:nvSpPr>
          <p:cNvPr id="21" name="Line 17"/>
          <p:cNvSpPr>
            <a:spLocks noChangeShapeType="1"/>
          </p:cNvSpPr>
          <p:nvPr/>
        </p:nvSpPr>
        <p:spPr bwMode="auto">
          <a:xfrm flipV="1">
            <a:off x="1521402" y="1653566"/>
            <a:ext cx="6048000" cy="157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22" name="Line 22"/>
          <p:cNvSpPr>
            <a:spLocks noChangeShapeType="1"/>
          </p:cNvSpPr>
          <p:nvPr/>
        </p:nvSpPr>
        <p:spPr bwMode="auto">
          <a:xfrm>
            <a:off x="4526198" y="1396883"/>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23" name="Line 25"/>
          <p:cNvSpPr>
            <a:spLocks noChangeShapeType="1"/>
          </p:cNvSpPr>
          <p:nvPr/>
        </p:nvSpPr>
        <p:spPr bwMode="auto">
          <a:xfrm>
            <a:off x="1519452" y="1667947"/>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24" name="Line 29"/>
          <p:cNvSpPr>
            <a:spLocks noChangeShapeType="1"/>
          </p:cNvSpPr>
          <p:nvPr/>
        </p:nvSpPr>
        <p:spPr bwMode="auto">
          <a:xfrm flipH="1">
            <a:off x="7569948" y="1661575"/>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25" name="Oval 13"/>
          <p:cNvSpPr>
            <a:spLocks noChangeArrowheads="1"/>
          </p:cNvSpPr>
          <p:nvPr/>
        </p:nvSpPr>
        <p:spPr bwMode="auto">
          <a:xfrm>
            <a:off x="4480180" y="1822023"/>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26" name="Line 25"/>
          <p:cNvSpPr>
            <a:spLocks noChangeShapeType="1"/>
          </p:cNvSpPr>
          <p:nvPr/>
        </p:nvSpPr>
        <p:spPr bwMode="auto">
          <a:xfrm>
            <a:off x="4514788" y="1639525"/>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27" name="Oval 13"/>
          <p:cNvSpPr>
            <a:spLocks noChangeArrowheads="1"/>
          </p:cNvSpPr>
          <p:nvPr/>
        </p:nvSpPr>
        <p:spPr bwMode="auto">
          <a:xfrm>
            <a:off x="1484844" y="1820301"/>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28" name="Oval 13"/>
          <p:cNvSpPr>
            <a:spLocks noChangeArrowheads="1"/>
          </p:cNvSpPr>
          <p:nvPr/>
        </p:nvSpPr>
        <p:spPr bwMode="auto">
          <a:xfrm>
            <a:off x="7538683" y="1815538"/>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29" name="Text Box 6"/>
          <p:cNvSpPr txBox="1">
            <a:spLocks noChangeArrowheads="1"/>
          </p:cNvSpPr>
          <p:nvPr/>
        </p:nvSpPr>
        <p:spPr bwMode="auto">
          <a:xfrm>
            <a:off x="175054" y="2033742"/>
            <a:ext cx="272222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177800" algn="l"/>
              </a:tabLst>
              <a:defRPr sz="1400">
                <a:solidFill>
                  <a:schemeClr val="tx1"/>
                </a:solidFill>
                <a:latin typeface="Verdana" pitchFamily="34" charset="0"/>
              </a:defRPr>
            </a:lvl1pPr>
            <a:lvl2pPr marL="742950" indent="-285750" eaLnBrk="0" hangingPunct="0">
              <a:tabLst>
                <a:tab pos="177800" algn="l"/>
              </a:tabLst>
              <a:defRPr sz="1400">
                <a:solidFill>
                  <a:schemeClr val="tx1"/>
                </a:solidFill>
                <a:latin typeface="Verdana" pitchFamily="34" charset="0"/>
              </a:defRPr>
            </a:lvl2pPr>
            <a:lvl3pPr marL="1143000" indent="-228600" eaLnBrk="0" hangingPunct="0">
              <a:tabLst>
                <a:tab pos="177800" algn="l"/>
              </a:tabLst>
              <a:defRPr sz="1400">
                <a:solidFill>
                  <a:schemeClr val="tx1"/>
                </a:solidFill>
                <a:latin typeface="Verdana" pitchFamily="34" charset="0"/>
              </a:defRPr>
            </a:lvl3pPr>
            <a:lvl4pPr marL="1600200" indent="-228600" eaLnBrk="0" hangingPunct="0">
              <a:tabLst>
                <a:tab pos="177800" algn="l"/>
              </a:tabLst>
              <a:defRPr sz="1400">
                <a:solidFill>
                  <a:schemeClr val="tx1"/>
                </a:solidFill>
                <a:latin typeface="Verdana" pitchFamily="34" charset="0"/>
              </a:defRPr>
            </a:lvl4pPr>
            <a:lvl5pPr marL="2057400" indent="-228600" eaLnBrk="0" hangingPunct="0">
              <a:tabLst>
                <a:tab pos="177800" algn="l"/>
              </a:tabLst>
              <a:defRPr sz="1400">
                <a:solidFill>
                  <a:schemeClr val="tx1"/>
                </a:solidFill>
                <a:latin typeface="Verdana" pitchFamily="34" charset="0"/>
              </a:defRPr>
            </a:lvl5pPr>
            <a:lvl6pPr marL="2514600" indent="-228600" eaLnBrk="0" fontAlgn="base" hangingPunct="0">
              <a:spcBef>
                <a:spcPct val="0"/>
              </a:spcBef>
              <a:spcAft>
                <a:spcPct val="0"/>
              </a:spcAft>
              <a:tabLst>
                <a:tab pos="177800" algn="l"/>
              </a:tabLst>
              <a:defRPr sz="1400">
                <a:solidFill>
                  <a:schemeClr val="tx1"/>
                </a:solidFill>
                <a:latin typeface="Verdana" pitchFamily="34" charset="0"/>
              </a:defRPr>
            </a:lvl6pPr>
            <a:lvl7pPr marL="2971800" indent="-228600" eaLnBrk="0" fontAlgn="base" hangingPunct="0">
              <a:spcBef>
                <a:spcPct val="0"/>
              </a:spcBef>
              <a:spcAft>
                <a:spcPct val="0"/>
              </a:spcAft>
              <a:tabLst>
                <a:tab pos="177800" algn="l"/>
              </a:tabLst>
              <a:defRPr sz="1400">
                <a:solidFill>
                  <a:schemeClr val="tx1"/>
                </a:solidFill>
                <a:latin typeface="Verdana" pitchFamily="34" charset="0"/>
              </a:defRPr>
            </a:lvl7pPr>
            <a:lvl8pPr marL="3429000" indent="-228600" eaLnBrk="0" fontAlgn="base" hangingPunct="0">
              <a:spcBef>
                <a:spcPct val="0"/>
              </a:spcBef>
              <a:spcAft>
                <a:spcPct val="0"/>
              </a:spcAft>
              <a:tabLst>
                <a:tab pos="177800" algn="l"/>
              </a:tabLst>
              <a:defRPr sz="1400">
                <a:solidFill>
                  <a:schemeClr val="tx1"/>
                </a:solidFill>
                <a:latin typeface="Verdana" pitchFamily="34" charset="0"/>
              </a:defRPr>
            </a:lvl8pPr>
            <a:lvl9pPr marL="3886200" indent="-228600" eaLnBrk="0" fontAlgn="base" hangingPunct="0">
              <a:spcBef>
                <a:spcPct val="0"/>
              </a:spcBef>
              <a:spcAft>
                <a:spcPct val="0"/>
              </a:spcAft>
              <a:tabLst>
                <a:tab pos="177800" algn="l"/>
              </a:tabLst>
              <a:defRPr sz="1400">
                <a:solidFill>
                  <a:schemeClr val="tx1"/>
                </a:solidFill>
                <a:latin typeface="Verdana" pitchFamily="34" charset="0"/>
              </a:defRPr>
            </a:lvl9pPr>
          </a:lstStyle>
          <a:p>
            <a:pPr algn="ctr" eaLnBrk="1" hangingPunct="1"/>
            <a:r>
              <a:rPr lang="hu-HU" sz="1300" b="1" dirty="0" smtClean="0">
                <a:solidFill>
                  <a:srgbClr val="000000"/>
                </a:solidFill>
              </a:rPr>
              <a:t>The GPR register set based</a:t>
            </a:r>
          </a:p>
          <a:p>
            <a:pPr algn="ctr" eaLnBrk="1" hangingPunct="1"/>
            <a:r>
              <a:rPr lang="hu-HU" sz="1300" b="1" dirty="0" smtClean="0">
                <a:solidFill>
                  <a:srgbClr val="000000"/>
                </a:solidFill>
              </a:rPr>
              <a:t>SIMD</a:t>
            </a:r>
            <a:r>
              <a:rPr lang="en-US" sz="1300" b="1" dirty="0" smtClean="0">
                <a:solidFill>
                  <a:srgbClr val="000000"/>
                </a:solidFill>
              </a:rPr>
              <a:t> extension</a:t>
            </a:r>
            <a:endParaRPr lang="hu-HU" sz="1300" b="1" dirty="0" smtClean="0">
              <a:solidFill>
                <a:srgbClr val="000000"/>
              </a:solidFill>
            </a:endParaRPr>
          </a:p>
          <a:p>
            <a:pPr algn="ctr" eaLnBrk="1" hangingPunct="1"/>
            <a:r>
              <a:rPr lang="en-US" sz="1300" b="1" dirty="0" smtClean="0">
                <a:solidFill>
                  <a:srgbClr val="000000"/>
                </a:solidFill>
              </a:rPr>
              <a:t> </a:t>
            </a:r>
            <a:endParaRPr lang="en-US" sz="1300" b="1" dirty="0">
              <a:solidFill>
                <a:srgbClr val="000000"/>
              </a:solidFill>
            </a:endParaRPr>
          </a:p>
        </p:txBody>
      </p:sp>
      <p:sp>
        <p:nvSpPr>
          <p:cNvPr id="30" name="TextBox 29"/>
          <p:cNvSpPr txBox="1"/>
          <p:nvPr/>
        </p:nvSpPr>
        <p:spPr>
          <a:xfrm>
            <a:off x="868712" y="3359975"/>
            <a:ext cx="1301959" cy="292388"/>
          </a:xfrm>
          <a:prstGeom prst="rect">
            <a:avLst/>
          </a:prstGeom>
          <a:noFill/>
        </p:spPr>
        <p:txBody>
          <a:bodyPr wrap="none" rtlCol="0">
            <a:spAutoFit/>
          </a:bodyPr>
          <a:lstStyle/>
          <a:p>
            <a:r>
              <a:rPr lang="hu-HU" sz="1300" i="1" dirty="0" smtClean="0"/>
              <a:t>Section 2.2.2</a:t>
            </a:r>
            <a:endParaRPr lang="en-US" sz="1300" i="1" dirty="0"/>
          </a:p>
        </p:txBody>
      </p:sp>
      <p:sp>
        <p:nvSpPr>
          <p:cNvPr id="31" name="Text Box 5"/>
          <p:cNvSpPr txBox="1">
            <a:spLocks noChangeArrowheads="1"/>
          </p:cNvSpPr>
          <p:nvPr/>
        </p:nvSpPr>
        <p:spPr bwMode="auto">
          <a:xfrm>
            <a:off x="3068481" y="2033599"/>
            <a:ext cx="292740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hangingPunct="1"/>
            <a:r>
              <a:rPr lang="hu-HU" sz="1300" b="1" dirty="0" smtClean="0">
                <a:solidFill>
                  <a:srgbClr val="000000"/>
                </a:solidFill>
              </a:rPr>
              <a:t>Secondary register set based</a:t>
            </a:r>
          </a:p>
          <a:p>
            <a:pPr algn="ctr" eaLnBrk="1" hangingPunct="1"/>
            <a:r>
              <a:rPr lang="hu-HU" sz="1300" b="1" dirty="0" smtClean="0">
                <a:solidFill>
                  <a:srgbClr val="000000"/>
                </a:solidFill>
              </a:rPr>
              <a:t>FP and SIMD extensions</a:t>
            </a:r>
          </a:p>
        </p:txBody>
      </p:sp>
      <p:sp>
        <p:nvSpPr>
          <p:cNvPr id="32" name="TextBox 31"/>
          <p:cNvSpPr txBox="1"/>
          <p:nvPr/>
        </p:nvSpPr>
        <p:spPr>
          <a:xfrm>
            <a:off x="3887376" y="3359832"/>
            <a:ext cx="1301959" cy="292388"/>
          </a:xfrm>
          <a:prstGeom prst="rect">
            <a:avLst/>
          </a:prstGeom>
          <a:noFill/>
        </p:spPr>
        <p:txBody>
          <a:bodyPr wrap="none" rtlCol="0">
            <a:spAutoFit/>
          </a:bodyPr>
          <a:lstStyle/>
          <a:p>
            <a:r>
              <a:rPr lang="hu-HU" sz="1300" i="1" dirty="0" smtClean="0"/>
              <a:t>Section 2.2.3</a:t>
            </a:r>
            <a:endParaRPr lang="en-US" sz="1300" i="1" dirty="0"/>
          </a:p>
        </p:txBody>
      </p:sp>
      <p:sp>
        <p:nvSpPr>
          <p:cNvPr id="33" name="TextBox 32"/>
          <p:cNvSpPr txBox="1"/>
          <p:nvPr/>
        </p:nvSpPr>
        <p:spPr>
          <a:xfrm>
            <a:off x="6263578" y="2063784"/>
            <a:ext cx="2694969" cy="492443"/>
          </a:xfrm>
          <a:prstGeom prst="rect">
            <a:avLst/>
          </a:prstGeom>
          <a:noFill/>
        </p:spPr>
        <p:txBody>
          <a:bodyPr wrap="none" rtlCol="0">
            <a:spAutoFit/>
          </a:bodyPr>
          <a:lstStyle/>
          <a:p>
            <a:pPr algn="ctr"/>
            <a:r>
              <a:rPr lang="hu-HU" sz="1300" b="1" dirty="0" smtClean="0"/>
              <a:t>The SVE register set based</a:t>
            </a:r>
          </a:p>
          <a:p>
            <a:pPr algn="ctr"/>
            <a:r>
              <a:rPr lang="hu-HU" sz="1300" b="1" dirty="0" smtClean="0"/>
              <a:t>SVE extension</a:t>
            </a:r>
          </a:p>
        </p:txBody>
      </p:sp>
      <p:sp>
        <p:nvSpPr>
          <p:cNvPr id="34" name="TextBox 33"/>
          <p:cNvSpPr txBox="1"/>
          <p:nvPr/>
        </p:nvSpPr>
        <p:spPr>
          <a:xfrm>
            <a:off x="6915447" y="3361637"/>
            <a:ext cx="1301959" cy="292388"/>
          </a:xfrm>
          <a:prstGeom prst="rect">
            <a:avLst/>
          </a:prstGeom>
          <a:noFill/>
        </p:spPr>
        <p:txBody>
          <a:bodyPr wrap="none" rtlCol="0">
            <a:spAutoFit/>
          </a:bodyPr>
          <a:lstStyle/>
          <a:p>
            <a:r>
              <a:rPr lang="hu-HU" sz="1300" i="1" dirty="0" smtClean="0"/>
              <a:t>Section 2.2.4</a:t>
            </a:r>
            <a:endParaRPr lang="en-US" sz="1300" i="1" dirty="0"/>
          </a:p>
        </p:txBody>
      </p:sp>
      <p:sp>
        <p:nvSpPr>
          <p:cNvPr id="36" name="TextBox 35"/>
          <p:cNvSpPr txBox="1"/>
          <p:nvPr/>
        </p:nvSpPr>
        <p:spPr>
          <a:xfrm>
            <a:off x="341530" y="2545179"/>
            <a:ext cx="1911229" cy="492443"/>
          </a:xfrm>
          <a:prstGeom prst="rect">
            <a:avLst/>
          </a:prstGeom>
          <a:noFill/>
        </p:spPr>
        <p:txBody>
          <a:bodyPr wrap="none" rtlCol="0">
            <a:spAutoFit/>
          </a:bodyPr>
          <a:lstStyle/>
          <a:p>
            <a:pPr algn="ctr"/>
            <a:r>
              <a:rPr lang="hu-HU" sz="1300" dirty="0"/>
              <a:t>It supports</a:t>
            </a:r>
          </a:p>
          <a:p>
            <a:pPr algn="ctr"/>
            <a:r>
              <a:rPr lang="hu-HU" sz="1300" dirty="0"/>
              <a:t> FX-SIMD operations</a:t>
            </a:r>
            <a:endParaRPr lang="en-US" sz="1300" dirty="0"/>
          </a:p>
        </p:txBody>
      </p:sp>
      <p:sp>
        <p:nvSpPr>
          <p:cNvPr id="37" name="TextBox 36"/>
          <p:cNvSpPr txBox="1"/>
          <p:nvPr/>
        </p:nvSpPr>
        <p:spPr>
          <a:xfrm>
            <a:off x="3015107" y="2570149"/>
            <a:ext cx="3092771" cy="492443"/>
          </a:xfrm>
          <a:prstGeom prst="rect">
            <a:avLst/>
          </a:prstGeom>
          <a:noFill/>
        </p:spPr>
        <p:txBody>
          <a:bodyPr wrap="none" rtlCol="0">
            <a:spAutoFit/>
          </a:bodyPr>
          <a:lstStyle/>
          <a:p>
            <a:pPr algn="ctr"/>
            <a:r>
              <a:rPr lang="hu-HU" sz="1300" dirty="0"/>
              <a:t>It supports</a:t>
            </a:r>
          </a:p>
          <a:p>
            <a:pPr algn="ctr"/>
            <a:r>
              <a:rPr lang="hu-HU" sz="1300" dirty="0"/>
              <a:t> </a:t>
            </a:r>
            <a:r>
              <a:rPr lang="hu-HU" sz="1300" dirty="0" smtClean="0"/>
              <a:t>FX/FP scalar and SIMD </a:t>
            </a:r>
            <a:r>
              <a:rPr lang="hu-HU" sz="1300" dirty="0"/>
              <a:t>operations</a:t>
            </a:r>
            <a:endParaRPr lang="en-US" sz="1300" dirty="0"/>
          </a:p>
        </p:txBody>
      </p:sp>
      <p:sp>
        <p:nvSpPr>
          <p:cNvPr id="38" name="TextBox 37"/>
          <p:cNvSpPr txBox="1"/>
          <p:nvPr/>
        </p:nvSpPr>
        <p:spPr>
          <a:xfrm>
            <a:off x="6492208" y="2567537"/>
            <a:ext cx="2175852" cy="692497"/>
          </a:xfrm>
          <a:prstGeom prst="rect">
            <a:avLst/>
          </a:prstGeom>
          <a:noFill/>
        </p:spPr>
        <p:txBody>
          <a:bodyPr wrap="none" rtlCol="0">
            <a:spAutoFit/>
          </a:bodyPr>
          <a:lstStyle/>
          <a:p>
            <a:pPr algn="ctr"/>
            <a:r>
              <a:rPr lang="hu-HU" sz="1300" dirty="0"/>
              <a:t>It supports</a:t>
            </a:r>
          </a:p>
          <a:p>
            <a:pPr algn="ctr"/>
            <a:r>
              <a:rPr lang="hu-HU" sz="1300" dirty="0" smtClean="0"/>
              <a:t>FX/FP SIMD operations</a:t>
            </a:r>
          </a:p>
          <a:p>
            <a:pPr algn="ctr"/>
            <a:r>
              <a:rPr lang="hu-HU" sz="1300" dirty="0" smtClean="0"/>
              <a:t>on long vector data</a:t>
            </a:r>
            <a:endParaRPr lang="en-US" sz="1300" dirty="0"/>
          </a:p>
        </p:txBody>
      </p:sp>
      <p:sp>
        <p:nvSpPr>
          <p:cNvPr id="39" name="Text Box 4"/>
          <p:cNvSpPr txBox="1">
            <a:spLocks noChangeArrowheads="1"/>
          </p:cNvSpPr>
          <p:nvPr/>
        </p:nvSpPr>
        <p:spPr bwMode="auto">
          <a:xfrm>
            <a:off x="194260" y="648126"/>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spcBef>
                <a:spcPct val="0"/>
              </a:spcBef>
              <a:buClrTx/>
              <a:buSzTx/>
              <a:buFontTx/>
              <a:buNone/>
            </a:pPr>
            <a:r>
              <a:rPr lang="en-US" altLang="en-US" sz="1800" dirty="0" smtClean="0">
                <a:solidFill>
                  <a:schemeClr val="accent6"/>
                </a:solidFill>
              </a:rPr>
              <a:t>ISA extensions introduced to enhance compute capabilities</a:t>
            </a:r>
            <a:endParaRPr lang="en-US" altLang="en-US" sz="1800" dirty="0">
              <a:solidFill>
                <a:schemeClr val="accent6"/>
              </a:solidFill>
            </a:endParaRPr>
          </a:p>
        </p:txBody>
      </p:sp>
      <p:sp>
        <p:nvSpPr>
          <p:cNvPr id="40" name="Text Box 16"/>
          <p:cNvSpPr txBox="1">
            <a:spLocks noChangeArrowheads="1"/>
          </p:cNvSpPr>
          <p:nvPr/>
        </p:nvSpPr>
        <p:spPr bwMode="auto">
          <a:xfrm>
            <a:off x="1826695" y="1156392"/>
            <a:ext cx="541366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r>
              <a:rPr lang="en-US" altLang="en-US" sz="1300" b="1" dirty="0" smtClean="0">
                <a:solidFill>
                  <a:srgbClr val="000000"/>
                </a:solidFill>
              </a:rPr>
              <a:t>ARM</a:t>
            </a:r>
            <a:r>
              <a:rPr lang="hu-HU" altLang="en-US" sz="1300" b="1" dirty="0" smtClean="0">
                <a:solidFill>
                  <a:srgbClr val="000000"/>
                </a:solidFill>
              </a:rPr>
              <a:t>’s</a:t>
            </a:r>
            <a:r>
              <a:rPr lang="en-US" altLang="en-US" sz="1300" b="1" dirty="0" smtClean="0">
                <a:solidFill>
                  <a:srgbClr val="000000"/>
                </a:solidFill>
              </a:rPr>
              <a:t> </a:t>
            </a:r>
            <a:r>
              <a:rPr lang="hu-HU" altLang="en-US" sz="1300" b="1" dirty="0" smtClean="0">
                <a:solidFill>
                  <a:srgbClr val="000000"/>
                </a:solidFill>
              </a:rPr>
              <a:t>ISA extensions to enhance compute capabilities</a:t>
            </a:r>
            <a:endParaRPr lang="en-US" altLang="en-US" sz="1300" b="1" dirty="0">
              <a:solidFill>
                <a:srgbClr val="000000"/>
              </a:solidFill>
            </a:endParaRPr>
          </a:p>
        </p:txBody>
      </p:sp>
    </p:spTree>
    <p:extLst>
      <p:ext uri="{BB962C8B-B14F-4D97-AF65-F5344CB8AC3E}">
        <p14:creationId xmlns:p14="http://schemas.microsoft.com/office/powerpoint/2010/main" val="21160272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2F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296864" y="1583795"/>
            <a:ext cx="8505606"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en-US" sz="1900" dirty="0" smtClean="0">
                <a:solidFill>
                  <a:srgbClr val="FFFFFF"/>
                </a:solidFill>
              </a:rPr>
              <a:t>2.2</a:t>
            </a:r>
            <a:r>
              <a:rPr lang="hu-HU" sz="1900" dirty="0" smtClean="0">
                <a:solidFill>
                  <a:srgbClr val="FFFFFF"/>
                </a:solidFill>
              </a:rPr>
              <a:t>.2</a:t>
            </a:r>
            <a:r>
              <a:rPr lang="en-US" sz="1900" dirty="0" smtClean="0">
                <a:solidFill>
                  <a:srgbClr val="FFFFFF"/>
                </a:solidFill>
              </a:rPr>
              <a:t> </a:t>
            </a:r>
            <a:r>
              <a:rPr lang="en-US" sz="1900" dirty="0">
                <a:solidFill>
                  <a:srgbClr val="FFFFFF"/>
                </a:solidFill>
              </a:rPr>
              <a:t>The GPR </a:t>
            </a:r>
            <a:r>
              <a:rPr lang="hu-HU" sz="1900" dirty="0" smtClean="0">
                <a:solidFill>
                  <a:srgbClr val="FFFFFF"/>
                </a:solidFill>
              </a:rPr>
              <a:t>register set </a:t>
            </a:r>
            <a:r>
              <a:rPr lang="en-US" sz="1900" dirty="0" smtClean="0">
                <a:solidFill>
                  <a:srgbClr val="FFFFFF"/>
                </a:solidFill>
              </a:rPr>
              <a:t>based SIMD extension</a:t>
            </a:r>
            <a:endParaRPr lang="en-US" sz="1900" dirty="0">
              <a:solidFill>
                <a:srgbClr val="FFFFFF"/>
              </a:solidFill>
            </a:endParaRPr>
          </a:p>
        </p:txBody>
      </p:sp>
    </p:spTree>
    <p:extLst>
      <p:ext uri="{BB962C8B-B14F-4D97-AF65-F5344CB8AC3E}">
        <p14:creationId xmlns:p14="http://schemas.microsoft.com/office/powerpoint/2010/main" val="5601509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2.2.2 The GPR register set based SIMD </a:t>
            </a:r>
            <a:r>
              <a:rPr lang="en-US" dirty="0" smtClean="0"/>
              <a:t>extension</a:t>
            </a:r>
            <a:r>
              <a:rPr lang="hu-HU" dirty="0" smtClean="0"/>
              <a:t> (1)</a:t>
            </a:r>
            <a:endParaRPr lang="en-US" dirty="0"/>
          </a:p>
        </p:txBody>
      </p:sp>
      <p:sp>
        <p:nvSpPr>
          <p:cNvPr id="19" name="Text Box 4"/>
          <p:cNvSpPr txBox="1">
            <a:spLocks noChangeArrowheads="1"/>
          </p:cNvSpPr>
          <p:nvPr/>
        </p:nvSpPr>
        <p:spPr bwMode="auto">
          <a:xfrm>
            <a:off x="194260" y="648126"/>
            <a:ext cx="82481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spcBef>
                <a:spcPct val="0"/>
              </a:spcBef>
              <a:spcAft>
                <a:spcPts val="300"/>
              </a:spcAft>
              <a:buClrTx/>
              <a:buSzTx/>
              <a:buFontTx/>
              <a:buNone/>
            </a:pPr>
            <a:r>
              <a:rPr lang="hu-HU" altLang="en-US" sz="1800" dirty="0" smtClean="0">
                <a:solidFill>
                  <a:schemeClr val="accent6"/>
                </a:solidFill>
              </a:rPr>
              <a:t>2.2.2 The GPR register set based SIMD extension</a:t>
            </a:r>
          </a:p>
        </p:txBody>
      </p:sp>
      <p:sp>
        <p:nvSpPr>
          <p:cNvPr id="21" name="Line 17"/>
          <p:cNvSpPr>
            <a:spLocks noChangeShapeType="1"/>
          </p:cNvSpPr>
          <p:nvPr/>
        </p:nvSpPr>
        <p:spPr bwMode="auto">
          <a:xfrm flipV="1">
            <a:off x="1521402" y="1653566"/>
            <a:ext cx="6048000" cy="157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22" name="Line 22"/>
          <p:cNvSpPr>
            <a:spLocks noChangeShapeType="1"/>
          </p:cNvSpPr>
          <p:nvPr/>
        </p:nvSpPr>
        <p:spPr bwMode="auto">
          <a:xfrm>
            <a:off x="4526198" y="1396883"/>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23" name="Line 25"/>
          <p:cNvSpPr>
            <a:spLocks noChangeShapeType="1"/>
          </p:cNvSpPr>
          <p:nvPr/>
        </p:nvSpPr>
        <p:spPr bwMode="auto">
          <a:xfrm>
            <a:off x="1519452" y="1667947"/>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24" name="Line 29"/>
          <p:cNvSpPr>
            <a:spLocks noChangeShapeType="1"/>
          </p:cNvSpPr>
          <p:nvPr/>
        </p:nvSpPr>
        <p:spPr bwMode="auto">
          <a:xfrm flipH="1">
            <a:off x="7569948" y="1661575"/>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25" name="Oval 13"/>
          <p:cNvSpPr>
            <a:spLocks noChangeArrowheads="1"/>
          </p:cNvSpPr>
          <p:nvPr/>
        </p:nvSpPr>
        <p:spPr bwMode="auto">
          <a:xfrm>
            <a:off x="4480180" y="1822023"/>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26" name="Line 25"/>
          <p:cNvSpPr>
            <a:spLocks noChangeShapeType="1"/>
          </p:cNvSpPr>
          <p:nvPr/>
        </p:nvSpPr>
        <p:spPr bwMode="auto">
          <a:xfrm>
            <a:off x="4514788" y="1639525"/>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27" name="Oval 13"/>
          <p:cNvSpPr>
            <a:spLocks noChangeArrowheads="1"/>
          </p:cNvSpPr>
          <p:nvPr/>
        </p:nvSpPr>
        <p:spPr bwMode="auto">
          <a:xfrm>
            <a:off x="1484844" y="1820301"/>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28" name="Oval 13"/>
          <p:cNvSpPr>
            <a:spLocks noChangeArrowheads="1"/>
          </p:cNvSpPr>
          <p:nvPr/>
        </p:nvSpPr>
        <p:spPr bwMode="auto">
          <a:xfrm>
            <a:off x="7538683" y="1815538"/>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29" name="Text Box 6"/>
          <p:cNvSpPr txBox="1">
            <a:spLocks noChangeArrowheads="1"/>
          </p:cNvSpPr>
          <p:nvPr/>
        </p:nvSpPr>
        <p:spPr bwMode="auto">
          <a:xfrm>
            <a:off x="175054" y="2033742"/>
            <a:ext cx="272222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177800" algn="l"/>
              </a:tabLst>
              <a:defRPr sz="1400">
                <a:solidFill>
                  <a:schemeClr val="tx1"/>
                </a:solidFill>
                <a:latin typeface="Verdana" pitchFamily="34" charset="0"/>
              </a:defRPr>
            </a:lvl1pPr>
            <a:lvl2pPr marL="742950" indent="-285750" eaLnBrk="0" hangingPunct="0">
              <a:tabLst>
                <a:tab pos="177800" algn="l"/>
              </a:tabLst>
              <a:defRPr sz="1400">
                <a:solidFill>
                  <a:schemeClr val="tx1"/>
                </a:solidFill>
                <a:latin typeface="Verdana" pitchFamily="34" charset="0"/>
              </a:defRPr>
            </a:lvl2pPr>
            <a:lvl3pPr marL="1143000" indent="-228600" eaLnBrk="0" hangingPunct="0">
              <a:tabLst>
                <a:tab pos="177800" algn="l"/>
              </a:tabLst>
              <a:defRPr sz="1400">
                <a:solidFill>
                  <a:schemeClr val="tx1"/>
                </a:solidFill>
                <a:latin typeface="Verdana" pitchFamily="34" charset="0"/>
              </a:defRPr>
            </a:lvl3pPr>
            <a:lvl4pPr marL="1600200" indent="-228600" eaLnBrk="0" hangingPunct="0">
              <a:tabLst>
                <a:tab pos="177800" algn="l"/>
              </a:tabLst>
              <a:defRPr sz="1400">
                <a:solidFill>
                  <a:schemeClr val="tx1"/>
                </a:solidFill>
                <a:latin typeface="Verdana" pitchFamily="34" charset="0"/>
              </a:defRPr>
            </a:lvl4pPr>
            <a:lvl5pPr marL="2057400" indent="-228600" eaLnBrk="0" hangingPunct="0">
              <a:tabLst>
                <a:tab pos="177800" algn="l"/>
              </a:tabLst>
              <a:defRPr sz="1400">
                <a:solidFill>
                  <a:schemeClr val="tx1"/>
                </a:solidFill>
                <a:latin typeface="Verdana" pitchFamily="34" charset="0"/>
              </a:defRPr>
            </a:lvl5pPr>
            <a:lvl6pPr marL="2514600" indent="-228600" eaLnBrk="0" fontAlgn="base" hangingPunct="0">
              <a:spcBef>
                <a:spcPct val="0"/>
              </a:spcBef>
              <a:spcAft>
                <a:spcPct val="0"/>
              </a:spcAft>
              <a:tabLst>
                <a:tab pos="177800" algn="l"/>
              </a:tabLst>
              <a:defRPr sz="1400">
                <a:solidFill>
                  <a:schemeClr val="tx1"/>
                </a:solidFill>
                <a:latin typeface="Verdana" pitchFamily="34" charset="0"/>
              </a:defRPr>
            </a:lvl6pPr>
            <a:lvl7pPr marL="2971800" indent="-228600" eaLnBrk="0" fontAlgn="base" hangingPunct="0">
              <a:spcBef>
                <a:spcPct val="0"/>
              </a:spcBef>
              <a:spcAft>
                <a:spcPct val="0"/>
              </a:spcAft>
              <a:tabLst>
                <a:tab pos="177800" algn="l"/>
              </a:tabLst>
              <a:defRPr sz="1400">
                <a:solidFill>
                  <a:schemeClr val="tx1"/>
                </a:solidFill>
                <a:latin typeface="Verdana" pitchFamily="34" charset="0"/>
              </a:defRPr>
            </a:lvl7pPr>
            <a:lvl8pPr marL="3429000" indent="-228600" eaLnBrk="0" fontAlgn="base" hangingPunct="0">
              <a:spcBef>
                <a:spcPct val="0"/>
              </a:spcBef>
              <a:spcAft>
                <a:spcPct val="0"/>
              </a:spcAft>
              <a:tabLst>
                <a:tab pos="177800" algn="l"/>
              </a:tabLst>
              <a:defRPr sz="1400">
                <a:solidFill>
                  <a:schemeClr val="tx1"/>
                </a:solidFill>
                <a:latin typeface="Verdana" pitchFamily="34" charset="0"/>
              </a:defRPr>
            </a:lvl8pPr>
            <a:lvl9pPr marL="3886200" indent="-228600" eaLnBrk="0" fontAlgn="base" hangingPunct="0">
              <a:spcBef>
                <a:spcPct val="0"/>
              </a:spcBef>
              <a:spcAft>
                <a:spcPct val="0"/>
              </a:spcAft>
              <a:tabLst>
                <a:tab pos="177800" algn="l"/>
              </a:tabLst>
              <a:defRPr sz="1400">
                <a:solidFill>
                  <a:schemeClr val="tx1"/>
                </a:solidFill>
                <a:latin typeface="Verdana" pitchFamily="34" charset="0"/>
              </a:defRPr>
            </a:lvl9pPr>
          </a:lstStyle>
          <a:p>
            <a:pPr algn="ctr" eaLnBrk="1" hangingPunct="1"/>
            <a:r>
              <a:rPr lang="hu-HU" sz="1300" b="1" dirty="0" smtClean="0">
                <a:solidFill>
                  <a:srgbClr val="000000"/>
                </a:solidFill>
              </a:rPr>
              <a:t>The GPR register set based</a:t>
            </a:r>
          </a:p>
          <a:p>
            <a:pPr algn="ctr" eaLnBrk="1" hangingPunct="1"/>
            <a:r>
              <a:rPr lang="hu-HU" sz="1300" b="1" dirty="0" smtClean="0">
                <a:solidFill>
                  <a:srgbClr val="000000"/>
                </a:solidFill>
              </a:rPr>
              <a:t>SIMD</a:t>
            </a:r>
            <a:r>
              <a:rPr lang="en-US" sz="1300" b="1" dirty="0" smtClean="0">
                <a:solidFill>
                  <a:srgbClr val="000000"/>
                </a:solidFill>
              </a:rPr>
              <a:t> extension</a:t>
            </a:r>
            <a:endParaRPr lang="hu-HU" sz="1300" b="1" dirty="0" smtClean="0">
              <a:solidFill>
                <a:srgbClr val="000000"/>
              </a:solidFill>
            </a:endParaRPr>
          </a:p>
          <a:p>
            <a:pPr algn="ctr" eaLnBrk="1" hangingPunct="1"/>
            <a:r>
              <a:rPr lang="en-US" sz="1300" b="1" dirty="0" smtClean="0">
                <a:solidFill>
                  <a:srgbClr val="000000"/>
                </a:solidFill>
              </a:rPr>
              <a:t> </a:t>
            </a:r>
            <a:endParaRPr lang="en-US" sz="1300" b="1" dirty="0">
              <a:solidFill>
                <a:srgbClr val="000000"/>
              </a:solidFill>
            </a:endParaRPr>
          </a:p>
        </p:txBody>
      </p:sp>
      <p:sp>
        <p:nvSpPr>
          <p:cNvPr id="30" name="TextBox 29"/>
          <p:cNvSpPr txBox="1"/>
          <p:nvPr/>
        </p:nvSpPr>
        <p:spPr>
          <a:xfrm>
            <a:off x="868712" y="3359975"/>
            <a:ext cx="1301959" cy="292388"/>
          </a:xfrm>
          <a:prstGeom prst="rect">
            <a:avLst/>
          </a:prstGeom>
          <a:noFill/>
        </p:spPr>
        <p:txBody>
          <a:bodyPr wrap="none" rtlCol="0">
            <a:spAutoFit/>
          </a:bodyPr>
          <a:lstStyle/>
          <a:p>
            <a:r>
              <a:rPr lang="hu-HU" sz="1300" i="1" dirty="0" smtClean="0"/>
              <a:t>Section 2.2.2</a:t>
            </a:r>
            <a:endParaRPr lang="en-US" sz="1300" i="1" dirty="0"/>
          </a:p>
        </p:txBody>
      </p:sp>
      <p:sp>
        <p:nvSpPr>
          <p:cNvPr id="31" name="Text Box 5"/>
          <p:cNvSpPr txBox="1">
            <a:spLocks noChangeArrowheads="1"/>
          </p:cNvSpPr>
          <p:nvPr/>
        </p:nvSpPr>
        <p:spPr bwMode="auto">
          <a:xfrm>
            <a:off x="3068481" y="2033599"/>
            <a:ext cx="292740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hangingPunct="1"/>
            <a:r>
              <a:rPr lang="hu-HU" sz="1300" b="1" dirty="0" smtClean="0">
                <a:solidFill>
                  <a:srgbClr val="000000"/>
                </a:solidFill>
              </a:rPr>
              <a:t>Secondary register set based</a:t>
            </a:r>
          </a:p>
          <a:p>
            <a:pPr algn="ctr" eaLnBrk="1" hangingPunct="1"/>
            <a:r>
              <a:rPr lang="hu-HU" sz="1300" b="1" dirty="0" smtClean="0">
                <a:solidFill>
                  <a:srgbClr val="000000"/>
                </a:solidFill>
              </a:rPr>
              <a:t>FP and SIMD extensions</a:t>
            </a:r>
          </a:p>
        </p:txBody>
      </p:sp>
      <p:sp>
        <p:nvSpPr>
          <p:cNvPr id="32" name="TextBox 31"/>
          <p:cNvSpPr txBox="1"/>
          <p:nvPr/>
        </p:nvSpPr>
        <p:spPr>
          <a:xfrm>
            <a:off x="3887376" y="3359832"/>
            <a:ext cx="1301959" cy="292388"/>
          </a:xfrm>
          <a:prstGeom prst="rect">
            <a:avLst/>
          </a:prstGeom>
          <a:noFill/>
        </p:spPr>
        <p:txBody>
          <a:bodyPr wrap="none" rtlCol="0">
            <a:spAutoFit/>
          </a:bodyPr>
          <a:lstStyle/>
          <a:p>
            <a:r>
              <a:rPr lang="hu-HU" sz="1300" i="1" dirty="0" smtClean="0"/>
              <a:t>Section 2.2.3</a:t>
            </a:r>
            <a:endParaRPr lang="en-US" sz="1300" i="1" dirty="0"/>
          </a:p>
        </p:txBody>
      </p:sp>
      <p:sp>
        <p:nvSpPr>
          <p:cNvPr id="33" name="TextBox 32"/>
          <p:cNvSpPr txBox="1"/>
          <p:nvPr/>
        </p:nvSpPr>
        <p:spPr>
          <a:xfrm>
            <a:off x="6263578" y="2063784"/>
            <a:ext cx="2694969" cy="492443"/>
          </a:xfrm>
          <a:prstGeom prst="rect">
            <a:avLst/>
          </a:prstGeom>
          <a:noFill/>
        </p:spPr>
        <p:txBody>
          <a:bodyPr wrap="none" rtlCol="0">
            <a:spAutoFit/>
          </a:bodyPr>
          <a:lstStyle/>
          <a:p>
            <a:pPr algn="ctr"/>
            <a:r>
              <a:rPr lang="hu-HU" sz="1300" b="1" dirty="0" smtClean="0"/>
              <a:t>The SVE register set based</a:t>
            </a:r>
          </a:p>
          <a:p>
            <a:pPr algn="ctr"/>
            <a:r>
              <a:rPr lang="hu-HU" sz="1300" b="1" dirty="0" smtClean="0"/>
              <a:t>SVE extension</a:t>
            </a:r>
          </a:p>
        </p:txBody>
      </p:sp>
      <p:sp>
        <p:nvSpPr>
          <p:cNvPr id="34" name="TextBox 33"/>
          <p:cNvSpPr txBox="1"/>
          <p:nvPr/>
        </p:nvSpPr>
        <p:spPr>
          <a:xfrm>
            <a:off x="6915447" y="3361637"/>
            <a:ext cx="1301959" cy="292388"/>
          </a:xfrm>
          <a:prstGeom prst="rect">
            <a:avLst/>
          </a:prstGeom>
          <a:noFill/>
        </p:spPr>
        <p:txBody>
          <a:bodyPr wrap="none" rtlCol="0">
            <a:spAutoFit/>
          </a:bodyPr>
          <a:lstStyle/>
          <a:p>
            <a:r>
              <a:rPr lang="hu-HU" sz="1300" i="1" dirty="0" smtClean="0"/>
              <a:t>Section 2.2.4</a:t>
            </a:r>
            <a:endParaRPr lang="en-US" sz="1300" i="1" dirty="0"/>
          </a:p>
        </p:txBody>
      </p:sp>
      <p:sp>
        <p:nvSpPr>
          <p:cNvPr id="35" name="Rounded Rectangle 34"/>
          <p:cNvSpPr/>
          <p:nvPr/>
        </p:nvSpPr>
        <p:spPr bwMode="auto">
          <a:xfrm>
            <a:off x="186163" y="1983207"/>
            <a:ext cx="2700000" cy="1152000"/>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36" name="TextBox 35"/>
          <p:cNvSpPr txBox="1"/>
          <p:nvPr/>
        </p:nvSpPr>
        <p:spPr>
          <a:xfrm>
            <a:off x="341530" y="2545179"/>
            <a:ext cx="1911229" cy="492443"/>
          </a:xfrm>
          <a:prstGeom prst="rect">
            <a:avLst/>
          </a:prstGeom>
          <a:noFill/>
        </p:spPr>
        <p:txBody>
          <a:bodyPr wrap="none" rtlCol="0">
            <a:spAutoFit/>
          </a:bodyPr>
          <a:lstStyle/>
          <a:p>
            <a:pPr algn="ctr"/>
            <a:r>
              <a:rPr lang="hu-HU" sz="1300" dirty="0"/>
              <a:t>It supports</a:t>
            </a:r>
          </a:p>
          <a:p>
            <a:pPr algn="ctr"/>
            <a:r>
              <a:rPr lang="hu-HU" sz="1300" dirty="0"/>
              <a:t> FX-SIMD operations</a:t>
            </a:r>
            <a:endParaRPr lang="en-US" sz="1300" dirty="0"/>
          </a:p>
        </p:txBody>
      </p:sp>
      <p:sp>
        <p:nvSpPr>
          <p:cNvPr id="37" name="TextBox 36"/>
          <p:cNvSpPr txBox="1"/>
          <p:nvPr/>
        </p:nvSpPr>
        <p:spPr>
          <a:xfrm>
            <a:off x="3015107" y="2570149"/>
            <a:ext cx="3092771" cy="492443"/>
          </a:xfrm>
          <a:prstGeom prst="rect">
            <a:avLst/>
          </a:prstGeom>
          <a:noFill/>
        </p:spPr>
        <p:txBody>
          <a:bodyPr wrap="none" rtlCol="0">
            <a:spAutoFit/>
          </a:bodyPr>
          <a:lstStyle/>
          <a:p>
            <a:pPr algn="ctr"/>
            <a:r>
              <a:rPr lang="hu-HU" sz="1300" dirty="0"/>
              <a:t>It supports</a:t>
            </a:r>
          </a:p>
          <a:p>
            <a:pPr algn="ctr"/>
            <a:r>
              <a:rPr lang="hu-HU" sz="1300" dirty="0"/>
              <a:t> </a:t>
            </a:r>
            <a:r>
              <a:rPr lang="hu-HU" sz="1300" dirty="0" smtClean="0"/>
              <a:t>FX/FP scalar and SIMD </a:t>
            </a:r>
            <a:r>
              <a:rPr lang="hu-HU" sz="1300" dirty="0"/>
              <a:t>operations</a:t>
            </a:r>
            <a:endParaRPr lang="en-US" sz="1300" dirty="0"/>
          </a:p>
        </p:txBody>
      </p:sp>
      <p:sp>
        <p:nvSpPr>
          <p:cNvPr id="38" name="TextBox 37"/>
          <p:cNvSpPr txBox="1"/>
          <p:nvPr/>
        </p:nvSpPr>
        <p:spPr>
          <a:xfrm>
            <a:off x="6492208" y="2567537"/>
            <a:ext cx="2175852" cy="692497"/>
          </a:xfrm>
          <a:prstGeom prst="rect">
            <a:avLst/>
          </a:prstGeom>
          <a:noFill/>
        </p:spPr>
        <p:txBody>
          <a:bodyPr wrap="none" rtlCol="0">
            <a:spAutoFit/>
          </a:bodyPr>
          <a:lstStyle/>
          <a:p>
            <a:pPr algn="ctr"/>
            <a:r>
              <a:rPr lang="hu-HU" sz="1300" dirty="0"/>
              <a:t>It supports</a:t>
            </a:r>
          </a:p>
          <a:p>
            <a:pPr algn="ctr"/>
            <a:r>
              <a:rPr lang="hu-HU" sz="1300" dirty="0" smtClean="0"/>
              <a:t>FX/FP SIMD operations</a:t>
            </a:r>
          </a:p>
          <a:p>
            <a:pPr algn="ctr"/>
            <a:r>
              <a:rPr lang="hu-HU" sz="1300" dirty="0" smtClean="0"/>
              <a:t>on long vector data</a:t>
            </a:r>
            <a:endParaRPr lang="en-US" sz="1300" dirty="0"/>
          </a:p>
        </p:txBody>
      </p:sp>
      <p:sp>
        <p:nvSpPr>
          <p:cNvPr id="41" name="Text Box 16"/>
          <p:cNvSpPr txBox="1">
            <a:spLocks noChangeArrowheads="1"/>
          </p:cNvSpPr>
          <p:nvPr/>
        </p:nvSpPr>
        <p:spPr bwMode="auto">
          <a:xfrm>
            <a:off x="1813816" y="1181340"/>
            <a:ext cx="541366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r>
              <a:rPr lang="en-US" altLang="en-US" sz="1300" b="1" dirty="0" smtClean="0">
                <a:solidFill>
                  <a:srgbClr val="000000"/>
                </a:solidFill>
              </a:rPr>
              <a:t>ARM</a:t>
            </a:r>
            <a:r>
              <a:rPr lang="hu-HU" altLang="en-US" sz="1300" b="1" dirty="0" smtClean="0">
                <a:solidFill>
                  <a:srgbClr val="000000"/>
                </a:solidFill>
              </a:rPr>
              <a:t>’s</a:t>
            </a:r>
            <a:r>
              <a:rPr lang="en-US" altLang="en-US" sz="1300" b="1" dirty="0" smtClean="0">
                <a:solidFill>
                  <a:srgbClr val="000000"/>
                </a:solidFill>
              </a:rPr>
              <a:t> </a:t>
            </a:r>
            <a:r>
              <a:rPr lang="hu-HU" altLang="en-US" sz="1300" b="1" dirty="0" smtClean="0">
                <a:solidFill>
                  <a:srgbClr val="000000"/>
                </a:solidFill>
              </a:rPr>
              <a:t>ISA extensions to enhance compute capabilities</a:t>
            </a:r>
            <a:endParaRPr lang="en-US" altLang="en-US" sz="1300" b="1" dirty="0">
              <a:solidFill>
                <a:srgbClr val="000000"/>
              </a:solidFill>
            </a:endParaRPr>
          </a:p>
        </p:txBody>
      </p:sp>
    </p:spTree>
    <p:extLst>
      <p:ext uri="{BB962C8B-B14F-4D97-AF65-F5344CB8AC3E}">
        <p14:creationId xmlns:p14="http://schemas.microsoft.com/office/powerpoint/2010/main" val="3355041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2.2.2 The GPR register set based SIMD extension</a:t>
            </a:r>
            <a:r>
              <a:rPr lang="hu-HU" dirty="0"/>
              <a:t> </a:t>
            </a:r>
            <a:r>
              <a:rPr lang="hu-HU" dirty="0" smtClean="0"/>
              <a:t>(2)</a:t>
            </a:r>
            <a:endParaRPr lang="en-US" dirty="0"/>
          </a:p>
        </p:txBody>
      </p:sp>
      <p:sp>
        <p:nvSpPr>
          <p:cNvPr id="4" name="Rectangle 3"/>
          <p:cNvSpPr/>
          <p:nvPr/>
        </p:nvSpPr>
        <p:spPr bwMode="auto">
          <a:xfrm>
            <a:off x="6057325" y="2384980"/>
            <a:ext cx="720000" cy="864000"/>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5" name="TextBox 4"/>
          <p:cNvSpPr txBox="1"/>
          <p:nvPr/>
        </p:nvSpPr>
        <p:spPr>
          <a:xfrm>
            <a:off x="6237185" y="2065370"/>
            <a:ext cx="380232" cy="276999"/>
          </a:xfrm>
          <a:prstGeom prst="rect">
            <a:avLst/>
          </a:prstGeom>
          <a:noFill/>
        </p:spPr>
        <p:txBody>
          <a:bodyPr wrap="none" rtlCol="0">
            <a:spAutoFit/>
          </a:bodyPr>
          <a:lstStyle/>
          <a:p>
            <a:r>
              <a:rPr lang="hu-HU" sz="1200" dirty="0" smtClean="0"/>
              <a:t>32</a:t>
            </a:r>
            <a:endParaRPr lang="en-US" sz="1200" dirty="0"/>
          </a:p>
        </p:txBody>
      </p:sp>
      <p:sp>
        <p:nvSpPr>
          <p:cNvPr id="6" name="TextBox 5"/>
          <p:cNvSpPr txBox="1"/>
          <p:nvPr/>
        </p:nvSpPr>
        <p:spPr>
          <a:xfrm>
            <a:off x="5652120" y="2655010"/>
            <a:ext cx="380232" cy="276999"/>
          </a:xfrm>
          <a:prstGeom prst="rect">
            <a:avLst/>
          </a:prstGeom>
          <a:noFill/>
        </p:spPr>
        <p:txBody>
          <a:bodyPr wrap="none" rtlCol="0">
            <a:spAutoFit/>
          </a:bodyPr>
          <a:lstStyle/>
          <a:p>
            <a:r>
              <a:rPr lang="hu-HU" sz="1200" dirty="0" smtClean="0"/>
              <a:t>31</a:t>
            </a:r>
            <a:endParaRPr lang="en-US" sz="1200" dirty="0"/>
          </a:p>
        </p:txBody>
      </p:sp>
      <p:sp>
        <p:nvSpPr>
          <p:cNvPr id="11" name="TextBox 10"/>
          <p:cNvSpPr txBox="1"/>
          <p:nvPr/>
        </p:nvSpPr>
        <p:spPr>
          <a:xfrm>
            <a:off x="566555" y="1320734"/>
            <a:ext cx="1901483" cy="461665"/>
          </a:xfrm>
          <a:prstGeom prst="rect">
            <a:avLst/>
          </a:prstGeom>
          <a:noFill/>
        </p:spPr>
        <p:txBody>
          <a:bodyPr wrap="none" rtlCol="0">
            <a:spAutoFit/>
          </a:bodyPr>
          <a:lstStyle/>
          <a:p>
            <a:pPr algn="ctr"/>
            <a:r>
              <a:rPr lang="hu-HU" sz="1200" b="1" dirty="0" smtClean="0"/>
              <a:t>ARMv3</a:t>
            </a:r>
          </a:p>
          <a:p>
            <a:pPr algn="ctr"/>
            <a:r>
              <a:rPr lang="hu-HU" sz="1200" dirty="0" smtClean="0"/>
              <a:t>Previously 26 bitwide)</a:t>
            </a:r>
            <a:endParaRPr lang="en-US" sz="1200" dirty="0"/>
          </a:p>
        </p:txBody>
      </p:sp>
      <p:sp>
        <p:nvSpPr>
          <p:cNvPr id="13" name="TextBox 12"/>
          <p:cNvSpPr txBox="1"/>
          <p:nvPr/>
        </p:nvSpPr>
        <p:spPr>
          <a:xfrm>
            <a:off x="5877145" y="1313765"/>
            <a:ext cx="963725" cy="461665"/>
          </a:xfrm>
          <a:prstGeom prst="rect">
            <a:avLst/>
          </a:prstGeom>
          <a:noFill/>
        </p:spPr>
        <p:txBody>
          <a:bodyPr wrap="none" rtlCol="0">
            <a:spAutoFit/>
          </a:bodyPr>
          <a:lstStyle/>
          <a:p>
            <a:pPr algn="ctr"/>
            <a:r>
              <a:rPr lang="hu-HU" sz="1200" b="1" dirty="0" smtClean="0"/>
              <a:t>ARMv8</a:t>
            </a:r>
          </a:p>
          <a:p>
            <a:pPr algn="ctr"/>
            <a:r>
              <a:rPr lang="hu-HU" sz="1200" dirty="0" smtClean="0"/>
              <a:t>(Aarch32)</a:t>
            </a:r>
          </a:p>
        </p:txBody>
      </p:sp>
      <p:sp>
        <p:nvSpPr>
          <p:cNvPr id="15" name="Rectangle 14"/>
          <p:cNvSpPr/>
          <p:nvPr/>
        </p:nvSpPr>
        <p:spPr bwMode="auto">
          <a:xfrm>
            <a:off x="1045793" y="2391245"/>
            <a:ext cx="720000" cy="324000"/>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16" name="TextBox 15"/>
          <p:cNvSpPr txBox="1"/>
          <p:nvPr/>
        </p:nvSpPr>
        <p:spPr>
          <a:xfrm>
            <a:off x="1225653" y="2082120"/>
            <a:ext cx="380232" cy="276999"/>
          </a:xfrm>
          <a:prstGeom prst="rect">
            <a:avLst/>
          </a:prstGeom>
          <a:noFill/>
        </p:spPr>
        <p:txBody>
          <a:bodyPr wrap="none" rtlCol="0">
            <a:spAutoFit/>
          </a:bodyPr>
          <a:lstStyle/>
          <a:p>
            <a:r>
              <a:rPr lang="hu-HU" sz="1200" dirty="0" smtClean="0"/>
              <a:t>32</a:t>
            </a:r>
            <a:endParaRPr lang="en-US" sz="1200" dirty="0"/>
          </a:p>
        </p:txBody>
      </p:sp>
      <p:sp>
        <p:nvSpPr>
          <p:cNvPr id="17" name="TextBox 16"/>
          <p:cNvSpPr txBox="1"/>
          <p:nvPr/>
        </p:nvSpPr>
        <p:spPr>
          <a:xfrm>
            <a:off x="611560" y="2422913"/>
            <a:ext cx="380232" cy="276999"/>
          </a:xfrm>
          <a:prstGeom prst="rect">
            <a:avLst/>
          </a:prstGeom>
          <a:noFill/>
        </p:spPr>
        <p:txBody>
          <a:bodyPr wrap="none" rtlCol="0">
            <a:spAutoFit/>
          </a:bodyPr>
          <a:lstStyle/>
          <a:p>
            <a:r>
              <a:rPr lang="hu-HU" sz="1200" dirty="0" smtClean="0"/>
              <a:t>13</a:t>
            </a:r>
            <a:endParaRPr lang="en-US" sz="1200" dirty="0"/>
          </a:p>
        </p:txBody>
      </p:sp>
      <p:sp>
        <p:nvSpPr>
          <p:cNvPr id="29" name="TextBox 28"/>
          <p:cNvSpPr txBox="1"/>
          <p:nvPr/>
        </p:nvSpPr>
        <p:spPr>
          <a:xfrm>
            <a:off x="4797025" y="1313765"/>
            <a:ext cx="779381" cy="276999"/>
          </a:xfrm>
          <a:prstGeom prst="rect">
            <a:avLst/>
          </a:prstGeom>
          <a:noFill/>
        </p:spPr>
        <p:txBody>
          <a:bodyPr wrap="none" rtlCol="0">
            <a:spAutoFit/>
          </a:bodyPr>
          <a:lstStyle/>
          <a:p>
            <a:r>
              <a:rPr lang="hu-HU" sz="1200" b="1" dirty="0" smtClean="0"/>
              <a:t>ARMv7</a:t>
            </a:r>
            <a:endParaRPr lang="en-US" sz="1200" b="1" dirty="0"/>
          </a:p>
        </p:txBody>
      </p:sp>
      <p:sp>
        <p:nvSpPr>
          <p:cNvPr id="34" name="TextBox 33"/>
          <p:cNvSpPr txBox="1"/>
          <p:nvPr/>
        </p:nvSpPr>
        <p:spPr>
          <a:xfrm>
            <a:off x="160961" y="612186"/>
            <a:ext cx="6457730" cy="369332"/>
          </a:xfrm>
          <a:prstGeom prst="rect">
            <a:avLst/>
          </a:prstGeom>
          <a:noFill/>
        </p:spPr>
        <p:txBody>
          <a:bodyPr wrap="none" rtlCol="0">
            <a:spAutoFit/>
          </a:bodyPr>
          <a:lstStyle/>
          <a:p>
            <a:r>
              <a:rPr lang="hu-HU" dirty="0" smtClean="0">
                <a:solidFill>
                  <a:schemeClr val="accent6"/>
                </a:solidFill>
              </a:rPr>
              <a:t> Evolution of the GPR register set in the ARM ISA -1</a:t>
            </a:r>
            <a:endParaRPr lang="en-US" dirty="0">
              <a:solidFill>
                <a:schemeClr val="accent6"/>
              </a:solidFill>
            </a:endParaRPr>
          </a:p>
        </p:txBody>
      </p:sp>
      <p:sp>
        <p:nvSpPr>
          <p:cNvPr id="35" name="TextBox 34"/>
          <p:cNvSpPr txBox="1"/>
          <p:nvPr/>
        </p:nvSpPr>
        <p:spPr>
          <a:xfrm>
            <a:off x="341530" y="1811548"/>
            <a:ext cx="1766830" cy="265807"/>
          </a:xfrm>
          <a:prstGeom prst="rect">
            <a:avLst/>
          </a:prstGeom>
          <a:noFill/>
        </p:spPr>
        <p:txBody>
          <a:bodyPr wrap="none" rtlCol="0">
            <a:spAutoFit/>
          </a:bodyPr>
          <a:lstStyle/>
          <a:p>
            <a:r>
              <a:rPr lang="hu-HU" sz="1300" b="1" dirty="0" smtClean="0">
                <a:solidFill>
                  <a:srgbClr val="0070C0"/>
                </a:solidFill>
              </a:rPr>
              <a:t>GPR register set </a:t>
            </a:r>
            <a:endParaRPr lang="en-US" sz="1300" b="1" dirty="0">
              <a:solidFill>
                <a:srgbClr val="0070C0"/>
              </a:solidFill>
            </a:endParaRPr>
          </a:p>
        </p:txBody>
      </p:sp>
      <p:sp>
        <p:nvSpPr>
          <p:cNvPr id="24" name="Rectangle 23"/>
          <p:cNvSpPr/>
          <p:nvPr/>
        </p:nvSpPr>
        <p:spPr bwMode="auto">
          <a:xfrm>
            <a:off x="7272460" y="2384980"/>
            <a:ext cx="1440000" cy="864000"/>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36" name="TextBox 35"/>
          <p:cNvSpPr txBox="1"/>
          <p:nvPr/>
        </p:nvSpPr>
        <p:spPr>
          <a:xfrm>
            <a:off x="7722270" y="2057907"/>
            <a:ext cx="380232" cy="276999"/>
          </a:xfrm>
          <a:prstGeom prst="rect">
            <a:avLst/>
          </a:prstGeom>
          <a:noFill/>
        </p:spPr>
        <p:txBody>
          <a:bodyPr wrap="none" rtlCol="0">
            <a:spAutoFit/>
          </a:bodyPr>
          <a:lstStyle/>
          <a:p>
            <a:r>
              <a:rPr lang="hu-HU" sz="1200" dirty="0" smtClean="0"/>
              <a:t>64</a:t>
            </a:r>
            <a:endParaRPr lang="en-US" sz="1200" dirty="0"/>
          </a:p>
        </p:txBody>
      </p:sp>
      <p:sp>
        <p:nvSpPr>
          <p:cNvPr id="37" name="TextBox 36"/>
          <p:cNvSpPr txBox="1"/>
          <p:nvPr/>
        </p:nvSpPr>
        <p:spPr>
          <a:xfrm>
            <a:off x="6912260" y="2655010"/>
            <a:ext cx="380232" cy="276999"/>
          </a:xfrm>
          <a:prstGeom prst="rect">
            <a:avLst/>
          </a:prstGeom>
          <a:noFill/>
        </p:spPr>
        <p:txBody>
          <a:bodyPr wrap="none" rtlCol="0">
            <a:spAutoFit/>
          </a:bodyPr>
          <a:lstStyle/>
          <a:p>
            <a:r>
              <a:rPr lang="hu-HU" sz="1200" dirty="0" smtClean="0"/>
              <a:t>31</a:t>
            </a:r>
            <a:endParaRPr lang="en-US" sz="1200" dirty="0"/>
          </a:p>
        </p:txBody>
      </p:sp>
      <p:sp>
        <p:nvSpPr>
          <p:cNvPr id="38" name="TextBox 37"/>
          <p:cNvSpPr txBox="1"/>
          <p:nvPr/>
        </p:nvSpPr>
        <p:spPr>
          <a:xfrm>
            <a:off x="7468045" y="1313765"/>
            <a:ext cx="989373" cy="461665"/>
          </a:xfrm>
          <a:prstGeom prst="rect">
            <a:avLst/>
          </a:prstGeom>
          <a:noFill/>
        </p:spPr>
        <p:txBody>
          <a:bodyPr wrap="none" rtlCol="0">
            <a:spAutoFit/>
          </a:bodyPr>
          <a:lstStyle/>
          <a:p>
            <a:pPr algn="ctr"/>
            <a:r>
              <a:rPr lang="hu-HU" sz="1200" b="1" dirty="0" smtClean="0"/>
              <a:t>ARMv8</a:t>
            </a:r>
          </a:p>
          <a:p>
            <a:pPr algn="ctr"/>
            <a:r>
              <a:rPr lang="hu-HU" sz="1200" dirty="0" smtClean="0"/>
              <a:t>(AArch64)</a:t>
            </a:r>
          </a:p>
        </p:txBody>
      </p:sp>
      <p:sp>
        <p:nvSpPr>
          <p:cNvPr id="3" name="TextBox 2"/>
          <p:cNvSpPr txBox="1"/>
          <p:nvPr/>
        </p:nvSpPr>
        <p:spPr>
          <a:xfrm>
            <a:off x="3420633" y="1152563"/>
            <a:ext cx="521297" cy="461665"/>
          </a:xfrm>
          <a:prstGeom prst="rect">
            <a:avLst/>
          </a:prstGeom>
          <a:noFill/>
        </p:spPr>
        <p:txBody>
          <a:bodyPr wrap="none" rtlCol="0">
            <a:spAutoFit/>
          </a:bodyPr>
          <a:lstStyle/>
          <a:p>
            <a:r>
              <a:rPr lang="hu-HU" sz="2400" dirty="0" smtClean="0"/>
              <a:t>...</a:t>
            </a:r>
            <a:endParaRPr lang="en-US" sz="2400" dirty="0"/>
          </a:p>
        </p:txBody>
      </p:sp>
      <p:sp>
        <p:nvSpPr>
          <p:cNvPr id="41" name="Rectangle 40"/>
          <p:cNvSpPr/>
          <p:nvPr/>
        </p:nvSpPr>
        <p:spPr bwMode="auto">
          <a:xfrm>
            <a:off x="4826213" y="2387975"/>
            <a:ext cx="720000" cy="324000"/>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42" name="TextBox 41"/>
          <p:cNvSpPr txBox="1"/>
          <p:nvPr/>
        </p:nvSpPr>
        <p:spPr>
          <a:xfrm>
            <a:off x="5006073" y="2078850"/>
            <a:ext cx="380232" cy="276999"/>
          </a:xfrm>
          <a:prstGeom prst="rect">
            <a:avLst/>
          </a:prstGeom>
          <a:noFill/>
        </p:spPr>
        <p:txBody>
          <a:bodyPr wrap="none" rtlCol="0">
            <a:spAutoFit/>
          </a:bodyPr>
          <a:lstStyle/>
          <a:p>
            <a:r>
              <a:rPr lang="hu-HU" sz="1200" dirty="0" smtClean="0"/>
              <a:t>32</a:t>
            </a:r>
            <a:endParaRPr lang="en-US" sz="1200" dirty="0"/>
          </a:p>
        </p:txBody>
      </p:sp>
      <p:sp>
        <p:nvSpPr>
          <p:cNvPr id="43" name="TextBox 42"/>
          <p:cNvSpPr txBox="1"/>
          <p:nvPr/>
        </p:nvSpPr>
        <p:spPr>
          <a:xfrm>
            <a:off x="4391980" y="2419643"/>
            <a:ext cx="380232" cy="276999"/>
          </a:xfrm>
          <a:prstGeom prst="rect">
            <a:avLst/>
          </a:prstGeom>
          <a:noFill/>
        </p:spPr>
        <p:txBody>
          <a:bodyPr wrap="none" rtlCol="0">
            <a:spAutoFit/>
          </a:bodyPr>
          <a:lstStyle/>
          <a:p>
            <a:r>
              <a:rPr lang="hu-HU" sz="1200" dirty="0" smtClean="0"/>
              <a:t>13</a:t>
            </a:r>
            <a:endParaRPr lang="en-US" sz="1200" dirty="0"/>
          </a:p>
        </p:txBody>
      </p:sp>
      <p:sp>
        <p:nvSpPr>
          <p:cNvPr id="44" name="TextBox 43"/>
          <p:cNvSpPr txBox="1"/>
          <p:nvPr/>
        </p:nvSpPr>
        <p:spPr>
          <a:xfrm>
            <a:off x="3401870" y="2226744"/>
            <a:ext cx="521297" cy="461665"/>
          </a:xfrm>
          <a:prstGeom prst="rect">
            <a:avLst/>
          </a:prstGeom>
          <a:noFill/>
        </p:spPr>
        <p:txBody>
          <a:bodyPr wrap="none" rtlCol="0">
            <a:spAutoFit/>
          </a:bodyPr>
          <a:lstStyle/>
          <a:p>
            <a:r>
              <a:rPr lang="hu-HU" sz="2400" dirty="0" smtClean="0"/>
              <a:t>...</a:t>
            </a:r>
            <a:endParaRPr lang="en-US" sz="2400" dirty="0"/>
          </a:p>
        </p:txBody>
      </p:sp>
    </p:spTree>
    <p:extLst>
      <p:ext uri="{BB962C8B-B14F-4D97-AF65-F5344CB8AC3E}">
        <p14:creationId xmlns:p14="http://schemas.microsoft.com/office/powerpoint/2010/main" val="34665942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065107" y="5441525"/>
            <a:ext cx="1099981" cy="246221"/>
          </a:xfrm>
          <a:prstGeom prst="rect">
            <a:avLst/>
          </a:prstGeom>
          <a:noFill/>
        </p:spPr>
        <p:txBody>
          <a:bodyPr wrap="none" rtlCol="0">
            <a:spAutoFit/>
          </a:bodyPr>
          <a:lstStyle/>
          <a:p>
            <a:r>
              <a:rPr lang="en-US" sz="1000" dirty="0" smtClean="0">
                <a:solidFill>
                  <a:srgbClr val="000000"/>
                </a:solidFill>
              </a:rPr>
              <a:t>Dedicated use</a:t>
            </a:r>
            <a:endParaRPr lang="en-US" sz="1000" dirty="0">
              <a:solidFill>
                <a:srgbClr val="000000"/>
              </a:solidFill>
            </a:endParaRPr>
          </a:p>
        </p:txBody>
      </p:sp>
      <p:sp>
        <p:nvSpPr>
          <p:cNvPr id="20" name="TextBox 19"/>
          <p:cNvSpPr txBox="1"/>
          <p:nvPr/>
        </p:nvSpPr>
        <p:spPr>
          <a:xfrm>
            <a:off x="7792499" y="5414065"/>
            <a:ext cx="1099981" cy="246221"/>
          </a:xfrm>
          <a:prstGeom prst="rect">
            <a:avLst/>
          </a:prstGeom>
          <a:noFill/>
        </p:spPr>
        <p:txBody>
          <a:bodyPr wrap="none" rtlCol="0">
            <a:spAutoFit/>
          </a:bodyPr>
          <a:lstStyle/>
          <a:p>
            <a:r>
              <a:rPr lang="en-US" sz="1000" dirty="0" smtClean="0">
                <a:solidFill>
                  <a:srgbClr val="000000"/>
                </a:solidFill>
              </a:rPr>
              <a:t>Dedicated use</a:t>
            </a:r>
            <a:endParaRPr lang="en-US" sz="1000" dirty="0">
              <a:solidFill>
                <a:srgbClr val="000000"/>
              </a:solidFill>
            </a:endParaRPr>
          </a:p>
        </p:txBody>
      </p:sp>
      <p:sp>
        <p:nvSpPr>
          <p:cNvPr id="22" name="TextBox 21"/>
          <p:cNvSpPr txBox="1"/>
          <p:nvPr/>
        </p:nvSpPr>
        <p:spPr>
          <a:xfrm>
            <a:off x="2262933" y="3724986"/>
            <a:ext cx="1047082" cy="630942"/>
          </a:xfrm>
          <a:prstGeom prst="rect">
            <a:avLst/>
          </a:prstGeom>
          <a:noFill/>
        </p:spPr>
        <p:txBody>
          <a:bodyPr wrap="none" rtlCol="0">
            <a:spAutoFit/>
          </a:bodyPr>
          <a:lstStyle/>
          <a:p>
            <a:pPr>
              <a:spcAft>
                <a:spcPts val="300"/>
              </a:spcAft>
            </a:pPr>
            <a:r>
              <a:rPr lang="en-US" sz="1000" dirty="0" smtClean="0">
                <a:solidFill>
                  <a:srgbClr val="000000"/>
                </a:solidFill>
              </a:rPr>
              <a:t>Stack pointer</a:t>
            </a:r>
          </a:p>
          <a:p>
            <a:pPr>
              <a:spcAft>
                <a:spcPts val="300"/>
              </a:spcAft>
            </a:pPr>
            <a:r>
              <a:rPr lang="en-US" sz="1000" dirty="0" smtClean="0">
                <a:solidFill>
                  <a:srgbClr val="000000"/>
                </a:solidFill>
              </a:rPr>
              <a:t>Link register</a:t>
            </a:r>
          </a:p>
          <a:p>
            <a:pPr>
              <a:spcAft>
                <a:spcPts val="300"/>
              </a:spcAft>
            </a:pPr>
            <a:r>
              <a:rPr lang="en-US" sz="1000" dirty="0" smtClean="0">
                <a:solidFill>
                  <a:srgbClr val="000000"/>
                </a:solidFill>
              </a:rPr>
              <a:t>PC</a:t>
            </a:r>
            <a:endParaRPr lang="en-US" sz="1000" dirty="0">
              <a:solidFill>
                <a:srgbClr val="000000"/>
              </a:solidFill>
            </a:endParaRPr>
          </a:p>
        </p:txBody>
      </p:sp>
      <p:sp>
        <p:nvSpPr>
          <p:cNvPr id="24" name="TextBox 23"/>
          <p:cNvSpPr txBox="1"/>
          <p:nvPr/>
        </p:nvSpPr>
        <p:spPr>
          <a:xfrm>
            <a:off x="1334373" y="1633080"/>
            <a:ext cx="914033" cy="246221"/>
          </a:xfrm>
          <a:prstGeom prst="rect">
            <a:avLst/>
          </a:prstGeom>
          <a:noFill/>
        </p:spPr>
        <p:txBody>
          <a:bodyPr wrap="none" rtlCol="0">
            <a:spAutoFit/>
          </a:bodyPr>
          <a:lstStyle/>
          <a:p>
            <a:r>
              <a:rPr lang="en-US" sz="1000" dirty="0" smtClean="0">
                <a:solidFill>
                  <a:srgbClr val="000000"/>
                </a:solidFill>
              </a:rPr>
              <a:t>32-bit wide</a:t>
            </a:r>
            <a:endParaRPr lang="en-US" sz="1000" dirty="0">
              <a:solidFill>
                <a:srgbClr val="000000"/>
              </a:solidFill>
            </a:endParaRPr>
          </a:p>
        </p:txBody>
      </p:sp>
      <p:sp>
        <p:nvSpPr>
          <p:cNvPr id="25" name="TextBox 24"/>
          <p:cNvSpPr txBox="1"/>
          <p:nvPr/>
        </p:nvSpPr>
        <p:spPr>
          <a:xfrm>
            <a:off x="4213955" y="1614990"/>
            <a:ext cx="914033" cy="246221"/>
          </a:xfrm>
          <a:prstGeom prst="rect">
            <a:avLst/>
          </a:prstGeom>
          <a:noFill/>
        </p:spPr>
        <p:txBody>
          <a:bodyPr wrap="none" rtlCol="0">
            <a:spAutoFit/>
          </a:bodyPr>
          <a:lstStyle/>
          <a:p>
            <a:r>
              <a:rPr lang="en-US" sz="1000" smtClean="0">
                <a:solidFill>
                  <a:srgbClr val="000000"/>
                </a:solidFill>
              </a:rPr>
              <a:t>32-bit wide</a:t>
            </a:r>
            <a:endParaRPr lang="en-US" sz="1000">
              <a:solidFill>
                <a:srgbClr val="000000"/>
              </a:solidFill>
            </a:endParaRPr>
          </a:p>
        </p:txBody>
      </p:sp>
      <p:sp>
        <p:nvSpPr>
          <p:cNvPr id="26" name="TextBox 25"/>
          <p:cNvSpPr txBox="1"/>
          <p:nvPr/>
        </p:nvSpPr>
        <p:spPr>
          <a:xfrm>
            <a:off x="6595277" y="1640390"/>
            <a:ext cx="914033" cy="246221"/>
          </a:xfrm>
          <a:prstGeom prst="rect">
            <a:avLst/>
          </a:prstGeom>
          <a:noFill/>
        </p:spPr>
        <p:txBody>
          <a:bodyPr wrap="none" rtlCol="0">
            <a:spAutoFit/>
          </a:bodyPr>
          <a:lstStyle/>
          <a:p>
            <a:r>
              <a:rPr lang="en-US" sz="1000" dirty="0" smtClean="0">
                <a:solidFill>
                  <a:srgbClr val="000000"/>
                </a:solidFill>
              </a:rPr>
              <a:t>64-bit wide</a:t>
            </a:r>
            <a:endParaRPr lang="en-US" sz="1000" dirty="0">
              <a:solidFill>
                <a:srgbClr val="000000"/>
              </a:solidFill>
            </a:endParaRPr>
          </a:p>
        </p:txBody>
      </p:sp>
      <p:sp>
        <p:nvSpPr>
          <p:cNvPr id="27" name="TextBox 26"/>
          <p:cNvSpPr txBox="1"/>
          <p:nvPr/>
        </p:nvSpPr>
        <p:spPr>
          <a:xfrm>
            <a:off x="-18510" y="6286154"/>
            <a:ext cx="4032533" cy="461665"/>
          </a:xfrm>
          <a:prstGeom prst="rect">
            <a:avLst/>
          </a:prstGeom>
          <a:noFill/>
        </p:spPr>
        <p:txBody>
          <a:bodyPr wrap="square" rtlCol="0">
            <a:spAutoFit/>
          </a:bodyPr>
          <a:lstStyle/>
          <a:p>
            <a:pPr algn="ctr"/>
            <a:r>
              <a:rPr lang="en-US" sz="1200" dirty="0" smtClean="0">
                <a:solidFill>
                  <a:srgbClr val="000000"/>
                </a:solidFill>
              </a:rPr>
              <a:t>GPRs in the</a:t>
            </a:r>
            <a:r>
              <a:rPr lang="hu-HU" sz="1200" dirty="0" smtClean="0">
                <a:solidFill>
                  <a:srgbClr val="000000"/>
                </a:solidFill>
              </a:rPr>
              <a:t> </a:t>
            </a:r>
            <a:r>
              <a:rPr lang="hu-HU" sz="1200" dirty="0" smtClean="0">
                <a:solidFill>
                  <a:srgbClr val="0070C0"/>
                </a:solidFill>
              </a:rPr>
              <a:t>ARMv3</a:t>
            </a:r>
            <a:r>
              <a:rPr lang="hu-HU" sz="1200" dirty="0" smtClean="0">
                <a:solidFill>
                  <a:srgbClr val="000000"/>
                </a:solidFill>
              </a:rPr>
              <a:t>-</a:t>
            </a:r>
            <a:r>
              <a:rPr lang="hu-HU" sz="1200" dirty="0" smtClean="0">
                <a:solidFill>
                  <a:srgbClr val="0070C0"/>
                </a:solidFill>
              </a:rPr>
              <a:t>ARMv7</a:t>
            </a:r>
            <a:r>
              <a:rPr lang="en-US" sz="1200" dirty="0" smtClean="0">
                <a:solidFill>
                  <a:srgbClr val="0070C0"/>
                </a:solidFill>
              </a:rPr>
              <a:t> </a:t>
            </a:r>
            <a:r>
              <a:rPr lang="en-US" sz="1200" dirty="0" smtClean="0"/>
              <a:t>and the</a:t>
            </a:r>
            <a:r>
              <a:rPr lang="hu-HU" sz="1200" dirty="0" smtClean="0"/>
              <a:t> </a:t>
            </a:r>
          </a:p>
          <a:p>
            <a:pPr algn="ctr"/>
            <a:r>
              <a:rPr lang="en-US" sz="1200" dirty="0" smtClean="0">
                <a:solidFill>
                  <a:srgbClr val="0070C0"/>
                </a:solidFill>
              </a:rPr>
              <a:t> </a:t>
            </a:r>
            <a:r>
              <a:rPr lang="hu-HU" sz="1200" dirty="0" smtClean="0">
                <a:solidFill>
                  <a:srgbClr val="0070C0"/>
                </a:solidFill>
              </a:rPr>
              <a:t>ARMv8 </a:t>
            </a:r>
            <a:r>
              <a:rPr lang="en-US" sz="1200" dirty="0" smtClean="0">
                <a:solidFill>
                  <a:srgbClr val="0070C0"/>
                </a:solidFill>
              </a:rPr>
              <a:t>AArch32 </a:t>
            </a:r>
            <a:r>
              <a:rPr lang="hu-HU" sz="1200" dirty="0" smtClean="0">
                <a:solidFill>
                  <a:srgbClr val="000000"/>
                </a:solidFill>
              </a:rPr>
              <a:t>execution mode</a:t>
            </a:r>
            <a:r>
              <a:rPr lang="en-US" sz="1200" dirty="0" smtClean="0">
                <a:solidFill>
                  <a:srgbClr val="000000"/>
                </a:solidFill>
              </a:rPr>
              <a:t> </a:t>
            </a:r>
            <a:endParaRPr lang="en-US" sz="1200" dirty="0">
              <a:solidFill>
                <a:srgbClr val="000000"/>
              </a:solidFill>
            </a:endParaRPr>
          </a:p>
        </p:txBody>
      </p:sp>
      <p:sp>
        <p:nvSpPr>
          <p:cNvPr id="28" name="TextBox 27"/>
          <p:cNvSpPr txBox="1"/>
          <p:nvPr/>
        </p:nvSpPr>
        <p:spPr>
          <a:xfrm>
            <a:off x="4213955" y="5772808"/>
            <a:ext cx="1133644" cy="276999"/>
          </a:xfrm>
          <a:prstGeom prst="rect">
            <a:avLst/>
          </a:prstGeom>
          <a:noFill/>
        </p:spPr>
        <p:txBody>
          <a:bodyPr wrap="none" rtlCol="0">
            <a:spAutoFit/>
          </a:bodyPr>
          <a:lstStyle/>
          <a:p>
            <a:r>
              <a:rPr lang="en-US" sz="1200" smtClean="0">
                <a:solidFill>
                  <a:srgbClr val="000000"/>
                </a:solidFill>
              </a:rPr>
              <a:t>32-bit mode</a:t>
            </a:r>
            <a:endParaRPr lang="en-US" sz="1200">
              <a:solidFill>
                <a:srgbClr val="000000"/>
              </a:solidFill>
            </a:endParaRPr>
          </a:p>
        </p:txBody>
      </p:sp>
      <p:sp>
        <p:nvSpPr>
          <p:cNvPr id="29" name="TextBox 28"/>
          <p:cNvSpPr txBox="1"/>
          <p:nvPr/>
        </p:nvSpPr>
        <p:spPr>
          <a:xfrm>
            <a:off x="6595277" y="5762355"/>
            <a:ext cx="1133644" cy="276999"/>
          </a:xfrm>
          <a:prstGeom prst="rect">
            <a:avLst/>
          </a:prstGeom>
          <a:noFill/>
        </p:spPr>
        <p:txBody>
          <a:bodyPr wrap="none" rtlCol="0">
            <a:spAutoFit/>
          </a:bodyPr>
          <a:lstStyle/>
          <a:p>
            <a:r>
              <a:rPr lang="en-US" sz="1200" smtClean="0">
                <a:solidFill>
                  <a:srgbClr val="000000"/>
                </a:solidFill>
              </a:rPr>
              <a:t>64-bit mode</a:t>
            </a:r>
            <a:endParaRPr lang="en-US" sz="1200">
              <a:solidFill>
                <a:srgbClr val="000000"/>
              </a:solidFill>
            </a:endParaRPr>
          </a:p>
        </p:txBody>
      </p:sp>
      <p:sp>
        <p:nvSpPr>
          <p:cNvPr id="33" name="Left Brace 32"/>
          <p:cNvSpPr/>
          <p:nvPr/>
        </p:nvSpPr>
        <p:spPr bwMode="auto">
          <a:xfrm rot="16200000">
            <a:off x="5903859" y="4117137"/>
            <a:ext cx="253770" cy="4001504"/>
          </a:xfrm>
          <a:prstGeom prst="leftBrace">
            <a:avLst>
              <a:gd name="adj1" fmla="val 8333"/>
              <a:gd name="adj2" fmla="val 5114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smtClean="0">
              <a:solidFill>
                <a:srgbClr val="000000"/>
              </a:solidFill>
            </a:endParaRPr>
          </a:p>
        </p:txBody>
      </p:sp>
      <p:sp>
        <p:nvSpPr>
          <p:cNvPr id="34" name="TextBox 33"/>
          <p:cNvSpPr txBox="1"/>
          <p:nvPr/>
        </p:nvSpPr>
        <p:spPr>
          <a:xfrm>
            <a:off x="4210012" y="6286154"/>
            <a:ext cx="3735416" cy="461665"/>
          </a:xfrm>
          <a:prstGeom prst="rect">
            <a:avLst/>
          </a:prstGeom>
          <a:noFill/>
        </p:spPr>
        <p:txBody>
          <a:bodyPr wrap="square" rtlCol="0">
            <a:spAutoFit/>
          </a:bodyPr>
          <a:lstStyle/>
          <a:p>
            <a:pPr algn="ctr"/>
            <a:r>
              <a:rPr lang="en-US" sz="1200" dirty="0" smtClean="0">
                <a:solidFill>
                  <a:srgbClr val="000000"/>
                </a:solidFill>
              </a:rPr>
              <a:t>GPRs in the </a:t>
            </a:r>
            <a:r>
              <a:rPr lang="hu-HU" sz="1200" dirty="0" smtClean="0">
                <a:solidFill>
                  <a:srgbClr val="0070C0"/>
                </a:solidFill>
              </a:rPr>
              <a:t>ARMv8 AArch64 </a:t>
            </a:r>
            <a:r>
              <a:rPr lang="hu-HU" sz="1200" dirty="0" smtClean="0">
                <a:solidFill>
                  <a:srgbClr val="000000"/>
                </a:solidFill>
              </a:rPr>
              <a:t>execution mode </a:t>
            </a:r>
          </a:p>
          <a:p>
            <a:pPr algn="ctr"/>
            <a:endParaRPr lang="en-US" sz="1200" dirty="0">
              <a:solidFill>
                <a:srgbClr val="000000"/>
              </a:solidFill>
            </a:endParaRPr>
          </a:p>
        </p:txBody>
      </p:sp>
      <p:sp>
        <p:nvSpPr>
          <p:cNvPr id="35" name="Left Brace 34"/>
          <p:cNvSpPr/>
          <p:nvPr/>
        </p:nvSpPr>
        <p:spPr bwMode="auto">
          <a:xfrm rot="16200000">
            <a:off x="1521977" y="5253719"/>
            <a:ext cx="372524" cy="1616274"/>
          </a:xfrm>
          <a:prstGeom prst="leftBrace">
            <a:avLst>
              <a:gd name="adj1" fmla="val 8333"/>
              <a:gd name="adj2" fmla="val 5114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smtClean="0">
              <a:solidFill>
                <a:srgbClr val="000000"/>
              </a:solidFill>
            </a:endParaRPr>
          </a:p>
        </p:txBody>
      </p:sp>
      <p:sp>
        <p:nvSpPr>
          <p:cNvPr id="37" name="TextBox 36"/>
          <p:cNvSpPr txBox="1"/>
          <p:nvPr/>
        </p:nvSpPr>
        <p:spPr>
          <a:xfrm>
            <a:off x="200025" y="980614"/>
            <a:ext cx="8640507" cy="584775"/>
          </a:xfrm>
          <a:prstGeom prst="rect">
            <a:avLst/>
          </a:prstGeom>
          <a:noFill/>
        </p:spPr>
        <p:txBody>
          <a:bodyPr wrap="none" rtlCol="0">
            <a:spAutoFit/>
          </a:bodyPr>
          <a:lstStyle/>
          <a:p>
            <a:r>
              <a:rPr lang="hu-HU" sz="1600" dirty="0" smtClean="0">
                <a:solidFill>
                  <a:srgbClr val="000000"/>
                </a:solidFill>
              </a:rPr>
              <a:t>In t</a:t>
            </a:r>
            <a:r>
              <a:rPr lang="en-US" sz="1600" dirty="0" smtClean="0">
                <a:solidFill>
                  <a:srgbClr val="000000"/>
                </a:solidFill>
              </a:rPr>
              <a:t>he AArch64 mode the ARMv8 ISA version</a:t>
            </a:r>
            <a:r>
              <a:rPr lang="hu-HU" sz="1600" dirty="0" smtClean="0">
                <a:solidFill>
                  <a:srgbClr val="000000"/>
                </a:solidFill>
              </a:rPr>
              <a:t> </a:t>
            </a:r>
            <a:r>
              <a:rPr lang="en-US" sz="1600" dirty="0" smtClean="0">
                <a:solidFill>
                  <a:srgbClr val="000000"/>
                </a:solidFill>
              </a:rPr>
              <a:t>expands the </a:t>
            </a:r>
            <a:r>
              <a:rPr lang="en-US" sz="1600" dirty="0">
                <a:solidFill>
                  <a:srgbClr val="0070C0"/>
                </a:solidFill>
              </a:rPr>
              <a:t>number of GPRs </a:t>
            </a:r>
          </a:p>
          <a:p>
            <a:r>
              <a:rPr lang="en-US" sz="1600" dirty="0">
                <a:solidFill>
                  <a:srgbClr val="0070C0"/>
                </a:solidFill>
              </a:rPr>
              <a:t> from 13 32-bit registers to 31 64-bit </a:t>
            </a:r>
            <a:r>
              <a:rPr lang="en-US" sz="1600" dirty="0" smtClean="0">
                <a:solidFill>
                  <a:srgbClr val="000000"/>
                </a:solidFill>
              </a:rPr>
              <a:t>wide registers, as shown in the next Figure.</a:t>
            </a:r>
          </a:p>
        </p:txBody>
      </p:sp>
      <p:grpSp>
        <p:nvGrpSpPr>
          <p:cNvPr id="2" name="Group 1"/>
          <p:cNvGrpSpPr/>
          <p:nvPr/>
        </p:nvGrpSpPr>
        <p:grpSpPr>
          <a:xfrm>
            <a:off x="1457418" y="1998727"/>
            <a:ext cx="720000" cy="2376000"/>
            <a:chOff x="1457419" y="1998728"/>
            <a:chExt cx="649287" cy="2376487"/>
          </a:xfrm>
        </p:grpSpPr>
        <p:sp>
          <p:nvSpPr>
            <p:cNvPr id="39" name="Téglalap 3"/>
            <p:cNvSpPr/>
            <p:nvPr/>
          </p:nvSpPr>
          <p:spPr>
            <a:xfrm>
              <a:off x="1457419" y="1998728"/>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900">
                  <a:solidFill>
                    <a:srgbClr val="000000"/>
                  </a:solidFill>
                  <a:ea typeface="Verdana" panose="020B0604030504040204" pitchFamily="34" charset="0"/>
                  <a:cs typeface="Verdana" panose="020B0604030504040204" pitchFamily="34" charset="0"/>
                </a:rPr>
                <a:t>R0</a:t>
              </a:r>
            </a:p>
          </p:txBody>
        </p:sp>
        <p:sp>
          <p:nvSpPr>
            <p:cNvPr id="40" name="Téglalap 4"/>
            <p:cNvSpPr/>
            <p:nvPr/>
          </p:nvSpPr>
          <p:spPr>
            <a:xfrm>
              <a:off x="1457419" y="2214628"/>
              <a:ext cx="649287"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R1</a:t>
              </a:r>
            </a:p>
          </p:txBody>
        </p:sp>
        <p:sp>
          <p:nvSpPr>
            <p:cNvPr id="41" name="Téglalap 5"/>
            <p:cNvSpPr/>
            <p:nvPr/>
          </p:nvSpPr>
          <p:spPr>
            <a:xfrm>
              <a:off x="1457419" y="2430528"/>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R2</a:t>
              </a:r>
            </a:p>
          </p:txBody>
        </p:sp>
        <p:sp>
          <p:nvSpPr>
            <p:cNvPr id="42" name="Téglalap 6"/>
            <p:cNvSpPr/>
            <p:nvPr/>
          </p:nvSpPr>
          <p:spPr>
            <a:xfrm>
              <a:off x="1457419" y="2646428"/>
              <a:ext cx="649287" cy="865187"/>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a:t>
              </a:r>
            </a:p>
            <a:p>
              <a:pPr algn="ctr"/>
              <a:r>
                <a:rPr lang="hu-HU" sz="900">
                  <a:solidFill>
                    <a:srgbClr val="000000"/>
                  </a:solidFill>
                  <a:ea typeface="Verdana" panose="020B0604030504040204" pitchFamily="34" charset="0"/>
                  <a:cs typeface="Verdana" panose="020B0604030504040204" pitchFamily="34" charset="0"/>
                </a:rPr>
                <a:t>.</a:t>
              </a:r>
            </a:p>
            <a:p>
              <a:pPr algn="ctr"/>
              <a:r>
                <a:rPr lang="hu-HU" sz="900">
                  <a:solidFill>
                    <a:srgbClr val="000000"/>
                  </a:solidFill>
                  <a:ea typeface="Verdana" panose="020B0604030504040204" pitchFamily="34" charset="0"/>
                  <a:cs typeface="Verdana" panose="020B0604030504040204" pitchFamily="34" charset="0"/>
                </a:rPr>
                <a:t>.</a:t>
              </a:r>
            </a:p>
          </p:txBody>
        </p:sp>
        <p:sp>
          <p:nvSpPr>
            <p:cNvPr id="43" name="Téglalap 7"/>
            <p:cNvSpPr/>
            <p:nvPr/>
          </p:nvSpPr>
          <p:spPr>
            <a:xfrm>
              <a:off x="1457419" y="3511615"/>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R12</a:t>
              </a:r>
            </a:p>
          </p:txBody>
        </p:sp>
        <p:sp>
          <p:nvSpPr>
            <p:cNvPr id="44" name="Téglalap 8"/>
            <p:cNvSpPr/>
            <p:nvPr/>
          </p:nvSpPr>
          <p:spPr>
            <a:xfrm>
              <a:off x="1457419" y="3737946"/>
              <a:ext cx="649287"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dirty="0">
                  <a:solidFill>
                    <a:srgbClr val="000000"/>
                  </a:solidFill>
                  <a:ea typeface="Verdana" panose="020B0604030504040204" pitchFamily="34" charset="0"/>
                  <a:cs typeface="Verdana" panose="020B0604030504040204" pitchFamily="34" charset="0"/>
                </a:rPr>
                <a:t>R13(SP)</a:t>
              </a:r>
            </a:p>
          </p:txBody>
        </p:sp>
        <p:sp>
          <p:nvSpPr>
            <p:cNvPr id="45" name="Téglalap 9"/>
            <p:cNvSpPr/>
            <p:nvPr/>
          </p:nvSpPr>
          <p:spPr>
            <a:xfrm>
              <a:off x="1457419" y="3943415"/>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R14(LR)</a:t>
              </a:r>
            </a:p>
          </p:txBody>
        </p:sp>
        <p:sp>
          <p:nvSpPr>
            <p:cNvPr id="46" name="Téglalap 10"/>
            <p:cNvSpPr/>
            <p:nvPr/>
          </p:nvSpPr>
          <p:spPr>
            <a:xfrm>
              <a:off x="1457419" y="4159315"/>
              <a:ext cx="649287"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R15(PC)</a:t>
              </a:r>
            </a:p>
          </p:txBody>
        </p:sp>
      </p:grpSp>
      <p:grpSp>
        <p:nvGrpSpPr>
          <p:cNvPr id="3" name="Group 2"/>
          <p:cNvGrpSpPr/>
          <p:nvPr/>
        </p:nvGrpSpPr>
        <p:grpSpPr>
          <a:xfrm>
            <a:off x="4325809" y="1988867"/>
            <a:ext cx="720000" cy="3672000"/>
            <a:chOff x="4012722" y="1988868"/>
            <a:chExt cx="649288" cy="3671887"/>
          </a:xfrm>
        </p:grpSpPr>
        <p:sp>
          <p:nvSpPr>
            <p:cNvPr id="48" name="Téglalap 11"/>
            <p:cNvSpPr/>
            <p:nvPr/>
          </p:nvSpPr>
          <p:spPr>
            <a:xfrm>
              <a:off x="4012722" y="1988868"/>
              <a:ext cx="6492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dirty="0">
                  <a:solidFill>
                    <a:srgbClr val="000000"/>
                  </a:solidFill>
                  <a:ea typeface="Verdana" panose="020B0604030504040204" pitchFamily="34" charset="0"/>
                  <a:cs typeface="Verdana" panose="020B0604030504040204" pitchFamily="34" charset="0"/>
                </a:rPr>
                <a:t>R0</a:t>
              </a:r>
            </a:p>
          </p:txBody>
        </p:sp>
        <p:sp>
          <p:nvSpPr>
            <p:cNvPr id="49" name="Téglalap 12"/>
            <p:cNvSpPr/>
            <p:nvPr/>
          </p:nvSpPr>
          <p:spPr>
            <a:xfrm>
              <a:off x="4012722" y="2204768"/>
              <a:ext cx="649288"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R1</a:t>
              </a:r>
            </a:p>
          </p:txBody>
        </p:sp>
        <p:sp>
          <p:nvSpPr>
            <p:cNvPr id="50" name="Téglalap 13"/>
            <p:cNvSpPr/>
            <p:nvPr/>
          </p:nvSpPr>
          <p:spPr>
            <a:xfrm>
              <a:off x="4012722" y="2420668"/>
              <a:ext cx="6492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R2</a:t>
              </a:r>
            </a:p>
          </p:txBody>
        </p:sp>
        <p:sp>
          <p:nvSpPr>
            <p:cNvPr id="51" name="Téglalap 14"/>
            <p:cNvSpPr/>
            <p:nvPr/>
          </p:nvSpPr>
          <p:spPr>
            <a:xfrm>
              <a:off x="4012722" y="2636568"/>
              <a:ext cx="649288" cy="865187"/>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a:t>
              </a:r>
            </a:p>
            <a:p>
              <a:pPr algn="ctr"/>
              <a:r>
                <a:rPr lang="hu-HU" sz="900">
                  <a:solidFill>
                    <a:srgbClr val="000000"/>
                  </a:solidFill>
                  <a:ea typeface="Verdana" panose="020B0604030504040204" pitchFamily="34" charset="0"/>
                  <a:cs typeface="Verdana" panose="020B0604030504040204" pitchFamily="34" charset="0"/>
                </a:rPr>
                <a:t>.</a:t>
              </a:r>
            </a:p>
            <a:p>
              <a:pPr algn="ctr"/>
              <a:r>
                <a:rPr lang="hu-HU" sz="900">
                  <a:solidFill>
                    <a:srgbClr val="000000"/>
                  </a:solidFill>
                  <a:ea typeface="Verdana" panose="020B0604030504040204" pitchFamily="34" charset="0"/>
                  <a:cs typeface="Verdana" panose="020B0604030504040204" pitchFamily="34" charset="0"/>
                </a:rPr>
                <a:t>.</a:t>
              </a:r>
            </a:p>
          </p:txBody>
        </p:sp>
        <p:sp>
          <p:nvSpPr>
            <p:cNvPr id="52" name="Téglalap 15"/>
            <p:cNvSpPr/>
            <p:nvPr/>
          </p:nvSpPr>
          <p:spPr>
            <a:xfrm>
              <a:off x="4012722" y="3501755"/>
              <a:ext cx="6492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dirty="0">
                  <a:solidFill>
                    <a:srgbClr val="000000"/>
                  </a:solidFill>
                  <a:ea typeface="Verdana" panose="020B0604030504040204" pitchFamily="34" charset="0"/>
                  <a:cs typeface="Verdana" panose="020B0604030504040204" pitchFamily="34" charset="0"/>
                </a:rPr>
                <a:t>R12</a:t>
              </a:r>
            </a:p>
          </p:txBody>
        </p:sp>
        <p:sp>
          <p:nvSpPr>
            <p:cNvPr id="53" name="Téglalap 16"/>
            <p:cNvSpPr/>
            <p:nvPr/>
          </p:nvSpPr>
          <p:spPr>
            <a:xfrm>
              <a:off x="4012722" y="3717655"/>
              <a:ext cx="649288"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R13(SP)</a:t>
              </a:r>
            </a:p>
          </p:txBody>
        </p:sp>
        <p:sp>
          <p:nvSpPr>
            <p:cNvPr id="54" name="Téglalap 17"/>
            <p:cNvSpPr/>
            <p:nvPr/>
          </p:nvSpPr>
          <p:spPr>
            <a:xfrm>
              <a:off x="4012722" y="3933555"/>
              <a:ext cx="6492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R14(LR)</a:t>
              </a:r>
            </a:p>
          </p:txBody>
        </p:sp>
        <p:sp>
          <p:nvSpPr>
            <p:cNvPr id="55" name="Téglalap 19"/>
            <p:cNvSpPr/>
            <p:nvPr/>
          </p:nvSpPr>
          <p:spPr>
            <a:xfrm>
              <a:off x="4012722" y="4149455"/>
              <a:ext cx="649288" cy="8636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a:t>
              </a:r>
            </a:p>
            <a:p>
              <a:pPr algn="ctr"/>
              <a:r>
                <a:rPr lang="hu-HU" sz="900">
                  <a:solidFill>
                    <a:srgbClr val="000000"/>
                  </a:solidFill>
                  <a:ea typeface="Verdana" panose="020B0604030504040204" pitchFamily="34" charset="0"/>
                  <a:cs typeface="Verdana" panose="020B0604030504040204" pitchFamily="34" charset="0"/>
                </a:rPr>
                <a:t>.</a:t>
              </a:r>
            </a:p>
            <a:p>
              <a:pPr algn="ctr"/>
              <a:r>
                <a:rPr lang="hu-HU" sz="900">
                  <a:solidFill>
                    <a:srgbClr val="000000"/>
                  </a:solidFill>
                  <a:ea typeface="Verdana" panose="020B0604030504040204" pitchFamily="34" charset="0"/>
                  <a:cs typeface="Verdana" panose="020B0604030504040204" pitchFamily="34" charset="0"/>
                </a:rPr>
                <a:t>.</a:t>
              </a:r>
            </a:p>
          </p:txBody>
        </p:sp>
        <p:sp>
          <p:nvSpPr>
            <p:cNvPr id="56" name="Téglalap 20"/>
            <p:cNvSpPr/>
            <p:nvPr/>
          </p:nvSpPr>
          <p:spPr>
            <a:xfrm>
              <a:off x="4012722" y="5013055"/>
              <a:ext cx="6492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hu-HU" sz="900">
                <a:solidFill>
                  <a:srgbClr val="000000"/>
                </a:solidFill>
                <a:ea typeface="Verdana" panose="020B0604030504040204" pitchFamily="34" charset="0"/>
                <a:cs typeface="Verdana" panose="020B0604030504040204" pitchFamily="34" charset="0"/>
              </a:endParaRPr>
            </a:p>
          </p:txBody>
        </p:sp>
        <p:sp>
          <p:nvSpPr>
            <p:cNvPr id="57" name="Téglalap 21"/>
            <p:cNvSpPr/>
            <p:nvPr/>
          </p:nvSpPr>
          <p:spPr>
            <a:xfrm>
              <a:off x="4012722" y="5228955"/>
              <a:ext cx="649288"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X30</a:t>
              </a:r>
            </a:p>
          </p:txBody>
        </p:sp>
        <p:sp>
          <p:nvSpPr>
            <p:cNvPr id="58" name="Téglalap 22"/>
            <p:cNvSpPr/>
            <p:nvPr/>
          </p:nvSpPr>
          <p:spPr>
            <a:xfrm>
              <a:off x="4012722" y="5444855"/>
              <a:ext cx="6492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X31</a:t>
              </a:r>
            </a:p>
          </p:txBody>
        </p:sp>
        <p:cxnSp>
          <p:nvCxnSpPr>
            <p:cNvPr id="59" name="Egyenes összekötő nyíllal 2"/>
            <p:cNvCxnSpPr/>
            <p:nvPr/>
          </p:nvCxnSpPr>
          <p:spPr>
            <a:xfrm>
              <a:off x="4012722" y="2852468"/>
              <a:ext cx="649288"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Szövegdoboz 35"/>
            <p:cNvSpPr txBox="1">
              <a:spLocks noChangeArrowheads="1"/>
            </p:cNvSpPr>
            <p:nvPr/>
          </p:nvSpPr>
          <p:spPr bwMode="auto">
            <a:xfrm>
              <a:off x="4176235" y="2682605"/>
              <a:ext cx="33695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hu-HU" altLang="en-US" sz="900">
                  <a:solidFill>
                    <a:srgbClr val="000000"/>
                  </a:solidFill>
                  <a:latin typeface="Verdana" pitchFamily="34" charset="0"/>
                  <a:ea typeface="Verdana" pitchFamily="34" charset="0"/>
                  <a:cs typeface="Verdana" pitchFamily="34" charset="0"/>
                </a:rPr>
                <a:t>X0</a:t>
              </a:r>
            </a:p>
          </p:txBody>
        </p:sp>
      </p:grpSp>
      <p:grpSp>
        <p:nvGrpSpPr>
          <p:cNvPr id="4" name="Group 3"/>
          <p:cNvGrpSpPr/>
          <p:nvPr/>
        </p:nvGrpSpPr>
        <p:grpSpPr>
          <a:xfrm>
            <a:off x="6333404" y="1962358"/>
            <a:ext cx="1440000" cy="3671887"/>
            <a:chOff x="6020317" y="1962358"/>
            <a:chExt cx="1296988" cy="3671887"/>
          </a:xfrm>
        </p:grpSpPr>
        <p:sp>
          <p:nvSpPr>
            <p:cNvPr id="62" name="Téglalap 23"/>
            <p:cNvSpPr/>
            <p:nvPr/>
          </p:nvSpPr>
          <p:spPr>
            <a:xfrm>
              <a:off x="6020317" y="1962358"/>
              <a:ext cx="12969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R0</a:t>
              </a:r>
            </a:p>
          </p:txBody>
        </p:sp>
        <p:sp>
          <p:nvSpPr>
            <p:cNvPr id="63" name="Téglalap 24"/>
            <p:cNvSpPr/>
            <p:nvPr/>
          </p:nvSpPr>
          <p:spPr>
            <a:xfrm>
              <a:off x="6020317" y="2178258"/>
              <a:ext cx="1296988"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R1</a:t>
              </a:r>
            </a:p>
          </p:txBody>
        </p:sp>
        <p:sp>
          <p:nvSpPr>
            <p:cNvPr id="64" name="Téglalap 25"/>
            <p:cNvSpPr/>
            <p:nvPr/>
          </p:nvSpPr>
          <p:spPr>
            <a:xfrm>
              <a:off x="6020317" y="2394158"/>
              <a:ext cx="12969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R2</a:t>
              </a:r>
            </a:p>
          </p:txBody>
        </p:sp>
        <p:sp>
          <p:nvSpPr>
            <p:cNvPr id="65" name="Téglalap 26"/>
            <p:cNvSpPr/>
            <p:nvPr/>
          </p:nvSpPr>
          <p:spPr>
            <a:xfrm>
              <a:off x="6020317" y="2610058"/>
              <a:ext cx="1296988" cy="865187"/>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a:t>
              </a:r>
            </a:p>
            <a:p>
              <a:pPr algn="ctr"/>
              <a:r>
                <a:rPr lang="hu-HU" sz="900">
                  <a:solidFill>
                    <a:srgbClr val="000000"/>
                  </a:solidFill>
                  <a:ea typeface="Verdana" panose="020B0604030504040204" pitchFamily="34" charset="0"/>
                  <a:cs typeface="Verdana" panose="020B0604030504040204" pitchFamily="34" charset="0"/>
                </a:rPr>
                <a:t>.</a:t>
              </a:r>
            </a:p>
            <a:p>
              <a:pPr algn="ctr"/>
              <a:r>
                <a:rPr lang="hu-HU" sz="900">
                  <a:solidFill>
                    <a:srgbClr val="000000"/>
                  </a:solidFill>
                  <a:ea typeface="Verdana" panose="020B0604030504040204" pitchFamily="34" charset="0"/>
                  <a:cs typeface="Verdana" panose="020B0604030504040204" pitchFamily="34" charset="0"/>
                </a:rPr>
                <a:t>.</a:t>
              </a:r>
            </a:p>
          </p:txBody>
        </p:sp>
        <p:sp>
          <p:nvSpPr>
            <p:cNvPr id="66" name="Téglalap 27"/>
            <p:cNvSpPr/>
            <p:nvPr/>
          </p:nvSpPr>
          <p:spPr>
            <a:xfrm>
              <a:off x="6020317" y="3475245"/>
              <a:ext cx="12969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R12</a:t>
              </a:r>
            </a:p>
          </p:txBody>
        </p:sp>
        <p:sp>
          <p:nvSpPr>
            <p:cNvPr id="67" name="Téglalap 28"/>
            <p:cNvSpPr/>
            <p:nvPr/>
          </p:nvSpPr>
          <p:spPr>
            <a:xfrm>
              <a:off x="6020317" y="3691145"/>
              <a:ext cx="1296988"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R13(SP)</a:t>
              </a:r>
            </a:p>
          </p:txBody>
        </p:sp>
        <p:sp>
          <p:nvSpPr>
            <p:cNvPr id="68" name="Téglalap 29"/>
            <p:cNvSpPr/>
            <p:nvPr/>
          </p:nvSpPr>
          <p:spPr>
            <a:xfrm>
              <a:off x="6020317" y="3907045"/>
              <a:ext cx="12969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dirty="0">
                  <a:solidFill>
                    <a:srgbClr val="000000"/>
                  </a:solidFill>
                  <a:ea typeface="Verdana" panose="020B0604030504040204" pitchFamily="34" charset="0"/>
                  <a:cs typeface="Verdana" panose="020B0604030504040204" pitchFamily="34" charset="0"/>
                </a:rPr>
                <a:t>R14(LR)</a:t>
              </a:r>
            </a:p>
          </p:txBody>
        </p:sp>
        <p:sp>
          <p:nvSpPr>
            <p:cNvPr id="69" name="Téglalap 30"/>
            <p:cNvSpPr/>
            <p:nvPr/>
          </p:nvSpPr>
          <p:spPr>
            <a:xfrm>
              <a:off x="6020317" y="4122945"/>
              <a:ext cx="1296988" cy="8636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a:t>
              </a:r>
            </a:p>
            <a:p>
              <a:pPr algn="ctr"/>
              <a:r>
                <a:rPr lang="hu-HU" sz="900">
                  <a:solidFill>
                    <a:srgbClr val="000000"/>
                  </a:solidFill>
                  <a:ea typeface="Verdana" panose="020B0604030504040204" pitchFamily="34" charset="0"/>
                  <a:cs typeface="Verdana" panose="020B0604030504040204" pitchFamily="34" charset="0"/>
                </a:rPr>
                <a:t>.</a:t>
              </a:r>
            </a:p>
            <a:p>
              <a:pPr algn="ctr"/>
              <a:r>
                <a:rPr lang="hu-HU" sz="900">
                  <a:solidFill>
                    <a:srgbClr val="000000"/>
                  </a:solidFill>
                  <a:ea typeface="Verdana" panose="020B0604030504040204" pitchFamily="34" charset="0"/>
                  <a:cs typeface="Verdana" panose="020B0604030504040204" pitchFamily="34" charset="0"/>
                </a:rPr>
                <a:t>.</a:t>
              </a:r>
            </a:p>
          </p:txBody>
        </p:sp>
        <p:sp>
          <p:nvSpPr>
            <p:cNvPr id="70" name="Téglalap 31"/>
            <p:cNvSpPr/>
            <p:nvPr/>
          </p:nvSpPr>
          <p:spPr>
            <a:xfrm>
              <a:off x="6020317" y="4986545"/>
              <a:ext cx="12969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hu-HU" sz="900">
                <a:solidFill>
                  <a:srgbClr val="000000"/>
                </a:solidFill>
                <a:ea typeface="Verdana" panose="020B0604030504040204" pitchFamily="34" charset="0"/>
                <a:cs typeface="Verdana" panose="020B0604030504040204" pitchFamily="34" charset="0"/>
              </a:endParaRPr>
            </a:p>
          </p:txBody>
        </p:sp>
        <p:sp>
          <p:nvSpPr>
            <p:cNvPr id="71" name="Téglalap 32"/>
            <p:cNvSpPr/>
            <p:nvPr/>
          </p:nvSpPr>
          <p:spPr>
            <a:xfrm>
              <a:off x="6020317" y="5202445"/>
              <a:ext cx="1296988"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W30</a:t>
              </a:r>
            </a:p>
          </p:txBody>
        </p:sp>
        <p:sp>
          <p:nvSpPr>
            <p:cNvPr id="72" name="Téglalap 33"/>
            <p:cNvSpPr/>
            <p:nvPr/>
          </p:nvSpPr>
          <p:spPr>
            <a:xfrm>
              <a:off x="6020317" y="5418345"/>
              <a:ext cx="12969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W31</a:t>
              </a:r>
            </a:p>
          </p:txBody>
        </p:sp>
        <p:cxnSp>
          <p:nvCxnSpPr>
            <p:cNvPr id="73" name="Egyenes összekötő nyíllal 34"/>
            <p:cNvCxnSpPr/>
            <p:nvPr/>
          </p:nvCxnSpPr>
          <p:spPr>
            <a:xfrm>
              <a:off x="6020317" y="2825958"/>
              <a:ext cx="1296988"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Szövegdoboz 36"/>
            <p:cNvSpPr txBox="1">
              <a:spLocks noChangeArrowheads="1"/>
            </p:cNvSpPr>
            <p:nvPr/>
          </p:nvSpPr>
          <p:spPr bwMode="auto">
            <a:xfrm>
              <a:off x="6491805" y="2652920"/>
              <a:ext cx="37221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hu-HU" altLang="en-US" sz="900">
                  <a:solidFill>
                    <a:srgbClr val="000000"/>
                  </a:solidFill>
                  <a:latin typeface="Verdana" pitchFamily="34" charset="0"/>
                  <a:ea typeface="Verdana" pitchFamily="34" charset="0"/>
                  <a:cs typeface="Verdana" pitchFamily="34" charset="0"/>
                </a:rPr>
                <a:t>W0</a:t>
              </a:r>
            </a:p>
          </p:txBody>
        </p:sp>
      </p:grpSp>
      <p:sp>
        <p:nvSpPr>
          <p:cNvPr id="75" name="Title 1"/>
          <p:cNvSpPr>
            <a:spLocks noGrp="1"/>
          </p:cNvSpPr>
          <p:nvPr>
            <p:ph type="title"/>
          </p:nvPr>
        </p:nvSpPr>
        <p:spPr>
          <a:xfrm>
            <a:off x="0" y="0"/>
            <a:ext cx="9144000" cy="393700"/>
          </a:xfrm>
        </p:spPr>
        <p:txBody>
          <a:bodyPr/>
          <a:lstStyle/>
          <a:p>
            <a:r>
              <a:rPr lang="en-US" dirty="0"/>
              <a:t>2.2.2 The GPR register set based SIMD extension</a:t>
            </a:r>
            <a:r>
              <a:rPr lang="hu-HU" dirty="0"/>
              <a:t> </a:t>
            </a:r>
            <a:r>
              <a:rPr lang="hu-HU" dirty="0" smtClean="0"/>
              <a:t>(3)</a:t>
            </a:r>
            <a:endParaRPr lang="en-US" dirty="0"/>
          </a:p>
        </p:txBody>
      </p:sp>
      <p:sp>
        <p:nvSpPr>
          <p:cNvPr id="76" name="TextBox 75"/>
          <p:cNvSpPr txBox="1"/>
          <p:nvPr/>
        </p:nvSpPr>
        <p:spPr>
          <a:xfrm>
            <a:off x="-1267679" y="638690"/>
            <a:ext cx="348172" cy="369332"/>
          </a:xfrm>
          <a:prstGeom prst="rect">
            <a:avLst/>
          </a:prstGeom>
          <a:noFill/>
        </p:spPr>
        <p:txBody>
          <a:bodyPr wrap="none" rtlCol="0">
            <a:spAutoFit/>
          </a:bodyPr>
          <a:lstStyle/>
          <a:p>
            <a:r>
              <a:rPr lang="hu-HU" dirty="0" smtClean="0">
                <a:solidFill>
                  <a:schemeClr val="accent6"/>
                </a:solidFill>
              </a:rPr>
              <a:t>  </a:t>
            </a:r>
            <a:endParaRPr lang="en-US" dirty="0">
              <a:solidFill>
                <a:schemeClr val="accent6"/>
              </a:solidFill>
            </a:endParaRPr>
          </a:p>
        </p:txBody>
      </p:sp>
      <p:sp>
        <p:nvSpPr>
          <p:cNvPr id="5" name="TextBox 4"/>
          <p:cNvSpPr txBox="1"/>
          <p:nvPr/>
        </p:nvSpPr>
        <p:spPr>
          <a:xfrm>
            <a:off x="233213" y="593971"/>
            <a:ext cx="9194867" cy="369332"/>
          </a:xfrm>
          <a:prstGeom prst="rect">
            <a:avLst/>
          </a:prstGeom>
          <a:noFill/>
        </p:spPr>
        <p:txBody>
          <a:bodyPr wrap="square" rtlCol="0">
            <a:spAutoFit/>
          </a:bodyPr>
          <a:lstStyle/>
          <a:p>
            <a:r>
              <a:rPr lang="hu-HU" dirty="0" smtClean="0">
                <a:solidFill>
                  <a:schemeClr val="accent6"/>
                </a:solidFill>
              </a:rPr>
              <a:t>The GPR </a:t>
            </a:r>
            <a:r>
              <a:rPr lang="hu-HU" dirty="0">
                <a:solidFill>
                  <a:schemeClr val="accent6"/>
                </a:solidFill>
              </a:rPr>
              <a:t>register </a:t>
            </a:r>
            <a:r>
              <a:rPr lang="hu-HU" dirty="0" smtClean="0">
                <a:solidFill>
                  <a:schemeClr val="accent6"/>
                </a:solidFill>
              </a:rPr>
              <a:t>sets </a:t>
            </a:r>
            <a:r>
              <a:rPr lang="hu-HU" dirty="0">
                <a:solidFill>
                  <a:schemeClr val="accent6"/>
                </a:solidFill>
              </a:rPr>
              <a:t>in the ARMv3-ARMv7 and the ARM v8 </a:t>
            </a:r>
            <a:r>
              <a:rPr lang="hu-HU" dirty="0" smtClean="0">
                <a:solidFill>
                  <a:schemeClr val="accent6"/>
                </a:solidFill>
              </a:rPr>
              <a:t>ISA </a:t>
            </a:r>
            <a:r>
              <a:rPr lang="en-US" dirty="0" smtClean="0">
                <a:solidFill>
                  <a:srgbClr val="0070C0"/>
                </a:solidFill>
              </a:rPr>
              <a:t>[</a:t>
            </a:r>
            <a:r>
              <a:rPr lang="hu-HU" dirty="0">
                <a:solidFill>
                  <a:srgbClr val="0070C0"/>
                </a:solidFill>
              </a:rPr>
              <a:t>63</a:t>
            </a:r>
            <a:r>
              <a:rPr lang="en-US" dirty="0">
                <a:solidFill>
                  <a:srgbClr val="0070C0"/>
                </a:solidFill>
              </a:rPr>
              <a:t>], [</a:t>
            </a:r>
            <a:r>
              <a:rPr lang="hu-HU" dirty="0">
                <a:solidFill>
                  <a:srgbClr val="0070C0"/>
                </a:solidFill>
              </a:rPr>
              <a:t>66</a:t>
            </a:r>
            <a:r>
              <a:rPr lang="en-US" dirty="0" smtClean="0">
                <a:solidFill>
                  <a:srgbClr val="0070C0"/>
                </a:solidFill>
              </a:rPr>
              <a:t>]</a:t>
            </a:r>
            <a:endParaRPr lang="en-US" dirty="0">
              <a:solidFill>
                <a:srgbClr val="0070C0"/>
              </a:solidFill>
            </a:endParaRPr>
          </a:p>
        </p:txBody>
      </p:sp>
    </p:spTree>
    <p:extLst>
      <p:ext uri="{BB962C8B-B14F-4D97-AF65-F5344CB8AC3E}">
        <p14:creationId xmlns:p14="http://schemas.microsoft.com/office/powerpoint/2010/main" val="18058968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2.2.2 The GPR register set based SIMD extension</a:t>
            </a:r>
            <a:r>
              <a:rPr lang="hu-HU" dirty="0"/>
              <a:t> </a:t>
            </a:r>
            <a:r>
              <a:rPr lang="hu-HU" dirty="0" smtClean="0"/>
              <a:t>(4)</a:t>
            </a:r>
            <a:endParaRPr lang="en-US" dirty="0"/>
          </a:p>
        </p:txBody>
      </p:sp>
      <p:sp>
        <p:nvSpPr>
          <p:cNvPr id="4" name="Rectangle 3"/>
          <p:cNvSpPr/>
          <p:nvPr/>
        </p:nvSpPr>
        <p:spPr bwMode="auto">
          <a:xfrm>
            <a:off x="6057325" y="2384980"/>
            <a:ext cx="720000" cy="864000"/>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5" name="TextBox 4"/>
          <p:cNvSpPr txBox="1"/>
          <p:nvPr/>
        </p:nvSpPr>
        <p:spPr>
          <a:xfrm>
            <a:off x="6237185" y="2065370"/>
            <a:ext cx="380232" cy="276999"/>
          </a:xfrm>
          <a:prstGeom prst="rect">
            <a:avLst/>
          </a:prstGeom>
          <a:noFill/>
        </p:spPr>
        <p:txBody>
          <a:bodyPr wrap="none" rtlCol="0">
            <a:spAutoFit/>
          </a:bodyPr>
          <a:lstStyle/>
          <a:p>
            <a:r>
              <a:rPr lang="hu-HU" sz="1200" dirty="0" smtClean="0"/>
              <a:t>32</a:t>
            </a:r>
            <a:endParaRPr lang="en-US" sz="1200" dirty="0"/>
          </a:p>
        </p:txBody>
      </p:sp>
      <p:sp>
        <p:nvSpPr>
          <p:cNvPr id="6" name="TextBox 5"/>
          <p:cNvSpPr txBox="1"/>
          <p:nvPr/>
        </p:nvSpPr>
        <p:spPr>
          <a:xfrm>
            <a:off x="5652120" y="2655010"/>
            <a:ext cx="380232" cy="276999"/>
          </a:xfrm>
          <a:prstGeom prst="rect">
            <a:avLst/>
          </a:prstGeom>
          <a:noFill/>
        </p:spPr>
        <p:txBody>
          <a:bodyPr wrap="none" rtlCol="0">
            <a:spAutoFit/>
          </a:bodyPr>
          <a:lstStyle/>
          <a:p>
            <a:r>
              <a:rPr lang="hu-HU" sz="1200" dirty="0" smtClean="0"/>
              <a:t>31</a:t>
            </a:r>
            <a:endParaRPr lang="en-US" sz="1200" dirty="0"/>
          </a:p>
        </p:txBody>
      </p:sp>
      <p:sp>
        <p:nvSpPr>
          <p:cNvPr id="11" name="TextBox 10"/>
          <p:cNvSpPr txBox="1"/>
          <p:nvPr/>
        </p:nvSpPr>
        <p:spPr>
          <a:xfrm>
            <a:off x="566555" y="1320734"/>
            <a:ext cx="1901483" cy="461665"/>
          </a:xfrm>
          <a:prstGeom prst="rect">
            <a:avLst/>
          </a:prstGeom>
          <a:noFill/>
        </p:spPr>
        <p:txBody>
          <a:bodyPr wrap="none" rtlCol="0">
            <a:spAutoFit/>
          </a:bodyPr>
          <a:lstStyle/>
          <a:p>
            <a:pPr algn="ctr"/>
            <a:r>
              <a:rPr lang="hu-HU" sz="1200" b="1" dirty="0"/>
              <a:t>ARMv3</a:t>
            </a:r>
          </a:p>
          <a:p>
            <a:pPr algn="ctr"/>
            <a:r>
              <a:rPr lang="hu-HU" sz="1200" dirty="0" smtClean="0"/>
              <a:t>Previously 26 bitwide)</a:t>
            </a:r>
            <a:endParaRPr lang="en-US" sz="1200" dirty="0"/>
          </a:p>
        </p:txBody>
      </p:sp>
      <p:sp>
        <p:nvSpPr>
          <p:cNvPr id="13" name="TextBox 12"/>
          <p:cNvSpPr txBox="1"/>
          <p:nvPr/>
        </p:nvSpPr>
        <p:spPr>
          <a:xfrm>
            <a:off x="5877145" y="1313765"/>
            <a:ext cx="963725" cy="461665"/>
          </a:xfrm>
          <a:prstGeom prst="rect">
            <a:avLst/>
          </a:prstGeom>
          <a:noFill/>
        </p:spPr>
        <p:txBody>
          <a:bodyPr wrap="none" rtlCol="0">
            <a:spAutoFit/>
          </a:bodyPr>
          <a:lstStyle/>
          <a:p>
            <a:pPr algn="ctr"/>
            <a:r>
              <a:rPr lang="hu-HU" sz="1200" b="1" dirty="0" smtClean="0"/>
              <a:t>ARMv8</a:t>
            </a:r>
          </a:p>
          <a:p>
            <a:pPr algn="ctr"/>
            <a:r>
              <a:rPr lang="hu-HU" sz="1200" dirty="0" smtClean="0"/>
              <a:t>(Aarch32)</a:t>
            </a:r>
          </a:p>
        </p:txBody>
      </p:sp>
      <p:sp>
        <p:nvSpPr>
          <p:cNvPr id="15" name="Rectangle 14"/>
          <p:cNvSpPr/>
          <p:nvPr/>
        </p:nvSpPr>
        <p:spPr bwMode="auto">
          <a:xfrm>
            <a:off x="1045793" y="2391245"/>
            <a:ext cx="720000" cy="324000"/>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16" name="TextBox 15"/>
          <p:cNvSpPr txBox="1"/>
          <p:nvPr/>
        </p:nvSpPr>
        <p:spPr>
          <a:xfrm>
            <a:off x="1225653" y="2082120"/>
            <a:ext cx="380232" cy="276999"/>
          </a:xfrm>
          <a:prstGeom prst="rect">
            <a:avLst/>
          </a:prstGeom>
          <a:noFill/>
        </p:spPr>
        <p:txBody>
          <a:bodyPr wrap="none" rtlCol="0">
            <a:spAutoFit/>
          </a:bodyPr>
          <a:lstStyle/>
          <a:p>
            <a:r>
              <a:rPr lang="hu-HU" sz="1200" dirty="0" smtClean="0"/>
              <a:t>32</a:t>
            </a:r>
            <a:endParaRPr lang="en-US" sz="1200" dirty="0"/>
          </a:p>
        </p:txBody>
      </p:sp>
      <p:sp>
        <p:nvSpPr>
          <p:cNvPr id="17" name="TextBox 16"/>
          <p:cNvSpPr txBox="1"/>
          <p:nvPr/>
        </p:nvSpPr>
        <p:spPr>
          <a:xfrm>
            <a:off x="611560" y="2422913"/>
            <a:ext cx="380232" cy="276999"/>
          </a:xfrm>
          <a:prstGeom prst="rect">
            <a:avLst/>
          </a:prstGeom>
          <a:noFill/>
        </p:spPr>
        <p:txBody>
          <a:bodyPr wrap="none" rtlCol="0">
            <a:spAutoFit/>
          </a:bodyPr>
          <a:lstStyle/>
          <a:p>
            <a:r>
              <a:rPr lang="hu-HU" sz="1200" dirty="0" smtClean="0"/>
              <a:t>13</a:t>
            </a:r>
            <a:endParaRPr lang="en-US" sz="1200" dirty="0"/>
          </a:p>
        </p:txBody>
      </p:sp>
      <p:sp>
        <p:nvSpPr>
          <p:cNvPr id="25" name="Rounded Rectangle 24"/>
          <p:cNvSpPr/>
          <p:nvPr/>
        </p:nvSpPr>
        <p:spPr bwMode="auto">
          <a:xfrm>
            <a:off x="341530" y="3630184"/>
            <a:ext cx="8370930" cy="693704"/>
          </a:xfrm>
          <a:prstGeom prst="roundRect">
            <a:avLst/>
          </a:prstGeom>
          <a:solidFill>
            <a:srgbClr val="CAE8AA"/>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26" name="TextBox 25"/>
          <p:cNvSpPr txBox="1"/>
          <p:nvPr/>
        </p:nvSpPr>
        <p:spPr>
          <a:xfrm>
            <a:off x="360040" y="3732312"/>
            <a:ext cx="1061509" cy="276999"/>
          </a:xfrm>
          <a:prstGeom prst="rect">
            <a:avLst/>
          </a:prstGeom>
          <a:noFill/>
        </p:spPr>
        <p:txBody>
          <a:bodyPr wrap="none" rtlCol="0">
            <a:spAutoFit/>
          </a:bodyPr>
          <a:lstStyle/>
          <a:p>
            <a:r>
              <a:rPr lang="hu-HU" sz="1200" i="1" dirty="0" smtClean="0">
                <a:solidFill>
                  <a:srgbClr val="0070C0"/>
                </a:solidFill>
              </a:rPr>
              <a:t>Scalar data</a:t>
            </a:r>
            <a:endParaRPr lang="en-US" sz="1200" i="1" dirty="0">
              <a:solidFill>
                <a:srgbClr val="0070C0"/>
              </a:solidFill>
            </a:endParaRPr>
          </a:p>
        </p:txBody>
      </p:sp>
      <p:sp>
        <p:nvSpPr>
          <p:cNvPr id="27" name="TextBox 26"/>
          <p:cNvSpPr txBox="1"/>
          <p:nvPr/>
        </p:nvSpPr>
        <p:spPr>
          <a:xfrm>
            <a:off x="1269254" y="3917086"/>
            <a:ext cx="574196" cy="276999"/>
          </a:xfrm>
          <a:prstGeom prst="rect">
            <a:avLst/>
          </a:prstGeom>
          <a:noFill/>
        </p:spPr>
        <p:txBody>
          <a:bodyPr wrap="none" rtlCol="0">
            <a:spAutoFit/>
          </a:bodyPr>
          <a:lstStyle/>
          <a:p>
            <a:r>
              <a:rPr lang="hu-HU" sz="1200" dirty="0" smtClean="0"/>
              <a:t>FX32</a:t>
            </a:r>
            <a:endParaRPr lang="en-US" sz="1200" dirty="0"/>
          </a:p>
        </p:txBody>
      </p:sp>
      <p:sp>
        <p:nvSpPr>
          <p:cNvPr id="28" name="TextBox 27"/>
          <p:cNvSpPr txBox="1"/>
          <p:nvPr/>
        </p:nvSpPr>
        <p:spPr>
          <a:xfrm>
            <a:off x="7557130" y="3917086"/>
            <a:ext cx="840295" cy="276999"/>
          </a:xfrm>
          <a:prstGeom prst="rect">
            <a:avLst/>
          </a:prstGeom>
          <a:noFill/>
        </p:spPr>
        <p:txBody>
          <a:bodyPr wrap="none" rtlCol="0">
            <a:spAutoFit/>
          </a:bodyPr>
          <a:lstStyle/>
          <a:p>
            <a:r>
              <a:rPr lang="hu-HU" sz="1200" dirty="0" smtClean="0"/>
              <a:t>FX32/64</a:t>
            </a:r>
            <a:endParaRPr lang="en-US" sz="1200" dirty="0"/>
          </a:p>
        </p:txBody>
      </p:sp>
      <p:sp>
        <p:nvSpPr>
          <p:cNvPr id="29" name="TextBox 28"/>
          <p:cNvSpPr txBox="1"/>
          <p:nvPr/>
        </p:nvSpPr>
        <p:spPr>
          <a:xfrm>
            <a:off x="4782729" y="1313765"/>
            <a:ext cx="779381" cy="276999"/>
          </a:xfrm>
          <a:prstGeom prst="rect">
            <a:avLst/>
          </a:prstGeom>
          <a:noFill/>
        </p:spPr>
        <p:txBody>
          <a:bodyPr wrap="none" rtlCol="0">
            <a:spAutoFit/>
          </a:bodyPr>
          <a:lstStyle/>
          <a:p>
            <a:r>
              <a:rPr lang="hu-HU" sz="1200" b="1" dirty="0" smtClean="0"/>
              <a:t>ARMv7</a:t>
            </a:r>
            <a:endParaRPr lang="en-US" sz="1200" b="1" dirty="0"/>
          </a:p>
        </p:txBody>
      </p:sp>
      <p:sp>
        <p:nvSpPr>
          <p:cNvPr id="30" name="Rounded Rectangle 29"/>
          <p:cNvSpPr/>
          <p:nvPr/>
        </p:nvSpPr>
        <p:spPr bwMode="auto">
          <a:xfrm>
            <a:off x="3026054" y="4599129"/>
            <a:ext cx="5652000" cy="1296000"/>
          </a:xfrm>
          <a:prstGeom prst="roundRect">
            <a:avLst/>
          </a:prstGeom>
          <a:solidFill>
            <a:srgbClr val="FFEBAB"/>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31" name="TextBox 30"/>
          <p:cNvSpPr txBox="1"/>
          <p:nvPr/>
        </p:nvSpPr>
        <p:spPr>
          <a:xfrm>
            <a:off x="3543110" y="4657680"/>
            <a:ext cx="1460076" cy="492443"/>
          </a:xfrm>
          <a:prstGeom prst="rect">
            <a:avLst/>
          </a:prstGeom>
          <a:noFill/>
        </p:spPr>
        <p:txBody>
          <a:bodyPr wrap="square" rtlCol="0">
            <a:spAutoFit/>
          </a:bodyPr>
          <a:lstStyle/>
          <a:p>
            <a:pPr algn="ctr"/>
            <a:r>
              <a:rPr lang="hu-HU" sz="1300" b="1" dirty="0" smtClean="0">
                <a:solidFill>
                  <a:srgbClr val="FF0000"/>
                </a:solidFill>
              </a:rPr>
              <a:t>SIMD</a:t>
            </a:r>
          </a:p>
          <a:p>
            <a:pPr algn="ctr"/>
            <a:r>
              <a:rPr lang="hu-HU" sz="1300" b="1" dirty="0" smtClean="0">
                <a:solidFill>
                  <a:srgbClr val="FF0000"/>
                </a:solidFill>
              </a:rPr>
              <a:t>extension</a:t>
            </a:r>
            <a:endParaRPr lang="en-US" sz="1300" b="1" dirty="0">
              <a:solidFill>
                <a:srgbClr val="FF0000"/>
              </a:solidFill>
            </a:endParaRPr>
          </a:p>
        </p:txBody>
      </p:sp>
      <p:sp>
        <p:nvSpPr>
          <p:cNvPr id="32" name="Rectangle 31"/>
          <p:cNvSpPr/>
          <p:nvPr/>
        </p:nvSpPr>
        <p:spPr>
          <a:xfrm>
            <a:off x="3268694" y="5402852"/>
            <a:ext cx="2029611" cy="461665"/>
          </a:xfrm>
          <a:prstGeom prst="rect">
            <a:avLst/>
          </a:prstGeom>
        </p:spPr>
        <p:txBody>
          <a:bodyPr wrap="square">
            <a:spAutoFit/>
          </a:bodyPr>
          <a:lstStyle/>
          <a:p>
            <a:pPr algn="ctr"/>
            <a:r>
              <a:rPr lang="hu-HU" sz="1200" dirty="0" smtClean="0"/>
              <a:t>32-bit </a:t>
            </a:r>
            <a:r>
              <a:rPr lang="hu-HU" sz="1200" dirty="0"/>
              <a:t>wide </a:t>
            </a:r>
            <a:r>
              <a:rPr lang="hu-HU" sz="1200" dirty="0" smtClean="0"/>
              <a:t>FX-SIMD FX8/16 </a:t>
            </a:r>
            <a:r>
              <a:rPr lang="hu-HU" sz="1200" dirty="0"/>
              <a:t>operations</a:t>
            </a:r>
            <a:endParaRPr lang="en-US" sz="1200" dirty="0"/>
          </a:p>
        </p:txBody>
      </p:sp>
      <p:sp>
        <p:nvSpPr>
          <p:cNvPr id="33" name="TextBox 32"/>
          <p:cNvSpPr txBox="1"/>
          <p:nvPr/>
        </p:nvSpPr>
        <p:spPr>
          <a:xfrm>
            <a:off x="3644826" y="3791086"/>
            <a:ext cx="1074332" cy="292388"/>
          </a:xfrm>
          <a:prstGeom prst="rect">
            <a:avLst/>
          </a:prstGeom>
          <a:noFill/>
        </p:spPr>
        <p:txBody>
          <a:bodyPr wrap="none" rtlCol="0">
            <a:spAutoFit/>
          </a:bodyPr>
          <a:lstStyle/>
          <a:p>
            <a:pPr algn="ctr"/>
            <a:r>
              <a:rPr lang="hu-HU" sz="1300" b="1" dirty="0" smtClean="0">
                <a:solidFill>
                  <a:srgbClr val="FF0000"/>
                </a:solidFill>
              </a:rPr>
              <a:t>Basic ISA</a:t>
            </a:r>
            <a:endParaRPr lang="en-US" sz="1300" b="1" dirty="0">
              <a:solidFill>
                <a:srgbClr val="FF0000"/>
              </a:solidFill>
            </a:endParaRPr>
          </a:p>
        </p:txBody>
      </p:sp>
      <p:sp>
        <p:nvSpPr>
          <p:cNvPr id="34" name="TextBox 33"/>
          <p:cNvSpPr txBox="1"/>
          <p:nvPr/>
        </p:nvSpPr>
        <p:spPr>
          <a:xfrm>
            <a:off x="28441" y="638690"/>
            <a:ext cx="9207329" cy="369332"/>
          </a:xfrm>
          <a:prstGeom prst="rect">
            <a:avLst/>
          </a:prstGeom>
          <a:noFill/>
        </p:spPr>
        <p:txBody>
          <a:bodyPr wrap="none" rtlCol="0">
            <a:spAutoFit/>
          </a:bodyPr>
          <a:lstStyle/>
          <a:p>
            <a:r>
              <a:rPr lang="hu-HU" dirty="0" smtClean="0">
                <a:solidFill>
                  <a:schemeClr val="accent6"/>
                </a:solidFill>
              </a:rPr>
              <a:t> Introduction of the GPR register set based SIMD extension in the ARMv6 ISA</a:t>
            </a:r>
            <a:endParaRPr lang="en-US" dirty="0">
              <a:solidFill>
                <a:schemeClr val="accent6"/>
              </a:solidFill>
            </a:endParaRPr>
          </a:p>
        </p:txBody>
      </p:sp>
      <p:sp>
        <p:nvSpPr>
          <p:cNvPr id="35" name="TextBox 34"/>
          <p:cNvSpPr txBox="1"/>
          <p:nvPr/>
        </p:nvSpPr>
        <p:spPr>
          <a:xfrm>
            <a:off x="341530" y="1811548"/>
            <a:ext cx="1766830" cy="265807"/>
          </a:xfrm>
          <a:prstGeom prst="rect">
            <a:avLst/>
          </a:prstGeom>
          <a:noFill/>
        </p:spPr>
        <p:txBody>
          <a:bodyPr wrap="none" rtlCol="0">
            <a:spAutoFit/>
          </a:bodyPr>
          <a:lstStyle/>
          <a:p>
            <a:r>
              <a:rPr lang="hu-HU" sz="1300" b="1" dirty="0" smtClean="0">
                <a:solidFill>
                  <a:srgbClr val="0070C0"/>
                </a:solidFill>
              </a:rPr>
              <a:t>GPR register set </a:t>
            </a:r>
            <a:endParaRPr lang="en-US" sz="1300" b="1" dirty="0">
              <a:solidFill>
                <a:srgbClr val="0070C0"/>
              </a:solidFill>
            </a:endParaRPr>
          </a:p>
        </p:txBody>
      </p:sp>
      <p:sp>
        <p:nvSpPr>
          <p:cNvPr id="24" name="Rectangle 23"/>
          <p:cNvSpPr/>
          <p:nvPr/>
        </p:nvSpPr>
        <p:spPr bwMode="auto">
          <a:xfrm>
            <a:off x="7272460" y="2384980"/>
            <a:ext cx="1440000" cy="864000"/>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36" name="TextBox 35"/>
          <p:cNvSpPr txBox="1"/>
          <p:nvPr/>
        </p:nvSpPr>
        <p:spPr>
          <a:xfrm>
            <a:off x="7722270" y="2057907"/>
            <a:ext cx="380232" cy="276999"/>
          </a:xfrm>
          <a:prstGeom prst="rect">
            <a:avLst/>
          </a:prstGeom>
          <a:noFill/>
        </p:spPr>
        <p:txBody>
          <a:bodyPr wrap="none" rtlCol="0">
            <a:spAutoFit/>
          </a:bodyPr>
          <a:lstStyle/>
          <a:p>
            <a:r>
              <a:rPr lang="hu-HU" sz="1200" dirty="0" smtClean="0"/>
              <a:t>64</a:t>
            </a:r>
            <a:endParaRPr lang="en-US" sz="1200" dirty="0"/>
          </a:p>
        </p:txBody>
      </p:sp>
      <p:sp>
        <p:nvSpPr>
          <p:cNvPr id="37" name="TextBox 36"/>
          <p:cNvSpPr txBox="1"/>
          <p:nvPr/>
        </p:nvSpPr>
        <p:spPr>
          <a:xfrm>
            <a:off x="6912260" y="2655010"/>
            <a:ext cx="380232" cy="276999"/>
          </a:xfrm>
          <a:prstGeom prst="rect">
            <a:avLst/>
          </a:prstGeom>
          <a:noFill/>
        </p:spPr>
        <p:txBody>
          <a:bodyPr wrap="none" rtlCol="0">
            <a:spAutoFit/>
          </a:bodyPr>
          <a:lstStyle/>
          <a:p>
            <a:r>
              <a:rPr lang="hu-HU" sz="1200" dirty="0" smtClean="0"/>
              <a:t>31</a:t>
            </a:r>
            <a:endParaRPr lang="en-US" sz="1200" dirty="0"/>
          </a:p>
        </p:txBody>
      </p:sp>
      <p:sp>
        <p:nvSpPr>
          <p:cNvPr id="38" name="TextBox 37"/>
          <p:cNvSpPr txBox="1"/>
          <p:nvPr/>
        </p:nvSpPr>
        <p:spPr>
          <a:xfrm>
            <a:off x="7468045" y="1313765"/>
            <a:ext cx="989373" cy="461665"/>
          </a:xfrm>
          <a:prstGeom prst="rect">
            <a:avLst/>
          </a:prstGeom>
          <a:noFill/>
        </p:spPr>
        <p:txBody>
          <a:bodyPr wrap="none" rtlCol="0">
            <a:spAutoFit/>
          </a:bodyPr>
          <a:lstStyle/>
          <a:p>
            <a:pPr algn="ctr"/>
            <a:r>
              <a:rPr lang="hu-HU" sz="1200" b="1" dirty="0" smtClean="0"/>
              <a:t>ARMv8</a:t>
            </a:r>
          </a:p>
          <a:p>
            <a:pPr algn="ctr"/>
            <a:r>
              <a:rPr lang="hu-HU" sz="1200" dirty="0" smtClean="0"/>
              <a:t>(AArch64)</a:t>
            </a:r>
          </a:p>
        </p:txBody>
      </p:sp>
      <p:sp>
        <p:nvSpPr>
          <p:cNvPr id="39" name="Rectangle 38"/>
          <p:cNvSpPr/>
          <p:nvPr/>
        </p:nvSpPr>
        <p:spPr bwMode="auto">
          <a:xfrm>
            <a:off x="4826213" y="2387975"/>
            <a:ext cx="720000" cy="324000"/>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40" name="TextBox 39"/>
          <p:cNvSpPr txBox="1"/>
          <p:nvPr/>
        </p:nvSpPr>
        <p:spPr>
          <a:xfrm>
            <a:off x="5006073" y="2078850"/>
            <a:ext cx="380232" cy="276999"/>
          </a:xfrm>
          <a:prstGeom prst="rect">
            <a:avLst/>
          </a:prstGeom>
          <a:noFill/>
        </p:spPr>
        <p:txBody>
          <a:bodyPr wrap="none" rtlCol="0">
            <a:spAutoFit/>
          </a:bodyPr>
          <a:lstStyle/>
          <a:p>
            <a:r>
              <a:rPr lang="hu-HU" sz="1200" dirty="0" smtClean="0"/>
              <a:t>32</a:t>
            </a:r>
            <a:endParaRPr lang="en-US" sz="1200" dirty="0"/>
          </a:p>
        </p:txBody>
      </p:sp>
      <p:sp>
        <p:nvSpPr>
          <p:cNvPr id="41" name="TextBox 40"/>
          <p:cNvSpPr txBox="1"/>
          <p:nvPr/>
        </p:nvSpPr>
        <p:spPr>
          <a:xfrm>
            <a:off x="4391980" y="2419643"/>
            <a:ext cx="380232" cy="276999"/>
          </a:xfrm>
          <a:prstGeom prst="rect">
            <a:avLst/>
          </a:prstGeom>
          <a:noFill/>
        </p:spPr>
        <p:txBody>
          <a:bodyPr wrap="none" rtlCol="0">
            <a:spAutoFit/>
          </a:bodyPr>
          <a:lstStyle/>
          <a:p>
            <a:r>
              <a:rPr lang="hu-HU" sz="1200" dirty="0" smtClean="0"/>
              <a:t>13</a:t>
            </a:r>
            <a:endParaRPr lang="en-US" sz="1200" dirty="0"/>
          </a:p>
        </p:txBody>
      </p:sp>
      <p:sp>
        <p:nvSpPr>
          <p:cNvPr id="42" name="TextBox 41"/>
          <p:cNvSpPr txBox="1"/>
          <p:nvPr/>
        </p:nvSpPr>
        <p:spPr>
          <a:xfrm>
            <a:off x="2906815" y="1152563"/>
            <a:ext cx="521297" cy="461665"/>
          </a:xfrm>
          <a:prstGeom prst="rect">
            <a:avLst/>
          </a:prstGeom>
          <a:noFill/>
        </p:spPr>
        <p:txBody>
          <a:bodyPr wrap="none" rtlCol="0">
            <a:spAutoFit/>
          </a:bodyPr>
          <a:lstStyle/>
          <a:p>
            <a:r>
              <a:rPr lang="hu-HU" sz="2400" dirty="0" smtClean="0"/>
              <a:t>...</a:t>
            </a:r>
            <a:endParaRPr lang="en-US" sz="2400" dirty="0"/>
          </a:p>
        </p:txBody>
      </p:sp>
      <p:sp>
        <p:nvSpPr>
          <p:cNvPr id="43" name="TextBox 42"/>
          <p:cNvSpPr txBox="1"/>
          <p:nvPr/>
        </p:nvSpPr>
        <p:spPr>
          <a:xfrm>
            <a:off x="2906815" y="2226744"/>
            <a:ext cx="521297" cy="461665"/>
          </a:xfrm>
          <a:prstGeom prst="rect">
            <a:avLst/>
          </a:prstGeom>
          <a:noFill/>
        </p:spPr>
        <p:txBody>
          <a:bodyPr wrap="none" rtlCol="0">
            <a:spAutoFit/>
          </a:bodyPr>
          <a:lstStyle/>
          <a:p>
            <a:r>
              <a:rPr lang="hu-HU" sz="2400" dirty="0" smtClean="0"/>
              <a:t>...</a:t>
            </a:r>
            <a:endParaRPr lang="en-US" sz="2400" dirty="0"/>
          </a:p>
        </p:txBody>
      </p:sp>
      <p:sp>
        <p:nvSpPr>
          <p:cNvPr id="44" name="TextBox 43"/>
          <p:cNvSpPr txBox="1"/>
          <p:nvPr/>
        </p:nvSpPr>
        <p:spPr>
          <a:xfrm>
            <a:off x="3127580" y="5139190"/>
            <a:ext cx="1000595" cy="276999"/>
          </a:xfrm>
          <a:prstGeom prst="rect">
            <a:avLst/>
          </a:prstGeom>
          <a:noFill/>
        </p:spPr>
        <p:txBody>
          <a:bodyPr wrap="none" rtlCol="0">
            <a:spAutoFit/>
          </a:bodyPr>
          <a:lstStyle/>
          <a:p>
            <a:r>
              <a:rPr lang="hu-HU" sz="1200" i="1" dirty="0" smtClean="0">
                <a:solidFill>
                  <a:srgbClr val="0070C0"/>
                </a:solidFill>
              </a:rPr>
              <a:t>SIMD data</a:t>
            </a:r>
            <a:endParaRPr lang="en-US" sz="1200" i="1" dirty="0">
              <a:solidFill>
                <a:srgbClr val="0070C0"/>
              </a:solidFill>
            </a:endParaRPr>
          </a:p>
        </p:txBody>
      </p:sp>
      <p:sp>
        <p:nvSpPr>
          <p:cNvPr id="45" name="TextBox 44"/>
          <p:cNvSpPr txBox="1"/>
          <p:nvPr/>
        </p:nvSpPr>
        <p:spPr>
          <a:xfrm>
            <a:off x="3806915" y="1305707"/>
            <a:ext cx="779380" cy="276999"/>
          </a:xfrm>
          <a:prstGeom prst="rect">
            <a:avLst/>
          </a:prstGeom>
          <a:noFill/>
        </p:spPr>
        <p:txBody>
          <a:bodyPr wrap="none" rtlCol="0">
            <a:spAutoFit/>
          </a:bodyPr>
          <a:lstStyle/>
          <a:p>
            <a:pPr algn="ctr"/>
            <a:r>
              <a:rPr lang="hu-HU" sz="1200" b="1" dirty="0" smtClean="0"/>
              <a:t>ARMv6</a:t>
            </a:r>
            <a:endParaRPr lang="hu-HU" sz="1200" b="1" dirty="0"/>
          </a:p>
        </p:txBody>
      </p:sp>
    </p:spTree>
    <p:extLst>
      <p:ext uri="{BB962C8B-B14F-4D97-AF65-F5344CB8AC3E}">
        <p14:creationId xmlns:p14="http://schemas.microsoft.com/office/powerpoint/2010/main" val="32625088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2.2.2 The GPR register set based SIMD extension</a:t>
            </a:r>
            <a:r>
              <a:rPr lang="hu-HU" dirty="0"/>
              <a:t> </a:t>
            </a:r>
            <a:r>
              <a:rPr lang="hu-HU" dirty="0" smtClean="0"/>
              <a:t>(5)</a:t>
            </a:r>
            <a:endParaRPr lang="en-US" dirty="0"/>
          </a:p>
        </p:txBody>
      </p:sp>
      <p:sp>
        <p:nvSpPr>
          <p:cNvPr id="3" name="TextBox 2"/>
          <p:cNvSpPr txBox="1"/>
          <p:nvPr/>
        </p:nvSpPr>
        <p:spPr>
          <a:xfrm>
            <a:off x="447932" y="1040346"/>
            <a:ext cx="8662179" cy="2369880"/>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US" sz="1600" dirty="0" smtClean="0">
                <a:solidFill>
                  <a:srgbClr val="000000"/>
                </a:solidFill>
              </a:rPr>
              <a:t>It </a:t>
            </a:r>
            <a:r>
              <a:rPr lang="hu-HU" sz="1600" dirty="0" smtClean="0">
                <a:solidFill>
                  <a:srgbClr val="000000"/>
                </a:solidFill>
              </a:rPr>
              <a:t>supports </a:t>
            </a:r>
            <a:r>
              <a:rPr lang="hu-HU" sz="1600" dirty="0" smtClean="0">
                <a:solidFill>
                  <a:srgbClr val="0070C0"/>
                </a:solidFill>
              </a:rPr>
              <a:t>FX-SIMD operations </a:t>
            </a:r>
            <a:r>
              <a:rPr lang="hu-HU" sz="1600" dirty="0" smtClean="0">
                <a:solidFill>
                  <a:srgbClr val="000000"/>
                </a:solidFill>
              </a:rPr>
              <a:t>on 32-bit wide SIMD data in the GPR registers.</a:t>
            </a:r>
          </a:p>
          <a:p>
            <a:pPr marL="285750" indent="-285750">
              <a:spcAft>
                <a:spcPts val="600"/>
              </a:spcAft>
              <a:buFont typeface="Arial" panose="020B0604020202020204" pitchFamily="34" charset="0"/>
              <a:buChar char="•"/>
            </a:pPr>
            <a:r>
              <a:rPr lang="hu-HU" sz="1600" dirty="0" smtClean="0"/>
              <a:t>Available instructions </a:t>
            </a:r>
            <a:r>
              <a:rPr lang="hu-HU" sz="1600" dirty="0" smtClean="0">
                <a:solidFill>
                  <a:srgbClr val="000000"/>
                </a:solidFill>
              </a:rPr>
              <a:t>perform </a:t>
            </a:r>
            <a:r>
              <a:rPr lang="hu-HU" sz="1600" dirty="0" smtClean="0">
                <a:solidFill>
                  <a:srgbClr val="0070C0"/>
                </a:solidFill>
              </a:rPr>
              <a:t>operations on </a:t>
            </a:r>
            <a:r>
              <a:rPr lang="en-US" sz="1600" dirty="0" smtClean="0">
                <a:solidFill>
                  <a:srgbClr val="0070C0"/>
                </a:solidFill>
              </a:rPr>
              <a:t>4xFX8 or</a:t>
            </a:r>
            <a:r>
              <a:rPr lang="hu-HU" sz="1600" dirty="0" smtClean="0">
                <a:solidFill>
                  <a:srgbClr val="0070C0"/>
                </a:solidFill>
              </a:rPr>
              <a:t> </a:t>
            </a:r>
            <a:r>
              <a:rPr lang="en-US" sz="1600" dirty="0" smtClean="0">
                <a:solidFill>
                  <a:srgbClr val="0070C0"/>
                </a:solidFill>
              </a:rPr>
              <a:t>2xFX16</a:t>
            </a:r>
            <a:r>
              <a:rPr lang="hu-HU" sz="1600" dirty="0" smtClean="0">
                <a:solidFill>
                  <a:srgbClr val="0070C0"/>
                </a:solidFill>
              </a:rPr>
              <a:t> data in parallel</a:t>
            </a:r>
            <a:r>
              <a:rPr lang="en-US" sz="1600" dirty="0" smtClean="0">
                <a:solidFill>
                  <a:srgbClr val="0070C0"/>
                </a:solidFill>
              </a:rPr>
              <a:t>.</a:t>
            </a:r>
          </a:p>
          <a:p>
            <a:pPr marL="285750" indent="-285750">
              <a:spcAft>
                <a:spcPts val="600"/>
              </a:spcAft>
              <a:buFont typeface="Arial" panose="020B0604020202020204" pitchFamily="34" charset="0"/>
              <a:buChar char="•"/>
            </a:pPr>
            <a:r>
              <a:rPr lang="en-US" sz="1600" dirty="0" smtClean="0">
                <a:solidFill>
                  <a:srgbClr val="000000"/>
                </a:solidFill>
              </a:rPr>
              <a:t>It is similar to Intel’ s MMX x86 ISA extension from 1997.</a:t>
            </a:r>
          </a:p>
          <a:p>
            <a:pPr marL="285750" indent="-285750">
              <a:buFont typeface="Arial" panose="020B0604020202020204" pitchFamily="34" charset="0"/>
              <a:buChar char="•"/>
            </a:pPr>
            <a:r>
              <a:rPr lang="hu-HU" sz="1600" dirty="0" smtClean="0">
                <a:solidFill>
                  <a:srgbClr val="000000"/>
                </a:solidFill>
              </a:rPr>
              <a:t>The GPR register set based </a:t>
            </a:r>
            <a:r>
              <a:rPr lang="hu-HU" sz="1600" dirty="0" smtClean="0"/>
              <a:t>SIMD extension </a:t>
            </a:r>
            <a:r>
              <a:rPr lang="hu-HU" sz="1600" dirty="0" smtClean="0">
                <a:solidFill>
                  <a:srgbClr val="000000"/>
                </a:solidFill>
              </a:rPr>
              <a:t>as introduced into the </a:t>
            </a:r>
            <a:r>
              <a:rPr lang="hu-HU" sz="1600" dirty="0">
                <a:solidFill>
                  <a:srgbClr val="000000"/>
                </a:solidFill>
              </a:rPr>
              <a:t>ARMv6 </a:t>
            </a:r>
            <a:r>
              <a:rPr lang="hu-HU" sz="1600" dirty="0" smtClean="0">
                <a:solidFill>
                  <a:srgbClr val="000000"/>
                </a:solidFill>
              </a:rPr>
              <a:t>ISA</a:t>
            </a:r>
          </a:p>
          <a:p>
            <a:pPr>
              <a:spcAft>
                <a:spcPts val="600"/>
              </a:spcAft>
            </a:pPr>
            <a:r>
              <a:rPr lang="hu-HU" sz="1600" dirty="0">
                <a:solidFill>
                  <a:srgbClr val="000000"/>
                </a:solidFill>
              </a:rPr>
              <a:t> </a:t>
            </a:r>
            <a:r>
              <a:rPr lang="hu-HU" sz="1600" dirty="0" smtClean="0">
                <a:solidFill>
                  <a:srgbClr val="000000"/>
                </a:solidFill>
              </a:rPr>
              <a:t>     </a:t>
            </a:r>
            <a:r>
              <a:rPr lang="hu-HU" sz="1600" dirty="0">
                <a:solidFill>
                  <a:srgbClr val="000000"/>
                </a:solidFill>
              </a:rPr>
              <a:t>version </a:t>
            </a:r>
            <a:r>
              <a:rPr lang="hu-HU" sz="1600" dirty="0" smtClean="0">
                <a:solidFill>
                  <a:srgbClr val="000000"/>
                </a:solidFill>
              </a:rPr>
              <a:t>provides</a:t>
            </a:r>
            <a:r>
              <a:rPr lang="en-US" sz="1600" dirty="0" smtClean="0">
                <a:solidFill>
                  <a:srgbClr val="000000"/>
                </a:solidFill>
              </a:rPr>
              <a:t> </a:t>
            </a:r>
            <a:r>
              <a:rPr lang="hu-HU" sz="1600" dirty="0" smtClean="0">
                <a:solidFill>
                  <a:srgbClr val="000000"/>
                </a:solidFill>
              </a:rPr>
              <a:t>only </a:t>
            </a:r>
            <a:r>
              <a:rPr lang="en-US" sz="1600" dirty="0" smtClean="0">
                <a:solidFill>
                  <a:srgbClr val="000000"/>
                </a:solidFill>
              </a:rPr>
              <a:t>a</a:t>
            </a:r>
            <a:r>
              <a:rPr lang="hu-HU" sz="1600" dirty="0" smtClean="0">
                <a:solidFill>
                  <a:srgbClr val="000000"/>
                </a:solidFill>
              </a:rPr>
              <a:t> </a:t>
            </a:r>
            <a:r>
              <a:rPr lang="en-US" sz="1600" dirty="0" smtClean="0">
                <a:solidFill>
                  <a:srgbClr val="0070C0"/>
                </a:solidFill>
              </a:rPr>
              <a:t>modest performance boosting potential</a:t>
            </a:r>
            <a:r>
              <a:rPr lang="hu-HU" sz="1600" dirty="0" smtClean="0">
                <a:solidFill>
                  <a:srgbClr val="0070C0"/>
                </a:solidFill>
              </a:rPr>
              <a:t>.</a:t>
            </a:r>
          </a:p>
          <a:p>
            <a:r>
              <a:rPr lang="hu-HU" sz="1600" dirty="0" smtClean="0"/>
              <a:t>    By </a:t>
            </a:r>
            <a:r>
              <a:rPr lang="hu-HU" sz="1600" dirty="0"/>
              <a:t>contrast the subsequently, in the ARMv7 ISA version introduced, secondary</a:t>
            </a:r>
          </a:p>
          <a:p>
            <a:r>
              <a:rPr lang="hu-HU" sz="1600" dirty="0"/>
              <a:t>      register set based </a:t>
            </a:r>
            <a:r>
              <a:rPr lang="en-US" sz="1600" dirty="0">
                <a:solidFill>
                  <a:srgbClr val="0070C0"/>
                </a:solidFill>
              </a:rPr>
              <a:t>advanced SIMD </a:t>
            </a:r>
            <a:r>
              <a:rPr lang="hu-HU" sz="1600" dirty="0">
                <a:solidFill>
                  <a:srgbClr val="0070C0"/>
                </a:solidFill>
              </a:rPr>
              <a:t>(NEON) </a:t>
            </a:r>
            <a:r>
              <a:rPr lang="en-US" sz="1600" dirty="0">
                <a:solidFill>
                  <a:srgbClr val="0070C0"/>
                </a:solidFill>
              </a:rPr>
              <a:t>extension </a:t>
            </a:r>
            <a:r>
              <a:rPr lang="hu-HU" sz="1600" dirty="0">
                <a:solidFill>
                  <a:srgbClr val="000000"/>
                </a:solidFill>
              </a:rPr>
              <a:t>has a </a:t>
            </a:r>
            <a:r>
              <a:rPr lang="hu-HU" sz="1600" dirty="0">
                <a:solidFill>
                  <a:srgbClr val="0070C0"/>
                </a:solidFill>
              </a:rPr>
              <a:t>much higher</a:t>
            </a:r>
          </a:p>
          <a:p>
            <a:r>
              <a:rPr lang="hu-HU" sz="1600" dirty="0">
                <a:solidFill>
                  <a:srgbClr val="0070C0"/>
                </a:solidFill>
              </a:rPr>
              <a:t>      performance boosting potential</a:t>
            </a:r>
            <a:r>
              <a:rPr lang="hu-HU" sz="1600" dirty="0" smtClean="0">
                <a:solidFill>
                  <a:srgbClr val="0070C0"/>
                </a:solidFill>
              </a:rPr>
              <a:t>.    </a:t>
            </a:r>
            <a:endParaRPr lang="en-US" sz="1600" dirty="0">
              <a:solidFill>
                <a:srgbClr val="0070C0"/>
              </a:solidFill>
            </a:endParaRPr>
          </a:p>
        </p:txBody>
      </p:sp>
      <p:sp>
        <p:nvSpPr>
          <p:cNvPr id="5" name="TextBox 4"/>
          <p:cNvSpPr txBox="1"/>
          <p:nvPr/>
        </p:nvSpPr>
        <p:spPr>
          <a:xfrm>
            <a:off x="187465" y="638690"/>
            <a:ext cx="5333511" cy="369332"/>
          </a:xfrm>
          <a:prstGeom prst="rect">
            <a:avLst/>
          </a:prstGeom>
          <a:noFill/>
        </p:spPr>
        <p:txBody>
          <a:bodyPr wrap="none" rtlCol="0">
            <a:spAutoFit/>
          </a:bodyPr>
          <a:lstStyle/>
          <a:p>
            <a:r>
              <a:rPr lang="hu-HU" dirty="0" smtClean="0">
                <a:solidFill>
                  <a:schemeClr val="accent6"/>
                </a:solidFill>
              </a:rPr>
              <a:t> The GPR register set based SIMD extension</a:t>
            </a:r>
            <a:endParaRPr lang="en-US" dirty="0">
              <a:solidFill>
                <a:schemeClr val="accent6"/>
              </a:solidFill>
            </a:endParaRPr>
          </a:p>
        </p:txBody>
      </p:sp>
    </p:spTree>
    <p:extLst>
      <p:ext uri="{BB962C8B-B14F-4D97-AF65-F5344CB8AC3E}">
        <p14:creationId xmlns:p14="http://schemas.microsoft.com/office/powerpoint/2010/main" val="232310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2F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296864" y="1583795"/>
            <a:ext cx="8505606" cy="495056"/>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hu-HU" sz="2000" dirty="0" smtClean="0">
                <a:solidFill>
                  <a:schemeClr val="accent6"/>
                </a:solidFill>
              </a:rPr>
              <a:t>2.</a:t>
            </a:r>
            <a:r>
              <a:rPr lang="en-US" sz="2000" dirty="0" smtClean="0">
                <a:solidFill>
                  <a:schemeClr val="accent6"/>
                </a:solidFill>
              </a:rPr>
              <a:t> </a:t>
            </a:r>
            <a:r>
              <a:rPr lang="en-US" sz="1900" dirty="0">
                <a:solidFill>
                  <a:schemeClr val="bg1"/>
                </a:solidFill>
              </a:rPr>
              <a:t>2.2.3 </a:t>
            </a:r>
            <a:r>
              <a:rPr lang="hu-HU" sz="1900" dirty="0" smtClean="0">
                <a:solidFill>
                  <a:schemeClr val="bg1"/>
                </a:solidFill>
              </a:rPr>
              <a:t>S</a:t>
            </a:r>
            <a:r>
              <a:rPr lang="en-US" sz="1900" dirty="0" err="1" smtClean="0">
                <a:solidFill>
                  <a:schemeClr val="bg1"/>
                </a:solidFill>
              </a:rPr>
              <a:t>econdary</a:t>
            </a:r>
            <a:r>
              <a:rPr lang="en-US" sz="1900" dirty="0" smtClean="0">
                <a:solidFill>
                  <a:schemeClr val="bg1"/>
                </a:solidFill>
              </a:rPr>
              <a:t> </a:t>
            </a:r>
            <a:r>
              <a:rPr lang="en-US" sz="1900" dirty="0">
                <a:solidFill>
                  <a:schemeClr val="bg1"/>
                </a:solidFill>
              </a:rPr>
              <a:t>register set </a:t>
            </a:r>
            <a:r>
              <a:rPr lang="en-US" sz="1900" dirty="0" smtClean="0">
                <a:solidFill>
                  <a:schemeClr val="bg1"/>
                </a:solidFill>
              </a:rPr>
              <a:t>based</a:t>
            </a:r>
            <a:r>
              <a:rPr lang="hu-HU" sz="1900" dirty="0" smtClean="0">
                <a:solidFill>
                  <a:schemeClr val="bg1"/>
                </a:solidFill>
              </a:rPr>
              <a:t> </a:t>
            </a:r>
            <a:r>
              <a:rPr lang="en-US" sz="1900" dirty="0" smtClean="0">
                <a:solidFill>
                  <a:schemeClr val="bg1"/>
                </a:solidFill>
              </a:rPr>
              <a:t>extensions</a:t>
            </a:r>
            <a:endParaRPr lang="en-US" sz="1900" dirty="0">
              <a:solidFill>
                <a:schemeClr val="bg1"/>
              </a:solidFill>
            </a:endParaRPr>
          </a:p>
        </p:txBody>
      </p:sp>
    </p:spTree>
    <p:extLst>
      <p:ext uri="{BB962C8B-B14F-4D97-AF65-F5344CB8AC3E}">
        <p14:creationId xmlns:p14="http://schemas.microsoft.com/office/powerpoint/2010/main" val="3680563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80"/>
            <a:ext cx="9144000" cy="393700"/>
          </a:xfrm>
        </p:spPr>
        <p:txBody>
          <a:bodyPr/>
          <a:lstStyle/>
          <a:p>
            <a:r>
              <a:rPr lang="hu-HU" dirty="0" smtClean="0"/>
              <a:t>1. Evolution of </a:t>
            </a:r>
            <a:r>
              <a:rPr lang="en-US" dirty="0" smtClean="0"/>
              <a:t>ARM </a:t>
            </a:r>
            <a:r>
              <a:rPr lang="hu-HU" dirty="0" smtClean="0"/>
              <a:t>(1)</a:t>
            </a:r>
            <a:endParaRPr lang="en-US" dirty="0"/>
          </a:p>
        </p:txBody>
      </p:sp>
      <p:sp>
        <p:nvSpPr>
          <p:cNvPr id="6" name="TextBox 5"/>
          <p:cNvSpPr txBox="1"/>
          <p:nvPr/>
        </p:nvSpPr>
        <p:spPr>
          <a:xfrm>
            <a:off x="296668" y="1564548"/>
            <a:ext cx="9070617" cy="338554"/>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srgbClr val="000000"/>
                </a:solidFill>
              </a:rPr>
              <a:t>The </a:t>
            </a:r>
            <a:r>
              <a:rPr lang="en-US" sz="1600" dirty="0">
                <a:solidFill>
                  <a:srgbClr val="000000"/>
                </a:solidFill>
              </a:rPr>
              <a:t>company </a:t>
            </a:r>
            <a:r>
              <a:rPr lang="en-US" sz="1600" dirty="0">
                <a:solidFill>
                  <a:srgbClr val="0070C0"/>
                </a:solidFill>
              </a:rPr>
              <a:t>designs </a:t>
            </a:r>
            <a:r>
              <a:rPr lang="en-US" sz="1600" dirty="0" smtClean="0">
                <a:solidFill>
                  <a:srgbClr val="0070C0"/>
                </a:solidFill>
              </a:rPr>
              <a:t>low</a:t>
            </a:r>
            <a:r>
              <a:rPr lang="hu-HU" sz="1600" dirty="0" smtClean="0">
                <a:solidFill>
                  <a:srgbClr val="0070C0"/>
                </a:solidFill>
              </a:rPr>
              <a:t> power</a:t>
            </a:r>
            <a:endParaRPr lang="en-US" sz="1600" dirty="0">
              <a:solidFill>
                <a:srgbClr val="000000"/>
              </a:solidFill>
            </a:endParaRPr>
          </a:p>
        </p:txBody>
      </p:sp>
      <p:sp>
        <p:nvSpPr>
          <p:cNvPr id="4" name="TextBox 3"/>
          <p:cNvSpPr txBox="1"/>
          <p:nvPr/>
        </p:nvSpPr>
        <p:spPr>
          <a:xfrm>
            <a:off x="174625" y="622815"/>
            <a:ext cx="2561470" cy="369332"/>
          </a:xfrm>
          <a:prstGeom prst="rect">
            <a:avLst/>
          </a:prstGeom>
          <a:noFill/>
        </p:spPr>
        <p:txBody>
          <a:bodyPr wrap="none" rtlCol="0">
            <a:spAutoFit/>
          </a:bodyPr>
          <a:lstStyle/>
          <a:p>
            <a:r>
              <a:rPr lang="en-US">
                <a:solidFill>
                  <a:srgbClr val="333399"/>
                </a:solidFill>
              </a:rPr>
              <a:t>1</a:t>
            </a:r>
            <a:r>
              <a:rPr lang="en-US" smtClean="0">
                <a:solidFill>
                  <a:srgbClr val="333399"/>
                </a:solidFill>
              </a:rPr>
              <a:t>. </a:t>
            </a:r>
            <a:r>
              <a:rPr lang="hu-HU" smtClean="0">
                <a:solidFill>
                  <a:srgbClr val="333399"/>
                </a:solidFill>
              </a:rPr>
              <a:t>Evolution of</a:t>
            </a:r>
            <a:r>
              <a:rPr lang="en-US" smtClean="0">
                <a:solidFill>
                  <a:srgbClr val="333399"/>
                </a:solidFill>
              </a:rPr>
              <a:t> </a:t>
            </a:r>
            <a:r>
              <a:rPr lang="hu-HU" smtClean="0">
                <a:solidFill>
                  <a:srgbClr val="333399"/>
                </a:solidFill>
              </a:rPr>
              <a:t>ARM</a:t>
            </a:r>
            <a:endParaRPr lang="en-US">
              <a:solidFill>
                <a:srgbClr val="333399"/>
              </a:solidFill>
            </a:endParaRPr>
          </a:p>
        </p:txBody>
      </p:sp>
      <p:sp>
        <p:nvSpPr>
          <p:cNvPr id="3" name="TextBox 2"/>
          <p:cNvSpPr txBox="1"/>
          <p:nvPr/>
        </p:nvSpPr>
        <p:spPr>
          <a:xfrm>
            <a:off x="206515" y="6375811"/>
            <a:ext cx="4103624" cy="338554"/>
          </a:xfrm>
          <a:prstGeom prst="rect">
            <a:avLst/>
          </a:prstGeom>
          <a:noFill/>
        </p:spPr>
        <p:txBody>
          <a:bodyPr wrap="none" rtlCol="0">
            <a:spAutoFit/>
          </a:bodyPr>
          <a:lstStyle/>
          <a:p>
            <a:r>
              <a:rPr lang="en-US" sz="1600" dirty="0" smtClean="0">
                <a:solidFill>
                  <a:srgbClr val="000000"/>
                </a:solidFill>
              </a:rPr>
              <a:t>plc: public limited company (a.m. </a:t>
            </a:r>
            <a:r>
              <a:rPr lang="en-US" sz="1600" dirty="0" err="1" smtClean="0">
                <a:solidFill>
                  <a:srgbClr val="000000"/>
                </a:solidFill>
              </a:rPr>
              <a:t>kft</a:t>
            </a:r>
            <a:r>
              <a:rPr lang="en-US" sz="1600" dirty="0" smtClean="0">
                <a:solidFill>
                  <a:srgbClr val="000000"/>
                </a:solidFill>
              </a:rPr>
              <a:t>)</a:t>
            </a:r>
            <a:endParaRPr lang="en-US" sz="1600" dirty="0">
              <a:solidFill>
                <a:srgbClr val="000000"/>
              </a:solidFill>
            </a:endParaRPr>
          </a:p>
        </p:txBody>
      </p:sp>
      <p:sp>
        <p:nvSpPr>
          <p:cNvPr id="5" name="TextBox 4"/>
          <p:cNvSpPr txBox="1"/>
          <p:nvPr/>
        </p:nvSpPr>
        <p:spPr>
          <a:xfrm>
            <a:off x="296863" y="1008855"/>
            <a:ext cx="8954311" cy="584775"/>
          </a:xfrm>
          <a:prstGeom prst="rect">
            <a:avLst/>
          </a:prstGeom>
          <a:noFill/>
        </p:spPr>
        <p:txBody>
          <a:bodyPr wrap="none" rtlCol="0">
            <a:spAutoFit/>
          </a:bodyPr>
          <a:lstStyle/>
          <a:p>
            <a:pPr marL="285750" indent="-285750">
              <a:buClr>
                <a:schemeClr val="tx1"/>
              </a:buClr>
              <a:buFont typeface="Arial" panose="020B0604020202020204" pitchFamily="34" charset="0"/>
              <a:buChar char="•"/>
            </a:pPr>
            <a:r>
              <a:rPr lang="en-US" sz="1600" dirty="0">
                <a:solidFill>
                  <a:srgbClr val="FF0000"/>
                </a:solidFill>
              </a:rPr>
              <a:t>ARM</a:t>
            </a:r>
            <a:r>
              <a:rPr lang="en-US" sz="1600" dirty="0">
                <a:solidFill>
                  <a:srgbClr val="000000"/>
                </a:solidFill>
              </a:rPr>
              <a:t> (</a:t>
            </a:r>
            <a:r>
              <a:rPr lang="en-US" sz="1600" dirty="0">
                <a:solidFill>
                  <a:srgbClr val="0070C0"/>
                </a:solidFill>
              </a:rPr>
              <a:t>ARM Holdings plc</a:t>
            </a:r>
            <a:r>
              <a:rPr lang="en-US" sz="1600" dirty="0">
                <a:solidFill>
                  <a:srgbClr val="000000"/>
                </a:solidFill>
              </a:rPr>
              <a:t>) is a British multinational semiconductor company with </a:t>
            </a:r>
          </a:p>
          <a:p>
            <a:pPr>
              <a:spcAft>
                <a:spcPts val="600"/>
              </a:spcAft>
            </a:pPr>
            <a:r>
              <a:rPr lang="hu-HU" sz="1600" dirty="0" smtClean="0">
                <a:solidFill>
                  <a:srgbClr val="000000"/>
                </a:solidFill>
              </a:rPr>
              <a:t>    </a:t>
            </a:r>
            <a:r>
              <a:rPr lang="en-US" sz="1600" dirty="0" smtClean="0">
                <a:solidFill>
                  <a:srgbClr val="000000"/>
                </a:solidFill>
              </a:rPr>
              <a:t> </a:t>
            </a:r>
            <a:r>
              <a:rPr lang="hu-HU" sz="1600" dirty="0" smtClean="0">
                <a:solidFill>
                  <a:srgbClr val="000000"/>
                </a:solidFill>
              </a:rPr>
              <a:t>its </a:t>
            </a:r>
            <a:r>
              <a:rPr lang="en-US" sz="1600" dirty="0" smtClean="0">
                <a:solidFill>
                  <a:srgbClr val="000000"/>
                </a:solidFill>
              </a:rPr>
              <a:t>head </a:t>
            </a:r>
            <a:r>
              <a:rPr lang="en-US" sz="1600" dirty="0">
                <a:solidFill>
                  <a:srgbClr val="000000"/>
                </a:solidFill>
              </a:rPr>
              <a:t>office in Cambridge</a:t>
            </a:r>
            <a:r>
              <a:rPr lang="en-US" sz="1600" dirty="0" smtClean="0">
                <a:solidFill>
                  <a:srgbClr val="000000"/>
                </a:solidFill>
              </a:rPr>
              <a:t>.</a:t>
            </a:r>
            <a:endParaRPr lang="en-US" sz="1600" dirty="0"/>
          </a:p>
        </p:txBody>
      </p:sp>
      <p:sp>
        <p:nvSpPr>
          <p:cNvPr id="7" name="TextBox 6"/>
          <p:cNvSpPr txBox="1"/>
          <p:nvPr/>
        </p:nvSpPr>
        <p:spPr>
          <a:xfrm>
            <a:off x="746575" y="1898830"/>
            <a:ext cx="7987508" cy="623248"/>
          </a:xfrm>
          <a:prstGeom prst="rect">
            <a:avLst/>
          </a:prstGeom>
          <a:noFill/>
        </p:spPr>
        <p:txBody>
          <a:bodyPr wrap="none" rtlCol="0">
            <a:spAutoFit/>
          </a:bodyPr>
          <a:lstStyle/>
          <a:p>
            <a:pPr marL="285750" indent="-285750">
              <a:spcBef>
                <a:spcPts val="400"/>
              </a:spcBef>
              <a:spcAft>
                <a:spcPts val="300"/>
              </a:spcAft>
              <a:buFont typeface="Arial" panose="020B0604020202020204" pitchFamily="34" charset="0"/>
              <a:buChar char="•"/>
            </a:pPr>
            <a:r>
              <a:rPr lang="hu-HU" sz="1600" dirty="0" smtClean="0">
                <a:solidFill>
                  <a:srgbClr val="FF0000"/>
                </a:solidFill>
              </a:rPr>
              <a:t>ARM</a:t>
            </a:r>
            <a:r>
              <a:rPr lang="en-US" sz="1600" dirty="0" smtClean="0">
                <a:solidFill>
                  <a:srgbClr val="FF0000"/>
                </a:solidFill>
              </a:rPr>
              <a:t> </a:t>
            </a:r>
            <a:r>
              <a:rPr lang="en-US" sz="1600" dirty="0">
                <a:solidFill>
                  <a:srgbClr val="FF0000"/>
                </a:solidFill>
              </a:rPr>
              <a:t>processor</a:t>
            </a:r>
            <a:r>
              <a:rPr lang="hu-HU" sz="1600" dirty="0">
                <a:solidFill>
                  <a:srgbClr val="FF0000"/>
                </a:solidFill>
              </a:rPr>
              <a:t>s </a:t>
            </a:r>
            <a:r>
              <a:rPr lang="hu-HU" sz="1600" dirty="0"/>
              <a:t>for the </a:t>
            </a:r>
            <a:r>
              <a:rPr lang="en-US" sz="1600" dirty="0">
                <a:solidFill>
                  <a:srgbClr val="0070C0"/>
                </a:solidFill>
              </a:rPr>
              <a:t>embedded</a:t>
            </a:r>
            <a:r>
              <a:rPr lang="hu-HU" sz="1600" dirty="0">
                <a:solidFill>
                  <a:srgbClr val="0070C0"/>
                </a:solidFill>
              </a:rPr>
              <a:t>,</a:t>
            </a:r>
            <a:r>
              <a:rPr lang="en-US" sz="1600" dirty="0">
                <a:solidFill>
                  <a:srgbClr val="0070C0"/>
                </a:solidFill>
              </a:rPr>
              <a:t> mobile</a:t>
            </a:r>
            <a:r>
              <a:rPr lang="hu-HU" sz="1600" dirty="0">
                <a:solidFill>
                  <a:srgbClr val="0070C0"/>
                </a:solidFill>
              </a:rPr>
              <a:t> and </a:t>
            </a:r>
            <a:r>
              <a:rPr lang="hu-HU" sz="1600" dirty="0" smtClean="0">
                <a:solidFill>
                  <a:srgbClr val="0070C0"/>
                </a:solidFill>
              </a:rPr>
              <a:t>server market </a:t>
            </a:r>
            <a:r>
              <a:rPr lang="en-US" sz="1600" dirty="0" smtClean="0">
                <a:solidFill>
                  <a:srgbClr val="000000"/>
                </a:solidFill>
              </a:rPr>
              <a:t>as </a:t>
            </a:r>
            <a:r>
              <a:rPr lang="en-US" sz="1600" dirty="0">
                <a:solidFill>
                  <a:srgbClr val="000000"/>
                </a:solidFill>
              </a:rPr>
              <a:t>well as </a:t>
            </a:r>
            <a:endParaRPr lang="hu-HU" sz="1600" dirty="0" smtClean="0">
              <a:solidFill>
                <a:srgbClr val="000000"/>
              </a:solidFill>
            </a:endParaRPr>
          </a:p>
          <a:p>
            <a:pPr marL="285750" indent="-285750">
              <a:buFont typeface="Arial" panose="020B0604020202020204" pitchFamily="34" charset="0"/>
              <a:buChar char="•"/>
            </a:pPr>
            <a:r>
              <a:rPr lang="en-US" sz="1600" dirty="0" smtClean="0">
                <a:solidFill>
                  <a:srgbClr val="FF0000"/>
                </a:solidFill>
              </a:rPr>
              <a:t>mobile </a:t>
            </a:r>
            <a:r>
              <a:rPr lang="en-US" sz="1600" dirty="0">
                <a:solidFill>
                  <a:srgbClr val="FF0000"/>
                </a:solidFill>
              </a:rPr>
              <a:t>GPUs </a:t>
            </a:r>
            <a:r>
              <a:rPr lang="en-US" sz="1600" dirty="0">
                <a:solidFill>
                  <a:srgbClr val="000000"/>
                </a:solidFill>
              </a:rPr>
              <a:t>(termed as </a:t>
            </a:r>
            <a:r>
              <a:rPr lang="en-US" sz="1600" dirty="0">
                <a:solidFill>
                  <a:srgbClr val="FF0000"/>
                </a:solidFill>
              </a:rPr>
              <a:t>Mali</a:t>
            </a:r>
            <a:r>
              <a:rPr lang="hu-HU" sz="1600" dirty="0">
                <a:solidFill>
                  <a:srgbClr val="FF0000"/>
                </a:solidFill>
              </a:rPr>
              <a:t> </a:t>
            </a:r>
            <a:r>
              <a:rPr lang="en-US" sz="1600" dirty="0">
                <a:solidFill>
                  <a:srgbClr val="FF0000"/>
                </a:solidFill>
              </a:rPr>
              <a:t>GPUs</a:t>
            </a:r>
            <a:r>
              <a:rPr lang="en-US" sz="1600" dirty="0" smtClean="0">
                <a:solidFill>
                  <a:srgbClr val="000000"/>
                </a:solidFill>
              </a:rPr>
              <a:t>)</a:t>
            </a:r>
            <a:endParaRPr lang="en-US" sz="1600" dirty="0"/>
          </a:p>
        </p:txBody>
      </p:sp>
      <p:sp>
        <p:nvSpPr>
          <p:cNvPr id="8" name="TextBox 7"/>
          <p:cNvSpPr txBox="1"/>
          <p:nvPr/>
        </p:nvSpPr>
        <p:spPr>
          <a:xfrm>
            <a:off x="598860" y="2535805"/>
            <a:ext cx="8158195" cy="584775"/>
          </a:xfrm>
          <a:prstGeom prst="rect">
            <a:avLst/>
          </a:prstGeom>
          <a:noFill/>
        </p:spPr>
        <p:txBody>
          <a:bodyPr wrap="none" rtlCol="0">
            <a:spAutoFit/>
          </a:bodyPr>
          <a:lstStyle/>
          <a:p>
            <a:r>
              <a:rPr lang="hu-HU" sz="1600" dirty="0">
                <a:solidFill>
                  <a:srgbClr val="000000"/>
                </a:solidFill>
              </a:rPr>
              <a:t>and licences </a:t>
            </a:r>
            <a:r>
              <a:rPr lang="hu-HU" sz="1600" dirty="0" smtClean="0">
                <a:solidFill>
                  <a:srgbClr val="000000"/>
                </a:solidFill>
              </a:rPr>
              <a:t>their </a:t>
            </a:r>
            <a:r>
              <a:rPr lang="hu-HU" sz="1600" dirty="0" smtClean="0">
                <a:solidFill>
                  <a:srgbClr val="FF0000"/>
                </a:solidFill>
              </a:rPr>
              <a:t>IP </a:t>
            </a:r>
            <a:r>
              <a:rPr lang="hu-HU" sz="1600" dirty="0">
                <a:solidFill>
                  <a:srgbClr val="FF0000"/>
                </a:solidFill>
              </a:rPr>
              <a:t>(Intellectual Property) </a:t>
            </a:r>
            <a:r>
              <a:rPr lang="hu-HU" sz="1600" dirty="0">
                <a:solidFill>
                  <a:srgbClr val="0070C0"/>
                </a:solidFill>
              </a:rPr>
              <a:t>including their ISA </a:t>
            </a:r>
            <a:r>
              <a:rPr lang="en-US" sz="1600" dirty="0">
                <a:solidFill>
                  <a:srgbClr val="000000"/>
                </a:solidFill>
              </a:rPr>
              <a:t>along </a:t>
            </a:r>
            <a:r>
              <a:rPr lang="en-US" sz="1600" dirty="0" smtClean="0">
                <a:solidFill>
                  <a:srgbClr val="000000"/>
                </a:solidFill>
              </a:rPr>
              <a:t>with</a:t>
            </a:r>
            <a:r>
              <a:rPr lang="hu-HU" sz="1600" dirty="0" smtClean="0">
                <a:solidFill>
                  <a:srgbClr val="000000"/>
                </a:solidFill>
              </a:rPr>
              <a:t> the</a:t>
            </a:r>
          </a:p>
          <a:p>
            <a:r>
              <a:rPr lang="hu-HU" sz="1600" dirty="0">
                <a:solidFill>
                  <a:srgbClr val="000000"/>
                </a:solidFill>
              </a:rPr>
              <a:t> </a:t>
            </a:r>
            <a:r>
              <a:rPr lang="hu-HU" sz="1600" dirty="0" smtClean="0">
                <a:solidFill>
                  <a:srgbClr val="000000"/>
                </a:solidFill>
              </a:rPr>
              <a:t>  </a:t>
            </a:r>
            <a:r>
              <a:rPr lang="en-US" sz="1600" dirty="0" smtClean="0">
                <a:solidFill>
                  <a:srgbClr val="000000"/>
                </a:solidFill>
              </a:rPr>
              <a:t>appropriate </a:t>
            </a:r>
            <a:r>
              <a:rPr lang="en-US" sz="1600" dirty="0" smtClean="0">
                <a:solidFill>
                  <a:srgbClr val="0070C0"/>
                </a:solidFill>
              </a:rPr>
              <a:t>design</a:t>
            </a:r>
            <a:r>
              <a:rPr lang="hu-HU" sz="1600" dirty="0" smtClean="0">
                <a:solidFill>
                  <a:srgbClr val="0070C0"/>
                </a:solidFill>
              </a:rPr>
              <a:t> </a:t>
            </a:r>
            <a:r>
              <a:rPr lang="en-US" sz="1600" dirty="0" smtClean="0">
                <a:solidFill>
                  <a:srgbClr val="0070C0"/>
                </a:solidFill>
              </a:rPr>
              <a:t>tools </a:t>
            </a:r>
            <a:r>
              <a:rPr lang="en-US" sz="1600" dirty="0">
                <a:solidFill>
                  <a:srgbClr val="000000"/>
                </a:solidFill>
              </a:rPr>
              <a:t>but </a:t>
            </a:r>
            <a:r>
              <a:rPr lang="en-US" sz="1600" dirty="0">
                <a:solidFill>
                  <a:srgbClr val="0070C0"/>
                </a:solidFill>
              </a:rPr>
              <a:t>does not fabricate </a:t>
            </a:r>
            <a:r>
              <a:rPr lang="hu-HU" sz="1600" dirty="0">
                <a:solidFill>
                  <a:srgbClr val="0070C0"/>
                </a:solidFill>
              </a:rPr>
              <a:t>s</a:t>
            </a:r>
            <a:r>
              <a:rPr lang="en-US" sz="1600" dirty="0" err="1">
                <a:solidFill>
                  <a:srgbClr val="0070C0"/>
                </a:solidFill>
              </a:rPr>
              <a:t>emiconductors</a:t>
            </a:r>
            <a:r>
              <a:rPr lang="en-US" sz="1600" dirty="0" smtClean="0">
                <a:solidFill>
                  <a:srgbClr val="000000"/>
                </a:solidFill>
              </a:rPr>
              <a:t>.</a:t>
            </a:r>
            <a:endParaRPr lang="en-US" sz="1600" dirty="0"/>
          </a:p>
        </p:txBody>
      </p:sp>
      <p:sp>
        <p:nvSpPr>
          <p:cNvPr id="9" name="TextBox 8"/>
          <p:cNvSpPr txBox="1"/>
          <p:nvPr/>
        </p:nvSpPr>
        <p:spPr>
          <a:xfrm>
            <a:off x="4318192" y="6392425"/>
            <a:ext cx="4709303" cy="338554"/>
          </a:xfrm>
          <a:prstGeom prst="rect">
            <a:avLst/>
          </a:prstGeom>
          <a:noFill/>
        </p:spPr>
        <p:txBody>
          <a:bodyPr wrap="none" rtlCol="0">
            <a:spAutoFit/>
          </a:bodyPr>
          <a:lstStyle/>
          <a:p>
            <a:r>
              <a:rPr lang="hu-HU" sz="1600" dirty="0" smtClean="0"/>
              <a:t>intellectual property: a.m. szellemi tulajdon</a:t>
            </a:r>
            <a:endParaRPr lang="en-US" sz="1600" dirty="0"/>
          </a:p>
        </p:txBody>
      </p:sp>
    </p:spTree>
    <p:extLst>
      <p:ext uri="{BB962C8B-B14F-4D97-AF65-F5344CB8AC3E}">
        <p14:creationId xmlns:p14="http://schemas.microsoft.com/office/powerpoint/2010/main" val="53033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5" grpId="0"/>
      <p:bldP spid="7" grpId="0"/>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6"/>
          <p:cNvSpPr txBox="1">
            <a:spLocks noChangeArrowheads="1"/>
          </p:cNvSpPr>
          <p:nvPr/>
        </p:nvSpPr>
        <p:spPr bwMode="auto">
          <a:xfrm>
            <a:off x="1826696" y="1771396"/>
            <a:ext cx="541366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r>
              <a:rPr lang="en-US" altLang="en-US" sz="1300" b="1" dirty="0" smtClean="0">
                <a:solidFill>
                  <a:srgbClr val="000000"/>
                </a:solidFill>
              </a:rPr>
              <a:t>ARM</a:t>
            </a:r>
            <a:r>
              <a:rPr lang="hu-HU" altLang="en-US" sz="1300" b="1" dirty="0" smtClean="0">
                <a:solidFill>
                  <a:srgbClr val="000000"/>
                </a:solidFill>
              </a:rPr>
              <a:t>’s</a:t>
            </a:r>
            <a:r>
              <a:rPr lang="en-US" altLang="en-US" sz="1300" b="1" dirty="0" smtClean="0">
                <a:solidFill>
                  <a:srgbClr val="000000"/>
                </a:solidFill>
              </a:rPr>
              <a:t> </a:t>
            </a:r>
            <a:r>
              <a:rPr lang="hu-HU" altLang="en-US" sz="1300" b="1" dirty="0" smtClean="0">
                <a:solidFill>
                  <a:srgbClr val="000000"/>
                </a:solidFill>
              </a:rPr>
              <a:t>ISA extensions to enhance compute capabilities</a:t>
            </a:r>
            <a:endParaRPr lang="en-US" altLang="en-US" sz="1300" b="1" dirty="0">
              <a:solidFill>
                <a:srgbClr val="000000"/>
              </a:solidFill>
            </a:endParaRPr>
          </a:p>
        </p:txBody>
      </p:sp>
      <p:sp>
        <p:nvSpPr>
          <p:cNvPr id="3" name="Line 17"/>
          <p:cNvSpPr>
            <a:spLocks noChangeShapeType="1"/>
          </p:cNvSpPr>
          <p:nvPr/>
        </p:nvSpPr>
        <p:spPr bwMode="auto">
          <a:xfrm flipV="1">
            <a:off x="1521402" y="2328641"/>
            <a:ext cx="6048000" cy="157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4" name="Line 22"/>
          <p:cNvSpPr>
            <a:spLocks noChangeShapeType="1"/>
          </p:cNvSpPr>
          <p:nvPr/>
        </p:nvSpPr>
        <p:spPr bwMode="auto">
          <a:xfrm>
            <a:off x="4526198" y="2071958"/>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5" name="Line 25"/>
          <p:cNvSpPr>
            <a:spLocks noChangeShapeType="1"/>
          </p:cNvSpPr>
          <p:nvPr/>
        </p:nvSpPr>
        <p:spPr bwMode="auto">
          <a:xfrm>
            <a:off x="1519452" y="2343022"/>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6" name="Line 29"/>
          <p:cNvSpPr>
            <a:spLocks noChangeShapeType="1"/>
          </p:cNvSpPr>
          <p:nvPr/>
        </p:nvSpPr>
        <p:spPr bwMode="auto">
          <a:xfrm flipH="1">
            <a:off x="7569948" y="2336650"/>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7" name="Oval 13"/>
          <p:cNvSpPr>
            <a:spLocks noChangeArrowheads="1"/>
          </p:cNvSpPr>
          <p:nvPr/>
        </p:nvSpPr>
        <p:spPr bwMode="auto">
          <a:xfrm>
            <a:off x="4480180" y="2497098"/>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8" name="Line 25"/>
          <p:cNvSpPr>
            <a:spLocks noChangeShapeType="1"/>
          </p:cNvSpPr>
          <p:nvPr/>
        </p:nvSpPr>
        <p:spPr bwMode="auto">
          <a:xfrm>
            <a:off x="4514788" y="2314600"/>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9" name="Oval 13"/>
          <p:cNvSpPr>
            <a:spLocks noChangeArrowheads="1"/>
          </p:cNvSpPr>
          <p:nvPr/>
        </p:nvSpPr>
        <p:spPr bwMode="auto">
          <a:xfrm>
            <a:off x="1484844" y="2495376"/>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10" name="Oval 13"/>
          <p:cNvSpPr>
            <a:spLocks noChangeArrowheads="1"/>
          </p:cNvSpPr>
          <p:nvPr/>
        </p:nvSpPr>
        <p:spPr bwMode="auto">
          <a:xfrm>
            <a:off x="7538683" y="2490613"/>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11" name="Text Box 6"/>
          <p:cNvSpPr txBox="1">
            <a:spLocks noChangeArrowheads="1"/>
          </p:cNvSpPr>
          <p:nvPr/>
        </p:nvSpPr>
        <p:spPr bwMode="auto">
          <a:xfrm>
            <a:off x="175054" y="2708817"/>
            <a:ext cx="272222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177800" algn="l"/>
              </a:tabLst>
              <a:defRPr sz="1400">
                <a:solidFill>
                  <a:schemeClr val="tx1"/>
                </a:solidFill>
                <a:latin typeface="Verdana" pitchFamily="34" charset="0"/>
              </a:defRPr>
            </a:lvl1pPr>
            <a:lvl2pPr marL="742950" indent="-285750" eaLnBrk="0" hangingPunct="0">
              <a:tabLst>
                <a:tab pos="177800" algn="l"/>
              </a:tabLst>
              <a:defRPr sz="1400">
                <a:solidFill>
                  <a:schemeClr val="tx1"/>
                </a:solidFill>
                <a:latin typeface="Verdana" pitchFamily="34" charset="0"/>
              </a:defRPr>
            </a:lvl2pPr>
            <a:lvl3pPr marL="1143000" indent="-228600" eaLnBrk="0" hangingPunct="0">
              <a:tabLst>
                <a:tab pos="177800" algn="l"/>
              </a:tabLst>
              <a:defRPr sz="1400">
                <a:solidFill>
                  <a:schemeClr val="tx1"/>
                </a:solidFill>
                <a:latin typeface="Verdana" pitchFamily="34" charset="0"/>
              </a:defRPr>
            </a:lvl3pPr>
            <a:lvl4pPr marL="1600200" indent="-228600" eaLnBrk="0" hangingPunct="0">
              <a:tabLst>
                <a:tab pos="177800" algn="l"/>
              </a:tabLst>
              <a:defRPr sz="1400">
                <a:solidFill>
                  <a:schemeClr val="tx1"/>
                </a:solidFill>
                <a:latin typeface="Verdana" pitchFamily="34" charset="0"/>
              </a:defRPr>
            </a:lvl4pPr>
            <a:lvl5pPr marL="2057400" indent="-228600" eaLnBrk="0" hangingPunct="0">
              <a:tabLst>
                <a:tab pos="177800" algn="l"/>
              </a:tabLst>
              <a:defRPr sz="1400">
                <a:solidFill>
                  <a:schemeClr val="tx1"/>
                </a:solidFill>
                <a:latin typeface="Verdana" pitchFamily="34" charset="0"/>
              </a:defRPr>
            </a:lvl5pPr>
            <a:lvl6pPr marL="2514600" indent="-228600" eaLnBrk="0" fontAlgn="base" hangingPunct="0">
              <a:spcBef>
                <a:spcPct val="0"/>
              </a:spcBef>
              <a:spcAft>
                <a:spcPct val="0"/>
              </a:spcAft>
              <a:tabLst>
                <a:tab pos="177800" algn="l"/>
              </a:tabLst>
              <a:defRPr sz="1400">
                <a:solidFill>
                  <a:schemeClr val="tx1"/>
                </a:solidFill>
                <a:latin typeface="Verdana" pitchFamily="34" charset="0"/>
              </a:defRPr>
            </a:lvl6pPr>
            <a:lvl7pPr marL="2971800" indent="-228600" eaLnBrk="0" fontAlgn="base" hangingPunct="0">
              <a:spcBef>
                <a:spcPct val="0"/>
              </a:spcBef>
              <a:spcAft>
                <a:spcPct val="0"/>
              </a:spcAft>
              <a:tabLst>
                <a:tab pos="177800" algn="l"/>
              </a:tabLst>
              <a:defRPr sz="1400">
                <a:solidFill>
                  <a:schemeClr val="tx1"/>
                </a:solidFill>
                <a:latin typeface="Verdana" pitchFamily="34" charset="0"/>
              </a:defRPr>
            </a:lvl7pPr>
            <a:lvl8pPr marL="3429000" indent="-228600" eaLnBrk="0" fontAlgn="base" hangingPunct="0">
              <a:spcBef>
                <a:spcPct val="0"/>
              </a:spcBef>
              <a:spcAft>
                <a:spcPct val="0"/>
              </a:spcAft>
              <a:tabLst>
                <a:tab pos="177800" algn="l"/>
              </a:tabLst>
              <a:defRPr sz="1400">
                <a:solidFill>
                  <a:schemeClr val="tx1"/>
                </a:solidFill>
                <a:latin typeface="Verdana" pitchFamily="34" charset="0"/>
              </a:defRPr>
            </a:lvl8pPr>
            <a:lvl9pPr marL="3886200" indent="-228600" eaLnBrk="0" fontAlgn="base" hangingPunct="0">
              <a:spcBef>
                <a:spcPct val="0"/>
              </a:spcBef>
              <a:spcAft>
                <a:spcPct val="0"/>
              </a:spcAft>
              <a:tabLst>
                <a:tab pos="177800" algn="l"/>
              </a:tabLst>
              <a:defRPr sz="1400">
                <a:solidFill>
                  <a:schemeClr val="tx1"/>
                </a:solidFill>
                <a:latin typeface="Verdana" pitchFamily="34" charset="0"/>
              </a:defRPr>
            </a:lvl9pPr>
          </a:lstStyle>
          <a:p>
            <a:pPr algn="ctr" eaLnBrk="1" hangingPunct="1"/>
            <a:r>
              <a:rPr lang="hu-HU" sz="1300" b="1" dirty="0" smtClean="0">
                <a:solidFill>
                  <a:srgbClr val="000000"/>
                </a:solidFill>
              </a:rPr>
              <a:t>The GPR register set based</a:t>
            </a:r>
          </a:p>
          <a:p>
            <a:pPr algn="ctr" eaLnBrk="1" hangingPunct="1"/>
            <a:r>
              <a:rPr lang="hu-HU" sz="1300" b="1" dirty="0" smtClean="0">
                <a:solidFill>
                  <a:srgbClr val="000000"/>
                </a:solidFill>
              </a:rPr>
              <a:t>SIMD</a:t>
            </a:r>
            <a:r>
              <a:rPr lang="en-US" sz="1300" b="1" dirty="0" smtClean="0">
                <a:solidFill>
                  <a:srgbClr val="000000"/>
                </a:solidFill>
              </a:rPr>
              <a:t> extension</a:t>
            </a:r>
            <a:endParaRPr lang="hu-HU" sz="1300" b="1" dirty="0" smtClean="0">
              <a:solidFill>
                <a:srgbClr val="000000"/>
              </a:solidFill>
            </a:endParaRPr>
          </a:p>
          <a:p>
            <a:pPr algn="ctr" eaLnBrk="1" hangingPunct="1"/>
            <a:r>
              <a:rPr lang="en-US" sz="1300" b="1" dirty="0" smtClean="0">
                <a:solidFill>
                  <a:srgbClr val="000000"/>
                </a:solidFill>
              </a:rPr>
              <a:t> </a:t>
            </a:r>
            <a:endParaRPr lang="en-US" sz="1300" b="1" dirty="0">
              <a:solidFill>
                <a:srgbClr val="000000"/>
              </a:solidFill>
            </a:endParaRPr>
          </a:p>
        </p:txBody>
      </p:sp>
      <p:sp>
        <p:nvSpPr>
          <p:cNvPr id="12" name="TextBox 11"/>
          <p:cNvSpPr txBox="1"/>
          <p:nvPr/>
        </p:nvSpPr>
        <p:spPr>
          <a:xfrm>
            <a:off x="868712" y="4035050"/>
            <a:ext cx="1301959" cy="292388"/>
          </a:xfrm>
          <a:prstGeom prst="rect">
            <a:avLst/>
          </a:prstGeom>
          <a:noFill/>
        </p:spPr>
        <p:txBody>
          <a:bodyPr wrap="none" rtlCol="0">
            <a:spAutoFit/>
          </a:bodyPr>
          <a:lstStyle/>
          <a:p>
            <a:r>
              <a:rPr lang="hu-HU" sz="1300" i="1" dirty="0" smtClean="0"/>
              <a:t>Section 2.2.2</a:t>
            </a:r>
            <a:endParaRPr lang="en-US" sz="1300" i="1" dirty="0"/>
          </a:p>
        </p:txBody>
      </p:sp>
      <p:sp>
        <p:nvSpPr>
          <p:cNvPr id="13" name="Text Box 5"/>
          <p:cNvSpPr txBox="1">
            <a:spLocks noChangeArrowheads="1"/>
          </p:cNvSpPr>
          <p:nvPr/>
        </p:nvSpPr>
        <p:spPr bwMode="auto">
          <a:xfrm>
            <a:off x="3068481" y="2708674"/>
            <a:ext cx="292740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hangingPunct="1"/>
            <a:r>
              <a:rPr lang="hu-HU" sz="1300" b="1" dirty="0" smtClean="0">
                <a:solidFill>
                  <a:srgbClr val="000000"/>
                </a:solidFill>
              </a:rPr>
              <a:t>Secondary register set based</a:t>
            </a:r>
          </a:p>
          <a:p>
            <a:pPr algn="ctr" eaLnBrk="1" hangingPunct="1"/>
            <a:r>
              <a:rPr lang="hu-HU" sz="1300" b="1" dirty="0" smtClean="0">
                <a:solidFill>
                  <a:srgbClr val="000000"/>
                </a:solidFill>
              </a:rPr>
              <a:t>FP and SIMD extensions</a:t>
            </a:r>
          </a:p>
        </p:txBody>
      </p:sp>
      <p:sp>
        <p:nvSpPr>
          <p:cNvPr id="14" name="TextBox 13"/>
          <p:cNvSpPr txBox="1"/>
          <p:nvPr/>
        </p:nvSpPr>
        <p:spPr>
          <a:xfrm>
            <a:off x="3887376" y="4034907"/>
            <a:ext cx="1301959" cy="292388"/>
          </a:xfrm>
          <a:prstGeom prst="rect">
            <a:avLst/>
          </a:prstGeom>
          <a:noFill/>
        </p:spPr>
        <p:txBody>
          <a:bodyPr wrap="none" rtlCol="0">
            <a:spAutoFit/>
          </a:bodyPr>
          <a:lstStyle/>
          <a:p>
            <a:r>
              <a:rPr lang="hu-HU" sz="1300" i="1" dirty="0" smtClean="0"/>
              <a:t>Section 2.2.3</a:t>
            </a:r>
            <a:endParaRPr lang="en-US" sz="1300" i="1" dirty="0"/>
          </a:p>
        </p:txBody>
      </p:sp>
      <p:sp>
        <p:nvSpPr>
          <p:cNvPr id="15" name="TextBox 14"/>
          <p:cNvSpPr txBox="1"/>
          <p:nvPr/>
        </p:nvSpPr>
        <p:spPr>
          <a:xfrm>
            <a:off x="6263578" y="2738859"/>
            <a:ext cx="2694969" cy="492443"/>
          </a:xfrm>
          <a:prstGeom prst="rect">
            <a:avLst/>
          </a:prstGeom>
          <a:noFill/>
        </p:spPr>
        <p:txBody>
          <a:bodyPr wrap="none" rtlCol="0">
            <a:spAutoFit/>
          </a:bodyPr>
          <a:lstStyle/>
          <a:p>
            <a:pPr algn="ctr"/>
            <a:r>
              <a:rPr lang="hu-HU" sz="1300" b="1" dirty="0" smtClean="0"/>
              <a:t>The SVE register set based</a:t>
            </a:r>
          </a:p>
          <a:p>
            <a:pPr algn="ctr"/>
            <a:r>
              <a:rPr lang="hu-HU" sz="1300" b="1" dirty="0" smtClean="0"/>
              <a:t>SVE extension</a:t>
            </a:r>
          </a:p>
        </p:txBody>
      </p:sp>
      <p:sp>
        <p:nvSpPr>
          <p:cNvPr id="16" name="TextBox 15"/>
          <p:cNvSpPr txBox="1"/>
          <p:nvPr/>
        </p:nvSpPr>
        <p:spPr>
          <a:xfrm>
            <a:off x="6915447" y="4036712"/>
            <a:ext cx="1301959" cy="292388"/>
          </a:xfrm>
          <a:prstGeom prst="rect">
            <a:avLst/>
          </a:prstGeom>
          <a:noFill/>
        </p:spPr>
        <p:txBody>
          <a:bodyPr wrap="none" rtlCol="0">
            <a:spAutoFit/>
          </a:bodyPr>
          <a:lstStyle/>
          <a:p>
            <a:r>
              <a:rPr lang="hu-HU" sz="1300" i="1" dirty="0" smtClean="0"/>
              <a:t>Section 2.2.4</a:t>
            </a:r>
            <a:endParaRPr lang="en-US" sz="1300" i="1" dirty="0"/>
          </a:p>
        </p:txBody>
      </p:sp>
      <p:sp>
        <p:nvSpPr>
          <p:cNvPr id="17" name="Rounded Rectangle 16"/>
          <p:cNvSpPr/>
          <p:nvPr/>
        </p:nvSpPr>
        <p:spPr bwMode="auto">
          <a:xfrm>
            <a:off x="2907115" y="2658282"/>
            <a:ext cx="3273114" cy="1152000"/>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18" name="TextBox 17"/>
          <p:cNvSpPr txBox="1"/>
          <p:nvPr/>
        </p:nvSpPr>
        <p:spPr>
          <a:xfrm>
            <a:off x="341530" y="3220254"/>
            <a:ext cx="1911229" cy="492443"/>
          </a:xfrm>
          <a:prstGeom prst="rect">
            <a:avLst/>
          </a:prstGeom>
          <a:noFill/>
        </p:spPr>
        <p:txBody>
          <a:bodyPr wrap="none" rtlCol="0">
            <a:spAutoFit/>
          </a:bodyPr>
          <a:lstStyle/>
          <a:p>
            <a:pPr algn="ctr"/>
            <a:r>
              <a:rPr lang="hu-HU" sz="1300" dirty="0"/>
              <a:t>It supports</a:t>
            </a:r>
          </a:p>
          <a:p>
            <a:pPr algn="ctr"/>
            <a:r>
              <a:rPr lang="hu-HU" sz="1300" dirty="0"/>
              <a:t> FX-SIMD operations</a:t>
            </a:r>
            <a:endParaRPr lang="en-US" sz="1300" dirty="0"/>
          </a:p>
        </p:txBody>
      </p:sp>
      <p:sp>
        <p:nvSpPr>
          <p:cNvPr id="19" name="TextBox 18"/>
          <p:cNvSpPr txBox="1"/>
          <p:nvPr/>
        </p:nvSpPr>
        <p:spPr>
          <a:xfrm>
            <a:off x="3015109" y="3245224"/>
            <a:ext cx="3092770" cy="492443"/>
          </a:xfrm>
          <a:prstGeom prst="rect">
            <a:avLst/>
          </a:prstGeom>
          <a:noFill/>
        </p:spPr>
        <p:txBody>
          <a:bodyPr wrap="none" rtlCol="0">
            <a:spAutoFit/>
          </a:bodyPr>
          <a:lstStyle/>
          <a:p>
            <a:pPr algn="ctr"/>
            <a:r>
              <a:rPr lang="hu-HU" sz="1300" dirty="0"/>
              <a:t>It supports</a:t>
            </a:r>
          </a:p>
          <a:p>
            <a:pPr algn="ctr"/>
            <a:r>
              <a:rPr lang="hu-HU" sz="1300" dirty="0"/>
              <a:t> </a:t>
            </a:r>
            <a:r>
              <a:rPr lang="hu-HU" sz="1300" dirty="0" smtClean="0"/>
              <a:t>FX/FP scalar and SIMD operations</a:t>
            </a:r>
            <a:endParaRPr lang="en-US" sz="1300" dirty="0"/>
          </a:p>
        </p:txBody>
      </p:sp>
      <p:sp>
        <p:nvSpPr>
          <p:cNvPr id="20" name="TextBox 19"/>
          <p:cNvSpPr txBox="1"/>
          <p:nvPr/>
        </p:nvSpPr>
        <p:spPr>
          <a:xfrm>
            <a:off x="6492208" y="3242612"/>
            <a:ext cx="2175852" cy="692497"/>
          </a:xfrm>
          <a:prstGeom prst="rect">
            <a:avLst/>
          </a:prstGeom>
          <a:noFill/>
        </p:spPr>
        <p:txBody>
          <a:bodyPr wrap="none" rtlCol="0">
            <a:spAutoFit/>
          </a:bodyPr>
          <a:lstStyle/>
          <a:p>
            <a:pPr algn="ctr"/>
            <a:r>
              <a:rPr lang="hu-HU" sz="1300" dirty="0"/>
              <a:t>It supports</a:t>
            </a:r>
          </a:p>
          <a:p>
            <a:pPr algn="ctr"/>
            <a:r>
              <a:rPr lang="hu-HU" sz="1300" dirty="0"/>
              <a:t> </a:t>
            </a:r>
            <a:r>
              <a:rPr lang="hu-HU" sz="1300" dirty="0" smtClean="0"/>
              <a:t>FX/FP SIMD operations</a:t>
            </a:r>
          </a:p>
          <a:p>
            <a:pPr algn="ctr"/>
            <a:r>
              <a:rPr lang="hu-HU" sz="1300" dirty="0" smtClean="0"/>
              <a:t>on long vector data</a:t>
            </a:r>
            <a:endParaRPr lang="en-US" sz="1300" dirty="0"/>
          </a:p>
        </p:txBody>
      </p:sp>
      <p:sp>
        <p:nvSpPr>
          <p:cNvPr id="21" name="Title 20"/>
          <p:cNvSpPr>
            <a:spLocks noGrp="1"/>
          </p:cNvSpPr>
          <p:nvPr>
            <p:ph type="title"/>
          </p:nvPr>
        </p:nvSpPr>
        <p:spPr>
          <a:xfrm>
            <a:off x="0" y="0"/>
            <a:ext cx="9144000" cy="393700"/>
          </a:xfrm>
        </p:spPr>
        <p:txBody>
          <a:bodyPr/>
          <a:lstStyle/>
          <a:p>
            <a:pPr algn="l"/>
            <a:r>
              <a:rPr lang="hu-HU" dirty="0" smtClean="0"/>
              <a:t>  2.2.3.1 S</a:t>
            </a:r>
            <a:r>
              <a:rPr lang="en-US" dirty="0" err="1" smtClean="0"/>
              <a:t>econdary</a:t>
            </a:r>
            <a:r>
              <a:rPr lang="en-US" dirty="0" smtClean="0"/>
              <a:t> </a:t>
            </a:r>
            <a:r>
              <a:rPr lang="en-US" dirty="0" err="1" smtClean="0"/>
              <a:t>reg</a:t>
            </a:r>
            <a:r>
              <a:rPr lang="hu-HU" dirty="0" smtClean="0"/>
              <a:t>. </a:t>
            </a:r>
            <a:r>
              <a:rPr lang="en-US" dirty="0" smtClean="0"/>
              <a:t>set based</a:t>
            </a:r>
            <a:r>
              <a:rPr lang="hu-HU" dirty="0" smtClean="0"/>
              <a:t> </a:t>
            </a:r>
            <a:r>
              <a:rPr lang="en-US" dirty="0" smtClean="0"/>
              <a:t>FP </a:t>
            </a:r>
            <a:r>
              <a:rPr lang="en-US" dirty="0"/>
              <a:t>and </a:t>
            </a:r>
            <a:r>
              <a:rPr lang="hu-HU" dirty="0" smtClean="0"/>
              <a:t>SIMD</a:t>
            </a:r>
            <a:r>
              <a:rPr lang="en-US" dirty="0" smtClean="0"/>
              <a:t> extensions</a:t>
            </a:r>
            <a:r>
              <a:rPr lang="hu-HU" dirty="0" smtClean="0"/>
              <a:t> - Overview (1)</a:t>
            </a:r>
            <a:endParaRPr lang="en-US" dirty="0"/>
          </a:p>
        </p:txBody>
      </p:sp>
      <p:sp>
        <p:nvSpPr>
          <p:cNvPr id="22" name="TextBox 21"/>
          <p:cNvSpPr txBox="1"/>
          <p:nvPr/>
        </p:nvSpPr>
        <p:spPr>
          <a:xfrm>
            <a:off x="251520" y="638690"/>
            <a:ext cx="8892480" cy="1000274"/>
          </a:xfrm>
          <a:prstGeom prst="rect">
            <a:avLst/>
          </a:prstGeom>
          <a:noFill/>
        </p:spPr>
        <p:txBody>
          <a:bodyPr wrap="square" rtlCol="0">
            <a:spAutoFit/>
          </a:bodyPr>
          <a:lstStyle/>
          <a:p>
            <a:pPr>
              <a:spcAft>
                <a:spcPts val="600"/>
              </a:spcAft>
            </a:pPr>
            <a:r>
              <a:rPr lang="en-US" dirty="0">
                <a:solidFill>
                  <a:schemeClr val="accent6"/>
                </a:solidFill>
              </a:rPr>
              <a:t>2.2.3 </a:t>
            </a:r>
            <a:r>
              <a:rPr lang="hu-HU" dirty="0" smtClean="0">
                <a:solidFill>
                  <a:schemeClr val="accent6"/>
                </a:solidFill>
              </a:rPr>
              <a:t>S</a:t>
            </a:r>
            <a:r>
              <a:rPr lang="en-US" dirty="0" err="1" smtClean="0">
                <a:solidFill>
                  <a:schemeClr val="accent6"/>
                </a:solidFill>
              </a:rPr>
              <a:t>econdary</a:t>
            </a:r>
            <a:r>
              <a:rPr lang="en-US" dirty="0" smtClean="0">
                <a:solidFill>
                  <a:schemeClr val="accent6"/>
                </a:solidFill>
              </a:rPr>
              <a:t> </a:t>
            </a:r>
            <a:r>
              <a:rPr lang="en-US" dirty="0">
                <a:solidFill>
                  <a:schemeClr val="accent6"/>
                </a:solidFill>
              </a:rPr>
              <a:t>register set </a:t>
            </a:r>
            <a:r>
              <a:rPr lang="en-US" dirty="0" smtClean="0">
                <a:solidFill>
                  <a:schemeClr val="accent6"/>
                </a:solidFill>
              </a:rPr>
              <a:t>based</a:t>
            </a:r>
            <a:r>
              <a:rPr lang="hu-HU" dirty="0" smtClean="0">
                <a:solidFill>
                  <a:schemeClr val="accent6"/>
                </a:solidFill>
              </a:rPr>
              <a:t> </a:t>
            </a:r>
            <a:r>
              <a:rPr lang="en-US" dirty="0" smtClean="0">
                <a:solidFill>
                  <a:schemeClr val="accent6"/>
                </a:solidFill>
              </a:rPr>
              <a:t>VFP </a:t>
            </a:r>
            <a:r>
              <a:rPr lang="en-US" dirty="0">
                <a:solidFill>
                  <a:schemeClr val="accent6"/>
                </a:solidFill>
              </a:rPr>
              <a:t>and </a:t>
            </a:r>
            <a:r>
              <a:rPr lang="en-US" dirty="0" smtClean="0">
                <a:solidFill>
                  <a:schemeClr val="accent6"/>
                </a:solidFill>
              </a:rPr>
              <a:t>NEON extensions</a:t>
            </a:r>
            <a:endParaRPr lang="hu-HU" dirty="0" smtClean="0">
              <a:solidFill>
                <a:schemeClr val="accent6"/>
              </a:solidFill>
            </a:endParaRPr>
          </a:p>
          <a:p>
            <a:r>
              <a:rPr lang="en-US" dirty="0" smtClean="0">
                <a:solidFill>
                  <a:schemeClr val="accent6"/>
                </a:solidFill>
              </a:rPr>
              <a:t>2.2.3</a:t>
            </a:r>
            <a:r>
              <a:rPr lang="hu-HU" dirty="0" smtClean="0">
                <a:solidFill>
                  <a:schemeClr val="accent6"/>
                </a:solidFill>
              </a:rPr>
              <a:t>.1</a:t>
            </a:r>
            <a:r>
              <a:rPr lang="en-US" dirty="0" smtClean="0">
                <a:solidFill>
                  <a:schemeClr val="accent6"/>
                </a:solidFill>
              </a:rPr>
              <a:t> </a:t>
            </a:r>
            <a:r>
              <a:rPr lang="hu-HU" dirty="0" smtClean="0">
                <a:solidFill>
                  <a:schemeClr val="accent6"/>
                </a:solidFill>
              </a:rPr>
              <a:t>S</a:t>
            </a:r>
            <a:r>
              <a:rPr lang="en-US" dirty="0" err="1" smtClean="0">
                <a:solidFill>
                  <a:schemeClr val="accent6"/>
                </a:solidFill>
              </a:rPr>
              <a:t>econdary</a:t>
            </a:r>
            <a:r>
              <a:rPr lang="en-US" dirty="0" smtClean="0">
                <a:solidFill>
                  <a:schemeClr val="accent6"/>
                </a:solidFill>
              </a:rPr>
              <a:t> </a:t>
            </a:r>
            <a:r>
              <a:rPr lang="en-US" dirty="0">
                <a:solidFill>
                  <a:schemeClr val="accent6"/>
                </a:solidFill>
              </a:rPr>
              <a:t>register set based</a:t>
            </a:r>
            <a:r>
              <a:rPr lang="hu-HU" dirty="0">
                <a:solidFill>
                  <a:schemeClr val="accent6"/>
                </a:solidFill>
              </a:rPr>
              <a:t> </a:t>
            </a:r>
            <a:r>
              <a:rPr lang="hu-HU" dirty="0" smtClean="0">
                <a:solidFill>
                  <a:schemeClr val="accent6"/>
                </a:solidFill>
              </a:rPr>
              <a:t>FP</a:t>
            </a:r>
            <a:r>
              <a:rPr lang="en-US" dirty="0" smtClean="0">
                <a:solidFill>
                  <a:schemeClr val="accent6"/>
                </a:solidFill>
              </a:rPr>
              <a:t> </a:t>
            </a:r>
            <a:r>
              <a:rPr lang="en-US" dirty="0">
                <a:solidFill>
                  <a:schemeClr val="accent6"/>
                </a:solidFill>
              </a:rPr>
              <a:t>and </a:t>
            </a:r>
            <a:r>
              <a:rPr lang="hu-HU" dirty="0" smtClean="0">
                <a:solidFill>
                  <a:schemeClr val="accent6"/>
                </a:solidFill>
              </a:rPr>
              <a:t>SIMD</a:t>
            </a:r>
            <a:r>
              <a:rPr lang="en-US" dirty="0" smtClean="0">
                <a:solidFill>
                  <a:schemeClr val="accent6"/>
                </a:solidFill>
              </a:rPr>
              <a:t> extensions</a:t>
            </a:r>
            <a:r>
              <a:rPr lang="hu-HU" dirty="0" smtClean="0">
                <a:solidFill>
                  <a:schemeClr val="accent6"/>
                </a:solidFill>
              </a:rPr>
              <a:t> - Overview</a:t>
            </a:r>
            <a:endParaRPr lang="en-US" dirty="0">
              <a:solidFill>
                <a:schemeClr val="accent6"/>
              </a:solidFill>
            </a:endParaRPr>
          </a:p>
          <a:p>
            <a:endParaRPr lang="en-US" dirty="0">
              <a:solidFill>
                <a:schemeClr val="accent6"/>
              </a:solidFill>
            </a:endParaRPr>
          </a:p>
        </p:txBody>
      </p:sp>
    </p:spTree>
    <p:extLst>
      <p:ext uri="{BB962C8B-B14F-4D97-AF65-F5344CB8AC3E}">
        <p14:creationId xmlns:p14="http://schemas.microsoft.com/office/powerpoint/2010/main" val="16648549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1" cy="393700"/>
          </a:xfrm>
        </p:spPr>
        <p:txBody>
          <a:bodyPr/>
          <a:lstStyle/>
          <a:p>
            <a:r>
              <a:rPr lang="hu-HU" dirty="0"/>
              <a:t>2.2.3.1 S</a:t>
            </a:r>
            <a:r>
              <a:rPr lang="en-US" dirty="0" err="1"/>
              <a:t>econdary</a:t>
            </a:r>
            <a:r>
              <a:rPr lang="en-US" dirty="0"/>
              <a:t> </a:t>
            </a:r>
            <a:r>
              <a:rPr lang="en-US" dirty="0" err="1"/>
              <a:t>reg</a:t>
            </a:r>
            <a:r>
              <a:rPr lang="hu-HU" dirty="0"/>
              <a:t>. </a:t>
            </a:r>
            <a:r>
              <a:rPr lang="en-US" dirty="0"/>
              <a:t>set based</a:t>
            </a:r>
            <a:r>
              <a:rPr lang="hu-HU" dirty="0"/>
              <a:t> </a:t>
            </a:r>
            <a:r>
              <a:rPr lang="en-US" dirty="0"/>
              <a:t>FP and </a:t>
            </a:r>
            <a:r>
              <a:rPr lang="hu-HU" dirty="0"/>
              <a:t>SIMD</a:t>
            </a:r>
            <a:r>
              <a:rPr lang="en-US" dirty="0"/>
              <a:t> extensions</a:t>
            </a:r>
            <a:r>
              <a:rPr lang="hu-HU" dirty="0"/>
              <a:t> - Overview </a:t>
            </a:r>
            <a:r>
              <a:rPr lang="hu-HU" dirty="0" smtClean="0"/>
              <a:t>(2)</a:t>
            </a:r>
            <a:endParaRPr lang="en-US" dirty="0"/>
          </a:p>
        </p:txBody>
      </p:sp>
      <p:sp>
        <p:nvSpPr>
          <p:cNvPr id="50" name="TextBox 49"/>
          <p:cNvSpPr txBox="1"/>
          <p:nvPr/>
        </p:nvSpPr>
        <p:spPr>
          <a:xfrm>
            <a:off x="-22150" y="571657"/>
            <a:ext cx="9364680" cy="369332"/>
          </a:xfrm>
          <a:prstGeom prst="rect">
            <a:avLst/>
          </a:prstGeom>
          <a:noFill/>
        </p:spPr>
        <p:txBody>
          <a:bodyPr wrap="none" rtlCol="0">
            <a:spAutoFit/>
          </a:bodyPr>
          <a:lstStyle/>
          <a:p>
            <a:r>
              <a:rPr lang="hu-HU" dirty="0" smtClean="0">
                <a:solidFill>
                  <a:schemeClr val="accent6"/>
                </a:solidFill>
              </a:rPr>
              <a:t>Designation and size of the secondary register set in the ARMv5 - ARMv8 ISAs</a:t>
            </a:r>
            <a:endParaRPr lang="en-US" dirty="0">
              <a:solidFill>
                <a:schemeClr val="accent6"/>
              </a:solidFill>
            </a:endParaRPr>
          </a:p>
        </p:txBody>
      </p:sp>
      <p:grpSp>
        <p:nvGrpSpPr>
          <p:cNvPr id="106" name="Group 105"/>
          <p:cNvGrpSpPr/>
          <p:nvPr/>
        </p:nvGrpSpPr>
        <p:grpSpPr>
          <a:xfrm>
            <a:off x="174246" y="1096702"/>
            <a:ext cx="8647328" cy="3085714"/>
            <a:chOff x="251520" y="948951"/>
            <a:chExt cx="8647328" cy="3085714"/>
          </a:xfrm>
        </p:grpSpPr>
        <p:sp>
          <p:nvSpPr>
            <p:cNvPr id="107" name="TextBox 106"/>
            <p:cNvSpPr txBox="1"/>
            <p:nvPr/>
          </p:nvSpPr>
          <p:spPr>
            <a:xfrm>
              <a:off x="841679" y="955920"/>
              <a:ext cx="779381" cy="276999"/>
            </a:xfrm>
            <a:prstGeom prst="rect">
              <a:avLst/>
            </a:prstGeom>
            <a:noFill/>
          </p:spPr>
          <p:txBody>
            <a:bodyPr wrap="none" rtlCol="0">
              <a:spAutoFit/>
            </a:bodyPr>
            <a:lstStyle/>
            <a:p>
              <a:r>
                <a:rPr lang="hu-HU" sz="1200" b="1" dirty="0" smtClean="0"/>
                <a:t>ARMv5</a:t>
              </a:r>
              <a:endParaRPr lang="en-US" sz="1200" b="1" dirty="0"/>
            </a:p>
          </p:txBody>
        </p:sp>
        <p:sp>
          <p:nvSpPr>
            <p:cNvPr id="108" name="TextBox 107"/>
            <p:cNvSpPr txBox="1"/>
            <p:nvPr/>
          </p:nvSpPr>
          <p:spPr>
            <a:xfrm>
              <a:off x="2771800" y="955920"/>
              <a:ext cx="2553905" cy="461665"/>
            </a:xfrm>
            <a:prstGeom prst="rect">
              <a:avLst/>
            </a:prstGeom>
            <a:noFill/>
          </p:spPr>
          <p:txBody>
            <a:bodyPr wrap="none" rtlCol="0">
              <a:spAutoFit/>
            </a:bodyPr>
            <a:lstStyle/>
            <a:p>
              <a:pPr algn="ctr"/>
              <a:r>
                <a:rPr lang="hu-HU" sz="1200" b="1" dirty="0" smtClean="0"/>
                <a:t>ARMv7</a:t>
              </a:r>
            </a:p>
            <a:p>
              <a:pPr algn="ctr"/>
              <a:r>
                <a:rPr lang="hu-HU" sz="1200" b="1" dirty="0" smtClean="0"/>
                <a:t>(or ARMv8 AArch32 mode) </a:t>
              </a:r>
              <a:endParaRPr lang="en-US" sz="1200" b="1" dirty="0"/>
            </a:p>
          </p:txBody>
        </p:sp>
        <p:sp>
          <p:nvSpPr>
            <p:cNvPr id="109" name="TextBox 108"/>
            <p:cNvSpPr txBox="1"/>
            <p:nvPr/>
          </p:nvSpPr>
          <p:spPr>
            <a:xfrm>
              <a:off x="6617605" y="948951"/>
              <a:ext cx="1617752" cy="461665"/>
            </a:xfrm>
            <a:prstGeom prst="rect">
              <a:avLst/>
            </a:prstGeom>
            <a:noFill/>
          </p:spPr>
          <p:txBody>
            <a:bodyPr wrap="none" rtlCol="0">
              <a:spAutoFit/>
            </a:bodyPr>
            <a:lstStyle/>
            <a:p>
              <a:pPr algn="ctr"/>
              <a:r>
                <a:rPr lang="hu-HU" sz="1200" b="1" dirty="0" smtClean="0"/>
                <a:t>ARMv8</a:t>
              </a:r>
            </a:p>
            <a:p>
              <a:pPr algn="ctr"/>
              <a:r>
                <a:rPr lang="hu-HU" sz="1200" b="1" dirty="0" smtClean="0"/>
                <a:t>(AArch64 mode)</a:t>
              </a:r>
              <a:endParaRPr lang="en-US" sz="1200" b="1" dirty="0"/>
            </a:p>
          </p:txBody>
        </p:sp>
        <p:sp>
          <p:nvSpPr>
            <p:cNvPr id="110" name="Rectangle 109"/>
            <p:cNvSpPr/>
            <p:nvPr/>
          </p:nvSpPr>
          <p:spPr bwMode="auto">
            <a:xfrm>
              <a:off x="6018848" y="2226624"/>
              <a:ext cx="2880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111" name="Rectangle 110"/>
            <p:cNvSpPr/>
            <p:nvPr/>
          </p:nvSpPr>
          <p:spPr bwMode="auto">
            <a:xfrm>
              <a:off x="2771800" y="3350783"/>
              <a:ext cx="2880000" cy="405683"/>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112" name="Rectangle 111"/>
            <p:cNvSpPr/>
            <p:nvPr/>
          </p:nvSpPr>
          <p:spPr bwMode="auto">
            <a:xfrm>
              <a:off x="2772120" y="2201311"/>
              <a:ext cx="1440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113" name="Rectangle 112"/>
            <p:cNvSpPr/>
            <p:nvPr/>
          </p:nvSpPr>
          <p:spPr bwMode="auto">
            <a:xfrm>
              <a:off x="656725" y="3333833"/>
              <a:ext cx="1440000" cy="405683"/>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114" name="Rectangle 113"/>
            <p:cNvSpPr/>
            <p:nvPr/>
          </p:nvSpPr>
          <p:spPr bwMode="auto">
            <a:xfrm>
              <a:off x="656725" y="2184360"/>
              <a:ext cx="720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
          <p:nvSpPr>
            <p:cNvPr id="115" name="TextBox 114"/>
            <p:cNvSpPr txBox="1"/>
            <p:nvPr/>
          </p:nvSpPr>
          <p:spPr>
            <a:xfrm>
              <a:off x="836585" y="1918256"/>
              <a:ext cx="380232" cy="260124"/>
            </a:xfrm>
            <a:prstGeom prst="rect">
              <a:avLst/>
            </a:prstGeom>
            <a:noFill/>
          </p:spPr>
          <p:txBody>
            <a:bodyPr wrap="none" rtlCol="0">
              <a:spAutoFit/>
            </a:bodyPr>
            <a:lstStyle/>
            <a:p>
              <a:r>
                <a:rPr lang="hu-HU" sz="1200" dirty="0" smtClean="0"/>
                <a:t>32</a:t>
              </a:r>
              <a:endParaRPr lang="en-US" sz="1200" dirty="0"/>
            </a:p>
          </p:txBody>
        </p:sp>
        <p:sp>
          <p:nvSpPr>
            <p:cNvPr id="116" name="TextBox 115"/>
            <p:cNvSpPr txBox="1"/>
            <p:nvPr/>
          </p:nvSpPr>
          <p:spPr>
            <a:xfrm>
              <a:off x="1079912" y="3755296"/>
              <a:ext cx="380232" cy="260124"/>
            </a:xfrm>
            <a:prstGeom prst="rect">
              <a:avLst/>
            </a:prstGeom>
            <a:noFill/>
          </p:spPr>
          <p:txBody>
            <a:bodyPr wrap="none" rtlCol="0">
              <a:spAutoFit/>
            </a:bodyPr>
            <a:lstStyle/>
            <a:p>
              <a:r>
                <a:rPr lang="hu-HU" sz="1200" dirty="0" smtClean="0"/>
                <a:t>64</a:t>
              </a:r>
              <a:endParaRPr lang="en-US" sz="1200" dirty="0"/>
            </a:p>
          </p:txBody>
        </p:sp>
        <p:sp>
          <p:nvSpPr>
            <p:cNvPr id="117" name="TextBox 116"/>
            <p:cNvSpPr txBox="1"/>
            <p:nvPr/>
          </p:nvSpPr>
          <p:spPr>
            <a:xfrm>
              <a:off x="3336673" y="1938712"/>
              <a:ext cx="380232" cy="260124"/>
            </a:xfrm>
            <a:prstGeom prst="rect">
              <a:avLst/>
            </a:prstGeom>
            <a:noFill/>
          </p:spPr>
          <p:txBody>
            <a:bodyPr wrap="none" rtlCol="0">
              <a:spAutoFit/>
            </a:bodyPr>
            <a:lstStyle/>
            <a:p>
              <a:r>
                <a:rPr lang="hu-HU" sz="1200" dirty="0" smtClean="0"/>
                <a:t>64</a:t>
              </a:r>
              <a:endParaRPr lang="en-US" sz="1200" dirty="0"/>
            </a:p>
          </p:txBody>
        </p:sp>
        <p:sp>
          <p:nvSpPr>
            <p:cNvPr id="118" name="TextBox 117"/>
            <p:cNvSpPr txBox="1"/>
            <p:nvPr/>
          </p:nvSpPr>
          <p:spPr>
            <a:xfrm>
              <a:off x="3876733" y="3774541"/>
              <a:ext cx="478016" cy="260124"/>
            </a:xfrm>
            <a:prstGeom prst="rect">
              <a:avLst/>
            </a:prstGeom>
            <a:noFill/>
          </p:spPr>
          <p:txBody>
            <a:bodyPr wrap="none" rtlCol="0">
              <a:spAutoFit/>
            </a:bodyPr>
            <a:lstStyle/>
            <a:p>
              <a:r>
                <a:rPr lang="hu-HU" sz="1200" dirty="0" smtClean="0"/>
                <a:t>128</a:t>
              </a:r>
              <a:endParaRPr lang="en-US" sz="1200" dirty="0"/>
            </a:p>
          </p:txBody>
        </p:sp>
        <p:sp>
          <p:nvSpPr>
            <p:cNvPr id="119" name="TextBox 118"/>
            <p:cNvSpPr txBox="1"/>
            <p:nvPr/>
          </p:nvSpPr>
          <p:spPr>
            <a:xfrm>
              <a:off x="7207103" y="1930781"/>
              <a:ext cx="478016" cy="260124"/>
            </a:xfrm>
            <a:prstGeom prst="rect">
              <a:avLst/>
            </a:prstGeom>
            <a:noFill/>
          </p:spPr>
          <p:txBody>
            <a:bodyPr wrap="none" rtlCol="0">
              <a:spAutoFit/>
            </a:bodyPr>
            <a:lstStyle/>
            <a:p>
              <a:r>
                <a:rPr lang="hu-HU" sz="1200" dirty="0" smtClean="0"/>
                <a:t>128</a:t>
              </a:r>
              <a:endParaRPr lang="en-US" sz="1200" dirty="0"/>
            </a:p>
          </p:txBody>
        </p:sp>
        <p:sp>
          <p:nvSpPr>
            <p:cNvPr id="120" name="TextBox 119"/>
            <p:cNvSpPr txBox="1"/>
            <p:nvPr/>
          </p:nvSpPr>
          <p:spPr>
            <a:xfrm>
              <a:off x="251520" y="2437940"/>
              <a:ext cx="380232" cy="260124"/>
            </a:xfrm>
            <a:prstGeom prst="rect">
              <a:avLst/>
            </a:prstGeom>
            <a:noFill/>
          </p:spPr>
          <p:txBody>
            <a:bodyPr wrap="none" rtlCol="0">
              <a:spAutoFit/>
            </a:bodyPr>
            <a:lstStyle/>
            <a:p>
              <a:r>
                <a:rPr lang="hu-HU" sz="1200" dirty="0" smtClean="0"/>
                <a:t>32</a:t>
              </a:r>
              <a:endParaRPr lang="en-US" sz="1200" dirty="0"/>
            </a:p>
          </p:txBody>
        </p:sp>
        <p:sp>
          <p:nvSpPr>
            <p:cNvPr id="121" name="TextBox 120"/>
            <p:cNvSpPr txBox="1"/>
            <p:nvPr/>
          </p:nvSpPr>
          <p:spPr>
            <a:xfrm>
              <a:off x="2391568" y="2437940"/>
              <a:ext cx="380232" cy="260124"/>
            </a:xfrm>
            <a:prstGeom prst="rect">
              <a:avLst/>
            </a:prstGeom>
            <a:noFill/>
          </p:spPr>
          <p:txBody>
            <a:bodyPr wrap="none" rtlCol="0">
              <a:spAutoFit/>
            </a:bodyPr>
            <a:lstStyle/>
            <a:p>
              <a:r>
                <a:rPr lang="hu-HU" sz="1200" dirty="0" smtClean="0"/>
                <a:t>32</a:t>
              </a:r>
              <a:endParaRPr lang="en-US" sz="1200" dirty="0"/>
            </a:p>
          </p:txBody>
        </p:sp>
        <p:sp>
          <p:nvSpPr>
            <p:cNvPr id="122" name="TextBox 121"/>
            <p:cNvSpPr txBox="1"/>
            <p:nvPr/>
          </p:nvSpPr>
          <p:spPr>
            <a:xfrm>
              <a:off x="5677878" y="2431396"/>
              <a:ext cx="380232" cy="260124"/>
            </a:xfrm>
            <a:prstGeom prst="rect">
              <a:avLst/>
            </a:prstGeom>
            <a:noFill/>
          </p:spPr>
          <p:txBody>
            <a:bodyPr wrap="none" rtlCol="0">
              <a:spAutoFit/>
            </a:bodyPr>
            <a:lstStyle/>
            <a:p>
              <a:r>
                <a:rPr lang="hu-HU" sz="1200" dirty="0" smtClean="0"/>
                <a:t>32</a:t>
              </a:r>
              <a:endParaRPr lang="en-US" sz="1200" dirty="0"/>
            </a:p>
          </p:txBody>
        </p:sp>
        <p:sp>
          <p:nvSpPr>
            <p:cNvPr id="123" name="TextBox 122"/>
            <p:cNvSpPr txBox="1"/>
            <p:nvPr/>
          </p:nvSpPr>
          <p:spPr>
            <a:xfrm>
              <a:off x="270624" y="3411815"/>
              <a:ext cx="380232" cy="260124"/>
            </a:xfrm>
            <a:prstGeom prst="rect">
              <a:avLst/>
            </a:prstGeom>
            <a:noFill/>
          </p:spPr>
          <p:txBody>
            <a:bodyPr wrap="none" rtlCol="0">
              <a:spAutoFit/>
            </a:bodyPr>
            <a:lstStyle/>
            <a:p>
              <a:r>
                <a:rPr lang="hu-HU" sz="1200" dirty="0" smtClean="0"/>
                <a:t>16</a:t>
              </a:r>
              <a:endParaRPr lang="en-US" sz="1200" dirty="0"/>
            </a:p>
          </p:txBody>
        </p:sp>
        <p:sp>
          <p:nvSpPr>
            <p:cNvPr id="124" name="TextBox 123"/>
            <p:cNvSpPr txBox="1"/>
            <p:nvPr/>
          </p:nvSpPr>
          <p:spPr>
            <a:xfrm>
              <a:off x="2391568" y="3394171"/>
              <a:ext cx="380232" cy="260124"/>
            </a:xfrm>
            <a:prstGeom prst="rect">
              <a:avLst/>
            </a:prstGeom>
            <a:noFill/>
          </p:spPr>
          <p:txBody>
            <a:bodyPr wrap="none" rtlCol="0">
              <a:spAutoFit/>
            </a:bodyPr>
            <a:lstStyle/>
            <a:p>
              <a:r>
                <a:rPr lang="hu-HU" sz="1200" dirty="0" smtClean="0"/>
                <a:t>16</a:t>
              </a:r>
              <a:endParaRPr lang="en-US" sz="1200" dirty="0"/>
            </a:p>
          </p:txBody>
        </p:sp>
        <p:sp>
          <p:nvSpPr>
            <p:cNvPr id="125" name="TextBox 124"/>
            <p:cNvSpPr txBox="1"/>
            <p:nvPr/>
          </p:nvSpPr>
          <p:spPr>
            <a:xfrm>
              <a:off x="836585" y="3037990"/>
              <a:ext cx="343364" cy="260124"/>
            </a:xfrm>
            <a:prstGeom prst="rect">
              <a:avLst/>
            </a:prstGeom>
            <a:noFill/>
          </p:spPr>
          <p:txBody>
            <a:bodyPr wrap="none" rtlCol="0">
              <a:spAutoFit/>
            </a:bodyPr>
            <a:lstStyle/>
            <a:p>
              <a:r>
                <a:rPr lang="hu-HU" sz="1200" dirty="0" smtClean="0"/>
                <a:t>or</a:t>
              </a:r>
              <a:endParaRPr lang="en-US" sz="1200" dirty="0"/>
            </a:p>
          </p:txBody>
        </p:sp>
        <p:sp>
          <p:nvSpPr>
            <p:cNvPr id="126" name="TextBox 125"/>
            <p:cNvSpPr txBox="1"/>
            <p:nvPr/>
          </p:nvSpPr>
          <p:spPr>
            <a:xfrm>
              <a:off x="3328536" y="2995726"/>
              <a:ext cx="343364" cy="260124"/>
            </a:xfrm>
            <a:prstGeom prst="rect">
              <a:avLst/>
            </a:prstGeom>
            <a:noFill/>
          </p:spPr>
          <p:txBody>
            <a:bodyPr wrap="none" rtlCol="0">
              <a:spAutoFit/>
            </a:bodyPr>
            <a:lstStyle/>
            <a:p>
              <a:r>
                <a:rPr lang="hu-HU" sz="1200" dirty="0" smtClean="0"/>
                <a:t>or</a:t>
              </a:r>
              <a:endParaRPr lang="en-US" sz="1200" dirty="0"/>
            </a:p>
          </p:txBody>
        </p:sp>
        <p:sp>
          <p:nvSpPr>
            <p:cNvPr id="127" name="TextBox 126"/>
            <p:cNvSpPr txBox="1"/>
            <p:nvPr/>
          </p:nvSpPr>
          <p:spPr>
            <a:xfrm>
              <a:off x="443752" y="1426555"/>
              <a:ext cx="1729961" cy="292388"/>
            </a:xfrm>
            <a:prstGeom prst="rect">
              <a:avLst/>
            </a:prstGeom>
            <a:noFill/>
          </p:spPr>
          <p:txBody>
            <a:bodyPr wrap="none" rtlCol="0">
              <a:spAutoFit/>
            </a:bodyPr>
            <a:lstStyle/>
            <a:p>
              <a:r>
                <a:rPr lang="hu-HU" sz="1300" b="1" dirty="0" smtClean="0">
                  <a:solidFill>
                    <a:srgbClr val="0070C0"/>
                  </a:solidFill>
                </a:rPr>
                <a:t>FP register set</a:t>
              </a:r>
              <a:r>
                <a:rPr lang="hu-HU" sz="1300" b="1" baseline="30000" dirty="0" smtClean="0">
                  <a:solidFill>
                    <a:srgbClr val="0070C0"/>
                  </a:solidFill>
                </a:rPr>
                <a:t>1</a:t>
              </a:r>
              <a:r>
                <a:rPr lang="hu-HU" sz="1300" b="1" dirty="0" smtClean="0">
                  <a:solidFill>
                    <a:srgbClr val="0070C0"/>
                  </a:solidFill>
                </a:rPr>
                <a:t> </a:t>
              </a:r>
              <a:endParaRPr lang="en-US" sz="1300" b="1" dirty="0">
                <a:solidFill>
                  <a:srgbClr val="0070C0"/>
                </a:solidFill>
              </a:endParaRPr>
            </a:p>
          </p:txBody>
        </p:sp>
        <p:sp>
          <p:nvSpPr>
            <p:cNvPr id="128" name="TextBox 127"/>
            <p:cNvSpPr txBox="1"/>
            <p:nvPr/>
          </p:nvSpPr>
          <p:spPr>
            <a:xfrm>
              <a:off x="2952383" y="1423380"/>
              <a:ext cx="2133919" cy="492443"/>
            </a:xfrm>
            <a:prstGeom prst="rect">
              <a:avLst/>
            </a:prstGeom>
            <a:noFill/>
          </p:spPr>
          <p:txBody>
            <a:bodyPr wrap="none" rtlCol="0">
              <a:spAutoFit/>
            </a:bodyPr>
            <a:lstStyle/>
            <a:p>
              <a:pPr lvl="0" algn="ctr"/>
              <a:r>
                <a:rPr lang="hu-HU" sz="1300" b="1" dirty="0" smtClean="0">
                  <a:solidFill>
                    <a:srgbClr val="0070C0"/>
                  </a:solidFill>
                </a:rPr>
                <a:t>Advanced SIMD</a:t>
              </a:r>
            </a:p>
            <a:p>
              <a:pPr lvl="0" algn="ctr"/>
              <a:r>
                <a:rPr lang="hu-HU" sz="1300" b="1" dirty="0" smtClean="0">
                  <a:solidFill>
                    <a:srgbClr val="0070C0"/>
                  </a:solidFill>
                </a:rPr>
                <a:t> and FP register set</a:t>
              </a:r>
              <a:r>
                <a:rPr lang="hu-HU" sz="1300" b="1" baseline="30000" dirty="0" smtClean="0">
                  <a:solidFill>
                    <a:srgbClr val="0070C0"/>
                  </a:solidFill>
                </a:rPr>
                <a:t>1</a:t>
              </a:r>
              <a:endParaRPr lang="en-US" baseline="30000" dirty="0"/>
            </a:p>
          </p:txBody>
        </p:sp>
        <p:sp>
          <p:nvSpPr>
            <p:cNvPr id="129" name="TextBox 128"/>
            <p:cNvSpPr txBox="1"/>
            <p:nvPr/>
          </p:nvSpPr>
          <p:spPr>
            <a:xfrm>
              <a:off x="6427135" y="1423380"/>
              <a:ext cx="2015295" cy="492443"/>
            </a:xfrm>
            <a:prstGeom prst="rect">
              <a:avLst/>
            </a:prstGeom>
            <a:noFill/>
          </p:spPr>
          <p:txBody>
            <a:bodyPr wrap="none" rtlCol="0">
              <a:spAutoFit/>
            </a:bodyPr>
            <a:lstStyle/>
            <a:p>
              <a:pPr lvl="0" algn="ctr"/>
              <a:r>
                <a:rPr lang="hu-HU" sz="1300" b="1" dirty="0" smtClean="0">
                  <a:solidFill>
                    <a:srgbClr val="0070C0"/>
                  </a:solidFill>
                </a:rPr>
                <a:t>SIMD</a:t>
              </a:r>
            </a:p>
            <a:p>
              <a:pPr lvl="0" algn="ctr"/>
              <a:r>
                <a:rPr lang="hu-HU" sz="1300" b="1" dirty="0" smtClean="0">
                  <a:solidFill>
                    <a:srgbClr val="0070C0"/>
                  </a:solidFill>
                </a:rPr>
                <a:t> and FP register set</a:t>
              </a:r>
              <a:endParaRPr lang="en-US" dirty="0"/>
            </a:p>
          </p:txBody>
        </p:sp>
      </p:grpSp>
    </p:spTree>
    <p:extLst>
      <p:ext uri="{BB962C8B-B14F-4D97-AF65-F5344CB8AC3E}">
        <p14:creationId xmlns:p14="http://schemas.microsoft.com/office/powerpoint/2010/main" val="2085172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2.2.3.1 S</a:t>
            </a:r>
            <a:r>
              <a:rPr lang="en-US" dirty="0" err="1"/>
              <a:t>econdary</a:t>
            </a:r>
            <a:r>
              <a:rPr lang="en-US" dirty="0"/>
              <a:t> </a:t>
            </a:r>
            <a:r>
              <a:rPr lang="en-US" dirty="0" err="1"/>
              <a:t>reg</a:t>
            </a:r>
            <a:r>
              <a:rPr lang="hu-HU" dirty="0"/>
              <a:t>. </a:t>
            </a:r>
            <a:r>
              <a:rPr lang="en-US" dirty="0"/>
              <a:t>set based</a:t>
            </a:r>
            <a:r>
              <a:rPr lang="hu-HU" dirty="0"/>
              <a:t> </a:t>
            </a:r>
            <a:r>
              <a:rPr lang="en-US" dirty="0"/>
              <a:t>FP and </a:t>
            </a:r>
            <a:r>
              <a:rPr lang="hu-HU" dirty="0"/>
              <a:t>SIMD</a:t>
            </a:r>
            <a:r>
              <a:rPr lang="en-US" dirty="0"/>
              <a:t> extensions</a:t>
            </a:r>
            <a:r>
              <a:rPr lang="hu-HU" dirty="0"/>
              <a:t> - Overview </a:t>
            </a:r>
            <a:r>
              <a:rPr lang="hu-HU" dirty="0" smtClean="0"/>
              <a:t>(3)</a:t>
            </a:r>
            <a:endParaRPr lang="en-US" dirty="0"/>
          </a:p>
        </p:txBody>
      </p:sp>
      <p:sp>
        <p:nvSpPr>
          <p:cNvPr id="3" name="Rounded Rectangle 2"/>
          <p:cNvSpPr/>
          <p:nvPr/>
        </p:nvSpPr>
        <p:spPr bwMode="auto">
          <a:xfrm>
            <a:off x="26495" y="4220522"/>
            <a:ext cx="5651383" cy="1368000"/>
          </a:xfrm>
          <a:prstGeom prst="roundRect">
            <a:avLst/>
          </a:prstGeom>
          <a:solidFill>
            <a:srgbClr val="CDE9EB"/>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effectLst/>
              <a:latin typeface="Verdana" pitchFamily="34" charset="0"/>
            </a:endParaRPr>
          </a:p>
        </p:txBody>
      </p:sp>
      <p:sp>
        <p:nvSpPr>
          <p:cNvPr id="4" name="Rounded Rectangle 3"/>
          <p:cNvSpPr/>
          <p:nvPr/>
        </p:nvSpPr>
        <p:spPr bwMode="auto">
          <a:xfrm>
            <a:off x="1949743" y="5640370"/>
            <a:ext cx="3708000" cy="1080000"/>
          </a:xfrm>
          <a:prstGeom prst="roundRect">
            <a:avLst/>
          </a:prstGeom>
          <a:solidFill>
            <a:srgbClr val="FFEBAB"/>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
        <p:nvSpPr>
          <p:cNvPr id="5" name="TextBox 4"/>
          <p:cNvSpPr txBox="1"/>
          <p:nvPr/>
        </p:nvSpPr>
        <p:spPr>
          <a:xfrm>
            <a:off x="909214" y="4655607"/>
            <a:ext cx="827471" cy="276999"/>
          </a:xfrm>
          <a:prstGeom prst="rect">
            <a:avLst/>
          </a:prstGeom>
          <a:noFill/>
        </p:spPr>
        <p:txBody>
          <a:bodyPr wrap="none" rtlCol="0">
            <a:spAutoFit/>
          </a:bodyPr>
          <a:lstStyle/>
          <a:p>
            <a:r>
              <a:rPr lang="hu-HU" sz="1200" dirty="0" smtClean="0"/>
              <a:t>FP32/64</a:t>
            </a:r>
            <a:endParaRPr lang="en-US" sz="1200" dirty="0"/>
          </a:p>
        </p:txBody>
      </p:sp>
      <p:sp>
        <p:nvSpPr>
          <p:cNvPr id="6" name="TextBox 5"/>
          <p:cNvSpPr txBox="1"/>
          <p:nvPr/>
        </p:nvSpPr>
        <p:spPr>
          <a:xfrm>
            <a:off x="75357" y="5107405"/>
            <a:ext cx="2429190" cy="461665"/>
          </a:xfrm>
          <a:prstGeom prst="rect">
            <a:avLst/>
          </a:prstGeom>
          <a:noFill/>
        </p:spPr>
        <p:txBody>
          <a:bodyPr wrap="none" rtlCol="0">
            <a:spAutoFit/>
          </a:bodyPr>
          <a:lstStyle/>
          <a:p>
            <a:pPr algn="ctr"/>
            <a:r>
              <a:rPr lang="hu-HU" sz="1200" dirty="0" smtClean="0"/>
              <a:t>Up to 8xFP32 or 4xFP64</a:t>
            </a:r>
          </a:p>
          <a:p>
            <a:pPr algn="ctr"/>
            <a:r>
              <a:rPr lang="hu-HU" sz="1200" dirty="0" smtClean="0"/>
              <a:t>operationsc serially executed</a:t>
            </a:r>
            <a:endParaRPr lang="en-US" sz="1200" dirty="0"/>
          </a:p>
        </p:txBody>
      </p:sp>
      <p:sp>
        <p:nvSpPr>
          <p:cNvPr id="7" name="TextBox 6"/>
          <p:cNvSpPr txBox="1"/>
          <p:nvPr/>
        </p:nvSpPr>
        <p:spPr>
          <a:xfrm>
            <a:off x="2848880" y="5107405"/>
            <a:ext cx="2349041" cy="461665"/>
          </a:xfrm>
          <a:prstGeom prst="rect">
            <a:avLst/>
          </a:prstGeom>
          <a:noFill/>
        </p:spPr>
        <p:txBody>
          <a:bodyPr wrap="none" rtlCol="0">
            <a:spAutoFit/>
          </a:bodyPr>
          <a:lstStyle/>
          <a:p>
            <a:pPr algn="ctr"/>
            <a:r>
              <a:rPr lang="hu-HU" sz="1200" dirty="0" smtClean="0"/>
              <a:t>Up to 8xFP32 or 4xFP64</a:t>
            </a:r>
          </a:p>
          <a:p>
            <a:pPr algn="ctr"/>
            <a:r>
              <a:rPr lang="hu-HU" sz="1200" dirty="0" smtClean="0"/>
              <a:t>operations serially executed</a:t>
            </a:r>
            <a:endParaRPr lang="en-US" sz="1200" dirty="0"/>
          </a:p>
        </p:txBody>
      </p:sp>
      <p:sp>
        <p:nvSpPr>
          <p:cNvPr id="8" name="TextBox 7"/>
          <p:cNvSpPr txBox="1"/>
          <p:nvPr/>
        </p:nvSpPr>
        <p:spPr>
          <a:xfrm>
            <a:off x="3451488" y="4699553"/>
            <a:ext cx="1159292" cy="276999"/>
          </a:xfrm>
          <a:prstGeom prst="rect">
            <a:avLst/>
          </a:prstGeom>
          <a:noFill/>
        </p:spPr>
        <p:txBody>
          <a:bodyPr wrap="none" rtlCol="0">
            <a:spAutoFit/>
          </a:bodyPr>
          <a:lstStyle/>
          <a:p>
            <a:pPr algn="ctr"/>
            <a:r>
              <a:rPr lang="hu-HU" sz="1200" dirty="0" smtClean="0"/>
              <a:t>FP16</a:t>
            </a:r>
            <a:r>
              <a:rPr lang="hu-HU" sz="1200" baseline="30000" dirty="0" smtClean="0"/>
              <a:t>1</a:t>
            </a:r>
            <a:r>
              <a:rPr lang="hu-HU" sz="1200" dirty="0" smtClean="0"/>
              <a:t>/32/64</a:t>
            </a:r>
            <a:endParaRPr lang="en-US" sz="1200" dirty="0"/>
          </a:p>
        </p:txBody>
      </p:sp>
      <p:sp>
        <p:nvSpPr>
          <p:cNvPr id="9" name="TextBox 8"/>
          <p:cNvSpPr txBox="1"/>
          <p:nvPr/>
        </p:nvSpPr>
        <p:spPr>
          <a:xfrm>
            <a:off x="0" y="4476188"/>
            <a:ext cx="1061509" cy="276999"/>
          </a:xfrm>
          <a:prstGeom prst="rect">
            <a:avLst/>
          </a:prstGeom>
          <a:noFill/>
        </p:spPr>
        <p:txBody>
          <a:bodyPr wrap="none" rtlCol="0">
            <a:spAutoFit/>
          </a:bodyPr>
          <a:lstStyle/>
          <a:p>
            <a:r>
              <a:rPr lang="hu-HU" sz="1200" i="1" dirty="0" smtClean="0">
                <a:solidFill>
                  <a:srgbClr val="0070C0"/>
                </a:solidFill>
              </a:rPr>
              <a:t>Scalar data</a:t>
            </a:r>
            <a:endParaRPr lang="en-US" sz="1200" i="1" dirty="0">
              <a:solidFill>
                <a:srgbClr val="0070C0"/>
              </a:solidFill>
            </a:endParaRPr>
          </a:p>
        </p:txBody>
      </p:sp>
      <p:sp>
        <p:nvSpPr>
          <p:cNvPr id="10" name="TextBox 9"/>
          <p:cNvSpPr txBox="1"/>
          <p:nvPr/>
        </p:nvSpPr>
        <p:spPr>
          <a:xfrm>
            <a:off x="-18510" y="4881753"/>
            <a:ext cx="2810385" cy="276999"/>
          </a:xfrm>
          <a:prstGeom prst="rect">
            <a:avLst/>
          </a:prstGeom>
          <a:noFill/>
        </p:spPr>
        <p:txBody>
          <a:bodyPr wrap="none" rtlCol="0">
            <a:spAutoFit/>
          </a:bodyPr>
          <a:lstStyle/>
          <a:p>
            <a:r>
              <a:rPr lang="hu-HU" sz="1200" i="1" dirty="0" smtClean="0">
                <a:solidFill>
                  <a:srgbClr val="0070C0"/>
                </a:solidFill>
              </a:rPr>
              <a:t>Serially processed FP vector data</a:t>
            </a:r>
            <a:endParaRPr lang="en-US" sz="1200" i="1" dirty="0">
              <a:solidFill>
                <a:srgbClr val="0070C0"/>
              </a:solidFill>
            </a:endParaRPr>
          </a:p>
        </p:txBody>
      </p:sp>
      <p:sp>
        <p:nvSpPr>
          <p:cNvPr id="11" name="TextBox 10"/>
          <p:cNvSpPr txBox="1"/>
          <p:nvPr/>
        </p:nvSpPr>
        <p:spPr>
          <a:xfrm>
            <a:off x="2353278" y="6093649"/>
            <a:ext cx="2970942" cy="646331"/>
          </a:xfrm>
          <a:prstGeom prst="rect">
            <a:avLst/>
          </a:prstGeom>
          <a:noFill/>
        </p:spPr>
        <p:txBody>
          <a:bodyPr wrap="none" rtlCol="0">
            <a:spAutoFit/>
          </a:bodyPr>
          <a:lstStyle/>
          <a:p>
            <a:pPr algn="ctr"/>
            <a:r>
              <a:rPr lang="hu-HU" sz="1200" dirty="0" smtClean="0"/>
              <a:t>64/128-bit wide SIMD (vector) data</a:t>
            </a:r>
          </a:p>
          <a:p>
            <a:pPr algn="ctr"/>
            <a:r>
              <a:rPr lang="hu-HU" sz="1200" dirty="0" smtClean="0"/>
              <a:t>FX8/16/32/64</a:t>
            </a:r>
          </a:p>
          <a:p>
            <a:pPr algn="ctr"/>
            <a:r>
              <a:rPr lang="hu-HU" sz="1200" dirty="0" smtClean="0"/>
              <a:t>FP16</a:t>
            </a:r>
            <a:r>
              <a:rPr lang="hu-HU" sz="1200" baseline="30000" dirty="0" smtClean="0"/>
              <a:t>3</a:t>
            </a:r>
            <a:r>
              <a:rPr lang="hu-HU" sz="1200" dirty="0" smtClean="0"/>
              <a:t>/32/64 operations</a:t>
            </a:r>
            <a:endParaRPr lang="en-US" sz="1200" dirty="0"/>
          </a:p>
        </p:txBody>
      </p:sp>
      <p:sp>
        <p:nvSpPr>
          <p:cNvPr id="12" name="TextBox 11"/>
          <p:cNvSpPr txBox="1"/>
          <p:nvPr/>
        </p:nvSpPr>
        <p:spPr>
          <a:xfrm>
            <a:off x="1931620" y="5876448"/>
            <a:ext cx="1000595" cy="276999"/>
          </a:xfrm>
          <a:prstGeom prst="rect">
            <a:avLst/>
          </a:prstGeom>
          <a:noFill/>
        </p:spPr>
        <p:txBody>
          <a:bodyPr wrap="none" rtlCol="0">
            <a:spAutoFit/>
          </a:bodyPr>
          <a:lstStyle/>
          <a:p>
            <a:r>
              <a:rPr lang="hu-HU" sz="1200" i="1" dirty="0" smtClean="0">
                <a:solidFill>
                  <a:srgbClr val="0070C0"/>
                </a:solidFill>
              </a:rPr>
              <a:t>SIMD data</a:t>
            </a:r>
            <a:endParaRPr lang="en-US" sz="1200" i="1" dirty="0">
              <a:solidFill>
                <a:srgbClr val="0070C0"/>
              </a:solidFill>
            </a:endParaRPr>
          </a:p>
        </p:txBody>
      </p:sp>
      <p:sp>
        <p:nvSpPr>
          <p:cNvPr id="13" name="TextBox 12"/>
          <p:cNvSpPr txBox="1"/>
          <p:nvPr/>
        </p:nvSpPr>
        <p:spPr>
          <a:xfrm>
            <a:off x="298318" y="4240230"/>
            <a:ext cx="2087431" cy="292388"/>
          </a:xfrm>
          <a:prstGeom prst="rect">
            <a:avLst/>
          </a:prstGeom>
          <a:noFill/>
        </p:spPr>
        <p:txBody>
          <a:bodyPr wrap="none" rtlCol="0">
            <a:spAutoFit/>
          </a:bodyPr>
          <a:lstStyle/>
          <a:p>
            <a:pPr algn="ctr"/>
            <a:r>
              <a:rPr lang="hu-HU" sz="1300" b="1" dirty="0" smtClean="0">
                <a:solidFill>
                  <a:srgbClr val="FF0000"/>
                </a:solidFill>
              </a:rPr>
              <a:t>VFPv1/v2 extension</a:t>
            </a:r>
          </a:p>
        </p:txBody>
      </p:sp>
      <p:sp>
        <p:nvSpPr>
          <p:cNvPr id="14" name="TextBox 13"/>
          <p:cNvSpPr txBox="1"/>
          <p:nvPr/>
        </p:nvSpPr>
        <p:spPr>
          <a:xfrm>
            <a:off x="2140245" y="5642828"/>
            <a:ext cx="3411511" cy="292388"/>
          </a:xfrm>
          <a:prstGeom prst="rect">
            <a:avLst/>
          </a:prstGeom>
          <a:noFill/>
        </p:spPr>
        <p:txBody>
          <a:bodyPr wrap="none" rtlCol="0">
            <a:spAutoFit/>
          </a:bodyPr>
          <a:lstStyle/>
          <a:p>
            <a:pPr algn="ctr"/>
            <a:r>
              <a:rPr lang="hu-HU" sz="1300" b="1" dirty="0" smtClean="0">
                <a:solidFill>
                  <a:srgbClr val="FF0000"/>
                </a:solidFill>
              </a:rPr>
              <a:t>Advanced SIMD (NEON) extension</a:t>
            </a:r>
            <a:endParaRPr lang="en-US" sz="1300" b="1" dirty="0">
              <a:solidFill>
                <a:srgbClr val="FF0000"/>
              </a:solidFill>
            </a:endParaRPr>
          </a:p>
        </p:txBody>
      </p:sp>
      <p:sp>
        <p:nvSpPr>
          <p:cNvPr id="15" name="Rounded Rectangle 14"/>
          <p:cNvSpPr/>
          <p:nvPr/>
        </p:nvSpPr>
        <p:spPr bwMode="auto">
          <a:xfrm>
            <a:off x="5677878" y="4220522"/>
            <a:ext cx="3132000" cy="1872000"/>
          </a:xfrm>
          <a:prstGeom prst="roundRect">
            <a:avLst/>
          </a:prstGeom>
          <a:solidFill>
            <a:srgbClr val="FFB9B9"/>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16" name="TextBox 15"/>
          <p:cNvSpPr txBox="1"/>
          <p:nvPr/>
        </p:nvSpPr>
        <p:spPr>
          <a:xfrm>
            <a:off x="6310939" y="5309896"/>
            <a:ext cx="2294218" cy="646331"/>
          </a:xfrm>
          <a:prstGeom prst="rect">
            <a:avLst/>
          </a:prstGeom>
          <a:noFill/>
        </p:spPr>
        <p:txBody>
          <a:bodyPr wrap="none" rtlCol="0">
            <a:spAutoFit/>
          </a:bodyPr>
          <a:lstStyle/>
          <a:p>
            <a:pPr algn="ctr"/>
            <a:r>
              <a:rPr lang="hu-HU" sz="1200" dirty="0" smtClean="0"/>
              <a:t>64/128-bit wide SIMD data</a:t>
            </a:r>
          </a:p>
          <a:p>
            <a:pPr algn="ctr"/>
            <a:r>
              <a:rPr lang="hu-HU" sz="1200" dirty="0" smtClean="0"/>
              <a:t>FX8/16/32/64</a:t>
            </a:r>
          </a:p>
          <a:p>
            <a:pPr algn="ctr"/>
            <a:r>
              <a:rPr lang="hu-HU" sz="1200" dirty="0" smtClean="0"/>
              <a:t>FP16</a:t>
            </a:r>
            <a:r>
              <a:rPr lang="hu-HU" sz="1200" baseline="30000" dirty="0" smtClean="0"/>
              <a:t>3</a:t>
            </a:r>
            <a:r>
              <a:rPr lang="hu-HU" sz="1200" dirty="0" smtClean="0"/>
              <a:t>/32/64 operations</a:t>
            </a:r>
            <a:endParaRPr lang="en-US" sz="1200" dirty="0"/>
          </a:p>
        </p:txBody>
      </p:sp>
      <p:sp>
        <p:nvSpPr>
          <p:cNvPr id="17" name="TextBox 16"/>
          <p:cNvSpPr txBox="1"/>
          <p:nvPr/>
        </p:nvSpPr>
        <p:spPr>
          <a:xfrm>
            <a:off x="6843418" y="4829922"/>
            <a:ext cx="1159292" cy="276999"/>
          </a:xfrm>
          <a:prstGeom prst="rect">
            <a:avLst/>
          </a:prstGeom>
          <a:noFill/>
        </p:spPr>
        <p:txBody>
          <a:bodyPr wrap="none" rtlCol="0">
            <a:spAutoFit/>
          </a:bodyPr>
          <a:lstStyle/>
          <a:p>
            <a:pPr algn="ctr"/>
            <a:r>
              <a:rPr lang="hu-HU" sz="1200" dirty="0" smtClean="0"/>
              <a:t>FP16</a:t>
            </a:r>
            <a:r>
              <a:rPr lang="hu-HU" sz="1200" baseline="30000" dirty="0" smtClean="0"/>
              <a:t>1</a:t>
            </a:r>
            <a:r>
              <a:rPr lang="hu-HU" sz="1200" dirty="0" smtClean="0"/>
              <a:t>/32/64</a:t>
            </a:r>
            <a:endParaRPr lang="en-US" sz="1200" dirty="0"/>
          </a:p>
        </p:txBody>
      </p:sp>
      <p:sp>
        <p:nvSpPr>
          <p:cNvPr id="18" name="TextBox 17"/>
          <p:cNvSpPr txBox="1"/>
          <p:nvPr/>
        </p:nvSpPr>
        <p:spPr>
          <a:xfrm>
            <a:off x="6237185" y="4246031"/>
            <a:ext cx="2358338" cy="292388"/>
          </a:xfrm>
          <a:prstGeom prst="rect">
            <a:avLst/>
          </a:prstGeom>
          <a:noFill/>
        </p:spPr>
        <p:txBody>
          <a:bodyPr wrap="none" rtlCol="0">
            <a:spAutoFit/>
          </a:bodyPr>
          <a:lstStyle/>
          <a:p>
            <a:pPr algn="ctr"/>
            <a:r>
              <a:rPr lang="hu-HU" sz="1300" b="1" dirty="0" smtClean="0">
                <a:solidFill>
                  <a:srgbClr val="FF0000"/>
                </a:solidFill>
              </a:rPr>
              <a:t>SIMD and FP extension</a:t>
            </a:r>
          </a:p>
        </p:txBody>
      </p:sp>
      <p:grpSp>
        <p:nvGrpSpPr>
          <p:cNvPr id="19" name="Group 18"/>
          <p:cNvGrpSpPr/>
          <p:nvPr/>
        </p:nvGrpSpPr>
        <p:grpSpPr>
          <a:xfrm>
            <a:off x="174246" y="1096702"/>
            <a:ext cx="8647328" cy="3085714"/>
            <a:chOff x="251520" y="948951"/>
            <a:chExt cx="8647328" cy="3085714"/>
          </a:xfrm>
        </p:grpSpPr>
        <p:sp>
          <p:nvSpPr>
            <p:cNvPr id="20" name="TextBox 19"/>
            <p:cNvSpPr txBox="1"/>
            <p:nvPr/>
          </p:nvSpPr>
          <p:spPr>
            <a:xfrm>
              <a:off x="841679" y="955920"/>
              <a:ext cx="779381" cy="276999"/>
            </a:xfrm>
            <a:prstGeom prst="rect">
              <a:avLst/>
            </a:prstGeom>
            <a:noFill/>
          </p:spPr>
          <p:txBody>
            <a:bodyPr wrap="none" rtlCol="0">
              <a:spAutoFit/>
            </a:bodyPr>
            <a:lstStyle/>
            <a:p>
              <a:r>
                <a:rPr lang="hu-HU" sz="1200" b="1" dirty="0" smtClean="0"/>
                <a:t>ARMv5</a:t>
              </a:r>
              <a:endParaRPr lang="en-US" sz="1200" b="1" dirty="0"/>
            </a:p>
          </p:txBody>
        </p:sp>
        <p:sp>
          <p:nvSpPr>
            <p:cNvPr id="21" name="TextBox 20"/>
            <p:cNvSpPr txBox="1"/>
            <p:nvPr/>
          </p:nvSpPr>
          <p:spPr>
            <a:xfrm>
              <a:off x="2771800" y="955920"/>
              <a:ext cx="2553905" cy="461665"/>
            </a:xfrm>
            <a:prstGeom prst="rect">
              <a:avLst/>
            </a:prstGeom>
            <a:noFill/>
          </p:spPr>
          <p:txBody>
            <a:bodyPr wrap="none" rtlCol="0">
              <a:spAutoFit/>
            </a:bodyPr>
            <a:lstStyle/>
            <a:p>
              <a:pPr algn="ctr"/>
              <a:r>
                <a:rPr lang="hu-HU" sz="1200" b="1" dirty="0" smtClean="0"/>
                <a:t>ARMv7</a:t>
              </a:r>
            </a:p>
            <a:p>
              <a:pPr algn="ctr"/>
              <a:r>
                <a:rPr lang="hu-HU" sz="1200" b="1" dirty="0" smtClean="0"/>
                <a:t>(or ARMv8 AArch32 mode) </a:t>
              </a:r>
              <a:endParaRPr lang="en-US" sz="1200" b="1" dirty="0"/>
            </a:p>
          </p:txBody>
        </p:sp>
        <p:sp>
          <p:nvSpPr>
            <p:cNvPr id="22" name="TextBox 21"/>
            <p:cNvSpPr txBox="1"/>
            <p:nvPr/>
          </p:nvSpPr>
          <p:spPr>
            <a:xfrm>
              <a:off x="6617605" y="948951"/>
              <a:ext cx="1617752" cy="461665"/>
            </a:xfrm>
            <a:prstGeom prst="rect">
              <a:avLst/>
            </a:prstGeom>
            <a:noFill/>
          </p:spPr>
          <p:txBody>
            <a:bodyPr wrap="none" rtlCol="0">
              <a:spAutoFit/>
            </a:bodyPr>
            <a:lstStyle/>
            <a:p>
              <a:pPr algn="ctr"/>
              <a:r>
                <a:rPr lang="hu-HU" sz="1200" b="1" dirty="0" smtClean="0"/>
                <a:t>ARMv8</a:t>
              </a:r>
            </a:p>
            <a:p>
              <a:pPr algn="ctr"/>
              <a:r>
                <a:rPr lang="hu-HU" sz="1200" b="1" dirty="0" smtClean="0"/>
                <a:t>(AArch64 mode)</a:t>
              </a:r>
              <a:endParaRPr lang="en-US" sz="1200" b="1" dirty="0"/>
            </a:p>
          </p:txBody>
        </p:sp>
        <p:sp>
          <p:nvSpPr>
            <p:cNvPr id="23" name="Rectangle 22"/>
            <p:cNvSpPr/>
            <p:nvPr/>
          </p:nvSpPr>
          <p:spPr bwMode="auto">
            <a:xfrm>
              <a:off x="6018848" y="2226624"/>
              <a:ext cx="2880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24" name="Rectangle 23"/>
            <p:cNvSpPr/>
            <p:nvPr/>
          </p:nvSpPr>
          <p:spPr bwMode="auto">
            <a:xfrm>
              <a:off x="2771800" y="3350783"/>
              <a:ext cx="2880000" cy="405683"/>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25" name="Rectangle 24"/>
            <p:cNvSpPr/>
            <p:nvPr/>
          </p:nvSpPr>
          <p:spPr bwMode="auto">
            <a:xfrm>
              <a:off x="2772120" y="2201311"/>
              <a:ext cx="1440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26" name="Rectangle 25"/>
            <p:cNvSpPr/>
            <p:nvPr/>
          </p:nvSpPr>
          <p:spPr bwMode="auto">
            <a:xfrm>
              <a:off x="656725" y="3333833"/>
              <a:ext cx="1440000" cy="405683"/>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27" name="Rectangle 26"/>
            <p:cNvSpPr/>
            <p:nvPr/>
          </p:nvSpPr>
          <p:spPr bwMode="auto">
            <a:xfrm>
              <a:off x="656725" y="2184360"/>
              <a:ext cx="720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
          <p:nvSpPr>
            <p:cNvPr id="28" name="TextBox 27"/>
            <p:cNvSpPr txBox="1"/>
            <p:nvPr/>
          </p:nvSpPr>
          <p:spPr>
            <a:xfrm>
              <a:off x="836585" y="1918256"/>
              <a:ext cx="380232" cy="260124"/>
            </a:xfrm>
            <a:prstGeom prst="rect">
              <a:avLst/>
            </a:prstGeom>
            <a:noFill/>
          </p:spPr>
          <p:txBody>
            <a:bodyPr wrap="none" rtlCol="0">
              <a:spAutoFit/>
            </a:bodyPr>
            <a:lstStyle/>
            <a:p>
              <a:r>
                <a:rPr lang="hu-HU" sz="1200" dirty="0" smtClean="0"/>
                <a:t>32</a:t>
              </a:r>
              <a:endParaRPr lang="en-US" sz="1200" dirty="0"/>
            </a:p>
          </p:txBody>
        </p:sp>
        <p:sp>
          <p:nvSpPr>
            <p:cNvPr id="29" name="TextBox 28"/>
            <p:cNvSpPr txBox="1"/>
            <p:nvPr/>
          </p:nvSpPr>
          <p:spPr>
            <a:xfrm>
              <a:off x="1079912" y="3755296"/>
              <a:ext cx="380232" cy="260124"/>
            </a:xfrm>
            <a:prstGeom prst="rect">
              <a:avLst/>
            </a:prstGeom>
            <a:noFill/>
          </p:spPr>
          <p:txBody>
            <a:bodyPr wrap="none" rtlCol="0">
              <a:spAutoFit/>
            </a:bodyPr>
            <a:lstStyle/>
            <a:p>
              <a:r>
                <a:rPr lang="hu-HU" sz="1200" dirty="0" smtClean="0"/>
                <a:t>64</a:t>
              </a:r>
              <a:endParaRPr lang="en-US" sz="1200" dirty="0"/>
            </a:p>
          </p:txBody>
        </p:sp>
        <p:sp>
          <p:nvSpPr>
            <p:cNvPr id="30" name="TextBox 29"/>
            <p:cNvSpPr txBox="1"/>
            <p:nvPr/>
          </p:nvSpPr>
          <p:spPr>
            <a:xfrm>
              <a:off x="3336673" y="1938712"/>
              <a:ext cx="380232" cy="260124"/>
            </a:xfrm>
            <a:prstGeom prst="rect">
              <a:avLst/>
            </a:prstGeom>
            <a:noFill/>
          </p:spPr>
          <p:txBody>
            <a:bodyPr wrap="none" rtlCol="0">
              <a:spAutoFit/>
            </a:bodyPr>
            <a:lstStyle/>
            <a:p>
              <a:r>
                <a:rPr lang="hu-HU" sz="1200" dirty="0" smtClean="0"/>
                <a:t>64</a:t>
              </a:r>
              <a:endParaRPr lang="en-US" sz="1200" dirty="0"/>
            </a:p>
          </p:txBody>
        </p:sp>
        <p:sp>
          <p:nvSpPr>
            <p:cNvPr id="31" name="TextBox 30"/>
            <p:cNvSpPr txBox="1"/>
            <p:nvPr/>
          </p:nvSpPr>
          <p:spPr>
            <a:xfrm>
              <a:off x="3876733" y="3774541"/>
              <a:ext cx="478016" cy="260124"/>
            </a:xfrm>
            <a:prstGeom prst="rect">
              <a:avLst/>
            </a:prstGeom>
            <a:noFill/>
          </p:spPr>
          <p:txBody>
            <a:bodyPr wrap="none" rtlCol="0">
              <a:spAutoFit/>
            </a:bodyPr>
            <a:lstStyle/>
            <a:p>
              <a:r>
                <a:rPr lang="hu-HU" sz="1200" dirty="0" smtClean="0"/>
                <a:t>128</a:t>
              </a:r>
              <a:endParaRPr lang="en-US" sz="1200" dirty="0"/>
            </a:p>
          </p:txBody>
        </p:sp>
        <p:sp>
          <p:nvSpPr>
            <p:cNvPr id="32" name="TextBox 31"/>
            <p:cNvSpPr txBox="1"/>
            <p:nvPr/>
          </p:nvSpPr>
          <p:spPr>
            <a:xfrm>
              <a:off x="7207103" y="1930781"/>
              <a:ext cx="478016" cy="260124"/>
            </a:xfrm>
            <a:prstGeom prst="rect">
              <a:avLst/>
            </a:prstGeom>
            <a:noFill/>
          </p:spPr>
          <p:txBody>
            <a:bodyPr wrap="none" rtlCol="0">
              <a:spAutoFit/>
            </a:bodyPr>
            <a:lstStyle/>
            <a:p>
              <a:r>
                <a:rPr lang="hu-HU" sz="1200" dirty="0" smtClean="0"/>
                <a:t>128</a:t>
              </a:r>
              <a:endParaRPr lang="en-US" sz="1200" dirty="0"/>
            </a:p>
          </p:txBody>
        </p:sp>
        <p:sp>
          <p:nvSpPr>
            <p:cNvPr id="33" name="TextBox 32"/>
            <p:cNvSpPr txBox="1"/>
            <p:nvPr/>
          </p:nvSpPr>
          <p:spPr>
            <a:xfrm>
              <a:off x="251520" y="2437940"/>
              <a:ext cx="380232" cy="260124"/>
            </a:xfrm>
            <a:prstGeom prst="rect">
              <a:avLst/>
            </a:prstGeom>
            <a:noFill/>
          </p:spPr>
          <p:txBody>
            <a:bodyPr wrap="none" rtlCol="0">
              <a:spAutoFit/>
            </a:bodyPr>
            <a:lstStyle/>
            <a:p>
              <a:r>
                <a:rPr lang="hu-HU" sz="1200" dirty="0" smtClean="0"/>
                <a:t>32</a:t>
              </a:r>
              <a:endParaRPr lang="en-US" sz="1200" dirty="0"/>
            </a:p>
          </p:txBody>
        </p:sp>
        <p:sp>
          <p:nvSpPr>
            <p:cNvPr id="34" name="TextBox 33"/>
            <p:cNvSpPr txBox="1"/>
            <p:nvPr/>
          </p:nvSpPr>
          <p:spPr>
            <a:xfrm>
              <a:off x="2391568" y="2437940"/>
              <a:ext cx="380232" cy="260124"/>
            </a:xfrm>
            <a:prstGeom prst="rect">
              <a:avLst/>
            </a:prstGeom>
            <a:noFill/>
          </p:spPr>
          <p:txBody>
            <a:bodyPr wrap="none" rtlCol="0">
              <a:spAutoFit/>
            </a:bodyPr>
            <a:lstStyle/>
            <a:p>
              <a:r>
                <a:rPr lang="hu-HU" sz="1200" dirty="0" smtClean="0"/>
                <a:t>32</a:t>
              </a:r>
              <a:endParaRPr lang="en-US" sz="1200" dirty="0"/>
            </a:p>
          </p:txBody>
        </p:sp>
        <p:sp>
          <p:nvSpPr>
            <p:cNvPr id="35" name="TextBox 34"/>
            <p:cNvSpPr txBox="1"/>
            <p:nvPr/>
          </p:nvSpPr>
          <p:spPr>
            <a:xfrm>
              <a:off x="5677878" y="2431396"/>
              <a:ext cx="380232" cy="260124"/>
            </a:xfrm>
            <a:prstGeom prst="rect">
              <a:avLst/>
            </a:prstGeom>
            <a:noFill/>
          </p:spPr>
          <p:txBody>
            <a:bodyPr wrap="none" rtlCol="0">
              <a:spAutoFit/>
            </a:bodyPr>
            <a:lstStyle/>
            <a:p>
              <a:r>
                <a:rPr lang="hu-HU" sz="1200" dirty="0" smtClean="0"/>
                <a:t>32</a:t>
              </a:r>
              <a:endParaRPr lang="en-US" sz="1200" dirty="0"/>
            </a:p>
          </p:txBody>
        </p:sp>
        <p:sp>
          <p:nvSpPr>
            <p:cNvPr id="36" name="TextBox 35"/>
            <p:cNvSpPr txBox="1"/>
            <p:nvPr/>
          </p:nvSpPr>
          <p:spPr>
            <a:xfrm>
              <a:off x="270624" y="3411815"/>
              <a:ext cx="380232" cy="260124"/>
            </a:xfrm>
            <a:prstGeom prst="rect">
              <a:avLst/>
            </a:prstGeom>
            <a:noFill/>
          </p:spPr>
          <p:txBody>
            <a:bodyPr wrap="none" rtlCol="0">
              <a:spAutoFit/>
            </a:bodyPr>
            <a:lstStyle/>
            <a:p>
              <a:r>
                <a:rPr lang="hu-HU" sz="1200" dirty="0" smtClean="0"/>
                <a:t>16</a:t>
              </a:r>
              <a:endParaRPr lang="en-US" sz="1200" dirty="0"/>
            </a:p>
          </p:txBody>
        </p:sp>
        <p:sp>
          <p:nvSpPr>
            <p:cNvPr id="37" name="TextBox 36"/>
            <p:cNvSpPr txBox="1"/>
            <p:nvPr/>
          </p:nvSpPr>
          <p:spPr>
            <a:xfrm>
              <a:off x="2391568" y="3394171"/>
              <a:ext cx="380232" cy="260124"/>
            </a:xfrm>
            <a:prstGeom prst="rect">
              <a:avLst/>
            </a:prstGeom>
            <a:noFill/>
          </p:spPr>
          <p:txBody>
            <a:bodyPr wrap="none" rtlCol="0">
              <a:spAutoFit/>
            </a:bodyPr>
            <a:lstStyle/>
            <a:p>
              <a:r>
                <a:rPr lang="hu-HU" sz="1200" dirty="0" smtClean="0"/>
                <a:t>16</a:t>
              </a:r>
              <a:endParaRPr lang="en-US" sz="1200" dirty="0"/>
            </a:p>
          </p:txBody>
        </p:sp>
        <p:sp>
          <p:nvSpPr>
            <p:cNvPr id="38" name="TextBox 37"/>
            <p:cNvSpPr txBox="1"/>
            <p:nvPr/>
          </p:nvSpPr>
          <p:spPr>
            <a:xfrm>
              <a:off x="836585" y="3037990"/>
              <a:ext cx="343364" cy="260124"/>
            </a:xfrm>
            <a:prstGeom prst="rect">
              <a:avLst/>
            </a:prstGeom>
            <a:noFill/>
          </p:spPr>
          <p:txBody>
            <a:bodyPr wrap="none" rtlCol="0">
              <a:spAutoFit/>
            </a:bodyPr>
            <a:lstStyle/>
            <a:p>
              <a:r>
                <a:rPr lang="hu-HU" sz="1200" dirty="0" smtClean="0"/>
                <a:t>or</a:t>
              </a:r>
              <a:endParaRPr lang="en-US" sz="1200" dirty="0"/>
            </a:p>
          </p:txBody>
        </p:sp>
        <p:sp>
          <p:nvSpPr>
            <p:cNvPr id="39" name="TextBox 38"/>
            <p:cNvSpPr txBox="1"/>
            <p:nvPr/>
          </p:nvSpPr>
          <p:spPr>
            <a:xfrm>
              <a:off x="3328536" y="2995726"/>
              <a:ext cx="343364" cy="260124"/>
            </a:xfrm>
            <a:prstGeom prst="rect">
              <a:avLst/>
            </a:prstGeom>
            <a:noFill/>
          </p:spPr>
          <p:txBody>
            <a:bodyPr wrap="none" rtlCol="0">
              <a:spAutoFit/>
            </a:bodyPr>
            <a:lstStyle/>
            <a:p>
              <a:r>
                <a:rPr lang="hu-HU" sz="1200" dirty="0" smtClean="0"/>
                <a:t>or</a:t>
              </a:r>
              <a:endParaRPr lang="en-US" sz="1200" dirty="0"/>
            </a:p>
          </p:txBody>
        </p:sp>
        <p:sp>
          <p:nvSpPr>
            <p:cNvPr id="40" name="TextBox 39"/>
            <p:cNvSpPr txBox="1"/>
            <p:nvPr/>
          </p:nvSpPr>
          <p:spPr>
            <a:xfrm>
              <a:off x="443752" y="1426555"/>
              <a:ext cx="1729961" cy="292388"/>
            </a:xfrm>
            <a:prstGeom prst="rect">
              <a:avLst/>
            </a:prstGeom>
            <a:noFill/>
          </p:spPr>
          <p:txBody>
            <a:bodyPr wrap="none" rtlCol="0">
              <a:spAutoFit/>
            </a:bodyPr>
            <a:lstStyle/>
            <a:p>
              <a:r>
                <a:rPr lang="hu-HU" sz="1300" b="1" dirty="0" smtClean="0">
                  <a:solidFill>
                    <a:srgbClr val="0070C0"/>
                  </a:solidFill>
                </a:rPr>
                <a:t>FP register set</a:t>
              </a:r>
              <a:r>
                <a:rPr lang="hu-HU" sz="1300" b="1" baseline="30000" dirty="0" smtClean="0">
                  <a:solidFill>
                    <a:srgbClr val="0070C0"/>
                  </a:solidFill>
                </a:rPr>
                <a:t>1</a:t>
              </a:r>
              <a:r>
                <a:rPr lang="hu-HU" sz="1300" b="1" dirty="0" smtClean="0">
                  <a:solidFill>
                    <a:srgbClr val="0070C0"/>
                  </a:solidFill>
                </a:rPr>
                <a:t> </a:t>
              </a:r>
              <a:endParaRPr lang="en-US" sz="1300" b="1" dirty="0">
                <a:solidFill>
                  <a:srgbClr val="0070C0"/>
                </a:solidFill>
              </a:endParaRPr>
            </a:p>
          </p:txBody>
        </p:sp>
        <p:sp>
          <p:nvSpPr>
            <p:cNvPr id="41" name="TextBox 40"/>
            <p:cNvSpPr txBox="1"/>
            <p:nvPr/>
          </p:nvSpPr>
          <p:spPr>
            <a:xfrm>
              <a:off x="2952383" y="1423380"/>
              <a:ext cx="2133919" cy="492443"/>
            </a:xfrm>
            <a:prstGeom prst="rect">
              <a:avLst/>
            </a:prstGeom>
            <a:noFill/>
          </p:spPr>
          <p:txBody>
            <a:bodyPr wrap="none" rtlCol="0">
              <a:spAutoFit/>
            </a:bodyPr>
            <a:lstStyle/>
            <a:p>
              <a:pPr lvl="0" algn="ctr"/>
              <a:r>
                <a:rPr lang="hu-HU" sz="1300" b="1" dirty="0" smtClean="0">
                  <a:solidFill>
                    <a:srgbClr val="0070C0"/>
                  </a:solidFill>
                </a:rPr>
                <a:t>Advanced SIMD</a:t>
              </a:r>
            </a:p>
            <a:p>
              <a:pPr lvl="0" algn="ctr"/>
              <a:r>
                <a:rPr lang="hu-HU" sz="1300" b="1" dirty="0" smtClean="0">
                  <a:solidFill>
                    <a:srgbClr val="0070C0"/>
                  </a:solidFill>
                </a:rPr>
                <a:t> and FP register set</a:t>
              </a:r>
              <a:r>
                <a:rPr lang="hu-HU" sz="1300" b="1" baseline="30000" dirty="0" smtClean="0">
                  <a:solidFill>
                    <a:srgbClr val="0070C0"/>
                  </a:solidFill>
                </a:rPr>
                <a:t>1</a:t>
              </a:r>
              <a:endParaRPr lang="en-US" baseline="30000" dirty="0"/>
            </a:p>
          </p:txBody>
        </p:sp>
        <p:sp>
          <p:nvSpPr>
            <p:cNvPr id="42" name="TextBox 41"/>
            <p:cNvSpPr txBox="1"/>
            <p:nvPr/>
          </p:nvSpPr>
          <p:spPr>
            <a:xfrm>
              <a:off x="6427135" y="1423380"/>
              <a:ext cx="2015295" cy="492443"/>
            </a:xfrm>
            <a:prstGeom prst="rect">
              <a:avLst/>
            </a:prstGeom>
            <a:noFill/>
          </p:spPr>
          <p:txBody>
            <a:bodyPr wrap="none" rtlCol="0">
              <a:spAutoFit/>
            </a:bodyPr>
            <a:lstStyle/>
            <a:p>
              <a:pPr lvl="0" algn="ctr"/>
              <a:r>
                <a:rPr lang="hu-HU" sz="1300" b="1" dirty="0" smtClean="0">
                  <a:solidFill>
                    <a:srgbClr val="0070C0"/>
                  </a:solidFill>
                </a:rPr>
                <a:t>SIMD</a:t>
              </a:r>
            </a:p>
            <a:p>
              <a:pPr lvl="0" algn="ctr"/>
              <a:r>
                <a:rPr lang="hu-HU" sz="1300" b="1" dirty="0" smtClean="0">
                  <a:solidFill>
                    <a:srgbClr val="0070C0"/>
                  </a:solidFill>
                </a:rPr>
                <a:t> and FP register set</a:t>
              </a:r>
              <a:endParaRPr lang="en-US" dirty="0"/>
            </a:p>
          </p:txBody>
        </p:sp>
      </p:grpSp>
      <p:sp>
        <p:nvSpPr>
          <p:cNvPr id="43" name="TextBox 42"/>
          <p:cNvSpPr txBox="1"/>
          <p:nvPr/>
        </p:nvSpPr>
        <p:spPr>
          <a:xfrm>
            <a:off x="2958818" y="4250177"/>
            <a:ext cx="2165978" cy="292388"/>
          </a:xfrm>
          <a:prstGeom prst="rect">
            <a:avLst/>
          </a:prstGeom>
          <a:noFill/>
        </p:spPr>
        <p:txBody>
          <a:bodyPr wrap="none" rtlCol="0">
            <a:spAutoFit/>
          </a:bodyPr>
          <a:lstStyle/>
          <a:p>
            <a:pPr algn="ctr"/>
            <a:r>
              <a:rPr lang="hu-HU" sz="1300" b="1" dirty="0" smtClean="0">
                <a:solidFill>
                  <a:srgbClr val="FF0000"/>
                </a:solidFill>
              </a:rPr>
              <a:t>VFPv3/v4 extension</a:t>
            </a:r>
            <a:r>
              <a:rPr lang="hu-HU" sz="1300" b="1" baseline="30000" dirty="0" smtClean="0">
                <a:solidFill>
                  <a:srgbClr val="FF0000"/>
                </a:solidFill>
              </a:rPr>
              <a:t>2</a:t>
            </a:r>
          </a:p>
        </p:txBody>
      </p:sp>
      <p:sp>
        <p:nvSpPr>
          <p:cNvPr id="44" name="TextBox 43"/>
          <p:cNvSpPr txBox="1"/>
          <p:nvPr/>
        </p:nvSpPr>
        <p:spPr>
          <a:xfrm>
            <a:off x="6033011" y="4604897"/>
            <a:ext cx="1061509" cy="276999"/>
          </a:xfrm>
          <a:prstGeom prst="rect">
            <a:avLst/>
          </a:prstGeom>
          <a:noFill/>
        </p:spPr>
        <p:txBody>
          <a:bodyPr wrap="none" rtlCol="0">
            <a:spAutoFit/>
          </a:bodyPr>
          <a:lstStyle/>
          <a:p>
            <a:r>
              <a:rPr lang="hu-HU" sz="1200" i="1" dirty="0" smtClean="0">
                <a:solidFill>
                  <a:srgbClr val="0070C0"/>
                </a:solidFill>
              </a:rPr>
              <a:t>Scalar data</a:t>
            </a:r>
            <a:endParaRPr lang="en-US" sz="1200" i="1" dirty="0">
              <a:solidFill>
                <a:srgbClr val="0070C0"/>
              </a:solidFill>
            </a:endParaRPr>
          </a:p>
        </p:txBody>
      </p:sp>
      <p:sp>
        <p:nvSpPr>
          <p:cNvPr id="45" name="TextBox 44"/>
          <p:cNvSpPr txBox="1"/>
          <p:nvPr/>
        </p:nvSpPr>
        <p:spPr>
          <a:xfrm>
            <a:off x="6045925" y="5087874"/>
            <a:ext cx="1678665" cy="276999"/>
          </a:xfrm>
          <a:prstGeom prst="rect">
            <a:avLst/>
          </a:prstGeom>
          <a:noFill/>
        </p:spPr>
        <p:txBody>
          <a:bodyPr wrap="none" rtlCol="0">
            <a:spAutoFit/>
          </a:bodyPr>
          <a:lstStyle/>
          <a:p>
            <a:r>
              <a:rPr lang="hu-HU" sz="1200" i="1" dirty="0" smtClean="0">
                <a:solidFill>
                  <a:srgbClr val="0070C0"/>
                </a:solidFill>
              </a:rPr>
              <a:t>SIMD (vector) data</a:t>
            </a:r>
            <a:endParaRPr lang="en-US" sz="1200" i="1" dirty="0">
              <a:solidFill>
                <a:srgbClr val="0070C0"/>
              </a:solidFill>
            </a:endParaRPr>
          </a:p>
        </p:txBody>
      </p:sp>
      <p:sp>
        <p:nvSpPr>
          <p:cNvPr id="47" name="Rounded Rectangle 46"/>
          <p:cNvSpPr/>
          <p:nvPr/>
        </p:nvSpPr>
        <p:spPr bwMode="auto">
          <a:xfrm>
            <a:off x="1931620" y="5618177"/>
            <a:ext cx="3720140" cy="1121804"/>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48" name="TextBox 47"/>
          <p:cNvSpPr txBox="1"/>
          <p:nvPr/>
        </p:nvSpPr>
        <p:spPr>
          <a:xfrm>
            <a:off x="177940" y="571657"/>
            <a:ext cx="8510215" cy="369332"/>
          </a:xfrm>
          <a:prstGeom prst="rect">
            <a:avLst/>
          </a:prstGeom>
          <a:noFill/>
        </p:spPr>
        <p:txBody>
          <a:bodyPr wrap="none" rtlCol="0">
            <a:spAutoFit/>
          </a:bodyPr>
          <a:lstStyle/>
          <a:p>
            <a:r>
              <a:rPr lang="hu-HU" dirty="0" smtClean="0">
                <a:solidFill>
                  <a:schemeClr val="accent6"/>
                </a:solidFill>
              </a:rPr>
              <a:t>The secondary register set based FP and SIMD extensions - Overview </a:t>
            </a:r>
            <a:endParaRPr lang="en-US" dirty="0">
              <a:solidFill>
                <a:schemeClr val="accent6"/>
              </a:solidFill>
            </a:endParaRPr>
          </a:p>
        </p:txBody>
      </p:sp>
    </p:spTree>
    <p:extLst>
      <p:ext uri="{BB962C8B-B14F-4D97-AF65-F5344CB8AC3E}">
        <p14:creationId xmlns:p14="http://schemas.microsoft.com/office/powerpoint/2010/main" val="41626962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2.2.3.1 S</a:t>
            </a:r>
            <a:r>
              <a:rPr lang="en-US" dirty="0" err="1"/>
              <a:t>econdary</a:t>
            </a:r>
            <a:r>
              <a:rPr lang="en-US" dirty="0"/>
              <a:t> </a:t>
            </a:r>
            <a:r>
              <a:rPr lang="en-US" dirty="0" err="1"/>
              <a:t>reg</a:t>
            </a:r>
            <a:r>
              <a:rPr lang="hu-HU" dirty="0"/>
              <a:t>. </a:t>
            </a:r>
            <a:r>
              <a:rPr lang="en-US" dirty="0"/>
              <a:t>set based</a:t>
            </a:r>
            <a:r>
              <a:rPr lang="hu-HU" dirty="0"/>
              <a:t> </a:t>
            </a:r>
            <a:r>
              <a:rPr lang="en-US" dirty="0"/>
              <a:t>FP and </a:t>
            </a:r>
            <a:r>
              <a:rPr lang="hu-HU" dirty="0"/>
              <a:t>SIMD</a:t>
            </a:r>
            <a:r>
              <a:rPr lang="en-US" dirty="0"/>
              <a:t> extensions</a:t>
            </a:r>
            <a:r>
              <a:rPr lang="hu-HU" dirty="0"/>
              <a:t> - Overview </a:t>
            </a:r>
            <a:r>
              <a:rPr lang="hu-HU" dirty="0" smtClean="0"/>
              <a:t>(4)</a:t>
            </a:r>
            <a:endParaRPr lang="en-US" dirty="0"/>
          </a:p>
        </p:txBody>
      </p:sp>
      <p:sp>
        <p:nvSpPr>
          <p:cNvPr id="3" name="TextBox 2"/>
          <p:cNvSpPr txBox="1"/>
          <p:nvPr/>
        </p:nvSpPr>
        <p:spPr>
          <a:xfrm>
            <a:off x="116505" y="953725"/>
            <a:ext cx="8935459" cy="1477328"/>
          </a:xfrm>
          <a:prstGeom prst="rect">
            <a:avLst/>
          </a:prstGeom>
          <a:noFill/>
        </p:spPr>
        <p:txBody>
          <a:bodyPr wrap="none" rtlCol="0">
            <a:spAutoFit/>
          </a:bodyPr>
          <a:lstStyle/>
          <a:p>
            <a:pPr>
              <a:spcAft>
                <a:spcPts val="600"/>
              </a:spcAft>
            </a:pPr>
            <a:r>
              <a:rPr lang="hu-HU" sz="1600" baseline="30000" dirty="0" smtClean="0"/>
              <a:t> 1</a:t>
            </a:r>
            <a:r>
              <a:rPr lang="hu-HU" sz="1600" dirty="0" smtClean="0"/>
              <a:t>Certain models implement only half of the specified register numbers.</a:t>
            </a:r>
          </a:p>
          <a:p>
            <a:r>
              <a:rPr lang="hu-HU" sz="1600" baseline="30000" dirty="0" smtClean="0"/>
              <a:t>2</a:t>
            </a:r>
            <a:r>
              <a:rPr lang="hu-HU" sz="1600" dirty="0" smtClean="0"/>
              <a:t>The implementation of the VFP3 or VFP4 extensions presumes the implemetation of</a:t>
            </a:r>
          </a:p>
          <a:p>
            <a:pPr>
              <a:spcAft>
                <a:spcPts val="600"/>
              </a:spcAft>
            </a:pPr>
            <a:r>
              <a:rPr lang="hu-HU" sz="1600" dirty="0"/>
              <a:t> </a:t>
            </a:r>
            <a:r>
              <a:rPr lang="hu-HU" sz="1600" dirty="0" smtClean="0"/>
              <a:t>  the Advanced SIMD (NEON) extension.</a:t>
            </a:r>
          </a:p>
          <a:p>
            <a:r>
              <a:rPr lang="hu-HU" sz="1600" baseline="30000" dirty="0" smtClean="0"/>
              <a:t>2</a:t>
            </a:r>
            <a:r>
              <a:rPr lang="hu-HU" sz="1600" dirty="0" smtClean="0"/>
              <a:t>In the VFP3/VFP4 extensions only conversions between FP16 and FP32 or FP64 are </a:t>
            </a:r>
          </a:p>
          <a:p>
            <a:r>
              <a:rPr lang="hu-HU" sz="1600" dirty="0"/>
              <a:t> </a:t>
            </a:r>
            <a:r>
              <a:rPr lang="hu-HU" sz="1600" dirty="0" smtClean="0"/>
              <a:t>   supported.</a:t>
            </a:r>
            <a:endParaRPr lang="en-US" sz="1600" dirty="0"/>
          </a:p>
        </p:txBody>
      </p:sp>
      <p:sp>
        <p:nvSpPr>
          <p:cNvPr id="4" name="TextBox 3"/>
          <p:cNvSpPr txBox="1"/>
          <p:nvPr/>
        </p:nvSpPr>
        <p:spPr>
          <a:xfrm>
            <a:off x="165835" y="635899"/>
            <a:ext cx="1085362" cy="338554"/>
          </a:xfrm>
          <a:prstGeom prst="rect">
            <a:avLst/>
          </a:prstGeom>
          <a:noFill/>
        </p:spPr>
        <p:txBody>
          <a:bodyPr wrap="none" rtlCol="0">
            <a:spAutoFit/>
          </a:bodyPr>
          <a:lstStyle/>
          <a:p>
            <a:r>
              <a:rPr lang="hu-HU" sz="1600" dirty="0" smtClean="0">
                <a:solidFill>
                  <a:srgbClr val="FF0000"/>
                </a:solidFill>
              </a:rPr>
              <a:t>Remarks</a:t>
            </a:r>
            <a:endParaRPr lang="en-US" sz="1600" dirty="0">
              <a:solidFill>
                <a:srgbClr val="FF0000"/>
              </a:solidFill>
            </a:endParaRPr>
          </a:p>
        </p:txBody>
      </p:sp>
    </p:spTree>
    <p:extLst>
      <p:ext uri="{BB962C8B-B14F-4D97-AF65-F5344CB8AC3E}">
        <p14:creationId xmlns:p14="http://schemas.microsoft.com/office/powerpoint/2010/main" val="29701176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2.2.3.2 The VFPv1/v2 </a:t>
            </a:r>
            <a:r>
              <a:rPr lang="en-US" dirty="0" smtClean="0"/>
              <a:t>extensions</a:t>
            </a:r>
            <a:r>
              <a:rPr lang="hu-HU" dirty="0" smtClean="0"/>
              <a:t> (1)</a:t>
            </a:r>
            <a:endParaRPr lang="en-US" dirty="0"/>
          </a:p>
        </p:txBody>
      </p:sp>
      <p:sp>
        <p:nvSpPr>
          <p:cNvPr id="3" name="TextBox 2"/>
          <p:cNvSpPr txBox="1"/>
          <p:nvPr/>
        </p:nvSpPr>
        <p:spPr>
          <a:xfrm>
            <a:off x="161510" y="612932"/>
            <a:ext cx="4036682" cy="369332"/>
          </a:xfrm>
          <a:prstGeom prst="rect">
            <a:avLst/>
          </a:prstGeom>
          <a:noFill/>
        </p:spPr>
        <p:txBody>
          <a:bodyPr wrap="none" rtlCol="0">
            <a:spAutoFit/>
          </a:bodyPr>
          <a:lstStyle/>
          <a:p>
            <a:r>
              <a:rPr lang="hu-HU" dirty="0" smtClean="0">
                <a:solidFill>
                  <a:schemeClr val="accent6"/>
                </a:solidFill>
              </a:rPr>
              <a:t>2.2.3.2 The VFPv1/v2 extensions</a:t>
            </a:r>
            <a:endParaRPr lang="en-US" dirty="0">
              <a:solidFill>
                <a:schemeClr val="accent6"/>
              </a:solidFill>
            </a:endParaRPr>
          </a:p>
        </p:txBody>
      </p:sp>
      <p:sp>
        <p:nvSpPr>
          <p:cNvPr id="4" name="Rounded Rectangle 3"/>
          <p:cNvSpPr/>
          <p:nvPr/>
        </p:nvSpPr>
        <p:spPr bwMode="auto">
          <a:xfrm>
            <a:off x="26495" y="4220522"/>
            <a:ext cx="5651383" cy="1368000"/>
          </a:xfrm>
          <a:prstGeom prst="roundRect">
            <a:avLst/>
          </a:prstGeom>
          <a:solidFill>
            <a:srgbClr val="CDE9EB"/>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effectLst/>
              <a:latin typeface="Verdana" pitchFamily="34" charset="0"/>
            </a:endParaRPr>
          </a:p>
        </p:txBody>
      </p:sp>
      <p:sp>
        <p:nvSpPr>
          <p:cNvPr id="5" name="Rounded Rectangle 4"/>
          <p:cNvSpPr/>
          <p:nvPr/>
        </p:nvSpPr>
        <p:spPr bwMode="auto">
          <a:xfrm>
            <a:off x="1949743" y="5640370"/>
            <a:ext cx="3708000" cy="1080000"/>
          </a:xfrm>
          <a:prstGeom prst="roundRect">
            <a:avLst/>
          </a:prstGeom>
          <a:solidFill>
            <a:srgbClr val="FFEBAB"/>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
        <p:nvSpPr>
          <p:cNvPr id="6" name="TextBox 5"/>
          <p:cNvSpPr txBox="1"/>
          <p:nvPr/>
        </p:nvSpPr>
        <p:spPr>
          <a:xfrm>
            <a:off x="909214" y="4655607"/>
            <a:ext cx="827471" cy="276999"/>
          </a:xfrm>
          <a:prstGeom prst="rect">
            <a:avLst/>
          </a:prstGeom>
          <a:noFill/>
        </p:spPr>
        <p:txBody>
          <a:bodyPr wrap="none" rtlCol="0">
            <a:spAutoFit/>
          </a:bodyPr>
          <a:lstStyle/>
          <a:p>
            <a:r>
              <a:rPr lang="hu-HU" sz="1200" dirty="0" smtClean="0"/>
              <a:t>FP32/64</a:t>
            </a:r>
            <a:endParaRPr lang="en-US" sz="1200" dirty="0"/>
          </a:p>
        </p:txBody>
      </p:sp>
      <p:sp>
        <p:nvSpPr>
          <p:cNvPr id="7" name="TextBox 6"/>
          <p:cNvSpPr txBox="1"/>
          <p:nvPr/>
        </p:nvSpPr>
        <p:spPr>
          <a:xfrm>
            <a:off x="75357" y="5107405"/>
            <a:ext cx="2429190" cy="461665"/>
          </a:xfrm>
          <a:prstGeom prst="rect">
            <a:avLst/>
          </a:prstGeom>
          <a:noFill/>
        </p:spPr>
        <p:txBody>
          <a:bodyPr wrap="none" rtlCol="0">
            <a:spAutoFit/>
          </a:bodyPr>
          <a:lstStyle/>
          <a:p>
            <a:pPr algn="ctr"/>
            <a:r>
              <a:rPr lang="hu-HU" sz="1200" dirty="0" smtClean="0"/>
              <a:t>Up to 8xFP32 or 4xFP64</a:t>
            </a:r>
          </a:p>
          <a:p>
            <a:pPr algn="ctr"/>
            <a:r>
              <a:rPr lang="hu-HU" sz="1200" dirty="0" smtClean="0"/>
              <a:t>operationsc serially executed</a:t>
            </a:r>
            <a:endParaRPr lang="en-US" sz="1200" dirty="0"/>
          </a:p>
        </p:txBody>
      </p:sp>
      <p:sp>
        <p:nvSpPr>
          <p:cNvPr id="8" name="TextBox 7"/>
          <p:cNvSpPr txBox="1"/>
          <p:nvPr/>
        </p:nvSpPr>
        <p:spPr>
          <a:xfrm>
            <a:off x="2848880" y="5107405"/>
            <a:ext cx="2349041" cy="461665"/>
          </a:xfrm>
          <a:prstGeom prst="rect">
            <a:avLst/>
          </a:prstGeom>
          <a:noFill/>
        </p:spPr>
        <p:txBody>
          <a:bodyPr wrap="none" rtlCol="0">
            <a:spAutoFit/>
          </a:bodyPr>
          <a:lstStyle/>
          <a:p>
            <a:pPr algn="ctr"/>
            <a:r>
              <a:rPr lang="hu-HU" sz="1200" dirty="0" smtClean="0"/>
              <a:t>Up to 8xFP32 or 4xFP64</a:t>
            </a:r>
          </a:p>
          <a:p>
            <a:pPr algn="ctr"/>
            <a:r>
              <a:rPr lang="hu-HU" sz="1200" dirty="0" smtClean="0"/>
              <a:t>operations serially executed</a:t>
            </a:r>
            <a:endParaRPr lang="en-US" sz="1200" dirty="0"/>
          </a:p>
        </p:txBody>
      </p:sp>
      <p:sp>
        <p:nvSpPr>
          <p:cNvPr id="9" name="TextBox 8"/>
          <p:cNvSpPr txBox="1"/>
          <p:nvPr/>
        </p:nvSpPr>
        <p:spPr>
          <a:xfrm>
            <a:off x="3451488" y="4699553"/>
            <a:ext cx="1159292" cy="276999"/>
          </a:xfrm>
          <a:prstGeom prst="rect">
            <a:avLst/>
          </a:prstGeom>
          <a:noFill/>
        </p:spPr>
        <p:txBody>
          <a:bodyPr wrap="none" rtlCol="0">
            <a:spAutoFit/>
          </a:bodyPr>
          <a:lstStyle/>
          <a:p>
            <a:pPr algn="ctr"/>
            <a:r>
              <a:rPr lang="hu-HU" sz="1200" dirty="0" smtClean="0"/>
              <a:t>FP16</a:t>
            </a:r>
            <a:r>
              <a:rPr lang="hu-HU" sz="1200" baseline="30000" dirty="0" smtClean="0"/>
              <a:t>1</a:t>
            </a:r>
            <a:r>
              <a:rPr lang="hu-HU" sz="1200" dirty="0" smtClean="0"/>
              <a:t>/32/64</a:t>
            </a:r>
            <a:endParaRPr lang="en-US" sz="1200" dirty="0"/>
          </a:p>
        </p:txBody>
      </p:sp>
      <p:sp>
        <p:nvSpPr>
          <p:cNvPr id="10" name="TextBox 9"/>
          <p:cNvSpPr txBox="1"/>
          <p:nvPr/>
        </p:nvSpPr>
        <p:spPr>
          <a:xfrm>
            <a:off x="0" y="4476188"/>
            <a:ext cx="1061509" cy="276999"/>
          </a:xfrm>
          <a:prstGeom prst="rect">
            <a:avLst/>
          </a:prstGeom>
          <a:noFill/>
        </p:spPr>
        <p:txBody>
          <a:bodyPr wrap="none" rtlCol="0">
            <a:spAutoFit/>
          </a:bodyPr>
          <a:lstStyle/>
          <a:p>
            <a:r>
              <a:rPr lang="hu-HU" sz="1200" i="1" dirty="0" smtClean="0">
                <a:solidFill>
                  <a:srgbClr val="0070C0"/>
                </a:solidFill>
              </a:rPr>
              <a:t>Scalar data</a:t>
            </a:r>
            <a:endParaRPr lang="en-US" sz="1200" i="1" dirty="0">
              <a:solidFill>
                <a:srgbClr val="0070C0"/>
              </a:solidFill>
            </a:endParaRPr>
          </a:p>
        </p:txBody>
      </p:sp>
      <p:sp>
        <p:nvSpPr>
          <p:cNvPr id="11" name="TextBox 10"/>
          <p:cNvSpPr txBox="1"/>
          <p:nvPr/>
        </p:nvSpPr>
        <p:spPr>
          <a:xfrm>
            <a:off x="-18510" y="4881753"/>
            <a:ext cx="2810385" cy="276999"/>
          </a:xfrm>
          <a:prstGeom prst="rect">
            <a:avLst/>
          </a:prstGeom>
          <a:noFill/>
        </p:spPr>
        <p:txBody>
          <a:bodyPr wrap="none" rtlCol="0">
            <a:spAutoFit/>
          </a:bodyPr>
          <a:lstStyle/>
          <a:p>
            <a:r>
              <a:rPr lang="hu-HU" sz="1200" i="1" dirty="0" smtClean="0">
                <a:solidFill>
                  <a:srgbClr val="0070C0"/>
                </a:solidFill>
              </a:rPr>
              <a:t>Serially processed FP vector data</a:t>
            </a:r>
            <a:endParaRPr lang="en-US" sz="1200" i="1" dirty="0">
              <a:solidFill>
                <a:srgbClr val="0070C0"/>
              </a:solidFill>
            </a:endParaRPr>
          </a:p>
        </p:txBody>
      </p:sp>
      <p:sp>
        <p:nvSpPr>
          <p:cNvPr id="12" name="TextBox 11"/>
          <p:cNvSpPr txBox="1"/>
          <p:nvPr/>
        </p:nvSpPr>
        <p:spPr>
          <a:xfrm>
            <a:off x="2353278" y="6093649"/>
            <a:ext cx="2970942" cy="646331"/>
          </a:xfrm>
          <a:prstGeom prst="rect">
            <a:avLst/>
          </a:prstGeom>
          <a:noFill/>
        </p:spPr>
        <p:txBody>
          <a:bodyPr wrap="none" rtlCol="0">
            <a:spAutoFit/>
          </a:bodyPr>
          <a:lstStyle/>
          <a:p>
            <a:pPr algn="ctr"/>
            <a:r>
              <a:rPr lang="hu-HU" sz="1200" dirty="0" smtClean="0"/>
              <a:t>64/128-bit wide SIMD (vector) data</a:t>
            </a:r>
          </a:p>
          <a:p>
            <a:pPr algn="ctr"/>
            <a:r>
              <a:rPr lang="hu-HU" sz="1200" dirty="0" smtClean="0"/>
              <a:t>FX8/16/32/64</a:t>
            </a:r>
          </a:p>
          <a:p>
            <a:pPr algn="ctr"/>
            <a:r>
              <a:rPr lang="hu-HU" sz="1200" dirty="0" smtClean="0"/>
              <a:t>FP16</a:t>
            </a:r>
            <a:r>
              <a:rPr lang="hu-HU" sz="1200" baseline="30000" dirty="0" smtClean="0"/>
              <a:t>3</a:t>
            </a:r>
            <a:r>
              <a:rPr lang="hu-HU" sz="1200" dirty="0" smtClean="0"/>
              <a:t>/32/64 operations</a:t>
            </a:r>
            <a:endParaRPr lang="en-US" sz="1200" dirty="0"/>
          </a:p>
        </p:txBody>
      </p:sp>
      <p:sp>
        <p:nvSpPr>
          <p:cNvPr id="13" name="TextBox 12"/>
          <p:cNvSpPr txBox="1"/>
          <p:nvPr/>
        </p:nvSpPr>
        <p:spPr>
          <a:xfrm>
            <a:off x="1931620" y="5876448"/>
            <a:ext cx="1000595" cy="276999"/>
          </a:xfrm>
          <a:prstGeom prst="rect">
            <a:avLst/>
          </a:prstGeom>
          <a:noFill/>
        </p:spPr>
        <p:txBody>
          <a:bodyPr wrap="none" rtlCol="0">
            <a:spAutoFit/>
          </a:bodyPr>
          <a:lstStyle/>
          <a:p>
            <a:r>
              <a:rPr lang="hu-HU" sz="1200" i="1" dirty="0" smtClean="0">
                <a:solidFill>
                  <a:srgbClr val="0070C0"/>
                </a:solidFill>
              </a:rPr>
              <a:t>SIMD data</a:t>
            </a:r>
            <a:endParaRPr lang="en-US" sz="1200" i="1" dirty="0">
              <a:solidFill>
                <a:srgbClr val="0070C0"/>
              </a:solidFill>
            </a:endParaRPr>
          </a:p>
        </p:txBody>
      </p:sp>
      <p:sp>
        <p:nvSpPr>
          <p:cNvPr id="14" name="TextBox 13"/>
          <p:cNvSpPr txBox="1"/>
          <p:nvPr/>
        </p:nvSpPr>
        <p:spPr>
          <a:xfrm>
            <a:off x="298318" y="4240230"/>
            <a:ext cx="2087431" cy="292388"/>
          </a:xfrm>
          <a:prstGeom prst="rect">
            <a:avLst/>
          </a:prstGeom>
          <a:noFill/>
        </p:spPr>
        <p:txBody>
          <a:bodyPr wrap="none" rtlCol="0">
            <a:spAutoFit/>
          </a:bodyPr>
          <a:lstStyle/>
          <a:p>
            <a:pPr algn="ctr"/>
            <a:r>
              <a:rPr lang="hu-HU" sz="1300" b="1" dirty="0" smtClean="0">
                <a:solidFill>
                  <a:srgbClr val="FF0000"/>
                </a:solidFill>
              </a:rPr>
              <a:t>VFPv1/v2 extension</a:t>
            </a:r>
          </a:p>
        </p:txBody>
      </p:sp>
      <p:sp>
        <p:nvSpPr>
          <p:cNvPr id="15" name="TextBox 14"/>
          <p:cNvSpPr txBox="1"/>
          <p:nvPr/>
        </p:nvSpPr>
        <p:spPr>
          <a:xfrm>
            <a:off x="2140245" y="5642828"/>
            <a:ext cx="3411511" cy="292388"/>
          </a:xfrm>
          <a:prstGeom prst="rect">
            <a:avLst/>
          </a:prstGeom>
          <a:noFill/>
        </p:spPr>
        <p:txBody>
          <a:bodyPr wrap="none" rtlCol="0">
            <a:spAutoFit/>
          </a:bodyPr>
          <a:lstStyle/>
          <a:p>
            <a:pPr algn="ctr"/>
            <a:r>
              <a:rPr lang="hu-HU" sz="1300" b="1" dirty="0" smtClean="0">
                <a:solidFill>
                  <a:srgbClr val="FF0000"/>
                </a:solidFill>
              </a:rPr>
              <a:t>Advanced SIMD (NEON) extension</a:t>
            </a:r>
            <a:endParaRPr lang="en-US" sz="1300" b="1" dirty="0">
              <a:solidFill>
                <a:srgbClr val="FF0000"/>
              </a:solidFill>
            </a:endParaRPr>
          </a:p>
        </p:txBody>
      </p:sp>
      <p:sp>
        <p:nvSpPr>
          <p:cNvPr id="17" name="Rounded Rectangle 16"/>
          <p:cNvSpPr/>
          <p:nvPr/>
        </p:nvSpPr>
        <p:spPr bwMode="auto">
          <a:xfrm>
            <a:off x="5838365" y="4220522"/>
            <a:ext cx="3132000" cy="1872000"/>
          </a:xfrm>
          <a:prstGeom prst="roundRect">
            <a:avLst/>
          </a:prstGeom>
          <a:solidFill>
            <a:srgbClr val="FFB9B9"/>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18" name="TextBox 17"/>
          <p:cNvSpPr txBox="1"/>
          <p:nvPr/>
        </p:nvSpPr>
        <p:spPr>
          <a:xfrm>
            <a:off x="6310939" y="5309896"/>
            <a:ext cx="2294218" cy="646331"/>
          </a:xfrm>
          <a:prstGeom prst="rect">
            <a:avLst/>
          </a:prstGeom>
          <a:noFill/>
        </p:spPr>
        <p:txBody>
          <a:bodyPr wrap="none" rtlCol="0">
            <a:spAutoFit/>
          </a:bodyPr>
          <a:lstStyle/>
          <a:p>
            <a:pPr algn="ctr"/>
            <a:r>
              <a:rPr lang="hu-HU" sz="1200" dirty="0" smtClean="0"/>
              <a:t>64/128-bit wide SIMD data</a:t>
            </a:r>
          </a:p>
          <a:p>
            <a:pPr algn="ctr"/>
            <a:r>
              <a:rPr lang="hu-HU" sz="1200" dirty="0" smtClean="0"/>
              <a:t>FX8/16/32/64</a:t>
            </a:r>
          </a:p>
          <a:p>
            <a:pPr algn="ctr"/>
            <a:r>
              <a:rPr lang="hu-HU" sz="1200" dirty="0" smtClean="0"/>
              <a:t>FP16</a:t>
            </a:r>
            <a:r>
              <a:rPr lang="hu-HU" sz="1200" baseline="30000" dirty="0" smtClean="0"/>
              <a:t>3</a:t>
            </a:r>
            <a:r>
              <a:rPr lang="hu-HU" sz="1200" dirty="0" smtClean="0"/>
              <a:t>/32/64 operations</a:t>
            </a:r>
            <a:endParaRPr lang="en-US" sz="1200" dirty="0"/>
          </a:p>
        </p:txBody>
      </p:sp>
      <p:sp>
        <p:nvSpPr>
          <p:cNvPr id="19" name="TextBox 18"/>
          <p:cNvSpPr txBox="1"/>
          <p:nvPr/>
        </p:nvSpPr>
        <p:spPr>
          <a:xfrm>
            <a:off x="6843418" y="4829922"/>
            <a:ext cx="1159292" cy="276999"/>
          </a:xfrm>
          <a:prstGeom prst="rect">
            <a:avLst/>
          </a:prstGeom>
          <a:noFill/>
        </p:spPr>
        <p:txBody>
          <a:bodyPr wrap="none" rtlCol="0">
            <a:spAutoFit/>
          </a:bodyPr>
          <a:lstStyle/>
          <a:p>
            <a:pPr algn="ctr"/>
            <a:r>
              <a:rPr lang="hu-HU" sz="1200" dirty="0" smtClean="0"/>
              <a:t>FP16</a:t>
            </a:r>
            <a:r>
              <a:rPr lang="hu-HU" sz="1200" baseline="30000" dirty="0" smtClean="0"/>
              <a:t>1</a:t>
            </a:r>
            <a:r>
              <a:rPr lang="hu-HU" sz="1200" dirty="0" smtClean="0"/>
              <a:t>/32/64</a:t>
            </a:r>
            <a:endParaRPr lang="en-US" sz="1200" dirty="0"/>
          </a:p>
        </p:txBody>
      </p:sp>
      <p:sp>
        <p:nvSpPr>
          <p:cNvPr id="20" name="TextBox 19"/>
          <p:cNvSpPr txBox="1"/>
          <p:nvPr/>
        </p:nvSpPr>
        <p:spPr>
          <a:xfrm>
            <a:off x="6237185" y="4246031"/>
            <a:ext cx="2358338" cy="292388"/>
          </a:xfrm>
          <a:prstGeom prst="rect">
            <a:avLst/>
          </a:prstGeom>
          <a:noFill/>
        </p:spPr>
        <p:txBody>
          <a:bodyPr wrap="none" rtlCol="0">
            <a:spAutoFit/>
          </a:bodyPr>
          <a:lstStyle/>
          <a:p>
            <a:pPr algn="ctr"/>
            <a:r>
              <a:rPr lang="hu-HU" sz="1300" b="1" dirty="0" smtClean="0">
                <a:solidFill>
                  <a:srgbClr val="FF0000"/>
                </a:solidFill>
              </a:rPr>
              <a:t>SIMD and FP extension</a:t>
            </a:r>
          </a:p>
        </p:txBody>
      </p:sp>
      <p:grpSp>
        <p:nvGrpSpPr>
          <p:cNvPr id="21" name="Group 20"/>
          <p:cNvGrpSpPr/>
          <p:nvPr/>
        </p:nvGrpSpPr>
        <p:grpSpPr>
          <a:xfrm>
            <a:off x="251520" y="1096702"/>
            <a:ext cx="8685965" cy="3085714"/>
            <a:chOff x="251520" y="948951"/>
            <a:chExt cx="8685965" cy="3085714"/>
          </a:xfrm>
        </p:grpSpPr>
        <p:sp>
          <p:nvSpPr>
            <p:cNvPr id="22" name="TextBox 21"/>
            <p:cNvSpPr txBox="1"/>
            <p:nvPr/>
          </p:nvSpPr>
          <p:spPr>
            <a:xfrm>
              <a:off x="841679" y="955920"/>
              <a:ext cx="779381" cy="276999"/>
            </a:xfrm>
            <a:prstGeom prst="rect">
              <a:avLst/>
            </a:prstGeom>
            <a:noFill/>
          </p:spPr>
          <p:txBody>
            <a:bodyPr wrap="none" rtlCol="0">
              <a:spAutoFit/>
            </a:bodyPr>
            <a:lstStyle/>
            <a:p>
              <a:r>
                <a:rPr lang="hu-HU" sz="1200" b="1" dirty="0" smtClean="0"/>
                <a:t>ARMv5</a:t>
              </a:r>
              <a:endParaRPr lang="en-US" sz="1200" b="1" dirty="0"/>
            </a:p>
          </p:txBody>
        </p:sp>
        <p:sp>
          <p:nvSpPr>
            <p:cNvPr id="23" name="TextBox 22"/>
            <p:cNvSpPr txBox="1"/>
            <p:nvPr/>
          </p:nvSpPr>
          <p:spPr>
            <a:xfrm>
              <a:off x="2771800" y="955920"/>
              <a:ext cx="2553905" cy="461665"/>
            </a:xfrm>
            <a:prstGeom prst="rect">
              <a:avLst/>
            </a:prstGeom>
            <a:noFill/>
          </p:spPr>
          <p:txBody>
            <a:bodyPr wrap="none" rtlCol="0">
              <a:spAutoFit/>
            </a:bodyPr>
            <a:lstStyle/>
            <a:p>
              <a:pPr algn="ctr"/>
              <a:r>
                <a:rPr lang="hu-HU" sz="1200" b="1" dirty="0" smtClean="0"/>
                <a:t>ARMv7</a:t>
              </a:r>
            </a:p>
            <a:p>
              <a:pPr algn="ctr"/>
              <a:r>
                <a:rPr lang="hu-HU" sz="1200" b="1" dirty="0" smtClean="0"/>
                <a:t>(or ARMv8 AArch32 mode) </a:t>
              </a:r>
              <a:endParaRPr lang="en-US" sz="1200" b="1" dirty="0"/>
            </a:p>
          </p:txBody>
        </p:sp>
        <p:sp>
          <p:nvSpPr>
            <p:cNvPr id="24" name="TextBox 23"/>
            <p:cNvSpPr txBox="1"/>
            <p:nvPr/>
          </p:nvSpPr>
          <p:spPr>
            <a:xfrm>
              <a:off x="6617605" y="948951"/>
              <a:ext cx="1617752" cy="461665"/>
            </a:xfrm>
            <a:prstGeom prst="rect">
              <a:avLst/>
            </a:prstGeom>
            <a:noFill/>
          </p:spPr>
          <p:txBody>
            <a:bodyPr wrap="none" rtlCol="0">
              <a:spAutoFit/>
            </a:bodyPr>
            <a:lstStyle/>
            <a:p>
              <a:pPr algn="ctr"/>
              <a:r>
                <a:rPr lang="hu-HU" sz="1200" b="1" dirty="0" smtClean="0"/>
                <a:t>ARMv8</a:t>
              </a:r>
            </a:p>
            <a:p>
              <a:pPr algn="ctr"/>
              <a:r>
                <a:rPr lang="hu-HU" sz="1200" b="1" dirty="0" smtClean="0"/>
                <a:t>(AArch64 mode)</a:t>
              </a:r>
              <a:endParaRPr lang="en-US" sz="1200" b="1" dirty="0"/>
            </a:p>
          </p:txBody>
        </p:sp>
        <p:sp>
          <p:nvSpPr>
            <p:cNvPr id="25" name="Rectangle 24"/>
            <p:cNvSpPr/>
            <p:nvPr/>
          </p:nvSpPr>
          <p:spPr bwMode="auto">
            <a:xfrm>
              <a:off x="6057485" y="2226624"/>
              <a:ext cx="2880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26" name="Rectangle 25"/>
            <p:cNvSpPr/>
            <p:nvPr/>
          </p:nvSpPr>
          <p:spPr bwMode="auto">
            <a:xfrm>
              <a:off x="2771800" y="3350783"/>
              <a:ext cx="2880000" cy="405683"/>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27" name="Rectangle 26"/>
            <p:cNvSpPr/>
            <p:nvPr/>
          </p:nvSpPr>
          <p:spPr bwMode="auto">
            <a:xfrm>
              <a:off x="2772120" y="2201311"/>
              <a:ext cx="1440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28" name="Rectangle 27"/>
            <p:cNvSpPr/>
            <p:nvPr/>
          </p:nvSpPr>
          <p:spPr bwMode="auto">
            <a:xfrm>
              <a:off x="656725" y="3333833"/>
              <a:ext cx="1440000" cy="405683"/>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29" name="Rectangle 28"/>
            <p:cNvSpPr/>
            <p:nvPr/>
          </p:nvSpPr>
          <p:spPr bwMode="auto">
            <a:xfrm>
              <a:off x="656725" y="2184360"/>
              <a:ext cx="720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
          <p:nvSpPr>
            <p:cNvPr id="30" name="TextBox 29"/>
            <p:cNvSpPr txBox="1"/>
            <p:nvPr/>
          </p:nvSpPr>
          <p:spPr>
            <a:xfrm>
              <a:off x="836585" y="1918256"/>
              <a:ext cx="380232" cy="260124"/>
            </a:xfrm>
            <a:prstGeom prst="rect">
              <a:avLst/>
            </a:prstGeom>
            <a:noFill/>
          </p:spPr>
          <p:txBody>
            <a:bodyPr wrap="none" rtlCol="0">
              <a:spAutoFit/>
            </a:bodyPr>
            <a:lstStyle/>
            <a:p>
              <a:r>
                <a:rPr lang="hu-HU" sz="1200" dirty="0" smtClean="0"/>
                <a:t>32</a:t>
              </a:r>
              <a:endParaRPr lang="en-US" sz="1200" dirty="0"/>
            </a:p>
          </p:txBody>
        </p:sp>
        <p:sp>
          <p:nvSpPr>
            <p:cNvPr id="31" name="TextBox 30"/>
            <p:cNvSpPr txBox="1"/>
            <p:nvPr/>
          </p:nvSpPr>
          <p:spPr>
            <a:xfrm>
              <a:off x="1079912" y="3755296"/>
              <a:ext cx="380232" cy="260124"/>
            </a:xfrm>
            <a:prstGeom prst="rect">
              <a:avLst/>
            </a:prstGeom>
            <a:noFill/>
          </p:spPr>
          <p:txBody>
            <a:bodyPr wrap="none" rtlCol="0">
              <a:spAutoFit/>
            </a:bodyPr>
            <a:lstStyle/>
            <a:p>
              <a:r>
                <a:rPr lang="hu-HU" sz="1200" dirty="0" smtClean="0"/>
                <a:t>64</a:t>
              </a:r>
              <a:endParaRPr lang="en-US" sz="1200" dirty="0"/>
            </a:p>
          </p:txBody>
        </p:sp>
        <p:sp>
          <p:nvSpPr>
            <p:cNvPr id="32" name="TextBox 31"/>
            <p:cNvSpPr txBox="1"/>
            <p:nvPr/>
          </p:nvSpPr>
          <p:spPr>
            <a:xfrm>
              <a:off x="3336673" y="1938712"/>
              <a:ext cx="380232" cy="260124"/>
            </a:xfrm>
            <a:prstGeom prst="rect">
              <a:avLst/>
            </a:prstGeom>
            <a:noFill/>
          </p:spPr>
          <p:txBody>
            <a:bodyPr wrap="none" rtlCol="0">
              <a:spAutoFit/>
            </a:bodyPr>
            <a:lstStyle/>
            <a:p>
              <a:r>
                <a:rPr lang="hu-HU" sz="1200" dirty="0" smtClean="0"/>
                <a:t>64</a:t>
              </a:r>
              <a:endParaRPr lang="en-US" sz="1200" dirty="0"/>
            </a:p>
          </p:txBody>
        </p:sp>
        <p:sp>
          <p:nvSpPr>
            <p:cNvPr id="33" name="TextBox 32"/>
            <p:cNvSpPr txBox="1"/>
            <p:nvPr/>
          </p:nvSpPr>
          <p:spPr>
            <a:xfrm>
              <a:off x="3876733" y="3774541"/>
              <a:ext cx="478016" cy="260124"/>
            </a:xfrm>
            <a:prstGeom prst="rect">
              <a:avLst/>
            </a:prstGeom>
            <a:noFill/>
          </p:spPr>
          <p:txBody>
            <a:bodyPr wrap="none" rtlCol="0">
              <a:spAutoFit/>
            </a:bodyPr>
            <a:lstStyle/>
            <a:p>
              <a:r>
                <a:rPr lang="hu-HU" sz="1200" dirty="0" smtClean="0"/>
                <a:t>128</a:t>
              </a:r>
              <a:endParaRPr lang="en-US" sz="1200" dirty="0"/>
            </a:p>
          </p:txBody>
        </p:sp>
        <p:sp>
          <p:nvSpPr>
            <p:cNvPr id="34" name="TextBox 33"/>
            <p:cNvSpPr txBox="1"/>
            <p:nvPr/>
          </p:nvSpPr>
          <p:spPr>
            <a:xfrm>
              <a:off x="7207103" y="1930781"/>
              <a:ext cx="478016" cy="260124"/>
            </a:xfrm>
            <a:prstGeom prst="rect">
              <a:avLst/>
            </a:prstGeom>
            <a:noFill/>
          </p:spPr>
          <p:txBody>
            <a:bodyPr wrap="none" rtlCol="0">
              <a:spAutoFit/>
            </a:bodyPr>
            <a:lstStyle/>
            <a:p>
              <a:r>
                <a:rPr lang="hu-HU" sz="1200" dirty="0" smtClean="0"/>
                <a:t>128</a:t>
              </a:r>
              <a:endParaRPr lang="en-US" sz="1200" dirty="0"/>
            </a:p>
          </p:txBody>
        </p:sp>
        <p:sp>
          <p:nvSpPr>
            <p:cNvPr id="35" name="TextBox 34"/>
            <p:cNvSpPr txBox="1"/>
            <p:nvPr/>
          </p:nvSpPr>
          <p:spPr>
            <a:xfrm>
              <a:off x="251520" y="2437940"/>
              <a:ext cx="380232" cy="260124"/>
            </a:xfrm>
            <a:prstGeom prst="rect">
              <a:avLst/>
            </a:prstGeom>
            <a:noFill/>
          </p:spPr>
          <p:txBody>
            <a:bodyPr wrap="none" rtlCol="0">
              <a:spAutoFit/>
            </a:bodyPr>
            <a:lstStyle/>
            <a:p>
              <a:r>
                <a:rPr lang="hu-HU" sz="1200" dirty="0" smtClean="0"/>
                <a:t>32</a:t>
              </a:r>
              <a:endParaRPr lang="en-US" sz="1200" dirty="0"/>
            </a:p>
          </p:txBody>
        </p:sp>
        <p:sp>
          <p:nvSpPr>
            <p:cNvPr id="36" name="TextBox 35"/>
            <p:cNvSpPr txBox="1"/>
            <p:nvPr/>
          </p:nvSpPr>
          <p:spPr>
            <a:xfrm>
              <a:off x="2391568" y="2437940"/>
              <a:ext cx="380232" cy="260124"/>
            </a:xfrm>
            <a:prstGeom prst="rect">
              <a:avLst/>
            </a:prstGeom>
            <a:noFill/>
          </p:spPr>
          <p:txBody>
            <a:bodyPr wrap="none" rtlCol="0">
              <a:spAutoFit/>
            </a:bodyPr>
            <a:lstStyle/>
            <a:p>
              <a:r>
                <a:rPr lang="hu-HU" sz="1200" dirty="0" smtClean="0"/>
                <a:t>32</a:t>
              </a:r>
              <a:endParaRPr lang="en-US" sz="1200" dirty="0"/>
            </a:p>
          </p:txBody>
        </p:sp>
        <p:sp>
          <p:nvSpPr>
            <p:cNvPr id="37" name="TextBox 36"/>
            <p:cNvSpPr txBox="1"/>
            <p:nvPr/>
          </p:nvSpPr>
          <p:spPr>
            <a:xfrm>
              <a:off x="5677878" y="2431396"/>
              <a:ext cx="380232" cy="260124"/>
            </a:xfrm>
            <a:prstGeom prst="rect">
              <a:avLst/>
            </a:prstGeom>
            <a:noFill/>
          </p:spPr>
          <p:txBody>
            <a:bodyPr wrap="none" rtlCol="0">
              <a:spAutoFit/>
            </a:bodyPr>
            <a:lstStyle/>
            <a:p>
              <a:r>
                <a:rPr lang="hu-HU" sz="1200" dirty="0" smtClean="0"/>
                <a:t>32</a:t>
              </a:r>
              <a:endParaRPr lang="en-US" sz="1200" dirty="0"/>
            </a:p>
          </p:txBody>
        </p:sp>
        <p:sp>
          <p:nvSpPr>
            <p:cNvPr id="38" name="TextBox 37"/>
            <p:cNvSpPr txBox="1"/>
            <p:nvPr/>
          </p:nvSpPr>
          <p:spPr>
            <a:xfrm>
              <a:off x="270624" y="3411815"/>
              <a:ext cx="380232" cy="260124"/>
            </a:xfrm>
            <a:prstGeom prst="rect">
              <a:avLst/>
            </a:prstGeom>
            <a:noFill/>
          </p:spPr>
          <p:txBody>
            <a:bodyPr wrap="none" rtlCol="0">
              <a:spAutoFit/>
            </a:bodyPr>
            <a:lstStyle/>
            <a:p>
              <a:r>
                <a:rPr lang="hu-HU" sz="1200" dirty="0" smtClean="0"/>
                <a:t>16</a:t>
              </a:r>
              <a:endParaRPr lang="en-US" sz="1200" dirty="0"/>
            </a:p>
          </p:txBody>
        </p:sp>
        <p:sp>
          <p:nvSpPr>
            <p:cNvPr id="39" name="TextBox 38"/>
            <p:cNvSpPr txBox="1"/>
            <p:nvPr/>
          </p:nvSpPr>
          <p:spPr>
            <a:xfrm>
              <a:off x="2391568" y="3394171"/>
              <a:ext cx="380232" cy="260124"/>
            </a:xfrm>
            <a:prstGeom prst="rect">
              <a:avLst/>
            </a:prstGeom>
            <a:noFill/>
          </p:spPr>
          <p:txBody>
            <a:bodyPr wrap="none" rtlCol="0">
              <a:spAutoFit/>
            </a:bodyPr>
            <a:lstStyle/>
            <a:p>
              <a:r>
                <a:rPr lang="hu-HU" sz="1200" dirty="0" smtClean="0"/>
                <a:t>16</a:t>
              </a:r>
              <a:endParaRPr lang="en-US" sz="1200" dirty="0"/>
            </a:p>
          </p:txBody>
        </p:sp>
        <p:sp>
          <p:nvSpPr>
            <p:cNvPr id="40" name="TextBox 39"/>
            <p:cNvSpPr txBox="1"/>
            <p:nvPr/>
          </p:nvSpPr>
          <p:spPr>
            <a:xfrm>
              <a:off x="836585" y="3037990"/>
              <a:ext cx="343364" cy="260124"/>
            </a:xfrm>
            <a:prstGeom prst="rect">
              <a:avLst/>
            </a:prstGeom>
            <a:noFill/>
          </p:spPr>
          <p:txBody>
            <a:bodyPr wrap="none" rtlCol="0">
              <a:spAutoFit/>
            </a:bodyPr>
            <a:lstStyle/>
            <a:p>
              <a:r>
                <a:rPr lang="hu-HU" sz="1200" dirty="0" smtClean="0"/>
                <a:t>or</a:t>
              </a:r>
              <a:endParaRPr lang="en-US" sz="1200" dirty="0"/>
            </a:p>
          </p:txBody>
        </p:sp>
        <p:sp>
          <p:nvSpPr>
            <p:cNvPr id="41" name="TextBox 40"/>
            <p:cNvSpPr txBox="1"/>
            <p:nvPr/>
          </p:nvSpPr>
          <p:spPr>
            <a:xfrm>
              <a:off x="3328536" y="2995726"/>
              <a:ext cx="343364" cy="260124"/>
            </a:xfrm>
            <a:prstGeom prst="rect">
              <a:avLst/>
            </a:prstGeom>
            <a:noFill/>
          </p:spPr>
          <p:txBody>
            <a:bodyPr wrap="none" rtlCol="0">
              <a:spAutoFit/>
            </a:bodyPr>
            <a:lstStyle/>
            <a:p>
              <a:r>
                <a:rPr lang="hu-HU" sz="1200" dirty="0" smtClean="0"/>
                <a:t>or</a:t>
              </a:r>
              <a:endParaRPr lang="en-US" sz="1200" dirty="0"/>
            </a:p>
          </p:txBody>
        </p:sp>
        <p:sp>
          <p:nvSpPr>
            <p:cNvPr id="42" name="TextBox 41"/>
            <p:cNvSpPr txBox="1"/>
            <p:nvPr/>
          </p:nvSpPr>
          <p:spPr>
            <a:xfrm>
              <a:off x="443752" y="1426555"/>
              <a:ext cx="1729961" cy="292388"/>
            </a:xfrm>
            <a:prstGeom prst="rect">
              <a:avLst/>
            </a:prstGeom>
            <a:noFill/>
          </p:spPr>
          <p:txBody>
            <a:bodyPr wrap="none" rtlCol="0">
              <a:spAutoFit/>
            </a:bodyPr>
            <a:lstStyle/>
            <a:p>
              <a:r>
                <a:rPr lang="hu-HU" sz="1300" b="1" dirty="0" smtClean="0">
                  <a:solidFill>
                    <a:srgbClr val="0070C0"/>
                  </a:solidFill>
                </a:rPr>
                <a:t>FP register set</a:t>
              </a:r>
              <a:r>
                <a:rPr lang="hu-HU" sz="1300" b="1" baseline="30000" dirty="0" smtClean="0">
                  <a:solidFill>
                    <a:srgbClr val="0070C0"/>
                  </a:solidFill>
                </a:rPr>
                <a:t>1</a:t>
              </a:r>
              <a:r>
                <a:rPr lang="hu-HU" sz="1300" b="1" dirty="0" smtClean="0">
                  <a:solidFill>
                    <a:srgbClr val="0070C0"/>
                  </a:solidFill>
                </a:rPr>
                <a:t> </a:t>
              </a:r>
              <a:endParaRPr lang="en-US" sz="1300" b="1" dirty="0">
                <a:solidFill>
                  <a:srgbClr val="0070C0"/>
                </a:solidFill>
              </a:endParaRPr>
            </a:p>
          </p:txBody>
        </p:sp>
        <p:sp>
          <p:nvSpPr>
            <p:cNvPr id="43" name="TextBox 42"/>
            <p:cNvSpPr txBox="1"/>
            <p:nvPr/>
          </p:nvSpPr>
          <p:spPr>
            <a:xfrm>
              <a:off x="2952383" y="1423380"/>
              <a:ext cx="2133919" cy="492443"/>
            </a:xfrm>
            <a:prstGeom prst="rect">
              <a:avLst/>
            </a:prstGeom>
            <a:noFill/>
          </p:spPr>
          <p:txBody>
            <a:bodyPr wrap="none" rtlCol="0">
              <a:spAutoFit/>
            </a:bodyPr>
            <a:lstStyle/>
            <a:p>
              <a:pPr lvl="0" algn="ctr"/>
              <a:r>
                <a:rPr lang="hu-HU" sz="1300" b="1" dirty="0" smtClean="0">
                  <a:solidFill>
                    <a:srgbClr val="0070C0"/>
                  </a:solidFill>
                </a:rPr>
                <a:t>Advanced SIMD</a:t>
              </a:r>
            </a:p>
            <a:p>
              <a:pPr lvl="0" algn="ctr"/>
              <a:r>
                <a:rPr lang="hu-HU" sz="1300" b="1" dirty="0" smtClean="0">
                  <a:solidFill>
                    <a:srgbClr val="0070C0"/>
                  </a:solidFill>
                </a:rPr>
                <a:t> and FP register set</a:t>
              </a:r>
              <a:r>
                <a:rPr lang="hu-HU" sz="1300" b="1" baseline="30000" dirty="0" smtClean="0">
                  <a:solidFill>
                    <a:srgbClr val="0070C0"/>
                  </a:solidFill>
                </a:rPr>
                <a:t>1</a:t>
              </a:r>
              <a:endParaRPr lang="en-US" baseline="30000" dirty="0"/>
            </a:p>
          </p:txBody>
        </p:sp>
        <p:sp>
          <p:nvSpPr>
            <p:cNvPr id="44" name="TextBox 43"/>
            <p:cNvSpPr txBox="1"/>
            <p:nvPr/>
          </p:nvSpPr>
          <p:spPr>
            <a:xfrm>
              <a:off x="6427135" y="1423380"/>
              <a:ext cx="2015295" cy="492443"/>
            </a:xfrm>
            <a:prstGeom prst="rect">
              <a:avLst/>
            </a:prstGeom>
            <a:noFill/>
          </p:spPr>
          <p:txBody>
            <a:bodyPr wrap="none" rtlCol="0">
              <a:spAutoFit/>
            </a:bodyPr>
            <a:lstStyle/>
            <a:p>
              <a:pPr lvl="0" algn="ctr"/>
              <a:r>
                <a:rPr lang="hu-HU" sz="1300" b="1" dirty="0" smtClean="0">
                  <a:solidFill>
                    <a:srgbClr val="0070C0"/>
                  </a:solidFill>
                </a:rPr>
                <a:t>SIMD</a:t>
              </a:r>
            </a:p>
            <a:p>
              <a:pPr lvl="0" algn="ctr"/>
              <a:r>
                <a:rPr lang="hu-HU" sz="1300" b="1" dirty="0" smtClean="0">
                  <a:solidFill>
                    <a:srgbClr val="0070C0"/>
                  </a:solidFill>
                </a:rPr>
                <a:t> and FP register set</a:t>
              </a:r>
              <a:endParaRPr lang="en-US" dirty="0"/>
            </a:p>
          </p:txBody>
        </p:sp>
      </p:grpSp>
      <p:sp>
        <p:nvSpPr>
          <p:cNvPr id="45" name="TextBox 44"/>
          <p:cNvSpPr txBox="1"/>
          <p:nvPr/>
        </p:nvSpPr>
        <p:spPr>
          <a:xfrm>
            <a:off x="2958818" y="4250177"/>
            <a:ext cx="2165978" cy="292388"/>
          </a:xfrm>
          <a:prstGeom prst="rect">
            <a:avLst/>
          </a:prstGeom>
          <a:noFill/>
        </p:spPr>
        <p:txBody>
          <a:bodyPr wrap="none" rtlCol="0">
            <a:spAutoFit/>
          </a:bodyPr>
          <a:lstStyle/>
          <a:p>
            <a:pPr algn="ctr"/>
            <a:r>
              <a:rPr lang="hu-HU" sz="1300" b="1" dirty="0" smtClean="0">
                <a:solidFill>
                  <a:srgbClr val="FF0000"/>
                </a:solidFill>
              </a:rPr>
              <a:t>VFPv3/v4 extension</a:t>
            </a:r>
            <a:r>
              <a:rPr lang="hu-HU" sz="1300" b="1" baseline="30000" dirty="0" smtClean="0">
                <a:solidFill>
                  <a:srgbClr val="FF0000"/>
                </a:solidFill>
              </a:rPr>
              <a:t>2</a:t>
            </a:r>
          </a:p>
        </p:txBody>
      </p:sp>
      <p:sp>
        <p:nvSpPr>
          <p:cNvPr id="46" name="TextBox 45"/>
          <p:cNvSpPr txBox="1"/>
          <p:nvPr/>
        </p:nvSpPr>
        <p:spPr>
          <a:xfrm>
            <a:off x="6033011" y="4604897"/>
            <a:ext cx="1061509" cy="276999"/>
          </a:xfrm>
          <a:prstGeom prst="rect">
            <a:avLst/>
          </a:prstGeom>
          <a:noFill/>
        </p:spPr>
        <p:txBody>
          <a:bodyPr wrap="none" rtlCol="0">
            <a:spAutoFit/>
          </a:bodyPr>
          <a:lstStyle/>
          <a:p>
            <a:r>
              <a:rPr lang="hu-HU" sz="1200" i="1" dirty="0" smtClean="0">
                <a:solidFill>
                  <a:srgbClr val="0070C0"/>
                </a:solidFill>
              </a:rPr>
              <a:t>Scalar data</a:t>
            </a:r>
            <a:endParaRPr lang="en-US" sz="1200" i="1" dirty="0">
              <a:solidFill>
                <a:srgbClr val="0070C0"/>
              </a:solidFill>
            </a:endParaRPr>
          </a:p>
        </p:txBody>
      </p:sp>
      <p:sp>
        <p:nvSpPr>
          <p:cNvPr id="47" name="TextBox 46"/>
          <p:cNvSpPr txBox="1"/>
          <p:nvPr/>
        </p:nvSpPr>
        <p:spPr>
          <a:xfrm>
            <a:off x="6045925" y="5087874"/>
            <a:ext cx="1678665" cy="276999"/>
          </a:xfrm>
          <a:prstGeom prst="rect">
            <a:avLst/>
          </a:prstGeom>
          <a:noFill/>
        </p:spPr>
        <p:txBody>
          <a:bodyPr wrap="none" rtlCol="0">
            <a:spAutoFit/>
          </a:bodyPr>
          <a:lstStyle/>
          <a:p>
            <a:r>
              <a:rPr lang="hu-HU" sz="1200" i="1" dirty="0" smtClean="0">
                <a:solidFill>
                  <a:srgbClr val="0070C0"/>
                </a:solidFill>
              </a:rPr>
              <a:t>SIMD (vector) data</a:t>
            </a:r>
            <a:endParaRPr lang="en-US" sz="1200" i="1" dirty="0">
              <a:solidFill>
                <a:srgbClr val="0070C0"/>
              </a:solidFill>
            </a:endParaRPr>
          </a:p>
        </p:txBody>
      </p:sp>
      <p:sp>
        <p:nvSpPr>
          <p:cNvPr id="16" name="Rounded Rectangle 15"/>
          <p:cNvSpPr/>
          <p:nvPr/>
        </p:nvSpPr>
        <p:spPr bwMode="auto">
          <a:xfrm>
            <a:off x="26495" y="1085296"/>
            <a:ext cx="2478052" cy="4500000"/>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13632617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2.2.3.2 The VFPv1/v2 extensions</a:t>
            </a:r>
            <a:r>
              <a:rPr lang="hu-HU" dirty="0"/>
              <a:t> </a:t>
            </a:r>
            <a:r>
              <a:rPr lang="hu-HU" dirty="0" smtClean="0"/>
              <a:t>(2)</a:t>
            </a:r>
            <a:endParaRPr lang="en-US" dirty="0"/>
          </a:p>
        </p:txBody>
      </p:sp>
      <p:sp>
        <p:nvSpPr>
          <p:cNvPr id="3" name="TextBox 2"/>
          <p:cNvSpPr txBox="1"/>
          <p:nvPr/>
        </p:nvSpPr>
        <p:spPr>
          <a:xfrm>
            <a:off x="181316" y="628455"/>
            <a:ext cx="6692858" cy="369332"/>
          </a:xfrm>
          <a:prstGeom prst="rect">
            <a:avLst/>
          </a:prstGeom>
          <a:noFill/>
        </p:spPr>
        <p:txBody>
          <a:bodyPr wrap="none" rtlCol="0">
            <a:spAutoFit/>
          </a:bodyPr>
          <a:lstStyle/>
          <a:p>
            <a:r>
              <a:rPr lang="hu-HU" dirty="0" smtClean="0">
                <a:solidFill>
                  <a:srgbClr val="2D2D8A"/>
                </a:solidFill>
              </a:rPr>
              <a:t>The FP register set (as introduced in the ARMv5) </a:t>
            </a:r>
            <a:r>
              <a:rPr lang="en-US" dirty="0" smtClean="0"/>
              <a:t>[</a:t>
            </a:r>
            <a:r>
              <a:rPr lang="hu-HU" dirty="0" smtClean="0"/>
              <a:t>65</a:t>
            </a:r>
            <a:r>
              <a:rPr lang="en-US" dirty="0" smtClean="0"/>
              <a:t>]</a:t>
            </a:r>
            <a:endParaRPr lang="en-US" dirty="0">
              <a:solidFill>
                <a:srgbClr val="2D2D8A"/>
              </a:solidFill>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853" t="21177" r="5001" b="14353"/>
          <a:stretch/>
        </p:blipFill>
        <p:spPr bwMode="auto">
          <a:xfrm>
            <a:off x="803443" y="1785301"/>
            <a:ext cx="7413962" cy="3975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106615" y="5835751"/>
            <a:ext cx="6577250" cy="338554"/>
          </a:xfrm>
          <a:prstGeom prst="rect">
            <a:avLst/>
          </a:prstGeom>
          <a:noFill/>
        </p:spPr>
        <p:txBody>
          <a:bodyPr wrap="none" rtlCol="0">
            <a:spAutoFit/>
          </a:bodyPr>
          <a:lstStyle/>
          <a:p>
            <a:r>
              <a:rPr lang="en-US" sz="1600" dirty="0" smtClean="0">
                <a:solidFill>
                  <a:srgbClr val="000000"/>
                </a:solidFill>
              </a:rPr>
              <a:t>Figure: Register banks of the VFP</a:t>
            </a:r>
            <a:r>
              <a:rPr lang="hu-HU" sz="1600" dirty="0" smtClean="0">
                <a:solidFill>
                  <a:srgbClr val="000000"/>
                </a:solidFill>
              </a:rPr>
              <a:t>1 and VFP2 </a:t>
            </a:r>
            <a:r>
              <a:rPr lang="en-US" sz="1600" dirty="0" smtClean="0">
                <a:solidFill>
                  <a:srgbClr val="000000"/>
                </a:solidFill>
              </a:rPr>
              <a:t> extensions [</a:t>
            </a:r>
            <a:r>
              <a:rPr lang="hu-HU" sz="1600" dirty="0" smtClean="0">
                <a:solidFill>
                  <a:srgbClr val="000000"/>
                </a:solidFill>
              </a:rPr>
              <a:t>65</a:t>
            </a:r>
            <a:r>
              <a:rPr lang="en-US" sz="1600" dirty="0" smtClean="0">
                <a:solidFill>
                  <a:srgbClr val="000000"/>
                </a:solidFill>
              </a:rPr>
              <a:t>]</a:t>
            </a:r>
            <a:endParaRPr lang="en-US" sz="1600" dirty="0">
              <a:solidFill>
                <a:srgbClr val="000000"/>
              </a:solidFill>
            </a:endParaRPr>
          </a:p>
        </p:txBody>
      </p:sp>
      <p:sp>
        <p:nvSpPr>
          <p:cNvPr id="7" name="TextBox 6"/>
          <p:cNvSpPr txBox="1"/>
          <p:nvPr/>
        </p:nvSpPr>
        <p:spPr>
          <a:xfrm>
            <a:off x="372661" y="998730"/>
            <a:ext cx="8502456" cy="584775"/>
          </a:xfrm>
          <a:prstGeom prst="rect">
            <a:avLst/>
          </a:prstGeom>
          <a:noFill/>
        </p:spPr>
        <p:txBody>
          <a:bodyPr wrap="none" rtlCol="0">
            <a:spAutoFit/>
          </a:bodyPr>
          <a:lstStyle/>
          <a:p>
            <a:pPr marL="285750" lvl="0" indent="-285750">
              <a:buFont typeface="Arial" panose="020B0604020202020204" pitchFamily="34" charset="0"/>
              <a:buChar char="•"/>
            </a:pPr>
            <a:r>
              <a:rPr lang="hu-HU" sz="1600" dirty="0" smtClean="0">
                <a:solidFill>
                  <a:srgbClr val="000000"/>
                </a:solidFill>
              </a:rPr>
              <a:t>The new secondary register set is </a:t>
            </a:r>
            <a:r>
              <a:rPr lang="en-US" sz="1600" dirty="0" smtClean="0">
                <a:solidFill>
                  <a:srgbClr val="0070C0"/>
                </a:solidFill>
              </a:rPr>
              <a:t>32 </a:t>
            </a:r>
            <a:r>
              <a:rPr lang="hu-HU" sz="1600" dirty="0" smtClean="0">
                <a:solidFill>
                  <a:srgbClr val="0070C0"/>
                </a:solidFill>
              </a:rPr>
              <a:t>x </a:t>
            </a:r>
            <a:r>
              <a:rPr lang="en-US" sz="1600" dirty="0" smtClean="0">
                <a:solidFill>
                  <a:srgbClr val="0070C0"/>
                </a:solidFill>
              </a:rPr>
              <a:t>32-bit </a:t>
            </a:r>
            <a:r>
              <a:rPr lang="hu-HU" sz="1600" dirty="0" smtClean="0">
                <a:solidFill>
                  <a:srgbClr val="0070C0"/>
                </a:solidFill>
              </a:rPr>
              <a:t>or 16x64-bit wide </a:t>
            </a:r>
            <a:r>
              <a:rPr lang="hu-HU" sz="1600" dirty="0" smtClean="0"/>
              <a:t>and </a:t>
            </a:r>
            <a:r>
              <a:rPr lang="hu-HU" sz="1600" dirty="0" smtClean="0">
                <a:solidFill>
                  <a:srgbClr val="000000"/>
                </a:solidFill>
              </a:rPr>
              <a:t>is</a:t>
            </a:r>
          </a:p>
          <a:p>
            <a:pPr lvl="0"/>
            <a:r>
              <a:rPr lang="hu-HU" sz="1600" dirty="0">
                <a:solidFill>
                  <a:srgbClr val="000000"/>
                </a:solidFill>
              </a:rPr>
              <a:t> </a:t>
            </a:r>
            <a:r>
              <a:rPr lang="hu-HU" sz="1600" dirty="0" smtClean="0">
                <a:solidFill>
                  <a:srgbClr val="000000"/>
                </a:solidFill>
              </a:rPr>
              <a:t>    </a:t>
            </a:r>
            <a:r>
              <a:rPr lang="en-US" sz="1600" dirty="0" smtClean="0">
                <a:solidFill>
                  <a:srgbClr val="000000"/>
                </a:solidFill>
              </a:rPr>
              <a:t> </a:t>
            </a:r>
            <a:r>
              <a:rPr lang="hu-HU" sz="1600" dirty="0" smtClean="0">
                <a:solidFill>
                  <a:srgbClr val="000000"/>
                </a:solidFill>
              </a:rPr>
              <a:t>organized as </a:t>
            </a:r>
            <a:r>
              <a:rPr lang="en-US" sz="1600" dirty="0" smtClean="0">
                <a:solidFill>
                  <a:srgbClr val="FF0000"/>
                </a:solidFill>
              </a:rPr>
              <a:t>four </a:t>
            </a:r>
            <a:r>
              <a:rPr lang="en-US" sz="1600" dirty="0">
                <a:solidFill>
                  <a:srgbClr val="FF0000"/>
                </a:solidFill>
              </a:rPr>
              <a:t>register banks</a:t>
            </a:r>
            <a:r>
              <a:rPr lang="en-US" sz="1600" dirty="0">
                <a:solidFill>
                  <a:srgbClr val="000000"/>
                </a:solidFill>
              </a:rPr>
              <a:t>, </a:t>
            </a:r>
            <a:r>
              <a:rPr lang="hu-HU" sz="1600" dirty="0" smtClean="0">
                <a:solidFill>
                  <a:srgbClr val="000000"/>
                </a:solidFill>
              </a:rPr>
              <a:t>each including 8 registers, </a:t>
            </a:r>
            <a:r>
              <a:rPr lang="en-US" sz="1600" dirty="0" smtClean="0">
                <a:solidFill>
                  <a:srgbClr val="000000"/>
                </a:solidFill>
              </a:rPr>
              <a:t>as </a:t>
            </a:r>
            <a:r>
              <a:rPr lang="en-US" sz="1600" dirty="0">
                <a:solidFill>
                  <a:srgbClr val="000000"/>
                </a:solidFill>
              </a:rPr>
              <a:t>seen below. </a:t>
            </a:r>
            <a:endParaRPr lang="hu-HU" dirty="0"/>
          </a:p>
        </p:txBody>
      </p:sp>
    </p:spTree>
    <p:extLst>
      <p:ext uri="{BB962C8B-B14F-4D97-AF65-F5344CB8AC3E}">
        <p14:creationId xmlns:p14="http://schemas.microsoft.com/office/powerpoint/2010/main" val="7060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2.2.3.2 The VFPv1/v2 extensions</a:t>
            </a:r>
            <a:r>
              <a:rPr lang="hu-HU" dirty="0"/>
              <a:t> </a:t>
            </a:r>
            <a:r>
              <a:rPr lang="hu-HU" dirty="0" smtClean="0"/>
              <a:t>(3)</a:t>
            </a:r>
            <a:endParaRPr lang="en-US" dirty="0"/>
          </a:p>
        </p:txBody>
      </p:sp>
      <p:sp>
        <p:nvSpPr>
          <p:cNvPr id="3" name="TextBox 2"/>
          <p:cNvSpPr txBox="1"/>
          <p:nvPr/>
        </p:nvSpPr>
        <p:spPr>
          <a:xfrm>
            <a:off x="296863" y="998730"/>
            <a:ext cx="8910196" cy="2811026"/>
          </a:xfrm>
          <a:prstGeom prst="rect">
            <a:avLst/>
          </a:prstGeom>
          <a:noFill/>
        </p:spPr>
        <p:txBody>
          <a:bodyPr wrap="none" rtlCol="0">
            <a:spAutoFit/>
          </a:bodyPr>
          <a:lstStyle/>
          <a:p>
            <a:pPr marL="285750" indent="-285750">
              <a:buFont typeface="Arial" panose="020B0604020202020204" pitchFamily="34" charset="0"/>
              <a:buChar char="•"/>
            </a:pPr>
            <a:r>
              <a:rPr lang="en-US" sz="1600" dirty="0" smtClean="0">
                <a:solidFill>
                  <a:srgbClr val="000000"/>
                </a:solidFill>
              </a:rPr>
              <a:t>The </a:t>
            </a:r>
            <a:r>
              <a:rPr lang="en-US" sz="1600" dirty="0" smtClean="0">
                <a:solidFill>
                  <a:srgbClr val="FF0000"/>
                </a:solidFill>
              </a:rPr>
              <a:t>first bank </a:t>
            </a:r>
            <a:r>
              <a:rPr lang="en-US" sz="1600" dirty="0" smtClean="0">
                <a:solidFill>
                  <a:srgbClr val="000000"/>
                </a:solidFill>
              </a:rPr>
              <a:t>is used to hold </a:t>
            </a:r>
            <a:r>
              <a:rPr lang="en-US" sz="1600" dirty="0" smtClean="0">
                <a:solidFill>
                  <a:srgbClr val="0070C0"/>
                </a:solidFill>
              </a:rPr>
              <a:t>scalar operands</a:t>
            </a:r>
            <a:r>
              <a:rPr lang="en-US" sz="1600" dirty="0" smtClean="0">
                <a:solidFill>
                  <a:srgbClr val="000000"/>
                </a:solidFill>
              </a:rPr>
              <a:t> whereas to </a:t>
            </a:r>
            <a:r>
              <a:rPr lang="en-US" sz="1600" dirty="0" smtClean="0">
                <a:solidFill>
                  <a:srgbClr val="FF0000"/>
                </a:solidFill>
              </a:rPr>
              <a:t>remaining three banks</a:t>
            </a:r>
          </a:p>
          <a:p>
            <a:pPr>
              <a:spcAft>
                <a:spcPts val="400"/>
              </a:spcAft>
            </a:pPr>
            <a:r>
              <a:rPr lang="en-US" sz="1600" dirty="0">
                <a:solidFill>
                  <a:srgbClr val="0070C0"/>
                </a:solidFill>
              </a:rPr>
              <a:t> </a:t>
            </a:r>
            <a:r>
              <a:rPr lang="en-US" sz="1600" dirty="0" smtClean="0">
                <a:solidFill>
                  <a:srgbClr val="0070C0"/>
                </a:solidFill>
              </a:rPr>
              <a:t>     vector operands.</a:t>
            </a:r>
          </a:p>
          <a:p>
            <a:pPr marL="285750" indent="-285750">
              <a:spcAft>
                <a:spcPts val="400"/>
              </a:spcAft>
              <a:buClr>
                <a:schemeClr val="tx1"/>
              </a:buClr>
              <a:buFont typeface="Arial" panose="020B0604020202020204" pitchFamily="34" charset="0"/>
              <a:buChar char="•"/>
            </a:pPr>
            <a:r>
              <a:rPr lang="hu-HU" sz="1600" dirty="0" smtClean="0">
                <a:solidFill>
                  <a:srgbClr val="0070C0"/>
                </a:solidFill>
              </a:rPr>
              <a:t>FP </a:t>
            </a:r>
            <a:r>
              <a:rPr lang="en-US" sz="1600" dirty="0" smtClean="0">
                <a:solidFill>
                  <a:srgbClr val="0070C0"/>
                </a:solidFill>
              </a:rPr>
              <a:t>vector operand</a:t>
            </a:r>
            <a:r>
              <a:rPr lang="hu-HU" sz="1600" dirty="0" smtClean="0">
                <a:solidFill>
                  <a:srgbClr val="0070C0"/>
                </a:solidFill>
              </a:rPr>
              <a:t>s</a:t>
            </a:r>
            <a:r>
              <a:rPr lang="en-US" sz="1600" dirty="0" smtClean="0">
                <a:solidFill>
                  <a:srgbClr val="0070C0"/>
                </a:solidFill>
              </a:rPr>
              <a:t> </a:t>
            </a:r>
            <a:r>
              <a:rPr lang="en-US" sz="1600" dirty="0" smtClean="0">
                <a:solidFill>
                  <a:srgbClr val="000000"/>
                </a:solidFill>
              </a:rPr>
              <a:t>may refer to </a:t>
            </a:r>
            <a:r>
              <a:rPr lang="en-US" sz="1600" dirty="0" smtClean="0">
                <a:solidFill>
                  <a:srgbClr val="0070C0"/>
                </a:solidFill>
              </a:rPr>
              <a:t>2</a:t>
            </a:r>
            <a:r>
              <a:rPr lang="hu-HU" sz="1600" dirty="0" smtClean="0">
                <a:solidFill>
                  <a:srgbClr val="0070C0"/>
                </a:solidFill>
              </a:rPr>
              <a:t> to </a:t>
            </a:r>
            <a:r>
              <a:rPr lang="en-US" sz="1600" dirty="0" smtClean="0">
                <a:solidFill>
                  <a:srgbClr val="0070C0"/>
                </a:solidFill>
              </a:rPr>
              <a:t>8 registers </a:t>
            </a:r>
            <a:r>
              <a:rPr lang="en-US" sz="1600" dirty="0" smtClean="0">
                <a:solidFill>
                  <a:srgbClr val="000000"/>
                </a:solidFill>
              </a:rPr>
              <a:t>from the same bank.</a:t>
            </a:r>
          </a:p>
          <a:p>
            <a:pPr marL="285750" indent="-285750">
              <a:spcAft>
                <a:spcPts val="400"/>
              </a:spcAft>
              <a:buFont typeface="Arial" panose="020B0604020202020204" pitchFamily="34" charset="0"/>
              <a:buChar char="•"/>
            </a:pPr>
            <a:r>
              <a:rPr lang="en-US" sz="1600" dirty="0" smtClean="0">
                <a:solidFill>
                  <a:srgbClr val="000000"/>
                </a:solidFill>
              </a:rPr>
              <a:t>The </a:t>
            </a:r>
            <a:r>
              <a:rPr lang="en-US" sz="1600" dirty="0" smtClean="0">
                <a:solidFill>
                  <a:srgbClr val="0070C0"/>
                </a:solidFill>
              </a:rPr>
              <a:t>vector length </a:t>
            </a:r>
            <a:r>
              <a:rPr lang="en-US" sz="1600" dirty="0" smtClean="0">
                <a:solidFill>
                  <a:srgbClr val="000000"/>
                </a:solidFill>
              </a:rPr>
              <a:t>is given </a:t>
            </a:r>
            <a:r>
              <a:rPr lang="en-US" sz="1600" dirty="0" smtClean="0">
                <a:solidFill>
                  <a:srgbClr val="0070C0"/>
                </a:solidFill>
              </a:rPr>
              <a:t>in a specific field of a control register</a:t>
            </a:r>
            <a:r>
              <a:rPr lang="en-US" sz="1600" dirty="0" smtClean="0">
                <a:solidFill>
                  <a:srgbClr val="000000"/>
                </a:solidFill>
              </a:rPr>
              <a:t>. </a:t>
            </a:r>
          </a:p>
          <a:p>
            <a:pPr marL="285750" indent="-285750">
              <a:buFont typeface="Arial" panose="020B0604020202020204" pitchFamily="34" charset="0"/>
              <a:buChar char="•"/>
            </a:pPr>
            <a:r>
              <a:rPr lang="en-US" sz="1600" dirty="0" smtClean="0">
                <a:solidFill>
                  <a:srgbClr val="000000"/>
                </a:solidFill>
              </a:rPr>
              <a:t>The </a:t>
            </a:r>
            <a:r>
              <a:rPr lang="en-US" sz="1600" dirty="0" smtClean="0">
                <a:solidFill>
                  <a:srgbClr val="0070C0"/>
                </a:solidFill>
              </a:rPr>
              <a:t>register numbers </a:t>
            </a:r>
            <a:r>
              <a:rPr lang="en-US" sz="1600" dirty="0" smtClean="0">
                <a:solidFill>
                  <a:srgbClr val="000000"/>
                </a:solidFill>
              </a:rPr>
              <a:t>given </a:t>
            </a:r>
            <a:r>
              <a:rPr lang="en-US" sz="1600" dirty="0" smtClean="0">
                <a:solidFill>
                  <a:srgbClr val="0070C0"/>
                </a:solidFill>
              </a:rPr>
              <a:t>in the instruction specify the first registers </a:t>
            </a:r>
            <a:r>
              <a:rPr lang="en-US" sz="1600" dirty="0" smtClean="0">
                <a:solidFill>
                  <a:srgbClr val="000000"/>
                </a:solidFill>
              </a:rPr>
              <a:t>that  </a:t>
            </a:r>
          </a:p>
          <a:p>
            <a:pPr>
              <a:spcAft>
                <a:spcPts val="400"/>
              </a:spcAft>
            </a:pPr>
            <a:r>
              <a:rPr lang="en-US" sz="1600" dirty="0" smtClean="0">
                <a:solidFill>
                  <a:srgbClr val="000000"/>
                </a:solidFill>
              </a:rPr>
              <a:t>      contain the first operands and specify the first destination register.</a:t>
            </a:r>
          </a:p>
          <a:p>
            <a:r>
              <a:rPr lang="en-US" sz="1600" dirty="0" smtClean="0">
                <a:solidFill>
                  <a:srgbClr val="000000"/>
                </a:solidFill>
              </a:rPr>
              <a:t>    Each successive element of the vector is taken by incrementing appropriately the</a:t>
            </a:r>
          </a:p>
          <a:p>
            <a:pPr>
              <a:spcAft>
                <a:spcPts val="400"/>
              </a:spcAft>
            </a:pPr>
            <a:r>
              <a:rPr lang="en-US" sz="1600" dirty="0">
                <a:solidFill>
                  <a:srgbClr val="000000"/>
                </a:solidFill>
              </a:rPr>
              <a:t> </a:t>
            </a:r>
            <a:r>
              <a:rPr lang="en-US" sz="1600" dirty="0" smtClean="0">
                <a:solidFill>
                  <a:srgbClr val="000000"/>
                </a:solidFill>
              </a:rPr>
              <a:t>     register numbers. </a:t>
            </a:r>
          </a:p>
          <a:p>
            <a:pPr marL="285750" indent="-285750">
              <a:buFont typeface="Arial" panose="020B0604020202020204" pitchFamily="34" charset="0"/>
              <a:buChar char="•"/>
            </a:pPr>
            <a:r>
              <a:rPr lang="en-US" sz="1600" dirty="0" smtClean="0">
                <a:solidFill>
                  <a:srgbClr val="000000"/>
                </a:solidFill>
              </a:rPr>
              <a:t>The peculiarity of the VFP extension is that </a:t>
            </a:r>
            <a:r>
              <a:rPr lang="en-US" sz="1600" dirty="0" smtClean="0">
                <a:solidFill>
                  <a:srgbClr val="0070C0"/>
                </a:solidFill>
              </a:rPr>
              <a:t>the elements of the vector are</a:t>
            </a:r>
          </a:p>
          <a:p>
            <a:r>
              <a:rPr lang="en-US" sz="1600" dirty="0" smtClean="0">
                <a:solidFill>
                  <a:srgbClr val="0070C0"/>
                </a:solidFill>
              </a:rPr>
              <a:t>      processed sequentially </a:t>
            </a:r>
            <a:r>
              <a:rPr lang="en-US" sz="1600" dirty="0" smtClean="0">
                <a:solidFill>
                  <a:srgbClr val="000000"/>
                </a:solidFill>
              </a:rPr>
              <a:t>rather than parallel as for usual SIMD execution.</a:t>
            </a:r>
            <a:endParaRPr lang="en-US" sz="1600" dirty="0">
              <a:solidFill>
                <a:srgbClr val="000000"/>
              </a:solidFill>
            </a:endParaRPr>
          </a:p>
        </p:txBody>
      </p:sp>
      <p:sp>
        <p:nvSpPr>
          <p:cNvPr id="5" name="TextBox 4"/>
          <p:cNvSpPr txBox="1"/>
          <p:nvPr/>
        </p:nvSpPr>
        <p:spPr>
          <a:xfrm>
            <a:off x="180606" y="628455"/>
            <a:ext cx="3943708" cy="369332"/>
          </a:xfrm>
          <a:prstGeom prst="rect">
            <a:avLst/>
          </a:prstGeom>
          <a:noFill/>
        </p:spPr>
        <p:txBody>
          <a:bodyPr wrap="none" rtlCol="0">
            <a:spAutoFit/>
          </a:bodyPr>
          <a:lstStyle/>
          <a:p>
            <a:r>
              <a:rPr lang="hu-HU" dirty="0" smtClean="0">
                <a:solidFill>
                  <a:srgbClr val="2D2D8A"/>
                </a:solidFill>
              </a:rPr>
              <a:t>Use of the </a:t>
            </a:r>
            <a:r>
              <a:rPr lang="en-US" dirty="0" smtClean="0">
                <a:solidFill>
                  <a:srgbClr val="2D2D8A"/>
                </a:solidFill>
              </a:rPr>
              <a:t>FP </a:t>
            </a:r>
            <a:r>
              <a:rPr lang="hu-HU" dirty="0" smtClean="0">
                <a:solidFill>
                  <a:srgbClr val="2D2D8A"/>
                </a:solidFill>
              </a:rPr>
              <a:t>register set</a:t>
            </a:r>
            <a:r>
              <a:rPr lang="en-US" dirty="0" smtClean="0">
                <a:solidFill>
                  <a:srgbClr val="2D2D8A"/>
                </a:solidFill>
              </a:rPr>
              <a:t> </a:t>
            </a:r>
            <a:r>
              <a:rPr lang="en-US" dirty="0" smtClean="0"/>
              <a:t>[</a:t>
            </a:r>
            <a:r>
              <a:rPr lang="hu-HU" dirty="0" smtClean="0"/>
              <a:t>65</a:t>
            </a:r>
            <a:r>
              <a:rPr lang="en-US" dirty="0" smtClean="0"/>
              <a:t>] </a:t>
            </a:r>
            <a:endParaRPr lang="en-US" dirty="0">
              <a:solidFill>
                <a:srgbClr val="2D2D8A"/>
              </a:solidFill>
            </a:endParaRPr>
          </a:p>
        </p:txBody>
      </p:sp>
    </p:spTree>
    <p:extLst>
      <p:ext uri="{BB962C8B-B14F-4D97-AF65-F5344CB8AC3E}">
        <p14:creationId xmlns:p14="http://schemas.microsoft.com/office/powerpoint/2010/main" val="303370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2.2.3.2 The VFPv1/v2 extensions</a:t>
            </a:r>
            <a:r>
              <a:rPr lang="hu-HU" dirty="0"/>
              <a:t> </a:t>
            </a:r>
            <a:r>
              <a:rPr lang="hu-HU" dirty="0" smtClean="0"/>
              <a:t>(4)</a:t>
            </a:r>
            <a:endParaRPr lang="hu-HU" dirty="0"/>
          </a:p>
        </p:txBody>
      </p:sp>
      <p:grpSp>
        <p:nvGrpSpPr>
          <p:cNvPr id="7" name="Group 6"/>
          <p:cNvGrpSpPr/>
          <p:nvPr/>
        </p:nvGrpSpPr>
        <p:grpSpPr>
          <a:xfrm>
            <a:off x="803443" y="1178750"/>
            <a:ext cx="7413962" cy="3975393"/>
            <a:chOff x="803443" y="1583795"/>
            <a:chExt cx="7413962" cy="3975393"/>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853" t="21177" r="5001" b="14353"/>
            <a:stretch/>
          </p:blipFill>
          <p:spPr bwMode="auto">
            <a:xfrm>
              <a:off x="803443" y="1583795"/>
              <a:ext cx="7413962" cy="3975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bwMode="auto">
            <a:xfrm>
              <a:off x="2861810" y="2978950"/>
              <a:ext cx="4860540" cy="1755195"/>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400" b="0" i="0" u="none" strike="noStrike" cap="none" normalizeH="0" baseline="0" smtClean="0">
                <a:ln>
                  <a:noFill/>
                </a:ln>
                <a:solidFill>
                  <a:schemeClr val="tx1"/>
                </a:solidFill>
                <a:effectLst/>
                <a:latin typeface="Verdana" pitchFamily="34" charset="0"/>
              </a:endParaRPr>
            </a:p>
          </p:txBody>
        </p:sp>
      </p:grpSp>
      <p:sp>
        <p:nvSpPr>
          <p:cNvPr id="5" name="TextBox 4"/>
          <p:cNvSpPr txBox="1"/>
          <p:nvPr/>
        </p:nvSpPr>
        <p:spPr>
          <a:xfrm>
            <a:off x="178081" y="629398"/>
            <a:ext cx="7502695" cy="369332"/>
          </a:xfrm>
          <a:prstGeom prst="rect">
            <a:avLst/>
          </a:prstGeom>
          <a:noFill/>
        </p:spPr>
        <p:txBody>
          <a:bodyPr wrap="none" rtlCol="0">
            <a:spAutoFit/>
          </a:bodyPr>
          <a:lstStyle/>
          <a:p>
            <a:r>
              <a:rPr lang="hu-HU" dirty="0" smtClean="0">
                <a:solidFill>
                  <a:schemeClr val="accent6"/>
                </a:solidFill>
              </a:rPr>
              <a:t>Example: Serially processed 5-element vector operation </a:t>
            </a:r>
            <a:r>
              <a:rPr lang="hu-HU" dirty="0" smtClean="0"/>
              <a:t>[65] </a:t>
            </a:r>
            <a:endParaRPr lang="hu-HU" dirty="0"/>
          </a:p>
        </p:txBody>
      </p:sp>
      <p:sp>
        <p:nvSpPr>
          <p:cNvPr id="6" name="TextBox 5"/>
          <p:cNvSpPr txBox="1"/>
          <p:nvPr/>
        </p:nvSpPr>
        <p:spPr>
          <a:xfrm>
            <a:off x="335397" y="5319210"/>
            <a:ext cx="8917123" cy="882293"/>
          </a:xfrm>
          <a:prstGeom prst="rect">
            <a:avLst/>
          </a:prstGeom>
          <a:noFill/>
        </p:spPr>
        <p:txBody>
          <a:bodyPr wrap="square" rtlCol="0">
            <a:spAutoFit/>
          </a:bodyPr>
          <a:lstStyle/>
          <a:p>
            <a:pPr marL="285750" indent="-285750">
              <a:buFont typeface="Arial" panose="020B0604020202020204" pitchFamily="34" charset="0"/>
              <a:buChar char="•"/>
            </a:pPr>
            <a:r>
              <a:rPr lang="hu-HU" sz="1600" dirty="0" smtClean="0"/>
              <a:t>In the example the </a:t>
            </a:r>
            <a:r>
              <a:rPr lang="hu-HU" sz="1600" dirty="0" smtClean="0">
                <a:solidFill>
                  <a:srgbClr val="0070C0"/>
                </a:solidFill>
              </a:rPr>
              <a:t>input operands </a:t>
            </a:r>
            <a:r>
              <a:rPr lang="hu-HU" sz="1600" dirty="0" smtClean="0"/>
              <a:t>are taken from the registers s10...s14 and</a:t>
            </a:r>
          </a:p>
          <a:p>
            <a:pPr>
              <a:spcAft>
                <a:spcPts val="400"/>
              </a:spcAft>
            </a:pPr>
            <a:r>
              <a:rPr lang="hu-HU" sz="1600" dirty="0"/>
              <a:t> </a:t>
            </a:r>
            <a:r>
              <a:rPr lang="hu-HU" sz="1600" dirty="0" smtClean="0"/>
              <a:t>     s18...s22, and the </a:t>
            </a:r>
            <a:r>
              <a:rPr lang="hu-HU" sz="1600" dirty="0" smtClean="0">
                <a:solidFill>
                  <a:srgbClr val="0070C0"/>
                </a:solidFill>
              </a:rPr>
              <a:t>result</a:t>
            </a:r>
            <a:r>
              <a:rPr lang="hu-HU" sz="1600" dirty="0" smtClean="0"/>
              <a:t> is written into the registers s26...s30.</a:t>
            </a:r>
          </a:p>
          <a:p>
            <a:pPr marL="285750" indent="-285750">
              <a:buFont typeface="Arial" panose="020B0604020202020204" pitchFamily="34" charset="0"/>
              <a:buChar char="•"/>
            </a:pPr>
            <a:r>
              <a:rPr lang="hu-HU" sz="1600" dirty="0" smtClean="0"/>
              <a:t>The </a:t>
            </a:r>
            <a:r>
              <a:rPr lang="hu-HU" sz="1600" dirty="0" smtClean="0">
                <a:solidFill>
                  <a:srgbClr val="FF0000"/>
                </a:solidFill>
              </a:rPr>
              <a:t>execution is sequential </a:t>
            </a:r>
            <a:r>
              <a:rPr lang="hu-HU" sz="1600" dirty="0" smtClean="0"/>
              <a:t>(like a hardware implemented subroutine). </a:t>
            </a:r>
            <a:endParaRPr lang="hu-HU" sz="1600" dirty="0"/>
          </a:p>
        </p:txBody>
      </p:sp>
    </p:spTree>
    <p:extLst>
      <p:ext uri="{BB962C8B-B14F-4D97-AF65-F5344CB8AC3E}">
        <p14:creationId xmlns:p14="http://schemas.microsoft.com/office/powerpoint/2010/main" val="14415960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2.2.3.3 The VFPv3/v4 extensions </a:t>
            </a:r>
            <a:r>
              <a:rPr lang="hu-HU" dirty="0" smtClean="0"/>
              <a:t>(1)</a:t>
            </a:r>
            <a:endParaRPr lang="en-US" dirty="0"/>
          </a:p>
        </p:txBody>
      </p:sp>
      <p:sp>
        <p:nvSpPr>
          <p:cNvPr id="4" name="Rounded Rectangle 3"/>
          <p:cNvSpPr/>
          <p:nvPr/>
        </p:nvSpPr>
        <p:spPr bwMode="auto">
          <a:xfrm>
            <a:off x="26495" y="4220522"/>
            <a:ext cx="5651383" cy="1368000"/>
          </a:xfrm>
          <a:prstGeom prst="roundRect">
            <a:avLst/>
          </a:prstGeom>
          <a:solidFill>
            <a:srgbClr val="CDE9EB"/>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effectLst/>
              <a:latin typeface="Verdana" pitchFamily="34" charset="0"/>
            </a:endParaRPr>
          </a:p>
        </p:txBody>
      </p:sp>
      <p:sp>
        <p:nvSpPr>
          <p:cNvPr id="5" name="Rounded Rectangle 4"/>
          <p:cNvSpPr/>
          <p:nvPr/>
        </p:nvSpPr>
        <p:spPr bwMode="auto">
          <a:xfrm>
            <a:off x="1949743" y="5640370"/>
            <a:ext cx="3708000" cy="1080000"/>
          </a:xfrm>
          <a:prstGeom prst="roundRect">
            <a:avLst/>
          </a:prstGeom>
          <a:solidFill>
            <a:srgbClr val="FFEBAB"/>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
        <p:nvSpPr>
          <p:cNvPr id="6" name="TextBox 5"/>
          <p:cNvSpPr txBox="1"/>
          <p:nvPr/>
        </p:nvSpPr>
        <p:spPr>
          <a:xfrm>
            <a:off x="909214" y="4655607"/>
            <a:ext cx="827471" cy="276999"/>
          </a:xfrm>
          <a:prstGeom prst="rect">
            <a:avLst/>
          </a:prstGeom>
          <a:noFill/>
        </p:spPr>
        <p:txBody>
          <a:bodyPr wrap="none" rtlCol="0">
            <a:spAutoFit/>
          </a:bodyPr>
          <a:lstStyle/>
          <a:p>
            <a:r>
              <a:rPr lang="hu-HU" sz="1200" dirty="0" smtClean="0"/>
              <a:t>FP32/64</a:t>
            </a:r>
            <a:endParaRPr lang="en-US" sz="1200" dirty="0"/>
          </a:p>
        </p:txBody>
      </p:sp>
      <p:sp>
        <p:nvSpPr>
          <p:cNvPr id="7" name="TextBox 6"/>
          <p:cNvSpPr txBox="1"/>
          <p:nvPr/>
        </p:nvSpPr>
        <p:spPr>
          <a:xfrm>
            <a:off x="75357" y="5107405"/>
            <a:ext cx="2429190" cy="461665"/>
          </a:xfrm>
          <a:prstGeom prst="rect">
            <a:avLst/>
          </a:prstGeom>
          <a:noFill/>
        </p:spPr>
        <p:txBody>
          <a:bodyPr wrap="none" rtlCol="0">
            <a:spAutoFit/>
          </a:bodyPr>
          <a:lstStyle/>
          <a:p>
            <a:pPr algn="ctr"/>
            <a:r>
              <a:rPr lang="hu-HU" sz="1200" dirty="0" smtClean="0"/>
              <a:t>Up to 8xFP32 or 4xFP64</a:t>
            </a:r>
          </a:p>
          <a:p>
            <a:pPr algn="ctr"/>
            <a:r>
              <a:rPr lang="hu-HU" sz="1200" dirty="0" smtClean="0"/>
              <a:t>operationsc serially executed</a:t>
            </a:r>
            <a:endParaRPr lang="en-US" sz="1200" dirty="0"/>
          </a:p>
        </p:txBody>
      </p:sp>
      <p:sp>
        <p:nvSpPr>
          <p:cNvPr id="8" name="TextBox 7"/>
          <p:cNvSpPr txBox="1"/>
          <p:nvPr/>
        </p:nvSpPr>
        <p:spPr>
          <a:xfrm>
            <a:off x="2848880" y="5107405"/>
            <a:ext cx="2349041" cy="461665"/>
          </a:xfrm>
          <a:prstGeom prst="rect">
            <a:avLst/>
          </a:prstGeom>
          <a:noFill/>
        </p:spPr>
        <p:txBody>
          <a:bodyPr wrap="none" rtlCol="0">
            <a:spAutoFit/>
          </a:bodyPr>
          <a:lstStyle/>
          <a:p>
            <a:pPr algn="ctr"/>
            <a:r>
              <a:rPr lang="hu-HU" sz="1200" dirty="0" smtClean="0"/>
              <a:t>Up to 8xFP32 or 4xFP64</a:t>
            </a:r>
          </a:p>
          <a:p>
            <a:pPr algn="ctr"/>
            <a:r>
              <a:rPr lang="hu-HU" sz="1200" dirty="0" smtClean="0"/>
              <a:t>operations serially executed</a:t>
            </a:r>
            <a:endParaRPr lang="en-US" sz="1200" dirty="0"/>
          </a:p>
        </p:txBody>
      </p:sp>
      <p:sp>
        <p:nvSpPr>
          <p:cNvPr id="9" name="TextBox 8"/>
          <p:cNvSpPr txBox="1"/>
          <p:nvPr/>
        </p:nvSpPr>
        <p:spPr>
          <a:xfrm>
            <a:off x="3451488" y="4699553"/>
            <a:ext cx="1159292" cy="276999"/>
          </a:xfrm>
          <a:prstGeom prst="rect">
            <a:avLst/>
          </a:prstGeom>
          <a:noFill/>
        </p:spPr>
        <p:txBody>
          <a:bodyPr wrap="none" rtlCol="0">
            <a:spAutoFit/>
          </a:bodyPr>
          <a:lstStyle/>
          <a:p>
            <a:pPr algn="ctr"/>
            <a:r>
              <a:rPr lang="hu-HU" sz="1200" dirty="0" smtClean="0"/>
              <a:t>FP16</a:t>
            </a:r>
            <a:r>
              <a:rPr lang="hu-HU" sz="1200" baseline="30000" dirty="0" smtClean="0"/>
              <a:t>1</a:t>
            </a:r>
            <a:r>
              <a:rPr lang="hu-HU" sz="1200" dirty="0" smtClean="0"/>
              <a:t>/32/64</a:t>
            </a:r>
            <a:endParaRPr lang="en-US" sz="1200" dirty="0"/>
          </a:p>
        </p:txBody>
      </p:sp>
      <p:sp>
        <p:nvSpPr>
          <p:cNvPr id="10" name="TextBox 9"/>
          <p:cNvSpPr txBox="1"/>
          <p:nvPr/>
        </p:nvSpPr>
        <p:spPr>
          <a:xfrm>
            <a:off x="0" y="4476188"/>
            <a:ext cx="1061509" cy="276999"/>
          </a:xfrm>
          <a:prstGeom prst="rect">
            <a:avLst/>
          </a:prstGeom>
          <a:noFill/>
        </p:spPr>
        <p:txBody>
          <a:bodyPr wrap="none" rtlCol="0">
            <a:spAutoFit/>
          </a:bodyPr>
          <a:lstStyle/>
          <a:p>
            <a:r>
              <a:rPr lang="hu-HU" sz="1200" i="1" dirty="0" smtClean="0">
                <a:solidFill>
                  <a:srgbClr val="0070C0"/>
                </a:solidFill>
              </a:rPr>
              <a:t>Scalar data</a:t>
            </a:r>
            <a:endParaRPr lang="en-US" sz="1200" i="1" dirty="0">
              <a:solidFill>
                <a:srgbClr val="0070C0"/>
              </a:solidFill>
            </a:endParaRPr>
          </a:p>
        </p:txBody>
      </p:sp>
      <p:sp>
        <p:nvSpPr>
          <p:cNvPr id="11" name="TextBox 10"/>
          <p:cNvSpPr txBox="1"/>
          <p:nvPr/>
        </p:nvSpPr>
        <p:spPr>
          <a:xfrm>
            <a:off x="-18510" y="4881753"/>
            <a:ext cx="2810385" cy="276999"/>
          </a:xfrm>
          <a:prstGeom prst="rect">
            <a:avLst/>
          </a:prstGeom>
          <a:noFill/>
        </p:spPr>
        <p:txBody>
          <a:bodyPr wrap="none" rtlCol="0">
            <a:spAutoFit/>
          </a:bodyPr>
          <a:lstStyle/>
          <a:p>
            <a:r>
              <a:rPr lang="hu-HU" sz="1200" i="1" dirty="0" smtClean="0">
                <a:solidFill>
                  <a:srgbClr val="0070C0"/>
                </a:solidFill>
              </a:rPr>
              <a:t>Serially processed FP vector data</a:t>
            </a:r>
            <a:endParaRPr lang="en-US" sz="1200" i="1" dirty="0">
              <a:solidFill>
                <a:srgbClr val="0070C0"/>
              </a:solidFill>
            </a:endParaRPr>
          </a:p>
        </p:txBody>
      </p:sp>
      <p:sp>
        <p:nvSpPr>
          <p:cNvPr id="12" name="TextBox 11"/>
          <p:cNvSpPr txBox="1"/>
          <p:nvPr/>
        </p:nvSpPr>
        <p:spPr>
          <a:xfrm>
            <a:off x="2353278" y="6093649"/>
            <a:ext cx="2970942" cy="646331"/>
          </a:xfrm>
          <a:prstGeom prst="rect">
            <a:avLst/>
          </a:prstGeom>
          <a:noFill/>
        </p:spPr>
        <p:txBody>
          <a:bodyPr wrap="none" rtlCol="0">
            <a:spAutoFit/>
          </a:bodyPr>
          <a:lstStyle/>
          <a:p>
            <a:pPr algn="ctr"/>
            <a:r>
              <a:rPr lang="hu-HU" sz="1200" dirty="0" smtClean="0"/>
              <a:t>64/128-bit wide SIMD (vector) data</a:t>
            </a:r>
          </a:p>
          <a:p>
            <a:pPr algn="ctr"/>
            <a:r>
              <a:rPr lang="hu-HU" sz="1200" dirty="0" smtClean="0"/>
              <a:t>FX8/16/32/64</a:t>
            </a:r>
          </a:p>
          <a:p>
            <a:pPr algn="ctr"/>
            <a:r>
              <a:rPr lang="hu-HU" sz="1200" dirty="0" smtClean="0"/>
              <a:t>FP16</a:t>
            </a:r>
            <a:r>
              <a:rPr lang="hu-HU" sz="1200" baseline="30000" dirty="0" smtClean="0"/>
              <a:t>3</a:t>
            </a:r>
            <a:r>
              <a:rPr lang="hu-HU" sz="1200" dirty="0" smtClean="0"/>
              <a:t>/32/64 operations</a:t>
            </a:r>
            <a:endParaRPr lang="en-US" sz="1200" dirty="0"/>
          </a:p>
        </p:txBody>
      </p:sp>
      <p:sp>
        <p:nvSpPr>
          <p:cNvPr id="13" name="TextBox 12"/>
          <p:cNvSpPr txBox="1"/>
          <p:nvPr/>
        </p:nvSpPr>
        <p:spPr>
          <a:xfrm>
            <a:off x="1931620" y="5876448"/>
            <a:ext cx="1000595" cy="276999"/>
          </a:xfrm>
          <a:prstGeom prst="rect">
            <a:avLst/>
          </a:prstGeom>
          <a:noFill/>
        </p:spPr>
        <p:txBody>
          <a:bodyPr wrap="none" rtlCol="0">
            <a:spAutoFit/>
          </a:bodyPr>
          <a:lstStyle/>
          <a:p>
            <a:r>
              <a:rPr lang="hu-HU" sz="1200" i="1" dirty="0" smtClean="0">
                <a:solidFill>
                  <a:srgbClr val="0070C0"/>
                </a:solidFill>
              </a:rPr>
              <a:t>SIMD data</a:t>
            </a:r>
            <a:endParaRPr lang="en-US" sz="1200" i="1" dirty="0">
              <a:solidFill>
                <a:srgbClr val="0070C0"/>
              </a:solidFill>
            </a:endParaRPr>
          </a:p>
        </p:txBody>
      </p:sp>
      <p:sp>
        <p:nvSpPr>
          <p:cNvPr id="14" name="TextBox 13"/>
          <p:cNvSpPr txBox="1"/>
          <p:nvPr/>
        </p:nvSpPr>
        <p:spPr>
          <a:xfrm>
            <a:off x="298318" y="4240230"/>
            <a:ext cx="2087431" cy="292388"/>
          </a:xfrm>
          <a:prstGeom prst="rect">
            <a:avLst/>
          </a:prstGeom>
          <a:noFill/>
        </p:spPr>
        <p:txBody>
          <a:bodyPr wrap="none" rtlCol="0">
            <a:spAutoFit/>
          </a:bodyPr>
          <a:lstStyle/>
          <a:p>
            <a:pPr algn="ctr"/>
            <a:r>
              <a:rPr lang="hu-HU" sz="1300" b="1" dirty="0" smtClean="0">
                <a:solidFill>
                  <a:srgbClr val="FF0000"/>
                </a:solidFill>
              </a:rPr>
              <a:t>VFPv1/v2 extension</a:t>
            </a:r>
          </a:p>
        </p:txBody>
      </p:sp>
      <p:sp>
        <p:nvSpPr>
          <p:cNvPr id="15" name="TextBox 14"/>
          <p:cNvSpPr txBox="1"/>
          <p:nvPr/>
        </p:nvSpPr>
        <p:spPr>
          <a:xfrm>
            <a:off x="2140245" y="5642828"/>
            <a:ext cx="3411511" cy="292388"/>
          </a:xfrm>
          <a:prstGeom prst="rect">
            <a:avLst/>
          </a:prstGeom>
          <a:noFill/>
        </p:spPr>
        <p:txBody>
          <a:bodyPr wrap="none" rtlCol="0">
            <a:spAutoFit/>
          </a:bodyPr>
          <a:lstStyle/>
          <a:p>
            <a:pPr algn="ctr"/>
            <a:r>
              <a:rPr lang="hu-HU" sz="1300" b="1" dirty="0" smtClean="0">
                <a:solidFill>
                  <a:srgbClr val="FF0000"/>
                </a:solidFill>
              </a:rPr>
              <a:t>Advanced SIMD (NEON) extension</a:t>
            </a:r>
            <a:endParaRPr lang="en-US" sz="1300" b="1" dirty="0">
              <a:solidFill>
                <a:srgbClr val="FF0000"/>
              </a:solidFill>
            </a:endParaRPr>
          </a:p>
        </p:txBody>
      </p:sp>
      <p:sp>
        <p:nvSpPr>
          <p:cNvPr id="17" name="Rounded Rectangle 16"/>
          <p:cNvSpPr/>
          <p:nvPr/>
        </p:nvSpPr>
        <p:spPr bwMode="auto">
          <a:xfrm>
            <a:off x="5838365" y="4220522"/>
            <a:ext cx="3132000" cy="1872000"/>
          </a:xfrm>
          <a:prstGeom prst="roundRect">
            <a:avLst/>
          </a:prstGeom>
          <a:solidFill>
            <a:srgbClr val="FFB9B9"/>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18" name="TextBox 17"/>
          <p:cNvSpPr txBox="1"/>
          <p:nvPr/>
        </p:nvSpPr>
        <p:spPr>
          <a:xfrm>
            <a:off x="6310939" y="5309896"/>
            <a:ext cx="2294218" cy="646331"/>
          </a:xfrm>
          <a:prstGeom prst="rect">
            <a:avLst/>
          </a:prstGeom>
          <a:noFill/>
        </p:spPr>
        <p:txBody>
          <a:bodyPr wrap="none" rtlCol="0">
            <a:spAutoFit/>
          </a:bodyPr>
          <a:lstStyle/>
          <a:p>
            <a:pPr algn="ctr"/>
            <a:r>
              <a:rPr lang="hu-HU" sz="1200" dirty="0" smtClean="0"/>
              <a:t>64/128-bit wide SIMD data</a:t>
            </a:r>
          </a:p>
          <a:p>
            <a:pPr algn="ctr"/>
            <a:r>
              <a:rPr lang="hu-HU" sz="1200" dirty="0" smtClean="0"/>
              <a:t>FX8/16/32/64</a:t>
            </a:r>
          </a:p>
          <a:p>
            <a:pPr algn="ctr"/>
            <a:r>
              <a:rPr lang="hu-HU" sz="1200" dirty="0" smtClean="0"/>
              <a:t>FP16</a:t>
            </a:r>
            <a:r>
              <a:rPr lang="hu-HU" sz="1200" baseline="30000" dirty="0" smtClean="0"/>
              <a:t>3</a:t>
            </a:r>
            <a:r>
              <a:rPr lang="hu-HU" sz="1200" dirty="0" smtClean="0"/>
              <a:t>/32/64 operations</a:t>
            </a:r>
            <a:endParaRPr lang="en-US" sz="1200" dirty="0"/>
          </a:p>
        </p:txBody>
      </p:sp>
      <p:sp>
        <p:nvSpPr>
          <p:cNvPr id="19" name="TextBox 18"/>
          <p:cNvSpPr txBox="1"/>
          <p:nvPr/>
        </p:nvSpPr>
        <p:spPr>
          <a:xfrm>
            <a:off x="6843418" y="4829922"/>
            <a:ext cx="1159292" cy="276999"/>
          </a:xfrm>
          <a:prstGeom prst="rect">
            <a:avLst/>
          </a:prstGeom>
          <a:noFill/>
        </p:spPr>
        <p:txBody>
          <a:bodyPr wrap="none" rtlCol="0">
            <a:spAutoFit/>
          </a:bodyPr>
          <a:lstStyle/>
          <a:p>
            <a:pPr algn="ctr"/>
            <a:r>
              <a:rPr lang="hu-HU" sz="1200" dirty="0" smtClean="0"/>
              <a:t>FP16</a:t>
            </a:r>
            <a:r>
              <a:rPr lang="hu-HU" sz="1200" baseline="30000" dirty="0" smtClean="0"/>
              <a:t>1</a:t>
            </a:r>
            <a:r>
              <a:rPr lang="hu-HU" sz="1200" dirty="0" smtClean="0"/>
              <a:t>/32/64</a:t>
            </a:r>
            <a:endParaRPr lang="en-US" sz="1200" dirty="0"/>
          </a:p>
        </p:txBody>
      </p:sp>
      <p:sp>
        <p:nvSpPr>
          <p:cNvPr id="20" name="TextBox 19"/>
          <p:cNvSpPr txBox="1"/>
          <p:nvPr/>
        </p:nvSpPr>
        <p:spPr>
          <a:xfrm>
            <a:off x="6237185" y="4246031"/>
            <a:ext cx="2358338" cy="292388"/>
          </a:xfrm>
          <a:prstGeom prst="rect">
            <a:avLst/>
          </a:prstGeom>
          <a:noFill/>
        </p:spPr>
        <p:txBody>
          <a:bodyPr wrap="none" rtlCol="0">
            <a:spAutoFit/>
          </a:bodyPr>
          <a:lstStyle/>
          <a:p>
            <a:pPr algn="ctr"/>
            <a:r>
              <a:rPr lang="hu-HU" sz="1300" b="1" dirty="0" smtClean="0">
                <a:solidFill>
                  <a:srgbClr val="FF0000"/>
                </a:solidFill>
              </a:rPr>
              <a:t>SIMD and FP extension</a:t>
            </a:r>
          </a:p>
        </p:txBody>
      </p:sp>
      <p:grpSp>
        <p:nvGrpSpPr>
          <p:cNvPr id="21" name="Group 20"/>
          <p:cNvGrpSpPr/>
          <p:nvPr/>
        </p:nvGrpSpPr>
        <p:grpSpPr>
          <a:xfrm>
            <a:off x="251520" y="1096702"/>
            <a:ext cx="8685965" cy="3085714"/>
            <a:chOff x="251520" y="948951"/>
            <a:chExt cx="8685965" cy="3085714"/>
          </a:xfrm>
        </p:grpSpPr>
        <p:sp>
          <p:nvSpPr>
            <p:cNvPr id="22" name="TextBox 21"/>
            <p:cNvSpPr txBox="1"/>
            <p:nvPr/>
          </p:nvSpPr>
          <p:spPr>
            <a:xfrm>
              <a:off x="841679" y="955920"/>
              <a:ext cx="779381" cy="276999"/>
            </a:xfrm>
            <a:prstGeom prst="rect">
              <a:avLst/>
            </a:prstGeom>
            <a:noFill/>
          </p:spPr>
          <p:txBody>
            <a:bodyPr wrap="none" rtlCol="0">
              <a:spAutoFit/>
            </a:bodyPr>
            <a:lstStyle/>
            <a:p>
              <a:r>
                <a:rPr lang="hu-HU" sz="1200" b="1" dirty="0" smtClean="0"/>
                <a:t>ARMv5</a:t>
              </a:r>
              <a:endParaRPr lang="en-US" sz="1200" b="1" dirty="0"/>
            </a:p>
          </p:txBody>
        </p:sp>
        <p:sp>
          <p:nvSpPr>
            <p:cNvPr id="23" name="TextBox 22"/>
            <p:cNvSpPr txBox="1"/>
            <p:nvPr/>
          </p:nvSpPr>
          <p:spPr>
            <a:xfrm>
              <a:off x="2771800" y="955920"/>
              <a:ext cx="2553905" cy="461665"/>
            </a:xfrm>
            <a:prstGeom prst="rect">
              <a:avLst/>
            </a:prstGeom>
            <a:noFill/>
          </p:spPr>
          <p:txBody>
            <a:bodyPr wrap="none" rtlCol="0">
              <a:spAutoFit/>
            </a:bodyPr>
            <a:lstStyle/>
            <a:p>
              <a:pPr algn="ctr"/>
              <a:r>
                <a:rPr lang="hu-HU" sz="1200" b="1" dirty="0" smtClean="0"/>
                <a:t>ARMv7</a:t>
              </a:r>
            </a:p>
            <a:p>
              <a:pPr algn="ctr"/>
              <a:r>
                <a:rPr lang="hu-HU" sz="1200" b="1" dirty="0" smtClean="0"/>
                <a:t>(or ARMv8 AArch32 mode) </a:t>
              </a:r>
              <a:endParaRPr lang="en-US" sz="1200" b="1" dirty="0"/>
            </a:p>
          </p:txBody>
        </p:sp>
        <p:sp>
          <p:nvSpPr>
            <p:cNvPr id="24" name="TextBox 23"/>
            <p:cNvSpPr txBox="1"/>
            <p:nvPr/>
          </p:nvSpPr>
          <p:spPr>
            <a:xfrm>
              <a:off x="6617605" y="948951"/>
              <a:ext cx="1617752" cy="461665"/>
            </a:xfrm>
            <a:prstGeom prst="rect">
              <a:avLst/>
            </a:prstGeom>
            <a:noFill/>
          </p:spPr>
          <p:txBody>
            <a:bodyPr wrap="none" rtlCol="0">
              <a:spAutoFit/>
            </a:bodyPr>
            <a:lstStyle/>
            <a:p>
              <a:pPr algn="ctr"/>
              <a:r>
                <a:rPr lang="hu-HU" sz="1200" b="1" dirty="0" smtClean="0"/>
                <a:t>ARMv8</a:t>
              </a:r>
            </a:p>
            <a:p>
              <a:pPr algn="ctr"/>
              <a:r>
                <a:rPr lang="hu-HU" sz="1200" b="1" dirty="0" smtClean="0"/>
                <a:t>(AArch64 mode)</a:t>
              </a:r>
              <a:endParaRPr lang="en-US" sz="1200" b="1" dirty="0"/>
            </a:p>
          </p:txBody>
        </p:sp>
        <p:sp>
          <p:nvSpPr>
            <p:cNvPr id="25" name="Rectangle 24"/>
            <p:cNvSpPr/>
            <p:nvPr/>
          </p:nvSpPr>
          <p:spPr bwMode="auto">
            <a:xfrm>
              <a:off x="6057485" y="2226624"/>
              <a:ext cx="2880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26" name="Rectangle 25"/>
            <p:cNvSpPr/>
            <p:nvPr/>
          </p:nvSpPr>
          <p:spPr bwMode="auto">
            <a:xfrm>
              <a:off x="2771800" y="3350783"/>
              <a:ext cx="2880000" cy="405683"/>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27" name="Rectangle 26"/>
            <p:cNvSpPr/>
            <p:nvPr/>
          </p:nvSpPr>
          <p:spPr bwMode="auto">
            <a:xfrm>
              <a:off x="2772120" y="2201311"/>
              <a:ext cx="1440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28" name="Rectangle 27"/>
            <p:cNvSpPr/>
            <p:nvPr/>
          </p:nvSpPr>
          <p:spPr bwMode="auto">
            <a:xfrm>
              <a:off x="656725" y="3333833"/>
              <a:ext cx="1440000" cy="405683"/>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29" name="Rectangle 28"/>
            <p:cNvSpPr/>
            <p:nvPr/>
          </p:nvSpPr>
          <p:spPr bwMode="auto">
            <a:xfrm>
              <a:off x="656725" y="2184360"/>
              <a:ext cx="720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
          <p:nvSpPr>
            <p:cNvPr id="30" name="TextBox 29"/>
            <p:cNvSpPr txBox="1"/>
            <p:nvPr/>
          </p:nvSpPr>
          <p:spPr>
            <a:xfrm>
              <a:off x="836585" y="1918256"/>
              <a:ext cx="380232" cy="260124"/>
            </a:xfrm>
            <a:prstGeom prst="rect">
              <a:avLst/>
            </a:prstGeom>
            <a:noFill/>
          </p:spPr>
          <p:txBody>
            <a:bodyPr wrap="none" rtlCol="0">
              <a:spAutoFit/>
            </a:bodyPr>
            <a:lstStyle/>
            <a:p>
              <a:r>
                <a:rPr lang="hu-HU" sz="1200" dirty="0" smtClean="0"/>
                <a:t>32</a:t>
              </a:r>
              <a:endParaRPr lang="en-US" sz="1200" dirty="0"/>
            </a:p>
          </p:txBody>
        </p:sp>
        <p:sp>
          <p:nvSpPr>
            <p:cNvPr id="31" name="TextBox 30"/>
            <p:cNvSpPr txBox="1"/>
            <p:nvPr/>
          </p:nvSpPr>
          <p:spPr>
            <a:xfrm>
              <a:off x="1079912" y="3755296"/>
              <a:ext cx="380232" cy="260124"/>
            </a:xfrm>
            <a:prstGeom prst="rect">
              <a:avLst/>
            </a:prstGeom>
            <a:noFill/>
          </p:spPr>
          <p:txBody>
            <a:bodyPr wrap="none" rtlCol="0">
              <a:spAutoFit/>
            </a:bodyPr>
            <a:lstStyle/>
            <a:p>
              <a:r>
                <a:rPr lang="hu-HU" sz="1200" dirty="0" smtClean="0"/>
                <a:t>64</a:t>
              </a:r>
              <a:endParaRPr lang="en-US" sz="1200" dirty="0"/>
            </a:p>
          </p:txBody>
        </p:sp>
        <p:sp>
          <p:nvSpPr>
            <p:cNvPr id="32" name="TextBox 31"/>
            <p:cNvSpPr txBox="1"/>
            <p:nvPr/>
          </p:nvSpPr>
          <p:spPr>
            <a:xfrm>
              <a:off x="3336673" y="1938712"/>
              <a:ext cx="380232" cy="260124"/>
            </a:xfrm>
            <a:prstGeom prst="rect">
              <a:avLst/>
            </a:prstGeom>
            <a:noFill/>
          </p:spPr>
          <p:txBody>
            <a:bodyPr wrap="none" rtlCol="0">
              <a:spAutoFit/>
            </a:bodyPr>
            <a:lstStyle/>
            <a:p>
              <a:r>
                <a:rPr lang="hu-HU" sz="1200" dirty="0" smtClean="0"/>
                <a:t>64</a:t>
              </a:r>
              <a:endParaRPr lang="en-US" sz="1200" dirty="0"/>
            </a:p>
          </p:txBody>
        </p:sp>
        <p:sp>
          <p:nvSpPr>
            <p:cNvPr id="33" name="TextBox 32"/>
            <p:cNvSpPr txBox="1"/>
            <p:nvPr/>
          </p:nvSpPr>
          <p:spPr>
            <a:xfrm>
              <a:off x="3876733" y="3774541"/>
              <a:ext cx="478016" cy="260124"/>
            </a:xfrm>
            <a:prstGeom prst="rect">
              <a:avLst/>
            </a:prstGeom>
            <a:noFill/>
          </p:spPr>
          <p:txBody>
            <a:bodyPr wrap="none" rtlCol="0">
              <a:spAutoFit/>
            </a:bodyPr>
            <a:lstStyle/>
            <a:p>
              <a:r>
                <a:rPr lang="hu-HU" sz="1200" dirty="0" smtClean="0"/>
                <a:t>128</a:t>
              </a:r>
              <a:endParaRPr lang="en-US" sz="1200" dirty="0"/>
            </a:p>
          </p:txBody>
        </p:sp>
        <p:sp>
          <p:nvSpPr>
            <p:cNvPr id="34" name="TextBox 33"/>
            <p:cNvSpPr txBox="1"/>
            <p:nvPr/>
          </p:nvSpPr>
          <p:spPr>
            <a:xfrm>
              <a:off x="7207103" y="1930781"/>
              <a:ext cx="478016" cy="260124"/>
            </a:xfrm>
            <a:prstGeom prst="rect">
              <a:avLst/>
            </a:prstGeom>
            <a:noFill/>
          </p:spPr>
          <p:txBody>
            <a:bodyPr wrap="none" rtlCol="0">
              <a:spAutoFit/>
            </a:bodyPr>
            <a:lstStyle/>
            <a:p>
              <a:r>
                <a:rPr lang="hu-HU" sz="1200" dirty="0" smtClean="0"/>
                <a:t>128</a:t>
              </a:r>
              <a:endParaRPr lang="en-US" sz="1200" dirty="0"/>
            </a:p>
          </p:txBody>
        </p:sp>
        <p:sp>
          <p:nvSpPr>
            <p:cNvPr id="35" name="TextBox 34"/>
            <p:cNvSpPr txBox="1"/>
            <p:nvPr/>
          </p:nvSpPr>
          <p:spPr>
            <a:xfrm>
              <a:off x="251520" y="2437940"/>
              <a:ext cx="380232" cy="260124"/>
            </a:xfrm>
            <a:prstGeom prst="rect">
              <a:avLst/>
            </a:prstGeom>
            <a:noFill/>
          </p:spPr>
          <p:txBody>
            <a:bodyPr wrap="none" rtlCol="0">
              <a:spAutoFit/>
            </a:bodyPr>
            <a:lstStyle/>
            <a:p>
              <a:r>
                <a:rPr lang="hu-HU" sz="1200" dirty="0" smtClean="0"/>
                <a:t>32</a:t>
              </a:r>
              <a:endParaRPr lang="en-US" sz="1200" dirty="0"/>
            </a:p>
          </p:txBody>
        </p:sp>
        <p:sp>
          <p:nvSpPr>
            <p:cNvPr id="36" name="TextBox 35"/>
            <p:cNvSpPr txBox="1"/>
            <p:nvPr/>
          </p:nvSpPr>
          <p:spPr>
            <a:xfrm>
              <a:off x="2391568" y="2437940"/>
              <a:ext cx="380232" cy="260124"/>
            </a:xfrm>
            <a:prstGeom prst="rect">
              <a:avLst/>
            </a:prstGeom>
            <a:noFill/>
          </p:spPr>
          <p:txBody>
            <a:bodyPr wrap="none" rtlCol="0">
              <a:spAutoFit/>
            </a:bodyPr>
            <a:lstStyle/>
            <a:p>
              <a:r>
                <a:rPr lang="hu-HU" sz="1200" dirty="0" smtClean="0"/>
                <a:t>32</a:t>
              </a:r>
              <a:endParaRPr lang="en-US" sz="1200" dirty="0"/>
            </a:p>
          </p:txBody>
        </p:sp>
        <p:sp>
          <p:nvSpPr>
            <p:cNvPr id="37" name="TextBox 36"/>
            <p:cNvSpPr txBox="1"/>
            <p:nvPr/>
          </p:nvSpPr>
          <p:spPr>
            <a:xfrm>
              <a:off x="5677878" y="2431396"/>
              <a:ext cx="380232" cy="260124"/>
            </a:xfrm>
            <a:prstGeom prst="rect">
              <a:avLst/>
            </a:prstGeom>
            <a:noFill/>
          </p:spPr>
          <p:txBody>
            <a:bodyPr wrap="none" rtlCol="0">
              <a:spAutoFit/>
            </a:bodyPr>
            <a:lstStyle/>
            <a:p>
              <a:r>
                <a:rPr lang="hu-HU" sz="1200" dirty="0" smtClean="0"/>
                <a:t>32</a:t>
              </a:r>
              <a:endParaRPr lang="en-US" sz="1200" dirty="0"/>
            </a:p>
          </p:txBody>
        </p:sp>
        <p:sp>
          <p:nvSpPr>
            <p:cNvPr id="38" name="TextBox 37"/>
            <p:cNvSpPr txBox="1"/>
            <p:nvPr/>
          </p:nvSpPr>
          <p:spPr>
            <a:xfrm>
              <a:off x="270624" y="3411815"/>
              <a:ext cx="380232" cy="260124"/>
            </a:xfrm>
            <a:prstGeom prst="rect">
              <a:avLst/>
            </a:prstGeom>
            <a:noFill/>
          </p:spPr>
          <p:txBody>
            <a:bodyPr wrap="none" rtlCol="0">
              <a:spAutoFit/>
            </a:bodyPr>
            <a:lstStyle/>
            <a:p>
              <a:r>
                <a:rPr lang="hu-HU" sz="1200" dirty="0" smtClean="0"/>
                <a:t>16</a:t>
              </a:r>
              <a:endParaRPr lang="en-US" sz="1200" dirty="0"/>
            </a:p>
          </p:txBody>
        </p:sp>
        <p:sp>
          <p:nvSpPr>
            <p:cNvPr id="39" name="TextBox 38"/>
            <p:cNvSpPr txBox="1"/>
            <p:nvPr/>
          </p:nvSpPr>
          <p:spPr>
            <a:xfrm>
              <a:off x="2391568" y="3394171"/>
              <a:ext cx="380232" cy="260124"/>
            </a:xfrm>
            <a:prstGeom prst="rect">
              <a:avLst/>
            </a:prstGeom>
            <a:noFill/>
          </p:spPr>
          <p:txBody>
            <a:bodyPr wrap="none" rtlCol="0">
              <a:spAutoFit/>
            </a:bodyPr>
            <a:lstStyle/>
            <a:p>
              <a:r>
                <a:rPr lang="hu-HU" sz="1200" dirty="0" smtClean="0"/>
                <a:t>16</a:t>
              </a:r>
              <a:endParaRPr lang="en-US" sz="1200" dirty="0"/>
            </a:p>
          </p:txBody>
        </p:sp>
        <p:sp>
          <p:nvSpPr>
            <p:cNvPr id="40" name="TextBox 39"/>
            <p:cNvSpPr txBox="1"/>
            <p:nvPr/>
          </p:nvSpPr>
          <p:spPr>
            <a:xfrm>
              <a:off x="836585" y="3037990"/>
              <a:ext cx="343364" cy="260124"/>
            </a:xfrm>
            <a:prstGeom prst="rect">
              <a:avLst/>
            </a:prstGeom>
            <a:noFill/>
          </p:spPr>
          <p:txBody>
            <a:bodyPr wrap="none" rtlCol="0">
              <a:spAutoFit/>
            </a:bodyPr>
            <a:lstStyle/>
            <a:p>
              <a:r>
                <a:rPr lang="hu-HU" sz="1200" dirty="0" smtClean="0"/>
                <a:t>or</a:t>
              </a:r>
              <a:endParaRPr lang="en-US" sz="1200" dirty="0"/>
            </a:p>
          </p:txBody>
        </p:sp>
        <p:sp>
          <p:nvSpPr>
            <p:cNvPr id="41" name="TextBox 40"/>
            <p:cNvSpPr txBox="1"/>
            <p:nvPr/>
          </p:nvSpPr>
          <p:spPr>
            <a:xfrm>
              <a:off x="3328536" y="2995726"/>
              <a:ext cx="343364" cy="260124"/>
            </a:xfrm>
            <a:prstGeom prst="rect">
              <a:avLst/>
            </a:prstGeom>
            <a:noFill/>
          </p:spPr>
          <p:txBody>
            <a:bodyPr wrap="none" rtlCol="0">
              <a:spAutoFit/>
            </a:bodyPr>
            <a:lstStyle/>
            <a:p>
              <a:r>
                <a:rPr lang="hu-HU" sz="1200" dirty="0" smtClean="0"/>
                <a:t>or</a:t>
              </a:r>
              <a:endParaRPr lang="en-US" sz="1200" dirty="0"/>
            </a:p>
          </p:txBody>
        </p:sp>
        <p:sp>
          <p:nvSpPr>
            <p:cNvPr id="42" name="TextBox 41"/>
            <p:cNvSpPr txBox="1"/>
            <p:nvPr/>
          </p:nvSpPr>
          <p:spPr>
            <a:xfrm>
              <a:off x="443752" y="1426555"/>
              <a:ext cx="1729961" cy="292388"/>
            </a:xfrm>
            <a:prstGeom prst="rect">
              <a:avLst/>
            </a:prstGeom>
            <a:noFill/>
          </p:spPr>
          <p:txBody>
            <a:bodyPr wrap="none" rtlCol="0">
              <a:spAutoFit/>
            </a:bodyPr>
            <a:lstStyle/>
            <a:p>
              <a:r>
                <a:rPr lang="hu-HU" sz="1300" b="1" dirty="0" smtClean="0">
                  <a:solidFill>
                    <a:srgbClr val="0070C0"/>
                  </a:solidFill>
                </a:rPr>
                <a:t>FP register set</a:t>
              </a:r>
              <a:r>
                <a:rPr lang="hu-HU" sz="1300" b="1" baseline="30000" dirty="0" smtClean="0">
                  <a:solidFill>
                    <a:srgbClr val="0070C0"/>
                  </a:solidFill>
                </a:rPr>
                <a:t>1</a:t>
              </a:r>
              <a:r>
                <a:rPr lang="hu-HU" sz="1300" b="1" dirty="0" smtClean="0">
                  <a:solidFill>
                    <a:srgbClr val="0070C0"/>
                  </a:solidFill>
                </a:rPr>
                <a:t> </a:t>
              </a:r>
              <a:endParaRPr lang="en-US" sz="1300" b="1" dirty="0">
                <a:solidFill>
                  <a:srgbClr val="0070C0"/>
                </a:solidFill>
              </a:endParaRPr>
            </a:p>
          </p:txBody>
        </p:sp>
        <p:sp>
          <p:nvSpPr>
            <p:cNvPr id="43" name="TextBox 42"/>
            <p:cNvSpPr txBox="1"/>
            <p:nvPr/>
          </p:nvSpPr>
          <p:spPr>
            <a:xfrm>
              <a:off x="2952383" y="1423380"/>
              <a:ext cx="2133919" cy="492443"/>
            </a:xfrm>
            <a:prstGeom prst="rect">
              <a:avLst/>
            </a:prstGeom>
            <a:noFill/>
          </p:spPr>
          <p:txBody>
            <a:bodyPr wrap="none" rtlCol="0">
              <a:spAutoFit/>
            </a:bodyPr>
            <a:lstStyle/>
            <a:p>
              <a:pPr lvl="0" algn="ctr"/>
              <a:r>
                <a:rPr lang="hu-HU" sz="1300" b="1" dirty="0" smtClean="0">
                  <a:solidFill>
                    <a:srgbClr val="0070C0"/>
                  </a:solidFill>
                </a:rPr>
                <a:t>Advanced SIMD</a:t>
              </a:r>
            </a:p>
            <a:p>
              <a:pPr lvl="0" algn="ctr"/>
              <a:r>
                <a:rPr lang="hu-HU" sz="1300" b="1" dirty="0" smtClean="0">
                  <a:solidFill>
                    <a:srgbClr val="0070C0"/>
                  </a:solidFill>
                </a:rPr>
                <a:t> and FP register set</a:t>
              </a:r>
              <a:r>
                <a:rPr lang="hu-HU" sz="1300" b="1" baseline="30000" dirty="0" smtClean="0">
                  <a:solidFill>
                    <a:srgbClr val="0070C0"/>
                  </a:solidFill>
                </a:rPr>
                <a:t>1</a:t>
              </a:r>
              <a:endParaRPr lang="en-US" baseline="30000" dirty="0"/>
            </a:p>
          </p:txBody>
        </p:sp>
        <p:sp>
          <p:nvSpPr>
            <p:cNvPr id="44" name="TextBox 43"/>
            <p:cNvSpPr txBox="1"/>
            <p:nvPr/>
          </p:nvSpPr>
          <p:spPr>
            <a:xfrm>
              <a:off x="6427135" y="1423380"/>
              <a:ext cx="2015295" cy="492443"/>
            </a:xfrm>
            <a:prstGeom prst="rect">
              <a:avLst/>
            </a:prstGeom>
            <a:noFill/>
          </p:spPr>
          <p:txBody>
            <a:bodyPr wrap="none" rtlCol="0">
              <a:spAutoFit/>
            </a:bodyPr>
            <a:lstStyle/>
            <a:p>
              <a:pPr lvl="0" algn="ctr"/>
              <a:r>
                <a:rPr lang="hu-HU" sz="1300" b="1" dirty="0" smtClean="0">
                  <a:solidFill>
                    <a:srgbClr val="0070C0"/>
                  </a:solidFill>
                </a:rPr>
                <a:t>SIMD</a:t>
              </a:r>
            </a:p>
            <a:p>
              <a:pPr lvl="0" algn="ctr"/>
              <a:r>
                <a:rPr lang="hu-HU" sz="1300" b="1" dirty="0" smtClean="0">
                  <a:solidFill>
                    <a:srgbClr val="0070C0"/>
                  </a:solidFill>
                </a:rPr>
                <a:t> and FP register set</a:t>
              </a:r>
              <a:endParaRPr lang="en-US" dirty="0"/>
            </a:p>
          </p:txBody>
        </p:sp>
      </p:grpSp>
      <p:sp>
        <p:nvSpPr>
          <p:cNvPr id="45" name="TextBox 44"/>
          <p:cNvSpPr txBox="1"/>
          <p:nvPr/>
        </p:nvSpPr>
        <p:spPr>
          <a:xfrm>
            <a:off x="2958818" y="4250177"/>
            <a:ext cx="2165978" cy="292388"/>
          </a:xfrm>
          <a:prstGeom prst="rect">
            <a:avLst/>
          </a:prstGeom>
          <a:noFill/>
        </p:spPr>
        <p:txBody>
          <a:bodyPr wrap="none" rtlCol="0">
            <a:spAutoFit/>
          </a:bodyPr>
          <a:lstStyle/>
          <a:p>
            <a:pPr algn="ctr"/>
            <a:r>
              <a:rPr lang="hu-HU" sz="1300" b="1" dirty="0" smtClean="0">
                <a:solidFill>
                  <a:srgbClr val="FF0000"/>
                </a:solidFill>
              </a:rPr>
              <a:t>VFPv3/v4 extension</a:t>
            </a:r>
            <a:r>
              <a:rPr lang="hu-HU" sz="1300" b="1" baseline="30000" dirty="0" smtClean="0">
                <a:solidFill>
                  <a:srgbClr val="FF0000"/>
                </a:solidFill>
              </a:rPr>
              <a:t>2</a:t>
            </a:r>
          </a:p>
        </p:txBody>
      </p:sp>
      <p:sp>
        <p:nvSpPr>
          <p:cNvPr id="46" name="TextBox 45"/>
          <p:cNvSpPr txBox="1"/>
          <p:nvPr/>
        </p:nvSpPr>
        <p:spPr>
          <a:xfrm>
            <a:off x="6033011" y="4604897"/>
            <a:ext cx="1061509" cy="276999"/>
          </a:xfrm>
          <a:prstGeom prst="rect">
            <a:avLst/>
          </a:prstGeom>
          <a:noFill/>
        </p:spPr>
        <p:txBody>
          <a:bodyPr wrap="none" rtlCol="0">
            <a:spAutoFit/>
          </a:bodyPr>
          <a:lstStyle/>
          <a:p>
            <a:r>
              <a:rPr lang="hu-HU" sz="1200" i="1" dirty="0" smtClean="0">
                <a:solidFill>
                  <a:srgbClr val="0070C0"/>
                </a:solidFill>
              </a:rPr>
              <a:t>Scalar data</a:t>
            </a:r>
            <a:endParaRPr lang="en-US" sz="1200" i="1" dirty="0">
              <a:solidFill>
                <a:srgbClr val="0070C0"/>
              </a:solidFill>
            </a:endParaRPr>
          </a:p>
        </p:txBody>
      </p:sp>
      <p:sp>
        <p:nvSpPr>
          <p:cNvPr id="47" name="TextBox 46"/>
          <p:cNvSpPr txBox="1"/>
          <p:nvPr/>
        </p:nvSpPr>
        <p:spPr>
          <a:xfrm>
            <a:off x="6045925" y="5087874"/>
            <a:ext cx="1678665" cy="276999"/>
          </a:xfrm>
          <a:prstGeom prst="rect">
            <a:avLst/>
          </a:prstGeom>
          <a:noFill/>
        </p:spPr>
        <p:txBody>
          <a:bodyPr wrap="none" rtlCol="0">
            <a:spAutoFit/>
          </a:bodyPr>
          <a:lstStyle/>
          <a:p>
            <a:r>
              <a:rPr lang="hu-HU" sz="1200" i="1" dirty="0" smtClean="0">
                <a:solidFill>
                  <a:srgbClr val="0070C0"/>
                </a:solidFill>
              </a:rPr>
              <a:t>SIMD (vector) data</a:t>
            </a:r>
            <a:endParaRPr lang="en-US" sz="1200" i="1" dirty="0">
              <a:solidFill>
                <a:srgbClr val="0070C0"/>
              </a:solidFill>
            </a:endParaRPr>
          </a:p>
        </p:txBody>
      </p:sp>
      <p:sp>
        <p:nvSpPr>
          <p:cNvPr id="16" name="Rounded Rectangle 15"/>
          <p:cNvSpPr/>
          <p:nvPr/>
        </p:nvSpPr>
        <p:spPr bwMode="auto">
          <a:xfrm>
            <a:off x="2411760" y="1085296"/>
            <a:ext cx="3240000" cy="4500000"/>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49" name="TextBox 48"/>
          <p:cNvSpPr txBox="1"/>
          <p:nvPr/>
        </p:nvSpPr>
        <p:spPr>
          <a:xfrm>
            <a:off x="174246" y="587174"/>
            <a:ext cx="4370107" cy="369332"/>
          </a:xfrm>
          <a:prstGeom prst="rect">
            <a:avLst/>
          </a:prstGeom>
          <a:noFill/>
        </p:spPr>
        <p:txBody>
          <a:bodyPr wrap="none" rtlCol="0">
            <a:spAutoFit/>
          </a:bodyPr>
          <a:lstStyle/>
          <a:p>
            <a:r>
              <a:rPr lang="hu-HU" dirty="0" smtClean="0">
                <a:solidFill>
                  <a:schemeClr val="accent6"/>
                </a:solidFill>
              </a:rPr>
              <a:t>2.2.3.3 The VFPv3/v4 extensions -1</a:t>
            </a:r>
            <a:endParaRPr lang="en-US" dirty="0"/>
          </a:p>
        </p:txBody>
      </p:sp>
    </p:spTree>
    <p:extLst>
      <p:ext uri="{BB962C8B-B14F-4D97-AF65-F5344CB8AC3E}">
        <p14:creationId xmlns:p14="http://schemas.microsoft.com/office/powerpoint/2010/main" val="30775055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2.2.3.3 The VFPv3/v4 extensions </a:t>
            </a:r>
            <a:r>
              <a:rPr lang="hu-HU" dirty="0" smtClean="0"/>
              <a:t>(2)</a:t>
            </a:r>
            <a:endParaRPr lang="en-US" dirty="0"/>
          </a:p>
        </p:txBody>
      </p:sp>
      <p:sp>
        <p:nvSpPr>
          <p:cNvPr id="3" name="TextBox 2"/>
          <p:cNvSpPr txBox="1"/>
          <p:nvPr/>
        </p:nvSpPr>
        <p:spPr>
          <a:xfrm>
            <a:off x="161510" y="638690"/>
            <a:ext cx="4447051" cy="369332"/>
          </a:xfrm>
          <a:prstGeom prst="rect">
            <a:avLst/>
          </a:prstGeom>
          <a:noFill/>
        </p:spPr>
        <p:txBody>
          <a:bodyPr wrap="none" rtlCol="0">
            <a:spAutoFit/>
          </a:bodyPr>
          <a:lstStyle/>
          <a:p>
            <a:r>
              <a:rPr lang="hu-HU" dirty="0" smtClean="0">
                <a:solidFill>
                  <a:schemeClr val="accent6"/>
                </a:solidFill>
              </a:rPr>
              <a:t> The VFPv3 and VFPv4 extensions -2</a:t>
            </a:r>
            <a:endParaRPr lang="en-US" dirty="0">
              <a:solidFill>
                <a:schemeClr val="accent6"/>
              </a:solidFill>
            </a:endParaRPr>
          </a:p>
        </p:txBody>
      </p:sp>
      <p:sp>
        <p:nvSpPr>
          <p:cNvPr id="5" name="TextBox 4"/>
          <p:cNvSpPr txBox="1"/>
          <p:nvPr/>
        </p:nvSpPr>
        <p:spPr>
          <a:xfrm>
            <a:off x="521550" y="1043735"/>
            <a:ext cx="8625246" cy="830997"/>
          </a:xfrm>
          <a:prstGeom prst="rect">
            <a:avLst/>
          </a:prstGeom>
          <a:noFill/>
        </p:spPr>
        <p:txBody>
          <a:bodyPr wrap="none" rtlCol="0">
            <a:spAutoFit/>
          </a:bodyPr>
          <a:lstStyle/>
          <a:p>
            <a:pPr marL="285750" indent="-285750">
              <a:buFont typeface="Arial" panose="020B0604020202020204" pitchFamily="34" charset="0"/>
              <a:buChar char="•"/>
            </a:pPr>
            <a:r>
              <a:rPr lang="hu-HU" sz="1600" dirty="0" smtClean="0"/>
              <a:t> The underlying register set (called the </a:t>
            </a:r>
            <a:r>
              <a:rPr lang="hu-HU" sz="1600" dirty="0" smtClean="0">
                <a:solidFill>
                  <a:srgbClr val="FF0000"/>
                </a:solidFill>
              </a:rPr>
              <a:t>Advanced SIMD and FP register set</a:t>
            </a:r>
            <a:r>
              <a:rPr lang="hu-HU" sz="1600" dirty="0" smtClean="0"/>
              <a:t>) is</a:t>
            </a:r>
          </a:p>
          <a:p>
            <a:r>
              <a:rPr lang="hu-HU" sz="1600" dirty="0"/>
              <a:t> </a:t>
            </a:r>
            <a:r>
              <a:rPr lang="hu-HU" sz="1600" dirty="0" smtClean="0"/>
              <a:t>     </a:t>
            </a:r>
            <a:r>
              <a:rPr lang="hu-HU" sz="1600" dirty="0" smtClean="0">
                <a:solidFill>
                  <a:srgbClr val="0070C0"/>
                </a:solidFill>
              </a:rPr>
              <a:t>an extension of the previous FP register set </a:t>
            </a:r>
            <a:r>
              <a:rPr lang="hu-HU" sz="1600" dirty="0" smtClean="0"/>
              <a:t>and is shared by the NEON</a:t>
            </a:r>
          </a:p>
          <a:p>
            <a:r>
              <a:rPr lang="hu-HU" sz="1600" dirty="0"/>
              <a:t> </a:t>
            </a:r>
            <a:r>
              <a:rPr lang="hu-HU" sz="1600" dirty="0" smtClean="0"/>
              <a:t>     (Advanced SIMD and FP) extension. </a:t>
            </a:r>
          </a:p>
        </p:txBody>
      </p:sp>
      <p:grpSp>
        <p:nvGrpSpPr>
          <p:cNvPr id="6" name="Group 5"/>
          <p:cNvGrpSpPr/>
          <p:nvPr/>
        </p:nvGrpSpPr>
        <p:grpSpPr>
          <a:xfrm>
            <a:off x="1421970" y="2078850"/>
            <a:ext cx="6345385" cy="3078745"/>
            <a:chOff x="1511980" y="3005550"/>
            <a:chExt cx="6345385" cy="3078745"/>
          </a:xfrm>
        </p:grpSpPr>
        <p:sp>
          <p:nvSpPr>
            <p:cNvPr id="7" name="TextBox 6"/>
            <p:cNvSpPr txBox="1"/>
            <p:nvPr/>
          </p:nvSpPr>
          <p:spPr>
            <a:xfrm>
              <a:off x="1962030" y="3005550"/>
              <a:ext cx="779381" cy="276999"/>
            </a:xfrm>
            <a:prstGeom prst="rect">
              <a:avLst/>
            </a:prstGeom>
            <a:noFill/>
          </p:spPr>
          <p:txBody>
            <a:bodyPr wrap="none" rtlCol="0">
              <a:spAutoFit/>
            </a:bodyPr>
            <a:lstStyle/>
            <a:p>
              <a:r>
                <a:rPr lang="hu-HU" sz="1200" b="1" dirty="0" smtClean="0"/>
                <a:t>ARMv5</a:t>
              </a:r>
              <a:endParaRPr lang="en-US" sz="1200" b="1" dirty="0"/>
            </a:p>
          </p:txBody>
        </p:sp>
        <p:sp>
          <p:nvSpPr>
            <p:cNvPr id="8" name="TextBox 7"/>
            <p:cNvSpPr txBox="1"/>
            <p:nvPr/>
          </p:nvSpPr>
          <p:spPr>
            <a:xfrm>
              <a:off x="4616569" y="3005550"/>
              <a:ext cx="2553905" cy="461665"/>
            </a:xfrm>
            <a:prstGeom prst="rect">
              <a:avLst/>
            </a:prstGeom>
            <a:noFill/>
          </p:spPr>
          <p:txBody>
            <a:bodyPr wrap="none" rtlCol="0">
              <a:spAutoFit/>
            </a:bodyPr>
            <a:lstStyle/>
            <a:p>
              <a:pPr algn="ctr"/>
              <a:r>
                <a:rPr lang="hu-HU" sz="1200" b="1" dirty="0" smtClean="0"/>
                <a:t>ARMv7</a:t>
              </a:r>
            </a:p>
            <a:p>
              <a:pPr algn="ctr"/>
              <a:r>
                <a:rPr lang="hu-HU" sz="1200" b="1" dirty="0" smtClean="0"/>
                <a:t>(or ARMv8 AArch32 mode) </a:t>
              </a:r>
              <a:endParaRPr lang="en-US" sz="1200" b="1" dirty="0"/>
            </a:p>
          </p:txBody>
        </p:sp>
        <p:sp>
          <p:nvSpPr>
            <p:cNvPr id="9" name="Rectangle 8"/>
            <p:cNvSpPr/>
            <p:nvPr/>
          </p:nvSpPr>
          <p:spPr bwMode="auto">
            <a:xfrm>
              <a:off x="4977365" y="5400413"/>
              <a:ext cx="2880000" cy="405683"/>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10" name="Rectangle 9"/>
            <p:cNvSpPr/>
            <p:nvPr/>
          </p:nvSpPr>
          <p:spPr bwMode="auto">
            <a:xfrm>
              <a:off x="4977685" y="4250941"/>
              <a:ext cx="1440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11" name="Rectangle 10"/>
            <p:cNvSpPr/>
            <p:nvPr/>
          </p:nvSpPr>
          <p:spPr bwMode="auto">
            <a:xfrm>
              <a:off x="1917185" y="5383463"/>
              <a:ext cx="1440000" cy="405683"/>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12" name="Rectangle 11"/>
            <p:cNvSpPr/>
            <p:nvPr/>
          </p:nvSpPr>
          <p:spPr bwMode="auto">
            <a:xfrm>
              <a:off x="1917185" y="4233990"/>
              <a:ext cx="720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
          <p:nvSpPr>
            <p:cNvPr id="13" name="TextBox 12"/>
            <p:cNvSpPr txBox="1"/>
            <p:nvPr/>
          </p:nvSpPr>
          <p:spPr>
            <a:xfrm>
              <a:off x="2097045" y="3967886"/>
              <a:ext cx="380232" cy="260124"/>
            </a:xfrm>
            <a:prstGeom prst="rect">
              <a:avLst/>
            </a:prstGeom>
            <a:noFill/>
          </p:spPr>
          <p:txBody>
            <a:bodyPr wrap="none" rtlCol="0">
              <a:spAutoFit/>
            </a:bodyPr>
            <a:lstStyle/>
            <a:p>
              <a:r>
                <a:rPr lang="hu-HU" sz="1200" dirty="0" smtClean="0"/>
                <a:t>32</a:t>
              </a:r>
              <a:endParaRPr lang="en-US" sz="1200" dirty="0"/>
            </a:p>
          </p:txBody>
        </p:sp>
        <p:sp>
          <p:nvSpPr>
            <p:cNvPr id="14" name="TextBox 13"/>
            <p:cNvSpPr txBox="1"/>
            <p:nvPr/>
          </p:nvSpPr>
          <p:spPr>
            <a:xfrm>
              <a:off x="2391888" y="5804926"/>
              <a:ext cx="380232" cy="260124"/>
            </a:xfrm>
            <a:prstGeom prst="rect">
              <a:avLst/>
            </a:prstGeom>
            <a:noFill/>
          </p:spPr>
          <p:txBody>
            <a:bodyPr wrap="none" rtlCol="0">
              <a:spAutoFit/>
            </a:bodyPr>
            <a:lstStyle/>
            <a:p>
              <a:r>
                <a:rPr lang="hu-HU" sz="1200" dirty="0" smtClean="0"/>
                <a:t>64</a:t>
              </a:r>
              <a:endParaRPr lang="en-US" sz="1200" dirty="0"/>
            </a:p>
          </p:txBody>
        </p:sp>
        <p:sp>
          <p:nvSpPr>
            <p:cNvPr id="15" name="TextBox 14"/>
            <p:cNvSpPr txBox="1"/>
            <p:nvPr/>
          </p:nvSpPr>
          <p:spPr>
            <a:xfrm>
              <a:off x="5542238" y="3988342"/>
              <a:ext cx="380232" cy="260124"/>
            </a:xfrm>
            <a:prstGeom prst="rect">
              <a:avLst/>
            </a:prstGeom>
            <a:noFill/>
          </p:spPr>
          <p:txBody>
            <a:bodyPr wrap="none" rtlCol="0">
              <a:spAutoFit/>
            </a:bodyPr>
            <a:lstStyle/>
            <a:p>
              <a:r>
                <a:rPr lang="hu-HU" sz="1200" dirty="0" smtClean="0"/>
                <a:t>64</a:t>
              </a:r>
              <a:endParaRPr lang="en-US" sz="1200" dirty="0"/>
            </a:p>
          </p:txBody>
        </p:sp>
        <p:sp>
          <p:nvSpPr>
            <p:cNvPr id="16" name="TextBox 15"/>
            <p:cNvSpPr txBox="1"/>
            <p:nvPr/>
          </p:nvSpPr>
          <p:spPr>
            <a:xfrm>
              <a:off x="6082298" y="5824171"/>
              <a:ext cx="478016" cy="260124"/>
            </a:xfrm>
            <a:prstGeom prst="rect">
              <a:avLst/>
            </a:prstGeom>
            <a:noFill/>
          </p:spPr>
          <p:txBody>
            <a:bodyPr wrap="none" rtlCol="0">
              <a:spAutoFit/>
            </a:bodyPr>
            <a:lstStyle/>
            <a:p>
              <a:r>
                <a:rPr lang="hu-HU" sz="1200" dirty="0" smtClean="0"/>
                <a:t>128</a:t>
              </a:r>
              <a:endParaRPr lang="en-US" sz="1200" dirty="0"/>
            </a:p>
          </p:txBody>
        </p:sp>
        <p:sp>
          <p:nvSpPr>
            <p:cNvPr id="17" name="TextBox 16"/>
            <p:cNvSpPr txBox="1"/>
            <p:nvPr/>
          </p:nvSpPr>
          <p:spPr>
            <a:xfrm>
              <a:off x="1511980" y="4487570"/>
              <a:ext cx="380232" cy="260124"/>
            </a:xfrm>
            <a:prstGeom prst="rect">
              <a:avLst/>
            </a:prstGeom>
            <a:noFill/>
          </p:spPr>
          <p:txBody>
            <a:bodyPr wrap="none" rtlCol="0">
              <a:spAutoFit/>
            </a:bodyPr>
            <a:lstStyle/>
            <a:p>
              <a:r>
                <a:rPr lang="hu-HU" sz="1200" dirty="0" smtClean="0"/>
                <a:t>32</a:t>
              </a:r>
              <a:endParaRPr lang="en-US" sz="1200" dirty="0"/>
            </a:p>
          </p:txBody>
        </p:sp>
        <p:sp>
          <p:nvSpPr>
            <p:cNvPr id="18" name="TextBox 17"/>
            <p:cNvSpPr txBox="1"/>
            <p:nvPr/>
          </p:nvSpPr>
          <p:spPr>
            <a:xfrm>
              <a:off x="4597133" y="4487570"/>
              <a:ext cx="380232" cy="260124"/>
            </a:xfrm>
            <a:prstGeom prst="rect">
              <a:avLst/>
            </a:prstGeom>
            <a:noFill/>
          </p:spPr>
          <p:txBody>
            <a:bodyPr wrap="none" rtlCol="0">
              <a:spAutoFit/>
            </a:bodyPr>
            <a:lstStyle/>
            <a:p>
              <a:r>
                <a:rPr lang="hu-HU" sz="1200" dirty="0" smtClean="0"/>
                <a:t>32</a:t>
              </a:r>
              <a:endParaRPr lang="en-US" sz="1200" dirty="0"/>
            </a:p>
          </p:txBody>
        </p:sp>
        <p:sp>
          <p:nvSpPr>
            <p:cNvPr id="19" name="TextBox 18"/>
            <p:cNvSpPr txBox="1"/>
            <p:nvPr/>
          </p:nvSpPr>
          <p:spPr>
            <a:xfrm>
              <a:off x="1531084" y="5461445"/>
              <a:ext cx="380232" cy="260124"/>
            </a:xfrm>
            <a:prstGeom prst="rect">
              <a:avLst/>
            </a:prstGeom>
            <a:noFill/>
          </p:spPr>
          <p:txBody>
            <a:bodyPr wrap="none" rtlCol="0">
              <a:spAutoFit/>
            </a:bodyPr>
            <a:lstStyle/>
            <a:p>
              <a:r>
                <a:rPr lang="hu-HU" sz="1200" dirty="0" smtClean="0"/>
                <a:t>16</a:t>
              </a:r>
              <a:endParaRPr lang="en-US" sz="1200" dirty="0"/>
            </a:p>
          </p:txBody>
        </p:sp>
        <p:sp>
          <p:nvSpPr>
            <p:cNvPr id="20" name="TextBox 19"/>
            <p:cNvSpPr txBox="1"/>
            <p:nvPr/>
          </p:nvSpPr>
          <p:spPr>
            <a:xfrm>
              <a:off x="4597133" y="5443801"/>
              <a:ext cx="380232" cy="260124"/>
            </a:xfrm>
            <a:prstGeom prst="rect">
              <a:avLst/>
            </a:prstGeom>
            <a:noFill/>
          </p:spPr>
          <p:txBody>
            <a:bodyPr wrap="none" rtlCol="0">
              <a:spAutoFit/>
            </a:bodyPr>
            <a:lstStyle/>
            <a:p>
              <a:r>
                <a:rPr lang="hu-HU" sz="1200" dirty="0" smtClean="0"/>
                <a:t>16</a:t>
              </a:r>
              <a:endParaRPr lang="en-US" sz="1200" dirty="0"/>
            </a:p>
          </p:txBody>
        </p:sp>
        <p:sp>
          <p:nvSpPr>
            <p:cNvPr id="21" name="TextBox 20"/>
            <p:cNvSpPr txBox="1"/>
            <p:nvPr/>
          </p:nvSpPr>
          <p:spPr>
            <a:xfrm>
              <a:off x="2097045" y="5087620"/>
              <a:ext cx="343364" cy="260124"/>
            </a:xfrm>
            <a:prstGeom prst="rect">
              <a:avLst/>
            </a:prstGeom>
            <a:noFill/>
          </p:spPr>
          <p:txBody>
            <a:bodyPr wrap="none" rtlCol="0">
              <a:spAutoFit/>
            </a:bodyPr>
            <a:lstStyle/>
            <a:p>
              <a:r>
                <a:rPr lang="hu-HU" sz="1200" dirty="0" smtClean="0"/>
                <a:t>or</a:t>
              </a:r>
              <a:endParaRPr lang="en-US" sz="1200" dirty="0"/>
            </a:p>
          </p:txBody>
        </p:sp>
        <p:sp>
          <p:nvSpPr>
            <p:cNvPr id="22" name="TextBox 21"/>
            <p:cNvSpPr txBox="1"/>
            <p:nvPr/>
          </p:nvSpPr>
          <p:spPr>
            <a:xfrm>
              <a:off x="5534101" y="5045356"/>
              <a:ext cx="343364" cy="260124"/>
            </a:xfrm>
            <a:prstGeom prst="rect">
              <a:avLst/>
            </a:prstGeom>
            <a:noFill/>
          </p:spPr>
          <p:txBody>
            <a:bodyPr wrap="none" rtlCol="0">
              <a:spAutoFit/>
            </a:bodyPr>
            <a:lstStyle/>
            <a:p>
              <a:r>
                <a:rPr lang="hu-HU" sz="1200" dirty="0" smtClean="0"/>
                <a:t>or</a:t>
              </a:r>
              <a:endParaRPr lang="en-US" sz="1200" dirty="0"/>
            </a:p>
          </p:txBody>
        </p:sp>
        <p:sp>
          <p:nvSpPr>
            <p:cNvPr id="23" name="TextBox 22"/>
            <p:cNvSpPr txBox="1"/>
            <p:nvPr/>
          </p:nvSpPr>
          <p:spPr>
            <a:xfrm>
              <a:off x="1601990" y="3476185"/>
              <a:ext cx="1729961" cy="292388"/>
            </a:xfrm>
            <a:prstGeom prst="rect">
              <a:avLst/>
            </a:prstGeom>
            <a:noFill/>
          </p:spPr>
          <p:txBody>
            <a:bodyPr wrap="none" rtlCol="0">
              <a:spAutoFit/>
            </a:bodyPr>
            <a:lstStyle/>
            <a:p>
              <a:r>
                <a:rPr lang="hu-HU" sz="1300" b="1" dirty="0" smtClean="0">
                  <a:solidFill>
                    <a:srgbClr val="0070C0"/>
                  </a:solidFill>
                </a:rPr>
                <a:t>FP register set</a:t>
              </a:r>
              <a:r>
                <a:rPr lang="hu-HU" sz="1300" b="1" baseline="30000" dirty="0" smtClean="0">
                  <a:solidFill>
                    <a:srgbClr val="0070C0"/>
                  </a:solidFill>
                </a:rPr>
                <a:t>1</a:t>
              </a:r>
              <a:r>
                <a:rPr lang="hu-HU" sz="1300" b="1" dirty="0" smtClean="0">
                  <a:solidFill>
                    <a:srgbClr val="0070C0"/>
                  </a:solidFill>
                </a:rPr>
                <a:t> </a:t>
              </a:r>
              <a:endParaRPr lang="en-US" sz="1300" b="1" dirty="0">
                <a:solidFill>
                  <a:srgbClr val="0070C0"/>
                </a:solidFill>
              </a:endParaRPr>
            </a:p>
          </p:txBody>
        </p:sp>
        <p:sp>
          <p:nvSpPr>
            <p:cNvPr id="24" name="TextBox 23"/>
            <p:cNvSpPr txBox="1"/>
            <p:nvPr/>
          </p:nvSpPr>
          <p:spPr>
            <a:xfrm>
              <a:off x="4693028" y="3473010"/>
              <a:ext cx="2133919" cy="492443"/>
            </a:xfrm>
            <a:prstGeom prst="rect">
              <a:avLst/>
            </a:prstGeom>
            <a:noFill/>
          </p:spPr>
          <p:txBody>
            <a:bodyPr wrap="none" rtlCol="0">
              <a:spAutoFit/>
            </a:bodyPr>
            <a:lstStyle/>
            <a:p>
              <a:pPr lvl="0" algn="ctr"/>
              <a:r>
                <a:rPr lang="hu-HU" sz="1300" b="1" dirty="0" smtClean="0">
                  <a:solidFill>
                    <a:srgbClr val="0070C0"/>
                  </a:solidFill>
                </a:rPr>
                <a:t>Advanced SIMD</a:t>
              </a:r>
            </a:p>
            <a:p>
              <a:pPr lvl="0" algn="ctr"/>
              <a:r>
                <a:rPr lang="hu-HU" sz="1300" b="1" dirty="0" smtClean="0">
                  <a:solidFill>
                    <a:srgbClr val="0070C0"/>
                  </a:solidFill>
                </a:rPr>
                <a:t> and FP register set</a:t>
              </a:r>
              <a:r>
                <a:rPr lang="hu-HU" sz="1300" b="1" baseline="30000" dirty="0" smtClean="0">
                  <a:solidFill>
                    <a:srgbClr val="0070C0"/>
                  </a:solidFill>
                </a:rPr>
                <a:t>1</a:t>
              </a:r>
              <a:endParaRPr lang="en-US" baseline="30000" dirty="0"/>
            </a:p>
          </p:txBody>
        </p:sp>
      </p:grpSp>
      <p:sp>
        <p:nvSpPr>
          <p:cNvPr id="25" name="TextBox 24"/>
          <p:cNvSpPr txBox="1"/>
          <p:nvPr/>
        </p:nvSpPr>
        <p:spPr>
          <a:xfrm>
            <a:off x="881590" y="5319210"/>
            <a:ext cx="6992235" cy="338554"/>
          </a:xfrm>
          <a:prstGeom prst="rect">
            <a:avLst/>
          </a:prstGeom>
          <a:noFill/>
        </p:spPr>
        <p:txBody>
          <a:bodyPr wrap="none" rtlCol="0">
            <a:spAutoFit/>
          </a:bodyPr>
          <a:lstStyle/>
          <a:p>
            <a:r>
              <a:rPr lang="hu-HU" sz="1600" dirty="0" smtClean="0"/>
              <a:t>Figure: Extension of the secondary register set in the ARMv7 ISA </a:t>
            </a:r>
            <a:endParaRPr lang="en-US" sz="1600" dirty="0"/>
          </a:p>
        </p:txBody>
      </p:sp>
      <p:sp>
        <p:nvSpPr>
          <p:cNvPr id="26" name="Right Arrow 25"/>
          <p:cNvSpPr/>
          <p:nvPr/>
        </p:nvSpPr>
        <p:spPr bwMode="auto">
          <a:xfrm>
            <a:off x="3639917" y="4160920"/>
            <a:ext cx="540060" cy="144000"/>
          </a:xfrm>
          <a:prstGeom prst="rightArrow">
            <a:avLst/>
          </a:prstGeom>
          <a:solidFill>
            <a:srgbClr val="FF0000"/>
          </a:solidFill>
          <a:ln w="9525" cap="flat" cmpd="sng" algn="ctr">
            <a:solidFill>
              <a:srgbClr val="FF0000"/>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pic>
        <p:nvPicPr>
          <p:cNvPr id="29" name="Picture 28"/>
          <p:cNvPicPr>
            <a:picLocks noChangeAspect="1"/>
          </p:cNvPicPr>
          <p:nvPr/>
        </p:nvPicPr>
        <p:blipFill>
          <a:blip r:embed="rId2"/>
          <a:stretch>
            <a:fillRect/>
          </a:stretch>
        </p:blipFill>
        <p:spPr>
          <a:xfrm>
            <a:off x="476545" y="5992645"/>
            <a:ext cx="8535140" cy="676715"/>
          </a:xfrm>
          <a:prstGeom prst="rect">
            <a:avLst/>
          </a:prstGeom>
        </p:spPr>
      </p:pic>
    </p:spTree>
    <p:extLst>
      <p:ext uri="{BB962C8B-B14F-4D97-AF65-F5344CB8AC3E}">
        <p14:creationId xmlns:p14="http://schemas.microsoft.com/office/powerpoint/2010/main" val="3926033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1. Evolution of </a:t>
            </a:r>
            <a:r>
              <a:rPr lang="en-US" dirty="0"/>
              <a:t>ARM </a:t>
            </a:r>
            <a:r>
              <a:rPr lang="hu-HU" dirty="0" smtClean="0"/>
              <a:t>(2)</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810143399"/>
              </p:ext>
            </p:extLst>
          </p:nvPr>
        </p:nvGraphicFramePr>
        <p:xfrm>
          <a:off x="296862" y="1268760"/>
          <a:ext cx="8640761" cy="4530699"/>
        </p:xfrm>
        <a:graphic>
          <a:graphicData uri="http://schemas.openxmlformats.org/drawingml/2006/table">
            <a:tbl>
              <a:tblPr/>
              <a:tblGrid>
                <a:gridCol w="2339923"/>
                <a:gridCol w="3150350"/>
                <a:gridCol w="3150488"/>
              </a:tblGrid>
              <a:tr h="281062">
                <a:tc>
                  <a:txBody>
                    <a:bodyPr/>
                    <a:lstStyle/>
                    <a:p>
                      <a:pPr algn="ctr">
                        <a:spcAft>
                          <a:spcPts val="300"/>
                        </a:spcAft>
                      </a:pPr>
                      <a:r>
                        <a:rPr lang="en-US" sz="1400" b="1" dirty="0"/>
                        <a:t>Graphic IP</a:t>
                      </a:r>
                    </a:p>
                  </a:txBody>
                  <a:tcPr marL="36219" marR="36219" marT="36219" marB="36219">
                    <a:lnL>
                      <a:noFill/>
                    </a:lnL>
                    <a:lnR>
                      <a:noFill/>
                    </a:lnR>
                    <a:lnT>
                      <a:noFill/>
                    </a:lnT>
                    <a:lnB>
                      <a:noFill/>
                    </a:lnB>
                  </a:tcPr>
                </a:tc>
                <a:tc>
                  <a:txBody>
                    <a:bodyPr/>
                    <a:lstStyle/>
                    <a:p>
                      <a:pPr algn="ctr">
                        <a:spcAft>
                          <a:spcPts val="300"/>
                        </a:spcAft>
                      </a:pPr>
                      <a:r>
                        <a:rPr lang="en-US" sz="1400" b="1" dirty="0"/>
                        <a:t>Other IP</a:t>
                      </a:r>
                    </a:p>
                  </a:txBody>
                  <a:tcPr marL="36219" marR="36219" marT="36219" marB="36219">
                    <a:lnL>
                      <a:noFill/>
                    </a:lnL>
                    <a:lnR>
                      <a:noFill/>
                    </a:lnR>
                    <a:lnT>
                      <a:noFill/>
                    </a:lnT>
                    <a:lnB>
                      <a:noFill/>
                    </a:lnB>
                  </a:tcPr>
                </a:tc>
                <a:tc>
                  <a:txBody>
                    <a:bodyPr/>
                    <a:lstStyle/>
                    <a:p>
                      <a:pPr algn="ctr">
                        <a:spcAft>
                          <a:spcPts val="300"/>
                        </a:spcAft>
                      </a:pPr>
                      <a:r>
                        <a:rPr lang="en-US" sz="1400" b="1" dirty="0"/>
                        <a:t>Tools</a:t>
                      </a:r>
                    </a:p>
                  </a:txBody>
                  <a:tcPr marL="36219" marR="36219" marT="36219" marB="36219">
                    <a:lnL>
                      <a:noFill/>
                    </a:lnL>
                    <a:lnR>
                      <a:noFill/>
                    </a:lnR>
                    <a:lnT>
                      <a:noFill/>
                    </a:lnT>
                    <a:lnB>
                      <a:noFill/>
                    </a:lnB>
                  </a:tcPr>
                </a:tc>
              </a:tr>
              <a:tr h="4244901">
                <a:tc>
                  <a:txBody>
                    <a:bodyPr/>
                    <a:lstStyle/>
                    <a:p>
                      <a:pPr>
                        <a:spcAft>
                          <a:spcPts val="300"/>
                        </a:spcAft>
                        <a:buFont typeface="Arial" panose="020B0604020202020204" pitchFamily="34" charset="0"/>
                        <a:buChar char="•"/>
                      </a:pPr>
                      <a:r>
                        <a:rPr lang="hu-HU" sz="1400" dirty="0" smtClean="0"/>
                        <a:t> </a:t>
                      </a:r>
                      <a:r>
                        <a:rPr lang="en-US" sz="1400" u="none" dirty="0" smtClean="0"/>
                        <a:t>ARM </a:t>
                      </a:r>
                      <a:r>
                        <a:rPr lang="en-US" sz="1400" u="none" dirty="0"/>
                        <a:t>Mali™-G71 </a:t>
                      </a:r>
                    </a:p>
                    <a:p>
                      <a:pPr>
                        <a:spcAft>
                          <a:spcPts val="300"/>
                        </a:spcAft>
                        <a:buFont typeface="Arial" panose="020B0604020202020204" pitchFamily="34" charset="0"/>
                        <a:buChar char="•"/>
                      </a:pPr>
                      <a:r>
                        <a:rPr lang="hu-HU" sz="1400" u="none" dirty="0" smtClean="0"/>
                        <a:t> </a:t>
                      </a:r>
                      <a:r>
                        <a:rPr lang="en-US" sz="1400" u="none" dirty="0" smtClean="0"/>
                        <a:t>Mali-DP550</a:t>
                      </a:r>
                      <a:endParaRPr lang="hu-HU" sz="1400" u="none" dirty="0" smtClean="0"/>
                    </a:p>
                    <a:p>
                      <a:pPr>
                        <a:spcAft>
                          <a:spcPts val="300"/>
                        </a:spcAft>
                        <a:buFont typeface="Arial" panose="020B0604020202020204" pitchFamily="34" charset="0"/>
                        <a:buNone/>
                      </a:pPr>
                      <a:r>
                        <a:rPr lang="en-US" sz="1400" u="none" dirty="0" smtClean="0"/>
                        <a:t> </a:t>
                      </a:r>
                      <a:r>
                        <a:rPr lang="hu-HU" sz="1400" u="none" dirty="0" smtClean="0"/>
                        <a:t>  </a:t>
                      </a:r>
                      <a:r>
                        <a:rPr lang="en-US" sz="1400" u="none" dirty="0" smtClean="0"/>
                        <a:t>(</a:t>
                      </a:r>
                      <a:r>
                        <a:rPr lang="en-US" sz="1400" u="none" dirty="0"/>
                        <a:t>Display processor) </a:t>
                      </a:r>
                    </a:p>
                    <a:p>
                      <a:pPr>
                        <a:spcAft>
                          <a:spcPts val="300"/>
                        </a:spcAft>
                        <a:buFont typeface="Arial" panose="020B0604020202020204" pitchFamily="34" charset="0"/>
                        <a:buChar char="•"/>
                      </a:pPr>
                      <a:r>
                        <a:rPr lang="hu-HU" sz="1400" u="none" dirty="0" smtClean="0"/>
                        <a:t> </a:t>
                      </a:r>
                      <a:r>
                        <a:rPr lang="en-US" sz="1400" u="none" dirty="0" smtClean="0"/>
                        <a:t>Mali-V550</a:t>
                      </a:r>
                      <a:endParaRPr lang="hu-HU" sz="1400" u="none" dirty="0" smtClean="0"/>
                    </a:p>
                    <a:p>
                      <a:pPr>
                        <a:spcAft>
                          <a:spcPts val="300"/>
                        </a:spcAft>
                        <a:buFont typeface="Arial" panose="020B0604020202020204" pitchFamily="34" charset="0"/>
                        <a:buNone/>
                      </a:pPr>
                      <a:r>
                        <a:rPr lang="hu-HU" sz="1400" u="none" dirty="0" smtClean="0"/>
                        <a:t>  </a:t>
                      </a:r>
                      <a:r>
                        <a:rPr lang="en-US" sz="1400" u="none" dirty="0" smtClean="0"/>
                        <a:t> </a:t>
                      </a:r>
                      <a:r>
                        <a:rPr lang="en-US" sz="1400" u="none" dirty="0"/>
                        <a:t>(Video Processor) </a:t>
                      </a:r>
                    </a:p>
                  </a:txBody>
                  <a:tcPr marL="36219" marR="36219" marT="36219" marB="36219">
                    <a:lnL>
                      <a:noFill/>
                    </a:lnL>
                    <a:lnR>
                      <a:noFill/>
                    </a:lnR>
                    <a:lnT>
                      <a:noFill/>
                    </a:lnT>
                    <a:lnB>
                      <a:noFill/>
                    </a:lnB>
                  </a:tcPr>
                </a:tc>
                <a:tc>
                  <a:txBody>
                    <a:bodyPr/>
                    <a:lstStyle/>
                    <a:p>
                      <a:pPr>
                        <a:spcAft>
                          <a:spcPts val="300"/>
                        </a:spcAft>
                        <a:buFont typeface="Arial" panose="020B0604020202020204" pitchFamily="34" charset="0"/>
                        <a:buChar char="•"/>
                      </a:pPr>
                      <a:r>
                        <a:rPr lang="hu-HU" sz="1400" dirty="0" smtClean="0"/>
                        <a:t> </a:t>
                      </a:r>
                      <a:r>
                        <a:rPr lang="en-US" sz="1400" dirty="0" smtClean="0"/>
                        <a:t>ARM </a:t>
                      </a:r>
                      <a:r>
                        <a:rPr lang="en-US" sz="1400" u="sng" dirty="0" err="1"/>
                        <a:t>CoreLink</a:t>
                      </a:r>
                      <a:r>
                        <a:rPr lang="en-US" sz="1400" dirty="0"/>
                        <a:t>™ </a:t>
                      </a:r>
                      <a:r>
                        <a:rPr lang="en-US" sz="1400" dirty="0" smtClean="0"/>
                        <a:t>CCI-550</a:t>
                      </a:r>
                      <a:endParaRPr lang="hu-HU" sz="1400" dirty="0" smtClean="0"/>
                    </a:p>
                    <a:p>
                      <a:pPr>
                        <a:spcAft>
                          <a:spcPts val="300"/>
                        </a:spcAft>
                        <a:buFont typeface="Arial" panose="020B0604020202020204" pitchFamily="34" charset="0"/>
                        <a:buNone/>
                      </a:pPr>
                      <a:r>
                        <a:rPr lang="hu-HU" sz="1400" dirty="0" smtClean="0"/>
                        <a:t>  </a:t>
                      </a:r>
                      <a:r>
                        <a:rPr lang="en-US" sz="1400" dirty="0" smtClean="0"/>
                        <a:t> </a:t>
                      </a:r>
                      <a:r>
                        <a:rPr lang="en-US" sz="1400" dirty="0"/>
                        <a:t>(Cache Coherent Interconnect) </a:t>
                      </a:r>
                    </a:p>
                    <a:p>
                      <a:pPr>
                        <a:spcAft>
                          <a:spcPts val="300"/>
                        </a:spcAft>
                        <a:buFont typeface="Arial" panose="020B0604020202020204" pitchFamily="34" charset="0"/>
                        <a:buChar char="•"/>
                      </a:pPr>
                      <a:r>
                        <a:rPr lang="hu-HU" sz="1400" dirty="0" smtClean="0"/>
                        <a:t> </a:t>
                      </a:r>
                      <a:r>
                        <a:rPr lang="en-US" sz="1400" dirty="0" err="1" smtClean="0"/>
                        <a:t>CoreLink</a:t>
                      </a:r>
                      <a:r>
                        <a:rPr lang="en-US" sz="1400" dirty="0" smtClean="0"/>
                        <a:t> GIC-500</a:t>
                      </a:r>
                      <a:endParaRPr lang="hu-HU" sz="1400" dirty="0" smtClean="0"/>
                    </a:p>
                    <a:p>
                      <a:pPr>
                        <a:spcAft>
                          <a:spcPts val="300"/>
                        </a:spcAft>
                        <a:buFont typeface="Arial" panose="020B0604020202020204" pitchFamily="34" charset="0"/>
                        <a:buNone/>
                      </a:pPr>
                      <a:r>
                        <a:rPr lang="hu-HU" sz="1400" dirty="0" smtClean="0"/>
                        <a:t>  </a:t>
                      </a:r>
                      <a:r>
                        <a:rPr lang="en-US" sz="1400" dirty="0" smtClean="0"/>
                        <a:t> </a:t>
                      </a:r>
                      <a:r>
                        <a:rPr lang="en-US" sz="1400" dirty="0"/>
                        <a:t>(Interrupt Controller) </a:t>
                      </a:r>
                    </a:p>
                    <a:p>
                      <a:pPr>
                        <a:spcAft>
                          <a:spcPts val="300"/>
                        </a:spcAft>
                        <a:buFont typeface="Arial" panose="020B0604020202020204" pitchFamily="34" charset="0"/>
                        <a:buChar char="•"/>
                      </a:pPr>
                      <a:r>
                        <a:rPr lang="hu-HU" sz="1400" dirty="0" smtClean="0"/>
                        <a:t> </a:t>
                      </a:r>
                      <a:r>
                        <a:rPr lang="en-US" sz="1400" dirty="0" err="1" smtClean="0"/>
                        <a:t>CoreLink</a:t>
                      </a:r>
                      <a:r>
                        <a:rPr lang="en-US" sz="1400" dirty="0" smtClean="0"/>
                        <a:t> MMU-500</a:t>
                      </a:r>
                      <a:endParaRPr lang="hu-HU" sz="1400" dirty="0" smtClean="0"/>
                    </a:p>
                    <a:p>
                      <a:pPr>
                        <a:spcAft>
                          <a:spcPts val="300"/>
                        </a:spcAft>
                        <a:buFont typeface="Arial" panose="020B0604020202020204" pitchFamily="34" charset="0"/>
                        <a:buNone/>
                      </a:pPr>
                      <a:r>
                        <a:rPr lang="hu-HU" sz="1400" dirty="0" smtClean="0"/>
                        <a:t>  </a:t>
                      </a:r>
                      <a:r>
                        <a:rPr lang="en-US" sz="1400" dirty="0" smtClean="0"/>
                        <a:t> </a:t>
                      </a:r>
                      <a:r>
                        <a:rPr lang="en-US" sz="1400" dirty="0"/>
                        <a:t>(System Memory Management </a:t>
                      </a:r>
                      <a:endParaRPr lang="hu-HU" sz="1400" dirty="0" smtClean="0"/>
                    </a:p>
                    <a:p>
                      <a:pPr>
                        <a:spcAft>
                          <a:spcPts val="300"/>
                        </a:spcAft>
                        <a:buFont typeface="Arial" panose="020B0604020202020204" pitchFamily="34" charset="0"/>
                        <a:buNone/>
                      </a:pPr>
                      <a:r>
                        <a:rPr lang="hu-HU" sz="1400" dirty="0" smtClean="0"/>
                        <a:t>    </a:t>
                      </a:r>
                      <a:r>
                        <a:rPr lang="en-US" sz="1400" dirty="0" smtClean="0"/>
                        <a:t>Unit</a:t>
                      </a:r>
                      <a:r>
                        <a:rPr lang="en-US" sz="1400" dirty="0"/>
                        <a:t>) </a:t>
                      </a:r>
                    </a:p>
                    <a:p>
                      <a:pPr>
                        <a:spcAft>
                          <a:spcPts val="300"/>
                        </a:spcAft>
                        <a:buFont typeface="Arial" panose="020B0604020202020204" pitchFamily="34" charset="0"/>
                        <a:buChar char="•"/>
                      </a:pPr>
                      <a:r>
                        <a:rPr lang="hu-HU" sz="1400" dirty="0" smtClean="0"/>
                        <a:t> </a:t>
                      </a:r>
                      <a:r>
                        <a:rPr lang="en-US" sz="1400" dirty="0" err="1" smtClean="0"/>
                        <a:t>CoreLink</a:t>
                      </a:r>
                      <a:r>
                        <a:rPr lang="en-US" sz="1400" dirty="0" smtClean="0"/>
                        <a:t> TZC-400</a:t>
                      </a:r>
                      <a:endParaRPr lang="hu-HU" sz="1400" dirty="0" smtClean="0"/>
                    </a:p>
                    <a:p>
                      <a:pPr>
                        <a:spcAft>
                          <a:spcPts val="300"/>
                        </a:spcAft>
                        <a:buFont typeface="Arial" panose="020B0604020202020204" pitchFamily="34" charset="0"/>
                        <a:buNone/>
                      </a:pPr>
                      <a:r>
                        <a:rPr lang="hu-HU" sz="1400" dirty="0" smtClean="0"/>
                        <a:t>   </a:t>
                      </a:r>
                      <a:r>
                        <a:rPr lang="en-US" sz="1400" dirty="0" smtClean="0"/>
                        <a:t> </a:t>
                      </a:r>
                      <a:r>
                        <a:rPr lang="en-US" sz="1400" dirty="0"/>
                        <a:t>(ARM </a:t>
                      </a:r>
                      <a:r>
                        <a:rPr lang="en-US" sz="1400" dirty="0" err="1"/>
                        <a:t>TrustZone</a:t>
                      </a:r>
                      <a:r>
                        <a:rPr lang="en-US" sz="1400" dirty="0"/>
                        <a:t>® Controller) </a:t>
                      </a:r>
                    </a:p>
                    <a:p>
                      <a:pPr>
                        <a:spcAft>
                          <a:spcPts val="300"/>
                        </a:spcAft>
                        <a:buFont typeface="Arial" panose="020B0604020202020204" pitchFamily="34" charset="0"/>
                        <a:buChar char="•"/>
                      </a:pPr>
                      <a:r>
                        <a:rPr lang="hu-HU" sz="1400" dirty="0" smtClean="0"/>
                        <a:t> </a:t>
                      </a:r>
                      <a:r>
                        <a:rPr lang="en-US" sz="1400" dirty="0" err="1" smtClean="0"/>
                        <a:t>CoreLink</a:t>
                      </a:r>
                      <a:r>
                        <a:rPr lang="en-US" sz="1400" dirty="0" smtClean="0"/>
                        <a:t> DMC-500</a:t>
                      </a:r>
                      <a:r>
                        <a:rPr lang="hu-HU" sz="1400" dirty="0" smtClean="0"/>
                        <a:t>/</a:t>
                      </a:r>
                      <a:r>
                        <a:rPr lang="en-US" sz="1400" dirty="0" smtClean="0"/>
                        <a:t>DMC-520 </a:t>
                      </a:r>
                      <a:r>
                        <a:rPr lang="hu-HU" sz="1400" dirty="0" smtClean="0"/>
                        <a:t> </a:t>
                      </a:r>
                    </a:p>
                    <a:p>
                      <a:pPr>
                        <a:spcAft>
                          <a:spcPts val="300"/>
                        </a:spcAft>
                        <a:buFont typeface="Arial" panose="020B0604020202020204" pitchFamily="34" charset="0"/>
                        <a:buNone/>
                      </a:pPr>
                      <a:r>
                        <a:rPr lang="hu-HU" sz="1400" baseline="0" dirty="0" smtClean="0"/>
                        <a:t>    </a:t>
                      </a:r>
                      <a:r>
                        <a:rPr lang="en-US" sz="1400" dirty="0" smtClean="0"/>
                        <a:t>(</a:t>
                      </a:r>
                      <a:r>
                        <a:rPr lang="en-US" sz="1400" dirty="0"/>
                        <a:t>Dynamic Memory Controller) </a:t>
                      </a:r>
                    </a:p>
                    <a:p>
                      <a:pPr>
                        <a:spcAft>
                          <a:spcPts val="300"/>
                        </a:spcAft>
                        <a:buFont typeface="Arial" panose="020B0604020202020204" pitchFamily="34" charset="0"/>
                        <a:buChar char="•"/>
                      </a:pPr>
                      <a:r>
                        <a:rPr lang="hu-HU" sz="1400" dirty="0" smtClean="0"/>
                        <a:t> </a:t>
                      </a:r>
                      <a:r>
                        <a:rPr lang="en-US" sz="1400" dirty="0" smtClean="0"/>
                        <a:t>ARM </a:t>
                      </a:r>
                      <a:r>
                        <a:rPr lang="en-US" sz="1400" dirty="0" err="1"/>
                        <a:t>CoreSight</a:t>
                      </a:r>
                      <a:r>
                        <a:rPr lang="en-US" sz="1400" dirty="0"/>
                        <a:t>™ SoC-400 </a:t>
                      </a:r>
                      <a:r>
                        <a:rPr lang="hu-HU" sz="1400" dirty="0" smtClean="0"/>
                        <a:t>   </a:t>
                      </a:r>
                    </a:p>
                    <a:p>
                      <a:pPr>
                        <a:spcAft>
                          <a:spcPts val="300"/>
                        </a:spcAft>
                        <a:buFont typeface="Arial" panose="020B0604020202020204" pitchFamily="34" charset="0"/>
                        <a:buNone/>
                      </a:pPr>
                      <a:r>
                        <a:rPr lang="hu-HU" sz="1400" baseline="0" dirty="0" smtClean="0"/>
                        <a:t>    </a:t>
                      </a:r>
                      <a:r>
                        <a:rPr lang="en-US" sz="1400" dirty="0" smtClean="0"/>
                        <a:t>(</a:t>
                      </a:r>
                      <a:r>
                        <a:rPr lang="en-US" sz="1400" dirty="0"/>
                        <a:t>Debug and Trace) </a:t>
                      </a:r>
                    </a:p>
                    <a:p>
                      <a:pPr>
                        <a:spcAft>
                          <a:spcPts val="300"/>
                        </a:spcAft>
                        <a:buFont typeface="Arial" panose="020B0604020202020204" pitchFamily="34" charset="0"/>
                        <a:buChar char="•"/>
                      </a:pPr>
                      <a:r>
                        <a:rPr lang="hu-HU" sz="1400" dirty="0" smtClean="0"/>
                        <a:t> </a:t>
                      </a:r>
                      <a:r>
                        <a:rPr lang="en-US" sz="1400" dirty="0" smtClean="0"/>
                        <a:t>ARM </a:t>
                      </a:r>
                      <a:r>
                        <a:rPr lang="en-US" sz="1400" dirty="0"/>
                        <a:t>POP™ (Physical IP) </a:t>
                      </a:r>
                    </a:p>
                  </a:txBody>
                  <a:tcPr marL="36219" marR="36219" marT="36219" marB="36219">
                    <a:lnL>
                      <a:noFill/>
                    </a:lnL>
                    <a:lnR>
                      <a:noFill/>
                    </a:lnR>
                    <a:lnT>
                      <a:noFill/>
                    </a:lnT>
                    <a:lnB>
                      <a:noFill/>
                    </a:lnB>
                  </a:tcPr>
                </a:tc>
                <a:tc>
                  <a:txBody>
                    <a:bodyPr/>
                    <a:lstStyle/>
                    <a:p>
                      <a:pPr>
                        <a:spcAft>
                          <a:spcPts val="300"/>
                        </a:spcAft>
                        <a:buFont typeface="Arial" panose="020B0604020202020204" pitchFamily="34" charset="0"/>
                        <a:buChar char="•"/>
                      </a:pPr>
                      <a:r>
                        <a:rPr lang="hu-HU" sz="1400" dirty="0" smtClean="0"/>
                        <a:t> </a:t>
                      </a:r>
                      <a:r>
                        <a:rPr lang="en-US" sz="1400" dirty="0" smtClean="0"/>
                        <a:t>ARM </a:t>
                      </a:r>
                      <a:r>
                        <a:rPr lang="en-US" sz="1400" dirty="0"/>
                        <a:t>DS-5 Development Studio </a:t>
                      </a:r>
                    </a:p>
                    <a:p>
                      <a:pPr>
                        <a:spcAft>
                          <a:spcPts val="300"/>
                        </a:spcAft>
                        <a:buFont typeface="Arial" panose="020B0604020202020204" pitchFamily="34" charset="0"/>
                        <a:buChar char="•"/>
                      </a:pPr>
                      <a:r>
                        <a:rPr lang="hu-HU" sz="1400" dirty="0" smtClean="0"/>
                        <a:t> </a:t>
                      </a:r>
                      <a:r>
                        <a:rPr lang="en-US" sz="1400" dirty="0" smtClean="0"/>
                        <a:t>Fixed </a:t>
                      </a:r>
                      <a:r>
                        <a:rPr lang="en-US" sz="1400" dirty="0"/>
                        <a:t>Virtual Platforms </a:t>
                      </a:r>
                    </a:p>
                    <a:p>
                      <a:pPr>
                        <a:spcAft>
                          <a:spcPts val="300"/>
                        </a:spcAft>
                        <a:buFont typeface="Arial" panose="020B0604020202020204" pitchFamily="34" charset="0"/>
                        <a:buChar char="•"/>
                      </a:pPr>
                      <a:r>
                        <a:rPr lang="hu-HU" sz="1400" dirty="0" smtClean="0"/>
                        <a:t> </a:t>
                      </a:r>
                      <a:r>
                        <a:rPr lang="en-US" sz="1400" dirty="0" smtClean="0"/>
                        <a:t>ARM </a:t>
                      </a:r>
                      <a:r>
                        <a:rPr lang="en-US" sz="1400" dirty="0"/>
                        <a:t>Versatile™ Express </a:t>
                      </a:r>
                    </a:p>
                    <a:p>
                      <a:pPr>
                        <a:spcAft>
                          <a:spcPts val="300"/>
                        </a:spcAft>
                        <a:buFont typeface="Arial" panose="020B0604020202020204" pitchFamily="34" charset="0"/>
                        <a:buChar char="•"/>
                      </a:pPr>
                      <a:r>
                        <a:rPr lang="hu-HU" sz="1400" dirty="0" smtClean="0"/>
                        <a:t> </a:t>
                      </a:r>
                      <a:r>
                        <a:rPr lang="en-US" sz="1400" dirty="0" smtClean="0"/>
                        <a:t>ARM </a:t>
                      </a:r>
                      <a:r>
                        <a:rPr lang="en-US" sz="1400" dirty="0"/>
                        <a:t>Compiler 6 </a:t>
                      </a:r>
                    </a:p>
                    <a:p>
                      <a:pPr>
                        <a:spcAft>
                          <a:spcPts val="300"/>
                        </a:spcAft>
                        <a:buFont typeface="Arial" panose="020B0604020202020204" pitchFamily="34" charset="0"/>
                        <a:buChar char="•"/>
                      </a:pPr>
                      <a:r>
                        <a:rPr lang="hu-HU" sz="1400" dirty="0" smtClean="0"/>
                        <a:t> </a:t>
                      </a:r>
                      <a:r>
                        <a:rPr lang="en-US" sz="1400" dirty="0" smtClean="0"/>
                        <a:t>ARM </a:t>
                      </a:r>
                      <a:r>
                        <a:rPr lang="en-US" sz="1400" dirty="0"/>
                        <a:t>Fast Models </a:t>
                      </a:r>
                    </a:p>
                  </a:txBody>
                  <a:tcPr marL="36219" marR="36219" marT="36219" marB="36219">
                    <a:lnL>
                      <a:noFill/>
                    </a:lnL>
                    <a:lnR>
                      <a:noFill/>
                    </a:lnR>
                    <a:lnT>
                      <a:noFill/>
                    </a:lnT>
                    <a:lnB>
                      <a:noFill/>
                    </a:lnB>
                  </a:tcPr>
                </a:tc>
              </a:tr>
            </a:tbl>
          </a:graphicData>
        </a:graphic>
      </p:graphicFrame>
      <p:sp>
        <p:nvSpPr>
          <p:cNvPr id="5" name="TextBox 4"/>
          <p:cNvSpPr txBox="1"/>
          <p:nvPr/>
        </p:nvSpPr>
        <p:spPr>
          <a:xfrm>
            <a:off x="177595" y="622647"/>
            <a:ext cx="8175571" cy="369332"/>
          </a:xfrm>
          <a:prstGeom prst="rect">
            <a:avLst/>
          </a:prstGeom>
          <a:noFill/>
        </p:spPr>
        <p:txBody>
          <a:bodyPr wrap="none" rtlCol="0">
            <a:spAutoFit/>
          </a:bodyPr>
          <a:lstStyle/>
          <a:p>
            <a:r>
              <a:rPr lang="hu-HU" dirty="0" smtClean="0">
                <a:solidFill>
                  <a:schemeClr val="accent6"/>
                </a:solidFill>
              </a:rPr>
              <a:t>Example: ARM's IP offer in addition to the Cortex-A73 processor [89]</a:t>
            </a:r>
            <a:endParaRPr lang="en-US" dirty="0">
              <a:solidFill>
                <a:schemeClr val="accent6"/>
              </a:solidFill>
            </a:endParaRPr>
          </a:p>
        </p:txBody>
      </p:sp>
    </p:spTree>
    <p:extLst>
      <p:ext uri="{BB962C8B-B14F-4D97-AF65-F5344CB8AC3E}">
        <p14:creationId xmlns:p14="http://schemas.microsoft.com/office/powerpoint/2010/main" val="25436266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2.2.3.3 The VFPv3/v4 extensions </a:t>
            </a:r>
            <a:r>
              <a:rPr lang="hu-HU" dirty="0" smtClean="0"/>
              <a:t>(3)</a:t>
            </a:r>
            <a:endParaRPr lang="en-US" dirty="0"/>
          </a:p>
        </p:txBody>
      </p:sp>
      <p:sp>
        <p:nvSpPr>
          <p:cNvPr id="5" name="Rectangle 4"/>
          <p:cNvSpPr/>
          <p:nvPr/>
        </p:nvSpPr>
        <p:spPr>
          <a:xfrm>
            <a:off x="206515" y="593685"/>
            <a:ext cx="4512774" cy="369332"/>
          </a:xfrm>
          <a:prstGeom prst="rect">
            <a:avLst/>
          </a:prstGeom>
        </p:spPr>
        <p:txBody>
          <a:bodyPr wrap="none">
            <a:spAutoFit/>
          </a:bodyPr>
          <a:lstStyle/>
          <a:p>
            <a:pPr lvl="0"/>
            <a:r>
              <a:rPr lang="hu-HU" dirty="0">
                <a:solidFill>
                  <a:srgbClr val="2D2D8A"/>
                </a:solidFill>
              </a:rPr>
              <a:t>The VFPv3 and VFPv4 extensions </a:t>
            </a:r>
            <a:r>
              <a:rPr lang="hu-HU" dirty="0" smtClean="0">
                <a:solidFill>
                  <a:srgbClr val="2D2D8A"/>
                </a:solidFill>
              </a:rPr>
              <a:t>-3</a:t>
            </a:r>
            <a:endParaRPr lang="en-US" dirty="0">
              <a:solidFill>
                <a:srgbClr val="2D2D8A"/>
              </a:solidFill>
            </a:endParaRPr>
          </a:p>
        </p:txBody>
      </p:sp>
      <p:sp>
        <p:nvSpPr>
          <p:cNvPr id="6" name="TextBox 5"/>
          <p:cNvSpPr txBox="1"/>
          <p:nvPr/>
        </p:nvSpPr>
        <p:spPr>
          <a:xfrm>
            <a:off x="362088" y="953725"/>
            <a:ext cx="8800422" cy="907941"/>
          </a:xfrm>
          <a:prstGeom prst="rect">
            <a:avLst/>
          </a:prstGeom>
          <a:noFill/>
        </p:spPr>
        <p:txBody>
          <a:bodyPr wrap="none" rtlCol="0">
            <a:spAutoFit/>
          </a:bodyPr>
          <a:lstStyle/>
          <a:p>
            <a:pPr marL="285750" indent="-285750">
              <a:buFont typeface="Arial" panose="020B0604020202020204" pitchFamily="34" charset="0"/>
              <a:buChar char="•"/>
            </a:pPr>
            <a:r>
              <a:rPr lang="hu-HU" sz="1600" dirty="0" smtClean="0"/>
              <a:t>The VFPv3/v4 extensions support basically the same operations as the previous </a:t>
            </a:r>
          </a:p>
          <a:p>
            <a:pPr>
              <a:spcAft>
                <a:spcPts val="600"/>
              </a:spcAft>
            </a:pPr>
            <a:r>
              <a:rPr lang="hu-HU" sz="1600" dirty="0"/>
              <a:t> </a:t>
            </a:r>
            <a:r>
              <a:rPr lang="hu-HU" sz="1600" dirty="0" smtClean="0"/>
              <a:t>     VFPv2 extension.</a:t>
            </a:r>
          </a:p>
          <a:p>
            <a:pPr marL="285750" indent="-285750">
              <a:buFont typeface="Arial" panose="020B0604020202020204" pitchFamily="34" charset="0"/>
              <a:buChar char="•"/>
            </a:pPr>
            <a:r>
              <a:rPr lang="hu-HU" sz="1600" dirty="0" smtClean="0"/>
              <a:t>The main enhancements of VFPv3/v4 are:</a:t>
            </a:r>
            <a:endParaRPr lang="en-US" sz="1600" dirty="0"/>
          </a:p>
        </p:txBody>
      </p:sp>
      <p:sp>
        <p:nvSpPr>
          <p:cNvPr id="7" name="TextBox 6"/>
          <p:cNvSpPr txBox="1"/>
          <p:nvPr/>
        </p:nvSpPr>
        <p:spPr>
          <a:xfrm>
            <a:off x="832191" y="1880536"/>
            <a:ext cx="7855484" cy="1374735"/>
          </a:xfrm>
          <a:prstGeom prst="rect">
            <a:avLst/>
          </a:prstGeom>
          <a:noFill/>
        </p:spPr>
        <p:txBody>
          <a:bodyPr wrap="none" rtlCol="0">
            <a:spAutoFit/>
          </a:bodyPr>
          <a:lstStyle/>
          <a:p>
            <a:pPr marL="285750" indent="-285750">
              <a:buFont typeface="Arial" panose="020B0604020202020204" pitchFamily="34" charset="0"/>
              <a:buChar char="•"/>
            </a:pPr>
            <a:r>
              <a:rPr lang="hu-HU" sz="1600" dirty="0" smtClean="0"/>
              <a:t>VFPv3 support in addition FP16 (half-word FP) operations, nevertheless</a:t>
            </a:r>
          </a:p>
          <a:p>
            <a:r>
              <a:rPr lang="hu-HU" sz="1600" dirty="0"/>
              <a:t> </a:t>
            </a:r>
            <a:r>
              <a:rPr lang="hu-HU" sz="1600" dirty="0" smtClean="0"/>
              <a:t>     the supported operations are restricted only to conversions between </a:t>
            </a:r>
          </a:p>
          <a:p>
            <a:pPr>
              <a:spcAft>
                <a:spcPts val="400"/>
              </a:spcAft>
            </a:pPr>
            <a:r>
              <a:rPr lang="hu-HU" sz="1600" dirty="0" smtClean="0"/>
              <a:t>      FP16 and FP32 or FP64 data types.  </a:t>
            </a:r>
          </a:p>
          <a:p>
            <a:pPr marL="285750" indent="-285750">
              <a:buFont typeface="Arial" panose="020B0604020202020204" pitchFamily="34" charset="0"/>
              <a:buChar char="•"/>
            </a:pPr>
            <a:r>
              <a:rPr lang="hu-HU" sz="1600" dirty="0" smtClean="0"/>
              <a:t>VFPv4's main enhancement is support of FMA (Fused Multiply Add)</a:t>
            </a:r>
          </a:p>
          <a:p>
            <a:r>
              <a:rPr lang="hu-HU" sz="1600" dirty="0"/>
              <a:t> </a:t>
            </a:r>
            <a:r>
              <a:rPr lang="hu-HU" sz="1600" dirty="0" smtClean="0"/>
              <a:t>    operations.    </a:t>
            </a:r>
            <a:endParaRPr lang="en-US" sz="1600" dirty="0"/>
          </a:p>
        </p:txBody>
      </p:sp>
    </p:spTree>
    <p:extLst>
      <p:ext uri="{BB962C8B-B14F-4D97-AF65-F5344CB8AC3E}">
        <p14:creationId xmlns:p14="http://schemas.microsoft.com/office/powerpoint/2010/main" val="10354093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2.2.3.3 The VFPv3/v4 extensions </a:t>
            </a:r>
            <a:r>
              <a:rPr lang="hu-HU" dirty="0" smtClean="0"/>
              <a:t>(4)</a:t>
            </a:r>
            <a:endParaRPr lang="hu-HU" dirty="0"/>
          </a:p>
        </p:txBody>
      </p:sp>
      <p:sp>
        <p:nvSpPr>
          <p:cNvPr id="3" name="TextBox 2"/>
          <p:cNvSpPr txBox="1"/>
          <p:nvPr/>
        </p:nvSpPr>
        <p:spPr>
          <a:xfrm>
            <a:off x="193636" y="629398"/>
            <a:ext cx="8245334" cy="369332"/>
          </a:xfrm>
          <a:prstGeom prst="rect">
            <a:avLst/>
          </a:prstGeom>
          <a:noFill/>
        </p:spPr>
        <p:txBody>
          <a:bodyPr wrap="none" rtlCol="0">
            <a:spAutoFit/>
          </a:bodyPr>
          <a:lstStyle/>
          <a:p>
            <a:r>
              <a:rPr lang="hu-HU" dirty="0" smtClean="0">
                <a:solidFill>
                  <a:srgbClr val="2D2D8A"/>
                </a:solidFill>
              </a:rPr>
              <a:t>Contrasting main features of the VFPv1/v2 and VFPv3/v4 extensions </a:t>
            </a:r>
            <a:endParaRPr lang="en-US" dirty="0">
              <a:solidFill>
                <a:srgbClr val="2D2D8A"/>
              </a:solidFill>
            </a:endParaRPr>
          </a:p>
        </p:txBody>
      </p:sp>
      <p:sp>
        <p:nvSpPr>
          <p:cNvPr id="4" name="Text Box 4"/>
          <p:cNvSpPr txBox="1">
            <a:spLocks noChangeArrowheads="1"/>
          </p:cNvSpPr>
          <p:nvPr/>
        </p:nvSpPr>
        <p:spPr bwMode="auto">
          <a:xfrm>
            <a:off x="2407002" y="1223755"/>
            <a:ext cx="3821875" cy="27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hangingPunct="1">
              <a:lnSpc>
                <a:spcPct val="90000"/>
              </a:lnSpc>
              <a:spcAft>
                <a:spcPct val="15000"/>
              </a:spcAft>
            </a:pPr>
            <a:r>
              <a:rPr lang="en-US" sz="1300" b="1" smtClean="0">
                <a:solidFill>
                  <a:srgbClr val="000000"/>
                </a:solidFill>
              </a:rPr>
              <a:t>VFP </a:t>
            </a:r>
            <a:r>
              <a:rPr lang="en-US" sz="1300" b="1">
                <a:solidFill>
                  <a:srgbClr val="000000"/>
                </a:solidFill>
              </a:rPr>
              <a:t>(Vector Floating Point) </a:t>
            </a:r>
            <a:r>
              <a:rPr lang="en-US" sz="1300" b="1" smtClean="0">
                <a:solidFill>
                  <a:srgbClr val="000000"/>
                </a:solidFill>
              </a:rPr>
              <a:t>extensions</a:t>
            </a:r>
            <a:endParaRPr lang="hu-HU" sz="1300" b="1" baseline="30000">
              <a:solidFill>
                <a:srgbClr val="000000"/>
              </a:solidFill>
            </a:endParaRPr>
          </a:p>
        </p:txBody>
      </p:sp>
      <p:sp>
        <p:nvSpPr>
          <p:cNvPr id="5" name="Text Box 6"/>
          <p:cNvSpPr txBox="1">
            <a:spLocks noChangeArrowheads="1"/>
          </p:cNvSpPr>
          <p:nvPr/>
        </p:nvSpPr>
        <p:spPr bwMode="auto">
          <a:xfrm>
            <a:off x="1794686" y="2061687"/>
            <a:ext cx="111280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177800" algn="l"/>
              </a:tabLst>
              <a:defRPr sz="1400">
                <a:solidFill>
                  <a:schemeClr val="tx1"/>
                </a:solidFill>
                <a:latin typeface="Verdana" pitchFamily="34" charset="0"/>
              </a:defRPr>
            </a:lvl1pPr>
            <a:lvl2pPr marL="742950" indent="-285750" eaLnBrk="0" hangingPunct="0">
              <a:tabLst>
                <a:tab pos="177800" algn="l"/>
              </a:tabLst>
              <a:defRPr sz="1400">
                <a:solidFill>
                  <a:schemeClr val="tx1"/>
                </a:solidFill>
                <a:latin typeface="Verdana" pitchFamily="34" charset="0"/>
              </a:defRPr>
            </a:lvl2pPr>
            <a:lvl3pPr marL="1143000" indent="-228600" eaLnBrk="0" hangingPunct="0">
              <a:tabLst>
                <a:tab pos="177800" algn="l"/>
              </a:tabLst>
              <a:defRPr sz="1400">
                <a:solidFill>
                  <a:schemeClr val="tx1"/>
                </a:solidFill>
                <a:latin typeface="Verdana" pitchFamily="34" charset="0"/>
              </a:defRPr>
            </a:lvl3pPr>
            <a:lvl4pPr marL="1600200" indent="-228600" eaLnBrk="0" hangingPunct="0">
              <a:tabLst>
                <a:tab pos="177800" algn="l"/>
              </a:tabLst>
              <a:defRPr sz="1400">
                <a:solidFill>
                  <a:schemeClr val="tx1"/>
                </a:solidFill>
                <a:latin typeface="Verdana" pitchFamily="34" charset="0"/>
              </a:defRPr>
            </a:lvl4pPr>
            <a:lvl5pPr marL="2057400" indent="-228600" eaLnBrk="0" hangingPunct="0">
              <a:tabLst>
                <a:tab pos="177800" algn="l"/>
              </a:tabLst>
              <a:defRPr sz="1400">
                <a:solidFill>
                  <a:schemeClr val="tx1"/>
                </a:solidFill>
                <a:latin typeface="Verdana" pitchFamily="34" charset="0"/>
              </a:defRPr>
            </a:lvl5pPr>
            <a:lvl6pPr marL="2514600" indent="-228600" eaLnBrk="0" fontAlgn="base" hangingPunct="0">
              <a:spcBef>
                <a:spcPct val="0"/>
              </a:spcBef>
              <a:spcAft>
                <a:spcPct val="0"/>
              </a:spcAft>
              <a:tabLst>
                <a:tab pos="177800" algn="l"/>
              </a:tabLst>
              <a:defRPr sz="1400">
                <a:solidFill>
                  <a:schemeClr val="tx1"/>
                </a:solidFill>
                <a:latin typeface="Verdana" pitchFamily="34" charset="0"/>
              </a:defRPr>
            </a:lvl6pPr>
            <a:lvl7pPr marL="2971800" indent="-228600" eaLnBrk="0" fontAlgn="base" hangingPunct="0">
              <a:spcBef>
                <a:spcPct val="0"/>
              </a:spcBef>
              <a:spcAft>
                <a:spcPct val="0"/>
              </a:spcAft>
              <a:tabLst>
                <a:tab pos="177800" algn="l"/>
              </a:tabLst>
              <a:defRPr sz="1400">
                <a:solidFill>
                  <a:schemeClr val="tx1"/>
                </a:solidFill>
                <a:latin typeface="Verdana" pitchFamily="34" charset="0"/>
              </a:defRPr>
            </a:lvl7pPr>
            <a:lvl8pPr marL="3429000" indent="-228600" eaLnBrk="0" fontAlgn="base" hangingPunct="0">
              <a:spcBef>
                <a:spcPct val="0"/>
              </a:spcBef>
              <a:spcAft>
                <a:spcPct val="0"/>
              </a:spcAft>
              <a:tabLst>
                <a:tab pos="177800" algn="l"/>
              </a:tabLst>
              <a:defRPr sz="1400">
                <a:solidFill>
                  <a:schemeClr val="tx1"/>
                </a:solidFill>
                <a:latin typeface="Verdana" pitchFamily="34" charset="0"/>
              </a:defRPr>
            </a:lvl8pPr>
            <a:lvl9pPr marL="3886200" indent="-228600" eaLnBrk="0" fontAlgn="base" hangingPunct="0">
              <a:spcBef>
                <a:spcPct val="0"/>
              </a:spcBef>
              <a:spcAft>
                <a:spcPct val="0"/>
              </a:spcAft>
              <a:tabLst>
                <a:tab pos="177800" algn="l"/>
              </a:tabLst>
              <a:defRPr sz="1400">
                <a:solidFill>
                  <a:schemeClr val="tx1"/>
                </a:solidFill>
                <a:latin typeface="Verdana" pitchFamily="34" charset="0"/>
              </a:defRPr>
            </a:lvl9pPr>
          </a:lstStyle>
          <a:p>
            <a:pPr algn="ctr" eaLnBrk="1" hangingPunct="1"/>
            <a:r>
              <a:rPr lang="hu-HU" sz="1300" b="1" dirty="0" smtClean="0">
                <a:solidFill>
                  <a:srgbClr val="000000"/>
                </a:solidFill>
              </a:rPr>
              <a:t>VFPv1/v2</a:t>
            </a:r>
            <a:endParaRPr lang="en-US" sz="1300" b="1" dirty="0">
              <a:solidFill>
                <a:srgbClr val="000000"/>
              </a:solidFill>
            </a:endParaRPr>
          </a:p>
        </p:txBody>
      </p:sp>
      <p:sp>
        <p:nvSpPr>
          <p:cNvPr id="6" name="Line 7"/>
          <p:cNvSpPr>
            <a:spLocks noChangeShapeType="1"/>
          </p:cNvSpPr>
          <p:nvPr/>
        </p:nvSpPr>
        <p:spPr bwMode="auto">
          <a:xfrm rot="-5400000" flipH="1" flipV="1">
            <a:off x="3194454" y="804388"/>
            <a:ext cx="315913" cy="19796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hu-HU" sz="1300">
              <a:solidFill>
                <a:srgbClr val="000000"/>
              </a:solidFill>
            </a:endParaRPr>
          </a:p>
        </p:txBody>
      </p:sp>
      <p:sp>
        <p:nvSpPr>
          <p:cNvPr id="7" name="Line 8"/>
          <p:cNvSpPr>
            <a:spLocks noChangeShapeType="1"/>
          </p:cNvSpPr>
          <p:nvPr/>
        </p:nvSpPr>
        <p:spPr bwMode="auto">
          <a:xfrm rot="5400000" flipV="1">
            <a:off x="5174067" y="804387"/>
            <a:ext cx="315913" cy="19796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hu-HU" sz="1300">
              <a:solidFill>
                <a:srgbClr val="000000"/>
              </a:solidFill>
            </a:endParaRPr>
          </a:p>
        </p:txBody>
      </p:sp>
      <p:sp>
        <p:nvSpPr>
          <p:cNvPr id="8" name="Oval 7"/>
          <p:cNvSpPr>
            <a:spLocks noChangeArrowheads="1"/>
          </p:cNvSpPr>
          <p:nvPr/>
        </p:nvSpPr>
        <p:spPr bwMode="auto">
          <a:xfrm>
            <a:off x="2324505" y="1918812"/>
            <a:ext cx="60325" cy="55563"/>
          </a:xfrm>
          <a:prstGeom prst="ellipse">
            <a:avLst/>
          </a:prstGeom>
          <a:solidFill>
            <a:srgbClr val="FFFFFF"/>
          </a:solidFill>
          <a:ln w="0">
            <a:solidFill>
              <a:srgbClr val="000000"/>
            </a:solidFill>
            <a:round/>
            <a:headEnd/>
            <a:tailEnd/>
          </a:ln>
        </p:spPr>
        <p:txBody>
          <a:bodyPr/>
          <a:lstStyle/>
          <a:p>
            <a:endParaRPr lang="hu-HU" sz="1300">
              <a:solidFill>
                <a:srgbClr val="000000"/>
              </a:solidFill>
            </a:endParaRPr>
          </a:p>
        </p:txBody>
      </p:sp>
      <p:sp>
        <p:nvSpPr>
          <p:cNvPr id="9" name="Oval 8"/>
          <p:cNvSpPr>
            <a:spLocks noChangeArrowheads="1"/>
          </p:cNvSpPr>
          <p:nvPr/>
        </p:nvSpPr>
        <p:spPr bwMode="auto">
          <a:xfrm>
            <a:off x="6285317" y="1918812"/>
            <a:ext cx="57150" cy="55563"/>
          </a:xfrm>
          <a:prstGeom prst="ellipse">
            <a:avLst/>
          </a:prstGeom>
          <a:solidFill>
            <a:srgbClr val="FFFFFF"/>
          </a:solidFill>
          <a:ln w="0">
            <a:solidFill>
              <a:srgbClr val="000000"/>
            </a:solidFill>
            <a:round/>
            <a:headEnd/>
            <a:tailEnd/>
          </a:ln>
        </p:spPr>
        <p:txBody>
          <a:bodyPr/>
          <a:lstStyle/>
          <a:p>
            <a:endParaRPr lang="hu-HU" sz="1300">
              <a:solidFill>
                <a:srgbClr val="000000"/>
              </a:solidFill>
            </a:endParaRPr>
          </a:p>
        </p:txBody>
      </p:sp>
      <p:sp>
        <p:nvSpPr>
          <p:cNvPr id="10" name="Text Box 5"/>
          <p:cNvSpPr txBox="1">
            <a:spLocks noChangeArrowheads="1"/>
          </p:cNvSpPr>
          <p:nvPr/>
        </p:nvSpPr>
        <p:spPr bwMode="auto">
          <a:xfrm>
            <a:off x="5758151" y="2033845"/>
            <a:ext cx="111280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hangingPunct="1"/>
            <a:r>
              <a:rPr lang="hu-HU" sz="1300" b="1" dirty="0" smtClean="0">
                <a:solidFill>
                  <a:srgbClr val="000000"/>
                </a:solidFill>
              </a:rPr>
              <a:t>VFPv3/v4</a:t>
            </a:r>
            <a:endParaRPr lang="en-US" sz="1300" b="1" dirty="0">
              <a:solidFill>
                <a:srgbClr val="000000"/>
              </a:solidFill>
            </a:endParaRPr>
          </a:p>
        </p:txBody>
      </p:sp>
      <p:sp>
        <p:nvSpPr>
          <p:cNvPr id="11" name="TextBox 10"/>
          <p:cNvSpPr txBox="1"/>
          <p:nvPr/>
        </p:nvSpPr>
        <p:spPr>
          <a:xfrm>
            <a:off x="959100" y="2396237"/>
            <a:ext cx="2663037" cy="492443"/>
          </a:xfrm>
          <a:prstGeom prst="rect">
            <a:avLst/>
          </a:prstGeom>
          <a:noFill/>
        </p:spPr>
        <p:txBody>
          <a:bodyPr wrap="none" rtlCol="0">
            <a:spAutoFit/>
          </a:bodyPr>
          <a:lstStyle/>
          <a:p>
            <a:r>
              <a:rPr lang="hu-HU" sz="1300" dirty="0" smtClean="0"/>
              <a:t>Introduced in the ISA version</a:t>
            </a:r>
          </a:p>
          <a:p>
            <a:pPr algn="ctr"/>
            <a:r>
              <a:rPr lang="hu-HU" sz="1300" dirty="0" smtClean="0"/>
              <a:t> ARMv5</a:t>
            </a:r>
            <a:endParaRPr lang="hu-HU" sz="1300" dirty="0"/>
          </a:p>
        </p:txBody>
      </p:sp>
      <p:sp>
        <p:nvSpPr>
          <p:cNvPr id="12" name="TextBox 11"/>
          <p:cNvSpPr txBox="1"/>
          <p:nvPr/>
        </p:nvSpPr>
        <p:spPr>
          <a:xfrm>
            <a:off x="5054555" y="2368395"/>
            <a:ext cx="2663037" cy="492443"/>
          </a:xfrm>
          <a:prstGeom prst="rect">
            <a:avLst/>
          </a:prstGeom>
          <a:noFill/>
        </p:spPr>
        <p:txBody>
          <a:bodyPr wrap="none" rtlCol="0">
            <a:spAutoFit/>
          </a:bodyPr>
          <a:lstStyle/>
          <a:p>
            <a:r>
              <a:rPr lang="hu-HU" sz="1300" dirty="0" smtClean="0"/>
              <a:t>Introduced in the ISA version</a:t>
            </a:r>
          </a:p>
          <a:p>
            <a:pPr algn="ctr"/>
            <a:r>
              <a:rPr lang="hu-HU" sz="1300" dirty="0" smtClean="0"/>
              <a:t> ARMv6</a:t>
            </a:r>
            <a:endParaRPr lang="hu-HU" sz="1300" dirty="0"/>
          </a:p>
        </p:txBody>
      </p:sp>
      <p:sp>
        <p:nvSpPr>
          <p:cNvPr id="14" name="TextBox 13"/>
          <p:cNvSpPr txBox="1"/>
          <p:nvPr/>
        </p:nvSpPr>
        <p:spPr>
          <a:xfrm>
            <a:off x="4387222" y="2951108"/>
            <a:ext cx="4415248" cy="943848"/>
          </a:xfrm>
          <a:prstGeom prst="rect">
            <a:avLst/>
          </a:prstGeom>
          <a:noFill/>
        </p:spPr>
        <p:txBody>
          <a:bodyPr wrap="none" rtlCol="0">
            <a:spAutoFit/>
          </a:bodyPr>
          <a:lstStyle/>
          <a:p>
            <a:pPr marL="285750" indent="-285750">
              <a:buClr>
                <a:srgbClr val="000000"/>
              </a:buClr>
              <a:buFont typeface="Arial" panose="020B0604020202020204" pitchFamily="34" charset="0"/>
              <a:buChar char="•"/>
            </a:pPr>
            <a:r>
              <a:rPr lang="en-US" sz="1300" dirty="0">
                <a:solidFill>
                  <a:srgbClr val="0070C0"/>
                </a:solidFill>
              </a:rPr>
              <a:t>doubling the size of the </a:t>
            </a:r>
            <a:r>
              <a:rPr lang="hu-HU" sz="1300" dirty="0" smtClean="0">
                <a:solidFill>
                  <a:srgbClr val="0070C0"/>
                </a:solidFill>
              </a:rPr>
              <a:t>FP </a:t>
            </a:r>
            <a:r>
              <a:rPr lang="en-US" sz="1300" dirty="0" smtClean="0">
                <a:solidFill>
                  <a:srgbClr val="0070C0"/>
                </a:solidFill>
              </a:rPr>
              <a:t>register </a:t>
            </a:r>
            <a:r>
              <a:rPr lang="hu-HU" sz="1300" dirty="0" smtClean="0">
                <a:solidFill>
                  <a:srgbClr val="0070C0"/>
                </a:solidFill>
              </a:rPr>
              <a:t>set</a:t>
            </a:r>
            <a:r>
              <a:rPr lang="en-US" sz="1300" dirty="0" smtClean="0">
                <a:solidFill>
                  <a:srgbClr val="0070C0"/>
                </a:solidFill>
              </a:rPr>
              <a:t> to</a:t>
            </a:r>
            <a:endParaRPr lang="hu-HU" sz="1300" dirty="0" smtClean="0">
              <a:solidFill>
                <a:srgbClr val="0070C0"/>
              </a:solidFill>
            </a:endParaRPr>
          </a:p>
          <a:p>
            <a:pPr>
              <a:spcAft>
                <a:spcPts val="400"/>
              </a:spcAft>
              <a:buClr>
                <a:srgbClr val="000000"/>
              </a:buClr>
            </a:pPr>
            <a:r>
              <a:rPr lang="hu-HU" sz="1300" dirty="0">
                <a:solidFill>
                  <a:srgbClr val="0070C0"/>
                </a:solidFill>
              </a:rPr>
              <a:t> </a:t>
            </a:r>
            <a:r>
              <a:rPr lang="hu-HU" sz="1300" dirty="0" smtClean="0">
                <a:solidFill>
                  <a:srgbClr val="0070C0"/>
                </a:solidFill>
              </a:rPr>
              <a:t>     </a:t>
            </a:r>
            <a:r>
              <a:rPr lang="en-US" sz="1300" dirty="0" smtClean="0">
                <a:solidFill>
                  <a:srgbClr val="0070C0"/>
                </a:solidFill>
              </a:rPr>
              <a:t> </a:t>
            </a:r>
            <a:r>
              <a:rPr lang="en-US" sz="1300" dirty="0">
                <a:solidFill>
                  <a:srgbClr val="0070C0"/>
                </a:solidFill>
              </a:rPr>
              <a:t>32x64 </a:t>
            </a:r>
            <a:r>
              <a:rPr lang="hu-HU" sz="1300" dirty="0" smtClean="0">
                <a:solidFill>
                  <a:srgbClr val="0070C0"/>
                </a:solidFill>
              </a:rPr>
              <a:t>or 16x128 </a:t>
            </a:r>
            <a:r>
              <a:rPr lang="en-US" sz="1300" dirty="0" smtClean="0">
                <a:solidFill>
                  <a:srgbClr val="0070C0"/>
                </a:solidFill>
              </a:rPr>
              <a:t>bit </a:t>
            </a:r>
            <a:r>
              <a:rPr lang="en-US" sz="1300" dirty="0">
                <a:solidFill>
                  <a:srgbClr val="0070C0"/>
                </a:solidFill>
              </a:rPr>
              <a:t>registers, </a:t>
            </a:r>
            <a:r>
              <a:rPr lang="en-US" sz="1300" dirty="0">
                <a:solidFill>
                  <a:srgbClr val="000000"/>
                </a:solidFill>
              </a:rPr>
              <a:t>and</a:t>
            </a:r>
          </a:p>
          <a:p>
            <a:pPr marL="285750" indent="-285750">
              <a:buFont typeface="Arial" panose="020B0604020202020204" pitchFamily="34" charset="0"/>
              <a:buChar char="•"/>
            </a:pPr>
            <a:r>
              <a:rPr lang="hu-HU" sz="1300" dirty="0" smtClean="0">
                <a:solidFill>
                  <a:srgbClr val="000000"/>
                </a:solidFill>
              </a:rPr>
              <a:t>supporting oprations as in case of the previous</a:t>
            </a:r>
          </a:p>
          <a:p>
            <a:r>
              <a:rPr lang="hu-HU" sz="1300" dirty="0" smtClean="0">
                <a:solidFill>
                  <a:srgbClr val="000000"/>
                </a:solidFill>
              </a:rPr>
              <a:t>       vFPv2 version plus</a:t>
            </a:r>
            <a:endParaRPr lang="en-US" sz="1300" dirty="0"/>
          </a:p>
        </p:txBody>
      </p:sp>
      <p:sp>
        <p:nvSpPr>
          <p:cNvPr id="15" name="TextBox 14"/>
          <p:cNvSpPr txBox="1"/>
          <p:nvPr/>
        </p:nvSpPr>
        <p:spPr>
          <a:xfrm>
            <a:off x="381777" y="2978950"/>
            <a:ext cx="3231975" cy="743793"/>
          </a:xfrm>
          <a:prstGeom prst="rect">
            <a:avLst/>
          </a:prstGeom>
          <a:noFill/>
        </p:spPr>
        <p:txBody>
          <a:bodyPr wrap="none" rtlCol="0">
            <a:spAutoFit/>
          </a:bodyPr>
          <a:lstStyle/>
          <a:p>
            <a:pPr marL="285750" indent="-285750">
              <a:buFont typeface="Arial" panose="020B0604020202020204" pitchFamily="34" charset="0"/>
              <a:buChar char="•"/>
            </a:pPr>
            <a:r>
              <a:rPr lang="hu-HU" sz="1300" dirty="0" smtClean="0"/>
              <a:t>introduction of an </a:t>
            </a:r>
            <a:r>
              <a:rPr lang="hu-HU" sz="1300" dirty="0" smtClean="0">
                <a:solidFill>
                  <a:srgbClr val="0070C0"/>
                </a:solidFill>
              </a:rPr>
              <a:t>FP register set</a:t>
            </a:r>
          </a:p>
          <a:p>
            <a:pPr>
              <a:spcAft>
                <a:spcPts val="400"/>
              </a:spcAft>
            </a:pPr>
            <a:r>
              <a:rPr lang="hu-HU" sz="1300" dirty="0">
                <a:solidFill>
                  <a:srgbClr val="0070C0"/>
                </a:solidFill>
              </a:rPr>
              <a:t> </a:t>
            </a:r>
            <a:r>
              <a:rPr lang="hu-HU" sz="1300" dirty="0" smtClean="0">
                <a:solidFill>
                  <a:srgbClr val="0070C0"/>
                </a:solidFill>
              </a:rPr>
              <a:t>      </a:t>
            </a:r>
            <a:r>
              <a:rPr lang="hu-HU" sz="1300" dirty="0" smtClean="0"/>
              <a:t>(32x32 or 16x64 bit)</a:t>
            </a:r>
          </a:p>
          <a:p>
            <a:pPr marL="285750" indent="-285750">
              <a:buFont typeface="Arial" panose="020B0604020202020204" pitchFamily="34" charset="0"/>
              <a:buChar char="•"/>
            </a:pPr>
            <a:r>
              <a:rPr lang="hu-HU" sz="1300" dirty="0" smtClean="0"/>
              <a:t>supporting operations on</a:t>
            </a:r>
            <a:r>
              <a:rPr lang="hu-HU" sz="1300" dirty="0" smtClean="0">
                <a:solidFill>
                  <a:srgbClr val="0070C0"/>
                </a:solidFill>
              </a:rPr>
              <a:t>       </a:t>
            </a:r>
            <a:endParaRPr lang="en-US" sz="1300" dirty="0">
              <a:solidFill>
                <a:srgbClr val="0070C0"/>
              </a:solidFill>
            </a:endParaRPr>
          </a:p>
        </p:txBody>
      </p:sp>
      <p:sp>
        <p:nvSpPr>
          <p:cNvPr id="16" name="TextBox 15"/>
          <p:cNvSpPr txBox="1"/>
          <p:nvPr/>
        </p:nvSpPr>
        <p:spPr>
          <a:xfrm>
            <a:off x="959100" y="3692980"/>
            <a:ext cx="3230500" cy="730969"/>
          </a:xfrm>
          <a:prstGeom prst="rect">
            <a:avLst/>
          </a:prstGeom>
          <a:noFill/>
        </p:spPr>
        <p:txBody>
          <a:bodyPr wrap="none" rtlCol="0">
            <a:spAutoFit/>
          </a:bodyPr>
          <a:lstStyle/>
          <a:p>
            <a:pPr marL="285750" lvl="0" indent="-285750">
              <a:spcAft>
                <a:spcPts val="300"/>
              </a:spcAft>
              <a:buFont typeface="Arial" panose="020B0604020202020204" pitchFamily="34" charset="0"/>
              <a:buChar char="•"/>
            </a:pPr>
            <a:r>
              <a:rPr lang="hu-HU" sz="1300" dirty="0">
                <a:solidFill>
                  <a:srgbClr val="0070C0"/>
                </a:solidFill>
              </a:rPr>
              <a:t>scalar FP data </a:t>
            </a:r>
            <a:r>
              <a:rPr lang="hu-HU" sz="1300" dirty="0">
                <a:solidFill>
                  <a:srgbClr val="000000"/>
                </a:solidFill>
              </a:rPr>
              <a:t>(FP32/FP64) and</a:t>
            </a:r>
          </a:p>
          <a:p>
            <a:pPr marL="285750" lvl="0" indent="-285750">
              <a:buFont typeface="Arial" panose="020B0604020202020204" pitchFamily="34" charset="0"/>
              <a:buChar char="•"/>
            </a:pPr>
            <a:r>
              <a:rPr lang="hu-HU" sz="1300" dirty="0" smtClean="0">
                <a:solidFill>
                  <a:srgbClr val="0070C0"/>
                </a:solidFill>
              </a:rPr>
              <a:t>serially </a:t>
            </a:r>
            <a:r>
              <a:rPr lang="hu-HU" sz="1300" dirty="0">
                <a:solidFill>
                  <a:srgbClr val="0070C0"/>
                </a:solidFill>
              </a:rPr>
              <a:t>processed FP vector data</a:t>
            </a:r>
          </a:p>
          <a:p>
            <a:pPr lvl="0"/>
            <a:r>
              <a:rPr lang="hu-HU" sz="1300" dirty="0">
                <a:solidFill>
                  <a:srgbClr val="0070C0"/>
                </a:solidFill>
              </a:rPr>
              <a:t>        </a:t>
            </a:r>
            <a:r>
              <a:rPr lang="hu-HU" sz="1300" dirty="0" smtClean="0"/>
              <a:t>(up </a:t>
            </a:r>
            <a:r>
              <a:rPr lang="hu-HU" sz="1300" dirty="0"/>
              <a:t>to 8xFP32 or 4xFP64</a:t>
            </a:r>
            <a:r>
              <a:rPr lang="hu-HU" sz="1300" dirty="0" smtClean="0"/>
              <a:t>)</a:t>
            </a:r>
            <a:endParaRPr lang="en-US" dirty="0"/>
          </a:p>
        </p:txBody>
      </p:sp>
      <p:sp>
        <p:nvSpPr>
          <p:cNvPr id="17" name="TextBox 16"/>
          <p:cNvSpPr txBox="1"/>
          <p:nvPr/>
        </p:nvSpPr>
        <p:spPr>
          <a:xfrm>
            <a:off x="5035385" y="3879050"/>
            <a:ext cx="3660105" cy="1143903"/>
          </a:xfrm>
          <a:prstGeom prst="rect">
            <a:avLst/>
          </a:prstGeom>
          <a:noFill/>
        </p:spPr>
        <p:txBody>
          <a:bodyPr wrap="none" rtlCol="0">
            <a:spAutoFit/>
          </a:bodyPr>
          <a:lstStyle/>
          <a:p>
            <a:pPr marL="285750" lvl="0" indent="-285750">
              <a:buFont typeface="Arial" panose="020B0604020202020204" pitchFamily="34" charset="0"/>
              <a:buChar char="•"/>
            </a:pPr>
            <a:r>
              <a:rPr lang="hu-HU" sz="1300" dirty="0" smtClean="0">
                <a:solidFill>
                  <a:srgbClr val="000000"/>
                </a:solidFill>
              </a:rPr>
              <a:t>providing </a:t>
            </a:r>
            <a:r>
              <a:rPr lang="en-US" sz="1300" dirty="0" smtClean="0">
                <a:solidFill>
                  <a:srgbClr val="000000"/>
                </a:solidFill>
              </a:rPr>
              <a:t>instructions </a:t>
            </a:r>
            <a:r>
              <a:rPr lang="en-US" sz="1300" dirty="0">
                <a:solidFill>
                  <a:srgbClr val="000000"/>
                </a:solidFill>
              </a:rPr>
              <a:t>that perform</a:t>
            </a:r>
            <a:endParaRPr lang="hu-HU" sz="1300" dirty="0">
              <a:solidFill>
                <a:srgbClr val="000000"/>
              </a:solidFill>
            </a:endParaRPr>
          </a:p>
          <a:p>
            <a:pPr lvl="0"/>
            <a:r>
              <a:rPr lang="hu-HU" sz="1300" dirty="0">
                <a:solidFill>
                  <a:srgbClr val="000000"/>
                </a:solidFill>
              </a:rPr>
              <a:t>      </a:t>
            </a:r>
            <a:r>
              <a:rPr lang="en-US" sz="1300" dirty="0">
                <a:solidFill>
                  <a:srgbClr val="000000"/>
                </a:solidFill>
              </a:rPr>
              <a:t> </a:t>
            </a:r>
            <a:r>
              <a:rPr lang="en-US" sz="1300" dirty="0">
                <a:solidFill>
                  <a:srgbClr val="0070C0"/>
                </a:solidFill>
              </a:rPr>
              <a:t>conversions between</a:t>
            </a:r>
            <a:r>
              <a:rPr lang="hu-HU" sz="1300" dirty="0">
                <a:solidFill>
                  <a:srgbClr val="0070C0"/>
                </a:solidFill>
              </a:rPr>
              <a:t> </a:t>
            </a:r>
            <a:r>
              <a:rPr lang="en-US" sz="1300" dirty="0" smtClean="0">
                <a:solidFill>
                  <a:srgbClr val="0070C0"/>
                </a:solidFill>
              </a:rPr>
              <a:t>F</a:t>
            </a:r>
            <a:r>
              <a:rPr lang="hu-HU" sz="1300" dirty="0" smtClean="0">
                <a:solidFill>
                  <a:srgbClr val="0070C0"/>
                </a:solidFill>
              </a:rPr>
              <a:t>P16 and FP32</a:t>
            </a:r>
          </a:p>
          <a:p>
            <a:pPr lvl="0">
              <a:spcAft>
                <a:spcPts val="400"/>
              </a:spcAft>
            </a:pPr>
            <a:r>
              <a:rPr lang="hu-HU" sz="1300" dirty="0">
                <a:solidFill>
                  <a:srgbClr val="0070C0"/>
                </a:solidFill>
              </a:rPr>
              <a:t> </a:t>
            </a:r>
            <a:r>
              <a:rPr lang="hu-HU" sz="1300" dirty="0" smtClean="0">
                <a:solidFill>
                  <a:srgbClr val="0070C0"/>
                </a:solidFill>
              </a:rPr>
              <a:t>      or FP64 data (since the VFP3) </a:t>
            </a:r>
            <a:r>
              <a:rPr lang="hu-HU" sz="1300" dirty="0" smtClean="0"/>
              <a:t>and </a:t>
            </a:r>
          </a:p>
          <a:p>
            <a:pPr marL="285750" lvl="0" indent="-285750">
              <a:buFont typeface="Arial" panose="020B0604020202020204" pitchFamily="34" charset="0"/>
              <a:buChar char="•"/>
            </a:pPr>
            <a:r>
              <a:rPr lang="hu-HU" sz="1300" dirty="0" smtClean="0">
                <a:solidFill>
                  <a:srgbClr val="0070C0"/>
                </a:solidFill>
              </a:rPr>
              <a:t>additonally FMA operations (in the</a:t>
            </a:r>
          </a:p>
          <a:p>
            <a:pPr lvl="0"/>
            <a:r>
              <a:rPr lang="hu-HU" sz="1300" dirty="0" smtClean="0">
                <a:solidFill>
                  <a:srgbClr val="0070C0"/>
                </a:solidFill>
              </a:rPr>
              <a:t>        VFP4 extension).</a:t>
            </a:r>
            <a:endParaRPr lang="en-US" dirty="0"/>
          </a:p>
        </p:txBody>
      </p:sp>
    </p:spTree>
    <p:extLst>
      <p:ext uri="{BB962C8B-B14F-4D97-AF65-F5344CB8AC3E}">
        <p14:creationId xmlns:p14="http://schemas.microsoft.com/office/powerpoint/2010/main" val="69625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9" grpId="0" animBg="1"/>
      <p:bldP spid="10" grpId="0"/>
      <p:bldP spid="11" grpId="0"/>
      <p:bldP spid="12" grpId="0"/>
      <p:bldP spid="14" grpId="0"/>
      <p:bldP spid="1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2.2.3.4 Advanced SIMD (NEON) extension </a:t>
            </a:r>
            <a:r>
              <a:rPr lang="hu-HU" dirty="0" smtClean="0"/>
              <a:t>(1)</a:t>
            </a:r>
            <a:endParaRPr lang="en-US" dirty="0"/>
          </a:p>
        </p:txBody>
      </p:sp>
      <p:sp>
        <p:nvSpPr>
          <p:cNvPr id="4" name="Rounded Rectangle 3"/>
          <p:cNvSpPr/>
          <p:nvPr/>
        </p:nvSpPr>
        <p:spPr bwMode="auto">
          <a:xfrm>
            <a:off x="26495" y="4284916"/>
            <a:ext cx="5651383" cy="1368000"/>
          </a:xfrm>
          <a:prstGeom prst="roundRect">
            <a:avLst/>
          </a:prstGeom>
          <a:solidFill>
            <a:srgbClr val="CDE9EB"/>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effectLst/>
              <a:latin typeface="Verdana" pitchFamily="34" charset="0"/>
            </a:endParaRPr>
          </a:p>
        </p:txBody>
      </p:sp>
      <p:sp>
        <p:nvSpPr>
          <p:cNvPr id="5" name="Rounded Rectangle 4"/>
          <p:cNvSpPr/>
          <p:nvPr/>
        </p:nvSpPr>
        <p:spPr bwMode="auto">
          <a:xfrm>
            <a:off x="1949743" y="5704764"/>
            <a:ext cx="3708000" cy="1080000"/>
          </a:xfrm>
          <a:prstGeom prst="roundRect">
            <a:avLst/>
          </a:prstGeom>
          <a:solidFill>
            <a:srgbClr val="FFEBAB"/>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
        <p:nvSpPr>
          <p:cNvPr id="6" name="TextBox 5"/>
          <p:cNvSpPr txBox="1"/>
          <p:nvPr/>
        </p:nvSpPr>
        <p:spPr>
          <a:xfrm>
            <a:off x="909214" y="4720001"/>
            <a:ext cx="827471" cy="276999"/>
          </a:xfrm>
          <a:prstGeom prst="rect">
            <a:avLst/>
          </a:prstGeom>
          <a:noFill/>
        </p:spPr>
        <p:txBody>
          <a:bodyPr wrap="none" rtlCol="0">
            <a:spAutoFit/>
          </a:bodyPr>
          <a:lstStyle/>
          <a:p>
            <a:r>
              <a:rPr lang="hu-HU" sz="1200" dirty="0" smtClean="0"/>
              <a:t>FP32/64</a:t>
            </a:r>
            <a:endParaRPr lang="en-US" sz="1200" dirty="0"/>
          </a:p>
        </p:txBody>
      </p:sp>
      <p:sp>
        <p:nvSpPr>
          <p:cNvPr id="7" name="TextBox 6"/>
          <p:cNvSpPr txBox="1"/>
          <p:nvPr/>
        </p:nvSpPr>
        <p:spPr>
          <a:xfrm>
            <a:off x="75357" y="5171799"/>
            <a:ext cx="2429190" cy="461665"/>
          </a:xfrm>
          <a:prstGeom prst="rect">
            <a:avLst/>
          </a:prstGeom>
          <a:noFill/>
        </p:spPr>
        <p:txBody>
          <a:bodyPr wrap="none" rtlCol="0">
            <a:spAutoFit/>
          </a:bodyPr>
          <a:lstStyle/>
          <a:p>
            <a:pPr algn="ctr"/>
            <a:r>
              <a:rPr lang="hu-HU" sz="1200" dirty="0" smtClean="0"/>
              <a:t>Up to 8xFP32 or 4xFP64</a:t>
            </a:r>
          </a:p>
          <a:p>
            <a:pPr algn="ctr"/>
            <a:r>
              <a:rPr lang="hu-HU" sz="1200" dirty="0" smtClean="0"/>
              <a:t>operationsc serially executed</a:t>
            </a:r>
            <a:endParaRPr lang="en-US" sz="1200" dirty="0"/>
          </a:p>
        </p:txBody>
      </p:sp>
      <p:sp>
        <p:nvSpPr>
          <p:cNvPr id="8" name="TextBox 7"/>
          <p:cNvSpPr txBox="1"/>
          <p:nvPr/>
        </p:nvSpPr>
        <p:spPr>
          <a:xfrm>
            <a:off x="2848880" y="5171799"/>
            <a:ext cx="2349041" cy="461665"/>
          </a:xfrm>
          <a:prstGeom prst="rect">
            <a:avLst/>
          </a:prstGeom>
          <a:noFill/>
        </p:spPr>
        <p:txBody>
          <a:bodyPr wrap="none" rtlCol="0">
            <a:spAutoFit/>
          </a:bodyPr>
          <a:lstStyle/>
          <a:p>
            <a:pPr algn="ctr"/>
            <a:r>
              <a:rPr lang="hu-HU" sz="1200" dirty="0" smtClean="0"/>
              <a:t>Up to 8xFP32 or 4xFP64</a:t>
            </a:r>
          </a:p>
          <a:p>
            <a:pPr algn="ctr"/>
            <a:r>
              <a:rPr lang="hu-HU" sz="1200" dirty="0" smtClean="0"/>
              <a:t>operations serially executed</a:t>
            </a:r>
            <a:endParaRPr lang="en-US" sz="1200" dirty="0"/>
          </a:p>
        </p:txBody>
      </p:sp>
      <p:sp>
        <p:nvSpPr>
          <p:cNvPr id="9" name="TextBox 8"/>
          <p:cNvSpPr txBox="1"/>
          <p:nvPr/>
        </p:nvSpPr>
        <p:spPr>
          <a:xfrm>
            <a:off x="3451488" y="4763947"/>
            <a:ext cx="1159292" cy="276999"/>
          </a:xfrm>
          <a:prstGeom prst="rect">
            <a:avLst/>
          </a:prstGeom>
          <a:noFill/>
        </p:spPr>
        <p:txBody>
          <a:bodyPr wrap="none" rtlCol="0">
            <a:spAutoFit/>
          </a:bodyPr>
          <a:lstStyle/>
          <a:p>
            <a:pPr algn="ctr"/>
            <a:r>
              <a:rPr lang="hu-HU" sz="1200" dirty="0" smtClean="0"/>
              <a:t>FP16</a:t>
            </a:r>
            <a:r>
              <a:rPr lang="hu-HU" sz="1200" baseline="30000" dirty="0" smtClean="0"/>
              <a:t>1</a:t>
            </a:r>
            <a:r>
              <a:rPr lang="hu-HU" sz="1200" dirty="0" smtClean="0"/>
              <a:t>/32/64</a:t>
            </a:r>
            <a:endParaRPr lang="en-US" sz="1200" dirty="0"/>
          </a:p>
        </p:txBody>
      </p:sp>
      <p:sp>
        <p:nvSpPr>
          <p:cNvPr id="10" name="TextBox 9"/>
          <p:cNvSpPr txBox="1"/>
          <p:nvPr/>
        </p:nvSpPr>
        <p:spPr>
          <a:xfrm>
            <a:off x="0" y="4540582"/>
            <a:ext cx="1061509" cy="276999"/>
          </a:xfrm>
          <a:prstGeom prst="rect">
            <a:avLst/>
          </a:prstGeom>
          <a:noFill/>
        </p:spPr>
        <p:txBody>
          <a:bodyPr wrap="none" rtlCol="0">
            <a:spAutoFit/>
          </a:bodyPr>
          <a:lstStyle/>
          <a:p>
            <a:r>
              <a:rPr lang="hu-HU" sz="1200" i="1" dirty="0" smtClean="0">
                <a:solidFill>
                  <a:srgbClr val="0070C0"/>
                </a:solidFill>
              </a:rPr>
              <a:t>Scalar data</a:t>
            </a:r>
            <a:endParaRPr lang="en-US" sz="1200" i="1" dirty="0">
              <a:solidFill>
                <a:srgbClr val="0070C0"/>
              </a:solidFill>
            </a:endParaRPr>
          </a:p>
        </p:txBody>
      </p:sp>
      <p:sp>
        <p:nvSpPr>
          <p:cNvPr id="11" name="TextBox 10"/>
          <p:cNvSpPr txBox="1"/>
          <p:nvPr/>
        </p:nvSpPr>
        <p:spPr>
          <a:xfrm>
            <a:off x="-18510" y="4946147"/>
            <a:ext cx="2810385" cy="276999"/>
          </a:xfrm>
          <a:prstGeom prst="rect">
            <a:avLst/>
          </a:prstGeom>
          <a:noFill/>
        </p:spPr>
        <p:txBody>
          <a:bodyPr wrap="none" rtlCol="0">
            <a:spAutoFit/>
          </a:bodyPr>
          <a:lstStyle/>
          <a:p>
            <a:r>
              <a:rPr lang="hu-HU" sz="1200" i="1" dirty="0" smtClean="0">
                <a:solidFill>
                  <a:srgbClr val="0070C0"/>
                </a:solidFill>
              </a:rPr>
              <a:t>Serially processed FP vector data</a:t>
            </a:r>
            <a:endParaRPr lang="en-US" sz="1200" i="1" dirty="0">
              <a:solidFill>
                <a:srgbClr val="0070C0"/>
              </a:solidFill>
            </a:endParaRPr>
          </a:p>
        </p:txBody>
      </p:sp>
      <p:sp>
        <p:nvSpPr>
          <p:cNvPr id="12" name="TextBox 11"/>
          <p:cNvSpPr txBox="1"/>
          <p:nvPr/>
        </p:nvSpPr>
        <p:spPr>
          <a:xfrm>
            <a:off x="2353278" y="6158043"/>
            <a:ext cx="2970942" cy="646331"/>
          </a:xfrm>
          <a:prstGeom prst="rect">
            <a:avLst/>
          </a:prstGeom>
          <a:noFill/>
        </p:spPr>
        <p:txBody>
          <a:bodyPr wrap="none" rtlCol="0">
            <a:spAutoFit/>
          </a:bodyPr>
          <a:lstStyle/>
          <a:p>
            <a:pPr algn="ctr"/>
            <a:r>
              <a:rPr lang="hu-HU" sz="1200" dirty="0" smtClean="0"/>
              <a:t>64/128-bit wide SIMD (vector) data</a:t>
            </a:r>
          </a:p>
          <a:p>
            <a:pPr algn="ctr"/>
            <a:r>
              <a:rPr lang="hu-HU" sz="1200" dirty="0" smtClean="0"/>
              <a:t>FX8/16/32/64</a:t>
            </a:r>
          </a:p>
          <a:p>
            <a:pPr algn="ctr"/>
            <a:r>
              <a:rPr lang="hu-HU" sz="1200" dirty="0" smtClean="0"/>
              <a:t>FP16</a:t>
            </a:r>
            <a:r>
              <a:rPr lang="hu-HU" sz="1200" baseline="30000" dirty="0" smtClean="0"/>
              <a:t>3</a:t>
            </a:r>
            <a:r>
              <a:rPr lang="hu-HU" sz="1200" dirty="0" smtClean="0"/>
              <a:t>/32/64 operations</a:t>
            </a:r>
            <a:endParaRPr lang="en-US" sz="1200" dirty="0"/>
          </a:p>
        </p:txBody>
      </p:sp>
      <p:sp>
        <p:nvSpPr>
          <p:cNvPr id="13" name="TextBox 12"/>
          <p:cNvSpPr txBox="1"/>
          <p:nvPr/>
        </p:nvSpPr>
        <p:spPr>
          <a:xfrm>
            <a:off x="1931620" y="5940842"/>
            <a:ext cx="1000595" cy="276999"/>
          </a:xfrm>
          <a:prstGeom prst="rect">
            <a:avLst/>
          </a:prstGeom>
          <a:noFill/>
        </p:spPr>
        <p:txBody>
          <a:bodyPr wrap="none" rtlCol="0">
            <a:spAutoFit/>
          </a:bodyPr>
          <a:lstStyle/>
          <a:p>
            <a:r>
              <a:rPr lang="hu-HU" sz="1200" i="1" dirty="0" smtClean="0">
                <a:solidFill>
                  <a:srgbClr val="0070C0"/>
                </a:solidFill>
              </a:rPr>
              <a:t>SIMD data</a:t>
            </a:r>
            <a:endParaRPr lang="en-US" sz="1200" i="1" dirty="0">
              <a:solidFill>
                <a:srgbClr val="0070C0"/>
              </a:solidFill>
            </a:endParaRPr>
          </a:p>
        </p:txBody>
      </p:sp>
      <p:sp>
        <p:nvSpPr>
          <p:cNvPr id="14" name="TextBox 13"/>
          <p:cNvSpPr txBox="1"/>
          <p:nvPr/>
        </p:nvSpPr>
        <p:spPr>
          <a:xfrm>
            <a:off x="298318" y="4304624"/>
            <a:ext cx="2087431" cy="292388"/>
          </a:xfrm>
          <a:prstGeom prst="rect">
            <a:avLst/>
          </a:prstGeom>
          <a:noFill/>
        </p:spPr>
        <p:txBody>
          <a:bodyPr wrap="none" rtlCol="0">
            <a:spAutoFit/>
          </a:bodyPr>
          <a:lstStyle/>
          <a:p>
            <a:pPr algn="ctr"/>
            <a:r>
              <a:rPr lang="hu-HU" sz="1300" b="1" dirty="0" smtClean="0">
                <a:solidFill>
                  <a:srgbClr val="FF0000"/>
                </a:solidFill>
              </a:rPr>
              <a:t>VFPv1/v2 extension</a:t>
            </a:r>
          </a:p>
        </p:txBody>
      </p:sp>
      <p:sp>
        <p:nvSpPr>
          <p:cNvPr id="15" name="TextBox 14"/>
          <p:cNvSpPr txBox="1"/>
          <p:nvPr/>
        </p:nvSpPr>
        <p:spPr>
          <a:xfrm>
            <a:off x="2140245" y="5707222"/>
            <a:ext cx="3411511" cy="292388"/>
          </a:xfrm>
          <a:prstGeom prst="rect">
            <a:avLst/>
          </a:prstGeom>
          <a:noFill/>
        </p:spPr>
        <p:txBody>
          <a:bodyPr wrap="none" rtlCol="0">
            <a:spAutoFit/>
          </a:bodyPr>
          <a:lstStyle/>
          <a:p>
            <a:pPr algn="ctr"/>
            <a:r>
              <a:rPr lang="hu-HU" sz="1300" b="1" dirty="0" smtClean="0">
                <a:solidFill>
                  <a:srgbClr val="FF0000"/>
                </a:solidFill>
              </a:rPr>
              <a:t>Advanced SIMD (NEON) extension</a:t>
            </a:r>
            <a:endParaRPr lang="en-US" sz="1300" b="1" dirty="0">
              <a:solidFill>
                <a:srgbClr val="FF0000"/>
              </a:solidFill>
            </a:endParaRPr>
          </a:p>
        </p:txBody>
      </p:sp>
      <p:sp>
        <p:nvSpPr>
          <p:cNvPr id="17" name="Rounded Rectangle 16"/>
          <p:cNvSpPr/>
          <p:nvPr/>
        </p:nvSpPr>
        <p:spPr bwMode="auto">
          <a:xfrm>
            <a:off x="5838365" y="4284916"/>
            <a:ext cx="3132000" cy="1872000"/>
          </a:xfrm>
          <a:prstGeom prst="roundRect">
            <a:avLst/>
          </a:prstGeom>
          <a:solidFill>
            <a:srgbClr val="FFB9B9"/>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18" name="TextBox 17"/>
          <p:cNvSpPr txBox="1"/>
          <p:nvPr/>
        </p:nvSpPr>
        <p:spPr>
          <a:xfrm>
            <a:off x="6310939" y="5374290"/>
            <a:ext cx="2294218" cy="646331"/>
          </a:xfrm>
          <a:prstGeom prst="rect">
            <a:avLst/>
          </a:prstGeom>
          <a:noFill/>
        </p:spPr>
        <p:txBody>
          <a:bodyPr wrap="none" rtlCol="0">
            <a:spAutoFit/>
          </a:bodyPr>
          <a:lstStyle/>
          <a:p>
            <a:pPr algn="ctr"/>
            <a:r>
              <a:rPr lang="hu-HU" sz="1200" dirty="0" smtClean="0"/>
              <a:t>64/128-bit wide SIMD data</a:t>
            </a:r>
          </a:p>
          <a:p>
            <a:pPr algn="ctr"/>
            <a:r>
              <a:rPr lang="hu-HU" sz="1200" dirty="0" smtClean="0"/>
              <a:t>FX8/16/32/64</a:t>
            </a:r>
          </a:p>
          <a:p>
            <a:pPr algn="ctr"/>
            <a:r>
              <a:rPr lang="hu-HU" sz="1200" dirty="0" smtClean="0"/>
              <a:t>FP16</a:t>
            </a:r>
            <a:r>
              <a:rPr lang="hu-HU" sz="1200" baseline="30000" dirty="0" smtClean="0"/>
              <a:t>3</a:t>
            </a:r>
            <a:r>
              <a:rPr lang="hu-HU" sz="1200" dirty="0" smtClean="0"/>
              <a:t>/32/64 operations</a:t>
            </a:r>
            <a:endParaRPr lang="en-US" sz="1200" dirty="0"/>
          </a:p>
        </p:txBody>
      </p:sp>
      <p:sp>
        <p:nvSpPr>
          <p:cNvPr id="19" name="TextBox 18"/>
          <p:cNvSpPr txBox="1"/>
          <p:nvPr/>
        </p:nvSpPr>
        <p:spPr>
          <a:xfrm>
            <a:off x="6843418" y="4894316"/>
            <a:ext cx="1159292" cy="276999"/>
          </a:xfrm>
          <a:prstGeom prst="rect">
            <a:avLst/>
          </a:prstGeom>
          <a:noFill/>
        </p:spPr>
        <p:txBody>
          <a:bodyPr wrap="none" rtlCol="0">
            <a:spAutoFit/>
          </a:bodyPr>
          <a:lstStyle/>
          <a:p>
            <a:pPr algn="ctr"/>
            <a:r>
              <a:rPr lang="hu-HU" sz="1200" dirty="0" smtClean="0"/>
              <a:t>FP16</a:t>
            </a:r>
            <a:r>
              <a:rPr lang="hu-HU" sz="1200" baseline="30000" dirty="0" smtClean="0"/>
              <a:t>1</a:t>
            </a:r>
            <a:r>
              <a:rPr lang="hu-HU" sz="1200" dirty="0" smtClean="0"/>
              <a:t>/32/64</a:t>
            </a:r>
            <a:endParaRPr lang="en-US" sz="1200" dirty="0"/>
          </a:p>
        </p:txBody>
      </p:sp>
      <p:sp>
        <p:nvSpPr>
          <p:cNvPr id="20" name="TextBox 19"/>
          <p:cNvSpPr txBox="1"/>
          <p:nvPr/>
        </p:nvSpPr>
        <p:spPr>
          <a:xfrm>
            <a:off x="6237185" y="4310425"/>
            <a:ext cx="2358338" cy="292388"/>
          </a:xfrm>
          <a:prstGeom prst="rect">
            <a:avLst/>
          </a:prstGeom>
          <a:noFill/>
        </p:spPr>
        <p:txBody>
          <a:bodyPr wrap="none" rtlCol="0">
            <a:spAutoFit/>
          </a:bodyPr>
          <a:lstStyle/>
          <a:p>
            <a:pPr algn="ctr"/>
            <a:r>
              <a:rPr lang="hu-HU" sz="1300" b="1" dirty="0" smtClean="0">
                <a:solidFill>
                  <a:srgbClr val="FF0000"/>
                </a:solidFill>
              </a:rPr>
              <a:t>SIMD and FP extension</a:t>
            </a:r>
          </a:p>
        </p:txBody>
      </p:sp>
      <p:grpSp>
        <p:nvGrpSpPr>
          <p:cNvPr id="21" name="Group 20"/>
          <p:cNvGrpSpPr/>
          <p:nvPr/>
        </p:nvGrpSpPr>
        <p:grpSpPr>
          <a:xfrm>
            <a:off x="251520" y="1161096"/>
            <a:ext cx="8685965" cy="3085714"/>
            <a:chOff x="251520" y="948951"/>
            <a:chExt cx="8685965" cy="3085714"/>
          </a:xfrm>
        </p:grpSpPr>
        <p:sp>
          <p:nvSpPr>
            <p:cNvPr id="22" name="TextBox 21"/>
            <p:cNvSpPr txBox="1"/>
            <p:nvPr/>
          </p:nvSpPr>
          <p:spPr>
            <a:xfrm>
              <a:off x="841679" y="955920"/>
              <a:ext cx="779381" cy="276999"/>
            </a:xfrm>
            <a:prstGeom prst="rect">
              <a:avLst/>
            </a:prstGeom>
            <a:noFill/>
          </p:spPr>
          <p:txBody>
            <a:bodyPr wrap="none" rtlCol="0">
              <a:spAutoFit/>
            </a:bodyPr>
            <a:lstStyle/>
            <a:p>
              <a:r>
                <a:rPr lang="hu-HU" sz="1200" b="1" dirty="0" smtClean="0"/>
                <a:t>ARMv5</a:t>
              </a:r>
              <a:endParaRPr lang="en-US" sz="1200" b="1" dirty="0"/>
            </a:p>
          </p:txBody>
        </p:sp>
        <p:sp>
          <p:nvSpPr>
            <p:cNvPr id="23" name="TextBox 22"/>
            <p:cNvSpPr txBox="1"/>
            <p:nvPr/>
          </p:nvSpPr>
          <p:spPr>
            <a:xfrm>
              <a:off x="2771800" y="955920"/>
              <a:ext cx="2553905" cy="461665"/>
            </a:xfrm>
            <a:prstGeom prst="rect">
              <a:avLst/>
            </a:prstGeom>
            <a:noFill/>
          </p:spPr>
          <p:txBody>
            <a:bodyPr wrap="none" rtlCol="0">
              <a:spAutoFit/>
            </a:bodyPr>
            <a:lstStyle/>
            <a:p>
              <a:pPr algn="ctr"/>
              <a:r>
                <a:rPr lang="hu-HU" sz="1200" b="1" dirty="0" smtClean="0"/>
                <a:t>ARMv7</a:t>
              </a:r>
            </a:p>
            <a:p>
              <a:pPr algn="ctr"/>
              <a:r>
                <a:rPr lang="hu-HU" sz="1200" b="1" dirty="0" smtClean="0"/>
                <a:t>(or ARMv8 AArch32 mode) </a:t>
              </a:r>
              <a:endParaRPr lang="en-US" sz="1200" b="1" dirty="0"/>
            </a:p>
          </p:txBody>
        </p:sp>
        <p:sp>
          <p:nvSpPr>
            <p:cNvPr id="24" name="TextBox 23"/>
            <p:cNvSpPr txBox="1"/>
            <p:nvPr/>
          </p:nvSpPr>
          <p:spPr>
            <a:xfrm>
              <a:off x="6617605" y="948951"/>
              <a:ext cx="1617752" cy="461665"/>
            </a:xfrm>
            <a:prstGeom prst="rect">
              <a:avLst/>
            </a:prstGeom>
            <a:noFill/>
          </p:spPr>
          <p:txBody>
            <a:bodyPr wrap="none" rtlCol="0">
              <a:spAutoFit/>
            </a:bodyPr>
            <a:lstStyle/>
            <a:p>
              <a:pPr algn="ctr"/>
              <a:r>
                <a:rPr lang="hu-HU" sz="1200" b="1" dirty="0" smtClean="0"/>
                <a:t>ARMv8</a:t>
              </a:r>
            </a:p>
            <a:p>
              <a:pPr algn="ctr"/>
              <a:r>
                <a:rPr lang="hu-HU" sz="1200" b="1" dirty="0" smtClean="0"/>
                <a:t>(AArch64 mode)</a:t>
              </a:r>
              <a:endParaRPr lang="en-US" sz="1200" b="1" dirty="0"/>
            </a:p>
          </p:txBody>
        </p:sp>
        <p:sp>
          <p:nvSpPr>
            <p:cNvPr id="25" name="Rectangle 24"/>
            <p:cNvSpPr/>
            <p:nvPr/>
          </p:nvSpPr>
          <p:spPr bwMode="auto">
            <a:xfrm>
              <a:off x="6057485" y="2226624"/>
              <a:ext cx="2880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26" name="Rectangle 25"/>
            <p:cNvSpPr/>
            <p:nvPr/>
          </p:nvSpPr>
          <p:spPr bwMode="auto">
            <a:xfrm>
              <a:off x="2771800" y="3350783"/>
              <a:ext cx="2880000" cy="405683"/>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27" name="Rectangle 26"/>
            <p:cNvSpPr/>
            <p:nvPr/>
          </p:nvSpPr>
          <p:spPr bwMode="auto">
            <a:xfrm>
              <a:off x="2772120" y="2201311"/>
              <a:ext cx="1440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28" name="Rectangle 27"/>
            <p:cNvSpPr/>
            <p:nvPr/>
          </p:nvSpPr>
          <p:spPr bwMode="auto">
            <a:xfrm>
              <a:off x="656725" y="3333833"/>
              <a:ext cx="1440000" cy="405683"/>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29" name="Rectangle 28"/>
            <p:cNvSpPr/>
            <p:nvPr/>
          </p:nvSpPr>
          <p:spPr bwMode="auto">
            <a:xfrm>
              <a:off x="656725" y="2184360"/>
              <a:ext cx="720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
          <p:nvSpPr>
            <p:cNvPr id="30" name="TextBox 29"/>
            <p:cNvSpPr txBox="1"/>
            <p:nvPr/>
          </p:nvSpPr>
          <p:spPr>
            <a:xfrm>
              <a:off x="836585" y="1918256"/>
              <a:ext cx="380232" cy="260124"/>
            </a:xfrm>
            <a:prstGeom prst="rect">
              <a:avLst/>
            </a:prstGeom>
            <a:noFill/>
          </p:spPr>
          <p:txBody>
            <a:bodyPr wrap="none" rtlCol="0">
              <a:spAutoFit/>
            </a:bodyPr>
            <a:lstStyle/>
            <a:p>
              <a:r>
                <a:rPr lang="hu-HU" sz="1200" dirty="0" smtClean="0"/>
                <a:t>32</a:t>
              </a:r>
              <a:endParaRPr lang="en-US" sz="1200" dirty="0"/>
            </a:p>
          </p:txBody>
        </p:sp>
        <p:sp>
          <p:nvSpPr>
            <p:cNvPr id="31" name="TextBox 30"/>
            <p:cNvSpPr txBox="1"/>
            <p:nvPr/>
          </p:nvSpPr>
          <p:spPr>
            <a:xfrm>
              <a:off x="1079912" y="3755296"/>
              <a:ext cx="380232" cy="260124"/>
            </a:xfrm>
            <a:prstGeom prst="rect">
              <a:avLst/>
            </a:prstGeom>
            <a:noFill/>
          </p:spPr>
          <p:txBody>
            <a:bodyPr wrap="none" rtlCol="0">
              <a:spAutoFit/>
            </a:bodyPr>
            <a:lstStyle/>
            <a:p>
              <a:r>
                <a:rPr lang="hu-HU" sz="1200" dirty="0" smtClean="0"/>
                <a:t>64</a:t>
              </a:r>
              <a:endParaRPr lang="en-US" sz="1200" dirty="0"/>
            </a:p>
          </p:txBody>
        </p:sp>
        <p:sp>
          <p:nvSpPr>
            <p:cNvPr id="32" name="TextBox 31"/>
            <p:cNvSpPr txBox="1"/>
            <p:nvPr/>
          </p:nvSpPr>
          <p:spPr>
            <a:xfrm>
              <a:off x="3336673" y="1938712"/>
              <a:ext cx="380232" cy="260124"/>
            </a:xfrm>
            <a:prstGeom prst="rect">
              <a:avLst/>
            </a:prstGeom>
            <a:noFill/>
          </p:spPr>
          <p:txBody>
            <a:bodyPr wrap="none" rtlCol="0">
              <a:spAutoFit/>
            </a:bodyPr>
            <a:lstStyle/>
            <a:p>
              <a:r>
                <a:rPr lang="hu-HU" sz="1200" dirty="0" smtClean="0"/>
                <a:t>64</a:t>
              </a:r>
              <a:endParaRPr lang="en-US" sz="1200" dirty="0"/>
            </a:p>
          </p:txBody>
        </p:sp>
        <p:sp>
          <p:nvSpPr>
            <p:cNvPr id="33" name="TextBox 32"/>
            <p:cNvSpPr txBox="1"/>
            <p:nvPr/>
          </p:nvSpPr>
          <p:spPr>
            <a:xfrm>
              <a:off x="3876733" y="3774541"/>
              <a:ext cx="478016" cy="260124"/>
            </a:xfrm>
            <a:prstGeom prst="rect">
              <a:avLst/>
            </a:prstGeom>
            <a:noFill/>
          </p:spPr>
          <p:txBody>
            <a:bodyPr wrap="none" rtlCol="0">
              <a:spAutoFit/>
            </a:bodyPr>
            <a:lstStyle/>
            <a:p>
              <a:r>
                <a:rPr lang="hu-HU" sz="1200" dirty="0" smtClean="0"/>
                <a:t>128</a:t>
              </a:r>
              <a:endParaRPr lang="en-US" sz="1200" dirty="0"/>
            </a:p>
          </p:txBody>
        </p:sp>
        <p:sp>
          <p:nvSpPr>
            <p:cNvPr id="34" name="TextBox 33"/>
            <p:cNvSpPr txBox="1"/>
            <p:nvPr/>
          </p:nvSpPr>
          <p:spPr>
            <a:xfrm>
              <a:off x="7207103" y="1930781"/>
              <a:ext cx="478016" cy="260124"/>
            </a:xfrm>
            <a:prstGeom prst="rect">
              <a:avLst/>
            </a:prstGeom>
            <a:noFill/>
          </p:spPr>
          <p:txBody>
            <a:bodyPr wrap="none" rtlCol="0">
              <a:spAutoFit/>
            </a:bodyPr>
            <a:lstStyle/>
            <a:p>
              <a:r>
                <a:rPr lang="hu-HU" sz="1200" dirty="0" smtClean="0"/>
                <a:t>128</a:t>
              </a:r>
              <a:endParaRPr lang="en-US" sz="1200" dirty="0"/>
            </a:p>
          </p:txBody>
        </p:sp>
        <p:sp>
          <p:nvSpPr>
            <p:cNvPr id="35" name="TextBox 34"/>
            <p:cNvSpPr txBox="1"/>
            <p:nvPr/>
          </p:nvSpPr>
          <p:spPr>
            <a:xfrm>
              <a:off x="251520" y="2437940"/>
              <a:ext cx="380232" cy="260124"/>
            </a:xfrm>
            <a:prstGeom prst="rect">
              <a:avLst/>
            </a:prstGeom>
            <a:noFill/>
          </p:spPr>
          <p:txBody>
            <a:bodyPr wrap="none" rtlCol="0">
              <a:spAutoFit/>
            </a:bodyPr>
            <a:lstStyle/>
            <a:p>
              <a:r>
                <a:rPr lang="hu-HU" sz="1200" dirty="0" smtClean="0"/>
                <a:t>32</a:t>
              </a:r>
              <a:endParaRPr lang="en-US" sz="1200" dirty="0"/>
            </a:p>
          </p:txBody>
        </p:sp>
        <p:sp>
          <p:nvSpPr>
            <p:cNvPr id="36" name="TextBox 35"/>
            <p:cNvSpPr txBox="1"/>
            <p:nvPr/>
          </p:nvSpPr>
          <p:spPr>
            <a:xfrm>
              <a:off x="2391568" y="2437940"/>
              <a:ext cx="380232" cy="260124"/>
            </a:xfrm>
            <a:prstGeom prst="rect">
              <a:avLst/>
            </a:prstGeom>
            <a:noFill/>
          </p:spPr>
          <p:txBody>
            <a:bodyPr wrap="none" rtlCol="0">
              <a:spAutoFit/>
            </a:bodyPr>
            <a:lstStyle/>
            <a:p>
              <a:r>
                <a:rPr lang="hu-HU" sz="1200" dirty="0" smtClean="0"/>
                <a:t>32</a:t>
              </a:r>
              <a:endParaRPr lang="en-US" sz="1200" dirty="0"/>
            </a:p>
          </p:txBody>
        </p:sp>
        <p:sp>
          <p:nvSpPr>
            <p:cNvPr id="37" name="TextBox 36"/>
            <p:cNvSpPr txBox="1"/>
            <p:nvPr/>
          </p:nvSpPr>
          <p:spPr>
            <a:xfrm>
              <a:off x="5677878" y="2431396"/>
              <a:ext cx="380232" cy="260124"/>
            </a:xfrm>
            <a:prstGeom prst="rect">
              <a:avLst/>
            </a:prstGeom>
            <a:noFill/>
          </p:spPr>
          <p:txBody>
            <a:bodyPr wrap="none" rtlCol="0">
              <a:spAutoFit/>
            </a:bodyPr>
            <a:lstStyle/>
            <a:p>
              <a:r>
                <a:rPr lang="hu-HU" sz="1200" dirty="0" smtClean="0"/>
                <a:t>32</a:t>
              </a:r>
              <a:endParaRPr lang="en-US" sz="1200" dirty="0"/>
            </a:p>
          </p:txBody>
        </p:sp>
        <p:sp>
          <p:nvSpPr>
            <p:cNvPr id="38" name="TextBox 37"/>
            <p:cNvSpPr txBox="1"/>
            <p:nvPr/>
          </p:nvSpPr>
          <p:spPr>
            <a:xfrm>
              <a:off x="270624" y="3411815"/>
              <a:ext cx="380232" cy="260124"/>
            </a:xfrm>
            <a:prstGeom prst="rect">
              <a:avLst/>
            </a:prstGeom>
            <a:noFill/>
          </p:spPr>
          <p:txBody>
            <a:bodyPr wrap="none" rtlCol="0">
              <a:spAutoFit/>
            </a:bodyPr>
            <a:lstStyle/>
            <a:p>
              <a:r>
                <a:rPr lang="hu-HU" sz="1200" dirty="0" smtClean="0"/>
                <a:t>16</a:t>
              </a:r>
              <a:endParaRPr lang="en-US" sz="1200" dirty="0"/>
            </a:p>
          </p:txBody>
        </p:sp>
        <p:sp>
          <p:nvSpPr>
            <p:cNvPr id="39" name="TextBox 38"/>
            <p:cNvSpPr txBox="1"/>
            <p:nvPr/>
          </p:nvSpPr>
          <p:spPr>
            <a:xfrm>
              <a:off x="2391568" y="3394171"/>
              <a:ext cx="380232" cy="260124"/>
            </a:xfrm>
            <a:prstGeom prst="rect">
              <a:avLst/>
            </a:prstGeom>
            <a:noFill/>
          </p:spPr>
          <p:txBody>
            <a:bodyPr wrap="none" rtlCol="0">
              <a:spAutoFit/>
            </a:bodyPr>
            <a:lstStyle/>
            <a:p>
              <a:r>
                <a:rPr lang="hu-HU" sz="1200" dirty="0" smtClean="0"/>
                <a:t>16</a:t>
              </a:r>
              <a:endParaRPr lang="en-US" sz="1200" dirty="0"/>
            </a:p>
          </p:txBody>
        </p:sp>
        <p:sp>
          <p:nvSpPr>
            <p:cNvPr id="40" name="TextBox 39"/>
            <p:cNvSpPr txBox="1"/>
            <p:nvPr/>
          </p:nvSpPr>
          <p:spPr>
            <a:xfrm>
              <a:off x="836585" y="3037990"/>
              <a:ext cx="343364" cy="260124"/>
            </a:xfrm>
            <a:prstGeom prst="rect">
              <a:avLst/>
            </a:prstGeom>
            <a:noFill/>
          </p:spPr>
          <p:txBody>
            <a:bodyPr wrap="none" rtlCol="0">
              <a:spAutoFit/>
            </a:bodyPr>
            <a:lstStyle/>
            <a:p>
              <a:r>
                <a:rPr lang="hu-HU" sz="1200" dirty="0" smtClean="0"/>
                <a:t>or</a:t>
              </a:r>
              <a:endParaRPr lang="en-US" sz="1200" dirty="0"/>
            </a:p>
          </p:txBody>
        </p:sp>
        <p:sp>
          <p:nvSpPr>
            <p:cNvPr id="41" name="TextBox 40"/>
            <p:cNvSpPr txBox="1"/>
            <p:nvPr/>
          </p:nvSpPr>
          <p:spPr>
            <a:xfrm>
              <a:off x="3328536" y="2995726"/>
              <a:ext cx="343364" cy="260124"/>
            </a:xfrm>
            <a:prstGeom prst="rect">
              <a:avLst/>
            </a:prstGeom>
            <a:noFill/>
          </p:spPr>
          <p:txBody>
            <a:bodyPr wrap="none" rtlCol="0">
              <a:spAutoFit/>
            </a:bodyPr>
            <a:lstStyle/>
            <a:p>
              <a:r>
                <a:rPr lang="hu-HU" sz="1200" dirty="0" smtClean="0"/>
                <a:t>or</a:t>
              </a:r>
              <a:endParaRPr lang="en-US" sz="1200" dirty="0"/>
            </a:p>
          </p:txBody>
        </p:sp>
        <p:sp>
          <p:nvSpPr>
            <p:cNvPr id="42" name="TextBox 41"/>
            <p:cNvSpPr txBox="1"/>
            <p:nvPr/>
          </p:nvSpPr>
          <p:spPr>
            <a:xfrm>
              <a:off x="443752" y="1426555"/>
              <a:ext cx="1729961" cy="292388"/>
            </a:xfrm>
            <a:prstGeom prst="rect">
              <a:avLst/>
            </a:prstGeom>
            <a:noFill/>
          </p:spPr>
          <p:txBody>
            <a:bodyPr wrap="none" rtlCol="0">
              <a:spAutoFit/>
            </a:bodyPr>
            <a:lstStyle/>
            <a:p>
              <a:r>
                <a:rPr lang="hu-HU" sz="1300" b="1" dirty="0" smtClean="0">
                  <a:solidFill>
                    <a:srgbClr val="0070C0"/>
                  </a:solidFill>
                </a:rPr>
                <a:t>FP register set</a:t>
              </a:r>
              <a:r>
                <a:rPr lang="hu-HU" sz="1300" b="1" baseline="30000" dirty="0" smtClean="0">
                  <a:solidFill>
                    <a:srgbClr val="0070C0"/>
                  </a:solidFill>
                </a:rPr>
                <a:t>1</a:t>
              </a:r>
              <a:r>
                <a:rPr lang="hu-HU" sz="1300" b="1" dirty="0" smtClean="0">
                  <a:solidFill>
                    <a:srgbClr val="0070C0"/>
                  </a:solidFill>
                </a:rPr>
                <a:t> </a:t>
              </a:r>
              <a:endParaRPr lang="en-US" sz="1300" b="1" dirty="0">
                <a:solidFill>
                  <a:srgbClr val="0070C0"/>
                </a:solidFill>
              </a:endParaRPr>
            </a:p>
          </p:txBody>
        </p:sp>
        <p:sp>
          <p:nvSpPr>
            <p:cNvPr id="43" name="TextBox 42"/>
            <p:cNvSpPr txBox="1"/>
            <p:nvPr/>
          </p:nvSpPr>
          <p:spPr>
            <a:xfrm>
              <a:off x="2952383" y="1423380"/>
              <a:ext cx="2133919" cy="492443"/>
            </a:xfrm>
            <a:prstGeom prst="rect">
              <a:avLst/>
            </a:prstGeom>
            <a:noFill/>
          </p:spPr>
          <p:txBody>
            <a:bodyPr wrap="none" rtlCol="0">
              <a:spAutoFit/>
            </a:bodyPr>
            <a:lstStyle/>
            <a:p>
              <a:pPr lvl="0" algn="ctr"/>
              <a:r>
                <a:rPr lang="hu-HU" sz="1300" b="1" dirty="0" smtClean="0">
                  <a:solidFill>
                    <a:srgbClr val="0070C0"/>
                  </a:solidFill>
                </a:rPr>
                <a:t>Advanced SIMD</a:t>
              </a:r>
            </a:p>
            <a:p>
              <a:pPr lvl="0" algn="ctr"/>
              <a:r>
                <a:rPr lang="hu-HU" sz="1300" b="1" dirty="0" smtClean="0">
                  <a:solidFill>
                    <a:srgbClr val="0070C0"/>
                  </a:solidFill>
                </a:rPr>
                <a:t> and FP register set</a:t>
              </a:r>
              <a:r>
                <a:rPr lang="hu-HU" sz="1300" b="1" baseline="30000" dirty="0" smtClean="0">
                  <a:solidFill>
                    <a:srgbClr val="0070C0"/>
                  </a:solidFill>
                </a:rPr>
                <a:t>1</a:t>
              </a:r>
              <a:endParaRPr lang="en-US" baseline="30000" dirty="0"/>
            </a:p>
          </p:txBody>
        </p:sp>
        <p:sp>
          <p:nvSpPr>
            <p:cNvPr id="44" name="TextBox 43"/>
            <p:cNvSpPr txBox="1"/>
            <p:nvPr/>
          </p:nvSpPr>
          <p:spPr>
            <a:xfrm>
              <a:off x="6427135" y="1423380"/>
              <a:ext cx="2015295" cy="492443"/>
            </a:xfrm>
            <a:prstGeom prst="rect">
              <a:avLst/>
            </a:prstGeom>
            <a:noFill/>
          </p:spPr>
          <p:txBody>
            <a:bodyPr wrap="none" rtlCol="0">
              <a:spAutoFit/>
            </a:bodyPr>
            <a:lstStyle/>
            <a:p>
              <a:pPr lvl="0" algn="ctr"/>
              <a:r>
                <a:rPr lang="hu-HU" sz="1300" b="1" dirty="0" smtClean="0">
                  <a:solidFill>
                    <a:srgbClr val="0070C0"/>
                  </a:solidFill>
                </a:rPr>
                <a:t>SIMD</a:t>
              </a:r>
            </a:p>
            <a:p>
              <a:pPr lvl="0" algn="ctr"/>
              <a:r>
                <a:rPr lang="hu-HU" sz="1300" b="1" dirty="0" smtClean="0">
                  <a:solidFill>
                    <a:srgbClr val="0070C0"/>
                  </a:solidFill>
                </a:rPr>
                <a:t> and FP register set</a:t>
              </a:r>
              <a:endParaRPr lang="en-US" dirty="0"/>
            </a:p>
          </p:txBody>
        </p:sp>
      </p:grpSp>
      <p:sp>
        <p:nvSpPr>
          <p:cNvPr id="45" name="TextBox 44"/>
          <p:cNvSpPr txBox="1"/>
          <p:nvPr/>
        </p:nvSpPr>
        <p:spPr>
          <a:xfrm>
            <a:off x="2958818" y="4314571"/>
            <a:ext cx="2165978" cy="292388"/>
          </a:xfrm>
          <a:prstGeom prst="rect">
            <a:avLst/>
          </a:prstGeom>
          <a:noFill/>
        </p:spPr>
        <p:txBody>
          <a:bodyPr wrap="none" rtlCol="0">
            <a:spAutoFit/>
          </a:bodyPr>
          <a:lstStyle/>
          <a:p>
            <a:pPr algn="ctr"/>
            <a:r>
              <a:rPr lang="hu-HU" sz="1300" b="1" dirty="0" smtClean="0">
                <a:solidFill>
                  <a:srgbClr val="FF0000"/>
                </a:solidFill>
              </a:rPr>
              <a:t>VFPv3/v4 extension</a:t>
            </a:r>
            <a:r>
              <a:rPr lang="hu-HU" sz="1300" b="1" baseline="30000" dirty="0" smtClean="0">
                <a:solidFill>
                  <a:srgbClr val="FF0000"/>
                </a:solidFill>
              </a:rPr>
              <a:t>2</a:t>
            </a:r>
          </a:p>
        </p:txBody>
      </p:sp>
      <p:sp>
        <p:nvSpPr>
          <p:cNvPr id="46" name="TextBox 45"/>
          <p:cNvSpPr txBox="1"/>
          <p:nvPr/>
        </p:nvSpPr>
        <p:spPr>
          <a:xfrm>
            <a:off x="6033011" y="4669291"/>
            <a:ext cx="1061509" cy="276999"/>
          </a:xfrm>
          <a:prstGeom prst="rect">
            <a:avLst/>
          </a:prstGeom>
          <a:noFill/>
        </p:spPr>
        <p:txBody>
          <a:bodyPr wrap="none" rtlCol="0">
            <a:spAutoFit/>
          </a:bodyPr>
          <a:lstStyle/>
          <a:p>
            <a:r>
              <a:rPr lang="hu-HU" sz="1200" i="1" dirty="0" smtClean="0">
                <a:solidFill>
                  <a:srgbClr val="0070C0"/>
                </a:solidFill>
              </a:rPr>
              <a:t>Scalar data</a:t>
            </a:r>
            <a:endParaRPr lang="en-US" sz="1200" i="1" dirty="0">
              <a:solidFill>
                <a:srgbClr val="0070C0"/>
              </a:solidFill>
            </a:endParaRPr>
          </a:p>
        </p:txBody>
      </p:sp>
      <p:sp>
        <p:nvSpPr>
          <p:cNvPr id="47" name="TextBox 46"/>
          <p:cNvSpPr txBox="1"/>
          <p:nvPr/>
        </p:nvSpPr>
        <p:spPr>
          <a:xfrm>
            <a:off x="6045925" y="5152268"/>
            <a:ext cx="1678665" cy="276999"/>
          </a:xfrm>
          <a:prstGeom prst="rect">
            <a:avLst/>
          </a:prstGeom>
          <a:noFill/>
        </p:spPr>
        <p:txBody>
          <a:bodyPr wrap="none" rtlCol="0">
            <a:spAutoFit/>
          </a:bodyPr>
          <a:lstStyle/>
          <a:p>
            <a:r>
              <a:rPr lang="hu-HU" sz="1200" i="1" dirty="0" smtClean="0">
                <a:solidFill>
                  <a:srgbClr val="0070C0"/>
                </a:solidFill>
              </a:rPr>
              <a:t>SIMD (vector) data</a:t>
            </a:r>
            <a:endParaRPr lang="en-US" sz="1200" i="1" dirty="0">
              <a:solidFill>
                <a:srgbClr val="0070C0"/>
              </a:solidFill>
            </a:endParaRPr>
          </a:p>
        </p:txBody>
      </p:sp>
      <p:sp>
        <p:nvSpPr>
          <p:cNvPr id="16" name="Rounded Rectangle 15"/>
          <p:cNvSpPr/>
          <p:nvPr/>
        </p:nvSpPr>
        <p:spPr bwMode="auto">
          <a:xfrm>
            <a:off x="2411760" y="1149690"/>
            <a:ext cx="3240000" cy="3135226"/>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49" name="TextBox 48"/>
          <p:cNvSpPr txBox="1"/>
          <p:nvPr/>
        </p:nvSpPr>
        <p:spPr>
          <a:xfrm>
            <a:off x="174246" y="587174"/>
            <a:ext cx="5431615" cy="369332"/>
          </a:xfrm>
          <a:prstGeom prst="rect">
            <a:avLst/>
          </a:prstGeom>
          <a:noFill/>
        </p:spPr>
        <p:txBody>
          <a:bodyPr wrap="none" rtlCol="0">
            <a:spAutoFit/>
          </a:bodyPr>
          <a:lstStyle/>
          <a:p>
            <a:r>
              <a:rPr lang="hu-HU" dirty="0" smtClean="0">
                <a:solidFill>
                  <a:schemeClr val="accent6"/>
                </a:solidFill>
              </a:rPr>
              <a:t>2.2.3.4 Advanced SIMD (NEON) extension -1</a:t>
            </a:r>
            <a:endParaRPr lang="en-US" dirty="0"/>
          </a:p>
        </p:txBody>
      </p:sp>
      <p:sp>
        <p:nvSpPr>
          <p:cNvPr id="48" name="Rounded Rectangle 47"/>
          <p:cNvSpPr/>
          <p:nvPr/>
        </p:nvSpPr>
        <p:spPr bwMode="auto">
          <a:xfrm>
            <a:off x="1931620" y="5682571"/>
            <a:ext cx="3720140" cy="1121804"/>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7058401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4308" y="628610"/>
            <a:ext cx="7576433" cy="369332"/>
          </a:xfrm>
          <a:prstGeom prst="rect">
            <a:avLst/>
          </a:prstGeom>
          <a:noFill/>
        </p:spPr>
        <p:txBody>
          <a:bodyPr wrap="none" rtlCol="0">
            <a:spAutoFit/>
          </a:bodyPr>
          <a:lstStyle/>
          <a:p>
            <a:r>
              <a:rPr lang="hu-HU" dirty="0" smtClean="0">
                <a:solidFill>
                  <a:srgbClr val="2D2D8A"/>
                </a:solidFill>
              </a:rPr>
              <a:t>2.2.3.4 </a:t>
            </a:r>
            <a:r>
              <a:rPr lang="en-US" dirty="0" smtClean="0">
                <a:solidFill>
                  <a:srgbClr val="2D2D8A"/>
                </a:solidFill>
              </a:rPr>
              <a:t>The </a:t>
            </a:r>
            <a:r>
              <a:rPr lang="hu-HU" dirty="0" smtClean="0">
                <a:solidFill>
                  <a:srgbClr val="2D2D8A"/>
                </a:solidFill>
              </a:rPr>
              <a:t>Advanced SIMD (</a:t>
            </a:r>
            <a:r>
              <a:rPr lang="en-US" dirty="0" smtClean="0">
                <a:solidFill>
                  <a:srgbClr val="2D2D8A"/>
                </a:solidFill>
              </a:rPr>
              <a:t>NEON</a:t>
            </a:r>
            <a:r>
              <a:rPr lang="hu-HU" dirty="0" smtClean="0">
                <a:solidFill>
                  <a:srgbClr val="2D2D8A"/>
                </a:solidFill>
              </a:rPr>
              <a:t>)</a:t>
            </a:r>
            <a:r>
              <a:rPr lang="en-US" dirty="0" smtClean="0">
                <a:solidFill>
                  <a:srgbClr val="2D2D8A"/>
                </a:solidFill>
              </a:rPr>
              <a:t> extension </a:t>
            </a:r>
            <a:r>
              <a:rPr lang="hu-HU" dirty="0" smtClean="0">
                <a:solidFill>
                  <a:srgbClr val="2D2D8A"/>
                </a:solidFill>
              </a:rPr>
              <a:t>of the ARMv7 </a:t>
            </a:r>
            <a:r>
              <a:rPr lang="hu-HU" dirty="0" smtClean="0">
                <a:solidFill>
                  <a:srgbClr val="000000"/>
                </a:solidFill>
              </a:rPr>
              <a:t>-1</a:t>
            </a:r>
            <a:endParaRPr lang="en-US" dirty="0">
              <a:solidFill>
                <a:srgbClr val="000000"/>
              </a:solidFill>
            </a:endParaRPr>
          </a:p>
        </p:txBody>
      </p:sp>
      <p:sp>
        <p:nvSpPr>
          <p:cNvPr id="6" name="TextBox 5"/>
          <p:cNvSpPr txBox="1"/>
          <p:nvPr/>
        </p:nvSpPr>
        <p:spPr>
          <a:xfrm>
            <a:off x="342517" y="1083944"/>
            <a:ext cx="8678401" cy="984885"/>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US" sz="1600" dirty="0" smtClean="0">
                <a:solidFill>
                  <a:srgbClr val="000000"/>
                </a:solidFill>
              </a:rPr>
              <a:t>NEON </a:t>
            </a:r>
            <a:r>
              <a:rPr lang="hu-HU" sz="1600" dirty="0" smtClean="0">
                <a:solidFill>
                  <a:srgbClr val="0070C0"/>
                </a:solidFill>
              </a:rPr>
              <a:t>shares its register set with the VFPv3/v4 </a:t>
            </a:r>
            <a:r>
              <a:rPr lang="hu-HU" sz="1600" dirty="0" smtClean="0">
                <a:solidFill>
                  <a:srgbClr val="000000"/>
                </a:solidFill>
              </a:rPr>
              <a:t>extension.</a:t>
            </a:r>
          </a:p>
          <a:p>
            <a:pPr marL="285750" indent="-285750">
              <a:spcAft>
                <a:spcPts val="600"/>
              </a:spcAft>
              <a:buFont typeface="Arial" panose="020B0604020202020204" pitchFamily="34" charset="0"/>
              <a:buChar char="•"/>
            </a:pPr>
            <a:r>
              <a:rPr lang="hu-HU" sz="1600" dirty="0" smtClean="0">
                <a:solidFill>
                  <a:srgbClr val="000000"/>
                </a:solidFill>
              </a:rPr>
              <a:t>The shared register set is called the </a:t>
            </a:r>
            <a:r>
              <a:rPr lang="hu-HU" sz="1600" dirty="0" smtClean="0">
                <a:solidFill>
                  <a:srgbClr val="FF0000"/>
                </a:solidFill>
              </a:rPr>
              <a:t>Advanced SIMD  and FP register set</a:t>
            </a:r>
            <a:r>
              <a:rPr lang="hu-HU" sz="1600" dirty="0" smtClean="0">
                <a:solidFill>
                  <a:srgbClr val="000000"/>
                </a:solidFill>
              </a:rPr>
              <a:t>. </a:t>
            </a:r>
          </a:p>
          <a:p>
            <a:pPr>
              <a:spcAft>
                <a:spcPts val="600"/>
              </a:spcAft>
            </a:pPr>
            <a:r>
              <a:rPr lang="hu-HU" sz="1600" dirty="0" smtClean="0">
                <a:solidFill>
                  <a:srgbClr val="000000"/>
                </a:solidFill>
              </a:rPr>
              <a:t>    It is an extension of the previous FP register set, as shown in the Figure below.</a:t>
            </a:r>
          </a:p>
        </p:txBody>
      </p:sp>
      <p:sp>
        <p:nvSpPr>
          <p:cNvPr id="9" name="Title 1"/>
          <p:cNvSpPr>
            <a:spLocks noGrp="1"/>
          </p:cNvSpPr>
          <p:nvPr>
            <p:ph type="title"/>
          </p:nvPr>
        </p:nvSpPr>
        <p:spPr>
          <a:xfrm>
            <a:off x="0" y="0"/>
            <a:ext cx="9144000" cy="393700"/>
          </a:xfrm>
        </p:spPr>
        <p:txBody>
          <a:bodyPr/>
          <a:lstStyle/>
          <a:p>
            <a:r>
              <a:rPr lang="en-US" dirty="0"/>
              <a:t>2.2.3.4 Advanced SIMD (NEON) extension </a:t>
            </a:r>
            <a:r>
              <a:rPr lang="hu-HU" dirty="0" smtClean="0"/>
              <a:t>(2)</a:t>
            </a:r>
            <a:endParaRPr lang="en-US" dirty="0"/>
          </a:p>
        </p:txBody>
      </p:sp>
      <p:grpSp>
        <p:nvGrpSpPr>
          <p:cNvPr id="2" name="Group 1"/>
          <p:cNvGrpSpPr/>
          <p:nvPr/>
        </p:nvGrpSpPr>
        <p:grpSpPr>
          <a:xfrm>
            <a:off x="1421970" y="2235494"/>
            <a:ext cx="6345385" cy="3078745"/>
            <a:chOff x="1511980" y="3005550"/>
            <a:chExt cx="6345385" cy="3078745"/>
          </a:xfrm>
        </p:grpSpPr>
        <p:sp>
          <p:nvSpPr>
            <p:cNvPr id="7" name="TextBox 6"/>
            <p:cNvSpPr txBox="1"/>
            <p:nvPr/>
          </p:nvSpPr>
          <p:spPr>
            <a:xfrm>
              <a:off x="1962030" y="3005550"/>
              <a:ext cx="779381" cy="276999"/>
            </a:xfrm>
            <a:prstGeom prst="rect">
              <a:avLst/>
            </a:prstGeom>
            <a:noFill/>
          </p:spPr>
          <p:txBody>
            <a:bodyPr wrap="none" rtlCol="0">
              <a:spAutoFit/>
            </a:bodyPr>
            <a:lstStyle/>
            <a:p>
              <a:r>
                <a:rPr lang="hu-HU" sz="1200" b="1" dirty="0" smtClean="0"/>
                <a:t>ARMv5</a:t>
              </a:r>
              <a:endParaRPr lang="en-US" sz="1200" b="1" dirty="0"/>
            </a:p>
          </p:txBody>
        </p:sp>
        <p:sp>
          <p:nvSpPr>
            <p:cNvPr id="8" name="TextBox 7"/>
            <p:cNvSpPr txBox="1"/>
            <p:nvPr/>
          </p:nvSpPr>
          <p:spPr>
            <a:xfrm>
              <a:off x="4616569" y="3005550"/>
              <a:ext cx="2553905" cy="461665"/>
            </a:xfrm>
            <a:prstGeom prst="rect">
              <a:avLst/>
            </a:prstGeom>
            <a:noFill/>
          </p:spPr>
          <p:txBody>
            <a:bodyPr wrap="none" rtlCol="0">
              <a:spAutoFit/>
            </a:bodyPr>
            <a:lstStyle/>
            <a:p>
              <a:pPr algn="ctr"/>
              <a:r>
                <a:rPr lang="hu-HU" sz="1200" b="1" dirty="0" smtClean="0"/>
                <a:t>ARMv7</a:t>
              </a:r>
            </a:p>
            <a:p>
              <a:pPr algn="ctr"/>
              <a:r>
                <a:rPr lang="hu-HU" sz="1200" b="1" dirty="0" smtClean="0"/>
                <a:t>(or ARMv8 AArch32 mode) </a:t>
              </a:r>
              <a:endParaRPr lang="en-US" sz="1200" b="1" dirty="0"/>
            </a:p>
          </p:txBody>
        </p:sp>
        <p:sp>
          <p:nvSpPr>
            <p:cNvPr id="10" name="Rectangle 9"/>
            <p:cNvSpPr/>
            <p:nvPr/>
          </p:nvSpPr>
          <p:spPr bwMode="auto">
            <a:xfrm>
              <a:off x="4977365" y="5400413"/>
              <a:ext cx="2880000" cy="405683"/>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11" name="Rectangle 10"/>
            <p:cNvSpPr/>
            <p:nvPr/>
          </p:nvSpPr>
          <p:spPr bwMode="auto">
            <a:xfrm>
              <a:off x="4977685" y="4250941"/>
              <a:ext cx="1440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12" name="Rectangle 11"/>
            <p:cNvSpPr/>
            <p:nvPr/>
          </p:nvSpPr>
          <p:spPr bwMode="auto">
            <a:xfrm>
              <a:off x="1917185" y="5383463"/>
              <a:ext cx="1440000" cy="405683"/>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13" name="Rectangle 12"/>
            <p:cNvSpPr/>
            <p:nvPr/>
          </p:nvSpPr>
          <p:spPr bwMode="auto">
            <a:xfrm>
              <a:off x="1917185" y="4233990"/>
              <a:ext cx="720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
          <p:nvSpPr>
            <p:cNvPr id="14" name="TextBox 13"/>
            <p:cNvSpPr txBox="1"/>
            <p:nvPr/>
          </p:nvSpPr>
          <p:spPr>
            <a:xfrm>
              <a:off x="2097045" y="3967886"/>
              <a:ext cx="380232" cy="260124"/>
            </a:xfrm>
            <a:prstGeom prst="rect">
              <a:avLst/>
            </a:prstGeom>
            <a:noFill/>
          </p:spPr>
          <p:txBody>
            <a:bodyPr wrap="none" rtlCol="0">
              <a:spAutoFit/>
            </a:bodyPr>
            <a:lstStyle/>
            <a:p>
              <a:r>
                <a:rPr lang="hu-HU" sz="1200" dirty="0" smtClean="0"/>
                <a:t>32</a:t>
              </a:r>
              <a:endParaRPr lang="en-US" sz="1200" dirty="0"/>
            </a:p>
          </p:txBody>
        </p:sp>
        <p:sp>
          <p:nvSpPr>
            <p:cNvPr id="15" name="TextBox 14"/>
            <p:cNvSpPr txBox="1"/>
            <p:nvPr/>
          </p:nvSpPr>
          <p:spPr>
            <a:xfrm>
              <a:off x="2391888" y="5804926"/>
              <a:ext cx="380232" cy="260124"/>
            </a:xfrm>
            <a:prstGeom prst="rect">
              <a:avLst/>
            </a:prstGeom>
            <a:noFill/>
          </p:spPr>
          <p:txBody>
            <a:bodyPr wrap="none" rtlCol="0">
              <a:spAutoFit/>
            </a:bodyPr>
            <a:lstStyle/>
            <a:p>
              <a:r>
                <a:rPr lang="hu-HU" sz="1200" dirty="0" smtClean="0"/>
                <a:t>64</a:t>
              </a:r>
              <a:endParaRPr lang="en-US" sz="1200" dirty="0"/>
            </a:p>
          </p:txBody>
        </p:sp>
        <p:sp>
          <p:nvSpPr>
            <p:cNvPr id="16" name="TextBox 15"/>
            <p:cNvSpPr txBox="1"/>
            <p:nvPr/>
          </p:nvSpPr>
          <p:spPr>
            <a:xfrm>
              <a:off x="5542238" y="3988342"/>
              <a:ext cx="380232" cy="260124"/>
            </a:xfrm>
            <a:prstGeom prst="rect">
              <a:avLst/>
            </a:prstGeom>
            <a:noFill/>
          </p:spPr>
          <p:txBody>
            <a:bodyPr wrap="none" rtlCol="0">
              <a:spAutoFit/>
            </a:bodyPr>
            <a:lstStyle/>
            <a:p>
              <a:r>
                <a:rPr lang="hu-HU" sz="1200" dirty="0" smtClean="0"/>
                <a:t>64</a:t>
              </a:r>
              <a:endParaRPr lang="en-US" sz="1200" dirty="0"/>
            </a:p>
          </p:txBody>
        </p:sp>
        <p:sp>
          <p:nvSpPr>
            <p:cNvPr id="17" name="TextBox 16"/>
            <p:cNvSpPr txBox="1"/>
            <p:nvPr/>
          </p:nvSpPr>
          <p:spPr>
            <a:xfrm>
              <a:off x="6082298" y="5824171"/>
              <a:ext cx="478016" cy="260124"/>
            </a:xfrm>
            <a:prstGeom prst="rect">
              <a:avLst/>
            </a:prstGeom>
            <a:noFill/>
          </p:spPr>
          <p:txBody>
            <a:bodyPr wrap="none" rtlCol="0">
              <a:spAutoFit/>
            </a:bodyPr>
            <a:lstStyle/>
            <a:p>
              <a:r>
                <a:rPr lang="hu-HU" sz="1200" dirty="0" smtClean="0"/>
                <a:t>128</a:t>
              </a:r>
              <a:endParaRPr lang="en-US" sz="1200" dirty="0"/>
            </a:p>
          </p:txBody>
        </p:sp>
        <p:sp>
          <p:nvSpPr>
            <p:cNvPr id="18" name="TextBox 17"/>
            <p:cNvSpPr txBox="1"/>
            <p:nvPr/>
          </p:nvSpPr>
          <p:spPr>
            <a:xfrm>
              <a:off x="1511980" y="4487570"/>
              <a:ext cx="380232" cy="260124"/>
            </a:xfrm>
            <a:prstGeom prst="rect">
              <a:avLst/>
            </a:prstGeom>
            <a:noFill/>
          </p:spPr>
          <p:txBody>
            <a:bodyPr wrap="none" rtlCol="0">
              <a:spAutoFit/>
            </a:bodyPr>
            <a:lstStyle/>
            <a:p>
              <a:r>
                <a:rPr lang="hu-HU" sz="1200" dirty="0" smtClean="0"/>
                <a:t>32</a:t>
              </a:r>
              <a:endParaRPr lang="en-US" sz="1200" dirty="0"/>
            </a:p>
          </p:txBody>
        </p:sp>
        <p:sp>
          <p:nvSpPr>
            <p:cNvPr id="19" name="TextBox 18"/>
            <p:cNvSpPr txBox="1"/>
            <p:nvPr/>
          </p:nvSpPr>
          <p:spPr>
            <a:xfrm>
              <a:off x="4597133" y="4487570"/>
              <a:ext cx="380232" cy="260124"/>
            </a:xfrm>
            <a:prstGeom prst="rect">
              <a:avLst/>
            </a:prstGeom>
            <a:noFill/>
          </p:spPr>
          <p:txBody>
            <a:bodyPr wrap="none" rtlCol="0">
              <a:spAutoFit/>
            </a:bodyPr>
            <a:lstStyle/>
            <a:p>
              <a:r>
                <a:rPr lang="hu-HU" sz="1200" dirty="0" smtClean="0"/>
                <a:t>32</a:t>
              </a:r>
              <a:endParaRPr lang="en-US" sz="1200" dirty="0"/>
            </a:p>
          </p:txBody>
        </p:sp>
        <p:sp>
          <p:nvSpPr>
            <p:cNvPr id="20" name="TextBox 19"/>
            <p:cNvSpPr txBox="1"/>
            <p:nvPr/>
          </p:nvSpPr>
          <p:spPr>
            <a:xfrm>
              <a:off x="1531084" y="5461445"/>
              <a:ext cx="380232" cy="260124"/>
            </a:xfrm>
            <a:prstGeom prst="rect">
              <a:avLst/>
            </a:prstGeom>
            <a:noFill/>
          </p:spPr>
          <p:txBody>
            <a:bodyPr wrap="none" rtlCol="0">
              <a:spAutoFit/>
            </a:bodyPr>
            <a:lstStyle/>
            <a:p>
              <a:r>
                <a:rPr lang="hu-HU" sz="1200" dirty="0" smtClean="0"/>
                <a:t>16</a:t>
              </a:r>
              <a:endParaRPr lang="en-US" sz="1200" dirty="0"/>
            </a:p>
          </p:txBody>
        </p:sp>
        <p:sp>
          <p:nvSpPr>
            <p:cNvPr id="21" name="TextBox 20"/>
            <p:cNvSpPr txBox="1"/>
            <p:nvPr/>
          </p:nvSpPr>
          <p:spPr>
            <a:xfrm>
              <a:off x="4597133" y="5443801"/>
              <a:ext cx="380232" cy="260124"/>
            </a:xfrm>
            <a:prstGeom prst="rect">
              <a:avLst/>
            </a:prstGeom>
            <a:noFill/>
          </p:spPr>
          <p:txBody>
            <a:bodyPr wrap="none" rtlCol="0">
              <a:spAutoFit/>
            </a:bodyPr>
            <a:lstStyle/>
            <a:p>
              <a:r>
                <a:rPr lang="hu-HU" sz="1200" dirty="0" smtClean="0"/>
                <a:t>16</a:t>
              </a:r>
              <a:endParaRPr lang="en-US" sz="1200" dirty="0"/>
            </a:p>
          </p:txBody>
        </p:sp>
        <p:sp>
          <p:nvSpPr>
            <p:cNvPr id="22" name="TextBox 21"/>
            <p:cNvSpPr txBox="1"/>
            <p:nvPr/>
          </p:nvSpPr>
          <p:spPr>
            <a:xfrm>
              <a:off x="2097045" y="5087620"/>
              <a:ext cx="343364" cy="260124"/>
            </a:xfrm>
            <a:prstGeom prst="rect">
              <a:avLst/>
            </a:prstGeom>
            <a:noFill/>
          </p:spPr>
          <p:txBody>
            <a:bodyPr wrap="none" rtlCol="0">
              <a:spAutoFit/>
            </a:bodyPr>
            <a:lstStyle/>
            <a:p>
              <a:r>
                <a:rPr lang="hu-HU" sz="1200" dirty="0" smtClean="0"/>
                <a:t>or</a:t>
              </a:r>
              <a:endParaRPr lang="en-US" sz="1200" dirty="0"/>
            </a:p>
          </p:txBody>
        </p:sp>
        <p:sp>
          <p:nvSpPr>
            <p:cNvPr id="23" name="TextBox 22"/>
            <p:cNvSpPr txBox="1"/>
            <p:nvPr/>
          </p:nvSpPr>
          <p:spPr>
            <a:xfrm>
              <a:off x="5534101" y="5045356"/>
              <a:ext cx="343364" cy="260124"/>
            </a:xfrm>
            <a:prstGeom prst="rect">
              <a:avLst/>
            </a:prstGeom>
            <a:noFill/>
          </p:spPr>
          <p:txBody>
            <a:bodyPr wrap="none" rtlCol="0">
              <a:spAutoFit/>
            </a:bodyPr>
            <a:lstStyle/>
            <a:p>
              <a:r>
                <a:rPr lang="hu-HU" sz="1200" dirty="0" smtClean="0"/>
                <a:t>or</a:t>
              </a:r>
              <a:endParaRPr lang="en-US" sz="1200" dirty="0"/>
            </a:p>
          </p:txBody>
        </p:sp>
        <p:sp>
          <p:nvSpPr>
            <p:cNvPr id="24" name="TextBox 23"/>
            <p:cNvSpPr txBox="1"/>
            <p:nvPr/>
          </p:nvSpPr>
          <p:spPr>
            <a:xfrm>
              <a:off x="1601990" y="3476185"/>
              <a:ext cx="1729961" cy="292388"/>
            </a:xfrm>
            <a:prstGeom prst="rect">
              <a:avLst/>
            </a:prstGeom>
            <a:noFill/>
          </p:spPr>
          <p:txBody>
            <a:bodyPr wrap="none" rtlCol="0">
              <a:spAutoFit/>
            </a:bodyPr>
            <a:lstStyle/>
            <a:p>
              <a:r>
                <a:rPr lang="hu-HU" sz="1300" b="1" dirty="0" smtClean="0">
                  <a:solidFill>
                    <a:srgbClr val="0070C0"/>
                  </a:solidFill>
                </a:rPr>
                <a:t>FP register set</a:t>
              </a:r>
              <a:r>
                <a:rPr lang="hu-HU" sz="1300" b="1" baseline="30000" dirty="0" smtClean="0">
                  <a:solidFill>
                    <a:srgbClr val="0070C0"/>
                  </a:solidFill>
                </a:rPr>
                <a:t>1</a:t>
              </a:r>
              <a:r>
                <a:rPr lang="hu-HU" sz="1300" b="1" dirty="0" smtClean="0">
                  <a:solidFill>
                    <a:srgbClr val="0070C0"/>
                  </a:solidFill>
                </a:rPr>
                <a:t> </a:t>
              </a:r>
              <a:endParaRPr lang="en-US" sz="1300" b="1" dirty="0">
                <a:solidFill>
                  <a:srgbClr val="0070C0"/>
                </a:solidFill>
              </a:endParaRPr>
            </a:p>
          </p:txBody>
        </p:sp>
        <p:sp>
          <p:nvSpPr>
            <p:cNvPr id="25" name="TextBox 24"/>
            <p:cNvSpPr txBox="1"/>
            <p:nvPr/>
          </p:nvSpPr>
          <p:spPr>
            <a:xfrm>
              <a:off x="4693028" y="3473010"/>
              <a:ext cx="2133919" cy="492443"/>
            </a:xfrm>
            <a:prstGeom prst="rect">
              <a:avLst/>
            </a:prstGeom>
            <a:noFill/>
          </p:spPr>
          <p:txBody>
            <a:bodyPr wrap="none" rtlCol="0">
              <a:spAutoFit/>
            </a:bodyPr>
            <a:lstStyle/>
            <a:p>
              <a:pPr lvl="0" algn="ctr"/>
              <a:r>
                <a:rPr lang="hu-HU" sz="1300" b="1" dirty="0" smtClean="0">
                  <a:solidFill>
                    <a:srgbClr val="0070C0"/>
                  </a:solidFill>
                </a:rPr>
                <a:t>Advanced SIMD</a:t>
              </a:r>
            </a:p>
            <a:p>
              <a:pPr lvl="0" algn="ctr"/>
              <a:r>
                <a:rPr lang="hu-HU" sz="1300" b="1" dirty="0" smtClean="0">
                  <a:solidFill>
                    <a:srgbClr val="0070C0"/>
                  </a:solidFill>
                </a:rPr>
                <a:t> and FP register set</a:t>
              </a:r>
              <a:r>
                <a:rPr lang="hu-HU" sz="1300" b="1" baseline="30000" dirty="0" smtClean="0">
                  <a:solidFill>
                    <a:srgbClr val="0070C0"/>
                  </a:solidFill>
                </a:rPr>
                <a:t>1</a:t>
              </a:r>
              <a:endParaRPr lang="en-US" baseline="30000" dirty="0"/>
            </a:p>
          </p:txBody>
        </p:sp>
      </p:grpSp>
      <p:sp>
        <p:nvSpPr>
          <p:cNvPr id="3" name="TextBox 2"/>
          <p:cNvSpPr txBox="1"/>
          <p:nvPr/>
        </p:nvSpPr>
        <p:spPr>
          <a:xfrm>
            <a:off x="881590" y="5475711"/>
            <a:ext cx="6992235" cy="338554"/>
          </a:xfrm>
          <a:prstGeom prst="rect">
            <a:avLst/>
          </a:prstGeom>
          <a:noFill/>
        </p:spPr>
        <p:txBody>
          <a:bodyPr wrap="none" rtlCol="0">
            <a:spAutoFit/>
          </a:bodyPr>
          <a:lstStyle/>
          <a:p>
            <a:r>
              <a:rPr lang="hu-HU" sz="1600" dirty="0" smtClean="0"/>
              <a:t>Figure: Extension of the secondary register set in the ARMv7 ISA </a:t>
            </a:r>
            <a:endParaRPr lang="en-US" sz="1600" dirty="0"/>
          </a:p>
        </p:txBody>
      </p:sp>
      <p:sp>
        <p:nvSpPr>
          <p:cNvPr id="4" name="Right Arrow 3"/>
          <p:cNvSpPr/>
          <p:nvPr/>
        </p:nvSpPr>
        <p:spPr bwMode="auto">
          <a:xfrm>
            <a:off x="3639917" y="4317564"/>
            <a:ext cx="540060" cy="144000"/>
          </a:xfrm>
          <a:prstGeom prst="rightArrow">
            <a:avLst/>
          </a:prstGeom>
          <a:solidFill>
            <a:srgbClr val="FF0000"/>
          </a:solidFill>
          <a:ln w="9525" cap="flat" cmpd="sng" algn="ctr">
            <a:solidFill>
              <a:srgbClr val="FF0000"/>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413143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2.2.3.4 Advanced SIMD (NEON) extension </a:t>
            </a:r>
            <a:r>
              <a:rPr lang="hu-HU" dirty="0" smtClean="0"/>
              <a:t>(3)</a:t>
            </a:r>
            <a:endParaRPr lang="en-US" dirty="0"/>
          </a:p>
        </p:txBody>
      </p:sp>
      <p:sp>
        <p:nvSpPr>
          <p:cNvPr id="3" name="TextBox 2"/>
          <p:cNvSpPr txBox="1"/>
          <p:nvPr/>
        </p:nvSpPr>
        <p:spPr>
          <a:xfrm>
            <a:off x="385763" y="1062982"/>
            <a:ext cx="8462188" cy="830997"/>
          </a:xfrm>
          <a:prstGeom prst="rect">
            <a:avLst/>
          </a:prstGeom>
          <a:noFill/>
        </p:spPr>
        <p:txBody>
          <a:bodyPr wrap="none" rtlCol="0">
            <a:spAutoFit/>
          </a:bodyPr>
          <a:lstStyle/>
          <a:p>
            <a:pPr marL="285750" lvl="0" indent="-285750">
              <a:buFont typeface="Arial" panose="020B0604020202020204" pitchFamily="34" charset="0"/>
              <a:buChar char="•"/>
            </a:pPr>
            <a:r>
              <a:rPr lang="hu-HU" sz="1600" dirty="0" smtClean="0">
                <a:solidFill>
                  <a:srgbClr val="000000"/>
                </a:solidFill>
              </a:rPr>
              <a:t>NEON</a:t>
            </a:r>
            <a:r>
              <a:rPr lang="en-US" sz="1600" dirty="0" smtClean="0">
                <a:solidFill>
                  <a:srgbClr val="000000"/>
                </a:solidFill>
              </a:rPr>
              <a:t> </a:t>
            </a:r>
            <a:r>
              <a:rPr lang="en-US" sz="1600" dirty="0">
                <a:solidFill>
                  <a:srgbClr val="000000"/>
                </a:solidFill>
              </a:rPr>
              <a:t>is intended to accelerate multimedia and signal</a:t>
            </a:r>
            <a:r>
              <a:rPr lang="hu-HU" sz="1600" dirty="0">
                <a:solidFill>
                  <a:srgbClr val="000000"/>
                </a:solidFill>
              </a:rPr>
              <a:t> </a:t>
            </a:r>
            <a:r>
              <a:rPr lang="en-US" sz="1600" dirty="0">
                <a:solidFill>
                  <a:srgbClr val="000000"/>
                </a:solidFill>
              </a:rPr>
              <a:t>processing algorithms</a:t>
            </a:r>
            <a:endParaRPr lang="hu-HU" sz="1600" dirty="0">
              <a:solidFill>
                <a:srgbClr val="000000"/>
              </a:solidFill>
            </a:endParaRPr>
          </a:p>
          <a:p>
            <a:pPr lvl="0"/>
            <a:r>
              <a:rPr lang="hu-HU" sz="1600" dirty="0">
                <a:solidFill>
                  <a:srgbClr val="000000"/>
                </a:solidFill>
              </a:rPr>
              <a:t>     </a:t>
            </a:r>
            <a:r>
              <a:rPr lang="en-US" sz="1600" dirty="0">
                <a:solidFill>
                  <a:srgbClr val="000000"/>
                </a:solidFill>
              </a:rPr>
              <a:t> such as video </a:t>
            </a:r>
            <a:r>
              <a:rPr lang="en-US" sz="1600" dirty="0" err="1">
                <a:solidFill>
                  <a:srgbClr val="000000"/>
                </a:solidFill>
              </a:rPr>
              <a:t>encode</a:t>
            </a:r>
            <a:r>
              <a:rPr lang="en-US" sz="1600" dirty="0">
                <a:solidFill>
                  <a:srgbClr val="000000"/>
                </a:solidFill>
              </a:rPr>
              <a:t>/decode, 2D/3D graphics, gaming,</a:t>
            </a:r>
            <a:r>
              <a:rPr lang="hu-HU" sz="1600" dirty="0">
                <a:solidFill>
                  <a:srgbClr val="000000"/>
                </a:solidFill>
              </a:rPr>
              <a:t> </a:t>
            </a:r>
            <a:r>
              <a:rPr lang="en-US" sz="1600" dirty="0">
                <a:solidFill>
                  <a:srgbClr val="000000"/>
                </a:solidFill>
              </a:rPr>
              <a:t>speech or image</a:t>
            </a:r>
            <a:endParaRPr lang="hu-HU" sz="1600" dirty="0">
              <a:solidFill>
                <a:srgbClr val="000000"/>
              </a:solidFill>
            </a:endParaRPr>
          </a:p>
          <a:p>
            <a:pPr lvl="0"/>
            <a:r>
              <a:rPr lang="hu-HU" sz="1600" dirty="0">
                <a:solidFill>
                  <a:srgbClr val="000000"/>
                </a:solidFill>
              </a:rPr>
              <a:t>     </a:t>
            </a:r>
            <a:r>
              <a:rPr lang="en-US" sz="1600" dirty="0">
                <a:solidFill>
                  <a:srgbClr val="000000"/>
                </a:solidFill>
              </a:rPr>
              <a:t> processing</a:t>
            </a:r>
            <a:r>
              <a:rPr lang="en-US" sz="1600" dirty="0" smtClean="0">
                <a:solidFill>
                  <a:srgbClr val="000000"/>
                </a:solidFill>
              </a:rPr>
              <a:t>.</a:t>
            </a:r>
            <a:endParaRPr lang="en-US" dirty="0"/>
          </a:p>
        </p:txBody>
      </p:sp>
      <p:sp>
        <p:nvSpPr>
          <p:cNvPr id="4" name="TextBox 3"/>
          <p:cNvSpPr txBox="1"/>
          <p:nvPr/>
        </p:nvSpPr>
        <p:spPr>
          <a:xfrm>
            <a:off x="174308" y="628610"/>
            <a:ext cx="8309006" cy="369332"/>
          </a:xfrm>
          <a:prstGeom prst="rect">
            <a:avLst/>
          </a:prstGeom>
          <a:noFill/>
        </p:spPr>
        <p:txBody>
          <a:bodyPr wrap="none" rtlCol="0">
            <a:spAutoFit/>
          </a:bodyPr>
          <a:lstStyle/>
          <a:p>
            <a:r>
              <a:rPr lang="hu-HU" dirty="0" smtClean="0">
                <a:solidFill>
                  <a:srgbClr val="2D2D8A"/>
                </a:solidFill>
              </a:rPr>
              <a:t>2.2.3.4 </a:t>
            </a:r>
            <a:r>
              <a:rPr lang="en-US" dirty="0" smtClean="0">
                <a:solidFill>
                  <a:srgbClr val="2D2D8A"/>
                </a:solidFill>
              </a:rPr>
              <a:t>The </a:t>
            </a:r>
            <a:r>
              <a:rPr lang="hu-HU" dirty="0" smtClean="0">
                <a:solidFill>
                  <a:srgbClr val="2D2D8A"/>
                </a:solidFill>
              </a:rPr>
              <a:t>Advanced SIMD (</a:t>
            </a:r>
            <a:r>
              <a:rPr lang="en-US" dirty="0" smtClean="0">
                <a:solidFill>
                  <a:srgbClr val="2D2D8A"/>
                </a:solidFill>
              </a:rPr>
              <a:t>NEON</a:t>
            </a:r>
            <a:r>
              <a:rPr lang="hu-HU" dirty="0" smtClean="0">
                <a:solidFill>
                  <a:srgbClr val="2D2D8A"/>
                </a:solidFill>
              </a:rPr>
              <a:t>)</a:t>
            </a:r>
            <a:r>
              <a:rPr lang="en-US" dirty="0" smtClean="0">
                <a:solidFill>
                  <a:srgbClr val="2D2D8A"/>
                </a:solidFill>
              </a:rPr>
              <a:t> extension </a:t>
            </a:r>
            <a:r>
              <a:rPr lang="hu-HU" dirty="0" smtClean="0">
                <a:solidFill>
                  <a:srgbClr val="2D2D8A"/>
                </a:solidFill>
              </a:rPr>
              <a:t>of the ARMv7 </a:t>
            </a:r>
            <a:r>
              <a:rPr lang="en-US" dirty="0" smtClean="0">
                <a:solidFill>
                  <a:srgbClr val="000000"/>
                </a:solidFill>
              </a:rPr>
              <a:t>[</a:t>
            </a:r>
            <a:r>
              <a:rPr lang="hu-HU" dirty="0" smtClean="0">
                <a:solidFill>
                  <a:srgbClr val="000000"/>
                </a:solidFill>
              </a:rPr>
              <a:t>11</a:t>
            </a:r>
            <a:r>
              <a:rPr lang="en-US" dirty="0" smtClean="0">
                <a:solidFill>
                  <a:srgbClr val="000000"/>
                </a:solidFill>
              </a:rPr>
              <a:t>]</a:t>
            </a:r>
            <a:r>
              <a:rPr lang="hu-HU" dirty="0" smtClean="0">
                <a:solidFill>
                  <a:srgbClr val="000000"/>
                </a:solidFill>
              </a:rPr>
              <a:t> -2</a:t>
            </a:r>
            <a:endParaRPr lang="en-US" dirty="0">
              <a:solidFill>
                <a:srgbClr val="000000"/>
              </a:solidFill>
            </a:endParaRPr>
          </a:p>
        </p:txBody>
      </p:sp>
    </p:spTree>
    <p:extLst>
      <p:ext uri="{BB962C8B-B14F-4D97-AF65-F5344CB8AC3E}">
        <p14:creationId xmlns:p14="http://schemas.microsoft.com/office/powerpoint/2010/main" val="3391686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iagram illustrating NEON packed SIMD proces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700" y="2063997"/>
            <a:ext cx="4860540" cy="21750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9325" y="4666639"/>
            <a:ext cx="7813055" cy="338554"/>
          </a:xfrm>
          <a:prstGeom prst="rect">
            <a:avLst/>
          </a:prstGeom>
          <a:noFill/>
        </p:spPr>
        <p:txBody>
          <a:bodyPr wrap="square" rtlCol="0">
            <a:spAutoFit/>
          </a:bodyPr>
          <a:lstStyle/>
          <a:p>
            <a:pPr marL="285750" indent="-285750">
              <a:buFont typeface="Arial" panose="020B0604020202020204" pitchFamily="34" charset="0"/>
              <a:buChar char="•"/>
            </a:pPr>
            <a:r>
              <a:rPr lang="hu-HU" sz="1600" dirty="0" smtClean="0">
                <a:solidFill>
                  <a:srgbClr val="000000"/>
                </a:solidFill>
              </a:rPr>
              <a:t> </a:t>
            </a:r>
            <a:r>
              <a:rPr lang="hu-HU" sz="1600" dirty="0" smtClean="0">
                <a:solidFill>
                  <a:srgbClr val="FF0000"/>
                </a:solidFill>
              </a:rPr>
              <a:t>NEON</a:t>
            </a:r>
            <a:r>
              <a:rPr lang="en-US" sz="1600" dirty="0" smtClean="0">
                <a:solidFill>
                  <a:srgbClr val="FF0000"/>
                </a:solidFill>
              </a:rPr>
              <a:t> instructions </a:t>
            </a:r>
            <a:r>
              <a:rPr lang="en-US" sz="1600" dirty="0" smtClean="0">
                <a:solidFill>
                  <a:srgbClr val="0070C0"/>
                </a:solidFill>
              </a:rPr>
              <a:t>operate on</a:t>
            </a:r>
            <a:r>
              <a:rPr lang="hu-HU" sz="1600" dirty="0" smtClean="0">
                <a:solidFill>
                  <a:srgbClr val="0070C0"/>
                </a:solidFill>
              </a:rPr>
              <a:t> </a:t>
            </a:r>
            <a:r>
              <a:rPr lang="en-US" sz="1600" dirty="0">
                <a:solidFill>
                  <a:srgbClr val="0070C0"/>
                </a:solidFill>
              </a:rPr>
              <a:t>64 or 128-bit </a:t>
            </a:r>
            <a:r>
              <a:rPr lang="hu-HU" sz="1600" dirty="0">
                <a:solidFill>
                  <a:srgbClr val="0070C0"/>
                </a:solidFill>
              </a:rPr>
              <a:t>wide</a:t>
            </a:r>
            <a:r>
              <a:rPr lang="en-US" sz="1600" dirty="0">
                <a:solidFill>
                  <a:srgbClr val="0070C0"/>
                </a:solidFill>
              </a:rPr>
              <a:t> </a:t>
            </a:r>
            <a:r>
              <a:rPr lang="en-US" sz="1600" dirty="0" smtClean="0">
                <a:solidFill>
                  <a:srgbClr val="0070C0"/>
                </a:solidFill>
              </a:rPr>
              <a:t>vectors</a:t>
            </a:r>
            <a:r>
              <a:rPr lang="hu-HU" sz="1600" dirty="0" smtClean="0">
                <a:solidFill>
                  <a:srgbClr val="0070C0"/>
                </a:solidFill>
              </a:rPr>
              <a:t> with </a:t>
            </a:r>
            <a:endParaRPr lang="en-US" sz="1600" dirty="0" smtClean="0">
              <a:solidFill>
                <a:srgbClr val="0070C0"/>
              </a:solidFill>
            </a:endParaRPr>
          </a:p>
        </p:txBody>
      </p:sp>
      <p:sp>
        <p:nvSpPr>
          <p:cNvPr id="5" name="TextBox 4"/>
          <p:cNvSpPr txBox="1"/>
          <p:nvPr/>
        </p:nvSpPr>
        <p:spPr>
          <a:xfrm>
            <a:off x="26495" y="628610"/>
            <a:ext cx="7990970" cy="369332"/>
          </a:xfrm>
          <a:prstGeom prst="rect">
            <a:avLst/>
          </a:prstGeom>
          <a:noFill/>
        </p:spPr>
        <p:txBody>
          <a:bodyPr wrap="none" rtlCol="0">
            <a:spAutoFit/>
          </a:bodyPr>
          <a:lstStyle/>
          <a:p>
            <a:r>
              <a:rPr lang="hu-HU" dirty="0">
                <a:solidFill>
                  <a:srgbClr val="2D2D8A"/>
                </a:solidFill>
              </a:rPr>
              <a:t> </a:t>
            </a:r>
            <a:r>
              <a:rPr lang="hu-HU" dirty="0" smtClean="0">
                <a:solidFill>
                  <a:srgbClr val="2D2D8A"/>
                </a:solidFill>
              </a:rPr>
              <a:t> </a:t>
            </a:r>
            <a:r>
              <a:rPr lang="en-US" dirty="0" smtClean="0">
                <a:solidFill>
                  <a:srgbClr val="2D2D8A"/>
                </a:solidFill>
              </a:rPr>
              <a:t>The </a:t>
            </a:r>
            <a:r>
              <a:rPr lang="hu-HU" dirty="0" smtClean="0">
                <a:solidFill>
                  <a:srgbClr val="2D2D8A"/>
                </a:solidFill>
              </a:rPr>
              <a:t>Advanced SIMD (</a:t>
            </a:r>
            <a:r>
              <a:rPr lang="en-US" dirty="0" smtClean="0">
                <a:solidFill>
                  <a:srgbClr val="2D2D8A"/>
                </a:solidFill>
              </a:rPr>
              <a:t>NEON</a:t>
            </a:r>
            <a:r>
              <a:rPr lang="hu-HU" dirty="0" smtClean="0">
                <a:solidFill>
                  <a:srgbClr val="2D2D8A"/>
                </a:solidFill>
              </a:rPr>
              <a:t>)</a:t>
            </a:r>
            <a:r>
              <a:rPr lang="en-US" dirty="0" smtClean="0">
                <a:solidFill>
                  <a:srgbClr val="2D2D8A"/>
                </a:solidFill>
              </a:rPr>
              <a:t> extension </a:t>
            </a:r>
            <a:r>
              <a:rPr lang="hu-HU" dirty="0" smtClean="0">
                <a:solidFill>
                  <a:srgbClr val="2D2D8A"/>
                </a:solidFill>
              </a:rPr>
              <a:t>of the ARMv7 ISA </a:t>
            </a:r>
            <a:r>
              <a:rPr lang="en-US" dirty="0" smtClean="0">
                <a:solidFill>
                  <a:srgbClr val="000000"/>
                </a:solidFill>
              </a:rPr>
              <a:t>[</a:t>
            </a:r>
            <a:r>
              <a:rPr lang="hu-HU" dirty="0" smtClean="0">
                <a:solidFill>
                  <a:srgbClr val="000000"/>
                </a:solidFill>
              </a:rPr>
              <a:t>11</a:t>
            </a:r>
            <a:r>
              <a:rPr lang="en-US" dirty="0" smtClean="0">
                <a:solidFill>
                  <a:srgbClr val="000000"/>
                </a:solidFill>
              </a:rPr>
              <a:t>]</a:t>
            </a:r>
            <a:r>
              <a:rPr lang="hu-HU" dirty="0" smtClean="0">
                <a:solidFill>
                  <a:srgbClr val="000000"/>
                </a:solidFill>
              </a:rPr>
              <a:t> -2</a:t>
            </a:r>
            <a:endParaRPr lang="en-US" dirty="0">
              <a:solidFill>
                <a:srgbClr val="000000"/>
              </a:solidFill>
            </a:endParaRPr>
          </a:p>
        </p:txBody>
      </p:sp>
      <p:sp>
        <p:nvSpPr>
          <p:cNvPr id="7" name="TextBox 6"/>
          <p:cNvSpPr txBox="1"/>
          <p:nvPr/>
        </p:nvSpPr>
        <p:spPr>
          <a:xfrm>
            <a:off x="3224611" y="4239090"/>
            <a:ext cx="2597186" cy="338554"/>
          </a:xfrm>
          <a:prstGeom prst="rect">
            <a:avLst/>
          </a:prstGeom>
          <a:noFill/>
        </p:spPr>
        <p:txBody>
          <a:bodyPr wrap="none" rtlCol="0">
            <a:spAutoFit/>
          </a:bodyPr>
          <a:lstStyle/>
          <a:p>
            <a:r>
              <a:rPr lang="en-US" sz="1600" smtClean="0">
                <a:solidFill>
                  <a:srgbClr val="000000"/>
                </a:solidFill>
              </a:rPr>
              <a:t>Figure: SIMD data [</a:t>
            </a:r>
            <a:r>
              <a:rPr lang="hu-HU" sz="1600" smtClean="0">
                <a:solidFill>
                  <a:srgbClr val="000000"/>
                </a:solidFill>
              </a:rPr>
              <a:t>11</a:t>
            </a:r>
            <a:r>
              <a:rPr lang="en-US" sz="1600" smtClean="0">
                <a:solidFill>
                  <a:srgbClr val="000000"/>
                </a:solidFill>
              </a:rPr>
              <a:t>]</a:t>
            </a:r>
            <a:endParaRPr lang="en-US" sz="1600">
              <a:solidFill>
                <a:srgbClr val="000000"/>
              </a:solidFill>
            </a:endParaRPr>
          </a:p>
        </p:txBody>
      </p:sp>
      <p:sp>
        <p:nvSpPr>
          <p:cNvPr id="9" name="Title 1"/>
          <p:cNvSpPr>
            <a:spLocks noGrp="1"/>
          </p:cNvSpPr>
          <p:nvPr>
            <p:ph type="title"/>
          </p:nvPr>
        </p:nvSpPr>
        <p:spPr>
          <a:xfrm>
            <a:off x="0" y="0"/>
            <a:ext cx="9144000" cy="393700"/>
          </a:xfrm>
        </p:spPr>
        <p:txBody>
          <a:bodyPr/>
          <a:lstStyle/>
          <a:p>
            <a:r>
              <a:rPr lang="en-US" dirty="0"/>
              <a:t>2.2.3.4 Advanced SIMD (NEON) extension </a:t>
            </a:r>
            <a:r>
              <a:rPr lang="hu-HU" dirty="0" smtClean="0"/>
              <a:t>(4)</a:t>
            </a:r>
            <a:endParaRPr lang="en-US" dirty="0"/>
          </a:p>
        </p:txBody>
      </p:sp>
      <p:sp>
        <p:nvSpPr>
          <p:cNvPr id="2" name="TextBox 1"/>
          <p:cNvSpPr txBox="1"/>
          <p:nvPr/>
        </p:nvSpPr>
        <p:spPr>
          <a:xfrm>
            <a:off x="252507" y="1043735"/>
            <a:ext cx="8604663" cy="584775"/>
          </a:xfrm>
          <a:prstGeom prst="rect">
            <a:avLst/>
          </a:prstGeom>
          <a:noFill/>
        </p:spPr>
        <p:txBody>
          <a:bodyPr wrap="none" rtlCol="0">
            <a:spAutoFit/>
          </a:bodyPr>
          <a:lstStyle/>
          <a:p>
            <a:pPr marL="285750" lvl="0" indent="-285750">
              <a:buFont typeface="Arial" panose="020B0604020202020204" pitchFamily="34" charset="0"/>
              <a:buChar char="•"/>
            </a:pPr>
            <a:r>
              <a:rPr lang="en-US" sz="1600" dirty="0">
                <a:solidFill>
                  <a:srgbClr val="FF0000"/>
                </a:solidFill>
              </a:rPr>
              <a:t>NEON instructions </a:t>
            </a:r>
            <a:r>
              <a:rPr lang="en-US" sz="1600" dirty="0">
                <a:solidFill>
                  <a:srgbClr val="000000"/>
                </a:solidFill>
              </a:rPr>
              <a:t>operate </a:t>
            </a:r>
            <a:r>
              <a:rPr lang="en-US" sz="1600" dirty="0">
                <a:solidFill>
                  <a:srgbClr val="0070C0"/>
                </a:solidFill>
              </a:rPr>
              <a:t>on </a:t>
            </a:r>
            <a:r>
              <a:rPr lang="hu-HU" sz="1600" dirty="0" smtClean="0">
                <a:solidFill>
                  <a:srgbClr val="0070C0"/>
                </a:solidFill>
              </a:rPr>
              <a:t>64 or 128-bit wide vector </a:t>
            </a:r>
            <a:r>
              <a:rPr lang="en-US" sz="1600" dirty="0" smtClean="0">
                <a:solidFill>
                  <a:srgbClr val="0070C0"/>
                </a:solidFill>
              </a:rPr>
              <a:t>data </a:t>
            </a:r>
            <a:r>
              <a:rPr lang="hu-HU" sz="1600" dirty="0" smtClean="0">
                <a:solidFill>
                  <a:srgbClr val="0070C0"/>
                </a:solidFill>
              </a:rPr>
              <a:t>(SIMD data) </a:t>
            </a:r>
            <a:r>
              <a:rPr lang="en-US" sz="1600" dirty="0" smtClean="0">
                <a:solidFill>
                  <a:srgbClr val="0070C0"/>
                </a:solidFill>
              </a:rPr>
              <a:t>held</a:t>
            </a:r>
            <a:endParaRPr lang="hu-HU" sz="1600" dirty="0" smtClean="0">
              <a:solidFill>
                <a:srgbClr val="0070C0"/>
              </a:solidFill>
            </a:endParaRPr>
          </a:p>
          <a:p>
            <a:pPr lvl="0">
              <a:spcAft>
                <a:spcPts val="600"/>
              </a:spcAft>
            </a:pPr>
            <a:r>
              <a:rPr lang="hu-HU" sz="1600" dirty="0">
                <a:solidFill>
                  <a:srgbClr val="0070C0"/>
                </a:solidFill>
              </a:rPr>
              <a:t> </a:t>
            </a:r>
            <a:r>
              <a:rPr lang="hu-HU" sz="1600" dirty="0" smtClean="0">
                <a:solidFill>
                  <a:srgbClr val="0070C0"/>
                </a:solidFill>
              </a:rPr>
              <a:t>     in</a:t>
            </a:r>
            <a:r>
              <a:rPr lang="en-US" sz="1600" dirty="0" smtClean="0">
                <a:solidFill>
                  <a:srgbClr val="0070C0"/>
                </a:solidFill>
              </a:rPr>
              <a:t> </a:t>
            </a:r>
            <a:r>
              <a:rPr lang="hu-HU" sz="1600" dirty="0" smtClean="0">
                <a:solidFill>
                  <a:srgbClr val="0070C0"/>
                </a:solidFill>
              </a:rPr>
              <a:t>the Advanced </a:t>
            </a:r>
            <a:r>
              <a:rPr lang="en-US" sz="1600" dirty="0" smtClean="0">
                <a:solidFill>
                  <a:srgbClr val="0070C0"/>
                </a:solidFill>
              </a:rPr>
              <a:t>SIMD </a:t>
            </a:r>
            <a:r>
              <a:rPr lang="hu-HU" sz="1600" dirty="0" smtClean="0">
                <a:solidFill>
                  <a:srgbClr val="0070C0"/>
                </a:solidFill>
              </a:rPr>
              <a:t>and FP </a:t>
            </a:r>
            <a:r>
              <a:rPr lang="en-US" sz="1600" dirty="0" smtClean="0">
                <a:solidFill>
                  <a:srgbClr val="0070C0"/>
                </a:solidFill>
              </a:rPr>
              <a:t>register</a:t>
            </a:r>
            <a:r>
              <a:rPr lang="hu-HU" sz="1600" dirty="0" smtClean="0">
                <a:solidFill>
                  <a:srgbClr val="0070C0"/>
                </a:solidFill>
              </a:rPr>
              <a:t> set</a:t>
            </a:r>
            <a:r>
              <a:rPr lang="en-US" sz="1600" dirty="0" smtClean="0">
                <a:solidFill>
                  <a:srgbClr val="000000"/>
                </a:solidFill>
              </a:rPr>
              <a:t>.</a:t>
            </a:r>
            <a:endParaRPr lang="en-US" sz="1600" dirty="0">
              <a:solidFill>
                <a:srgbClr val="000000"/>
              </a:solidFill>
            </a:endParaRPr>
          </a:p>
        </p:txBody>
      </p:sp>
      <p:sp>
        <p:nvSpPr>
          <p:cNvPr id="3" name="TextBox 2"/>
          <p:cNvSpPr txBox="1"/>
          <p:nvPr/>
        </p:nvSpPr>
        <p:spPr>
          <a:xfrm>
            <a:off x="740132" y="5004175"/>
            <a:ext cx="3057247" cy="636072"/>
          </a:xfrm>
          <a:prstGeom prst="rect">
            <a:avLst/>
          </a:prstGeom>
          <a:noFill/>
        </p:spPr>
        <p:txBody>
          <a:bodyPr wrap="none" rtlCol="0">
            <a:spAutoFit/>
          </a:bodyPr>
          <a:lstStyle/>
          <a:p>
            <a:pPr marL="285750" indent="-285750">
              <a:spcAft>
                <a:spcPts val="400"/>
              </a:spcAft>
              <a:buFont typeface="Arial" panose="020B0604020202020204" pitchFamily="34" charset="0"/>
              <a:buChar char="•"/>
            </a:pPr>
            <a:r>
              <a:rPr lang="hu-HU" sz="1600" dirty="0" smtClean="0">
                <a:solidFill>
                  <a:srgbClr val="0070C0"/>
                </a:solidFill>
              </a:rPr>
              <a:t>FX8/FX16/FX32/FX64 </a:t>
            </a:r>
            <a:r>
              <a:rPr lang="hu-HU" sz="1600" dirty="0" smtClean="0"/>
              <a:t>or</a:t>
            </a:r>
          </a:p>
          <a:p>
            <a:pPr marL="285750" indent="-285750">
              <a:buFont typeface="Arial" panose="020B0604020202020204" pitchFamily="34" charset="0"/>
              <a:buChar char="•"/>
            </a:pPr>
            <a:r>
              <a:rPr lang="en-US" sz="1600" dirty="0" smtClean="0">
                <a:solidFill>
                  <a:srgbClr val="0070C0"/>
                </a:solidFill>
              </a:rPr>
              <a:t>FP16</a:t>
            </a:r>
            <a:r>
              <a:rPr lang="hu-HU" sz="1600" dirty="0" smtClean="0">
                <a:solidFill>
                  <a:srgbClr val="0070C0"/>
                </a:solidFill>
              </a:rPr>
              <a:t>/</a:t>
            </a:r>
            <a:r>
              <a:rPr lang="en-US" sz="1600" dirty="0" smtClean="0">
                <a:solidFill>
                  <a:srgbClr val="0070C0"/>
                </a:solidFill>
              </a:rPr>
              <a:t>FP32</a:t>
            </a:r>
            <a:r>
              <a:rPr lang="hu-HU" sz="1600" dirty="0" smtClean="0">
                <a:solidFill>
                  <a:srgbClr val="0070C0"/>
                </a:solidFill>
              </a:rPr>
              <a:t>/FP64</a:t>
            </a:r>
            <a:r>
              <a:rPr lang="en-US" sz="1600" dirty="0" smtClean="0">
                <a:solidFill>
                  <a:srgbClr val="0070C0"/>
                </a:solidFill>
              </a:rPr>
              <a:t> </a:t>
            </a:r>
            <a:endParaRPr lang="hu-HU" sz="1600" dirty="0" smtClean="0">
              <a:solidFill>
                <a:srgbClr val="0070C0"/>
              </a:solidFill>
            </a:endParaRPr>
          </a:p>
        </p:txBody>
      </p:sp>
      <p:sp>
        <p:nvSpPr>
          <p:cNvPr id="10" name="TextBox 9"/>
          <p:cNvSpPr txBox="1"/>
          <p:nvPr/>
        </p:nvSpPr>
        <p:spPr>
          <a:xfrm>
            <a:off x="206515" y="6136122"/>
            <a:ext cx="9210406" cy="623248"/>
          </a:xfrm>
          <a:prstGeom prst="rect">
            <a:avLst/>
          </a:prstGeom>
          <a:noFill/>
        </p:spPr>
        <p:txBody>
          <a:bodyPr wrap="none" rtlCol="0">
            <a:spAutoFit/>
          </a:bodyPr>
          <a:lstStyle/>
          <a:p>
            <a:pPr marL="285750" indent="-285750">
              <a:spcAft>
                <a:spcPts val="300"/>
              </a:spcAft>
              <a:buFont typeface="Arial" panose="020B0604020202020204" pitchFamily="34" charset="0"/>
              <a:buChar char="•"/>
            </a:pPr>
            <a:r>
              <a:rPr lang="en-US" sz="1600" dirty="0">
                <a:solidFill>
                  <a:srgbClr val="000000"/>
                </a:solidFill>
              </a:rPr>
              <a:t>For FP16 data </a:t>
            </a:r>
            <a:r>
              <a:rPr lang="hu-HU" sz="1600" dirty="0" smtClean="0">
                <a:solidFill>
                  <a:srgbClr val="000000"/>
                </a:solidFill>
              </a:rPr>
              <a:t>NEON supports </a:t>
            </a:r>
            <a:r>
              <a:rPr lang="en-US" sz="1600" dirty="0" smtClean="0">
                <a:solidFill>
                  <a:srgbClr val="000000"/>
                </a:solidFill>
              </a:rPr>
              <a:t>only conversion</a:t>
            </a:r>
            <a:r>
              <a:rPr lang="hu-HU" sz="1600" dirty="0" smtClean="0">
                <a:solidFill>
                  <a:srgbClr val="000000"/>
                </a:solidFill>
              </a:rPr>
              <a:t>s between FP16 and FP32/FP64 data.</a:t>
            </a:r>
            <a:endParaRPr lang="hu-HU" sz="1600" dirty="0">
              <a:solidFill>
                <a:srgbClr val="000000"/>
              </a:solidFill>
            </a:endParaRPr>
          </a:p>
          <a:p>
            <a:pPr marL="285750" indent="-285750">
              <a:spcAft>
                <a:spcPts val="300"/>
              </a:spcAft>
              <a:buFont typeface="Arial" panose="020B0604020202020204" pitchFamily="34" charset="0"/>
              <a:buChar char="•"/>
            </a:pPr>
            <a:r>
              <a:rPr lang="hu-HU" sz="1600" dirty="0">
                <a:solidFill>
                  <a:srgbClr val="000000"/>
                </a:solidFill>
              </a:rPr>
              <a:t>FP16 data </a:t>
            </a:r>
            <a:r>
              <a:rPr lang="hu-HU" sz="1600" dirty="0" smtClean="0">
                <a:solidFill>
                  <a:srgbClr val="000000"/>
                </a:solidFill>
              </a:rPr>
              <a:t>operations </a:t>
            </a:r>
            <a:r>
              <a:rPr lang="hu-HU" sz="1600" dirty="0">
                <a:solidFill>
                  <a:srgbClr val="000000"/>
                </a:solidFill>
              </a:rPr>
              <a:t>are supported only in the Advanced SIMDv2 option</a:t>
            </a:r>
            <a:r>
              <a:rPr lang="hu-HU" sz="1600" dirty="0" smtClean="0">
                <a:solidFill>
                  <a:srgbClr val="000000"/>
                </a:solidFill>
              </a:rPr>
              <a:t>.</a:t>
            </a:r>
            <a:endParaRPr lang="en-US" sz="1600" dirty="0"/>
          </a:p>
        </p:txBody>
      </p:sp>
      <p:sp>
        <p:nvSpPr>
          <p:cNvPr id="11" name="TextBox 10"/>
          <p:cNvSpPr txBox="1"/>
          <p:nvPr/>
        </p:nvSpPr>
        <p:spPr>
          <a:xfrm>
            <a:off x="521550" y="5610726"/>
            <a:ext cx="1726755" cy="338554"/>
          </a:xfrm>
          <a:prstGeom prst="rect">
            <a:avLst/>
          </a:prstGeom>
          <a:noFill/>
        </p:spPr>
        <p:txBody>
          <a:bodyPr wrap="none" rtlCol="0">
            <a:spAutoFit/>
          </a:bodyPr>
          <a:lstStyle/>
          <a:p>
            <a:r>
              <a:rPr lang="en-US" sz="1600" dirty="0"/>
              <a:t>data elements</a:t>
            </a:r>
            <a:r>
              <a:rPr lang="en-US" sz="1600" dirty="0" smtClean="0"/>
              <a:t>.</a:t>
            </a:r>
            <a:endParaRPr lang="en-US" sz="1600" dirty="0"/>
          </a:p>
        </p:txBody>
      </p:sp>
      <p:sp>
        <p:nvSpPr>
          <p:cNvPr id="12" name="TextBox 11"/>
          <p:cNvSpPr txBox="1"/>
          <p:nvPr/>
        </p:nvSpPr>
        <p:spPr>
          <a:xfrm>
            <a:off x="116505" y="5814265"/>
            <a:ext cx="977960" cy="338554"/>
          </a:xfrm>
          <a:prstGeom prst="rect">
            <a:avLst/>
          </a:prstGeom>
          <a:noFill/>
        </p:spPr>
        <p:txBody>
          <a:bodyPr wrap="none" rtlCol="0">
            <a:spAutoFit/>
          </a:bodyPr>
          <a:lstStyle/>
          <a:p>
            <a:r>
              <a:rPr lang="hu-HU" sz="1600" dirty="0" smtClean="0">
                <a:solidFill>
                  <a:srgbClr val="FF0000"/>
                </a:solidFill>
              </a:rPr>
              <a:t>Remark</a:t>
            </a:r>
            <a:endParaRPr lang="en-US" sz="1600" dirty="0">
              <a:solidFill>
                <a:srgbClr val="FF0000"/>
              </a:solidFill>
            </a:endParaRPr>
          </a:p>
        </p:txBody>
      </p:sp>
      <p:sp>
        <p:nvSpPr>
          <p:cNvPr id="13" name="Rectangle 12"/>
          <p:cNvSpPr/>
          <p:nvPr/>
        </p:nvSpPr>
        <p:spPr>
          <a:xfrm>
            <a:off x="251520" y="1628800"/>
            <a:ext cx="8560307" cy="338554"/>
          </a:xfrm>
          <a:prstGeom prst="rect">
            <a:avLst/>
          </a:prstGeom>
        </p:spPr>
        <p:txBody>
          <a:bodyPr wrap="square">
            <a:spAutoFit/>
          </a:bodyPr>
          <a:lstStyle/>
          <a:p>
            <a:pPr marL="285750" lvl="0" indent="-285750">
              <a:buFont typeface="Arial" panose="020B0604020202020204" pitchFamily="34" charset="0"/>
              <a:buChar char="•"/>
            </a:pPr>
            <a:r>
              <a:rPr lang="en-US" sz="1600" dirty="0">
                <a:solidFill>
                  <a:srgbClr val="000000"/>
                </a:solidFill>
              </a:rPr>
              <a:t>They perform the </a:t>
            </a:r>
            <a:r>
              <a:rPr lang="en-US" sz="1600" dirty="0">
                <a:solidFill>
                  <a:srgbClr val="0070C0"/>
                </a:solidFill>
              </a:rPr>
              <a:t>same operation on </a:t>
            </a:r>
            <a:r>
              <a:rPr lang="hu-HU" sz="1600" dirty="0">
                <a:solidFill>
                  <a:srgbClr val="0070C0"/>
                </a:solidFill>
              </a:rPr>
              <a:t>all</a:t>
            </a:r>
            <a:r>
              <a:rPr lang="en-US" sz="1600" dirty="0">
                <a:solidFill>
                  <a:srgbClr val="0070C0"/>
                </a:solidFill>
              </a:rPr>
              <a:t> data elements</a:t>
            </a:r>
            <a:r>
              <a:rPr lang="en-US" sz="1600" dirty="0">
                <a:solidFill>
                  <a:srgbClr val="000000"/>
                </a:solidFill>
              </a:rPr>
              <a:t>, as </a:t>
            </a:r>
            <a:r>
              <a:rPr lang="hu-HU" sz="1600" dirty="0">
                <a:solidFill>
                  <a:srgbClr val="000000"/>
                </a:solidFill>
              </a:rPr>
              <a:t>indicated</a:t>
            </a:r>
            <a:r>
              <a:rPr lang="en-US" sz="1600" dirty="0">
                <a:solidFill>
                  <a:srgbClr val="000000"/>
                </a:solidFill>
              </a:rPr>
              <a:t> below.</a:t>
            </a:r>
            <a:endParaRPr lang="hu-HU" sz="1600" dirty="0">
              <a:solidFill>
                <a:srgbClr val="000000"/>
              </a:solidFill>
            </a:endParaRPr>
          </a:p>
        </p:txBody>
      </p:sp>
    </p:spTree>
    <p:extLst>
      <p:ext uri="{BB962C8B-B14F-4D97-AF65-F5344CB8AC3E}">
        <p14:creationId xmlns:p14="http://schemas.microsoft.com/office/powerpoint/2010/main" val="228851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386"/>
                                        </p:tgtEl>
                                        <p:attrNameLst>
                                          <p:attrName>style.visibility</p:attrName>
                                        </p:attrNameLst>
                                      </p:cBhvr>
                                      <p:to>
                                        <p:strVal val="visible"/>
                                      </p:to>
                                    </p:set>
                                    <p:anim calcmode="lin" valueType="num">
                                      <p:cBhvr additive="base">
                                        <p:cTn id="11" dur="500" fill="hold"/>
                                        <p:tgtEl>
                                          <p:spTgt spid="16386"/>
                                        </p:tgtEl>
                                        <p:attrNameLst>
                                          <p:attrName>ppt_x</p:attrName>
                                        </p:attrNameLst>
                                      </p:cBhvr>
                                      <p:tavLst>
                                        <p:tav tm="0">
                                          <p:val>
                                            <p:strVal val="#ppt_x"/>
                                          </p:val>
                                        </p:tav>
                                        <p:tav tm="100000">
                                          <p:val>
                                            <p:strVal val="#ppt_x"/>
                                          </p:val>
                                        </p:tav>
                                      </p:tavLst>
                                    </p:anim>
                                    <p:anim calcmode="lin" valueType="num">
                                      <p:cBhvr additive="base">
                                        <p:cTn id="12" dur="500" fill="hold"/>
                                        <p:tgtEl>
                                          <p:spTgt spid="163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2" grpId="0"/>
      <p:bldP spid="3" grpId="0"/>
      <p:bldP spid="10" grpId="0"/>
      <p:bldP spid="11"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2.2.3.4 Advanced SIMD (NEON) extension </a:t>
            </a:r>
            <a:r>
              <a:rPr lang="hu-HU" dirty="0" smtClean="0"/>
              <a:t>(5)</a:t>
            </a:r>
            <a:endParaRPr lang="en-US" dirty="0"/>
          </a:p>
        </p:txBody>
      </p:sp>
      <p:pic>
        <p:nvPicPr>
          <p:cNvPr id="3" name="Picture 2"/>
          <p:cNvPicPr>
            <a:picLocks noChangeAspect="1"/>
          </p:cNvPicPr>
          <p:nvPr/>
        </p:nvPicPr>
        <p:blipFill>
          <a:blip r:embed="rId2"/>
          <a:stretch>
            <a:fillRect/>
          </a:stretch>
        </p:blipFill>
        <p:spPr>
          <a:xfrm>
            <a:off x="184730" y="998730"/>
            <a:ext cx="8752895" cy="4668975"/>
          </a:xfrm>
          <a:prstGeom prst="rect">
            <a:avLst/>
          </a:prstGeom>
        </p:spPr>
      </p:pic>
      <p:sp>
        <p:nvSpPr>
          <p:cNvPr id="4" name="TextBox 3"/>
          <p:cNvSpPr txBox="1"/>
          <p:nvPr/>
        </p:nvSpPr>
        <p:spPr>
          <a:xfrm>
            <a:off x="168073" y="599873"/>
            <a:ext cx="9045938" cy="369332"/>
          </a:xfrm>
          <a:prstGeom prst="rect">
            <a:avLst/>
          </a:prstGeom>
          <a:noFill/>
        </p:spPr>
        <p:txBody>
          <a:bodyPr wrap="none" rtlCol="0">
            <a:spAutoFit/>
          </a:bodyPr>
          <a:lstStyle/>
          <a:p>
            <a:r>
              <a:rPr lang="hu-HU" dirty="0" smtClean="0">
                <a:solidFill>
                  <a:schemeClr val="accent6"/>
                </a:solidFill>
              </a:rPr>
              <a:t>Example vector data formats of the Advanced SIMD (NEON) extension [86] </a:t>
            </a:r>
            <a:endParaRPr lang="en-US" dirty="0">
              <a:solidFill>
                <a:schemeClr val="accent6"/>
              </a:solidFill>
            </a:endParaRPr>
          </a:p>
        </p:txBody>
      </p:sp>
    </p:spTree>
    <p:extLst>
      <p:ext uri="{BB962C8B-B14F-4D97-AF65-F5344CB8AC3E}">
        <p14:creationId xmlns:p14="http://schemas.microsoft.com/office/powerpoint/2010/main" val="29815036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2.2.3.5 The SIMD and FP extension of the ARMv8 ISA in </a:t>
            </a:r>
            <a:r>
              <a:rPr lang="en-US" dirty="0" smtClean="0"/>
              <a:t>AArch64 mode</a:t>
            </a:r>
            <a:r>
              <a:rPr lang="hu-HU" dirty="0" smtClean="0"/>
              <a:t>  (1)</a:t>
            </a:r>
            <a:endParaRPr lang="en-US" dirty="0"/>
          </a:p>
        </p:txBody>
      </p:sp>
      <p:sp>
        <p:nvSpPr>
          <p:cNvPr id="4" name="Rounded Rectangle 3"/>
          <p:cNvSpPr/>
          <p:nvPr/>
        </p:nvSpPr>
        <p:spPr bwMode="auto">
          <a:xfrm>
            <a:off x="26495" y="4220522"/>
            <a:ext cx="5651383" cy="1368000"/>
          </a:xfrm>
          <a:prstGeom prst="roundRect">
            <a:avLst/>
          </a:prstGeom>
          <a:solidFill>
            <a:srgbClr val="CDE9EB"/>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effectLst/>
              <a:latin typeface="Verdana" pitchFamily="34" charset="0"/>
            </a:endParaRPr>
          </a:p>
        </p:txBody>
      </p:sp>
      <p:sp>
        <p:nvSpPr>
          <p:cNvPr id="5" name="Rounded Rectangle 4"/>
          <p:cNvSpPr/>
          <p:nvPr/>
        </p:nvSpPr>
        <p:spPr bwMode="auto">
          <a:xfrm>
            <a:off x="1949743" y="5640370"/>
            <a:ext cx="3708000" cy="1080000"/>
          </a:xfrm>
          <a:prstGeom prst="roundRect">
            <a:avLst/>
          </a:prstGeom>
          <a:solidFill>
            <a:srgbClr val="FFEBAB"/>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
        <p:nvSpPr>
          <p:cNvPr id="6" name="TextBox 5"/>
          <p:cNvSpPr txBox="1"/>
          <p:nvPr/>
        </p:nvSpPr>
        <p:spPr>
          <a:xfrm>
            <a:off x="909214" y="4655607"/>
            <a:ext cx="827471" cy="276999"/>
          </a:xfrm>
          <a:prstGeom prst="rect">
            <a:avLst/>
          </a:prstGeom>
          <a:noFill/>
        </p:spPr>
        <p:txBody>
          <a:bodyPr wrap="none" rtlCol="0">
            <a:spAutoFit/>
          </a:bodyPr>
          <a:lstStyle/>
          <a:p>
            <a:r>
              <a:rPr lang="hu-HU" sz="1200" dirty="0" smtClean="0"/>
              <a:t>FP32/64</a:t>
            </a:r>
            <a:endParaRPr lang="en-US" sz="1200" dirty="0"/>
          </a:p>
        </p:txBody>
      </p:sp>
      <p:sp>
        <p:nvSpPr>
          <p:cNvPr id="7" name="TextBox 6"/>
          <p:cNvSpPr txBox="1"/>
          <p:nvPr/>
        </p:nvSpPr>
        <p:spPr>
          <a:xfrm>
            <a:off x="75357" y="5107405"/>
            <a:ext cx="2429190" cy="461665"/>
          </a:xfrm>
          <a:prstGeom prst="rect">
            <a:avLst/>
          </a:prstGeom>
          <a:noFill/>
        </p:spPr>
        <p:txBody>
          <a:bodyPr wrap="none" rtlCol="0">
            <a:spAutoFit/>
          </a:bodyPr>
          <a:lstStyle/>
          <a:p>
            <a:pPr algn="ctr"/>
            <a:r>
              <a:rPr lang="hu-HU" sz="1200" dirty="0" smtClean="0"/>
              <a:t>Up to 8xFP32 or 4xFP64</a:t>
            </a:r>
          </a:p>
          <a:p>
            <a:pPr algn="ctr"/>
            <a:r>
              <a:rPr lang="hu-HU" sz="1200" dirty="0" smtClean="0"/>
              <a:t>operationsc serially executed</a:t>
            </a:r>
            <a:endParaRPr lang="en-US" sz="1200" dirty="0"/>
          </a:p>
        </p:txBody>
      </p:sp>
      <p:sp>
        <p:nvSpPr>
          <p:cNvPr id="8" name="TextBox 7"/>
          <p:cNvSpPr txBox="1"/>
          <p:nvPr/>
        </p:nvSpPr>
        <p:spPr>
          <a:xfrm>
            <a:off x="2848880" y="5107405"/>
            <a:ext cx="2349041" cy="461665"/>
          </a:xfrm>
          <a:prstGeom prst="rect">
            <a:avLst/>
          </a:prstGeom>
          <a:noFill/>
        </p:spPr>
        <p:txBody>
          <a:bodyPr wrap="none" rtlCol="0">
            <a:spAutoFit/>
          </a:bodyPr>
          <a:lstStyle/>
          <a:p>
            <a:pPr algn="ctr"/>
            <a:r>
              <a:rPr lang="hu-HU" sz="1200" dirty="0" smtClean="0"/>
              <a:t>Up to 8xFP32 or 4xFP64</a:t>
            </a:r>
          </a:p>
          <a:p>
            <a:pPr algn="ctr"/>
            <a:r>
              <a:rPr lang="hu-HU" sz="1200" dirty="0" smtClean="0"/>
              <a:t>operations serially executed</a:t>
            </a:r>
            <a:endParaRPr lang="en-US" sz="1200" dirty="0"/>
          </a:p>
        </p:txBody>
      </p:sp>
      <p:sp>
        <p:nvSpPr>
          <p:cNvPr id="9" name="TextBox 8"/>
          <p:cNvSpPr txBox="1"/>
          <p:nvPr/>
        </p:nvSpPr>
        <p:spPr>
          <a:xfrm>
            <a:off x="3451488" y="4699553"/>
            <a:ext cx="1159292" cy="276999"/>
          </a:xfrm>
          <a:prstGeom prst="rect">
            <a:avLst/>
          </a:prstGeom>
          <a:noFill/>
        </p:spPr>
        <p:txBody>
          <a:bodyPr wrap="none" rtlCol="0">
            <a:spAutoFit/>
          </a:bodyPr>
          <a:lstStyle/>
          <a:p>
            <a:pPr algn="ctr"/>
            <a:r>
              <a:rPr lang="hu-HU" sz="1200" dirty="0" smtClean="0"/>
              <a:t>FP16</a:t>
            </a:r>
            <a:r>
              <a:rPr lang="hu-HU" sz="1200" baseline="30000" dirty="0" smtClean="0"/>
              <a:t>1</a:t>
            </a:r>
            <a:r>
              <a:rPr lang="hu-HU" sz="1200" dirty="0" smtClean="0"/>
              <a:t>/32/64</a:t>
            </a:r>
            <a:endParaRPr lang="en-US" sz="1200" dirty="0"/>
          </a:p>
        </p:txBody>
      </p:sp>
      <p:sp>
        <p:nvSpPr>
          <p:cNvPr id="10" name="TextBox 9"/>
          <p:cNvSpPr txBox="1"/>
          <p:nvPr/>
        </p:nvSpPr>
        <p:spPr>
          <a:xfrm>
            <a:off x="0" y="4476188"/>
            <a:ext cx="1061509" cy="276999"/>
          </a:xfrm>
          <a:prstGeom prst="rect">
            <a:avLst/>
          </a:prstGeom>
          <a:noFill/>
        </p:spPr>
        <p:txBody>
          <a:bodyPr wrap="none" rtlCol="0">
            <a:spAutoFit/>
          </a:bodyPr>
          <a:lstStyle/>
          <a:p>
            <a:r>
              <a:rPr lang="hu-HU" sz="1200" i="1" dirty="0" smtClean="0">
                <a:solidFill>
                  <a:srgbClr val="0070C0"/>
                </a:solidFill>
              </a:rPr>
              <a:t>Scalar data</a:t>
            </a:r>
            <a:endParaRPr lang="en-US" sz="1200" i="1" dirty="0">
              <a:solidFill>
                <a:srgbClr val="0070C0"/>
              </a:solidFill>
            </a:endParaRPr>
          </a:p>
        </p:txBody>
      </p:sp>
      <p:sp>
        <p:nvSpPr>
          <p:cNvPr id="11" name="TextBox 10"/>
          <p:cNvSpPr txBox="1"/>
          <p:nvPr/>
        </p:nvSpPr>
        <p:spPr>
          <a:xfrm>
            <a:off x="-18510" y="4881753"/>
            <a:ext cx="2810385" cy="276999"/>
          </a:xfrm>
          <a:prstGeom prst="rect">
            <a:avLst/>
          </a:prstGeom>
          <a:noFill/>
        </p:spPr>
        <p:txBody>
          <a:bodyPr wrap="none" rtlCol="0">
            <a:spAutoFit/>
          </a:bodyPr>
          <a:lstStyle/>
          <a:p>
            <a:r>
              <a:rPr lang="hu-HU" sz="1200" i="1" dirty="0" smtClean="0">
                <a:solidFill>
                  <a:srgbClr val="0070C0"/>
                </a:solidFill>
              </a:rPr>
              <a:t>Serially processed FP vector data</a:t>
            </a:r>
            <a:endParaRPr lang="en-US" sz="1200" i="1" dirty="0">
              <a:solidFill>
                <a:srgbClr val="0070C0"/>
              </a:solidFill>
            </a:endParaRPr>
          </a:p>
        </p:txBody>
      </p:sp>
      <p:sp>
        <p:nvSpPr>
          <p:cNvPr id="12" name="TextBox 11"/>
          <p:cNvSpPr txBox="1"/>
          <p:nvPr/>
        </p:nvSpPr>
        <p:spPr>
          <a:xfrm>
            <a:off x="2353278" y="6093649"/>
            <a:ext cx="2970942" cy="646331"/>
          </a:xfrm>
          <a:prstGeom prst="rect">
            <a:avLst/>
          </a:prstGeom>
          <a:noFill/>
        </p:spPr>
        <p:txBody>
          <a:bodyPr wrap="none" rtlCol="0">
            <a:spAutoFit/>
          </a:bodyPr>
          <a:lstStyle/>
          <a:p>
            <a:pPr algn="ctr"/>
            <a:r>
              <a:rPr lang="hu-HU" sz="1200" dirty="0" smtClean="0"/>
              <a:t>64/128-bit wide SIMD (vector) data</a:t>
            </a:r>
          </a:p>
          <a:p>
            <a:pPr algn="ctr"/>
            <a:r>
              <a:rPr lang="hu-HU" sz="1200" dirty="0" smtClean="0"/>
              <a:t>FX8/16/32/64</a:t>
            </a:r>
          </a:p>
          <a:p>
            <a:pPr algn="ctr"/>
            <a:r>
              <a:rPr lang="hu-HU" sz="1200" dirty="0" smtClean="0"/>
              <a:t>FP16</a:t>
            </a:r>
            <a:r>
              <a:rPr lang="hu-HU" sz="1200" baseline="30000" dirty="0" smtClean="0"/>
              <a:t>3</a:t>
            </a:r>
            <a:r>
              <a:rPr lang="hu-HU" sz="1200" dirty="0" smtClean="0"/>
              <a:t>/32/64 operations</a:t>
            </a:r>
            <a:endParaRPr lang="en-US" sz="1200" dirty="0"/>
          </a:p>
        </p:txBody>
      </p:sp>
      <p:sp>
        <p:nvSpPr>
          <p:cNvPr id="13" name="TextBox 12"/>
          <p:cNvSpPr txBox="1"/>
          <p:nvPr/>
        </p:nvSpPr>
        <p:spPr>
          <a:xfrm>
            <a:off x="1931620" y="5876448"/>
            <a:ext cx="1000595" cy="276999"/>
          </a:xfrm>
          <a:prstGeom prst="rect">
            <a:avLst/>
          </a:prstGeom>
          <a:noFill/>
        </p:spPr>
        <p:txBody>
          <a:bodyPr wrap="none" rtlCol="0">
            <a:spAutoFit/>
          </a:bodyPr>
          <a:lstStyle/>
          <a:p>
            <a:r>
              <a:rPr lang="hu-HU" sz="1200" i="1" dirty="0" smtClean="0">
                <a:solidFill>
                  <a:srgbClr val="0070C0"/>
                </a:solidFill>
              </a:rPr>
              <a:t>SIMD data</a:t>
            </a:r>
            <a:endParaRPr lang="en-US" sz="1200" i="1" dirty="0">
              <a:solidFill>
                <a:srgbClr val="0070C0"/>
              </a:solidFill>
            </a:endParaRPr>
          </a:p>
        </p:txBody>
      </p:sp>
      <p:sp>
        <p:nvSpPr>
          <p:cNvPr id="14" name="TextBox 13"/>
          <p:cNvSpPr txBox="1"/>
          <p:nvPr/>
        </p:nvSpPr>
        <p:spPr>
          <a:xfrm>
            <a:off x="298318" y="4240230"/>
            <a:ext cx="2087431" cy="292388"/>
          </a:xfrm>
          <a:prstGeom prst="rect">
            <a:avLst/>
          </a:prstGeom>
          <a:noFill/>
        </p:spPr>
        <p:txBody>
          <a:bodyPr wrap="none" rtlCol="0">
            <a:spAutoFit/>
          </a:bodyPr>
          <a:lstStyle/>
          <a:p>
            <a:pPr algn="ctr"/>
            <a:r>
              <a:rPr lang="hu-HU" sz="1300" b="1" dirty="0" smtClean="0">
                <a:solidFill>
                  <a:srgbClr val="FF0000"/>
                </a:solidFill>
              </a:rPr>
              <a:t>VFPv1/v2 extension</a:t>
            </a:r>
          </a:p>
        </p:txBody>
      </p:sp>
      <p:sp>
        <p:nvSpPr>
          <p:cNvPr id="15" name="TextBox 14"/>
          <p:cNvSpPr txBox="1"/>
          <p:nvPr/>
        </p:nvSpPr>
        <p:spPr>
          <a:xfrm>
            <a:off x="2140245" y="5642828"/>
            <a:ext cx="3411511" cy="292388"/>
          </a:xfrm>
          <a:prstGeom prst="rect">
            <a:avLst/>
          </a:prstGeom>
          <a:noFill/>
        </p:spPr>
        <p:txBody>
          <a:bodyPr wrap="none" rtlCol="0">
            <a:spAutoFit/>
          </a:bodyPr>
          <a:lstStyle/>
          <a:p>
            <a:pPr algn="ctr"/>
            <a:r>
              <a:rPr lang="hu-HU" sz="1300" b="1" dirty="0" smtClean="0">
                <a:solidFill>
                  <a:srgbClr val="FF0000"/>
                </a:solidFill>
              </a:rPr>
              <a:t>Advanced SIMD (NEON) extension</a:t>
            </a:r>
            <a:endParaRPr lang="en-US" sz="1300" b="1" dirty="0">
              <a:solidFill>
                <a:srgbClr val="FF0000"/>
              </a:solidFill>
            </a:endParaRPr>
          </a:p>
        </p:txBody>
      </p:sp>
      <p:sp>
        <p:nvSpPr>
          <p:cNvPr id="17" name="Rounded Rectangle 16"/>
          <p:cNvSpPr/>
          <p:nvPr/>
        </p:nvSpPr>
        <p:spPr bwMode="auto">
          <a:xfrm>
            <a:off x="5677878" y="4220522"/>
            <a:ext cx="3132000" cy="1872000"/>
          </a:xfrm>
          <a:prstGeom prst="roundRect">
            <a:avLst/>
          </a:prstGeom>
          <a:solidFill>
            <a:srgbClr val="FFB9B9"/>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18" name="TextBox 17"/>
          <p:cNvSpPr txBox="1"/>
          <p:nvPr/>
        </p:nvSpPr>
        <p:spPr>
          <a:xfrm>
            <a:off x="6310939" y="5309896"/>
            <a:ext cx="2294218" cy="646331"/>
          </a:xfrm>
          <a:prstGeom prst="rect">
            <a:avLst/>
          </a:prstGeom>
          <a:noFill/>
        </p:spPr>
        <p:txBody>
          <a:bodyPr wrap="none" rtlCol="0">
            <a:spAutoFit/>
          </a:bodyPr>
          <a:lstStyle/>
          <a:p>
            <a:pPr algn="ctr"/>
            <a:r>
              <a:rPr lang="hu-HU" sz="1200" dirty="0" smtClean="0"/>
              <a:t>64/128-bit wide SIMD data</a:t>
            </a:r>
          </a:p>
          <a:p>
            <a:pPr algn="ctr"/>
            <a:r>
              <a:rPr lang="hu-HU" sz="1200" dirty="0" smtClean="0"/>
              <a:t>FX8/16/32/64</a:t>
            </a:r>
          </a:p>
          <a:p>
            <a:pPr algn="ctr"/>
            <a:r>
              <a:rPr lang="hu-HU" sz="1200" dirty="0" smtClean="0"/>
              <a:t>FP16</a:t>
            </a:r>
            <a:r>
              <a:rPr lang="hu-HU" sz="1200" baseline="30000" dirty="0" smtClean="0"/>
              <a:t>3</a:t>
            </a:r>
            <a:r>
              <a:rPr lang="hu-HU" sz="1200" dirty="0" smtClean="0"/>
              <a:t>/32/64 operations</a:t>
            </a:r>
            <a:endParaRPr lang="en-US" sz="1200" dirty="0"/>
          </a:p>
        </p:txBody>
      </p:sp>
      <p:sp>
        <p:nvSpPr>
          <p:cNvPr id="19" name="TextBox 18"/>
          <p:cNvSpPr txBox="1"/>
          <p:nvPr/>
        </p:nvSpPr>
        <p:spPr>
          <a:xfrm>
            <a:off x="6843418" y="4829922"/>
            <a:ext cx="1159292" cy="276999"/>
          </a:xfrm>
          <a:prstGeom prst="rect">
            <a:avLst/>
          </a:prstGeom>
          <a:noFill/>
        </p:spPr>
        <p:txBody>
          <a:bodyPr wrap="none" rtlCol="0">
            <a:spAutoFit/>
          </a:bodyPr>
          <a:lstStyle/>
          <a:p>
            <a:pPr algn="ctr"/>
            <a:r>
              <a:rPr lang="hu-HU" sz="1200" dirty="0" smtClean="0"/>
              <a:t>FP16</a:t>
            </a:r>
            <a:r>
              <a:rPr lang="hu-HU" sz="1200" baseline="30000" dirty="0" smtClean="0"/>
              <a:t>1</a:t>
            </a:r>
            <a:r>
              <a:rPr lang="hu-HU" sz="1200" dirty="0" smtClean="0"/>
              <a:t>/32/64</a:t>
            </a:r>
            <a:endParaRPr lang="en-US" sz="1200" dirty="0"/>
          </a:p>
        </p:txBody>
      </p:sp>
      <p:sp>
        <p:nvSpPr>
          <p:cNvPr id="20" name="TextBox 19"/>
          <p:cNvSpPr txBox="1"/>
          <p:nvPr/>
        </p:nvSpPr>
        <p:spPr>
          <a:xfrm>
            <a:off x="6237185" y="4246031"/>
            <a:ext cx="2358338" cy="292388"/>
          </a:xfrm>
          <a:prstGeom prst="rect">
            <a:avLst/>
          </a:prstGeom>
          <a:noFill/>
        </p:spPr>
        <p:txBody>
          <a:bodyPr wrap="none" rtlCol="0">
            <a:spAutoFit/>
          </a:bodyPr>
          <a:lstStyle/>
          <a:p>
            <a:pPr algn="ctr"/>
            <a:r>
              <a:rPr lang="hu-HU" sz="1300" b="1" dirty="0" smtClean="0">
                <a:solidFill>
                  <a:srgbClr val="FF0000"/>
                </a:solidFill>
              </a:rPr>
              <a:t>SIMD and FP extension</a:t>
            </a:r>
          </a:p>
        </p:txBody>
      </p:sp>
      <p:grpSp>
        <p:nvGrpSpPr>
          <p:cNvPr id="21" name="Group 20"/>
          <p:cNvGrpSpPr/>
          <p:nvPr/>
        </p:nvGrpSpPr>
        <p:grpSpPr>
          <a:xfrm>
            <a:off x="174246" y="1096702"/>
            <a:ext cx="8647328" cy="3085714"/>
            <a:chOff x="251520" y="948951"/>
            <a:chExt cx="8647328" cy="3085714"/>
          </a:xfrm>
        </p:grpSpPr>
        <p:sp>
          <p:nvSpPr>
            <p:cNvPr id="22" name="TextBox 21"/>
            <p:cNvSpPr txBox="1"/>
            <p:nvPr/>
          </p:nvSpPr>
          <p:spPr>
            <a:xfrm>
              <a:off x="841679" y="955920"/>
              <a:ext cx="779381" cy="276999"/>
            </a:xfrm>
            <a:prstGeom prst="rect">
              <a:avLst/>
            </a:prstGeom>
            <a:noFill/>
          </p:spPr>
          <p:txBody>
            <a:bodyPr wrap="none" rtlCol="0">
              <a:spAutoFit/>
            </a:bodyPr>
            <a:lstStyle/>
            <a:p>
              <a:r>
                <a:rPr lang="hu-HU" sz="1200" b="1" dirty="0" smtClean="0"/>
                <a:t>ARMv5</a:t>
              </a:r>
              <a:endParaRPr lang="en-US" sz="1200" b="1" dirty="0"/>
            </a:p>
          </p:txBody>
        </p:sp>
        <p:sp>
          <p:nvSpPr>
            <p:cNvPr id="23" name="TextBox 22"/>
            <p:cNvSpPr txBox="1"/>
            <p:nvPr/>
          </p:nvSpPr>
          <p:spPr>
            <a:xfrm>
              <a:off x="2771800" y="955920"/>
              <a:ext cx="2553905" cy="461665"/>
            </a:xfrm>
            <a:prstGeom prst="rect">
              <a:avLst/>
            </a:prstGeom>
            <a:noFill/>
          </p:spPr>
          <p:txBody>
            <a:bodyPr wrap="none" rtlCol="0">
              <a:spAutoFit/>
            </a:bodyPr>
            <a:lstStyle/>
            <a:p>
              <a:pPr algn="ctr"/>
              <a:r>
                <a:rPr lang="hu-HU" sz="1200" b="1" dirty="0" smtClean="0"/>
                <a:t>ARMv7</a:t>
              </a:r>
            </a:p>
            <a:p>
              <a:pPr algn="ctr"/>
              <a:r>
                <a:rPr lang="hu-HU" sz="1200" b="1" dirty="0" smtClean="0"/>
                <a:t>(or ARMv8 AArch32 mode) </a:t>
              </a:r>
              <a:endParaRPr lang="en-US" sz="1200" b="1" dirty="0"/>
            </a:p>
          </p:txBody>
        </p:sp>
        <p:sp>
          <p:nvSpPr>
            <p:cNvPr id="24" name="TextBox 23"/>
            <p:cNvSpPr txBox="1"/>
            <p:nvPr/>
          </p:nvSpPr>
          <p:spPr>
            <a:xfrm>
              <a:off x="6617605" y="948951"/>
              <a:ext cx="1617752" cy="461665"/>
            </a:xfrm>
            <a:prstGeom prst="rect">
              <a:avLst/>
            </a:prstGeom>
            <a:noFill/>
          </p:spPr>
          <p:txBody>
            <a:bodyPr wrap="none" rtlCol="0">
              <a:spAutoFit/>
            </a:bodyPr>
            <a:lstStyle/>
            <a:p>
              <a:pPr algn="ctr"/>
              <a:r>
                <a:rPr lang="hu-HU" sz="1200" b="1" dirty="0" smtClean="0"/>
                <a:t>ARMv8</a:t>
              </a:r>
            </a:p>
            <a:p>
              <a:pPr algn="ctr"/>
              <a:r>
                <a:rPr lang="hu-HU" sz="1200" b="1" dirty="0" smtClean="0"/>
                <a:t>(AArch64 mode)</a:t>
              </a:r>
              <a:endParaRPr lang="en-US" sz="1200" b="1" dirty="0"/>
            </a:p>
          </p:txBody>
        </p:sp>
        <p:sp>
          <p:nvSpPr>
            <p:cNvPr id="25" name="Rectangle 24"/>
            <p:cNvSpPr/>
            <p:nvPr/>
          </p:nvSpPr>
          <p:spPr bwMode="auto">
            <a:xfrm>
              <a:off x="6018848" y="2226624"/>
              <a:ext cx="2880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26" name="Rectangle 25"/>
            <p:cNvSpPr/>
            <p:nvPr/>
          </p:nvSpPr>
          <p:spPr bwMode="auto">
            <a:xfrm>
              <a:off x="2771800" y="3350783"/>
              <a:ext cx="2880000" cy="405683"/>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27" name="Rectangle 26"/>
            <p:cNvSpPr/>
            <p:nvPr/>
          </p:nvSpPr>
          <p:spPr bwMode="auto">
            <a:xfrm>
              <a:off x="2772120" y="2201311"/>
              <a:ext cx="1440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28" name="Rectangle 27"/>
            <p:cNvSpPr/>
            <p:nvPr/>
          </p:nvSpPr>
          <p:spPr bwMode="auto">
            <a:xfrm>
              <a:off x="656725" y="3333833"/>
              <a:ext cx="1440000" cy="405683"/>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29" name="Rectangle 28"/>
            <p:cNvSpPr/>
            <p:nvPr/>
          </p:nvSpPr>
          <p:spPr bwMode="auto">
            <a:xfrm>
              <a:off x="656725" y="2184360"/>
              <a:ext cx="720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
          <p:nvSpPr>
            <p:cNvPr id="30" name="TextBox 29"/>
            <p:cNvSpPr txBox="1"/>
            <p:nvPr/>
          </p:nvSpPr>
          <p:spPr>
            <a:xfrm>
              <a:off x="836585" y="1918256"/>
              <a:ext cx="380232" cy="260124"/>
            </a:xfrm>
            <a:prstGeom prst="rect">
              <a:avLst/>
            </a:prstGeom>
            <a:noFill/>
          </p:spPr>
          <p:txBody>
            <a:bodyPr wrap="none" rtlCol="0">
              <a:spAutoFit/>
            </a:bodyPr>
            <a:lstStyle/>
            <a:p>
              <a:r>
                <a:rPr lang="hu-HU" sz="1200" dirty="0" smtClean="0"/>
                <a:t>32</a:t>
              </a:r>
              <a:endParaRPr lang="en-US" sz="1200" dirty="0"/>
            </a:p>
          </p:txBody>
        </p:sp>
        <p:sp>
          <p:nvSpPr>
            <p:cNvPr id="31" name="TextBox 30"/>
            <p:cNvSpPr txBox="1"/>
            <p:nvPr/>
          </p:nvSpPr>
          <p:spPr>
            <a:xfrm>
              <a:off x="1079912" y="3755296"/>
              <a:ext cx="380232" cy="260124"/>
            </a:xfrm>
            <a:prstGeom prst="rect">
              <a:avLst/>
            </a:prstGeom>
            <a:noFill/>
          </p:spPr>
          <p:txBody>
            <a:bodyPr wrap="none" rtlCol="0">
              <a:spAutoFit/>
            </a:bodyPr>
            <a:lstStyle/>
            <a:p>
              <a:r>
                <a:rPr lang="hu-HU" sz="1200" dirty="0" smtClean="0"/>
                <a:t>64</a:t>
              </a:r>
              <a:endParaRPr lang="en-US" sz="1200" dirty="0"/>
            </a:p>
          </p:txBody>
        </p:sp>
        <p:sp>
          <p:nvSpPr>
            <p:cNvPr id="32" name="TextBox 31"/>
            <p:cNvSpPr txBox="1"/>
            <p:nvPr/>
          </p:nvSpPr>
          <p:spPr>
            <a:xfrm>
              <a:off x="3336673" y="1938712"/>
              <a:ext cx="380232" cy="260124"/>
            </a:xfrm>
            <a:prstGeom prst="rect">
              <a:avLst/>
            </a:prstGeom>
            <a:noFill/>
          </p:spPr>
          <p:txBody>
            <a:bodyPr wrap="none" rtlCol="0">
              <a:spAutoFit/>
            </a:bodyPr>
            <a:lstStyle/>
            <a:p>
              <a:r>
                <a:rPr lang="hu-HU" sz="1200" dirty="0" smtClean="0"/>
                <a:t>64</a:t>
              </a:r>
              <a:endParaRPr lang="en-US" sz="1200" dirty="0"/>
            </a:p>
          </p:txBody>
        </p:sp>
        <p:sp>
          <p:nvSpPr>
            <p:cNvPr id="33" name="TextBox 32"/>
            <p:cNvSpPr txBox="1"/>
            <p:nvPr/>
          </p:nvSpPr>
          <p:spPr>
            <a:xfrm>
              <a:off x="3876733" y="3774541"/>
              <a:ext cx="478016" cy="260124"/>
            </a:xfrm>
            <a:prstGeom prst="rect">
              <a:avLst/>
            </a:prstGeom>
            <a:noFill/>
          </p:spPr>
          <p:txBody>
            <a:bodyPr wrap="none" rtlCol="0">
              <a:spAutoFit/>
            </a:bodyPr>
            <a:lstStyle/>
            <a:p>
              <a:r>
                <a:rPr lang="hu-HU" sz="1200" dirty="0" smtClean="0"/>
                <a:t>128</a:t>
              </a:r>
              <a:endParaRPr lang="en-US" sz="1200" dirty="0"/>
            </a:p>
          </p:txBody>
        </p:sp>
        <p:sp>
          <p:nvSpPr>
            <p:cNvPr id="34" name="TextBox 33"/>
            <p:cNvSpPr txBox="1"/>
            <p:nvPr/>
          </p:nvSpPr>
          <p:spPr>
            <a:xfrm>
              <a:off x="7207103" y="1930781"/>
              <a:ext cx="478016" cy="260124"/>
            </a:xfrm>
            <a:prstGeom prst="rect">
              <a:avLst/>
            </a:prstGeom>
            <a:noFill/>
          </p:spPr>
          <p:txBody>
            <a:bodyPr wrap="none" rtlCol="0">
              <a:spAutoFit/>
            </a:bodyPr>
            <a:lstStyle/>
            <a:p>
              <a:r>
                <a:rPr lang="hu-HU" sz="1200" dirty="0" smtClean="0"/>
                <a:t>128</a:t>
              </a:r>
              <a:endParaRPr lang="en-US" sz="1200" dirty="0"/>
            </a:p>
          </p:txBody>
        </p:sp>
        <p:sp>
          <p:nvSpPr>
            <p:cNvPr id="35" name="TextBox 34"/>
            <p:cNvSpPr txBox="1"/>
            <p:nvPr/>
          </p:nvSpPr>
          <p:spPr>
            <a:xfrm>
              <a:off x="251520" y="2437940"/>
              <a:ext cx="380232" cy="260124"/>
            </a:xfrm>
            <a:prstGeom prst="rect">
              <a:avLst/>
            </a:prstGeom>
            <a:noFill/>
          </p:spPr>
          <p:txBody>
            <a:bodyPr wrap="none" rtlCol="0">
              <a:spAutoFit/>
            </a:bodyPr>
            <a:lstStyle/>
            <a:p>
              <a:r>
                <a:rPr lang="hu-HU" sz="1200" dirty="0" smtClean="0"/>
                <a:t>32</a:t>
              </a:r>
              <a:endParaRPr lang="en-US" sz="1200" dirty="0"/>
            </a:p>
          </p:txBody>
        </p:sp>
        <p:sp>
          <p:nvSpPr>
            <p:cNvPr id="36" name="TextBox 35"/>
            <p:cNvSpPr txBox="1"/>
            <p:nvPr/>
          </p:nvSpPr>
          <p:spPr>
            <a:xfrm>
              <a:off x="2391568" y="2437940"/>
              <a:ext cx="380232" cy="260124"/>
            </a:xfrm>
            <a:prstGeom prst="rect">
              <a:avLst/>
            </a:prstGeom>
            <a:noFill/>
          </p:spPr>
          <p:txBody>
            <a:bodyPr wrap="none" rtlCol="0">
              <a:spAutoFit/>
            </a:bodyPr>
            <a:lstStyle/>
            <a:p>
              <a:r>
                <a:rPr lang="hu-HU" sz="1200" dirty="0" smtClean="0"/>
                <a:t>32</a:t>
              </a:r>
              <a:endParaRPr lang="en-US" sz="1200" dirty="0"/>
            </a:p>
          </p:txBody>
        </p:sp>
        <p:sp>
          <p:nvSpPr>
            <p:cNvPr id="37" name="TextBox 36"/>
            <p:cNvSpPr txBox="1"/>
            <p:nvPr/>
          </p:nvSpPr>
          <p:spPr>
            <a:xfrm>
              <a:off x="5677878" y="2431396"/>
              <a:ext cx="380232" cy="260124"/>
            </a:xfrm>
            <a:prstGeom prst="rect">
              <a:avLst/>
            </a:prstGeom>
            <a:noFill/>
          </p:spPr>
          <p:txBody>
            <a:bodyPr wrap="none" rtlCol="0">
              <a:spAutoFit/>
            </a:bodyPr>
            <a:lstStyle/>
            <a:p>
              <a:r>
                <a:rPr lang="hu-HU" sz="1200" dirty="0" smtClean="0"/>
                <a:t>32</a:t>
              </a:r>
              <a:endParaRPr lang="en-US" sz="1200" dirty="0"/>
            </a:p>
          </p:txBody>
        </p:sp>
        <p:sp>
          <p:nvSpPr>
            <p:cNvPr id="38" name="TextBox 37"/>
            <p:cNvSpPr txBox="1"/>
            <p:nvPr/>
          </p:nvSpPr>
          <p:spPr>
            <a:xfrm>
              <a:off x="270624" y="3411815"/>
              <a:ext cx="380232" cy="260124"/>
            </a:xfrm>
            <a:prstGeom prst="rect">
              <a:avLst/>
            </a:prstGeom>
            <a:noFill/>
          </p:spPr>
          <p:txBody>
            <a:bodyPr wrap="none" rtlCol="0">
              <a:spAutoFit/>
            </a:bodyPr>
            <a:lstStyle/>
            <a:p>
              <a:r>
                <a:rPr lang="hu-HU" sz="1200" dirty="0" smtClean="0"/>
                <a:t>16</a:t>
              </a:r>
              <a:endParaRPr lang="en-US" sz="1200" dirty="0"/>
            </a:p>
          </p:txBody>
        </p:sp>
        <p:sp>
          <p:nvSpPr>
            <p:cNvPr id="39" name="TextBox 38"/>
            <p:cNvSpPr txBox="1"/>
            <p:nvPr/>
          </p:nvSpPr>
          <p:spPr>
            <a:xfrm>
              <a:off x="2391568" y="3394171"/>
              <a:ext cx="380232" cy="260124"/>
            </a:xfrm>
            <a:prstGeom prst="rect">
              <a:avLst/>
            </a:prstGeom>
            <a:noFill/>
          </p:spPr>
          <p:txBody>
            <a:bodyPr wrap="none" rtlCol="0">
              <a:spAutoFit/>
            </a:bodyPr>
            <a:lstStyle/>
            <a:p>
              <a:r>
                <a:rPr lang="hu-HU" sz="1200" dirty="0" smtClean="0"/>
                <a:t>16</a:t>
              </a:r>
              <a:endParaRPr lang="en-US" sz="1200" dirty="0"/>
            </a:p>
          </p:txBody>
        </p:sp>
        <p:sp>
          <p:nvSpPr>
            <p:cNvPr id="40" name="TextBox 39"/>
            <p:cNvSpPr txBox="1"/>
            <p:nvPr/>
          </p:nvSpPr>
          <p:spPr>
            <a:xfrm>
              <a:off x="836585" y="3037990"/>
              <a:ext cx="343364" cy="260124"/>
            </a:xfrm>
            <a:prstGeom prst="rect">
              <a:avLst/>
            </a:prstGeom>
            <a:noFill/>
          </p:spPr>
          <p:txBody>
            <a:bodyPr wrap="none" rtlCol="0">
              <a:spAutoFit/>
            </a:bodyPr>
            <a:lstStyle/>
            <a:p>
              <a:r>
                <a:rPr lang="hu-HU" sz="1200" dirty="0" smtClean="0"/>
                <a:t>or</a:t>
              </a:r>
              <a:endParaRPr lang="en-US" sz="1200" dirty="0"/>
            </a:p>
          </p:txBody>
        </p:sp>
        <p:sp>
          <p:nvSpPr>
            <p:cNvPr id="41" name="TextBox 40"/>
            <p:cNvSpPr txBox="1"/>
            <p:nvPr/>
          </p:nvSpPr>
          <p:spPr>
            <a:xfrm>
              <a:off x="3328536" y="2995726"/>
              <a:ext cx="343364" cy="260124"/>
            </a:xfrm>
            <a:prstGeom prst="rect">
              <a:avLst/>
            </a:prstGeom>
            <a:noFill/>
          </p:spPr>
          <p:txBody>
            <a:bodyPr wrap="none" rtlCol="0">
              <a:spAutoFit/>
            </a:bodyPr>
            <a:lstStyle/>
            <a:p>
              <a:r>
                <a:rPr lang="hu-HU" sz="1200" dirty="0" smtClean="0"/>
                <a:t>or</a:t>
              </a:r>
              <a:endParaRPr lang="en-US" sz="1200" dirty="0"/>
            </a:p>
          </p:txBody>
        </p:sp>
        <p:sp>
          <p:nvSpPr>
            <p:cNvPr id="42" name="TextBox 41"/>
            <p:cNvSpPr txBox="1"/>
            <p:nvPr/>
          </p:nvSpPr>
          <p:spPr>
            <a:xfrm>
              <a:off x="443752" y="1426555"/>
              <a:ext cx="1729961" cy="292388"/>
            </a:xfrm>
            <a:prstGeom prst="rect">
              <a:avLst/>
            </a:prstGeom>
            <a:noFill/>
          </p:spPr>
          <p:txBody>
            <a:bodyPr wrap="none" rtlCol="0">
              <a:spAutoFit/>
            </a:bodyPr>
            <a:lstStyle/>
            <a:p>
              <a:r>
                <a:rPr lang="hu-HU" sz="1300" b="1" dirty="0" smtClean="0">
                  <a:solidFill>
                    <a:srgbClr val="0070C0"/>
                  </a:solidFill>
                </a:rPr>
                <a:t>FP register set</a:t>
              </a:r>
              <a:r>
                <a:rPr lang="hu-HU" sz="1300" b="1" baseline="30000" dirty="0" smtClean="0">
                  <a:solidFill>
                    <a:srgbClr val="0070C0"/>
                  </a:solidFill>
                </a:rPr>
                <a:t>1</a:t>
              </a:r>
              <a:r>
                <a:rPr lang="hu-HU" sz="1300" b="1" dirty="0" smtClean="0">
                  <a:solidFill>
                    <a:srgbClr val="0070C0"/>
                  </a:solidFill>
                </a:rPr>
                <a:t> </a:t>
              </a:r>
              <a:endParaRPr lang="en-US" sz="1300" b="1" dirty="0">
                <a:solidFill>
                  <a:srgbClr val="0070C0"/>
                </a:solidFill>
              </a:endParaRPr>
            </a:p>
          </p:txBody>
        </p:sp>
        <p:sp>
          <p:nvSpPr>
            <p:cNvPr id="43" name="TextBox 42"/>
            <p:cNvSpPr txBox="1"/>
            <p:nvPr/>
          </p:nvSpPr>
          <p:spPr>
            <a:xfrm>
              <a:off x="2952383" y="1423380"/>
              <a:ext cx="2133919" cy="492443"/>
            </a:xfrm>
            <a:prstGeom prst="rect">
              <a:avLst/>
            </a:prstGeom>
            <a:noFill/>
          </p:spPr>
          <p:txBody>
            <a:bodyPr wrap="none" rtlCol="0">
              <a:spAutoFit/>
            </a:bodyPr>
            <a:lstStyle/>
            <a:p>
              <a:pPr lvl="0" algn="ctr"/>
              <a:r>
                <a:rPr lang="hu-HU" sz="1300" b="1" dirty="0" smtClean="0">
                  <a:solidFill>
                    <a:srgbClr val="0070C0"/>
                  </a:solidFill>
                </a:rPr>
                <a:t>Advanced SIMD</a:t>
              </a:r>
            </a:p>
            <a:p>
              <a:pPr lvl="0" algn="ctr"/>
              <a:r>
                <a:rPr lang="hu-HU" sz="1300" b="1" dirty="0" smtClean="0">
                  <a:solidFill>
                    <a:srgbClr val="0070C0"/>
                  </a:solidFill>
                </a:rPr>
                <a:t> and FP register set</a:t>
              </a:r>
              <a:r>
                <a:rPr lang="hu-HU" sz="1300" b="1" baseline="30000" dirty="0" smtClean="0">
                  <a:solidFill>
                    <a:srgbClr val="0070C0"/>
                  </a:solidFill>
                </a:rPr>
                <a:t>1</a:t>
              </a:r>
              <a:endParaRPr lang="en-US" baseline="30000" dirty="0"/>
            </a:p>
          </p:txBody>
        </p:sp>
        <p:sp>
          <p:nvSpPr>
            <p:cNvPr id="44" name="TextBox 43"/>
            <p:cNvSpPr txBox="1"/>
            <p:nvPr/>
          </p:nvSpPr>
          <p:spPr>
            <a:xfrm>
              <a:off x="6427135" y="1423380"/>
              <a:ext cx="2015295" cy="492443"/>
            </a:xfrm>
            <a:prstGeom prst="rect">
              <a:avLst/>
            </a:prstGeom>
            <a:noFill/>
          </p:spPr>
          <p:txBody>
            <a:bodyPr wrap="none" rtlCol="0">
              <a:spAutoFit/>
            </a:bodyPr>
            <a:lstStyle/>
            <a:p>
              <a:pPr lvl="0" algn="ctr"/>
              <a:r>
                <a:rPr lang="hu-HU" sz="1300" b="1" dirty="0" smtClean="0">
                  <a:solidFill>
                    <a:srgbClr val="0070C0"/>
                  </a:solidFill>
                </a:rPr>
                <a:t>SIMD</a:t>
              </a:r>
            </a:p>
            <a:p>
              <a:pPr lvl="0" algn="ctr"/>
              <a:r>
                <a:rPr lang="hu-HU" sz="1300" b="1" dirty="0" smtClean="0">
                  <a:solidFill>
                    <a:srgbClr val="0070C0"/>
                  </a:solidFill>
                </a:rPr>
                <a:t> and FP register set</a:t>
              </a:r>
              <a:endParaRPr lang="en-US" dirty="0"/>
            </a:p>
          </p:txBody>
        </p:sp>
      </p:grpSp>
      <p:sp>
        <p:nvSpPr>
          <p:cNvPr id="45" name="TextBox 44"/>
          <p:cNvSpPr txBox="1"/>
          <p:nvPr/>
        </p:nvSpPr>
        <p:spPr>
          <a:xfrm>
            <a:off x="2958818" y="4250177"/>
            <a:ext cx="2165978" cy="292388"/>
          </a:xfrm>
          <a:prstGeom prst="rect">
            <a:avLst/>
          </a:prstGeom>
          <a:noFill/>
        </p:spPr>
        <p:txBody>
          <a:bodyPr wrap="none" rtlCol="0">
            <a:spAutoFit/>
          </a:bodyPr>
          <a:lstStyle/>
          <a:p>
            <a:pPr algn="ctr"/>
            <a:r>
              <a:rPr lang="hu-HU" sz="1300" b="1" dirty="0" smtClean="0">
                <a:solidFill>
                  <a:srgbClr val="FF0000"/>
                </a:solidFill>
              </a:rPr>
              <a:t>VFPv3/v4 extension</a:t>
            </a:r>
            <a:r>
              <a:rPr lang="hu-HU" sz="1300" b="1" baseline="30000" dirty="0" smtClean="0">
                <a:solidFill>
                  <a:srgbClr val="FF0000"/>
                </a:solidFill>
              </a:rPr>
              <a:t>2</a:t>
            </a:r>
          </a:p>
        </p:txBody>
      </p:sp>
      <p:sp>
        <p:nvSpPr>
          <p:cNvPr id="46" name="TextBox 45"/>
          <p:cNvSpPr txBox="1"/>
          <p:nvPr/>
        </p:nvSpPr>
        <p:spPr>
          <a:xfrm>
            <a:off x="6033011" y="4604897"/>
            <a:ext cx="1061509" cy="276999"/>
          </a:xfrm>
          <a:prstGeom prst="rect">
            <a:avLst/>
          </a:prstGeom>
          <a:noFill/>
        </p:spPr>
        <p:txBody>
          <a:bodyPr wrap="none" rtlCol="0">
            <a:spAutoFit/>
          </a:bodyPr>
          <a:lstStyle/>
          <a:p>
            <a:r>
              <a:rPr lang="hu-HU" sz="1200" i="1" dirty="0" smtClean="0">
                <a:solidFill>
                  <a:srgbClr val="0070C0"/>
                </a:solidFill>
              </a:rPr>
              <a:t>Scalar data</a:t>
            </a:r>
            <a:endParaRPr lang="en-US" sz="1200" i="1" dirty="0">
              <a:solidFill>
                <a:srgbClr val="0070C0"/>
              </a:solidFill>
            </a:endParaRPr>
          </a:p>
        </p:txBody>
      </p:sp>
      <p:sp>
        <p:nvSpPr>
          <p:cNvPr id="47" name="TextBox 46"/>
          <p:cNvSpPr txBox="1"/>
          <p:nvPr/>
        </p:nvSpPr>
        <p:spPr>
          <a:xfrm>
            <a:off x="6045925" y="5087874"/>
            <a:ext cx="1678665" cy="276999"/>
          </a:xfrm>
          <a:prstGeom prst="rect">
            <a:avLst/>
          </a:prstGeom>
          <a:noFill/>
        </p:spPr>
        <p:txBody>
          <a:bodyPr wrap="none" rtlCol="0">
            <a:spAutoFit/>
          </a:bodyPr>
          <a:lstStyle/>
          <a:p>
            <a:r>
              <a:rPr lang="hu-HU" sz="1200" i="1" dirty="0" smtClean="0">
                <a:solidFill>
                  <a:srgbClr val="0070C0"/>
                </a:solidFill>
              </a:rPr>
              <a:t>SIMD (vector) data</a:t>
            </a:r>
            <a:endParaRPr lang="en-US" sz="1200" i="1" dirty="0">
              <a:solidFill>
                <a:srgbClr val="0070C0"/>
              </a:solidFill>
            </a:endParaRPr>
          </a:p>
        </p:txBody>
      </p:sp>
      <p:sp>
        <p:nvSpPr>
          <p:cNvPr id="16" name="Rounded Rectangle 15"/>
          <p:cNvSpPr/>
          <p:nvPr/>
        </p:nvSpPr>
        <p:spPr bwMode="auto">
          <a:xfrm>
            <a:off x="5652120" y="1085295"/>
            <a:ext cx="3168000" cy="5008353"/>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48" name="Rounded Rectangle 47"/>
          <p:cNvSpPr/>
          <p:nvPr/>
        </p:nvSpPr>
        <p:spPr bwMode="auto">
          <a:xfrm>
            <a:off x="1931620" y="5618177"/>
            <a:ext cx="3720140" cy="1121804"/>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50" name="TextBox 49"/>
          <p:cNvSpPr txBox="1"/>
          <p:nvPr/>
        </p:nvSpPr>
        <p:spPr>
          <a:xfrm>
            <a:off x="80578" y="584393"/>
            <a:ext cx="9216947" cy="369332"/>
          </a:xfrm>
          <a:prstGeom prst="rect">
            <a:avLst/>
          </a:prstGeom>
          <a:noFill/>
        </p:spPr>
        <p:txBody>
          <a:bodyPr wrap="none" rtlCol="0">
            <a:spAutoFit/>
          </a:bodyPr>
          <a:lstStyle/>
          <a:p>
            <a:r>
              <a:rPr lang="hu-HU" dirty="0">
                <a:solidFill>
                  <a:srgbClr val="333399"/>
                </a:solidFill>
              </a:rPr>
              <a:t>2.2.3.5 The SIMD and FP e</a:t>
            </a:r>
            <a:r>
              <a:rPr lang="en-US" dirty="0" err="1">
                <a:solidFill>
                  <a:srgbClr val="333399"/>
                </a:solidFill>
              </a:rPr>
              <a:t>xtension</a:t>
            </a:r>
            <a:r>
              <a:rPr lang="hu-HU" dirty="0">
                <a:solidFill>
                  <a:srgbClr val="333399"/>
                </a:solidFill>
              </a:rPr>
              <a:t> of the</a:t>
            </a:r>
            <a:r>
              <a:rPr lang="en-US" dirty="0">
                <a:solidFill>
                  <a:srgbClr val="333399"/>
                </a:solidFill>
              </a:rPr>
              <a:t> ARMv8 ISA </a:t>
            </a:r>
            <a:r>
              <a:rPr lang="hu-HU" dirty="0">
                <a:solidFill>
                  <a:srgbClr val="333399"/>
                </a:solidFill>
              </a:rPr>
              <a:t>in the AArch64 </a:t>
            </a:r>
            <a:r>
              <a:rPr lang="hu-HU" dirty="0" smtClean="0">
                <a:solidFill>
                  <a:srgbClr val="333399"/>
                </a:solidFill>
              </a:rPr>
              <a:t>mode-1</a:t>
            </a:r>
            <a:endParaRPr lang="en-US" dirty="0"/>
          </a:p>
        </p:txBody>
      </p:sp>
    </p:spTree>
    <p:extLst>
      <p:ext uri="{BB962C8B-B14F-4D97-AF65-F5344CB8AC3E}">
        <p14:creationId xmlns:p14="http://schemas.microsoft.com/office/powerpoint/2010/main" val="41569241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085" y="629165"/>
            <a:ext cx="8376973" cy="369332"/>
          </a:xfrm>
          <a:prstGeom prst="rect">
            <a:avLst/>
          </a:prstGeom>
          <a:noFill/>
        </p:spPr>
        <p:txBody>
          <a:bodyPr wrap="none" rtlCol="0">
            <a:spAutoFit/>
          </a:bodyPr>
          <a:lstStyle/>
          <a:p>
            <a:r>
              <a:rPr lang="hu-HU" dirty="0" smtClean="0">
                <a:solidFill>
                  <a:srgbClr val="333399"/>
                </a:solidFill>
              </a:rPr>
              <a:t>The SIMD and FP e</a:t>
            </a:r>
            <a:r>
              <a:rPr lang="en-US" dirty="0" err="1" smtClean="0">
                <a:solidFill>
                  <a:srgbClr val="333399"/>
                </a:solidFill>
              </a:rPr>
              <a:t>xtension</a:t>
            </a:r>
            <a:r>
              <a:rPr lang="hu-HU" dirty="0" smtClean="0">
                <a:solidFill>
                  <a:srgbClr val="333399"/>
                </a:solidFill>
              </a:rPr>
              <a:t> of the</a:t>
            </a:r>
            <a:r>
              <a:rPr lang="en-US" dirty="0" smtClean="0">
                <a:solidFill>
                  <a:srgbClr val="333399"/>
                </a:solidFill>
              </a:rPr>
              <a:t> ARMv8 ISA </a:t>
            </a:r>
            <a:r>
              <a:rPr lang="hu-HU" dirty="0" smtClean="0">
                <a:solidFill>
                  <a:srgbClr val="333399"/>
                </a:solidFill>
              </a:rPr>
              <a:t>in the AArch64 mode -2</a:t>
            </a:r>
            <a:endParaRPr lang="en-US" dirty="0">
              <a:solidFill>
                <a:srgbClr val="000000"/>
              </a:solidFill>
            </a:endParaRPr>
          </a:p>
        </p:txBody>
      </p:sp>
      <p:sp>
        <p:nvSpPr>
          <p:cNvPr id="5" name="Text Box 4"/>
          <p:cNvSpPr txBox="1">
            <a:spLocks noChangeArrowheads="1"/>
          </p:cNvSpPr>
          <p:nvPr/>
        </p:nvSpPr>
        <p:spPr bwMode="auto">
          <a:xfrm>
            <a:off x="2636785" y="2166508"/>
            <a:ext cx="3821875" cy="27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hangingPunct="1">
              <a:lnSpc>
                <a:spcPct val="90000"/>
              </a:lnSpc>
              <a:spcAft>
                <a:spcPct val="15000"/>
              </a:spcAft>
            </a:pPr>
            <a:r>
              <a:rPr lang="en-US" sz="1300" b="1" smtClean="0">
                <a:solidFill>
                  <a:srgbClr val="000000"/>
                </a:solidFill>
              </a:rPr>
              <a:t>Execution modes of the ARMv8</a:t>
            </a:r>
            <a:endParaRPr lang="hu-HU" sz="1300" b="1" baseline="30000">
              <a:solidFill>
                <a:srgbClr val="000000"/>
              </a:solidFill>
            </a:endParaRPr>
          </a:p>
        </p:txBody>
      </p:sp>
      <p:sp>
        <p:nvSpPr>
          <p:cNvPr id="7" name="Text Box 6"/>
          <p:cNvSpPr txBox="1">
            <a:spLocks noChangeArrowheads="1"/>
          </p:cNvSpPr>
          <p:nvPr/>
        </p:nvSpPr>
        <p:spPr bwMode="auto">
          <a:xfrm>
            <a:off x="1743142" y="2914430"/>
            <a:ext cx="167546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177800" algn="l"/>
              </a:tabLst>
              <a:defRPr sz="1400">
                <a:solidFill>
                  <a:schemeClr val="tx1"/>
                </a:solidFill>
                <a:latin typeface="Verdana" pitchFamily="34" charset="0"/>
              </a:defRPr>
            </a:lvl1pPr>
            <a:lvl2pPr marL="742950" indent="-285750" eaLnBrk="0" hangingPunct="0">
              <a:tabLst>
                <a:tab pos="177800" algn="l"/>
              </a:tabLst>
              <a:defRPr sz="1400">
                <a:solidFill>
                  <a:schemeClr val="tx1"/>
                </a:solidFill>
                <a:latin typeface="Verdana" pitchFamily="34" charset="0"/>
              </a:defRPr>
            </a:lvl2pPr>
            <a:lvl3pPr marL="1143000" indent="-228600" eaLnBrk="0" hangingPunct="0">
              <a:tabLst>
                <a:tab pos="177800" algn="l"/>
              </a:tabLst>
              <a:defRPr sz="1400">
                <a:solidFill>
                  <a:schemeClr val="tx1"/>
                </a:solidFill>
                <a:latin typeface="Verdana" pitchFamily="34" charset="0"/>
              </a:defRPr>
            </a:lvl3pPr>
            <a:lvl4pPr marL="1600200" indent="-228600" eaLnBrk="0" hangingPunct="0">
              <a:tabLst>
                <a:tab pos="177800" algn="l"/>
              </a:tabLst>
              <a:defRPr sz="1400">
                <a:solidFill>
                  <a:schemeClr val="tx1"/>
                </a:solidFill>
                <a:latin typeface="Verdana" pitchFamily="34" charset="0"/>
              </a:defRPr>
            </a:lvl4pPr>
            <a:lvl5pPr marL="2057400" indent="-228600" eaLnBrk="0" hangingPunct="0">
              <a:tabLst>
                <a:tab pos="177800" algn="l"/>
              </a:tabLst>
              <a:defRPr sz="1400">
                <a:solidFill>
                  <a:schemeClr val="tx1"/>
                </a:solidFill>
                <a:latin typeface="Verdana" pitchFamily="34" charset="0"/>
              </a:defRPr>
            </a:lvl5pPr>
            <a:lvl6pPr marL="2514600" indent="-228600" eaLnBrk="0" fontAlgn="base" hangingPunct="0">
              <a:spcBef>
                <a:spcPct val="0"/>
              </a:spcBef>
              <a:spcAft>
                <a:spcPct val="0"/>
              </a:spcAft>
              <a:tabLst>
                <a:tab pos="177800" algn="l"/>
              </a:tabLst>
              <a:defRPr sz="1400">
                <a:solidFill>
                  <a:schemeClr val="tx1"/>
                </a:solidFill>
                <a:latin typeface="Verdana" pitchFamily="34" charset="0"/>
              </a:defRPr>
            </a:lvl6pPr>
            <a:lvl7pPr marL="2971800" indent="-228600" eaLnBrk="0" fontAlgn="base" hangingPunct="0">
              <a:spcBef>
                <a:spcPct val="0"/>
              </a:spcBef>
              <a:spcAft>
                <a:spcPct val="0"/>
              </a:spcAft>
              <a:tabLst>
                <a:tab pos="177800" algn="l"/>
              </a:tabLst>
              <a:defRPr sz="1400">
                <a:solidFill>
                  <a:schemeClr val="tx1"/>
                </a:solidFill>
                <a:latin typeface="Verdana" pitchFamily="34" charset="0"/>
              </a:defRPr>
            </a:lvl7pPr>
            <a:lvl8pPr marL="3429000" indent="-228600" eaLnBrk="0" fontAlgn="base" hangingPunct="0">
              <a:spcBef>
                <a:spcPct val="0"/>
              </a:spcBef>
              <a:spcAft>
                <a:spcPct val="0"/>
              </a:spcAft>
              <a:tabLst>
                <a:tab pos="177800" algn="l"/>
              </a:tabLst>
              <a:defRPr sz="1400">
                <a:solidFill>
                  <a:schemeClr val="tx1"/>
                </a:solidFill>
                <a:latin typeface="Verdana" pitchFamily="34" charset="0"/>
              </a:defRPr>
            </a:lvl8pPr>
            <a:lvl9pPr marL="3886200" indent="-228600" eaLnBrk="0" fontAlgn="base" hangingPunct="0">
              <a:spcBef>
                <a:spcPct val="0"/>
              </a:spcBef>
              <a:spcAft>
                <a:spcPct val="0"/>
              </a:spcAft>
              <a:tabLst>
                <a:tab pos="177800" algn="l"/>
              </a:tabLst>
              <a:defRPr sz="1400">
                <a:solidFill>
                  <a:schemeClr val="tx1"/>
                </a:solidFill>
                <a:latin typeface="Verdana" pitchFamily="34" charset="0"/>
              </a:defRPr>
            </a:lvl9pPr>
          </a:lstStyle>
          <a:p>
            <a:pPr algn="ctr" eaLnBrk="1" hangingPunct="1"/>
            <a:r>
              <a:rPr lang="en-US" sz="1300" b="1" smtClean="0">
                <a:solidFill>
                  <a:srgbClr val="000000"/>
                </a:solidFill>
              </a:rPr>
              <a:t>Aarch32 </a:t>
            </a:r>
          </a:p>
          <a:p>
            <a:pPr algn="ctr" eaLnBrk="1" hangingPunct="1"/>
            <a:r>
              <a:rPr lang="en-US" sz="1300" b="1" smtClean="0">
                <a:solidFill>
                  <a:srgbClr val="000000"/>
                </a:solidFill>
              </a:rPr>
              <a:t>execution mode</a:t>
            </a:r>
            <a:endParaRPr lang="en-US" sz="1300" b="1">
              <a:solidFill>
                <a:srgbClr val="000000"/>
              </a:solidFill>
            </a:endParaRPr>
          </a:p>
        </p:txBody>
      </p:sp>
      <p:sp>
        <p:nvSpPr>
          <p:cNvPr id="8" name="Line 7"/>
          <p:cNvSpPr>
            <a:spLocks noChangeShapeType="1"/>
          </p:cNvSpPr>
          <p:nvPr/>
        </p:nvSpPr>
        <p:spPr bwMode="auto">
          <a:xfrm rot="-5400000" flipH="1" flipV="1">
            <a:off x="3424237" y="1657131"/>
            <a:ext cx="315913" cy="19796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hu-HU" sz="1300">
              <a:solidFill>
                <a:srgbClr val="000000"/>
              </a:solidFill>
            </a:endParaRPr>
          </a:p>
        </p:txBody>
      </p:sp>
      <p:sp>
        <p:nvSpPr>
          <p:cNvPr id="9" name="Line 8"/>
          <p:cNvSpPr>
            <a:spLocks noChangeShapeType="1"/>
          </p:cNvSpPr>
          <p:nvPr/>
        </p:nvSpPr>
        <p:spPr bwMode="auto">
          <a:xfrm rot="5400000" flipV="1">
            <a:off x="5403850" y="1657130"/>
            <a:ext cx="315913" cy="19796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hu-HU" sz="1300">
              <a:solidFill>
                <a:srgbClr val="000000"/>
              </a:solidFill>
            </a:endParaRPr>
          </a:p>
        </p:txBody>
      </p:sp>
      <p:sp>
        <p:nvSpPr>
          <p:cNvPr id="10" name="Oval 9"/>
          <p:cNvSpPr>
            <a:spLocks noChangeArrowheads="1"/>
          </p:cNvSpPr>
          <p:nvPr/>
        </p:nvSpPr>
        <p:spPr bwMode="auto">
          <a:xfrm>
            <a:off x="2554288" y="2771555"/>
            <a:ext cx="60325" cy="55563"/>
          </a:xfrm>
          <a:prstGeom prst="ellipse">
            <a:avLst/>
          </a:prstGeom>
          <a:solidFill>
            <a:srgbClr val="FFFFFF"/>
          </a:solidFill>
          <a:ln w="0">
            <a:solidFill>
              <a:srgbClr val="000000"/>
            </a:solidFill>
            <a:round/>
            <a:headEnd/>
            <a:tailEnd/>
          </a:ln>
        </p:spPr>
        <p:txBody>
          <a:bodyPr/>
          <a:lstStyle/>
          <a:p>
            <a:endParaRPr lang="hu-HU" sz="1300">
              <a:solidFill>
                <a:srgbClr val="000000"/>
              </a:solidFill>
            </a:endParaRPr>
          </a:p>
        </p:txBody>
      </p:sp>
      <p:sp>
        <p:nvSpPr>
          <p:cNvPr id="11" name="Oval 10"/>
          <p:cNvSpPr>
            <a:spLocks noChangeArrowheads="1"/>
          </p:cNvSpPr>
          <p:nvPr/>
        </p:nvSpPr>
        <p:spPr bwMode="auto">
          <a:xfrm>
            <a:off x="6515100" y="2771555"/>
            <a:ext cx="57150" cy="55563"/>
          </a:xfrm>
          <a:prstGeom prst="ellipse">
            <a:avLst/>
          </a:prstGeom>
          <a:solidFill>
            <a:srgbClr val="FFFFFF"/>
          </a:solidFill>
          <a:ln w="0">
            <a:solidFill>
              <a:srgbClr val="000000"/>
            </a:solidFill>
            <a:round/>
            <a:headEnd/>
            <a:tailEnd/>
          </a:ln>
        </p:spPr>
        <p:txBody>
          <a:bodyPr/>
          <a:lstStyle/>
          <a:p>
            <a:endParaRPr lang="hu-HU" sz="1300">
              <a:solidFill>
                <a:srgbClr val="000000"/>
              </a:solidFill>
            </a:endParaRPr>
          </a:p>
        </p:txBody>
      </p:sp>
      <p:sp>
        <p:nvSpPr>
          <p:cNvPr id="13" name="Text Box 12"/>
          <p:cNvSpPr txBox="1">
            <a:spLocks noChangeArrowheads="1"/>
          </p:cNvSpPr>
          <p:nvPr/>
        </p:nvSpPr>
        <p:spPr bwMode="auto">
          <a:xfrm>
            <a:off x="251520" y="3551018"/>
            <a:ext cx="4193777" cy="1009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hangingPunct="1">
              <a:lnSpc>
                <a:spcPct val="105000"/>
              </a:lnSpc>
            </a:pPr>
            <a:r>
              <a:rPr lang="en-US" sz="1300" smtClean="0">
                <a:solidFill>
                  <a:srgbClr val="000000"/>
                </a:solidFill>
              </a:rPr>
              <a:t>It </a:t>
            </a:r>
            <a:r>
              <a:rPr lang="en-US" sz="1300">
                <a:solidFill>
                  <a:srgbClr val="0070C0"/>
                </a:solidFill>
                <a:latin typeface="+mn-lt"/>
              </a:rPr>
              <a:t>supports two 32-bit instruction sets</a:t>
            </a:r>
            <a:r>
              <a:rPr lang="en-US" sz="1300" smtClean="0">
                <a:solidFill>
                  <a:srgbClr val="000000"/>
                </a:solidFill>
              </a:rPr>
              <a:t>,</a:t>
            </a:r>
          </a:p>
          <a:p>
            <a:pPr algn="ctr" eaLnBrk="1" hangingPunct="1">
              <a:lnSpc>
                <a:spcPct val="105000"/>
              </a:lnSpc>
              <a:spcAft>
                <a:spcPts val="600"/>
              </a:spcAft>
            </a:pPr>
            <a:r>
              <a:rPr lang="en-US" sz="1300" smtClean="0">
                <a:solidFill>
                  <a:srgbClr val="FF0000"/>
                </a:solidFill>
              </a:rPr>
              <a:t>the A32 </a:t>
            </a:r>
            <a:r>
              <a:rPr lang="en-US" sz="1300" smtClean="0">
                <a:solidFill>
                  <a:srgbClr val="000000"/>
                </a:solidFill>
              </a:rPr>
              <a:t>and the </a:t>
            </a:r>
            <a:r>
              <a:rPr lang="en-US" sz="1300" smtClean="0">
                <a:solidFill>
                  <a:srgbClr val="FF0000"/>
                </a:solidFill>
              </a:rPr>
              <a:t>T32 </a:t>
            </a:r>
            <a:r>
              <a:rPr lang="en-US" sz="1300" smtClean="0">
                <a:solidFill>
                  <a:srgbClr val="000000"/>
                </a:solidFill>
              </a:rPr>
              <a:t>(Thumb) instructions sets.</a:t>
            </a:r>
          </a:p>
          <a:p>
            <a:pPr algn="ctr" eaLnBrk="1" hangingPunct="1">
              <a:lnSpc>
                <a:spcPct val="105000"/>
              </a:lnSpc>
            </a:pPr>
            <a:r>
              <a:rPr lang="en-US" sz="1300" smtClean="0">
                <a:solidFill>
                  <a:srgbClr val="000000"/>
                </a:solidFill>
              </a:rPr>
              <a:t>In this mode the processor </a:t>
            </a:r>
            <a:r>
              <a:rPr lang="en-US" sz="1300">
                <a:solidFill>
                  <a:srgbClr val="0070C0"/>
                </a:solidFill>
                <a:latin typeface="+mn-lt"/>
              </a:rPr>
              <a:t>can run programs</a:t>
            </a:r>
          </a:p>
          <a:p>
            <a:pPr algn="ctr" eaLnBrk="1" hangingPunct="1">
              <a:lnSpc>
                <a:spcPct val="105000"/>
              </a:lnSpc>
            </a:pPr>
            <a:r>
              <a:rPr lang="en-US" sz="1300">
                <a:solidFill>
                  <a:srgbClr val="0070C0"/>
                </a:solidFill>
                <a:latin typeface="+mn-lt"/>
              </a:rPr>
              <a:t>developed for previous ISA versions</a:t>
            </a:r>
            <a:r>
              <a:rPr lang="en-US" sz="1300" smtClean="0">
                <a:solidFill>
                  <a:srgbClr val="000000"/>
                </a:solidFill>
              </a:rPr>
              <a:t>.</a:t>
            </a:r>
            <a:endParaRPr lang="en-US" sz="1300">
              <a:solidFill>
                <a:srgbClr val="000000"/>
              </a:solidFill>
            </a:endParaRPr>
          </a:p>
        </p:txBody>
      </p:sp>
      <p:sp>
        <p:nvSpPr>
          <p:cNvPr id="14" name="TextBox 13"/>
          <p:cNvSpPr txBox="1"/>
          <p:nvPr/>
        </p:nvSpPr>
        <p:spPr>
          <a:xfrm>
            <a:off x="199610" y="998730"/>
            <a:ext cx="9066521" cy="584775"/>
          </a:xfrm>
          <a:prstGeom prst="rect">
            <a:avLst/>
          </a:prstGeom>
          <a:noFill/>
        </p:spPr>
        <p:txBody>
          <a:bodyPr wrap="none" rtlCol="0">
            <a:spAutoFit/>
          </a:bodyPr>
          <a:lstStyle/>
          <a:p>
            <a:pPr marL="285750" indent="-285750">
              <a:buFont typeface="Arial" panose="020B0604020202020204" pitchFamily="34" charset="0"/>
              <a:buChar char="•"/>
            </a:pPr>
            <a:r>
              <a:rPr lang="en-US" sz="1600" smtClean="0">
                <a:solidFill>
                  <a:srgbClr val="000000"/>
                </a:solidFill>
              </a:rPr>
              <a:t>The ARMv8 ISA version introduces </a:t>
            </a:r>
            <a:r>
              <a:rPr lang="en-US" sz="1600" smtClean="0">
                <a:solidFill>
                  <a:srgbClr val="FF0000"/>
                </a:solidFill>
              </a:rPr>
              <a:t>major changes in</a:t>
            </a:r>
            <a:r>
              <a:rPr lang="en-US" sz="1600" smtClean="0">
                <a:solidFill>
                  <a:srgbClr val="000000"/>
                </a:solidFill>
              </a:rPr>
              <a:t> the ARM architecture while</a:t>
            </a:r>
          </a:p>
          <a:p>
            <a:pPr>
              <a:spcAft>
                <a:spcPts val="400"/>
              </a:spcAft>
            </a:pPr>
            <a:r>
              <a:rPr lang="en-US" sz="1600" smtClean="0">
                <a:solidFill>
                  <a:srgbClr val="000000"/>
                </a:solidFill>
              </a:rPr>
              <a:t>      maintaining a high level of consistency with previous versions of the architecture.</a:t>
            </a:r>
          </a:p>
        </p:txBody>
      </p:sp>
      <p:sp>
        <p:nvSpPr>
          <p:cNvPr id="15" name="Text Box 5"/>
          <p:cNvSpPr txBox="1">
            <a:spLocks noChangeArrowheads="1"/>
          </p:cNvSpPr>
          <p:nvPr/>
        </p:nvSpPr>
        <p:spPr bwMode="auto">
          <a:xfrm>
            <a:off x="5706607" y="2914430"/>
            <a:ext cx="167546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hangingPunct="1"/>
            <a:r>
              <a:rPr lang="en-US" sz="1300" b="1" smtClean="0">
                <a:solidFill>
                  <a:srgbClr val="000000"/>
                </a:solidFill>
              </a:rPr>
              <a:t>Aarch64</a:t>
            </a:r>
          </a:p>
          <a:p>
            <a:pPr algn="ctr" eaLnBrk="1" hangingPunct="1"/>
            <a:r>
              <a:rPr lang="en-US" sz="1300" b="1" smtClean="0">
                <a:solidFill>
                  <a:srgbClr val="000000"/>
                </a:solidFill>
              </a:rPr>
              <a:t>execution mode</a:t>
            </a:r>
            <a:endParaRPr lang="en-US" sz="1300" b="1">
              <a:solidFill>
                <a:srgbClr val="000000"/>
              </a:solidFill>
            </a:endParaRPr>
          </a:p>
        </p:txBody>
      </p:sp>
      <p:sp>
        <p:nvSpPr>
          <p:cNvPr id="17" name="Text Box 11"/>
          <p:cNvSpPr txBox="1">
            <a:spLocks noChangeArrowheads="1"/>
          </p:cNvSpPr>
          <p:nvPr/>
        </p:nvSpPr>
        <p:spPr bwMode="auto">
          <a:xfrm>
            <a:off x="4653415" y="3538318"/>
            <a:ext cx="3969035" cy="1009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990600" algn="l"/>
              </a:tabLst>
              <a:defRPr sz="1400">
                <a:solidFill>
                  <a:schemeClr val="tx1"/>
                </a:solidFill>
                <a:latin typeface="Verdana" pitchFamily="34" charset="0"/>
              </a:defRPr>
            </a:lvl1pPr>
            <a:lvl2pPr marL="742950" indent="-285750" eaLnBrk="0" hangingPunct="0">
              <a:tabLst>
                <a:tab pos="990600" algn="l"/>
              </a:tabLst>
              <a:defRPr sz="1400">
                <a:solidFill>
                  <a:schemeClr val="tx1"/>
                </a:solidFill>
                <a:latin typeface="Verdana" pitchFamily="34" charset="0"/>
              </a:defRPr>
            </a:lvl2pPr>
            <a:lvl3pPr marL="1143000" indent="-228600" eaLnBrk="0" hangingPunct="0">
              <a:tabLst>
                <a:tab pos="990600" algn="l"/>
              </a:tabLst>
              <a:defRPr sz="1400">
                <a:solidFill>
                  <a:schemeClr val="tx1"/>
                </a:solidFill>
                <a:latin typeface="Verdana" pitchFamily="34" charset="0"/>
              </a:defRPr>
            </a:lvl3pPr>
            <a:lvl4pPr marL="1600200" indent="-228600" eaLnBrk="0" hangingPunct="0">
              <a:tabLst>
                <a:tab pos="990600" algn="l"/>
              </a:tabLst>
              <a:defRPr sz="1400">
                <a:solidFill>
                  <a:schemeClr val="tx1"/>
                </a:solidFill>
                <a:latin typeface="Verdana" pitchFamily="34" charset="0"/>
              </a:defRPr>
            </a:lvl4pPr>
            <a:lvl5pPr marL="2057400" indent="-228600" eaLnBrk="0" hangingPunct="0">
              <a:tabLst>
                <a:tab pos="990600" algn="l"/>
              </a:tabLst>
              <a:defRPr sz="1400">
                <a:solidFill>
                  <a:schemeClr val="tx1"/>
                </a:solidFill>
                <a:latin typeface="Verdana" pitchFamily="34" charset="0"/>
              </a:defRPr>
            </a:lvl5pPr>
            <a:lvl6pPr marL="2514600" indent="-228600" eaLnBrk="0" fontAlgn="base" hangingPunct="0">
              <a:spcBef>
                <a:spcPct val="0"/>
              </a:spcBef>
              <a:spcAft>
                <a:spcPct val="0"/>
              </a:spcAft>
              <a:tabLst>
                <a:tab pos="990600" algn="l"/>
              </a:tabLst>
              <a:defRPr sz="1400">
                <a:solidFill>
                  <a:schemeClr val="tx1"/>
                </a:solidFill>
                <a:latin typeface="Verdana" pitchFamily="34" charset="0"/>
              </a:defRPr>
            </a:lvl6pPr>
            <a:lvl7pPr marL="2971800" indent="-228600" eaLnBrk="0" fontAlgn="base" hangingPunct="0">
              <a:spcBef>
                <a:spcPct val="0"/>
              </a:spcBef>
              <a:spcAft>
                <a:spcPct val="0"/>
              </a:spcAft>
              <a:tabLst>
                <a:tab pos="990600" algn="l"/>
              </a:tabLst>
              <a:defRPr sz="1400">
                <a:solidFill>
                  <a:schemeClr val="tx1"/>
                </a:solidFill>
                <a:latin typeface="Verdana" pitchFamily="34" charset="0"/>
              </a:defRPr>
            </a:lvl7pPr>
            <a:lvl8pPr marL="3429000" indent="-228600" eaLnBrk="0" fontAlgn="base" hangingPunct="0">
              <a:spcBef>
                <a:spcPct val="0"/>
              </a:spcBef>
              <a:spcAft>
                <a:spcPct val="0"/>
              </a:spcAft>
              <a:tabLst>
                <a:tab pos="990600" algn="l"/>
              </a:tabLst>
              <a:defRPr sz="1400">
                <a:solidFill>
                  <a:schemeClr val="tx1"/>
                </a:solidFill>
                <a:latin typeface="Verdana" pitchFamily="34" charset="0"/>
              </a:defRPr>
            </a:lvl8pPr>
            <a:lvl9pPr marL="3886200" indent="-228600" eaLnBrk="0" fontAlgn="base" hangingPunct="0">
              <a:spcBef>
                <a:spcPct val="0"/>
              </a:spcBef>
              <a:spcAft>
                <a:spcPct val="0"/>
              </a:spcAft>
              <a:tabLst>
                <a:tab pos="990600" algn="l"/>
              </a:tabLst>
              <a:defRPr sz="1400">
                <a:solidFill>
                  <a:schemeClr val="tx1"/>
                </a:solidFill>
                <a:latin typeface="Verdana" pitchFamily="34" charset="0"/>
              </a:defRPr>
            </a:lvl9pPr>
          </a:lstStyle>
          <a:p>
            <a:pPr algn="ctr" eaLnBrk="1" hangingPunct="1">
              <a:lnSpc>
                <a:spcPct val="105000"/>
              </a:lnSpc>
            </a:pPr>
            <a:r>
              <a:rPr lang="en-US" sz="1300" smtClean="0">
                <a:solidFill>
                  <a:srgbClr val="000000"/>
                </a:solidFill>
              </a:rPr>
              <a:t>It supports </a:t>
            </a:r>
            <a:r>
              <a:rPr lang="en-US" sz="1300">
                <a:solidFill>
                  <a:srgbClr val="0070C0"/>
                </a:solidFill>
                <a:latin typeface="+mn-lt"/>
              </a:rPr>
              <a:t>a single 64-bit instruction set</a:t>
            </a:r>
            <a:r>
              <a:rPr lang="en-US" sz="1300" smtClean="0">
                <a:solidFill>
                  <a:srgbClr val="000000"/>
                </a:solidFill>
              </a:rPr>
              <a:t>,</a:t>
            </a:r>
          </a:p>
          <a:p>
            <a:pPr algn="ctr" eaLnBrk="1" hangingPunct="1">
              <a:lnSpc>
                <a:spcPct val="105000"/>
              </a:lnSpc>
              <a:spcAft>
                <a:spcPts val="600"/>
              </a:spcAft>
            </a:pPr>
            <a:r>
              <a:rPr lang="en-US" sz="1300" smtClean="0">
                <a:solidFill>
                  <a:srgbClr val="000000"/>
                </a:solidFill>
              </a:rPr>
              <a:t>called </a:t>
            </a:r>
            <a:r>
              <a:rPr lang="en-US" sz="1300" smtClean="0">
                <a:solidFill>
                  <a:srgbClr val="FF0000"/>
                </a:solidFill>
              </a:rPr>
              <a:t>A64.</a:t>
            </a:r>
          </a:p>
          <a:p>
            <a:pPr algn="ctr" eaLnBrk="1" hangingPunct="1">
              <a:lnSpc>
                <a:spcPct val="105000"/>
              </a:lnSpc>
            </a:pPr>
            <a:r>
              <a:rPr lang="en-US" sz="1300" smtClean="0">
                <a:solidFill>
                  <a:srgbClr val="000000"/>
                </a:solidFill>
              </a:rPr>
              <a:t>This is a fixed length </a:t>
            </a:r>
            <a:r>
              <a:rPr lang="en-US" sz="1300">
                <a:solidFill>
                  <a:srgbClr val="0070C0"/>
                </a:solidFill>
                <a:latin typeface="+mn-lt"/>
              </a:rPr>
              <a:t>powerful instruction set</a:t>
            </a:r>
          </a:p>
          <a:p>
            <a:pPr algn="ctr" eaLnBrk="1" hangingPunct="1">
              <a:lnSpc>
                <a:spcPct val="105000"/>
              </a:lnSpc>
            </a:pPr>
            <a:r>
              <a:rPr lang="en-US" sz="1300" smtClean="0">
                <a:solidFill>
                  <a:srgbClr val="000000"/>
                </a:solidFill>
              </a:rPr>
              <a:t>that uses 32-bit instruction encodings.</a:t>
            </a:r>
            <a:endParaRPr lang="en-US" sz="1300">
              <a:solidFill>
                <a:srgbClr val="000000"/>
              </a:solidFill>
            </a:endParaRPr>
          </a:p>
        </p:txBody>
      </p:sp>
      <p:sp>
        <p:nvSpPr>
          <p:cNvPr id="18" name="Title 1"/>
          <p:cNvSpPr>
            <a:spLocks noGrp="1"/>
          </p:cNvSpPr>
          <p:nvPr>
            <p:ph type="title"/>
          </p:nvPr>
        </p:nvSpPr>
        <p:spPr>
          <a:xfrm>
            <a:off x="0" y="0"/>
            <a:ext cx="9144000" cy="393700"/>
          </a:xfrm>
        </p:spPr>
        <p:txBody>
          <a:bodyPr/>
          <a:lstStyle/>
          <a:p>
            <a:r>
              <a:rPr lang="en-US" dirty="0"/>
              <a:t>2.2.3.5 The SIMD and FP extension of the ARMv8 ISA in AArch64 mode</a:t>
            </a:r>
            <a:r>
              <a:rPr lang="hu-HU" dirty="0"/>
              <a:t>  </a:t>
            </a:r>
            <a:r>
              <a:rPr lang="hu-HU" dirty="0" smtClean="0"/>
              <a:t>(2)</a:t>
            </a:r>
            <a:endParaRPr lang="en-US" dirty="0"/>
          </a:p>
        </p:txBody>
      </p:sp>
      <p:sp>
        <p:nvSpPr>
          <p:cNvPr id="2" name="TextBox 1"/>
          <p:cNvSpPr txBox="1"/>
          <p:nvPr/>
        </p:nvSpPr>
        <p:spPr>
          <a:xfrm>
            <a:off x="195263" y="1541010"/>
            <a:ext cx="6818085" cy="338554"/>
          </a:xfrm>
          <a:prstGeom prst="rect">
            <a:avLst/>
          </a:prstGeom>
          <a:noFill/>
        </p:spPr>
        <p:txBody>
          <a:bodyPr wrap="none" rtlCol="0">
            <a:spAutoFit/>
          </a:bodyPr>
          <a:lstStyle/>
          <a:p>
            <a:pPr marL="285750" lvl="0" indent="-285750">
              <a:buClr>
                <a:schemeClr val="tx1"/>
              </a:buClr>
              <a:buFont typeface="Arial" panose="020B0604020202020204" pitchFamily="34" charset="0"/>
              <a:buChar char="•"/>
            </a:pPr>
            <a:r>
              <a:rPr lang="en-US" sz="1600">
                <a:solidFill>
                  <a:srgbClr val="FF0000"/>
                </a:solidFill>
              </a:rPr>
              <a:t>ARMv8</a:t>
            </a:r>
            <a:r>
              <a:rPr lang="en-US" sz="1600">
                <a:solidFill>
                  <a:srgbClr val="000000"/>
                </a:solidFill>
              </a:rPr>
              <a:t> has </a:t>
            </a:r>
            <a:r>
              <a:rPr lang="en-US" sz="1600">
                <a:solidFill>
                  <a:srgbClr val="0070C0"/>
                </a:solidFill>
              </a:rPr>
              <a:t>two distinct execution modes</a:t>
            </a:r>
            <a:r>
              <a:rPr lang="en-US" sz="1600">
                <a:solidFill>
                  <a:srgbClr val="000000"/>
                </a:solidFill>
              </a:rPr>
              <a:t>, as indicated below</a:t>
            </a:r>
            <a:r>
              <a:rPr lang="en-US" sz="1600" smtClean="0">
                <a:solidFill>
                  <a:srgbClr val="000000"/>
                </a:solidFill>
              </a:rPr>
              <a:t>.</a:t>
            </a:r>
            <a:endParaRPr lang="hu-HU"/>
          </a:p>
        </p:txBody>
      </p:sp>
    </p:spTree>
    <p:extLst>
      <p:ext uri="{BB962C8B-B14F-4D97-AF65-F5344CB8AC3E}">
        <p14:creationId xmlns:p14="http://schemas.microsoft.com/office/powerpoint/2010/main" val="299300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 calcmode="lin" valueType="num">
                                      <p:cBhvr additive="base">
                                        <p:cTn id="11"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500" fill="hold"/>
                                        <p:tgtEl>
                                          <p:spTgt spid="2"/>
                                        </p:tgtEl>
                                        <p:attrNameLst>
                                          <p:attrName>ppt_x</p:attrName>
                                        </p:attrNameLst>
                                      </p:cBhvr>
                                      <p:tavLst>
                                        <p:tav tm="0">
                                          <p:val>
                                            <p:strVal val="#ppt_x"/>
                                          </p:val>
                                        </p:tav>
                                        <p:tav tm="100000">
                                          <p:val>
                                            <p:strVal val="#ppt_x"/>
                                          </p:val>
                                        </p:tav>
                                      </p:tavLst>
                                    </p:anim>
                                    <p:anim calcmode="lin" valueType="num">
                                      <p:cBhvr additive="base">
                                        <p:cTn id="5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P spid="9" grpId="0" animBg="1"/>
      <p:bldP spid="10" grpId="0" animBg="1"/>
      <p:bldP spid="11" grpId="0" animBg="1"/>
      <p:bldP spid="13" grpId="0"/>
      <p:bldP spid="15" grpId="0"/>
      <p:bldP spid="17" grpId="0"/>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2.2.3.5 The SIMD and FP extension of the ARMv8 ISA in AArch64 mode</a:t>
            </a:r>
            <a:r>
              <a:rPr lang="hu-HU" dirty="0"/>
              <a:t>  </a:t>
            </a:r>
            <a:r>
              <a:rPr lang="hu-HU" dirty="0" smtClean="0"/>
              <a:t>(3)</a:t>
            </a:r>
            <a:endParaRPr lang="en-US" dirty="0"/>
          </a:p>
        </p:txBody>
      </p:sp>
      <p:sp>
        <p:nvSpPr>
          <p:cNvPr id="5" name="TextBox 4"/>
          <p:cNvSpPr txBox="1"/>
          <p:nvPr/>
        </p:nvSpPr>
        <p:spPr>
          <a:xfrm>
            <a:off x="6829158" y="1673805"/>
            <a:ext cx="995785" cy="246221"/>
          </a:xfrm>
          <a:prstGeom prst="rect">
            <a:avLst/>
          </a:prstGeom>
          <a:noFill/>
        </p:spPr>
        <p:txBody>
          <a:bodyPr wrap="none" rtlCol="0">
            <a:spAutoFit/>
          </a:bodyPr>
          <a:lstStyle/>
          <a:p>
            <a:r>
              <a:rPr lang="hu-HU" sz="1000" dirty="0">
                <a:solidFill>
                  <a:srgbClr val="000000"/>
                </a:solidFill>
              </a:rPr>
              <a:t>128</a:t>
            </a:r>
            <a:r>
              <a:rPr lang="en-US" sz="1000" dirty="0">
                <a:solidFill>
                  <a:srgbClr val="000000"/>
                </a:solidFill>
              </a:rPr>
              <a:t>-bit wide</a:t>
            </a:r>
          </a:p>
        </p:txBody>
      </p:sp>
      <p:sp>
        <p:nvSpPr>
          <p:cNvPr id="6" name="TextBox 5"/>
          <p:cNvSpPr txBox="1"/>
          <p:nvPr/>
        </p:nvSpPr>
        <p:spPr>
          <a:xfrm>
            <a:off x="3630265" y="1673805"/>
            <a:ext cx="995785" cy="246221"/>
          </a:xfrm>
          <a:prstGeom prst="rect">
            <a:avLst/>
          </a:prstGeom>
          <a:noFill/>
        </p:spPr>
        <p:txBody>
          <a:bodyPr wrap="none" rtlCol="0">
            <a:spAutoFit/>
          </a:bodyPr>
          <a:lstStyle/>
          <a:p>
            <a:r>
              <a:rPr lang="hu-HU" sz="1000" dirty="0">
                <a:solidFill>
                  <a:srgbClr val="000000"/>
                </a:solidFill>
              </a:rPr>
              <a:t>128</a:t>
            </a:r>
            <a:r>
              <a:rPr lang="en-US" sz="1000" dirty="0">
                <a:solidFill>
                  <a:srgbClr val="000000"/>
                </a:solidFill>
              </a:rPr>
              <a:t>-bit wide</a:t>
            </a:r>
          </a:p>
        </p:txBody>
      </p:sp>
      <p:grpSp>
        <p:nvGrpSpPr>
          <p:cNvPr id="44" name="Group 43"/>
          <p:cNvGrpSpPr/>
          <p:nvPr/>
        </p:nvGrpSpPr>
        <p:grpSpPr>
          <a:xfrm>
            <a:off x="3086835" y="2016282"/>
            <a:ext cx="1944000" cy="2059299"/>
            <a:chOff x="3283358" y="2292509"/>
            <a:chExt cx="1944000" cy="2059299"/>
          </a:xfrm>
        </p:grpSpPr>
        <p:sp>
          <p:nvSpPr>
            <p:cNvPr id="9" name="Téglalap 3"/>
            <p:cNvSpPr/>
            <p:nvPr/>
          </p:nvSpPr>
          <p:spPr>
            <a:xfrm>
              <a:off x="3283358" y="2292509"/>
              <a:ext cx="1944000" cy="209315"/>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800" dirty="0">
                  <a:solidFill>
                    <a:srgbClr val="000000"/>
                  </a:solidFill>
                  <a:latin typeface="Verdana" panose="020B0604030504040204" pitchFamily="34" charset="0"/>
                  <a:ea typeface="Verdana" panose="020B0604030504040204" pitchFamily="34" charset="0"/>
                  <a:cs typeface="Verdana" panose="020B0604030504040204" pitchFamily="34" charset="0"/>
                </a:rPr>
                <a:t>V0</a:t>
              </a:r>
            </a:p>
          </p:txBody>
        </p:sp>
        <p:sp>
          <p:nvSpPr>
            <p:cNvPr id="10" name="Téglalap 4"/>
            <p:cNvSpPr/>
            <p:nvPr/>
          </p:nvSpPr>
          <p:spPr>
            <a:xfrm>
              <a:off x="3283358" y="2501824"/>
              <a:ext cx="1944000" cy="209315"/>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800" dirty="0">
                  <a:solidFill>
                    <a:srgbClr val="000000"/>
                  </a:solidFill>
                  <a:latin typeface="Verdana" panose="020B0604030504040204" pitchFamily="34" charset="0"/>
                  <a:ea typeface="Verdana" panose="020B0604030504040204" pitchFamily="34" charset="0"/>
                  <a:cs typeface="Verdana" panose="020B0604030504040204" pitchFamily="34" charset="0"/>
                </a:rPr>
                <a:t>V1</a:t>
              </a:r>
            </a:p>
          </p:txBody>
        </p:sp>
        <p:sp>
          <p:nvSpPr>
            <p:cNvPr id="11" name="Téglalap 5"/>
            <p:cNvSpPr/>
            <p:nvPr/>
          </p:nvSpPr>
          <p:spPr>
            <a:xfrm>
              <a:off x="3283358" y="2711138"/>
              <a:ext cx="1944000" cy="209315"/>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800" dirty="0">
                  <a:solidFill>
                    <a:srgbClr val="000000"/>
                  </a:solidFill>
                  <a:latin typeface="Verdana" panose="020B0604030504040204" pitchFamily="34" charset="0"/>
                  <a:ea typeface="Verdana" panose="020B0604030504040204" pitchFamily="34" charset="0"/>
                  <a:cs typeface="Verdana" panose="020B0604030504040204" pitchFamily="34" charset="0"/>
                </a:rPr>
                <a:t>V2</a:t>
              </a:r>
            </a:p>
          </p:txBody>
        </p:sp>
        <p:sp>
          <p:nvSpPr>
            <p:cNvPr id="12" name="Téglalap 6"/>
            <p:cNvSpPr/>
            <p:nvPr/>
          </p:nvSpPr>
          <p:spPr>
            <a:xfrm>
              <a:off x="3283358" y="2920454"/>
              <a:ext cx="1944000" cy="838797"/>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800">
                  <a:solidFill>
                    <a:srgbClr val="000000"/>
                  </a:solidFill>
                  <a:latin typeface="Verdana" panose="020B0604030504040204" pitchFamily="34" charset="0"/>
                  <a:ea typeface="Verdana" panose="020B0604030504040204" pitchFamily="34" charset="0"/>
                  <a:cs typeface="Verdana" panose="020B0604030504040204" pitchFamily="34" charset="0"/>
                </a:rPr>
                <a:t>.</a:t>
              </a:r>
            </a:p>
            <a:p>
              <a:pPr algn="ctr"/>
              <a:r>
                <a:rPr lang="hu-HU" sz="800">
                  <a:solidFill>
                    <a:srgbClr val="000000"/>
                  </a:solidFill>
                  <a:latin typeface="Verdana" panose="020B0604030504040204" pitchFamily="34" charset="0"/>
                  <a:ea typeface="Verdana" panose="020B0604030504040204" pitchFamily="34" charset="0"/>
                  <a:cs typeface="Verdana" panose="020B0604030504040204" pitchFamily="34" charset="0"/>
                </a:rPr>
                <a:t>.</a:t>
              </a:r>
            </a:p>
            <a:p>
              <a:pPr algn="ctr"/>
              <a:r>
                <a:rPr lang="hu-HU" sz="800">
                  <a:solidFill>
                    <a:srgbClr val="000000"/>
                  </a:solidFill>
                  <a:latin typeface="Verdana" panose="020B0604030504040204" pitchFamily="34" charset="0"/>
                  <a:ea typeface="Verdana" panose="020B0604030504040204" pitchFamily="34" charset="0"/>
                  <a:cs typeface="Verdana" panose="020B0604030504040204" pitchFamily="34" charset="0"/>
                </a:rPr>
                <a:t>.</a:t>
              </a:r>
            </a:p>
          </p:txBody>
        </p:sp>
        <p:sp>
          <p:nvSpPr>
            <p:cNvPr id="14" name="Téglalap 8"/>
            <p:cNvSpPr/>
            <p:nvPr/>
          </p:nvSpPr>
          <p:spPr>
            <a:xfrm>
              <a:off x="3283358" y="3723864"/>
              <a:ext cx="1944000" cy="209315"/>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800" dirty="0">
                  <a:solidFill>
                    <a:srgbClr val="000000"/>
                  </a:solidFill>
                  <a:latin typeface="Verdana" panose="020B0604030504040204" pitchFamily="34" charset="0"/>
                  <a:ea typeface="Verdana" panose="020B0604030504040204" pitchFamily="34" charset="0"/>
                  <a:cs typeface="Verdana" panose="020B0604030504040204" pitchFamily="34" charset="0"/>
                </a:rPr>
                <a:t>V13</a:t>
              </a:r>
            </a:p>
          </p:txBody>
        </p:sp>
        <p:sp>
          <p:nvSpPr>
            <p:cNvPr id="15" name="Téglalap 9"/>
            <p:cNvSpPr/>
            <p:nvPr/>
          </p:nvSpPr>
          <p:spPr>
            <a:xfrm>
              <a:off x="3283358" y="3933179"/>
              <a:ext cx="1944000" cy="209315"/>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800" dirty="0">
                  <a:solidFill>
                    <a:srgbClr val="000000"/>
                  </a:solidFill>
                  <a:latin typeface="Verdana" panose="020B0604030504040204" pitchFamily="34" charset="0"/>
                  <a:ea typeface="Verdana" panose="020B0604030504040204" pitchFamily="34" charset="0"/>
                  <a:cs typeface="Verdana" panose="020B0604030504040204" pitchFamily="34" charset="0"/>
                </a:rPr>
                <a:t>V14</a:t>
              </a:r>
            </a:p>
          </p:txBody>
        </p:sp>
        <p:sp>
          <p:nvSpPr>
            <p:cNvPr id="16" name="Téglalap 10"/>
            <p:cNvSpPr/>
            <p:nvPr/>
          </p:nvSpPr>
          <p:spPr>
            <a:xfrm>
              <a:off x="3283358" y="4142493"/>
              <a:ext cx="1944000" cy="209315"/>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800" dirty="0">
                  <a:solidFill>
                    <a:srgbClr val="000000"/>
                  </a:solidFill>
                  <a:latin typeface="Verdana" panose="020B0604030504040204" pitchFamily="34" charset="0"/>
                  <a:ea typeface="Verdana" panose="020B0604030504040204" pitchFamily="34" charset="0"/>
                  <a:cs typeface="Verdana" panose="020B0604030504040204" pitchFamily="34" charset="0"/>
                </a:rPr>
                <a:t>V15</a:t>
              </a:r>
            </a:p>
          </p:txBody>
        </p:sp>
      </p:grpSp>
      <p:grpSp>
        <p:nvGrpSpPr>
          <p:cNvPr id="45" name="Group 44"/>
          <p:cNvGrpSpPr/>
          <p:nvPr/>
        </p:nvGrpSpPr>
        <p:grpSpPr>
          <a:xfrm>
            <a:off x="6451943" y="2017056"/>
            <a:ext cx="1945482" cy="3926027"/>
            <a:chOff x="6451943" y="2293283"/>
            <a:chExt cx="1945482" cy="3926027"/>
          </a:xfrm>
        </p:grpSpPr>
        <p:sp>
          <p:nvSpPr>
            <p:cNvPr id="17" name="Téglalap 23"/>
            <p:cNvSpPr/>
            <p:nvPr/>
          </p:nvSpPr>
          <p:spPr>
            <a:xfrm>
              <a:off x="6451943" y="2293283"/>
              <a:ext cx="1945482" cy="210661"/>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800" dirty="0">
                  <a:solidFill>
                    <a:srgbClr val="000000"/>
                  </a:solidFill>
                  <a:latin typeface="Verdana" panose="020B0604030504040204" pitchFamily="34" charset="0"/>
                  <a:ea typeface="Verdana" panose="020B0604030504040204" pitchFamily="34" charset="0"/>
                  <a:cs typeface="Verdana" panose="020B0604030504040204" pitchFamily="34" charset="0"/>
                </a:rPr>
                <a:t>V0</a:t>
              </a:r>
            </a:p>
          </p:txBody>
        </p:sp>
        <p:sp>
          <p:nvSpPr>
            <p:cNvPr id="18" name="Téglalap 24"/>
            <p:cNvSpPr/>
            <p:nvPr/>
          </p:nvSpPr>
          <p:spPr>
            <a:xfrm>
              <a:off x="6451943" y="2503944"/>
              <a:ext cx="1945482" cy="210661"/>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800" dirty="0">
                  <a:solidFill>
                    <a:srgbClr val="000000"/>
                  </a:solidFill>
                  <a:latin typeface="Verdana" panose="020B0604030504040204" pitchFamily="34" charset="0"/>
                  <a:ea typeface="Verdana" panose="020B0604030504040204" pitchFamily="34" charset="0"/>
                  <a:cs typeface="Verdana" panose="020B0604030504040204" pitchFamily="34" charset="0"/>
                </a:rPr>
                <a:t>V1</a:t>
              </a:r>
            </a:p>
          </p:txBody>
        </p:sp>
        <p:sp>
          <p:nvSpPr>
            <p:cNvPr id="19" name="Téglalap 25"/>
            <p:cNvSpPr/>
            <p:nvPr/>
          </p:nvSpPr>
          <p:spPr>
            <a:xfrm>
              <a:off x="6451943" y="2714606"/>
              <a:ext cx="1945482" cy="210661"/>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800" dirty="0">
                  <a:solidFill>
                    <a:srgbClr val="000000"/>
                  </a:solidFill>
                  <a:latin typeface="Verdana" panose="020B0604030504040204" pitchFamily="34" charset="0"/>
                  <a:ea typeface="Verdana" panose="020B0604030504040204" pitchFamily="34" charset="0"/>
                  <a:cs typeface="Verdana" panose="020B0604030504040204" pitchFamily="34" charset="0"/>
                </a:rPr>
                <a:t>V2</a:t>
              </a:r>
            </a:p>
          </p:txBody>
        </p:sp>
        <p:sp>
          <p:nvSpPr>
            <p:cNvPr id="20" name="Téglalap 26"/>
            <p:cNvSpPr/>
            <p:nvPr/>
          </p:nvSpPr>
          <p:spPr>
            <a:xfrm>
              <a:off x="6451943" y="2925268"/>
              <a:ext cx="1945482" cy="844194"/>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800">
                  <a:solidFill>
                    <a:srgbClr val="000000"/>
                  </a:solidFill>
                  <a:latin typeface="Verdana" panose="020B0604030504040204" pitchFamily="34" charset="0"/>
                  <a:ea typeface="Verdana" panose="020B0604030504040204" pitchFamily="34" charset="0"/>
                  <a:cs typeface="Verdana" panose="020B0604030504040204" pitchFamily="34" charset="0"/>
                </a:rPr>
                <a:t>.</a:t>
              </a:r>
            </a:p>
            <a:p>
              <a:pPr algn="ctr"/>
              <a:r>
                <a:rPr lang="hu-HU" sz="800">
                  <a:solidFill>
                    <a:srgbClr val="000000"/>
                  </a:solidFill>
                  <a:latin typeface="Verdana" panose="020B0604030504040204" pitchFamily="34" charset="0"/>
                  <a:ea typeface="Verdana" panose="020B0604030504040204" pitchFamily="34" charset="0"/>
                  <a:cs typeface="Verdana" panose="020B0604030504040204" pitchFamily="34" charset="0"/>
                </a:rPr>
                <a:t>.</a:t>
              </a:r>
            </a:p>
            <a:p>
              <a:pPr algn="ctr"/>
              <a:r>
                <a:rPr lang="hu-HU" sz="800">
                  <a:solidFill>
                    <a:srgbClr val="000000"/>
                  </a:solidFill>
                  <a:latin typeface="Verdana" panose="020B0604030504040204" pitchFamily="34" charset="0"/>
                  <a:ea typeface="Verdana" panose="020B0604030504040204" pitchFamily="34" charset="0"/>
                  <a:cs typeface="Verdana" panose="020B0604030504040204" pitchFamily="34" charset="0"/>
                </a:rPr>
                <a:t>.</a:t>
              </a:r>
            </a:p>
          </p:txBody>
        </p:sp>
        <p:sp>
          <p:nvSpPr>
            <p:cNvPr id="22" name="Téglalap 28"/>
            <p:cNvSpPr/>
            <p:nvPr/>
          </p:nvSpPr>
          <p:spPr>
            <a:xfrm>
              <a:off x="6451943" y="3735421"/>
              <a:ext cx="1945482" cy="210661"/>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800" dirty="0">
                  <a:solidFill>
                    <a:srgbClr val="000000"/>
                  </a:solidFill>
                  <a:latin typeface="Verdana" panose="020B0604030504040204" pitchFamily="34" charset="0"/>
                  <a:ea typeface="Verdana" panose="020B0604030504040204" pitchFamily="34" charset="0"/>
                  <a:cs typeface="Verdana" panose="020B0604030504040204" pitchFamily="34" charset="0"/>
                </a:rPr>
                <a:t>V13</a:t>
              </a:r>
            </a:p>
          </p:txBody>
        </p:sp>
        <p:sp>
          <p:nvSpPr>
            <p:cNvPr id="23" name="Téglalap 29"/>
            <p:cNvSpPr/>
            <p:nvPr/>
          </p:nvSpPr>
          <p:spPr>
            <a:xfrm>
              <a:off x="6451943" y="3946082"/>
              <a:ext cx="1945482" cy="210661"/>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800" dirty="0">
                  <a:solidFill>
                    <a:srgbClr val="000000"/>
                  </a:solidFill>
                  <a:latin typeface="Verdana" panose="020B0604030504040204" pitchFamily="34" charset="0"/>
                  <a:ea typeface="Verdana" panose="020B0604030504040204" pitchFamily="34" charset="0"/>
                  <a:cs typeface="Verdana" panose="020B0604030504040204" pitchFamily="34" charset="0"/>
                </a:rPr>
                <a:t>V14</a:t>
              </a:r>
            </a:p>
          </p:txBody>
        </p:sp>
        <p:sp>
          <p:nvSpPr>
            <p:cNvPr id="24" name="Téglalap 30"/>
            <p:cNvSpPr/>
            <p:nvPr/>
          </p:nvSpPr>
          <p:spPr>
            <a:xfrm>
              <a:off x="6451943" y="4169621"/>
              <a:ext cx="1944000" cy="14040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800">
                  <a:solidFill>
                    <a:srgbClr val="000000"/>
                  </a:solidFill>
                  <a:latin typeface="Verdana" panose="020B0604030504040204" pitchFamily="34" charset="0"/>
                  <a:ea typeface="Verdana" panose="020B0604030504040204" pitchFamily="34" charset="0"/>
                  <a:cs typeface="Verdana" panose="020B0604030504040204" pitchFamily="34" charset="0"/>
                </a:rPr>
                <a:t>.</a:t>
              </a:r>
            </a:p>
            <a:p>
              <a:pPr algn="ctr"/>
              <a:r>
                <a:rPr lang="hu-HU" sz="800">
                  <a:solidFill>
                    <a:srgbClr val="000000"/>
                  </a:solidFill>
                  <a:latin typeface="Verdana" panose="020B0604030504040204" pitchFamily="34" charset="0"/>
                  <a:ea typeface="Verdana" panose="020B0604030504040204" pitchFamily="34" charset="0"/>
                  <a:cs typeface="Verdana" panose="020B0604030504040204" pitchFamily="34" charset="0"/>
                </a:rPr>
                <a:t>.</a:t>
              </a:r>
            </a:p>
            <a:p>
              <a:pPr algn="ctr"/>
              <a:r>
                <a:rPr lang="hu-HU" sz="800">
                  <a:solidFill>
                    <a:srgbClr val="000000"/>
                  </a:solidFill>
                  <a:latin typeface="Verdana" panose="020B0604030504040204" pitchFamily="34" charset="0"/>
                  <a:ea typeface="Verdana" panose="020B0604030504040204" pitchFamily="34" charset="0"/>
                  <a:cs typeface="Verdana" panose="020B0604030504040204" pitchFamily="34" charset="0"/>
                </a:rPr>
                <a:t>.</a:t>
              </a:r>
            </a:p>
          </p:txBody>
        </p:sp>
        <p:sp>
          <p:nvSpPr>
            <p:cNvPr id="25" name="Téglalap 31"/>
            <p:cNvSpPr/>
            <p:nvPr/>
          </p:nvSpPr>
          <p:spPr>
            <a:xfrm>
              <a:off x="6451943" y="5587326"/>
              <a:ext cx="1945482" cy="210661"/>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hu-HU" sz="80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Téglalap 32"/>
            <p:cNvSpPr/>
            <p:nvPr/>
          </p:nvSpPr>
          <p:spPr>
            <a:xfrm>
              <a:off x="6451943" y="5797987"/>
              <a:ext cx="1945482" cy="210661"/>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800" dirty="0">
                  <a:solidFill>
                    <a:srgbClr val="000000"/>
                  </a:solidFill>
                  <a:latin typeface="Verdana" panose="020B0604030504040204" pitchFamily="34" charset="0"/>
                  <a:ea typeface="Verdana" panose="020B0604030504040204" pitchFamily="34" charset="0"/>
                  <a:cs typeface="Verdana" panose="020B0604030504040204" pitchFamily="34" charset="0"/>
                </a:rPr>
                <a:t>V30</a:t>
              </a:r>
            </a:p>
          </p:txBody>
        </p:sp>
        <p:sp>
          <p:nvSpPr>
            <p:cNvPr id="27" name="Téglalap 33"/>
            <p:cNvSpPr/>
            <p:nvPr/>
          </p:nvSpPr>
          <p:spPr>
            <a:xfrm>
              <a:off x="6451943" y="6008649"/>
              <a:ext cx="1945482" cy="210661"/>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800" dirty="0">
                  <a:solidFill>
                    <a:srgbClr val="000000"/>
                  </a:solidFill>
                  <a:latin typeface="Verdana" panose="020B0604030504040204" pitchFamily="34" charset="0"/>
                  <a:ea typeface="Verdana" panose="020B0604030504040204" pitchFamily="34" charset="0"/>
                  <a:cs typeface="Verdana" panose="020B0604030504040204" pitchFamily="34" charset="0"/>
                </a:rPr>
                <a:t>V31</a:t>
              </a:r>
            </a:p>
          </p:txBody>
        </p:sp>
        <p:sp>
          <p:nvSpPr>
            <p:cNvPr id="30" name="Téglalap 10"/>
            <p:cNvSpPr/>
            <p:nvPr/>
          </p:nvSpPr>
          <p:spPr>
            <a:xfrm>
              <a:off x="6453425" y="4149080"/>
              <a:ext cx="1944000" cy="209315"/>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800" dirty="0">
                  <a:solidFill>
                    <a:srgbClr val="000000"/>
                  </a:solidFill>
                  <a:latin typeface="Verdana" panose="020B0604030504040204" pitchFamily="34" charset="0"/>
                  <a:ea typeface="Verdana" panose="020B0604030504040204" pitchFamily="34" charset="0"/>
                  <a:cs typeface="Verdana" panose="020B0604030504040204" pitchFamily="34" charset="0"/>
                </a:rPr>
                <a:t>V15</a:t>
              </a:r>
            </a:p>
          </p:txBody>
        </p:sp>
      </p:grpSp>
      <p:sp>
        <p:nvSpPr>
          <p:cNvPr id="31" name="TextBox 30"/>
          <p:cNvSpPr txBox="1"/>
          <p:nvPr/>
        </p:nvSpPr>
        <p:spPr>
          <a:xfrm>
            <a:off x="1394755" y="1686998"/>
            <a:ext cx="914033" cy="246221"/>
          </a:xfrm>
          <a:prstGeom prst="rect">
            <a:avLst/>
          </a:prstGeom>
          <a:noFill/>
        </p:spPr>
        <p:txBody>
          <a:bodyPr wrap="none" rtlCol="0">
            <a:spAutoFit/>
          </a:bodyPr>
          <a:lstStyle/>
          <a:p>
            <a:r>
              <a:rPr lang="hu-HU" sz="1000" dirty="0" smtClean="0">
                <a:solidFill>
                  <a:srgbClr val="000000"/>
                </a:solidFill>
              </a:rPr>
              <a:t>64</a:t>
            </a:r>
            <a:r>
              <a:rPr lang="en-US" sz="1000" dirty="0" smtClean="0">
                <a:solidFill>
                  <a:srgbClr val="000000"/>
                </a:solidFill>
              </a:rPr>
              <a:t>-bit </a:t>
            </a:r>
            <a:r>
              <a:rPr lang="en-US" sz="1000" dirty="0">
                <a:solidFill>
                  <a:srgbClr val="000000"/>
                </a:solidFill>
              </a:rPr>
              <a:t>wide</a:t>
            </a:r>
          </a:p>
        </p:txBody>
      </p:sp>
      <p:grpSp>
        <p:nvGrpSpPr>
          <p:cNvPr id="43" name="Group 42"/>
          <p:cNvGrpSpPr/>
          <p:nvPr/>
        </p:nvGrpSpPr>
        <p:grpSpPr>
          <a:xfrm>
            <a:off x="1338353" y="2030249"/>
            <a:ext cx="983397" cy="3926027"/>
            <a:chOff x="555158" y="2306476"/>
            <a:chExt cx="983397" cy="3926027"/>
          </a:xfrm>
        </p:grpSpPr>
        <p:sp>
          <p:nvSpPr>
            <p:cNvPr id="32" name="Téglalap 23"/>
            <p:cNvSpPr/>
            <p:nvPr/>
          </p:nvSpPr>
          <p:spPr>
            <a:xfrm>
              <a:off x="566555" y="2306476"/>
              <a:ext cx="972000" cy="210661"/>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800" dirty="0">
                  <a:solidFill>
                    <a:srgbClr val="000000"/>
                  </a:solidFill>
                  <a:latin typeface="Verdana" panose="020B0604030504040204" pitchFamily="34" charset="0"/>
                  <a:ea typeface="Verdana" panose="020B0604030504040204" pitchFamily="34" charset="0"/>
                  <a:cs typeface="Verdana" panose="020B0604030504040204" pitchFamily="34" charset="0"/>
                </a:rPr>
                <a:t>V0</a:t>
              </a:r>
            </a:p>
          </p:txBody>
        </p:sp>
        <p:sp>
          <p:nvSpPr>
            <p:cNvPr id="33" name="Téglalap 24"/>
            <p:cNvSpPr/>
            <p:nvPr/>
          </p:nvSpPr>
          <p:spPr>
            <a:xfrm>
              <a:off x="566555" y="2517137"/>
              <a:ext cx="972000" cy="210661"/>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800" dirty="0">
                  <a:solidFill>
                    <a:srgbClr val="000000"/>
                  </a:solidFill>
                  <a:latin typeface="Verdana" panose="020B0604030504040204" pitchFamily="34" charset="0"/>
                  <a:ea typeface="Verdana" panose="020B0604030504040204" pitchFamily="34" charset="0"/>
                  <a:cs typeface="Verdana" panose="020B0604030504040204" pitchFamily="34" charset="0"/>
                </a:rPr>
                <a:t>V1</a:t>
              </a:r>
            </a:p>
          </p:txBody>
        </p:sp>
        <p:sp>
          <p:nvSpPr>
            <p:cNvPr id="34" name="Téglalap 25"/>
            <p:cNvSpPr/>
            <p:nvPr/>
          </p:nvSpPr>
          <p:spPr>
            <a:xfrm>
              <a:off x="566555" y="2727799"/>
              <a:ext cx="972000" cy="210661"/>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800" dirty="0">
                  <a:solidFill>
                    <a:srgbClr val="000000"/>
                  </a:solidFill>
                  <a:latin typeface="Verdana" panose="020B0604030504040204" pitchFamily="34" charset="0"/>
                  <a:ea typeface="Verdana" panose="020B0604030504040204" pitchFamily="34" charset="0"/>
                  <a:cs typeface="Verdana" panose="020B0604030504040204" pitchFamily="34" charset="0"/>
                </a:rPr>
                <a:t>V2</a:t>
              </a:r>
            </a:p>
          </p:txBody>
        </p:sp>
        <p:sp>
          <p:nvSpPr>
            <p:cNvPr id="35" name="Téglalap 26"/>
            <p:cNvSpPr/>
            <p:nvPr/>
          </p:nvSpPr>
          <p:spPr>
            <a:xfrm>
              <a:off x="566555" y="2938461"/>
              <a:ext cx="972000" cy="844194"/>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800">
                  <a:solidFill>
                    <a:srgbClr val="000000"/>
                  </a:solidFill>
                  <a:latin typeface="Verdana" panose="020B0604030504040204" pitchFamily="34" charset="0"/>
                  <a:ea typeface="Verdana" panose="020B0604030504040204" pitchFamily="34" charset="0"/>
                  <a:cs typeface="Verdana" panose="020B0604030504040204" pitchFamily="34" charset="0"/>
                </a:rPr>
                <a:t>.</a:t>
              </a:r>
            </a:p>
            <a:p>
              <a:pPr algn="ctr"/>
              <a:r>
                <a:rPr lang="hu-HU" sz="800">
                  <a:solidFill>
                    <a:srgbClr val="000000"/>
                  </a:solidFill>
                  <a:latin typeface="Verdana" panose="020B0604030504040204" pitchFamily="34" charset="0"/>
                  <a:ea typeface="Verdana" panose="020B0604030504040204" pitchFamily="34" charset="0"/>
                  <a:cs typeface="Verdana" panose="020B0604030504040204" pitchFamily="34" charset="0"/>
                </a:rPr>
                <a:t>.</a:t>
              </a:r>
            </a:p>
            <a:p>
              <a:pPr algn="ctr"/>
              <a:r>
                <a:rPr lang="hu-HU" sz="800">
                  <a:solidFill>
                    <a:srgbClr val="000000"/>
                  </a:solidFill>
                  <a:latin typeface="Verdana" panose="020B0604030504040204" pitchFamily="34" charset="0"/>
                  <a:ea typeface="Verdana" panose="020B0604030504040204" pitchFamily="34" charset="0"/>
                  <a:cs typeface="Verdana" panose="020B0604030504040204" pitchFamily="34" charset="0"/>
                </a:rPr>
                <a:t>.</a:t>
              </a:r>
            </a:p>
          </p:txBody>
        </p:sp>
        <p:sp>
          <p:nvSpPr>
            <p:cNvPr id="36" name="Téglalap 28"/>
            <p:cNvSpPr/>
            <p:nvPr/>
          </p:nvSpPr>
          <p:spPr>
            <a:xfrm>
              <a:off x="566555" y="3748614"/>
              <a:ext cx="972000" cy="210661"/>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800" dirty="0">
                  <a:solidFill>
                    <a:srgbClr val="000000"/>
                  </a:solidFill>
                  <a:latin typeface="Verdana" panose="020B0604030504040204" pitchFamily="34" charset="0"/>
                  <a:ea typeface="Verdana" panose="020B0604030504040204" pitchFamily="34" charset="0"/>
                  <a:cs typeface="Verdana" panose="020B0604030504040204" pitchFamily="34" charset="0"/>
                </a:rPr>
                <a:t>V13</a:t>
              </a:r>
            </a:p>
          </p:txBody>
        </p:sp>
        <p:sp>
          <p:nvSpPr>
            <p:cNvPr id="37" name="Téglalap 29"/>
            <p:cNvSpPr/>
            <p:nvPr/>
          </p:nvSpPr>
          <p:spPr>
            <a:xfrm>
              <a:off x="566555" y="3959275"/>
              <a:ext cx="972000" cy="210661"/>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800" dirty="0">
                  <a:solidFill>
                    <a:srgbClr val="000000"/>
                  </a:solidFill>
                  <a:latin typeface="Verdana" panose="020B0604030504040204" pitchFamily="34" charset="0"/>
                  <a:ea typeface="Verdana" panose="020B0604030504040204" pitchFamily="34" charset="0"/>
                  <a:cs typeface="Verdana" panose="020B0604030504040204" pitchFamily="34" charset="0"/>
                </a:rPr>
                <a:t>V14</a:t>
              </a:r>
            </a:p>
          </p:txBody>
        </p:sp>
        <p:sp>
          <p:nvSpPr>
            <p:cNvPr id="38" name="Téglalap 30"/>
            <p:cNvSpPr/>
            <p:nvPr/>
          </p:nvSpPr>
          <p:spPr>
            <a:xfrm>
              <a:off x="566555" y="4182814"/>
              <a:ext cx="972000" cy="14040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800">
                  <a:solidFill>
                    <a:srgbClr val="000000"/>
                  </a:solidFill>
                  <a:latin typeface="Verdana" panose="020B0604030504040204" pitchFamily="34" charset="0"/>
                  <a:ea typeface="Verdana" panose="020B0604030504040204" pitchFamily="34" charset="0"/>
                  <a:cs typeface="Verdana" panose="020B0604030504040204" pitchFamily="34" charset="0"/>
                </a:rPr>
                <a:t>.</a:t>
              </a:r>
            </a:p>
            <a:p>
              <a:pPr algn="ctr"/>
              <a:r>
                <a:rPr lang="hu-HU" sz="800">
                  <a:solidFill>
                    <a:srgbClr val="000000"/>
                  </a:solidFill>
                  <a:latin typeface="Verdana" panose="020B0604030504040204" pitchFamily="34" charset="0"/>
                  <a:ea typeface="Verdana" panose="020B0604030504040204" pitchFamily="34" charset="0"/>
                  <a:cs typeface="Verdana" panose="020B0604030504040204" pitchFamily="34" charset="0"/>
                </a:rPr>
                <a:t>.</a:t>
              </a:r>
            </a:p>
            <a:p>
              <a:pPr algn="ctr"/>
              <a:r>
                <a:rPr lang="hu-HU" sz="800">
                  <a:solidFill>
                    <a:srgbClr val="000000"/>
                  </a:solidFill>
                  <a:latin typeface="Verdana" panose="020B0604030504040204" pitchFamily="34" charset="0"/>
                  <a:ea typeface="Verdana" panose="020B0604030504040204" pitchFamily="34" charset="0"/>
                  <a:cs typeface="Verdana" panose="020B0604030504040204" pitchFamily="34" charset="0"/>
                </a:rPr>
                <a:t>.</a:t>
              </a:r>
            </a:p>
          </p:txBody>
        </p:sp>
        <p:sp>
          <p:nvSpPr>
            <p:cNvPr id="39" name="Téglalap 31"/>
            <p:cNvSpPr/>
            <p:nvPr/>
          </p:nvSpPr>
          <p:spPr>
            <a:xfrm>
              <a:off x="566555" y="5600519"/>
              <a:ext cx="972000" cy="210661"/>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hu-HU" sz="80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40" name="Téglalap 32"/>
            <p:cNvSpPr/>
            <p:nvPr/>
          </p:nvSpPr>
          <p:spPr>
            <a:xfrm>
              <a:off x="566555" y="5811180"/>
              <a:ext cx="972000" cy="210661"/>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800" dirty="0">
                  <a:solidFill>
                    <a:srgbClr val="000000"/>
                  </a:solidFill>
                  <a:latin typeface="Verdana" panose="020B0604030504040204" pitchFamily="34" charset="0"/>
                  <a:ea typeface="Verdana" panose="020B0604030504040204" pitchFamily="34" charset="0"/>
                  <a:cs typeface="Verdana" panose="020B0604030504040204" pitchFamily="34" charset="0"/>
                </a:rPr>
                <a:t>V30</a:t>
              </a:r>
            </a:p>
          </p:txBody>
        </p:sp>
        <p:sp>
          <p:nvSpPr>
            <p:cNvPr id="41" name="Téglalap 33"/>
            <p:cNvSpPr/>
            <p:nvPr/>
          </p:nvSpPr>
          <p:spPr>
            <a:xfrm>
              <a:off x="566555" y="6021842"/>
              <a:ext cx="972000" cy="210661"/>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800" dirty="0">
                  <a:solidFill>
                    <a:srgbClr val="000000"/>
                  </a:solidFill>
                  <a:latin typeface="Verdana" panose="020B0604030504040204" pitchFamily="34" charset="0"/>
                  <a:ea typeface="Verdana" panose="020B0604030504040204" pitchFamily="34" charset="0"/>
                  <a:cs typeface="Verdana" panose="020B0604030504040204" pitchFamily="34" charset="0"/>
                </a:rPr>
                <a:t>V31</a:t>
              </a:r>
            </a:p>
          </p:txBody>
        </p:sp>
        <p:sp>
          <p:nvSpPr>
            <p:cNvPr id="42" name="Téglalap 10"/>
            <p:cNvSpPr/>
            <p:nvPr/>
          </p:nvSpPr>
          <p:spPr>
            <a:xfrm>
              <a:off x="555158" y="4162273"/>
              <a:ext cx="972000" cy="209315"/>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800" dirty="0">
                  <a:solidFill>
                    <a:srgbClr val="000000"/>
                  </a:solidFill>
                  <a:latin typeface="Verdana" panose="020B0604030504040204" pitchFamily="34" charset="0"/>
                  <a:ea typeface="Verdana" panose="020B0604030504040204" pitchFamily="34" charset="0"/>
                  <a:cs typeface="Verdana" panose="020B0604030504040204" pitchFamily="34" charset="0"/>
                </a:rPr>
                <a:t>V15</a:t>
              </a:r>
            </a:p>
          </p:txBody>
        </p:sp>
      </p:grpSp>
      <p:sp>
        <p:nvSpPr>
          <p:cNvPr id="46" name="TextBox 45"/>
          <p:cNvSpPr txBox="1"/>
          <p:nvPr/>
        </p:nvSpPr>
        <p:spPr>
          <a:xfrm>
            <a:off x="170773" y="640606"/>
            <a:ext cx="8640762" cy="369332"/>
          </a:xfrm>
          <a:prstGeom prst="rect">
            <a:avLst/>
          </a:prstGeom>
          <a:noFill/>
        </p:spPr>
        <p:txBody>
          <a:bodyPr wrap="square" rtlCol="0">
            <a:spAutoFit/>
          </a:bodyPr>
          <a:lstStyle/>
          <a:p>
            <a:r>
              <a:rPr lang="en-US" dirty="0">
                <a:solidFill>
                  <a:srgbClr val="333399"/>
                </a:solidFill>
              </a:rPr>
              <a:t>Extension of the </a:t>
            </a:r>
            <a:r>
              <a:rPr lang="hu-HU" dirty="0" smtClean="0">
                <a:solidFill>
                  <a:srgbClr val="333399"/>
                </a:solidFill>
              </a:rPr>
              <a:t>secondary register set</a:t>
            </a:r>
            <a:r>
              <a:rPr lang="en-US" dirty="0" smtClean="0">
                <a:solidFill>
                  <a:srgbClr val="333399"/>
                </a:solidFill>
              </a:rPr>
              <a:t> </a:t>
            </a:r>
            <a:r>
              <a:rPr lang="en-US" dirty="0">
                <a:solidFill>
                  <a:srgbClr val="333399"/>
                </a:solidFill>
              </a:rPr>
              <a:t>in the ARMv8 ISA </a:t>
            </a:r>
            <a:r>
              <a:rPr lang="en-US" dirty="0">
                <a:solidFill>
                  <a:srgbClr val="000000"/>
                </a:solidFill>
              </a:rPr>
              <a:t>[</a:t>
            </a:r>
            <a:r>
              <a:rPr lang="hu-HU" dirty="0">
                <a:solidFill>
                  <a:srgbClr val="000000"/>
                </a:solidFill>
              </a:rPr>
              <a:t>66</a:t>
            </a:r>
            <a:r>
              <a:rPr lang="en-US" dirty="0">
                <a:solidFill>
                  <a:srgbClr val="000000"/>
                </a:solidFill>
              </a:rPr>
              <a:t>]</a:t>
            </a:r>
          </a:p>
        </p:txBody>
      </p:sp>
      <p:sp>
        <p:nvSpPr>
          <p:cNvPr id="47" name="TextBox 46"/>
          <p:cNvSpPr txBox="1"/>
          <p:nvPr/>
        </p:nvSpPr>
        <p:spPr>
          <a:xfrm>
            <a:off x="200025" y="983884"/>
            <a:ext cx="8967135" cy="584775"/>
          </a:xfrm>
          <a:prstGeom prst="rect">
            <a:avLst/>
          </a:prstGeom>
          <a:noFill/>
        </p:spPr>
        <p:txBody>
          <a:bodyPr wrap="none" rtlCol="0">
            <a:spAutoFit/>
          </a:bodyPr>
          <a:lstStyle/>
          <a:p>
            <a:r>
              <a:rPr lang="hu-HU" sz="1600" dirty="0" smtClean="0">
                <a:solidFill>
                  <a:srgbClr val="000000"/>
                </a:solidFill>
              </a:rPr>
              <a:t>T</a:t>
            </a:r>
            <a:r>
              <a:rPr lang="en-US" sz="1600" dirty="0" smtClean="0">
                <a:solidFill>
                  <a:srgbClr val="000000"/>
                </a:solidFill>
              </a:rPr>
              <a:t>he AArch64 mode the ARMv8 ISA expands the </a:t>
            </a:r>
            <a:r>
              <a:rPr lang="en-US" sz="1600" dirty="0">
                <a:solidFill>
                  <a:srgbClr val="0070C0"/>
                </a:solidFill>
              </a:rPr>
              <a:t>number </a:t>
            </a:r>
            <a:r>
              <a:rPr lang="hu-HU" sz="1600" dirty="0" smtClean="0">
                <a:solidFill>
                  <a:srgbClr val="0070C0"/>
                </a:solidFill>
              </a:rPr>
              <a:t>of the secondary registers </a:t>
            </a:r>
            <a:r>
              <a:rPr lang="en-US" sz="1600" dirty="0" smtClean="0">
                <a:solidFill>
                  <a:srgbClr val="0070C0"/>
                </a:solidFill>
              </a:rPr>
              <a:t> </a:t>
            </a:r>
            <a:r>
              <a:rPr lang="hu-HU" sz="1600" dirty="0" smtClean="0">
                <a:solidFill>
                  <a:srgbClr val="0070C0"/>
                </a:solidFill>
              </a:rPr>
              <a:t> </a:t>
            </a:r>
          </a:p>
          <a:p>
            <a:r>
              <a:rPr lang="hu-HU" sz="1600" dirty="0">
                <a:solidFill>
                  <a:srgbClr val="0070C0"/>
                </a:solidFill>
              </a:rPr>
              <a:t> </a:t>
            </a:r>
            <a:r>
              <a:rPr lang="hu-HU" sz="1600" dirty="0" smtClean="0">
                <a:solidFill>
                  <a:srgbClr val="0070C0"/>
                </a:solidFill>
              </a:rPr>
              <a:t> from 32x64-bit or 16x64-bit (ARMv7 ISA) to 32x128-bit, </a:t>
            </a:r>
            <a:r>
              <a:rPr lang="en-US" sz="1600" dirty="0" smtClean="0">
                <a:solidFill>
                  <a:srgbClr val="000000"/>
                </a:solidFill>
              </a:rPr>
              <a:t> as </a:t>
            </a:r>
            <a:r>
              <a:rPr lang="hu-HU" sz="1600" dirty="0" smtClean="0">
                <a:solidFill>
                  <a:srgbClr val="000000"/>
                </a:solidFill>
              </a:rPr>
              <a:t>seen below.</a:t>
            </a:r>
            <a:endParaRPr lang="en-US" sz="1600" dirty="0" smtClean="0">
              <a:solidFill>
                <a:srgbClr val="000000"/>
              </a:solidFill>
            </a:endParaRPr>
          </a:p>
        </p:txBody>
      </p:sp>
      <p:sp>
        <p:nvSpPr>
          <p:cNvPr id="48" name="TextBox 47"/>
          <p:cNvSpPr txBox="1"/>
          <p:nvPr/>
        </p:nvSpPr>
        <p:spPr>
          <a:xfrm>
            <a:off x="2572390" y="2927748"/>
            <a:ext cx="356188" cy="292388"/>
          </a:xfrm>
          <a:prstGeom prst="rect">
            <a:avLst/>
          </a:prstGeom>
          <a:noFill/>
        </p:spPr>
        <p:txBody>
          <a:bodyPr wrap="none" rtlCol="0">
            <a:spAutoFit/>
          </a:bodyPr>
          <a:lstStyle/>
          <a:p>
            <a:r>
              <a:rPr lang="hu-HU" sz="1300" dirty="0" smtClean="0"/>
              <a:t>or</a:t>
            </a:r>
            <a:endParaRPr lang="en-US" sz="1300" dirty="0"/>
          </a:p>
        </p:txBody>
      </p:sp>
      <p:sp>
        <p:nvSpPr>
          <p:cNvPr id="49" name="TextBox 48"/>
          <p:cNvSpPr txBox="1"/>
          <p:nvPr/>
        </p:nvSpPr>
        <p:spPr>
          <a:xfrm>
            <a:off x="1286635" y="6158044"/>
            <a:ext cx="4140460" cy="461665"/>
          </a:xfrm>
          <a:prstGeom prst="rect">
            <a:avLst/>
          </a:prstGeom>
          <a:noFill/>
        </p:spPr>
        <p:txBody>
          <a:bodyPr wrap="square" rtlCol="0">
            <a:spAutoFit/>
          </a:bodyPr>
          <a:lstStyle/>
          <a:p>
            <a:pPr algn="ctr"/>
            <a:r>
              <a:rPr lang="hu-HU" sz="1200" dirty="0" smtClean="0">
                <a:solidFill>
                  <a:srgbClr val="000000"/>
                </a:solidFill>
              </a:rPr>
              <a:t>FP and advanced SIMD registers </a:t>
            </a:r>
            <a:r>
              <a:rPr lang="hu-HU" sz="1200" dirty="0" smtClean="0">
                <a:solidFill>
                  <a:srgbClr val="0070C0"/>
                </a:solidFill>
              </a:rPr>
              <a:t>in the ARMv7</a:t>
            </a:r>
            <a:r>
              <a:rPr lang="en-US" sz="1200" dirty="0" smtClean="0">
                <a:solidFill>
                  <a:srgbClr val="0070C0"/>
                </a:solidFill>
              </a:rPr>
              <a:t> and </a:t>
            </a:r>
            <a:r>
              <a:rPr lang="hu-HU" sz="1200" dirty="0" smtClean="0">
                <a:solidFill>
                  <a:srgbClr val="0070C0"/>
                </a:solidFill>
              </a:rPr>
              <a:t> </a:t>
            </a:r>
            <a:r>
              <a:rPr lang="en-US" sz="1200" dirty="0" smtClean="0">
                <a:solidFill>
                  <a:srgbClr val="0070C0"/>
                </a:solidFill>
              </a:rPr>
              <a:t> </a:t>
            </a:r>
            <a:r>
              <a:rPr lang="hu-HU" sz="1200" dirty="0" smtClean="0">
                <a:solidFill>
                  <a:srgbClr val="0070C0"/>
                </a:solidFill>
              </a:rPr>
              <a:t>ARMv8 </a:t>
            </a:r>
            <a:r>
              <a:rPr lang="en-US" sz="1200" dirty="0" smtClean="0">
                <a:solidFill>
                  <a:srgbClr val="0070C0"/>
                </a:solidFill>
              </a:rPr>
              <a:t>AArch32 </a:t>
            </a:r>
            <a:r>
              <a:rPr lang="hu-HU" sz="1200" dirty="0" smtClean="0">
                <a:solidFill>
                  <a:srgbClr val="000000"/>
                </a:solidFill>
              </a:rPr>
              <a:t>execution mode of the</a:t>
            </a:r>
            <a:r>
              <a:rPr lang="en-US" sz="1200" dirty="0" smtClean="0">
                <a:solidFill>
                  <a:srgbClr val="000000"/>
                </a:solidFill>
              </a:rPr>
              <a:t> </a:t>
            </a:r>
            <a:r>
              <a:rPr lang="hu-HU" sz="1200" dirty="0" smtClean="0">
                <a:solidFill>
                  <a:srgbClr val="000000"/>
                </a:solidFill>
              </a:rPr>
              <a:t>ARM </a:t>
            </a:r>
            <a:r>
              <a:rPr lang="en-US" sz="1200" dirty="0" smtClean="0">
                <a:solidFill>
                  <a:srgbClr val="000000"/>
                </a:solidFill>
              </a:rPr>
              <a:t>ISA </a:t>
            </a:r>
            <a:endParaRPr lang="en-US" sz="1200" dirty="0">
              <a:solidFill>
                <a:srgbClr val="000000"/>
              </a:solidFill>
            </a:endParaRPr>
          </a:p>
        </p:txBody>
      </p:sp>
      <p:sp>
        <p:nvSpPr>
          <p:cNvPr id="50" name="TextBox 49"/>
          <p:cNvSpPr txBox="1"/>
          <p:nvPr/>
        </p:nvSpPr>
        <p:spPr>
          <a:xfrm>
            <a:off x="5985666" y="6158044"/>
            <a:ext cx="3131839" cy="646331"/>
          </a:xfrm>
          <a:prstGeom prst="rect">
            <a:avLst/>
          </a:prstGeom>
          <a:noFill/>
        </p:spPr>
        <p:txBody>
          <a:bodyPr wrap="square" rtlCol="0">
            <a:spAutoFit/>
          </a:bodyPr>
          <a:lstStyle/>
          <a:p>
            <a:pPr algn="ctr"/>
            <a:r>
              <a:rPr lang="hu-HU" sz="1200" dirty="0" smtClean="0">
                <a:solidFill>
                  <a:srgbClr val="000000"/>
                </a:solidFill>
              </a:rPr>
              <a:t>SIMD and FP registers</a:t>
            </a:r>
          </a:p>
          <a:p>
            <a:pPr algn="ctr"/>
            <a:r>
              <a:rPr lang="hu-HU" sz="1200" dirty="0" smtClean="0">
                <a:solidFill>
                  <a:srgbClr val="000000"/>
                </a:solidFill>
              </a:rPr>
              <a:t> </a:t>
            </a:r>
            <a:r>
              <a:rPr lang="hu-HU" sz="1200" dirty="0" smtClean="0">
                <a:solidFill>
                  <a:srgbClr val="0070C0"/>
                </a:solidFill>
              </a:rPr>
              <a:t>in the ARMv8 </a:t>
            </a:r>
            <a:r>
              <a:rPr lang="en-US" sz="1200" dirty="0" err="1" smtClean="0">
                <a:solidFill>
                  <a:srgbClr val="0070C0"/>
                </a:solidFill>
              </a:rPr>
              <a:t>AArch</a:t>
            </a:r>
            <a:r>
              <a:rPr lang="hu-HU" sz="1200" dirty="0" smtClean="0">
                <a:solidFill>
                  <a:srgbClr val="0070C0"/>
                </a:solidFill>
              </a:rPr>
              <a:t>64</a:t>
            </a:r>
            <a:r>
              <a:rPr lang="en-US" sz="1200" dirty="0" smtClean="0">
                <a:solidFill>
                  <a:srgbClr val="0070C0"/>
                </a:solidFill>
              </a:rPr>
              <a:t> </a:t>
            </a:r>
            <a:r>
              <a:rPr lang="hu-HU" sz="1200" dirty="0" smtClean="0">
                <a:solidFill>
                  <a:srgbClr val="0070C0"/>
                </a:solidFill>
              </a:rPr>
              <a:t>execution mode</a:t>
            </a:r>
            <a:r>
              <a:rPr lang="hu-HU" sz="1200" dirty="0" smtClean="0">
                <a:solidFill>
                  <a:srgbClr val="000000"/>
                </a:solidFill>
              </a:rPr>
              <a:t> of the </a:t>
            </a:r>
            <a:r>
              <a:rPr lang="en-US" sz="1200" dirty="0" smtClean="0">
                <a:solidFill>
                  <a:srgbClr val="000000"/>
                </a:solidFill>
              </a:rPr>
              <a:t>ARM ISA </a:t>
            </a:r>
            <a:endParaRPr lang="en-US" sz="1200" dirty="0">
              <a:solidFill>
                <a:srgbClr val="000000"/>
              </a:solidFill>
            </a:endParaRPr>
          </a:p>
        </p:txBody>
      </p:sp>
    </p:spTree>
    <p:extLst>
      <p:ext uri="{BB962C8B-B14F-4D97-AF65-F5344CB8AC3E}">
        <p14:creationId xmlns:p14="http://schemas.microsoft.com/office/powerpoint/2010/main" val="1742803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1. Evolution of </a:t>
            </a:r>
            <a:r>
              <a:rPr lang="en-US" dirty="0"/>
              <a:t>ARM </a:t>
            </a:r>
            <a:r>
              <a:rPr lang="hu-HU" dirty="0" smtClean="0"/>
              <a:t>(3)</a:t>
            </a:r>
            <a:endParaRPr lang="en-US" dirty="0"/>
          </a:p>
        </p:txBody>
      </p:sp>
      <p:pic>
        <p:nvPicPr>
          <p:cNvPr id="15362" name="Picture 2" descr="http://images.anandtech.com/doci/9769/config.PNG?_ga=1.260819533.1347664177.1471404587"/>
          <p:cNvPicPr>
            <a:picLocks noChangeAspect="1" noChangeArrowheads="1"/>
          </p:cNvPicPr>
          <p:nvPr/>
        </p:nvPicPr>
        <p:blipFill rotWithShape="1">
          <a:blip r:embed="rId2">
            <a:extLst>
              <a:ext uri="{28A0092B-C50C-407E-A947-70E740481C1C}">
                <a14:useLocalDpi xmlns:a14="http://schemas.microsoft.com/office/drawing/2010/main" val="0"/>
              </a:ext>
            </a:extLst>
          </a:blip>
          <a:srcRect l="6337" t="16069" r="3642" b="17193"/>
          <a:stretch/>
        </p:blipFill>
        <p:spPr bwMode="auto">
          <a:xfrm>
            <a:off x="251520" y="1550215"/>
            <a:ext cx="8839778" cy="40840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5752" y="625525"/>
            <a:ext cx="7102009" cy="369332"/>
          </a:xfrm>
          <a:prstGeom prst="rect">
            <a:avLst/>
          </a:prstGeom>
          <a:noFill/>
        </p:spPr>
        <p:txBody>
          <a:bodyPr wrap="none" rtlCol="0">
            <a:spAutoFit/>
          </a:bodyPr>
          <a:lstStyle/>
          <a:p>
            <a:r>
              <a:rPr lang="hu-HU" dirty="0" smtClean="0">
                <a:solidFill>
                  <a:schemeClr val="accent6"/>
                </a:solidFill>
              </a:rPr>
              <a:t>Example for the range of configurability of a processor [90]</a:t>
            </a:r>
            <a:endParaRPr lang="en-US" dirty="0">
              <a:solidFill>
                <a:schemeClr val="accent6"/>
              </a:solidFill>
            </a:endParaRPr>
          </a:p>
        </p:txBody>
      </p:sp>
      <p:sp>
        <p:nvSpPr>
          <p:cNvPr id="5" name="TextBox 4"/>
          <p:cNvSpPr txBox="1"/>
          <p:nvPr/>
        </p:nvSpPr>
        <p:spPr>
          <a:xfrm>
            <a:off x="116505" y="1020216"/>
            <a:ext cx="8831713" cy="338554"/>
          </a:xfrm>
          <a:prstGeom prst="rect">
            <a:avLst/>
          </a:prstGeom>
          <a:noFill/>
        </p:spPr>
        <p:txBody>
          <a:bodyPr wrap="none" rtlCol="0">
            <a:spAutoFit/>
          </a:bodyPr>
          <a:lstStyle/>
          <a:p>
            <a:r>
              <a:rPr lang="hu-HU" sz="1600" dirty="0" smtClean="0"/>
              <a:t>Configuration options of the Cortex-A35 ranging from mobile to deeply embedded</a:t>
            </a:r>
            <a:endParaRPr lang="en-US" sz="1600" dirty="0"/>
          </a:p>
        </p:txBody>
      </p:sp>
    </p:spTree>
    <p:extLst>
      <p:ext uri="{BB962C8B-B14F-4D97-AF65-F5344CB8AC3E}">
        <p14:creationId xmlns:p14="http://schemas.microsoft.com/office/powerpoint/2010/main" val="6711082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2.2.3.5 The SIMD and FP extension of the ARMv8 ISA in AArch64 mode</a:t>
            </a:r>
            <a:r>
              <a:rPr lang="hu-HU" dirty="0"/>
              <a:t>  </a:t>
            </a:r>
            <a:r>
              <a:rPr lang="hu-HU" dirty="0" smtClean="0"/>
              <a:t>(4)</a:t>
            </a:r>
            <a:endParaRPr lang="en-US" dirty="0"/>
          </a:p>
        </p:txBody>
      </p:sp>
      <p:pic>
        <p:nvPicPr>
          <p:cNvPr id="5" name="Picture 4"/>
          <p:cNvPicPr>
            <a:picLocks noChangeAspect="1"/>
          </p:cNvPicPr>
          <p:nvPr/>
        </p:nvPicPr>
        <p:blipFill>
          <a:blip r:embed="rId2"/>
          <a:stretch>
            <a:fillRect/>
          </a:stretch>
        </p:blipFill>
        <p:spPr>
          <a:xfrm>
            <a:off x="521550" y="1197353"/>
            <a:ext cx="8146277" cy="5562017"/>
          </a:xfrm>
          <a:prstGeom prst="rect">
            <a:avLst/>
          </a:prstGeom>
        </p:spPr>
      </p:pic>
      <p:sp>
        <p:nvSpPr>
          <p:cNvPr id="6" name="TextBox 5"/>
          <p:cNvSpPr txBox="1"/>
          <p:nvPr/>
        </p:nvSpPr>
        <p:spPr>
          <a:xfrm>
            <a:off x="116505" y="593685"/>
            <a:ext cx="8586005" cy="369332"/>
          </a:xfrm>
          <a:prstGeom prst="rect">
            <a:avLst/>
          </a:prstGeom>
          <a:noFill/>
        </p:spPr>
        <p:txBody>
          <a:bodyPr wrap="none" rtlCol="0">
            <a:spAutoFit/>
          </a:bodyPr>
          <a:lstStyle/>
          <a:p>
            <a:r>
              <a:rPr lang="hu-HU" dirty="0" smtClean="0">
                <a:solidFill>
                  <a:schemeClr val="accent6"/>
                </a:solidFill>
              </a:rPr>
              <a:t>Use cases of 64- and 128-bit wide SIMD data in the AArch64 mode [66]</a:t>
            </a:r>
            <a:endParaRPr lang="en-US" dirty="0">
              <a:solidFill>
                <a:schemeClr val="accent6"/>
              </a:solidFill>
            </a:endParaRPr>
          </a:p>
        </p:txBody>
      </p:sp>
    </p:spTree>
    <p:extLst>
      <p:ext uri="{BB962C8B-B14F-4D97-AF65-F5344CB8AC3E}">
        <p14:creationId xmlns:p14="http://schemas.microsoft.com/office/powerpoint/2010/main" val="18017948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2F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296864" y="1673805"/>
            <a:ext cx="8505606" cy="495056"/>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hu-HU" sz="2000" dirty="0" smtClean="0">
                <a:solidFill>
                  <a:srgbClr val="2D2D8A"/>
                </a:solidFill>
              </a:rPr>
              <a:t>2.</a:t>
            </a:r>
            <a:r>
              <a:rPr lang="en-US" sz="2000" dirty="0" smtClean="0">
                <a:solidFill>
                  <a:srgbClr val="2D2D8A"/>
                </a:solidFill>
              </a:rPr>
              <a:t> </a:t>
            </a:r>
            <a:r>
              <a:rPr lang="en-US" sz="1900" dirty="0" smtClean="0">
                <a:solidFill>
                  <a:srgbClr val="FFFFFF"/>
                </a:solidFill>
              </a:rPr>
              <a:t>2.2.</a:t>
            </a:r>
            <a:r>
              <a:rPr lang="hu-HU" sz="1900" dirty="0" smtClean="0">
                <a:solidFill>
                  <a:srgbClr val="FFFFFF"/>
                </a:solidFill>
              </a:rPr>
              <a:t>4</a:t>
            </a:r>
            <a:r>
              <a:rPr lang="en-US" sz="1900" dirty="0" smtClean="0">
                <a:solidFill>
                  <a:srgbClr val="FFFFFF"/>
                </a:solidFill>
              </a:rPr>
              <a:t> </a:t>
            </a:r>
            <a:r>
              <a:rPr lang="en-US" sz="1900" dirty="0">
                <a:solidFill>
                  <a:srgbClr val="FFFFFF"/>
                </a:solidFill>
              </a:rPr>
              <a:t>The SVE register set </a:t>
            </a:r>
            <a:r>
              <a:rPr lang="en-US" sz="1900" dirty="0" smtClean="0">
                <a:solidFill>
                  <a:srgbClr val="FFFFFF"/>
                </a:solidFill>
              </a:rPr>
              <a:t>based</a:t>
            </a:r>
            <a:r>
              <a:rPr lang="hu-HU" sz="1900" dirty="0" smtClean="0">
                <a:solidFill>
                  <a:srgbClr val="FFFFFF"/>
                </a:solidFill>
              </a:rPr>
              <a:t> </a:t>
            </a:r>
            <a:r>
              <a:rPr lang="en-US" sz="1900" dirty="0" smtClean="0">
                <a:solidFill>
                  <a:srgbClr val="FFFFFF"/>
                </a:solidFill>
              </a:rPr>
              <a:t>SVE extension</a:t>
            </a:r>
            <a:endParaRPr lang="en-US" sz="1900" dirty="0">
              <a:solidFill>
                <a:srgbClr val="FFFFFF"/>
              </a:solidFill>
            </a:endParaRPr>
          </a:p>
        </p:txBody>
      </p:sp>
    </p:spTree>
    <p:extLst>
      <p:ext uri="{BB962C8B-B14F-4D97-AF65-F5344CB8AC3E}">
        <p14:creationId xmlns:p14="http://schemas.microsoft.com/office/powerpoint/2010/main" val="39141445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6"/>
          <p:cNvSpPr txBox="1">
            <a:spLocks noChangeArrowheads="1"/>
          </p:cNvSpPr>
          <p:nvPr/>
        </p:nvSpPr>
        <p:spPr bwMode="auto">
          <a:xfrm>
            <a:off x="1826696" y="1223755"/>
            <a:ext cx="541366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r>
              <a:rPr lang="en-US" altLang="en-US" sz="1300" b="1" dirty="0" smtClean="0">
                <a:solidFill>
                  <a:srgbClr val="000000"/>
                </a:solidFill>
              </a:rPr>
              <a:t>ARM</a:t>
            </a:r>
            <a:r>
              <a:rPr lang="hu-HU" altLang="en-US" sz="1300" b="1" dirty="0" smtClean="0">
                <a:solidFill>
                  <a:srgbClr val="000000"/>
                </a:solidFill>
              </a:rPr>
              <a:t>’s</a:t>
            </a:r>
            <a:r>
              <a:rPr lang="en-US" altLang="en-US" sz="1300" b="1" dirty="0" smtClean="0">
                <a:solidFill>
                  <a:srgbClr val="000000"/>
                </a:solidFill>
              </a:rPr>
              <a:t> </a:t>
            </a:r>
            <a:r>
              <a:rPr lang="hu-HU" altLang="en-US" sz="1300" b="1" dirty="0" smtClean="0">
                <a:solidFill>
                  <a:srgbClr val="000000"/>
                </a:solidFill>
              </a:rPr>
              <a:t>ISA extensions to enhance compute capabilities</a:t>
            </a:r>
            <a:endParaRPr lang="en-US" altLang="en-US" sz="1300" b="1" dirty="0">
              <a:solidFill>
                <a:srgbClr val="000000"/>
              </a:solidFill>
            </a:endParaRPr>
          </a:p>
        </p:txBody>
      </p:sp>
      <p:sp>
        <p:nvSpPr>
          <p:cNvPr id="3" name="Line 17"/>
          <p:cNvSpPr>
            <a:spLocks noChangeShapeType="1"/>
          </p:cNvSpPr>
          <p:nvPr/>
        </p:nvSpPr>
        <p:spPr bwMode="auto">
          <a:xfrm flipV="1">
            <a:off x="1521402" y="1781000"/>
            <a:ext cx="6048000" cy="157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4" name="Line 22"/>
          <p:cNvSpPr>
            <a:spLocks noChangeShapeType="1"/>
          </p:cNvSpPr>
          <p:nvPr/>
        </p:nvSpPr>
        <p:spPr bwMode="auto">
          <a:xfrm>
            <a:off x="4526198" y="1524317"/>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5" name="Line 25"/>
          <p:cNvSpPr>
            <a:spLocks noChangeShapeType="1"/>
          </p:cNvSpPr>
          <p:nvPr/>
        </p:nvSpPr>
        <p:spPr bwMode="auto">
          <a:xfrm>
            <a:off x="1519452" y="1795381"/>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6" name="Line 29"/>
          <p:cNvSpPr>
            <a:spLocks noChangeShapeType="1"/>
          </p:cNvSpPr>
          <p:nvPr/>
        </p:nvSpPr>
        <p:spPr bwMode="auto">
          <a:xfrm flipH="1">
            <a:off x="7569948" y="1789009"/>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7" name="Oval 13"/>
          <p:cNvSpPr>
            <a:spLocks noChangeArrowheads="1"/>
          </p:cNvSpPr>
          <p:nvPr/>
        </p:nvSpPr>
        <p:spPr bwMode="auto">
          <a:xfrm>
            <a:off x="4480180" y="1949457"/>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8" name="Line 25"/>
          <p:cNvSpPr>
            <a:spLocks noChangeShapeType="1"/>
          </p:cNvSpPr>
          <p:nvPr/>
        </p:nvSpPr>
        <p:spPr bwMode="auto">
          <a:xfrm>
            <a:off x="4514788" y="1766959"/>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9" name="Oval 13"/>
          <p:cNvSpPr>
            <a:spLocks noChangeArrowheads="1"/>
          </p:cNvSpPr>
          <p:nvPr/>
        </p:nvSpPr>
        <p:spPr bwMode="auto">
          <a:xfrm>
            <a:off x="1484844" y="1947735"/>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10" name="Oval 13"/>
          <p:cNvSpPr>
            <a:spLocks noChangeArrowheads="1"/>
          </p:cNvSpPr>
          <p:nvPr/>
        </p:nvSpPr>
        <p:spPr bwMode="auto">
          <a:xfrm>
            <a:off x="7538683" y="1942972"/>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11" name="Text Box 6"/>
          <p:cNvSpPr txBox="1">
            <a:spLocks noChangeArrowheads="1"/>
          </p:cNvSpPr>
          <p:nvPr/>
        </p:nvSpPr>
        <p:spPr bwMode="auto">
          <a:xfrm>
            <a:off x="175054" y="2161176"/>
            <a:ext cx="272222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177800" algn="l"/>
              </a:tabLst>
              <a:defRPr sz="1400">
                <a:solidFill>
                  <a:schemeClr val="tx1"/>
                </a:solidFill>
                <a:latin typeface="Verdana" pitchFamily="34" charset="0"/>
              </a:defRPr>
            </a:lvl1pPr>
            <a:lvl2pPr marL="742950" indent="-285750" eaLnBrk="0" hangingPunct="0">
              <a:tabLst>
                <a:tab pos="177800" algn="l"/>
              </a:tabLst>
              <a:defRPr sz="1400">
                <a:solidFill>
                  <a:schemeClr val="tx1"/>
                </a:solidFill>
                <a:latin typeface="Verdana" pitchFamily="34" charset="0"/>
              </a:defRPr>
            </a:lvl2pPr>
            <a:lvl3pPr marL="1143000" indent="-228600" eaLnBrk="0" hangingPunct="0">
              <a:tabLst>
                <a:tab pos="177800" algn="l"/>
              </a:tabLst>
              <a:defRPr sz="1400">
                <a:solidFill>
                  <a:schemeClr val="tx1"/>
                </a:solidFill>
                <a:latin typeface="Verdana" pitchFamily="34" charset="0"/>
              </a:defRPr>
            </a:lvl3pPr>
            <a:lvl4pPr marL="1600200" indent="-228600" eaLnBrk="0" hangingPunct="0">
              <a:tabLst>
                <a:tab pos="177800" algn="l"/>
              </a:tabLst>
              <a:defRPr sz="1400">
                <a:solidFill>
                  <a:schemeClr val="tx1"/>
                </a:solidFill>
                <a:latin typeface="Verdana" pitchFamily="34" charset="0"/>
              </a:defRPr>
            </a:lvl4pPr>
            <a:lvl5pPr marL="2057400" indent="-228600" eaLnBrk="0" hangingPunct="0">
              <a:tabLst>
                <a:tab pos="177800" algn="l"/>
              </a:tabLst>
              <a:defRPr sz="1400">
                <a:solidFill>
                  <a:schemeClr val="tx1"/>
                </a:solidFill>
                <a:latin typeface="Verdana" pitchFamily="34" charset="0"/>
              </a:defRPr>
            </a:lvl5pPr>
            <a:lvl6pPr marL="2514600" indent="-228600" eaLnBrk="0" fontAlgn="base" hangingPunct="0">
              <a:spcBef>
                <a:spcPct val="0"/>
              </a:spcBef>
              <a:spcAft>
                <a:spcPct val="0"/>
              </a:spcAft>
              <a:tabLst>
                <a:tab pos="177800" algn="l"/>
              </a:tabLst>
              <a:defRPr sz="1400">
                <a:solidFill>
                  <a:schemeClr val="tx1"/>
                </a:solidFill>
                <a:latin typeface="Verdana" pitchFamily="34" charset="0"/>
              </a:defRPr>
            </a:lvl6pPr>
            <a:lvl7pPr marL="2971800" indent="-228600" eaLnBrk="0" fontAlgn="base" hangingPunct="0">
              <a:spcBef>
                <a:spcPct val="0"/>
              </a:spcBef>
              <a:spcAft>
                <a:spcPct val="0"/>
              </a:spcAft>
              <a:tabLst>
                <a:tab pos="177800" algn="l"/>
              </a:tabLst>
              <a:defRPr sz="1400">
                <a:solidFill>
                  <a:schemeClr val="tx1"/>
                </a:solidFill>
                <a:latin typeface="Verdana" pitchFamily="34" charset="0"/>
              </a:defRPr>
            </a:lvl7pPr>
            <a:lvl8pPr marL="3429000" indent="-228600" eaLnBrk="0" fontAlgn="base" hangingPunct="0">
              <a:spcBef>
                <a:spcPct val="0"/>
              </a:spcBef>
              <a:spcAft>
                <a:spcPct val="0"/>
              </a:spcAft>
              <a:tabLst>
                <a:tab pos="177800" algn="l"/>
              </a:tabLst>
              <a:defRPr sz="1400">
                <a:solidFill>
                  <a:schemeClr val="tx1"/>
                </a:solidFill>
                <a:latin typeface="Verdana" pitchFamily="34" charset="0"/>
              </a:defRPr>
            </a:lvl8pPr>
            <a:lvl9pPr marL="3886200" indent="-228600" eaLnBrk="0" fontAlgn="base" hangingPunct="0">
              <a:spcBef>
                <a:spcPct val="0"/>
              </a:spcBef>
              <a:spcAft>
                <a:spcPct val="0"/>
              </a:spcAft>
              <a:tabLst>
                <a:tab pos="177800" algn="l"/>
              </a:tabLst>
              <a:defRPr sz="1400">
                <a:solidFill>
                  <a:schemeClr val="tx1"/>
                </a:solidFill>
                <a:latin typeface="Verdana" pitchFamily="34" charset="0"/>
              </a:defRPr>
            </a:lvl9pPr>
          </a:lstStyle>
          <a:p>
            <a:pPr algn="ctr" eaLnBrk="1" hangingPunct="1"/>
            <a:r>
              <a:rPr lang="hu-HU" sz="1300" b="1" dirty="0" smtClean="0">
                <a:solidFill>
                  <a:srgbClr val="000000"/>
                </a:solidFill>
              </a:rPr>
              <a:t>The GPR register set based</a:t>
            </a:r>
          </a:p>
          <a:p>
            <a:pPr algn="ctr" eaLnBrk="1" hangingPunct="1"/>
            <a:r>
              <a:rPr lang="hu-HU" sz="1300" b="1" dirty="0" smtClean="0">
                <a:solidFill>
                  <a:srgbClr val="000000"/>
                </a:solidFill>
              </a:rPr>
              <a:t>SIMD</a:t>
            </a:r>
            <a:r>
              <a:rPr lang="en-US" sz="1300" b="1" dirty="0" smtClean="0">
                <a:solidFill>
                  <a:srgbClr val="000000"/>
                </a:solidFill>
              </a:rPr>
              <a:t> extension</a:t>
            </a:r>
            <a:endParaRPr lang="hu-HU" sz="1300" b="1" dirty="0" smtClean="0">
              <a:solidFill>
                <a:srgbClr val="000000"/>
              </a:solidFill>
            </a:endParaRPr>
          </a:p>
          <a:p>
            <a:pPr algn="ctr" eaLnBrk="1" hangingPunct="1"/>
            <a:r>
              <a:rPr lang="en-US" sz="1300" b="1" dirty="0" smtClean="0">
                <a:solidFill>
                  <a:srgbClr val="000000"/>
                </a:solidFill>
              </a:rPr>
              <a:t> </a:t>
            </a:r>
            <a:endParaRPr lang="en-US" sz="1300" b="1" dirty="0">
              <a:solidFill>
                <a:srgbClr val="000000"/>
              </a:solidFill>
            </a:endParaRPr>
          </a:p>
        </p:txBody>
      </p:sp>
      <p:sp>
        <p:nvSpPr>
          <p:cNvPr id="12" name="TextBox 11"/>
          <p:cNvSpPr txBox="1"/>
          <p:nvPr/>
        </p:nvSpPr>
        <p:spPr>
          <a:xfrm>
            <a:off x="868712" y="3487409"/>
            <a:ext cx="1301959" cy="292388"/>
          </a:xfrm>
          <a:prstGeom prst="rect">
            <a:avLst/>
          </a:prstGeom>
          <a:noFill/>
        </p:spPr>
        <p:txBody>
          <a:bodyPr wrap="none" rtlCol="0">
            <a:spAutoFit/>
          </a:bodyPr>
          <a:lstStyle/>
          <a:p>
            <a:r>
              <a:rPr lang="hu-HU" sz="1300" i="1" dirty="0" smtClean="0">
                <a:solidFill>
                  <a:srgbClr val="000000"/>
                </a:solidFill>
              </a:rPr>
              <a:t>Section 2.2.2</a:t>
            </a:r>
            <a:endParaRPr lang="en-US" sz="1300" i="1" dirty="0">
              <a:solidFill>
                <a:srgbClr val="000000"/>
              </a:solidFill>
            </a:endParaRPr>
          </a:p>
        </p:txBody>
      </p:sp>
      <p:sp>
        <p:nvSpPr>
          <p:cNvPr id="13" name="Text Box 5"/>
          <p:cNvSpPr txBox="1">
            <a:spLocks noChangeArrowheads="1"/>
          </p:cNvSpPr>
          <p:nvPr/>
        </p:nvSpPr>
        <p:spPr bwMode="auto">
          <a:xfrm>
            <a:off x="2884134" y="2161033"/>
            <a:ext cx="329609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hangingPunct="1"/>
            <a:r>
              <a:rPr lang="hu-HU" sz="1300" b="1" dirty="0" smtClean="0">
                <a:solidFill>
                  <a:srgbClr val="000000"/>
                </a:solidFill>
              </a:rPr>
              <a:t>The secondary register set based</a:t>
            </a:r>
          </a:p>
          <a:p>
            <a:pPr algn="ctr" eaLnBrk="1" hangingPunct="1"/>
            <a:r>
              <a:rPr lang="hu-HU" sz="1300" b="1" dirty="0" smtClean="0">
                <a:solidFill>
                  <a:srgbClr val="000000"/>
                </a:solidFill>
              </a:rPr>
              <a:t>FP and SIMD extensions</a:t>
            </a:r>
          </a:p>
        </p:txBody>
      </p:sp>
      <p:sp>
        <p:nvSpPr>
          <p:cNvPr id="14" name="TextBox 13"/>
          <p:cNvSpPr txBox="1"/>
          <p:nvPr/>
        </p:nvSpPr>
        <p:spPr>
          <a:xfrm>
            <a:off x="3887376" y="3487266"/>
            <a:ext cx="1301959" cy="292388"/>
          </a:xfrm>
          <a:prstGeom prst="rect">
            <a:avLst/>
          </a:prstGeom>
          <a:noFill/>
        </p:spPr>
        <p:txBody>
          <a:bodyPr wrap="none" rtlCol="0">
            <a:spAutoFit/>
          </a:bodyPr>
          <a:lstStyle/>
          <a:p>
            <a:r>
              <a:rPr lang="hu-HU" sz="1300" i="1" dirty="0" smtClean="0">
                <a:solidFill>
                  <a:srgbClr val="000000"/>
                </a:solidFill>
              </a:rPr>
              <a:t>Section 2.2.3</a:t>
            </a:r>
            <a:endParaRPr lang="en-US" sz="1300" i="1" dirty="0">
              <a:solidFill>
                <a:srgbClr val="000000"/>
              </a:solidFill>
            </a:endParaRPr>
          </a:p>
        </p:txBody>
      </p:sp>
      <p:sp>
        <p:nvSpPr>
          <p:cNvPr id="15" name="TextBox 14"/>
          <p:cNvSpPr txBox="1"/>
          <p:nvPr/>
        </p:nvSpPr>
        <p:spPr>
          <a:xfrm>
            <a:off x="6263578" y="2191218"/>
            <a:ext cx="2694969" cy="492443"/>
          </a:xfrm>
          <a:prstGeom prst="rect">
            <a:avLst/>
          </a:prstGeom>
          <a:noFill/>
        </p:spPr>
        <p:txBody>
          <a:bodyPr wrap="none" rtlCol="0">
            <a:spAutoFit/>
          </a:bodyPr>
          <a:lstStyle/>
          <a:p>
            <a:pPr algn="ctr"/>
            <a:r>
              <a:rPr lang="hu-HU" sz="1300" b="1" dirty="0" smtClean="0">
                <a:solidFill>
                  <a:srgbClr val="000000"/>
                </a:solidFill>
              </a:rPr>
              <a:t>The SVE register set based</a:t>
            </a:r>
          </a:p>
          <a:p>
            <a:pPr algn="ctr"/>
            <a:r>
              <a:rPr lang="hu-HU" sz="1300" b="1" dirty="0" smtClean="0">
                <a:solidFill>
                  <a:srgbClr val="000000"/>
                </a:solidFill>
              </a:rPr>
              <a:t>SVE extension</a:t>
            </a:r>
          </a:p>
        </p:txBody>
      </p:sp>
      <p:sp>
        <p:nvSpPr>
          <p:cNvPr id="16" name="TextBox 15"/>
          <p:cNvSpPr txBox="1"/>
          <p:nvPr/>
        </p:nvSpPr>
        <p:spPr>
          <a:xfrm>
            <a:off x="6915447" y="3489071"/>
            <a:ext cx="1301959" cy="292388"/>
          </a:xfrm>
          <a:prstGeom prst="rect">
            <a:avLst/>
          </a:prstGeom>
          <a:noFill/>
        </p:spPr>
        <p:txBody>
          <a:bodyPr wrap="none" rtlCol="0">
            <a:spAutoFit/>
          </a:bodyPr>
          <a:lstStyle/>
          <a:p>
            <a:r>
              <a:rPr lang="hu-HU" sz="1300" i="1" dirty="0" smtClean="0">
                <a:solidFill>
                  <a:srgbClr val="000000"/>
                </a:solidFill>
              </a:rPr>
              <a:t>Section 2.2.4</a:t>
            </a:r>
            <a:endParaRPr lang="en-US" sz="1300" i="1" dirty="0">
              <a:solidFill>
                <a:srgbClr val="000000"/>
              </a:solidFill>
            </a:endParaRPr>
          </a:p>
        </p:txBody>
      </p:sp>
      <p:sp>
        <p:nvSpPr>
          <p:cNvPr id="17" name="Rounded Rectangle 16"/>
          <p:cNvSpPr/>
          <p:nvPr/>
        </p:nvSpPr>
        <p:spPr bwMode="auto">
          <a:xfrm>
            <a:off x="6180229" y="2186990"/>
            <a:ext cx="2847266" cy="1152000"/>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smtClean="0">
              <a:solidFill>
                <a:srgbClr val="000000"/>
              </a:solidFill>
            </a:endParaRPr>
          </a:p>
        </p:txBody>
      </p:sp>
      <p:sp>
        <p:nvSpPr>
          <p:cNvPr id="18" name="TextBox 17"/>
          <p:cNvSpPr txBox="1"/>
          <p:nvPr/>
        </p:nvSpPr>
        <p:spPr>
          <a:xfrm>
            <a:off x="341530" y="2672613"/>
            <a:ext cx="1911229" cy="492443"/>
          </a:xfrm>
          <a:prstGeom prst="rect">
            <a:avLst/>
          </a:prstGeom>
          <a:noFill/>
        </p:spPr>
        <p:txBody>
          <a:bodyPr wrap="none" rtlCol="0">
            <a:spAutoFit/>
          </a:bodyPr>
          <a:lstStyle/>
          <a:p>
            <a:pPr algn="ctr"/>
            <a:r>
              <a:rPr lang="hu-HU" sz="1300" dirty="0">
                <a:solidFill>
                  <a:srgbClr val="000000"/>
                </a:solidFill>
              </a:rPr>
              <a:t>It supports</a:t>
            </a:r>
          </a:p>
          <a:p>
            <a:pPr algn="ctr"/>
            <a:r>
              <a:rPr lang="hu-HU" sz="1300" dirty="0">
                <a:solidFill>
                  <a:srgbClr val="000000"/>
                </a:solidFill>
              </a:rPr>
              <a:t> FX-SIMD operations</a:t>
            </a:r>
            <a:endParaRPr lang="en-US" sz="1300" dirty="0">
              <a:solidFill>
                <a:srgbClr val="000000"/>
              </a:solidFill>
            </a:endParaRPr>
          </a:p>
        </p:txBody>
      </p:sp>
      <p:sp>
        <p:nvSpPr>
          <p:cNvPr id="19" name="TextBox 18"/>
          <p:cNvSpPr txBox="1"/>
          <p:nvPr/>
        </p:nvSpPr>
        <p:spPr>
          <a:xfrm>
            <a:off x="3015107" y="2697583"/>
            <a:ext cx="3092771" cy="492443"/>
          </a:xfrm>
          <a:prstGeom prst="rect">
            <a:avLst/>
          </a:prstGeom>
          <a:noFill/>
        </p:spPr>
        <p:txBody>
          <a:bodyPr wrap="none" rtlCol="0">
            <a:spAutoFit/>
          </a:bodyPr>
          <a:lstStyle/>
          <a:p>
            <a:pPr algn="ctr"/>
            <a:r>
              <a:rPr lang="hu-HU" sz="1300" dirty="0">
                <a:solidFill>
                  <a:srgbClr val="000000"/>
                </a:solidFill>
              </a:rPr>
              <a:t>It supports</a:t>
            </a:r>
          </a:p>
          <a:p>
            <a:pPr algn="ctr"/>
            <a:r>
              <a:rPr lang="hu-HU" sz="1300" dirty="0">
                <a:solidFill>
                  <a:srgbClr val="000000"/>
                </a:solidFill>
              </a:rPr>
              <a:t> </a:t>
            </a:r>
            <a:r>
              <a:rPr lang="hu-HU" sz="1300" dirty="0" smtClean="0">
                <a:solidFill>
                  <a:srgbClr val="000000"/>
                </a:solidFill>
              </a:rPr>
              <a:t>FX/FP scalar and SIMD </a:t>
            </a:r>
            <a:r>
              <a:rPr lang="hu-HU" sz="1300" dirty="0">
                <a:solidFill>
                  <a:srgbClr val="000000"/>
                </a:solidFill>
              </a:rPr>
              <a:t>operations</a:t>
            </a:r>
            <a:endParaRPr lang="en-US" sz="1300" dirty="0">
              <a:solidFill>
                <a:srgbClr val="000000"/>
              </a:solidFill>
            </a:endParaRPr>
          </a:p>
        </p:txBody>
      </p:sp>
      <p:sp>
        <p:nvSpPr>
          <p:cNvPr id="20" name="TextBox 19"/>
          <p:cNvSpPr txBox="1"/>
          <p:nvPr/>
        </p:nvSpPr>
        <p:spPr>
          <a:xfrm>
            <a:off x="6492208" y="2694971"/>
            <a:ext cx="2175852" cy="692497"/>
          </a:xfrm>
          <a:prstGeom prst="rect">
            <a:avLst/>
          </a:prstGeom>
          <a:noFill/>
        </p:spPr>
        <p:txBody>
          <a:bodyPr wrap="none" rtlCol="0">
            <a:spAutoFit/>
          </a:bodyPr>
          <a:lstStyle/>
          <a:p>
            <a:pPr algn="ctr"/>
            <a:r>
              <a:rPr lang="hu-HU" sz="1300" dirty="0">
                <a:solidFill>
                  <a:srgbClr val="000000"/>
                </a:solidFill>
              </a:rPr>
              <a:t>It supports</a:t>
            </a:r>
          </a:p>
          <a:p>
            <a:pPr algn="ctr"/>
            <a:r>
              <a:rPr lang="hu-HU" sz="1300" dirty="0">
                <a:solidFill>
                  <a:srgbClr val="000000"/>
                </a:solidFill>
              </a:rPr>
              <a:t> </a:t>
            </a:r>
            <a:r>
              <a:rPr lang="hu-HU" sz="1300" dirty="0" smtClean="0">
                <a:solidFill>
                  <a:srgbClr val="000000"/>
                </a:solidFill>
              </a:rPr>
              <a:t>FX/FP SIMD operations</a:t>
            </a:r>
          </a:p>
          <a:p>
            <a:pPr algn="ctr"/>
            <a:r>
              <a:rPr lang="hu-HU" sz="1300" dirty="0" smtClean="0">
                <a:solidFill>
                  <a:srgbClr val="000000"/>
                </a:solidFill>
              </a:rPr>
              <a:t>on long vector data</a:t>
            </a:r>
            <a:endParaRPr lang="en-US" sz="1300" dirty="0">
              <a:solidFill>
                <a:srgbClr val="000000"/>
              </a:solidFill>
            </a:endParaRPr>
          </a:p>
        </p:txBody>
      </p:sp>
      <p:sp>
        <p:nvSpPr>
          <p:cNvPr id="21" name="Title 20"/>
          <p:cNvSpPr>
            <a:spLocks noGrp="1"/>
          </p:cNvSpPr>
          <p:nvPr>
            <p:ph type="title"/>
          </p:nvPr>
        </p:nvSpPr>
        <p:spPr/>
        <p:txBody>
          <a:bodyPr/>
          <a:lstStyle/>
          <a:p>
            <a:r>
              <a:rPr lang="hu-HU" sz="1900" dirty="0" smtClean="0"/>
              <a:t> </a:t>
            </a:r>
            <a:r>
              <a:rPr lang="hu-HU" sz="2000" dirty="0">
                <a:solidFill>
                  <a:srgbClr val="2D2D8A"/>
                </a:solidFill>
              </a:rPr>
              <a:t>.</a:t>
            </a:r>
            <a:r>
              <a:rPr lang="en-US" sz="2000" dirty="0">
                <a:solidFill>
                  <a:srgbClr val="2D2D8A"/>
                </a:solidFill>
              </a:rPr>
              <a:t> </a:t>
            </a:r>
            <a:r>
              <a:rPr lang="en-US" sz="1900" dirty="0">
                <a:solidFill>
                  <a:srgbClr val="FFFFFF"/>
                </a:solidFill>
              </a:rPr>
              <a:t>2.2.</a:t>
            </a:r>
            <a:r>
              <a:rPr lang="hu-HU" sz="1900" dirty="0">
                <a:solidFill>
                  <a:srgbClr val="FFFFFF"/>
                </a:solidFill>
              </a:rPr>
              <a:t>4</a:t>
            </a:r>
            <a:r>
              <a:rPr lang="en-US" sz="1900" dirty="0">
                <a:solidFill>
                  <a:srgbClr val="FFFFFF"/>
                </a:solidFill>
              </a:rPr>
              <a:t> The SVE register set based</a:t>
            </a:r>
            <a:r>
              <a:rPr lang="hu-HU" sz="1900" dirty="0">
                <a:solidFill>
                  <a:srgbClr val="FFFFFF"/>
                </a:solidFill>
              </a:rPr>
              <a:t> </a:t>
            </a:r>
            <a:r>
              <a:rPr lang="en-US" sz="1900" dirty="0">
                <a:solidFill>
                  <a:srgbClr val="FFFFFF"/>
                </a:solidFill>
              </a:rPr>
              <a:t>SVE </a:t>
            </a:r>
            <a:r>
              <a:rPr lang="en-US" sz="1900" dirty="0" smtClean="0">
                <a:solidFill>
                  <a:srgbClr val="FFFFFF"/>
                </a:solidFill>
              </a:rPr>
              <a:t>extension</a:t>
            </a:r>
            <a:r>
              <a:rPr lang="hu-HU" sz="1900" dirty="0" smtClean="0">
                <a:solidFill>
                  <a:srgbClr val="FFFFFF"/>
                </a:solidFill>
              </a:rPr>
              <a:t> (1)</a:t>
            </a:r>
            <a:endParaRPr lang="en-US" sz="1900" dirty="0"/>
          </a:p>
        </p:txBody>
      </p:sp>
      <p:sp>
        <p:nvSpPr>
          <p:cNvPr id="22" name="TextBox 21"/>
          <p:cNvSpPr txBox="1"/>
          <p:nvPr/>
        </p:nvSpPr>
        <p:spPr>
          <a:xfrm>
            <a:off x="193831" y="599767"/>
            <a:ext cx="5921814" cy="369332"/>
          </a:xfrm>
          <a:prstGeom prst="rect">
            <a:avLst/>
          </a:prstGeom>
          <a:noFill/>
        </p:spPr>
        <p:txBody>
          <a:bodyPr wrap="none" rtlCol="0">
            <a:spAutoFit/>
          </a:bodyPr>
          <a:lstStyle/>
          <a:p>
            <a:r>
              <a:rPr lang="en-US" dirty="0" smtClean="0">
                <a:solidFill>
                  <a:schemeClr val="accent6"/>
                </a:solidFill>
              </a:rPr>
              <a:t>2.2.4 </a:t>
            </a:r>
            <a:r>
              <a:rPr lang="en-US" dirty="0">
                <a:solidFill>
                  <a:schemeClr val="accent6"/>
                </a:solidFill>
              </a:rPr>
              <a:t>The SVE register set based SVE extension</a:t>
            </a:r>
          </a:p>
        </p:txBody>
      </p:sp>
    </p:spTree>
    <p:extLst>
      <p:ext uri="{BB962C8B-B14F-4D97-AF65-F5344CB8AC3E}">
        <p14:creationId xmlns:p14="http://schemas.microsoft.com/office/powerpoint/2010/main" val="30693882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z="1900" dirty="0">
                <a:solidFill>
                  <a:srgbClr val="2D2D8A"/>
                </a:solidFill>
              </a:rPr>
              <a:t>.</a:t>
            </a:r>
            <a:r>
              <a:rPr lang="en-US" sz="1900" dirty="0">
                <a:solidFill>
                  <a:srgbClr val="2D2D8A"/>
                </a:solidFill>
              </a:rPr>
              <a:t> </a:t>
            </a:r>
            <a:r>
              <a:rPr lang="en-US" sz="1900" dirty="0">
                <a:solidFill>
                  <a:srgbClr val="FFFFFF"/>
                </a:solidFill>
              </a:rPr>
              <a:t>2.2.</a:t>
            </a:r>
            <a:r>
              <a:rPr lang="hu-HU" sz="1900" dirty="0">
                <a:solidFill>
                  <a:srgbClr val="FFFFFF"/>
                </a:solidFill>
              </a:rPr>
              <a:t>4</a:t>
            </a:r>
            <a:r>
              <a:rPr lang="en-US" sz="1900" dirty="0">
                <a:solidFill>
                  <a:srgbClr val="FFFFFF"/>
                </a:solidFill>
              </a:rPr>
              <a:t> The SVE register set based</a:t>
            </a:r>
            <a:r>
              <a:rPr lang="hu-HU" sz="1900" dirty="0">
                <a:solidFill>
                  <a:srgbClr val="FFFFFF"/>
                </a:solidFill>
              </a:rPr>
              <a:t> </a:t>
            </a:r>
            <a:r>
              <a:rPr lang="en-US" sz="1900" dirty="0">
                <a:solidFill>
                  <a:srgbClr val="FFFFFF"/>
                </a:solidFill>
              </a:rPr>
              <a:t>SVE </a:t>
            </a:r>
            <a:r>
              <a:rPr lang="en-US" sz="1900" dirty="0" smtClean="0">
                <a:solidFill>
                  <a:srgbClr val="FFFFFF"/>
                </a:solidFill>
              </a:rPr>
              <a:t>extension</a:t>
            </a:r>
            <a:r>
              <a:rPr lang="hu-HU" sz="1900" dirty="0" smtClean="0">
                <a:solidFill>
                  <a:srgbClr val="FFFFFF"/>
                </a:solidFill>
              </a:rPr>
              <a:t> (2)</a:t>
            </a:r>
            <a:endParaRPr lang="en-US" sz="1900" dirty="0"/>
          </a:p>
        </p:txBody>
      </p:sp>
      <p:sp>
        <p:nvSpPr>
          <p:cNvPr id="4" name="TextBox 3"/>
          <p:cNvSpPr txBox="1"/>
          <p:nvPr/>
        </p:nvSpPr>
        <p:spPr>
          <a:xfrm>
            <a:off x="116505" y="629165"/>
            <a:ext cx="8504188" cy="646331"/>
          </a:xfrm>
          <a:prstGeom prst="rect">
            <a:avLst/>
          </a:prstGeom>
          <a:noFill/>
        </p:spPr>
        <p:txBody>
          <a:bodyPr wrap="none" rtlCol="0">
            <a:spAutoFit/>
          </a:bodyPr>
          <a:lstStyle/>
          <a:p>
            <a:r>
              <a:rPr lang="hu-HU" dirty="0" smtClean="0">
                <a:solidFill>
                  <a:srgbClr val="333399"/>
                </a:solidFill>
              </a:rPr>
              <a:t>The SVE (Scalable Vector Extension) introduced into the AArch64 mode</a:t>
            </a:r>
          </a:p>
          <a:p>
            <a:r>
              <a:rPr lang="hu-HU" dirty="0">
                <a:solidFill>
                  <a:srgbClr val="333399"/>
                </a:solidFill>
              </a:rPr>
              <a:t> </a:t>
            </a:r>
            <a:r>
              <a:rPr lang="hu-HU" dirty="0" smtClean="0">
                <a:solidFill>
                  <a:srgbClr val="333399"/>
                </a:solidFill>
              </a:rPr>
              <a:t> of the </a:t>
            </a:r>
            <a:r>
              <a:rPr lang="en-US" dirty="0" smtClean="0">
                <a:solidFill>
                  <a:srgbClr val="333399"/>
                </a:solidFill>
              </a:rPr>
              <a:t>ARMv8 ISA </a:t>
            </a:r>
            <a:r>
              <a:rPr lang="en-US" dirty="0" smtClean="0">
                <a:solidFill>
                  <a:srgbClr val="000000"/>
                </a:solidFill>
              </a:rPr>
              <a:t>[</a:t>
            </a:r>
            <a:r>
              <a:rPr lang="hu-HU" dirty="0" smtClean="0">
                <a:solidFill>
                  <a:srgbClr val="000000"/>
                </a:solidFill>
              </a:rPr>
              <a:t>96</a:t>
            </a:r>
            <a:r>
              <a:rPr lang="en-US" dirty="0" smtClean="0">
                <a:solidFill>
                  <a:srgbClr val="000000"/>
                </a:solidFill>
              </a:rPr>
              <a:t>]</a:t>
            </a:r>
            <a:endParaRPr lang="en-US" dirty="0">
              <a:solidFill>
                <a:srgbClr val="000000"/>
              </a:solidFill>
            </a:endParaRPr>
          </a:p>
        </p:txBody>
      </p:sp>
      <p:sp>
        <p:nvSpPr>
          <p:cNvPr id="5" name="TextBox 4"/>
          <p:cNvSpPr txBox="1"/>
          <p:nvPr/>
        </p:nvSpPr>
        <p:spPr>
          <a:xfrm>
            <a:off x="399271" y="1309826"/>
            <a:ext cx="8737585" cy="2485296"/>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hu-HU" sz="1600" dirty="0" smtClean="0"/>
              <a:t>It was announced in </a:t>
            </a:r>
            <a:r>
              <a:rPr lang="hu-HU" sz="1600" dirty="0" smtClean="0">
                <a:solidFill>
                  <a:srgbClr val="0070C0"/>
                </a:solidFill>
              </a:rPr>
              <a:t>8/2016</a:t>
            </a:r>
            <a:r>
              <a:rPr lang="hu-HU" sz="1600" dirty="0" smtClean="0"/>
              <a:t> (in the Hot Chips conference).</a:t>
            </a:r>
          </a:p>
          <a:p>
            <a:pPr marL="285750" indent="-285750">
              <a:spcAft>
                <a:spcPts val="600"/>
              </a:spcAft>
              <a:buFont typeface="Arial" panose="020B0604020202020204" pitchFamily="34" charset="0"/>
              <a:buChar char="•"/>
            </a:pPr>
            <a:r>
              <a:rPr lang="en-US" sz="1600" dirty="0"/>
              <a:t>General specification </a:t>
            </a:r>
            <a:r>
              <a:rPr lang="hu-HU" sz="1600" dirty="0" smtClean="0"/>
              <a:t>will be </a:t>
            </a:r>
            <a:r>
              <a:rPr lang="en-US" sz="1600" dirty="0" err="1" smtClean="0"/>
              <a:t>availab</a:t>
            </a:r>
            <a:r>
              <a:rPr lang="hu-HU" sz="1600" dirty="0" smtClean="0"/>
              <a:t>le </a:t>
            </a:r>
            <a:r>
              <a:rPr lang="en-US" sz="1600" dirty="0" smtClean="0"/>
              <a:t>in </a:t>
            </a:r>
            <a:r>
              <a:rPr lang="en-US" sz="1600" dirty="0"/>
              <a:t>late 2016 / early </a:t>
            </a:r>
            <a:r>
              <a:rPr lang="en-US" sz="1600" dirty="0" smtClean="0"/>
              <a:t>2017</a:t>
            </a:r>
            <a:r>
              <a:rPr lang="hu-HU" sz="1600" dirty="0" smtClean="0"/>
              <a:t>.</a:t>
            </a:r>
          </a:p>
          <a:p>
            <a:pPr marL="285750" indent="-285750">
              <a:buFont typeface="Arial" panose="020B0604020202020204" pitchFamily="34" charset="0"/>
              <a:buChar char="•"/>
            </a:pPr>
            <a:r>
              <a:rPr lang="hu-HU" sz="1600" dirty="0" smtClean="0"/>
              <a:t>The </a:t>
            </a:r>
            <a:r>
              <a:rPr lang="hu-HU" sz="1600" dirty="0" smtClean="0">
                <a:solidFill>
                  <a:srgbClr val="0070C0"/>
                </a:solidFill>
              </a:rPr>
              <a:t>vector length </a:t>
            </a:r>
            <a:r>
              <a:rPr lang="hu-HU" sz="1600" dirty="0" smtClean="0"/>
              <a:t>in SPE is a hardware choice </a:t>
            </a:r>
            <a:r>
              <a:rPr lang="hu-HU" sz="1600" dirty="0" smtClean="0">
                <a:solidFill>
                  <a:srgbClr val="0070C0"/>
                </a:solidFill>
              </a:rPr>
              <a:t>from 1x128 bit to 16x128 bit</a:t>
            </a:r>
            <a:r>
              <a:rPr lang="hu-HU" sz="1600" dirty="0" smtClean="0"/>
              <a:t>,</a:t>
            </a:r>
          </a:p>
          <a:p>
            <a:pPr>
              <a:spcAft>
                <a:spcPts val="600"/>
              </a:spcAft>
            </a:pPr>
            <a:r>
              <a:rPr lang="hu-HU" sz="1600" dirty="0"/>
              <a:t> </a:t>
            </a:r>
            <a:r>
              <a:rPr lang="hu-HU" sz="1600" dirty="0" smtClean="0"/>
              <a:t>     first implementions (e.g. by Fujitsu) choose 4x128 bit = 512 bit vector length.</a:t>
            </a:r>
          </a:p>
          <a:p>
            <a:pPr marL="285750" indent="-285750">
              <a:spcAft>
                <a:spcPts val="600"/>
              </a:spcAft>
              <a:buFont typeface="Arial" panose="020B0604020202020204" pitchFamily="34" charset="0"/>
              <a:buChar char="•"/>
            </a:pPr>
            <a:r>
              <a:rPr lang="hu-HU" sz="1600" dirty="0" smtClean="0"/>
              <a:t>SVE is implemented </a:t>
            </a:r>
            <a:r>
              <a:rPr lang="hu-HU" sz="1600" dirty="0" smtClean="0">
                <a:solidFill>
                  <a:srgbClr val="0070C0"/>
                </a:solidFill>
              </a:rPr>
              <a:t>only in the AArch64 </a:t>
            </a:r>
            <a:r>
              <a:rPr lang="hu-HU" sz="1600" dirty="0" smtClean="0"/>
              <a:t>version of ARMv8.</a:t>
            </a:r>
          </a:p>
          <a:p>
            <a:pPr marL="285750" indent="-285750">
              <a:spcAft>
                <a:spcPts val="600"/>
              </a:spcAft>
              <a:buFont typeface="Arial" panose="020B0604020202020204" pitchFamily="34" charset="0"/>
              <a:buChar char="•"/>
            </a:pPr>
            <a:r>
              <a:rPr lang="hu-HU" sz="1600" dirty="0" smtClean="0"/>
              <a:t>SVE </a:t>
            </a:r>
            <a:r>
              <a:rPr lang="hu-HU" sz="1600" dirty="0" smtClean="0">
                <a:solidFill>
                  <a:srgbClr val="0070C0"/>
                </a:solidFill>
              </a:rPr>
              <a:t>aims at HPC </a:t>
            </a:r>
            <a:r>
              <a:rPr lang="hu-HU" sz="1600" dirty="0" smtClean="0"/>
              <a:t>scientific workloads rather than media or image processing. </a:t>
            </a:r>
          </a:p>
          <a:p>
            <a:pPr marL="285750" indent="-285750">
              <a:spcAft>
                <a:spcPts val="300"/>
              </a:spcAft>
              <a:buFont typeface="Arial" panose="020B0604020202020204" pitchFamily="34" charset="0"/>
              <a:buChar char="•"/>
            </a:pPr>
            <a:r>
              <a:rPr lang="hu-HU" sz="1600" dirty="0" smtClean="0"/>
              <a:t>It supports </a:t>
            </a:r>
            <a:r>
              <a:rPr lang="hu-HU" sz="1600" dirty="0" smtClean="0">
                <a:solidFill>
                  <a:srgbClr val="0070C0"/>
                </a:solidFill>
              </a:rPr>
              <a:t>both FX and FP processing</a:t>
            </a:r>
            <a:r>
              <a:rPr lang="hu-HU" sz="1600" dirty="0" smtClean="0"/>
              <a:t>. </a:t>
            </a:r>
          </a:p>
          <a:p>
            <a:pPr marL="285750" indent="-285750">
              <a:spcAft>
                <a:spcPts val="300"/>
              </a:spcAft>
              <a:buFont typeface="Arial" panose="020B0604020202020204" pitchFamily="34" charset="0"/>
              <a:buChar char="•"/>
            </a:pPr>
            <a:endParaRPr lang="hu-HU" sz="1600" dirty="0" smtClean="0"/>
          </a:p>
        </p:txBody>
      </p:sp>
    </p:spTree>
    <p:extLst>
      <p:ext uri="{BB962C8B-B14F-4D97-AF65-F5344CB8AC3E}">
        <p14:creationId xmlns:p14="http://schemas.microsoft.com/office/powerpoint/2010/main" val="8357877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900" dirty="0">
                <a:solidFill>
                  <a:srgbClr val="FFFFFF"/>
                </a:solidFill>
              </a:rPr>
              <a:t>2.2.</a:t>
            </a:r>
            <a:r>
              <a:rPr lang="hu-HU" sz="1900" dirty="0">
                <a:solidFill>
                  <a:srgbClr val="FFFFFF"/>
                </a:solidFill>
              </a:rPr>
              <a:t>4</a:t>
            </a:r>
            <a:r>
              <a:rPr lang="en-US" sz="1900" dirty="0">
                <a:solidFill>
                  <a:srgbClr val="FFFFFF"/>
                </a:solidFill>
              </a:rPr>
              <a:t> The SVE register set based</a:t>
            </a:r>
            <a:r>
              <a:rPr lang="hu-HU" sz="1900" dirty="0">
                <a:solidFill>
                  <a:srgbClr val="FFFFFF"/>
                </a:solidFill>
              </a:rPr>
              <a:t> </a:t>
            </a:r>
            <a:r>
              <a:rPr lang="en-US" sz="1900" dirty="0">
                <a:solidFill>
                  <a:srgbClr val="FFFFFF"/>
                </a:solidFill>
              </a:rPr>
              <a:t>SVE extension</a:t>
            </a:r>
            <a:r>
              <a:rPr lang="hu-HU" sz="1900" dirty="0">
                <a:solidFill>
                  <a:srgbClr val="FFFFFF"/>
                </a:solidFill>
              </a:rPr>
              <a:t> </a:t>
            </a:r>
            <a:r>
              <a:rPr lang="hu-HU" sz="1900" dirty="0" smtClean="0">
                <a:solidFill>
                  <a:srgbClr val="FFFFFF"/>
                </a:solidFill>
              </a:rPr>
              <a:t>(3)</a:t>
            </a:r>
            <a:endParaRPr lang="en-US" sz="1900" dirty="0"/>
          </a:p>
        </p:txBody>
      </p:sp>
      <p:sp>
        <p:nvSpPr>
          <p:cNvPr id="20" name="TextBox 19"/>
          <p:cNvSpPr txBox="1"/>
          <p:nvPr/>
        </p:nvSpPr>
        <p:spPr>
          <a:xfrm>
            <a:off x="839013" y="1133745"/>
            <a:ext cx="1617752" cy="461665"/>
          </a:xfrm>
          <a:prstGeom prst="rect">
            <a:avLst/>
          </a:prstGeom>
          <a:noFill/>
        </p:spPr>
        <p:txBody>
          <a:bodyPr wrap="none" rtlCol="0">
            <a:spAutoFit/>
          </a:bodyPr>
          <a:lstStyle/>
          <a:p>
            <a:pPr algn="ctr"/>
            <a:r>
              <a:rPr lang="hu-HU" sz="1200" b="1" dirty="0" smtClean="0"/>
              <a:t>ARMv8</a:t>
            </a:r>
          </a:p>
          <a:p>
            <a:pPr algn="ctr"/>
            <a:r>
              <a:rPr lang="hu-HU" sz="1200" b="1" dirty="0" smtClean="0"/>
              <a:t>(AArch64 mode)</a:t>
            </a:r>
            <a:endParaRPr lang="en-US" sz="1200" b="1" dirty="0"/>
          </a:p>
        </p:txBody>
      </p:sp>
      <p:sp>
        <p:nvSpPr>
          <p:cNvPr id="3" name="Rectangle 2"/>
          <p:cNvSpPr/>
          <p:nvPr/>
        </p:nvSpPr>
        <p:spPr bwMode="auto">
          <a:xfrm>
            <a:off x="1081177" y="2244060"/>
            <a:ext cx="2880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12" name="TextBox 11"/>
          <p:cNvSpPr txBox="1"/>
          <p:nvPr/>
        </p:nvSpPr>
        <p:spPr>
          <a:xfrm>
            <a:off x="2230795" y="1948217"/>
            <a:ext cx="478016" cy="260124"/>
          </a:xfrm>
          <a:prstGeom prst="rect">
            <a:avLst/>
          </a:prstGeom>
          <a:noFill/>
        </p:spPr>
        <p:txBody>
          <a:bodyPr wrap="none" rtlCol="0">
            <a:spAutoFit/>
          </a:bodyPr>
          <a:lstStyle/>
          <a:p>
            <a:r>
              <a:rPr lang="hu-HU" sz="1200" dirty="0" smtClean="0"/>
              <a:t>128</a:t>
            </a:r>
            <a:endParaRPr lang="en-US" sz="1200" dirty="0"/>
          </a:p>
        </p:txBody>
      </p:sp>
      <p:sp>
        <p:nvSpPr>
          <p:cNvPr id="15" name="TextBox 14"/>
          <p:cNvSpPr txBox="1"/>
          <p:nvPr/>
        </p:nvSpPr>
        <p:spPr>
          <a:xfrm>
            <a:off x="701570" y="2448832"/>
            <a:ext cx="380232" cy="260124"/>
          </a:xfrm>
          <a:prstGeom prst="rect">
            <a:avLst/>
          </a:prstGeom>
          <a:noFill/>
        </p:spPr>
        <p:txBody>
          <a:bodyPr wrap="none" rtlCol="0">
            <a:spAutoFit/>
          </a:bodyPr>
          <a:lstStyle/>
          <a:p>
            <a:r>
              <a:rPr lang="hu-HU" sz="1200" dirty="0" smtClean="0"/>
              <a:t>32</a:t>
            </a:r>
            <a:endParaRPr lang="en-US" sz="1200" dirty="0"/>
          </a:p>
        </p:txBody>
      </p:sp>
      <p:sp>
        <p:nvSpPr>
          <p:cNvPr id="50" name="TextBox 49"/>
          <p:cNvSpPr txBox="1"/>
          <p:nvPr/>
        </p:nvSpPr>
        <p:spPr>
          <a:xfrm>
            <a:off x="177940" y="622457"/>
            <a:ext cx="8529258" cy="369332"/>
          </a:xfrm>
          <a:prstGeom prst="rect">
            <a:avLst/>
          </a:prstGeom>
          <a:noFill/>
        </p:spPr>
        <p:txBody>
          <a:bodyPr wrap="none" rtlCol="0">
            <a:spAutoFit/>
          </a:bodyPr>
          <a:lstStyle/>
          <a:p>
            <a:r>
              <a:rPr lang="hu-HU" dirty="0" smtClean="0">
                <a:solidFill>
                  <a:schemeClr val="accent6"/>
                </a:solidFill>
              </a:rPr>
              <a:t>The SVE register set introduced in the AArch64 mode of the ARMv8 ISA </a:t>
            </a:r>
            <a:endParaRPr lang="en-US" dirty="0">
              <a:solidFill>
                <a:schemeClr val="accent6"/>
              </a:solidFill>
            </a:endParaRPr>
          </a:p>
        </p:txBody>
      </p:sp>
      <p:sp>
        <p:nvSpPr>
          <p:cNvPr id="46" name="Rectangle 45"/>
          <p:cNvSpPr/>
          <p:nvPr/>
        </p:nvSpPr>
        <p:spPr bwMode="auto">
          <a:xfrm>
            <a:off x="4842350" y="2251901"/>
            <a:ext cx="2880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51" name="TextBox 50"/>
          <p:cNvSpPr txBox="1"/>
          <p:nvPr/>
        </p:nvSpPr>
        <p:spPr>
          <a:xfrm>
            <a:off x="6119209" y="1936866"/>
            <a:ext cx="478016" cy="260124"/>
          </a:xfrm>
          <a:prstGeom prst="rect">
            <a:avLst/>
          </a:prstGeom>
          <a:noFill/>
        </p:spPr>
        <p:txBody>
          <a:bodyPr wrap="none" rtlCol="0">
            <a:spAutoFit/>
          </a:bodyPr>
          <a:lstStyle/>
          <a:p>
            <a:r>
              <a:rPr lang="hu-HU" sz="1200" dirty="0" smtClean="0"/>
              <a:t>128</a:t>
            </a:r>
            <a:endParaRPr lang="en-US" sz="1200" dirty="0"/>
          </a:p>
        </p:txBody>
      </p:sp>
      <p:sp>
        <p:nvSpPr>
          <p:cNvPr id="22" name="Left Brace 21"/>
          <p:cNvSpPr/>
          <p:nvPr/>
        </p:nvSpPr>
        <p:spPr bwMode="auto">
          <a:xfrm rot="16200000">
            <a:off x="4185527" y="-105503"/>
            <a:ext cx="405045" cy="6804000"/>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24" name="TextBox 23"/>
          <p:cNvSpPr txBox="1"/>
          <p:nvPr/>
        </p:nvSpPr>
        <p:spPr>
          <a:xfrm>
            <a:off x="4027021" y="2393284"/>
            <a:ext cx="848309" cy="461665"/>
          </a:xfrm>
          <a:prstGeom prst="rect">
            <a:avLst/>
          </a:prstGeom>
          <a:noFill/>
        </p:spPr>
        <p:txBody>
          <a:bodyPr wrap="none" rtlCol="0">
            <a:spAutoFit/>
          </a:bodyPr>
          <a:lstStyle/>
          <a:p>
            <a:r>
              <a:rPr lang="hu-HU" sz="2400" dirty="0" smtClean="0"/>
              <a:t>. . . </a:t>
            </a:r>
            <a:endParaRPr lang="en-US" sz="2400" dirty="0"/>
          </a:p>
        </p:txBody>
      </p:sp>
      <p:sp>
        <p:nvSpPr>
          <p:cNvPr id="25" name="TextBox 24"/>
          <p:cNvSpPr txBox="1"/>
          <p:nvPr/>
        </p:nvSpPr>
        <p:spPr>
          <a:xfrm>
            <a:off x="3804929" y="3518409"/>
            <a:ext cx="1172116" cy="276999"/>
          </a:xfrm>
          <a:prstGeom prst="rect">
            <a:avLst/>
          </a:prstGeom>
          <a:noFill/>
        </p:spPr>
        <p:txBody>
          <a:bodyPr wrap="none" rtlCol="0">
            <a:spAutoFit/>
          </a:bodyPr>
          <a:lstStyle/>
          <a:p>
            <a:r>
              <a:rPr lang="hu-HU" sz="1200" dirty="0" smtClean="0"/>
              <a:t>(1...16)x128</a:t>
            </a:r>
            <a:endParaRPr lang="en-US" sz="1200" dirty="0"/>
          </a:p>
        </p:txBody>
      </p:sp>
      <p:sp>
        <p:nvSpPr>
          <p:cNvPr id="26" name="Rectangle 25"/>
          <p:cNvSpPr/>
          <p:nvPr/>
        </p:nvSpPr>
        <p:spPr>
          <a:xfrm>
            <a:off x="900100" y="1606442"/>
            <a:ext cx="4572000" cy="292388"/>
          </a:xfrm>
          <a:prstGeom prst="rect">
            <a:avLst/>
          </a:prstGeom>
        </p:spPr>
        <p:txBody>
          <a:bodyPr>
            <a:spAutoFit/>
          </a:bodyPr>
          <a:lstStyle/>
          <a:p>
            <a:r>
              <a:rPr lang="hu-HU" sz="1300" b="1" dirty="0" smtClean="0">
                <a:solidFill>
                  <a:srgbClr val="0070C0"/>
                </a:solidFill>
              </a:rPr>
              <a:t>SVE register </a:t>
            </a:r>
            <a:r>
              <a:rPr lang="hu-HU" sz="1300" b="1" dirty="0">
                <a:solidFill>
                  <a:srgbClr val="0070C0"/>
                </a:solidFill>
              </a:rPr>
              <a:t>set </a:t>
            </a:r>
            <a:endParaRPr lang="en-US" sz="1300" b="1" dirty="0">
              <a:solidFill>
                <a:srgbClr val="0070C0"/>
              </a:solidFill>
            </a:endParaRPr>
          </a:p>
        </p:txBody>
      </p:sp>
    </p:spTree>
    <p:extLst>
      <p:ext uri="{BB962C8B-B14F-4D97-AF65-F5344CB8AC3E}">
        <p14:creationId xmlns:p14="http://schemas.microsoft.com/office/powerpoint/2010/main" val="37781801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1510" y="629398"/>
            <a:ext cx="3455882" cy="369332"/>
          </a:xfrm>
          <a:prstGeom prst="rect">
            <a:avLst/>
          </a:prstGeom>
          <a:noFill/>
        </p:spPr>
        <p:txBody>
          <a:bodyPr wrap="none" rtlCol="0">
            <a:spAutoFit/>
          </a:bodyPr>
          <a:lstStyle/>
          <a:p>
            <a:r>
              <a:rPr lang="hu-HU" dirty="0">
                <a:solidFill>
                  <a:schemeClr val="accent6"/>
                </a:solidFill>
              </a:rPr>
              <a:t>Avalable </a:t>
            </a:r>
            <a:r>
              <a:rPr lang="hu-HU" dirty="0" smtClean="0">
                <a:solidFill>
                  <a:schemeClr val="accent6"/>
                </a:solidFill>
              </a:rPr>
              <a:t>SVE registers [96]</a:t>
            </a:r>
            <a:endParaRPr lang="en-US" dirty="0">
              <a:solidFill>
                <a:schemeClr val="accent6"/>
              </a:solidFill>
            </a:endParaRPr>
          </a:p>
        </p:txBody>
      </p:sp>
      <p:pic>
        <p:nvPicPr>
          <p:cNvPr id="6" name="Picture 5"/>
          <p:cNvPicPr>
            <a:picLocks noChangeAspect="1"/>
          </p:cNvPicPr>
          <p:nvPr/>
        </p:nvPicPr>
        <p:blipFill>
          <a:blip r:embed="rId2"/>
          <a:stretch>
            <a:fillRect/>
          </a:stretch>
        </p:blipFill>
        <p:spPr>
          <a:xfrm>
            <a:off x="1781690" y="1178750"/>
            <a:ext cx="5175575" cy="1784774"/>
          </a:xfrm>
          <a:prstGeom prst="rect">
            <a:avLst/>
          </a:prstGeom>
        </p:spPr>
      </p:pic>
      <p:sp>
        <p:nvSpPr>
          <p:cNvPr id="7" name="TextBox 6"/>
          <p:cNvSpPr txBox="1"/>
          <p:nvPr/>
        </p:nvSpPr>
        <p:spPr>
          <a:xfrm>
            <a:off x="4075806" y="3023955"/>
            <a:ext cx="1486304" cy="338554"/>
          </a:xfrm>
          <a:prstGeom prst="rect">
            <a:avLst/>
          </a:prstGeom>
          <a:noFill/>
        </p:spPr>
        <p:txBody>
          <a:bodyPr wrap="none" rtlCol="0">
            <a:spAutoFit/>
          </a:bodyPr>
          <a:lstStyle/>
          <a:p>
            <a:r>
              <a:rPr lang="hu-HU" sz="1600" dirty="0" smtClean="0"/>
              <a:t>LEN: 1 to 16</a:t>
            </a:r>
            <a:endParaRPr lang="en-US" sz="1600" dirty="0"/>
          </a:p>
        </p:txBody>
      </p:sp>
      <p:sp>
        <p:nvSpPr>
          <p:cNvPr id="8" name="Title 1"/>
          <p:cNvSpPr>
            <a:spLocks noGrp="1"/>
          </p:cNvSpPr>
          <p:nvPr>
            <p:ph type="title"/>
          </p:nvPr>
        </p:nvSpPr>
        <p:spPr/>
        <p:txBody>
          <a:bodyPr/>
          <a:lstStyle/>
          <a:p>
            <a:r>
              <a:rPr lang="en-US" sz="1900" dirty="0">
                <a:solidFill>
                  <a:srgbClr val="FFFFFF"/>
                </a:solidFill>
              </a:rPr>
              <a:t>2.2.</a:t>
            </a:r>
            <a:r>
              <a:rPr lang="hu-HU" sz="1900" dirty="0">
                <a:solidFill>
                  <a:srgbClr val="FFFFFF"/>
                </a:solidFill>
              </a:rPr>
              <a:t>4</a:t>
            </a:r>
            <a:r>
              <a:rPr lang="en-US" sz="1900" dirty="0">
                <a:solidFill>
                  <a:srgbClr val="FFFFFF"/>
                </a:solidFill>
              </a:rPr>
              <a:t> The SVE register set based</a:t>
            </a:r>
            <a:r>
              <a:rPr lang="hu-HU" sz="1900" dirty="0">
                <a:solidFill>
                  <a:srgbClr val="FFFFFF"/>
                </a:solidFill>
              </a:rPr>
              <a:t> </a:t>
            </a:r>
            <a:r>
              <a:rPr lang="en-US" sz="1900" dirty="0">
                <a:solidFill>
                  <a:srgbClr val="FFFFFF"/>
                </a:solidFill>
              </a:rPr>
              <a:t>SVE extension</a:t>
            </a:r>
            <a:r>
              <a:rPr lang="hu-HU" sz="1900" dirty="0">
                <a:solidFill>
                  <a:srgbClr val="FFFFFF"/>
                </a:solidFill>
              </a:rPr>
              <a:t> </a:t>
            </a:r>
            <a:r>
              <a:rPr lang="hu-HU" sz="1900" dirty="0" smtClean="0">
                <a:solidFill>
                  <a:srgbClr val="FFFFFF"/>
                </a:solidFill>
              </a:rPr>
              <a:t>(4)</a:t>
            </a:r>
            <a:endParaRPr lang="en-US" sz="1900" dirty="0"/>
          </a:p>
        </p:txBody>
      </p:sp>
    </p:spTree>
    <p:extLst>
      <p:ext uri="{BB962C8B-B14F-4D97-AF65-F5344CB8AC3E}">
        <p14:creationId xmlns:p14="http://schemas.microsoft.com/office/powerpoint/2010/main" val="389507438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900" dirty="0">
                <a:solidFill>
                  <a:srgbClr val="FFFFFF"/>
                </a:solidFill>
              </a:rPr>
              <a:t>2.2.</a:t>
            </a:r>
            <a:r>
              <a:rPr lang="hu-HU" sz="1900" dirty="0">
                <a:solidFill>
                  <a:srgbClr val="FFFFFF"/>
                </a:solidFill>
              </a:rPr>
              <a:t>4</a:t>
            </a:r>
            <a:r>
              <a:rPr lang="en-US" sz="1900" dirty="0">
                <a:solidFill>
                  <a:srgbClr val="FFFFFF"/>
                </a:solidFill>
              </a:rPr>
              <a:t> The SVE register set based</a:t>
            </a:r>
            <a:r>
              <a:rPr lang="hu-HU" sz="1900" dirty="0">
                <a:solidFill>
                  <a:srgbClr val="FFFFFF"/>
                </a:solidFill>
              </a:rPr>
              <a:t> </a:t>
            </a:r>
            <a:r>
              <a:rPr lang="en-US" sz="1900" dirty="0">
                <a:solidFill>
                  <a:srgbClr val="FFFFFF"/>
                </a:solidFill>
              </a:rPr>
              <a:t>SVE extension</a:t>
            </a:r>
            <a:r>
              <a:rPr lang="hu-HU" sz="1900" dirty="0">
                <a:solidFill>
                  <a:srgbClr val="FFFFFF"/>
                </a:solidFill>
              </a:rPr>
              <a:t> </a:t>
            </a:r>
            <a:r>
              <a:rPr lang="hu-HU" sz="1900" dirty="0" smtClean="0">
                <a:solidFill>
                  <a:srgbClr val="FFFFFF"/>
                </a:solidFill>
              </a:rPr>
              <a:t>(5)</a:t>
            </a:r>
            <a:endParaRPr lang="en-US" sz="1900" dirty="0"/>
          </a:p>
        </p:txBody>
      </p:sp>
      <p:sp>
        <p:nvSpPr>
          <p:cNvPr id="20" name="TextBox 19"/>
          <p:cNvSpPr txBox="1"/>
          <p:nvPr/>
        </p:nvSpPr>
        <p:spPr>
          <a:xfrm>
            <a:off x="839013" y="1133745"/>
            <a:ext cx="1617752" cy="461665"/>
          </a:xfrm>
          <a:prstGeom prst="rect">
            <a:avLst/>
          </a:prstGeom>
          <a:noFill/>
        </p:spPr>
        <p:txBody>
          <a:bodyPr wrap="none" rtlCol="0">
            <a:spAutoFit/>
          </a:bodyPr>
          <a:lstStyle/>
          <a:p>
            <a:pPr algn="ctr"/>
            <a:r>
              <a:rPr lang="hu-HU" sz="1200" b="1" dirty="0" smtClean="0"/>
              <a:t>ARMv8</a:t>
            </a:r>
          </a:p>
          <a:p>
            <a:pPr algn="ctr"/>
            <a:r>
              <a:rPr lang="hu-HU" sz="1200" b="1" dirty="0" smtClean="0"/>
              <a:t>(AArch64 mode)</a:t>
            </a:r>
            <a:endParaRPr lang="en-US" sz="1200" b="1" dirty="0"/>
          </a:p>
        </p:txBody>
      </p:sp>
      <p:sp>
        <p:nvSpPr>
          <p:cNvPr id="3" name="Rectangle 2"/>
          <p:cNvSpPr/>
          <p:nvPr/>
        </p:nvSpPr>
        <p:spPr bwMode="auto">
          <a:xfrm>
            <a:off x="1081177" y="2244060"/>
            <a:ext cx="2880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12" name="TextBox 11"/>
          <p:cNvSpPr txBox="1"/>
          <p:nvPr/>
        </p:nvSpPr>
        <p:spPr>
          <a:xfrm>
            <a:off x="2230795" y="1948217"/>
            <a:ext cx="478016" cy="260124"/>
          </a:xfrm>
          <a:prstGeom prst="rect">
            <a:avLst/>
          </a:prstGeom>
          <a:noFill/>
        </p:spPr>
        <p:txBody>
          <a:bodyPr wrap="none" rtlCol="0">
            <a:spAutoFit/>
          </a:bodyPr>
          <a:lstStyle/>
          <a:p>
            <a:r>
              <a:rPr lang="hu-HU" sz="1200" dirty="0" smtClean="0"/>
              <a:t>128</a:t>
            </a:r>
            <a:endParaRPr lang="en-US" sz="1200" dirty="0"/>
          </a:p>
        </p:txBody>
      </p:sp>
      <p:sp>
        <p:nvSpPr>
          <p:cNvPr id="15" name="TextBox 14"/>
          <p:cNvSpPr txBox="1"/>
          <p:nvPr/>
        </p:nvSpPr>
        <p:spPr>
          <a:xfrm>
            <a:off x="701570" y="2448832"/>
            <a:ext cx="380232" cy="260124"/>
          </a:xfrm>
          <a:prstGeom prst="rect">
            <a:avLst/>
          </a:prstGeom>
          <a:noFill/>
        </p:spPr>
        <p:txBody>
          <a:bodyPr wrap="none" rtlCol="0">
            <a:spAutoFit/>
          </a:bodyPr>
          <a:lstStyle/>
          <a:p>
            <a:r>
              <a:rPr lang="hu-HU" sz="1200" dirty="0" smtClean="0"/>
              <a:t>32</a:t>
            </a:r>
            <a:endParaRPr lang="en-US" sz="1200" dirty="0"/>
          </a:p>
        </p:txBody>
      </p:sp>
      <p:sp>
        <p:nvSpPr>
          <p:cNvPr id="50" name="TextBox 49"/>
          <p:cNvSpPr txBox="1"/>
          <p:nvPr/>
        </p:nvSpPr>
        <p:spPr>
          <a:xfrm>
            <a:off x="177940" y="622457"/>
            <a:ext cx="3928832" cy="369332"/>
          </a:xfrm>
          <a:prstGeom prst="rect">
            <a:avLst/>
          </a:prstGeom>
          <a:noFill/>
        </p:spPr>
        <p:txBody>
          <a:bodyPr wrap="none" rtlCol="0">
            <a:spAutoFit/>
          </a:bodyPr>
          <a:lstStyle/>
          <a:p>
            <a:r>
              <a:rPr lang="hu-HU" dirty="0" smtClean="0">
                <a:solidFill>
                  <a:schemeClr val="accent6"/>
                </a:solidFill>
              </a:rPr>
              <a:t>The SVE extension - Overview </a:t>
            </a:r>
            <a:endParaRPr lang="en-US" dirty="0">
              <a:solidFill>
                <a:schemeClr val="accent6"/>
              </a:solidFill>
            </a:endParaRPr>
          </a:p>
        </p:txBody>
      </p:sp>
      <p:sp>
        <p:nvSpPr>
          <p:cNvPr id="52" name="Rounded Rectangle 51"/>
          <p:cNvSpPr/>
          <p:nvPr/>
        </p:nvSpPr>
        <p:spPr bwMode="auto">
          <a:xfrm>
            <a:off x="2771800" y="4008155"/>
            <a:ext cx="3384000" cy="2616200"/>
          </a:xfrm>
          <a:prstGeom prst="roundRect">
            <a:avLst/>
          </a:prstGeom>
          <a:solidFill>
            <a:srgbClr val="FFD85D"/>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54" name="TextBox 53"/>
          <p:cNvSpPr txBox="1"/>
          <p:nvPr/>
        </p:nvSpPr>
        <p:spPr>
          <a:xfrm>
            <a:off x="2772194" y="5943370"/>
            <a:ext cx="3324115" cy="461665"/>
          </a:xfrm>
          <a:prstGeom prst="rect">
            <a:avLst/>
          </a:prstGeom>
          <a:noFill/>
        </p:spPr>
        <p:txBody>
          <a:bodyPr wrap="none" rtlCol="0">
            <a:spAutoFit/>
          </a:bodyPr>
          <a:lstStyle/>
          <a:p>
            <a:pPr algn="ctr"/>
            <a:r>
              <a:rPr lang="hu-HU" sz="1200" dirty="0" smtClean="0"/>
              <a:t>(1...16)x 128 bit wide SIMD data</a:t>
            </a:r>
          </a:p>
          <a:p>
            <a:pPr algn="ctr"/>
            <a:r>
              <a:rPr lang="hu-HU" sz="1200" dirty="0" smtClean="0"/>
              <a:t>(Supported operations not yet specified)</a:t>
            </a:r>
          </a:p>
        </p:txBody>
      </p:sp>
      <p:sp>
        <p:nvSpPr>
          <p:cNvPr id="55" name="TextBox 54"/>
          <p:cNvSpPr txBox="1"/>
          <p:nvPr/>
        </p:nvSpPr>
        <p:spPr>
          <a:xfrm>
            <a:off x="3507710" y="4458205"/>
            <a:ext cx="1783117" cy="461665"/>
          </a:xfrm>
          <a:prstGeom prst="rect">
            <a:avLst/>
          </a:prstGeom>
          <a:noFill/>
        </p:spPr>
        <p:txBody>
          <a:bodyPr wrap="none" rtlCol="0">
            <a:spAutoFit/>
          </a:bodyPr>
          <a:lstStyle/>
          <a:p>
            <a:pPr algn="ctr"/>
            <a:r>
              <a:rPr lang="hu-HU" sz="1200" dirty="0" smtClean="0"/>
              <a:t>FX and FP datatypes</a:t>
            </a:r>
          </a:p>
          <a:p>
            <a:pPr algn="ctr"/>
            <a:r>
              <a:rPr lang="hu-HU" sz="1200" dirty="0" smtClean="0"/>
              <a:t>(Not yet specified)</a:t>
            </a:r>
            <a:endParaRPr lang="en-US" sz="1200" dirty="0"/>
          </a:p>
        </p:txBody>
      </p:sp>
      <p:sp>
        <p:nvSpPr>
          <p:cNvPr id="56" name="TextBox 55"/>
          <p:cNvSpPr txBox="1"/>
          <p:nvPr/>
        </p:nvSpPr>
        <p:spPr>
          <a:xfrm>
            <a:off x="3645081" y="4060418"/>
            <a:ext cx="1576072" cy="292388"/>
          </a:xfrm>
          <a:prstGeom prst="rect">
            <a:avLst/>
          </a:prstGeom>
          <a:noFill/>
        </p:spPr>
        <p:txBody>
          <a:bodyPr wrap="none" rtlCol="0">
            <a:spAutoFit/>
          </a:bodyPr>
          <a:lstStyle/>
          <a:p>
            <a:pPr algn="ctr"/>
            <a:r>
              <a:rPr lang="hu-HU" sz="1300" b="1" dirty="0" smtClean="0">
                <a:solidFill>
                  <a:srgbClr val="FF0000"/>
                </a:solidFill>
              </a:rPr>
              <a:t>SVE  extension</a:t>
            </a:r>
          </a:p>
        </p:txBody>
      </p:sp>
      <p:sp>
        <p:nvSpPr>
          <p:cNvPr id="46" name="Rectangle 45"/>
          <p:cNvSpPr/>
          <p:nvPr/>
        </p:nvSpPr>
        <p:spPr bwMode="auto">
          <a:xfrm>
            <a:off x="4842350" y="2251901"/>
            <a:ext cx="2880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51" name="TextBox 50"/>
          <p:cNvSpPr txBox="1"/>
          <p:nvPr/>
        </p:nvSpPr>
        <p:spPr>
          <a:xfrm>
            <a:off x="6119209" y="1936866"/>
            <a:ext cx="478016" cy="260124"/>
          </a:xfrm>
          <a:prstGeom prst="rect">
            <a:avLst/>
          </a:prstGeom>
          <a:noFill/>
        </p:spPr>
        <p:txBody>
          <a:bodyPr wrap="none" rtlCol="0">
            <a:spAutoFit/>
          </a:bodyPr>
          <a:lstStyle/>
          <a:p>
            <a:r>
              <a:rPr lang="hu-HU" sz="1200" dirty="0" smtClean="0"/>
              <a:t>128</a:t>
            </a:r>
            <a:endParaRPr lang="en-US" sz="1200" dirty="0"/>
          </a:p>
        </p:txBody>
      </p:sp>
      <p:sp>
        <p:nvSpPr>
          <p:cNvPr id="22" name="Left Brace 21"/>
          <p:cNvSpPr/>
          <p:nvPr/>
        </p:nvSpPr>
        <p:spPr bwMode="auto">
          <a:xfrm rot="16200000">
            <a:off x="4185527" y="-105503"/>
            <a:ext cx="405045" cy="6804000"/>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24" name="TextBox 23"/>
          <p:cNvSpPr txBox="1"/>
          <p:nvPr/>
        </p:nvSpPr>
        <p:spPr>
          <a:xfrm>
            <a:off x="4027021" y="2393284"/>
            <a:ext cx="848309" cy="461665"/>
          </a:xfrm>
          <a:prstGeom prst="rect">
            <a:avLst/>
          </a:prstGeom>
          <a:noFill/>
        </p:spPr>
        <p:txBody>
          <a:bodyPr wrap="none" rtlCol="0">
            <a:spAutoFit/>
          </a:bodyPr>
          <a:lstStyle/>
          <a:p>
            <a:r>
              <a:rPr lang="hu-HU" sz="2400" dirty="0" smtClean="0"/>
              <a:t>. . . </a:t>
            </a:r>
            <a:endParaRPr lang="en-US" sz="2400" dirty="0"/>
          </a:p>
        </p:txBody>
      </p:sp>
      <p:sp>
        <p:nvSpPr>
          <p:cNvPr id="25" name="TextBox 24"/>
          <p:cNvSpPr txBox="1"/>
          <p:nvPr/>
        </p:nvSpPr>
        <p:spPr>
          <a:xfrm>
            <a:off x="3804929" y="3518409"/>
            <a:ext cx="1172116" cy="276999"/>
          </a:xfrm>
          <a:prstGeom prst="rect">
            <a:avLst/>
          </a:prstGeom>
          <a:noFill/>
        </p:spPr>
        <p:txBody>
          <a:bodyPr wrap="none" rtlCol="0">
            <a:spAutoFit/>
          </a:bodyPr>
          <a:lstStyle/>
          <a:p>
            <a:r>
              <a:rPr lang="hu-HU" sz="1200" dirty="0" smtClean="0"/>
              <a:t>(1...16)x128</a:t>
            </a:r>
            <a:endParaRPr lang="en-US" sz="1200" dirty="0"/>
          </a:p>
        </p:txBody>
      </p:sp>
      <p:sp>
        <p:nvSpPr>
          <p:cNvPr id="26" name="Rectangle 25"/>
          <p:cNvSpPr/>
          <p:nvPr/>
        </p:nvSpPr>
        <p:spPr>
          <a:xfrm>
            <a:off x="900100" y="1606442"/>
            <a:ext cx="4572000" cy="292388"/>
          </a:xfrm>
          <a:prstGeom prst="rect">
            <a:avLst/>
          </a:prstGeom>
        </p:spPr>
        <p:txBody>
          <a:bodyPr>
            <a:spAutoFit/>
          </a:bodyPr>
          <a:lstStyle/>
          <a:p>
            <a:r>
              <a:rPr lang="hu-HU" sz="1300" b="1" dirty="0" smtClean="0">
                <a:solidFill>
                  <a:srgbClr val="0070C0"/>
                </a:solidFill>
              </a:rPr>
              <a:t>SVE register </a:t>
            </a:r>
            <a:r>
              <a:rPr lang="hu-HU" sz="1300" b="1" dirty="0">
                <a:solidFill>
                  <a:srgbClr val="0070C0"/>
                </a:solidFill>
              </a:rPr>
              <a:t>set </a:t>
            </a:r>
            <a:endParaRPr lang="en-US" sz="1300" b="1" dirty="0">
              <a:solidFill>
                <a:srgbClr val="0070C0"/>
              </a:solidFill>
            </a:endParaRPr>
          </a:p>
        </p:txBody>
      </p:sp>
    </p:spTree>
    <p:extLst>
      <p:ext uri="{BB962C8B-B14F-4D97-AF65-F5344CB8AC3E}">
        <p14:creationId xmlns:p14="http://schemas.microsoft.com/office/powerpoint/2010/main" val="337908459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19619" y="1052049"/>
            <a:ext cx="4904762" cy="4419048"/>
          </a:xfrm>
          <a:prstGeom prst="rect">
            <a:avLst/>
          </a:prstGeom>
        </p:spPr>
      </p:pic>
      <p:sp>
        <p:nvSpPr>
          <p:cNvPr id="6" name="TextBox 5"/>
          <p:cNvSpPr txBox="1"/>
          <p:nvPr/>
        </p:nvSpPr>
        <p:spPr>
          <a:xfrm>
            <a:off x="168073" y="625525"/>
            <a:ext cx="3477234" cy="369332"/>
          </a:xfrm>
          <a:prstGeom prst="rect">
            <a:avLst/>
          </a:prstGeom>
          <a:noFill/>
        </p:spPr>
        <p:txBody>
          <a:bodyPr wrap="none" rtlCol="0">
            <a:spAutoFit/>
          </a:bodyPr>
          <a:lstStyle/>
          <a:p>
            <a:r>
              <a:rPr lang="hu-HU" dirty="0" smtClean="0">
                <a:solidFill>
                  <a:schemeClr val="accent6"/>
                </a:solidFill>
              </a:rPr>
              <a:t>The SVE instruction set [96]</a:t>
            </a:r>
            <a:endParaRPr lang="en-US" dirty="0">
              <a:solidFill>
                <a:schemeClr val="accent6"/>
              </a:solidFill>
            </a:endParaRPr>
          </a:p>
        </p:txBody>
      </p:sp>
      <p:sp>
        <p:nvSpPr>
          <p:cNvPr id="7" name="Title 1"/>
          <p:cNvSpPr>
            <a:spLocks noGrp="1"/>
          </p:cNvSpPr>
          <p:nvPr>
            <p:ph type="title"/>
          </p:nvPr>
        </p:nvSpPr>
        <p:spPr/>
        <p:txBody>
          <a:bodyPr/>
          <a:lstStyle/>
          <a:p>
            <a:r>
              <a:rPr lang="en-US" dirty="0">
                <a:solidFill>
                  <a:srgbClr val="FFFFFF"/>
                </a:solidFill>
              </a:rPr>
              <a:t>2.2.</a:t>
            </a:r>
            <a:r>
              <a:rPr lang="hu-HU" dirty="0">
                <a:solidFill>
                  <a:srgbClr val="FFFFFF"/>
                </a:solidFill>
              </a:rPr>
              <a:t>4</a:t>
            </a:r>
            <a:r>
              <a:rPr lang="en-US" dirty="0">
                <a:solidFill>
                  <a:srgbClr val="FFFFFF"/>
                </a:solidFill>
              </a:rPr>
              <a:t> The SVE register set based</a:t>
            </a:r>
            <a:r>
              <a:rPr lang="hu-HU" dirty="0">
                <a:solidFill>
                  <a:srgbClr val="FFFFFF"/>
                </a:solidFill>
              </a:rPr>
              <a:t> </a:t>
            </a:r>
            <a:r>
              <a:rPr lang="en-US" dirty="0">
                <a:solidFill>
                  <a:srgbClr val="FFFFFF"/>
                </a:solidFill>
              </a:rPr>
              <a:t>SVE extension</a:t>
            </a:r>
            <a:r>
              <a:rPr lang="hu-HU" dirty="0">
                <a:solidFill>
                  <a:srgbClr val="FFFFFF"/>
                </a:solidFill>
              </a:rPr>
              <a:t> </a:t>
            </a:r>
            <a:r>
              <a:rPr lang="hu-HU" dirty="0" smtClean="0">
                <a:solidFill>
                  <a:srgbClr val="FFFFFF"/>
                </a:solidFill>
              </a:rPr>
              <a:t>(6)</a:t>
            </a:r>
            <a:endParaRPr lang="en-US" dirty="0"/>
          </a:p>
        </p:txBody>
      </p:sp>
    </p:spTree>
    <p:extLst>
      <p:ext uri="{BB962C8B-B14F-4D97-AF65-F5344CB8AC3E}">
        <p14:creationId xmlns:p14="http://schemas.microsoft.com/office/powerpoint/2010/main" val="329956279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2161" y="1088740"/>
            <a:ext cx="8967524" cy="2541428"/>
            <a:chOff x="72161" y="1976618"/>
            <a:chExt cx="8967524" cy="2352482"/>
          </a:xfrm>
        </p:grpSpPr>
        <p:pic>
          <p:nvPicPr>
            <p:cNvPr id="5" name="Picture 4"/>
            <p:cNvPicPr>
              <a:picLocks noChangeAspect="1"/>
            </p:cNvPicPr>
            <p:nvPr/>
          </p:nvPicPr>
          <p:blipFill rotWithShape="1">
            <a:blip r:embed="rId2"/>
            <a:srcRect l="2232" r="2432" b="71691"/>
            <a:stretch/>
          </p:blipFill>
          <p:spPr>
            <a:xfrm>
              <a:off x="161509" y="1976618"/>
              <a:ext cx="8820981" cy="1000017"/>
            </a:xfrm>
            <a:prstGeom prst="rect">
              <a:avLst/>
            </a:prstGeom>
          </p:spPr>
        </p:pic>
        <p:sp>
          <p:nvSpPr>
            <p:cNvPr id="3" name="Rectangle 2"/>
            <p:cNvSpPr/>
            <p:nvPr/>
          </p:nvSpPr>
          <p:spPr bwMode="auto">
            <a:xfrm>
              <a:off x="72367" y="2956345"/>
              <a:ext cx="8967318" cy="164193"/>
            </a:xfrm>
            <a:prstGeom prst="rect">
              <a:avLst/>
            </a:prstGeom>
            <a:solidFill>
              <a:schemeClr val="bg1"/>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pic>
          <p:nvPicPr>
            <p:cNvPr id="6" name="Picture 5"/>
            <p:cNvPicPr>
              <a:picLocks noChangeAspect="1"/>
            </p:cNvPicPr>
            <p:nvPr/>
          </p:nvPicPr>
          <p:blipFill rotWithShape="1">
            <a:blip r:embed="rId2"/>
            <a:srcRect l="2232" t="53099" r="2432" b="22111"/>
            <a:stretch/>
          </p:blipFill>
          <p:spPr>
            <a:xfrm>
              <a:off x="161509" y="3305021"/>
              <a:ext cx="8820981" cy="875695"/>
            </a:xfrm>
            <a:prstGeom prst="rect">
              <a:avLst/>
            </a:prstGeom>
          </p:spPr>
        </p:pic>
        <p:sp>
          <p:nvSpPr>
            <p:cNvPr id="7" name="Rectangle 6"/>
            <p:cNvSpPr/>
            <p:nvPr/>
          </p:nvSpPr>
          <p:spPr bwMode="auto">
            <a:xfrm>
              <a:off x="72161" y="4164907"/>
              <a:ext cx="8967318" cy="164193"/>
            </a:xfrm>
            <a:prstGeom prst="rect">
              <a:avLst/>
            </a:prstGeom>
            <a:solidFill>
              <a:schemeClr val="bg1"/>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grpSp>
      <p:sp>
        <p:nvSpPr>
          <p:cNvPr id="9" name="TextBox 8"/>
          <p:cNvSpPr txBox="1"/>
          <p:nvPr/>
        </p:nvSpPr>
        <p:spPr>
          <a:xfrm>
            <a:off x="180952" y="625525"/>
            <a:ext cx="8585555" cy="369332"/>
          </a:xfrm>
          <a:prstGeom prst="rect">
            <a:avLst/>
          </a:prstGeom>
          <a:noFill/>
        </p:spPr>
        <p:txBody>
          <a:bodyPr wrap="none" rtlCol="0">
            <a:spAutoFit/>
          </a:bodyPr>
          <a:lstStyle/>
          <a:p>
            <a:r>
              <a:rPr lang="hu-HU" dirty="0" smtClean="0">
                <a:solidFill>
                  <a:schemeClr val="accent6"/>
                </a:solidFill>
              </a:rPr>
              <a:t>Example: Use of 256-bit vectors (either for FX or FP computations) [96]</a:t>
            </a:r>
            <a:endParaRPr lang="en-US" dirty="0">
              <a:solidFill>
                <a:schemeClr val="accent6"/>
              </a:solidFill>
            </a:endParaRPr>
          </a:p>
        </p:txBody>
      </p:sp>
      <p:sp>
        <p:nvSpPr>
          <p:cNvPr id="10" name="Title 1"/>
          <p:cNvSpPr>
            <a:spLocks noGrp="1"/>
          </p:cNvSpPr>
          <p:nvPr>
            <p:ph type="title"/>
          </p:nvPr>
        </p:nvSpPr>
        <p:spPr/>
        <p:txBody>
          <a:bodyPr/>
          <a:lstStyle/>
          <a:p>
            <a:r>
              <a:rPr lang="en-US" sz="1900" dirty="0">
                <a:solidFill>
                  <a:srgbClr val="FFFFFF"/>
                </a:solidFill>
              </a:rPr>
              <a:t>2.2.</a:t>
            </a:r>
            <a:r>
              <a:rPr lang="hu-HU" sz="1900" dirty="0">
                <a:solidFill>
                  <a:srgbClr val="FFFFFF"/>
                </a:solidFill>
              </a:rPr>
              <a:t>4</a:t>
            </a:r>
            <a:r>
              <a:rPr lang="en-US" sz="1900" dirty="0">
                <a:solidFill>
                  <a:srgbClr val="FFFFFF"/>
                </a:solidFill>
              </a:rPr>
              <a:t> The SVE register set based</a:t>
            </a:r>
            <a:r>
              <a:rPr lang="hu-HU" sz="1900" dirty="0">
                <a:solidFill>
                  <a:srgbClr val="FFFFFF"/>
                </a:solidFill>
              </a:rPr>
              <a:t> </a:t>
            </a:r>
            <a:r>
              <a:rPr lang="en-US" sz="1900" dirty="0">
                <a:solidFill>
                  <a:srgbClr val="FFFFFF"/>
                </a:solidFill>
              </a:rPr>
              <a:t>SVE extension</a:t>
            </a:r>
            <a:r>
              <a:rPr lang="hu-HU" sz="1900" dirty="0">
                <a:solidFill>
                  <a:srgbClr val="FFFFFF"/>
                </a:solidFill>
              </a:rPr>
              <a:t> </a:t>
            </a:r>
            <a:r>
              <a:rPr lang="hu-HU" sz="1900" dirty="0" smtClean="0">
                <a:solidFill>
                  <a:srgbClr val="FFFFFF"/>
                </a:solidFill>
              </a:rPr>
              <a:t>(7)</a:t>
            </a:r>
            <a:endParaRPr lang="en-US" sz="1900" dirty="0"/>
          </a:p>
        </p:txBody>
      </p:sp>
    </p:spTree>
    <p:extLst>
      <p:ext uri="{BB962C8B-B14F-4D97-AF65-F5344CB8AC3E}">
        <p14:creationId xmlns:p14="http://schemas.microsoft.com/office/powerpoint/2010/main" val="9096924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38" r="1420"/>
          <a:stretch/>
        </p:blipFill>
        <p:spPr>
          <a:xfrm>
            <a:off x="26494" y="1233761"/>
            <a:ext cx="9001001" cy="4664763"/>
          </a:xfrm>
          <a:prstGeom prst="rect">
            <a:avLst/>
          </a:prstGeom>
        </p:spPr>
      </p:pic>
      <p:sp>
        <p:nvSpPr>
          <p:cNvPr id="5" name="TextBox 4"/>
          <p:cNvSpPr txBox="1"/>
          <p:nvPr/>
        </p:nvSpPr>
        <p:spPr>
          <a:xfrm>
            <a:off x="168073" y="625525"/>
            <a:ext cx="3828292" cy="369332"/>
          </a:xfrm>
          <a:prstGeom prst="rect">
            <a:avLst/>
          </a:prstGeom>
          <a:noFill/>
        </p:spPr>
        <p:txBody>
          <a:bodyPr wrap="none" rtlCol="0">
            <a:spAutoFit/>
          </a:bodyPr>
          <a:lstStyle/>
          <a:p>
            <a:r>
              <a:rPr lang="hu-HU" dirty="0" smtClean="0">
                <a:solidFill>
                  <a:schemeClr val="accent6"/>
                </a:solidFill>
              </a:rPr>
              <a:t>Speed-up potential of SVE [96]</a:t>
            </a:r>
            <a:endParaRPr lang="en-US" dirty="0">
              <a:solidFill>
                <a:schemeClr val="accent6"/>
              </a:solidFill>
            </a:endParaRPr>
          </a:p>
        </p:txBody>
      </p:sp>
      <p:sp>
        <p:nvSpPr>
          <p:cNvPr id="6" name="Title 1"/>
          <p:cNvSpPr>
            <a:spLocks noGrp="1"/>
          </p:cNvSpPr>
          <p:nvPr>
            <p:ph type="title"/>
          </p:nvPr>
        </p:nvSpPr>
        <p:spPr/>
        <p:txBody>
          <a:bodyPr/>
          <a:lstStyle/>
          <a:p>
            <a:r>
              <a:rPr lang="en-US" sz="1900" dirty="0">
                <a:solidFill>
                  <a:srgbClr val="FFFFFF"/>
                </a:solidFill>
              </a:rPr>
              <a:t>2.2.</a:t>
            </a:r>
            <a:r>
              <a:rPr lang="hu-HU" sz="1900" dirty="0">
                <a:solidFill>
                  <a:srgbClr val="FFFFFF"/>
                </a:solidFill>
              </a:rPr>
              <a:t>4</a:t>
            </a:r>
            <a:r>
              <a:rPr lang="en-US" sz="1900" dirty="0">
                <a:solidFill>
                  <a:srgbClr val="FFFFFF"/>
                </a:solidFill>
              </a:rPr>
              <a:t> The SVE register set based</a:t>
            </a:r>
            <a:r>
              <a:rPr lang="hu-HU" sz="1900" dirty="0">
                <a:solidFill>
                  <a:srgbClr val="FFFFFF"/>
                </a:solidFill>
              </a:rPr>
              <a:t> </a:t>
            </a:r>
            <a:r>
              <a:rPr lang="en-US" sz="1900" dirty="0">
                <a:solidFill>
                  <a:srgbClr val="FFFFFF"/>
                </a:solidFill>
              </a:rPr>
              <a:t>SVE extension</a:t>
            </a:r>
            <a:r>
              <a:rPr lang="hu-HU" sz="1900" dirty="0">
                <a:solidFill>
                  <a:srgbClr val="FFFFFF"/>
                </a:solidFill>
              </a:rPr>
              <a:t> </a:t>
            </a:r>
            <a:r>
              <a:rPr lang="hu-HU" sz="1900" dirty="0" smtClean="0">
                <a:solidFill>
                  <a:srgbClr val="FFFFFF"/>
                </a:solidFill>
              </a:rPr>
              <a:t>(8)</a:t>
            </a:r>
            <a:endParaRPr lang="en-US" sz="1900" dirty="0"/>
          </a:p>
        </p:txBody>
      </p:sp>
    </p:spTree>
    <p:extLst>
      <p:ext uri="{BB962C8B-B14F-4D97-AF65-F5344CB8AC3E}">
        <p14:creationId xmlns:p14="http://schemas.microsoft.com/office/powerpoint/2010/main" val="3213842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3329503" y="2153186"/>
            <a:ext cx="2064989"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fontAlgn="base" hangingPunct="1">
              <a:spcBef>
                <a:spcPct val="0"/>
              </a:spcBef>
              <a:spcAft>
                <a:spcPct val="0"/>
              </a:spcAft>
            </a:pPr>
            <a:r>
              <a:rPr lang="en-US" sz="1300" b="1" smtClean="0">
                <a:solidFill>
                  <a:srgbClr val="000000"/>
                </a:solidFill>
              </a:rPr>
              <a:t>Semi custom design</a:t>
            </a:r>
            <a:endParaRPr lang="en-US" sz="1300" b="1">
              <a:solidFill>
                <a:srgbClr val="000000"/>
              </a:solidFill>
            </a:endParaRPr>
          </a:p>
        </p:txBody>
      </p:sp>
      <p:sp>
        <p:nvSpPr>
          <p:cNvPr id="5" name="Text Box 6"/>
          <p:cNvSpPr txBox="1">
            <a:spLocks noChangeArrowheads="1"/>
          </p:cNvSpPr>
          <p:nvPr/>
        </p:nvSpPr>
        <p:spPr bwMode="auto">
          <a:xfrm>
            <a:off x="6299256" y="2153186"/>
            <a:ext cx="254749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fontAlgn="base" hangingPunct="1">
              <a:spcBef>
                <a:spcPct val="0"/>
              </a:spcBef>
              <a:spcAft>
                <a:spcPct val="0"/>
              </a:spcAft>
            </a:pPr>
            <a:r>
              <a:rPr lang="en-US" sz="1300" b="1" smtClean="0">
                <a:solidFill>
                  <a:srgbClr val="000000"/>
                </a:solidFill>
              </a:rPr>
              <a:t>Full synthesizable design</a:t>
            </a:r>
            <a:endParaRPr lang="en-US" sz="1300" b="1">
              <a:solidFill>
                <a:srgbClr val="000000"/>
              </a:solidFill>
            </a:endParaRPr>
          </a:p>
        </p:txBody>
      </p:sp>
      <p:sp>
        <p:nvSpPr>
          <p:cNvPr id="6" name="Line 9"/>
          <p:cNvSpPr>
            <a:spLocks noChangeShapeType="1"/>
          </p:cNvSpPr>
          <p:nvPr/>
        </p:nvSpPr>
        <p:spPr bwMode="auto">
          <a:xfrm>
            <a:off x="4363867" y="1526123"/>
            <a:ext cx="0" cy="2460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1300">
              <a:solidFill>
                <a:srgbClr val="000000"/>
              </a:solidFill>
            </a:endParaRPr>
          </a:p>
        </p:txBody>
      </p:sp>
      <p:sp>
        <p:nvSpPr>
          <p:cNvPr id="7" name="Line 10"/>
          <p:cNvSpPr>
            <a:spLocks noChangeShapeType="1"/>
          </p:cNvSpPr>
          <p:nvPr/>
        </p:nvSpPr>
        <p:spPr bwMode="auto">
          <a:xfrm flipH="1">
            <a:off x="4362714" y="1772186"/>
            <a:ext cx="0" cy="2960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1300">
              <a:solidFill>
                <a:srgbClr val="000000"/>
              </a:solidFill>
            </a:endParaRPr>
          </a:p>
        </p:txBody>
      </p:sp>
      <p:sp>
        <p:nvSpPr>
          <p:cNvPr id="8" name="Text Box 13"/>
          <p:cNvSpPr txBox="1">
            <a:spLocks noChangeArrowheads="1"/>
          </p:cNvSpPr>
          <p:nvPr/>
        </p:nvSpPr>
        <p:spPr bwMode="auto">
          <a:xfrm>
            <a:off x="2910273" y="1268760"/>
            <a:ext cx="2953053"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fontAlgn="base" hangingPunct="1">
              <a:spcBef>
                <a:spcPct val="0"/>
              </a:spcBef>
              <a:spcAft>
                <a:spcPct val="0"/>
              </a:spcAft>
            </a:pPr>
            <a:r>
              <a:rPr lang="en-US" sz="1300" b="1" smtClean="0">
                <a:solidFill>
                  <a:srgbClr val="000000"/>
                </a:solidFill>
              </a:rPr>
              <a:t>Approaches to circuit design</a:t>
            </a:r>
            <a:endParaRPr lang="en-US" sz="1300" b="1">
              <a:solidFill>
                <a:srgbClr val="000000"/>
              </a:solidFill>
            </a:endParaRPr>
          </a:p>
        </p:txBody>
      </p:sp>
      <p:sp>
        <p:nvSpPr>
          <p:cNvPr id="9" name="Text Box 5"/>
          <p:cNvSpPr txBox="1">
            <a:spLocks noChangeArrowheads="1"/>
          </p:cNvSpPr>
          <p:nvPr/>
        </p:nvSpPr>
        <p:spPr bwMode="auto">
          <a:xfrm>
            <a:off x="206515" y="2153186"/>
            <a:ext cx="194476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fontAlgn="base" hangingPunct="1">
              <a:spcBef>
                <a:spcPct val="0"/>
              </a:spcBef>
              <a:spcAft>
                <a:spcPct val="0"/>
              </a:spcAft>
            </a:pPr>
            <a:r>
              <a:rPr lang="en-US" sz="1300" b="1" smtClean="0">
                <a:solidFill>
                  <a:srgbClr val="000000"/>
                </a:solidFill>
              </a:rPr>
              <a:t>Full custom design</a:t>
            </a:r>
            <a:endParaRPr lang="en-US" sz="1300" b="1">
              <a:solidFill>
                <a:srgbClr val="000000"/>
              </a:solidFill>
            </a:endParaRPr>
          </a:p>
        </p:txBody>
      </p:sp>
      <p:cxnSp>
        <p:nvCxnSpPr>
          <p:cNvPr id="10" name="Straight Connector 9"/>
          <p:cNvCxnSpPr>
            <a:stCxn id="6" idx="1"/>
            <a:endCxn id="13" idx="7"/>
          </p:cNvCxnSpPr>
          <p:nvPr/>
        </p:nvCxnSpPr>
        <p:spPr>
          <a:xfrm flipH="1">
            <a:off x="1224812" y="1772186"/>
            <a:ext cx="3139056" cy="2833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0"/>
            <a:endCxn id="14" idx="7"/>
          </p:cNvCxnSpPr>
          <p:nvPr/>
        </p:nvCxnSpPr>
        <p:spPr>
          <a:xfrm>
            <a:off x="4362714" y="1772186"/>
            <a:ext cx="3235345" cy="2741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3"/>
          <p:cNvSpPr>
            <a:spLocks noChangeArrowheads="1"/>
          </p:cNvSpPr>
          <p:nvPr/>
        </p:nvSpPr>
        <p:spPr bwMode="auto">
          <a:xfrm>
            <a:off x="4329803" y="2042061"/>
            <a:ext cx="65088" cy="60325"/>
          </a:xfrm>
          <a:prstGeom prst="ellipse">
            <a:avLst/>
          </a:prstGeom>
          <a:solidFill>
            <a:srgbClr val="FFFFFF"/>
          </a:solidFill>
          <a:ln w="0">
            <a:solidFill>
              <a:schemeClr val="tx1"/>
            </a:solidFill>
            <a:round/>
            <a:headEnd/>
            <a:tailEnd/>
          </a:ln>
        </p:spPr>
        <p:txBody>
          <a:bodyPr/>
          <a:lstStyle/>
          <a:p>
            <a:pPr eaLnBrk="0" fontAlgn="base" hangingPunct="0">
              <a:spcBef>
                <a:spcPct val="0"/>
              </a:spcBef>
              <a:spcAft>
                <a:spcPct val="0"/>
              </a:spcAft>
            </a:pPr>
            <a:endParaRPr lang="hu-HU" sz="1300">
              <a:solidFill>
                <a:srgbClr val="000000"/>
              </a:solidFill>
            </a:endParaRPr>
          </a:p>
        </p:txBody>
      </p:sp>
      <p:sp>
        <p:nvSpPr>
          <p:cNvPr id="13" name="Oval 13"/>
          <p:cNvSpPr>
            <a:spLocks noChangeArrowheads="1"/>
          </p:cNvSpPr>
          <p:nvPr/>
        </p:nvSpPr>
        <p:spPr bwMode="auto">
          <a:xfrm>
            <a:off x="1169256" y="2046656"/>
            <a:ext cx="65088" cy="60325"/>
          </a:xfrm>
          <a:prstGeom prst="ellipse">
            <a:avLst/>
          </a:prstGeom>
          <a:solidFill>
            <a:srgbClr val="FFFFFF"/>
          </a:solidFill>
          <a:ln w="0">
            <a:solidFill>
              <a:schemeClr val="tx1"/>
            </a:solidFill>
            <a:round/>
            <a:headEnd/>
            <a:tailEnd/>
          </a:ln>
        </p:spPr>
        <p:txBody>
          <a:bodyPr/>
          <a:lstStyle/>
          <a:p>
            <a:pPr eaLnBrk="0" fontAlgn="base" hangingPunct="0">
              <a:spcBef>
                <a:spcPct val="0"/>
              </a:spcBef>
              <a:spcAft>
                <a:spcPct val="0"/>
              </a:spcAft>
            </a:pPr>
            <a:endParaRPr lang="hu-HU" sz="1300">
              <a:solidFill>
                <a:srgbClr val="000000"/>
              </a:solidFill>
            </a:endParaRPr>
          </a:p>
        </p:txBody>
      </p:sp>
      <p:sp>
        <p:nvSpPr>
          <p:cNvPr id="14" name="Oval 13"/>
          <p:cNvSpPr>
            <a:spLocks noChangeArrowheads="1"/>
          </p:cNvSpPr>
          <p:nvPr/>
        </p:nvSpPr>
        <p:spPr bwMode="auto">
          <a:xfrm>
            <a:off x="7542504" y="2037298"/>
            <a:ext cx="65087" cy="61913"/>
          </a:xfrm>
          <a:prstGeom prst="ellipse">
            <a:avLst/>
          </a:prstGeom>
          <a:solidFill>
            <a:srgbClr val="FFFFFF"/>
          </a:solidFill>
          <a:ln w="0">
            <a:solidFill>
              <a:schemeClr val="tx1"/>
            </a:solidFill>
            <a:round/>
            <a:headEnd/>
            <a:tailEnd/>
          </a:ln>
        </p:spPr>
        <p:txBody>
          <a:bodyPr/>
          <a:lstStyle/>
          <a:p>
            <a:pPr eaLnBrk="0" fontAlgn="base" hangingPunct="0">
              <a:spcBef>
                <a:spcPct val="0"/>
              </a:spcBef>
              <a:spcAft>
                <a:spcPct val="0"/>
              </a:spcAft>
            </a:pPr>
            <a:endParaRPr lang="hu-HU" sz="1300">
              <a:solidFill>
                <a:srgbClr val="000000"/>
              </a:solidFill>
            </a:endParaRPr>
          </a:p>
        </p:txBody>
      </p:sp>
      <p:sp>
        <p:nvSpPr>
          <p:cNvPr id="15" name="TextBox 14"/>
          <p:cNvSpPr txBox="1"/>
          <p:nvPr/>
        </p:nvSpPr>
        <p:spPr>
          <a:xfrm>
            <a:off x="290826" y="2602066"/>
            <a:ext cx="1743234" cy="492443"/>
          </a:xfrm>
          <a:prstGeom prst="rect">
            <a:avLst/>
          </a:prstGeom>
          <a:noFill/>
        </p:spPr>
        <p:txBody>
          <a:bodyPr wrap="none" rtlCol="0">
            <a:spAutoFit/>
          </a:bodyPr>
          <a:lstStyle/>
          <a:p>
            <a:pPr algn="ctr"/>
            <a:r>
              <a:rPr lang="en-US" sz="1300" smtClean="0">
                <a:solidFill>
                  <a:srgbClr val="000000"/>
                </a:solidFill>
              </a:rPr>
              <a:t>Hand layout of the</a:t>
            </a:r>
          </a:p>
          <a:p>
            <a:pPr algn="ctr"/>
            <a:r>
              <a:rPr lang="en-US" sz="1300" smtClean="0">
                <a:solidFill>
                  <a:srgbClr val="000000"/>
                </a:solidFill>
              </a:rPr>
              <a:t>entire circuit</a:t>
            </a:r>
            <a:endParaRPr lang="en-US" sz="1300">
              <a:solidFill>
                <a:srgbClr val="000000"/>
              </a:solidFill>
            </a:endParaRPr>
          </a:p>
        </p:txBody>
      </p:sp>
      <p:sp>
        <p:nvSpPr>
          <p:cNvPr id="16" name="TextBox 15"/>
          <p:cNvSpPr txBox="1"/>
          <p:nvPr/>
        </p:nvSpPr>
        <p:spPr>
          <a:xfrm>
            <a:off x="6757587" y="2602066"/>
            <a:ext cx="2224903" cy="892552"/>
          </a:xfrm>
          <a:prstGeom prst="rect">
            <a:avLst/>
          </a:prstGeom>
          <a:noFill/>
        </p:spPr>
        <p:txBody>
          <a:bodyPr wrap="none" rtlCol="0">
            <a:spAutoFit/>
          </a:bodyPr>
          <a:lstStyle/>
          <a:p>
            <a:pPr algn="ctr"/>
            <a:r>
              <a:rPr lang="en-US" sz="1300" dirty="0" smtClean="0">
                <a:solidFill>
                  <a:srgbClr val="000000"/>
                </a:solidFill>
              </a:rPr>
              <a:t>Automated layout of the</a:t>
            </a:r>
          </a:p>
          <a:p>
            <a:pPr algn="ctr"/>
            <a:r>
              <a:rPr lang="en-US" sz="1300" dirty="0" smtClean="0">
                <a:solidFill>
                  <a:srgbClr val="000000"/>
                </a:solidFill>
              </a:rPr>
              <a:t>entire circuit</a:t>
            </a:r>
            <a:endParaRPr lang="hu-HU" sz="1300" dirty="0" smtClean="0">
              <a:solidFill>
                <a:srgbClr val="000000"/>
              </a:solidFill>
            </a:endParaRPr>
          </a:p>
          <a:p>
            <a:pPr algn="ctr"/>
            <a:r>
              <a:rPr lang="hu-HU" sz="1300" dirty="0" smtClean="0">
                <a:solidFill>
                  <a:srgbClr val="000000"/>
                </a:solidFill>
              </a:rPr>
              <a:t>Simple scaling, e.g.</a:t>
            </a:r>
          </a:p>
          <a:p>
            <a:pPr algn="ctr"/>
            <a:r>
              <a:rPr lang="hu-HU" sz="1300" dirty="0" smtClean="0">
                <a:solidFill>
                  <a:srgbClr val="000000"/>
                </a:solidFill>
              </a:rPr>
              <a:t>from 28 nm to 16 nm </a:t>
            </a:r>
            <a:endParaRPr lang="en-US" sz="1300" dirty="0">
              <a:solidFill>
                <a:srgbClr val="000000"/>
              </a:solidFill>
            </a:endParaRPr>
          </a:p>
        </p:txBody>
      </p:sp>
      <p:sp>
        <p:nvSpPr>
          <p:cNvPr id="17" name="TextBox 16"/>
          <p:cNvSpPr txBox="1"/>
          <p:nvPr/>
        </p:nvSpPr>
        <p:spPr>
          <a:xfrm>
            <a:off x="1839218" y="2602066"/>
            <a:ext cx="4983032" cy="1369606"/>
          </a:xfrm>
          <a:prstGeom prst="rect">
            <a:avLst/>
          </a:prstGeom>
          <a:noFill/>
        </p:spPr>
        <p:txBody>
          <a:bodyPr wrap="none" rtlCol="0">
            <a:spAutoFit/>
          </a:bodyPr>
          <a:lstStyle/>
          <a:p>
            <a:pPr algn="ctr"/>
            <a:r>
              <a:rPr lang="en-US" sz="1400" dirty="0" smtClean="0">
                <a:solidFill>
                  <a:srgbClr val="000000"/>
                </a:solidFill>
              </a:rPr>
              <a:t>The design </a:t>
            </a:r>
            <a:r>
              <a:rPr lang="en-US" sz="1400" dirty="0">
                <a:solidFill>
                  <a:srgbClr val="000000"/>
                </a:solidFill>
              </a:rPr>
              <a:t>will be </a:t>
            </a:r>
            <a:r>
              <a:rPr lang="en-US" sz="1400" dirty="0" smtClean="0">
                <a:solidFill>
                  <a:srgbClr val="000000"/>
                </a:solidFill>
              </a:rPr>
              <a:t>subdivided into</a:t>
            </a:r>
          </a:p>
          <a:p>
            <a:pPr algn="ctr"/>
            <a:r>
              <a:rPr lang="en-US" sz="1400" dirty="0" smtClean="0">
                <a:solidFill>
                  <a:srgbClr val="000000"/>
                </a:solidFill>
              </a:rPr>
              <a:t> functional units and further on into blocks</a:t>
            </a:r>
          </a:p>
          <a:p>
            <a:pPr algn="ctr"/>
            <a:r>
              <a:rPr lang="en-US" sz="1400" dirty="0" smtClean="0">
                <a:solidFill>
                  <a:srgbClr val="000000"/>
                </a:solidFill>
              </a:rPr>
              <a:t>and the appropriate </a:t>
            </a:r>
            <a:r>
              <a:rPr lang="en-US" sz="1400" dirty="0">
                <a:solidFill>
                  <a:srgbClr val="000000"/>
                </a:solidFill>
              </a:rPr>
              <a:t>implementation technique </a:t>
            </a:r>
            <a:endParaRPr lang="en-US" sz="1400" dirty="0" smtClean="0">
              <a:solidFill>
                <a:srgbClr val="000000"/>
              </a:solidFill>
            </a:endParaRPr>
          </a:p>
          <a:p>
            <a:pPr algn="ctr"/>
            <a:r>
              <a:rPr lang="en-US" sz="1400" dirty="0" smtClean="0">
                <a:solidFill>
                  <a:srgbClr val="000000"/>
                </a:solidFill>
              </a:rPr>
              <a:t>(hand layout, structured layout or automated layout)</a:t>
            </a:r>
          </a:p>
          <a:p>
            <a:pPr algn="ctr"/>
            <a:r>
              <a:rPr lang="en-US" sz="1400" dirty="0" smtClean="0">
                <a:solidFill>
                  <a:srgbClr val="000000"/>
                </a:solidFill>
              </a:rPr>
              <a:t> is chosen </a:t>
            </a:r>
            <a:r>
              <a:rPr lang="en-US" sz="1400" dirty="0">
                <a:solidFill>
                  <a:srgbClr val="000000"/>
                </a:solidFill>
              </a:rPr>
              <a:t>for each.  </a:t>
            </a:r>
          </a:p>
          <a:p>
            <a:pPr algn="ctr"/>
            <a:endParaRPr lang="en-US" sz="1300" dirty="0">
              <a:solidFill>
                <a:srgbClr val="000000"/>
              </a:solidFill>
            </a:endParaRPr>
          </a:p>
        </p:txBody>
      </p:sp>
      <p:sp>
        <p:nvSpPr>
          <p:cNvPr id="18" name="TextBox 17"/>
          <p:cNvSpPr txBox="1"/>
          <p:nvPr/>
        </p:nvSpPr>
        <p:spPr>
          <a:xfrm>
            <a:off x="273441" y="3790210"/>
            <a:ext cx="1822102" cy="492443"/>
          </a:xfrm>
          <a:prstGeom prst="rect">
            <a:avLst/>
          </a:prstGeom>
          <a:noFill/>
        </p:spPr>
        <p:txBody>
          <a:bodyPr wrap="none" rtlCol="0">
            <a:spAutoFit/>
          </a:bodyPr>
          <a:lstStyle/>
          <a:p>
            <a:pPr algn="ctr"/>
            <a:r>
              <a:rPr lang="en-US" sz="1300" smtClean="0">
                <a:solidFill>
                  <a:srgbClr val="000000"/>
                </a:solidFill>
              </a:rPr>
              <a:t>Power/performance</a:t>
            </a:r>
          </a:p>
          <a:p>
            <a:pPr algn="ctr"/>
            <a:r>
              <a:rPr lang="en-US" sz="1300" smtClean="0">
                <a:solidFill>
                  <a:srgbClr val="000000"/>
                </a:solidFill>
              </a:rPr>
              <a:t>optimized</a:t>
            </a:r>
            <a:endParaRPr lang="en-US" sz="1300">
              <a:solidFill>
                <a:srgbClr val="000000"/>
              </a:solidFill>
            </a:endParaRPr>
          </a:p>
        </p:txBody>
      </p:sp>
      <p:sp>
        <p:nvSpPr>
          <p:cNvPr id="19" name="TextBox 18"/>
          <p:cNvSpPr txBox="1"/>
          <p:nvPr/>
        </p:nvSpPr>
        <p:spPr>
          <a:xfrm>
            <a:off x="6602004" y="3801740"/>
            <a:ext cx="1951175" cy="492443"/>
          </a:xfrm>
          <a:prstGeom prst="rect">
            <a:avLst/>
          </a:prstGeom>
          <a:noFill/>
        </p:spPr>
        <p:txBody>
          <a:bodyPr wrap="none" rtlCol="0">
            <a:spAutoFit/>
          </a:bodyPr>
          <a:lstStyle/>
          <a:p>
            <a:pPr algn="ctr"/>
            <a:r>
              <a:rPr lang="en-US" sz="1300" smtClean="0">
                <a:solidFill>
                  <a:srgbClr val="000000"/>
                </a:solidFill>
              </a:rPr>
              <a:t>Implementation time</a:t>
            </a:r>
          </a:p>
          <a:p>
            <a:pPr algn="ctr"/>
            <a:r>
              <a:rPr lang="en-US" sz="1300" smtClean="0">
                <a:solidFill>
                  <a:srgbClr val="000000"/>
                </a:solidFill>
              </a:rPr>
              <a:t>optimized</a:t>
            </a:r>
            <a:endParaRPr lang="en-US" sz="1300">
              <a:solidFill>
                <a:srgbClr val="000000"/>
              </a:solidFill>
            </a:endParaRPr>
          </a:p>
        </p:txBody>
      </p:sp>
      <p:sp>
        <p:nvSpPr>
          <p:cNvPr id="20" name="Left-Right Arrow 19"/>
          <p:cNvSpPr/>
          <p:nvPr/>
        </p:nvSpPr>
        <p:spPr bwMode="auto">
          <a:xfrm>
            <a:off x="2277952" y="3879051"/>
            <a:ext cx="4021304" cy="405044"/>
          </a:xfrm>
          <a:prstGeom prst="leftRightArrow">
            <a:avLst/>
          </a:prstGeom>
          <a:solidFill>
            <a:schemeClr val="accent2">
              <a:lumMod val="60000"/>
              <a:lumOff val="4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300" b="1" smtClean="0">
              <a:solidFill>
                <a:srgbClr val="000000"/>
              </a:solidFill>
            </a:endParaRPr>
          </a:p>
        </p:txBody>
      </p:sp>
      <p:sp>
        <p:nvSpPr>
          <p:cNvPr id="21" name="Right Arrow 20"/>
          <p:cNvSpPr/>
          <p:nvPr/>
        </p:nvSpPr>
        <p:spPr bwMode="auto">
          <a:xfrm>
            <a:off x="340835" y="4609218"/>
            <a:ext cx="8101595" cy="225025"/>
          </a:xfrm>
          <a:prstGeom prst="rightArrow">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400" smtClean="0">
              <a:solidFill>
                <a:srgbClr val="3333CC"/>
              </a:solidFill>
            </a:endParaRPr>
          </a:p>
        </p:txBody>
      </p:sp>
      <p:sp>
        <p:nvSpPr>
          <p:cNvPr id="22" name="TextBox 21"/>
          <p:cNvSpPr txBox="1"/>
          <p:nvPr/>
        </p:nvSpPr>
        <p:spPr>
          <a:xfrm>
            <a:off x="175320" y="628210"/>
            <a:ext cx="6759736" cy="369332"/>
          </a:xfrm>
          <a:prstGeom prst="rect">
            <a:avLst/>
          </a:prstGeom>
          <a:noFill/>
        </p:spPr>
        <p:txBody>
          <a:bodyPr wrap="none" rtlCol="0">
            <a:spAutoFit/>
          </a:bodyPr>
          <a:lstStyle/>
          <a:p>
            <a:r>
              <a:rPr lang="en-US" dirty="0" smtClean="0">
                <a:solidFill>
                  <a:srgbClr val="2D2D8A"/>
                </a:solidFill>
              </a:rPr>
              <a:t>Evolution of the approaches used to circuit design</a:t>
            </a:r>
            <a:r>
              <a:rPr lang="hu-HU" dirty="0" smtClean="0">
                <a:solidFill>
                  <a:srgbClr val="2D2D8A"/>
                </a:solidFill>
              </a:rPr>
              <a:t> -1</a:t>
            </a:r>
            <a:r>
              <a:rPr lang="en-US" dirty="0" smtClean="0">
                <a:solidFill>
                  <a:srgbClr val="2D2D8A"/>
                </a:solidFill>
              </a:rPr>
              <a:t> </a:t>
            </a:r>
            <a:r>
              <a:rPr lang="en-US" dirty="0" smtClean="0">
                <a:solidFill>
                  <a:srgbClr val="000000"/>
                </a:solidFill>
              </a:rPr>
              <a:t>[</a:t>
            </a:r>
            <a:r>
              <a:rPr lang="hu-HU" dirty="0" smtClean="0">
                <a:solidFill>
                  <a:srgbClr val="000000"/>
                </a:solidFill>
              </a:rPr>
              <a:t>1</a:t>
            </a:r>
            <a:r>
              <a:rPr lang="en-US" dirty="0" smtClean="0">
                <a:solidFill>
                  <a:srgbClr val="000000"/>
                </a:solidFill>
              </a:rPr>
              <a:t>]</a:t>
            </a:r>
            <a:endParaRPr lang="en-US" dirty="0">
              <a:solidFill>
                <a:srgbClr val="000000"/>
              </a:solidFill>
            </a:endParaRPr>
          </a:p>
        </p:txBody>
      </p:sp>
      <p:sp>
        <p:nvSpPr>
          <p:cNvPr id="23" name="TextBox 22"/>
          <p:cNvSpPr txBox="1"/>
          <p:nvPr/>
        </p:nvSpPr>
        <p:spPr>
          <a:xfrm>
            <a:off x="4159811" y="4361349"/>
            <a:ext cx="715972" cy="428086"/>
          </a:xfrm>
          <a:prstGeom prst="rect">
            <a:avLst/>
          </a:prstGeom>
          <a:noFill/>
        </p:spPr>
        <p:txBody>
          <a:bodyPr wrap="none" rtlCol="0">
            <a:spAutoFit/>
          </a:bodyPr>
          <a:lstStyle/>
          <a:p>
            <a:r>
              <a:rPr lang="en-US" sz="1300" smtClean="0">
                <a:solidFill>
                  <a:srgbClr val="000000"/>
                </a:solidFill>
              </a:rPr>
              <a:t>Trend</a:t>
            </a:r>
            <a:endParaRPr lang="en-US" sz="1300">
              <a:solidFill>
                <a:srgbClr val="000000"/>
              </a:solidFill>
            </a:endParaRPr>
          </a:p>
        </p:txBody>
      </p:sp>
      <p:sp>
        <p:nvSpPr>
          <p:cNvPr id="25" name="Title 1"/>
          <p:cNvSpPr>
            <a:spLocks noGrp="1"/>
          </p:cNvSpPr>
          <p:nvPr>
            <p:ph type="title"/>
          </p:nvPr>
        </p:nvSpPr>
        <p:spPr>
          <a:xfrm>
            <a:off x="0" y="0"/>
            <a:ext cx="9144000" cy="393700"/>
          </a:xfrm>
        </p:spPr>
        <p:txBody>
          <a:bodyPr/>
          <a:lstStyle/>
          <a:p>
            <a:r>
              <a:rPr lang="hu-HU" dirty="0"/>
              <a:t>1. Evolution of </a:t>
            </a:r>
            <a:r>
              <a:rPr lang="en-US" dirty="0"/>
              <a:t>ARM </a:t>
            </a:r>
            <a:r>
              <a:rPr lang="hu-HU" dirty="0" smtClean="0"/>
              <a:t>(4)</a:t>
            </a:r>
            <a:endParaRPr lang="en-US" dirty="0"/>
          </a:p>
        </p:txBody>
      </p:sp>
    </p:spTree>
    <p:extLst>
      <p:ext uri="{BB962C8B-B14F-4D97-AF65-F5344CB8AC3E}">
        <p14:creationId xmlns:p14="http://schemas.microsoft.com/office/powerpoint/2010/main" val="303540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fill="hold"/>
                                        <p:tgtEl>
                                          <p:spTgt spid="18"/>
                                        </p:tgtEl>
                                        <p:attrNameLst>
                                          <p:attrName>ppt_x</p:attrName>
                                        </p:attrNameLst>
                                      </p:cBhvr>
                                      <p:tavLst>
                                        <p:tav tm="0">
                                          <p:val>
                                            <p:strVal val="#ppt_x"/>
                                          </p:val>
                                        </p:tav>
                                        <p:tav tm="100000">
                                          <p:val>
                                            <p:strVal val="#ppt_x"/>
                                          </p:val>
                                        </p:tav>
                                      </p:tavLst>
                                    </p:anim>
                                    <p:anim calcmode="lin" valueType="num">
                                      <p:cBhvr additive="base">
                                        <p:cTn id="64" dur="500" fill="hold"/>
                                        <p:tgtEl>
                                          <p:spTgt spid="1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ppt_x"/>
                                          </p:val>
                                        </p:tav>
                                        <p:tav tm="100000">
                                          <p:val>
                                            <p:strVal val="#ppt_x"/>
                                          </p:val>
                                        </p:tav>
                                      </p:tavLst>
                                    </p:anim>
                                    <p:anim calcmode="lin" valueType="num">
                                      <p:cBhvr additive="base">
                                        <p:cTn id="7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ppt_x"/>
                                          </p:val>
                                        </p:tav>
                                        <p:tav tm="100000">
                                          <p:val>
                                            <p:strVal val="#ppt_x"/>
                                          </p:val>
                                        </p:tav>
                                      </p:tavLst>
                                    </p:anim>
                                    <p:anim calcmode="lin" valueType="num">
                                      <p:cBhvr additive="base">
                                        <p:cTn id="78" dur="500" fill="hold"/>
                                        <p:tgtEl>
                                          <p:spTgt spid="21"/>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500" fill="hold"/>
                                        <p:tgtEl>
                                          <p:spTgt spid="23"/>
                                        </p:tgtEl>
                                        <p:attrNameLst>
                                          <p:attrName>ppt_x</p:attrName>
                                        </p:attrNameLst>
                                      </p:cBhvr>
                                      <p:tavLst>
                                        <p:tav tm="0">
                                          <p:val>
                                            <p:strVal val="#ppt_x"/>
                                          </p:val>
                                        </p:tav>
                                        <p:tav tm="100000">
                                          <p:val>
                                            <p:strVal val="#ppt_x"/>
                                          </p:val>
                                        </p:tav>
                                      </p:tavLst>
                                    </p:anim>
                                    <p:anim calcmode="lin" valueType="num">
                                      <p:cBhvr additive="base">
                                        <p:cTn id="8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p:bldP spid="9" grpId="0"/>
      <p:bldP spid="12" grpId="0" animBg="1"/>
      <p:bldP spid="13" grpId="0" animBg="1"/>
      <p:bldP spid="14" grpId="0" animBg="1"/>
      <p:bldP spid="15" grpId="0"/>
      <p:bldP spid="16" grpId="0"/>
      <p:bldP spid="17" grpId="0"/>
      <p:bldP spid="18" grpId="0"/>
      <p:bldP spid="19" grpId="0"/>
      <p:bldP spid="20" grpId="0" animBg="1"/>
      <p:bldP spid="21" grpId="0" animBg="1"/>
      <p:bldP spid="23"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2F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841375" y="1583795"/>
            <a:ext cx="7359650" cy="473655"/>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en-US" sz="1900" dirty="0" smtClean="0">
                <a:solidFill>
                  <a:srgbClr val="FFFFFF"/>
                </a:solidFill>
              </a:rPr>
              <a:t>2.</a:t>
            </a:r>
            <a:r>
              <a:rPr lang="hu-HU" sz="1900" dirty="0" smtClean="0">
                <a:solidFill>
                  <a:srgbClr val="FFFFFF"/>
                </a:solidFill>
              </a:rPr>
              <a:t>3</a:t>
            </a:r>
            <a:r>
              <a:rPr lang="en-US" sz="1900" dirty="0" smtClean="0">
                <a:solidFill>
                  <a:srgbClr val="FFFFFF"/>
                </a:solidFill>
              </a:rPr>
              <a:t> </a:t>
            </a:r>
            <a:r>
              <a:rPr lang="en-US" sz="1900" dirty="0">
                <a:solidFill>
                  <a:srgbClr val="FFFFFF"/>
                </a:solidFill>
              </a:rPr>
              <a:t>ISA extensions </a:t>
            </a:r>
            <a:r>
              <a:rPr lang="hu-HU" sz="1900" dirty="0" smtClean="0">
                <a:solidFill>
                  <a:srgbClr val="FFFFFF"/>
                </a:solidFill>
              </a:rPr>
              <a:t>introduced </a:t>
            </a:r>
            <a:r>
              <a:rPr lang="en-US" sz="1900" dirty="0" smtClean="0">
                <a:solidFill>
                  <a:srgbClr val="FFFFFF"/>
                </a:solidFill>
              </a:rPr>
              <a:t>to </a:t>
            </a:r>
            <a:r>
              <a:rPr lang="en-US" sz="1900" dirty="0">
                <a:solidFill>
                  <a:srgbClr val="FFFFFF"/>
                </a:solidFill>
              </a:rPr>
              <a:t>reduce </a:t>
            </a:r>
            <a:r>
              <a:rPr lang="en-US" sz="1900" dirty="0" smtClean="0">
                <a:solidFill>
                  <a:srgbClr val="FFFFFF"/>
                </a:solidFill>
              </a:rPr>
              <a:t>code size</a:t>
            </a:r>
            <a:endParaRPr lang="en-US" sz="1900" dirty="0">
              <a:solidFill>
                <a:srgbClr val="FFFFFF"/>
              </a:solidFill>
            </a:endParaRPr>
          </a:p>
        </p:txBody>
      </p:sp>
      <p:sp>
        <p:nvSpPr>
          <p:cNvPr id="2" name="TextBox 1"/>
          <p:cNvSpPr txBox="1"/>
          <p:nvPr/>
        </p:nvSpPr>
        <p:spPr>
          <a:xfrm>
            <a:off x="3431036" y="2573905"/>
            <a:ext cx="1996059" cy="369332"/>
          </a:xfrm>
          <a:prstGeom prst="rect">
            <a:avLst/>
          </a:prstGeom>
          <a:noFill/>
        </p:spPr>
        <p:txBody>
          <a:bodyPr wrap="none" rtlCol="0">
            <a:spAutoFit/>
          </a:bodyPr>
          <a:lstStyle/>
          <a:p>
            <a:r>
              <a:rPr lang="hu-HU" dirty="0" smtClean="0">
                <a:solidFill>
                  <a:schemeClr val="bg1"/>
                </a:solidFill>
              </a:rPr>
              <a:t>(Not discussed)</a:t>
            </a:r>
            <a:endParaRPr lang="en-US" dirty="0">
              <a:solidFill>
                <a:schemeClr val="bg1"/>
              </a:solidFill>
            </a:endParaRPr>
          </a:p>
        </p:txBody>
      </p:sp>
    </p:spTree>
    <p:extLst>
      <p:ext uri="{BB962C8B-B14F-4D97-AF65-F5344CB8AC3E}">
        <p14:creationId xmlns:p14="http://schemas.microsoft.com/office/powerpoint/2010/main" val="199766874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hu-HU" dirty="0"/>
              <a:t>2.3.1 ISA extensions introduced to reduce code size - Overview (1</a:t>
            </a:r>
            <a:r>
              <a:rPr lang="hu-HU" dirty="0" smtClean="0"/>
              <a:t>)</a:t>
            </a:r>
            <a:endParaRPr lang="hu-HU" dirty="0"/>
          </a:p>
        </p:txBody>
      </p:sp>
      <p:grpSp>
        <p:nvGrpSpPr>
          <p:cNvPr id="17" name="Group 16"/>
          <p:cNvGrpSpPr/>
          <p:nvPr/>
        </p:nvGrpSpPr>
        <p:grpSpPr>
          <a:xfrm>
            <a:off x="29701" y="1609047"/>
            <a:ext cx="9132809" cy="1954462"/>
            <a:chOff x="29701" y="1384528"/>
            <a:chExt cx="9132809" cy="1954462"/>
          </a:xfrm>
        </p:grpSpPr>
        <p:sp>
          <p:nvSpPr>
            <p:cNvPr id="18" name="Text Box 7"/>
            <p:cNvSpPr txBox="1">
              <a:spLocks noChangeArrowheads="1"/>
            </p:cNvSpPr>
            <p:nvPr/>
          </p:nvSpPr>
          <p:spPr bwMode="auto">
            <a:xfrm>
              <a:off x="29701" y="2185972"/>
              <a:ext cx="220203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US" altLang="en-US" sz="1300" b="1" dirty="0">
                  <a:solidFill>
                    <a:srgbClr val="000000"/>
                  </a:solidFill>
                </a:rPr>
                <a:t>ISA </a:t>
              </a:r>
              <a:r>
                <a:rPr lang="en-US" altLang="en-US" sz="1300" b="1" dirty="0" smtClean="0">
                  <a:solidFill>
                    <a:srgbClr val="000000"/>
                  </a:solidFill>
                </a:rPr>
                <a:t>extensions</a:t>
              </a:r>
              <a:endParaRPr lang="hu-HU" altLang="en-US" sz="1300" b="1" dirty="0" smtClean="0">
                <a:solidFill>
                  <a:srgbClr val="000000"/>
                </a:solidFill>
              </a:endParaRPr>
            </a:p>
            <a:p>
              <a:pPr algn="ctr">
                <a:spcBef>
                  <a:spcPct val="0"/>
                </a:spcBef>
                <a:buClrTx/>
                <a:buSzTx/>
                <a:buFontTx/>
                <a:buNone/>
              </a:pPr>
              <a:r>
                <a:rPr lang="en-US" altLang="en-US" sz="1300" b="1" dirty="0" smtClean="0">
                  <a:solidFill>
                    <a:srgbClr val="000000"/>
                  </a:solidFill>
                </a:rPr>
                <a:t> </a:t>
              </a:r>
              <a:r>
                <a:rPr lang="hu-HU" altLang="en-US" sz="1300" b="1" dirty="0" smtClean="0">
                  <a:solidFill>
                    <a:srgbClr val="000000"/>
                  </a:solidFill>
                </a:rPr>
                <a:t>to</a:t>
              </a:r>
              <a:r>
                <a:rPr lang="en-US" altLang="en-US" sz="1300" b="1" dirty="0" smtClean="0">
                  <a:solidFill>
                    <a:srgbClr val="000000"/>
                  </a:solidFill>
                </a:rPr>
                <a:t> </a:t>
              </a:r>
              <a:r>
                <a:rPr lang="hu-HU" altLang="en-US" sz="1300" b="1" dirty="0" smtClean="0">
                  <a:solidFill>
                    <a:srgbClr val="000000"/>
                  </a:solidFill>
                </a:rPr>
                <a:t>enhance</a:t>
              </a:r>
            </a:p>
            <a:p>
              <a:pPr algn="ctr">
                <a:spcBef>
                  <a:spcPct val="0"/>
                </a:spcBef>
                <a:buClrTx/>
                <a:buSzTx/>
                <a:buFontTx/>
                <a:buNone/>
              </a:pPr>
              <a:r>
                <a:rPr lang="hu-HU" altLang="en-US" sz="1300" b="1" dirty="0" smtClean="0">
                  <a:solidFill>
                    <a:srgbClr val="000000"/>
                  </a:solidFill>
                </a:rPr>
                <a:t> </a:t>
              </a:r>
              <a:r>
                <a:rPr lang="en-US" altLang="en-US" sz="1300" b="1" dirty="0" smtClean="0">
                  <a:solidFill>
                    <a:srgbClr val="000000"/>
                  </a:solidFill>
                </a:rPr>
                <a:t>compute capabilities</a:t>
              </a:r>
              <a:endParaRPr lang="en-US" altLang="en-US" sz="1300" b="1" dirty="0">
                <a:solidFill>
                  <a:srgbClr val="000000"/>
                </a:solidFill>
              </a:endParaRPr>
            </a:p>
          </p:txBody>
        </p:sp>
        <p:sp>
          <p:nvSpPr>
            <p:cNvPr id="19" name="Text Box 16"/>
            <p:cNvSpPr txBox="1">
              <a:spLocks noChangeArrowheads="1"/>
            </p:cNvSpPr>
            <p:nvPr/>
          </p:nvSpPr>
          <p:spPr bwMode="auto">
            <a:xfrm>
              <a:off x="3446875" y="1384528"/>
              <a:ext cx="2079824" cy="24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r>
                <a:rPr lang="en-US" altLang="en-US" sz="1300" b="1" dirty="0" smtClean="0">
                  <a:solidFill>
                    <a:srgbClr val="000000"/>
                  </a:solidFill>
                </a:rPr>
                <a:t>ARM</a:t>
              </a:r>
              <a:r>
                <a:rPr lang="hu-HU" altLang="en-US" sz="1300" b="1" dirty="0" smtClean="0">
                  <a:solidFill>
                    <a:srgbClr val="000000"/>
                  </a:solidFill>
                </a:rPr>
                <a:t>’s ISA extensions </a:t>
              </a:r>
              <a:endParaRPr lang="en-US" altLang="en-US" sz="1300" b="1" dirty="0">
                <a:solidFill>
                  <a:srgbClr val="000000"/>
                </a:solidFill>
              </a:endParaRPr>
            </a:p>
          </p:txBody>
        </p:sp>
        <p:sp>
          <p:nvSpPr>
            <p:cNvPr id="20" name="Line 17"/>
            <p:cNvSpPr>
              <a:spLocks noChangeShapeType="1"/>
            </p:cNvSpPr>
            <p:nvPr/>
          </p:nvSpPr>
          <p:spPr bwMode="auto">
            <a:xfrm flipV="1">
              <a:off x="1161329" y="1953043"/>
              <a:ext cx="6768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21" name="Line 22"/>
            <p:cNvSpPr>
              <a:spLocks noChangeShapeType="1"/>
            </p:cNvSpPr>
            <p:nvPr/>
          </p:nvSpPr>
          <p:spPr bwMode="auto">
            <a:xfrm>
              <a:off x="4481990" y="1681979"/>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23" name="Line 25"/>
            <p:cNvSpPr>
              <a:spLocks noChangeShapeType="1"/>
            </p:cNvSpPr>
            <p:nvPr/>
          </p:nvSpPr>
          <p:spPr bwMode="auto">
            <a:xfrm>
              <a:off x="1152307" y="1953043"/>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37" name="Line 29"/>
            <p:cNvSpPr>
              <a:spLocks noChangeShapeType="1"/>
            </p:cNvSpPr>
            <p:nvPr/>
          </p:nvSpPr>
          <p:spPr bwMode="auto">
            <a:xfrm flipH="1">
              <a:off x="7941164" y="1946671"/>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38" name="Text Box 7"/>
            <p:cNvSpPr txBox="1">
              <a:spLocks noChangeArrowheads="1"/>
            </p:cNvSpPr>
            <p:nvPr/>
          </p:nvSpPr>
          <p:spPr bwMode="auto">
            <a:xfrm>
              <a:off x="4166955" y="2187694"/>
              <a:ext cx="274530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dirty="0" smtClean="0">
                  <a:solidFill>
                    <a:srgbClr val="000000"/>
                  </a:solidFill>
                </a:rPr>
                <a:t>ISA extensions</a:t>
              </a:r>
            </a:p>
            <a:p>
              <a:pPr algn="ctr">
                <a:spcBef>
                  <a:spcPct val="0"/>
                </a:spcBef>
                <a:buClrTx/>
                <a:buSzTx/>
                <a:buFontTx/>
                <a:buNone/>
              </a:pPr>
              <a:r>
                <a:rPr lang="hu-HU" altLang="en-US" sz="1300" b="1" dirty="0" smtClean="0">
                  <a:solidFill>
                    <a:srgbClr val="000000"/>
                  </a:solidFill>
                </a:rPr>
                <a:t> to speed up </a:t>
              </a:r>
            </a:p>
            <a:p>
              <a:pPr algn="ctr">
                <a:spcBef>
                  <a:spcPct val="0"/>
                </a:spcBef>
                <a:buClrTx/>
                <a:buSzTx/>
                <a:buFontTx/>
                <a:buNone/>
              </a:pPr>
              <a:r>
                <a:rPr lang="hu-HU" altLang="en-US" sz="1300" b="1" dirty="0" smtClean="0">
                  <a:solidFill>
                    <a:srgbClr val="000000"/>
                  </a:solidFill>
                </a:rPr>
                <a:t>the execution of bytecodes</a:t>
              </a:r>
              <a:endParaRPr lang="en-US" altLang="en-US" sz="1300" b="1" dirty="0">
                <a:solidFill>
                  <a:srgbClr val="000000"/>
                </a:solidFill>
              </a:endParaRPr>
            </a:p>
          </p:txBody>
        </p:sp>
        <p:sp>
          <p:nvSpPr>
            <p:cNvPr id="39" name="Oval 13"/>
            <p:cNvSpPr>
              <a:spLocks noChangeArrowheads="1"/>
            </p:cNvSpPr>
            <p:nvPr/>
          </p:nvSpPr>
          <p:spPr bwMode="auto">
            <a:xfrm>
              <a:off x="5530359" y="2129287"/>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40" name="Line 25"/>
            <p:cNvSpPr>
              <a:spLocks noChangeShapeType="1"/>
            </p:cNvSpPr>
            <p:nvPr/>
          </p:nvSpPr>
          <p:spPr bwMode="auto">
            <a:xfrm>
              <a:off x="5564967" y="1957873"/>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41" name="Text Box 7"/>
            <p:cNvSpPr txBox="1">
              <a:spLocks noChangeArrowheads="1"/>
            </p:cNvSpPr>
            <p:nvPr/>
          </p:nvSpPr>
          <p:spPr bwMode="auto">
            <a:xfrm>
              <a:off x="6735446" y="2216804"/>
              <a:ext cx="2427064"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dirty="0" smtClean="0">
                  <a:solidFill>
                    <a:srgbClr val="000000"/>
                  </a:solidFill>
                </a:rPr>
                <a:t>ISA extensions</a:t>
              </a:r>
            </a:p>
            <a:p>
              <a:pPr algn="ctr">
                <a:spcBef>
                  <a:spcPct val="0"/>
                </a:spcBef>
                <a:buClrTx/>
                <a:buSzTx/>
                <a:buFontTx/>
                <a:buNone/>
              </a:pPr>
              <a:r>
                <a:rPr lang="hu-HU" altLang="en-US" sz="1300" b="1" dirty="0" smtClean="0">
                  <a:solidFill>
                    <a:srgbClr val="000000"/>
                  </a:solidFill>
                </a:rPr>
                <a:t> to enhance</a:t>
              </a:r>
            </a:p>
            <a:p>
              <a:pPr algn="ctr">
                <a:spcBef>
                  <a:spcPct val="0"/>
                </a:spcBef>
                <a:buClrTx/>
                <a:buSzTx/>
                <a:buFontTx/>
                <a:buNone/>
              </a:pPr>
              <a:r>
                <a:rPr lang="hu-HU" altLang="en-US" sz="1300" b="1" dirty="0" smtClean="0">
                  <a:solidFill>
                    <a:srgbClr val="000000"/>
                  </a:solidFill>
                </a:rPr>
                <a:t> security</a:t>
              </a:r>
              <a:endParaRPr lang="en-US" altLang="en-US" sz="1300" b="1" dirty="0">
                <a:solidFill>
                  <a:srgbClr val="000000"/>
                </a:solidFill>
              </a:endParaRPr>
            </a:p>
          </p:txBody>
        </p:sp>
        <p:sp>
          <p:nvSpPr>
            <p:cNvPr id="42" name="Oval 13"/>
            <p:cNvSpPr>
              <a:spLocks noChangeArrowheads="1"/>
            </p:cNvSpPr>
            <p:nvPr/>
          </p:nvSpPr>
          <p:spPr bwMode="auto">
            <a:xfrm>
              <a:off x="1111488" y="2105397"/>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43" name="Oval 13"/>
            <p:cNvSpPr>
              <a:spLocks noChangeArrowheads="1"/>
            </p:cNvSpPr>
            <p:nvPr/>
          </p:nvSpPr>
          <p:spPr bwMode="auto">
            <a:xfrm>
              <a:off x="7905576" y="2100634"/>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44" name="Text Box 7"/>
            <p:cNvSpPr txBox="1">
              <a:spLocks noChangeArrowheads="1"/>
            </p:cNvSpPr>
            <p:nvPr/>
          </p:nvSpPr>
          <p:spPr bwMode="auto">
            <a:xfrm>
              <a:off x="2321750" y="2176408"/>
              <a:ext cx="184520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dirty="0" smtClean="0">
                  <a:solidFill>
                    <a:srgbClr val="000000"/>
                  </a:solidFill>
                </a:rPr>
                <a:t>ISA extensions</a:t>
              </a:r>
            </a:p>
            <a:p>
              <a:pPr algn="ctr">
                <a:spcBef>
                  <a:spcPct val="0"/>
                </a:spcBef>
                <a:buClrTx/>
                <a:buSzTx/>
                <a:buFontTx/>
                <a:buNone/>
              </a:pPr>
              <a:r>
                <a:rPr lang="hu-HU" altLang="en-US" sz="1300" b="1" dirty="0" smtClean="0">
                  <a:solidFill>
                    <a:srgbClr val="000000"/>
                  </a:solidFill>
                </a:rPr>
                <a:t> to reduce</a:t>
              </a:r>
            </a:p>
            <a:p>
              <a:pPr algn="ctr">
                <a:spcBef>
                  <a:spcPct val="0"/>
                </a:spcBef>
                <a:buClrTx/>
                <a:buSzTx/>
                <a:buFontTx/>
                <a:buNone/>
              </a:pPr>
              <a:r>
                <a:rPr lang="hu-HU" altLang="en-US" sz="1300" b="1" dirty="0" smtClean="0">
                  <a:solidFill>
                    <a:srgbClr val="000000"/>
                  </a:solidFill>
                </a:rPr>
                <a:t> code size</a:t>
              </a:r>
              <a:endParaRPr lang="en-US" altLang="en-US" sz="1300" b="1" dirty="0">
                <a:solidFill>
                  <a:srgbClr val="000000"/>
                </a:solidFill>
              </a:endParaRPr>
            </a:p>
          </p:txBody>
        </p:sp>
        <p:sp>
          <p:nvSpPr>
            <p:cNvPr id="45" name="Oval 13"/>
            <p:cNvSpPr>
              <a:spLocks noChangeArrowheads="1"/>
            </p:cNvSpPr>
            <p:nvPr/>
          </p:nvSpPr>
          <p:spPr bwMode="auto">
            <a:xfrm>
              <a:off x="3197015" y="2129085"/>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46" name="Line 25"/>
            <p:cNvSpPr>
              <a:spLocks noChangeShapeType="1"/>
            </p:cNvSpPr>
            <p:nvPr/>
          </p:nvSpPr>
          <p:spPr bwMode="auto">
            <a:xfrm>
              <a:off x="3231623" y="1952129"/>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47" name="TextBox 46"/>
            <p:cNvSpPr txBox="1"/>
            <p:nvPr/>
          </p:nvSpPr>
          <p:spPr>
            <a:xfrm>
              <a:off x="566555" y="3046602"/>
              <a:ext cx="1135247" cy="292388"/>
            </a:xfrm>
            <a:prstGeom prst="rect">
              <a:avLst/>
            </a:prstGeom>
            <a:noFill/>
          </p:spPr>
          <p:txBody>
            <a:bodyPr wrap="none" rtlCol="0">
              <a:spAutoFit/>
            </a:bodyPr>
            <a:lstStyle/>
            <a:p>
              <a:r>
                <a:rPr lang="hu-HU" sz="1300" i="1" dirty="0" smtClean="0"/>
                <a:t>Section 2.2</a:t>
              </a:r>
              <a:endParaRPr lang="en-US" sz="1300" i="1" dirty="0"/>
            </a:p>
          </p:txBody>
        </p:sp>
        <p:sp>
          <p:nvSpPr>
            <p:cNvPr id="48" name="TextBox 47"/>
            <p:cNvSpPr txBox="1"/>
            <p:nvPr/>
          </p:nvSpPr>
          <p:spPr>
            <a:xfrm>
              <a:off x="2671668" y="3046602"/>
              <a:ext cx="1135247" cy="292388"/>
            </a:xfrm>
            <a:prstGeom prst="rect">
              <a:avLst/>
            </a:prstGeom>
            <a:noFill/>
          </p:spPr>
          <p:txBody>
            <a:bodyPr wrap="none" rtlCol="0">
              <a:spAutoFit/>
            </a:bodyPr>
            <a:lstStyle/>
            <a:p>
              <a:r>
                <a:rPr lang="hu-HU" sz="1300" i="1" dirty="0" smtClean="0"/>
                <a:t>Section 2.3</a:t>
              </a:r>
              <a:endParaRPr lang="en-US" sz="1300" i="1" dirty="0"/>
            </a:p>
          </p:txBody>
        </p:sp>
        <p:sp>
          <p:nvSpPr>
            <p:cNvPr id="49" name="TextBox 48"/>
            <p:cNvSpPr txBox="1"/>
            <p:nvPr/>
          </p:nvSpPr>
          <p:spPr>
            <a:xfrm>
              <a:off x="5011928" y="3046602"/>
              <a:ext cx="1135247" cy="292388"/>
            </a:xfrm>
            <a:prstGeom prst="rect">
              <a:avLst/>
            </a:prstGeom>
            <a:noFill/>
          </p:spPr>
          <p:txBody>
            <a:bodyPr wrap="none" rtlCol="0">
              <a:spAutoFit/>
            </a:bodyPr>
            <a:lstStyle/>
            <a:p>
              <a:r>
                <a:rPr lang="hu-HU" sz="1300" i="1" dirty="0" smtClean="0"/>
                <a:t>Section 2.4</a:t>
              </a:r>
              <a:endParaRPr lang="en-US" sz="1300" i="1" dirty="0"/>
            </a:p>
          </p:txBody>
        </p:sp>
        <p:sp>
          <p:nvSpPr>
            <p:cNvPr id="50" name="TextBox 49"/>
            <p:cNvSpPr txBox="1"/>
            <p:nvPr/>
          </p:nvSpPr>
          <p:spPr>
            <a:xfrm>
              <a:off x="7397193" y="3046602"/>
              <a:ext cx="1135247" cy="292388"/>
            </a:xfrm>
            <a:prstGeom prst="rect">
              <a:avLst/>
            </a:prstGeom>
            <a:noFill/>
          </p:spPr>
          <p:txBody>
            <a:bodyPr wrap="none" rtlCol="0">
              <a:spAutoFit/>
            </a:bodyPr>
            <a:lstStyle/>
            <a:p>
              <a:r>
                <a:rPr lang="hu-HU" sz="1300" i="1" dirty="0" smtClean="0"/>
                <a:t>Section 2.5</a:t>
              </a:r>
              <a:endParaRPr lang="en-US" sz="1300" i="1" dirty="0"/>
            </a:p>
          </p:txBody>
        </p:sp>
      </p:grpSp>
      <p:sp>
        <p:nvSpPr>
          <p:cNvPr id="51" name="Rounded Rectangle 50"/>
          <p:cNvSpPr/>
          <p:nvPr/>
        </p:nvSpPr>
        <p:spPr bwMode="auto">
          <a:xfrm>
            <a:off x="2135163" y="2393379"/>
            <a:ext cx="2076797" cy="1215641"/>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400" b="0" i="0" u="none" strike="noStrike" cap="none" normalizeH="0" baseline="0" smtClean="0">
              <a:ln>
                <a:noFill/>
              </a:ln>
              <a:solidFill>
                <a:schemeClr val="tx1"/>
              </a:solidFill>
              <a:effectLst/>
              <a:latin typeface="Verdana" pitchFamily="34" charset="0"/>
            </a:endParaRPr>
          </a:p>
        </p:txBody>
      </p:sp>
      <p:sp>
        <p:nvSpPr>
          <p:cNvPr id="25" name="TextBox 24"/>
          <p:cNvSpPr txBox="1"/>
          <p:nvPr/>
        </p:nvSpPr>
        <p:spPr>
          <a:xfrm>
            <a:off x="188913" y="634960"/>
            <a:ext cx="8028929" cy="684803"/>
          </a:xfrm>
          <a:prstGeom prst="rect">
            <a:avLst/>
          </a:prstGeom>
          <a:noFill/>
        </p:spPr>
        <p:txBody>
          <a:bodyPr wrap="none" rtlCol="0">
            <a:spAutoFit/>
          </a:bodyPr>
          <a:lstStyle/>
          <a:p>
            <a:pPr>
              <a:spcAft>
                <a:spcPts val="300"/>
              </a:spcAft>
            </a:pPr>
            <a:r>
              <a:rPr lang="hu-HU" dirty="0" smtClean="0">
                <a:solidFill>
                  <a:schemeClr val="accent6"/>
                </a:solidFill>
              </a:rPr>
              <a:t>2.3 ISA extensions introduced to reduce code size</a:t>
            </a:r>
          </a:p>
          <a:p>
            <a:r>
              <a:rPr lang="hu-HU" dirty="0" smtClean="0">
                <a:solidFill>
                  <a:schemeClr val="accent6"/>
                </a:solidFill>
              </a:rPr>
              <a:t>2.3.1 </a:t>
            </a:r>
            <a:r>
              <a:rPr lang="hu-HU" dirty="0">
                <a:solidFill>
                  <a:schemeClr val="accent6"/>
                </a:solidFill>
              </a:rPr>
              <a:t>ISA extensions introduced to reduce code size </a:t>
            </a:r>
            <a:r>
              <a:rPr lang="hu-HU" dirty="0" smtClean="0">
                <a:solidFill>
                  <a:schemeClr val="accent6"/>
                </a:solidFill>
              </a:rPr>
              <a:t>- Overview (1)</a:t>
            </a:r>
            <a:endParaRPr lang="hu-HU" dirty="0">
              <a:solidFill>
                <a:schemeClr val="accent6"/>
              </a:solidFill>
            </a:endParaRPr>
          </a:p>
        </p:txBody>
      </p:sp>
    </p:spTree>
    <p:extLst>
      <p:ext uri="{BB962C8B-B14F-4D97-AF65-F5344CB8AC3E}">
        <p14:creationId xmlns:p14="http://schemas.microsoft.com/office/powerpoint/2010/main" val="133424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2.3.1 ISA extensions introduced to reduce code size - Overview (2)</a:t>
            </a:r>
            <a:endParaRPr lang="en-US" dirty="0"/>
          </a:p>
        </p:txBody>
      </p:sp>
      <p:grpSp>
        <p:nvGrpSpPr>
          <p:cNvPr id="3" name="Group 2"/>
          <p:cNvGrpSpPr/>
          <p:nvPr/>
        </p:nvGrpSpPr>
        <p:grpSpPr>
          <a:xfrm>
            <a:off x="422123" y="1138843"/>
            <a:ext cx="8372833" cy="5705072"/>
            <a:chOff x="296863" y="1138843"/>
            <a:chExt cx="8372833" cy="5705072"/>
          </a:xfrm>
        </p:grpSpPr>
        <p:grpSp>
          <p:nvGrpSpPr>
            <p:cNvPr id="4" name="Group 3"/>
            <p:cNvGrpSpPr/>
            <p:nvPr/>
          </p:nvGrpSpPr>
          <p:grpSpPr>
            <a:xfrm>
              <a:off x="303430" y="1138843"/>
              <a:ext cx="8366266" cy="5392652"/>
              <a:chOff x="303430" y="1138843"/>
              <a:chExt cx="8366266" cy="5392652"/>
            </a:xfrm>
          </p:grpSpPr>
          <p:grpSp>
            <p:nvGrpSpPr>
              <p:cNvPr id="6" name="Group 5"/>
              <p:cNvGrpSpPr/>
              <p:nvPr/>
            </p:nvGrpSpPr>
            <p:grpSpPr>
              <a:xfrm>
                <a:off x="303430" y="1138844"/>
                <a:ext cx="8366266" cy="5392651"/>
                <a:chOff x="303430" y="1332224"/>
                <a:chExt cx="8366266" cy="5392651"/>
              </a:xfrm>
            </p:grpSpPr>
            <p:sp>
              <p:nvSpPr>
                <p:cNvPr id="11" name="Lekerekített téglalap 43"/>
                <p:cNvSpPr/>
                <p:nvPr/>
              </p:nvSpPr>
              <p:spPr>
                <a:xfrm>
                  <a:off x="1159876" y="5092868"/>
                  <a:ext cx="1188000" cy="614484"/>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0">
                    <a:solidFill>
                      <a:srgbClr val="000000"/>
                    </a:solidFill>
                    <a:ea typeface="Verdana" panose="020B0604030504040204" pitchFamily="34" charset="0"/>
                    <a:cs typeface="Verdana" panose="020B0604030504040204" pitchFamily="34" charset="0"/>
                  </a:endParaRPr>
                </a:p>
              </p:txBody>
            </p:sp>
            <p:sp>
              <p:nvSpPr>
                <p:cNvPr id="12" name="Lekerekített téglalap 42"/>
                <p:cNvSpPr/>
                <p:nvPr/>
              </p:nvSpPr>
              <p:spPr>
                <a:xfrm>
                  <a:off x="2421571" y="3689462"/>
                  <a:ext cx="1235533" cy="1980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0">
                    <a:solidFill>
                      <a:srgbClr val="000000"/>
                    </a:solidFill>
                    <a:ea typeface="Verdana" panose="020B0604030504040204" pitchFamily="34" charset="0"/>
                    <a:cs typeface="Verdana" panose="020B0604030504040204" pitchFamily="34" charset="0"/>
                  </a:endParaRPr>
                </a:p>
              </p:txBody>
            </p:sp>
            <p:sp>
              <p:nvSpPr>
                <p:cNvPr id="13" name="Lekerekített téglalap 3"/>
                <p:cNvSpPr/>
                <p:nvPr/>
              </p:nvSpPr>
              <p:spPr>
                <a:xfrm>
                  <a:off x="1208832" y="5812731"/>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a:solidFill>
                        <a:srgbClr val="FFFFFF"/>
                      </a:solidFill>
                      <a:ea typeface="Verdana" panose="020B0604030504040204" pitchFamily="34" charset="0"/>
                      <a:cs typeface="Verdana" panose="020B0604030504040204" pitchFamily="34" charset="0"/>
                    </a:rPr>
                    <a:t>ARMv4</a:t>
                  </a:r>
                </a:p>
              </p:txBody>
            </p:sp>
            <p:sp>
              <p:nvSpPr>
                <p:cNvPr id="14" name="Lekerekített téglalap 4"/>
                <p:cNvSpPr/>
                <p:nvPr/>
              </p:nvSpPr>
              <p:spPr>
                <a:xfrm>
                  <a:off x="2546368" y="5812731"/>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a:solidFill>
                        <a:srgbClr val="FFFFFF"/>
                      </a:solidFill>
                      <a:ea typeface="Verdana" panose="020B0604030504040204" pitchFamily="34" charset="0"/>
                      <a:cs typeface="Verdana" panose="020B0604030504040204" pitchFamily="34" charset="0"/>
                    </a:rPr>
                    <a:t>ARMv5</a:t>
                  </a:r>
                </a:p>
              </p:txBody>
            </p:sp>
            <p:sp>
              <p:nvSpPr>
                <p:cNvPr id="15" name="Lekerekített téglalap 5"/>
                <p:cNvSpPr/>
                <p:nvPr/>
              </p:nvSpPr>
              <p:spPr>
                <a:xfrm>
                  <a:off x="3873488" y="5812731"/>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a:solidFill>
                        <a:srgbClr val="FFFFFF"/>
                      </a:solidFill>
                      <a:ea typeface="Verdana" panose="020B0604030504040204" pitchFamily="34" charset="0"/>
                      <a:cs typeface="Verdana" panose="020B0604030504040204" pitchFamily="34" charset="0"/>
                    </a:rPr>
                    <a:t>ARMv6</a:t>
                  </a:r>
                </a:p>
              </p:txBody>
            </p:sp>
            <p:sp>
              <p:nvSpPr>
                <p:cNvPr id="16" name="Lekerekített téglalap 6"/>
                <p:cNvSpPr/>
                <p:nvPr/>
              </p:nvSpPr>
              <p:spPr>
                <a:xfrm>
                  <a:off x="6503756" y="5812731"/>
                  <a:ext cx="216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a:solidFill>
                        <a:srgbClr val="FFFFFF"/>
                      </a:solidFill>
                      <a:ea typeface="Verdana" panose="020B0604030504040204" pitchFamily="34" charset="0"/>
                      <a:cs typeface="Verdana" panose="020B0604030504040204" pitchFamily="34" charset="0"/>
                    </a:rPr>
                    <a:t>ARMv8-A</a:t>
                  </a:r>
                </a:p>
              </p:txBody>
            </p:sp>
            <p:sp>
              <p:nvSpPr>
                <p:cNvPr id="17" name="Lekerekített téglalap 7"/>
                <p:cNvSpPr/>
                <p:nvPr/>
              </p:nvSpPr>
              <p:spPr>
                <a:xfrm>
                  <a:off x="5207492" y="5812731"/>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a:solidFill>
                        <a:srgbClr val="FFFFFF"/>
                      </a:solidFill>
                      <a:ea typeface="Verdana" panose="020B0604030504040204" pitchFamily="34" charset="0"/>
                      <a:cs typeface="Verdana" panose="020B0604030504040204" pitchFamily="34" charset="0"/>
                    </a:rPr>
                    <a:t>ARMv7-A/R</a:t>
                  </a:r>
                </a:p>
              </p:txBody>
            </p:sp>
            <p:sp>
              <p:nvSpPr>
                <p:cNvPr id="18" name="Lekerekített téglalap 8"/>
                <p:cNvSpPr/>
                <p:nvPr/>
              </p:nvSpPr>
              <p:spPr>
                <a:xfrm>
                  <a:off x="2494164" y="4359415"/>
                  <a:ext cx="1116000" cy="360000"/>
                </a:xfrm>
                <a:prstGeom prst="roundRect">
                  <a:avLst/>
                </a:prstGeom>
                <a:solidFill>
                  <a:schemeClr val="bg1">
                    <a:lumMod val="85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Jazelle</a:t>
                  </a:r>
                </a:p>
                <a:p>
                  <a:pPr algn="ctr"/>
                  <a:r>
                    <a:rPr lang="hu-HU" sz="1050" dirty="0" smtClean="0">
                      <a:solidFill>
                        <a:srgbClr val="000000"/>
                      </a:solidFill>
                      <a:ea typeface="Verdana" panose="020B0604030504040204" pitchFamily="34" charset="0"/>
                      <a:cs typeface="Verdana" panose="020B0604030504040204" pitchFamily="34" charset="0"/>
                    </a:rPr>
                    <a:t>(Jazelle DBX)</a:t>
                  </a:r>
                  <a:endParaRPr lang="hu-HU" sz="1050" dirty="0">
                    <a:solidFill>
                      <a:srgbClr val="000000"/>
                    </a:solidFill>
                    <a:ea typeface="Verdana" panose="020B0604030504040204" pitchFamily="34" charset="0"/>
                    <a:cs typeface="Verdana" panose="020B0604030504040204" pitchFamily="34" charset="0"/>
                  </a:endParaRPr>
                </a:p>
              </p:txBody>
            </p:sp>
            <p:sp>
              <p:nvSpPr>
                <p:cNvPr id="19" name="Lekerekített téglalap 9"/>
                <p:cNvSpPr/>
                <p:nvPr/>
              </p:nvSpPr>
              <p:spPr>
                <a:xfrm>
                  <a:off x="2521494" y="3903955"/>
                  <a:ext cx="1086534" cy="360000"/>
                </a:xfrm>
                <a:prstGeom prst="roundRect">
                  <a:avLst/>
                </a:prstGeom>
                <a:solidFill>
                  <a:srgbClr val="C6C6EC"/>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err="1">
                      <a:solidFill>
                        <a:srgbClr val="000000"/>
                      </a:solidFill>
                      <a:ea typeface="Verdana" panose="020B0604030504040204" pitchFamily="34" charset="0"/>
                      <a:cs typeface="Verdana" panose="020B0604030504040204" pitchFamily="34" charset="0"/>
                    </a:rPr>
                    <a:t>VFPv</a:t>
                  </a:r>
                  <a:r>
                    <a:rPr lang="en-US" sz="1050">
                      <a:solidFill>
                        <a:srgbClr val="000000"/>
                      </a:solidFill>
                      <a:ea typeface="Verdana" panose="020B0604030504040204" pitchFamily="34" charset="0"/>
                      <a:cs typeface="Verdana" panose="020B0604030504040204" pitchFamily="34" charset="0"/>
                    </a:rPr>
                    <a:t>1/</a:t>
                  </a:r>
                  <a:r>
                    <a:rPr lang="hu-HU" sz="1050">
                      <a:solidFill>
                        <a:srgbClr val="000000"/>
                      </a:solidFill>
                      <a:ea typeface="Verdana" panose="020B0604030504040204" pitchFamily="34" charset="0"/>
                      <a:cs typeface="Verdana" panose="020B0604030504040204" pitchFamily="34" charset="0"/>
                    </a:rPr>
                    <a:t>2</a:t>
                  </a:r>
                </a:p>
              </p:txBody>
            </p:sp>
            <p:sp>
              <p:nvSpPr>
                <p:cNvPr id="20" name="Lekerekített téglalap 10"/>
                <p:cNvSpPr/>
                <p:nvPr/>
              </p:nvSpPr>
              <p:spPr>
                <a:xfrm>
                  <a:off x="1208832" y="5251584"/>
                  <a:ext cx="1080000" cy="360000"/>
                </a:xfrm>
                <a:prstGeom prst="roundRect">
                  <a:avLst/>
                </a:prstGeom>
                <a:solidFill>
                  <a:srgbClr val="99999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err="1">
                      <a:solidFill>
                        <a:srgbClr val="000000"/>
                      </a:solidFill>
                      <a:ea typeface="Verdana" panose="020B0604030504040204" pitchFamily="34" charset="0"/>
                      <a:cs typeface="Verdana" panose="020B0604030504040204" pitchFamily="34" charset="0"/>
                    </a:rPr>
                    <a:t>Thumb</a:t>
                  </a:r>
                  <a:endParaRPr lang="en-US" sz="1050">
                    <a:solidFill>
                      <a:srgbClr val="000000"/>
                    </a:solidFill>
                    <a:ea typeface="Verdana" panose="020B0604030504040204" pitchFamily="34" charset="0"/>
                    <a:cs typeface="Verdana" panose="020B0604030504040204" pitchFamily="34" charset="0"/>
                  </a:endParaRPr>
                </a:p>
                <a:p>
                  <a:pPr algn="ctr"/>
                  <a:r>
                    <a:rPr lang="en-US" sz="1050">
                      <a:solidFill>
                        <a:srgbClr val="000000"/>
                      </a:solidFill>
                      <a:ea typeface="Verdana" panose="020B0604030504040204" pitchFamily="34" charset="0"/>
                      <a:cs typeface="Verdana" panose="020B0604030504040204" pitchFamily="34" charset="0"/>
                    </a:rPr>
                    <a:t>(ARMv4T)</a:t>
                  </a:r>
                  <a:endParaRPr lang="hu-HU" sz="1050">
                    <a:solidFill>
                      <a:srgbClr val="000000"/>
                    </a:solidFill>
                    <a:ea typeface="Verdana" panose="020B0604030504040204" pitchFamily="34" charset="0"/>
                    <a:cs typeface="Verdana" panose="020B0604030504040204" pitchFamily="34" charset="0"/>
                  </a:endParaRPr>
                </a:p>
              </p:txBody>
            </p:sp>
            <p:sp>
              <p:nvSpPr>
                <p:cNvPr id="21" name="Lekerekített téglalap 11"/>
                <p:cNvSpPr/>
                <p:nvPr/>
              </p:nvSpPr>
              <p:spPr>
                <a:xfrm>
                  <a:off x="3801120" y="2245550"/>
                  <a:ext cx="1188000" cy="2698472"/>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0">
                    <a:solidFill>
                      <a:srgbClr val="000000"/>
                    </a:solidFill>
                    <a:ea typeface="Verdana" panose="020B0604030504040204" pitchFamily="34" charset="0"/>
                    <a:cs typeface="Verdana" panose="020B0604030504040204" pitchFamily="34" charset="0"/>
                  </a:endParaRPr>
                </a:p>
              </p:txBody>
            </p:sp>
            <p:sp>
              <p:nvSpPr>
                <p:cNvPr id="22" name="Lekerekített téglalap 12"/>
                <p:cNvSpPr/>
                <p:nvPr/>
              </p:nvSpPr>
              <p:spPr>
                <a:xfrm>
                  <a:off x="3861995" y="3116584"/>
                  <a:ext cx="1080000" cy="360000"/>
                </a:xfrm>
                <a:prstGeom prst="roundRect">
                  <a:avLst/>
                </a:prstGeom>
                <a:solidFill>
                  <a:srgbClr val="83A6D9"/>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a:solidFill>
                        <a:srgbClr val="000000"/>
                      </a:solidFill>
                      <a:ea typeface="Verdana" panose="020B0604030504040204" pitchFamily="34" charset="0"/>
                      <a:cs typeface="Verdana" panose="020B0604030504040204" pitchFamily="34" charset="0"/>
                    </a:rPr>
                    <a:t>SIMD</a:t>
                  </a:r>
                </a:p>
              </p:txBody>
            </p:sp>
            <p:sp>
              <p:nvSpPr>
                <p:cNvPr id="23" name="Lekerekített téglalap 13"/>
                <p:cNvSpPr/>
                <p:nvPr/>
              </p:nvSpPr>
              <p:spPr>
                <a:xfrm>
                  <a:off x="3861995" y="2275963"/>
                  <a:ext cx="1080000" cy="360000"/>
                </a:xfrm>
                <a:prstGeom prst="roundRect">
                  <a:avLst/>
                </a:prstGeom>
                <a:solidFill>
                  <a:srgbClr val="FF8585"/>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err="1">
                      <a:solidFill>
                        <a:srgbClr val="000000"/>
                      </a:solidFill>
                      <a:ea typeface="Verdana" panose="020B0604030504040204" pitchFamily="34" charset="0"/>
                      <a:cs typeface="Verdana" panose="020B0604030504040204" pitchFamily="34" charset="0"/>
                    </a:rPr>
                    <a:t>TrustZone</a:t>
                  </a:r>
                  <a:endParaRPr lang="hu-HU" sz="1050">
                    <a:solidFill>
                      <a:srgbClr val="000000"/>
                    </a:solidFill>
                    <a:ea typeface="Verdana" panose="020B0604030504040204" pitchFamily="34" charset="0"/>
                    <a:cs typeface="Verdana" panose="020B0604030504040204" pitchFamily="34" charset="0"/>
                  </a:endParaRPr>
                </a:p>
              </p:txBody>
            </p:sp>
            <p:sp>
              <p:nvSpPr>
                <p:cNvPr id="24" name="Lekerekített téglalap 14"/>
                <p:cNvSpPr/>
                <p:nvPr/>
              </p:nvSpPr>
              <p:spPr>
                <a:xfrm>
                  <a:off x="5103607" y="2245550"/>
                  <a:ext cx="1188000" cy="2698472"/>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0">
                    <a:solidFill>
                      <a:srgbClr val="000000"/>
                    </a:solidFill>
                    <a:ea typeface="Verdana" panose="020B0604030504040204" pitchFamily="34" charset="0"/>
                    <a:cs typeface="Verdana" panose="020B0604030504040204" pitchFamily="34" charset="0"/>
                  </a:endParaRPr>
                </a:p>
              </p:txBody>
            </p:sp>
            <p:sp>
              <p:nvSpPr>
                <p:cNvPr id="25" name="Lekerekített téglalap 15"/>
                <p:cNvSpPr/>
                <p:nvPr/>
              </p:nvSpPr>
              <p:spPr>
                <a:xfrm>
                  <a:off x="3851920" y="5265131"/>
                  <a:ext cx="1080000" cy="360000"/>
                </a:xfrm>
                <a:prstGeom prst="roundRect">
                  <a:avLst/>
                </a:prstGeom>
                <a:solidFill>
                  <a:srgbClr val="99999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a:solidFill>
                        <a:srgbClr val="000000"/>
                      </a:solidFill>
                      <a:ea typeface="Verdana" panose="020B0604030504040204" pitchFamily="34" charset="0"/>
                      <a:cs typeface="Verdana" panose="020B0604030504040204" pitchFamily="34" charset="0"/>
                    </a:rPr>
                    <a:t>Thumb-2</a:t>
                  </a:r>
                  <a:endParaRPr lang="en-US" sz="1050">
                    <a:solidFill>
                      <a:srgbClr val="000000"/>
                    </a:solidFill>
                    <a:ea typeface="Verdana" panose="020B0604030504040204" pitchFamily="34" charset="0"/>
                    <a:cs typeface="Verdana" panose="020B0604030504040204" pitchFamily="34" charset="0"/>
                  </a:endParaRPr>
                </a:p>
                <a:p>
                  <a:pPr algn="ctr"/>
                  <a:r>
                    <a:rPr lang="en-US" sz="1050">
                      <a:solidFill>
                        <a:srgbClr val="000000"/>
                      </a:solidFill>
                      <a:ea typeface="Verdana" panose="020B0604030504040204" pitchFamily="34" charset="0"/>
                      <a:cs typeface="Verdana" panose="020B0604030504040204" pitchFamily="34" charset="0"/>
                    </a:rPr>
                    <a:t>(ARMv6T2)</a:t>
                  </a:r>
                  <a:endParaRPr lang="hu-HU" sz="1050">
                    <a:solidFill>
                      <a:srgbClr val="000000"/>
                    </a:solidFill>
                    <a:ea typeface="Verdana" panose="020B0604030504040204" pitchFamily="34" charset="0"/>
                    <a:cs typeface="Verdana" panose="020B0604030504040204" pitchFamily="34" charset="0"/>
                  </a:endParaRPr>
                </a:p>
              </p:txBody>
            </p:sp>
            <p:sp>
              <p:nvSpPr>
                <p:cNvPr id="26" name="Lekerekített téglalap 17"/>
                <p:cNvSpPr/>
                <p:nvPr/>
              </p:nvSpPr>
              <p:spPr>
                <a:xfrm>
                  <a:off x="6503636" y="1332224"/>
                  <a:ext cx="2160120" cy="4428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0" dirty="0">
                    <a:solidFill>
                      <a:srgbClr val="000000"/>
                    </a:solidFill>
                    <a:ea typeface="Verdana" panose="020B0604030504040204" pitchFamily="34" charset="0"/>
                    <a:cs typeface="Verdana" panose="020B0604030504040204" pitchFamily="34" charset="0"/>
                  </a:endParaRPr>
                </a:p>
              </p:txBody>
            </p:sp>
            <p:sp>
              <p:nvSpPr>
                <p:cNvPr id="27" name="Lekerekített téglalap 18"/>
                <p:cNvSpPr/>
                <p:nvPr/>
              </p:nvSpPr>
              <p:spPr>
                <a:xfrm>
                  <a:off x="5152942" y="3495319"/>
                  <a:ext cx="1084235" cy="360000"/>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 </a:t>
                  </a:r>
                  <a:r>
                    <a:rPr lang="en-US" sz="1050" dirty="0" smtClean="0">
                      <a:solidFill>
                        <a:srgbClr val="000000"/>
                      </a:solidFill>
                      <a:ea typeface="Verdana" panose="020B0604030504040204" pitchFamily="34" charset="0"/>
                      <a:cs typeface="Verdana" panose="020B0604030504040204" pitchFamily="34" charset="0"/>
                    </a:rPr>
                    <a:t>Adv.</a:t>
                  </a:r>
                  <a:r>
                    <a:rPr lang="hu-HU" sz="1050" dirty="0" smtClean="0">
                      <a:solidFill>
                        <a:srgbClr val="000000"/>
                      </a:solidFill>
                      <a:ea typeface="Verdana" panose="020B0604030504040204" pitchFamily="34" charset="0"/>
                      <a:cs typeface="Verdana" panose="020B0604030504040204" pitchFamily="34" charset="0"/>
                    </a:rPr>
                    <a:t> SIMD</a:t>
                  </a:r>
                  <a:r>
                    <a:rPr lang="hu-HU" sz="1050" baseline="30000" dirty="0" smtClean="0">
                      <a:solidFill>
                        <a:srgbClr val="000000"/>
                      </a:solidFill>
                      <a:ea typeface="Verdana" panose="020B0604030504040204" pitchFamily="34" charset="0"/>
                      <a:cs typeface="Verdana" panose="020B0604030504040204" pitchFamily="34" charset="0"/>
                    </a:rPr>
                    <a:t>1</a:t>
                  </a:r>
                </a:p>
                <a:p>
                  <a:pPr algn="ctr"/>
                  <a:r>
                    <a:rPr lang="hu-HU" sz="1050" dirty="0" smtClean="0">
                      <a:solidFill>
                        <a:srgbClr val="000000"/>
                      </a:solidFill>
                      <a:ea typeface="Verdana" panose="020B0604030504040204" pitchFamily="34" charset="0"/>
                      <a:cs typeface="Verdana" panose="020B0604030504040204" pitchFamily="34" charset="0"/>
                    </a:rPr>
                    <a:t>(NEON)</a:t>
                  </a:r>
                  <a:endParaRPr lang="hu-HU" sz="1050" dirty="0">
                    <a:solidFill>
                      <a:srgbClr val="000000"/>
                    </a:solidFill>
                    <a:ea typeface="Verdana" panose="020B0604030504040204" pitchFamily="34" charset="0"/>
                    <a:cs typeface="Verdana" panose="020B0604030504040204" pitchFamily="34" charset="0"/>
                  </a:endParaRPr>
                </a:p>
              </p:txBody>
            </p:sp>
            <p:sp>
              <p:nvSpPr>
                <p:cNvPr id="28" name="Lekerekített téglalap 20"/>
                <p:cNvSpPr/>
                <p:nvPr/>
              </p:nvSpPr>
              <p:spPr>
                <a:xfrm>
                  <a:off x="5152942" y="3914841"/>
                  <a:ext cx="1080000" cy="360000"/>
                </a:xfrm>
                <a:prstGeom prst="roundRect">
                  <a:avLst/>
                </a:prstGeom>
                <a:solidFill>
                  <a:srgbClr val="C6C6EC"/>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VFPv3/v4</a:t>
                  </a:r>
                  <a:r>
                    <a:rPr lang="hu-HU" sz="1050" baseline="30000" dirty="0" smtClean="0">
                      <a:solidFill>
                        <a:srgbClr val="000000"/>
                      </a:solidFill>
                      <a:ea typeface="Verdana" panose="020B0604030504040204" pitchFamily="34" charset="0"/>
                      <a:cs typeface="Verdana" panose="020B0604030504040204" pitchFamily="34" charset="0"/>
                    </a:rPr>
                    <a:t>2</a:t>
                  </a:r>
                  <a:endParaRPr lang="hu-HU" sz="1050" baseline="30000" dirty="0">
                    <a:solidFill>
                      <a:srgbClr val="000000"/>
                    </a:solidFill>
                    <a:ea typeface="Verdana" panose="020B0604030504040204" pitchFamily="34" charset="0"/>
                    <a:cs typeface="Verdana" panose="020B0604030504040204" pitchFamily="34" charset="0"/>
                  </a:endParaRPr>
                </a:p>
              </p:txBody>
            </p:sp>
            <p:sp>
              <p:nvSpPr>
                <p:cNvPr id="30" name="Lekerekített téglalap 36"/>
                <p:cNvSpPr/>
                <p:nvPr/>
              </p:nvSpPr>
              <p:spPr>
                <a:xfrm>
                  <a:off x="6529889" y="1845518"/>
                  <a:ext cx="1008000" cy="360000"/>
                </a:xfrm>
                <a:prstGeom prst="roundRect">
                  <a:avLst/>
                </a:prstGeom>
                <a:solidFill>
                  <a:srgbClr val="FFB3B3"/>
                </a:solidFill>
                <a:ln>
                  <a:solidFill>
                    <a:srgbClr val="FF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a:solidFill>
                        <a:srgbClr val="000000"/>
                      </a:solidFill>
                      <a:ea typeface="Verdana" panose="020B0604030504040204" pitchFamily="34" charset="0"/>
                      <a:cs typeface="Verdana" panose="020B0604030504040204" pitchFamily="34" charset="0"/>
                    </a:rPr>
                    <a:t>C</a:t>
                  </a:r>
                  <a:r>
                    <a:rPr lang="en-US" sz="1050" dirty="0" err="1">
                      <a:solidFill>
                        <a:srgbClr val="000000"/>
                      </a:solidFill>
                      <a:ea typeface="Verdana" panose="020B0604030504040204" pitchFamily="34" charset="0"/>
                      <a:cs typeface="Verdana" panose="020B0604030504040204" pitchFamily="34" charset="0"/>
                    </a:rPr>
                    <a:t>rypto-graphy</a:t>
                  </a:r>
                  <a:r>
                    <a:rPr lang="en-US" sz="1050" dirty="0">
                      <a:solidFill>
                        <a:srgbClr val="000000"/>
                      </a:solidFill>
                      <a:ea typeface="Verdana" panose="020B0604030504040204" pitchFamily="34" charset="0"/>
                      <a:cs typeface="Verdana" panose="020B0604030504040204" pitchFamily="34" charset="0"/>
                    </a:rPr>
                    <a:t> ext.</a:t>
                  </a:r>
                  <a:endParaRPr lang="hu-HU" sz="1050" dirty="0">
                    <a:solidFill>
                      <a:srgbClr val="000000"/>
                    </a:solidFill>
                    <a:ea typeface="Verdana" panose="020B0604030504040204" pitchFamily="34" charset="0"/>
                    <a:cs typeface="Verdana" panose="020B0604030504040204" pitchFamily="34" charset="0"/>
                  </a:endParaRPr>
                </a:p>
              </p:txBody>
            </p:sp>
            <p:sp>
              <p:nvSpPr>
                <p:cNvPr id="31" name="Lekerekített téglalap 8"/>
                <p:cNvSpPr/>
                <p:nvPr/>
              </p:nvSpPr>
              <p:spPr>
                <a:xfrm>
                  <a:off x="5144485" y="4348529"/>
                  <a:ext cx="1080000" cy="360000"/>
                </a:xfrm>
                <a:prstGeom prst="roundRect">
                  <a:avLst/>
                </a:prstGeom>
                <a:solidFill>
                  <a:schemeClr val="bg1">
                    <a:lumMod val="85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a:solidFill>
                        <a:srgbClr val="000000"/>
                      </a:solidFill>
                      <a:ea typeface="Verdana" panose="020B0604030504040204" pitchFamily="34" charset="0"/>
                      <a:cs typeface="Verdana" panose="020B0604030504040204" pitchFamily="34" charset="0"/>
                    </a:rPr>
                    <a:t>Jazelle</a:t>
                  </a:r>
                  <a:endParaRPr lang="en-US" sz="1050" dirty="0">
                    <a:solidFill>
                      <a:srgbClr val="000000"/>
                    </a:solidFill>
                    <a:ea typeface="Verdana" panose="020B0604030504040204" pitchFamily="34" charset="0"/>
                    <a:cs typeface="Verdana" panose="020B0604030504040204" pitchFamily="34" charset="0"/>
                  </a:endParaRPr>
                </a:p>
                <a:p>
                  <a:pPr algn="ctr"/>
                  <a:r>
                    <a:rPr lang="en-US" sz="1050" dirty="0">
                      <a:solidFill>
                        <a:srgbClr val="000000"/>
                      </a:solidFill>
                      <a:ea typeface="Verdana" panose="020B0604030504040204" pitchFamily="34" charset="0"/>
                      <a:cs typeface="Verdana" panose="020B0604030504040204" pitchFamily="34" charset="0"/>
                    </a:rPr>
                    <a:t>(ex. by SW)</a:t>
                  </a:r>
                  <a:endParaRPr lang="hu-HU" sz="1050" dirty="0">
                    <a:solidFill>
                      <a:srgbClr val="000000"/>
                    </a:solidFill>
                    <a:ea typeface="Verdana" panose="020B0604030504040204" pitchFamily="34" charset="0"/>
                    <a:cs typeface="Verdana" panose="020B0604030504040204" pitchFamily="34" charset="0"/>
                  </a:endParaRPr>
                </a:p>
              </p:txBody>
            </p:sp>
            <p:sp>
              <p:nvSpPr>
                <p:cNvPr id="32" name="Lekerekített téglalap 15"/>
                <p:cNvSpPr/>
                <p:nvPr/>
              </p:nvSpPr>
              <p:spPr>
                <a:xfrm>
                  <a:off x="5142904" y="4785041"/>
                  <a:ext cx="1080000" cy="360000"/>
                </a:xfrm>
                <a:prstGeom prst="roundRect">
                  <a:avLst/>
                </a:prstGeom>
                <a:solidFill>
                  <a:srgbClr val="C4C4C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Jazelle RCT</a:t>
                  </a:r>
                  <a:r>
                    <a:rPr lang="hu-HU" sz="1050" baseline="30000" dirty="0">
                      <a:solidFill>
                        <a:srgbClr val="000000"/>
                      </a:solidFill>
                      <a:ea typeface="Verdana" panose="020B0604030504040204" pitchFamily="34" charset="0"/>
                      <a:cs typeface="Verdana" panose="020B0604030504040204" pitchFamily="34" charset="0"/>
                    </a:rPr>
                    <a:t>3</a:t>
                  </a:r>
                  <a:endParaRPr lang="hu-HU" sz="1050" baseline="30000" dirty="0" smtClean="0">
                    <a:solidFill>
                      <a:srgbClr val="000000"/>
                    </a:solidFill>
                    <a:ea typeface="Verdana" panose="020B0604030504040204" pitchFamily="34" charset="0"/>
                    <a:cs typeface="Verdana" panose="020B0604030504040204" pitchFamily="34" charset="0"/>
                  </a:endParaRPr>
                </a:p>
                <a:p>
                  <a:pPr algn="ctr"/>
                  <a:r>
                    <a:rPr lang="hu-HU" sz="1050" dirty="0">
                      <a:solidFill>
                        <a:srgbClr val="000000"/>
                      </a:solidFill>
                      <a:ea typeface="Verdana" panose="020B0604030504040204" pitchFamily="34" charset="0"/>
                      <a:cs typeface="Verdana" panose="020B0604030504040204" pitchFamily="34" charset="0"/>
                    </a:rPr>
                    <a:t>(</a:t>
                  </a:r>
                  <a:r>
                    <a:rPr lang="hu-HU" sz="1050" dirty="0" smtClean="0">
                      <a:solidFill>
                        <a:srgbClr val="000000"/>
                      </a:solidFill>
                      <a:ea typeface="Verdana" panose="020B0604030504040204" pitchFamily="34" charset="0"/>
                      <a:cs typeface="Verdana" panose="020B0604030504040204" pitchFamily="34" charset="0"/>
                    </a:rPr>
                    <a:t>Thumb</a:t>
                  </a:r>
                  <a:r>
                    <a:rPr lang="en-US" sz="1050" dirty="0" smtClean="0">
                      <a:solidFill>
                        <a:srgbClr val="000000"/>
                      </a:solidFill>
                      <a:ea typeface="Verdana" panose="020B0604030504040204" pitchFamily="34" charset="0"/>
                      <a:cs typeface="Verdana" panose="020B0604030504040204" pitchFamily="34" charset="0"/>
                    </a:rPr>
                    <a:t>EE</a:t>
                  </a:r>
                  <a:r>
                    <a:rPr lang="hu-HU" sz="1050" dirty="0" smtClean="0">
                      <a:solidFill>
                        <a:srgbClr val="000000"/>
                      </a:solidFill>
                      <a:ea typeface="Verdana" panose="020B0604030504040204" pitchFamily="34" charset="0"/>
                      <a:cs typeface="Verdana" panose="020B0604030504040204" pitchFamily="34" charset="0"/>
                    </a:rPr>
                    <a:t>)</a:t>
                  </a:r>
                  <a:endParaRPr lang="hu-HU" sz="1050" dirty="0">
                    <a:solidFill>
                      <a:srgbClr val="000000"/>
                    </a:solidFill>
                    <a:ea typeface="Verdana" panose="020B0604030504040204" pitchFamily="34" charset="0"/>
                    <a:cs typeface="Verdana" panose="020B0604030504040204" pitchFamily="34" charset="0"/>
                  </a:endParaRPr>
                </a:p>
              </p:txBody>
            </p:sp>
            <p:sp>
              <p:nvSpPr>
                <p:cNvPr id="33" name="Jobbra nyíl 30"/>
                <p:cNvSpPr/>
                <p:nvPr/>
              </p:nvSpPr>
              <p:spPr>
                <a:xfrm>
                  <a:off x="6247718" y="4452058"/>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34" name="TextBox 33"/>
                <p:cNvSpPr txBox="1"/>
                <p:nvPr/>
              </p:nvSpPr>
              <p:spPr>
                <a:xfrm>
                  <a:off x="1243544" y="6244715"/>
                  <a:ext cx="941283" cy="461665"/>
                </a:xfrm>
                <a:prstGeom prst="rect">
                  <a:avLst/>
                </a:prstGeom>
                <a:noFill/>
              </p:spPr>
              <p:txBody>
                <a:bodyPr wrap="none" rtlCol="0">
                  <a:spAutoFit/>
                </a:bodyPr>
                <a:lstStyle/>
                <a:p>
                  <a:pPr algn="ctr"/>
                  <a:r>
                    <a:rPr lang="en-US" sz="1200" dirty="0" smtClean="0">
                      <a:solidFill>
                        <a:srgbClr val="000000"/>
                      </a:solidFill>
                    </a:rPr>
                    <a:t>ARM</a:t>
                  </a:r>
                  <a:r>
                    <a:rPr lang="hu-HU" sz="1200" dirty="0" smtClean="0">
                      <a:solidFill>
                        <a:srgbClr val="000000"/>
                      </a:solidFill>
                    </a:rPr>
                    <a:t>710T</a:t>
                  </a:r>
                  <a:endParaRPr lang="en-US" sz="1200" dirty="0">
                    <a:solidFill>
                      <a:srgbClr val="000000"/>
                    </a:solidFill>
                  </a:endParaRPr>
                </a:p>
                <a:p>
                  <a:pPr algn="ctr"/>
                  <a:r>
                    <a:rPr lang="en-US" sz="1200" dirty="0" smtClean="0">
                      <a:solidFill>
                        <a:srgbClr val="000000"/>
                      </a:solidFill>
                    </a:rPr>
                    <a:t>(~</a:t>
                  </a:r>
                  <a:r>
                    <a:rPr lang="hu-HU" sz="1200" dirty="0" smtClean="0">
                      <a:solidFill>
                        <a:srgbClr val="000000"/>
                      </a:solidFill>
                    </a:rPr>
                    <a:t>1995</a:t>
                  </a:r>
                  <a:r>
                    <a:rPr lang="en-US" sz="1200" dirty="0" smtClean="0">
                      <a:solidFill>
                        <a:srgbClr val="000000"/>
                      </a:solidFill>
                    </a:rPr>
                    <a:t>)</a:t>
                  </a:r>
                  <a:endParaRPr lang="en-US" sz="1200" dirty="0">
                    <a:solidFill>
                      <a:srgbClr val="000000"/>
                    </a:solidFill>
                  </a:endParaRPr>
                </a:p>
              </p:txBody>
            </p:sp>
            <p:sp>
              <p:nvSpPr>
                <p:cNvPr id="35" name="TextBox 34"/>
                <p:cNvSpPr txBox="1"/>
                <p:nvPr/>
              </p:nvSpPr>
              <p:spPr>
                <a:xfrm>
                  <a:off x="2681602" y="6257415"/>
                  <a:ext cx="821059" cy="461665"/>
                </a:xfrm>
                <a:prstGeom prst="rect">
                  <a:avLst/>
                </a:prstGeom>
                <a:noFill/>
              </p:spPr>
              <p:txBody>
                <a:bodyPr wrap="none" rtlCol="0">
                  <a:spAutoFit/>
                </a:bodyPr>
                <a:lstStyle/>
                <a:p>
                  <a:pPr algn="ctr"/>
                  <a:r>
                    <a:rPr lang="en-US" sz="1200">
                      <a:solidFill>
                        <a:srgbClr val="000000"/>
                      </a:solidFill>
                    </a:rPr>
                    <a:t>ARM926</a:t>
                  </a:r>
                </a:p>
                <a:p>
                  <a:pPr algn="ctr"/>
                  <a:r>
                    <a:rPr lang="en-US" sz="1200">
                      <a:solidFill>
                        <a:srgbClr val="000000"/>
                      </a:solidFill>
                    </a:rPr>
                    <a:t>(2001)</a:t>
                  </a:r>
                </a:p>
              </p:txBody>
            </p:sp>
            <p:sp>
              <p:nvSpPr>
                <p:cNvPr id="36" name="TextBox 35"/>
                <p:cNvSpPr txBox="1"/>
                <p:nvPr/>
              </p:nvSpPr>
              <p:spPr>
                <a:xfrm>
                  <a:off x="3941062" y="6257415"/>
                  <a:ext cx="918841" cy="461665"/>
                </a:xfrm>
                <a:prstGeom prst="rect">
                  <a:avLst/>
                </a:prstGeom>
                <a:noFill/>
              </p:spPr>
              <p:txBody>
                <a:bodyPr wrap="none" rtlCol="0">
                  <a:spAutoFit/>
                </a:bodyPr>
                <a:lstStyle/>
                <a:p>
                  <a:pPr algn="ctr"/>
                  <a:r>
                    <a:rPr lang="en-US" sz="1200" dirty="0">
                      <a:solidFill>
                        <a:srgbClr val="000000"/>
                      </a:solidFill>
                    </a:rPr>
                    <a:t>ARM1176</a:t>
                  </a:r>
                </a:p>
                <a:p>
                  <a:pPr algn="ctr"/>
                  <a:r>
                    <a:rPr lang="en-US" sz="1200" dirty="0">
                      <a:solidFill>
                        <a:srgbClr val="000000"/>
                      </a:solidFill>
                    </a:rPr>
                    <a:t>(</a:t>
                  </a:r>
                  <a:r>
                    <a:rPr lang="en-US" sz="1200" dirty="0" smtClean="0">
                      <a:solidFill>
                        <a:srgbClr val="000000"/>
                      </a:solidFill>
                    </a:rPr>
                    <a:t>2004)</a:t>
                  </a:r>
                  <a:endParaRPr lang="en-US" sz="1200" dirty="0">
                    <a:solidFill>
                      <a:srgbClr val="000000"/>
                    </a:solidFill>
                  </a:endParaRPr>
                </a:p>
              </p:txBody>
            </p:sp>
            <p:sp>
              <p:nvSpPr>
                <p:cNvPr id="37" name="TextBox 36"/>
                <p:cNvSpPr txBox="1"/>
                <p:nvPr/>
              </p:nvSpPr>
              <p:spPr>
                <a:xfrm>
                  <a:off x="5124760" y="6263210"/>
                  <a:ext cx="1227067" cy="461665"/>
                </a:xfrm>
                <a:prstGeom prst="rect">
                  <a:avLst/>
                </a:prstGeom>
                <a:noFill/>
              </p:spPr>
              <p:txBody>
                <a:bodyPr wrap="none" rtlCol="0">
                  <a:spAutoFit/>
                </a:bodyPr>
                <a:lstStyle/>
                <a:p>
                  <a:pPr algn="ctr"/>
                  <a:r>
                    <a:rPr lang="en-US" sz="1200" dirty="0">
                      <a:solidFill>
                        <a:srgbClr val="000000"/>
                      </a:solidFill>
                    </a:rPr>
                    <a:t>Cortex-A5-15</a:t>
                  </a:r>
                </a:p>
                <a:p>
                  <a:pPr algn="ctr"/>
                  <a:r>
                    <a:rPr lang="en-US" sz="1200" dirty="0">
                      <a:solidFill>
                        <a:srgbClr val="000000"/>
                      </a:solidFill>
                    </a:rPr>
                    <a:t>(</a:t>
                  </a:r>
                  <a:r>
                    <a:rPr lang="en-US" sz="1200" dirty="0" smtClean="0">
                      <a:solidFill>
                        <a:srgbClr val="000000"/>
                      </a:solidFill>
                    </a:rPr>
                    <a:t>200</a:t>
                  </a:r>
                  <a:r>
                    <a:rPr lang="hu-HU" sz="1200" dirty="0" smtClean="0">
                      <a:solidFill>
                        <a:srgbClr val="000000"/>
                      </a:solidFill>
                    </a:rPr>
                    <a:t>5</a:t>
                  </a:r>
                  <a:r>
                    <a:rPr lang="en-US" sz="1200" dirty="0" smtClean="0">
                      <a:solidFill>
                        <a:srgbClr val="000000"/>
                      </a:solidFill>
                    </a:rPr>
                    <a:t>)</a:t>
                  </a:r>
                  <a:endParaRPr lang="en-US" sz="1200" dirty="0">
                    <a:solidFill>
                      <a:srgbClr val="000000"/>
                    </a:solidFill>
                  </a:endParaRPr>
                </a:p>
              </p:txBody>
            </p:sp>
            <p:sp>
              <p:nvSpPr>
                <p:cNvPr id="38" name="TextBox 37"/>
                <p:cNvSpPr txBox="1"/>
                <p:nvPr/>
              </p:nvSpPr>
              <p:spPr>
                <a:xfrm>
                  <a:off x="6861327" y="6257415"/>
                  <a:ext cx="1430648" cy="461665"/>
                </a:xfrm>
                <a:prstGeom prst="rect">
                  <a:avLst/>
                </a:prstGeom>
                <a:noFill/>
              </p:spPr>
              <p:txBody>
                <a:bodyPr wrap="none" rtlCol="0">
                  <a:spAutoFit/>
                </a:bodyPr>
                <a:lstStyle/>
                <a:p>
                  <a:pPr algn="ctr"/>
                  <a:r>
                    <a:rPr lang="en-US" sz="1200" dirty="0" smtClean="0">
                      <a:solidFill>
                        <a:srgbClr val="000000"/>
                      </a:solidFill>
                    </a:rPr>
                    <a:t>Cortex-A5</a:t>
                  </a:r>
                  <a:r>
                    <a:rPr lang="hu-HU" sz="1200" dirty="0" smtClean="0">
                      <a:solidFill>
                        <a:srgbClr val="000000"/>
                      </a:solidFill>
                    </a:rPr>
                    <a:t>3/A57</a:t>
                  </a:r>
                  <a:endParaRPr lang="en-US" sz="1200" dirty="0">
                    <a:solidFill>
                      <a:srgbClr val="000000"/>
                    </a:solidFill>
                  </a:endParaRPr>
                </a:p>
                <a:p>
                  <a:pPr algn="ctr"/>
                  <a:r>
                    <a:rPr lang="en-US" sz="1200" dirty="0">
                      <a:solidFill>
                        <a:srgbClr val="000000"/>
                      </a:solidFill>
                    </a:rPr>
                    <a:t>(</a:t>
                  </a:r>
                  <a:r>
                    <a:rPr lang="en-US" sz="1200" dirty="0" smtClean="0">
                      <a:solidFill>
                        <a:srgbClr val="000000"/>
                      </a:solidFill>
                    </a:rPr>
                    <a:t>2012)</a:t>
                  </a:r>
                  <a:endParaRPr lang="en-US" sz="1200" dirty="0">
                    <a:solidFill>
                      <a:srgbClr val="000000"/>
                    </a:solidFill>
                  </a:endParaRPr>
                </a:p>
              </p:txBody>
            </p:sp>
            <p:sp>
              <p:nvSpPr>
                <p:cNvPr id="39" name="TextBox 38"/>
                <p:cNvSpPr txBox="1"/>
                <p:nvPr/>
              </p:nvSpPr>
              <p:spPr>
                <a:xfrm>
                  <a:off x="303430" y="6231758"/>
                  <a:ext cx="925253" cy="276999"/>
                </a:xfrm>
                <a:prstGeom prst="rect">
                  <a:avLst/>
                </a:prstGeom>
                <a:noFill/>
              </p:spPr>
              <p:txBody>
                <a:bodyPr wrap="none" rtlCol="0">
                  <a:spAutoFit/>
                </a:bodyPr>
                <a:lstStyle/>
                <a:p>
                  <a:r>
                    <a:rPr lang="en-US" sz="1200" dirty="0">
                      <a:solidFill>
                        <a:srgbClr val="000000"/>
                      </a:solidFill>
                    </a:rPr>
                    <a:t>Examples</a:t>
                  </a:r>
                </a:p>
              </p:txBody>
            </p:sp>
            <p:sp>
              <p:nvSpPr>
                <p:cNvPr id="40" name="Rounded Rectangle 39"/>
                <p:cNvSpPr/>
                <p:nvPr/>
              </p:nvSpPr>
              <p:spPr bwMode="auto">
                <a:xfrm>
                  <a:off x="2288832" y="2715761"/>
                  <a:ext cx="6380864" cy="1569600"/>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400" b="0" i="0" u="none" strike="noStrike" cap="none" normalizeH="0" baseline="0" smtClean="0">
                    <a:ln>
                      <a:noFill/>
                    </a:ln>
                    <a:solidFill>
                      <a:schemeClr val="tx1"/>
                    </a:solidFill>
                    <a:effectLst/>
                    <a:latin typeface="Verdana" pitchFamily="34" charset="0"/>
                  </a:endParaRPr>
                </a:p>
              </p:txBody>
            </p:sp>
            <p:sp>
              <p:nvSpPr>
                <p:cNvPr id="41" name="Rounded Rectangle 40"/>
                <p:cNvSpPr/>
                <p:nvPr/>
              </p:nvSpPr>
              <p:spPr bwMode="auto">
                <a:xfrm>
                  <a:off x="3728731" y="1787952"/>
                  <a:ext cx="4935025" cy="885956"/>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400" b="0" i="0" u="none" strike="noStrike" cap="none" normalizeH="0" baseline="0" smtClean="0">
                    <a:ln>
                      <a:noFill/>
                    </a:ln>
                    <a:solidFill>
                      <a:schemeClr val="tx1"/>
                    </a:solidFill>
                    <a:effectLst/>
                    <a:latin typeface="Verdana" pitchFamily="34" charset="0"/>
                  </a:endParaRPr>
                </a:p>
              </p:txBody>
            </p:sp>
            <p:sp>
              <p:nvSpPr>
                <p:cNvPr id="42" name="Rounded Rectangle 41"/>
                <p:cNvSpPr/>
                <p:nvPr/>
              </p:nvSpPr>
              <p:spPr bwMode="auto">
                <a:xfrm>
                  <a:off x="2276745" y="4332349"/>
                  <a:ext cx="6376405" cy="828000"/>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dirty="0" smtClean="0">
                      <a:ln>
                        <a:noFill/>
                      </a:ln>
                      <a:solidFill>
                        <a:schemeClr val="tx1"/>
                      </a:solidFill>
                      <a:effectLst/>
                      <a:latin typeface="Verdana" pitchFamily="34" charset="0"/>
                    </a:rPr>
                    <a:t> </a:t>
                  </a:r>
                </a:p>
              </p:txBody>
            </p:sp>
            <p:sp>
              <p:nvSpPr>
                <p:cNvPr id="43" name="TextBox 42"/>
                <p:cNvSpPr txBox="1"/>
                <p:nvPr/>
              </p:nvSpPr>
              <p:spPr>
                <a:xfrm>
                  <a:off x="2495117" y="1983310"/>
                  <a:ext cx="1059393" cy="461665"/>
                </a:xfrm>
                <a:prstGeom prst="rect">
                  <a:avLst/>
                </a:prstGeom>
                <a:noFill/>
              </p:spPr>
              <p:txBody>
                <a:bodyPr wrap="none" rtlCol="0">
                  <a:spAutoFit/>
                </a:bodyPr>
                <a:lstStyle/>
                <a:p>
                  <a:pPr algn="ctr"/>
                  <a:r>
                    <a:rPr lang="hu-HU" sz="1200" dirty="0" smtClean="0">
                      <a:solidFill>
                        <a:srgbClr val="FF0000"/>
                      </a:solidFill>
                    </a:rPr>
                    <a:t>To enhance</a:t>
                  </a:r>
                </a:p>
                <a:p>
                  <a:pPr algn="ctr"/>
                  <a:r>
                    <a:rPr lang="hu-HU" sz="1200" dirty="0">
                      <a:solidFill>
                        <a:srgbClr val="FF0000"/>
                      </a:solidFill>
                    </a:rPr>
                    <a:t>s</a:t>
                  </a:r>
                  <a:r>
                    <a:rPr lang="hu-HU" sz="1200" dirty="0" smtClean="0">
                      <a:solidFill>
                        <a:srgbClr val="FF0000"/>
                      </a:solidFill>
                    </a:rPr>
                    <a:t>ecurity</a:t>
                  </a:r>
                  <a:endParaRPr lang="hu-HU" sz="1200" dirty="0">
                    <a:solidFill>
                      <a:srgbClr val="FF0000"/>
                    </a:solidFill>
                  </a:endParaRPr>
                </a:p>
              </p:txBody>
            </p:sp>
            <p:sp>
              <p:nvSpPr>
                <p:cNvPr id="44" name="TextBox 43"/>
                <p:cNvSpPr txBox="1"/>
                <p:nvPr/>
              </p:nvSpPr>
              <p:spPr>
                <a:xfrm>
                  <a:off x="836585" y="4374105"/>
                  <a:ext cx="1520151" cy="646331"/>
                </a:xfrm>
                <a:prstGeom prst="rect">
                  <a:avLst/>
                </a:prstGeom>
                <a:noFill/>
              </p:spPr>
              <p:txBody>
                <a:bodyPr wrap="square" rtlCol="0">
                  <a:spAutoFit/>
                </a:bodyPr>
                <a:lstStyle/>
                <a:p>
                  <a:pPr algn="ctr"/>
                  <a:r>
                    <a:rPr lang="hu-HU" sz="1200" dirty="0" smtClean="0">
                      <a:solidFill>
                        <a:srgbClr val="FF0000"/>
                      </a:solidFill>
                    </a:rPr>
                    <a:t>To speed up</a:t>
                  </a:r>
                </a:p>
                <a:p>
                  <a:pPr algn="ctr"/>
                  <a:r>
                    <a:rPr lang="hu-HU" sz="1200" dirty="0" smtClean="0">
                      <a:solidFill>
                        <a:srgbClr val="FF0000"/>
                      </a:solidFill>
                    </a:rPr>
                    <a:t>the execution</a:t>
                  </a:r>
                </a:p>
                <a:p>
                  <a:pPr algn="ctr"/>
                  <a:r>
                    <a:rPr lang="hu-HU" sz="1200" dirty="0" smtClean="0">
                      <a:solidFill>
                        <a:srgbClr val="FF0000"/>
                      </a:solidFill>
                    </a:rPr>
                    <a:t> of bytecodes</a:t>
                  </a:r>
                  <a:endParaRPr lang="hu-HU" sz="1200" dirty="0">
                    <a:solidFill>
                      <a:srgbClr val="FF0000"/>
                    </a:solidFill>
                  </a:endParaRPr>
                </a:p>
              </p:txBody>
            </p:sp>
            <p:sp>
              <p:nvSpPr>
                <p:cNvPr id="45" name="Rounded Rectangle 44"/>
                <p:cNvSpPr/>
                <p:nvPr/>
              </p:nvSpPr>
              <p:spPr bwMode="auto">
                <a:xfrm>
                  <a:off x="1128905" y="5207623"/>
                  <a:ext cx="7517365" cy="468000"/>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dirty="0" smtClean="0">
                      <a:ln>
                        <a:noFill/>
                      </a:ln>
                      <a:solidFill>
                        <a:schemeClr val="tx1"/>
                      </a:solidFill>
                      <a:effectLst/>
                      <a:latin typeface="Verdana" pitchFamily="34" charset="0"/>
                    </a:rPr>
                    <a:t> </a:t>
                  </a:r>
                </a:p>
              </p:txBody>
            </p:sp>
            <p:sp>
              <p:nvSpPr>
                <p:cNvPr id="47" name="Jobbra nyíl 30"/>
                <p:cNvSpPr/>
                <p:nvPr/>
              </p:nvSpPr>
              <p:spPr>
                <a:xfrm>
                  <a:off x="7155275" y="2381070"/>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48" name="Jobbra nyíl 30"/>
                <p:cNvSpPr/>
                <p:nvPr/>
              </p:nvSpPr>
              <p:spPr>
                <a:xfrm>
                  <a:off x="7587335" y="1937041"/>
                  <a:ext cx="432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0" name="Jobbra nyíl 30"/>
                <p:cNvSpPr/>
                <p:nvPr/>
              </p:nvSpPr>
              <p:spPr>
                <a:xfrm>
                  <a:off x="7150862" y="4450307"/>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1" name="Jobbra nyíl 30"/>
                <p:cNvSpPr/>
                <p:nvPr/>
              </p:nvSpPr>
              <p:spPr>
                <a:xfrm>
                  <a:off x="7153548" y="5357753"/>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2" name="Jobbra nyíl 30"/>
                <p:cNvSpPr/>
                <p:nvPr/>
              </p:nvSpPr>
              <p:spPr>
                <a:xfrm>
                  <a:off x="4977045" y="2382414"/>
                  <a:ext cx="64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3" name="Jobbra nyíl 30"/>
                <p:cNvSpPr/>
                <p:nvPr/>
              </p:nvSpPr>
              <p:spPr>
                <a:xfrm>
                  <a:off x="5657680" y="2382104"/>
                  <a:ext cx="147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4" name="Jobbra nyíl 30"/>
                <p:cNvSpPr/>
                <p:nvPr/>
              </p:nvSpPr>
              <p:spPr>
                <a:xfrm>
                  <a:off x="3629174" y="4015863"/>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5" name="Jobbra nyíl 30"/>
                <p:cNvSpPr/>
                <p:nvPr/>
              </p:nvSpPr>
              <p:spPr>
                <a:xfrm>
                  <a:off x="4405298" y="4019861"/>
                  <a:ext cx="72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6" name="Jobbra nyíl 30"/>
                <p:cNvSpPr/>
                <p:nvPr/>
              </p:nvSpPr>
              <p:spPr>
                <a:xfrm>
                  <a:off x="3620714" y="4470681"/>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7" name="Jobbra nyíl 30"/>
                <p:cNvSpPr/>
                <p:nvPr/>
              </p:nvSpPr>
              <p:spPr>
                <a:xfrm>
                  <a:off x="4396838" y="4474679"/>
                  <a:ext cx="72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8" name="Jobbra nyíl 30"/>
                <p:cNvSpPr/>
                <p:nvPr/>
              </p:nvSpPr>
              <p:spPr>
                <a:xfrm>
                  <a:off x="2321750" y="5357753"/>
                  <a:ext cx="73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9" name="Jobbra nyíl 30"/>
                <p:cNvSpPr/>
                <p:nvPr/>
              </p:nvSpPr>
              <p:spPr>
                <a:xfrm>
                  <a:off x="3078381" y="5358228"/>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0" name="Jobbra nyíl 30"/>
                <p:cNvSpPr/>
                <p:nvPr/>
              </p:nvSpPr>
              <p:spPr>
                <a:xfrm>
                  <a:off x="4953411" y="5352349"/>
                  <a:ext cx="109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1" name="Jobbra nyíl 30"/>
                <p:cNvSpPr/>
                <p:nvPr/>
              </p:nvSpPr>
              <p:spPr>
                <a:xfrm>
                  <a:off x="6072513" y="5361584"/>
                  <a:ext cx="104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2" name="Jobbra nyíl 30"/>
                <p:cNvSpPr/>
                <p:nvPr/>
              </p:nvSpPr>
              <p:spPr>
                <a:xfrm>
                  <a:off x="7155275" y="3219678"/>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3" name="Jobbra nyíl 30"/>
                <p:cNvSpPr/>
                <p:nvPr/>
              </p:nvSpPr>
              <p:spPr>
                <a:xfrm>
                  <a:off x="4977045" y="3221022"/>
                  <a:ext cx="64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4" name="Jobbra nyíl 30"/>
                <p:cNvSpPr/>
                <p:nvPr/>
              </p:nvSpPr>
              <p:spPr>
                <a:xfrm>
                  <a:off x="5657680" y="3220712"/>
                  <a:ext cx="147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5" name="Lekerekített téglalap 36"/>
                <p:cNvSpPr/>
                <p:nvPr/>
              </p:nvSpPr>
              <p:spPr>
                <a:xfrm>
                  <a:off x="7632075" y="2734718"/>
                  <a:ext cx="1008000" cy="360000"/>
                </a:xfrm>
                <a:prstGeom prst="roundRect">
                  <a:avLst/>
                </a:prstGeom>
                <a:solidFill>
                  <a:srgbClr val="7474D2"/>
                </a:solidFill>
                <a:ln>
                  <a:solidFill>
                    <a:srgbClr val="6B6BC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SVE</a:t>
                  </a:r>
                  <a:r>
                    <a:rPr lang="hu-HU" sz="1050" baseline="30000" dirty="0" smtClean="0">
                      <a:solidFill>
                        <a:srgbClr val="000000"/>
                      </a:solidFill>
                      <a:ea typeface="Verdana" panose="020B0604030504040204" pitchFamily="34" charset="0"/>
                      <a:cs typeface="Verdana" panose="020B0604030504040204" pitchFamily="34" charset="0"/>
                    </a:rPr>
                    <a:t>4</a:t>
                  </a:r>
                  <a:endParaRPr lang="hu-HU" sz="1050" baseline="30000" dirty="0">
                    <a:solidFill>
                      <a:srgbClr val="000000"/>
                    </a:solidFill>
                    <a:ea typeface="Verdana" panose="020B0604030504040204" pitchFamily="34" charset="0"/>
                    <a:cs typeface="Verdana" panose="020B0604030504040204" pitchFamily="34" charset="0"/>
                  </a:endParaRPr>
                </a:p>
              </p:txBody>
            </p:sp>
          </p:grpSp>
          <p:sp>
            <p:nvSpPr>
              <p:cNvPr id="7" name="TextBox 6"/>
              <p:cNvSpPr txBox="1"/>
              <p:nvPr/>
            </p:nvSpPr>
            <p:spPr>
              <a:xfrm>
                <a:off x="1137097" y="3049007"/>
                <a:ext cx="1059393" cy="646331"/>
              </a:xfrm>
              <a:prstGeom prst="rect">
                <a:avLst/>
              </a:prstGeom>
              <a:noFill/>
            </p:spPr>
            <p:txBody>
              <a:bodyPr wrap="none" rtlCol="0">
                <a:spAutoFit/>
              </a:bodyPr>
              <a:lstStyle/>
              <a:p>
                <a:pPr algn="ctr"/>
                <a:r>
                  <a:rPr lang="hu-HU" sz="1200" dirty="0" smtClean="0">
                    <a:solidFill>
                      <a:srgbClr val="FF0000"/>
                    </a:solidFill>
                  </a:rPr>
                  <a:t>To enhance</a:t>
                </a:r>
              </a:p>
              <a:p>
                <a:pPr algn="ctr"/>
                <a:r>
                  <a:rPr lang="hu-HU" sz="1200" dirty="0" smtClean="0">
                    <a:solidFill>
                      <a:srgbClr val="FF0000"/>
                    </a:solidFill>
                  </a:rPr>
                  <a:t>compute</a:t>
                </a:r>
              </a:p>
              <a:p>
                <a:pPr algn="ctr"/>
                <a:r>
                  <a:rPr lang="hu-HU" sz="1200" dirty="0" smtClean="0">
                    <a:solidFill>
                      <a:srgbClr val="FF0000"/>
                    </a:solidFill>
                  </a:rPr>
                  <a:t>capabilities</a:t>
                </a:r>
                <a:endParaRPr lang="hu-HU" sz="1200" dirty="0">
                  <a:solidFill>
                    <a:srgbClr val="FF0000"/>
                  </a:solidFill>
                </a:endParaRPr>
              </a:p>
            </p:txBody>
          </p:sp>
          <p:sp>
            <p:nvSpPr>
              <p:cNvPr id="8" name="TextBox 7"/>
              <p:cNvSpPr txBox="1"/>
              <p:nvPr/>
            </p:nvSpPr>
            <p:spPr>
              <a:xfrm>
                <a:off x="6746799" y="1239869"/>
                <a:ext cx="750526" cy="253916"/>
              </a:xfrm>
              <a:prstGeom prst="rect">
                <a:avLst/>
              </a:prstGeom>
              <a:noFill/>
            </p:spPr>
            <p:txBody>
              <a:bodyPr wrap="none" rtlCol="0">
                <a:spAutoFit/>
              </a:bodyPr>
              <a:lstStyle/>
              <a:p>
                <a:r>
                  <a:rPr lang="hu-HU" sz="1050" dirty="0" smtClean="0"/>
                  <a:t>AArch32</a:t>
                </a:r>
                <a:endParaRPr lang="en-US" sz="1050" dirty="0"/>
              </a:p>
            </p:txBody>
          </p:sp>
          <p:sp>
            <p:nvSpPr>
              <p:cNvPr id="9" name="TextBox 8"/>
              <p:cNvSpPr txBox="1"/>
              <p:nvPr/>
            </p:nvSpPr>
            <p:spPr>
              <a:xfrm>
                <a:off x="7691904" y="1248807"/>
                <a:ext cx="750526" cy="253916"/>
              </a:xfrm>
              <a:prstGeom prst="rect">
                <a:avLst/>
              </a:prstGeom>
              <a:noFill/>
            </p:spPr>
            <p:txBody>
              <a:bodyPr wrap="none" rtlCol="0">
                <a:spAutoFit/>
              </a:bodyPr>
              <a:lstStyle/>
              <a:p>
                <a:r>
                  <a:rPr lang="hu-HU" sz="1050" dirty="0" smtClean="0"/>
                  <a:t>AArch64</a:t>
                </a:r>
                <a:endParaRPr lang="en-US" sz="1050" dirty="0"/>
              </a:p>
            </p:txBody>
          </p:sp>
          <p:cxnSp>
            <p:nvCxnSpPr>
              <p:cNvPr id="10" name="Straight Connector 9"/>
              <p:cNvCxnSpPr/>
              <p:nvPr/>
            </p:nvCxnSpPr>
            <p:spPr bwMode="auto">
              <a:xfrm>
                <a:off x="7571170" y="1138843"/>
                <a:ext cx="48379" cy="4392000"/>
              </a:xfrm>
              <a:prstGeom prst="line">
                <a:avLst/>
              </a:prstGeom>
              <a:noFill/>
              <a:ln w="6350"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 name="TextBox 4"/>
            <p:cNvSpPr txBox="1"/>
            <p:nvPr/>
          </p:nvSpPr>
          <p:spPr>
            <a:xfrm>
              <a:off x="296863" y="6551527"/>
              <a:ext cx="3962239" cy="292388"/>
            </a:xfrm>
            <a:prstGeom prst="rect">
              <a:avLst/>
            </a:prstGeom>
            <a:noFill/>
          </p:spPr>
          <p:txBody>
            <a:bodyPr wrap="none" rtlCol="0">
              <a:spAutoFit/>
            </a:bodyPr>
            <a:lstStyle/>
            <a:p>
              <a:pPr lvl="0"/>
              <a:r>
                <a:rPr lang="hu-HU" sz="1300" dirty="0" smtClean="0">
                  <a:solidFill>
                    <a:srgbClr val="000000"/>
                  </a:solidFill>
                </a:rPr>
                <a:t>Remarks: </a:t>
              </a:r>
              <a:r>
                <a:rPr lang="hu-HU" sz="1300" dirty="0">
                  <a:solidFill>
                    <a:srgbClr val="000000"/>
                  </a:solidFill>
                </a:rPr>
                <a:t>See on the slide 2.1 Overview (5</a:t>
              </a:r>
              <a:r>
                <a:rPr lang="hu-HU" sz="1300" dirty="0" smtClean="0">
                  <a:solidFill>
                    <a:srgbClr val="000000"/>
                  </a:solidFill>
                </a:rPr>
                <a:t>)</a:t>
              </a:r>
              <a:endParaRPr lang="en-US" dirty="0"/>
            </a:p>
          </p:txBody>
        </p:sp>
      </p:grpSp>
      <p:sp>
        <p:nvSpPr>
          <p:cNvPr id="67" name="TextBox 66"/>
          <p:cNvSpPr txBox="1"/>
          <p:nvPr/>
        </p:nvSpPr>
        <p:spPr>
          <a:xfrm>
            <a:off x="-56088" y="615929"/>
            <a:ext cx="9361024" cy="369332"/>
          </a:xfrm>
          <a:prstGeom prst="rect">
            <a:avLst/>
          </a:prstGeom>
          <a:noFill/>
        </p:spPr>
        <p:txBody>
          <a:bodyPr wrap="none" rtlCol="0">
            <a:spAutoFit/>
          </a:bodyPr>
          <a:lstStyle/>
          <a:p>
            <a:pPr lvl="0"/>
            <a:r>
              <a:rPr lang="hu-HU" dirty="0">
                <a:solidFill>
                  <a:srgbClr val="2D2D8A"/>
                </a:solidFill>
              </a:rPr>
              <a:t>ISA extensions introduced to reduce code size </a:t>
            </a:r>
            <a:r>
              <a:rPr lang="en-US" dirty="0">
                <a:solidFill>
                  <a:srgbClr val="333399"/>
                </a:solidFill>
              </a:rPr>
              <a:t>-</a:t>
            </a:r>
            <a:r>
              <a:rPr lang="hu-HU" dirty="0">
                <a:solidFill>
                  <a:srgbClr val="333399"/>
                </a:solidFill>
              </a:rPr>
              <a:t> Overview (2</a:t>
            </a:r>
            <a:r>
              <a:rPr lang="hu-HU" dirty="0" smtClean="0">
                <a:solidFill>
                  <a:schemeClr val="accent6"/>
                </a:solidFill>
              </a:rPr>
              <a:t>)  </a:t>
            </a:r>
            <a:r>
              <a:rPr lang="hu-HU" dirty="0">
                <a:solidFill>
                  <a:schemeClr val="accent6"/>
                </a:solidFill>
              </a:rPr>
              <a:t>(Based on [64</a:t>
            </a:r>
            <a:r>
              <a:rPr lang="hu-HU" dirty="0" smtClean="0">
                <a:solidFill>
                  <a:schemeClr val="accent6"/>
                </a:solidFill>
              </a:rPr>
              <a:t>])</a:t>
            </a:r>
            <a:endParaRPr lang="en-US" dirty="0">
              <a:solidFill>
                <a:schemeClr val="accent6"/>
              </a:solidFill>
            </a:endParaRPr>
          </a:p>
        </p:txBody>
      </p:sp>
      <p:sp>
        <p:nvSpPr>
          <p:cNvPr id="68" name="Rounded Rectangle 67"/>
          <p:cNvSpPr/>
          <p:nvPr/>
        </p:nvSpPr>
        <p:spPr bwMode="auto">
          <a:xfrm>
            <a:off x="209529" y="4959955"/>
            <a:ext cx="940792" cy="551801"/>
          </a:xfrm>
          <a:prstGeom prst="roundRect">
            <a:avLst/>
          </a:prstGeom>
          <a:solidFill>
            <a:srgbClr val="FFFF00"/>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69" name="TextBox 68"/>
          <p:cNvSpPr txBox="1"/>
          <p:nvPr/>
        </p:nvSpPr>
        <p:spPr>
          <a:xfrm>
            <a:off x="190157" y="5013251"/>
            <a:ext cx="932756" cy="461665"/>
          </a:xfrm>
          <a:prstGeom prst="rect">
            <a:avLst/>
          </a:prstGeom>
          <a:noFill/>
        </p:spPr>
        <p:txBody>
          <a:bodyPr wrap="none" rtlCol="0">
            <a:spAutoFit/>
          </a:bodyPr>
          <a:lstStyle/>
          <a:p>
            <a:pPr algn="ctr"/>
            <a:r>
              <a:rPr lang="hu-HU" sz="1200" dirty="0" smtClean="0">
                <a:solidFill>
                  <a:srgbClr val="FF0000"/>
                </a:solidFill>
              </a:rPr>
              <a:t>To reduce</a:t>
            </a:r>
          </a:p>
          <a:p>
            <a:pPr algn="ctr"/>
            <a:r>
              <a:rPr lang="hu-HU" sz="1200" dirty="0">
                <a:solidFill>
                  <a:srgbClr val="FF0000"/>
                </a:solidFill>
              </a:rPr>
              <a:t>c</a:t>
            </a:r>
            <a:r>
              <a:rPr lang="hu-HU" sz="1200" dirty="0" smtClean="0">
                <a:solidFill>
                  <a:srgbClr val="FF0000"/>
                </a:solidFill>
              </a:rPr>
              <a:t>ode size</a:t>
            </a:r>
            <a:endParaRPr lang="hu-HU" sz="1200" dirty="0">
              <a:solidFill>
                <a:srgbClr val="FF0000"/>
              </a:solidFill>
            </a:endParaRPr>
          </a:p>
        </p:txBody>
      </p:sp>
      <p:grpSp>
        <p:nvGrpSpPr>
          <p:cNvPr id="70" name="Group 69"/>
          <p:cNvGrpSpPr/>
          <p:nvPr/>
        </p:nvGrpSpPr>
        <p:grpSpPr>
          <a:xfrm>
            <a:off x="6407126" y="3293985"/>
            <a:ext cx="2358120" cy="360000"/>
            <a:chOff x="6291215" y="3293985"/>
            <a:chExt cx="2358120" cy="360000"/>
          </a:xfrm>
        </p:grpSpPr>
        <p:sp>
          <p:nvSpPr>
            <p:cNvPr id="71" name="Lekerekített téglalap 18"/>
            <p:cNvSpPr/>
            <p:nvPr/>
          </p:nvSpPr>
          <p:spPr>
            <a:xfrm>
              <a:off x="6529995" y="3293985"/>
              <a:ext cx="1062000" cy="360000"/>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 </a:t>
              </a:r>
              <a:r>
                <a:rPr lang="en-US" sz="1050" dirty="0" smtClean="0">
                  <a:solidFill>
                    <a:srgbClr val="000000"/>
                  </a:solidFill>
                  <a:ea typeface="Verdana" panose="020B0604030504040204" pitchFamily="34" charset="0"/>
                  <a:cs typeface="Verdana" panose="020B0604030504040204" pitchFamily="34" charset="0"/>
                </a:rPr>
                <a:t>Adv.</a:t>
              </a:r>
              <a:r>
                <a:rPr lang="hu-HU" sz="1050" dirty="0" smtClean="0">
                  <a:solidFill>
                    <a:srgbClr val="000000"/>
                  </a:solidFill>
                  <a:ea typeface="Verdana" panose="020B0604030504040204" pitchFamily="34" charset="0"/>
                  <a:cs typeface="Verdana" panose="020B0604030504040204" pitchFamily="34" charset="0"/>
                </a:rPr>
                <a:t> SIMD and FP</a:t>
              </a:r>
              <a:endParaRPr lang="hu-HU" sz="1050" baseline="30000" dirty="0" smtClean="0">
                <a:solidFill>
                  <a:srgbClr val="000000"/>
                </a:solidFill>
                <a:ea typeface="Verdana" panose="020B0604030504040204" pitchFamily="34" charset="0"/>
                <a:cs typeface="Verdana" panose="020B0604030504040204" pitchFamily="34" charset="0"/>
              </a:endParaRPr>
            </a:p>
          </p:txBody>
        </p:sp>
        <p:sp>
          <p:nvSpPr>
            <p:cNvPr id="72" name="Lekerekített téglalap 18"/>
            <p:cNvSpPr/>
            <p:nvPr/>
          </p:nvSpPr>
          <p:spPr>
            <a:xfrm>
              <a:off x="7587335" y="3293985"/>
              <a:ext cx="1062000" cy="360000"/>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 SIMD</a:t>
              </a:r>
            </a:p>
            <a:p>
              <a:pPr algn="ctr"/>
              <a:r>
                <a:rPr lang="hu-HU" sz="1050" dirty="0" smtClean="0">
                  <a:solidFill>
                    <a:srgbClr val="000000"/>
                  </a:solidFill>
                  <a:ea typeface="Verdana" panose="020B0604030504040204" pitchFamily="34" charset="0"/>
                  <a:cs typeface="Verdana" panose="020B0604030504040204" pitchFamily="34" charset="0"/>
                </a:rPr>
                <a:t> and FP</a:t>
              </a:r>
              <a:endParaRPr lang="hu-HU" sz="1050" baseline="30000" dirty="0" smtClean="0">
                <a:solidFill>
                  <a:srgbClr val="000000"/>
                </a:solidFill>
                <a:ea typeface="Verdana" panose="020B0604030504040204" pitchFamily="34" charset="0"/>
                <a:cs typeface="Verdana" panose="020B0604030504040204" pitchFamily="34" charset="0"/>
              </a:endParaRPr>
            </a:p>
          </p:txBody>
        </p:sp>
        <p:sp>
          <p:nvSpPr>
            <p:cNvPr id="73" name="Jobbra nyíl 30"/>
            <p:cNvSpPr/>
            <p:nvPr/>
          </p:nvSpPr>
          <p:spPr>
            <a:xfrm>
              <a:off x="6291215" y="3401943"/>
              <a:ext cx="21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grpSp>
    </p:spTree>
    <p:extLst>
      <p:ext uri="{BB962C8B-B14F-4D97-AF65-F5344CB8AC3E}">
        <p14:creationId xmlns:p14="http://schemas.microsoft.com/office/powerpoint/2010/main" val="354448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ppt_x"/>
                                          </p:val>
                                        </p:tav>
                                        <p:tav tm="100000">
                                          <p:val>
                                            <p:strVal val="#ppt_x"/>
                                          </p:val>
                                        </p:tav>
                                      </p:tavLst>
                                    </p:anim>
                                    <p:anim calcmode="lin" valueType="num">
                                      <p:cBhvr additive="base">
                                        <p:cTn id="8"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2.3.1 ISA extensions introduced to reduce code size - Overview </a:t>
            </a:r>
            <a:r>
              <a:rPr lang="hu-HU" dirty="0" smtClean="0"/>
              <a:t>(3)</a:t>
            </a:r>
            <a:endParaRPr lang="en-US" dirty="0"/>
          </a:p>
        </p:txBody>
      </p:sp>
      <p:sp>
        <p:nvSpPr>
          <p:cNvPr id="3" name="Text Box 4"/>
          <p:cNvSpPr txBox="1">
            <a:spLocks noChangeArrowheads="1"/>
          </p:cNvSpPr>
          <p:nvPr/>
        </p:nvSpPr>
        <p:spPr bwMode="auto">
          <a:xfrm>
            <a:off x="2636785" y="1268760"/>
            <a:ext cx="3821875" cy="27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hangingPunct="1">
              <a:lnSpc>
                <a:spcPct val="90000"/>
              </a:lnSpc>
              <a:spcAft>
                <a:spcPct val="15000"/>
              </a:spcAft>
            </a:pPr>
            <a:r>
              <a:rPr lang="hu-HU" sz="1300" b="1" dirty="0" smtClean="0">
                <a:solidFill>
                  <a:srgbClr val="000000"/>
                </a:solidFill>
              </a:rPr>
              <a:t>ISA extensions to reduce code size</a:t>
            </a:r>
            <a:endParaRPr lang="hu-HU" sz="1300" b="1" baseline="30000" dirty="0">
              <a:solidFill>
                <a:srgbClr val="000000"/>
              </a:solidFill>
            </a:endParaRPr>
          </a:p>
        </p:txBody>
      </p:sp>
      <p:sp>
        <p:nvSpPr>
          <p:cNvPr id="4" name="Text Box 6"/>
          <p:cNvSpPr txBox="1">
            <a:spLocks noChangeArrowheads="1"/>
          </p:cNvSpPr>
          <p:nvPr/>
        </p:nvSpPr>
        <p:spPr bwMode="auto">
          <a:xfrm>
            <a:off x="1257433" y="2016682"/>
            <a:ext cx="264687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177800" algn="l"/>
              </a:tabLst>
              <a:defRPr sz="1400">
                <a:solidFill>
                  <a:schemeClr val="tx1"/>
                </a:solidFill>
                <a:latin typeface="Verdana" pitchFamily="34" charset="0"/>
              </a:defRPr>
            </a:lvl1pPr>
            <a:lvl2pPr marL="742950" indent="-285750" eaLnBrk="0" hangingPunct="0">
              <a:tabLst>
                <a:tab pos="177800" algn="l"/>
              </a:tabLst>
              <a:defRPr sz="1400">
                <a:solidFill>
                  <a:schemeClr val="tx1"/>
                </a:solidFill>
                <a:latin typeface="Verdana" pitchFamily="34" charset="0"/>
              </a:defRPr>
            </a:lvl2pPr>
            <a:lvl3pPr marL="1143000" indent="-228600" eaLnBrk="0" hangingPunct="0">
              <a:tabLst>
                <a:tab pos="177800" algn="l"/>
              </a:tabLst>
              <a:defRPr sz="1400">
                <a:solidFill>
                  <a:schemeClr val="tx1"/>
                </a:solidFill>
                <a:latin typeface="Verdana" pitchFamily="34" charset="0"/>
              </a:defRPr>
            </a:lvl3pPr>
            <a:lvl4pPr marL="1600200" indent="-228600" eaLnBrk="0" hangingPunct="0">
              <a:tabLst>
                <a:tab pos="177800" algn="l"/>
              </a:tabLst>
              <a:defRPr sz="1400">
                <a:solidFill>
                  <a:schemeClr val="tx1"/>
                </a:solidFill>
                <a:latin typeface="Verdana" pitchFamily="34" charset="0"/>
              </a:defRPr>
            </a:lvl4pPr>
            <a:lvl5pPr marL="2057400" indent="-228600" eaLnBrk="0" hangingPunct="0">
              <a:tabLst>
                <a:tab pos="177800" algn="l"/>
              </a:tabLst>
              <a:defRPr sz="1400">
                <a:solidFill>
                  <a:schemeClr val="tx1"/>
                </a:solidFill>
                <a:latin typeface="Verdana" pitchFamily="34" charset="0"/>
              </a:defRPr>
            </a:lvl5pPr>
            <a:lvl6pPr marL="2514600" indent="-228600" eaLnBrk="0" fontAlgn="base" hangingPunct="0">
              <a:spcBef>
                <a:spcPct val="0"/>
              </a:spcBef>
              <a:spcAft>
                <a:spcPct val="0"/>
              </a:spcAft>
              <a:tabLst>
                <a:tab pos="177800" algn="l"/>
              </a:tabLst>
              <a:defRPr sz="1400">
                <a:solidFill>
                  <a:schemeClr val="tx1"/>
                </a:solidFill>
                <a:latin typeface="Verdana" pitchFamily="34" charset="0"/>
              </a:defRPr>
            </a:lvl6pPr>
            <a:lvl7pPr marL="2971800" indent="-228600" eaLnBrk="0" fontAlgn="base" hangingPunct="0">
              <a:spcBef>
                <a:spcPct val="0"/>
              </a:spcBef>
              <a:spcAft>
                <a:spcPct val="0"/>
              </a:spcAft>
              <a:tabLst>
                <a:tab pos="177800" algn="l"/>
              </a:tabLst>
              <a:defRPr sz="1400">
                <a:solidFill>
                  <a:schemeClr val="tx1"/>
                </a:solidFill>
                <a:latin typeface="Verdana" pitchFamily="34" charset="0"/>
              </a:defRPr>
            </a:lvl7pPr>
            <a:lvl8pPr marL="3429000" indent="-228600" eaLnBrk="0" fontAlgn="base" hangingPunct="0">
              <a:spcBef>
                <a:spcPct val="0"/>
              </a:spcBef>
              <a:spcAft>
                <a:spcPct val="0"/>
              </a:spcAft>
              <a:tabLst>
                <a:tab pos="177800" algn="l"/>
              </a:tabLst>
              <a:defRPr sz="1400">
                <a:solidFill>
                  <a:schemeClr val="tx1"/>
                </a:solidFill>
                <a:latin typeface="Verdana" pitchFamily="34" charset="0"/>
              </a:defRPr>
            </a:lvl8pPr>
            <a:lvl9pPr marL="3886200" indent="-228600" eaLnBrk="0" fontAlgn="base" hangingPunct="0">
              <a:spcBef>
                <a:spcPct val="0"/>
              </a:spcBef>
              <a:spcAft>
                <a:spcPct val="0"/>
              </a:spcAft>
              <a:tabLst>
                <a:tab pos="177800" algn="l"/>
              </a:tabLst>
              <a:defRPr sz="1400">
                <a:solidFill>
                  <a:schemeClr val="tx1"/>
                </a:solidFill>
                <a:latin typeface="Verdana" pitchFamily="34" charset="0"/>
              </a:defRPr>
            </a:lvl9pPr>
          </a:lstStyle>
          <a:p>
            <a:pPr algn="ctr" eaLnBrk="1" hangingPunct="1"/>
            <a:r>
              <a:rPr lang="hu-HU" altLang="en-US" sz="1300" b="1" dirty="0" smtClean="0">
                <a:solidFill>
                  <a:srgbClr val="000000"/>
                </a:solidFill>
              </a:rPr>
              <a:t>The Thumb </a:t>
            </a:r>
            <a:r>
              <a:rPr lang="hu-HU" altLang="en-US" sz="1300" b="1" dirty="0">
                <a:solidFill>
                  <a:srgbClr val="000000"/>
                </a:solidFill>
              </a:rPr>
              <a:t>instruction </a:t>
            </a:r>
            <a:r>
              <a:rPr lang="hu-HU" altLang="en-US" sz="1300" b="1" dirty="0" smtClean="0">
                <a:solidFill>
                  <a:srgbClr val="000000"/>
                </a:solidFill>
              </a:rPr>
              <a:t>set</a:t>
            </a:r>
          </a:p>
          <a:p>
            <a:pPr algn="ctr" eaLnBrk="1" hangingPunct="1"/>
            <a:r>
              <a:rPr lang="hu-HU" altLang="en-US" sz="1300" b="1" dirty="0" smtClean="0">
                <a:solidFill>
                  <a:srgbClr val="000000"/>
                </a:solidFill>
              </a:rPr>
              <a:t> </a:t>
            </a:r>
            <a:r>
              <a:rPr lang="hu-HU" altLang="en-US" sz="1300" dirty="0">
                <a:solidFill>
                  <a:srgbClr val="000000"/>
                </a:solidFill>
              </a:rPr>
              <a:t>(ARMv4/~1995</a:t>
            </a:r>
            <a:r>
              <a:rPr lang="hu-HU" altLang="en-US" sz="1300" dirty="0" smtClean="0">
                <a:solidFill>
                  <a:srgbClr val="000000"/>
                </a:solidFill>
              </a:rPr>
              <a:t>))</a:t>
            </a:r>
            <a:endParaRPr lang="hu-HU" altLang="en-US" sz="1300" dirty="0">
              <a:solidFill>
                <a:srgbClr val="000000"/>
              </a:solidFill>
            </a:endParaRPr>
          </a:p>
        </p:txBody>
      </p:sp>
      <p:sp>
        <p:nvSpPr>
          <p:cNvPr id="5" name="Line 7"/>
          <p:cNvSpPr>
            <a:spLocks noChangeShapeType="1"/>
          </p:cNvSpPr>
          <p:nvPr/>
        </p:nvSpPr>
        <p:spPr bwMode="auto">
          <a:xfrm rot="-5400000" flipH="1" flipV="1">
            <a:off x="3424237" y="759383"/>
            <a:ext cx="315913" cy="19796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hu-HU" sz="1300">
              <a:solidFill>
                <a:srgbClr val="000000"/>
              </a:solidFill>
            </a:endParaRPr>
          </a:p>
        </p:txBody>
      </p:sp>
      <p:sp>
        <p:nvSpPr>
          <p:cNvPr id="6" name="Line 8"/>
          <p:cNvSpPr>
            <a:spLocks noChangeShapeType="1"/>
          </p:cNvSpPr>
          <p:nvPr/>
        </p:nvSpPr>
        <p:spPr bwMode="auto">
          <a:xfrm rot="5400000" flipV="1">
            <a:off x="5403850" y="759382"/>
            <a:ext cx="315913" cy="19796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hu-HU" sz="1300">
              <a:solidFill>
                <a:srgbClr val="000000"/>
              </a:solidFill>
            </a:endParaRPr>
          </a:p>
        </p:txBody>
      </p:sp>
      <p:sp>
        <p:nvSpPr>
          <p:cNvPr id="7" name="Oval 6"/>
          <p:cNvSpPr>
            <a:spLocks noChangeArrowheads="1"/>
          </p:cNvSpPr>
          <p:nvPr/>
        </p:nvSpPr>
        <p:spPr bwMode="auto">
          <a:xfrm>
            <a:off x="2554288" y="1873807"/>
            <a:ext cx="60325" cy="55563"/>
          </a:xfrm>
          <a:prstGeom prst="ellipse">
            <a:avLst/>
          </a:prstGeom>
          <a:solidFill>
            <a:srgbClr val="FFFFFF"/>
          </a:solidFill>
          <a:ln w="0">
            <a:solidFill>
              <a:srgbClr val="000000"/>
            </a:solidFill>
            <a:round/>
            <a:headEnd/>
            <a:tailEnd/>
          </a:ln>
        </p:spPr>
        <p:txBody>
          <a:bodyPr/>
          <a:lstStyle/>
          <a:p>
            <a:endParaRPr lang="hu-HU" sz="1300">
              <a:solidFill>
                <a:srgbClr val="000000"/>
              </a:solidFill>
            </a:endParaRPr>
          </a:p>
        </p:txBody>
      </p:sp>
      <p:sp>
        <p:nvSpPr>
          <p:cNvPr id="8" name="Oval 7"/>
          <p:cNvSpPr>
            <a:spLocks noChangeArrowheads="1"/>
          </p:cNvSpPr>
          <p:nvPr/>
        </p:nvSpPr>
        <p:spPr bwMode="auto">
          <a:xfrm>
            <a:off x="6515100" y="1873807"/>
            <a:ext cx="57150" cy="55563"/>
          </a:xfrm>
          <a:prstGeom prst="ellipse">
            <a:avLst/>
          </a:prstGeom>
          <a:solidFill>
            <a:srgbClr val="FFFFFF"/>
          </a:solidFill>
          <a:ln w="0">
            <a:solidFill>
              <a:srgbClr val="000000"/>
            </a:solidFill>
            <a:round/>
            <a:headEnd/>
            <a:tailEnd/>
          </a:ln>
        </p:spPr>
        <p:txBody>
          <a:bodyPr/>
          <a:lstStyle/>
          <a:p>
            <a:endParaRPr lang="hu-HU" sz="1300">
              <a:solidFill>
                <a:srgbClr val="000000"/>
              </a:solidFill>
            </a:endParaRPr>
          </a:p>
        </p:txBody>
      </p:sp>
      <p:sp>
        <p:nvSpPr>
          <p:cNvPr id="9" name="Text Box 5"/>
          <p:cNvSpPr txBox="1">
            <a:spLocks noChangeArrowheads="1"/>
          </p:cNvSpPr>
          <p:nvPr/>
        </p:nvSpPr>
        <p:spPr bwMode="auto">
          <a:xfrm>
            <a:off x="5121516" y="2016682"/>
            <a:ext cx="284565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a:spcBef>
                <a:spcPct val="0"/>
              </a:spcBef>
              <a:buClrTx/>
              <a:buSzTx/>
            </a:pPr>
            <a:r>
              <a:rPr lang="hu-HU" altLang="en-US" sz="1300" b="1" dirty="0" smtClean="0">
                <a:solidFill>
                  <a:srgbClr val="000000"/>
                </a:solidFill>
              </a:rPr>
              <a:t>The Thumb-2 instruction set</a:t>
            </a:r>
            <a:endParaRPr lang="hu-HU" altLang="en-US" sz="1300" b="1" dirty="0">
              <a:solidFill>
                <a:srgbClr val="000000"/>
              </a:solidFill>
            </a:endParaRPr>
          </a:p>
          <a:p>
            <a:pPr algn="ctr">
              <a:spcBef>
                <a:spcPct val="0"/>
              </a:spcBef>
              <a:buClrTx/>
              <a:buSzTx/>
              <a:buNone/>
            </a:pPr>
            <a:r>
              <a:rPr lang="hu-HU" altLang="en-US" sz="1300" dirty="0">
                <a:solidFill>
                  <a:srgbClr val="000000"/>
                </a:solidFill>
              </a:rPr>
              <a:t> (ARMv6/~2005</a:t>
            </a:r>
            <a:r>
              <a:rPr lang="hu-HU" altLang="en-US" sz="1300" dirty="0" smtClean="0">
                <a:solidFill>
                  <a:srgbClr val="000000"/>
                </a:solidFill>
              </a:rPr>
              <a:t>))</a:t>
            </a:r>
            <a:endParaRPr lang="en-US" altLang="en-US" sz="1300" dirty="0">
              <a:solidFill>
                <a:srgbClr val="000000"/>
              </a:solidFill>
            </a:endParaRPr>
          </a:p>
        </p:txBody>
      </p:sp>
      <p:sp>
        <p:nvSpPr>
          <p:cNvPr id="10" name="TextBox 9"/>
          <p:cNvSpPr txBox="1"/>
          <p:nvPr/>
        </p:nvSpPr>
        <p:spPr>
          <a:xfrm>
            <a:off x="1139560" y="2618910"/>
            <a:ext cx="2802370" cy="292388"/>
          </a:xfrm>
          <a:prstGeom prst="rect">
            <a:avLst/>
          </a:prstGeom>
          <a:noFill/>
        </p:spPr>
        <p:txBody>
          <a:bodyPr wrap="none" rtlCol="0">
            <a:spAutoFit/>
          </a:bodyPr>
          <a:lstStyle/>
          <a:p>
            <a:r>
              <a:rPr lang="hu-HU" sz="1300" dirty="0" smtClean="0"/>
              <a:t>Only 16-bit Thumb instructions</a:t>
            </a:r>
            <a:endParaRPr lang="en-US" sz="1300" dirty="0"/>
          </a:p>
        </p:txBody>
      </p:sp>
      <p:sp>
        <p:nvSpPr>
          <p:cNvPr id="11" name="TextBox 10"/>
          <p:cNvSpPr txBox="1"/>
          <p:nvPr/>
        </p:nvSpPr>
        <p:spPr>
          <a:xfrm>
            <a:off x="4842030" y="2641268"/>
            <a:ext cx="3445174" cy="292388"/>
          </a:xfrm>
          <a:prstGeom prst="rect">
            <a:avLst/>
          </a:prstGeom>
          <a:noFill/>
        </p:spPr>
        <p:txBody>
          <a:bodyPr wrap="none" rtlCol="0">
            <a:spAutoFit/>
          </a:bodyPr>
          <a:lstStyle/>
          <a:p>
            <a:r>
              <a:rPr lang="hu-HU" sz="1300" dirty="0" smtClean="0"/>
              <a:t>Both 16 and 32-bit Thumb instructions</a:t>
            </a:r>
            <a:endParaRPr lang="en-US" sz="1300" dirty="0"/>
          </a:p>
        </p:txBody>
      </p:sp>
      <p:sp>
        <p:nvSpPr>
          <p:cNvPr id="12" name="Right Arrow 11"/>
          <p:cNvSpPr/>
          <p:nvPr/>
        </p:nvSpPr>
        <p:spPr bwMode="auto">
          <a:xfrm>
            <a:off x="4392020" y="2153222"/>
            <a:ext cx="360000" cy="108000"/>
          </a:xfrm>
          <a:prstGeom prst="rightArrow">
            <a:avLst/>
          </a:prstGeom>
          <a:solidFill>
            <a:srgbClr val="FF0000"/>
          </a:solidFill>
          <a:ln w="9525" cap="flat" cmpd="sng" algn="ctr">
            <a:solidFill>
              <a:srgbClr val="FF0000"/>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13" name="TextBox 12"/>
          <p:cNvSpPr txBox="1"/>
          <p:nvPr/>
        </p:nvSpPr>
        <p:spPr>
          <a:xfrm>
            <a:off x="206515" y="638690"/>
            <a:ext cx="7338034" cy="369332"/>
          </a:xfrm>
          <a:prstGeom prst="rect">
            <a:avLst/>
          </a:prstGeom>
          <a:noFill/>
        </p:spPr>
        <p:txBody>
          <a:bodyPr wrap="none" rtlCol="0">
            <a:spAutoFit/>
          </a:bodyPr>
          <a:lstStyle/>
          <a:p>
            <a:r>
              <a:rPr lang="en-US" dirty="0" smtClean="0">
                <a:solidFill>
                  <a:schemeClr val="accent6"/>
                </a:solidFill>
              </a:rPr>
              <a:t>ISA extensions introduced to reduce code size - Overview </a:t>
            </a:r>
            <a:r>
              <a:rPr lang="hu-HU" dirty="0" smtClean="0">
                <a:solidFill>
                  <a:schemeClr val="accent6"/>
                </a:solidFill>
              </a:rPr>
              <a:t>(3)</a:t>
            </a:r>
            <a:endParaRPr lang="en-US" dirty="0">
              <a:solidFill>
                <a:schemeClr val="accent6"/>
              </a:solidFill>
            </a:endParaRPr>
          </a:p>
        </p:txBody>
      </p:sp>
      <p:sp>
        <p:nvSpPr>
          <p:cNvPr id="14" name="TextBox 13"/>
          <p:cNvSpPr txBox="1"/>
          <p:nvPr/>
        </p:nvSpPr>
        <p:spPr>
          <a:xfrm>
            <a:off x="1781690" y="3043961"/>
            <a:ext cx="1452642" cy="292388"/>
          </a:xfrm>
          <a:prstGeom prst="rect">
            <a:avLst/>
          </a:prstGeom>
          <a:noFill/>
        </p:spPr>
        <p:txBody>
          <a:bodyPr wrap="none" rtlCol="0">
            <a:spAutoFit/>
          </a:bodyPr>
          <a:lstStyle/>
          <a:p>
            <a:r>
              <a:rPr lang="hu-HU" sz="1300" i="1" dirty="0" smtClean="0"/>
              <a:t>(Section 2.3.2)</a:t>
            </a:r>
            <a:endParaRPr lang="en-US" sz="1300" i="1" dirty="0"/>
          </a:p>
        </p:txBody>
      </p:sp>
      <p:sp>
        <p:nvSpPr>
          <p:cNvPr id="15" name="TextBox 14"/>
          <p:cNvSpPr txBox="1"/>
          <p:nvPr/>
        </p:nvSpPr>
        <p:spPr>
          <a:xfrm>
            <a:off x="5729648" y="3043961"/>
            <a:ext cx="1452642" cy="292388"/>
          </a:xfrm>
          <a:prstGeom prst="rect">
            <a:avLst/>
          </a:prstGeom>
          <a:noFill/>
        </p:spPr>
        <p:txBody>
          <a:bodyPr wrap="none" rtlCol="0">
            <a:spAutoFit/>
          </a:bodyPr>
          <a:lstStyle/>
          <a:p>
            <a:r>
              <a:rPr lang="hu-HU" sz="1300" i="1" dirty="0" smtClean="0"/>
              <a:t>(Section 2.3.3)</a:t>
            </a:r>
            <a:endParaRPr lang="en-US" sz="1300" i="1" dirty="0"/>
          </a:p>
        </p:txBody>
      </p:sp>
    </p:spTree>
    <p:extLst>
      <p:ext uri="{BB962C8B-B14F-4D97-AF65-F5344CB8AC3E}">
        <p14:creationId xmlns:p14="http://schemas.microsoft.com/office/powerpoint/2010/main" val="241170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P spid="8" grpId="0" animBg="1"/>
      <p:bldP spid="9"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2.3.2 The Thumb instruction set </a:t>
            </a:r>
            <a:r>
              <a:rPr lang="hu-HU" dirty="0" smtClean="0"/>
              <a:t>(</a:t>
            </a:r>
            <a:r>
              <a:rPr lang="hu-HU" dirty="0"/>
              <a:t>1</a:t>
            </a:r>
            <a:r>
              <a:rPr lang="hu-HU" dirty="0" smtClean="0"/>
              <a:t>)</a:t>
            </a:r>
            <a:endParaRPr lang="en-US" dirty="0"/>
          </a:p>
        </p:txBody>
      </p:sp>
      <p:sp>
        <p:nvSpPr>
          <p:cNvPr id="7" name="TextBox 6"/>
          <p:cNvSpPr txBox="1"/>
          <p:nvPr/>
        </p:nvSpPr>
        <p:spPr>
          <a:xfrm>
            <a:off x="187465" y="638690"/>
            <a:ext cx="4511171" cy="369332"/>
          </a:xfrm>
          <a:prstGeom prst="rect">
            <a:avLst/>
          </a:prstGeom>
          <a:noFill/>
        </p:spPr>
        <p:txBody>
          <a:bodyPr wrap="none" rtlCol="0">
            <a:spAutoFit/>
          </a:bodyPr>
          <a:lstStyle/>
          <a:p>
            <a:r>
              <a:rPr lang="hu-HU" dirty="0" smtClean="0">
                <a:solidFill>
                  <a:srgbClr val="2D2D8A"/>
                </a:solidFill>
              </a:rPr>
              <a:t>2.3.2 </a:t>
            </a:r>
            <a:r>
              <a:rPr lang="en-US" dirty="0" smtClean="0">
                <a:solidFill>
                  <a:srgbClr val="2D2D8A"/>
                </a:solidFill>
              </a:rPr>
              <a:t>The Thumb instruction set</a:t>
            </a:r>
            <a:r>
              <a:rPr lang="hu-HU" dirty="0" smtClean="0">
                <a:solidFill>
                  <a:srgbClr val="2D2D8A"/>
                </a:solidFill>
              </a:rPr>
              <a:t> </a:t>
            </a:r>
            <a:r>
              <a:rPr lang="hu-HU" dirty="0" smtClean="0"/>
              <a:t>[67]</a:t>
            </a:r>
            <a:endParaRPr lang="en-US" dirty="0"/>
          </a:p>
        </p:txBody>
      </p:sp>
      <p:sp>
        <p:nvSpPr>
          <p:cNvPr id="8" name="TextBox 7"/>
          <p:cNvSpPr txBox="1"/>
          <p:nvPr/>
        </p:nvSpPr>
        <p:spPr>
          <a:xfrm>
            <a:off x="426159" y="1024085"/>
            <a:ext cx="9060494" cy="4206280"/>
          </a:xfrm>
          <a:prstGeom prst="rect">
            <a:avLst/>
          </a:prstGeom>
          <a:noFill/>
        </p:spPr>
        <p:txBody>
          <a:bodyPr wrap="none" rtlCol="0">
            <a:spAutoFit/>
          </a:bodyPr>
          <a:lstStyle/>
          <a:p>
            <a:pPr marL="285750" indent="-285750">
              <a:spcAft>
                <a:spcPts val="400"/>
              </a:spcAft>
              <a:buFont typeface="Arial" panose="020B0604020202020204" pitchFamily="34" charset="0"/>
              <a:buChar char="•"/>
            </a:pPr>
            <a:r>
              <a:rPr lang="en-US" sz="1600" dirty="0" smtClean="0">
                <a:solidFill>
                  <a:srgbClr val="000000"/>
                </a:solidFill>
              </a:rPr>
              <a:t>This is an </a:t>
            </a:r>
            <a:r>
              <a:rPr lang="en-US" sz="1600" dirty="0" smtClean="0">
                <a:solidFill>
                  <a:srgbClr val="0070C0"/>
                </a:solidFill>
              </a:rPr>
              <a:t>alternative</a:t>
            </a:r>
            <a:r>
              <a:rPr lang="hu-HU" sz="1600" dirty="0" smtClean="0">
                <a:solidFill>
                  <a:srgbClr val="0070C0"/>
                </a:solidFill>
              </a:rPr>
              <a:t> 16-bit </a:t>
            </a:r>
            <a:r>
              <a:rPr lang="en-US" sz="1600" dirty="0" smtClean="0">
                <a:solidFill>
                  <a:srgbClr val="0070C0"/>
                </a:solidFill>
              </a:rPr>
              <a:t>instruction </a:t>
            </a:r>
            <a:r>
              <a:rPr lang="en-US" sz="1600" dirty="0">
                <a:solidFill>
                  <a:srgbClr val="0070C0"/>
                </a:solidFill>
              </a:rPr>
              <a:t>set </a:t>
            </a:r>
            <a:r>
              <a:rPr lang="en-US" sz="1600" dirty="0" smtClean="0">
                <a:solidFill>
                  <a:srgbClr val="000000"/>
                </a:solidFill>
              </a:rPr>
              <a:t>that provides </a:t>
            </a:r>
            <a:r>
              <a:rPr lang="hu-HU" sz="1600" dirty="0" smtClean="0">
                <a:solidFill>
                  <a:srgbClr val="000000"/>
                </a:solidFill>
              </a:rPr>
              <a:t>typically </a:t>
            </a:r>
            <a:r>
              <a:rPr lang="hu-HU" sz="1600" dirty="0" smtClean="0">
                <a:solidFill>
                  <a:srgbClr val="0070C0"/>
                </a:solidFill>
              </a:rPr>
              <a:t>35 to 40 %</a:t>
            </a:r>
          </a:p>
          <a:p>
            <a:r>
              <a:rPr lang="hu-HU" sz="1600" dirty="0">
                <a:solidFill>
                  <a:srgbClr val="0070C0"/>
                </a:solidFill>
              </a:rPr>
              <a:t> </a:t>
            </a:r>
            <a:r>
              <a:rPr lang="hu-HU" sz="1600" dirty="0" smtClean="0">
                <a:solidFill>
                  <a:srgbClr val="0070C0"/>
                </a:solidFill>
              </a:rPr>
              <a:t>     </a:t>
            </a:r>
            <a:r>
              <a:rPr lang="en-US" sz="1600" dirty="0" smtClean="0">
                <a:solidFill>
                  <a:srgbClr val="0070C0"/>
                </a:solidFill>
              </a:rPr>
              <a:t>better code density</a:t>
            </a:r>
            <a:r>
              <a:rPr lang="hu-HU" sz="1600" dirty="0" smtClean="0">
                <a:solidFill>
                  <a:srgbClr val="FF0000"/>
                </a:solidFill>
              </a:rPr>
              <a:t> </a:t>
            </a:r>
            <a:r>
              <a:rPr lang="hu-HU" sz="1600" dirty="0" smtClean="0"/>
              <a:t>than traditional ARM code but </a:t>
            </a:r>
            <a:r>
              <a:rPr lang="hu-HU" sz="1600" dirty="0" smtClean="0">
                <a:solidFill>
                  <a:srgbClr val="0070C0"/>
                </a:solidFill>
              </a:rPr>
              <a:t>reduces performance slightly,</a:t>
            </a:r>
          </a:p>
          <a:p>
            <a:pPr>
              <a:spcAft>
                <a:spcPts val="600"/>
              </a:spcAft>
            </a:pPr>
            <a:r>
              <a:rPr lang="hu-HU" sz="1600" dirty="0">
                <a:solidFill>
                  <a:srgbClr val="0070C0"/>
                </a:solidFill>
              </a:rPr>
              <a:t> </a:t>
            </a:r>
            <a:r>
              <a:rPr lang="hu-HU" sz="1600" dirty="0" smtClean="0">
                <a:solidFill>
                  <a:srgbClr val="0070C0"/>
                </a:solidFill>
              </a:rPr>
              <a:t>     e.g. by 10 %.</a:t>
            </a:r>
          </a:p>
          <a:p>
            <a:pPr marL="285750" indent="-285750">
              <a:spcAft>
                <a:spcPts val="600"/>
              </a:spcAft>
              <a:buFont typeface="Arial" panose="020B0604020202020204" pitchFamily="34" charset="0"/>
              <a:buChar char="•"/>
            </a:pPr>
            <a:r>
              <a:rPr lang="hu-HU" sz="1600" dirty="0" smtClean="0"/>
              <a:t>It has been introduced in the ARMv4 ISA.</a:t>
            </a:r>
          </a:p>
          <a:p>
            <a:pPr marL="285750" indent="-285750">
              <a:buFont typeface="Arial" panose="020B0604020202020204" pitchFamily="34" charset="0"/>
              <a:buChar char="•"/>
            </a:pPr>
            <a:r>
              <a:rPr lang="en-US" sz="1600" dirty="0">
                <a:solidFill>
                  <a:srgbClr val="000000"/>
                </a:solidFill>
              </a:rPr>
              <a:t>Processors with the </a:t>
            </a:r>
            <a:r>
              <a:rPr lang="en-US" sz="1600" dirty="0">
                <a:solidFill>
                  <a:srgbClr val="FF0000"/>
                </a:solidFill>
              </a:rPr>
              <a:t>T suffix </a:t>
            </a:r>
            <a:r>
              <a:rPr lang="en-US" sz="1600" dirty="0">
                <a:solidFill>
                  <a:srgbClr val="000000"/>
                </a:solidFill>
              </a:rPr>
              <a:t>provide </a:t>
            </a:r>
            <a:r>
              <a:rPr lang="hu-HU" sz="1600" dirty="0">
                <a:solidFill>
                  <a:srgbClr val="000000"/>
                </a:solidFill>
              </a:rPr>
              <a:t>beyond the</a:t>
            </a:r>
            <a:r>
              <a:rPr lang="en-US" sz="1600" dirty="0">
                <a:solidFill>
                  <a:srgbClr val="000000"/>
                </a:solidFill>
              </a:rPr>
              <a:t> </a:t>
            </a:r>
            <a:r>
              <a:rPr lang="hu-HU" sz="1600" dirty="0">
                <a:solidFill>
                  <a:srgbClr val="000000"/>
                </a:solidFill>
              </a:rPr>
              <a:t>default </a:t>
            </a:r>
            <a:r>
              <a:rPr lang="en-US" sz="1600" dirty="0">
                <a:solidFill>
                  <a:srgbClr val="000000"/>
                </a:solidFill>
              </a:rPr>
              <a:t>32-bit ARM </a:t>
            </a:r>
            <a:r>
              <a:rPr lang="hu-HU" sz="1600" dirty="0">
                <a:solidFill>
                  <a:srgbClr val="0070C0"/>
                </a:solidFill>
              </a:rPr>
              <a:t>also the</a:t>
            </a:r>
          </a:p>
          <a:p>
            <a:pPr>
              <a:spcAft>
                <a:spcPts val="600"/>
              </a:spcAft>
            </a:pPr>
            <a:r>
              <a:rPr lang="hu-HU" sz="1600" dirty="0" smtClean="0">
                <a:solidFill>
                  <a:srgbClr val="0070C0"/>
                </a:solidFill>
              </a:rPr>
              <a:t>     </a:t>
            </a:r>
            <a:r>
              <a:rPr lang="en-US" sz="1600" dirty="0" smtClean="0">
                <a:solidFill>
                  <a:srgbClr val="0070C0"/>
                </a:solidFill>
              </a:rPr>
              <a:t> </a:t>
            </a:r>
            <a:r>
              <a:rPr lang="en-US" sz="1600" dirty="0">
                <a:solidFill>
                  <a:srgbClr val="FF0000"/>
                </a:solidFill>
              </a:rPr>
              <a:t>16-bit</a:t>
            </a:r>
            <a:r>
              <a:rPr lang="hu-HU" sz="1600" dirty="0">
                <a:solidFill>
                  <a:srgbClr val="FF0000"/>
                </a:solidFill>
              </a:rPr>
              <a:t> </a:t>
            </a:r>
            <a:r>
              <a:rPr lang="en-US" sz="1600" dirty="0">
                <a:solidFill>
                  <a:srgbClr val="FF0000"/>
                </a:solidFill>
              </a:rPr>
              <a:t>Thumb instruction set</a:t>
            </a:r>
            <a:r>
              <a:rPr lang="en-US" sz="1600" dirty="0" smtClean="0">
                <a:solidFill>
                  <a:srgbClr val="0070C0"/>
                </a:solidFill>
              </a:rPr>
              <a:t>.</a:t>
            </a:r>
          </a:p>
          <a:p>
            <a:pPr marL="285750" indent="-285750">
              <a:buClr>
                <a:schemeClr val="tx1"/>
              </a:buClr>
              <a:buFont typeface="Arial" panose="020B0604020202020204" pitchFamily="34" charset="0"/>
              <a:buChar char="•"/>
            </a:pPr>
            <a:r>
              <a:rPr lang="en-US" sz="1600" dirty="0" smtClean="0"/>
              <a:t>Thumb instruction</a:t>
            </a:r>
            <a:r>
              <a:rPr lang="hu-HU" sz="1600" dirty="0" smtClean="0"/>
              <a:t>s are</a:t>
            </a:r>
            <a:r>
              <a:rPr lang="en-US" sz="1600" dirty="0" smtClean="0"/>
              <a:t> </a:t>
            </a:r>
            <a:r>
              <a:rPr lang="en-US" sz="1600" dirty="0" smtClean="0">
                <a:solidFill>
                  <a:srgbClr val="0070C0"/>
                </a:solidFill>
              </a:rPr>
              <a:t>16-bit</a:t>
            </a:r>
            <a:r>
              <a:rPr lang="hu-HU" sz="1600" dirty="0" smtClean="0">
                <a:solidFill>
                  <a:srgbClr val="0070C0"/>
                </a:solidFill>
              </a:rPr>
              <a:t> long</a:t>
            </a:r>
            <a:r>
              <a:rPr lang="hu-HU" sz="1600" dirty="0" smtClean="0"/>
              <a:t>, most 32-bit ARM instructions can be recoded </a:t>
            </a:r>
          </a:p>
          <a:p>
            <a:pPr marL="285750" indent="-285750">
              <a:spcAft>
                <a:spcPts val="600"/>
              </a:spcAft>
              <a:buClr>
                <a:schemeClr val="tx1"/>
              </a:buClr>
              <a:buFont typeface="Arial" panose="020B0604020202020204" pitchFamily="34" charset="0"/>
              <a:buChar char="•"/>
            </a:pPr>
            <a:r>
              <a:rPr lang="hu-HU" sz="1600" dirty="0" smtClean="0"/>
              <a:t>  to a single 16-bit Thumb instruction format.</a:t>
            </a:r>
            <a:endParaRPr lang="en-US" sz="1600" dirty="0" smtClean="0"/>
          </a:p>
          <a:p>
            <a:pPr marL="285750" indent="-285750">
              <a:spcAft>
                <a:spcPts val="600"/>
              </a:spcAft>
              <a:buFont typeface="Arial" panose="020B0604020202020204" pitchFamily="34" charset="0"/>
              <a:buChar char="•"/>
            </a:pPr>
            <a:r>
              <a:rPr lang="en-US" sz="1600" dirty="0" smtClean="0">
                <a:solidFill>
                  <a:srgbClr val="000000"/>
                </a:solidFill>
              </a:rPr>
              <a:t>The Thumb instruction set is a </a:t>
            </a:r>
            <a:r>
              <a:rPr lang="en-US" sz="1600" dirty="0" smtClean="0">
                <a:solidFill>
                  <a:srgbClr val="0070C0"/>
                </a:solidFill>
              </a:rPr>
              <a:t>subset</a:t>
            </a:r>
            <a:r>
              <a:rPr lang="en-US" sz="1600" dirty="0" smtClean="0">
                <a:solidFill>
                  <a:srgbClr val="000000"/>
                </a:solidFill>
              </a:rPr>
              <a:t> of the ARM instruction set.</a:t>
            </a:r>
            <a:endParaRPr lang="hu-HU" sz="1600" dirty="0" smtClean="0">
              <a:solidFill>
                <a:srgbClr val="000000"/>
              </a:solidFill>
            </a:endParaRPr>
          </a:p>
          <a:p>
            <a:pPr marL="285750" indent="-285750">
              <a:spcAft>
                <a:spcPts val="600"/>
              </a:spcAft>
              <a:buFont typeface="Arial" panose="020B0604020202020204" pitchFamily="34" charset="0"/>
              <a:buChar char="•"/>
            </a:pPr>
            <a:r>
              <a:rPr lang="hu-HU" sz="1600" dirty="0" smtClean="0">
                <a:solidFill>
                  <a:srgbClr val="000000"/>
                </a:solidFill>
              </a:rPr>
              <a:t>There is a </a:t>
            </a:r>
            <a:r>
              <a:rPr lang="hu-HU" sz="1600" dirty="0" smtClean="0">
                <a:solidFill>
                  <a:srgbClr val="0070C0"/>
                </a:solidFill>
              </a:rPr>
              <a:t>special instruction for entering </a:t>
            </a:r>
            <a:r>
              <a:rPr lang="hu-HU" sz="1600" dirty="0" smtClean="0">
                <a:solidFill>
                  <a:srgbClr val="000000"/>
                </a:solidFill>
              </a:rPr>
              <a:t>the Thumb state (BX).</a:t>
            </a:r>
          </a:p>
          <a:p>
            <a:pPr marL="285750" indent="-285750">
              <a:buFont typeface="Arial" panose="020B0604020202020204" pitchFamily="34" charset="0"/>
              <a:buChar char="•"/>
            </a:pPr>
            <a:r>
              <a:rPr lang="hu-HU" sz="1600" dirty="0" smtClean="0">
                <a:solidFill>
                  <a:srgbClr val="000000"/>
                </a:solidFill>
              </a:rPr>
              <a:t>Compilers are usually able to generate code optinally either for the ARM or the</a:t>
            </a:r>
          </a:p>
          <a:p>
            <a:pPr>
              <a:spcAft>
                <a:spcPts val="600"/>
              </a:spcAft>
            </a:pPr>
            <a:r>
              <a:rPr lang="hu-HU" sz="1600" dirty="0">
                <a:solidFill>
                  <a:srgbClr val="000000"/>
                </a:solidFill>
              </a:rPr>
              <a:t> </a:t>
            </a:r>
            <a:r>
              <a:rPr lang="hu-HU" sz="1600" dirty="0" smtClean="0">
                <a:solidFill>
                  <a:srgbClr val="000000"/>
                </a:solidFill>
              </a:rPr>
              <a:t>     Thumb ISA.</a:t>
            </a:r>
            <a:endParaRPr lang="en-US" sz="1600" dirty="0" smtClean="0">
              <a:solidFill>
                <a:srgbClr val="000000"/>
              </a:solidFill>
            </a:endParaRPr>
          </a:p>
          <a:p>
            <a:pPr marL="285750" indent="-285750">
              <a:buFont typeface="Arial" panose="020B0604020202020204" pitchFamily="34" charset="0"/>
              <a:buChar char="•"/>
            </a:pPr>
            <a:r>
              <a:rPr lang="hu-HU" sz="1600" dirty="0" smtClean="0">
                <a:solidFill>
                  <a:srgbClr val="000000"/>
                </a:solidFill>
              </a:rPr>
              <a:t>In the Thumb instructon set there are </a:t>
            </a:r>
            <a:r>
              <a:rPr lang="hu-HU" sz="1600" dirty="0" smtClean="0">
                <a:solidFill>
                  <a:srgbClr val="0070C0"/>
                </a:solidFill>
              </a:rPr>
              <a:t>only 8 GPRs </a:t>
            </a:r>
            <a:r>
              <a:rPr lang="hu-HU" sz="1600" dirty="0" smtClean="0">
                <a:solidFill>
                  <a:srgbClr val="000000"/>
                </a:solidFill>
              </a:rPr>
              <a:t>available for the programmer,</a:t>
            </a:r>
          </a:p>
          <a:p>
            <a:r>
              <a:rPr lang="hu-HU" sz="1600" dirty="0">
                <a:solidFill>
                  <a:srgbClr val="000000"/>
                </a:solidFill>
              </a:rPr>
              <a:t> </a:t>
            </a:r>
            <a:r>
              <a:rPr lang="hu-HU" sz="1600" dirty="0" smtClean="0">
                <a:solidFill>
                  <a:srgbClr val="000000"/>
                </a:solidFill>
              </a:rPr>
              <a:t>     as shown in the next Figure. </a:t>
            </a:r>
            <a:endParaRPr lang="en-US" sz="1600" dirty="0">
              <a:solidFill>
                <a:srgbClr val="000000"/>
              </a:solidFill>
            </a:endParaRPr>
          </a:p>
        </p:txBody>
      </p:sp>
    </p:spTree>
    <p:extLst>
      <p:ext uri="{BB962C8B-B14F-4D97-AF65-F5344CB8AC3E}">
        <p14:creationId xmlns:p14="http://schemas.microsoft.com/office/powerpoint/2010/main" val="270035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 calcmode="lin" valueType="num">
                                      <p:cBhvr additive="base">
                                        <p:cTn id="2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anim calcmode="lin" valueType="num">
                                      <p:cBhvr additive="base">
                                        <p:cTn id="2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
                                            <p:txEl>
                                              <p:pRg st="5" end="5"/>
                                            </p:txEl>
                                          </p:spTgt>
                                        </p:tgtEl>
                                        <p:attrNameLst>
                                          <p:attrName>style.visibility</p:attrName>
                                        </p:attrNameLst>
                                      </p:cBhvr>
                                      <p:to>
                                        <p:strVal val="visible"/>
                                      </p:to>
                                    </p:set>
                                    <p:anim calcmode="lin" valueType="num">
                                      <p:cBhvr additive="base">
                                        <p:cTn id="33"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 calcmode="lin" valueType="num">
                                      <p:cBhvr additive="base">
                                        <p:cTn id="37"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 calcmode="lin" valueType="num">
                                      <p:cBhvr additive="base">
                                        <p:cTn id="41"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 calcmode="lin" valueType="num">
                                      <p:cBhvr additive="base">
                                        <p:cTn id="47"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8">
                                            <p:txEl>
                                              <p:pRg st="9" end="9"/>
                                            </p:txEl>
                                          </p:spTgt>
                                        </p:tgtEl>
                                        <p:attrNameLst>
                                          <p:attrName>style.visibility</p:attrName>
                                        </p:attrNameLst>
                                      </p:cBhvr>
                                      <p:to>
                                        <p:strVal val="visible"/>
                                      </p:to>
                                    </p:set>
                                    <p:anim calcmode="lin" valueType="num">
                                      <p:cBhvr additive="base">
                                        <p:cTn id="53"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8">
                                            <p:txEl>
                                              <p:pRg st="10" end="10"/>
                                            </p:txEl>
                                          </p:spTgt>
                                        </p:tgtEl>
                                        <p:attrNameLst>
                                          <p:attrName>style.visibility</p:attrName>
                                        </p:attrNameLst>
                                      </p:cBhvr>
                                      <p:to>
                                        <p:strVal val="visible"/>
                                      </p:to>
                                    </p:set>
                                    <p:anim calcmode="lin" valueType="num">
                                      <p:cBhvr additive="base">
                                        <p:cTn id="59"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8">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8">
                                            <p:txEl>
                                              <p:pRg st="11" end="11"/>
                                            </p:txEl>
                                          </p:spTgt>
                                        </p:tgtEl>
                                        <p:attrNameLst>
                                          <p:attrName>style.visibility</p:attrName>
                                        </p:attrNameLst>
                                      </p:cBhvr>
                                      <p:to>
                                        <p:strVal val="visible"/>
                                      </p:to>
                                    </p:set>
                                    <p:anim calcmode="lin" valueType="num">
                                      <p:cBhvr additive="base">
                                        <p:cTn id="65"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8">
                                            <p:txEl>
                                              <p:pRg st="11" end="11"/>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8">
                                            <p:txEl>
                                              <p:pRg st="12" end="12"/>
                                            </p:txEl>
                                          </p:spTgt>
                                        </p:tgtEl>
                                        <p:attrNameLst>
                                          <p:attrName>style.visibility</p:attrName>
                                        </p:attrNameLst>
                                      </p:cBhvr>
                                      <p:to>
                                        <p:strVal val="visible"/>
                                      </p:to>
                                    </p:set>
                                    <p:anim calcmode="lin" valueType="num">
                                      <p:cBhvr additive="base">
                                        <p:cTn id="69" dur="500" fill="hold"/>
                                        <p:tgtEl>
                                          <p:spTgt spid="8">
                                            <p:txEl>
                                              <p:pRg st="12" end="12"/>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8">
                                            <p:txEl>
                                              <p:pRg st="12" end="12"/>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8">
                                            <p:txEl>
                                              <p:pRg st="13" end="13"/>
                                            </p:txEl>
                                          </p:spTgt>
                                        </p:tgtEl>
                                        <p:attrNameLst>
                                          <p:attrName>style.visibility</p:attrName>
                                        </p:attrNameLst>
                                      </p:cBhvr>
                                      <p:to>
                                        <p:strVal val="visible"/>
                                      </p:to>
                                    </p:set>
                                    <p:anim calcmode="lin" valueType="num">
                                      <p:cBhvr additive="base">
                                        <p:cTn id="73" dur="500" fill="hold"/>
                                        <p:tgtEl>
                                          <p:spTgt spid="8">
                                            <p:txEl>
                                              <p:pRg st="13" end="1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8">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2.3.2 The Thumb instruction set </a:t>
            </a:r>
            <a:r>
              <a:rPr lang="hu-HU" dirty="0" smtClean="0"/>
              <a:t>(2)</a:t>
            </a:r>
            <a:endParaRPr lang="hu-HU" dirty="0"/>
          </a:p>
        </p:txBody>
      </p:sp>
      <p:pic>
        <p:nvPicPr>
          <p:cNvPr id="4098" name="Picture 2" descr="http://m.eet.com/media/1075285/0310bcfig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2629" y="1274810"/>
            <a:ext cx="3105345" cy="53039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5263" y="631385"/>
            <a:ext cx="7573355" cy="369332"/>
          </a:xfrm>
          <a:prstGeom prst="rect">
            <a:avLst/>
          </a:prstGeom>
          <a:noFill/>
        </p:spPr>
        <p:txBody>
          <a:bodyPr wrap="none" rtlCol="0">
            <a:spAutoFit/>
          </a:bodyPr>
          <a:lstStyle/>
          <a:p>
            <a:r>
              <a:rPr lang="hu-HU" smtClean="0">
                <a:solidFill>
                  <a:schemeClr val="accent6"/>
                </a:solidFill>
              </a:rPr>
              <a:t>Available GPR register sets in the ARM and the Thumb ISA </a:t>
            </a:r>
            <a:r>
              <a:rPr lang="hu-HU" smtClean="0"/>
              <a:t>[63]</a:t>
            </a:r>
            <a:endParaRPr lang="hu-HU"/>
          </a:p>
        </p:txBody>
      </p:sp>
    </p:spTree>
    <p:extLst>
      <p:ext uri="{BB962C8B-B14F-4D97-AF65-F5344CB8AC3E}">
        <p14:creationId xmlns:p14="http://schemas.microsoft.com/office/powerpoint/2010/main" val="132954169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2.3.</a:t>
            </a:r>
            <a:r>
              <a:rPr lang="hu-HU" dirty="0" smtClean="0"/>
              <a:t>3</a:t>
            </a:r>
            <a:r>
              <a:rPr lang="en-US" dirty="0" smtClean="0"/>
              <a:t> </a:t>
            </a:r>
            <a:r>
              <a:rPr lang="en-US" dirty="0"/>
              <a:t>The </a:t>
            </a:r>
            <a:r>
              <a:rPr lang="en-US" dirty="0" smtClean="0"/>
              <a:t>Thumb</a:t>
            </a:r>
            <a:r>
              <a:rPr lang="hu-HU" dirty="0" smtClean="0"/>
              <a:t>-2 </a:t>
            </a:r>
            <a:r>
              <a:rPr lang="en-US" dirty="0" smtClean="0"/>
              <a:t>instruction </a:t>
            </a:r>
            <a:r>
              <a:rPr lang="en-US" dirty="0"/>
              <a:t>set </a:t>
            </a:r>
            <a:r>
              <a:rPr lang="hu-HU" dirty="0"/>
              <a:t>(1)</a:t>
            </a:r>
            <a:endParaRPr lang="en-US" dirty="0"/>
          </a:p>
        </p:txBody>
      </p:sp>
      <p:sp>
        <p:nvSpPr>
          <p:cNvPr id="4" name="TextBox 3"/>
          <p:cNvSpPr txBox="1"/>
          <p:nvPr/>
        </p:nvSpPr>
        <p:spPr>
          <a:xfrm>
            <a:off x="187465" y="638690"/>
            <a:ext cx="4762842" cy="369332"/>
          </a:xfrm>
          <a:prstGeom prst="rect">
            <a:avLst/>
          </a:prstGeom>
          <a:noFill/>
        </p:spPr>
        <p:txBody>
          <a:bodyPr wrap="none" rtlCol="0">
            <a:spAutoFit/>
          </a:bodyPr>
          <a:lstStyle/>
          <a:p>
            <a:r>
              <a:rPr lang="hu-HU" dirty="0" smtClean="0">
                <a:solidFill>
                  <a:srgbClr val="2D2D8A"/>
                </a:solidFill>
              </a:rPr>
              <a:t>2.3.3 </a:t>
            </a:r>
            <a:r>
              <a:rPr lang="en-US" dirty="0" smtClean="0">
                <a:solidFill>
                  <a:srgbClr val="2D2D8A"/>
                </a:solidFill>
              </a:rPr>
              <a:t>The Thumb</a:t>
            </a:r>
            <a:r>
              <a:rPr lang="hu-HU" dirty="0" smtClean="0">
                <a:solidFill>
                  <a:srgbClr val="2D2D8A"/>
                </a:solidFill>
              </a:rPr>
              <a:t>-2</a:t>
            </a:r>
            <a:r>
              <a:rPr lang="en-US" dirty="0" smtClean="0">
                <a:solidFill>
                  <a:srgbClr val="2D2D8A"/>
                </a:solidFill>
              </a:rPr>
              <a:t> instruction set</a:t>
            </a:r>
            <a:r>
              <a:rPr lang="hu-HU" dirty="0" smtClean="0">
                <a:solidFill>
                  <a:srgbClr val="2D2D8A"/>
                </a:solidFill>
              </a:rPr>
              <a:t> </a:t>
            </a:r>
            <a:r>
              <a:rPr lang="hu-HU" dirty="0" smtClean="0"/>
              <a:t>[79]</a:t>
            </a:r>
            <a:endParaRPr lang="en-US" dirty="0"/>
          </a:p>
        </p:txBody>
      </p:sp>
      <p:sp>
        <p:nvSpPr>
          <p:cNvPr id="6" name="TextBox 5"/>
          <p:cNvSpPr txBox="1"/>
          <p:nvPr/>
        </p:nvSpPr>
        <p:spPr>
          <a:xfrm>
            <a:off x="341313" y="1088740"/>
            <a:ext cx="8686182" cy="2021066"/>
          </a:xfrm>
          <a:prstGeom prst="rect">
            <a:avLst/>
          </a:prstGeom>
          <a:noFill/>
        </p:spPr>
        <p:txBody>
          <a:bodyPr wrap="square" rtlCol="0">
            <a:spAutoFit/>
          </a:bodyPr>
          <a:lstStyle/>
          <a:p>
            <a:pPr marL="285750" indent="-285750">
              <a:spcAft>
                <a:spcPts val="400"/>
              </a:spcAft>
              <a:buFont typeface="Arial" panose="020B0604020202020204" pitchFamily="34" charset="0"/>
              <a:buChar char="•"/>
            </a:pPr>
            <a:r>
              <a:rPr lang="hu-HU" sz="1600" dirty="0"/>
              <a:t>It was introduced along with the ARM1156T2-S processor in </a:t>
            </a:r>
            <a:r>
              <a:rPr lang="hu-HU" sz="1600" dirty="0">
                <a:solidFill>
                  <a:srgbClr val="0070C0"/>
                </a:solidFill>
              </a:rPr>
              <a:t>2005.</a:t>
            </a:r>
            <a:r>
              <a:rPr lang="hu-HU" sz="1600" dirty="0"/>
              <a:t> </a:t>
            </a:r>
            <a:endParaRPr lang="hu-HU" sz="1600" dirty="0" smtClean="0">
              <a:solidFill>
                <a:srgbClr val="FF0000"/>
              </a:solidFill>
            </a:endParaRPr>
          </a:p>
          <a:p>
            <a:pPr marL="285750" indent="-285750">
              <a:spcAft>
                <a:spcPts val="400"/>
              </a:spcAft>
              <a:buClr>
                <a:schemeClr val="tx1"/>
              </a:buClr>
              <a:buFont typeface="Arial" panose="020B0604020202020204" pitchFamily="34" charset="0"/>
              <a:buChar char="•"/>
            </a:pPr>
            <a:r>
              <a:rPr lang="hu-HU" sz="1600" dirty="0" smtClean="0">
                <a:solidFill>
                  <a:srgbClr val="FF0000"/>
                </a:solidFill>
              </a:rPr>
              <a:t>Thumb-2 </a:t>
            </a:r>
            <a:r>
              <a:rPr lang="hu-HU" sz="1600" dirty="0" smtClean="0"/>
              <a:t>is a </a:t>
            </a:r>
            <a:r>
              <a:rPr lang="hu-HU" sz="1600" dirty="0" smtClean="0">
                <a:solidFill>
                  <a:srgbClr val="0070C0"/>
                </a:solidFill>
              </a:rPr>
              <a:t>superset of the 16-bit ARMv6 Thumb iSA</a:t>
            </a:r>
            <a:r>
              <a:rPr lang="hu-HU" sz="1600" dirty="0" smtClean="0"/>
              <a:t>.</a:t>
            </a:r>
          </a:p>
          <a:p>
            <a:pPr marL="285750" indent="-285750">
              <a:buFont typeface="Arial" panose="020B0604020202020204" pitchFamily="34" charset="0"/>
              <a:buChar char="•"/>
            </a:pPr>
            <a:r>
              <a:rPr lang="en-US" sz="1600" dirty="0" smtClean="0"/>
              <a:t>It </a:t>
            </a:r>
            <a:r>
              <a:rPr lang="en-US" sz="1600" dirty="0"/>
              <a:t>adds </a:t>
            </a:r>
            <a:r>
              <a:rPr lang="hu-HU" sz="1600" dirty="0" smtClean="0"/>
              <a:t>several </a:t>
            </a:r>
            <a:r>
              <a:rPr lang="hu-HU" sz="1600" dirty="0" smtClean="0">
                <a:solidFill>
                  <a:srgbClr val="0070C0"/>
                </a:solidFill>
              </a:rPr>
              <a:t>new 16-bit instructions </a:t>
            </a:r>
            <a:r>
              <a:rPr lang="hu-HU" sz="1600" dirty="0" smtClean="0"/>
              <a:t>and also </a:t>
            </a:r>
            <a:r>
              <a:rPr lang="en-US" sz="1600" dirty="0" smtClean="0">
                <a:solidFill>
                  <a:srgbClr val="0070C0"/>
                </a:solidFill>
              </a:rPr>
              <a:t>32-bit</a:t>
            </a:r>
            <a:r>
              <a:rPr lang="hu-HU" sz="1600" dirty="0" smtClean="0">
                <a:solidFill>
                  <a:srgbClr val="0070C0"/>
                </a:solidFill>
              </a:rPr>
              <a:t> </a:t>
            </a:r>
            <a:r>
              <a:rPr lang="en-US" sz="1600" dirty="0" smtClean="0">
                <a:solidFill>
                  <a:srgbClr val="0070C0"/>
                </a:solidFill>
              </a:rPr>
              <a:t>instructions </a:t>
            </a:r>
            <a:r>
              <a:rPr lang="en-US" sz="1600" dirty="0"/>
              <a:t>that can </a:t>
            </a:r>
            <a:r>
              <a:rPr lang="en-US" sz="1600" dirty="0" smtClean="0"/>
              <a:t>be</a:t>
            </a:r>
            <a:endParaRPr lang="hu-HU" sz="1600" dirty="0" smtClean="0"/>
          </a:p>
          <a:p>
            <a:pPr>
              <a:spcAft>
                <a:spcPts val="400"/>
              </a:spcAft>
            </a:pPr>
            <a:r>
              <a:rPr lang="hu-HU" sz="1600" dirty="0"/>
              <a:t> </a:t>
            </a:r>
            <a:r>
              <a:rPr lang="hu-HU" sz="1600" dirty="0" smtClean="0"/>
              <a:t>   </a:t>
            </a:r>
            <a:r>
              <a:rPr lang="en-US" sz="1600" dirty="0" smtClean="0"/>
              <a:t> </a:t>
            </a:r>
            <a:r>
              <a:rPr lang="en-US" sz="1600" dirty="0"/>
              <a:t>freely </a:t>
            </a:r>
            <a:r>
              <a:rPr lang="en-US" sz="1600" dirty="0" smtClean="0"/>
              <a:t>intermixed </a:t>
            </a:r>
            <a:r>
              <a:rPr lang="en-US" sz="1600" dirty="0"/>
              <a:t>in a program</a:t>
            </a:r>
            <a:r>
              <a:rPr lang="en-US" sz="1600" dirty="0" smtClean="0"/>
              <a:t>.</a:t>
            </a:r>
            <a:endParaRPr lang="hu-HU" sz="1600" dirty="0" smtClean="0"/>
          </a:p>
          <a:p>
            <a:pPr marL="285750" indent="-285750">
              <a:buFont typeface="Arial" panose="020B0604020202020204" pitchFamily="34" charset="0"/>
              <a:buChar char="•"/>
            </a:pPr>
            <a:r>
              <a:rPr lang="en-US" sz="1600" dirty="0" smtClean="0"/>
              <a:t>The</a:t>
            </a:r>
            <a:r>
              <a:rPr lang="hu-HU" sz="1600" dirty="0" smtClean="0"/>
              <a:t> enhancements allow Thumb-2 to more efficiently cover the </a:t>
            </a:r>
            <a:r>
              <a:rPr lang="en-US" sz="1600" dirty="0" smtClean="0"/>
              <a:t>functionality of</a:t>
            </a:r>
            <a:endParaRPr lang="hu-HU" sz="1600" dirty="0" smtClean="0"/>
          </a:p>
          <a:p>
            <a:pPr>
              <a:spcAft>
                <a:spcPts val="400"/>
              </a:spcAft>
            </a:pPr>
            <a:r>
              <a:rPr lang="hu-HU" sz="1600" dirty="0"/>
              <a:t> </a:t>
            </a:r>
            <a:r>
              <a:rPr lang="hu-HU" sz="1600" dirty="0" smtClean="0"/>
              <a:t>    </a:t>
            </a:r>
            <a:r>
              <a:rPr lang="en-US" sz="1600" dirty="0" smtClean="0"/>
              <a:t> </a:t>
            </a:r>
            <a:r>
              <a:rPr lang="en-US" sz="1600" dirty="0"/>
              <a:t>the </a:t>
            </a:r>
            <a:r>
              <a:rPr lang="en-US" sz="1600" dirty="0" smtClean="0"/>
              <a:t>ARM</a:t>
            </a:r>
            <a:r>
              <a:rPr lang="hu-HU" sz="1600" dirty="0" smtClean="0"/>
              <a:t> </a:t>
            </a:r>
            <a:r>
              <a:rPr lang="en-US" sz="1600" dirty="0" smtClean="0"/>
              <a:t>instruction set</a:t>
            </a:r>
            <a:r>
              <a:rPr lang="hu-HU" sz="1600" dirty="0" smtClean="0"/>
              <a:t>.</a:t>
            </a:r>
          </a:p>
          <a:p>
            <a:pPr marL="285750" indent="-285750">
              <a:buFont typeface="Arial" panose="020B0604020202020204" pitchFamily="34" charset="0"/>
              <a:buChar char="•"/>
            </a:pPr>
            <a:r>
              <a:rPr lang="hu-HU" sz="1600" dirty="0" smtClean="0"/>
              <a:t>In subsequent processors Thumb-2 </a:t>
            </a:r>
            <a:r>
              <a:rPr lang="hu-HU" sz="1600" dirty="0" smtClean="0">
                <a:solidFill>
                  <a:srgbClr val="0070C0"/>
                </a:solidFill>
              </a:rPr>
              <a:t>replaced the Thumb </a:t>
            </a:r>
            <a:r>
              <a:rPr lang="hu-HU" sz="1600" dirty="0" smtClean="0"/>
              <a:t>instruction set.</a:t>
            </a:r>
            <a:endParaRPr lang="en-US" sz="1600" dirty="0"/>
          </a:p>
        </p:txBody>
      </p:sp>
      <p:sp>
        <p:nvSpPr>
          <p:cNvPr id="7" name="TextBox 6"/>
          <p:cNvSpPr txBox="1"/>
          <p:nvPr/>
        </p:nvSpPr>
        <p:spPr>
          <a:xfrm>
            <a:off x="341313" y="662435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6520001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2F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841375" y="1583795"/>
            <a:ext cx="7359650" cy="69868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en-US" sz="1900" dirty="0" smtClean="0">
                <a:solidFill>
                  <a:srgbClr val="FFFFFF"/>
                </a:solidFill>
              </a:rPr>
              <a:t>2.</a:t>
            </a:r>
            <a:r>
              <a:rPr lang="hu-HU" sz="1900" dirty="0" smtClean="0">
                <a:solidFill>
                  <a:srgbClr val="FFFFFF"/>
                </a:solidFill>
              </a:rPr>
              <a:t>4</a:t>
            </a:r>
            <a:r>
              <a:rPr lang="en-US" sz="1900" dirty="0" smtClean="0">
                <a:solidFill>
                  <a:srgbClr val="FFFFFF"/>
                </a:solidFill>
              </a:rPr>
              <a:t> </a:t>
            </a:r>
            <a:r>
              <a:rPr lang="en-US" sz="1900" dirty="0">
                <a:solidFill>
                  <a:srgbClr val="FFFFFF"/>
                </a:solidFill>
              </a:rPr>
              <a:t>ISA </a:t>
            </a:r>
            <a:r>
              <a:rPr lang="en-US" sz="1900" dirty="0" smtClean="0">
                <a:solidFill>
                  <a:srgbClr val="FFFFFF"/>
                </a:solidFill>
              </a:rPr>
              <a:t>extensions</a:t>
            </a:r>
            <a:r>
              <a:rPr lang="hu-HU" sz="1900" dirty="0" smtClean="0">
                <a:solidFill>
                  <a:srgbClr val="FFFFFF"/>
                </a:solidFill>
              </a:rPr>
              <a:t> </a:t>
            </a:r>
            <a:r>
              <a:rPr lang="en-US" sz="1900" dirty="0" smtClean="0">
                <a:solidFill>
                  <a:srgbClr val="FFFFFF"/>
                </a:solidFill>
              </a:rPr>
              <a:t>to </a:t>
            </a:r>
            <a:r>
              <a:rPr lang="hu-HU" sz="1900" dirty="0" smtClean="0">
                <a:solidFill>
                  <a:srgbClr val="FFFFFF"/>
                </a:solidFill>
              </a:rPr>
              <a:t>speed up</a:t>
            </a:r>
          </a:p>
          <a:p>
            <a:pPr algn="ctr" fontAlgn="base">
              <a:spcBef>
                <a:spcPct val="0"/>
              </a:spcBef>
              <a:spcAft>
                <a:spcPct val="0"/>
              </a:spcAft>
              <a:defRPr/>
            </a:pPr>
            <a:r>
              <a:rPr lang="hu-HU" sz="1900" dirty="0" smtClean="0">
                <a:solidFill>
                  <a:srgbClr val="FFFFFF"/>
                </a:solidFill>
              </a:rPr>
              <a:t> the execution of bytecodes</a:t>
            </a:r>
            <a:endParaRPr lang="en-US" sz="1900" dirty="0">
              <a:solidFill>
                <a:srgbClr val="FFFFFF"/>
              </a:solidFill>
            </a:endParaRPr>
          </a:p>
        </p:txBody>
      </p:sp>
      <p:sp>
        <p:nvSpPr>
          <p:cNvPr id="3" name="TextBox 2"/>
          <p:cNvSpPr txBox="1"/>
          <p:nvPr/>
        </p:nvSpPr>
        <p:spPr>
          <a:xfrm>
            <a:off x="3431036" y="2798930"/>
            <a:ext cx="1996059" cy="369332"/>
          </a:xfrm>
          <a:prstGeom prst="rect">
            <a:avLst/>
          </a:prstGeom>
          <a:noFill/>
        </p:spPr>
        <p:txBody>
          <a:bodyPr wrap="none" rtlCol="0">
            <a:spAutoFit/>
          </a:bodyPr>
          <a:lstStyle/>
          <a:p>
            <a:r>
              <a:rPr lang="hu-HU" dirty="0" smtClean="0">
                <a:solidFill>
                  <a:schemeClr val="bg1"/>
                </a:solidFill>
              </a:rPr>
              <a:t>(Not discussed)</a:t>
            </a:r>
            <a:endParaRPr lang="en-US" dirty="0">
              <a:solidFill>
                <a:schemeClr val="bg1"/>
              </a:solidFill>
            </a:endParaRPr>
          </a:p>
        </p:txBody>
      </p:sp>
    </p:spTree>
    <p:extLst>
      <p:ext uri="{BB962C8B-B14F-4D97-AF65-F5344CB8AC3E}">
        <p14:creationId xmlns:p14="http://schemas.microsoft.com/office/powerpoint/2010/main" val="79526185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2.4.1 ISA extensions </a:t>
            </a:r>
            <a:r>
              <a:rPr lang="en-US" dirty="0" smtClean="0"/>
              <a:t>to </a:t>
            </a:r>
            <a:r>
              <a:rPr lang="en-US" dirty="0"/>
              <a:t>speed up the execution of bytecodes - Overview (1</a:t>
            </a:r>
            <a:r>
              <a:rPr lang="en-US" dirty="0" smtClean="0"/>
              <a:t>)           </a:t>
            </a:r>
            <a:endParaRPr lang="hu-HU" dirty="0"/>
          </a:p>
        </p:txBody>
      </p:sp>
      <p:grpSp>
        <p:nvGrpSpPr>
          <p:cNvPr id="3" name="Group 2"/>
          <p:cNvGrpSpPr/>
          <p:nvPr/>
        </p:nvGrpSpPr>
        <p:grpSpPr>
          <a:xfrm>
            <a:off x="29701" y="1853825"/>
            <a:ext cx="9132809" cy="1980220"/>
            <a:chOff x="29701" y="1628800"/>
            <a:chExt cx="9132809" cy="1980220"/>
          </a:xfrm>
        </p:grpSpPr>
        <p:grpSp>
          <p:nvGrpSpPr>
            <p:cNvPr id="17" name="Group 16"/>
            <p:cNvGrpSpPr/>
            <p:nvPr/>
          </p:nvGrpSpPr>
          <p:grpSpPr>
            <a:xfrm>
              <a:off x="29701" y="1628800"/>
              <a:ext cx="9132809" cy="1954462"/>
              <a:chOff x="29701" y="1384528"/>
              <a:chExt cx="9132809" cy="1954462"/>
            </a:xfrm>
          </p:grpSpPr>
          <p:sp>
            <p:nvSpPr>
              <p:cNvPr id="18" name="Text Box 7"/>
              <p:cNvSpPr txBox="1">
                <a:spLocks noChangeArrowheads="1"/>
              </p:cNvSpPr>
              <p:nvPr/>
            </p:nvSpPr>
            <p:spPr bwMode="auto">
              <a:xfrm>
                <a:off x="29701" y="2185972"/>
                <a:ext cx="220203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US" altLang="en-US" sz="1300" b="1" dirty="0">
                    <a:solidFill>
                      <a:srgbClr val="000000"/>
                    </a:solidFill>
                  </a:rPr>
                  <a:t>ISA </a:t>
                </a:r>
                <a:r>
                  <a:rPr lang="en-US" altLang="en-US" sz="1300" b="1" dirty="0" smtClean="0">
                    <a:solidFill>
                      <a:srgbClr val="000000"/>
                    </a:solidFill>
                  </a:rPr>
                  <a:t>extensions</a:t>
                </a:r>
                <a:endParaRPr lang="hu-HU" altLang="en-US" sz="1300" b="1" dirty="0" smtClean="0">
                  <a:solidFill>
                    <a:srgbClr val="000000"/>
                  </a:solidFill>
                </a:endParaRPr>
              </a:p>
              <a:p>
                <a:pPr algn="ctr">
                  <a:spcBef>
                    <a:spcPct val="0"/>
                  </a:spcBef>
                  <a:buClrTx/>
                  <a:buSzTx/>
                  <a:buFontTx/>
                  <a:buNone/>
                </a:pPr>
                <a:r>
                  <a:rPr lang="en-US" altLang="en-US" sz="1300" b="1" dirty="0" smtClean="0">
                    <a:solidFill>
                      <a:srgbClr val="000000"/>
                    </a:solidFill>
                  </a:rPr>
                  <a:t> </a:t>
                </a:r>
                <a:r>
                  <a:rPr lang="hu-HU" altLang="en-US" sz="1300" b="1" dirty="0" smtClean="0">
                    <a:solidFill>
                      <a:srgbClr val="000000"/>
                    </a:solidFill>
                  </a:rPr>
                  <a:t>to</a:t>
                </a:r>
                <a:r>
                  <a:rPr lang="en-US" altLang="en-US" sz="1300" b="1" dirty="0" smtClean="0">
                    <a:solidFill>
                      <a:srgbClr val="000000"/>
                    </a:solidFill>
                  </a:rPr>
                  <a:t> </a:t>
                </a:r>
                <a:r>
                  <a:rPr lang="hu-HU" altLang="en-US" sz="1300" b="1" dirty="0" smtClean="0">
                    <a:solidFill>
                      <a:srgbClr val="000000"/>
                    </a:solidFill>
                  </a:rPr>
                  <a:t>enhance</a:t>
                </a:r>
              </a:p>
              <a:p>
                <a:pPr algn="ctr">
                  <a:spcBef>
                    <a:spcPct val="0"/>
                  </a:spcBef>
                  <a:buClrTx/>
                  <a:buSzTx/>
                  <a:buFontTx/>
                  <a:buNone/>
                </a:pPr>
                <a:r>
                  <a:rPr lang="hu-HU" altLang="en-US" sz="1300" b="1" dirty="0" smtClean="0">
                    <a:solidFill>
                      <a:srgbClr val="000000"/>
                    </a:solidFill>
                  </a:rPr>
                  <a:t> </a:t>
                </a:r>
                <a:r>
                  <a:rPr lang="en-US" altLang="en-US" sz="1300" b="1" dirty="0" smtClean="0">
                    <a:solidFill>
                      <a:srgbClr val="000000"/>
                    </a:solidFill>
                  </a:rPr>
                  <a:t>compute capabilities</a:t>
                </a:r>
                <a:endParaRPr lang="en-US" altLang="en-US" sz="1300" b="1" dirty="0">
                  <a:solidFill>
                    <a:srgbClr val="000000"/>
                  </a:solidFill>
                </a:endParaRPr>
              </a:p>
            </p:txBody>
          </p:sp>
          <p:sp>
            <p:nvSpPr>
              <p:cNvPr id="19" name="Text Box 16"/>
              <p:cNvSpPr txBox="1">
                <a:spLocks noChangeArrowheads="1"/>
              </p:cNvSpPr>
              <p:nvPr/>
            </p:nvSpPr>
            <p:spPr bwMode="auto">
              <a:xfrm>
                <a:off x="3446875" y="1384528"/>
                <a:ext cx="2079824" cy="24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r>
                  <a:rPr lang="en-US" altLang="en-US" sz="1300" b="1" dirty="0" smtClean="0">
                    <a:solidFill>
                      <a:srgbClr val="000000"/>
                    </a:solidFill>
                  </a:rPr>
                  <a:t>ARM</a:t>
                </a:r>
                <a:r>
                  <a:rPr lang="hu-HU" altLang="en-US" sz="1300" b="1" dirty="0" smtClean="0">
                    <a:solidFill>
                      <a:srgbClr val="000000"/>
                    </a:solidFill>
                  </a:rPr>
                  <a:t>’s ISA extensions </a:t>
                </a:r>
                <a:endParaRPr lang="en-US" altLang="en-US" sz="1300" b="1" dirty="0">
                  <a:solidFill>
                    <a:srgbClr val="000000"/>
                  </a:solidFill>
                </a:endParaRPr>
              </a:p>
            </p:txBody>
          </p:sp>
          <p:sp>
            <p:nvSpPr>
              <p:cNvPr id="20" name="Line 17"/>
              <p:cNvSpPr>
                <a:spLocks noChangeShapeType="1"/>
              </p:cNvSpPr>
              <p:nvPr/>
            </p:nvSpPr>
            <p:spPr bwMode="auto">
              <a:xfrm flipV="1">
                <a:off x="1161329" y="1953043"/>
                <a:ext cx="6768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21" name="Line 22"/>
              <p:cNvSpPr>
                <a:spLocks noChangeShapeType="1"/>
              </p:cNvSpPr>
              <p:nvPr/>
            </p:nvSpPr>
            <p:spPr bwMode="auto">
              <a:xfrm>
                <a:off x="4481990" y="1681979"/>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23" name="Line 25"/>
              <p:cNvSpPr>
                <a:spLocks noChangeShapeType="1"/>
              </p:cNvSpPr>
              <p:nvPr/>
            </p:nvSpPr>
            <p:spPr bwMode="auto">
              <a:xfrm>
                <a:off x="1152307" y="1953043"/>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37" name="Line 29"/>
              <p:cNvSpPr>
                <a:spLocks noChangeShapeType="1"/>
              </p:cNvSpPr>
              <p:nvPr/>
            </p:nvSpPr>
            <p:spPr bwMode="auto">
              <a:xfrm flipH="1">
                <a:off x="7941164" y="1946671"/>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38" name="Text Box 7"/>
              <p:cNvSpPr txBox="1">
                <a:spLocks noChangeArrowheads="1"/>
              </p:cNvSpPr>
              <p:nvPr/>
            </p:nvSpPr>
            <p:spPr bwMode="auto">
              <a:xfrm>
                <a:off x="4166955" y="2187694"/>
                <a:ext cx="274530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dirty="0" smtClean="0">
                    <a:solidFill>
                      <a:srgbClr val="000000"/>
                    </a:solidFill>
                  </a:rPr>
                  <a:t>ISA extensions</a:t>
                </a:r>
              </a:p>
              <a:p>
                <a:pPr algn="ctr">
                  <a:spcBef>
                    <a:spcPct val="0"/>
                  </a:spcBef>
                  <a:buClrTx/>
                  <a:buSzTx/>
                  <a:buFontTx/>
                  <a:buNone/>
                </a:pPr>
                <a:r>
                  <a:rPr lang="hu-HU" altLang="en-US" sz="1300" b="1" dirty="0" smtClean="0">
                    <a:solidFill>
                      <a:srgbClr val="000000"/>
                    </a:solidFill>
                  </a:rPr>
                  <a:t> to speed up </a:t>
                </a:r>
              </a:p>
              <a:p>
                <a:pPr algn="ctr">
                  <a:spcBef>
                    <a:spcPct val="0"/>
                  </a:spcBef>
                  <a:buClrTx/>
                  <a:buSzTx/>
                  <a:buFontTx/>
                  <a:buNone/>
                </a:pPr>
                <a:r>
                  <a:rPr lang="hu-HU" altLang="en-US" sz="1300" b="1" dirty="0" smtClean="0">
                    <a:solidFill>
                      <a:srgbClr val="000000"/>
                    </a:solidFill>
                  </a:rPr>
                  <a:t>the execution of bytecodes</a:t>
                </a:r>
                <a:endParaRPr lang="en-US" altLang="en-US" sz="1300" b="1" dirty="0">
                  <a:solidFill>
                    <a:srgbClr val="000000"/>
                  </a:solidFill>
                </a:endParaRPr>
              </a:p>
            </p:txBody>
          </p:sp>
          <p:sp>
            <p:nvSpPr>
              <p:cNvPr id="39" name="Oval 13"/>
              <p:cNvSpPr>
                <a:spLocks noChangeArrowheads="1"/>
              </p:cNvSpPr>
              <p:nvPr/>
            </p:nvSpPr>
            <p:spPr bwMode="auto">
              <a:xfrm>
                <a:off x="5530359" y="2129287"/>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40" name="Line 25"/>
              <p:cNvSpPr>
                <a:spLocks noChangeShapeType="1"/>
              </p:cNvSpPr>
              <p:nvPr/>
            </p:nvSpPr>
            <p:spPr bwMode="auto">
              <a:xfrm>
                <a:off x="5564967" y="1957873"/>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41" name="Text Box 7"/>
              <p:cNvSpPr txBox="1">
                <a:spLocks noChangeArrowheads="1"/>
              </p:cNvSpPr>
              <p:nvPr/>
            </p:nvSpPr>
            <p:spPr bwMode="auto">
              <a:xfrm>
                <a:off x="6735446" y="2216804"/>
                <a:ext cx="2427064"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dirty="0" smtClean="0">
                    <a:solidFill>
                      <a:srgbClr val="000000"/>
                    </a:solidFill>
                  </a:rPr>
                  <a:t>ISA extensions</a:t>
                </a:r>
              </a:p>
              <a:p>
                <a:pPr algn="ctr">
                  <a:spcBef>
                    <a:spcPct val="0"/>
                  </a:spcBef>
                  <a:buClrTx/>
                  <a:buSzTx/>
                  <a:buFontTx/>
                  <a:buNone/>
                </a:pPr>
                <a:r>
                  <a:rPr lang="hu-HU" altLang="en-US" sz="1300" b="1" dirty="0" smtClean="0">
                    <a:solidFill>
                      <a:srgbClr val="000000"/>
                    </a:solidFill>
                  </a:rPr>
                  <a:t> to enhance</a:t>
                </a:r>
              </a:p>
              <a:p>
                <a:pPr algn="ctr">
                  <a:spcBef>
                    <a:spcPct val="0"/>
                  </a:spcBef>
                  <a:buClrTx/>
                  <a:buSzTx/>
                  <a:buFontTx/>
                  <a:buNone/>
                </a:pPr>
                <a:r>
                  <a:rPr lang="hu-HU" altLang="en-US" sz="1300" b="1" dirty="0" smtClean="0">
                    <a:solidFill>
                      <a:srgbClr val="000000"/>
                    </a:solidFill>
                  </a:rPr>
                  <a:t> security</a:t>
                </a:r>
                <a:endParaRPr lang="en-US" altLang="en-US" sz="1300" b="1" dirty="0">
                  <a:solidFill>
                    <a:srgbClr val="000000"/>
                  </a:solidFill>
                </a:endParaRPr>
              </a:p>
            </p:txBody>
          </p:sp>
          <p:sp>
            <p:nvSpPr>
              <p:cNvPr id="42" name="Oval 13"/>
              <p:cNvSpPr>
                <a:spLocks noChangeArrowheads="1"/>
              </p:cNvSpPr>
              <p:nvPr/>
            </p:nvSpPr>
            <p:spPr bwMode="auto">
              <a:xfrm>
                <a:off x="1111488" y="2105397"/>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43" name="Oval 13"/>
              <p:cNvSpPr>
                <a:spLocks noChangeArrowheads="1"/>
              </p:cNvSpPr>
              <p:nvPr/>
            </p:nvSpPr>
            <p:spPr bwMode="auto">
              <a:xfrm>
                <a:off x="7905576" y="2100634"/>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44" name="Text Box 7"/>
              <p:cNvSpPr txBox="1">
                <a:spLocks noChangeArrowheads="1"/>
              </p:cNvSpPr>
              <p:nvPr/>
            </p:nvSpPr>
            <p:spPr bwMode="auto">
              <a:xfrm>
                <a:off x="2321750" y="2176408"/>
                <a:ext cx="184520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dirty="0" smtClean="0">
                    <a:solidFill>
                      <a:srgbClr val="000000"/>
                    </a:solidFill>
                  </a:rPr>
                  <a:t>ISA extensions</a:t>
                </a:r>
              </a:p>
              <a:p>
                <a:pPr algn="ctr">
                  <a:spcBef>
                    <a:spcPct val="0"/>
                  </a:spcBef>
                  <a:buClrTx/>
                  <a:buSzTx/>
                  <a:buFontTx/>
                  <a:buNone/>
                </a:pPr>
                <a:r>
                  <a:rPr lang="hu-HU" altLang="en-US" sz="1300" b="1" dirty="0" smtClean="0">
                    <a:solidFill>
                      <a:srgbClr val="000000"/>
                    </a:solidFill>
                  </a:rPr>
                  <a:t> to reduce</a:t>
                </a:r>
              </a:p>
              <a:p>
                <a:pPr algn="ctr">
                  <a:spcBef>
                    <a:spcPct val="0"/>
                  </a:spcBef>
                  <a:buClrTx/>
                  <a:buSzTx/>
                  <a:buFontTx/>
                  <a:buNone/>
                </a:pPr>
                <a:r>
                  <a:rPr lang="hu-HU" altLang="en-US" sz="1300" b="1" dirty="0" smtClean="0">
                    <a:solidFill>
                      <a:srgbClr val="000000"/>
                    </a:solidFill>
                  </a:rPr>
                  <a:t> code size</a:t>
                </a:r>
                <a:endParaRPr lang="en-US" altLang="en-US" sz="1300" b="1" dirty="0">
                  <a:solidFill>
                    <a:srgbClr val="000000"/>
                  </a:solidFill>
                </a:endParaRPr>
              </a:p>
            </p:txBody>
          </p:sp>
          <p:sp>
            <p:nvSpPr>
              <p:cNvPr id="45" name="Oval 13"/>
              <p:cNvSpPr>
                <a:spLocks noChangeArrowheads="1"/>
              </p:cNvSpPr>
              <p:nvPr/>
            </p:nvSpPr>
            <p:spPr bwMode="auto">
              <a:xfrm>
                <a:off x="3197015" y="2129085"/>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46" name="Line 25"/>
              <p:cNvSpPr>
                <a:spLocks noChangeShapeType="1"/>
              </p:cNvSpPr>
              <p:nvPr/>
            </p:nvSpPr>
            <p:spPr bwMode="auto">
              <a:xfrm>
                <a:off x="3231623" y="1952129"/>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47" name="TextBox 46"/>
              <p:cNvSpPr txBox="1"/>
              <p:nvPr/>
            </p:nvSpPr>
            <p:spPr>
              <a:xfrm>
                <a:off x="566555" y="3046602"/>
                <a:ext cx="1135247" cy="292388"/>
              </a:xfrm>
              <a:prstGeom prst="rect">
                <a:avLst/>
              </a:prstGeom>
              <a:noFill/>
            </p:spPr>
            <p:txBody>
              <a:bodyPr wrap="none" rtlCol="0">
                <a:spAutoFit/>
              </a:bodyPr>
              <a:lstStyle/>
              <a:p>
                <a:r>
                  <a:rPr lang="hu-HU" sz="1300" i="1" dirty="0" smtClean="0"/>
                  <a:t>Section 2.2</a:t>
                </a:r>
                <a:endParaRPr lang="en-US" sz="1300" i="1" dirty="0"/>
              </a:p>
            </p:txBody>
          </p:sp>
          <p:sp>
            <p:nvSpPr>
              <p:cNvPr id="48" name="TextBox 47"/>
              <p:cNvSpPr txBox="1"/>
              <p:nvPr/>
            </p:nvSpPr>
            <p:spPr>
              <a:xfrm>
                <a:off x="2671668" y="3046602"/>
                <a:ext cx="1135247" cy="292388"/>
              </a:xfrm>
              <a:prstGeom prst="rect">
                <a:avLst/>
              </a:prstGeom>
              <a:noFill/>
            </p:spPr>
            <p:txBody>
              <a:bodyPr wrap="none" rtlCol="0">
                <a:spAutoFit/>
              </a:bodyPr>
              <a:lstStyle/>
              <a:p>
                <a:r>
                  <a:rPr lang="hu-HU" sz="1300" i="1" dirty="0" smtClean="0"/>
                  <a:t>Section 2.3</a:t>
                </a:r>
                <a:endParaRPr lang="en-US" sz="1300" i="1" dirty="0"/>
              </a:p>
            </p:txBody>
          </p:sp>
          <p:sp>
            <p:nvSpPr>
              <p:cNvPr id="49" name="TextBox 48"/>
              <p:cNvSpPr txBox="1"/>
              <p:nvPr/>
            </p:nvSpPr>
            <p:spPr>
              <a:xfrm>
                <a:off x="5011928" y="3046602"/>
                <a:ext cx="1135247" cy="292388"/>
              </a:xfrm>
              <a:prstGeom prst="rect">
                <a:avLst/>
              </a:prstGeom>
              <a:noFill/>
            </p:spPr>
            <p:txBody>
              <a:bodyPr wrap="none" rtlCol="0">
                <a:spAutoFit/>
              </a:bodyPr>
              <a:lstStyle/>
              <a:p>
                <a:r>
                  <a:rPr lang="hu-HU" sz="1300" i="1" dirty="0" smtClean="0"/>
                  <a:t>Section 2.4</a:t>
                </a:r>
                <a:endParaRPr lang="en-US" sz="1300" i="1" dirty="0"/>
              </a:p>
            </p:txBody>
          </p:sp>
          <p:sp>
            <p:nvSpPr>
              <p:cNvPr id="50" name="TextBox 49"/>
              <p:cNvSpPr txBox="1"/>
              <p:nvPr/>
            </p:nvSpPr>
            <p:spPr>
              <a:xfrm>
                <a:off x="7397193" y="3046602"/>
                <a:ext cx="1135247" cy="292388"/>
              </a:xfrm>
              <a:prstGeom prst="rect">
                <a:avLst/>
              </a:prstGeom>
              <a:noFill/>
            </p:spPr>
            <p:txBody>
              <a:bodyPr wrap="none" rtlCol="0">
                <a:spAutoFit/>
              </a:bodyPr>
              <a:lstStyle/>
              <a:p>
                <a:r>
                  <a:rPr lang="hu-HU" sz="1300" i="1" dirty="0" smtClean="0"/>
                  <a:t>Section 2.5</a:t>
                </a:r>
                <a:endParaRPr lang="en-US" sz="1300" i="1" dirty="0"/>
              </a:p>
            </p:txBody>
          </p:sp>
        </p:grpSp>
        <p:sp>
          <p:nvSpPr>
            <p:cNvPr id="51" name="Rounded Rectangle 50"/>
            <p:cNvSpPr/>
            <p:nvPr/>
          </p:nvSpPr>
          <p:spPr bwMode="auto">
            <a:xfrm>
              <a:off x="4166955" y="2393379"/>
              <a:ext cx="2745305" cy="1215641"/>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400" b="0" i="0" u="none" strike="noStrike" cap="none" normalizeH="0" baseline="0" smtClean="0">
                <a:ln>
                  <a:noFill/>
                </a:ln>
                <a:solidFill>
                  <a:schemeClr val="tx1"/>
                </a:solidFill>
                <a:effectLst/>
                <a:latin typeface="Verdana" pitchFamily="34" charset="0"/>
              </a:endParaRPr>
            </a:p>
          </p:txBody>
        </p:sp>
      </p:grpSp>
      <p:sp>
        <p:nvSpPr>
          <p:cNvPr id="25" name="TextBox 24"/>
          <p:cNvSpPr txBox="1"/>
          <p:nvPr/>
        </p:nvSpPr>
        <p:spPr>
          <a:xfrm>
            <a:off x="188913" y="634960"/>
            <a:ext cx="8662243" cy="961802"/>
          </a:xfrm>
          <a:prstGeom prst="rect">
            <a:avLst/>
          </a:prstGeom>
          <a:noFill/>
        </p:spPr>
        <p:txBody>
          <a:bodyPr wrap="none" rtlCol="0">
            <a:spAutoFit/>
          </a:bodyPr>
          <a:lstStyle/>
          <a:p>
            <a:pPr>
              <a:spcAft>
                <a:spcPts val="300"/>
              </a:spcAft>
            </a:pPr>
            <a:r>
              <a:rPr lang="hu-HU" dirty="0" smtClean="0">
                <a:solidFill>
                  <a:schemeClr val="accent6"/>
                </a:solidFill>
              </a:rPr>
              <a:t>2.4 ISA extensions introduced to speed up the execution of bytecodes</a:t>
            </a:r>
          </a:p>
          <a:p>
            <a:r>
              <a:rPr lang="hu-HU" dirty="0" smtClean="0">
                <a:solidFill>
                  <a:schemeClr val="accent6"/>
                </a:solidFill>
              </a:rPr>
              <a:t>2.4.1 </a:t>
            </a:r>
            <a:r>
              <a:rPr lang="hu-HU" dirty="0">
                <a:solidFill>
                  <a:schemeClr val="accent6"/>
                </a:solidFill>
              </a:rPr>
              <a:t>ISA extensions introduced to </a:t>
            </a:r>
            <a:r>
              <a:rPr lang="hu-HU" dirty="0" smtClean="0">
                <a:solidFill>
                  <a:schemeClr val="accent6"/>
                </a:solidFill>
              </a:rPr>
              <a:t>speed up the execution of bytecodes </a:t>
            </a:r>
          </a:p>
          <a:p>
            <a:r>
              <a:rPr lang="hu-HU" dirty="0">
                <a:solidFill>
                  <a:schemeClr val="accent6"/>
                </a:solidFill>
              </a:rPr>
              <a:t> </a:t>
            </a:r>
            <a:r>
              <a:rPr lang="hu-HU" dirty="0" smtClean="0">
                <a:solidFill>
                  <a:schemeClr val="accent6"/>
                </a:solidFill>
              </a:rPr>
              <a:t>          - Overview (1)</a:t>
            </a:r>
            <a:endParaRPr lang="hu-HU" dirty="0">
              <a:solidFill>
                <a:schemeClr val="accent6"/>
              </a:solidFill>
            </a:endParaRPr>
          </a:p>
        </p:txBody>
      </p:sp>
    </p:spTree>
    <p:extLst>
      <p:ext uri="{BB962C8B-B14F-4D97-AF65-F5344CB8AC3E}">
        <p14:creationId xmlns:p14="http://schemas.microsoft.com/office/powerpoint/2010/main" val="80619948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2.4.1 ISA extensions to speed up the execution of bytecodes - Overview (</a:t>
            </a:r>
            <a:r>
              <a:rPr lang="hu-HU" dirty="0"/>
              <a:t>2</a:t>
            </a:r>
            <a:r>
              <a:rPr lang="en-US" dirty="0"/>
              <a:t>) </a:t>
            </a:r>
          </a:p>
        </p:txBody>
      </p:sp>
      <p:grpSp>
        <p:nvGrpSpPr>
          <p:cNvPr id="4" name="Group 3"/>
          <p:cNvGrpSpPr/>
          <p:nvPr/>
        </p:nvGrpSpPr>
        <p:grpSpPr>
          <a:xfrm>
            <a:off x="64897" y="1138843"/>
            <a:ext cx="8604799" cy="5705072"/>
            <a:chOff x="64897" y="1138843"/>
            <a:chExt cx="8604799" cy="5705072"/>
          </a:xfrm>
        </p:grpSpPr>
        <p:grpSp>
          <p:nvGrpSpPr>
            <p:cNvPr id="5" name="Group 4"/>
            <p:cNvGrpSpPr/>
            <p:nvPr/>
          </p:nvGrpSpPr>
          <p:grpSpPr>
            <a:xfrm>
              <a:off x="64897" y="1138843"/>
              <a:ext cx="8604799" cy="5392652"/>
              <a:chOff x="64897" y="1138843"/>
              <a:chExt cx="8604799" cy="5392652"/>
            </a:xfrm>
          </p:grpSpPr>
          <p:grpSp>
            <p:nvGrpSpPr>
              <p:cNvPr id="7" name="Group 6"/>
              <p:cNvGrpSpPr/>
              <p:nvPr/>
            </p:nvGrpSpPr>
            <p:grpSpPr>
              <a:xfrm>
                <a:off x="64897" y="1138844"/>
                <a:ext cx="8604799" cy="5392651"/>
                <a:chOff x="64897" y="1332224"/>
                <a:chExt cx="8604799" cy="5392651"/>
              </a:xfrm>
            </p:grpSpPr>
            <p:sp>
              <p:nvSpPr>
                <p:cNvPr id="12" name="Lekerekített téglalap 43"/>
                <p:cNvSpPr/>
                <p:nvPr/>
              </p:nvSpPr>
              <p:spPr>
                <a:xfrm>
                  <a:off x="1159876" y="5092868"/>
                  <a:ext cx="1188000" cy="614484"/>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0">
                    <a:solidFill>
                      <a:srgbClr val="000000"/>
                    </a:solidFill>
                    <a:ea typeface="Verdana" panose="020B0604030504040204" pitchFamily="34" charset="0"/>
                    <a:cs typeface="Verdana" panose="020B0604030504040204" pitchFamily="34" charset="0"/>
                  </a:endParaRPr>
                </a:p>
              </p:txBody>
            </p:sp>
            <p:sp>
              <p:nvSpPr>
                <p:cNvPr id="13" name="Lekerekített téglalap 42"/>
                <p:cNvSpPr/>
                <p:nvPr/>
              </p:nvSpPr>
              <p:spPr>
                <a:xfrm>
                  <a:off x="2421571" y="3689462"/>
                  <a:ext cx="1235533" cy="1980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0">
                    <a:solidFill>
                      <a:srgbClr val="000000"/>
                    </a:solidFill>
                    <a:ea typeface="Verdana" panose="020B0604030504040204" pitchFamily="34" charset="0"/>
                    <a:cs typeface="Verdana" panose="020B0604030504040204" pitchFamily="34" charset="0"/>
                  </a:endParaRPr>
                </a:p>
              </p:txBody>
            </p:sp>
            <p:sp>
              <p:nvSpPr>
                <p:cNvPr id="14" name="Lekerekített téglalap 3"/>
                <p:cNvSpPr/>
                <p:nvPr/>
              </p:nvSpPr>
              <p:spPr>
                <a:xfrm>
                  <a:off x="1208832" y="5812731"/>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a:solidFill>
                        <a:srgbClr val="FFFFFF"/>
                      </a:solidFill>
                      <a:ea typeface="Verdana" panose="020B0604030504040204" pitchFamily="34" charset="0"/>
                      <a:cs typeface="Verdana" panose="020B0604030504040204" pitchFamily="34" charset="0"/>
                    </a:rPr>
                    <a:t>ARMv4</a:t>
                  </a:r>
                </a:p>
              </p:txBody>
            </p:sp>
            <p:sp>
              <p:nvSpPr>
                <p:cNvPr id="15" name="Lekerekített téglalap 4"/>
                <p:cNvSpPr/>
                <p:nvPr/>
              </p:nvSpPr>
              <p:spPr>
                <a:xfrm>
                  <a:off x="2546368" y="5812731"/>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a:solidFill>
                        <a:srgbClr val="FFFFFF"/>
                      </a:solidFill>
                      <a:ea typeface="Verdana" panose="020B0604030504040204" pitchFamily="34" charset="0"/>
                      <a:cs typeface="Verdana" panose="020B0604030504040204" pitchFamily="34" charset="0"/>
                    </a:rPr>
                    <a:t>ARMv5</a:t>
                  </a:r>
                </a:p>
              </p:txBody>
            </p:sp>
            <p:sp>
              <p:nvSpPr>
                <p:cNvPr id="16" name="Lekerekített téglalap 5"/>
                <p:cNvSpPr/>
                <p:nvPr/>
              </p:nvSpPr>
              <p:spPr>
                <a:xfrm>
                  <a:off x="3873488" y="5812731"/>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a:solidFill>
                        <a:srgbClr val="FFFFFF"/>
                      </a:solidFill>
                      <a:ea typeface="Verdana" panose="020B0604030504040204" pitchFamily="34" charset="0"/>
                      <a:cs typeface="Verdana" panose="020B0604030504040204" pitchFamily="34" charset="0"/>
                    </a:rPr>
                    <a:t>ARMv6</a:t>
                  </a:r>
                </a:p>
              </p:txBody>
            </p:sp>
            <p:sp>
              <p:nvSpPr>
                <p:cNvPr id="17" name="Lekerekített téglalap 6"/>
                <p:cNvSpPr/>
                <p:nvPr/>
              </p:nvSpPr>
              <p:spPr>
                <a:xfrm>
                  <a:off x="6503756" y="5812731"/>
                  <a:ext cx="216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a:solidFill>
                        <a:srgbClr val="FFFFFF"/>
                      </a:solidFill>
                      <a:ea typeface="Verdana" panose="020B0604030504040204" pitchFamily="34" charset="0"/>
                      <a:cs typeface="Verdana" panose="020B0604030504040204" pitchFamily="34" charset="0"/>
                    </a:rPr>
                    <a:t>ARMv8-A</a:t>
                  </a:r>
                </a:p>
              </p:txBody>
            </p:sp>
            <p:sp>
              <p:nvSpPr>
                <p:cNvPr id="18" name="Lekerekített téglalap 7"/>
                <p:cNvSpPr/>
                <p:nvPr/>
              </p:nvSpPr>
              <p:spPr>
                <a:xfrm>
                  <a:off x="5207492" y="5812731"/>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a:solidFill>
                        <a:srgbClr val="FFFFFF"/>
                      </a:solidFill>
                      <a:ea typeface="Verdana" panose="020B0604030504040204" pitchFamily="34" charset="0"/>
                      <a:cs typeface="Verdana" panose="020B0604030504040204" pitchFamily="34" charset="0"/>
                    </a:rPr>
                    <a:t>ARMv7-A/R</a:t>
                  </a:r>
                </a:p>
              </p:txBody>
            </p:sp>
            <p:sp>
              <p:nvSpPr>
                <p:cNvPr id="19" name="Lekerekített téglalap 8"/>
                <p:cNvSpPr/>
                <p:nvPr/>
              </p:nvSpPr>
              <p:spPr>
                <a:xfrm>
                  <a:off x="2494164" y="4359415"/>
                  <a:ext cx="1116000" cy="360000"/>
                </a:xfrm>
                <a:prstGeom prst="roundRect">
                  <a:avLst/>
                </a:prstGeom>
                <a:solidFill>
                  <a:schemeClr val="bg1">
                    <a:lumMod val="85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Jazelle</a:t>
                  </a:r>
                </a:p>
                <a:p>
                  <a:pPr algn="ctr"/>
                  <a:r>
                    <a:rPr lang="hu-HU" sz="1050" dirty="0" smtClean="0">
                      <a:solidFill>
                        <a:srgbClr val="000000"/>
                      </a:solidFill>
                      <a:ea typeface="Verdana" panose="020B0604030504040204" pitchFamily="34" charset="0"/>
                      <a:cs typeface="Verdana" panose="020B0604030504040204" pitchFamily="34" charset="0"/>
                    </a:rPr>
                    <a:t>(Jazelle DBX)</a:t>
                  </a:r>
                  <a:endParaRPr lang="hu-HU" sz="1050" dirty="0">
                    <a:solidFill>
                      <a:srgbClr val="000000"/>
                    </a:solidFill>
                    <a:ea typeface="Verdana" panose="020B0604030504040204" pitchFamily="34" charset="0"/>
                    <a:cs typeface="Verdana" panose="020B0604030504040204" pitchFamily="34" charset="0"/>
                  </a:endParaRPr>
                </a:p>
              </p:txBody>
            </p:sp>
            <p:sp>
              <p:nvSpPr>
                <p:cNvPr id="20" name="Lekerekített téglalap 9"/>
                <p:cNvSpPr/>
                <p:nvPr/>
              </p:nvSpPr>
              <p:spPr>
                <a:xfrm>
                  <a:off x="2521494" y="3903955"/>
                  <a:ext cx="1086534" cy="360000"/>
                </a:xfrm>
                <a:prstGeom prst="roundRect">
                  <a:avLst/>
                </a:prstGeom>
                <a:solidFill>
                  <a:srgbClr val="C6C6EC"/>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err="1">
                      <a:solidFill>
                        <a:srgbClr val="000000"/>
                      </a:solidFill>
                      <a:ea typeface="Verdana" panose="020B0604030504040204" pitchFamily="34" charset="0"/>
                      <a:cs typeface="Verdana" panose="020B0604030504040204" pitchFamily="34" charset="0"/>
                    </a:rPr>
                    <a:t>VFPv</a:t>
                  </a:r>
                  <a:r>
                    <a:rPr lang="en-US" sz="1050">
                      <a:solidFill>
                        <a:srgbClr val="000000"/>
                      </a:solidFill>
                      <a:ea typeface="Verdana" panose="020B0604030504040204" pitchFamily="34" charset="0"/>
                      <a:cs typeface="Verdana" panose="020B0604030504040204" pitchFamily="34" charset="0"/>
                    </a:rPr>
                    <a:t>1/</a:t>
                  </a:r>
                  <a:r>
                    <a:rPr lang="hu-HU" sz="1050">
                      <a:solidFill>
                        <a:srgbClr val="000000"/>
                      </a:solidFill>
                      <a:ea typeface="Verdana" panose="020B0604030504040204" pitchFamily="34" charset="0"/>
                      <a:cs typeface="Verdana" panose="020B0604030504040204" pitchFamily="34" charset="0"/>
                    </a:rPr>
                    <a:t>2</a:t>
                  </a:r>
                </a:p>
              </p:txBody>
            </p:sp>
            <p:sp>
              <p:nvSpPr>
                <p:cNvPr id="21" name="Lekerekített téglalap 10"/>
                <p:cNvSpPr/>
                <p:nvPr/>
              </p:nvSpPr>
              <p:spPr>
                <a:xfrm>
                  <a:off x="1208832" y="5251584"/>
                  <a:ext cx="1080000" cy="360000"/>
                </a:xfrm>
                <a:prstGeom prst="roundRect">
                  <a:avLst/>
                </a:prstGeom>
                <a:solidFill>
                  <a:srgbClr val="99999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err="1">
                      <a:solidFill>
                        <a:srgbClr val="000000"/>
                      </a:solidFill>
                      <a:ea typeface="Verdana" panose="020B0604030504040204" pitchFamily="34" charset="0"/>
                      <a:cs typeface="Verdana" panose="020B0604030504040204" pitchFamily="34" charset="0"/>
                    </a:rPr>
                    <a:t>Thumb</a:t>
                  </a:r>
                  <a:endParaRPr lang="en-US" sz="1050">
                    <a:solidFill>
                      <a:srgbClr val="000000"/>
                    </a:solidFill>
                    <a:ea typeface="Verdana" panose="020B0604030504040204" pitchFamily="34" charset="0"/>
                    <a:cs typeface="Verdana" panose="020B0604030504040204" pitchFamily="34" charset="0"/>
                  </a:endParaRPr>
                </a:p>
                <a:p>
                  <a:pPr algn="ctr"/>
                  <a:r>
                    <a:rPr lang="en-US" sz="1050">
                      <a:solidFill>
                        <a:srgbClr val="000000"/>
                      </a:solidFill>
                      <a:ea typeface="Verdana" panose="020B0604030504040204" pitchFamily="34" charset="0"/>
                      <a:cs typeface="Verdana" panose="020B0604030504040204" pitchFamily="34" charset="0"/>
                    </a:rPr>
                    <a:t>(ARMv4T)</a:t>
                  </a:r>
                  <a:endParaRPr lang="hu-HU" sz="1050">
                    <a:solidFill>
                      <a:srgbClr val="000000"/>
                    </a:solidFill>
                    <a:ea typeface="Verdana" panose="020B0604030504040204" pitchFamily="34" charset="0"/>
                    <a:cs typeface="Verdana" panose="020B0604030504040204" pitchFamily="34" charset="0"/>
                  </a:endParaRPr>
                </a:p>
              </p:txBody>
            </p:sp>
            <p:sp>
              <p:nvSpPr>
                <p:cNvPr id="22" name="Lekerekített téglalap 11"/>
                <p:cNvSpPr/>
                <p:nvPr/>
              </p:nvSpPr>
              <p:spPr>
                <a:xfrm>
                  <a:off x="3801120" y="2245550"/>
                  <a:ext cx="1188000" cy="2698472"/>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0">
                    <a:solidFill>
                      <a:srgbClr val="000000"/>
                    </a:solidFill>
                    <a:ea typeface="Verdana" panose="020B0604030504040204" pitchFamily="34" charset="0"/>
                    <a:cs typeface="Verdana" panose="020B0604030504040204" pitchFamily="34" charset="0"/>
                  </a:endParaRPr>
                </a:p>
              </p:txBody>
            </p:sp>
            <p:sp>
              <p:nvSpPr>
                <p:cNvPr id="23" name="Lekerekített téglalap 12"/>
                <p:cNvSpPr/>
                <p:nvPr/>
              </p:nvSpPr>
              <p:spPr>
                <a:xfrm>
                  <a:off x="3861995" y="3116584"/>
                  <a:ext cx="1080000" cy="360000"/>
                </a:xfrm>
                <a:prstGeom prst="roundRect">
                  <a:avLst/>
                </a:prstGeom>
                <a:solidFill>
                  <a:srgbClr val="83A6D9"/>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a:solidFill>
                        <a:srgbClr val="000000"/>
                      </a:solidFill>
                      <a:ea typeface="Verdana" panose="020B0604030504040204" pitchFamily="34" charset="0"/>
                      <a:cs typeface="Verdana" panose="020B0604030504040204" pitchFamily="34" charset="0"/>
                    </a:rPr>
                    <a:t>SIMD</a:t>
                  </a:r>
                </a:p>
              </p:txBody>
            </p:sp>
            <p:sp>
              <p:nvSpPr>
                <p:cNvPr id="24" name="Lekerekített téglalap 13"/>
                <p:cNvSpPr/>
                <p:nvPr/>
              </p:nvSpPr>
              <p:spPr>
                <a:xfrm>
                  <a:off x="3861995" y="2275963"/>
                  <a:ext cx="1080000" cy="360000"/>
                </a:xfrm>
                <a:prstGeom prst="roundRect">
                  <a:avLst/>
                </a:prstGeom>
                <a:solidFill>
                  <a:srgbClr val="FF8585"/>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err="1">
                      <a:solidFill>
                        <a:srgbClr val="000000"/>
                      </a:solidFill>
                      <a:ea typeface="Verdana" panose="020B0604030504040204" pitchFamily="34" charset="0"/>
                      <a:cs typeface="Verdana" panose="020B0604030504040204" pitchFamily="34" charset="0"/>
                    </a:rPr>
                    <a:t>TrustZone</a:t>
                  </a:r>
                  <a:endParaRPr lang="hu-HU" sz="1050">
                    <a:solidFill>
                      <a:srgbClr val="000000"/>
                    </a:solidFill>
                    <a:ea typeface="Verdana" panose="020B0604030504040204" pitchFamily="34" charset="0"/>
                    <a:cs typeface="Verdana" panose="020B0604030504040204" pitchFamily="34" charset="0"/>
                  </a:endParaRPr>
                </a:p>
              </p:txBody>
            </p:sp>
            <p:sp>
              <p:nvSpPr>
                <p:cNvPr id="25" name="Lekerekített téglalap 14"/>
                <p:cNvSpPr/>
                <p:nvPr/>
              </p:nvSpPr>
              <p:spPr>
                <a:xfrm>
                  <a:off x="5103607" y="2245550"/>
                  <a:ext cx="1188000" cy="2698472"/>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0">
                    <a:solidFill>
                      <a:srgbClr val="000000"/>
                    </a:solidFill>
                    <a:ea typeface="Verdana" panose="020B0604030504040204" pitchFamily="34" charset="0"/>
                    <a:cs typeface="Verdana" panose="020B0604030504040204" pitchFamily="34" charset="0"/>
                  </a:endParaRPr>
                </a:p>
              </p:txBody>
            </p:sp>
            <p:sp>
              <p:nvSpPr>
                <p:cNvPr id="26" name="Lekerekített téglalap 15"/>
                <p:cNvSpPr/>
                <p:nvPr/>
              </p:nvSpPr>
              <p:spPr>
                <a:xfrm>
                  <a:off x="3851920" y="5265131"/>
                  <a:ext cx="1080000" cy="360000"/>
                </a:xfrm>
                <a:prstGeom prst="roundRect">
                  <a:avLst/>
                </a:prstGeom>
                <a:solidFill>
                  <a:srgbClr val="99999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a:solidFill>
                        <a:srgbClr val="000000"/>
                      </a:solidFill>
                      <a:ea typeface="Verdana" panose="020B0604030504040204" pitchFamily="34" charset="0"/>
                      <a:cs typeface="Verdana" panose="020B0604030504040204" pitchFamily="34" charset="0"/>
                    </a:rPr>
                    <a:t>Thumb-2</a:t>
                  </a:r>
                  <a:endParaRPr lang="en-US" sz="1050">
                    <a:solidFill>
                      <a:srgbClr val="000000"/>
                    </a:solidFill>
                    <a:ea typeface="Verdana" panose="020B0604030504040204" pitchFamily="34" charset="0"/>
                    <a:cs typeface="Verdana" panose="020B0604030504040204" pitchFamily="34" charset="0"/>
                  </a:endParaRPr>
                </a:p>
                <a:p>
                  <a:pPr algn="ctr"/>
                  <a:r>
                    <a:rPr lang="en-US" sz="1050">
                      <a:solidFill>
                        <a:srgbClr val="000000"/>
                      </a:solidFill>
                      <a:ea typeface="Verdana" panose="020B0604030504040204" pitchFamily="34" charset="0"/>
                      <a:cs typeface="Verdana" panose="020B0604030504040204" pitchFamily="34" charset="0"/>
                    </a:rPr>
                    <a:t>(ARMv6T2)</a:t>
                  </a:r>
                  <a:endParaRPr lang="hu-HU" sz="1050">
                    <a:solidFill>
                      <a:srgbClr val="000000"/>
                    </a:solidFill>
                    <a:ea typeface="Verdana" panose="020B0604030504040204" pitchFamily="34" charset="0"/>
                    <a:cs typeface="Verdana" panose="020B0604030504040204" pitchFamily="34" charset="0"/>
                  </a:endParaRPr>
                </a:p>
              </p:txBody>
            </p:sp>
            <p:sp>
              <p:nvSpPr>
                <p:cNvPr id="27" name="Lekerekített téglalap 17"/>
                <p:cNvSpPr/>
                <p:nvPr/>
              </p:nvSpPr>
              <p:spPr>
                <a:xfrm>
                  <a:off x="6503636" y="1332224"/>
                  <a:ext cx="2160120" cy="4428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0" dirty="0">
                    <a:solidFill>
                      <a:srgbClr val="000000"/>
                    </a:solidFill>
                    <a:ea typeface="Verdana" panose="020B0604030504040204" pitchFamily="34" charset="0"/>
                    <a:cs typeface="Verdana" panose="020B0604030504040204" pitchFamily="34" charset="0"/>
                  </a:endParaRPr>
                </a:p>
              </p:txBody>
            </p:sp>
            <p:sp>
              <p:nvSpPr>
                <p:cNvPr id="28" name="Lekerekített téglalap 18"/>
                <p:cNvSpPr/>
                <p:nvPr/>
              </p:nvSpPr>
              <p:spPr>
                <a:xfrm>
                  <a:off x="5152942" y="3495319"/>
                  <a:ext cx="1084235" cy="360000"/>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 </a:t>
                  </a:r>
                  <a:r>
                    <a:rPr lang="en-US" sz="1050" dirty="0" smtClean="0">
                      <a:solidFill>
                        <a:srgbClr val="000000"/>
                      </a:solidFill>
                      <a:ea typeface="Verdana" panose="020B0604030504040204" pitchFamily="34" charset="0"/>
                      <a:cs typeface="Verdana" panose="020B0604030504040204" pitchFamily="34" charset="0"/>
                    </a:rPr>
                    <a:t>Adv.</a:t>
                  </a:r>
                  <a:r>
                    <a:rPr lang="hu-HU" sz="1050" dirty="0" smtClean="0">
                      <a:solidFill>
                        <a:srgbClr val="000000"/>
                      </a:solidFill>
                      <a:ea typeface="Verdana" panose="020B0604030504040204" pitchFamily="34" charset="0"/>
                      <a:cs typeface="Verdana" panose="020B0604030504040204" pitchFamily="34" charset="0"/>
                    </a:rPr>
                    <a:t> SIMD</a:t>
                  </a:r>
                  <a:r>
                    <a:rPr lang="hu-HU" sz="1050" baseline="30000" dirty="0" smtClean="0">
                      <a:solidFill>
                        <a:srgbClr val="000000"/>
                      </a:solidFill>
                      <a:ea typeface="Verdana" panose="020B0604030504040204" pitchFamily="34" charset="0"/>
                      <a:cs typeface="Verdana" panose="020B0604030504040204" pitchFamily="34" charset="0"/>
                    </a:rPr>
                    <a:t>1</a:t>
                  </a:r>
                </a:p>
                <a:p>
                  <a:pPr algn="ctr"/>
                  <a:r>
                    <a:rPr lang="hu-HU" sz="1050" dirty="0" smtClean="0">
                      <a:solidFill>
                        <a:srgbClr val="000000"/>
                      </a:solidFill>
                      <a:ea typeface="Verdana" panose="020B0604030504040204" pitchFamily="34" charset="0"/>
                      <a:cs typeface="Verdana" panose="020B0604030504040204" pitchFamily="34" charset="0"/>
                    </a:rPr>
                    <a:t>(NEON)</a:t>
                  </a:r>
                  <a:endParaRPr lang="hu-HU" sz="1050" dirty="0">
                    <a:solidFill>
                      <a:srgbClr val="000000"/>
                    </a:solidFill>
                    <a:ea typeface="Verdana" panose="020B0604030504040204" pitchFamily="34" charset="0"/>
                    <a:cs typeface="Verdana" panose="020B0604030504040204" pitchFamily="34" charset="0"/>
                  </a:endParaRPr>
                </a:p>
              </p:txBody>
            </p:sp>
            <p:sp>
              <p:nvSpPr>
                <p:cNvPr id="29" name="Lekerekített téglalap 20"/>
                <p:cNvSpPr/>
                <p:nvPr/>
              </p:nvSpPr>
              <p:spPr>
                <a:xfrm>
                  <a:off x="5152942" y="3914841"/>
                  <a:ext cx="1080000" cy="360000"/>
                </a:xfrm>
                <a:prstGeom prst="roundRect">
                  <a:avLst/>
                </a:prstGeom>
                <a:solidFill>
                  <a:srgbClr val="C6C6EC"/>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VFPv3/v4</a:t>
                  </a:r>
                  <a:r>
                    <a:rPr lang="hu-HU" sz="1050" baseline="30000" dirty="0" smtClean="0">
                      <a:solidFill>
                        <a:srgbClr val="000000"/>
                      </a:solidFill>
                      <a:ea typeface="Verdana" panose="020B0604030504040204" pitchFamily="34" charset="0"/>
                      <a:cs typeface="Verdana" panose="020B0604030504040204" pitchFamily="34" charset="0"/>
                    </a:rPr>
                    <a:t>2</a:t>
                  </a:r>
                  <a:endParaRPr lang="hu-HU" sz="1050" baseline="30000" dirty="0">
                    <a:solidFill>
                      <a:srgbClr val="000000"/>
                    </a:solidFill>
                    <a:ea typeface="Verdana" panose="020B0604030504040204" pitchFamily="34" charset="0"/>
                    <a:cs typeface="Verdana" panose="020B0604030504040204" pitchFamily="34" charset="0"/>
                  </a:endParaRPr>
                </a:p>
              </p:txBody>
            </p:sp>
            <p:sp>
              <p:nvSpPr>
                <p:cNvPr id="31" name="Lekerekített téglalap 36"/>
                <p:cNvSpPr/>
                <p:nvPr/>
              </p:nvSpPr>
              <p:spPr>
                <a:xfrm>
                  <a:off x="6529889" y="1845518"/>
                  <a:ext cx="1008000" cy="360000"/>
                </a:xfrm>
                <a:prstGeom prst="roundRect">
                  <a:avLst/>
                </a:prstGeom>
                <a:solidFill>
                  <a:srgbClr val="FFB3B3"/>
                </a:solidFill>
                <a:ln>
                  <a:solidFill>
                    <a:srgbClr val="FF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a:solidFill>
                        <a:srgbClr val="000000"/>
                      </a:solidFill>
                      <a:ea typeface="Verdana" panose="020B0604030504040204" pitchFamily="34" charset="0"/>
                      <a:cs typeface="Verdana" panose="020B0604030504040204" pitchFamily="34" charset="0"/>
                    </a:rPr>
                    <a:t>C</a:t>
                  </a:r>
                  <a:r>
                    <a:rPr lang="en-US" sz="1050" dirty="0" err="1">
                      <a:solidFill>
                        <a:srgbClr val="000000"/>
                      </a:solidFill>
                      <a:ea typeface="Verdana" panose="020B0604030504040204" pitchFamily="34" charset="0"/>
                      <a:cs typeface="Verdana" panose="020B0604030504040204" pitchFamily="34" charset="0"/>
                    </a:rPr>
                    <a:t>rypto-graphy</a:t>
                  </a:r>
                  <a:r>
                    <a:rPr lang="en-US" sz="1050" dirty="0">
                      <a:solidFill>
                        <a:srgbClr val="000000"/>
                      </a:solidFill>
                      <a:ea typeface="Verdana" panose="020B0604030504040204" pitchFamily="34" charset="0"/>
                      <a:cs typeface="Verdana" panose="020B0604030504040204" pitchFamily="34" charset="0"/>
                    </a:rPr>
                    <a:t> ext.</a:t>
                  </a:r>
                  <a:endParaRPr lang="hu-HU" sz="1050" dirty="0">
                    <a:solidFill>
                      <a:srgbClr val="000000"/>
                    </a:solidFill>
                    <a:ea typeface="Verdana" panose="020B0604030504040204" pitchFamily="34" charset="0"/>
                    <a:cs typeface="Verdana" panose="020B0604030504040204" pitchFamily="34" charset="0"/>
                  </a:endParaRPr>
                </a:p>
              </p:txBody>
            </p:sp>
            <p:sp>
              <p:nvSpPr>
                <p:cNvPr id="32" name="Lekerekített téglalap 8"/>
                <p:cNvSpPr/>
                <p:nvPr/>
              </p:nvSpPr>
              <p:spPr>
                <a:xfrm>
                  <a:off x="5144485" y="4348529"/>
                  <a:ext cx="1080000" cy="360000"/>
                </a:xfrm>
                <a:prstGeom prst="roundRect">
                  <a:avLst/>
                </a:prstGeom>
                <a:solidFill>
                  <a:schemeClr val="bg1">
                    <a:lumMod val="85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a:solidFill>
                        <a:srgbClr val="000000"/>
                      </a:solidFill>
                      <a:ea typeface="Verdana" panose="020B0604030504040204" pitchFamily="34" charset="0"/>
                      <a:cs typeface="Verdana" panose="020B0604030504040204" pitchFamily="34" charset="0"/>
                    </a:rPr>
                    <a:t>Jazelle</a:t>
                  </a:r>
                  <a:endParaRPr lang="en-US" sz="1050" dirty="0">
                    <a:solidFill>
                      <a:srgbClr val="000000"/>
                    </a:solidFill>
                    <a:ea typeface="Verdana" panose="020B0604030504040204" pitchFamily="34" charset="0"/>
                    <a:cs typeface="Verdana" panose="020B0604030504040204" pitchFamily="34" charset="0"/>
                  </a:endParaRPr>
                </a:p>
                <a:p>
                  <a:pPr algn="ctr"/>
                  <a:r>
                    <a:rPr lang="en-US" sz="1050" dirty="0">
                      <a:solidFill>
                        <a:srgbClr val="000000"/>
                      </a:solidFill>
                      <a:ea typeface="Verdana" panose="020B0604030504040204" pitchFamily="34" charset="0"/>
                      <a:cs typeface="Verdana" panose="020B0604030504040204" pitchFamily="34" charset="0"/>
                    </a:rPr>
                    <a:t>(ex. by SW)</a:t>
                  </a:r>
                  <a:endParaRPr lang="hu-HU" sz="1050" dirty="0">
                    <a:solidFill>
                      <a:srgbClr val="000000"/>
                    </a:solidFill>
                    <a:ea typeface="Verdana" panose="020B0604030504040204" pitchFamily="34" charset="0"/>
                    <a:cs typeface="Verdana" panose="020B0604030504040204" pitchFamily="34" charset="0"/>
                  </a:endParaRPr>
                </a:p>
              </p:txBody>
            </p:sp>
            <p:sp>
              <p:nvSpPr>
                <p:cNvPr id="33" name="Lekerekített téglalap 15"/>
                <p:cNvSpPr/>
                <p:nvPr/>
              </p:nvSpPr>
              <p:spPr>
                <a:xfrm>
                  <a:off x="5142904" y="4785041"/>
                  <a:ext cx="1080000" cy="360000"/>
                </a:xfrm>
                <a:prstGeom prst="roundRect">
                  <a:avLst/>
                </a:prstGeom>
                <a:solidFill>
                  <a:srgbClr val="C4C4C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Jazelle RCT</a:t>
                  </a:r>
                  <a:r>
                    <a:rPr lang="hu-HU" sz="1050" baseline="30000" dirty="0">
                      <a:solidFill>
                        <a:srgbClr val="000000"/>
                      </a:solidFill>
                      <a:ea typeface="Verdana" panose="020B0604030504040204" pitchFamily="34" charset="0"/>
                      <a:cs typeface="Verdana" panose="020B0604030504040204" pitchFamily="34" charset="0"/>
                    </a:rPr>
                    <a:t>3</a:t>
                  </a:r>
                  <a:endParaRPr lang="hu-HU" sz="1050" baseline="30000" dirty="0" smtClean="0">
                    <a:solidFill>
                      <a:srgbClr val="000000"/>
                    </a:solidFill>
                    <a:ea typeface="Verdana" panose="020B0604030504040204" pitchFamily="34" charset="0"/>
                    <a:cs typeface="Verdana" panose="020B0604030504040204" pitchFamily="34" charset="0"/>
                  </a:endParaRPr>
                </a:p>
                <a:p>
                  <a:pPr algn="ctr"/>
                  <a:r>
                    <a:rPr lang="hu-HU" sz="1050" dirty="0">
                      <a:solidFill>
                        <a:srgbClr val="000000"/>
                      </a:solidFill>
                      <a:ea typeface="Verdana" panose="020B0604030504040204" pitchFamily="34" charset="0"/>
                      <a:cs typeface="Verdana" panose="020B0604030504040204" pitchFamily="34" charset="0"/>
                    </a:rPr>
                    <a:t>(</a:t>
                  </a:r>
                  <a:r>
                    <a:rPr lang="hu-HU" sz="1050" dirty="0" smtClean="0">
                      <a:solidFill>
                        <a:srgbClr val="000000"/>
                      </a:solidFill>
                      <a:ea typeface="Verdana" panose="020B0604030504040204" pitchFamily="34" charset="0"/>
                      <a:cs typeface="Verdana" panose="020B0604030504040204" pitchFamily="34" charset="0"/>
                    </a:rPr>
                    <a:t>Thumb</a:t>
                  </a:r>
                  <a:r>
                    <a:rPr lang="en-US" sz="1050" dirty="0" smtClean="0">
                      <a:solidFill>
                        <a:srgbClr val="000000"/>
                      </a:solidFill>
                      <a:ea typeface="Verdana" panose="020B0604030504040204" pitchFamily="34" charset="0"/>
                      <a:cs typeface="Verdana" panose="020B0604030504040204" pitchFamily="34" charset="0"/>
                    </a:rPr>
                    <a:t>EE</a:t>
                  </a:r>
                  <a:r>
                    <a:rPr lang="hu-HU" sz="1050" dirty="0" smtClean="0">
                      <a:solidFill>
                        <a:srgbClr val="000000"/>
                      </a:solidFill>
                      <a:ea typeface="Verdana" panose="020B0604030504040204" pitchFamily="34" charset="0"/>
                      <a:cs typeface="Verdana" panose="020B0604030504040204" pitchFamily="34" charset="0"/>
                    </a:rPr>
                    <a:t>)</a:t>
                  </a:r>
                  <a:endParaRPr lang="hu-HU" sz="1050" dirty="0">
                    <a:solidFill>
                      <a:srgbClr val="000000"/>
                    </a:solidFill>
                    <a:ea typeface="Verdana" panose="020B0604030504040204" pitchFamily="34" charset="0"/>
                    <a:cs typeface="Verdana" panose="020B0604030504040204" pitchFamily="34" charset="0"/>
                  </a:endParaRPr>
                </a:p>
              </p:txBody>
            </p:sp>
            <p:sp>
              <p:nvSpPr>
                <p:cNvPr id="34" name="Jobbra nyíl 30"/>
                <p:cNvSpPr/>
                <p:nvPr/>
              </p:nvSpPr>
              <p:spPr>
                <a:xfrm>
                  <a:off x="6247718" y="4452058"/>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35" name="TextBox 34"/>
                <p:cNvSpPr txBox="1"/>
                <p:nvPr/>
              </p:nvSpPr>
              <p:spPr>
                <a:xfrm>
                  <a:off x="1243544" y="6244715"/>
                  <a:ext cx="941283" cy="461665"/>
                </a:xfrm>
                <a:prstGeom prst="rect">
                  <a:avLst/>
                </a:prstGeom>
                <a:noFill/>
              </p:spPr>
              <p:txBody>
                <a:bodyPr wrap="none" rtlCol="0">
                  <a:spAutoFit/>
                </a:bodyPr>
                <a:lstStyle/>
                <a:p>
                  <a:pPr algn="ctr"/>
                  <a:r>
                    <a:rPr lang="en-US" sz="1200" dirty="0" smtClean="0">
                      <a:solidFill>
                        <a:srgbClr val="000000"/>
                      </a:solidFill>
                    </a:rPr>
                    <a:t>ARM</a:t>
                  </a:r>
                  <a:r>
                    <a:rPr lang="hu-HU" sz="1200" dirty="0" smtClean="0">
                      <a:solidFill>
                        <a:srgbClr val="000000"/>
                      </a:solidFill>
                    </a:rPr>
                    <a:t>710T</a:t>
                  </a:r>
                  <a:endParaRPr lang="en-US" sz="1200" dirty="0">
                    <a:solidFill>
                      <a:srgbClr val="000000"/>
                    </a:solidFill>
                  </a:endParaRPr>
                </a:p>
                <a:p>
                  <a:pPr algn="ctr"/>
                  <a:r>
                    <a:rPr lang="en-US" sz="1200" dirty="0" smtClean="0">
                      <a:solidFill>
                        <a:srgbClr val="000000"/>
                      </a:solidFill>
                    </a:rPr>
                    <a:t>(~</a:t>
                  </a:r>
                  <a:r>
                    <a:rPr lang="hu-HU" sz="1200" dirty="0" smtClean="0">
                      <a:solidFill>
                        <a:srgbClr val="000000"/>
                      </a:solidFill>
                    </a:rPr>
                    <a:t>1995</a:t>
                  </a:r>
                  <a:r>
                    <a:rPr lang="en-US" sz="1200" dirty="0" smtClean="0">
                      <a:solidFill>
                        <a:srgbClr val="000000"/>
                      </a:solidFill>
                    </a:rPr>
                    <a:t>)</a:t>
                  </a:r>
                  <a:endParaRPr lang="en-US" sz="1200" dirty="0">
                    <a:solidFill>
                      <a:srgbClr val="000000"/>
                    </a:solidFill>
                  </a:endParaRPr>
                </a:p>
              </p:txBody>
            </p:sp>
            <p:sp>
              <p:nvSpPr>
                <p:cNvPr id="36" name="TextBox 35"/>
                <p:cNvSpPr txBox="1"/>
                <p:nvPr/>
              </p:nvSpPr>
              <p:spPr>
                <a:xfrm>
                  <a:off x="2681602" y="6257415"/>
                  <a:ext cx="821059" cy="461665"/>
                </a:xfrm>
                <a:prstGeom prst="rect">
                  <a:avLst/>
                </a:prstGeom>
                <a:noFill/>
              </p:spPr>
              <p:txBody>
                <a:bodyPr wrap="none" rtlCol="0">
                  <a:spAutoFit/>
                </a:bodyPr>
                <a:lstStyle/>
                <a:p>
                  <a:pPr algn="ctr"/>
                  <a:r>
                    <a:rPr lang="en-US" sz="1200">
                      <a:solidFill>
                        <a:srgbClr val="000000"/>
                      </a:solidFill>
                    </a:rPr>
                    <a:t>ARM926</a:t>
                  </a:r>
                </a:p>
                <a:p>
                  <a:pPr algn="ctr"/>
                  <a:r>
                    <a:rPr lang="en-US" sz="1200">
                      <a:solidFill>
                        <a:srgbClr val="000000"/>
                      </a:solidFill>
                    </a:rPr>
                    <a:t>(2001)</a:t>
                  </a:r>
                </a:p>
              </p:txBody>
            </p:sp>
            <p:sp>
              <p:nvSpPr>
                <p:cNvPr id="37" name="TextBox 36"/>
                <p:cNvSpPr txBox="1"/>
                <p:nvPr/>
              </p:nvSpPr>
              <p:spPr>
                <a:xfrm>
                  <a:off x="3941062" y="6257415"/>
                  <a:ext cx="918841" cy="461665"/>
                </a:xfrm>
                <a:prstGeom prst="rect">
                  <a:avLst/>
                </a:prstGeom>
                <a:noFill/>
              </p:spPr>
              <p:txBody>
                <a:bodyPr wrap="none" rtlCol="0">
                  <a:spAutoFit/>
                </a:bodyPr>
                <a:lstStyle/>
                <a:p>
                  <a:pPr algn="ctr"/>
                  <a:r>
                    <a:rPr lang="en-US" sz="1200" dirty="0">
                      <a:solidFill>
                        <a:srgbClr val="000000"/>
                      </a:solidFill>
                    </a:rPr>
                    <a:t>ARM1176</a:t>
                  </a:r>
                </a:p>
                <a:p>
                  <a:pPr algn="ctr"/>
                  <a:r>
                    <a:rPr lang="en-US" sz="1200" dirty="0">
                      <a:solidFill>
                        <a:srgbClr val="000000"/>
                      </a:solidFill>
                    </a:rPr>
                    <a:t>(</a:t>
                  </a:r>
                  <a:r>
                    <a:rPr lang="en-US" sz="1200" dirty="0" smtClean="0">
                      <a:solidFill>
                        <a:srgbClr val="000000"/>
                      </a:solidFill>
                    </a:rPr>
                    <a:t>2004)</a:t>
                  </a:r>
                  <a:endParaRPr lang="en-US" sz="1200" dirty="0">
                    <a:solidFill>
                      <a:srgbClr val="000000"/>
                    </a:solidFill>
                  </a:endParaRPr>
                </a:p>
              </p:txBody>
            </p:sp>
            <p:sp>
              <p:nvSpPr>
                <p:cNvPr id="38" name="TextBox 37"/>
                <p:cNvSpPr txBox="1"/>
                <p:nvPr/>
              </p:nvSpPr>
              <p:spPr>
                <a:xfrm>
                  <a:off x="5124760" y="6263210"/>
                  <a:ext cx="1227067" cy="461665"/>
                </a:xfrm>
                <a:prstGeom prst="rect">
                  <a:avLst/>
                </a:prstGeom>
                <a:noFill/>
              </p:spPr>
              <p:txBody>
                <a:bodyPr wrap="none" rtlCol="0">
                  <a:spAutoFit/>
                </a:bodyPr>
                <a:lstStyle/>
                <a:p>
                  <a:pPr algn="ctr"/>
                  <a:r>
                    <a:rPr lang="en-US" sz="1200" dirty="0">
                      <a:solidFill>
                        <a:srgbClr val="000000"/>
                      </a:solidFill>
                    </a:rPr>
                    <a:t>Cortex-A5-15</a:t>
                  </a:r>
                </a:p>
                <a:p>
                  <a:pPr algn="ctr"/>
                  <a:r>
                    <a:rPr lang="en-US" sz="1200" dirty="0">
                      <a:solidFill>
                        <a:srgbClr val="000000"/>
                      </a:solidFill>
                    </a:rPr>
                    <a:t>(</a:t>
                  </a:r>
                  <a:r>
                    <a:rPr lang="en-US" sz="1200" dirty="0" smtClean="0">
                      <a:solidFill>
                        <a:srgbClr val="000000"/>
                      </a:solidFill>
                    </a:rPr>
                    <a:t>200</a:t>
                  </a:r>
                  <a:r>
                    <a:rPr lang="hu-HU" sz="1200" dirty="0" smtClean="0">
                      <a:solidFill>
                        <a:srgbClr val="000000"/>
                      </a:solidFill>
                    </a:rPr>
                    <a:t>5</a:t>
                  </a:r>
                  <a:r>
                    <a:rPr lang="en-US" sz="1200" dirty="0" smtClean="0">
                      <a:solidFill>
                        <a:srgbClr val="000000"/>
                      </a:solidFill>
                    </a:rPr>
                    <a:t>)</a:t>
                  </a:r>
                  <a:endParaRPr lang="en-US" sz="1200" dirty="0">
                    <a:solidFill>
                      <a:srgbClr val="000000"/>
                    </a:solidFill>
                  </a:endParaRPr>
                </a:p>
              </p:txBody>
            </p:sp>
            <p:sp>
              <p:nvSpPr>
                <p:cNvPr id="39" name="TextBox 38"/>
                <p:cNvSpPr txBox="1"/>
                <p:nvPr/>
              </p:nvSpPr>
              <p:spPr>
                <a:xfrm>
                  <a:off x="6861327" y="6257415"/>
                  <a:ext cx="1430648" cy="461665"/>
                </a:xfrm>
                <a:prstGeom prst="rect">
                  <a:avLst/>
                </a:prstGeom>
                <a:noFill/>
              </p:spPr>
              <p:txBody>
                <a:bodyPr wrap="none" rtlCol="0">
                  <a:spAutoFit/>
                </a:bodyPr>
                <a:lstStyle/>
                <a:p>
                  <a:pPr algn="ctr"/>
                  <a:r>
                    <a:rPr lang="en-US" sz="1200" dirty="0" smtClean="0">
                      <a:solidFill>
                        <a:srgbClr val="000000"/>
                      </a:solidFill>
                    </a:rPr>
                    <a:t>Cortex-A5</a:t>
                  </a:r>
                  <a:r>
                    <a:rPr lang="hu-HU" sz="1200" dirty="0" smtClean="0">
                      <a:solidFill>
                        <a:srgbClr val="000000"/>
                      </a:solidFill>
                    </a:rPr>
                    <a:t>3/A57</a:t>
                  </a:r>
                  <a:endParaRPr lang="en-US" sz="1200" dirty="0">
                    <a:solidFill>
                      <a:srgbClr val="000000"/>
                    </a:solidFill>
                  </a:endParaRPr>
                </a:p>
                <a:p>
                  <a:pPr algn="ctr"/>
                  <a:r>
                    <a:rPr lang="en-US" sz="1200" dirty="0">
                      <a:solidFill>
                        <a:srgbClr val="000000"/>
                      </a:solidFill>
                    </a:rPr>
                    <a:t>(</a:t>
                  </a:r>
                  <a:r>
                    <a:rPr lang="en-US" sz="1200" dirty="0" smtClean="0">
                      <a:solidFill>
                        <a:srgbClr val="000000"/>
                      </a:solidFill>
                    </a:rPr>
                    <a:t>2012)</a:t>
                  </a:r>
                  <a:endParaRPr lang="en-US" sz="1200" dirty="0">
                    <a:solidFill>
                      <a:srgbClr val="000000"/>
                    </a:solidFill>
                  </a:endParaRPr>
                </a:p>
              </p:txBody>
            </p:sp>
            <p:sp>
              <p:nvSpPr>
                <p:cNvPr id="40" name="TextBox 39"/>
                <p:cNvSpPr txBox="1"/>
                <p:nvPr/>
              </p:nvSpPr>
              <p:spPr>
                <a:xfrm>
                  <a:off x="303430" y="6231758"/>
                  <a:ext cx="925253" cy="276999"/>
                </a:xfrm>
                <a:prstGeom prst="rect">
                  <a:avLst/>
                </a:prstGeom>
                <a:noFill/>
              </p:spPr>
              <p:txBody>
                <a:bodyPr wrap="none" rtlCol="0">
                  <a:spAutoFit/>
                </a:bodyPr>
                <a:lstStyle/>
                <a:p>
                  <a:r>
                    <a:rPr lang="en-US" sz="1200" dirty="0">
                      <a:solidFill>
                        <a:srgbClr val="000000"/>
                      </a:solidFill>
                    </a:rPr>
                    <a:t>Examples</a:t>
                  </a:r>
                </a:p>
              </p:txBody>
            </p:sp>
            <p:sp>
              <p:nvSpPr>
                <p:cNvPr id="41" name="Rounded Rectangle 40"/>
                <p:cNvSpPr/>
                <p:nvPr/>
              </p:nvSpPr>
              <p:spPr bwMode="auto">
                <a:xfrm>
                  <a:off x="2288832" y="2715761"/>
                  <a:ext cx="6380864" cy="1569600"/>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400" b="0" i="0" u="none" strike="noStrike" cap="none" normalizeH="0" baseline="0" smtClean="0">
                    <a:ln>
                      <a:noFill/>
                    </a:ln>
                    <a:solidFill>
                      <a:schemeClr val="tx1"/>
                    </a:solidFill>
                    <a:effectLst/>
                    <a:latin typeface="Verdana" pitchFamily="34" charset="0"/>
                  </a:endParaRPr>
                </a:p>
              </p:txBody>
            </p:sp>
            <p:sp>
              <p:nvSpPr>
                <p:cNvPr id="42" name="Rounded Rectangle 41"/>
                <p:cNvSpPr/>
                <p:nvPr/>
              </p:nvSpPr>
              <p:spPr bwMode="auto">
                <a:xfrm>
                  <a:off x="3728731" y="1787952"/>
                  <a:ext cx="4935025" cy="885956"/>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400" b="0" i="0" u="none" strike="noStrike" cap="none" normalizeH="0" baseline="0" smtClean="0">
                    <a:ln>
                      <a:noFill/>
                    </a:ln>
                    <a:solidFill>
                      <a:schemeClr val="tx1"/>
                    </a:solidFill>
                    <a:effectLst/>
                    <a:latin typeface="Verdana" pitchFamily="34" charset="0"/>
                  </a:endParaRPr>
                </a:p>
              </p:txBody>
            </p:sp>
            <p:sp>
              <p:nvSpPr>
                <p:cNvPr id="43" name="Rounded Rectangle 42"/>
                <p:cNvSpPr/>
                <p:nvPr/>
              </p:nvSpPr>
              <p:spPr bwMode="auto">
                <a:xfrm>
                  <a:off x="2276745" y="4332349"/>
                  <a:ext cx="6376405" cy="828000"/>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dirty="0" smtClean="0">
                      <a:ln>
                        <a:noFill/>
                      </a:ln>
                      <a:solidFill>
                        <a:schemeClr val="tx1"/>
                      </a:solidFill>
                      <a:effectLst/>
                      <a:latin typeface="Verdana" pitchFamily="34" charset="0"/>
                    </a:rPr>
                    <a:t> </a:t>
                  </a:r>
                </a:p>
              </p:txBody>
            </p:sp>
            <p:sp>
              <p:nvSpPr>
                <p:cNvPr id="44" name="TextBox 43"/>
                <p:cNvSpPr txBox="1"/>
                <p:nvPr/>
              </p:nvSpPr>
              <p:spPr>
                <a:xfrm>
                  <a:off x="2495117" y="1983310"/>
                  <a:ext cx="1059393" cy="461665"/>
                </a:xfrm>
                <a:prstGeom prst="rect">
                  <a:avLst/>
                </a:prstGeom>
                <a:noFill/>
              </p:spPr>
              <p:txBody>
                <a:bodyPr wrap="none" rtlCol="0">
                  <a:spAutoFit/>
                </a:bodyPr>
                <a:lstStyle/>
                <a:p>
                  <a:pPr algn="ctr"/>
                  <a:r>
                    <a:rPr lang="hu-HU" sz="1200" dirty="0" smtClean="0">
                      <a:solidFill>
                        <a:srgbClr val="FF0000"/>
                      </a:solidFill>
                    </a:rPr>
                    <a:t>To enhance</a:t>
                  </a:r>
                </a:p>
                <a:p>
                  <a:pPr algn="ctr"/>
                  <a:r>
                    <a:rPr lang="hu-HU" sz="1200" dirty="0">
                      <a:solidFill>
                        <a:srgbClr val="FF0000"/>
                      </a:solidFill>
                    </a:rPr>
                    <a:t>s</a:t>
                  </a:r>
                  <a:r>
                    <a:rPr lang="hu-HU" sz="1200" dirty="0" smtClean="0">
                      <a:solidFill>
                        <a:srgbClr val="FF0000"/>
                      </a:solidFill>
                    </a:rPr>
                    <a:t>ecurity</a:t>
                  </a:r>
                  <a:endParaRPr lang="hu-HU" sz="1200" dirty="0">
                    <a:solidFill>
                      <a:srgbClr val="FF0000"/>
                    </a:solidFill>
                  </a:endParaRPr>
                </a:p>
              </p:txBody>
            </p:sp>
            <p:sp>
              <p:nvSpPr>
                <p:cNvPr id="46" name="Rounded Rectangle 45"/>
                <p:cNvSpPr/>
                <p:nvPr/>
              </p:nvSpPr>
              <p:spPr bwMode="auto">
                <a:xfrm>
                  <a:off x="1128905" y="5207623"/>
                  <a:ext cx="7517365" cy="468000"/>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dirty="0" smtClean="0">
                      <a:ln>
                        <a:noFill/>
                      </a:ln>
                      <a:solidFill>
                        <a:schemeClr val="tx1"/>
                      </a:solidFill>
                      <a:effectLst/>
                      <a:latin typeface="Verdana" pitchFamily="34" charset="0"/>
                    </a:rPr>
                    <a:t> </a:t>
                  </a:r>
                </a:p>
              </p:txBody>
            </p:sp>
            <p:sp>
              <p:nvSpPr>
                <p:cNvPr id="47" name="TextBox 46"/>
                <p:cNvSpPr txBox="1"/>
                <p:nvPr/>
              </p:nvSpPr>
              <p:spPr>
                <a:xfrm>
                  <a:off x="64897" y="5208847"/>
                  <a:ext cx="932756" cy="461665"/>
                </a:xfrm>
                <a:prstGeom prst="rect">
                  <a:avLst/>
                </a:prstGeom>
                <a:noFill/>
              </p:spPr>
              <p:txBody>
                <a:bodyPr wrap="none" rtlCol="0">
                  <a:spAutoFit/>
                </a:bodyPr>
                <a:lstStyle/>
                <a:p>
                  <a:pPr algn="ctr"/>
                  <a:r>
                    <a:rPr lang="hu-HU" sz="1200" dirty="0" smtClean="0">
                      <a:solidFill>
                        <a:srgbClr val="FF0000"/>
                      </a:solidFill>
                    </a:rPr>
                    <a:t>To reduce</a:t>
                  </a:r>
                </a:p>
                <a:p>
                  <a:pPr algn="ctr"/>
                  <a:r>
                    <a:rPr lang="hu-HU" sz="1200" dirty="0">
                      <a:solidFill>
                        <a:srgbClr val="FF0000"/>
                      </a:solidFill>
                    </a:rPr>
                    <a:t>c</a:t>
                  </a:r>
                  <a:r>
                    <a:rPr lang="hu-HU" sz="1200" dirty="0" smtClean="0">
                      <a:solidFill>
                        <a:srgbClr val="FF0000"/>
                      </a:solidFill>
                    </a:rPr>
                    <a:t>ode size</a:t>
                  </a:r>
                  <a:endParaRPr lang="hu-HU" sz="1200" dirty="0">
                    <a:solidFill>
                      <a:srgbClr val="FF0000"/>
                    </a:solidFill>
                  </a:endParaRPr>
                </a:p>
              </p:txBody>
            </p:sp>
            <p:sp>
              <p:nvSpPr>
                <p:cNvPr id="48" name="Jobbra nyíl 30"/>
                <p:cNvSpPr/>
                <p:nvPr/>
              </p:nvSpPr>
              <p:spPr>
                <a:xfrm>
                  <a:off x="7155275" y="2381070"/>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49" name="Jobbra nyíl 30"/>
                <p:cNvSpPr/>
                <p:nvPr/>
              </p:nvSpPr>
              <p:spPr>
                <a:xfrm>
                  <a:off x="7587335" y="1937041"/>
                  <a:ext cx="432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1" name="Jobbra nyíl 30"/>
                <p:cNvSpPr/>
                <p:nvPr/>
              </p:nvSpPr>
              <p:spPr>
                <a:xfrm>
                  <a:off x="7150862" y="4450307"/>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2" name="Jobbra nyíl 30"/>
                <p:cNvSpPr/>
                <p:nvPr/>
              </p:nvSpPr>
              <p:spPr>
                <a:xfrm>
                  <a:off x="7153548" y="5357753"/>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3" name="Jobbra nyíl 30"/>
                <p:cNvSpPr/>
                <p:nvPr/>
              </p:nvSpPr>
              <p:spPr>
                <a:xfrm>
                  <a:off x="4977045" y="2382414"/>
                  <a:ext cx="64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4" name="Jobbra nyíl 30"/>
                <p:cNvSpPr/>
                <p:nvPr/>
              </p:nvSpPr>
              <p:spPr>
                <a:xfrm>
                  <a:off x="5657680" y="2382104"/>
                  <a:ext cx="147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5" name="Jobbra nyíl 30"/>
                <p:cNvSpPr/>
                <p:nvPr/>
              </p:nvSpPr>
              <p:spPr>
                <a:xfrm>
                  <a:off x="3629174" y="4015863"/>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6" name="Jobbra nyíl 30"/>
                <p:cNvSpPr/>
                <p:nvPr/>
              </p:nvSpPr>
              <p:spPr>
                <a:xfrm>
                  <a:off x="4405298" y="4019861"/>
                  <a:ext cx="72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7" name="Jobbra nyíl 30"/>
                <p:cNvSpPr/>
                <p:nvPr/>
              </p:nvSpPr>
              <p:spPr>
                <a:xfrm>
                  <a:off x="3620714" y="4470681"/>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8" name="Jobbra nyíl 30"/>
                <p:cNvSpPr/>
                <p:nvPr/>
              </p:nvSpPr>
              <p:spPr>
                <a:xfrm>
                  <a:off x="4396838" y="4474679"/>
                  <a:ext cx="72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9" name="Jobbra nyíl 30"/>
                <p:cNvSpPr/>
                <p:nvPr/>
              </p:nvSpPr>
              <p:spPr>
                <a:xfrm>
                  <a:off x="2321750" y="5357753"/>
                  <a:ext cx="73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0" name="Jobbra nyíl 30"/>
                <p:cNvSpPr/>
                <p:nvPr/>
              </p:nvSpPr>
              <p:spPr>
                <a:xfrm>
                  <a:off x="3078381" y="5358228"/>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1" name="Jobbra nyíl 30"/>
                <p:cNvSpPr/>
                <p:nvPr/>
              </p:nvSpPr>
              <p:spPr>
                <a:xfrm>
                  <a:off x="4953411" y="5352349"/>
                  <a:ext cx="109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2" name="Jobbra nyíl 30"/>
                <p:cNvSpPr/>
                <p:nvPr/>
              </p:nvSpPr>
              <p:spPr>
                <a:xfrm>
                  <a:off x="6072513" y="5361584"/>
                  <a:ext cx="104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3" name="Jobbra nyíl 30"/>
                <p:cNvSpPr/>
                <p:nvPr/>
              </p:nvSpPr>
              <p:spPr>
                <a:xfrm>
                  <a:off x="7155275" y="3219678"/>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4" name="Jobbra nyíl 30"/>
                <p:cNvSpPr/>
                <p:nvPr/>
              </p:nvSpPr>
              <p:spPr>
                <a:xfrm>
                  <a:off x="4977045" y="3221022"/>
                  <a:ext cx="64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5" name="Jobbra nyíl 30"/>
                <p:cNvSpPr/>
                <p:nvPr/>
              </p:nvSpPr>
              <p:spPr>
                <a:xfrm>
                  <a:off x="5657680" y="3220712"/>
                  <a:ext cx="147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6" name="Lekerekített téglalap 36"/>
                <p:cNvSpPr/>
                <p:nvPr/>
              </p:nvSpPr>
              <p:spPr>
                <a:xfrm>
                  <a:off x="7632075" y="2734718"/>
                  <a:ext cx="1008000" cy="360000"/>
                </a:xfrm>
                <a:prstGeom prst="roundRect">
                  <a:avLst/>
                </a:prstGeom>
                <a:solidFill>
                  <a:srgbClr val="7474D2"/>
                </a:solidFill>
                <a:ln>
                  <a:solidFill>
                    <a:srgbClr val="6B6BC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SVE</a:t>
                  </a:r>
                  <a:r>
                    <a:rPr lang="hu-HU" sz="1050" baseline="30000" dirty="0" smtClean="0">
                      <a:solidFill>
                        <a:srgbClr val="000000"/>
                      </a:solidFill>
                      <a:ea typeface="Verdana" panose="020B0604030504040204" pitchFamily="34" charset="0"/>
                      <a:cs typeface="Verdana" panose="020B0604030504040204" pitchFamily="34" charset="0"/>
                    </a:rPr>
                    <a:t>4</a:t>
                  </a:r>
                  <a:endParaRPr lang="hu-HU" sz="1050" baseline="30000" dirty="0">
                    <a:solidFill>
                      <a:srgbClr val="000000"/>
                    </a:solidFill>
                    <a:ea typeface="Verdana" panose="020B0604030504040204" pitchFamily="34" charset="0"/>
                    <a:cs typeface="Verdana" panose="020B0604030504040204" pitchFamily="34" charset="0"/>
                  </a:endParaRPr>
                </a:p>
              </p:txBody>
            </p:sp>
          </p:grpSp>
          <p:sp>
            <p:nvSpPr>
              <p:cNvPr id="8" name="TextBox 7"/>
              <p:cNvSpPr txBox="1"/>
              <p:nvPr/>
            </p:nvSpPr>
            <p:spPr>
              <a:xfrm>
                <a:off x="1086662" y="3049007"/>
                <a:ext cx="1059393" cy="646331"/>
              </a:xfrm>
              <a:prstGeom prst="rect">
                <a:avLst/>
              </a:prstGeom>
              <a:noFill/>
            </p:spPr>
            <p:txBody>
              <a:bodyPr wrap="none" rtlCol="0">
                <a:spAutoFit/>
              </a:bodyPr>
              <a:lstStyle/>
              <a:p>
                <a:pPr algn="ctr"/>
                <a:r>
                  <a:rPr lang="hu-HU" sz="1200" dirty="0" smtClean="0">
                    <a:solidFill>
                      <a:srgbClr val="FF0000"/>
                    </a:solidFill>
                  </a:rPr>
                  <a:t>To enhance</a:t>
                </a:r>
              </a:p>
              <a:p>
                <a:pPr algn="ctr"/>
                <a:r>
                  <a:rPr lang="hu-HU" sz="1200" dirty="0" smtClean="0">
                    <a:solidFill>
                      <a:srgbClr val="FF0000"/>
                    </a:solidFill>
                  </a:rPr>
                  <a:t>compute</a:t>
                </a:r>
              </a:p>
              <a:p>
                <a:pPr algn="ctr"/>
                <a:r>
                  <a:rPr lang="hu-HU" sz="1200" dirty="0" smtClean="0">
                    <a:solidFill>
                      <a:srgbClr val="FF0000"/>
                    </a:solidFill>
                  </a:rPr>
                  <a:t>capabilities</a:t>
                </a:r>
                <a:endParaRPr lang="hu-HU" sz="1200" dirty="0">
                  <a:solidFill>
                    <a:srgbClr val="FF0000"/>
                  </a:solidFill>
                </a:endParaRPr>
              </a:p>
            </p:txBody>
          </p:sp>
          <p:sp>
            <p:nvSpPr>
              <p:cNvPr id="9" name="TextBox 8"/>
              <p:cNvSpPr txBox="1"/>
              <p:nvPr/>
            </p:nvSpPr>
            <p:spPr>
              <a:xfrm>
                <a:off x="6746799" y="1239869"/>
                <a:ext cx="750526" cy="253916"/>
              </a:xfrm>
              <a:prstGeom prst="rect">
                <a:avLst/>
              </a:prstGeom>
              <a:noFill/>
            </p:spPr>
            <p:txBody>
              <a:bodyPr wrap="none" rtlCol="0">
                <a:spAutoFit/>
              </a:bodyPr>
              <a:lstStyle/>
              <a:p>
                <a:r>
                  <a:rPr lang="hu-HU" sz="1050" dirty="0" smtClean="0"/>
                  <a:t>AArch32</a:t>
                </a:r>
                <a:endParaRPr lang="en-US" sz="1050" dirty="0"/>
              </a:p>
            </p:txBody>
          </p:sp>
          <p:sp>
            <p:nvSpPr>
              <p:cNvPr id="10" name="TextBox 9"/>
              <p:cNvSpPr txBox="1"/>
              <p:nvPr/>
            </p:nvSpPr>
            <p:spPr>
              <a:xfrm>
                <a:off x="7691904" y="1248807"/>
                <a:ext cx="750526" cy="253916"/>
              </a:xfrm>
              <a:prstGeom prst="rect">
                <a:avLst/>
              </a:prstGeom>
              <a:noFill/>
            </p:spPr>
            <p:txBody>
              <a:bodyPr wrap="none" rtlCol="0">
                <a:spAutoFit/>
              </a:bodyPr>
              <a:lstStyle/>
              <a:p>
                <a:r>
                  <a:rPr lang="hu-HU" sz="1050" dirty="0" smtClean="0"/>
                  <a:t>AArch64</a:t>
                </a:r>
                <a:endParaRPr lang="en-US" sz="1050" dirty="0"/>
              </a:p>
            </p:txBody>
          </p:sp>
          <p:cxnSp>
            <p:nvCxnSpPr>
              <p:cNvPr id="11" name="Straight Connector 10"/>
              <p:cNvCxnSpPr/>
              <p:nvPr/>
            </p:nvCxnSpPr>
            <p:spPr bwMode="auto">
              <a:xfrm>
                <a:off x="7571170" y="1138843"/>
                <a:ext cx="48379" cy="4392000"/>
              </a:xfrm>
              <a:prstGeom prst="line">
                <a:avLst/>
              </a:prstGeom>
              <a:noFill/>
              <a:ln w="6350"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 name="TextBox 5"/>
            <p:cNvSpPr txBox="1"/>
            <p:nvPr/>
          </p:nvSpPr>
          <p:spPr>
            <a:xfrm>
              <a:off x="296863" y="6551527"/>
              <a:ext cx="3947812" cy="292388"/>
            </a:xfrm>
            <a:prstGeom prst="rect">
              <a:avLst/>
            </a:prstGeom>
            <a:noFill/>
          </p:spPr>
          <p:txBody>
            <a:bodyPr wrap="none" rtlCol="0">
              <a:spAutoFit/>
            </a:bodyPr>
            <a:lstStyle/>
            <a:p>
              <a:pPr lvl="0"/>
              <a:r>
                <a:rPr lang="hu-HU" sz="1300" dirty="0">
                  <a:solidFill>
                    <a:srgbClr val="000000"/>
                  </a:solidFill>
                </a:rPr>
                <a:t>Remarks: See on the slide 2.1 Overview (5</a:t>
              </a:r>
              <a:r>
                <a:rPr lang="hu-HU" sz="1300" dirty="0" smtClean="0">
                  <a:solidFill>
                    <a:srgbClr val="000000"/>
                  </a:solidFill>
                </a:rPr>
                <a:t>).</a:t>
              </a:r>
              <a:endParaRPr lang="en-US" dirty="0"/>
            </a:p>
          </p:txBody>
        </p:sp>
      </p:grpSp>
      <p:sp>
        <p:nvSpPr>
          <p:cNvPr id="68" name="TextBox 67"/>
          <p:cNvSpPr txBox="1"/>
          <p:nvPr/>
        </p:nvSpPr>
        <p:spPr>
          <a:xfrm>
            <a:off x="176829" y="627655"/>
            <a:ext cx="9165701" cy="646331"/>
          </a:xfrm>
          <a:prstGeom prst="rect">
            <a:avLst/>
          </a:prstGeom>
          <a:noFill/>
        </p:spPr>
        <p:txBody>
          <a:bodyPr wrap="square" rtlCol="0">
            <a:spAutoFit/>
          </a:bodyPr>
          <a:lstStyle/>
          <a:p>
            <a:r>
              <a:rPr lang="hu-HU" dirty="0">
                <a:solidFill>
                  <a:schemeClr val="accent6"/>
                </a:solidFill>
              </a:rPr>
              <a:t>ISA extensions </a:t>
            </a:r>
            <a:r>
              <a:rPr lang="hu-HU" dirty="0" smtClean="0">
                <a:solidFill>
                  <a:schemeClr val="accent6"/>
                </a:solidFill>
              </a:rPr>
              <a:t>introduced to speed up the execution of bytecodes</a:t>
            </a:r>
          </a:p>
          <a:p>
            <a:r>
              <a:rPr lang="hu-HU" dirty="0">
                <a:solidFill>
                  <a:schemeClr val="accent6"/>
                </a:solidFill>
              </a:rPr>
              <a:t> </a:t>
            </a:r>
            <a:r>
              <a:rPr lang="hu-HU" dirty="0" smtClean="0">
                <a:solidFill>
                  <a:schemeClr val="accent6"/>
                </a:solidFill>
              </a:rPr>
              <a:t>  </a:t>
            </a:r>
            <a:r>
              <a:rPr lang="hu-HU" dirty="0" smtClean="0">
                <a:solidFill>
                  <a:srgbClr val="333399"/>
                </a:solidFill>
              </a:rPr>
              <a:t>Overview (2) </a:t>
            </a:r>
            <a:r>
              <a:rPr lang="hu-HU" dirty="0" smtClean="0"/>
              <a:t>(Based on [64])</a:t>
            </a:r>
            <a:endParaRPr lang="en-US" dirty="0"/>
          </a:p>
        </p:txBody>
      </p:sp>
      <p:sp>
        <p:nvSpPr>
          <p:cNvPr id="69" name="Rounded Rectangle 68"/>
          <p:cNvSpPr/>
          <p:nvPr/>
        </p:nvSpPr>
        <p:spPr bwMode="auto">
          <a:xfrm>
            <a:off x="875791" y="4133791"/>
            <a:ext cx="1332000" cy="684000"/>
          </a:xfrm>
          <a:prstGeom prst="roundRect">
            <a:avLst/>
          </a:prstGeom>
          <a:solidFill>
            <a:srgbClr val="FFFF00"/>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70" name="TextBox 69"/>
          <p:cNvSpPr txBox="1"/>
          <p:nvPr/>
        </p:nvSpPr>
        <p:spPr>
          <a:xfrm>
            <a:off x="781994" y="4130281"/>
            <a:ext cx="1520151" cy="116248"/>
          </a:xfrm>
          <a:prstGeom prst="rect">
            <a:avLst/>
          </a:prstGeom>
          <a:noFill/>
        </p:spPr>
        <p:txBody>
          <a:bodyPr wrap="square" rtlCol="0">
            <a:spAutoFit/>
          </a:bodyPr>
          <a:lstStyle/>
          <a:p>
            <a:pPr algn="ctr"/>
            <a:r>
              <a:rPr lang="hu-HU" sz="1200" dirty="0" smtClean="0">
                <a:solidFill>
                  <a:srgbClr val="FF0000"/>
                </a:solidFill>
              </a:rPr>
              <a:t>To speed up</a:t>
            </a:r>
          </a:p>
          <a:p>
            <a:pPr algn="ctr"/>
            <a:r>
              <a:rPr lang="hu-HU" sz="1200" dirty="0" smtClean="0">
                <a:solidFill>
                  <a:srgbClr val="FF0000"/>
                </a:solidFill>
              </a:rPr>
              <a:t>the execution</a:t>
            </a:r>
          </a:p>
          <a:p>
            <a:pPr algn="ctr"/>
            <a:r>
              <a:rPr lang="hu-HU" sz="1200" dirty="0" smtClean="0">
                <a:solidFill>
                  <a:srgbClr val="FF0000"/>
                </a:solidFill>
              </a:rPr>
              <a:t> of bytecodes</a:t>
            </a:r>
            <a:endParaRPr lang="hu-HU" sz="1200" dirty="0">
              <a:solidFill>
                <a:srgbClr val="FF0000"/>
              </a:solidFill>
            </a:endParaRPr>
          </a:p>
        </p:txBody>
      </p:sp>
      <p:grpSp>
        <p:nvGrpSpPr>
          <p:cNvPr id="71" name="Group 70"/>
          <p:cNvGrpSpPr/>
          <p:nvPr/>
        </p:nvGrpSpPr>
        <p:grpSpPr>
          <a:xfrm>
            <a:off x="6291215" y="3293985"/>
            <a:ext cx="2358120" cy="360000"/>
            <a:chOff x="6291215" y="3293985"/>
            <a:chExt cx="2358120" cy="360000"/>
          </a:xfrm>
        </p:grpSpPr>
        <p:sp>
          <p:nvSpPr>
            <p:cNvPr id="72" name="Lekerekített téglalap 18"/>
            <p:cNvSpPr/>
            <p:nvPr/>
          </p:nvSpPr>
          <p:spPr>
            <a:xfrm>
              <a:off x="6529995" y="3293985"/>
              <a:ext cx="1062000" cy="360000"/>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 </a:t>
              </a:r>
              <a:r>
                <a:rPr lang="en-US" sz="1050" dirty="0" smtClean="0">
                  <a:solidFill>
                    <a:srgbClr val="000000"/>
                  </a:solidFill>
                  <a:ea typeface="Verdana" panose="020B0604030504040204" pitchFamily="34" charset="0"/>
                  <a:cs typeface="Verdana" panose="020B0604030504040204" pitchFamily="34" charset="0"/>
                </a:rPr>
                <a:t>Adv.</a:t>
              </a:r>
              <a:r>
                <a:rPr lang="hu-HU" sz="1050" dirty="0" smtClean="0">
                  <a:solidFill>
                    <a:srgbClr val="000000"/>
                  </a:solidFill>
                  <a:ea typeface="Verdana" panose="020B0604030504040204" pitchFamily="34" charset="0"/>
                  <a:cs typeface="Verdana" panose="020B0604030504040204" pitchFamily="34" charset="0"/>
                </a:rPr>
                <a:t> SIMD and FP</a:t>
              </a:r>
              <a:endParaRPr lang="hu-HU" sz="1050" baseline="30000" dirty="0" smtClean="0">
                <a:solidFill>
                  <a:srgbClr val="000000"/>
                </a:solidFill>
                <a:ea typeface="Verdana" panose="020B0604030504040204" pitchFamily="34" charset="0"/>
                <a:cs typeface="Verdana" panose="020B0604030504040204" pitchFamily="34" charset="0"/>
              </a:endParaRPr>
            </a:p>
          </p:txBody>
        </p:sp>
        <p:sp>
          <p:nvSpPr>
            <p:cNvPr id="73" name="Lekerekített téglalap 18"/>
            <p:cNvSpPr/>
            <p:nvPr/>
          </p:nvSpPr>
          <p:spPr>
            <a:xfrm>
              <a:off x="7587335" y="3293985"/>
              <a:ext cx="1062000" cy="360000"/>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 SIMD</a:t>
              </a:r>
            </a:p>
            <a:p>
              <a:pPr algn="ctr"/>
              <a:r>
                <a:rPr lang="hu-HU" sz="1050" dirty="0" smtClean="0">
                  <a:solidFill>
                    <a:srgbClr val="000000"/>
                  </a:solidFill>
                  <a:ea typeface="Verdana" panose="020B0604030504040204" pitchFamily="34" charset="0"/>
                  <a:cs typeface="Verdana" panose="020B0604030504040204" pitchFamily="34" charset="0"/>
                </a:rPr>
                <a:t> and FP</a:t>
              </a:r>
              <a:endParaRPr lang="hu-HU" sz="1050" baseline="30000" dirty="0" smtClean="0">
                <a:solidFill>
                  <a:srgbClr val="000000"/>
                </a:solidFill>
                <a:ea typeface="Verdana" panose="020B0604030504040204" pitchFamily="34" charset="0"/>
                <a:cs typeface="Verdana" panose="020B0604030504040204" pitchFamily="34" charset="0"/>
              </a:endParaRPr>
            </a:p>
          </p:txBody>
        </p:sp>
        <p:sp>
          <p:nvSpPr>
            <p:cNvPr id="74" name="Jobbra nyíl 30"/>
            <p:cNvSpPr/>
            <p:nvPr/>
          </p:nvSpPr>
          <p:spPr>
            <a:xfrm>
              <a:off x="6291215" y="3401943"/>
              <a:ext cx="21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grpSp>
    </p:spTree>
    <p:extLst>
      <p:ext uri="{BB962C8B-B14F-4D97-AF65-F5344CB8AC3E}">
        <p14:creationId xmlns:p14="http://schemas.microsoft.com/office/powerpoint/2010/main" val="122066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ppt_x"/>
                                          </p:val>
                                        </p:tav>
                                        <p:tav tm="100000">
                                          <p:val>
                                            <p:strVal val="#ppt_x"/>
                                          </p:val>
                                        </p:tav>
                                      </p:tavLst>
                                    </p:anim>
                                    <p:anim calcmode="lin" valueType="num">
                                      <p:cBhvr additive="base">
                                        <p:cTn id="8"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1. Evolution of </a:t>
            </a:r>
            <a:r>
              <a:rPr lang="en-US" dirty="0"/>
              <a:t>ARM </a:t>
            </a:r>
            <a:r>
              <a:rPr lang="hu-HU" dirty="0" smtClean="0"/>
              <a:t>(5)</a:t>
            </a:r>
            <a:endParaRPr lang="en-US" dirty="0"/>
          </a:p>
        </p:txBody>
      </p:sp>
      <p:sp>
        <p:nvSpPr>
          <p:cNvPr id="3" name="Rectangle 2"/>
          <p:cNvSpPr/>
          <p:nvPr/>
        </p:nvSpPr>
        <p:spPr>
          <a:xfrm>
            <a:off x="250825" y="2663915"/>
            <a:ext cx="8776670" cy="830997"/>
          </a:xfrm>
          <a:prstGeom prst="rect">
            <a:avLst/>
          </a:prstGeom>
        </p:spPr>
        <p:txBody>
          <a:bodyPr wrap="square">
            <a:spAutoFit/>
          </a:bodyPr>
          <a:lstStyle/>
          <a:p>
            <a:pPr marL="285750" indent="-285750">
              <a:buFont typeface="Arial" panose="020B0604020202020204" pitchFamily="34" charset="0"/>
              <a:buChar char="•"/>
            </a:pPr>
            <a:r>
              <a:rPr lang="en-US" sz="1600" dirty="0">
                <a:solidFill>
                  <a:srgbClr val="000000"/>
                </a:solidFill>
              </a:rPr>
              <a:t>Over time </a:t>
            </a:r>
            <a:r>
              <a:rPr lang="en-US" sz="1600" dirty="0">
                <a:solidFill>
                  <a:srgbClr val="0070C0"/>
                </a:solidFill>
              </a:rPr>
              <a:t>more and more advanced standard cell libraries were developed </a:t>
            </a:r>
            <a:r>
              <a:rPr lang="en-US" sz="1600" dirty="0">
                <a:solidFill>
                  <a:srgbClr val="000000"/>
                </a:solidFill>
              </a:rPr>
              <a:t>that </a:t>
            </a:r>
          </a:p>
          <a:p>
            <a:r>
              <a:rPr lang="en-US" sz="1600" dirty="0">
                <a:solidFill>
                  <a:srgbClr val="000000"/>
                </a:solidFill>
              </a:rPr>
              <a:t>      have a large variety of </a:t>
            </a:r>
            <a:r>
              <a:rPr lang="hu-HU" sz="1600" dirty="0">
                <a:solidFill>
                  <a:srgbClr val="000000"/>
                </a:solidFill>
              </a:rPr>
              <a:t>design options, e.g. </a:t>
            </a:r>
            <a:r>
              <a:rPr lang="en-US" sz="1600" dirty="0">
                <a:solidFill>
                  <a:srgbClr val="000000"/>
                </a:solidFill>
              </a:rPr>
              <a:t>cell types</a:t>
            </a:r>
            <a:r>
              <a:rPr lang="hu-HU" sz="1600" dirty="0">
                <a:solidFill>
                  <a:srgbClr val="000000"/>
                </a:solidFill>
              </a:rPr>
              <a:t> or</a:t>
            </a:r>
            <a:r>
              <a:rPr lang="en-US" sz="1600" dirty="0">
                <a:solidFill>
                  <a:srgbClr val="000000"/>
                </a:solidFill>
              </a:rPr>
              <a:t> drive strengths</a:t>
            </a:r>
            <a:r>
              <a:rPr lang="hu-HU" sz="1600" dirty="0">
                <a:solidFill>
                  <a:srgbClr val="000000"/>
                </a:solidFill>
              </a:rPr>
              <a:t>,</a:t>
            </a:r>
            <a:r>
              <a:rPr lang="en-US" sz="1600" dirty="0">
                <a:solidFill>
                  <a:srgbClr val="000000"/>
                </a:solidFill>
              </a:rPr>
              <a:t> which</a:t>
            </a:r>
            <a:endParaRPr lang="hu-HU" sz="1600" dirty="0">
              <a:solidFill>
                <a:srgbClr val="000000"/>
              </a:solidFill>
            </a:endParaRPr>
          </a:p>
          <a:p>
            <a:r>
              <a:rPr lang="hu-HU" sz="1600" dirty="0">
                <a:solidFill>
                  <a:srgbClr val="000000"/>
                </a:solidFill>
              </a:rPr>
              <a:t>     </a:t>
            </a:r>
            <a:r>
              <a:rPr lang="en-US" sz="1600" dirty="0">
                <a:solidFill>
                  <a:srgbClr val="000000"/>
                </a:solidFill>
              </a:rPr>
              <a:t> </a:t>
            </a:r>
            <a:r>
              <a:rPr lang="en-US" sz="1600" dirty="0">
                <a:solidFill>
                  <a:srgbClr val="0070C0"/>
                </a:solidFill>
              </a:rPr>
              <a:t>lessens the need</a:t>
            </a:r>
            <a:r>
              <a:rPr lang="hu-HU" sz="1600" dirty="0">
                <a:solidFill>
                  <a:srgbClr val="0070C0"/>
                </a:solidFill>
              </a:rPr>
              <a:t> </a:t>
            </a:r>
            <a:r>
              <a:rPr lang="en-US" sz="1600" dirty="0">
                <a:solidFill>
                  <a:srgbClr val="0070C0"/>
                </a:solidFill>
              </a:rPr>
              <a:t>for custom design</a:t>
            </a:r>
            <a:r>
              <a:rPr lang="en-US" sz="1600" dirty="0">
                <a:solidFill>
                  <a:srgbClr val="2D2D8A"/>
                </a:solidFill>
              </a:rPr>
              <a:t>. </a:t>
            </a:r>
            <a:endParaRPr lang="hu-HU" sz="1600" dirty="0">
              <a:solidFill>
                <a:srgbClr val="2D2D8A"/>
              </a:solidFill>
            </a:endParaRPr>
          </a:p>
        </p:txBody>
      </p:sp>
      <p:sp>
        <p:nvSpPr>
          <p:cNvPr id="4" name="TextBox 3"/>
          <p:cNvSpPr txBox="1"/>
          <p:nvPr/>
        </p:nvSpPr>
        <p:spPr>
          <a:xfrm>
            <a:off x="251520" y="2303585"/>
            <a:ext cx="8775975" cy="338554"/>
          </a:xfrm>
          <a:prstGeom prst="rect">
            <a:avLst/>
          </a:prstGeom>
          <a:noFill/>
        </p:spPr>
        <p:txBody>
          <a:bodyPr wrap="square" rtlCol="0">
            <a:spAutoFit/>
          </a:bodyPr>
          <a:lstStyle/>
          <a:p>
            <a:pPr marL="285750" indent="-285750">
              <a:buFont typeface="Arial" panose="020B0604020202020204" pitchFamily="34" charset="0"/>
              <a:buChar char="•"/>
            </a:pPr>
            <a:r>
              <a:rPr lang="hu-HU" sz="1600" dirty="0" smtClean="0">
                <a:solidFill>
                  <a:srgbClr val="000000"/>
                </a:solidFill>
              </a:rPr>
              <a:t>Recently, </a:t>
            </a:r>
            <a:r>
              <a:rPr lang="en-US" sz="1600" dirty="0" smtClean="0">
                <a:solidFill>
                  <a:srgbClr val="FF0000"/>
                </a:solidFill>
              </a:rPr>
              <a:t>automated </a:t>
            </a:r>
            <a:r>
              <a:rPr lang="en-US" sz="1600" dirty="0">
                <a:solidFill>
                  <a:srgbClr val="FF0000"/>
                </a:solidFill>
              </a:rPr>
              <a:t>design tools are typically used </a:t>
            </a:r>
            <a:r>
              <a:rPr lang="en-US" sz="1600" dirty="0" smtClean="0">
                <a:solidFill>
                  <a:srgbClr val="000000"/>
                </a:solidFill>
              </a:rPr>
              <a:t>for</a:t>
            </a:r>
            <a:r>
              <a:rPr lang="hu-HU" sz="1600" dirty="0" smtClean="0">
                <a:solidFill>
                  <a:srgbClr val="000000"/>
                </a:solidFill>
              </a:rPr>
              <a:t> </a:t>
            </a:r>
            <a:r>
              <a:rPr lang="en-US" sz="1600" dirty="0" smtClean="0">
                <a:solidFill>
                  <a:srgbClr val="000000"/>
                </a:solidFill>
              </a:rPr>
              <a:t>processor </a:t>
            </a:r>
            <a:r>
              <a:rPr lang="en-US" sz="1600" dirty="0">
                <a:solidFill>
                  <a:srgbClr val="000000"/>
                </a:solidFill>
              </a:rPr>
              <a:t>design</a:t>
            </a:r>
            <a:r>
              <a:rPr lang="en-US" sz="1600" dirty="0" smtClean="0">
                <a:solidFill>
                  <a:srgbClr val="000000"/>
                </a:solidFill>
              </a:rPr>
              <a:t>.</a:t>
            </a:r>
            <a:endParaRPr lang="en-US" sz="1600" dirty="0"/>
          </a:p>
        </p:txBody>
      </p:sp>
      <p:sp>
        <p:nvSpPr>
          <p:cNvPr id="5" name="TextBox 4"/>
          <p:cNvSpPr txBox="1"/>
          <p:nvPr/>
        </p:nvSpPr>
        <p:spPr>
          <a:xfrm>
            <a:off x="251520" y="1178750"/>
            <a:ext cx="8541762" cy="1154162"/>
          </a:xfrm>
          <a:prstGeom prst="rect">
            <a:avLst/>
          </a:prstGeom>
          <a:noFill/>
        </p:spPr>
        <p:txBody>
          <a:bodyPr wrap="none" rtlCol="0">
            <a:spAutoFit/>
          </a:bodyPr>
          <a:lstStyle/>
          <a:p>
            <a:pPr marL="285750" indent="-285750">
              <a:buFont typeface="Arial" panose="020B0604020202020204" pitchFamily="34" charset="0"/>
              <a:buChar char="•"/>
            </a:pPr>
            <a:r>
              <a:rPr lang="en-US" sz="1600" dirty="0" smtClean="0">
                <a:solidFill>
                  <a:srgbClr val="000000"/>
                </a:solidFill>
              </a:rPr>
              <a:t>ARM’s </a:t>
            </a:r>
            <a:r>
              <a:rPr lang="en-US" sz="1600" dirty="0" smtClean="0">
                <a:solidFill>
                  <a:srgbClr val="0070C0"/>
                </a:solidFill>
              </a:rPr>
              <a:t>first fully synthesizable design </a:t>
            </a:r>
            <a:r>
              <a:rPr lang="en-US" sz="1600" dirty="0" smtClean="0">
                <a:solidFill>
                  <a:srgbClr val="000000"/>
                </a:solidFill>
              </a:rPr>
              <a:t>was the </a:t>
            </a:r>
            <a:r>
              <a:rPr lang="en-US" sz="1600" dirty="0" smtClean="0">
                <a:solidFill>
                  <a:srgbClr val="0070C0"/>
                </a:solidFill>
              </a:rPr>
              <a:t>Cortex-A9</a:t>
            </a:r>
            <a:r>
              <a:rPr lang="en-US" sz="1600" dirty="0" smtClean="0">
                <a:solidFill>
                  <a:srgbClr val="000000"/>
                </a:solidFill>
              </a:rPr>
              <a:t> processor</a:t>
            </a:r>
            <a:endParaRPr lang="hu-HU" sz="1600" dirty="0" smtClean="0">
              <a:solidFill>
                <a:srgbClr val="000000"/>
              </a:solidFill>
            </a:endParaRPr>
          </a:p>
          <a:p>
            <a:pPr>
              <a:spcAft>
                <a:spcPts val="600"/>
              </a:spcAft>
            </a:pPr>
            <a:r>
              <a:rPr lang="hu-HU" sz="1600" dirty="0">
                <a:solidFill>
                  <a:srgbClr val="000000"/>
                </a:solidFill>
              </a:rPr>
              <a:t> </a:t>
            </a:r>
            <a:r>
              <a:rPr lang="hu-HU" sz="1600" dirty="0" smtClean="0">
                <a:solidFill>
                  <a:srgbClr val="000000"/>
                </a:solidFill>
              </a:rPr>
              <a:t>     (announced in 2007)</a:t>
            </a:r>
            <a:r>
              <a:rPr lang="en-US" sz="1600" dirty="0" smtClean="0">
                <a:solidFill>
                  <a:srgbClr val="000000"/>
                </a:solidFill>
              </a:rPr>
              <a:t>.</a:t>
            </a:r>
          </a:p>
          <a:p>
            <a:pPr marL="285750" indent="-285750">
              <a:buFont typeface="Arial" panose="020B0604020202020204" pitchFamily="34" charset="0"/>
              <a:buChar char="•"/>
            </a:pPr>
            <a:r>
              <a:rPr lang="en-US" sz="1600" dirty="0" smtClean="0">
                <a:solidFill>
                  <a:srgbClr val="000000"/>
                </a:solidFill>
              </a:rPr>
              <a:t>Previous designs, like that for the Cortex-A8, included  partly hand </a:t>
            </a:r>
            <a:r>
              <a:rPr lang="en-US" sz="1600" dirty="0">
                <a:solidFill>
                  <a:srgbClr val="000000"/>
                </a:solidFill>
              </a:rPr>
              <a:t>layout </a:t>
            </a:r>
            <a:r>
              <a:rPr lang="en-US" sz="1600" dirty="0" smtClean="0">
                <a:solidFill>
                  <a:srgbClr val="000000"/>
                </a:solidFill>
              </a:rPr>
              <a:t>and</a:t>
            </a:r>
          </a:p>
          <a:p>
            <a:r>
              <a:rPr lang="en-US" sz="1600" dirty="0" smtClean="0">
                <a:solidFill>
                  <a:srgbClr val="000000"/>
                </a:solidFill>
              </a:rPr>
              <a:t>      partly automated layout.</a:t>
            </a:r>
          </a:p>
        </p:txBody>
      </p:sp>
      <p:sp>
        <p:nvSpPr>
          <p:cNvPr id="6" name="TextBox 5"/>
          <p:cNvSpPr txBox="1"/>
          <p:nvPr/>
        </p:nvSpPr>
        <p:spPr>
          <a:xfrm>
            <a:off x="175320" y="628210"/>
            <a:ext cx="6907212" cy="369332"/>
          </a:xfrm>
          <a:prstGeom prst="rect">
            <a:avLst/>
          </a:prstGeom>
          <a:noFill/>
        </p:spPr>
        <p:txBody>
          <a:bodyPr wrap="none" rtlCol="0">
            <a:spAutoFit/>
          </a:bodyPr>
          <a:lstStyle/>
          <a:p>
            <a:r>
              <a:rPr lang="en-US" dirty="0" smtClean="0">
                <a:solidFill>
                  <a:srgbClr val="2D2D8A"/>
                </a:solidFill>
              </a:rPr>
              <a:t>Evolution of the approaches used to circuit design</a:t>
            </a:r>
            <a:r>
              <a:rPr lang="hu-HU" dirty="0" smtClean="0">
                <a:solidFill>
                  <a:srgbClr val="2D2D8A"/>
                </a:solidFill>
              </a:rPr>
              <a:t> -2</a:t>
            </a:r>
            <a:r>
              <a:rPr lang="en-US" dirty="0" smtClean="0">
                <a:solidFill>
                  <a:srgbClr val="2D2D8A"/>
                </a:solidFill>
              </a:rPr>
              <a:t> </a:t>
            </a:r>
            <a:r>
              <a:rPr lang="en-US" dirty="0" smtClean="0">
                <a:solidFill>
                  <a:srgbClr val="000000"/>
                </a:solidFill>
              </a:rPr>
              <a:t>[</a:t>
            </a:r>
            <a:r>
              <a:rPr lang="hu-HU" dirty="0" smtClean="0">
                <a:solidFill>
                  <a:srgbClr val="000000"/>
                </a:solidFill>
              </a:rPr>
              <a:t>1</a:t>
            </a:r>
            <a:r>
              <a:rPr lang="en-US" dirty="0" smtClean="0">
                <a:solidFill>
                  <a:srgbClr val="000000"/>
                </a:solidFill>
              </a:rPr>
              <a:t>]</a:t>
            </a:r>
            <a:endParaRPr lang="en-US" dirty="0">
              <a:solidFill>
                <a:srgbClr val="000000"/>
              </a:solidFill>
            </a:endParaRPr>
          </a:p>
        </p:txBody>
      </p:sp>
    </p:spTree>
    <p:extLst>
      <p:ext uri="{BB962C8B-B14F-4D97-AF65-F5344CB8AC3E}">
        <p14:creationId xmlns:p14="http://schemas.microsoft.com/office/powerpoint/2010/main" val="204136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87465" y="638690"/>
            <a:ext cx="8556302" cy="369332"/>
          </a:xfrm>
          <a:prstGeom prst="rect">
            <a:avLst/>
          </a:prstGeom>
          <a:noFill/>
        </p:spPr>
        <p:txBody>
          <a:bodyPr wrap="square" rtlCol="0">
            <a:spAutoFit/>
          </a:bodyPr>
          <a:lstStyle/>
          <a:p>
            <a:pPr fontAlgn="base">
              <a:spcBef>
                <a:spcPct val="0"/>
              </a:spcBef>
              <a:spcAft>
                <a:spcPct val="0"/>
              </a:spcAft>
              <a:defRPr/>
            </a:pPr>
            <a:r>
              <a:rPr lang="en-US" dirty="0" smtClean="0">
                <a:solidFill>
                  <a:schemeClr val="accent6"/>
                </a:solidFill>
              </a:rPr>
              <a:t>ISA </a:t>
            </a:r>
            <a:r>
              <a:rPr lang="en-US" dirty="0">
                <a:solidFill>
                  <a:schemeClr val="accent6"/>
                </a:solidFill>
              </a:rPr>
              <a:t>extensions</a:t>
            </a:r>
            <a:r>
              <a:rPr lang="hu-HU" dirty="0">
                <a:solidFill>
                  <a:schemeClr val="accent6"/>
                </a:solidFill>
              </a:rPr>
              <a:t> </a:t>
            </a:r>
            <a:r>
              <a:rPr lang="hu-HU" dirty="0" smtClean="0">
                <a:solidFill>
                  <a:schemeClr val="accent6"/>
                </a:solidFill>
              </a:rPr>
              <a:t>to speed up the </a:t>
            </a:r>
            <a:r>
              <a:rPr lang="hu-HU" dirty="0">
                <a:solidFill>
                  <a:schemeClr val="accent6"/>
                </a:solidFill>
              </a:rPr>
              <a:t>execution of </a:t>
            </a:r>
            <a:r>
              <a:rPr lang="hu-HU" dirty="0" smtClean="0">
                <a:solidFill>
                  <a:schemeClr val="accent6"/>
                </a:solidFill>
              </a:rPr>
              <a:t>bytecodes - Overview (3)</a:t>
            </a:r>
            <a:endParaRPr lang="en-US" dirty="0">
              <a:solidFill>
                <a:schemeClr val="accent6"/>
              </a:solidFill>
            </a:endParaRPr>
          </a:p>
        </p:txBody>
      </p:sp>
      <p:sp>
        <p:nvSpPr>
          <p:cNvPr id="22" name="Title 21"/>
          <p:cNvSpPr>
            <a:spLocks noGrp="1"/>
          </p:cNvSpPr>
          <p:nvPr>
            <p:ph type="title"/>
          </p:nvPr>
        </p:nvSpPr>
        <p:spPr/>
        <p:txBody>
          <a:bodyPr/>
          <a:lstStyle/>
          <a:p>
            <a:r>
              <a:rPr lang="en-US" dirty="0"/>
              <a:t>2.4.1 ISA extensions to speed up the execution of bytecodes - Overview </a:t>
            </a:r>
            <a:r>
              <a:rPr lang="en-US" dirty="0" smtClean="0"/>
              <a:t>(</a:t>
            </a:r>
            <a:r>
              <a:rPr lang="hu-HU" dirty="0" smtClean="0"/>
              <a:t>3</a:t>
            </a:r>
            <a:r>
              <a:rPr lang="en-US" dirty="0" smtClean="0"/>
              <a:t>) </a:t>
            </a:r>
            <a:endParaRPr lang="en-US" dirty="0"/>
          </a:p>
        </p:txBody>
      </p:sp>
      <p:sp>
        <p:nvSpPr>
          <p:cNvPr id="6" name="Text Box 7"/>
          <p:cNvSpPr txBox="1">
            <a:spLocks noChangeArrowheads="1"/>
          </p:cNvSpPr>
          <p:nvPr/>
        </p:nvSpPr>
        <p:spPr bwMode="auto">
          <a:xfrm>
            <a:off x="2549981" y="3433032"/>
            <a:ext cx="337216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None/>
            </a:pPr>
            <a:r>
              <a:rPr lang="hu-HU" altLang="en-US" sz="1300" b="1" dirty="0" smtClean="0">
                <a:solidFill>
                  <a:srgbClr val="000000"/>
                </a:solidFill>
              </a:rPr>
              <a:t>Jazelle RCT (ThumbEE)</a:t>
            </a:r>
          </a:p>
        </p:txBody>
      </p:sp>
      <p:sp>
        <p:nvSpPr>
          <p:cNvPr id="10" name="Text Box 7"/>
          <p:cNvSpPr txBox="1">
            <a:spLocks noChangeArrowheads="1"/>
          </p:cNvSpPr>
          <p:nvPr/>
        </p:nvSpPr>
        <p:spPr bwMode="auto">
          <a:xfrm>
            <a:off x="2450269" y="1448780"/>
            <a:ext cx="369041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None/>
            </a:pPr>
            <a:r>
              <a:rPr lang="hu-HU" altLang="en-US" sz="1300" b="1" dirty="0" smtClean="0">
                <a:solidFill>
                  <a:srgbClr val="000000"/>
                </a:solidFill>
              </a:rPr>
              <a:t>Trivial implementation of Jazelle</a:t>
            </a:r>
            <a:r>
              <a:rPr lang="hu-HU" altLang="en-US" sz="1300" b="1" baseline="30000" dirty="0" smtClean="0">
                <a:solidFill>
                  <a:srgbClr val="000000"/>
                </a:solidFill>
              </a:rPr>
              <a:t>1</a:t>
            </a:r>
            <a:r>
              <a:rPr lang="hu-HU" altLang="en-US" sz="1300" b="1" dirty="0" smtClean="0">
                <a:solidFill>
                  <a:srgbClr val="000000"/>
                </a:solidFill>
              </a:rPr>
              <a:t> </a:t>
            </a:r>
          </a:p>
        </p:txBody>
      </p:sp>
      <p:sp>
        <p:nvSpPr>
          <p:cNvPr id="11" name="Text Box 7"/>
          <p:cNvSpPr txBox="1">
            <a:spLocks noChangeArrowheads="1"/>
          </p:cNvSpPr>
          <p:nvPr/>
        </p:nvSpPr>
        <p:spPr bwMode="auto">
          <a:xfrm>
            <a:off x="5790356" y="3437754"/>
            <a:ext cx="269709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None/>
            </a:pPr>
            <a:r>
              <a:rPr lang="hu-HU" altLang="en-US" sz="1300" b="1" dirty="0" smtClean="0">
                <a:solidFill>
                  <a:srgbClr val="000000"/>
                </a:solidFill>
              </a:rPr>
              <a:t>Jazelle RCT (ThumbEE)</a:t>
            </a:r>
          </a:p>
          <a:p>
            <a:pPr algn="ctr">
              <a:spcBef>
                <a:spcPct val="0"/>
              </a:spcBef>
              <a:buClrTx/>
              <a:buSzTx/>
              <a:buFontTx/>
              <a:buNone/>
            </a:pPr>
            <a:r>
              <a:rPr lang="hu-HU" altLang="en-US" sz="1300" dirty="0" smtClean="0">
                <a:solidFill>
                  <a:srgbClr val="000000"/>
                </a:solidFill>
              </a:rPr>
              <a:t>Depricated, </a:t>
            </a:r>
          </a:p>
          <a:p>
            <a:pPr algn="ctr">
              <a:spcBef>
                <a:spcPct val="0"/>
              </a:spcBef>
              <a:buClrTx/>
              <a:buSzTx/>
              <a:buFontTx/>
              <a:buNone/>
            </a:pPr>
            <a:r>
              <a:rPr lang="hu-HU" altLang="en-US" sz="1300" dirty="0" smtClean="0">
                <a:solidFill>
                  <a:srgbClr val="000000"/>
                </a:solidFill>
              </a:rPr>
              <a:t>no more support</a:t>
            </a:r>
          </a:p>
          <a:p>
            <a:pPr algn="ctr">
              <a:spcBef>
                <a:spcPct val="0"/>
              </a:spcBef>
              <a:buClrTx/>
              <a:buSzTx/>
              <a:buFontTx/>
              <a:buNone/>
            </a:pPr>
            <a:r>
              <a:rPr lang="hu-HU" altLang="en-US" sz="1300" dirty="0" smtClean="0">
                <a:solidFill>
                  <a:srgbClr val="000000"/>
                </a:solidFill>
              </a:rPr>
              <a:t>in ARMv8 processors</a:t>
            </a:r>
          </a:p>
        </p:txBody>
      </p:sp>
      <p:sp>
        <p:nvSpPr>
          <p:cNvPr id="14" name="Right Arrow 13"/>
          <p:cNvSpPr/>
          <p:nvPr/>
        </p:nvSpPr>
        <p:spPr bwMode="auto">
          <a:xfrm>
            <a:off x="5516683" y="3453290"/>
            <a:ext cx="360000" cy="252000"/>
          </a:xfrm>
          <a:prstGeom prst="rightArrow">
            <a:avLst/>
          </a:prstGeom>
          <a:solidFill>
            <a:srgbClr val="FF0000"/>
          </a:solidFill>
          <a:ln w="9525" cap="flat" cmpd="sng" algn="ctr">
            <a:solidFill>
              <a:srgbClr val="FF0000"/>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cxnSp>
        <p:nvCxnSpPr>
          <p:cNvPr id="16" name="Straight Connector 15"/>
          <p:cNvCxnSpPr/>
          <p:nvPr/>
        </p:nvCxnSpPr>
        <p:spPr bwMode="auto">
          <a:xfrm flipH="1">
            <a:off x="6462225" y="3363280"/>
            <a:ext cx="1440000" cy="1010368"/>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6462385" y="3408285"/>
            <a:ext cx="1440000" cy="999984"/>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Left Brace 7"/>
          <p:cNvSpPr/>
          <p:nvPr/>
        </p:nvSpPr>
        <p:spPr bwMode="auto">
          <a:xfrm>
            <a:off x="2450807" y="1508417"/>
            <a:ext cx="253770" cy="2844000"/>
          </a:xfrm>
          <a:prstGeom prst="leftBrace">
            <a:avLst>
              <a:gd name="adj1" fmla="val 8333"/>
              <a:gd name="adj2" fmla="val 5114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smtClean="0">
              <a:solidFill>
                <a:srgbClr val="000000"/>
              </a:solidFill>
            </a:endParaRPr>
          </a:p>
        </p:txBody>
      </p:sp>
      <p:sp>
        <p:nvSpPr>
          <p:cNvPr id="24" name="TextBox 23"/>
          <p:cNvSpPr txBox="1"/>
          <p:nvPr/>
        </p:nvSpPr>
        <p:spPr>
          <a:xfrm>
            <a:off x="2724340" y="3723320"/>
            <a:ext cx="3082057" cy="892552"/>
          </a:xfrm>
          <a:prstGeom prst="rect">
            <a:avLst/>
          </a:prstGeom>
          <a:noFill/>
        </p:spPr>
        <p:txBody>
          <a:bodyPr wrap="square" rtlCol="0">
            <a:spAutoFit/>
          </a:bodyPr>
          <a:lstStyle/>
          <a:p>
            <a:pPr algn="ctr"/>
            <a:r>
              <a:rPr lang="hu-HU" sz="1300" dirty="0" smtClean="0"/>
              <a:t>Speeds up</a:t>
            </a:r>
            <a:r>
              <a:rPr lang="en-US" sz="1300" dirty="0" smtClean="0"/>
              <a:t> </a:t>
            </a:r>
            <a:r>
              <a:rPr lang="hu-HU" sz="1300" dirty="0" smtClean="0"/>
              <a:t>bytecode execution</a:t>
            </a:r>
          </a:p>
          <a:p>
            <a:pPr algn="ctr"/>
            <a:r>
              <a:rPr lang="hu-HU" sz="1300" dirty="0" smtClean="0"/>
              <a:t>with </a:t>
            </a:r>
            <a:r>
              <a:rPr lang="en-US" sz="1300" dirty="0" smtClean="0"/>
              <a:t>JIT</a:t>
            </a:r>
            <a:r>
              <a:rPr lang="hu-HU" sz="1300" dirty="0" smtClean="0"/>
              <a:t> or</a:t>
            </a:r>
            <a:r>
              <a:rPr lang="en-US" sz="1300" dirty="0" smtClean="0"/>
              <a:t> </a:t>
            </a:r>
            <a:r>
              <a:rPr lang="en-US" sz="1300" dirty="0"/>
              <a:t>AOT </a:t>
            </a:r>
            <a:r>
              <a:rPr lang="en-US" sz="1300" dirty="0" smtClean="0"/>
              <a:t>compilation</a:t>
            </a:r>
            <a:r>
              <a:rPr lang="hu-HU" sz="1300" dirty="0" smtClean="0"/>
              <a:t>.</a:t>
            </a:r>
          </a:p>
          <a:p>
            <a:pPr algn="ctr"/>
            <a:r>
              <a:rPr lang="hu-HU" sz="1300" dirty="0" smtClean="0"/>
              <a:t>Possible use for</a:t>
            </a:r>
            <a:r>
              <a:rPr lang="en-US" sz="1300" dirty="0" smtClean="0"/>
              <a:t> </a:t>
            </a:r>
            <a:r>
              <a:rPr lang="en-US" sz="1300" dirty="0"/>
              <a:t>Java, .NET MSIL</a:t>
            </a:r>
            <a:r>
              <a:rPr lang="en-US" sz="1300" dirty="0" smtClean="0"/>
              <a:t>,</a:t>
            </a:r>
            <a:endParaRPr lang="hu-HU" sz="1300" dirty="0" smtClean="0"/>
          </a:p>
          <a:p>
            <a:pPr algn="ctr"/>
            <a:r>
              <a:rPr lang="en-US" sz="1300" dirty="0" smtClean="0"/>
              <a:t> Python</a:t>
            </a:r>
            <a:r>
              <a:rPr lang="hu-HU" sz="1300" dirty="0" smtClean="0"/>
              <a:t>,</a:t>
            </a:r>
            <a:r>
              <a:rPr lang="en-US" sz="1300" dirty="0" smtClean="0"/>
              <a:t> Perl</a:t>
            </a:r>
            <a:r>
              <a:rPr lang="hu-HU" sz="1300" dirty="0" smtClean="0"/>
              <a:t> etc</a:t>
            </a:r>
            <a:r>
              <a:rPr lang="en-US" sz="1300" dirty="0" smtClean="0"/>
              <a:t>.</a:t>
            </a:r>
            <a:endParaRPr lang="en-US" sz="1300" dirty="0"/>
          </a:p>
        </p:txBody>
      </p:sp>
      <p:sp>
        <p:nvSpPr>
          <p:cNvPr id="29" name="Lekerekített téglalap 7"/>
          <p:cNvSpPr/>
          <p:nvPr/>
        </p:nvSpPr>
        <p:spPr>
          <a:xfrm>
            <a:off x="3736310" y="5133113"/>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FFFFFF"/>
                </a:solidFill>
                <a:ea typeface="Verdana" panose="020B0604030504040204" pitchFamily="34" charset="0"/>
                <a:cs typeface="Verdana" panose="020B0604030504040204" pitchFamily="34" charset="0"/>
              </a:rPr>
              <a:t>ARMv7-A</a:t>
            </a:r>
          </a:p>
          <a:p>
            <a:pPr algn="ctr"/>
            <a:r>
              <a:rPr lang="hu-HU" sz="1050" dirty="0" smtClean="0">
                <a:solidFill>
                  <a:srgbClr val="FFFFFF"/>
                </a:solidFill>
                <a:ea typeface="Verdana" panose="020B0604030504040204" pitchFamily="34" charset="0"/>
                <a:cs typeface="Verdana" panose="020B0604030504040204" pitchFamily="34" charset="0"/>
              </a:rPr>
              <a:t>Issue A</a:t>
            </a:r>
            <a:endParaRPr lang="hu-HU" sz="1050" dirty="0">
              <a:solidFill>
                <a:srgbClr val="FFFFFF"/>
              </a:solidFill>
              <a:ea typeface="Verdana" panose="020B0604030504040204" pitchFamily="34" charset="0"/>
              <a:cs typeface="Verdana" panose="020B0604030504040204" pitchFamily="34" charset="0"/>
            </a:endParaRPr>
          </a:p>
        </p:txBody>
      </p:sp>
      <p:sp>
        <p:nvSpPr>
          <p:cNvPr id="33" name="TextBox 32"/>
          <p:cNvSpPr txBox="1"/>
          <p:nvPr/>
        </p:nvSpPr>
        <p:spPr>
          <a:xfrm>
            <a:off x="3746496" y="5608992"/>
            <a:ext cx="1015471" cy="461665"/>
          </a:xfrm>
          <a:prstGeom prst="rect">
            <a:avLst/>
          </a:prstGeom>
          <a:noFill/>
        </p:spPr>
        <p:txBody>
          <a:bodyPr wrap="none" rtlCol="0">
            <a:spAutoFit/>
          </a:bodyPr>
          <a:lstStyle/>
          <a:p>
            <a:pPr algn="ctr"/>
            <a:r>
              <a:rPr lang="en-US" sz="1200" dirty="0" smtClean="0">
                <a:solidFill>
                  <a:srgbClr val="000000"/>
                </a:solidFill>
              </a:rPr>
              <a:t>Cortex-A</a:t>
            </a:r>
            <a:r>
              <a:rPr lang="hu-HU" sz="1200" dirty="0" smtClean="0">
                <a:solidFill>
                  <a:srgbClr val="000000"/>
                </a:solidFill>
              </a:rPr>
              <a:t>8 </a:t>
            </a:r>
            <a:endParaRPr lang="en-US" sz="1200" dirty="0">
              <a:solidFill>
                <a:srgbClr val="000000"/>
              </a:solidFill>
            </a:endParaRPr>
          </a:p>
          <a:p>
            <a:pPr algn="ctr"/>
            <a:r>
              <a:rPr lang="en-US" sz="1200" dirty="0">
                <a:solidFill>
                  <a:srgbClr val="000000"/>
                </a:solidFill>
              </a:rPr>
              <a:t>(</a:t>
            </a:r>
            <a:r>
              <a:rPr lang="en-US" sz="1200" dirty="0" smtClean="0">
                <a:solidFill>
                  <a:srgbClr val="000000"/>
                </a:solidFill>
              </a:rPr>
              <a:t>200</a:t>
            </a:r>
            <a:r>
              <a:rPr lang="hu-HU" sz="1200" dirty="0" smtClean="0">
                <a:solidFill>
                  <a:srgbClr val="000000"/>
                </a:solidFill>
              </a:rPr>
              <a:t>5</a:t>
            </a:r>
            <a:r>
              <a:rPr lang="en-US" sz="1200" dirty="0" smtClean="0">
                <a:solidFill>
                  <a:srgbClr val="000000"/>
                </a:solidFill>
              </a:rPr>
              <a:t>)</a:t>
            </a:r>
            <a:endParaRPr lang="en-US" sz="1200" dirty="0">
              <a:solidFill>
                <a:srgbClr val="000000"/>
              </a:solidFill>
            </a:endParaRPr>
          </a:p>
        </p:txBody>
      </p:sp>
      <p:sp>
        <p:nvSpPr>
          <p:cNvPr id="36" name="Lekerekített téglalap 7"/>
          <p:cNvSpPr/>
          <p:nvPr/>
        </p:nvSpPr>
        <p:spPr>
          <a:xfrm>
            <a:off x="6597345" y="5141571"/>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FFFFFF"/>
                </a:solidFill>
                <a:ea typeface="Verdana" panose="020B0604030504040204" pitchFamily="34" charset="0"/>
                <a:cs typeface="Verdana" panose="020B0604030504040204" pitchFamily="34" charset="0"/>
              </a:rPr>
              <a:t>ARMv7-A</a:t>
            </a:r>
          </a:p>
          <a:p>
            <a:pPr algn="ctr"/>
            <a:r>
              <a:rPr lang="hu-HU" sz="1050" dirty="0" smtClean="0">
                <a:solidFill>
                  <a:srgbClr val="FFFFFF"/>
                </a:solidFill>
                <a:ea typeface="Verdana" panose="020B0604030504040204" pitchFamily="34" charset="0"/>
                <a:cs typeface="Verdana" panose="020B0604030504040204" pitchFamily="34" charset="0"/>
              </a:rPr>
              <a:t>Issue C</a:t>
            </a:r>
            <a:endParaRPr lang="hu-HU" sz="1050" dirty="0">
              <a:solidFill>
                <a:srgbClr val="FFFFFF"/>
              </a:solidFill>
              <a:ea typeface="Verdana" panose="020B0604030504040204" pitchFamily="34" charset="0"/>
              <a:cs typeface="Verdana" panose="020B0604030504040204" pitchFamily="34" charset="0"/>
            </a:endParaRPr>
          </a:p>
        </p:txBody>
      </p:sp>
      <p:sp>
        <p:nvSpPr>
          <p:cNvPr id="37" name="TextBox 36"/>
          <p:cNvSpPr txBox="1"/>
          <p:nvPr/>
        </p:nvSpPr>
        <p:spPr>
          <a:xfrm>
            <a:off x="7542345" y="5617450"/>
            <a:ext cx="1485150" cy="461665"/>
          </a:xfrm>
          <a:prstGeom prst="rect">
            <a:avLst/>
          </a:prstGeom>
          <a:noFill/>
        </p:spPr>
        <p:txBody>
          <a:bodyPr wrap="none" rtlCol="0">
            <a:spAutoFit/>
          </a:bodyPr>
          <a:lstStyle/>
          <a:p>
            <a:pPr algn="ctr"/>
            <a:r>
              <a:rPr lang="en-US" sz="1200" dirty="0" smtClean="0">
                <a:solidFill>
                  <a:srgbClr val="000000"/>
                </a:solidFill>
              </a:rPr>
              <a:t>Cortex-A</a:t>
            </a:r>
            <a:r>
              <a:rPr lang="hu-HU" sz="1200" dirty="0" smtClean="0">
                <a:solidFill>
                  <a:srgbClr val="000000"/>
                </a:solidFill>
              </a:rPr>
              <a:t>57/A53 </a:t>
            </a:r>
            <a:endParaRPr lang="en-US" sz="1200" dirty="0">
              <a:solidFill>
                <a:srgbClr val="000000"/>
              </a:solidFill>
            </a:endParaRPr>
          </a:p>
          <a:p>
            <a:pPr algn="ctr"/>
            <a:r>
              <a:rPr lang="en-US" sz="1200" dirty="0">
                <a:solidFill>
                  <a:srgbClr val="000000"/>
                </a:solidFill>
              </a:rPr>
              <a:t>(</a:t>
            </a:r>
            <a:r>
              <a:rPr lang="en-US" sz="1200" dirty="0" smtClean="0">
                <a:solidFill>
                  <a:srgbClr val="000000"/>
                </a:solidFill>
              </a:rPr>
              <a:t>20</a:t>
            </a:r>
            <a:r>
              <a:rPr lang="hu-HU" sz="1200" dirty="0" smtClean="0">
                <a:solidFill>
                  <a:srgbClr val="000000"/>
                </a:solidFill>
              </a:rPr>
              <a:t>12</a:t>
            </a:r>
            <a:r>
              <a:rPr lang="en-US" sz="1200" dirty="0" smtClean="0">
                <a:solidFill>
                  <a:srgbClr val="000000"/>
                </a:solidFill>
              </a:rPr>
              <a:t>)</a:t>
            </a:r>
            <a:endParaRPr lang="en-US" sz="1200" dirty="0">
              <a:solidFill>
                <a:srgbClr val="000000"/>
              </a:solidFill>
            </a:endParaRPr>
          </a:p>
        </p:txBody>
      </p:sp>
      <p:sp>
        <p:nvSpPr>
          <p:cNvPr id="39" name="Lekerekített téglalap 7"/>
          <p:cNvSpPr/>
          <p:nvPr/>
        </p:nvSpPr>
        <p:spPr>
          <a:xfrm>
            <a:off x="7722350" y="5134010"/>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FFFFFF"/>
                </a:solidFill>
                <a:ea typeface="Verdana" panose="020B0604030504040204" pitchFamily="34" charset="0"/>
                <a:cs typeface="Verdana" panose="020B0604030504040204" pitchFamily="34" charset="0"/>
              </a:rPr>
              <a:t>ARMv8</a:t>
            </a:r>
            <a:endParaRPr lang="hu-HU" sz="1050" dirty="0">
              <a:solidFill>
                <a:srgbClr val="FFFFFF"/>
              </a:solidFill>
              <a:ea typeface="Verdana" panose="020B0604030504040204" pitchFamily="34" charset="0"/>
              <a:cs typeface="Verdana" panose="020B0604030504040204" pitchFamily="34" charset="0"/>
            </a:endParaRPr>
          </a:p>
        </p:txBody>
      </p:sp>
      <p:sp>
        <p:nvSpPr>
          <p:cNvPr id="41" name="TextBox 40"/>
          <p:cNvSpPr txBox="1"/>
          <p:nvPr/>
        </p:nvSpPr>
        <p:spPr>
          <a:xfrm>
            <a:off x="6735457" y="5809228"/>
            <a:ext cx="716863" cy="276999"/>
          </a:xfrm>
          <a:prstGeom prst="rect">
            <a:avLst/>
          </a:prstGeom>
          <a:noFill/>
        </p:spPr>
        <p:txBody>
          <a:bodyPr wrap="none" rtlCol="0">
            <a:spAutoFit/>
          </a:bodyPr>
          <a:lstStyle/>
          <a:p>
            <a:r>
              <a:rPr lang="hu-HU" sz="1200" dirty="0" smtClean="0"/>
              <a:t>(2011)</a:t>
            </a:r>
            <a:endParaRPr lang="en-US" sz="1200" dirty="0"/>
          </a:p>
        </p:txBody>
      </p:sp>
      <p:sp>
        <p:nvSpPr>
          <p:cNvPr id="43" name="TextBox 42"/>
          <p:cNvSpPr txBox="1"/>
          <p:nvPr/>
        </p:nvSpPr>
        <p:spPr>
          <a:xfrm>
            <a:off x="2860636" y="1743100"/>
            <a:ext cx="2817118" cy="1054135"/>
          </a:xfrm>
          <a:prstGeom prst="rect">
            <a:avLst/>
          </a:prstGeom>
          <a:noFill/>
        </p:spPr>
        <p:txBody>
          <a:bodyPr wrap="none" rtlCol="0">
            <a:spAutoFit/>
          </a:bodyPr>
          <a:lstStyle/>
          <a:p>
            <a:pPr algn="ctr">
              <a:spcAft>
                <a:spcPts val="300"/>
              </a:spcAft>
            </a:pPr>
            <a:r>
              <a:rPr lang="hu-HU" sz="1200" dirty="0" smtClean="0"/>
              <a:t>Implemented for compatibility.</a:t>
            </a:r>
          </a:p>
          <a:p>
            <a:pPr algn="ctr"/>
            <a:r>
              <a:rPr lang="hu-HU" sz="1200" dirty="0" smtClean="0"/>
              <a:t>Does not </a:t>
            </a:r>
            <a:r>
              <a:rPr lang="en-US" sz="1200" dirty="0" smtClean="0"/>
              <a:t>accelerate </a:t>
            </a:r>
            <a:r>
              <a:rPr lang="en-US" sz="1200" dirty="0"/>
              <a:t>the </a:t>
            </a:r>
            <a:r>
              <a:rPr lang="en-US" sz="1200" dirty="0" smtClean="0"/>
              <a:t>execution</a:t>
            </a:r>
            <a:endParaRPr lang="hu-HU" sz="1200" dirty="0" smtClean="0"/>
          </a:p>
          <a:p>
            <a:pPr algn="ctr"/>
            <a:r>
              <a:rPr lang="en-US" sz="1200" dirty="0" smtClean="0"/>
              <a:t> </a:t>
            </a:r>
            <a:r>
              <a:rPr lang="en-US" sz="1200" dirty="0"/>
              <a:t>of </a:t>
            </a:r>
            <a:r>
              <a:rPr lang="en-US" sz="1200" dirty="0" smtClean="0"/>
              <a:t>bytecodes</a:t>
            </a:r>
            <a:r>
              <a:rPr lang="en-US" sz="1200" dirty="0"/>
              <a:t>, </a:t>
            </a:r>
            <a:endParaRPr lang="hu-HU" sz="1200" dirty="0" smtClean="0"/>
          </a:p>
          <a:p>
            <a:pPr algn="ctr"/>
            <a:r>
              <a:rPr lang="hu-HU" sz="1200" dirty="0" smtClean="0"/>
              <a:t>  </a:t>
            </a:r>
            <a:r>
              <a:rPr lang="en-US" sz="1200" dirty="0" smtClean="0"/>
              <a:t>the </a:t>
            </a:r>
            <a:r>
              <a:rPr lang="en-US" sz="1200" dirty="0"/>
              <a:t>JVM uses software </a:t>
            </a:r>
            <a:r>
              <a:rPr lang="en-US" sz="1200" dirty="0" smtClean="0"/>
              <a:t>routines</a:t>
            </a:r>
            <a:endParaRPr lang="hu-HU" sz="1200" dirty="0" smtClean="0"/>
          </a:p>
          <a:p>
            <a:pPr algn="ctr"/>
            <a:r>
              <a:rPr lang="en-US" sz="1200" dirty="0" smtClean="0"/>
              <a:t> </a:t>
            </a:r>
            <a:r>
              <a:rPr lang="en-US" sz="1200" dirty="0"/>
              <a:t>to </a:t>
            </a:r>
            <a:r>
              <a:rPr lang="en-US" sz="1200" dirty="0" smtClean="0"/>
              <a:t>execute</a:t>
            </a:r>
            <a:r>
              <a:rPr lang="hu-HU" sz="1200" dirty="0" smtClean="0"/>
              <a:t> them.</a:t>
            </a:r>
            <a:endParaRPr lang="en-US" sz="1200" dirty="0"/>
          </a:p>
        </p:txBody>
      </p:sp>
      <p:sp>
        <p:nvSpPr>
          <p:cNvPr id="47" name="TextBox 46"/>
          <p:cNvSpPr txBox="1"/>
          <p:nvPr/>
        </p:nvSpPr>
        <p:spPr>
          <a:xfrm>
            <a:off x="3633406" y="4691072"/>
            <a:ext cx="1215397" cy="276999"/>
          </a:xfrm>
          <a:prstGeom prst="rect">
            <a:avLst/>
          </a:prstGeom>
          <a:noFill/>
        </p:spPr>
        <p:txBody>
          <a:bodyPr wrap="none" rtlCol="0">
            <a:spAutoFit/>
          </a:bodyPr>
          <a:lstStyle/>
          <a:p>
            <a:r>
              <a:rPr lang="hu-HU" sz="1200" i="1" dirty="0" smtClean="0"/>
              <a:t>Section 2.4.3</a:t>
            </a:r>
            <a:endParaRPr lang="en-US" sz="1200" i="1" dirty="0"/>
          </a:p>
        </p:txBody>
      </p:sp>
      <p:sp>
        <p:nvSpPr>
          <p:cNvPr id="48" name="TextBox 47"/>
          <p:cNvSpPr txBox="1"/>
          <p:nvPr/>
        </p:nvSpPr>
        <p:spPr>
          <a:xfrm>
            <a:off x="3652391" y="2836966"/>
            <a:ext cx="1215397" cy="276999"/>
          </a:xfrm>
          <a:prstGeom prst="rect">
            <a:avLst/>
          </a:prstGeom>
          <a:noFill/>
        </p:spPr>
        <p:txBody>
          <a:bodyPr wrap="none" rtlCol="0">
            <a:spAutoFit/>
          </a:bodyPr>
          <a:lstStyle/>
          <a:p>
            <a:r>
              <a:rPr lang="hu-HU" sz="1200" i="1" dirty="0" smtClean="0"/>
              <a:t>Section 2.4.4</a:t>
            </a:r>
            <a:endParaRPr lang="en-US" sz="1200" i="1" dirty="0"/>
          </a:p>
        </p:txBody>
      </p:sp>
      <p:sp>
        <p:nvSpPr>
          <p:cNvPr id="49" name="TextBox 48"/>
          <p:cNvSpPr txBox="1"/>
          <p:nvPr/>
        </p:nvSpPr>
        <p:spPr>
          <a:xfrm>
            <a:off x="4025035" y="3012340"/>
            <a:ext cx="452368" cy="461665"/>
          </a:xfrm>
          <a:prstGeom prst="rect">
            <a:avLst/>
          </a:prstGeom>
          <a:noFill/>
        </p:spPr>
        <p:txBody>
          <a:bodyPr wrap="none" rtlCol="0">
            <a:spAutoFit/>
          </a:bodyPr>
          <a:lstStyle/>
          <a:p>
            <a:r>
              <a:rPr lang="hu-HU" sz="2400" b="1" dirty="0" smtClean="0">
                <a:solidFill>
                  <a:srgbClr val="FF0000"/>
                </a:solidFill>
              </a:rPr>
              <a:t>+</a:t>
            </a:r>
            <a:endParaRPr lang="en-US" sz="2400" b="1" dirty="0">
              <a:solidFill>
                <a:srgbClr val="FF0000"/>
              </a:solidFill>
            </a:endParaRPr>
          </a:p>
        </p:txBody>
      </p:sp>
      <p:sp>
        <p:nvSpPr>
          <p:cNvPr id="50" name="TextBox 49"/>
          <p:cNvSpPr txBox="1"/>
          <p:nvPr/>
        </p:nvSpPr>
        <p:spPr>
          <a:xfrm>
            <a:off x="341313" y="6401262"/>
            <a:ext cx="8767657" cy="292388"/>
          </a:xfrm>
          <a:prstGeom prst="rect">
            <a:avLst/>
          </a:prstGeom>
          <a:noFill/>
        </p:spPr>
        <p:txBody>
          <a:bodyPr wrap="none" rtlCol="0">
            <a:spAutoFit/>
          </a:bodyPr>
          <a:lstStyle/>
          <a:p>
            <a:r>
              <a:rPr lang="hu-HU" sz="1300" baseline="30000" dirty="0" smtClean="0"/>
              <a:t>1</a:t>
            </a:r>
            <a:r>
              <a:rPr lang="hu-HU" sz="1300" dirty="0" smtClean="0"/>
              <a:t>A few ARMv7 processors, such as the Cortex-A5 and the Cortex-A9 support Jazelle DBX as an option. </a:t>
            </a:r>
            <a:endParaRPr lang="en-US" sz="1300" dirty="0"/>
          </a:p>
        </p:txBody>
      </p:sp>
      <p:grpSp>
        <p:nvGrpSpPr>
          <p:cNvPr id="53" name="Group 52"/>
          <p:cNvGrpSpPr/>
          <p:nvPr/>
        </p:nvGrpSpPr>
        <p:grpSpPr>
          <a:xfrm>
            <a:off x="212898" y="2663915"/>
            <a:ext cx="2320025" cy="3195355"/>
            <a:chOff x="212898" y="2663915"/>
            <a:chExt cx="2320025" cy="3195355"/>
          </a:xfrm>
        </p:grpSpPr>
        <p:sp>
          <p:nvSpPr>
            <p:cNvPr id="54" name="Text Box 7"/>
            <p:cNvSpPr txBox="1">
              <a:spLocks noChangeArrowheads="1"/>
            </p:cNvSpPr>
            <p:nvPr/>
          </p:nvSpPr>
          <p:spPr bwMode="auto">
            <a:xfrm>
              <a:off x="212898" y="2663915"/>
              <a:ext cx="220524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None/>
              </a:pPr>
              <a:r>
                <a:rPr lang="hu-HU" altLang="en-US" sz="1300" b="1" dirty="0" smtClean="0">
                  <a:solidFill>
                    <a:srgbClr val="000000"/>
                  </a:solidFill>
                </a:rPr>
                <a:t>Jazelle</a:t>
              </a:r>
            </a:p>
            <a:p>
              <a:pPr algn="ctr">
                <a:spcBef>
                  <a:spcPct val="0"/>
                </a:spcBef>
                <a:buClrTx/>
                <a:buSzTx/>
                <a:buNone/>
              </a:pPr>
              <a:r>
                <a:rPr lang="hu-HU" altLang="en-US" sz="1300" b="1" dirty="0" smtClean="0">
                  <a:solidFill>
                    <a:srgbClr val="000000"/>
                  </a:solidFill>
                </a:rPr>
                <a:t>(Jazelle DBX)</a:t>
              </a:r>
              <a:endParaRPr lang="en-US" altLang="en-US" sz="1300" dirty="0">
                <a:solidFill>
                  <a:srgbClr val="000000"/>
                </a:solidFill>
              </a:endParaRPr>
            </a:p>
          </p:txBody>
        </p:sp>
        <p:sp>
          <p:nvSpPr>
            <p:cNvPr id="55" name="Right Arrow 54"/>
            <p:cNvSpPr/>
            <p:nvPr/>
          </p:nvSpPr>
          <p:spPr bwMode="auto">
            <a:xfrm>
              <a:off x="2116002" y="2689943"/>
              <a:ext cx="360000" cy="252000"/>
            </a:xfrm>
            <a:prstGeom prst="rightArrow">
              <a:avLst/>
            </a:prstGeom>
            <a:solidFill>
              <a:srgbClr val="FF0000"/>
            </a:solidFill>
            <a:ln w="9525" cap="flat" cmpd="sng" algn="ctr">
              <a:solidFill>
                <a:srgbClr val="FF0000"/>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56" name="TextBox 55"/>
            <p:cNvSpPr txBox="1"/>
            <p:nvPr/>
          </p:nvSpPr>
          <p:spPr>
            <a:xfrm>
              <a:off x="259288" y="3248980"/>
              <a:ext cx="2273635" cy="1092607"/>
            </a:xfrm>
            <a:prstGeom prst="rect">
              <a:avLst/>
            </a:prstGeom>
            <a:noFill/>
          </p:spPr>
          <p:txBody>
            <a:bodyPr wrap="none" rtlCol="0">
              <a:spAutoFit/>
            </a:bodyPr>
            <a:lstStyle/>
            <a:p>
              <a:pPr algn="ctr"/>
              <a:r>
                <a:rPr lang="hu-HU" sz="1300" dirty="0" smtClean="0"/>
                <a:t>Speeds up the exe</a:t>
              </a:r>
              <a:r>
                <a:rPr lang="en-US" sz="1300" dirty="0" err="1" smtClean="0"/>
                <a:t>cution</a:t>
              </a:r>
              <a:endParaRPr lang="hu-HU" sz="1300" dirty="0" smtClean="0"/>
            </a:p>
            <a:p>
              <a:pPr algn="ctr"/>
              <a:r>
                <a:rPr lang="en-US" sz="1300" dirty="0" smtClean="0"/>
                <a:t> </a:t>
              </a:r>
              <a:r>
                <a:rPr lang="hu-HU" sz="1300" dirty="0" smtClean="0"/>
                <a:t>of Java bytecode</a:t>
              </a:r>
            </a:p>
            <a:p>
              <a:pPr algn="ctr"/>
              <a:r>
                <a:rPr lang="en-US" sz="1300" dirty="0" smtClean="0"/>
                <a:t>on </a:t>
              </a:r>
              <a:r>
                <a:rPr lang="en-US" sz="1300" dirty="0"/>
                <a:t>resource-constrained </a:t>
              </a:r>
              <a:endParaRPr lang="hu-HU" sz="1300" dirty="0" smtClean="0"/>
            </a:p>
            <a:p>
              <a:pPr algn="ctr"/>
              <a:r>
                <a:rPr lang="en-US" sz="1300" dirty="0" smtClean="0"/>
                <a:t>devices</a:t>
              </a:r>
              <a:r>
                <a:rPr lang="hu-HU" sz="1300" dirty="0" smtClean="0"/>
                <a:t> by partially</a:t>
              </a:r>
            </a:p>
            <a:p>
              <a:pPr algn="ctr"/>
              <a:r>
                <a:rPr lang="hu-HU" sz="1300" dirty="0" smtClean="0"/>
                <a:t>hardware support</a:t>
              </a:r>
              <a:r>
                <a:rPr lang="en-US" sz="1300" dirty="0" smtClean="0"/>
                <a:t>.</a:t>
              </a:r>
              <a:endParaRPr lang="en-US" sz="1300" dirty="0"/>
            </a:p>
          </p:txBody>
        </p:sp>
        <p:sp>
          <p:nvSpPr>
            <p:cNvPr id="57" name="Lekerekített téglalap 4"/>
            <p:cNvSpPr/>
            <p:nvPr/>
          </p:nvSpPr>
          <p:spPr>
            <a:xfrm>
              <a:off x="765972" y="4927521"/>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FFFFFF"/>
                  </a:solidFill>
                  <a:ea typeface="Verdana" panose="020B0604030504040204" pitchFamily="34" charset="0"/>
                  <a:cs typeface="Verdana" panose="020B0604030504040204" pitchFamily="34" charset="0"/>
                </a:rPr>
                <a:t>ARMv5TEJ</a:t>
              </a:r>
              <a:endParaRPr lang="hu-HU" sz="1050" dirty="0">
                <a:solidFill>
                  <a:srgbClr val="FFFFFF"/>
                </a:solidFill>
                <a:ea typeface="Verdana" panose="020B0604030504040204" pitchFamily="34" charset="0"/>
                <a:cs typeface="Verdana" panose="020B0604030504040204" pitchFamily="34" charset="0"/>
              </a:endParaRPr>
            </a:p>
          </p:txBody>
        </p:sp>
        <p:sp>
          <p:nvSpPr>
            <p:cNvPr id="58" name="TextBox 57"/>
            <p:cNvSpPr txBox="1"/>
            <p:nvPr/>
          </p:nvSpPr>
          <p:spPr>
            <a:xfrm>
              <a:off x="900987" y="5397605"/>
              <a:ext cx="821059" cy="461665"/>
            </a:xfrm>
            <a:prstGeom prst="rect">
              <a:avLst/>
            </a:prstGeom>
            <a:noFill/>
          </p:spPr>
          <p:txBody>
            <a:bodyPr wrap="none" rtlCol="0">
              <a:spAutoFit/>
            </a:bodyPr>
            <a:lstStyle/>
            <a:p>
              <a:pPr algn="ctr"/>
              <a:r>
                <a:rPr lang="en-US" sz="1200" dirty="0">
                  <a:solidFill>
                    <a:srgbClr val="000000"/>
                  </a:solidFill>
                </a:rPr>
                <a:t>ARM926</a:t>
              </a:r>
            </a:p>
            <a:p>
              <a:pPr algn="ctr"/>
              <a:r>
                <a:rPr lang="en-US" sz="1200" dirty="0">
                  <a:solidFill>
                    <a:srgbClr val="000000"/>
                  </a:solidFill>
                </a:rPr>
                <a:t>(</a:t>
              </a:r>
              <a:r>
                <a:rPr lang="en-US" sz="1200" dirty="0" smtClean="0">
                  <a:solidFill>
                    <a:srgbClr val="000000"/>
                  </a:solidFill>
                </a:rPr>
                <a:t>200</a:t>
              </a:r>
              <a:r>
                <a:rPr lang="hu-HU" sz="1200" dirty="0" smtClean="0">
                  <a:solidFill>
                    <a:srgbClr val="000000"/>
                  </a:solidFill>
                </a:rPr>
                <a:t>1</a:t>
              </a:r>
              <a:r>
                <a:rPr lang="en-US" sz="1200" dirty="0" smtClean="0">
                  <a:solidFill>
                    <a:srgbClr val="000000"/>
                  </a:solidFill>
                </a:rPr>
                <a:t>)</a:t>
              </a:r>
              <a:endParaRPr lang="en-US" sz="1200" dirty="0">
                <a:solidFill>
                  <a:srgbClr val="000000"/>
                </a:solidFill>
              </a:endParaRPr>
            </a:p>
          </p:txBody>
        </p:sp>
        <p:sp>
          <p:nvSpPr>
            <p:cNvPr id="59" name="TextBox 58"/>
            <p:cNvSpPr txBox="1"/>
            <p:nvPr/>
          </p:nvSpPr>
          <p:spPr>
            <a:xfrm>
              <a:off x="225777" y="5398979"/>
              <a:ext cx="490840" cy="276999"/>
            </a:xfrm>
            <a:prstGeom prst="rect">
              <a:avLst/>
            </a:prstGeom>
            <a:noFill/>
          </p:spPr>
          <p:txBody>
            <a:bodyPr wrap="none" rtlCol="0">
              <a:spAutoFit/>
            </a:bodyPr>
            <a:lstStyle/>
            <a:p>
              <a:r>
                <a:rPr lang="hu-HU" sz="1200" i="1" dirty="0" smtClean="0"/>
                <a:t>E.g.</a:t>
              </a:r>
              <a:endParaRPr lang="en-US" sz="1200" i="1" dirty="0"/>
            </a:p>
          </p:txBody>
        </p:sp>
        <p:sp>
          <p:nvSpPr>
            <p:cNvPr id="60" name="TextBox 59"/>
            <p:cNvSpPr txBox="1"/>
            <p:nvPr/>
          </p:nvSpPr>
          <p:spPr>
            <a:xfrm>
              <a:off x="716617" y="4485480"/>
              <a:ext cx="1215397" cy="276999"/>
            </a:xfrm>
            <a:prstGeom prst="rect">
              <a:avLst/>
            </a:prstGeom>
            <a:noFill/>
          </p:spPr>
          <p:txBody>
            <a:bodyPr wrap="none" rtlCol="0">
              <a:spAutoFit/>
            </a:bodyPr>
            <a:lstStyle/>
            <a:p>
              <a:r>
                <a:rPr lang="hu-HU" sz="1200" i="1" dirty="0" smtClean="0"/>
                <a:t>Section 2.4.2</a:t>
              </a:r>
              <a:endParaRPr lang="en-US" sz="1200" i="1" dirty="0"/>
            </a:p>
          </p:txBody>
        </p:sp>
      </p:grpSp>
    </p:spTree>
    <p:extLst>
      <p:ext uri="{BB962C8B-B14F-4D97-AF65-F5344CB8AC3E}">
        <p14:creationId xmlns:p14="http://schemas.microsoft.com/office/powerpoint/2010/main" val="93426885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dirty="0"/>
              <a:t>2.4.2 </a:t>
            </a:r>
            <a:r>
              <a:rPr lang="en-US" dirty="0" err="1"/>
              <a:t>Jazelle</a:t>
            </a:r>
            <a:r>
              <a:rPr lang="en-US" dirty="0"/>
              <a:t> (</a:t>
            </a:r>
            <a:r>
              <a:rPr lang="en-US" dirty="0" err="1"/>
              <a:t>Jazelle</a:t>
            </a:r>
            <a:r>
              <a:rPr lang="en-US" dirty="0"/>
              <a:t> DBX) </a:t>
            </a:r>
            <a:r>
              <a:rPr lang="hu-HU" dirty="0" smtClean="0"/>
              <a:t>(1)</a:t>
            </a:r>
            <a:endParaRPr lang="en-US" dirty="0"/>
          </a:p>
        </p:txBody>
      </p:sp>
      <p:sp>
        <p:nvSpPr>
          <p:cNvPr id="6" name="Text Box 7"/>
          <p:cNvSpPr txBox="1">
            <a:spLocks noChangeArrowheads="1"/>
          </p:cNvSpPr>
          <p:nvPr/>
        </p:nvSpPr>
        <p:spPr bwMode="auto">
          <a:xfrm>
            <a:off x="2659253" y="3093707"/>
            <a:ext cx="337216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None/>
            </a:pPr>
            <a:r>
              <a:rPr lang="hu-HU" altLang="en-US" sz="1300" b="1" dirty="0" smtClean="0">
                <a:solidFill>
                  <a:srgbClr val="000000"/>
                </a:solidFill>
              </a:rPr>
              <a:t>Jazelle RCT (ThumbEE)</a:t>
            </a:r>
          </a:p>
        </p:txBody>
      </p:sp>
      <p:sp>
        <p:nvSpPr>
          <p:cNvPr id="10" name="Text Box 7"/>
          <p:cNvSpPr txBox="1">
            <a:spLocks noChangeArrowheads="1"/>
          </p:cNvSpPr>
          <p:nvPr/>
        </p:nvSpPr>
        <p:spPr bwMode="auto">
          <a:xfrm>
            <a:off x="2559541" y="1223755"/>
            <a:ext cx="369041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None/>
            </a:pPr>
            <a:r>
              <a:rPr lang="hu-HU" altLang="en-US" sz="1300" b="1" dirty="0" smtClean="0">
                <a:solidFill>
                  <a:srgbClr val="000000"/>
                </a:solidFill>
              </a:rPr>
              <a:t>Trivial implementation of Jazelle</a:t>
            </a:r>
            <a:r>
              <a:rPr lang="hu-HU" altLang="en-US" sz="1300" b="1" baseline="30000" dirty="0" smtClean="0">
                <a:solidFill>
                  <a:srgbClr val="000000"/>
                </a:solidFill>
              </a:rPr>
              <a:t>1</a:t>
            </a:r>
            <a:r>
              <a:rPr lang="hu-HU" altLang="en-US" sz="1300" b="1" dirty="0" smtClean="0">
                <a:solidFill>
                  <a:srgbClr val="000000"/>
                </a:solidFill>
              </a:rPr>
              <a:t> </a:t>
            </a:r>
          </a:p>
        </p:txBody>
      </p:sp>
      <p:sp>
        <p:nvSpPr>
          <p:cNvPr id="11" name="Text Box 7"/>
          <p:cNvSpPr txBox="1">
            <a:spLocks noChangeArrowheads="1"/>
          </p:cNvSpPr>
          <p:nvPr/>
        </p:nvSpPr>
        <p:spPr bwMode="auto">
          <a:xfrm>
            <a:off x="5899628" y="3098429"/>
            <a:ext cx="269709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None/>
            </a:pPr>
            <a:r>
              <a:rPr lang="hu-HU" altLang="en-US" sz="1300" b="1" dirty="0" smtClean="0">
                <a:solidFill>
                  <a:srgbClr val="000000"/>
                </a:solidFill>
              </a:rPr>
              <a:t>Jazelle RCT (ThumbEE)</a:t>
            </a:r>
          </a:p>
          <a:p>
            <a:pPr algn="ctr">
              <a:spcBef>
                <a:spcPct val="0"/>
              </a:spcBef>
              <a:buClrTx/>
              <a:buSzTx/>
              <a:buFontTx/>
              <a:buNone/>
            </a:pPr>
            <a:r>
              <a:rPr lang="hu-HU" altLang="en-US" sz="1300" dirty="0" smtClean="0">
                <a:solidFill>
                  <a:srgbClr val="000000"/>
                </a:solidFill>
              </a:rPr>
              <a:t>Depricated, </a:t>
            </a:r>
          </a:p>
          <a:p>
            <a:pPr algn="ctr">
              <a:spcBef>
                <a:spcPct val="0"/>
              </a:spcBef>
              <a:buClrTx/>
              <a:buSzTx/>
              <a:buFontTx/>
              <a:buNone/>
            </a:pPr>
            <a:r>
              <a:rPr lang="hu-HU" altLang="en-US" sz="1300" dirty="0" smtClean="0">
                <a:solidFill>
                  <a:srgbClr val="000000"/>
                </a:solidFill>
              </a:rPr>
              <a:t>no more support</a:t>
            </a:r>
          </a:p>
          <a:p>
            <a:pPr algn="ctr">
              <a:spcBef>
                <a:spcPct val="0"/>
              </a:spcBef>
              <a:buClrTx/>
              <a:buSzTx/>
              <a:buFontTx/>
              <a:buNone/>
            </a:pPr>
            <a:r>
              <a:rPr lang="hu-HU" altLang="en-US" sz="1300" dirty="0" smtClean="0">
                <a:solidFill>
                  <a:srgbClr val="000000"/>
                </a:solidFill>
              </a:rPr>
              <a:t>in ARMv8 processors</a:t>
            </a:r>
          </a:p>
        </p:txBody>
      </p:sp>
      <p:sp>
        <p:nvSpPr>
          <p:cNvPr id="14" name="Right Arrow 13"/>
          <p:cNvSpPr/>
          <p:nvPr/>
        </p:nvSpPr>
        <p:spPr bwMode="auto">
          <a:xfrm>
            <a:off x="5625955" y="3113965"/>
            <a:ext cx="360000" cy="252000"/>
          </a:xfrm>
          <a:prstGeom prst="rightArrow">
            <a:avLst/>
          </a:prstGeom>
          <a:solidFill>
            <a:srgbClr val="FF0000"/>
          </a:solidFill>
          <a:ln w="9525" cap="flat" cmpd="sng" algn="ctr">
            <a:solidFill>
              <a:srgbClr val="FF0000"/>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cxnSp>
        <p:nvCxnSpPr>
          <p:cNvPr id="16" name="Straight Connector 15"/>
          <p:cNvCxnSpPr/>
          <p:nvPr/>
        </p:nvCxnSpPr>
        <p:spPr bwMode="auto">
          <a:xfrm flipH="1">
            <a:off x="6571497" y="3023955"/>
            <a:ext cx="1440000" cy="1010368"/>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6571657" y="3068960"/>
            <a:ext cx="1440000" cy="999984"/>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Left Brace 7"/>
          <p:cNvSpPr/>
          <p:nvPr/>
        </p:nvSpPr>
        <p:spPr bwMode="auto">
          <a:xfrm>
            <a:off x="2598179" y="1350085"/>
            <a:ext cx="253770" cy="2844000"/>
          </a:xfrm>
          <a:prstGeom prst="leftBrace">
            <a:avLst>
              <a:gd name="adj1" fmla="val 8333"/>
              <a:gd name="adj2" fmla="val 5114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smtClean="0">
              <a:solidFill>
                <a:srgbClr val="000000"/>
              </a:solidFill>
            </a:endParaRPr>
          </a:p>
        </p:txBody>
      </p:sp>
      <p:sp>
        <p:nvSpPr>
          <p:cNvPr id="24" name="TextBox 23"/>
          <p:cNvSpPr txBox="1"/>
          <p:nvPr/>
        </p:nvSpPr>
        <p:spPr>
          <a:xfrm>
            <a:off x="2833612" y="3383995"/>
            <a:ext cx="3082057" cy="892552"/>
          </a:xfrm>
          <a:prstGeom prst="rect">
            <a:avLst/>
          </a:prstGeom>
          <a:noFill/>
        </p:spPr>
        <p:txBody>
          <a:bodyPr wrap="square" rtlCol="0">
            <a:spAutoFit/>
          </a:bodyPr>
          <a:lstStyle/>
          <a:p>
            <a:pPr algn="ctr"/>
            <a:r>
              <a:rPr lang="hu-HU" sz="1300" dirty="0" smtClean="0"/>
              <a:t>Speeds up</a:t>
            </a:r>
            <a:r>
              <a:rPr lang="en-US" sz="1300" dirty="0" smtClean="0"/>
              <a:t> </a:t>
            </a:r>
            <a:r>
              <a:rPr lang="hu-HU" sz="1300" dirty="0" smtClean="0"/>
              <a:t>bytecode execution</a:t>
            </a:r>
          </a:p>
          <a:p>
            <a:pPr algn="ctr"/>
            <a:r>
              <a:rPr lang="hu-HU" sz="1300" dirty="0" smtClean="0"/>
              <a:t>with </a:t>
            </a:r>
            <a:r>
              <a:rPr lang="en-US" sz="1300" dirty="0" smtClean="0"/>
              <a:t>JIT</a:t>
            </a:r>
            <a:r>
              <a:rPr lang="hu-HU" sz="1300" dirty="0" smtClean="0"/>
              <a:t> or</a:t>
            </a:r>
            <a:r>
              <a:rPr lang="en-US" sz="1300" dirty="0" smtClean="0"/>
              <a:t> </a:t>
            </a:r>
            <a:r>
              <a:rPr lang="en-US" sz="1300" dirty="0"/>
              <a:t>AOT </a:t>
            </a:r>
            <a:r>
              <a:rPr lang="en-US" sz="1300" dirty="0" smtClean="0"/>
              <a:t>compilation</a:t>
            </a:r>
            <a:r>
              <a:rPr lang="hu-HU" sz="1300" dirty="0" smtClean="0"/>
              <a:t>.</a:t>
            </a:r>
          </a:p>
          <a:p>
            <a:pPr algn="ctr"/>
            <a:r>
              <a:rPr lang="hu-HU" sz="1300" dirty="0" smtClean="0"/>
              <a:t>Possible use for</a:t>
            </a:r>
            <a:r>
              <a:rPr lang="en-US" sz="1300" dirty="0" smtClean="0"/>
              <a:t> </a:t>
            </a:r>
            <a:r>
              <a:rPr lang="en-US" sz="1300" dirty="0"/>
              <a:t>Java, .NET MSIL</a:t>
            </a:r>
            <a:r>
              <a:rPr lang="en-US" sz="1300" dirty="0" smtClean="0"/>
              <a:t>,</a:t>
            </a:r>
            <a:endParaRPr lang="hu-HU" sz="1300" dirty="0" smtClean="0"/>
          </a:p>
          <a:p>
            <a:pPr algn="ctr"/>
            <a:r>
              <a:rPr lang="en-US" sz="1300" dirty="0" smtClean="0"/>
              <a:t> Python</a:t>
            </a:r>
            <a:r>
              <a:rPr lang="hu-HU" sz="1300" dirty="0" smtClean="0"/>
              <a:t>,</a:t>
            </a:r>
            <a:r>
              <a:rPr lang="en-US" sz="1300" dirty="0" smtClean="0"/>
              <a:t> Perl</a:t>
            </a:r>
            <a:r>
              <a:rPr lang="hu-HU" sz="1300" dirty="0" smtClean="0"/>
              <a:t> etc</a:t>
            </a:r>
            <a:r>
              <a:rPr lang="en-US" sz="1300" dirty="0" smtClean="0"/>
              <a:t>.</a:t>
            </a:r>
            <a:endParaRPr lang="en-US" sz="1300" dirty="0"/>
          </a:p>
        </p:txBody>
      </p:sp>
      <p:sp>
        <p:nvSpPr>
          <p:cNvPr id="29" name="Lekerekített téglalap 7"/>
          <p:cNvSpPr/>
          <p:nvPr/>
        </p:nvSpPr>
        <p:spPr>
          <a:xfrm>
            <a:off x="3845582" y="4793788"/>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FFFFFF"/>
                </a:solidFill>
                <a:ea typeface="Verdana" panose="020B0604030504040204" pitchFamily="34" charset="0"/>
                <a:cs typeface="Verdana" panose="020B0604030504040204" pitchFamily="34" charset="0"/>
              </a:rPr>
              <a:t>ARMv7-A</a:t>
            </a:r>
          </a:p>
          <a:p>
            <a:pPr algn="ctr"/>
            <a:r>
              <a:rPr lang="hu-HU" sz="1050" dirty="0" smtClean="0">
                <a:solidFill>
                  <a:srgbClr val="FFFFFF"/>
                </a:solidFill>
                <a:ea typeface="Verdana" panose="020B0604030504040204" pitchFamily="34" charset="0"/>
                <a:cs typeface="Verdana" panose="020B0604030504040204" pitchFamily="34" charset="0"/>
              </a:rPr>
              <a:t>Issue A</a:t>
            </a:r>
            <a:endParaRPr lang="hu-HU" sz="1050" dirty="0">
              <a:solidFill>
                <a:srgbClr val="FFFFFF"/>
              </a:solidFill>
              <a:ea typeface="Verdana" panose="020B0604030504040204" pitchFamily="34" charset="0"/>
              <a:cs typeface="Verdana" panose="020B0604030504040204" pitchFamily="34" charset="0"/>
            </a:endParaRPr>
          </a:p>
        </p:txBody>
      </p:sp>
      <p:sp>
        <p:nvSpPr>
          <p:cNvPr id="33" name="TextBox 32"/>
          <p:cNvSpPr txBox="1"/>
          <p:nvPr/>
        </p:nvSpPr>
        <p:spPr>
          <a:xfrm>
            <a:off x="3855768" y="5269667"/>
            <a:ext cx="1015471" cy="461665"/>
          </a:xfrm>
          <a:prstGeom prst="rect">
            <a:avLst/>
          </a:prstGeom>
          <a:noFill/>
        </p:spPr>
        <p:txBody>
          <a:bodyPr wrap="none" rtlCol="0">
            <a:spAutoFit/>
          </a:bodyPr>
          <a:lstStyle/>
          <a:p>
            <a:pPr algn="ctr"/>
            <a:r>
              <a:rPr lang="en-US" sz="1200" dirty="0" smtClean="0">
                <a:solidFill>
                  <a:srgbClr val="000000"/>
                </a:solidFill>
              </a:rPr>
              <a:t>Cortex-A</a:t>
            </a:r>
            <a:r>
              <a:rPr lang="hu-HU" sz="1200" dirty="0" smtClean="0">
                <a:solidFill>
                  <a:srgbClr val="000000"/>
                </a:solidFill>
              </a:rPr>
              <a:t>8 </a:t>
            </a:r>
            <a:endParaRPr lang="en-US" sz="1200" dirty="0">
              <a:solidFill>
                <a:srgbClr val="000000"/>
              </a:solidFill>
            </a:endParaRPr>
          </a:p>
          <a:p>
            <a:pPr algn="ctr"/>
            <a:r>
              <a:rPr lang="en-US" sz="1200" dirty="0">
                <a:solidFill>
                  <a:srgbClr val="000000"/>
                </a:solidFill>
              </a:rPr>
              <a:t>(</a:t>
            </a:r>
            <a:r>
              <a:rPr lang="en-US" sz="1200" dirty="0" smtClean="0">
                <a:solidFill>
                  <a:srgbClr val="000000"/>
                </a:solidFill>
              </a:rPr>
              <a:t>200</a:t>
            </a:r>
            <a:r>
              <a:rPr lang="hu-HU" sz="1200" dirty="0" smtClean="0">
                <a:solidFill>
                  <a:srgbClr val="000000"/>
                </a:solidFill>
              </a:rPr>
              <a:t>5</a:t>
            </a:r>
            <a:r>
              <a:rPr lang="en-US" sz="1200" dirty="0" smtClean="0">
                <a:solidFill>
                  <a:srgbClr val="000000"/>
                </a:solidFill>
              </a:rPr>
              <a:t>)</a:t>
            </a:r>
            <a:endParaRPr lang="en-US" sz="1200" dirty="0">
              <a:solidFill>
                <a:srgbClr val="000000"/>
              </a:solidFill>
            </a:endParaRPr>
          </a:p>
        </p:txBody>
      </p:sp>
      <p:sp>
        <p:nvSpPr>
          <p:cNvPr id="36" name="Lekerekített téglalap 7"/>
          <p:cNvSpPr/>
          <p:nvPr/>
        </p:nvSpPr>
        <p:spPr>
          <a:xfrm>
            <a:off x="6571497" y="4802246"/>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FFFFFF"/>
                </a:solidFill>
                <a:ea typeface="Verdana" panose="020B0604030504040204" pitchFamily="34" charset="0"/>
                <a:cs typeface="Verdana" panose="020B0604030504040204" pitchFamily="34" charset="0"/>
              </a:rPr>
              <a:t>ARMv7-A</a:t>
            </a:r>
          </a:p>
          <a:p>
            <a:pPr algn="ctr"/>
            <a:r>
              <a:rPr lang="hu-HU" sz="1050" dirty="0" smtClean="0">
                <a:solidFill>
                  <a:srgbClr val="FFFFFF"/>
                </a:solidFill>
                <a:ea typeface="Verdana" panose="020B0604030504040204" pitchFamily="34" charset="0"/>
                <a:cs typeface="Verdana" panose="020B0604030504040204" pitchFamily="34" charset="0"/>
              </a:rPr>
              <a:t>Issue C</a:t>
            </a:r>
            <a:endParaRPr lang="hu-HU" sz="1050" dirty="0">
              <a:solidFill>
                <a:srgbClr val="FFFFFF"/>
              </a:solidFill>
              <a:ea typeface="Verdana" panose="020B0604030504040204" pitchFamily="34" charset="0"/>
              <a:cs typeface="Verdana" panose="020B0604030504040204" pitchFamily="34" charset="0"/>
            </a:endParaRPr>
          </a:p>
        </p:txBody>
      </p:sp>
      <p:sp>
        <p:nvSpPr>
          <p:cNvPr id="37" name="TextBox 36"/>
          <p:cNvSpPr txBox="1"/>
          <p:nvPr/>
        </p:nvSpPr>
        <p:spPr>
          <a:xfrm>
            <a:off x="7587350" y="5278125"/>
            <a:ext cx="1485150" cy="461665"/>
          </a:xfrm>
          <a:prstGeom prst="rect">
            <a:avLst/>
          </a:prstGeom>
          <a:noFill/>
        </p:spPr>
        <p:txBody>
          <a:bodyPr wrap="none" rtlCol="0">
            <a:spAutoFit/>
          </a:bodyPr>
          <a:lstStyle/>
          <a:p>
            <a:pPr algn="ctr"/>
            <a:r>
              <a:rPr lang="en-US" sz="1200" dirty="0" smtClean="0">
                <a:solidFill>
                  <a:srgbClr val="000000"/>
                </a:solidFill>
              </a:rPr>
              <a:t>Cortex-A</a:t>
            </a:r>
            <a:r>
              <a:rPr lang="hu-HU" sz="1200" dirty="0" smtClean="0">
                <a:solidFill>
                  <a:srgbClr val="000000"/>
                </a:solidFill>
              </a:rPr>
              <a:t>57/A53 </a:t>
            </a:r>
            <a:endParaRPr lang="en-US" sz="1200" dirty="0">
              <a:solidFill>
                <a:srgbClr val="000000"/>
              </a:solidFill>
            </a:endParaRPr>
          </a:p>
          <a:p>
            <a:pPr algn="ctr"/>
            <a:r>
              <a:rPr lang="en-US" sz="1200" dirty="0">
                <a:solidFill>
                  <a:srgbClr val="000000"/>
                </a:solidFill>
              </a:rPr>
              <a:t>(</a:t>
            </a:r>
            <a:r>
              <a:rPr lang="en-US" sz="1200" dirty="0" smtClean="0">
                <a:solidFill>
                  <a:srgbClr val="000000"/>
                </a:solidFill>
              </a:rPr>
              <a:t>20</a:t>
            </a:r>
            <a:r>
              <a:rPr lang="hu-HU" sz="1200" dirty="0" smtClean="0">
                <a:solidFill>
                  <a:srgbClr val="000000"/>
                </a:solidFill>
              </a:rPr>
              <a:t>12</a:t>
            </a:r>
            <a:r>
              <a:rPr lang="en-US" sz="1200" dirty="0" smtClean="0">
                <a:solidFill>
                  <a:srgbClr val="000000"/>
                </a:solidFill>
              </a:rPr>
              <a:t>)</a:t>
            </a:r>
            <a:endParaRPr lang="en-US" sz="1200" dirty="0">
              <a:solidFill>
                <a:srgbClr val="000000"/>
              </a:solidFill>
            </a:endParaRPr>
          </a:p>
        </p:txBody>
      </p:sp>
      <p:sp>
        <p:nvSpPr>
          <p:cNvPr id="39" name="Lekerekített téglalap 7"/>
          <p:cNvSpPr/>
          <p:nvPr/>
        </p:nvSpPr>
        <p:spPr>
          <a:xfrm>
            <a:off x="7767606" y="4794685"/>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FFFFFF"/>
                </a:solidFill>
                <a:ea typeface="Verdana" panose="020B0604030504040204" pitchFamily="34" charset="0"/>
                <a:cs typeface="Verdana" panose="020B0604030504040204" pitchFamily="34" charset="0"/>
              </a:rPr>
              <a:t>ARMv8</a:t>
            </a:r>
            <a:endParaRPr lang="hu-HU" sz="1050" dirty="0">
              <a:solidFill>
                <a:srgbClr val="FFFFFF"/>
              </a:solidFill>
              <a:ea typeface="Verdana" panose="020B0604030504040204" pitchFamily="34" charset="0"/>
              <a:cs typeface="Verdana" panose="020B0604030504040204" pitchFamily="34" charset="0"/>
            </a:endParaRPr>
          </a:p>
        </p:txBody>
      </p:sp>
      <p:sp>
        <p:nvSpPr>
          <p:cNvPr id="41" name="TextBox 40"/>
          <p:cNvSpPr txBox="1"/>
          <p:nvPr/>
        </p:nvSpPr>
        <p:spPr>
          <a:xfrm>
            <a:off x="6790644" y="5469903"/>
            <a:ext cx="716863" cy="276999"/>
          </a:xfrm>
          <a:prstGeom prst="rect">
            <a:avLst/>
          </a:prstGeom>
          <a:noFill/>
        </p:spPr>
        <p:txBody>
          <a:bodyPr wrap="none" rtlCol="0">
            <a:spAutoFit/>
          </a:bodyPr>
          <a:lstStyle/>
          <a:p>
            <a:r>
              <a:rPr lang="hu-HU" sz="1200" dirty="0" smtClean="0"/>
              <a:t>(2011)</a:t>
            </a:r>
            <a:endParaRPr lang="en-US" sz="1200" dirty="0"/>
          </a:p>
        </p:txBody>
      </p:sp>
      <p:sp>
        <p:nvSpPr>
          <p:cNvPr id="43" name="TextBox 42"/>
          <p:cNvSpPr txBox="1"/>
          <p:nvPr/>
        </p:nvSpPr>
        <p:spPr>
          <a:xfrm>
            <a:off x="2969904" y="1516143"/>
            <a:ext cx="2817118" cy="830997"/>
          </a:xfrm>
          <a:prstGeom prst="rect">
            <a:avLst/>
          </a:prstGeom>
          <a:noFill/>
        </p:spPr>
        <p:txBody>
          <a:bodyPr wrap="none" rtlCol="0">
            <a:spAutoFit/>
          </a:bodyPr>
          <a:lstStyle/>
          <a:p>
            <a:pPr algn="ctr"/>
            <a:r>
              <a:rPr lang="hu-HU" sz="1200" dirty="0" smtClean="0"/>
              <a:t>Does not </a:t>
            </a:r>
            <a:r>
              <a:rPr lang="en-US" sz="1200" dirty="0" smtClean="0"/>
              <a:t>accelerate </a:t>
            </a:r>
            <a:r>
              <a:rPr lang="en-US" sz="1200" dirty="0"/>
              <a:t>the </a:t>
            </a:r>
            <a:r>
              <a:rPr lang="en-US" sz="1200" dirty="0" smtClean="0"/>
              <a:t>execution</a:t>
            </a:r>
            <a:endParaRPr lang="hu-HU" sz="1200" dirty="0" smtClean="0"/>
          </a:p>
          <a:p>
            <a:pPr algn="ctr"/>
            <a:r>
              <a:rPr lang="en-US" sz="1200" dirty="0" smtClean="0"/>
              <a:t> </a:t>
            </a:r>
            <a:r>
              <a:rPr lang="en-US" sz="1200" dirty="0"/>
              <a:t>of </a:t>
            </a:r>
            <a:r>
              <a:rPr lang="en-US" sz="1200" dirty="0" smtClean="0"/>
              <a:t>bytecodes</a:t>
            </a:r>
            <a:r>
              <a:rPr lang="en-US" sz="1200" dirty="0"/>
              <a:t>, </a:t>
            </a:r>
            <a:endParaRPr lang="hu-HU" sz="1200" dirty="0" smtClean="0"/>
          </a:p>
          <a:p>
            <a:pPr algn="ctr"/>
            <a:r>
              <a:rPr lang="hu-HU" sz="1200" dirty="0" smtClean="0"/>
              <a:t>  </a:t>
            </a:r>
            <a:r>
              <a:rPr lang="en-US" sz="1200" dirty="0" smtClean="0"/>
              <a:t>the </a:t>
            </a:r>
            <a:r>
              <a:rPr lang="en-US" sz="1200" dirty="0"/>
              <a:t>JVM uses software </a:t>
            </a:r>
            <a:r>
              <a:rPr lang="en-US" sz="1200" dirty="0" smtClean="0"/>
              <a:t>routines</a:t>
            </a:r>
            <a:endParaRPr lang="hu-HU" sz="1200" dirty="0" smtClean="0"/>
          </a:p>
          <a:p>
            <a:pPr algn="ctr"/>
            <a:r>
              <a:rPr lang="en-US" sz="1200" dirty="0" smtClean="0"/>
              <a:t> </a:t>
            </a:r>
            <a:r>
              <a:rPr lang="en-US" sz="1200" dirty="0"/>
              <a:t>to </a:t>
            </a:r>
            <a:r>
              <a:rPr lang="en-US" sz="1200" dirty="0" smtClean="0"/>
              <a:t>execute</a:t>
            </a:r>
            <a:r>
              <a:rPr lang="hu-HU" sz="1200" dirty="0" smtClean="0"/>
              <a:t> them.</a:t>
            </a:r>
            <a:endParaRPr lang="en-US" sz="1200" dirty="0"/>
          </a:p>
        </p:txBody>
      </p:sp>
      <p:sp>
        <p:nvSpPr>
          <p:cNvPr id="47" name="TextBox 46"/>
          <p:cNvSpPr txBox="1"/>
          <p:nvPr/>
        </p:nvSpPr>
        <p:spPr>
          <a:xfrm>
            <a:off x="3742678" y="4351747"/>
            <a:ext cx="1215397" cy="276999"/>
          </a:xfrm>
          <a:prstGeom prst="rect">
            <a:avLst/>
          </a:prstGeom>
          <a:noFill/>
        </p:spPr>
        <p:txBody>
          <a:bodyPr wrap="none" rtlCol="0">
            <a:spAutoFit/>
          </a:bodyPr>
          <a:lstStyle/>
          <a:p>
            <a:r>
              <a:rPr lang="hu-HU" sz="1200" i="1" dirty="0" smtClean="0"/>
              <a:t>Section 2.4.3</a:t>
            </a:r>
            <a:endParaRPr lang="en-US" sz="1200" i="1" dirty="0"/>
          </a:p>
        </p:txBody>
      </p:sp>
      <p:sp>
        <p:nvSpPr>
          <p:cNvPr id="48" name="TextBox 47"/>
          <p:cNvSpPr txBox="1"/>
          <p:nvPr/>
        </p:nvSpPr>
        <p:spPr>
          <a:xfrm>
            <a:off x="3761663" y="2348880"/>
            <a:ext cx="1215397" cy="276999"/>
          </a:xfrm>
          <a:prstGeom prst="rect">
            <a:avLst/>
          </a:prstGeom>
          <a:noFill/>
        </p:spPr>
        <p:txBody>
          <a:bodyPr wrap="none" rtlCol="0">
            <a:spAutoFit/>
          </a:bodyPr>
          <a:lstStyle/>
          <a:p>
            <a:r>
              <a:rPr lang="hu-HU" sz="1200" i="1" dirty="0" smtClean="0"/>
              <a:t>Section 2.4.4</a:t>
            </a:r>
            <a:endParaRPr lang="en-US" sz="1200" i="1" dirty="0"/>
          </a:p>
        </p:txBody>
      </p:sp>
      <p:sp>
        <p:nvSpPr>
          <p:cNvPr id="49" name="TextBox 48"/>
          <p:cNvSpPr txBox="1"/>
          <p:nvPr/>
        </p:nvSpPr>
        <p:spPr>
          <a:xfrm>
            <a:off x="4134307" y="2584791"/>
            <a:ext cx="452368" cy="461665"/>
          </a:xfrm>
          <a:prstGeom prst="rect">
            <a:avLst/>
          </a:prstGeom>
          <a:noFill/>
        </p:spPr>
        <p:txBody>
          <a:bodyPr wrap="none" rtlCol="0">
            <a:spAutoFit/>
          </a:bodyPr>
          <a:lstStyle/>
          <a:p>
            <a:r>
              <a:rPr lang="hu-HU" sz="2400" b="1" dirty="0" smtClean="0">
                <a:solidFill>
                  <a:srgbClr val="FF0000"/>
                </a:solidFill>
              </a:rPr>
              <a:t>+</a:t>
            </a:r>
            <a:endParaRPr lang="en-US" sz="2400" b="1" dirty="0">
              <a:solidFill>
                <a:srgbClr val="FF0000"/>
              </a:solidFill>
            </a:endParaRPr>
          </a:p>
        </p:txBody>
      </p:sp>
      <p:sp>
        <p:nvSpPr>
          <p:cNvPr id="50" name="TextBox 49"/>
          <p:cNvSpPr txBox="1"/>
          <p:nvPr/>
        </p:nvSpPr>
        <p:spPr>
          <a:xfrm>
            <a:off x="341313" y="6399330"/>
            <a:ext cx="8767657" cy="292388"/>
          </a:xfrm>
          <a:prstGeom prst="rect">
            <a:avLst/>
          </a:prstGeom>
          <a:noFill/>
        </p:spPr>
        <p:txBody>
          <a:bodyPr wrap="none" rtlCol="0">
            <a:spAutoFit/>
          </a:bodyPr>
          <a:lstStyle/>
          <a:p>
            <a:r>
              <a:rPr lang="hu-HU" sz="1300" baseline="30000" dirty="0" smtClean="0"/>
              <a:t>1</a:t>
            </a:r>
            <a:r>
              <a:rPr lang="hu-HU" sz="1300" dirty="0" smtClean="0"/>
              <a:t>A few ARMv7 processors, such as the Cortex-A5 and the Cortex-A9 support Jazelle DBX as an option. </a:t>
            </a:r>
            <a:endParaRPr lang="en-US" sz="1300" dirty="0"/>
          </a:p>
        </p:txBody>
      </p:sp>
      <p:sp>
        <p:nvSpPr>
          <p:cNvPr id="34" name="TextBox 33"/>
          <p:cNvSpPr txBox="1"/>
          <p:nvPr/>
        </p:nvSpPr>
        <p:spPr>
          <a:xfrm>
            <a:off x="182539" y="644772"/>
            <a:ext cx="3609193" cy="369332"/>
          </a:xfrm>
          <a:prstGeom prst="rect">
            <a:avLst/>
          </a:prstGeom>
          <a:noFill/>
        </p:spPr>
        <p:txBody>
          <a:bodyPr wrap="none" rtlCol="0">
            <a:spAutoFit/>
          </a:bodyPr>
          <a:lstStyle/>
          <a:p>
            <a:r>
              <a:rPr lang="hu-HU" dirty="0" smtClean="0">
                <a:solidFill>
                  <a:srgbClr val="2D2D8A"/>
                </a:solidFill>
              </a:rPr>
              <a:t>2.4.2 </a:t>
            </a:r>
            <a:r>
              <a:rPr lang="en-US" dirty="0" err="1" smtClean="0">
                <a:solidFill>
                  <a:srgbClr val="2D2D8A"/>
                </a:solidFill>
              </a:rPr>
              <a:t>Jazelle</a:t>
            </a:r>
            <a:r>
              <a:rPr lang="hu-HU" dirty="0" smtClean="0">
                <a:solidFill>
                  <a:srgbClr val="2D2D8A"/>
                </a:solidFill>
              </a:rPr>
              <a:t> (Jazelle DBX) -1</a:t>
            </a:r>
            <a:endParaRPr lang="en-US" dirty="0">
              <a:solidFill>
                <a:srgbClr val="2D2D8A"/>
              </a:solidFill>
            </a:endParaRPr>
          </a:p>
        </p:txBody>
      </p:sp>
      <p:grpSp>
        <p:nvGrpSpPr>
          <p:cNvPr id="4" name="Group 3"/>
          <p:cNvGrpSpPr/>
          <p:nvPr/>
        </p:nvGrpSpPr>
        <p:grpSpPr>
          <a:xfrm>
            <a:off x="134672" y="2584792"/>
            <a:ext cx="2488907" cy="3357520"/>
            <a:chOff x="134672" y="2584792"/>
            <a:chExt cx="2488907" cy="3357520"/>
          </a:xfrm>
        </p:grpSpPr>
        <p:sp>
          <p:nvSpPr>
            <p:cNvPr id="3" name="Text Box 7"/>
            <p:cNvSpPr txBox="1">
              <a:spLocks noChangeArrowheads="1"/>
            </p:cNvSpPr>
            <p:nvPr/>
          </p:nvSpPr>
          <p:spPr bwMode="auto">
            <a:xfrm>
              <a:off x="212898" y="2663915"/>
              <a:ext cx="220524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None/>
              </a:pPr>
              <a:r>
                <a:rPr lang="hu-HU" altLang="en-US" sz="1300" b="1" dirty="0" smtClean="0">
                  <a:solidFill>
                    <a:srgbClr val="000000"/>
                  </a:solidFill>
                </a:rPr>
                <a:t>Jazelle</a:t>
              </a:r>
            </a:p>
            <a:p>
              <a:pPr algn="ctr">
                <a:spcBef>
                  <a:spcPct val="0"/>
                </a:spcBef>
                <a:buClrTx/>
                <a:buSzTx/>
                <a:buNone/>
              </a:pPr>
              <a:r>
                <a:rPr lang="hu-HU" altLang="en-US" sz="1300" b="1" dirty="0" smtClean="0">
                  <a:solidFill>
                    <a:srgbClr val="000000"/>
                  </a:solidFill>
                </a:rPr>
                <a:t>(Jazelle DBX)</a:t>
              </a:r>
              <a:endParaRPr lang="en-US" altLang="en-US" sz="1300" dirty="0">
                <a:solidFill>
                  <a:srgbClr val="000000"/>
                </a:solidFill>
              </a:endParaRPr>
            </a:p>
          </p:txBody>
        </p:sp>
        <p:sp>
          <p:nvSpPr>
            <p:cNvPr id="12" name="Right Arrow 11"/>
            <p:cNvSpPr/>
            <p:nvPr/>
          </p:nvSpPr>
          <p:spPr bwMode="auto">
            <a:xfrm>
              <a:off x="2116002" y="2689943"/>
              <a:ext cx="360000" cy="252000"/>
            </a:xfrm>
            <a:prstGeom prst="rightArrow">
              <a:avLst/>
            </a:prstGeom>
            <a:solidFill>
              <a:srgbClr val="FF0000"/>
            </a:solidFill>
            <a:ln w="9525" cap="flat" cmpd="sng" algn="ctr">
              <a:solidFill>
                <a:srgbClr val="FF0000"/>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23" name="TextBox 22"/>
            <p:cNvSpPr txBox="1"/>
            <p:nvPr/>
          </p:nvSpPr>
          <p:spPr>
            <a:xfrm>
              <a:off x="259288" y="3248980"/>
              <a:ext cx="2273635" cy="1092607"/>
            </a:xfrm>
            <a:prstGeom prst="rect">
              <a:avLst/>
            </a:prstGeom>
            <a:noFill/>
          </p:spPr>
          <p:txBody>
            <a:bodyPr wrap="none" rtlCol="0">
              <a:spAutoFit/>
            </a:bodyPr>
            <a:lstStyle/>
            <a:p>
              <a:pPr algn="ctr"/>
              <a:r>
                <a:rPr lang="hu-HU" sz="1300" dirty="0" smtClean="0"/>
                <a:t>Speeds up the exe</a:t>
              </a:r>
              <a:r>
                <a:rPr lang="en-US" sz="1300" dirty="0" err="1" smtClean="0"/>
                <a:t>cution</a:t>
              </a:r>
              <a:endParaRPr lang="hu-HU" sz="1300" dirty="0" smtClean="0"/>
            </a:p>
            <a:p>
              <a:pPr algn="ctr"/>
              <a:r>
                <a:rPr lang="en-US" sz="1300" dirty="0" smtClean="0"/>
                <a:t> </a:t>
              </a:r>
              <a:r>
                <a:rPr lang="hu-HU" sz="1300" dirty="0" smtClean="0"/>
                <a:t>of Java bytecode</a:t>
              </a:r>
            </a:p>
            <a:p>
              <a:pPr algn="ctr"/>
              <a:r>
                <a:rPr lang="en-US" sz="1300" dirty="0" smtClean="0"/>
                <a:t>on </a:t>
              </a:r>
              <a:r>
                <a:rPr lang="en-US" sz="1300" dirty="0"/>
                <a:t>resource-constrained </a:t>
              </a:r>
              <a:endParaRPr lang="hu-HU" sz="1300" dirty="0" smtClean="0"/>
            </a:p>
            <a:p>
              <a:pPr algn="ctr"/>
              <a:r>
                <a:rPr lang="en-US" sz="1300" dirty="0" smtClean="0"/>
                <a:t>devices</a:t>
              </a:r>
              <a:r>
                <a:rPr lang="hu-HU" sz="1300" dirty="0" smtClean="0"/>
                <a:t> by partially</a:t>
              </a:r>
            </a:p>
            <a:p>
              <a:pPr algn="ctr"/>
              <a:r>
                <a:rPr lang="hu-HU" sz="1300" dirty="0" smtClean="0"/>
                <a:t>hardware support</a:t>
              </a:r>
              <a:r>
                <a:rPr lang="en-US" sz="1300" dirty="0" smtClean="0"/>
                <a:t>.</a:t>
              </a:r>
              <a:endParaRPr lang="en-US" sz="1300" dirty="0"/>
            </a:p>
          </p:txBody>
        </p:sp>
        <p:sp>
          <p:nvSpPr>
            <p:cNvPr id="26" name="Lekerekített téglalap 4"/>
            <p:cNvSpPr/>
            <p:nvPr/>
          </p:nvSpPr>
          <p:spPr>
            <a:xfrm>
              <a:off x="765972" y="4927521"/>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FFFFFF"/>
                  </a:solidFill>
                  <a:ea typeface="Verdana" panose="020B0604030504040204" pitchFamily="34" charset="0"/>
                  <a:cs typeface="Verdana" panose="020B0604030504040204" pitchFamily="34" charset="0"/>
                </a:rPr>
                <a:t>ARMv5TEJ</a:t>
              </a:r>
              <a:endParaRPr lang="hu-HU" sz="1050" dirty="0">
                <a:solidFill>
                  <a:srgbClr val="FFFFFF"/>
                </a:solidFill>
                <a:ea typeface="Verdana" panose="020B0604030504040204" pitchFamily="34" charset="0"/>
                <a:cs typeface="Verdana" panose="020B0604030504040204" pitchFamily="34" charset="0"/>
              </a:endParaRPr>
            </a:p>
          </p:txBody>
        </p:sp>
        <p:sp>
          <p:nvSpPr>
            <p:cNvPr id="31" name="TextBox 30"/>
            <p:cNvSpPr txBox="1"/>
            <p:nvPr/>
          </p:nvSpPr>
          <p:spPr>
            <a:xfrm>
              <a:off x="900987" y="5397605"/>
              <a:ext cx="821059" cy="461665"/>
            </a:xfrm>
            <a:prstGeom prst="rect">
              <a:avLst/>
            </a:prstGeom>
            <a:noFill/>
          </p:spPr>
          <p:txBody>
            <a:bodyPr wrap="none" rtlCol="0">
              <a:spAutoFit/>
            </a:bodyPr>
            <a:lstStyle/>
            <a:p>
              <a:pPr algn="ctr"/>
              <a:r>
                <a:rPr lang="en-US" sz="1200" dirty="0">
                  <a:solidFill>
                    <a:srgbClr val="000000"/>
                  </a:solidFill>
                </a:rPr>
                <a:t>ARM926</a:t>
              </a:r>
            </a:p>
            <a:p>
              <a:pPr algn="ctr"/>
              <a:r>
                <a:rPr lang="en-US" sz="1200" dirty="0">
                  <a:solidFill>
                    <a:srgbClr val="000000"/>
                  </a:solidFill>
                </a:rPr>
                <a:t>(</a:t>
              </a:r>
              <a:r>
                <a:rPr lang="en-US" sz="1200" dirty="0" smtClean="0">
                  <a:solidFill>
                    <a:srgbClr val="000000"/>
                  </a:solidFill>
                </a:rPr>
                <a:t>200</a:t>
              </a:r>
              <a:r>
                <a:rPr lang="hu-HU" sz="1200" dirty="0" smtClean="0">
                  <a:solidFill>
                    <a:srgbClr val="000000"/>
                  </a:solidFill>
                </a:rPr>
                <a:t>1</a:t>
              </a:r>
              <a:r>
                <a:rPr lang="en-US" sz="1200" dirty="0" smtClean="0">
                  <a:solidFill>
                    <a:srgbClr val="000000"/>
                  </a:solidFill>
                </a:rPr>
                <a:t>)</a:t>
              </a:r>
              <a:endParaRPr lang="en-US" sz="1200" dirty="0">
                <a:solidFill>
                  <a:srgbClr val="000000"/>
                </a:solidFill>
              </a:endParaRPr>
            </a:p>
          </p:txBody>
        </p:sp>
        <p:sp>
          <p:nvSpPr>
            <p:cNvPr id="42" name="TextBox 41"/>
            <p:cNvSpPr txBox="1"/>
            <p:nvPr/>
          </p:nvSpPr>
          <p:spPr>
            <a:xfrm>
              <a:off x="225777" y="5398979"/>
              <a:ext cx="490840" cy="276999"/>
            </a:xfrm>
            <a:prstGeom prst="rect">
              <a:avLst/>
            </a:prstGeom>
            <a:noFill/>
          </p:spPr>
          <p:txBody>
            <a:bodyPr wrap="none" rtlCol="0">
              <a:spAutoFit/>
            </a:bodyPr>
            <a:lstStyle/>
            <a:p>
              <a:r>
                <a:rPr lang="hu-HU" sz="1200" i="1" dirty="0" smtClean="0"/>
                <a:t>E.g.</a:t>
              </a:r>
              <a:endParaRPr lang="en-US" sz="1200" i="1" dirty="0"/>
            </a:p>
          </p:txBody>
        </p:sp>
        <p:sp>
          <p:nvSpPr>
            <p:cNvPr id="46" name="TextBox 45"/>
            <p:cNvSpPr txBox="1"/>
            <p:nvPr/>
          </p:nvSpPr>
          <p:spPr>
            <a:xfrm>
              <a:off x="716617" y="4485480"/>
              <a:ext cx="1215397" cy="276999"/>
            </a:xfrm>
            <a:prstGeom prst="rect">
              <a:avLst/>
            </a:prstGeom>
            <a:noFill/>
          </p:spPr>
          <p:txBody>
            <a:bodyPr wrap="none" rtlCol="0">
              <a:spAutoFit/>
            </a:bodyPr>
            <a:lstStyle/>
            <a:p>
              <a:r>
                <a:rPr lang="hu-HU" sz="1200" i="1" dirty="0" smtClean="0"/>
                <a:t>Section 2.4.2</a:t>
              </a:r>
              <a:endParaRPr lang="en-US" sz="1200" i="1" dirty="0"/>
            </a:p>
          </p:txBody>
        </p:sp>
        <p:sp>
          <p:nvSpPr>
            <p:cNvPr id="2" name="Rounded Rectangle 1"/>
            <p:cNvSpPr/>
            <p:nvPr/>
          </p:nvSpPr>
          <p:spPr bwMode="auto">
            <a:xfrm>
              <a:off x="134672" y="2584792"/>
              <a:ext cx="2488907" cy="3357520"/>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grpSp>
    </p:spTree>
    <p:extLst>
      <p:ext uri="{BB962C8B-B14F-4D97-AF65-F5344CB8AC3E}">
        <p14:creationId xmlns:p14="http://schemas.microsoft.com/office/powerpoint/2010/main" val="419711602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2.4.2 </a:t>
            </a:r>
            <a:r>
              <a:rPr lang="en-US" dirty="0" err="1"/>
              <a:t>Jazelle</a:t>
            </a:r>
            <a:r>
              <a:rPr lang="en-US" dirty="0"/>
              <a:t> (</a:t>
            </a:r>
            <a:r>
              <a:rPr lang="en-US" dirty="0" err="1"/>
              <a:t>Jazelle</a:t>
            </a:r>
            <a:r>
              <a:rPr lang="en-US" dirty="0"/>
              <a:t> DBX) </a:t>
            </a:r>
            <a:r>
              <a:rPr lang="hu-HU" dirty="0" smtClean="0"/>
              <a:t>(2)</a:t>
            </a:r>
            <a:endParaRPr lang="en-US" dirty="0"/>
          </a:p>
        </p:txBody>
      </p:sp>
      <p:sp>
        <p:nvSpPr>
          <p:cNvPr id="6" name="TextBox 5"/>
          <p:cNvSpPr txBox="1"/>
          <p:nvPr/>
        </p:nvSpPr>
        <p:spPr>
          <a:xfrm>
            <a:off x="182539" y="644772"/>
            <a:ext cx="3631635" cy="369332"/>
          </a:xfrm>
          <a:prstGeom prst="rect">
            <a:avLst/>
          </a:prstGeom>
          <a:noFill/>
        </p:spPr>
        <p:txBody>
          <a:bodyPr wrap="none" rtlCol="0">
            <a:spAutoFit/>
          </a:bodyPr>
          <a:lstStyle/>
          <a:p>
            <a:r>
              <a:rPr lang="hu-HU" dirty="0" smtClean="0">
                <a:solidFill>
                  <a:srgbClr val="2D2D8A"/>
                </a:solidFill>
              </a:rPr>
              <a:t>2.4.2 </a:t>
            </a:r>
            <a:r>
              <a:rPr lang="en-US" dirty="0" err="1" smtClean="0">
                <a:solidFill>
                  <a:srgbClr val="2D2D8A"/>
                </a:solidFill>
              </a:rPr>
              <a:t>Jazelle</a:t>
            </a:r>
            <a:r>
              <a:rPr lang="hu-HU" dirty="0" smtClean="0">
                <a:solidFill>
                  <a:srgbClr val="2D2D8A"/>
                </a:solidFill>
              </a:rPr>
              <a:t> (Jazelle DBX) -2</a:t>
            </a:r>
            <a:endParaRPr lang="en-US" dirty="0">
              <a:solidFill>
                <a:srgbClr val="2D2D8A"/>
              </a:solidFill>
            </a:endParaRPr>
          </a:p>
        </p:txBody>
      </p:sp>
      <p:sp>
        <p:nvSpPr>
          <p:cNvPr id="9" name="TextBox 8"/>
          <p:cNvSpPr txBox="1"/>
          <p:nvPr/>
        </p:nvSpPr>
        <p:spPr>
          <a:xfrm>
            <a:off x="206514" y="998730"/>
            <a:ext cx="9046005" cy="584775"/>
          </a:xfrm>
          <a:prstGeom prst="rect">
            <a:avLst/>
          </a:prstGeom>
          <a:noFill/>
        </p:spPr>
        <p:txBody>
          <a:bodyPr wrap="square" rtlCol="0">
            <a:spAutoFit/>
          </a:bodyPr>
          <a:lstStyle/>
          <a:p>
            <a:r>
              <a:rPr lang="en-US" sz="1600" dirty="0" smtClean="0">
                <a:solidFill>
                  <a:srgbClr val="000000"/>
                </a:solidFill>
              </a:rPr>
              <a:t>It is ARM’s </a:t>
            </a:r>
            <a:r>
              <a:rPr lang="en-US" sz="1600" dirty="0" smtClean="0">
                <a:solidFill>
                  <a:srgbClr val="0070C0"/>
                </a:solidFill>
              </a:rPr>
              <a:t>third ISA option</a:t>
            </a:r>
            <a:r>
              <a:rPr lang="hu-HU" sz="1600" dirty="0" smtClean="0"/>
              <a:t>, introduced in the ARMv5TEJ ISA (in 2001), as indicated</a:t>
            </a:r>
          </a:p>
          <a:p>
            <a:pPr>
              <a:spcAft>
                <a:spcPts val="300"/>
              </a:spcAft>
            </a:pPr>
            <a:r>
              <a:rPr lang="hu-HU" sz="1600" dirty="0"/>
              <a:t> </a:t>
            </a:r>
            <a:r>
              <a:rPr lang="hu-HU" sz="1600" dirty="0" smtClean="0"/>
              <a:t>  below.</a:t>
            </a:r>
          </a:p>
        </p:txBody>
      </p:sp>
      <p:pic>
        <p:nvPicPr>
          <p:cNvPr id="10" name="Picture 2" descr="http://m.eet.com/media/1044424/JavaDBXPortHouseFig1.jpg"/>
          <p:cNvPicPr>
            <a:picLocks noChangeAspect="1" noChangeArrowheads="1"/>
          </p:cNvPicPr>
          <p:nvPr/>
        </p:nvPicPr>
        <p:blipFill rotWithShape="1">
          <a:blip r:embed="rId2">
            <a:extLst>
              <a:ext uri="{28A0092B-C50C-407E-A947-70E740481C1C}">
                <a14:useLocalDpi xmlns:a14="http://schemas.microsoft.com/office/drawing/2010/main" val="0"/>
              </a:ext>
            </a:extLst>
          </a:blip>
          <a:srcRect t="1556" b="2233"/>
          <a:stretch/>
        </p:blipFill>
        <p:spPr bwMode="auto">
          <a:xfrm>
            <a:off x="1915206" y="1448780"/>
            <a:ext cx="5132069" cy="411278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073713" y="5808077"/>
            <a:ext cx="7369774" cy="338554"/>
          </a:xfrm>
          <a:prstGeom prst="rect">
            <a:avLst/>
          </a:prstGeom>
          <a:noFill/>
        </p:spPr>
        <p:txBody>
          <a:bodyPr wrap="none" rtlCol="0">
            <a:spAutoFit/>
          </a:bodyPr>
          <a:lstStyle/>
          <a:p>
            <a:r>
              <a:rPr lang="en-US" sz="1600" smtClean="0">
                <a:solidFill>
                  <a:srgbClr val="000000"/>
                </a:solidFill>
              </a:rPr>
              <a:t>Figure: The </a:t>
            </a:r>
            <a:r>
              <a:rPr lang="en-US" sz="1600" err="1" smtClean="0">
                <a:solidFill>
                  <a:srgbClr val="000000"/>
                </a:solidFill>
              </a:rPr>
              <a:t>Jazelle</a:t>
            </a:r>
            <a:r>
              <a:rPr lang="en-US" sz="1600" smtClean="0">
                <a:solidFill>
                  <a:srgbClr val="000000"/>
                </a:solidFill>
              </a:rPr>
              <a:t> ISA extension as ARM’s third ISA alternative [</a:t>
            </a:r>
            <a:r>
              <a:rPr lang="hu-HU" sz="1600" smtClean="0">
                <a:solidFill>
                  <a:srgbClr val="000000"/>
                </a:solidFill>
              </a:rPr>
              <a:t>67</a:t>
            </a:r>
            <a:r>
              <a:rPr lang="en-US" sz="1600" smtClean="0">
                <a:solidFill>
                  <a:srgbClr val="000000"/>
                </a:solidFill>
              </a:rPr>
              <a:t>] </a:t>
            </a:r>
            <a:endParaRPr lang="en-US" sz="1600">
              <a:solidFill>
                <a:srgbClr val="000000"/>
              </a:solidFill>
            </a:endParaRPr>
          </a:p>
        </p:txBody>
      </p:sp>
      <p:sp>
        <p:nvSpPr>
          <p:cNvPr id="3" name="Rectangle 2"/>
          <p:cNvSpPr/>
          <p:nvPr/>
        </p:nvSpPr>
        <p:spPr>
          <a:xfrm>
            <a:off x="195263" y="6264315"/>
            <a:ext cx="8550612" cy="338554"/>
          </a:xfrm>
          <a:prstGeom prst="rect">
            <a:avLst/>
          </a:prstGeom>
        </p:spPr>
        <p:txBody>
          <a:bodyPr wrap="square">
            <a:spAutoFit/>
          </a:bodyPr>
          <a:lstStyle/>
          <a:p>
            <a:r>
              <a:rPr lang="hu-HU" sz="1600" dirty="0" err="1"/>
              <a:t>It</a:t>
            </a:r>
            <a:r>
              <a:rPr lang="hu-HU" sz="1600" dirty="0"/>
              <a:t> </a:t>
            </a:r>
            <a:r>
              <a:rPr lang="en-US" sz="1600" dirty="0">
                <a:solidFill>
                  <a:srgbClr val="000000"/>
                </a:solidFill>
              </a:rPr>
              <a:t>aims at </a:t>
            </a:r>
            <a:r>
              <a:rPr lang="en-US" sz="1600" dirty="0">
                <a:solidFill>
                  <a:srgbClr val="0070C0"/>
                </a:solidFill>
              </a:rPr>
              <a:t>accelerating the execution of Java </a:t>
            </a:r>
            <a:r>
              <a:rPr lang="en-US" sz="1600" dirty="0" smtClean="0">
                <a:solidFill>
                  <a:srgbClr val="0070C0"/>
                </a:solidFill>
              </a:rPr>
              <a:t>bytecode</a:t>
            </a:r>
            <a:r>
              <a:rPr lang="hu-HU" sz="1600" dirty="0" smtClean="0">
                <a:solidFill>
                  <a:srgbClr val="0070C0"/>
                </a:solidFill>
              </a:rPr>
              <a:t>.</a:t>
            </a:r>
            <a:endParaRPr lang="en-US" sz="1600" dirty="0">
              <a:solidFill>
                <a:srgbClr val="000000"/>
              </a:solidFill>
            </a:endParaRPr>
          </a:p>
        </p:txBody>
      </p:sp>
    </p:spTree>
    <p:extLst>
      <p:ext uri="{BB962C8B-B14F-4D97-AF65-F5344CB8AC3E}">
        <p14:creationId xmlns:p14="http://schemas.microsoft.com/office/powerpoint/2010/main" val="12269775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2.4.2 </a:t>
            </a:r>
            <a:r>
              <a:rPr lang="en-US" dirty="0" err="1"/>
              <a:t>Jazelle</a:t>
            </a:r>
            <a:r>
              <a:rPr lang="en-US" dirty="0"/>
              <a:t> (</a:t>
            </a:r>
            <a:r>
              <a:rPr lang="en-US" dirty="0" err="1"/>
              <a:t>Jazelle</a:t>
            </a:r>
            <a:r>
              <a:rPr lang="en-US" dirty="0"/>
              <a:t> DBX) </a:t>
            </a:r>
            <a:r>
              <a:rPr lang="hu-HU" dirty="0" smtClean="0"/>
              <a:t>(3)</a:t>
            </a:r>
            <a:endParaRPr lang="en-US" dirty="0"/>
          </a:p>
        </p:txBody>
      </p:sp>
      <p:sp>
        <p:nvSpPr>
          <p:cNvPr id="3" name="TextBox 2"/>
          <p:cNvSpPr txBox="1"/>
          <p:nvPr/>
        </p:nvSpPr>
        <p:spPr>
          <a:xfrm>
            <a:off x="116716" y="638690"/>
            <a:ext cx="1909049" cy="369332"/>
          </a:xfrm>
          <a:prstGeom prst="rect">
            <a:avLst/>
          </a:prstGeom>
          <a:noFill/>
        </p:spPr>
        <p:txBody>
          <a:bodyPr wrap="none" rtlCol="0">
            <a:spAutoFit/>
          </a:bodyPr>
          <a:lstStyle/>
          <a:p>
            <a:r>
              <a:rPr lang="hu-HU" dirty="0" smtClean="0">
                <a:solidFill>
                  <a:schemeClr val="accent6"/>
                </a:solidFill>
              </a:rPr>
              <a:t> Java bytecode</a:t>
            </a:r>
            <a:endParaRPr lang="en-US" dirty="0">
              <a:solidFill>
                <a:schemeClr val="accent6"/>
              </a:solidFill>
            </a:endParaRPr>
          </a:p>
        </p:txBody>
      </p:sp>
      <p:sp>
        <p:nvSpPr>
          <p:cNvPr id="4" name="TextBox 3"/>
          <p:cNvSpPr txBox="1"/>
          <p:nvPr/>
        </p:nvSpPr>
        <p:spPr>
          <a:xfrm>
            <a:off x="206515" y="969107"/>
            <a:ext cx="8598316" cy="1231106"/>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hu-HU" sz="1600" dirty="0" smtClean="0"/>
              <a:t>It is one kind of </a:t>
            </a:r>
            <a:r>
              <a:rPr lang="hu-HU" sz="1600" dirty="0" smtClean="0">
                <a:solidFill>
                  <a:srgbClr val="FF0000"/>
                </a:solidFill>
              </a:rPr>
              <a:t>bytecodes.</a:t>
            </a:r>
          </a:p>
          <a:p>
            <a:pPr marL="285750" indent="-285750">
              <a:buClr>
                <a:schemeClr val="tx1"/>
              </a:buClr>
              <a:buFont typeface="Arial" panose="020B0604020202020204" pitchFamily="34" charset="0"/>
              <a:buChar char="•"/>
            </a:pPr>
            <a:r>
              <a:rPr lang="hu-HU" sz="1600" dirty="0" smtClean="0">
                <a:solidFill>
                  <a:srgbClr val="FF0000"/>
                </a:solidFill>
              </a:rPr>
              <a:t>Bytecodes </a:t>
            </a:r>
            <a:r>
              <a:rPr lang="hu-HU" sz="1600" dirty="0" smtClean="0"/>
              <a:t>are</a:t>
            </a:r>
            <a:r>
              <a:rPr lang="hu-HU" sz="1600" dirty="0" smtClean="0">
                <a:solidFill>
                  <a:srgbClr val="FF0000"/>
                </a:solidFill>
              </a:rPr>
              <a:t> compact </a:t>
            </a:r>
            <a:r>
              <a:rPr lang="hu-HU" sz="1600" dirty="0" smtClean="0">
                <a:solidFill>
                  <a:srgbClr val="0070C0"/>
                </a:solidFill>
              </a:rPr>
              <a:t>1-byte codes written for a stack based </a:t>
            </a:r>
            <a:r>
              <a:rPr lang="hu-HU" sz="1600" dirty="0" smtClean="0">
                <a:solidFill>
                  <a:srgbClr val="FF0000"/>
                </a:solidFill>
              </a:rPr>
              <a:t>virtual machine</a:t>
            </a:r>
          </a:p>
          <a:p>
            <a:pPr>
              <a:spcAft>
                <a:spcPts val="600"/>
              </a:spcAft>
            </a:pPr>
            <a:r>
              <a:rPr lang="hu-HU" sz="1600" dirty="0">
                <a:solidFill>
                  <a:srgbClr val="0070C0"/>
                </a:solidFill>
              </a:rPr>
              <a:t> </a:t>
            </a:r>
            <a:r>
              <a:rPr lang="hu-HU" sz="1600" dirty="0" smtClean="0">
                <a:solidFill>
                  <a:srgbClr val="0070C0"/>
                </a:solidFill>
              </a:rPr>
              <a:t>     </a:t>
            </a:r>
            <a:r>
              <a:rPr lang="hu-HU" sz="1600" dirty="0" smtClean="0">
                <a:solidFill>
                  <a:srgbClr val="FF0000"/>
                </a:solidFill>
              </a:rPr>
              <a:t>(virtual ISA).</a:t>
            </a:r>
          </a:p>
          <a:p>
            <a:pPr>
              <a:spcAft>
                <a:spcPts val="600"/>
              </a:spcAft>
            </a:pPr>
            <a:r>
              <a:rPr lang="hu-HU" sz="1600" dirty="0" smtClean="0">
                <a:solidFill>
                  <a:srgbClr val="FF0000"/>
                </a:solidFill>
              </a:rPr>
              <a:t>    </a:t>
            </a:r>
            <a:r>
              <a:rPr lang="hu-HU" sz="1600" dirty="0" smtClean="0">
                <a:solidFill>
                  <a:srgbClr val="0070C0"/>
                </a:solidFill>
              </a:rPr>
              <a:t>All opcodes are one byte long followed by optional parameters.</a:t>
            </a:r>
            <a:r>
              <a:rPr lang="hu-HU" sz="1600" dirty="0" smtClean="0"/>
              <a:t>    </a:t>
            </a:r>
          </a:p>
        </p:txBody>
      </p:sp>
    </p:spTree>
    <p:extLst>
      <p:ext uri="{BB962C8B-B14F-4D97-AF65-F5344CB8AC3E}">
        <p14:creationId xmlns:p14="http://schemas.microsoft.com/office/powerpoint/2010/main" val="272462963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2.4.2 </a:t>
            </a:r>
            <a:r>
              <a:rPr lang="en-US" dirty="0" err="1"/>
              <a:t>Jazelle</a:t>
            </a:r>
            <a:r>
              <a:rPr lang="en-US" dirty="0"/>
              <a:t> (</a:t>
            </a:r>
            <a:r>
              <a:rPr lang="en-US" dirty="0" err="1"/>
              <a:t>Jazelle</a:t>
            </a:r>
            <a:r>
              <a:rPr lang="en-US" dirty="0"/>
              <a:t> DBX) </a:t>
            </a:r>
            <a:r>
              <a:rPr lang="hu-HU" dirty="0" smtClean="0"/>
              <a:t>(4)</a:t>
            </a:r>
            <a:endParaRPr lang="en-US" dirty="0"/>
          </a:p>
        </p:txBody>
      </p:sp>
      <p:pic>
        <p:nvPicPr>
          <p:cNvPr id="9218" name="Picture 2" descr="radare2 decompiling java bytecode"/>
          <p:cNvPicPr>
            <a:picLocks noChangeAspect="1" noChangeArrowheads="1"/>
          </p:cNvPicPr>
          <p:nvPr/>
        </p:nvPicPr>
        <p:blipFill rotWithShape="1">
          <a:blip r:embed="rId2">
            <a:extLst>
              <a:ext uri="{28A0092B-C50C-407E-A947-70E740481C1C}">
                <a14:useLocalDpi xmlns:a14="http://schemas.microsoft.com/office/drawing/2010/main" val="0"/>
              </a:ext>
            </a:extLst>
          </a:blip>
          <a:srcRect t="5368"/>
          <a:stretch/>
        </p:blipFill>
        <p:spPr bwMode="auto">
          <a:xfrm>
            <a:off x="2186735" y="728663"/>
            <a:ext cx="6795755" cy="61207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6043" y="634960"/>
            <a:ext cx="1984261" cy="646331"/>
          </a:xfrm>
          <a:prstGeom prst="rect">
            <a:avLst/>
          </a:prstGeom>
          <a:noFill/>
        </p:spPr>
        <p:txBody>
          <a:bodyPr wrap="none" rtlCol="0">
            <a:spAutoFit/>
          </a:bodyPr>
          <a:lstStyle/>
          <a:p>
            <a:r>
              <a:rPr lang="hu-HU" dirty="0" smtClean="0">
                <a:solidFill>
                  <a:schemeClr val="accent6"/>
                </a:solidFill>
              </a:rPr>
              <a:t>Part of a Java</a:t>
            </a:r>
          </a:p>
          <a:p>
            <a:r>
              <a:rPr lang="hu-HU" dirty="0" smtClean="0">
                <a:solidFill>
                  <a:schemeClr val="accent6"/>
                </a:solidFill>
              </a:rPr>
              <a:t>  </a:t>
            </a:r>
            <a:r>
              <a:rPr lang="hu-HU" dirty="0" err="1" smtClean="0">
                <a:solidFill>
                  <a:schemeClr val="accent6"/>
                </a:solidFill>
              </a:rPr>
              <a:t>bytecode</a:t>
            </a:r>
            <a:r>
              <a:rPr lang="hu-HU" dirty="0" smtClean="0">
                <a:solidFill>
                  <a:schemeClr val="accent6"/>
                </a:solidFill>
              </a:rPr>
              <a:t> </a:t>
            </a:r>
            <a:r>
              <a:rPr lang="hu-HU" dirty="0" smtClean="0"/>
              <a:t>[80]</a:t>
            </a:r>
            <a:endParaRPr lang="en-US" dirty="0"/>
          </a:p>
        </p:txBody>
      </p:sp>
    </p:spTree>
    <p:extLst>
      <p:ext uri="{BB962C8B-B14F-4D97-AF65-F5344CB8AC3E}">
        <p14:creationId xmlns:p14="http://schemas.microsoft.com/office/powerpoint/2010/main" val="352540543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2.4.2 </a:t>
            </a:r>
            <a:r>
              <a:rPr lang="en-US" dirty="0" err="1"/>
              <a:t>Jazelle</a:t>
            </a:r>
            <a:r>
              <a:rPr lang="en-US" dirty="0"/>
              <a:t> (</a:t>
            </a:r>
            <a:r>
              <a:rPr lang="en-US" dirty="0" err="1"/>
              <a:t>Jazelle</a:t>
            </a:r>
            <a:r>
              <a:rPr lang="en-US" dirty="0"/>
              <a:t> DBX) </a:t>
            </a:r>
            <a:r>
              <a:rPr lang="hu-HU" dirty="0" smtClean="0"/>
              <a:t>(5)</a:t>
            </a:r>
            <a:endParaRPr lang="en-US" dirty="0"/>
          </a:p>
        </p:txBody>
      </p:sp>
      <p:sp>
        <p:nvSpPr>
          <p:cNvPr id="3" name="TextBox 2"/>
          <p:cNvSpPr txBox="1"/>
          <p:nvPr/>
        </p:nvSpPr>
        <p:spPr>
          <a:xfrm>
            <a:off x="206515" y="644485"/>
            <a:ext cx="6017417" cy="369332"/>
          </a:xfrm>
          <a:prstGeom prst="rect">
            <a:avLst/>
          </a:prstGeom>
          <a:noFill/>
        </p:spPr>
        <p:txBody>
          <a:bodyPr wrap="none" rtlCol="0">
            <a:spAutoFit/>
          </a:bodyPr>
          <a:lstStyle/>
          <a:p>
            <a:r>
              <a:rPr lang="hu-HU" dirty="0" smtClean="0">
                <a:solidFill>
                  <a:schemeClr val="accent6"/>
                </a:solidFill>
              </a:rPr>
              <a:t>The computational model assumed for bytecodes</a:t>
            </a:r>
            <a:endParaRPr lang="en-US" dirty="0">
              <a:solidFill>
                <a:schemeClr val="accent6"/>
              </a:solidFill>
            </a:endParaRPr>
          </a:p>
        </p:txBody>
      </p:sp>
      <p:sp>
        <p:nvSpPr>
          <p:cNvPr id="4" name="TextBox 3"/>
          <p:cNvSpPr txBox="1"/>
          <p:nvPr/>
        </p:nvSpPr>
        <p:spPr>
          <a:xfrm>
            <a:off x="251520" y="1036830"/>
            <a:ext cx="8754320" cy="830997"/>
          </a:xfrm>
          <a:prstGeom prst="rect">
            <a:avLst/>
          </a:prstGeom>
          <a:noFill/>
        </p:spPr>
        <p:txBody>
          <a:bodyPr wrap="none" rtlCol="0">
            <a:spAutoFit/>
          </a:bodyPr>
          <a:lstStyle/>
          <a:p>
            <a:pPr marL="285750" indent="-285750">
              <a:buFont typeface="Arial" panose="020B0604020202020204" pitchFamily="34" charset="0"/>
              <a:buChar char="•"/>
            </a:pPr>
            <a:r>
              <a:rPr lang="hu-HU" sz="1600" dirty="0" smtClean="0"/>
              <a:t>The </a:t>
            </a:r>
            <a:r>
              <a:rPr lang="hu-HU" sz="1600" dirty="0" smtClean="0">
                <a:solidFill>
                  <a:srgbClr val="FF0000"/>
                </a:solidFill>
              </a:rPr>
              <a:t>computational model </a:t>
            </a:r>
            <a:r>
              <a:rPr lang="hu-HU" sz="1600" dirty="0" smtClean="0"/>
              <a:t>of bytecodes presumes a </a:t>
            </a:r>
            <a:r>
              <a:rPr lang="hu-HU" sz="1600" dirty="0" smtClean="0">
                <a:solidFill>
                  <a:srgbClr val="FF0000"/>
                </a:solidFill>
              </a:rPr>
              <a:t>stack based execution</a:t>
            </a:r>
            <a:r>
              <a:rPr lang="hu-HU" sz="1600" dirty="0" smtClean="0"/>
              <a:t>, i.e.</a:t>
            </a:r>
          </a:p>
          <a:p>
            <a:r>
              <a:rPr lang="hu-HU" sz="1600" dirty="0"/>
              <a:t> </a:t>
            </a:r>
            <a:r>
              <a:rPr lang="hu-HU" sz="1600" dirty="0" smtClean="0"/>
              <a:t>     operands are first loaded into the stack and operations will be executed on the</a:t>
            </a:r>
          </a:p>
          <a:p>
            <a:pPr>
              <a:spcAft>
                <a:spcPts val="600"/>
              </a:spcAft>
            </a:pPr>
            <a:r>
              <a:rPr lang="hu-HU" sz="1600" dirty="0"/>
              <a:t> </a:t>
            </a:r>
            <a:r>
              <a:rPr lang="hu-HU" sz="1600" dirty="0" smtClean="0"/>
              <a:t>     operands being in the stack.</a:t>
            </a:r>
          </a:p>
        </p:txBody>
      </p:sp>
    </p:spTree>
    <p:extLst>
      <p:ext uri="{BB962C8B-B14F-4D97-AF65-F5344CB8AC3E}">
        <p14:creationId xmlns:p14="http://schemas.microsoft.com/office/powerpoint/2010/main" val="129556695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2.4.2 </a:t>
            </a:r>
            <a:r>
              <a:rPr lang="en-US" dirty="0" err="1"/>
              <a:t>Jazelle</a:t>
            </a:r>
            <a:r>
              <a:rPr lang="en-US" dirty="0"/>
              <a:t> (</a:t>
            </a:r>
            <a:r>
              <a:rPr lang="en-US" dirty="0" err="1"/>
              <a:t>Jazelle</a:t>
            </a:r>
            <a:r>
              <a:rPr lang="en-US" dirty="0"/>
              <a:t> DBX) </a:t>
            </a:r>
            <a:r>
              <a:rPr lang="hu-HU" dirty="0" smtClean="0"/>
              <a:t>(6)</a:t>
            </a:r>
            <a:endParaRPr lang="en-US" dirty="0"/>
          </a:p>
        </p:txBody>
      </p:sp>
      <p:sp>
        <p:nvSpPr>
          <p:cNvPr id="4" name="TextBox 3"/>
          <p:cNvSpPr txBox="1"/>
          <p:nvPr/>
        </p:nvSpPr>
        <p:spPr>
          <a:xfrm>
            <a:off x="206515" y="1062315"/>
            <a:ext cx="8533426" cy="1646605"/>
          </a:xfrm>
          <a:prstGeom prst="rect">
            <a:avLst/>
          </a:prstGeom>
          <a:noFill/>
        </p:spPr>
        <p:txBody>
          <a:bodyPr wrap="none" rtlCol="0">
            <a:spAutoFit/>
          </a:bodyPr>
          <a:lstStyle/>
          <a:p>
            <a:pPr marL="285750" indent="-285750">
              <a:buFont typeface="Arial" panose="020B0604020202020204" pitchFamily="34" charset="0"/>
              <a:buChar char="•"/>
            </a:pPr>
            <a:r>
              <a:rPr lang="hu-HU" sz="1600" dirty="0" smtClean="0"/>
              <a:t>Bytecodes are </a:t>
            </a:r>
            <a:r>
              <a:rPr lang="hu-HU" sz="1600" dirty="0" smtClean="0">
                <a:solidFill>
                  <a:srgbClr val="0070C0"/>
                </a:solidFill>
              </a:rPr>
              <a:t>generated by compiling a source code assuming a </a:t>
            </a:r>
            <a:r>
              <a:rPr lang="hu-HU" sz="1600" dirty="0" smtClean="0">
                <a:solidFill>
                  <a:srgbClr val="FF0000"/>
                </a:solidFill>
              </a:rPr>
              <a:t>virtual ISA</a:t>
            </a:r>
          </a:p>
          <a:p>
            <a:r>
              <a:rPr lang="hu-HU" sz="1600" dirty="0" smtClean="0"/>
              <a:t>      that is </a:t>
            </a:r>
            <a:r>
              <a:rPr lang="hu-HU" sz="1600" dirty="0" smtClean="0">
                <a:solidFill>
                  <a:srgbClr val="0070C0"/>
                </a:solidFill>
              </a:rPr>
              <a:t>underlying the considered bytecode </a:t>
            </a:r>
            <a:r>
              <a:rPr lang="hu-HU" sz="1600" dirty="0" smtClean="0"/>
              <a:t>and is </a:t>
            </a:r>
            <a:r>
              <a:rPr lang="hu-HU" sz="1600" dirty="0" smtClean="0">
                <a:solidFill>
                  <a:srgbClr val="FF0000"/>
                </a:solidFill>
              </a:rPr>
              <a:t>not bound to any real ISA</a:t>
            </a:r>
            <a:r>
              <a:rPr lang="hu-HU" sz="1600" dirty="0" smtClean="0"/>
              <a:t>,</a:t>
            </a:r>
          </a:p>
          <a:p>
            <a:pPr>
              <a:spcAft>
                <a:spcPts val="600"/>
              </a:spcAft>
            </a:pPr>
            <a:r>
              <a:rPr lang="hu-HU" sz="1600" dirty="0"/>
              <a:t> </a:t>
            </a:r>
            <a:r>
              <a:rPr lang="hu-HU" sz="1600" dirty="0" smtClean="0"/>
              <a:t>     like the ARM or x86 ISA.</a:t>
            </a:r>
          </a:p>
          <a:p>
            <a:pPr marL="285750" indent="-285750">
              <a:buFont typeface="Arial" panose="020B0604020202020204" pitchFamily="34" charset="0"/>
              <a:buChar char="•"/>
            </a:pPr>
            <a:r>
              <a:rPr lang="hu-HU" sz="1600" dirty="0" smtClean="0"/>
              <a:t>So </a:t>
            </a:r>
            <a:r>
              <a:rPr lang="hu-HU" sz="1600" dirty="0" smtClean="0">
                <a:solidFill>
                  <a:srgbClr val="0070C0"/>
                </a:solidFill>
              </a:rPr>
              <a:t>bytecodes can not be directly run on any processor, </a:t>
            </a:r>
            <a:r>
              <a:rPr lang="hu-HU" sz="1600" dirty="0" smtClean="0"/>
              <a:t>i.e. they are a kind of</a:t>
            </a:r>
          </a:p>
          <a:p>
            <a:r>
              <a:rPr lang="hu-HU" sz="1600" dirty="0" smtClean="0"/>
              <a:t>      </a:t>
            </a:r>
            <a:r>
              <a:rPr lang="hu-HU" sz="1600" dirty="0" smtClean="0">
                <a:solidFill>
                  <a:srgbClr val="FF0000"/>
                </a:solidFill>
              </a:rPr>
              <a:t>pseudocode</a:t>
            </a:r>
            <a:r>
              <a:rPr lang="hu-HU" sz="1600" dirty="0" smtClean="0"/>
              <a:t> that can be executed by a </a:t>
            </a:r>
            <a:r>
              <a:rPr lang="hu-HU" sz="1600" dirty="0" smtClean="0">
                <a:solidFill>
                  <a:srgbClr val="FF0000"/>
                </a:solidFill>
              </a:rPr>
              <a:t>virtual machine</a:t>
            </a:r>
            <a:r>
              <a:rPr lang="hu-HU" sz="1600" dirty="0" smtClean="0"/>
              <a:t>, as indicated in the</a:t>
            </a:r>
          </a:p>
          <a:p>
            <a:pPr>
              <a:spcAft>
                <a:spcPts val="600"/>
              </a:spcAft>
            </a:pPr>
            <a:r>
              <a:rPr lang="hu-HU" sz="1600" dirty="0"/>
              <a:t> </a:t>
            </a:r>
            <a:r>
              <a:rPr lang="hu-HU" sz="1600" dirty="0" smtClean="0"/>
              <a:t>     next Figure for the Java bytecode.</a:t>
            </a:r>
          </a:p>
        </p:txBody>
      </p:sp>
      <p:sp>
        <p:nvSpPr>
          <p:cNvPr id="5" name="TextBox 4"/>
          <p:cNvSpPr txBox="1"/>
          <p:nvPr/>
        </p:nvSpPr>
        <p:spPr>
          <a:xfrm>
            <a:off x="175320" y="638690"/>
            <a:ext cx="7145739" cy="369332"/>
          </a:xfrm>
          <a:prstGeom prst="rect">
            <a:avLst/>
          </a:prstGeom>
          <a:noFill/>
        </p:spPr>
        <p:txBody>
          <a:bodyPr wrap="none" rtlCol="0">
            <a:spAutoFit/>
          </a:bodyPr>
          <a:lstStyle/>
          <a:p>
            <a:r>
              <a:rPr lang="hu-HU" dirty="0" smtClean="0">
                <a:solidFill>
                  <a:schemeClr val="accent6"/>
                </a:solidFill>
              </a:rPr>
              <a:t>Principle of generating and executing Java bytecode -1 </a:t>
            </a:r>
            <a:r>
              <a:rPr lang="hu-HU" dirty="0" smtClean="0"/>
              <a:t>[81]</a:t>
            </a:r>
            <a:endParaRPr lang="en-US" dirty="0"/>
          </a:p>
        </p:txBody>
      </p:sp>
    </p:spTree>
    <p:extLst>
      <p:ext uri="{BB962C8B-B14F-4D97-AF65-F5344CB8AC3E}">
        <p14:creationId xmlns:p14="http://schemas.microsoft.com/office/powerpoint/2010/main" val="76872635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2.4.2 </a:t>
            </a:r>
            <a:r>
              <a:rPr lang="en-US" dirty="0" err="1"/>
              <a:t>Jazelle</a:t>
            </a:r>
            <a:r>
              <a:rPr lang="en-US" dirty="0"/>
              <a:t> (</a:t>
            </a:r>
            <a:r>
              <a:rPr lang="en-US" dirty="0" err="1"/>
              <a:t>Jazelle</a:t>
            </a:r>
            <a:r>
              <a:rPr lang="en-US" dirty="0"/>
              <a:t> DBX) </a:t>
            </a:r>
            <a:r>
              <a:rPr lang="hu-HU" dirty="0" smtClean="0"/>
              <a:t>(7)</a:t>
            </a:r>
            <a:endParaRPr lang="en-US" dirty="0"/>
          </a:p>
        </p:txBody>
      </p:sp>
      <p:pic>
        <p:nvPicPr>
          <p:cNvPr id="3" name="Picture 2" descr="Java bytecodes, class compiler, virtual machine, JV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458" y="1358770"/>
            <a:ext cx="5510852" cy="30541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5320" y="638690"/>
            <a:ext cx="7145739" cy="369332"/>
          </a:xfrm>
          <a:prstGeom prst="rect">
            <a:avLst/>
          </a:prstGeom>
          <a:noFill/>
        </p:spPr>
        <p:txBody>
          <a:bodyPr wrap="none" rtlCol="0">
            <a:spAutoFit/>
          </a:bodyPr>
          <a:lstStyle/>
          <a:p>
            <a:r>
              <a:rPr lang="hu-HU" dirty="0" smtClean="0">
                <a:solidFill>
                  <a:schemeClr val="accent6"/>
                </a:solidFill>
              </a:rPr>
              <a:t>Principle of generating and executing Java bytecode -2 </a:t>
            </a:r>
            <a:r>
              <a:rPr lang="hu-HU" dirty="0" smtClean="0"/>
              <a:t>[81]</a:t>
            </a:r>
            <a:endParaRPr lang="en-US" dirty="0"/>
          </a:p>
        </p:txBody>
      </p:sp>
    </p:spTree>
    <p:extLst>
      <p:ext uri="{BB962C8B-B14F-4D97-AF65-F5344CB8AC3E}">
        <p14:creationId xmlns:p14="http://schemas.microsoft.com/office/powerpoint/2010/main" val="375371352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2.4.2 </a:t>
            </a:r>
            <a:r>
              <a:rPr lang="en-US" dirty="0" err="1"/>
              <a:t>Jazelle</a:t>
            </a:r>
            <a:r>
              <a:rPr lang="en-US" dirty="0"/>
              <a:t> (</a:t>
            </a:r>
            <a:r>
              <a:rPr lang="en-US" dirty="0" err="1"/>
              <a:t>Jazelle</a:t>
            </a:r>
            <a:r>
              <a:rPr lang="en-US" dirty="0"/>
              <a:t> DBX) </a:t>
            </a:r>
            <a:r>
              <a:rPr lang="hu-HU" dirty="0" smtClean="0"/>
              <a:t>(8)</a:t>
            </a:r>
            <a:endParaRPr lang="en-US" dirty="0"/>
          </a:p>
        </p:txBody>
      </p:sp>
      <p:sp>
        <p:nvSpPr>
          <p:cNvPr id="3" name="TextBox 2"/>
          <p:cNvSpPr txBox="1"/>
          <p:nvPr/>
        </p:nvSpPr>
        <p:spPr>
          <a:xfrm>
            <a:off x="187465" y="629398"/>
            <a:ext cx="8247001" cy="369332"/>
          </a:xfrm>
          <a:prstGeom prst="rect">
            <a:avLst/>
          </a:prstGeom>
          <a:noFill/>
        </p:spPr>
        <p:txBody>
          <a:bodyPr wrap="none" rtlCol="0">
            <a:spAutoFit/>
          </a:bodyPr>
          <a:lstStyle/>
          <a:p>
            <a:r>
              <a:rPr lang="hu-HU" dirty="0" smtClean="0">
                <a:solidFill>
                  <a:schemeClr val="accent6"/>
                </a:solidFill>
              </a:rPr>
              <a:t>Generating and executing Java bytecode on different </a:t>
            </a:r>
            <a:r>
              <a:rPr lang="hu-HU" dirty="0" err="1" smtClean="0">
                <a:solidFill>
                  <a:schemeClr val="accent6"/>
                </a:solidFill>
              </a:rPr>
              <a:t>platforms</a:t>
            </a:r>
            <a:r>
              <a:rPr lang="hu-HU" dirty="0" smtClean="0">
                <a:solidFill>
                  <a:schemeClr val="accent6"/>
                </a:solidFill>
              </a:rPr>
              <a:t> </a:t>
            </a:r>
            <a:r>
              <a:rPr lang="hu-HU" dirty="0" smtClean="0"/>
              <a:t>[82]</a:t>
            </a:r>
            <a:endParaRPr lang="en-US" dirty="0"/>
          </a:p>
        </p:txBody>
      </p:sp>
      <p:sp>
        <p:nvSpPr>
          <p:cNvPr id="4" name="TextBox 3"/>
          <p:cNvSpPr txBox="1"/>
          <p:nvPr/>
        </p:nvSpPr>
        <p:spPr>
          <a:xfrm>
            <a:off x="341313" y="998730"/>
            <a:ext cx="8522333" cy="1154162"/>
          </a:xfrm>
          <a:prstGeom prst="rect">
            <a:avLst/>
          </a:prstGeom>
          <a:noFill/>
        </p:spPr>
        <p:txBody>
          <a:bodyPr wrap="none" rtlCol="0">
            <a:spAutoFit/>
          </a:bodyPr>
          <a:lstStyle/>
          <a:p>
            <a:pPr marL="285750" indent="-285750">
              <a:buFont typeface="Arial" panose="020B0604020202020204" pitchFamily="34" charset="0"/>
              <a:buChar char="•"/>
            </a:pPr>
            <a:r>
              <a:rPr lang="hu-HU" sz="1600" dirty="0" smtClean="0"/>
              <a:t>It is the task of the </a:t>
            </a:r>
            <a:r>
              <a:rPr lang="hu-HU" sz="1600" dirty="0" smtClean="0">
                <a:solidFill>
                  <a:srgbClr val="FF0000"/>
                </a:solidFill>
              </a:rPr>
              <a:t>Java compiler</a:t>
            </a:r>
            <a:r>
              <a:rPr lang="hu-HU" sz="1600" dirty="0" smtClean="0"/>
              <a:t> </a:t>
            </a:r>
            <a:r>
              <a:rPr lang="hu-HU" sz="1600" dirty="0" smtClean="0">
                <a:solidFill>
                  <a:srgbClr val="0070C0"/>
                </a:solidFill>
              </a:rPr>
              <a:t>to generate the Java bytecode </a:t>
            </a:r>
            <a:r>
              <a:rPr lang="hu-HU" sz="1600" dirty="0" smtClean="0"/>
              <a:t>from a given</a:t>
            </a:r>
          </a:p>
          <a:p>
            <a:pPr>
              <a:spcAft>
                <a:spcPts val="600"/>
              </a:spcAft>
            </a:pPr>
            <a:r>
              <a:rPr lang="hu-HU" sz="1600" dirty="0" smtClean="0"/>
              <a:t>      source language.</a:t>
            </a:r>
          </a:p>
          <a:p>
            <a:pPr marL="285750" indent="-285750">
              <a:buFont typeface="Arial" panose="020B0604020202020204" pitchFamily="34" charset="0"/>
              <a:buChar char="•"/>
            </a:pPr>
            <a:r>
              <a:rPr lang="hu-HU" sz="1600" dirty="0" smtClean="0"/>
              <a:t>The </a:t>
            </a:r>
            <a:r>
              <a:rPr lang="hu-HU" sz="1600" dirty="0" smtClean="0">
                <a:solidFill>
                  <a:srgbClr val="0070C0"/>
                </a:solidFill>
              </a:rPr>
              <a:t>Java compiler runs under a given OS </a:t>
            </a:r>
            <a:r>
              <a:rPr lang="hu-HU" sz="1600" dirty="0" smtClean="0"/>
              <a:t>on a particular platform, as seen</a:t>
            </a:r>
          </a:p>
          <a:p>
            <a:r>
              <a:rPr lang="hu-HU" sz="1600" dirty="0" smtClean="0"/>
              <a:t>      in the Figure below.</a:t>
            </a:r>
            <a:endParaRPr lang="en-US" sz="1600" dirty="0"/>
          </a:p>
        </p:txBody>
      </p:sp>
      <p:pic>
        <p:nvPicPr>
          <p:cNvPr id="5" name="Picture 4"/>
          <p:cNvPicPr>
            <a:picLocks noChangeAspect="1"/>
          </p:cNvPicPr>
          <p:nvPr/>
        </p:nvPicPr>
        <p:blipFill>
          <a:blip r:embed="rId2"/>
          <a:stretch>
            <a:fillRect/>
          </a:stretch>
        </p:blipFill>
        <p:spPr>
          <a:xfrm>
            <a:off x="731898" y="2389040"/>
            <a:ext cx="8160582" cy="3920280"/>
          </a:xfrm>
          <a:prstGeom prst="rect">
            <a:avLst/>
          </a:prstGeom>
        </p:spPr>
      </p:pic>
      <p:sp>
        <p:nvSpPr>
          <p:cNvPr id="6" name="TextBox 5"/>
          <p:cNvSpPr txBox="1"/>
          <p:nvPr/>
        </p:nvSpPr>
        <p:spPr>
          <a:xfrm>
            <a:off x="2084548" y="6465821"/>
            <a:ext cx="5357429" cy="338554"/>
          </a:xfrm>
          <a:prstGeom prst="rect">
            <a:avLst/>
          </a:prstGeom>
          <a:noFill/>
        </p:spPr>
        <p:txBody>
          <a:bodyPr wrap="none" rtlCol="0">
            <a:spAutoFit/>
          </a:bodyPr>
          <a:lstStyle/>
          <a:p>
            <a:r>
              <a:rPr lang="hu-HU" sz="1600" dirty="0" smtClean="0"/>
              <a:t>Figure: Principle of generating Java </a:t>
            </a:r>
            <a:r>
              <a:rPr lang="hu-HU" sz="1600" dirty="0" err="1" smtClean="0"/>
              <a:t>bytecode</a:t>
            </a:r>
            <a:r>
              <a:rPr lang="hu-HU" sz="1600" dirty="0" smtClean="0"/>
              <a:t> [82]</a:t>
            </a:r>
            <a:endParaRPr lang="en-US" sz="1600" dirty="0"/>
          </a:p>
        </p:txBody>
      </p:sp>
    </p:spTree>
    <p:extLst>
      <p:ext uri="{BB962C8B-B14F-4D97-AF65-F5344CB8AC3E}">
        <p14:creationId xmlns:p14="http://schemas.microsoft.com/office/powerpoint/2010/main" val="12867692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2.4.2 </a:t>
            </a:r>
            <a:r>
              <a:rPr lang="en-US" dirty="0" err="1"/>
              <a:t>Jazelle</a:t>
            </a:r>
            <a:r>
              <a:rPr lang="en-US" dirty="0"/>
              <a:t> (</a:t>
            </a:r>
            <a:r>
              <a:rPr lang="en-US" dirty="0" err="1"/>
              <a:t>Jazelle</a:t>
            </a:r>
            <a:r>
              <a:rPr lang="en-US" dirty="0"/>
              <a:t> DBX) </a:t>
            </a:r>
            <a:r>
              <a:rPr lang="hu-HU" dirty="0" smtClean="0"/>
              <a:t>(9)</a:t>
            </a:r>
            <a:endParaRPr lang="en-US" dirty="0"/>
          </a:p>
        </p:txBody>
      </p:sp>
      <p:sp>
        <p:nvSpPr>
          <p:cNvPr id="3" name="TextBox 2"/>
          <p:cNvSpPr txBox="1"/>
          <p:nvPr/>
        </p:nvSpPr>
        <p:spPr>
          <a:xfrm>
            <a:off x="431800" y="1017310"/>
            <a:ext cx="8641981" cy="1646605"/>
          </a:xfrm>
          <a:prstGeom prst="rect">
            <a:avLst/>
          </a:prstGeom>
          <a:noFill/>
        </p:spPr>
        <p:txBody>
          <a:bodyPr wrap="none" rtlCol="0">
            <a:spAutoFit/>
          </a:bodyPr>
          <a:lstStyle/>
          <a:p>
            <a:pPr marL="285750" indent="-285750">
              <a:buClr>
                <a:schemeClr val="tx1"/>
              </a:buClr>
              <a:buFont typeface="Arial" panose="020B0604020202020204" pitchFamily="34" charset="0"/>
              <a:buChar char="•"/>
            </a:pPr>
            <a:r>
              <a:rPr lang="hu-HU" sz="1600" dirty="0" smtClean="0">
                <a:solidFill>
                  <a:srgbClr val="0070C0"/>
                </a:solidFill>
              </a:rPr>
              <a:t>The most straightforward way to implement a Java Virtual Machine or virtual </a:t>
            </a:r>
          </a:p>
          <a:p>
            <a:pPr>
              <a:spcAft>
                <a:spcPts val="600"/>
              </a:spcAft>
            </a:pPr>
            <a:r>
              <a:rPr lang="hu-HU" sz="1600" dirty="0">
                <a:solidFill>
                  <a:srgbClr val="0070C0"/>
                </a:solidFill>
              </a:rPr>
              <a:t> </a:t>
            </a:r>
            <a:r>
              <a:rPr lang="hu-HU" sz="1600" dirty="0" smtClean="0">
                <a:solidFill>
                  <a:srgbClr val="0070C0"/>
                </a:solidFill>
              </a:rPr>
              <a:t>     machines at all </a:t>
            </a:r>
            <a:r>
              <a:rPr lang="hu-HU" sz="1600" dirty="0" smtClean="0"/>
              <a:t>is to use a </a:t>
            </a:r>
            <a:r>
              <a:rPr lang="hu-HU" sz="1600" dirty="0" smtClean="0">
                <a:solidFill>
                  <a:srgbClr val="FF0000"/>
                </a:solidFill>
              </a:rPr>
              <a:t>software interpreter </a:t>
            </a:r>
            <a:r>
              <a:rPr lang="hu-HU" sz="1600" dirty="0" smtClean="0"/>
              <a:t>as a virtual machine.</a:t>
            </a:r>
          </a:p>
          <a:p>
            <a:pPr marL="285750" indent="-285750">
              <a:buFont typeface="Arial" panose="020B0604020202020204" pitchFamily="34" charset="0"/>
              <a:buChar char="•"/>
            </a:pPr>
            <a:r>
              <a:rPr lang="hu-HU" sz="1400" dirty="0" smtClean="0"/>
              <a:t>A </a:t>
            </a:r>
            <a:r>
              <a:rPr lang="hu-HU" sz="1600" dirty="0" smtClean="0">
                <a:solidFill>
                  <a:srgbClr val="0070C0"/>
                </a:solidFill>
              </a:rPr>
              <a:t>faster implementation </a:t>
            </a:r>
            <a:r>
              <a:rPr lang="hu-HU" sz="1600" dirty="0" smtClean="0"/>
              <a:t>can be achieved by </a:t>
            </a:r>
            <a:r>
              <a:rPr lang="hu-HU" sz="1600" dirty="0" smtClean="0">
                <a:solidFill>
                  <a:srgbClr val="0070C0"/>
                </a:solidFill>
              </a:rPr>
              <a:t>compiling the bytecode </a:t>
            </a:r>
            <a:r>
              <a:rPr lang="hu-HU" sz="1600" dirty="0" smtClean="0"/>
              <a:t>by a </a:t>
            </a:r>
            <a:r>
              <a:rPr lang="hu-HU" sz="1600" dirty="0" smtClean="0">
                <a:solidFill>
                  <a:srgbClr val="FF0000"/>
                </a:solidFill>
              </a:rPr>
              <a:t>JIT or</a:t>
            </a:r>
          </a:p>
          <a:p>
            <a:r>
              <a:rPr lang="hu-HU" sz="1600" dirty="0">
                <a:solidFill>
                  <a:srgbClr val="FF0000"/>
                </a:solidFill>
              </a:rPr>
              <a:t> </a:t>
            </a:r>
            <a:r>
              <a:rPr lang="hu-HU" sz="1600" dirty="0" smtClean="0">
                <a:solidFill>
                  <a:srgbClr val="FF0000"/>
                </a:solidFill>
              </a:rPr>
              <a:t>     AOT compiler</a:t>
            </a:r>
            <a:r>
              <a:rPr lang="hu-HU" sz="1600" dirty="0" smtClean="0"/>
              <a:t> (as seen in the next Figure and discussed in Section 3.3.3) </a:t>
            </a:r>
          </a:p>
          <a:p>
            <a:r>
              <a:rPr lang="hu-HU" sz="1600" dirty="0"/>
              <a:t> </a:t>
            </a:r>
            <a:r>
              <a:rPr lang="hu-HU" sz="1600" dirty="0" smtClean="0"/>
              <a:t>     on the processor itself and/or by using </a:t>
            </a:r>
            <a:r>
              <a:rPr lang="hu-HU" sz="1600" dirty="0" smtClean="0">
                <a:solidFill>
                  <a:srgbClr val="FF0000"/>
                </a:solidFill>
              </a:rPr>
              <a:t>hardware support </a:t>
            </a:r>
            <a:r>
              <a:rPr lang="hu-HU" sz="1600" dirty="0" smtClean="0"/>
              <a:t>for the execution,</a:t>
            </a:r>
          </a:p>
          <a:p>
            <a:r>
              <a:rPr lang="hu-HU" sz="1600" dirty="0"/>
              <a:t> </a:t>
            </a:r>
            <a:r>
              <a:rPr lang="hu-HU" sz="1600" dirty="0" smtClean="0"/>
              <a:t>     such as ARM's </a:t>
            </a:r>
            <a:r>
              <a:rPr lang="hu-HU" sz="1600" dirty="0" smtClean="0">
                <a:solidFill>
                  <a:srgbClr val="FF0000"/>
                </a:solidFill>
              </a:rPr>
              <a:t>Jazelle DBX </a:t>
            </a:r>
            <a:r>
              <a:rPr lang="hu-HU" sz="1600" dirty="0" smtClean="0"/>
              <a:t>or a </a:t>
            </a:r>
            <a:r>
              <a:rPr lang="hu-HU" sz="1600" dirty="0" smtClean="0">
                <a:solidFill>
                  <a:srgbClr val="FF0000"/>
                </a:solidFill>
              </a:rPr>
              <a:t>coprocessor</a:t>
            </a:r>
            <a:r>
              <a:rPr lang="hu-HU" sz="1600" dirty="0" smtClean="0"/>
              <a:t>.</a:t>
            </a:r>
            <a:endParaRPr lang="en-US" sz="1600" dirty="0"/>
          </a:p>
        </p:txBody>
      </p:sp>
      <p:sp>
        <p:nvSpPr>
          <p:cNvPr id="4" name="TextBox 3"/>
          <p:cNvSpPr txBox="1"/>
          <p:nvPr/>
        </p:nvSpPr>
        <p:spPr>
          <a:xfrm>
            <a:off x="175320" y="638690"/>
            <a:ext cx="4977709" cy="369332"/>
          </a:xfrm>
          <a:prstGeom prst="rect">
            <a:avLst/>
          </a:prstGeom>
          <a:noFill/>
        </p:spPr>
        <p:txBody>
          <a:bodyPr wrap="none" rtlCol="0">
            <a:spAutoFit/>
          </a:bodyPr>
          <a:lstStyle/>
          <a:p>
            <a:r>
              <a:rPr lang="hu-HU" dirty="0" smtClean="0">
                <a:solidFill>
                  <a:schemeClr val="accent6"/>
                </a:solidFill>
              </a:rPr>
              <a:t>Principle of executing Java </a:t>
            </a:r>
            <a:r>
              <a:rPr lang="hu-HU" dirty="0" err="1" smtClean="0">
                <a:solidFill>
                  <a:schemeClr val="accent6"/>
                </a:solidFill>
              </a:rPr>
              <a:t>bytecode</a:t>
            </a:r>
            <a:r>
              <a:rPr lang="hu-HU" dirty="0" smtClean="0">
                <a:solidFill>
                  <a:schemeClr val="accent6"/>
                </a:solidFill>
              </a:rPr>
              <a:t> </a:t>
            </a:r>
            <a:r>
              <a:rPr lang="hu-HU" dirty="0" smtClean="0"/>
              <a:t>[83]</a:t>
            </a:r>
            <a:endParaRPr lang="en-US" dirty="0"/>
          </a:p>
        </p:txBody>
      </p:sp>
    </p:spTree>
    <p:extLst>
      <p:ext uri="{BB962C8B-B14F-4D97-AF65-F5344CB8AC3E}">
        <p14:creationId xmlns:p14="http://schemas.microsoft.com/office/powerpoint/2010/main" val="654489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80"/>
            <a:ext cx="9144000" cy="393700"/>
          </a:xfrm>
        </p:spPr>
        <p:txBody>
          <a:bodyPr/>
          <a:lstStyle/>
          <a:p>
            <a:r>
              <a:rPr lang="hu-HU" dirty="0" smtClean="0"/>
              <a:t>1. Evolution of </a:t>
            </a:r>
            <a:r>
              <a:rPr lang="en-US" dirty="0" smtClean="0"/>
              <a:t>ARM </a:t>
            </a:r>
            <a:r>
              <a:rPr lang="hu-HU" dirty="0" smtClean="0"/>
              <a:t>(6)</a:t>
            </a:r>
            <a:endParaRPr lang="en-US" dirty="0"/>
          </a:p>
        </p:txBody>
      </p:sp>
      <p:sp>
        <p:nvSpPr>
          <p:cNvPr id="6" name="TextBox 5"/>
          <p:cNvSpPr txBox="1"/>
          <p:nvPr/>
        </p:nvSpPr>
        <p:spPr>
          <a:xfrm>
            <a:off x="206515" y="1313765"/>
            <a:ext cx="9070617" cy="1154162"/>
          </a:xfrm>
          <a:prstGeom prst="rect">
            <a:avLst/>
          </a:prstGeom>
          <a:noFill/>
        </p:spPr>
        <p:txBody>
          <a:bodyPr wrap="square" rtlCol="0">
            <a:spAutoFit/>
          </a:bodyPr>
          <a:lstStyle/>
          <a:p>
            <a:pPr marL="285750" indent="-285750">
              <a:buClr>
                <a:schemeClr val="tx1"/>
              </a:buClr>
              <a:buFont typeface="Arial" panose="020B0604020202020204" pitchFamily="34" charset="0"/>
              <a:buChar char="•"/>
            </a:pPr>
            <a:r>
              <a:rPr lang="en-US" sz="1600" dirty="0">
                <a:solidFill>
                  <a:srgbClr val="FF0000"/>
                </a:solidFill>
              </a:rPr>
              <a:t>ARM designs dominate recently the embedded and the mobile market</a:t>
            </a:r>
            <a:endParaRPr lang="hu-HU" sz="1600" dirty="0">
              <a:solidFill>
                <a:srgbClr val="FF0000"/>
              </a:solidFill>
            </a:endParaRPr>
          </a:p>
          <a:p>
            <a:pPr>
              <a:spcAft>
                <a:spcPts val="600"/>
              </a:spcAft>
            </a:pPr>
            <a:r>
              <a:rPr lang="hu-HU" sz="1600" dirty="0">
                <a:solidFill>
                  <a:srgbClr val="FF0000"/>
                </a:solidFill>
              </a:rPr>
              <a:t>    </a:t>
            </a:r>
            <a:r>
              <a:rPr lang="en-US" sz="1600" dirty="0">
                <a:solidFill>
                  <a:srgbClr val="FF0000"/>
                </a:solidFill>
              </a:rPr>
              <a:t> </a:t>
            </a:r>
            <a:r>
              <a:rPr lang="en-US" sz="1600" dirty="0">
                <a:solidFill>
                  <a:srgbClr val="000000"/>
                </a:solidFill>
              </a:rPr>
              <a:t> (including smartphones and tablets</a:t>
            </a:r>
            <a:r>
              <a:rPr lang="en-US" sz="1600" dirty="0" smtClean="0">
                <a:solidFill>
                  <a:srgbClr val="000000"/>
                </a:solidFill>
              </a:rPr>
              <a:t>).</a:t>
            </a:r>
            <a:endParaRPr lang="hu-HU" sz="1600" dirty="0" smtClean="0">
              <a:solidFill>
                <a:srgbClr val="000000"/>
              </a:solidFill>
            </a:endParaRPr>
          </a:p>
          <a:p>
            <a:pPr marL="285750" indent="-285750">
              <a:buFont typeface="Arial" panose="020B0604020202020204" pitchFamily="34" charset="0"/>
              <a:buChar char="•"/>
            </a:pPr>
            <a:r>
              <a:rPr lang="en-US" sz="1600" dirty="0" smtClean="0">
                <a:solidFill>
                  <a:srgbClr val="000000"/>
                </a:solidFill>
              </a:rPr>
              <a:t>As </a:t>
            </a:r>
            <a:r>
              <a:rPr lang="en-US" sz="1600" dirty="0">
                <a:solidFill>
                  <a:srgbClr val="000000"/>
                </a:solidFill>
              </a:rPr>
              <a:t>of 2014 more than 50 billion ARM </a:t>
            </a:r>
            <a:r>
              <a:rPr lang="en-US" sz="1600" dirty="0" smtClean="0">
                <a:solidFill>
                  <a:srgbClr val="000000"/>
                </a:solidFill>
              </a:rPr>
              <a:t>based processors </a:t>
            </a:r>
            <a:r>
              <a:rPr lang="en-US" sz="1600" dirty="0">
                <a:solidFill>
                  <a:srgbClr val="000000"/>
                </a:solidFill>
              </a:rPr>
              <a:t>have been </a:t>
            </a:r>
            <a:r>
              <a:rPr lang="en-US" sz="1600" dirty="0" smtClean="0">
                <a:solidFill>
                  <a:srgbClr val="000000"/>
                </a:solidFill>
              </a:rPr>
              <a:t>produced</a:t>
            </a:r>
            <a:endParaRPr lang="hu-HU" sz="1600" dirty="0" smtClean="0">
              <a:solidFill>
                <a:srgbClr val="000000"/>
              </a:solidFill>
            </a:endParaRPr>
          </a:p>
          <a:p>
            <a:r>
              <a:rPr lang="hu-HU" sz="1600" dirty="0">
                <a:solidFill>
                  <a:srgbClr val="000000"/>
                </a:solidFill>
              </a:rPr>
              <a:t> </a:t>
            </a:r>
            <a:r>
              <a:rPr lang="hu-HU" sz="1600" dirty="0" smtClean="0">
                <a:solidFill>
                  <a:srgbClr val="000000"/>
                </a:solidFill>
              </a:rPr>
              <a:t>     in total</a:t>
            </a:r>
            <a:r>
              <a:rPr lang="en-US" sz="1600" dirty="0" smtClean="0">
                <a:solidFill>
                  <a:srgbClr val="000000"/>
                </a:solidFill>
              </a:rPr>
              <a:t>, up from</a:t>
            </a:r>
            <a:r>
              <a:rPr lang="hu-HU" sz="1600" dirty="0" smtClean="0">
                <a:solidFill>
                  <a:srgbClr val="000000"/>
                </a:solidFill>
              </a:rPr>
              <a:t> </a:t>
            </a:r>
            <a:r>
              <a:rPr lang="en-US" sz="1600" dirty="0" smtClean="0">
                <a:solidFill>
                  <a:srgbClr val="000000"/>
                </a:solidFill>
              </a:rPr>
              <a:t>10</a:t>
            </a:r>
            <a:r>
              <a:rPr lang="en-US" sz="1600" dirty="0">
                <a:solidFill>
                  <a:srgbClr val="000000"/>
                </a:solidFill>
              </a:rPr>
              <a:t> billion in 2008 </a:t>
            </a:r>
            <a:r>
              <a:rPr lang="en-US" sz="1600" dirty="0" smtClean="0">
                <a:solidFill>
                  <a:srgbClr val="000000"/>
                </a:solidFill>
              </a:rPr>
              <a:t>[</a:t>
            </a:r>
            <a:r>
              <a:rPr lang="hu-HU" sz="1600" dirty="0" smtClean="0">
                <a:solidFill>
                  <a:srgbClr val="000000"/>
                </a:solidFill>
              </a:rPr>
              <a:t>59</a:t>
            </a:r>
            <a:r>
              <a:rPr lang="en-US" sz="1600" dirty="0" smtClean="0">
                <a:solidFill>
                  <a:srgbClr val="000000"/>
                </a:solidFill>
              </a:rPr>
              <a:t>], </a:t>
            </a:r>
            <a:r>
              <a:rPr lang="en-US" sz="1600" dirty="0">
                <a:solidFill>
                  <a:srgbClr val="000000"/>
                </a:solidFill>
              </a:rPr>
              <a:t>[19], as indicated in the next Figure. </a:t>
            </a:r>
          </a:p>
        </p:txBody>
      </p:sp>
      <p:sp>
        <p:nvSpPr>
          <p:cNvPr id="4" name="TextBox 3"/>
          <p:cNvSpPr txBox="1"/>
          <p:nvPr/>
        </p:nvSpPr>
        <p:spPr>
          <a:xfrm>
            <a:off x="174625" y="622815"/>
            <a:ext cx="7894469" cy="646331"/>
          </a:xfrm>
          <a:prstGeom prst="rect">
            <a:avLst/>
          </a:prstGeom>
          <a:noFill/>
        </p:spPr>
        <p:txBody>
          <a:bodyPr wrap="none" rtlCol="0">
            <a:spAutoFit/>
          </a:bodyPr>
          <a:lstStyle/>
          <a:p>
            <a:r>
              <a:rPr lang="hu-HU" dirty="0" smtClean="0">
                <a:solidFill>
                  <a:srgbClr val="333399"/>
                </a:solidFill>
              </a:rPr>
              <a:t>Dominance of AMD desingns  in the embedded and mobile market</a:t>
            </a:r>
          </a:p>
          <a:p>
            <a:r>
              <a:rPr lang="hu-HU" dirty="0">
                <a:solidFill>
                  <a:srgbClr val="333399"/>
                </a:solidFill>
              </a:rPr>
              <a:t> </a:t>
            </a:r>
            <a:r>
              <a:rPr lang="hu-HU" dirty="0" smtClean="0">
                <a:solidFill>
                  <a:srgbClr val="333399"/>
                </a:solidFill>
              </a:rPr>
              <a:t> (including smartphones and tablets)</a:t>
            </a:r>
            <a:endParaRPr lang="en-US" dirty="0">
              <a:solidFill>
                <a:srgbClr val="333399"/>
              </a:solidFill>
            </a:endParaRPr>
          </a:p>
        </p:txBody>
      </p:sp>
    </p:spTree>
    <p:extLst>
      <p:ext uri="{BB962C8B-B14F-4D97-AF65-F5344CB8AC3E}">
        <p14:creationId xmlns:p14="http://schemas.microsoft.com/office/powerpoint/2010/main" val="31949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2.4.2 </a:t>
            </a:r>
            <a:r>
              <a:rPr lang="en-US" dirty="0" err="1"/>
              <a:t>Jazelle</a:t>
            </a:r>
            <a:r>
              <a:rPr lang="en-US" dirty="0"/>
              <a:t> (</a:t>
            </a:r>
            <a:r>
              <a:rPr lang="en-US" dirty="0" err="1"/>
              <a:t>Jazelle</a:t>
            </a:r>
            <a:r>
              <a:rPr lang="en-US" dirty="0"/>
              <a:t> DBX) </a:t>
            </a:r>
            <a:r>
              <a:rPr lang="hu-HU" dirty="0"/>
              <a:t>(</a:t>
            </a:r>
            <a:r>
              <a:rPr lang="hu-HU" dirty="0" smtClean="0"/>
              <a:t>10)</a:t>
            </a:r>
            <a:endParaRPr lang="en-US" dirty="0"/>
          </a:p>
        </p:txBody>
      </p:sp>
      <p:pic>
        <p:nvPicPr>
          <p:cNvPr id="6146" name="Picture 2" descr="The JVM – Java Virtual Mach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49" y="1358770"/>
            <a:ext cx="7155509" cy="45555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7465" y="625811"/>
            <a:ext cx="9046005" cy="369332"/>
          </a:xfrm>
          <a:prstGeom prst="rect">
            <a:avLst/>
          </a:prstGeom>
          <a:noFill/>
        </p:spPr>
        <p:txBody>
          <a:bodyPr wrap="square" rtlCol="0">
            <a:spAutoFit/>
          </a:bodyPr>
          <a:lstStyle/>
          <a:p>
            <a:r>
              <a:rPr lang="hu-HU" dirty="0" smtClean="0">
                <a:solidFill>
                  <a:schemeClr val="accent6"/>
                </a:solidFill>
              </a:rPr>
              <a:t>Implementing a Java Virtual Machine by including a JIT compiler into </a:t>
            </a:r>
            <a:r>
              <a:rPr lang="hu-HU" dirty="0" err="1" smtClean="0">
                <a:solidFill>
                  <a:schemeClr val="accent6"/>
                </a:solidFill>
              </a:rPr>
              <a:t>it</a:t>
            </a:r>
            <a:r>
              <a:rPr lang="hu-HU" dirty="0" smtClean="0">
                <a:solidFill>
                  <a:schemeClr val="accent6"/>
                </a:solidFill>
              </a:rPr>
              <a:t> </a:t>
            </a:r>
            <a:r>
              <a:rPr lang="hu-HU" dirty="0" smtClean="0"/>
              <a:t>[83]</a:t>
            </a:r>
            <a:endParaRPr lang="en-US" dirty="0"/>
          </a:p>
        </p:txBody>
      </p:sp>
    </p:spTree>
    <p:extLst>
      <p:ext uri="{BB962C8B-B14F-4D97-AF65-F5344CB8AC3E}">
        <p14:creationId xmlns:p14="http://schemas.microsoft.com/office/powerpoint/2010/main" val="405770332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2.4.2 </a:t>
            </a:r>
            <a:r>
              <a:rPr lang="en-US" dirty="0" err="1"/>
              <a:t>Jazelle</a:t>
            </a:r>
            <a:r>
              <a:rPr lang="en-US" dirty="0"/>
              <a:t> (</a:t>
            </a:r>
            <a:r>
              <a:rPr lang="en-US" dirty="0" err="1"/>
              <a:t>Jazelle</a:t>
            </a:r>
            <a:r>
              <a:rPr lang="en-US" dirty="0"/>
              <a:t> DBX) </a:t>
            </a:r>
            <a:r>
              <a:rPr lang="hu-HU" dirty="0" smtClean="0"/>
              <a:t>(11</a:t>
            </a:r>
            <a:r>
              <a:rPr lang="hu-HU" dirty="0"/>
              <a:t>)</a:t>
            </a:r>
            <a:endParaRPr lang="en-US" dirty="0"/>
          </a:p>
        </p:txBody>
      </p:sp>
      <p:sp>
        <p:nvSpPr>
          <p:cNvPr id="3" name="TextBox 2"/>
          <p:cNvSpPr txBox="1"/>
          <p:nvPr/>
        </p:nvSpPr>
        <p:spPr>
          <a:xfrm>
            <a:off x="171035" y="638690"/>
            <a:ext cx="6063070" cy="369332"/>
          </a:xfrm>
          <a:prstGeom prst="rect">
            <a:avLst/>
          </a:prstGeom>
          <a:noFill/>
        </p:spPr>
        <p:txBody>
          <a:bodyPr wrap="none" rtlCol="0">
            <a:spAutoFit/>
          </a:bodyPr>
          <a:lstStyle/>
          <a:p>
            <a:r>
              <a:rPr lang="hu-HU" dirty="0" smtClean="0">
                <a:solidFill>
                  <a:schemeClr val="accent6"/>
                </a:solidFill>
              </a:rPr>
              <a:t>Portability of the Java bytecode or bytecodes at all</a:t>
            </a:r>
            <a:endParaRPr lang="en-US" dirty="0">
              <a:solidFill>
                <a:schemeClr val="accent6"/>
              </a:solidFill>
            </a:endParaRPr>
          </a:p>
        </p:txBody>
      </p:sp>
      <p:sp>
        <p:nvSpPr>
          <p:cNvPr id="4" name="TextBox 3"/>
          <p:cNvSpPr txBox="1"/>
          <p:nvPr/>
        </p:nvSpPr>
        <p:spPr>
          <a:xfrm>
            <a:off x="206515" y="1088740"/>
            <a:ext cx="8915967" cy="1646605"/>
          </a:xfrm>
          <a:prstGeom prst="rect">
            <a:avLst/>
          </a:prstGeom>
          <a:noFill/>
        </p:spPr>
        <p:txBody>
          <a:bodyPr wrap="none" rtlCol="0">
            <a:spAutoFit/>
          </a:bodyPr>
          <a:lstStyle/>
          <a:p>
            <a:pPr marL="285750" indent="-285750">
              <a:buFont typeface="Arial" panose="020B0604020202020204" pitchFamily="34" charset="0"/>
              <a:buChar char="•"/>
            </a:pPr>
            <a:r>
              <a:rPr lang="hu-HU" sz="1600" dirty="0" smtClean="0"/>
              <a:t>Since </a:t>
            </a:r>
            <a:r>
              <a:rPr lang="hu-HU" sz="1600" dirty="0" smtClean="0">
                <a:solidFill>
                  <a:srgbClr val="0070C0"/>
                </a:solidFill>
              </a:rPr>
              <a:t>bytecodes are not bound to a particular real ISA </a:t>
            </a:r>
            <a:r>
              <a:rPr lang="hu-HU" sz="1600" dirty="0" smtClean="0"/>
              <a:t>but will be executed</a:t>
            </a:r>
          </a:p>
          <a:p>
            <a:r>
              <a:rPr lang="hu-HU" sz="1600" dirty="0"/>
              <a:t> </a:t>
            </a:r>
            <a:r>
              <a:rPr lang="hu-HU" sz="1600" dirty="0" smtClean="0"/>
              <a:t>     by a virtual machine that suits the target ISA and target OS, </a:t>
            </a:r>
            <a:r>
              <a:rPr lang="hu-HU" sz="1600" dirty="0" smtClean="0">
                <a:solidFill>
                  <a:srgbClr val="FF0000"/>
                </a:solidFill>
              </a:rPr>
              <a:t>bytecodes are</a:t>
            </a:r>
          </a:p>
          <a:p>
            <a:pPr>
              <a:spcAft>
                <a:spcPts val="600"/>
              </a:spcAft>
            </a:pPr>
            <a:r>
              <a:rPr lang="hu-HU" sz="1600" dirty="0">
                <a:solidFill>
                  <a:srgbClr val="FF0000"/>
                </a:solidFill>
              </a:rPr>
              <a:t> </a:t>
            </a:r>
            <a:r>
              <a:rPr lang="hu-HU" sz="1600" dirty="0" smtClean="0">
                <a:solidFill>
                  <a:srgbClr val="FF0000"/>
                </a:solidFill>
              </a:rPr>
              <a:t>     portable.</a:t>
            </a:r>
          </a:p>
          <a:p>
            <a:pPr marL="285750" indent="-285750">
              <a:buFont typeface="Arial" panose="020B0604020202020204" pitchFamily="34" charset="0"/>
              <a:buChar char="•"/>
            </a:pPr>
            <a:r>
              <a:rPr lang="hu-HU" sz="1600" dirty="0" smtClean="0"/>
              <a:t>It follows that </a:t>
            </a:r>
            <a:r>
              <a:rPr lang="hu-HU" sz="1600" dirty="0" smtClean="0">
                <a:solidFill>
                  <a:srgbClr val="0070C0"/>
                </a:solidFill>
              </a:rPr>
              <a:t>for a given type of bytecode</a:t>
            </a:r>
            <a:r>
              <a:rPr lang="hu-HU" sz="1600" dirty="0" smtClean="0"/>
              <a:t>, e.g. Java bytecode, there are </a:t>
            </a:r>
            <a:r>
              <a:rPr lang="hu-HU" sz="1600" dirty="0" smtClean="0">
                <a:solidFill>
                  <a:srgbClr val="0070C0"/>
                </a:solidFill>
              </a:rPr>
              <a:t>many</a:t>
            </a:r>
          </a:p>
          <a:p>
            <a:r>
              <a:rPr lang="hu-HU" sz="1600" dirty="0">
                <a:solidFill>
                  <a:srgbClr val="0070C0"/>
                </a:solidFill>
              </a:rPr>
              <a:t> </a:t>
            </a:r>
            <a:r>
              <a:rPr lang="hu-HU" sz="1600" dirty="0" smtClean="0">
                <a:solidFill>
                  <a:srgbClr val="0070C0"/>
                </a:solidFill>
              </a:rPr>
              <a:t>     possible virtual machines</a:t>
            </a:r>
            <a:r>
              <a:rPr lang="hu-HU" sz="1600" dirty="0" smtClean="0"/>
              <a:t>, as the next Figure indicates.</a:t>
            </a:r>
            <a:endParaRPr lang="hu-HU" sz="1600" dirty="0"/>
          </a:p>
          <a:p>
            <a:endParaRPr lang="hu-HU" sz="1600" dirty="0" smtClean="0"/>
          </a:p>
        </p:txBody>
      </p:sp>
    </p:spTree>
    <p:extLst>
      <p:ext uri="{BB962C8B-B14F-4D97-AF65-F5344CB8AC3E}">
        <p14:creationId xmlns:p14="http://schemas.microsoft.com/office/powerpoint/2010/main" val="54817381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2.4.2 </a:t>
            </a:r>
            <a:r>
              <a:rPr lang="en-US" dirty="0" err="1"/>
              <a:t>Jazelle</a:t>
            </a:r>
            <a:r>
              <a:rPr lang="en-US" dirty="0"/>
              <a:t> (</a:t>
            </a:r>
            <a:r>
              <a:rPr lang="en-US" dirty="0" err="1"/>
              <a:t>Jazelle</a:t>
            </a:r>
            <a:r>
              <a:rPr lang="en-US" dirty="0"/>
              <a:t> DBX) </a:t>
            </a:r>
            <a:r>
              <a:rPr lang="hu-HU" dirty="0"/>
              <a:t>(</a:t>
            </a:r>
            <a:r>
              <a:rPr lang="hu-HU" dirty="0" smtClean="0"/>
              <a:t>12)</a:t>
            </a:r>
            <a:endParaRPr lang="en-US" dirty="0"/>
          </a:p>
        </p:txBody>
      </p:sp>
      <p:pic>
        <p:nvPicPr>
          <p:cNvPr id="3" name="Picture 2" descr="http://www.devmanuals.com/images/images1/6java-co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555" y="1178750"/>
            <a:ext cx="4048125" cy="4648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46498" y="1164236"/>
            <a:ext cx="4797502" cy="2539157"/>
          </a:xfrm>
          <a:prstGeom prst="rect">
            <a:avLst/>
          </a:prstGeom>
          <a:noFill/>
        </p:spPr>
        <p:txBody>
          <a:bodyPr wrap="square" rtlCol="0">
            <a:spAutoFit/>
          </a:bodyPr>
          <a:lstStyle/>
          <a:p>
            <a:pPr marL="285750" indent="-285750">
              <a:buClr>
                <a:schemeClr val="tx1"/>
              </a:buClr>
              <a:buFont typeface="Arial" panose="020B0604020202020204" pitchFamily="34" charset="0"/>
              <a:buChar char="•"/>
            </a:pPr>
            <a:r>
              <a:rPr lang="hu-HU" sz="1600" dirty="0" smtClean="0">
                <a:solidFill>
                  <a:srgbClr val="0070C0"/>
                </a:solidFill>
              </a:rPr>
              <a:t>The bytecode is processed </a:t>
            </a:r>
            <a:r>
              <a:rPr lang="hu-HU" sz="1600" dirty="0" smtClean="0"/>
              <a:t>by the </a:t>
            </a:r>
            <a:r>
              <a:rPr lang="hu-HU" sz="1600" dirty="0" smtClean="0">
                <a:solidFill>
                  <a:srgbClr val="FF0000"/>
                </a:solidFill>
              </a:rPr>
              <a:t>JVM</a:t>
            </a:r>
          </a:p>
          <a:p>
            <a:r>
              <a:rPr lang="hu-HU" sz="1600" dirty="0">
                <a:solidFill>
                  <a:srgbClr val="FF0000"/>
                </a:solidFill>
              </a:rPr>
              <a:t> </a:t>
            </a:r>
            <a:r>
              <a:rPr lang="hu-HU" sz="1600" dirty="0" smtClean="0">
                <a:solidFill>
                  <a:srgbClr val="FF0000"/>
                </a:solidFill>
              </a:rPr>
              <a:t>     </a:t>
            </a:r>
            <a:r>
              <a:rPr lang="hu-HU" sz="1600" dirty="0" smtClean="0"/>
              <a:t>component of the </a:t>
            </a:r>
            <a:r>
              <a:rPr lang="hu-HU" sz="1600" dirty="0" smtClean="0">
                <a:solidFill>
                  <a:srgbClr val="FF0000"/>
                </a:solidFill>
              </a:rPr>
              <a:t>Java Runtime</a:t>
            </a:r>
          </a:p>
          <a:p>
            <a:pPr>
              <a:spcAft>
                <a:spcPts val="600"/>
              </a:spcAft>
            </a:pPr>
            <a:r>
              <a:rPr lang="hu-HU" sz="1600" dirty="0">
                <a:solidFill>
                  <a:srgbClr val="FF0000"/>
                </a:solidFill>
              </a:rPr>
              <a:t> </a:t>
            </a:r>
            <a:r>
              <a:rPr lang="hu-HU" sz="1600" dirty="0" smtClean="0">
                <a:solidFill>
                  <a:srgbClr val="FF0000"/>
                </a:solidFill>
              </a:rPr>
              <a:t>      Environment (JRE).</a:t>
            </a:r>
            <a:endParaRPr lang="hu-HU" sz="1600" dirty="0" smtClean="0"/>
          </a:p>
          <a:p>
            <a:pPr marL="285750" indent="-285750">
              <a:buClr>
                <a:schemeClr val="tx1"/>
              </a:buClr>
              <a:buFont typeface="Arial" panose="020B0604020202020204" pitchFamily="34" charset="0"/>
              <a:buChar char="•"/>
            </a:pPr>
            <a:r>
              <a:rPr lang="hu-HU" sz="1600" dirty="0" smtClean="0">
                <a:solidFill>
                  <a:srgbClr val="0070C0"/>
                </a:solidFill>
              </a:rPr>
              <a:t>Each platform </a:t>
            </a:r>
            <a:r>
              <a:rPr lang="hu-HU" sz="1600" dirty="0" smtClean="0"/>
              <a:t>needs </a:t>
            </a:r>
            <a:r>
              <a:rPr lang="hu-HU" sz="1600" dirty="0" smtClean="0">
                <a:solidFill>
                  <a:srgbClr val="0070C0"/>
                </a:solidFill>
              </a:rPr>
              <a:t>one or more JVMs</a:t>
            </a:r>
          </a:p>
          <a:p>
            <a:r>
              <a:rPr lang="hu-HU" sz="1600" dirty="0"/>
              <a:t> </a:t>
            </a:r>
            <a:r>
              <a:rPr lang="hu-HU" sz="1600" dirty="0" smtClean="0"/>
              <a:t>      that suits the OS and the target ISA,</a:t>
            </a:r>
          </a:p>
          <a:p>
            <a:pPr>
              <a:spcAft>
                <a:spcPts val="600"/>
              </a:spcAft>
            </a:pPr>
            <a:r>
              <a:rPr lang="hu-HU" sz="1600" dirty="0"/>
              <a:t> </a:t>
            </a:r>
            <a:r>
              <a:rPr lang="hu-HU" sz="1600" dirty="0" smtClean="0"/>
              <a:t>       as indicated in the Figure.</a:t>
            </a:r>
          </a:p>
          <a:p>
            <a:pPr marL="285750" indent="-285750">
              <a:buFont typeface="Arial" panose="020B0604020202020204" pitchFamily="34" charset="0"/>
              <a:buChar char="•"/>
            </a:pPr>
            <a:r>
              <a:rPr lang="hu-HU" sz="1600" dirty="0" smtClean="0"/>
              <a:t>It is then the </a:t>
            </a:r>
            <a:r>
              <a:rPr lang="hu-HU" sz="1600" dirty="0" smtClean="0">
                <a:solidFill>
                  <a:srgbClr val="0070C0"/>
                </a:solidFill>
              </a:rPr>
              <a:t>task of the JVM to execute </a:t>
            </a:r>
          </a:p>
          <a:p>
            <a:r>
              <a:rPr lang="hu-HU" sz="1600" dirty="0">
                <a:solidFill>
                  <a:srgbClr val="0070C0"/>
                </a:solidFill>
              </a:rPr>
              <a:t> </a:t>
            </a:r>
            <a:r>
              <a:rPr lang="hu-HU" sz="1600" dirty="0" smtClean="0">
                <a:solidFill>
                  <a:srgbClr val="0070C0"/>
                </a:solidFill>
              </a:rPr>
              <a:t>      the bytecode </a:t>
            </a:r>
            <a:r>
              <a:rPr lang="hu-HU" sz="1600" dirty="0" smtClean="0"/>
              <a:t>e.g. by interpreting each</a:t>
            </a:r>
          </a:p>
          <a:p>
            <a:r>
              <a:rPr lang="hu-HU" sz="1600" dirty="0"/>
              <a:t> </a:t>
            </a:r>
            <a:r>
              <a:rPr lang="hu-HU" sz="1600" dirty="0" smtClean="0"/>
              <a:t>       bytecode instructions. </a:t>
            </a:r>
            <a:endParaRPr lang="en-US" sz="1600" dirty="0"/>
          </a:p>
        </p:txBody>
      </p:sp>
      <p:sp>
        <p:nvSpPr>
          <p:cNvPr id="6" name="TextBox 5"/>
          <p:cNvSpPr txBox="1"/>
          <p:nvPr/>
        </p:nvSpPr>
        <p:spPr>
          <a:xfrm>
            <a:off x="174423" y="628050"/>
            <a:ext cx="6829177" cy="369332"/>
          </a:xfrm>
          <a:prstGeom prst="rect">
            <a:avLst/>
          </a:prstGeom>
          <a:noFill/>
        </p:spPr>
        <p:txBody>
          <a:bodyPr wrap="none" rtlCol="0">
            <a:spAutoFit/>
          </a:bodyPr>
          <a:lstStyle/>
          <a:p>
            <a:r>
              <a:rPr lang="hu-HU" dirty="0" smtClean="0">
                <a:solidFill>
                  <a:schemeClr val="accent6"/>
                </a:solidFill>
              </a:rPr>
              <a:t>Example: Executing Java bytecode on different platforms</a:t>
            </a:r>
            <a:endParaRPr lang="en-US" dirty="0">
              <a:solidFill>
                <a:schemeClr val="accent6"/>
              </a:solidFill>
            </a:endParaRPr>
          </a:p>
        </p:txBody>
      </p:sp>
      <p:sp>
        <p:nvSpPr>
          <p:cNvPr id="7" name="TextBox 6"/>
          <p:cNvSpPr txBox="1"/>
          <p:nvPr/>
        </p:nvSpPr>
        <p:spPr>
          <a:xfrm>
            <a:off x="251520" y="6129300"/>
            <a:ext cx="6306150" cy="338554"/>
          </a:xfrm>
          <a:prstGeom prst="rect">
            <a:avLst/>
          </a:prstGeom>
          <a:noFill/>
        </p:spPr>
        <p:txBody>
          <a:bodyPr wrap="none" rtlCol="0">
            <a:spAutoFit/>
          </a:bodyPr>
          <a:lstStyle/>
          <a:p>
            <a:r>
              <a:rPr lang="hu-HU" sz="1600" dirty="0"/>
              <a:t>F</a:t>
            </a:r>
            <a:r>
              <a:rPr lang="hu-HU" sz="1600" dirty="0" smtClean="0"/>
              <a:t>igure: Different JVMs for different OSs and CPU ISA [84]  </a:t>
            </a:r>
            <a:endParaRPr lang="en-US" sz="1600" dirty="0"/>
          </a:p>
        </p:txBody>
      </p:sp>
    </p:spTree>
    <p:extLst>
      <p:ext uri="{BB962C8B-B14F-4D97-AF65-F5344CB8AC3E}">
        <p14:creationId xmlns:p14="http://schemas.microsoft.com/office/powerpoint/2010/main" val="234954659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2.4.2 </a:t>
            </a:r>
            <a:r>
              <a:rPr lang="en-US" dirty="0" err="1"/>
              <a:t>Jazelle</a:t>
            </a:r>
            <a:r>
              <a:rPr lang="en-US" dirty="0"/>
              <a:t> (</a:t>
            </a:r>
            <a:r>
              <a:rPr lang="en-US" dirty="0" err="1"/>
              <a:t>Jazelle</a:t>
            </a:r>
            <a:r>
              <a:rPr lang="en-US" dirty="0"/>
              <a:t> DBX) </a:t>
            </a:r>
            <a:r>
              <a:rPr lang="hu-HU" dirty="0"/>
              <a:t>(</a:t>
            </a:r>
            <a:r>
              <a:rPr lang="hu-HU" dirty="0" smtClean="0"/>
              <a:t>13)</a:t>
            </a:r>
            <a:endParaRPr lang="en-US" dirty="0"/>
          </a:p>
        </p:txBody>
      </p:sp>
      <p:sp>
        <p:nvSpPr>
          <p:cNvPr id="5" name="TextBox 4"/>
          <p:cNvSpPr txBox="1"/>
          <p:nvPr/>
        </p:nvSpPr>
        <p:spPr>
          <a:xfrm>
            <a:off x="193473" y="628050"/>
            <a:ext cx="8246488" cy="369332"/>
          </a:xfrm>
          <a:prstGeom prst="rect">
            <a:avLst/>
          </a:prstGeom>
          <a:noFill/>
        </p:spPr>
        <p:txBody>
          <a:bodyPr wrap="none" rtlCol="0">
            <a:spAutoFit/>
          </a:bodyPr>
          <a:lstStyle/>
          <a:p>
            <a:r>
              <a:rPr lang="hu-HU" dirty="0" smtClean="0">
                <a:solidFill>
                  <a:schemeClr val="accent6"/>
                </a:solidFill>
              </a:rPr>
              <a:t>Jazelle DBX support for executing Java bytecode on ARM processors</a:t>
            </a:r>
            <a:endParaRPr lang="en-US" dirty="0">
              <a:solidFill>
                <a:schemeClr val="accent6"/>
              </a:solidFill>
            </a:endParaRPr>
          </a:p>
        </p:txBody>
      </p:sp>
      <p:sp>
        <p:nvSpPr>
          <p:cNvPr id="6" name="TextBox 5"/>
          <p:cNvSpPr txBox="1"/>
          <p:nvPr/>
        </p:nvSpPr>
        <p:spPr>
          <a:xfrm>
            <a:off x="341313" y="1043735"/>
            <a:ext cx="8558369" cy="1969770"/>
          </a:xfrm>
          <a:prstGeom prst="rect">
            <a:avLst/>
          </a:prstGeom>
          <a:noFill/>
        </p:spPr>
        <p:txBody>
          <a:bodyPr wrap="none" rtlCol="0">
            <a:spAutoFit/>
          </a:bodyPr>
          <a:lstStyle/>
          <a:p>
            <a:pPr marL="285750" indent="-285750">
              <a:buFont typeface="Arial" panose="020B0604020202020204" pitchFamily="34" charset="0"/>
              <a:buChar char="•"/>
            </a:pPr>
            <a:r>
              <a:rPr lang="hu-HU" sz="1600" dirty="0" smtClean="0"/>
              <a:t>An inherent </a:t>
            </a:r>
            <a:r>
              <a:rPr lang="hu-HU" sz="1600" dirty="0" smtClean="0">
                <a:solidFill>
                  <a:srgbClr val="FF0000"/>
                </a:solidFill>
              </a:rPr>
              <a:t>drawback of interpreting Java bytecode </a:t>
            </a:r>
            <a:r>
              <a:rPr lang="hu-HU" sz="1600" dirty="0" smtClean="0"/>
              <a:t>vs. compiled execution is </a:t>
            </a:r>
          </a:p>
          <a:p>
            <a:pPr>
              <a:spcAft>
                <a:spcPts val="600"/>
              </a:spcAft>
            </a:pPr>
            <a:r>
              <a:rPr lang="hu-HU" sz="1600" dirty="0"/>
              <a:t> </a:t>
            </a:r>
            <a:r>
              <a:rPr lang="hu-HU" sz="1600" dirty="0" smtClean="0"/>
              <a:t>      </a:t>
            </a:r>
            <a:r>
              <a:rPr lang="hu-HU" sz="1600" dirty="0" smtClean="0">
                <a:solidFill>
                  <a:srgbClr val="0070C0"/>
                </a:solidFill>
              </a:rPr>
              <a:t>slower speed</a:t>
            </a:r>
            <a:r>
              <a:rPr lang="hu-HU" sz="1600" dirty="0" smtClean="0"/>
              <a:t>.</a:t>
            </a:r>
          </a:p>
          <a:p>
            <a:pPr marL="285750" indent="-285750">
              <a:buClr>
                <a:schemeClr val="tx1"/>
              </a:buClr>
              <a:buFont typeface="Arial" panose="020B0604020202020204" pitchFamily="34" charset="0"/>
              <a:buChar char="•"/>
            </a:pPr>
            <a:r>
              <a:rPr lang="hu-HU" sz="1600" dirty="0" smtClean="0">
                <a:solidFill>
                  <a:srgbClr val="FF0000"/>
                </a:solidFill>
              </a:rPr>
              <a:t>Jazelle DBX</a:t>
            </a:r>
            <a:r>
              <a:rPr lang="hu-HU" sz="1600" dirty="0" smtClean="0"/>
              <a:t> aims at mitigating this drawback by providing </a:t>
            </a:r>
            <a:r>
              <a:rPr lang="hu-HU" sz="1600" dirty="0" smtClean="0">
                <a:solidFill>
                  <a:srgbClr val="0070C0"/>
                </a:solidFill>
              </a:rPr>
              <a:t>hardware support</a:t>
            </a:r>
          </a:p>
          <a:p>
            <a:pPr>
              <a:spcAft>
                <a:spcPts val="600"/>
              </a:spcAft>
            </a:pPr>
            <a:r>
              <a:rPr lang="hu-HU" sz="1600" dirty="0"/>
              <a:t> </a:t>
            </a:r>
            <a:r>
              <a:rPr lang="hu-HU" sz="1600" dirty="0" smtClean="0"/>
              <a:t>     for executing Java bytecode.</a:t>
            </a:r>
          </a:p>
          <a:p>
            <a:pPr marL="285750" indent="-285750">
              <a:buFont typeface="Arial" panose="020B0604020202020204" pitchFamily="34" charset="0"/>
              <a:buChar char="•"/>
            </a:pPr>
            <a:r>
              <a:rPr lang="hu-HU" sz="1600" dirty="0" smtClean="0"/>
              <a:t>For this reason Jazelle DBX provides a </a:t>
            </a:r>
            <a:r>
              <a:rPr lang="hu-HU" sz="1600" dirty="0" smtClean="0">
                <a:solidFill>
                  <a:srgbClr val="0070C0"/>
                </a:solidFill>
              </a:rPr>
              <a:t>third execution state, </a:t>
            </a:r>
            <a:r>
              <a:rPr lang="hu-HU" sz="1600" dirty="0" smtClean="0"/>
              <a:t>called the </a:t>
            </a:r>
            <a:r>
              <a:rPr lang="hu-HU" sz="1600" dirty="0" smtClean="0">
                <a:solidFill>
                  <a:srgbClr val="FF0000"/>
                </a:solidFill>
              </a:rPr>
              <a:t>Jaselle</a:t>
            </a:r>
          </a:p>
          <a:p>
            <a:r>
              <a:rPr lang="hu-HU" sz="1600" dirty="0">
                <a:solidFill>
                  <a:srgbClr val="FF0000"/>
                </a:solidFill>
              </a:rPr>
              <a:t> </a:t>
            </a:r>
            <a:r>
              <a:rPr lang="hu-HU" sz="1600" dirty="0" smtClean="0">
                <a:solidFill>
                  <a:srgbClr val="FF0000"/>
                </a:solidFill>
              </a:rPr>
              <a:t>    processor state</a:t>
            </a:r>
            <a:r>
              <a:rPr lang="hu-HU" sz="1600" dirty="0" smtClean="0"/>
              <a:t>, where </a:t>
            </a:r>
            <a:r>
              <a:rPr lang="hu-HU" sz="1600" dirty="0" smtClean="0">
                <a:solidFill>
                  <a:srgbClr val="0070C0"/>
                </a:solidFill>
              </a:rPr>
              <a:t>the processor decodes Java bytecode to ARM</a:t>
            </a:r>
          </a:p>
          <a:p>
            <a:r>
              <a:rPr lang="hu-HU" sz="1600" dirty="0">
                <a:solidFill>
                  <a:srgbClr val="0070C0"/>
                </a:solidFill>
              </a:rPr>
              <a:t> </a:t>
            </a:r>
            <a:r>
              <a:rPr lang="hu-HU" sz="1600" dirty="0" smtClean="0">
                <a:solidFill>
                  <a:srgbClr val="0070C0"/>
                </a:solidFill>
              </a:rPr>
              <a:t>    instructions</a:t>
            </a:r>
            <a:r>
              <a:rPr lang="hu-HU" sz="1600" dirty="0" smtClean="0"/>
              <a:t> as follows: </a:t>
            </a:r>
            <a:endParaRPr lang="en-US" sz="1600" dirty="0"/>
          </a:p>
        </p:txBody>
      </p:sp>
      <p:sp>
        <p:nvSpPr>
          <p:cNvPr id="8" name="TextBox 7"/>
          <p:cNvSpPr txBox="1"/>
          <p:nvPr/>
        </p:nvSpPr>
        <p:spPr>
          <a:xfrm>
            <a:off x="848880" y="3003048"/>
            <a:ext cx="8358635" cy="869469"/>
          </a:xfrm>
          <a:prstGeom prst="rect">
            <a:avLst/>
          </a:prstGeom>
          <a:noFill/>
        </p:spPr>
        <p:txBody>
          <a:bodyPr wrap="none" rtlCol="0">
            <a:spAutoFit/>
          </a:bodyPr>
          <a:lstStyle/>
          <a:p>
            <a:pPr marL="285750" indent="-285750">
              <a:spcAft>
                <a:spcPts val="300"/>
              </a:spcAft>
              <a:buFont typeface="Arial" panose="020B0604020202020204" pitchFamily="34" charset="0"/>
              <a:buChar char="•"/>
            </a:pPr>
            <a:r>
              <a:rPr lang="hu-HU" sz="1600" dirty="0" smtClean="0"/>
              <a:t>about 2/3 of Java bytecode will directly be mapped to ARM instructions, and</a:t>
            </a:r>
          </a:p>
          <a:p>
            <a:pPr marL="285750" indent="-285750">
              <a:buFont typeface="Arial" panose="020B0604020202020204" pitchFamily="34" charset="0"/>
              <a:buChar char="•"/>
            </a:pPr>
            <a:r>
              <a:rPr lang="hu-HU" sz="1600" dirty="0" smtClean="0"/>
              <a:t>the remainder will be trapped as exceptions and emulated by multiple ARM</a:t>
            </a:r>
          </a:p>
          <a:p>
            <a:r>
              <a:rPr lang="hu-HU" sz="1600" dirty="0" smtClean="0"/>
              <a:t>      instructions via rougly 8 kB of microcode memory.  </a:t>
            </a:r>
            <a:endParaRPr lang="en-US" sz="1600" dirty="0"/>
          </a:p>
        </p:txBody>
      </p:sp>
      <p:sp>
        <p:nvSpPr>
          <p:cNvPr id="4" name="TextBox 3"/>
          <p:cNvSpPr txBox="1"/>
          <p:nvPr/>
        </p:nvSpPr>
        <p:spPr>
          <a:xfrm>
            <a:off x="386535" y="3924345"/>
            <a:ext cx="8675388" cy="1400383"/>
          </a:xfrm>
          <a:prstGeom prst="rect">
            <a:avLst/>
          </a:prstGeom>
          <a:noFill/>
        </p:spPr>
        <p:txBody>
          <a:bodyPr wrap="none" rtlCol="0">
            <a:spAutoFit/>
          </a:bodyPr>
          <a:lstStyle/>
          <a:p>
            <a:pPr marL="285750" indent="-285750">
              <a:buClr>
                <a:schemeClr val="tx1"/>
              </a:buClr>
              <a:buFont typeface="Arial" panose="020B0604020202020204" pitchFamily="34" charset="0"/>
              <a:buChar char="•"/>
            </a:pPr>
            <a:r>
              <a:rPr lang="hu-HU" sz="1600" dirty="0" smtClean="0">
                <a:solidFill>
                  <a:srgbClr val="0070C0"/>
                </a:solidFill>
              </a:rPr>
              <a:t>A special instruction </a:t>
            </a:r>
            <a:r>
              <a:rPr lang="hu-HU" sz="1600" dirty="0" smtClean="0"/>
              <a:t>(the BXJ instruction) is used </a:t>
            </a:r>
            <a:r>
              <a:rPr lang="hu-HU" sz="1600" dirty="0" smtClean="0">
                <a:solidFill>
                  <a:srgbClr val="0070C0"/>
                </a:solidFill>
              </a:rPr>
              <a:t>to switch the processor from </a:t>
            </a:r>
          </a:p>
          <a:p>
            <a:pPr>
              <a:spcAft>
                <a:spcPts val="600"/>
              </a:spcAft>
            </a:pPr>
            <a:r>
              <a:rPr lang="hu-HU" sz="1600" dirty="0">
                <a:solidFill>
                  <a:srgbClr val="0070C0"/>
                </a:solidFill>
              </a:rPr>
              <a:t> </a:t>
            </a:r>
            <a:r>
              <a:rPr lang="hu-HU" sz="1600" dirty="0" smtClean="0">
                <a:solidFill>
                  <a:srgbClr val="0070C0"/>
                </a:solidFill>
              </a:rPr>
              <a:t>     the ARM state to </a:t>
            </a:r>
            <a:r>
              <a:rPr lang="hu-HU" sz="1600" dirty="0">
                <a:solidFill>
                  <a:srgbClr val="0070C0"/>
                </a:solidFill>
              </a:rPr>
              <a:t>the Jazelle </a:t>
            </a:r>
            <a:r>
              <a:rPr lang="hu-HU" sz="1600" dirty="0" smtClean="0">
                <a:solidFill>
                  <a:srgbClr val="0070C0"/>
                </a:solidFill>
              </a:rPr>
              <a:t>state. </a:t>
            </a:r>
            <a:endParaRPr lang="hu-HU" sz="1600" dirty="0">
              <a:solidFill>
                <a:srgbClr val="0070C0"/>
              </a:solidFill>
            </a:endParaRPr>
          </a:p>
          <a:p>
            <a:pPr marL="285750" indent="-285750">
              <a:buFont typeface="Arial" panose="020B0604020202020204" pitchFamily="34" charset="0"/>
              <a:buChar char="•"/>
            </a:pPr>
            <a:r>
              <a:rPr lang="hu-HU" sz="1600" dirty="0" smtClean="0"/>
              <a:t>Jazelle DBX was introduced in the ARMv5 based ARM926 in 2001 and was used</a:t>
            </a:r>
          </a:p>
          <a:p>
            <a:r>
              <a:rPr lang="hu-HU" sz="1600" dirty="0"/>
              <a:t> </a:t>
            </a:r>
            <a:r>
              <a:rPr lang="hu-HU" sz="1600" dirty="0" smtClean="0"/>
              <a:t>     in ARMv5 and ARMv6 processor implementations typically with </a:t>
            </a:r>
            <a:r>
              <a:rPr lang="hu-HU" sz="1600" dirty="0"/>
              <a:t>very </a:t>
            </a:r>
            <a:r>
              <a:rPr lang="hu-HU" sz="1600" dirty="0" smtClean="0"/>
              <a:t>limited</a:t>
            </a:r>
          </a:p>
          <a:p>
            <a:r>
              <a:rPr lang="hu-HU" sz="1600" dirty="0"/>
              <a:t> </a:t>
            </a:r>
            <a:r>
              <a:rPr lang="hu-HU" sz="1600" dirty="0" smtClean="0"/>
              <a:t>     </a:t>
            </a:r>
            <a:r>
              <a:rPr lang="hu-HU" sz="1600" dirty="0"/>
              <a:t>memory</a:t>
            </a:r>
            <a:r>
              <a:rPr lang="hu-HU" sz="1600" dirty="0" smtClean="0"/>
              <a:t>.</a:t>
            </a:r>
            <a:endParaRPr lang="en-US" sz="1600" dirty="0"/>
          </a:p>
        </p:txBody>
      </p:sp>
    </p:spTree>
    <p:extLst>
      <p:ext uri="{BB962C8B-B14F-4D97-AF65-F5344CB8AC3E}">
        <p14:creationId xmlns:p14="http://schemas.microsoft.com/office/powerpoint/2010/main" val="319356059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2.4.2 </a:t>
            </a:r>
            <a:r>
              <a:rPr lang="en-US" dirty="0" err="1"/>
              <a:t>Jazelle</a:t>
            </a:r>
            <a:r>
              <a:rPr lang="en-US" dirty="0"/>
              <a:t> (</a:t>
            </a:r>
            <a:r>
              <a:rPr lang="en-US" dirty="0" err="1"/>
              <a:t>Jazelle</a:t>
            </a:r>
            <a:r>
              <a:rPr lang="en-US" dirty="0"/>
              <a:t> DBX) </a:t>
            </a:r>
            <a:r>
              <a:rPr lang="hu-HU" dirty="0"/>
              <a:t>(</a:t>
            </a:r>
            <a:r>
              <a:rPr lang="hu-HU" dirty="0" smtClean="0"/>
              <a:t>14)</a:t>
            </a:r>
            <a:endParaRPr lang="en-US" dirty="0"/>
          </a:p>
        </p:txBody>
      </p:sp>
      <p:pic>
        <p:nvPicPr>
          <p:cNvPr id="1026" name="Picture 2" descr="http://m.eet.com/media/1044425/JavaDBXPortHouseFi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262" y="1313765"/>
            <a:ext cx="4990993" cy="34760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6515" y="638690"/>
            <a:ext cx="4344716" cy="369332"/>
          </a:xfrm>
          <a:prstGeom prst="rect">
            <a:avLst/>
          </a:prstGeom>
          <a:noFill/>
        </p:spPr>
        <p:txBody>
          <a:bodyPr wrap="none" rtlCol="0">
            <a:spAutoFit/>
          </a:bodyPr>
          <a:lstStyle/>
          <a:p>
            <a:r>
              <a:rPr lang="hu-HU" dirty="0" smtClean="0">
                <a:solidFill>
                  <a:schemeClr val="accent6"/>
                </a:solidFill>
              </a:rPr>
              <a:t>Implementation of Jazelle DBX </a:t>
            </a:r>
            <a:r>
              <a:rPr lang="hu-HU" dirty="0" smtClean="0"/>
              <a:t>[67]</a:t>
            </a:r>
            <a:endParaRPr lang="en-US" dirty="0"/>
          </a:p>
        </p:txBody>
      </p:sp>
    </p:spTree>
    <p:extLst>
      <p:ext uri="{BB962C8B-B14F-4D97-AF65-F5344CB8AC3E}">
        <p14:creationId xmlns:p14="http://schemas.microsoft.com/office/powerpoint/2010/main" val="329952095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2.4.2 </a:t>
            </a:r>
            <a:r>
              <a:rPr lang="en-US" dirty="0" err="1"/>
              <a:t>Jazelle</a:t>
            </a:r>
            <a:r>
              <a:rPr lang="en-US" dirty="0"/>
              <a:t> (</a:t>
            </a:r>
            <a:r>
              <a:rPr lang="en-US" dirty="0" err="1"/>
              <a:t>Jazelle</a:t>
            </a:r>
            <a:r>
              <a:rPr lang="en-US" dirty="0"/>
              <a:t> DBX) </a:t>
            </a:r>
            <a:r>
              <a:rPr lang="hu-HU" dirty="0"/>
              <a:t>(</a:t>
            </a:r>
            <a:r>
              <a:rPr lang="hu-HU" dirty="0" smtClean="0"/>
              <a:t>15)</a:t>
            </a:r>
            <a:endParaRPr lang="en-US" dirty="0"/>
          </a:p>
        </p:txBody>
      </p:sp>
      <p:pic>
        <p:nvPicPr>
          <p:cNvPr id="3" name="Picture 2" descr="JVM, JRE and JDK">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564" y="1223755"/>
            <a:ext cx="3780421" cy="37803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36044" y="1101440"/>
            <a:ext cx="4121950" cy="1620957"/>
          </a:xfrm>
          <a:prstGeom prst="rect">
            <a:avLst/>
          </a:prstGeom>
          <a:noFill/>
        </p:spPr>
        <p:txBody>
          <a:bodyPr wrap="square" rtlCol="0">
            <a:spAutoFit/>
          </a:bodyPr>
          <a:lstStyle/>
          <a:p>
            <a:pPr marL="285750" indent="-285750">
              <a:buClr>
                <a:schemeClr val="tx1"/>
              </a:buClr>
              <a:buFont typeface="Arial" panose="020B0604020202020204" pitchFamily="34" charset="0"/>
              <a:buChar char="•"/>
            </a:pPr>
            <a:r>
              <a:rPr lang="hu-HU" sz="1600" dirty="0" smtClean="0">
                <a:solidFill>
                  <a:srgbClr val="FF0000"/>
                </a:solidFill>
              </a:rPr>
              <a:t>JDK (</a:t>
            </a:r>
            <a:r>
              <a:rPr lang="en-US" sz="1600" dirty="0" smtClean="0">
                <a:solidFill>
                  <a:srgbClr val="FF0000"/>
                </a:solidFill>
              </a:rPr>
              <a:t>Java </a:t>
            </a:r>
            <a:r>
              <a:rPr lang="en-US" sz="1600" dirty="0">
                <a:solidFill>
                  <a:srgbClr val="FF0000"/>
                </a:solidFill>
              </a:rPr>
              <a:t>Developer </a:t>
            </a:r>
            <a:r>
              <a:rPr lang="en-US" sz="1600" dirty="0" smtClean="0">
                <a:solidFill>
                  <a:srgbClr val="FF0000"/>
                </a:solidFill>
              </a:rPr>
              <a:t>Kit</a:t>
            </a:r>
            <a:r>
              <a:rPr lang="hu-HU" sz="1600" dirty="0" smtClean="0">
                <a:solidFill>
                  <a:srgbClr val="FF0000"/>
                </a:solidFill>
              </a:rPr>
              <a:t>)</a:t>
            </a:r>
            <a:r>
              <a:rPr lang="en-US" sz="1600" dirty="0" smtClean="0"/>
              <a:t> </a:t>
            </a:r>
            <a:r>
              <a:rPr lang="en-US" sz="1600" dirty="0"/>
              <a:t>contains </a:t>
            </a:r>
            <a:endParaRPr lang="hu-HU" sz="1600" dirty="0" smtClean="0"/>
          </a:p>
          <a:p>
            <a:r>
              <a:rPr lang="hu-HU" sz="1600" dirty="0"/>
              <a:t> </a:t>
            </a:r>
            <a:r>
              <a:rPr lang="hu-HU" sz="1600" dirty="0" smtClean="0"/>
              <a:t>     </a:t>
            </a:r>
            <a:r>
              <a:rPr lang="en-US" sz="1600" dirty="0" smtClean="0">
                <a:solidFill>
                  <a:srgbClr val="0070C0"/>
                </a:solidFill>
              </a:rPr>
              <a:t>tools </a:t>
            </a:r>
            <a:r>
              <a:rPr lang="en-US" sz="1600" dirty="0">
                <a:solidFill>
                  <a:srgbClr val="0070C0"/>
                </a:solidFill>
              </a:rPr>
              <a:t>needed </a:t>
            </a:r>
            <a:r>
              <a:rPr lang="hu-HU" sz="1600" dirty="0" smtClean="0">
                <a:solidFill>
                  <a:srgbClr val="0070C0"/>
                </a:solidFill>
              </a:rPr>
              <a:t>for</a:t>
            </a:r>
            <a:r>
              <a:rPr lang="en-US" sz="1600" dirty="0" smtClean="0">
                <a:solidFill>
                  <a:srgbClr val="0070C0"/>
                </a:solidFill>
              </a:rPr>
              <a:t> develop</a:t>
            </a:r>
            <a:r>
              <a:rPr lang="hu-HU" sz="1600" dirty="0" smtClean="0">
                <a:solidFill>
                  <a:srgbClr val="0070C0"/>
                </a:solidFill>
              </a:rPr>
              <a:t>ing</a:t>
            </a:r>
            <a:r>
              <a:rPr lang="en-US" sz="1600" dirty="0" smtClean="0">
                <a:solidFill>
                  <a:srgbClr val="0070C0"/>
                </a:solidFill>
              </a:rPr>
              <a:t> Java</a:t>
            </a:r>
            <a:endParaRPr lang="hu-HU" sz="1600" dirty="0" smtClean="0">
              <a:solidFill>
                <a:srgbClr val="0070C0"/>
              </a:solidFill>
            </a:endParaRPr>
          </a:p>
          <a:p>
            <a:r>
              <a:rPr lang="hu-HU" sz="1600" dirty="0">
                <a:solidFill>
                  <a:srgbClr val="0070C0"/>
                </a:solidFill>
              </a:rPr>
              <a:t> </a:t>
            </a:r>
            <a:r>
              <a:rPr lang="hu-HU" sz="1600" dirty="0" smtClean="0">
                <a:solidFill>
                  <a:srgbClr val="0070C0"/>
                </a:solidFill>
              </a:rPr>
              <a:t> </a:t>
            </a:r>
            <a:r>
              <a:rPr lang="en-US" sz="1600" dirty="0" smtClean="0">
                <a:solidFill>
                  <a:srgbClr val="0070C0"/>
                </a:solidFill>
              </a:rPr>
              <a:t> </a:t>
            </a:r>
            <a:r>
              <a:rPr lang="hu-HU" sz="1600" dirty="0" smtClean="0">
                <a:solidFill>
                  <a:srgbClr val="0070C0"/>
                </a:solidFill>
              </a:rPr>
              <a:t>   </a:t>
            </a:r>
            <a:r>
              <a:rPr lang="en-US" sz="1600" dirty="0" smtClean="0">
                <a:solidFill>
                  <a:srgbClr val="0070C0"/>
                </a:solidFill>
              </a:rPr>
              <a:t>programs</a:t>
            </a:r>
            <a:r>
              <a:rPr lang="en-US" sz="1600" dirty="0" smtClean="0"/>
              <a:t>,</a:t>
            </a:r>
            <a:r>
              <a:rPr lang="hu-HU" sz="1600" dirty="0" smtClean="0"/>
              <a:t> such as the</a:t>
            </a:r>
            <a:r>
              <a:rPr lang="en-US" sz="1600" dirty="0" smtClean="0"/>
              <a:t> </a:t>
            </a:r>
            <a:r>
              <a:rPr lang="en-US" sz="1600" dirty="0"/>
              <a:t>compiler </a:t>
            </a:r>
            <a:endParaRPr lang="hu-HU" sz="1600" dirty="0" smtClean="0"/>
          </a:p>
          <a:p>
            <a:pPr>
              <a:spcAft>
                <a:spcPts val="300"/>
              </a:spcAft>
            </a:pPr>
            <a:r>
              <a:rPr lang="hu-HU" sz="1600" dirty="0"/>
              <a:t> </a:t>
            </a:r>
            <a:r>
              <a:rPr lang="hu-HU" sz="1600" dirty="0" smtClean="0"/>
              <a:t>     </a:t>
            </a:r>
            <a:r>
              <a:rPr lang="en-US" sz="1600" dirty="0" smtClean="0"/>
              <a:t>(</a:t>
            </a:r>
            <a:r>
              <a:rPr lang="en-US" sz="1600" dirty="0"/>
              <a:t>javac.exe), </a:t>
            </a:r>
            <a:r>
              <a:rPr lang="hu-HU" sz="1600" dirty="0" smtClean="0"/>
              <a:t>etc.</a:t>
            </a:r>
          </a:p>
          <a:p>
            <a:pPr marL="285750" indent="-285750">
              <a:buFont typeface="Arial" panose="020B0604020202020204" pitchFamily="34" charset="0"/>
              <a:buChar char="•"/>
            </a:pPr>
            <a:r>
              <a:rPr lang="hu-HU" sz="1600" dirty="0" smtClean="0"/>
              <a:t>The c</a:t>
            </a:r>
            <a:r>
              <a:rPr lang="en-US" sz="1600" dirty="0" err="1" smtClean="0"/>
              <a:t>ompiler</a:t>
            </a:r>
            <a:r>
              <a:rPr lang="en-US" sz="1600" dirty="0" smtClean="0"/>
              <a:t> </a:t>
            </a:r>
            <a:r>
              <a:rPr lang="en-US" sz="1600" dirty="0"/>
              <a:t>converts </a:t>
            </a:r>
            <a:r>
              <a:rPr lang="hu-HU" sz="1600" dirty="0" smtClean="0"/>
              <a:t>J</a:t>
            </a:r>
            <a:r>
              <a:rPr lang="en-US" sz="1600" dirty="0" smtClean="0"/>
              <a:t>ava </a:t>
            </a:r>
            <a:r>
              <a:rPr lang="en-US" sz="1600" dirty="0"/>
              <a:t>code </a:t>
            </a:r>
            <a:endParaRPr lang="hu-HU" sz="1600" dirty="0" smtClean="0"/>
          </a:p>
          <a:p>
            <a:r>
              <a:rPr lang="hu-HU" sz="1600" dirty="0"/>
              <a:t> </a:t>
            </a:r>
            <a:r>
              <a:rPr lang="hu-HU" sz="1600" dirty="0" smtClean="0"/>
              <a:t>     </a:t>
            </a:r>
            <a:r>
              <a:rPr lang="en-US" sz="1600" dirty="0" smtClean="0"/>
              <a:t>into </a:t>
            </a:r>
            <a:r>
              <a:rPr lang="en-US" sz="1600" dirty="0">
                <a:solidFill>
                  <a:srgbClr val="FF0000"/>
                </a:solidFill>
              </a:rPr>
              <a:t>byte code</a:t>
            </a:r>
            <a:r>
              <a:rPr lang="en-US" sz="1600" dirty="0" smtClean="0"/>
              <a:t>.</a:t>
            </a:r>
            <a:endParaRPr lang="en-US" sz="1600" dirty="0"/>
          </a:p>
        </p:txBody>
      </p:sp>
      <p:sp>
        <p:nvSpPr>
          <p:cNvPr id="6" name="TextBox 5"/>
          <p:cNvSpPr txBox="1"/>
          <p:nvPr/>
        </p:nvSpPr>
        <p:spPr>
          <a:xfrm>
            <a:off x="4707015" y="2666817"/>
            <a:ext cx="4436985" cy="1077218"/>
          </a:xfrm>
          <a:prstGeom prst="rect">
            <a:avLst/>
          </a:prstGeom>
          <a:noFill/>
        </p:spPr>
        <p:txBody>
          <a:bodyPr wrap="square" rtlCol="0">
            <a:spAutoFit/>
          </a:bodyPr>
          <a:lstStyle/>
          <a:p>
            <a:pPr marL="285750" indent="-285750">
              <a:buClr>
                <a:schemeClr val="tx1"/>
              </a:buClr>
              <a:buFont typeface="Arial" panose="020B0604020202020204" pitchFamily="34" charset="0"/>
              <a:buChar char="•"/>
            </a:pPr>
            <a:r>
              <a:rPr lang="hu-HU" sz="1600" dirty="0" smtClean="0">
                <a:solidFill>
                  <a:srgbClr val="FF0000"/>
                </a:solidFill>
              </a:rPr>
              <a:t>JRE (</a:t>
            </a:r>
            <a:r>
              <a:rPr lang="en-US" sz="1600" dirty="0" smtClean="0">
                <a:solidFill>
                  <a:srgbClr val="FF0000"/>
                </a:solidFill>
              </a:rPr>
              <a:t>Java </a:t>
            </a:r>
            <a:r>
              <a:rPr lang="en-US" sz="1600" dirty="0">
                <a:solidFill>
                  <a:srgbClr val="FF0000"/>
                </a:solidFill>
              </a:rPr>
              <a:t>Runtime </a:t>
            </a:r>
            <a:r>
              <a:rPr lang="en-US" sz="1600" dirty="0" smtClean="0">
                <a:solidFill>
                  <a:srgbClr val="FF0000"/>
                </a:solidFill>
              </a:rPr>
              <a:t>Environment</a:t>
            </a:r>
            <a:r>
              <a:rPr lang="hu-HU" sz="1600" dirty="0" smtClean="0">
                <a:solidFill>
                  <a:srgbClr val="FF0000"/>
                </a:solidFill>
              </a:rPr>
              <a:t>)</a:t>
            </a:r>
          </a:p>
          <a:p>
            <a:r>
              <a:rPr lang="hu-HU" sz="1600" dirty="0"/>
              <a:t> </a:t>
            </a:r>
            <a:r>
              <a:rPr lang="hu-HU" sz="1600" dirty="0" smtClean="0"/>
              <a:t>   </a:t>
            </a:r>
            <a:r>
              <a:rPr lang="en-US" sz="1600" dirty="0" smtClean="0"/>
              <a:t> </a:t>
            </a:r>
            <a:r>
              <a:rPr lang="hu-HU" sz="1600" dirty="0" smtClean="0"/>
              <a:t>  </a:t>
            </a:r>
            <a:r>
              <a:rPr lang="en-US" sz="1600" dirty="0" smtClean="0"/>
              <a:t>contains </a:t>
            </a:r>
            <a:r>
              <a:rPr lang="en-US" sz="1600" dirty="0" smtClean="0">
                <a:solidFill>
                  <a:srgbClr val="0070C0"/>
                </a:solidFill>
              </a:rPr>
              <a:t>JVM</a:t>
            </a:r>
            <a:r>
              <a:rPr lang="hu-HU" sz="1600" dirty="0" smtClean="0">
                <a:solidFill>
                  <a:srgbClr val="0070C0"/>
                </a:solidFill>
              </a:rPr>
              <a:t> that actually runs</a:t>
            </a:r>
          </a:p>
          <a:p>
            <a:r>
              <a:rPr lang="hu-HU" sz="1600" dirty="0">
                <a:solidFill>
                  <a:srgbClr val="0070C0"/>
                </a:solidFill>
              </a:rPr>
              <a:t> </a:t>
            </a:r>
            <a:r>
              <a:rPr lang="hu-HU" sz="1600" dirty="0" smtClean="0">
                <a:solidFill>
                  <a:srgbClr val="0070C0"/>
                </a:solidFill>
              </a:rPr>
              <a:t>      the Java program</a:t>
            </a:r>
            <a:r>
              <a:rPr lang="hu-HU" sz="1600" dirty="0" smtClean="0"/>
              <a:t>, </a:t>
            </a:r>
            <a:r>
              <a:rPr lang="en-US" sz="1600" dirty="0" smtClean="0"/>
              <a:t>class </a:t>
            </a:r>
            <a:r>
              <a:rPr lang="hu-HU" sz="1600" dirty="0" smtClean="0"/>
              <a:t>libraries</a:t>
            </a:r>
          </a:p>
          <a:p>
            <a:r>
              <a:rPr lang="hu-HU" sz="1600" dirty="0"/>
              <a:t> </a:t>
            </a:r>
            <a:r>
              <a:rPr lang="hu-HU" sz="1600" dirty="0" smtClean="0"/>
              <a:t>      </a:t>
            </a:r>
            <a:r>
              <a:rPr lang="en-US" sz="1600" dirty="0" smtClean="0"/>
              <a:t>and</a:t>
            </a:r>
            <a:r>
              <a:rPr lang="hu-HU" sz="1600" dirty="0" smtClean="0"/>
              <a:t> </a:t>
            </a:r>
            <a:r>
              <a:rPr lang="en-US" sz="1600" dirty="0" smtClean="0"/>
              <a:t>other </a:t>
            </a:r>
            <a:r>
              <a:rPr lang="en-US" sz="1600" dirty="0"/>
              <a:t>supporting files. </a:t>
            </a:r>
            <a:endParaRPr lang="hu-HU" sz="1600" dirty="0" smtClean="0"/>
          </a:p>
        </p:txBody>
      </p:sp>
      <p:sp>
        <p:nvSpPr>
          <p:cNvPr id="7" name="TextBox 6"/>
          <p:cNvSpPr txBox="1"/>
          <p:nvPr/>
        </p:nvSpPr>
        <p:spPr>
          <a:xfrm>
            <a:off x="4721530" y="3728353"/>
            <a:ext cx="4121950" cy="1815882"/>
          </a:xfrm>
          <a:prstGeom prst="rect">
            <a:avLst/>
          </a:prstGeom>
          <a:noFill/>
        </p:spPr>
        <p:txBody>
          <a:bodyPr wrap="square" rtlCol="0">
            <a:spAutoFit/>
          </a:bodyPr>
          <a:lstStyle/>
          <a:p>
            <a:pPr marL="285750" indent="-285750">
              <a:buClr>
                <a:schemeClr val="tx1"/>
              </a:buClr>
              <a:buFont typeface="Arial" panose="020B0604020202020204" pitchFamily="34" charset="0"/>
              <a:buChar char="•"/>
            </a:pPr>
            <a:r>
              <a:rPr lang="en-US" sz="1600" dirty="0" smtClean="0">
                <a:solidFill>
                  <a:srgbClr val="FF0000"/>
                </a:solidFill>
              </a:rPr>
              <a:t>JVM </a:t>
            </a:r>
            <a:r>
              <a:rPr lang="hu-HU" sz="1600" dirty="0" smtClean="0">
                <a:solidFill>
                  <a:srgbClr val="FF0000"/>
                </a:solidFill>
              </a:rPr>
              <a:t>(Java Virtual Machine) </a:t>
            </a:r>
            <a:r>
              <a:rPr lang="en-US" sz="1600" dirty="0" smtClean="0">
                <a:solidFill>
                  <a:srgbClr val="0070C0"/>
                </a:solidFill>
              </a:rPr>
              <a:t>runs</a:t>
            </a:r>
            <a:endParaRPr lang="hu-HU" sz="1600" dirty="0" smtClean="0">
              <a:solidFill>
                <a:srgbClr val="0070C0"/>
              </a:solidFill>
            </a:endParaRPr>
          </a:p>
          <a:p>
            <a:r>
              <a:rPr lang="hu-HU" sz="1600" dirty="0">
                <a:solidFill>
                  <a:srgbClr val="0070C0"/>
                </a:solidFill>
              </a:rPr>
              <a:t> </a:t>
            </a:r>
            <a:r>
              <a:rPr lang="hu-HU" sz="1600" dirty="0" smtClean="0">
                <a:solidFill>
                  <a:srgbClr val="0070C0"/>
                </a:solidFill>
              </a:rPr>
              <a:t>     </a:t>
            </a:r>
            <a:r>
              <a:rPr lang="en-US" sz="1600" dirty="0" smtClean="0">
                <a:solidFill>
                  <a:srgbClr val="0070C0"/>
                </a:solidFill>
              </a:rPr>
              <a:t> </a:t>
            </a:r>
            <a:r>
              <a:rPr lang="en-US" sz="1600" dirty="0">
                <a:solidFill>
                  <a:srgbClr val="0070C0"/>
                </a:solidFill>
              </a:rPr>
              <a:t>the program, and it uses the </a:t>
            </a:r>
            <a:endParaRPr lang="hu-HU" sz="1600" dirty="0" smtClean="0">
              <a:solidFill>
                <a:srgbClr val="0070C0"/>
              </a:solidFill>
            </a:endParaRPr>
          </a:p>
          <a:p>
            <a:r>
              <a:rPr lang="hu-HU" sz="1600" dirty="0">
                <a:solidFill>
                  <a:srgbClr val="0070C0"/>
                </a:solidFill>
              </a:rPr>
              <a:t> </a:t>
            </a:r>
            <a:r>
              <a:rPr lang="hu-HU" sz="1600" dirty="0" smtClean="0">
                <a:solidFill>
                  <a:srgbClr val="0070C0"/>
                </a:solidFill>
              </a:rPr>
              <a:t>      </a:t>
            </a:r>
            <a:r>
              <a:rPr lang="en-US" sz="1600" dirty="0" smtClean="0">
                <a:solidFill>
                  <a:srgbClr val="0070C0"/>
                </a:solidFill>
              </a:rPr>
              <a:t>class </a:t>
            </a:r>
            <a:r>
              <a:rPr lang="en-US" sz="1600" dirty="0">
                <a:solidFill>
                  <a:srgbClr val="0070C0"/>
                </a:solidFill>
              </a:rPr>
              <a:t>libraries, and other </a:t>
            </a:r>
            <a:endParaRPr lang="hu-HU" sz="1600" dirty="0" smtClean="0">
              <a:solidFill>
                <a:srgbClr val="0070C0"/>
              </a:solidFill>
            </a:endParaRPr>
          </a:p>
          <a:p>
            <a:r>
              <a:rPr lang="hu-HU" sz="1600" dirty="0">
                <a:solidFill>
                  <a:srgbClr val="0070C0"/>
                </a:solidFill>
              </a:rPr>
              <a:t> </a:t>
            </a:r>
            <a:r>
              <a:rPr lang="hu-HU" sz="1600" dirty="0" smtClean="0">
                <a:solidFill>
                  <a:srgbClr val="0070C0"/>
                </a:solidFill>
              </a:rPr>
              <a:t>       </a:t>
            </a:r>
            <a:r>
              <a:rPr lang="en-US" sz="1600" dirty="0" smtClean="0">
                <a:solidFill>
                  <a:srgbClr val="0070C0"/>
                </a:solidFill>
              </a:rPr>
              <a:t>supporting </a:t>
            </a:r>
            <a:r>
              <a:rPr lang="en-US" sz="1600" dirty="0"/>
              <a:t>files provided in JRE. </a:t>
            </a:r>
            <a:endParaRPr lang="hu-HU" sz="1600" dirty="0" smtClean="0"/>
          </a:p>
          <a:p>
            <a:pPr marL="285750" indent="-285750">
              <a:buFont typeface="Arial" panose="020B0604020202020204" pitchFamily="34" charset="0"/>
              <a:buChar char="•"/>
            </a:pPr>
            <a:r>
              <a:rPr lang="hu-HU" sz="1600" dirty="0" smtClean="0"/>
              <a:t>To </a:t>
            </a:r>
            <a:r>
              <a:rPr lang="en-US" sz="1600" dirty="0" smtClean="0"/>
              <a:t>run </a:t>
            </a:r>
            <a:r>
              <a:rPr lang="hu-HU" sz="1600" dirty="0" smtClean="0"/>
              <a:t>J</a:t>
            </a:r>
            <a:r>
              <a:rPr lang="en-US" sz="1600" dirty="0" smtClean="0"/>
              <a:t>ava program</a:t>
            </a:r>
            <a:r>
              <a:rPr lang="hu-HU" sz="1600" dirty="0" smtClean="0"/>
              <a:t>s</a:t>
            </a:r>
            <a:r>
              <a:rPr lang="en-US" sz="1600" dirty="0" smtClean="0"/>
              <a:t>, </a:t>
            </a:r>
            <a:r>
              <a:rPr lang="hu-HU" sz="1600" dirty="0" smtClean="0"/>
              <a:t>the fitting</a:t>
            </a:r>
          </a:p>
          <a:p>
            <a:r>
              <a:rPr lang="hu-HU" sz="1600" dirty="0"/>
              <a:t> </a:t>
            </a:r>
            <a:r>
              <a:rPr lang="hu-HU" sz="1600" dirty="0" smtClean="0"/>
              <a:t> </a:t>
            </a:r>
            <a:r>
              <a:rPr lang="en-US" sz="1600" dirty="0" smtClean="0"/>
              <a:t> </a:t>
            </a:r>
            <a:r>
              <a:rPr lang="hu-HU" sz="1600" dirty="0" smtClean="0"/>
              <a:t>    </a:t>
            </a:r>
            <a:r>
              <a:rPr lang="en-US" sz="1600" dirty="0" smtClean="0"/>
              <a:t>JRE </a:t>
            </a:r>
            <a:r>
              <a:rPr lang="hu-HU" sz="1600" dirty="0" smtClean="0"/>
              <a:t>needs to be </a:t>
            </a:r>
            <a:r>
              <a:rPr lang="en-US" sz="1600" dirty="0" smtClean="0"/>
              <a:t>installed </a:t>
            </a:r>
            <a:r>
              <a:rPr lang="hu-HU" sz="1600" dirty="0" smtClean="0"/>
              <a:t>o</a:t>
            </a:r>
            <a:r>
              <a:rPr lang="en-US" sz="1600" dirty="0" smtClean="0"/>
              <a:t>n the</a:t>
            </a:r>
            <a:endParaRPr lang="hu-HU" sz="1600" dirty="0" smtClean="0"/>
          </a:p>
          <a:p>
            <a:r>
              <a:rPr lang="hu-HU" sz="1600" dirty="0" smtClean="0"/>
              <a:t>       </a:t>
            </a:r>
            <a:r>
              <a:rPr lang="en-US" sz="1600" dirty="0" smtClean="0"/>
              <a:t>system</a:t>
            </a:r>
            <a:r>
              <a:rPr lang="hu-HU" sz="1600" dirty="0" smtClean="0"/>
              <a:t>.</a:t>
            </a:r>
            <a:endParaRPr lang="en-US" sz="1600" dirty="0"/>
          </a:p>
        </p:txBody>
      </p:sp>
      <p:sp>
        <p:nvSpPr>
          <p:cNvPr id="9" name="TextBox 8"/>
          <p:cNvSpPr txBox="1"/>
          <p:nvPr/>
        </p:nvSpPr>
        <p:spPr>
          <a:xfrm>
            <a:off x="341313" y="5472032"/>
            <a:ext cx="9046222" cy="882293"/>
          </a:xfrm>
          <a:prstGeom prst="rect">
            <a:avLst/>
          </a:prstGeom>
          <a:noFill/>
        </p:spPr>
        <p:txBody>
          <a:bodyPr wrap="square" rtlCol="0">
            <a:spAutoFit/>
          </a:bodyPr>
          <a:lstStyle/>
          <a:p>
            <a:pPr marL="285750" indent="-285750">
              <a:spcAft>
                <a:spcPts val="400"/>
              </a:spcAft>
              <a:buClr>
                <a:schemeClr val="tx1"/>
              </a:buClr>
              <a:buFont typeface="Arial" panose="020B0604020202020204" pitchFamily="34" charset="0"/>
              <a:buChar char="•"/>
            </a:pPr>
            <a:r>
              <a:rPr lang="en-US" sz="1600" dirty="0" smtClean="0">
                <a:solidFill>
                  <a:srgbClr val="0070C0"/>
                </a:solidFill>
              </a:rPr>
              <a:t>JVM itself</a:t>
            </a:r>
            <a:r>
              <a:rPr lang="hu-HU" sz="1600" dirty="0" smtClean="0">
                <a:solidFill>
                  <a:srgbClr val="0070C0"/>
                </a:solidFill>
              </a:rPr>
              <a:t> is</a:t>
            </a:r>
            <a:r>
              <a:rPr lang="en-US" sz="1600" dirty="0" smtClean="0">
                <a:solidFill>
                  <a:srgbClr val="0070C0"/>
                </a:solidFill>
              </a:rPr>
              <a:t> </a:t>
            </a:r>
            <a:r>
              <a:rPr lang="en-US" sz="1600" dirty="0">
                <a:solidFill>
                  <a:srgbClr val="0070C0"/>
                </a:solidFill>
              </a:rPr>
              <a:t>not </a:t>
            </a:r>
            <a:r>
              <a:rPr lang="en-US" sz="1600" dirty="0" smtClean="0">
                <a:solidFill>
                  <a:srgbClr val="0070C0"/>
                </a:solidFill>
              </a:rPr>
              <a:t>platform </a:t>
            </a:r>
            <a:r>
              <a:rPr lang="en-US" sz="1600" dirty="0">
                <a:solidFill>
                  <a:srgbClr val="0070C0"/>
                </a:solidFill>
              </a:rPr>
              <a:t>independent</a:t>
            </a:r>
            <a:r>
              <a:rPr lang="en-US" sz="1600" dirty="0" smtClean="0"/>
              <a:t>.</a:t>
            </a:r>
            <a:r>
              <a:rPr lang="hu-HU" sz="1600" dirty="0" smtClean="0"/>
              <a:t>  </a:t>
            </a:r>
          </a:p>
          <a:p>
            <a:pPr marL="285750" indent="-285750">
              <a:buFont typeface="Arial" panose="020B0604020202020204" pitchFamily="34" charset="0"/>
              <a:buChar char="•"/>
            </a:pPr>
            <a:r>
              <a:rPr lang="hu-HU" sz="1600" dirty="0" smtClean="0"/>
              <a:t>W</a:t>
            </a:r>
            <a:r>
              <a:rPr lang="en-US" sz="1600" dirty="0" err="1" smtClean="0"/>
              <a:t>hen</a:t>
            </a:r>
            <a:r>
              <a:rPr lang="en-US" sz="1600" dirty="0" smtClean="0"/>
              <a:t> </a:t>
            </a:r>
            <a:r>
              <a:rPr lang="en-US" sz="1600" dirty="0"/>
              <a:t>JVM has to interpret the byte codes to machine language, then it has </a:t>
            </a:r>
            <a:r>
              <a:rPr lang="en-US" sz="1600" dirty="0" smtClean="0"/>
              <a:t>to</a:t>
            </a:r>
            <a:endParaRPr lang="hu-HU" sz="1600" dirty="0" smtClean="0"/>
          </a:p>
          <a:p>
            <a:r>
              <a:rPr lang="hu-HU" sz="1600" dirty="0"/>
              <a:t> </a:t>
            </a:r>
            <a:r>
              <a:rPr lang="hu-HU" sz="1600" dirty="0" smtClean="0"/>
              <a:t>    </a:t>
            </a:r>
            <a:r>
              <a:rPr lang="en-US" sz="1600" dirty="0" smtClean="0"/>
              <a:t> </a:t>
            </a:r>
            <a:r>
              <a:rPr lang="hu-HU" sz="1600" dirty="0" smtClean="0"/>
              <a:t>interact with the OS and interpretes Java bytecode on the ARM ISA.</a:t>
            </a:r>
            <a:r>
              <a:rPr lang="en-US" sz="1600" dirty="0" smtClean="0"/>
              <a:t> </a:t>
            </a:r>
            <a:endParaRPr lang="en-US" sz="1600" dirty="0"/>
          </a:p>
        </p:txBody>
      </p:sp>
      <p:sp>
        <p:nvSpPr>
          <p:cNvPr id="10" name="TextBox 9"/>
          <p:cNvSpPr txBox="1"/>
          <p:nvPr/>
        </p:nvSpPr>
        <p:spPr>
          <a:xfrm>
            <a:off x="0" y="6390038"/>
            <a:ext cx="5328703" cy="338554"/>
          </a:xfrm>
          <a:prstGeom prst="rect">
            <a:avLst/>
          </a:prstGeom>
          <a:noFill/>
        </p:spPr>
        <p:txBody>
          <a:bodyPr wrap="none" rtlCol="0">
            <a:spAutoFit/>
          </a:bodyPr>
          <a:lstStyle/>
          <a:p>
            <a:r>
              <a:rPr lang="hu-HU" sz="1600" dirty="0" smtClean="0"/>
              <a:t>Figure: The Java programming </a:t>
            </a:r>
            <a:r>
              <a:rPr lang="hu-HU" sz="1600" dirty="0" err="1" smtClean="0"/>
              <a:t>environment</a:t>
            </a:r>
            <a:r>
              <a:rPr lang="hu-HU" sz="1600" dirty="0" smtClean="0"/>
              <a:t> [85] </a:t>
            </a:r>
            <a:endParaRPr lang="en-US" sz="1600" dirty="0"/>
          </a:p>
        </p:txBody>
      </p:sp>
      <p:sp>
        <p:nvSpPr>
          <p:cNvPr id="11" name="TextBox 10"/>
          <p:cNvSpPr txBox="1"/>
          <p:nvPr/>
        </p:nvSpPr>
        <p:spPr>
          <a:xfrm>
            <a:off x="187770" y="651689"/>
            <a:ext cx="5609036" cy="338554"/>
          </a:xfrm>
          <a:prstGeom prst="rect">
            <a:avLst/>
          </a:prstGeom>
          <a:noFill/>
        </p:spPr>
        <p:txBody>
          <a:bodyPr wrap="none" rtlCol="0">
            <a:spAutoFit/>
          </a:bodyPr>
          <a:lstStyle/>
          <a:p>
            <a:r>
              <a:rPr lang="hu-HU" sz="1600" dirty="0" smtClean="0">
                <a:solidFill>
                  <a:srgbClr val="FF0000"/>
                </a:solidFill>
              </a:rPr>
              <a:t>Remark 1: The Java programming </a:t>
            </a:r>
            <a:r>
              <a:rPr lang="hu-HU" sz="1600" dirty="0" err="1" smtClean="0">
                <a:solidFill>
                  <a:srgbClr val="FF0000"/>
                </a:solidFill>
              </a:rPr>
              <a:t>environment</a:t>
            </a:r>
            <a:r>
              <a:rPr lang="hu-HU" sz="1600" dirty="0" smtClean="0">
                <a:solidFill>
                  <a:srgbClr val="FF0000"/>
                </a:solidFill>
              </a:rPr>
              <a:t> </a:t>
            </a:r>
            <a:r>
              <a:rPr lang="hu-HU" sz="1600" dirty="0" smtClean="0"/>
              <a:t>[85]</a:t>
            </a:r>
            <a:endParaRPr lang="en-US" sz="1600" dirty="0"/>
          </a:p>
        </p:txBody>
      </p:sp>
    </p:spTree>
    <p:extLst>
      <p:ext uri="{BB962C8B-B14F-4D97-AF65-F5344CB8AC3E}">
        <p14:creationId xmlns:p14="http://schemas.microsoft.com/office/powerpoint/2010/main" val="156828753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2.4.2 </a:t>
            </a:r>
            <a:r>
              <a:rPr lang="en-US" dirty="0" err="1"/>
              <a:t>Jazelle</a:t>
            </a:r>
            <a:r>
              <a:rPr lang="en-US" dirty="0"/>
              <a:t> (</a:t>
            </a:r>
            <a:r>
              <a:rPr lang="en-US" dirty="0" err="1"/>
              <a:t>Jazelle</a:t>
            </a:r>
            <a:r>
              <a:rPr lang="en-US" dirty="0"/>
              <a:t> DBX) </a:t>
            </a:r>
            <a:r>
              <a:rPr lang="hu-HU" dirty="0"/>
              <a:t>(</a:t>
            </a:r>
            <a:r>
              <a:rPr lang="hu-HU" dirty="0" smtClean="0"/>
              <a:t>16)</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3748" b="36874"/>
          <a:stretch/>
        </p:blipFill>
        <p:spPr>
          <a:xfrm>
            <a:off x="0" y="2078850"/>
            <a:ext cx="9144000" cy="2025226"/>
          </a:xfrm>
          <a:prstGeom prst="rect">
            <a:avLst/>
          </a:prstGeom>
        </p:spPr>
      </p:pic>
      <p:sp>
        <p:nvSpPr>
          <p:cNvPr id="5" name="TextBox 4"/>
          <p:cNvSpPr txBox="1"/>
          <p:nvPr/>
        </p:nvSpPr>
        <p:spPr>
          <a:xfrm>
            <a:off x="881590" y="6309320"/>
            <a:ext cx="2671629" cy="369332"/>
          </a:xfrm>
          <a:prstGeom prst="rect">
            <a:avLst/>
          </a:prstGeom>
          <a:noFill/>
        </p:spPr>
        <p:txBody>
          <a:bodyPr wrap="none" rtlCol="0">
            <a:spAutoFit/>
          </a:bodyPr>
          <a:lstStyle/>
          <a:p>
            <a:r>
              <a:rPr lang="hu-HU" dirty="0" smtClean="0"/>
              <a:t>.Net native deep dive</a:t>
            </a:r>
            <a:endParaRPr lang="en-US" dirty="0"/>
          </a:p>
        </p:txBody>
      </p:sp>
      <p:sp>
        <p:nvSpPr>
          <p:cNvPr id="3" name="TextBox 2"/>
          <p:cNvSpPr txBox="1"/>
          <p:nvPr/>
        </p:nvSpPr>
        <p:spPr>
          <a:xfrm>
            <a:off x="183180" y="648215"/>
            <a:ext cx="3923895" cy="338554"/>
          </a:xfrm>
          <a:prstGeom prst="rect">
            <a:avLst/>
          </a:prstGeom>
          <a:noFill/>
        </p:spPr>
        <p:txBody>
          <a:bodyPr wrap="none" rtlCol="0">
            <a:spAutoFit/>
          </a:bodyPr>
          <a:lstStyle/>
          <a:p>
            <a:r>
              <a:rPr lang="hu-HU" sz="1600" dirty="0" smtClean="0">
                <a:solidFill>
                  <a:srgbClr val="FF0000"/>
                </a:solidFill>
              </a:rPr>
              <a:t>Remark 2: Code generation in .NET </a:t>
            </a:r>
            <a:endParaRPr lang="en-US" sz="1600" dirty="0">
              <a:solidFill>
                <a:srgbClr val="FF0000"/>
              </a:solidFill>
            </a:endParaRPr>
          </a:p>
        </p:txBody>
      </p:sp>
      <p:sp>
        <p:nvSpPr>
          <p:cNvPr id="6" name="TextBox 5"/>
          <p:cNvSpPr txBox="1"/>
          <p:nvPr/>
        </p:nvSpPr>
        <p:spPr>
          <a:xfrm>
            <a:off x="2614825" y="4215571"/>
            <a:ext cx="4017062" cy="338554"/>
          </a:xfrm>
          <a:prstGeom prst="rect">
            <a:avLst/>
          </a:prstGeom>
          <a:noFill/>
        </p:spPr>
        <p:txBody>
          <a:bodyPr wrap="none" rtlCol="0">
            <a:spAutoFit/>
          </a:bodyPr>
          <a:lstStyle/>
          <a:p>
            <a:r>
              <a:rPr lang="hu-HU" sz="1600" dirty="0" smtClean="0"/>
              <a:t>Figure: Code generation in .NET [88]</a:t>
            </a:r>
            <a:endParaRPr lang="en-US" sz="1600" dirty="0"/>
          </a:p>
        </p:txBody>
      </p:sp>
      <p:sp>
        <p:nvSpPr>
          <p:cNvPr id="7" name="TextBox 6"/>
          <p:cNvSpPr txBox="1"/>
          <p:nvPr/>
        </p:nvSpPr>
        <p:spPr>
          <a:xfrm>
            <a:off x="194361" y="1043735"/>
            <a:ext cx="8821133" cy="830997"/>
          </a:xfrm>
          <a:prstGeom prst="rect">
            <a:avLst/>
          </a:prstGeom>
          <a:noFill/>
        </p:spPr>
        <p:txBody>
          <a:bodyPr wrap="none" rtlCol="0">
            <a:spAutoFit/>
          </a:bodyPr>
          <a:lstStyle/>
          <a:p>
            <a:r>
              <a:rPr lang="hu-HU" sz="1600" dirty="0" smtClean="0"/>
              <a:t>A further example for making use of the virtual machine principle is Microsoft's</a:t>
            </a:r>
          </a:p>
          <a:p>
            <a:r>
              <a:rPr lang="hu-HU" sz="1600" dirty="0"/>
              <a:t> </a:t>
            </a:r>
            <a:r>
              <a:rPr lang="hu-HU" sz="1600" dirty="0" smtClean="0"/>
              <a:t> </a:t>
            </a:r>
            <a:r>
              <a:rPr lang="hu-HU" sz="1600" dirty="0" smtClean="0">
                <a:solidFill>
                  <a:srgbClr val="FF0000"/>
                </a:solidFill>
              </a:rPr>
              <a:t>MSIL bytecode </a:t>
            </a:r>
            <a:r>
              <a:rPr lang="hu-HU" sz="1600" dirty="0" smtClean="0"/>
              <a:t>(officially known as </a:t>
            </a:r>
            <a:r>
              <a:rPr lang="hu-HU" sz="1600" dirty="0" smtClean="0">
                <a:solidFill>
                  <a:srgbClr val="FF0000"/>
                </a:solidFill>
              </a:rPr>
              <a:t>CIL (Common Intermediate language)</a:t>
            </a:r>
            <a:r>
              <a:rPr lang="hu-HU" sz="1600" dirty="0" smtClean="0"/>
              <a:t>), that is</a:t>
            </a:r>
          </a:p>
          <a:p>
            <a:r>
              <a:rPr lang="hu-HU" sz="1600" dirty="0">
                <a:solidFill>
                  <a:srgbClr val="0070C0"/>
                </a:solidFill>
              </a:rPr>
              <a:t> </a:t>
            </a:r>
            <a:r>
              <a:rPr lang="hu-HU" sz="1600" dirty="0" smtClean="0">
                <a:solidFill>
                  <a:srgbClr val="0070C0"/>
                </a:solidFill>
              </a:rPr>
              <a:t> utilized by the .NET framwork </a:t>
            </a:r>
            <a:r>
              <a:rPr lang="hu-HU" sz="1600" dirty="0" smtClean="0"/>
              <a:t>(see the Figure below).  </a:t>
            </a:r>
            <a:endParaRPr lang="en-US" sz="1600" dirty="0"/>
          </a:p>
        </p:txBody>
      </p:sp>
    </p:spTree>
    <p:extLst>
      <p:ext uri="{BB962C8B-B14F-4D97-AF65-F5344CB8AC3E}">
        <p14:creationId xmlns:p14="http://schemas.microsoft.com/office/powerpoint/2010/main" val="77434101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2.4.3 </a:t>
            </a:r>
            <a:r>
              <a:rPr lang="en-US" dirty="0" err="1"/>
              <a:t>Jazelle</a:t>
            </a:r>
            <a:r>
              <a:rPr lang="en-US" dirty="0"/>
              <a:t> RCT (Runtime Compilation Target) </a:t>
            </a:r>
            <a:r>
              <a:rPr lang="hu-HU" dirty="0" smtClean="0"/>
              <a:t>(1)</a:t>
            </a:r>
            <a:endParaRPr lang="en-US" dirty="0"/>
          </a:p>
        </p:txBody>
      </p:sp>
      <p:sp>
        <p:nvSpPr>
          <p:cNvPr id="6" name="Text Box 7"/>
          <p:cNvSpPr txBox="1">
            <a:spLocks noChangeArrowheads="1"/>
          </p:cNvSpPr>
          <p:nvPr/>
        </p:nvSpPr>
        <p:spPr bwMode="auto">
          <a:xfrm>
            <a:off x="2549981" y="3633767"/>
            <a:ext cx="337216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None/>
            </a:pPr>
            <a:r>
              <a:rPr lang="hu-HU" altLang="en-US" sz="1300" b="1" dirty="0" smtClean="0">
                <a:solidFill>
                  <a:srgbClr val="000000"/>
                </a:solidFill>
              </a:rPr>
              <a:t>Jazelle RCT (ThumbEE)</a:t>
            </a:r>
          </a:p>
        </p:txBody>
      </p:sp>
      <p:sp>
        <p:nvSpPr>
          <p:cNvPr id="7" name="Text Box 7"/>
          <p:cNvSpPr txBox="1">
            <a:spLocks noChangeArrowheads="1"/>
          </p:cNvSpPr>
          <p:nvPr/>
        </p:nvSpPr>
        <p:spPr bwMode="auto">
          <a:xfrm>
            <a:off x="2450269" y="1763815"/>
            <a:ext cx="369041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None/>
            </a:pPr>
            <a:r>
              <a:rPr lang="hu-HU" altLang="en-US" sz="1300" b="1" dirty="0" smtClean="0">
                <a:solidFill>
                  <a:srgbClr val="000000"/>
                </a:solidFill>
              </a:rPr>
              <a:t>Trivial implementation of Jazelle</a:t>
            </a:r>
            <a:r>
              <a:rPr lang="hu-HU" altLang="en-US" sz="1300" b="1" baseline="30000" dirty="0" smtClean="0">
                <a:solidFill>
                  <a:srgbClr val="000000"/>
                </a:solidFill>
              </a:rPr>
              <a:t>1</a:t>
            </a:r>
            <a:r>
              <a:rPr lang="hu-HU" altLang="en-US" sz="1300" b="1" dirty="0" smtClean="0">
                <a:solidFill>
                  <a:srgbClr val="000000"/>
                </a:solidFill>
              </a:rPr>
              <a:t> </a:t>
            </a:r>
          </a:p>
        </p:txBody>
      </p:sp>
      <p:sp>
        <p:nvSpPr>
          <p:cNvPr id="8" name="Text Box 7"/>
          <p:cNvSpPr txBox="1">
            <a:spLocks noChangeArrowheads="1"/>
          </p:cNvSpPr>
          <p:nvPr/>
        </p:nvSpPr>
        <p:spPr bwMode="auto">
          <a:xfrm>
            <a:off x="5790356" y="3638489"/>
            <a:ext cx="269709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None/>
            </a:pPr>
            <a:r>
              <a:rPr lang="hu-HU" altLang="en-US" sz="1300" b="1" dirty="0" smtClean="0">
                <a:solidFill>
                  <a:srgbClr val="000000"/>
                </a:solidFill>
              </a:rPr>
              <a:t>Jazelle RCT (ThumbEE)</a:t>
            </a:r>
          </a:p>
          <a:p>
            <a:pPr algn="ctr">
              <a:spcBef>
                <a:spcPct val="0"/>
              </a:spcBef>
              <a:buClrTx/>
              <a:buSzTx/>
              <a:buFontTx/>
              <a:buNone/>
            </a:pPr>
            <a:r>
              <a:rPr lang="hu-HU" altLang="en-US" sz="1300" dirty="0" smtClean="0">
                <a:solidFill>
                  <a:srgbClr val="000000"/>
                </a:solidFill>
              </a:rPr>
              <a:t>Depricated, </a:t>
            </a:r>
          </a:p>
          <a:p>
            <a:pPr algn="ctr">
              <a:spcBef>
                <a:spcPct val="0"/>
              </a:spcBef>
              <a:buClrTx/>
              <a:buSzTx/>
              <a:buFontTx/>
              <a:buNone/>
            </a:pPr>
            <a:r>
              <a:rPr lang="hu-HU" altLang="en-US" sz="1300" dirty="0" smtClean="0">
                <a:solidFill>
                  <a:srgbClr val="000000"/>
                </a:solidFill>
              </a:rPr>
              <a:t>no more support</a:t>
            </a:r>
          </a:p>
          <a:p>
            <a:pPr algn="ctr">
              <a:spcBef>
                <a:spcPct val="0"/>
              </a:spcBef>
              <a:buClrTx/>
              <a:buSzTx/>
              <a:buFontTx/>
              <a:buNone/>
            </a:pPr>
            <a:r>
              <a:rPr lang="hu-HU" altLang="en-US" sz="1300" dirty="0" smtClean="0">
                <a:solidFill>
                  <a:srgbClr val="000000"/>
                </a:solidFill>
              </a:rPr>
              <a:t>in ARMv8 processors</a:t>
            </a:r>
          </a:p>
        </p:txBody>
      </p:sp>
      <p:sp>
        <p:nvSpPr>
          <p:cNvPr id="10" name="Right Arrow 9"/>
          <p:cNvSpPr/>
          <p:nvPr/>
        </p:nvSpPr>
        <p:spPr bwMode="auto">
          <a:xfrm>
            <a:off x="5516683" y="3654025"/>
            <a:ext cx="360000" cy="252000"/>
          </a:xfrm>
          <a:prstGeom prst="rightArrow">
            <a:avLst/>
          </a:prstGeom>
          <a:solidFill>
            <a:srgbClr val="FF0000"/>
          </a:solidFill>
          <a:ln w="9525" cap="flat" cmpd="sng" algn="ctr">
            <a:solidFill>
              <a:srgbClr val="FF0000"/>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cxnSp>
        <p:nvCxnSpPr>
          <p:cNvPr id="11" name="Straight Connector 10"/>
          <p:cNvCxnSpPr/>
          <p:nvPr/>
        </p:nvCxnSpPr>
        <p:spPr bwMode="auto">
          <a:xfrm flipH="1">
            <a:off x="6462225" y="3564015"/>
            <a:ext cx="1440000" cy="1010368"/>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6462385" y="3609020"/>
            <a:ext cx="1440000" cy="999984"/>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Left Brace 12"/>
          <p:cNvSpPr/>
          <p:nvPr/>
        </p:nvSpPr>
        <p:spPr bwMode="auto">
          <a:xfrm>
            <a:off x="2488907" y="1890145"/>
            <a:ext cx="253770" cy="2844000"/>
          </a:xfrm>
          <a:prstGeom prst="leftBrace">
            <a:avLst>
              <a:gd name="adj1" fmla="val 8333"/>
              <a:gd name="adj2" fmla="val 5114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smtClean="0">
              <a:solidFill>
                <a:srgbClr val="000000"/>
              </a:solidFill>
            </a:endParaRPr>
          </a:p>
        </p:txBody>
      </p:sp>
      <p:sp>
        <p:nvSpPr>
          <p:cNvPr id="15" name="TextBox 14"/>
          <p:cNvSpPr txBox="1"/>
          <p:nvPr/>
        </p:nvSpPr>
        <p:spPr>
          <a:xfrm>
            <a:off x="2724340" y="3924055"/>
            <a:ext cx="3082057" cy="892552"/>
          </a:xfrm>
          <a:prstGeom prst="rect">
            <a:avLst/>
          </a:prstGeom>
          <a:noFill/>
        </p:spPr>
        <p:txBody>
          <a:bodyPr wrap="square" rtlCol="0">
            <a:spAutoFit/>
          </a:bodyPr>
          <a:lstStyle/>
          <a:p>
            <a:pPr algn="ctr"/>
            <a:r>
              <a:rPr lang="hu-HU" sz="1300" dirty="0" smtClean="0"/>
              <a:t>Speeds up</a:t>
            </a:r>
            <a:r>
              <a:rPr lang="en-US" sz="1300" dirty="0" smtClean="0"/>
              <a:t> </a:t>
            </a:r>
            <a:r>
              <a:rPr lang="hu-HU" sz="1300" dirty="0" smtClean="0"/>
              <a:t>bytecode execution</a:t>
            </a:r>
          </a:p>
          <a:p>
            <a:pPr algn="ctr"/>
            <a:r>
              <a:rPr lang="hu-HU" sz="1300" dirty="0" smtClean="0"/>
              <a:t>with </a:t>
            </a:r>
            <a:r>
              <a:rPr lang="en-US" sz="1300" dirty="0" smtClean="0"/>
              <a:t>JIT</a:t>
            </a:r>
            <a:r>
              <a:rPr lang="hu-HU" sz="1300" dirty="0" smtClean="0"/>
              <a:t> or</a:t>
            </a:r>
            <a:r>
              <a:rPr lang="en-US" sz="1300" dirty="0" smtClean="0"/>
              <a:t> </a:t>
            </a:r>
            <a:r>
              <a:rPr lang="en-US" sz="1300" dirty="0"/>
              <a:t>AOT </a:t>
            </a:r>
            <a:r>
              <a:rPr lang="en-US" sz="1300" dirty="0" smtClean="0"/>
              <a:t>compilation</a:t>
            </a:r>
            <a:r>
              <a:rPr lang="hu-HU" sz="1300" dirty="0" smtClean="0"/>
              <a:t>.</a:t>
            </a:r>
          </a:p>
          <a:p>
            <a:pPr algn="ctr"/>
            <a:r>
              <a:rPr lang="hu-HU" sz="1300" dirty="0" smtClean="0"/>
              <a:t>Possible use for</a:t>
            </a:r>
            <a:r>
              <a:rPr lang="en-US" sz="1300" dirty="0" smtClean="0"/>
              <a:t> </a:t>
            </a:r>
            <a:r>
              <a:rPr lang="en-US" sz="1300" dirty="0"/>
              <a:t>Java, .NET MSIL</a:t>
            </a:r>
            <a:r>
              <a:rPr lang="en-US" sz="1300" dirty="0" smtClean="0"/>
              <a:t>,</a:t>
            </a:r>
            <a:endParaRPr lang="hu-HU" sz="1300" dirty="0" smtClean="0"/>
          </a:p>
          <a:p>
            <a:pPr algn="ctr"/>
            <a:r>
              <a:rPr lang="en-US" sz="1300" dirty="0" smtClean="0"/>
              <a:t> Python</a:t>
            </a:r>
            <a:r>
              <a:rPr lang="hu-HU" sz="1300" dirty="0" smtClean="0"/>
              <a:t>,</a:t>
            </a:r>
            <a:r>
              <a:rPr lang="en-US" sz="1300" dirty="0" smtClean="0"/>
              <a:t> Perl</a:t>
            </a:r>
            <a:r>
              <a:rPr lang="hu-HU" sz="1300" dirty="0" smtClean="0"/>
              <a:t> etc</a:t>
            </a:r>
            <a:r>
              <a:rPr lang="en-US" sz="1300" dirty="0" smtClean="0"/>
              <a:t>.</a:t>
            </a:r>
            <a:endParaRPr lang="en-US" sz="1300" dirty="0"/>
          </a:p>
        </p:txBody>
      </p:sp>
      <p:sp>
        <p:nvSpPr>
          <p:cNvPr id="17" name="Lekerekített téglalap 7"/>
          <p:cNvSpPr/>
          <p:nvPr/>
        </p:nvSpPr>
        <p:spPr>
          <a:xfrm>
            <a:off x="3736310" y="5333848"/>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FFFFFF"/>
                </a:solidFill>
                <a:ea typeface="Verdana" panose="020B0604030504040204" pitchFamily="34" charset="0"/>
                <a:cs typeface="Verdana" panose="020B0604030504040204" pitchFamily="34" charset="0"/>
              </a:rPr>
              <a:t>ARMv7-A</a:t>
            </a:r>
          </a:p>
          <a:p>
            <a:pPr algn="ctr"/>
            <a:r>
              <a:rPr lang="hu-HU" sz="1050" dirty="0" smtClean="0">
                <a:solidFill>
                  <a:srgbClr val="FFFFFF"/>
                </a:solidFill>
                <a:ea typeface="Verdana" panose="020B0604030504040204" pitchFamily="34" charset="0"/>
                <a:cs typeface="Verdana" panose="020B0604030504040204" pitchFamily="34" charset="0"/>
              </a:rPr>
              <a:t>Issue A</a:t>
            </a:r>
            <a:endParaRPr lang="hu-HU" sz="1050" dirty="0">
              <a:solidFill>
                <a:srgbClr val="FFFFFF"/>
              </a:solidFill>
              <a:ea typeface="Verdana" panose="020B0604030504040204" pitchFamily="34" charset="0"/>
              <a:cs typeface="Verdana" panose="020B0604030504040204" pitchFamily="34" charset="0"/>
            </a:endParaRPr>
          </a:p>
        </p:txBody>
      </p:sp>
      <p:sp>
        <p:nvSpPr>
          <p:cNvPr id="19" name="TextBox 18"/>
          <p:cNvSpPr txBox="1"/>
          <p:nvPr/>
        </p:nvSpPr>
        <p:spPr>
          <a:xfrm>
            <a:off x="3746496" y="5809727"/>
            <a:ext cx="1015471" cy="461665"/>
          </a:xfrm>
          <a:prstGeom prst="rect">
            <a:avLst/>
          </a:prstGeom>
          <a:noFill/>
        </p:spPr>
        <p:txBody>
          <a:bodyPr wrap="none" rtlCol="0">
            <a:spAutoFit/>
          </a:bodyPr>
          <a:lstStyle/>
          <a:p>
            <a:pPr algn="ctr"/>
            <a:r>
              <a:rPr lang="en-US" sz="1200" dirty="0" smtClean="0">
                <a:solidFill>
                  <a:srgbClr val="000000"/>
                </a:solidFill>
              </a:rPr>
              <a:t>Cortex-A</a:t>
            </a:r>
            <a:r>
              <a:rPr lang="hu-HU" sz="1200" dirty="0" smtClean="0">
                <a:solidFill>
                  <a:srgbClr val="000000"/>
                </a:solidFill>
              </a:rPr>
              <a:t>8 </a:t>
            </a:r>
            <a:endParaRPr lang="en-US" sz="1200" dirty="0">
              <a:solidFill>
                <a:srgbClr val="000000"/>
              </a:solidFill>
            </a:endParaRPr>
          </a:p>
          <a:p>
            <a:pPr algn="ctr"/>
            <a:r>
              <a:rPr lang="en-US" sz="1200" dirty="0">
                <a:solidFill>
                  <a:srgbClr val="000000"/>
                </a:solidFill>
              </a:rPr>
              <a:t>(</a:t>
            </a:r>
            <a:r>
              <a:rPr lang="en-US" sz="1200" dirty="0" smtClean="0">
                <a:solidFill>
                  <a:srgbClr val="000000"/>
                </a:solidFill>
              </a:rPr>
              <a:t>200</a:t>
            </a:r>
            <a:r>
              <a:rPr lang="hu-HU" sz="1200" dirty="0" smtClean="0">
                <a:solidFill>
                  <a:srgbClr val="000000"/>
                </a:solidFill>
              </a:rPr>
              <a:t>5</a:t>
            </a:r>
            <a:r>
              <a:rPr lang="en-US" sz="1200" dirty="0" smtClean="0">
                <a:solidFill>
                  <a:srgbClr val="000000"/>
                </a:solidFill>
              </a:rPr>
              <a:t>)</a:t>
            </a:r>
            <a:endParaRPr lang="en-US" sz="1200" dirty="0">
              <a:solidFill>
                <a:srgbClr val="000000"/>
              </a:solidFill>
            </a:endParaRPr>
          </a:p>
        </p:txBody>
      </p:sp>
      <p:sp>
        <p:nvSpPr>
          <p:cNvPr id="20" name="Lekerekített téglalap 7"/>
          <p:cNvSpPr/>
          <p:nvPr/>
        </p:nvSpPr>
        <p:spPr>
          <a:xfrm>
            <a:off x="6462225" y="5342306"/>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FFFFFF"/>
                </a:solidFill>
                <a:ea typeface="Verdana" panose="020B0604030504040204" pitchFamily="34" charset="0"/>
                <a:cs typeface="Verdana" panose="020B0604030504040204" pitchFamily="34" charset="0"/>
              </a:rPr>
              <a:t>ARMv7-A</a:t>
            </a:r>
          </a:p>
          <a:p>
            <a:pPr algn="ctr"/>
            <a:r>
              <a:rPr lang="hu-HU" sz="1050" dirty="0" smtClean="0">
                <a:solidFill>
                  <a:srgbClr val="FFFFFF"/>
                </a:solidFill>
                <a:ea typeface="Verdana" panose="020B0604030504040204" pitchFamily="34" charset="0"/>
                <a:cs typeface="Verdana" panose="020B0604030504040204" pitchFamily="34" charset="0"/>
              </a:rPr>
              <a:t>Issue C</a:t>
            </a:r>
            <a:endParaRPr lang="hu-HU" sz="1050" dirty="0">
              <a:solidFill>
                <a:srgbClr val="FFFFFF"/>
              </a:solidFill>
              <a:ea typeface="Verdana" panose="020B0604030504040204" pitchFamily="34" charset="0"/>
              <a:cs typeface="Verdana" panose="020B0604030504040204" pitchFamily="34" charset="0"/>
            </a:endParaRPr>
          </a:p>
        </p:txBody>
      </p:sp>
      <p:sp>
        <p:nvSpPr>
          <p:cNvPr id="21" name="TextBox 20"/>
          <p:cNvSpPr txBox="1"/>
          <p:nvPr/>
        </p:nvSpPr>
        <p:spPr>
          <a:xfrm>
            <a:off x="7478078" y="5818185"/>
            <a:ext cx="1485150" cy="461665"/>
          </a:xfrm>
          <a:prstGeom prst="rect">
            <a:avLst/>
          </a:prstGeom>
          <a:noFill/>
        </p:spPr>
        <p:txBody>
          <a:bodyPr wrap="none" rtlCol="0">
            <a:spAutoFit/>
          </a:bodyPr>
          <a:lstStyle/>
          <a:p>
            <a:pPr algn="ctr"/>
            <a:r>
              <a:rPr lang="en-US" sz="1200" dirty="0" smtClean="0">
                <a:solidFill>
                  <a:srgbClr val="000000"/>
                </a:solidFill>
              </a:rPr>
              <a:t>Cortex-A</a:t>
            </a:r>
            <a:r>
              <a:rPr lang="hu-HU" sz="1200" dirty="0" smtClean="0">
                <a:solidFill>
                  <a:srgbClr val="000000"/>
                </a:solidFill>
              </a:rPr>
              <a:t>57/A53 </a:t>
            </a:r>
            <a:endParaRPr lang="en-US" sz="1200" dirty="0">
              <a:solidFill>
                <a:srgbClr val="000000"/>
              </a:solidFill>
            </a:endParaRPr>
          </a:p>
          <a:p>
            <a:pPr algn="ctr"/>
            <a:r>
              <a:rPr lang="en-US" sz="1200" dirty="0">
                <a:solidFill>
                  <a:srgbClr val="000000"/>
                </a:solidFill>
              </a:rPr>
              <a:t>(</a:t>
            </a:r>
            <a:r>
              <a:rPr lang="en-US" sz="1200" dirty="0" smtClean="0">
                <a:solidFill>
                  <a:srgbClr val="000000"/>
                </a:solidFill>
              </a:rPr>
              <a:t>20</a:t>
            </a:r>
            <a:r>
              <a:rPr lang="hu-HU" sz="1200" dirty="0" smtClean="0">
                <a:solidFill>
                  <a:srgbClr val="000000"/>
                </a:solidFill>
              </a:rPr>
              <a:t>12</a:t>
            </a:r>
            <a:r>
              <a:rPr lang="en-US" sz="1200" dirty="0" smtClean="0">
                <a:solidFill>
                  <a:srgbClr val="000000"/>
                </a:solidFill>
              </a:rPr>
              <a:t>)</a:t>
            </a:r>
            <a:endParaRPr lang="en-US" sz="1200" dirty="0">
              <a:solidFill>
                <a:srgbClr val="000000"/>
              </a:solidFill>
            </a:endParaRPr>
          </a:p>
        </p:txBody>
      </p:sp>
      <p:sp>
        <p:nvSpPr>
          <p:cNvPr id="22" name="Lekerekített téglalap 7"/>
          <p:cNvSpPr/>
          <p:nvPr/>
        </p:nvSpPr>
        <p:spPr>
          <a:xfrm>
            <a:off x="7658334" y="5334745"/>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FFFFFF"/>
                </a:solidFill>
                <a:ea typeface="Verdana" panose="020B0604030504040204" pitchFamily="34" charset="0"/>
                <a:cs typeface="Verdana" panose="020B0604030504040204" pitchFamily="34" charset="0"/>
              </a:rPr>
              <a:t>ARMv8</a:t>
            </a:r>
            <a:endParaRPr lang="hu-HU" sz="1050" dirty="0">
              <a:solidFill>
                <a:srgbClr val="FFFFFF"/>
              </a:solidFill>
              <a:ea typeface="Verdana" panose="020B0604030504040204" pitchFamily="34" charset="0"/>
              <a:cs typeface="Verdana" panose="020B0604030504040204" pitchFamily="34" charset="0"/>
            </a:endParaRPr>
          </a:p>
        </p:txBody>
      </p:sp>
      <p:sp>
        <p:nvSpPr>
          <p:cNvPr id="23" name="TextBox 22"/>
          <p:cNvSpPr txBox="1"/>
          <p:nvPr/>
        </p:nvSpPr>
        <p:spPr>
          <a:xfrm>
            <a:off x="6681372" y="6009963"/>
            <a:ext cx="716863" cy="276999"/>
          </a:xfrm>
          <a:prstGeom prst="rect">
            <a:avLst/>
          </a:prstGeom>
          <a:noFill/>
        </p:spPr>
        <p:txBody>
          <a:bodyPr wrap="none" rtlCol="0">
            <a:spAutoFit/>
          </a:bodyPr>
          <a:lstStyle/>
          <a:p>
            <a:r>
              <a:rPr lang="hu-HU" sz="1200" dirty="0" smtClean="0"/>
              <a:t>(2011)</a:t>
            </a:r>
            <a:endParaRPr lang="en-US" sz="1200" dirty="0"/>
          </a:p>
        </p:txBody>
      </p:sp>
      <p:sp>
        <p:nvSpPr>
          <p:cNvPr id="25" name="TextBox 24"/>
          <p:cNvSpPr txBox="1"/>
          <p:nvPr/>
        </p:nvSpPr>
        <p:spPr>
          <a:xfrm>
            <a:off x="2860632" y="2056203"/>
            <a:ext cx="2817118" cy="830997"/>
          </a:xfrm>
          <a:prstGeom prst="rect">
            <a:avLst/>
          </a:prstGeom>
          <a:noFill/>
        </p:spPr>
        <p:txBody>
          <a:bodyPr wrap="none" rtlCol="0">
            <a:spAutoFit/>
          </a:bodyPr>
          <a:lstStyle/>
          <a:p>
            <a:pPr algn="ctr"/>
            <a:r>
              <a:rPr lang="hu-HU" sz="1200" dirty="0" smtClean="0"/>
              <a:t>Does not </a:t>
            </a:r>
            <a:r>
              <a:rPr lang="en-US" sz="1200" dirty="0" smtClean="0"/>
              <a:t>accelerate </a:t>
            </a:r>
            <a:r>
              <a:rPr lang="en-US" sz="1200" dirty="0"/>
              <a:t>the </a:t>
            </a:r>
            <a:r>
              <a:rPr lang="en-US" sz="1200" dirty="0" smtClean="0"/>
              <a:t>execution</a:t>
            </a:r>
            <a:endParaRPr lang="hu-HU" sz="1200" dirty="0" smtClean="0"/>
          </a:p>
          <a:p>
            <a:pPr algn="ctr"/>
            <a:r>
              <a:rPr lang="en-US" sz="1200" dirty="0" smtClean="0"/>
              <a:t> </a:t>
            </a:r>
            <a:r>
              <a:rPr lang="en-US" sz="1200" dirty="0"/>
              <a:t>of </a:t>
            </a:r>
            <a:r>
              <a:rPr lang="en-US" sz="1200" dirty="0" smtClean="0"/>
              <a:t>bytecodes</a:t>
            </a:r>
            <a:r>
              <a:rPr lang="en-US" sz="1200" dirty="0"/>
              <a:t>, </a:t>
            </a:r>
            <a:endParaRPr lang="hu-HU" sz="1200" dirty="0" smtClean="0"/>
          </a:p>
          <a:p>
            <a:pPr algn="ctr"/>
            <a:r>
              <a:rPr lang="hu-HU" sz="1200" dirty="0" smtClean="0"/>
              <a:t>  </a:t>
            </a:r>
            <a:r>
              <a:rPr lang="en-US" sz="1200" dirty="0" smtClean="0"/>
              <a:t>the </a:t>
            </a:r>
            <a:r>
              <a:rPr lang="en-US" sz="1200" dirty="0"/>
              <a:t>JVM uses software </a:t>
            </a:r>
            <a:r>
              <a:rPr lang="en-US" sz="1200" dirty="0" smtClean="0"/>
              <a:t>routines</a:t>
            </a:r>
            <a:endParaRPr lang="hu-HU" sz="1200" dirty="0" smtClean="0"/>
          </a:p>
          <a:p>
            <a:pPr algn="ctr"/>
            <a:r>
              <a:rPr lang="en-US" sz="1200" dirty="0" smtClean="0"/>
              <a:t> </a:t>
            </a:r>
            <a:r>
              <a:rPr lang="en-US" sz="1200" dirty="0"/>
              <a:t>to </a:t>
            </a:r>
            <a:r>
              <a:rPr lang="en-US" sz="1200" dirty="0" smtClean="0"/>
              <a:t>execute</a:t>
            </a:r>
            <a:r>
              <a:rPr lang="hu-HU" sz="1200" dirty="0" smtClean="0"/>
              <a:t> them.</a:t>
            </a:r>
            <a:endParaRPr lang="en-US" sz="1200" dirty="0"/>
          </a:p>
        </p:txBody>
      </p:sp>
      <p:sp>
        <p:nvSpPr>
          <p:cNvPr id="27" name="TextBox 26"/>
          <p:cNvSpPr txBox="1"/>
          <p:nvPr/>
        </p:nvSpPr>
        <p:spPr>
          <a:xfrm>
            <a:off x="3633406" y="4891807"/>
            <a:ext cx="1215397" cy="276999"/>
          </a:xfrm>
          <a:prstGeom prst="rect">
            <a:avLst/>
          </a:prstGeom>
          <a:noFill/>
        </p:spPr>
        <p:txBody>
          <a:bodyPr wrap="none" rtlCol="0">
            <a:spAutoFit/>
          </a:bodyPr>
          <a:lstStyle/>
          <a:p>
            <a:r>
              <a:rPr lang="hu-HU" sz="1200" i="1" dirty="0" smtClean="0"/>
              <a:t>Section 2.4.3</a:t>
            </a:r>
            <a:endParaRPr lang="en-US" sz="1200" i="1" dirty="0"/>
          </a:p>
        </p:txBody>
      </p:sp>
      <p:sp>
        <p:nvSpPr>
          <p:cNvPr id="28" name="TextBox 27"/>
          <p:cNvSpPr txBox="1"/>
          <p:nvPr/>
        </p:nvSpPr>
        <p:spPr>
          <a:xfrm>
            <a:off x="3652391" y="2888940"/>
            <a:ext cx="1215397" cy="276999"/>
          </a:xfrm>
          <a:prstGeom prst="rect">
            <a:avLst/>
          </a:prstGeom>
          <a:noFill/>
        </p:spPr>
        <p:txBody>
          <a:bodyPr wrap="none" rtlCol="0">
            <a:spAutoFit/>
          </a:bodyPr>
          <a:lstStyle/>
          <a:p>
            <a:r>
              <a:rPr lang="hu-HU" sz="1200" i="1" dirty="0" smtClean="0"/>
              <a:t>Section 2.4.4</a:t>
            </a:r>
            <a:endParaRPr lang="en-US" sz="1200" i="1" dirty="0"/>
          </a:p>
        </p:txBody>
      </p:sp>
      <p:sp>
        <p:nvSpPr>
          <p:cNvPr id="29" name="TextBox 28"/>
          <p:cNvSpPr txBox="1"/>
          <p:nvPr/>
        </p:nvSpPr>
        <p:spPr>
          <a:xfrm>
            <a:off x="4025035" y="3124851"/>
            <a:ext cx="452368" cy="461665"/>
          </a:xfrm>
          <a:prstGeom prst="rect">
            <a:avLst/>
          </a:prstGeom>
          <a:noFill/>
        </p:spPr>
        <p:txBody>
          <a:bodyPr wrap="none" rtlCol="0">
            <a:spAutoFit/>
          </a:bodyPr>
          <a:lstStyle/>
          <a:p>
            <a:r>
              <a:rPr lang="hu-HU" sz="2400" b="1" dirty="0" smtClean="0">
                <a:solidFill>
                  <a:srgbClr val="FF0000"/>
                </a:solidFill>
              </a:rPr>
              <a:t>+</a:t>
            </a:r>
            <a:endParaRPr lang="en-US" sz="2400" b="1" dirty="0">
              <a:solidFill>
                <a:srgbClr val="FF0000"/>
              </a:solidFill>
            </a:endParaRPr>
          </a:p>
        </p:txBody>
      </p:sp>
      <p:sp>
        <p:nvSpPr>
          <p:cNvPr id="30" name="TextBox 29"/>
          <p:cNvSpPr txBox="1"/>
          <p:nvPr/>
        </p:nvSpPr>
        <p:spPr>
          <a:xfrm>
            <a:off x="296525" y="6534345"/>
            <a:ext cx="8767657" cy="292388"/>
          </a:xfrm>
          <a:prstGeom prst="rect">
            <a:avLst/>
          </a:prstGeom>
          <a:noFill/>
        </p:spPr>
        <p:txBody>
          <a:bodyPr wrap="none" rtlCol="0">
            <a:spAutoFit/>
          </a:bodyPr>
          <a:lstStyle/>
          <a:p>
            <a:r>
              <a:rPr lang="hu-HU" sz="1300" baseline="30000" dirty="0" smtClean="0"/>
              <a:t>1</a:t>
            </a:r>
            <a:r>
              <a:rPr lang="hu-HU" sz="1300" dirty="0" smtClean="0"/>
              <a:t>A few ARMv7 processors, such as the Cortex-A5 and the Cortex-A9 support Jazelle DBX as an option. </a:t>
            </a:r>
            <a:endParaRPr lang="en-US" sz="1300" dirty="0"/>
          </a:p>
        </p:txBody>
      </p:sp>
      <p:sp>
        <p:nvSpPr>
          <p:cNvPr id="31" name="TextBox 30"/>
          <p:cNvSpPr txBox="1"/>
          <p:nvPr/>
        </p:nvSpPr>
        <p:spPr>
          <a:xfrm>
            <a:off x="187465" y="628610"/>
            <a:ext cx="6045053" cy="369332"/>
          </a:xfrm>
          <a:prstGeom prst="rect">
            <a:avLst/>
          </a:prstGeom>
          <a:noFill/>
        </p:spPr>
        <p:txBody>
          <a:bodyPr wrap="none" rtlCol="0">
            <a:spAutoFit/>
          </a:bodyPr>
          <a:lstStyle/>
          <a:p>
            <a:r>
              <a:rPr lang="hu-HU" dirty="0" smtClean="0">
                <a:solidFill>
                  <a:schemeClr val="accent6"/>
                </a:solidFill>
              </a:rPr>
              <a:t>2.4.3 Jazelle RCT (Runtime Compilation Target) -1</a:t>
            </a:r>
            <a:endParaRPr lang="en-US" dirty="0">
              <a:solidFill>
                <a:schemeClr val="accent6"/>
              </a:solidFill>
            </a:endParaRPr>
          </a:p>
        </p:txBody>
      </p:sp>
      <p:sp>
        <p:nvSpPr>
          <p:cNvPr id="32" name="TextBox 31"/>
          <p:cNvSpPr txBox="1"/>
          <p:nvPr/>
        </p:nvSpPr>
        <p:spPr>
          <a:xfrm>
            <a:off x="203895" y="967184"/>
            <a:ext cx="8648714" cy="830997"/>
          </a:xfrm>
          <a:prstGeom prst="rect">
            <a:avLst/>
          </a:prstGeom>
          <a:noFill/>
        </p:spPr>
        <p:txBody>
          <a:bodyPr wrap="none" rtlCol="0">
            <a:spAutoFit/>
          </a:bodyPr>
          <a:lstStyle/>
          <a:p>
            <a:r>
              <a:rPr lang="hu-HU" sz="1600" dirty="0"/>
              <a:t>It was </a:t>
            </a:r>
            <a:r>
              <a:rPr lang="hu-HU" sz="1600" dirty="0">
                <a:solidFill>
                  <a:srgbClr val="0070C0"/>
                </a:solidFill>
              </a:rPr>
              <a:t>introduced </a:t>
            </a:r>
            <a:r>
              <a:rPr lang="hu-HU" sz="1600" dirty="0" smtClean="0">
                <a:solidFill>
                  <a:srgbClr val="0070C0"/>
                </a:solidFill>
              </a:rPr>
              <a:t>in 2005 </a:t>
            </a:r>
            <a:r>
              <a:rPr lang="hu-HU" sz="1600" dirty="0" smtClean="0"/>
              <a:t>(along </a:t>
            </a:r>
            <a:r>
              <a:rPr lang="hu-HU" sz="1600" dirty="0"/>
              <a:t>with the first Cortex processor (Cortex-A8),</a:t>
            </a:r>
          </a:p>
          <a:p>
            <a:r>
              <a:rPr lang="hu-HU" sz="1600" dirty="0"/>
              <a:t> </a:t>
            </a:r>
            <a:r>
              <a:rPr lang="hu-HU" sz="1600" dirty="0" smtClean="0"/>
              <a:t> based </a:t>
            </a:r>
            <a:r>
              <a:rPr lang="hu-HU" sz="1600" dirty="0"/>
              <a:t>on the ARMv7 Issue </a:t>
            </a:r>
            <a:r>
              <a:rPr lang="hu-HU" sz="1600" dirty="0" smtClean="0"/>
              <a:t>A,) </a:t>
            </a:r>
            <a:r>
              <a:rPr lang="hu-HU" sz="1600" dirty="0"/>
              <a:t>but </a:t>
            </a:r>
            <a:r>
              <a:rPr lang="hu-HU" sz="1600" dirty="0">
                <a:solidFill>
                  <a:srgbClr val="0070C0"/>
                </a:solidFill>
              </a:rPr>
              <a:t>withdrawn </a:t>
            </a:r>
            <a:r>
              <a:rPr lang="hu-HU" sz="1600" dirty="0" smtClean="0">
                <a:solidFill>
                  <a:srgbClr val="0070C0"/>
                </a:solidFill>
              </a:rPr>
              <a:t>in 2011 </a:t>
            </a:r>
            <a:r>
              <a:rPr lang="hu-HU" sz="1600" dirty="0" smtClean="0"/>
              <a:t>(with </a:t>
            </a:r>
            <a:r>
              <a:rPr lang="hu-HU" sz="1600" dirty="0"/>
              <a:t>the ARMv7 Issue </a:t>
            </a:r>
            <a:r>
              <a:rPr lang="hu-HU" sz="1600" dirty="0" smtClean="0"/>
              <a:t>C,)</a:t>
            </a:r>
          </a:p>
          <a:p>
            <a:r>
              <a:rPr lang="hu-HU" sz="1600" dirty="0" smtClean="0"/>
              <a:t>  as seen below. </a:t>
            </a:r>
            <a:endParaRPr lang="en-US" sz="1600" dirty="0"/>
          </a:p>
        </p:txBody>
      </p:sp>
      <p:sp>
        <p:nvSpPr>
          <p:cNvPr id="33" name="Rounded Rectangle 32"/>
          <p:cNvSpPr/>
          <p:nvPr/>
        </p:nvSpPr>
        <p:spPr bwMode="auto">
          <a:xfrm>
            <a:off x="2724340" y="3520548"/>
            <a:ext cx="6238888" cy="2834065"/>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grpSp>
        <p:nvGrpSpPr>
          <p:cNvPr id="34" name="Group 33"/>
          <p:cNvGrpSpPr/>
          <p:nvPr/>
        </p:nvGrpSpPr>
        <p:grpSpPr>
          <a:xfrm>
            <a:off x="212898" y="3203099"/>
            <a:ext cx="2320025" cy="3195355"/>
            <a:chOff x="212898" y="2663915"/>
            <a:chExt cx="2320025" cy="3195355"/>
          </a:xfrm>
        </p:grpSpPr>
        <p:sp>
          <p:nvSpPr>
            <p:cNvPr id="35" name="Text Box 7"/>
            <p:cNvSpPr txBox="1">
              <a:spLocks noChangeArrowheads="1"/>
            </p:cNvSpPr>
            <p:nvPr/>
          </p:nvSpPr>
          <p:spPr bwMode="auto">
            <a:xfrm>
              <a:off x="212898" y="2663915"/>
              <a:ext cx="220524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None/>
              </a:pPr>
              <a:r>
                <a:rPr lang="hu-HU" altLang="en-US" sz="1300" b="1" dirty="0" smtClean="0">
                  <a:solidFill>
                    <a:srgbClr val="000000"/>
                  </a:solidFill>
                </a:rPr>
                <a:t>Jazelle</a:t>
              </a:r>
            </a:p>
            <a:p>
              <a:pPr algn="ctr">
                <a:spcBef>
                  <a:spcPct val="0"/>
                </a:spcBef>
                <a:buClrTx/>
                <a:buSzTx/>
                <a:buNone/>
              </a:pPr>
              <a:r>
                <a:rPr lang="hu-HU" altLang="en-US" sz="1300" b="1" dirty="0" smtClean="0">
                  <a:solidFill>
                    <a:srgbClr val="000000"/>
                  </a:solidFill>
                </a:rPr>
                <a:t>(Jazelle DBX)</a:t>
              </a:r>
              <a:endParaRPr lang="en-US" altLang="en-US" sz="1300" dirty="0">
                <a:solidFill>
                  <a:srgbClr val="000000"/>
                </a:solidFill>
              </a:endParaRPr>
            </a:p>
          </p:txBody>
        </p:sp>
        <p:sp>
          <p:nvSpPr>
            <p:cNvPr id="36" name="Right Arrow 35"/>
            <p:cNvSpPr/>
            <p:nvPr/>
          </p:nvSpPr>
          <p:spPr bwMode="auto">
            <a:xfrm>
              <a:off x="2116002" y="2689943"/>
              <a:ext cx="360000" cy="252000"/>
            </a:xfrm>
            <a:prstGeom prst="rightArrow">
              <a:avLst/>
            </a:prstGeom>
            <a:solidFill>
              <a:srgbClr val="FF0000"/>
            </a:solidFill>
            <a:ln w="9525" cap="flat" cmpd="sng" algn="ctr">
              <a:solidFill>
                <a:srgbClr val="FF0000"/>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37" name="TextBox 36"/>
            <p:cNvSpPr txBox="1"/>
            <p:nvPr/>
          </p:nvSpPr>
          <p:spPr>
            <a:xfrm>
              <a:off x="259288" y="3248980"/>
              <a:ext cx="2273635" cy="1092607"/>
            </a:xfrm>
            <a:prstGeom prst="rect">
              <a:avLst/>
            </a:prstGeom>
            <a:noFill/>
          </p:spPr>
          <p:txBody>
            <a:bodyPr wrap="none" rtlCol="0">
              <a:spAutoFit/>
            </a:bodyPr>
            <a:lstStyle/>
            <a:p>
              <a:pPr algn="ctr"/>
              <a:r>
                <a:rPr lang="hu-HU" sz="1300" dirty="0" smtClean="0"/>
                <a:t>Speeds up the exe</a:t>
              </a:r>
              <a:r>
                <a:rPr lang="en-US" sz="1300" dirty="0" err="1" smtClean="0"/>
                <a:t>cution</a:t>
              </a:r>
              <a:endParaRPr lang="hu-HU" sz="1300" dirty="0" smtClean="0"/>
            </a:p>
            <a:p>
              <a:pPr algn="ctr"/>
              <a:r>
                <a:rPr lang="en-US" sz="1300" dirty="0" smtClean="0"/>
                <a:t> </a:t>
              </a:r>
              <a:r>
                <a:rPr lang="hu-HU" sz="1300" dirty="0" smtClean="0"/>
                <a:t>of Java bytecode</a:t>
              </a:r>
            </a:p>
            <a:p>
              <a:pPr algn="ctr"/>
              <a:r>
                <a:rPr lang="en-US" sz="1300" dirty="0" smtClean="0"/>
                <a:t>on </a:t>
              </a:r>
              <a:r>
                <a:rPr lang="en-US" sz="1300" dirty="0"/>
                <a:t>resource-constrained </a:t>
              </a:r>
              <a:endParaRPr lang="hu-HU" sz="1300" dirty="0" smtClean="0"/>
            </a:p>
            <a:p>
              <a:pPr algn="ctr"/>
              <a:r>
                <a:rPr lang="en-US" sz="1300" dirty="0" smtClean="0"/>
                <a:t>devices</a:t>
              </a:r>
              <a:r>
                <a:rPr lang="hu-HU" sz="1300" dirty="0" smtClean="0"/>
                <a:t> by partially</a:t>
              </a:r>
            </a:p>
            <a:p>
              <a:pPr algn="ctr"/>
              <a:r>
                <a:rPr lang="hu-HU" sz="1300" dirty="0" smtClean="0"/>
                <a:t>hardware support</a:t>
              </a:r>
              <a:r>
                <a:rPr lang="en-US" sz="1300" dirty="0" smtClean="0"/>
                <a:t>.</a:t>
              </a:r>
              <a:endParaRPr lang="en-US" sz="1300" dirty="0"/>
            </a:p>
          </p:txBody>
        </p:sp>
        <p:sp>
          <p:nvSpPr>
            <p:cNvPr id="38" name="Lekerekített téglalap 4"/>
            <p:cNvSpPr/>
            <p:nvPr/>
          </p:nvSpPr>
          <p:spPr>
            <a:xfrm>
              <a:off x="765972" y="4927521"/>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FFFFFF"/>
                  </a:solidFill>
                  <a:ea typeface="Verdana" panose="020B0604030504040204" pitchFamily="34" charset="0"/>
                  <a:cs typeface="Verdana" panose="020B0604030504040204" pitchFamily="34" charset="0"/>
                </a:rPr>
                <a:t>ARMv5TEJ</a:t>
              </a:r>
              <a:endParaRPr lang="hu-HU" sz="1050" dirty="0">
                <a:solidFill>
                  <a:srgbClr val="FFFFFF"/>
                </a:solidFill>
                <a:ea typeface="Verdana" panose="020B0604030504040204" pitchFamily="34" charset="0"/>
                <a:cs typeface="Verdana" panose="020B0604030504040204" pitchFamily="34" charset="0"/>
              </a:endParaRPr>
            </a:p>
          </p:txBody>
        </p:sp>
        <p:sp>
          <p:nvSpPr>
            <p:cNvPr id="39" name="TextBox 38"/>
            <p:cNvSpPr txBox="1"/>
            <p:nvPr/>
          </p:nvSpPr>
          <p:spPr>
            <a:xfrm>
              <a:off x="900987" y="5397605"/>
              <a:ext cx="821059" cy="461665"/>
            </a:xfrm>
            <a:prstGeom prst="rect">
              <a:avLst/>
            </a:prstGeom>
            <a:noFill/>
          </p:spPr>
          <p:txBody>
            <a:bodyPr wrap="none" rtlCol="0">
              <a:spAutoFit/>
            </a:bodyPr>
            <a:lstStyle/>
            <a:p>
              <a:pPr algn="ctr"/>
              <a:r>
                <a:rPr lang="en-US" sz="1200" dirty="0">
                  <a:solidFill>
                    <a:srgbClr val="000000"/>
                  </a:solidFill>
                </a:rPr>
                <a:t>ARM926</a:t>
              </a:r>
            </a:p>
            <a:p>
              <a:pPr algn="ctr"/>
              <a:r>
                <a:rPr lang="en-US" sz="1200" dirty="0">
                  <a:solidFill>
                    <a:srgbClr val="000000"/>
                  </a:solidFill>
                </a:rPr>
                <a:t>(</a:t>
              </a:r>
              <a:r>
                <a:rPr lang="en-US" sz="1200" dirty="0" smtClean="0">
                  <a:solidFill>
                    <a:srgbClr val="000000"/>
                  </a:solidFill>
                </a:rPr>
                <a:t>200</a:t>
              </a:r>
              <a:r>
                <a:rPr lang="hu-HU" sz="1200" dirty="0" smtClean="0">
                  <a:solidFill>
                    <a:srgbClr val="000000"/>
                  </a:solidFill>
                </a:rPr>
                <a:t>1</a:t>
              </a:r>
              <a:r>
                <a:rPr lang="en-US" sz="1200" dirty="0" smtClean="0">
                  <a:solidFill>
                    <a:srgbClr val="000000"/>
                  </a:solidFill>
                </a:rPr>
                <a:t>)</a:t>
              </a:r>
              <a:endParaRPr lang="en-US" sz="1200" dirty="0">
                <a:solidFill>
                  <a:srgbClr val="000000"/>
                </a:solidFill>
              </a:endParaRPr>
            </a:p>
          </p:txBody>
        </p:sp>
        <p:sp>
          <p:nvSpPr>
            <p:cNvPr id="40" name="TextBox 39"/>
            <p:cNvSpPr txBox="1"/>
            <p:nvPr/>
          </p:nvSpPr>
          <p:spPr>
            <a:xfrm>
              <a:off x="225777" y="5398979"/>
              <a:ext cx="490840" cy="276999"/>
            </a:xfrm>
            <a:prstGeom prst="rect">
              <a:avLst/>
            </a:prstGeom>
            <a:noFill/>
          </p:spPr>
          <p:txBody>
            <a:bodyPr wrap="none" rtlCol="0">
              <a:spAutoFit/>
            </a:bodyPr>
            <a:lstStyle/>
            <a:p>
              <a:r>
                <a:rPr lang="hu-HU" sz="1200" i="1" dirty="0" smtClean="0"/>
                <a:t>E.g.</a:t>
              </a:r>
              <a:endParaRPr lang="en-US" sz="1200" i="1" dirty="0"/>
            </a:p>
          </p:txBody>
        </p:sp>
        <p:sp>
          <p:nvSpPr>
            <p:cNvPr id="41" name="TextBox 40"/>
            <p:cNvSpPr txBox="1"/>
            <p:nvPr/>
          </p:nvSpPr>
          <p:spPr>
            <a:xfrm>
              <a:off x="716617" y="4485480"/>
              <a:ext cx="1215397" cy="276999"/>
            </a:xfrm>
            <a:prstGeom prst="rect">
              <a:avLst/>
            </a:prstGeom>
            <a:noFill/>
          </p:spPr>
          <p:txBody>
            <a:bodyPr wrap="none" rtlCol="0">
              <a:spAutoFit/>
            </a:bodyPr>
            <a:lstStyle/>
            <a:p>
              <a:r>
                <a:rPr lang="hu-HU" sz="1200" i="1" dirty="0" smtClean="0"/>
                <a:t>Section 2.4.2</a:t>
              </a:r>
              <a:endParaRPr lang="en-US" sz="1200" i="1" dirty="0"/>
            </a:p>
          </p:txBody>
        </p:sp>
      </p:grpSp>
    </p:spTree>
    <p:extLst>
      <p:ext uri="{BB962C8B-B14F-4D97-AF65-F5344CB8AC3E}">
        <p14:creationId xmlns:p14="http://schemas.microsoft.com/office/powerpoint/2010/main" val="65883814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2.4.3 </a:t>
            </a:r>
            <a:r>
              <a:rPr lang="en-US" dirty="0" err="1"/>
              <a:t>Jazelle</a:t>
            </a:r>
            <a:r>
              <a:rPr lang="en-US" dirty="0"/>
              <a:t> RCT (Runtime Compilation Target) </a:t>
            </a:r>
            <a:r>
              <a:rPr lang="hu-HU" dirty="0" smtClean="0"/>
              <a:t>(2)</a:t>
            </a:r>
            <a:endParaRPr lang="en-US" dirty="0"/>
          </a:p>
        </p:txBody>
      </p:sp>
      <p:sp>
        <p:nvSpPr>
          <p:cNvPr id="3" name="TextBox 2"/>
          <p:cNvSpPr txBox="1"/>
          <p:nvPr/>
        </p:nvSpPr>
        <p:spPr>
          <a:xfrm>
            <a:off x="206515" y="619085"/>
            <a:ext cx="5939255" cy="369332"/>
          </a:xfrm>
          <a:prstGeom prst="rect">
            <a:avLst/>
          </a:prstGeom>
          <a:noFill/>
        </p:spPr>
        <p:txBody>
          <a:bodyPr wrap="none" rtlCol="0">
            <a:spAutoFit/>
          </a:bodyPr>
          <a:lstStyle/>
          <a:p>
            <a:r>
              <a:rPr lang="hu-HU" dirty="0" smtClean="0">
                <a:solidFill>
                  <a:schemeClr val="accent6"/>
                </a:solidFill>
              </a:rPr>
              <a:t>Jazelle RCT (Runtime Compilation Target) </a:t>
            </a:r>
            <a:r>
              <a:rPr lang="hu-HU" dirty="0" smtClean="0"/>
              <a:t>[86] </a:t>
            </a:r>
            <a:r>
              <a:rPr lang="hu-HU" dirty="0" smtClean="0">
                <a:solidFill>
                  <a:schemeClr val="accent6"/>
                </a:solidFill>
              </a:rPr>
              <a:t>-2</a:t>
            </a:r>
            <a:endParaRPr lang="en-US" dirty="0">
              <a:solidFill>
                <a:schemeClr val="accent6"/>
              </a:solidFill>
            </a:endParaRPr>
          </a:p>
        </p:txBody>
      </p:sp>
      <p:sp>
        <p:nvSpPr>
          <p:cNvPr id="4" name="TextBox 3"/>
          <p:cNvSpPr txBox="1"/>
          <p:nvPr/>
        </p:nvSpPr>
        <p:spPr>
          <a:xfrm>
            <a:off x="341313" y="1088740"/>
            <a:ext cx="8946745" cy="1723549"/>
          </a:xfrm>
          <a:prstGeom prst="rect">
            <a:avLst/>
          </a:prstGeom>
          <a:noFill/>
        </p:spPr>
        <p:txBody>
          <a:bodyPr wrap="none" rtlCol="0">
            <a:spAutoFit/>
          </a:bodyPr>
          <a:lstStyle/>
          <a:p>
            <a:pPr marL="285750" indent="-285750">
              <a:buClr>
                <a:schemeClr val="tx1"/>
              </a:buClr>
              <a:buFont typeface="Arial" panose="020B0604020202020204" pitchFamily="34" charset="0"/>
              <a:buChar char="•"/>
            </a:pPr>
            <a:r>
              <a:rPr lang="hu-HU" sz="1600" dirty="0" smtClean="0">
                <a:solidFill>
                  <a:srgbClr val="FF0000"/>
                </a:solidFill>
              </a:rPr>
              <a:t>Jazelle RCT </a:t>
            </a:r>
            <a:r>
              <a:rPr lang="hu-HU" sz="1600" dirty="0" smtClean="0"/>
              <a:t>is dubbed also as the </a:t>
            </a:r>
            <a:r>
              <a:rPr lang="hu-HU" sz="1600" dirty="0" smtClean="0">
                <a:solidFill>
                  <a:srgbClr val="FF0000"/>
                </a:solidFill>
              </a:rPr>
              <a:t>ThumbEE</a:t>
            </a:r>
            <a:r>
              <a:rPr lang="hu-HU" sz="1600" dirty="0" smtClean="0"/>
              <a:t> extension, since it makes use  </a:t>
            </a:r>
          </a:p>
          <a:p>
            <a:r>
              <a:rPr lang="hu-HU" sz="1600" dirty="0" smtClean="0"/>
              <a:t>       of the ThumEE execution environment that is based on an enhanced version</a:t>
            </a:r>
          </a:p>
          <a:p>
            <a:pPr>
              <a:spcAft>
                <a:spcPts val="600"/>
              </a:spcAft>
            </a:pPr>
            <a:r>
              <a:rPr lang="hu-HU" sz="1600" dirty="0" smtClean="0"/>
              <a:t>       of the Thumb2 instruction set.</a:t>
            </a:r>
          </a:p>
          <a:p>
            <a:pPr marL="285750" indent="-285750">
              <a:spcAft>
                <a:spcPts val="600"/>
              </a:spcAft>
              <a:buFont typeface="Arial" panose="020B0604020202020204" pitchFamily="34" charset="0"/>
              <a:buChar char="•"/>
            </a:pPr>
            <a:r>
              <a:rPr lang="hu-HU" sz="1600" dirty="0" smtClean="0"/>
              <a:t>It aims at </a:t>
            </a:r>
            <a:r>
              <a:rPr lang="hu-HU" sz="1600" dirty="0" smtClean="0">
                <a:solidFill>
                  <a:srgbClr val="0070C0"/>
                </a:solidFill>
              </a:rPr>
              <a:t>speeding up the execution of </a:t>
            </a:r>
            <a:r>
              <a:rPr lang="hu-HU" sz="1600" dirty="0" smtClean="0">
                <a:solidFill>
                  <a:srgbClr val="FF0000"/>
                </a:solidFill>
              </a:rPr>
              <a:t>dynamically generated code</a:t>
            </a:r>
            <a:r>
              <a:rPr lang="hu-HU" sz="1600" dirty="0" smtClean="0">
                <a:solidFill>
                  <a:srgbClr val="0070C0"/>
                </a:solidFill>
              </a:rPr>
              <a:t>.</a:t>
            </a:r>
          </a:p>
          <a:p>
            <a:pPr marL="285750" indent="-285750">
              <a:buFont typeface="Arial" panose="020B0604020202020204" pitchFamily="34" charset="0"/>
              <a:buChar char="•"/>
            </a:pPr>
            <a:r>
              <a:rPr lang="hu-HU" sz="1600" dirty="0" smtClean="0"/>
              <a:t>This is code that is </a:t>
            </a:r>
            <a:r>
              <a:rPr lang="hu-HU" sz="1600" dirty="0" smtClean="0">
                <a:solidFill>
                  <a:srgbClr val="0070C0"/>
                </a:solidFill>
              </a:rPr>
              <a:t>compiled e.g. from a portable bytecode </a:t>
            </a:r>
            <a:r>
              <a:rPr lang="hu-HU" sz="1600" dirty="0" smtClean="0"/>
              <a:t>e.g. Java, Perl, Python</a:t>
            </a:r>
          </a:p>
          <a:p>
            <a:r>
              <a:rPr lang="hu-HU" sz="1600" dirty="0"/>
              <a:t> </a:t>
            </a:r>
            <a:r>
              <a:rPr lang="hu-HU" sz="1600" dirty="0" smtClean="0"/>
              <a:t>     bytecode or .Net MSIL, </a:t>
            </a:r>
            <a:r>
              <a:rPr lang="hu-HU" sz="1600" dirty="0" smtClean="0">
                <a:solidFill>
                  <a:srgbClr val="0070C0"/>
                </a:solidFill>
              </a:rPr>
              <a:t>on the processor </a:t>
            </a:r>
            <a:endParaRPr lang="en-US" sz="1600" dirty="0">
              <a:solidFill>
                <a:srgbClr val="0070C0"/>
              </a:solidFill>
            </a:endParaRPr>
          </a:p>
        </p:txBody>
      </p:sp>
      <p:sp>
        <p:nvSpPr>
          <p:cNvPr id="8" name="TextBox 7"/>
          <p:cNvSpPr txBox="1"/>
          <p:nvPr/>
        </p:nvSpPr>
        <p:spPr>
          <a:xfrm>
            <a:off x="932667" y="2771732"/>
            <a:ext cx="7599773" cy="882293"/>
          </a:xfrm>
          <a:prstGeom prst="rect">
            <a:avLst/>
          </a:prstGeom>
          <a:noFill/>
        </p:spPr>
        <p:txBody>
          <a:bodyPr wrap="none" rtlCol="0">
            <a:spAutoFit/>
          </a:bodyPr>
          <a:lstStyle/>
          <a:p>
            <a:pPr marL="285750" indent="-285750">
              <a:buClr>
                <a:schemeClr val="tx1"/>
              </a:buClr>
              <a:buFont typeface="Arial" panose="020B0604020202020204" pitchFamily="34" charset="0"/>
              <a:buChar char="•"/>
            </a:pPr>
            <a:r>
              <a:rPr lang="hu-HU" sz="1600" dirty="0" smtClean="0">
                <a:solidFill>
                  <a:srgbClr val="0070C0"/>
                </a:solidFill>
              </a:rPr>
              <a:t>either</a:t>
            </a:r>
            <a:r>
              <a:rPr lang="en-US" sz="1600" dirty="0">
                <a:solidFill>
                  <a:srgbClr val="0070C0"/>
                </a:solidFill>
              </a:rPr>
              <a:t> </a:t>
            </a:r>
            <a:r>
              <a:rPr lang="en-US" sz="1600" dirty="0" smtClean="0">
                <a:solidFill>
                  <a:srgbClr val="0070C0"/>
                </a:solidFill>
              </a:rPr>
              <a:t>while downloading</a:t>
            </a:r>
            <a:r>
              <a:rPr lang="hu-HU" sz="1600" dirty="0" smtClean="0">
                <a:solidFill>
                  <a:srgbClr val="0070C0"/>
                </a:solidFill>
              </a:rPr>
              <a:t> the bytecode </a:t>
            </a:r>
            <a:r>
              <a:rPr lang="hu-HU" sz="1600" dirty="0" smtClean="0"/>
              <a:t>(by an </a:t>
            </a:r>
            <a:r>
              <a:rPr lang="hu-HU" sz="1600" dirty="0" smtClean="0">
                <a:solidFill>
                  <a:srgbClr val="FF0000"/>
                </a:solidFill>
              </a:rPr>
              <a:t>Ahead-Of-Time or AOT</a:t>
            </a:r>
          </a:p>
          <a:p>
            <a:pPr>
              <a:spcAft>
                <a:spcPts val="400"/>
              </a:spcAft>
            </a:pPr>
            <a:r>
              <a:rPr lang="hu-HU" sz="1600" dirty="0"/>
              <a:t> </a:t>
            </a:r>
            <a:r>
              <a:rPr lang="hu-HU" sz="1600" dirty="0" smtClean="0"/>
              <a:t>     </a:t>
            </a:r>
            <a:r>
              <a:rPr lang="hu-HU" sz="1600" dirty="0" smtClean="0">
                <a:solidFill>
                  <a:srgbClr val="FF0000"/>
                </a:solidFill>
              </a:rPr>
              <a:t>compiler</a:t>
            </a:r>
            <a:r>
              <a:rPr lang="hu-HU" sz="1600" dirty="0" smtClean="0"/>
              <a:t>) or</a:t>
            </a:r>
          </a:p>
          <a:p>
            <a:pPr marL="285750" indent="-285750">
              <a:buFont typeface="Arial" panose="020B0604020202020204" pitchFamily="34" charset="0"/>
              <a:buChar char="•"/>
            </a:pPr>
            <a:r>
              <a:rPr lang="hu-HU" sz="1600" dirty="0" smtClean="0"/>
              <a:t> </a:t>
            </a:r>
            <a:r>
              <a:rPr lang="hu-HU" sz="1600" dirty="0" smtClean="0">
                <a:solidFill>
                  <a:srgbClr val="0070C0"/>
                </a:solidFill>
              </a:rPr>
              <a:t>during execution of the code </a:t>
            </a:r>
            <a:r>
              <a:rPr lang="hu-HU" sz="1600" dirty="0" smtClean="0"/>
              <a:t>(by an </a:t>
            </a:r>
            <a:r>
              <a:rPr lang="hu-HU" sz="1600" dirty="0" smtClean="0">
                <a:solidFill>
                  <a:srgbClr val="FF0000"/>
                </a:solidFill>
              </a:rPr>
              <a:t>Just-In-Time compiler</a:t>
            </a:r>
            <a:r>
              <a:rPr lang="hu-HU" sz="1600" dirty="0" smtClean="0"/>
              <a:t>).</a:t>
            </a:r>
            <a:endParaRPr lang="en-US" sz="1600" dirty="0"/>
          </a:p>
        </p:txBody>
      </p:sp>
    </p:spTree>
    <p:extLst>
      <p:ext uri="{BB962C8B-B14F-4D97-AF65-F5344CB8AC3E}">
        <p14:creationId xmlns:p14="http://schemas.microsoft.com/office/powerpoint/2010/main" val="231686746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2.4.3 </a:t>
            </a:r>
            <a:r>
              <a:rPr lang="en-US" dirty="0" err="1"/>
              <a:t>Jazelle</a:t>
            </a:r>
            <a:r>
              <a:rPr lang="en-US" dirty="0"/>
              <a:t> RCT (Runtime Compilation Target) </a:t>
            </a:r>
            <a:r>
              <a:rPr lang="hu-HU" dirty="0" smtClean="0"/>
              <a:t>(3)</a:t>
            </a:r>
            <a:endParaRPr lang="hu-HU" dirty="0"/>
          </a:p>
        </p:txBody>
      </p:sp>
      <p:sp>
        <p:nvSpPr>
          <p:cNvPr id="8" name="TextBox 7"/>
          <p:cNvSpPr txBox="1"/>
          <p:nvPr/>
        </p:nvSpPr>
        <p:spPr>
          <a:xfrm>
            <a:off x="177385" y="632340"/>
            <a:ext cx="7821180" cy="369332"/>
          </a:xfrm>
          <a:prstGeom prst="rect">
            <a:avLst/>
          </a:prstGeom>
          <a:noFill/>
        </p:spPr>
        <p:txBody>
          <a:bodyPr wrap="none" rtlCol="0">
            <a:spAutoFit/>
          </a:bodyPr>
          <a:lstStyle/>
          <a:p>
            <a:r>
              <a:rPr lang="hu-HU" dirty="0" smtClean="0">
                <a:solidFill>
                  <a:schemeClr val="accent6"/>
                </a:solidFill>
              </a:rPr>
              <a:t>Example: Just-in-time (JIT) compilation in Java environment </a:t>
            </a:r>
            <a:r>
              <a:rPr lang="hu-HU" dirty="0" smtClean="0"/>
              <a:t>[73]</a:t>
            </a:r>
            <a:endParaRPr lang="hu-HU" dirty="0"/>
          </a:p>
        </p:txBody>
      </p:sp>
      <p:sp>
        <p:nvSpPr>
          <p:cNvPr id="9" name="TextBox 8"/>
          <p:cNvSpPr txBox="1"/>
          <p:nvPr/>
        </p:nvSpPr>
        <p:spPr>
          <a:xfrm>
            <a:off x="296863" y="1006857"/>
            <a:ext cx="8847137" cy="830997"/>
          </a:xfrm>
          <a:prstGeom prst="rect">
            <a:avLst/>
          </a:prstGeom>
          <a:noFill/>
        </p:spPr>
        <p:txBody>
          <a:bodyPr wrap="square" rtlCol="0">
            <a:spAutoFit/>
          </a:bodyPr>
          <a:lstStyle/>
          <a:p>
            <a:pPr marL="285750" indent="-285750">
              <a:buClr>
                <a:schemeClr val="tx1"/>
              </a:buClr>
              <a:buFont typeface="Arial" panose="020B0604020202020204" pitchFamily="34" charset="0"/>
              <a:buChar char="•"/>
            </a:pPr>
            <a:r>
              <a:rPr lang="en-US" sz="1600" dirty="0" smtClean="0">
                <a:solidFill>
                  <a:srgbClr val="0070C0"/>
                </a:solidFill>
              </a:rPr>
              <a:t>Java </a:t>
            </a:r>
            <a:r>
              <a:rPr lang="en-US" sz="1600" dirty="0">
                <a:solidFill>
                  <a:srgbClr val="0070C0"/>
                </a:solidFill>
              </a:rPr>
              <a:t>bytecode </a:t>
            </a:r>
            <a:r>
              <a:rPr lang="hu-HU" sz="1600" dirty="0" smtClean="0">
                <a:solidFill>
                  <a:srgbClr val="0070C0"/>
                </a:solidFill>
              </a:rPr>
              <a:t>is </a:t>
            </a:r>
            <a:r>
              <a:rPr lang="en-US" sz="1600" dirty="0" smtClean="0">
                <a:solidFill>
                  <a:srgbClr val="0070C0"/>
                </a:solidFill>
              </a:rPr>
              <a:t>loaded</a:t>
            </a:r>
            <a:r>
              <a:rPr lang="hu-HU" sz="1600" dirty="0" smtClean="0">
                <a:solidFill>
                  <a:srgbClr val="0070C0"/>
                </a:solidFill>
              </a:rPr>
              <a:t>,</a:t>
            </a:r>
            <a:r>
              <a:rPr lang="en-US" sz="1600" dirty="0" smtClean="0">
                <a:solidFill>
                  <a:srgbClr val="0070C0"/>
                </a:solidFill>
              </a:rPr>
              <a:t> </a:t>
            </a:r>
            <a:r>
              <a:rPr lang="hu-HU" sz="1600" dirty="0" smtClean="0">
                <a:solidFill>
                  <a:srgbClr val="0070C0"/>
                </a:solidFill>
              </a:rPr>
              <a:t>compiled to native code each time a method is called, compiled code is cached in memory and will be executed </a:t>
            </a:r>
            <a:r>
              <a:rPr lang="en-US" sz="1600" dirty="0" smtClean="0">
                <a:solidFill>
                  <a:srgbClr val="0070C0"/>
                </a:solidFill>
              </a:rPr>
              <a:t>by </a:t>
            </a:r>
            <a:r>
              <a:rPr lang="hu-HU" sz="1600" dirty="0" smtClean="0">
                <a:solidFill>
                  <a:srgbClr val="0070C0"/>
                </a:solidFill>
              </a:rPr>
              <a:t>the</a:t>
            </a:r>
            <a:r>
              <a:rPr lang="en-US" sz="1600" dirty="0" smtClean="0">
                <a:solidFill>
                  <a:srgbClr val="0070C0"/>
                </a:solidFill>
              </a:rPr>
              <a:t> </a:t>
            </a:r>
            <a:r>
              <a:rPr lang="en-US" sz="1600" dirty="0">
                <a:solidFill>
                  <a:srgbClr val="0070C0"/>
                </a:solidFill>
              </a:rPr>
              <a:t>Java Virtual Machine (JVM</a:t>
            </a:r>
            <a:r>
              <a:rPr lang="en-US" sz="1600" dirty="0" smtClean="0">
                <a:solidFill>
                  <a:srgbClr val="0070C0"/>
                </a:solidFill>
              </a:rPr>
              <a:t>)</a:t>
            </a:r>
            <a:r>
              <a:rPr lang="hu-HU" sz="1600" dirty="0" smtClean="0"/>
              <a:t>, as shwn below.</a:t>
            </a:r>
          </a:p>
        </p:txBody>
      </p:sp>
      <p:sp>
        <p:nvSpPr>
          <p:cNvPr id="10" name="TextBox 9"/>
          <p:cNvSpPr txBox="1"/>
          <p:nvPr/>
        </p:nvSpPr>
        <p:spPr>
          <a:xfrm>
            <a:off x="1317997" y="6309320"/>
            <a:ext cx="6224333" cy="338554"/>
          </a:xfrm>
          <a:prstGeom prst="rect">
            <a:avLst/>
          </a:prstGeom>
          <a:noFill/>
        </p:spPr>
        <p:txBody>
          <a:bodyPr wrap="none" rtlCol="0">
            <a:spAutoFit/>
          </a:bodyPr>
          <a:lstStyle/>
          <a:p>
            <a:r>
              <a:rPr lang="hu-HU" sz="1600" smtClean="0"/>
              <a:t>Figure: Just-in-time compilation in Java einvironment [73]</a:t>
            </a:r>
            <a:endParaRPr lang="hu-HU" sz="1600"/>
          </a:p>
        </p:txBody>
      </p:sp>
      <p:grpSp>
        <p:nvGrpSpPr>
          <p:cNvPr id="3" name="Group 2"/>
          <p:cNvGrpSpPr/>
          <p:nvPr/>
        </p:nvGrpSpPr>
        <p:grpSpPr>
          <a:xfrm>
            <a:off x="1241630" y="2079196"/>
            <a:ext cx="6976053" cy="3960094"/>
            <a:chOff x="1241630" y="2348880"/>
            <a:chExt cx="6976053" cy="3960094"/>
          </a:xfrm>
        </p:grpSpPr>
        <p:grpSp>
          <p:nvGrpSpPr>
            <p:cNvPr id="7" name="Group 6"/>
            <p:cNvGrpSpPr/>
            <p:nvPr/>
          </p:nvGrpSpPr>
          <p:grpSpPr>
            <a:xfrm>
              <a:off x="1241630" y="2348880"/>
              <a:ext cx="6681851" cy="3825425"/>
              <a:chOff x="1781689" y="2078850"/>
              <a:chExt cx="6681851" cy="3825425"/>
            </a:xfrm>
          </p:grpSpPr>
          <p:pic>
            <p:nvPicPr>
              <p:cNvPr id="2050" name="Picture 2" descr="http://en.citizendium.org/images/7/76/JITcompilation.jpg"/>
              <p:cNvPicPr>
                <a:picLocks noChangeAspect="1" noChangeArrowheads="1"/>
              </p:cNvPicPr>
              <p:nvPr/>
            </p:nvPicPr>
            <p:blipFill rotWithShape="1">
              <a:blip r:embed="rId2">
                <a:extLst>
                  <a:ext uri="{28A0092B-C50C-407E-A947-70E740481C1C}">
                    <a14:useLocalDpi xmlns:a14="http://schemas.microsoft.com/office/drawing/2010/main" val="0"/>
                  </a:ext>
                </a:extLst>
              </a:blip>
              <a:srcRect t="10036"/>
              <a:stretch/>
            </p:blipFill>
            <p:spPr bwMode="auto">
              <a:xfrm>
                <a:off x="1781689" y="2078850"/>
                <a:ext cx="6074557" cy="38254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777245" y="2877325"/>
                <a:ext cx="1686295" cy="461665"/>
              </a:xfrm>
              <a:prstGeom prst="rect">
                <a:avLst/>
              </a:prstGeom>
              <a:noFill/>
            </p:spPr>
            <p:txBody>
              <a:bodyPr wrap="none" rtlCol="0">
                <a:spAutoFit/>
              </a:bodyPr>
              <a:lstStyle/>
              <a:p>
                <a:pPr algn="ctr"/>
                <a:r>
                  <a:rPr lang="hu-HU" sz="1200" smtClean="0"/>
                  <a:t> Platform neutral</a:t>
                </a:r>
              </a:p>
              <a:p>
                <a:pPr algn="ctr"/>
                <a:r>
                  <a:rPr lang="hu-HU" sz="1200" smtClean="0"/>
                  <a:t> portable bytecode </a:t>
                </a:r>
                <a:endParaRPr lang="hu-HU" sz="1200"/>
              </a:p>
            </p:txBody>
          </p:sp>
          <p:sp>
            <p:nvSpPr>
              <p:cNvPr id="4" name="TextBox 3"/>
              <p:cNvSpPr txBox="1"/>
              <p:nvPr/>
            </p:nvSpPr>
            <p:spPr>
              <a:xfrm>
                <a:off x="7065770" y="2547395"/>
                <a:ext cx="1016625" cy="276999"/>
              </a:xfrm>
              <a:prstGeom prst="rect">
                <a:avLst/>
              </a:prstGeom>
              <a:noFill/>
            </p:spPr>
            <p:txBody>
              <a:bodyPr wrap="none" rtlCol="0">
                <a:spAutoFit/>
              </a:bodyPr>
              <a:lstStyle/>
              <a:p>
                <a:r>
                  <a:rPr lang="hu-HU" sz="1200" smtClean="0"/>
                  <a:t>Extensions</a:t>
                </a:r>
                <a:endParaRPr lang="hu-HU" sz="1200"/>
              </a:p>
            </p:txBody>
          </p:sp>
        </p:grpSp>
        <p:sp>
          <p:nvSpPr>
            <p:cNvPr id="11" name="TextBox 10"/>
            <p:cNvSpPr txBox="1"/>
            <p:nvPr/>
          </p:nvSpPr>
          <p:spPr>
            <a:xfrm>
              <a:off x="7677150" y="5229200"/>
              <a:ext cx="540533" cy="307777"/>
            </a:xfrm>
            <a:prstGeom prst="rect">
              <a:avLst/>
            </a:prstGeom>
            <a:noFill/>
          </p:spPr>
          <p:txBody>
            <a:bodyPr wrap="none" rtlCol="0">
              <a:spAutoFit/>
            </a:bodyPr>
            <a:lstStyle/>
            <a:p>
              <a:r>
                <a:rPr lang="hu-HU" sz="1400" smtClean="0"/>
                <a:t>JVM</a:t>
              </a:r>
              <a:endParaRPr lang="hu-HU" sz="1400"/>
            </a:p>
          </p:txBody>
        </p:sp>
        <p:sp>
          <p:nvSpPr>
            <p:cNvPr id="12" name="Up Arrow 11"/>
            <p:cNvSpPr/>
            <p:nvPr/>
          </p:nvSpPr>
          <p:spPr bwMode="auto">
            <a:xfrm>
              <a:off x="3941930" y="5814265"/>
              <a:ext cx="135015" cy="432000"/>
            </a:xfrm>
            <a:prstGeom prst="upArrow">
              <a:avLst/>
            </a:prstGeom>
            <a:solidFill>
              <a:srgbClr val="FF0000"/>
            </a:solidFill>
            <a:ln w="9525" cap="flat" cmpd="sng" algn="ctr">
              <a:solidFill>
                <a:srgbClr val="FF0000"/>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400" b="0" i="0" u="none" strike="noStrike" cap="none" normalizeH="0" baseline="0" smtClean="0">
                <a:ln>
                  <a:noFill/>
                </a:ln>
                <a:solidFill>
                  <a:schemeClr val="tx1"/>
                </a:solidFill>
                <a:effectLst/>
                <a:latin typeface="Verdana" pitchFamily="34" charset="0"/>
              </a:endParaRPr>
            </a:p>
          </p:txBody>
        </p:sp>
        <p:sp>
          <p:nvSpPr>
            <p:cNvPr id="13" name="TextBox 12"/>
            <p:cNvSpPr txBox="1"/>
            <p:nvPr/>
          </p:nvSpPr>
          <p:spPr>
            <a:xfrm>
              <a:off x="3973884" y="6031975"/>
              <a:ext cx="1943289" cy="276999"/>
            </a:xfrm>
            <a:prstGeom prst="rect">
              <a:avLst/>
            </a:prstGeom>
            <a:noFill/>
          </p:spPr>
          <p:txBody>
            <a:bodyPr wrap="none" rtlCol="0">
              <a:spAutoFit/>
            </a:bodyPr>
            <a:lstStyle/>
            <a:p>
              <a:r>
                <a:rPr lang="hu-HU" sz="1200" dirty="0" smtClean="0"/>
                <a:t> ThumbEE ISA support</a:t>
              </a:r>
              <a:endParaRPr lang="hu-HU" sz="1200" dirty="0"/>
            </a:p>
          </p:txBody>
        </p:sp>
      </p:grpSp>
    </p:spTree>
    <p:extLst>
      <p:ext uri="{BB962C8B-B14F-4D97-AF65-F5344CB8AC3E}">
        <p14:creationId xmlns:p14="http://schemas.microsoft.com/office/powerpoint/2010/main" val="13676467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rgbClr val="3333CC"/>
            </a:solidFill>
            <a:effectLst/>
            <a:latin typeface="Verdana" pitchFamily="34" charset="0"/>
          </a:defRPr>
        </a:defPPr>
      </a:lstStyle>
    </a:spDef>
    <a:ln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rgbClr val="3333CC"/>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Level">
  <a:themeElements>
    <a:clrScheme name="1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1_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_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1_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1_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1_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1_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1_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1_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1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Level">
  <a:themeElements>
    <a:clrScheme name="5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5_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5_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5_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5_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5_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5_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5_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5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1"/>
            </a:solidFill>
            <a:effectLst/>
            <a:latin typeface="Verdana" pitchFamily="34" charset="0"/>
            <a:cs typeface="Times New Roman" pitchFamily="18" charset="0"/>
          </a:defRPr>
        </a:defPPr>
      </a:lstStyle>
    </a:spDef>
    <a:ln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1"/>
            </a:solidFill>
            <a:effectLst/>
            <a:latin typeface="Verdana" pitchFamily="34" charset="0"/>
            <a:cs typeface="Times New Roman"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107990</TotalTime>
  <Words>19439</Words>
  <Application>Microsoft Office PowerPoint</Application>
  <PresentationFormat>On-screen Show (4:3)</PresentationFormat>
  <Paragraphs>3818</Paragraphs>
  <Slides>243</Slides>
  <Notes>40</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243</vt:i4>
      </vt:variant>
    </vt:vector>
  </HeadingPairs>
  <TitlesOfParts>
    <vt:vector size="255" baseType="lpstr">
      <vt:lpstr>Arial</vt:lpstr>
      <vt:lpstr>Calibri</vt:lpstr>
      <vt:lpstr>Garamond</vt:lpstr>
      <vt:lpstr>Times New Roman</vt:lpstr>
      <vt:lpstr>Verdana</vt:lpstr>
      <vt:lpstr>Wingdings</vt:lpstr>
      <vt:lpstr>1_Default Design</vt:lpstr>
      <vt:lpstr>3_Default Design</vt:lpstr>
      <vt:lpstr>5_Default Design</vt:lpstr>
      <vt:lpstr>2_Level</vt:lpstr>
      <vt:lpstr>5_Level</vt:lpstr>
      <vt:lpstr>2_Default Design</vt:lpstr>
      <vt:lpstr>PowerPoint Presentation</vt:lpstr>
      <vt:lpstr>PowerPoint Presentation</vt:lpstr>
      <vt:lpstr>PowerPoint Presentation</vt:lpstr>
      <vt:lpstr>1. Evolution of ARM (1)</vt:lpstr>
      <vt:lpstr>1. Evolution of ARM (2)</vt:lpstr>
      <vt:lpstr>1. Evolution of ARM (3)</vt:lpstr>
      <vt:lpstr>1. Evolution of ARM (4)</vt:lpstr>
      <vt:lpstr>1. Evolution of ARM (5)</vt:lpstr>
      <vt:lpstr>1. Evolution of ARM (6)</vt:lpstr>
      <vt:lpstr>1. Evolution of ARM (7)</vt:lpstr>
      <vt:lpstr>1. Evolution of ARM (8)</vt:lpstr>
      <vt:lpstr>1. Evolution of ARM (9)</vt:lpstr>
      <vt:lpstr>1. Evolution of ARM (10)</vt:lpstr>
      <vt:lpstr>1. Evolution of ARM (11)</vt:lpstr>
      <vt:lpstr>PowerPoint Presentation</vt:lpstr>
      <vt:lpstr>PowerPoint Presentation</vt:lpstr>
      <vt:lpstr>PowerPoint Presentation</vt:lpstr>
      <vt:lpstr>2.1 Overview (1)</vt:lpstr>
      <vt:lpstr>2.1 Overview (2)</vt:lpstr>
      <vt:lpstr>2.1 Overview (3)</vt:lpstr>
      <vt:lpstr>2.1 Overview (4)</vt:lpstr>
      <vt:lpstr>2.1 Overview (5)</vt:lpstr>
      <vt:lpstr>PowerPoint Presentation</vt:lpstr>
      <vt:lpstr>PowerPoint Presentation</vt:lpstr>
      <vt:lpstr>2.2.1 Overview (1)</vt:lpstr>
      <vt:lpstr>2.2.1 Overview (2)</vt:lpstr>
      <vt:lpstr>2.2.1 Overview (3a)</vt:lpstr>
      <vt:lpstr>2.2.1 Overview (3b)</vt:lpstr>
      <vt:lpstr>2.2.1 Overview (4)</vt:lpstr>
      <vt:lpstr>2.2.1 Overview (5a)</vt:lpstr>
      <vt:lpstr>2.2.1 Overview (5b)</vt:lpstr>
      <vt:lpstr>2.2.1 Overview (6)</vt:lpstr>
      <vt:lpstr>PowerPoint Presentation</vt:lpstr>
      <vt:lpstr>2.2.2 The GPR register set based SIMD extension (1)</vt:lpstr>
      <vt:lpstr>2.2.2 The GPR register set based SIMD extension (2)</vt:lpstr>
      <vt:lpstr>2.2.2 The GPR register set based SIMD extension (3)</vt:lpstr>
      <vt:lpstr>2.2.2 The GPR register set based SIMD extension (4)</vt:lpstr>
      <vt:lpstr>2.2.2 The GPR register set based SIMD extension (5)</vt:lpstr>
      <vt:lpstr>PowerPoint Presentation</vt:lpstr>
      <vt:lpstr>  2.2.3.1 Secondary reg. set based FP and SIMD extensions - Overview (1)</vt:lpstr>
      <vt:lpstr>2.2.3.1 Secondary reg. set based FP and SIMD extensions - Overview (2)</vt:lpstr>
      <vt:lpstr>2.2.3.1 Secondary reg. set based FP and SIMD extensions - Overview (3)</vt:lpstr>
      <vt:lpstr>2.2.3.1 Secondary reg. set based FP and SIMD extensions - Overview (4)</vt:lpstr>
      <vt:lpstr>2.2.3.2 The VFPv1/v2 extensions (1)</vt:lpstr>
      <vt:lpstr>2.2.3.2 The VFPv1/v2 extensions (2)</vt:lpstr>
      <vt:lpstr>2.2.3.2 The VFPv1/v2 extensions (3)</vt:lpstr>
      <vt:lpstr>2.2.3.2 The VFPv1/v2 extensions (4)</vt:lpstr>
      <vt:lpstr>2.2.3.3 The VFPv3/v4 extensions (1)</vt:lpstr>
      <vt:lpstr>2.2.3.3 The VFPv3/v4 extensions (2)</vt:lpstr>
      <vt:lpstr>2.2.3.3 The VFPv3/v4 extensions (3)</vt:lpstr>
      <vt:lpstr>2.2.3.3 The VFPv3/v4 extensions (4)</vt:lpstr>
      <vt:lpstr>2.2.3.4 Advanced SIMD (NEON) extension (1)</vt:lpstr>
      <vt:lpstr>2.2.3.4 Advanced SIMD (NEON) extension (2)</vt:lpstr>
      <vt:lpstr>2.2.3.4 Advanced SIMD (NEON) extension (3)</vt:lpstr>
      <vt:lpstr>2.2.3.4 Advanced SIMD (NEON) extension (4)</vt:lpstr>
      <vt:lpstr>2.2.3.4 Advanced SIMD (NEON) extension (5)</vt:lpstr>
      <vt:lpstr>2.2.3.5 The SIMD and FP extension of the ARMv8 ISA in AArch64 mode  (1)</vt:lpstr>
      <vt:lpstr>2.2.3.5 The SIMD and FP extension of the ARMv8 ISA in AArch64 mode  (2)</vt:lpstr>
      <vt:lpstr>2.2.3.5 The SIMD and FP extension of the ARMv8 ISA in AArch64 mode  (3)</vt:lpstr>
      <vt:lpstr>2.2.3.5 The SIMD and FP extension of the ARMv8 ISA in AArch64 mode  (4)</vt:lpstr>
      <vt:lpstr>PowerPoint Presentation</vt:lpstr>
      <vt:lpstr> . 2.2.4 The SVE register set based SVE extension (1)</vt:lpstr>
      <vt:lpstr>. 2.2.4 The SVE register set based SVE extension (2)</vt:lpstr>
      <vt:lpstr>2.2.4 The SVE register set based SVE extension (3)</vt:lpstr>
      <vt:lpstr>2.2.4 The SVE register set based SVE extension (4)</vt:lpstr>
      <vt:lpstr>2.2.4 The SVE register set based SVE extension (5)</vt:lpstr>
      <vt:lpstr>2.2.4 The SVE register set based SVE extension (6)</vt:lpstr>
      <vt:lpstr>2.2.4 The SVE register set based SVE extension (7)</vt:lpstr>
      <vt:lpstr>2.2.4 The SVE register set based SVE extension (8)</vt:lpstr>
      <vt:lpstr>PowerPoint Presentation</vt:lpstr>
      <vt:lpstr>2.3.1 ISA extensions introduced to reduce code size - Overview (1)</vt:lpstr>
      <vt:lpstr>2.3.1 ISA extensions introduced to reduce code size - Overview (2)</vt:lpstr>
      <vt:lpstr>2.3.1 ISA extensions introduced to reduce code size - Overview (3)</vt:lpstr>
      <vt:lpstr>2.3.2 The Thumb instruction set (1)</vt:lpstr>
      <vt:lpstr>2.3.2 The Thumb instruction set (2)</vt:lpstr>
      <vt:lpstr>2.3.3 The Thumb-2 instruction set (1)</vt:lpstr>
      <vt:lpstr>PowerPoint Presentation</vt:lpstr>
      <vt:lpstr>2.4.1 ISA extensions to speed up the execution of bytecodes - Overview (1)           </vt:lpstr>
      <vt:lpstr>2.4.1 ISA extensions to speed up the execution of bytecodes - Overview (2) </vt:lpstr>
      <vt:lpstr>2.4.1 ISA extensions to speed up the execution of bytecodes - Overview (3) </vt:lpstr>
      <vt:lpstr>2.4.2 Jazelle (Jazelle DBX) (1)</vt:lpstr>
      <vt:lpstr>2.4.2 Jazelle (Jazelle DBX) (2)</vt:lpstr>
      <vt:lpstr>2.4.2 Jazelle (Jazelle DBX) (3)</vt:lpstr>
      <vt:lpstr>2.4.2 Jazelle (Jazelle DBX) (4)</vt:lpstr>
      <vt:lpstr>2.4.2 Jazelle (Jazelle DBX) (5)</vt:lpstr>
      <vt:lpstr>2.4.2 Jazelle (Jazelle DBX) (6)</vt:lpstr>
      <vt:lpstr>2.4.2 Jazelle (Jazelle DBX) (7)</vt:lpstr>
      <vt:lpstr>2.4.2 Jazelle (Jazelle DBX) (8)</vt:lpstr>
      <vt:lpstr>2.4.2 Jazelle (Jazelle DBX) (9)</vt:lpstr>
      <vt:lpstr>2.4.2 Jazelle (Jazelle DBX) (10)</vt:lpstr>
      <vt:lpstr>2.4.2 Jazelle (Jazelle DBX) (11)</vt:lpstr>
      <vt:lpstr>2.4.2 Jazelle (Jazelle DBX) (12)</vt:lpstr>
      <vt:lpstr>2.4.2 Jazelle (Jazelle DBX) (13)</vt:lpstr>
      <vt:lpstr>2.4.2 Jazelle (Jazelle DBX) (14)</vt:lpstr>
      <vt:lpstr>2.4.2 Jazelle (Jazelle DBX) (15)</vt:lpstr>
      <vt:lpstr>2.4.2 Jazelle (Jazelle DBX) (16)</vt:lpstr>
      <vt:lpstr>2.4.3 Jazelle RCT (Runtime Compilation Target) (1)</vt:lpstr>
      <vt:lpstr>2.4.3 Jazelle RCT (Runtime Compilation Target) (2)</vt:lpstr>
      <vt:lpstr>2.4.3 Jazelle RCT (Runtime Compilation Target) (3)</vt:lpstr>
      <vt:lpstr>2.4.3 Jazelle RCT (Runtime Compilation Target) (4)</vt:lpstr>
      <vt:lpstr>2.4.3 Jazelle RCT (Runtime Compilation Target) (5)</vt:lpstr>
      <vt:lpstr>2.4.4 Trivial implementation of Jazelle (1)</vt:lpstr>
      <vt:lpstr>2.4.4 Trivial implementation of Jazelle (2)</vt:lpstr>
      <vt:lpstr>PowerPoint Presentation</vt:lpstr>
      <vt:lpstr>2.5.1 ISA extensions introduced to enhance security - Overview (1)</vt:lpstr>
      <vt:lpstr>2.5.1 ISA extensions introduced to enhance security - Overview (2)</vt:lpstr>
      <vt:lpstr>2.5.1 ISA extensions introduced to enhance security - Overview (3)</vt:lpstr>
      <vt:lpstr>2.5.2 The TrustZone extension (1)</vt:lpstr>
      <vt:lpstr>2.5.3 The Cryptography extension (1)</vt:lpstr>
      <vt:lpstr>PowerPoint Presentation</vt:lpstr>
      <vt:lpstr>PowerPoint Presentation</vt:lpstr>
      <vt:lpstr>3.1 Overview of ARM’s processor lines (1)</vt:lpstr>
      <vt:lpstr>PowerPoint Presentation</vt:lpstr>
      <vt:lpstr>3.2 Processors implementing the ARM v1 - ARM v2 ISA (1)</vt:lpstr>
      <vt:lpstr>3.2 Processors implementing the ARM v1 - ARM v2 ISA (2)</vt:lpstr>
      <vt:lpstr>PowerPoint Presentation</vt:lpstr>
      <vt:lpstr>3.3 Processors implementing the ARM v3 - ARM v6 ISA (1)</vt:lpstr>
      <vt:lpstr>3.3 Processors implementing the ARM v3 - ARM v6 ISA (2)</vt:lpstr>
      <vt:lpstr>3.3 Processors implementing the ARM v3 - ARM v6 ISA (3)</vt:lpstr>
      <vt:lpstr>3.3 Processors implementing the ARM v3 - ARM v6 ISA (4)</vt:lpstr>
      <vt:lpstr>3.3 Processors implementing the ARM v3 - ARM v6 ISA (5)</vt:lpstr>
      <vt:lpstr>3.3 Processors implementing the ARM v3 - ARM v6 ISA (6)</vt:lpstr>
      <vt:lpstr>3.3 Processors implementing the ARM v3 - ARM v6 ISA (7)</vt:lpstr>
      <vt:lpstr>3.3 Processors implementing the ARM v3 - ARM v6 ISA (8)</vt:lpstr>
      <vt:lpstr>PowerPoint Presentation</vt:lpstr>
      <vt:lpstr>3.4 Processors implementing the ARM v7 - ARM v8 ISA (1)</vt:lpstr>
      <vt:lpstr>3.4 Processors implementing the ARM v7 - ARM v8 ISA (2)</vt:lpstr>
      <vt:lpstr>3.4 Processors implementing the ARM v7 - ARM v8 ISA (3)</vt:lpstr>
      <vt:lpstr>3.4 Processors implementing the ARM v7 - ARM v8 ISA (4)</vt:lpstr>
      <vt:lpstr>3.4 Processors implementing the ARM v7 - ARM v8 ISA (5)</vt:lpstr>
      <vt:lpstr>PowerPoint Presentation</vt:lpstr>
      <vt:lpstr>4. Overview of ARM’s Cortex-A series (1)</vt:lpstr>
      <vt:lpstr>4. Overview of ARM’s Cortex-A series (2)</vt:lpstr>
      <vt:lpstr>4. Overview of ARM’s Cortex-A series (3)</vt:lpstr>
      <vt:lpstr>4. Overview of ARM’s Cortex-A series (4)</vt:lpstr>
      <vt:lpstr>4. Overview of ARM’s Cortex-A series (5)</vt:lpstr>
      <vt:lpstr>4. Overview of ARM’s Cortex-A series (5a)</vt:lpstr>
      <vt:lpstr>4. Overview of ARM’s Cortex-A series (5b)</vt:lpstr>
      <vt:lpstr>4. Overview of ARM’s Cortex-A series (6)</vt:lpstr>
      <vt:lpstr>4. Overview of ARM’s Cortex-A series (7)</vt:lpstr>
      <vt:lpstr>4. Overview of ARM’s Cortex-A series (8)</vt:lpstr>
      <vt:lpstr>4. Overview of ARM’s Cortex-A series (9)</vt:lpstr>
      <vt:lpstr>4. Overview of ARM’s Cortex-A series (10)</vt:lpstr>
      <vt:lpstr>4. Overview of ARM’s Cortex-A series (10)</vt:lpstr>
      <vt:lpstr>4. Overview of ARM’s Cortex-A series (11)</vt:lpstr>
      <vt:lpstr>4. Overview of ARM’s Cortex-A series (12)</vt:lpstr>
      <vt:lpstr>4. Overview of ARM’s Cortex-A series (13)</vt:lpstr>
      <vt:lpstr>4. Overview of ARM’s Cortex-A series (14)</vt:lpstr>
      <vt:lpstr>4. Overview of ARM’s Cortex-A series (15)</vt:lpstr>
      <vt:lpstr>4. Overview of ARM’s Cortex-A series (16)</vt:lpstr>
      <vt:lpstr>4. Overview of ARM’s Cortex-A series (17)</vt:lpstr>
      <vt:lpstr>4. Overview of ARM’s Cortex-A series (18)</vt:lpstr>
      <vt:lpstr>4. Overview of ARM’s Cortex-A series (19)</vt:lpstr>
      <vt:lpstr>PowerPoint Presentation</vt:lpstr>
      <vt:lpstr>5. Overview or ARM’s Mali graphics series (1)</vt:lpstr>
      <vt:lpstr>5. Overview of ARM’s Mali graphics lines (2)</vt:lpstr>
      <vt:lpstr>5. Overview of ARM’s Mali graphics lines (3)</vt:lpstr>
      <vt:lpstr>5. Overview of ARM’s Mali graphics lines (4)</vt:lpstr>
      <vt:lpstr>5. Overview of ARM’s Mali graphics lines (5)</vt:lpstr>
      <vt:lpstr>PowerPoint Presentation</vt:lpstr>
      <vt:lpstr>PowerPoint Presentation</vt:lpstr>
      <vt:lpstr>6.1 Overview of ARM’s 64-bit Cortex-A series (1)</vt:lpstr>
      <vt:lpstr>6.1 Overview of ARM’s 64-bit Cortex-A series (2)</vt:lpstr>
      <vt:lpstr>6.1 Overview of ARM’s 64-bit Cortex-A series (3)</vt:lpstr>
      <vt:lpstr>6.1 Overview of ARM’s 64-bit Cortex-A series (4)</vt:lpstr>
      <vt:lpstr>6.1 Overview of ARM’s 64-bit Cortex-A series (5)</vt:lpstr>
      <vt:lpstr>6.1 Overview of ARM’s 64-bit Cortex-A series (6)</vt:lpstr>
      <vt:lpstr>6.1 Overview of ARM’s 64-bit Cortex-A series (7)</vt:lpstr>
      <vt:lpstr>6.1 Overview of ARM’s 64-bit Cortex-A series (8)</vt:lpstr>
      <vt:lpstr>6.1 Overview of ARM’s 64-bit Cortex-A series (9)</vt:lpstr>
      <vt:lpstr>6.1 Overview of ARM’s 64-bit Cortex-A series (10)</vt:lpstr>
      <vt:lpstr>PowerPoint Presentation</vt:lpstr>
      <vt:lpstr>PowerPoint Presentation</vt:lpstr>
      <vt:lpstr>6.2.1 The high performance Cortex-A57 (1)</vt:lpstr>
      <vt:lpstr>6.2.1 The high performance Cortex-A57 (2)</vt:lpstr>
      <vt:lpstr>6.2.1 The high performance Cortex-A57 (3)</vt:lpstr>
      <vt:lpstr>6.2.1 The high performance Cortex-A57 (4)</vt:lpstr>
      <vt:lpstr>6.2.1 The high performance Cortex-A57 (5)</vt:lpstr>
      <vt:lpstr>6.2.1 The high performance Cortex-A57 (6)</vt:lpstr>
      <vt:lpstr>6.2.1 The high performance Cortex-A57 (7)</vt:lpstr>
      <vt:lpstr>6.2.1 The high performance Cortex-A57 (8)</vt:lpstr>
      <vt:lpstr>6.2.1 The high performance Cortex-A57 (9)</vt:lpstr>
      <vt:lpstr>6.2.1 The high performance Cortex-A57 (10)</vt:lpstr>
      <vt:lpstr>6.2.1 The high performance Cortex-A57 (11)</vt:lpstr>
      <vt:lpstr>6.2.1 The high performance Cortex-A57 (12)</vt:lpstr>
      <vt:lpstr>6.2.1 The high performance Cortex-A57 (13)</vt:lpstr>
      <vt:lpstr>PowerPoint Presentation</vt:lpstr>
      <vt:lpstr>6.2.2 The high performance Cortex-A72 (1)</vt:lpstr>
      <vt:lpstr>6.2.2 The high performance Cortex-A72 (2)</vt:lpstr>
      <vt:lpstr>6.2.2 The high performance Cortex-A72 (3)</vt:lpstr>
      <vt:lpstr>6.2.2 The high performance Cortex-A72 (4)</vt:lpstr>
      <vt:lpstr>6.2.2 The high performance Cortex-A72 (5)</vt:lpstr>
      <vt:lpstr>6.2.2 The high performance Cortex-A72 (6)</vt:lpstr>
      <vt:lpstr>6.2.2 The high performance Cortex-A72 (7)</vt:lpstr>
      <vt:lpstr>6.2.2 The high performance Cortex-A72 (8)</vt:lpstr>
      <vt:lpstr>6.2.2 The high performance Cortex-A72 (9)</vt:lpstr>
      <vt:lpstr>PowerPoint Presentation</vt:lpstr>
      <vt:lpstr>6.2.3 The high performance Cortex-A73 (1)</vt:lpstr>
      <vt:lpstr>6.2.3 The high performance Cortex-A73 (2)</vt:lpstr>
      <vt:lpstr>6.2.3 The high performance Cortex-A73 (3)</vt:lpstr>
      <vt:lpstr>6.2.3 The high performance Cortex-A73 (4)</vt:lpstr>
      <vt:lpstr>6.2.3 The high performance Cortex-A73 (5)</vt:lpstr>
      <vt:lpstr>6.2.3 The high performance Cortex-A73 (6)</vt:lpstr>
      <vt:lpstr>6.2.3 The high performance Cortex-A73 (7)</vt:lpstr>
      <vt:lpstr>6.2.3 The high performance Cortex-A73 (8)</vt:lpstr>
      <vt:lpstr>6.2.3 The high performance Cortex-A73 (9)</vt:lpstr>
      <vt:lpstr>6.2.3 The high performance Cortex-A73 (10)</vt:lpstr>
      <vt:lpstr>6.2.3 The high performance Cortex-A73 (11)</vt:lpstr>
      <vt:lpstr>6.2.3 The high performance Cortex-A73 (12)</vt:lpstr>
      <vt:lpstr>6.2.3 The high performance Cortex-A73 (13)</vt:lpstr>
      <vt:lpstr>6.2.3 The high performance Cortex-A73 (14)</vt:lpstr>
      <vt:lpstr>PowerPoint Presentation</vt:lpstr>
      <vt:lpstr>6.2.4 The low power Cortex-A53 (1)</vt:lpstr>
      <vt:lpstr>6.2.4 The low power Cortex-A53 (2)</vt:lpstr>
      <vt:lpstr>6.2.4 The low power Cortex-A53 (3)</vt:lpstr>
      <vt:lpstr>6.2.4 The low power Cortex-A53 (4)</vt:lpstr>
      <vt:lpstr>6.2.4 The low power Cortex-A53 (5)</vt:lpstr>
      <vt:lpstr>6.2.4 The low power Cortex-A53 (6)</vt:lpstr>
      <vt:lpstr>6.2.4 The low power Cortex-A53 (7)</vt:lpstr>
      <vt:lpstr>6.2.4 The low power Cortex-A53 (8)</vt:lpstr>
      <vt:lpstr>6.2.4 The low power Cortex-A53 (9)</vt:lpstr>
      <vt:lpstr>PowerPoint Presentation</vt:lpstr>
      <vt:lpstr>6.2.5 The low power Cortex-A35 (1)</vt:lpstr>
      <vt:lpstr>6.2.5 The low power Cortex-A35 (2)</vt:lpstr>
      <vt:lpstr>6.2.5 The low power Cortex-A35 (3)</vt:lpstr>
      <vt:lpstr>6.2.5 The low power Cortex-A35 (4)</vt:lpstr>
      <vt:lpstr>6.2.5 The low power Cortex-A35 (5)</vt:lpstr>
      <vt:lpstr>6.2.5 The low power Cortex-A35 (6)</vt:lpstr>
      <vt:lpstr>6.2.5 The low power Cortex-A35 (7)</vt:lpstr>
      <vt:lpstr>6.2.5 The low power Cortex-A35 (8)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7. References (12)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Sima Dezső</dc:creator>
  <cp:lastModifiedBy>sima</cp:lastModifiedBy>
  <cp:revision>1907</cp:revision>
  <cp:lastPrinted>2016-05-05T08:32:26Z</cp:lastPrinted>
  <dcterms:created xsi:type="dcterms:W3CDTF">2015-01-03T09:04:43Z</dcterms:created>
  <dcterms:modified xsi:type="dcterms:W3CDTF">2016-12-07T06:34:55Z</dcterms:modified>
</cp:coreProperties>
</file>