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Lst>
  <p:notesMasterIdLst>
    <p:notesMasterId r:id="rId126"/>
  </p:notesMasterIdLst>
  <p:sldIdLst>
    <p:sldId id="280" r:id="rId5"/>
    <p:sldId id="281" r:id="rId6"/>
    <p:sldId id="477" r:id="rId7"/>
    <p:sldId id="533" r:id="rId8"/>
    <p:sldId id="318" r:id="rId9"/>
    <p:sldId id="322" r:id="rId10"/>
    <p:sldId id="320" r:id="rId11"/>
    <p:sldId id="321" r:id="rId12"/>
    <p:sldId id="298" r:id="rId13"/>
    <p:sldId id="535" r:id="rId14"/>
    <p:sldId id="387" r:id="rId15"/>
    <p:sldId id="391" r:id="rId16"/>
    <p:sldId id="534" r:id="rId17"/>
    <p:sldId id="540" r:id="rId18"/>
    <p:sldId id="538" r:id="rId19"/>
    <p:sldId id="550" r:id="rId20"/>
    <p:sldId id="541" r:id="rId21"/>
    <p:sldId id="537" r:id="rId22"/>
    <p:sldId id="472" r:id="rId23"/>
    <p:sldId id="474" r:id="rId24"/>
    <p:sldId id="473" r:id="rId25"/>
    <p:sldId id="471" r:id="rId26"/>
    <p:sldId id="571" r:id="rId27"/>
    <p:sldId id="478" r:id="rId28"/>
    <p:sldId id="349" r:id="rId29"/>
    <p:sldId id="306" r:id="rId30"/>
    <p:sldId id="339" r:id="rId31"/>
    <p:sldId id="350" r:id="rId32"/>
    <p:sldId id="353" r:id="rId33"/>
    <p:sldId id="354" r:id="rId34"/>
    <p:sldId id="352" r:id="rId35"/>
    <p:sldId id="341" r:id="rId36"/>
    <p:sldId id="342" r:id="rId37"/>
    <p:sldId id="547" r:id="rId38"/>
    <p:sldId id="548" r:id="rId39"/>
    <p:sldId id="355" r:id="rId40"/>
    <p:sldId id="582" r:id="rId41"/>
    <p:sldId id="356" r:id="rId42"/>
    <p:sldId id="357" r:id="rId43"/>
    <p:sldId id="359" r:id="rId44"/>
    <p:sldId id="583" r:id="rId45"/>
    <p:sldId id="362" r:id="rId46"/>
    <p:sldId id="438" r:id="rId47"/>
    <p:sldId id="365" r:id="rId48"/>
    <p:sldId id="411" r:id="rId49"/>
    <p:sldId id="545" r:id="rId50"/>
    <p:sldId id="531" r:id="rId51"/>
    <p:sldId id="546" r:id="rId52"/>
    <p:sldId id="416" r:id="rId53"/>
    <p:sldId id="423" r:id="rId54"/>
    <p:sldId id="425" r:id="rId55"/>
    <p:sldId id="426" r:id="rId56"/>
    <p:sldId id="427" r:id="rId57"/>
    <p:sldId id="406" r:id="rId58"/>
    <p:sldId id="437" r:id="rId59"/>
    <p:sldId id="430" r:id="rId60"/>
    <p:sldId id="433" r:id="rId61"/>
    <p:sldId id="435" r:id="rId62"/>
    <p:sldId id="431" r:id="rId63"/>
    <p:sldId id="479" r:id="rId64"/>
    <p:sldId id="480" r:id="rId65"/>
    <p:sldId id="483" r:id="rId66"/>
    <p:sldId id="482" r:id="rId67"/>
    <p:sldId id="457" r:id="rId68"/>
    <p:sldId id="574" r:id="rId69"/>
    <p:sldId id="481" r:id="rId70"/>
    <p:sldId id="452" r:id="rId71"/>
    <p:sldId id="445" r:id="rId72"/>
    <p:sldId id="454" r:id="rId73"/>
    <p:sldId id="455" r:id="rId74"/>
    <p:sldId id="364" r:id="rId75"/>
    <p:sldId id="460" r:id="rId76"/>
    <p:sldId id="553" r:id="rId77"/>
    <p:sldId id="288" r:id="rId78"/>
    <p:sldId id="286" r:id="rId79"/>
    <p:sldId id="462" r:id="rId80"/>
    <p:sldId id="259" r:id="rId81"/>
    <p:sldId id="463" r:id="rId82"/>
    <p:sldId id="464" r:id="rId83"/>
    <p:sldId id="260" r:id="rId84"/>
    <p:sldId id="261" r:id="rId85"/>
    <p:sldId id="289" r:id="rId86"/>
    <p:sldId id="555" r:id="rId87"/>
    <p:sldId id="554" r:id="rId88"/>
    <p:sldId id="556" r:id="rId89"/>
    <p:sldId id="285" r:id="rId90"/>
    <p:sldId id="264" r:id="rId91"/>
    <p:sldId id="265" r:id="rId92"/>
    <p:sldId id="584" r:id="rId93"/>
    <p:sldId id="581" r:id="rId94"/>
    <p:sldId id="267" r:id="rId95"/>
    <p:sldId id="268" r:id="rId96"/>
    <p:sldId id="269" r:id="rId97"/>
    <p:sldId id="290" r:id="rId98"/>
    <p:sldId id="272" r:id="rId99"/>
    <p:sldId id="274" r:id="rId100"/>
    <p:sldId id="275" r:id="rId101"/>
    <p:sldId id="276" r:id="rId102"/>
    <p:sldId id="277" r:id="rId103"/>
    <p:sldId id="278" r:id="rId104"/>
    <p:sldId id="484" r:id="rId105"/>
    <p:sldId id="560" r:id="rId106"/>
    <p:sldId id="563" r:id="rId107"/>
    <p:sldId id="568" r:id="rId108"/>
    <p:sldId id="557" r:id="rId109"/>
    <p:sldId id="559" r:id="rId110"/>
    <p:sldId id="569" r:id="rId111"/>
    <p:sldId id="510" r:id="rId112"/>
    <p:sldId id="565" r:id="rId113"/>
    <p:sldId id="566" r:id="rId114"/>
    <p:sldId id="573" r:id="rId115"/>
    <p:sldId id="572" r:id="rId116"/>
    <p:sldId id="575" r:id="rId117"/>
    <p:sldId id="576" r:id="rId118"/>
    <p:sldId id="577" r:id="rId119"/>
    <p:sldId id="578" r:id="rId120"/>
    <p:sldId id="579" r:id="rId121"/>
    <p:sldId id="567" r:id="rId122"/>
    <p:sldId id="317" r:id="rId123"/>
    <p:sldId id="333" r:id="rId124"/>
    <p:sldId id="551" r:id="rId125"/>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B55657-E85D-4FFA-87DC-E5BC5FE219C8}">
          <p14:sldIdLst>
            <p14:sldId id="280"/>
            <p14:sldId id="281"/>
            <p14:sldId id="477"/>
            <p14:sldId id="533"/>
            <p14:sldId id="318"/>
            <p14:sldId id="322"/>
            <p14:sldId id="320"/>
            <p14:sldId id="321"/>
            <p14:sldId id="298"/>
            <p14:sldId id="535"/>
            <p14:sldId id="387"/>
            <p14:sldId id="391"/>
            <p14:sldId id="534"/>
            <p14:sldId id="540"/>
            <p14:sldId id="538"/>
            <p14:sldId id="550"/>
            <p14:sldId id="541"/>
            <p14:sldId id="537"/>
            <p14:sldId id="472"/>
            <p14:sldId id="474"/>
            <p14:sldId id="473"/>
            <p14:sldId id="471"/>
            <p14:sldId id="571"/>
            <p14:sldId id="478"/>
            <p14:sldId id="349"/>
            <p14:sldId id="306"/>
            <p14:sldId id="339"/>
            <p14:sldId id="350"/>
            <p14:sldId id="353"/>
            <p14:sldId id="354"/>
            <p14:sldId id="352"/>
            <p14:sldId id="341"/>
            <p14:sldId id="342"/>
            <p14:sldId id="547"/>
            <p14:sldId id="548"/>
            <p14:sldId id="355"/>
            <p14:sldId id="582"/>
            <p14:sldId id="356"/>
            <p14:sldId id="357"/>
            <p14:sldId id="359"/>
            <p14:sldId id="583"/>
            <p14:sldId id="362"/>
            <p14:sldId id="438"/>
            <p14:sldId id="365"/>
            <p14:sldId id="411"/>
            <p14:sldId id="545"/>
            <p14:sldId id="531"/>
            <p14:sldId id="546"/>
            <p14:sldId id="416"/>
            <p14:sldId id="423"/>
            <p14:sldId id="425"/>
            <p14:sldId id="426"/>
            <p14:sldId id="427"/>
            <p14:sldId id="406"/>
            <p14:sldId id="437"/>
            <p14:sldId id="430"/>
            <p14:sldId id="433"/>
            <p14:sldId id="435"/>
            <p14:sldId id="431"/>
            <p14:sldId id="479"/>
            <p14:sldId id="480"/>
            <p14:sldId id="483"/>
            <p14:sldId id="482"/>
            <p14:sldId id="457"/>
            <p14:sldId id="574"/>
            <p14:sldId id="481"/>
            <p14:sldId id="452"/>
            <p14:sldId id="445"/>
            <p14:sldId id="454"/>
            <p14:sldId id="455"/>
          </p14:sldIdLst>
        </p14:section>
        <p14:section name="Untitled Section" id="{5729A231-4A4E-41E2-B2DE-1C428F79BAEE}">
          <p14:sldIdLst>
            <p14:sldId id="364"/>
            <p14:sldId id="460"/>
            <p14:sldId id="553"/>
            <p14:sldId id="288"/>
            <p14:sldId id="286"/>
            <p14:sldId id="462"/>
            <p14:sldId id="259"/>
            <p14:sldId id="463"/>
            <p14:sldId id="464"/>
            <p14:sldId id="260"/>
            <p14:sldId id="261"/>
            <p14:sldId id="289"/>
            <p14:sldId id="555"/>
            <p14:sldId id="554"/>
            <p14:sldId id="556"/>
            <p14:sldId id="285"/>
            <p14:sldId id="264"/>
            <p14:sldId id="265"/>
            <p14:sldId id="584"/>
            <p14:sldId id="581"/>
            <p14:sldId id="267"/>
            <p14:sldId id="268"/>
            <p14:sldId id="269"/>
            <p14:sldId id="290"/>
            <p14:sldId id="272"/>
            <p14:sldId id="274"/>
            <p14:sldId id="275"/>
            <p14:sldId id="276"/>
            <p14:sldId id="277"/>
            <p14:sldId id="278"/>
            <p14:sldId id="484"/>
            <p14:sldId id="560"/>
            <p14:sldId id="563"/>
            <p14:sldId id="568"/>
            <p14:sldId id="557"/>
            <p14:sldId id="559"/>
            <p14:sldId id="569"/>
            <p14:sldId id="510"/>
            <p14:sldId id="565"/>
            <p14:sldId id="566"/>
            <p14:sldId id="573"/>
            <p14:sldId id="572"/>
            <p14:sldId id="575"/>
            <p14:sldId id="576"/>
            <p14:sldId id="577"/>
            <p14:sldId id="578"/>
            <p14:sldId id="579"/>
            <p14:sldId id="567"/>
            <p14:sldId id="317"/>
            <p14:sldId id="333"/>
            <p14:sldId id="551"/>
          </p14:sldIdLst>
        </p14:section>
      </p14:sectionLst>
    </p:ext>
    <p:ext uri="{EFAFB233-063F-42B5-8137-9DF3F51BA10A}">
      <p15:sldGuideLst xmlns:p15="http://schemas.microsoft.com/office/powerpoint/2012/main">
        <p15:guide id="1" orient="horz" pos="402" userDrawn="1">
          <p15:clr>
            <a:srgbClr val="A4A3A4"/>
          </p15:clr>
        </p15:guide>
        <p15:guide id="2" orient="horz" pos="1451" userDrawn="1">
          <p15:clr>
            <a:srgbClr val="A4A3A4"/>
          </p15:clr>
        </p15:guide>
        <p15:guide id="3" pos="187" userDrawn="1">
          <p15:clr>
            <a:srgbClr val="A4A3A4"/>
          </p15:clr>
        </p15:guide>
        <p15:guide id="4" pos="2398" userDrawn="1">
          <p15:clr>
            <a:srgbClr val="A4A3A4"/>
          </p15:clr>
        </p15:guide>
        <p15:guide id="5" orient="horz" pos="3322" userDrawn="1">
          <p15:clr>
            <a:srgbClr val="A4A3A4"/>
          </p15:clr>
        </p15:guide>
        <p15:guide id="6" pos="5148" userDrawn="1">
          <p15:clr>
            <a:srgbClr val="A4A3A4"/>
          </p15:clr>
        </p15:guide>
        <p15:guide id="7" pos="470" userDrawn="1">
          <p15:clr>
            <a:srgbClr val="A4A3A4"/>
          </p15:clr>
        </p15:guide>
        <p15:guide id="8" pos="3759" userDrawn="1">
          <p15:clr>
            <a:srgbClr val="A4A3A4"/>
          </p15:clr>
        </p15:guide>
        <p15:guide id="9" orient="horz" pos="459">
          <p15:clr>
            <a:srgbClr val="A4A3A4"/>
          </p15:clr>
        </p15:guide>
        <p15:guide id="10" orient="horz" pos="856">
          <p15:clr>
            <a:srgbClr val="A4A3A4"/>
          </p15:clr>
        </p15:guide>
        <p15:guide id="11" pos="4524">
          <p15:clr>
            <a:srgbClr val="A4A3A4"/>
          </p15:clr>
        </p15:guide>
        <p15:guide id="12" pos="5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4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Világos stílus 3 – 4. jelölőszín">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62" autoAdjust="0"/>
    <p:restoredTop sz="99664" autoAdjust="0"/>
  </p:normalViewPr>
  <p:slideViewPr>
    <p:cSldViewPr snapToObjects="1" showGuides="1">
      <p:cViewPr varScale="1">
        <p:scale>
          <a:sx n="74" d="100"/>
          <a:sy n="74" d="100"/>
        </p:scale>
        <p:origin x="1104" y="72"/>
      </p:cViewPr>
      <p:guideLst>
        <p:guide orient="horz" pos="402"/>
        <p:guide orient="horz" pos="1451"/>
        <p:guide pos="187"/>
        <p:guide pos="2398"/>
        <p:guide orient="horz" pos="3322"/>
        <p:guide pos="5148"/>
        <p:guide pos="470"/>
        <p:guide pos="3759"/>
        <p:guide orient="horz" pos="459"/>
        <p:guide orient="horz" pos="856"/>
        <p:guide pos="4524"/>
        <p:guide pos="584"/>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3713"/>
          </a:xfrm>
          <a:prstGeom prst="rect">
            <a:avLst/>
          </a:prstGeom>
        </p:spPr>
        <p:txBody>
          <a:bodyPr vert="horz" lIns="91440" tIns="45720" rIns="91440" bIns="45720" rtlCol="0"/>
          <a:lstStyle>
            <a:lvl1pPr algn="r">
              <a:defRPr sz="1200"/>
            </a:lvl1pPr>
          </a:lstStyle>
          <a:p>
            <a:fld id="{87599B8B-CFDA-4E20-8FF4-5F7541F96377}" type="datetimeFigureOut">
              <a:rPr lang="en-US" smtClean="0"/>
              <a:t>9/21/2016</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3"/>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378823"/>
            <a:ext cx="2945659" cy="493713"/>
          </a:xfrm>
          <a:prstGeom prst="rect">
            <a:avLst/>
          </a:prstGeom>
        </p:spPr>
        <p:txBody>
          <a:bodyPr vert="horz" lIns="91440" tIns="45720" rIns="91440" bIns="45720" rtlCol="0" anchor="b"/>
          <a:lstStyle>
            <a:lvl1pPr algn="r">
              <a:defRPr sz="1200"/>
            </a:lvl1pPr>
          </a:lstStyle>
          <a:p>
            <a:fld id="{A1925710-49BA-4CC7-9328-C7E60C1AB841}" type="slidenum">
              <a:rPr lang="en-US" smtClean="0"/>
              <a:t>‹#›</a:t>
            </a:fld>
            <a:endParaRPr lang="en-US"/>
          </a:p>
        </p:txBody>
      </p:sp>
    </p:spTree>
    <p:extLst>
      <p:ext uri="{BB962C8B-B14F-4D97-AF65-F5344CB8AC3E}">
        <p14:creationId xmlns:p14="http://schemas.microsoft.com/office/powerpoint/2010/main" val="282148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3</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3</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47681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82</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82</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44765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83</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83</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598167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85</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85</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997553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94</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94</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82778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101</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101</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50500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107</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107</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81463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112</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112</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259189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113</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114</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115</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24</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24</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01774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116</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117</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CC619A-98E0-44A6-A153-485A924277CC}" type="slidenum">
              <a:rPr lang="en-US" altLang="en-US">
                <a:solidFill>
                  <a:srgbClr val="000000"/>
                </a:solidFill>
              </a:rPr>
              <a:pPr/>
              <a:t>29</a:t>
            </a:fld>
            <a:endParaRPr lang="en-US" altLang="en-US">
              <a:solidFill>
                <a:srgbClr val="000000"/>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3119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42</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42</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3885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60</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60</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704511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61</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61</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852926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66</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66</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7542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71</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71</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18536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74</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74</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16987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339585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2538339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3557737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127377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2327988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3121308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109008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281656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3933748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4041902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121509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697796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2873642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566683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1559514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4212910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1626193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AAB0E3-3B43-4B27-8B27-7A6978D52BB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94938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2C1CA1-C138-49F4-8A04-29CDA1DDAA6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99806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88B4BA-D6E9-4A76-B382-F1866F52F1C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72997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0B8B00-E45F-4DAC-A321-DD06E0C3A5A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5655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BD5F35-A67F-4A86-AC4C-A82F5AB4C3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0733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1843130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45D36E-0EF8-484B-BE41-9C99FBCE89D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67440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5D08D6-CE8A-4A95-9887-6F8173F83B0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8742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35602-A24C-4855-B681-BD30C7D769D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3089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15DC85-1B8A-43B3-B800-8F7963AA71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03931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B3B898-4B3F-433A-81C4-1213845E38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87191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89438A-E02F-4755-9091-AA6D58995F7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43799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1854231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863519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2697595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855601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4177075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1951467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2114523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4234182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24537190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3312420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1780826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2144621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9374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1348374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278221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51151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3405804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87331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65304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87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87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n-lt"/>
              </a:defRPr>
            </a:lvl1pPr>
          </a:lstStyle>
          <a:p>
            <a:pPr fontAlgn="base">
              <a:spcBef>
                <a:spcPct val="0"/>
              </a:spcBef>
              <a:spcAft>
                <a:spcPct val="0"/>
              </a:spcAft>
            </a:pPr>
            <a:endParaRPr lang="en-US" altLang="en-US" sz="1400" smtClean="0">
              <a:solidFill>
                <a:srgbClr val="000000"/>
              </a:solidFill>
            </a:endParaRPr>
          </a:p>
        </p:txBody>
      </p:sp>
      <p:sp>
        <p:nvSpPr>
          <p:cNvPr id="1587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n-lt"/>
              </a:defRPr>
            </a:lvl1pPr>
          </a:lstStyle>
          <a:p>
            <a:pPr fontAlgn="base">
              <a:spcBef>
                <a:spcPct val="0"/>
              </a:spcBef>
              <a:spcAft>
                <a:spcPct val="0"/>
              </a:spcAft>
            </a:pPr>
            <a:endParaRPr lang="en-US" altLang="en-US" sz="1400" smtClean="0">
              <a:solidFill>
                <a:srgbClr val="000000"/>
              </a:solidFill>
            </a:endParaRPr>
          </a:p>
        </p:txBody>
      </p:sp>
      <p:sp>
        <p:nvSpPr>
          <p:cNvPr id="158726"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bg1"/>
                </a:solidFill>
                <a:latin typeface="+mn-lt"/>
              </a:defRPr>
            </a:lvl1pPr>
          </a:lstStyle>
          <a:p>
            <a:pPr fontAlgn="base">
              <a:spcBef>
                <a:spcPct val="0"/>
              </a:spcBef>
              <a:spcAft>
                <a:spcPct val="0"/>
              </a:spcAft>
            </a:pPr>
            <a:fld id="{64371EF6-BD44-448E-B447-64B26641F318}" type="slidenum">
              <a:rPr lang="en-US" altLang="en-US" sz="1400" smtClean="0">
                <a:solidFill>
                  <a:srgbClr val="FFFFFF"/>
                </a:solidFill>
              </a:rPr>
              <a:pPr fontAlgn="base">
                <a:spcBef>
                  <a:spcPct val="0"/>
                </a:spcBef>
                <a:spcAft>
                  <a:spcPct val="0"/>
                </a:spcAft>
              </a:pPr>
              <a:t>‹#›</a:t>
            </a:fld>
            <a:endParaRPr lang="en-US" altLang="en-US" sz="1400" smtClean="0">
              <a:solidFill>
                <a:srgbClr val="FFFFFF"/>
              </a:solidFill>
            </a:endParaRPr>
          </a:p>
        </p:txBody>
      </p:sp>
    </p:spTree>
    <p:extLst>
      <p:ext uri="{BB962C8B-B14F-4D97-AF65-F5344CB8AC3E}">
        <p14:creationId xmlns:p14="http://schemas.microsoft.com/office/powerpoint/2010/main" val="12148456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kern="1200">
          <a:solidFill>
            <a:schemeClr val="bg1"/>
          </a:solidFill>
          <a:latin typeface="+mj-lt"/>
          <a:ea typeface="+mj-ea"/>
          <a:cs typeface="+mj-cs"/>
        </a:defRPr>
      </a:lvl1pPr>
      <a:lvl2pPr algn="ctr" rtl="0" fontAlgn="base">
        <a:spcBef>
          <a:spcPct val="0"/>
        </a:spcBef>
        <a:spcAft>
          <a:spcPct val="0"/>
        </a:spcAft>
        <a:defRPr>
          <a:solidFill>
            <a:schemeClr val="bg1"/>
          </a:solidFill>
          <a:latin typeface="Verdana" panose="020B0604030504040204" pitchFamily="34" charset="0"/>
        </a:defRPr>
      </a:lvl2pPr>
      <a:lvl3pPr algn="ctr" rtl="0" fontAlgn="base">
        <a:spcBef>
          <a:spcPct val="0"/>
        </a:spcBef>
        <a:spcAft>
          <a:spcPct val="0"/>
        </a:spcAft>
        <a:defRPr>
          <a:solidFill>
            <a:schemeClr val="bg1"/>
          </a:solidFill>
          <a:latin typeface="Verdana" panose="020B0604030504040204" pitchFamily="34" charset="0"/>
        </a:defRPr>
      </a:lvl3pPr>
      <a:lvl4pPr algn="ctr" rtl="0" fontAlgn="base">
        <a:spcBef>
          <a:spcPct val="0"/>
        </a:spcBef>
        <a:spcAft>
          <a:spcPct val="0"/>
        </a:spcAft>
        <a:defRPr>
          <a:solidFill>
            <a:schemeClr val="bg1"/>
          </a:solidFill>
          <a:latin typeface="Verdana" panose="020B0604030504040204" pitchFamily="34" charset="0"/>
        </a:defRPr>
      </a:lvl4pPr>
      <a:lvl5pPr algn="ctr" rtl="0" fontAlgn="base">
        <a:spcBef>
          <a:spcPct val="0"/>
        </a:spcBef>
        <a:spcAft>
          <a:spcPct val="0"/>
        </a:spcAft>
        <a:defRPr>
          <a:solidFill>
            <a:schemeClr val="bg1"/>
          </a:solidFill>
          <a:latin typeface="Verdana" panose="020B0604030504040204" pitchFamily="34" charset="0"/>
        </a:defRPr>
      </a:lvl5pPr>
      <a:lvl6pPr marL="457200" algn="ctr" rtl="0" fontAlgn="base">
        <a:spcBef>
          <a:spcPct val="0"/>
        </a:spcBef>
        <a:spcAft>
          <a:spcPct val="0"/>
        </a:spcAft>
        <a:defRPr>
          <a:solidFill>
            <a:schemeClr val="bg1"/>
          </a:solidFill>
          <a:latin typeface="Verdana" panose="020B0604030504040204" pitchFamily="34" charset="0"/>
        </a:defRPr>
      </a:lvl6pPr>
      <a:lvl7pPr marL="914400" algn="ctr" rtl="0" fontAlgn="base">
        <a:spcBef>
          <a:spcPct val="0"/>
        </a:spcBef>
        <a:spcAft>
          <a:spcPct val="0"/>
        </a:spcAft>
        <a:defRPr>
          <a:solidFill>
            <a:schemeClr val="bg1"/>
          </a:solidFill>
          <a:latin typeface="Verdana" panose="020B0604030504040204" pitchFamily="34" charset="0"/>
        </a:defRPr>
      </a:lvl7pPr>
      <a:lvl8pPr marL="1371600" algn="ctr" rtl="0" fontAlgn="base">
        <a:spcBef>
          <a:spcPct val="0"/>
        </a:spcBef>
        <a:spcAft>
          <a:spcPct val="0"/>
        </a:spcAft>
        <a:defRPr>
          <a:solidFill>
            <a:schemeClr val="bg1"/>
          </a:solidFill>
          <a:latin typeface="Verdana" panose="020B0604030504040204" pitchFamily="34" charset="0"/>
        </a:defRPr>
      </a:lvl8pPr>
      <a:lvl9pPr marL="1828800" algn="ctr" rtl="0" fontAlgn="base">
        <a:spcBef>
          <a:spcPct val="0"/>
        </a:spcBef>
        <a:spcAft>
          <a:spcPct val="0"/>
        </a:spcAft>
        <a:defRPr>
          <a:solidFill>
            <a:schemeClr val="bg1"/>
          </a:solidFill>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295319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hyperlink" Target="http://nvidianews.nvidia.com/news/a-quantum-leap-in-gaming:-nvidia-introduces-geforce-gtx-1080"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prohardver.hu/dl/cnt/2012-04/84826/picz/wafer.jp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subTitle" idx="1"/>
          </p:nvPr>
        </p:nvSpPr>
        <p:spPr>
          <a:xfrm>
            <a:off x="479425" y="3498850"/>
            <a:ext cx="8150225" cy="2760663"/>
          </a:xfrm>
        </p:spPr>
        <p:txBody>
          <a:bodyPr/>
          <a:lstStyle/>
          <a:p>
            <a:pPr eaLnBrk="1" hangingPunct="1">
              <a:spcAft>
                <a:spcPct val="50000"/>
              </a:spcAft>
            </a:pPr>
            <a:r>
              <a:rPr lang="en-US" altLang="en-US" dirty="0" err="1" smtClean="0">
                <a:solidFill>
                  <a:schemeClr val="bg1"/>
                </a:solidFill>
                <a:latin typeface="Verdana" pitchFamily="34" charset="0"/>
              </a:rPr>
              <a:t>Dezső</a:t>
            </a:r>
            <a:r>
              <a:rPr lang="en-US" altLang="en-US" smtClean="0">
                <a:solidFill>
                  <a:schemeClr val="bg1"/>
                </a:solidFill>
                <a:latin typeface="Verdana" pitchFamily="34" charset="0"/>
              </a:rPr>
              <a:t> Sima</a:t>
            </a:r>
            <a:endParaRPr lang="hu-HU" altLang="en-US" smtClean="0">
              <a:solidFill>
                <a:schemeClr val="accent2"/>
              </a:solidFill>
              <a:latin typeface="Verdana" pitchFamily="34" charset="0"/>
            </a:endParaRPr>
          </a:p>
        </p:txBody>
      </p:sp>
      <p:sp>
        <p:nvSpPr>
          <p:cNvPr id="53251" name="Rectangle 3"/>
          <p:cNvSpPr>
            <a:spLocks noChangeArrowheads="1"/>
          </p:cNvSpPr>
          <p:nvPr/>
        </p:nvSpPr>
        <p:spPr bwMode="auto">
          <a:xfrm>
            <a:off x="0" y="1582738"/>
            <a:ext cx="9144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3600" dirty="0" smtClean="0">
                <a:solidFill>
                  <a:srgbClr val="FF0000"/>
                </a:solidFill>
                <a:latin typeface="Verdana" pitchFamily="34" charset="0"/>
                <a:cs typeface="Arial" charset="0"/>
              </a:rPr>
              <a:t>Evolution of transistor technology</a:t>
            </a:r>
          </a:p>
        </p:txBody>
      </p:sp>
      <p:sp>
        <p:nvSpPr>
          <p:cNvPr id="53252" name="Text Box 4"/>
          <p:cNvSpPr txBox="1">
            <a:spLocks noChangeArrowheads="1"/>
          </p:cNvSpPr>
          <p:nvPr/>
        </p:nvSpPr>
        <p:spPr bwMode="auto">
          <a:xfrm>
            <a:off x="3542973" y="6208713"/>
            <a:ext cx="200407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lnSpc>
                <a:spcPct val="90000"/>
              </a:lnSpc>
              <a:spcAft>
                <a:spcPct val="55000"/>
              </a:spcAft>
              <a:buFontTx/>
              <a:buNone/>
            </a:pPr>
            <a:r>
              <a:rPr lang="hu-HU" altLang="en-US" sz="2400" dirty="0" smtClean="0">
                <a:solidFill>
                  <a:srgbClr val="FFFFFF"/>
                </a:solidFill>
                <a:latin typeface="Verdana" pitchFamily="34" charset="0"/>
                <a:cs typeface="Arial" charset="0"/>
              </a:rPr>
              <a:t>Sept. 20</a:t>
            </a:r>
            <a:r>
              <a:rPr lang="en-US" altLang="en-US" sz="2400" dirty="0" smtClean="0">
                <a:solidFill>
                  <a:srgbClr val="FFFFFF"/>
                </a:solidFill>
                <a:latin typeface="Verdana" pitchFamily="34" charset="0"/>
                <a:cs typeface="Arial" charset="0"/>
              </a:rPr>
              <a:t>1</a:t>
            </a:r>
            <a:r>
              <a:rPr lang="hu-HU" altLang="en-US" sz="2400" dirty="0" smtClean="0">
                <a:solidFill>
                  <a:srgbClr val="FFFFFF"/>
                </a:solidFill>
                <a:latin typeface="Verdana" pitchFamily="34" charset="0"/>
                <a:cs typeface="Arial" charset="0"/>
              </a:rPr>
              <a:t>6 </a:t>
            </a:r>
            <a:endParaRPr lang="en-US" altLang="en-US" sz="1600" dirty="0">
              <a:solidFill>
                <a:srgbClr val="000000"/>
              </a:solidFill>
              <a:latin typeface="Verdana" pitchFamily="34" charset="0"/>
              <a:cs typeface="Arial" charset="0"/>
            </a:endParaRPr>
          </a:p>
        </p:txBody>
      </p:sp>
      <p:sp>
        <p:nvSpPr>
          <p:cNvPr id="53253" name="Text Box 5"/>
          <p:cNvSpPr txBox="1">
            <a:spLocks noChangeArrowheads="1"/>
          </p:cNvSpPr>
          <p:nvPr/>
        </p:nvSpPr>
        <p:spPr bwMode="auto">
          <a:xfrm>
            <a:off x="63500" y="5543550"/>
            <a:ext cx="899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800" dirty="0" err="1">
                <a:solidFill>
                  <a:srgbClr val="FFFFFF"/>
                </a:solidFill>
                <a:latin typeface="Verdana" pitchFamily="34" charset="0"/>
                <a:cs typeface="Arial" charset="0"/>
              </a:rPr>
              <a:t>Vers</a:t>
            </a:r>
            <a:r>
              <a:rPr lang="en-US" altLang="en-US" sz="1800" dirty="0">
                <a:solidFill>
                  <a:srgbClr val="FFFFFF"/>
                </a:solidFill>
                <a:latin typeface="Verdana" pitchFamily="34" charset="0"/>
                <a:cs typeface="Arial" charset="0"/>
              </a:rPr>
              <a:t>. </a:t>
            </a:r>
            <a:r>
              <a:rPr lang="hu-HU" altLang="en-US" sz="1800" smtClean="0">
                <a:solidFill>
                  <a:srgbClr val="FFFFFF"/>
                </a:solidFill>
                <a:latin typeface="Verdana" pitchFamily="34" charset="0"/>
                <a:cs typeface="Arial" charset="0"/>
              </a:rPr>
              <a:t>2.2</a:t>
            </a:r>
            <a:endParaRPr lang="en-US" altLang="en-US" sz="18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216726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772" y="640881"/>
            <a:ext cx="2829621" cy="307777"/>
          </a:xfrm>
          <a:prstGeom prst="rect">
            <a:avLst/>
          </a:prstGeom>
          <a:noFill/>
        </p:spPr>
        <p:txBody>
          <a:bodyPr wrap="none" rtlCol="0">
            <a:spAutoFit/>
          </a:bodyPr>
          <a:lstStyle/>
          <a:p>
            <a:r>
              <a:rPr lang="hu-HU" sz="1400" b="1" dirty="0" smtClean="0">
                <a:solidFill>
                  <a:schemeClr val="accent6"/>
                </a:solidFill>
                <a:latin typeface="+mj-lt"/>
              </a:rPr>
              <a:t>The IC production process</a:t>
            </a:r>
            <a:endParaRPr lang="en-US" sz="1400" b="1" dirty="0">
              <a:solidFill>
                <a:schemeClr val="accent6"/>
              </a:solidFill>
              <a:latin typeface="+mj-lt"/>
            </a:endParaRPr>
          </a:p>
        </p:txBody>
      </p:sp>
      <p:sp>
        <p:nvSpPr>
          <p:cNvPr id="4" name="TextBox 3"/>
          <p:cNvSpPr txBox="1"/>
          <p:nvPr/>
        </p:nvSpPr>
        <p:spPr>
          <a:xfrm>
            <a:off x="437912" y="956345"/>
            <a:ext cx="8534709" cy="1107996"/>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latin typeface="+mj-lt"/>
              </a:rPr>
              <a:t>IC production needs </a:t>
            </a:r>
            <a:r>
              <a:rPr lang="hu-HU" sz="1400" dirty="0" smtClean="0">
                <a:solidFill>
                  <a:srgbClr val="FF0000"/>
                </a:solidFill>
                <a:latin typeface="+mj-lt"/>
              </a:rPr>
              <a:t>200 - 300 process steps</a:t>
            </a:r>
            <a:r>
              <a:rPr lang="hu-HU" sz="1400" dirty="0" smtClean="0">
                <a:latin typeface="+mj-lt"/>
              </a:rPr>
              <a:t>, based on a number of masks, and includes</a:t>
            </a:r>
          </a:p>
          <a:p>
            <a:pPr>
              <a:spcAft>
                <a:spcPts val="600"/>
              </a:spcAft>
            </a:pPr>
            <a:r>
              <a:rPr lang="hu-HU" sz="1400" dirty="0">
                <a:latin typeface="+mj-lt"/>
              </a:rPr>
              <a:t> </a:t>
            </a:r>
            <a:r>
              <a:rPr lang="hu-HU" sz="1400" dirty="0" smtClean="0">
                <a:latin typeface="+mj-lt"/>
              </a:rPr>
              <a:t>      steps such as diffusion, etching, checkings etc..</a:t>
            </a:r>
          </a:p>
          <a:p>
            <a:pPr marL="285750" indent="-285750">
              <a:spcAft>
                <a:spcPts val="600"/>
              </a:spcAft>
              <a:buFont typeface="Arial" panose="020B0604020202020204" pitchFamily="34" charset="0"/>
              <a:buChar char="•"/>
            </a:pPr>
            <a:r>
              <a:rPr lang="hu-HU" sz="1400" dirty="0" smtClean="0">
                <a:latin typeface="+mj-lt"/>
              </a:rPr>
              <a:t>The whole production process lasts about </a:t>
            </a:r>
            <a:r>
              <a:rPr lang="hu-HU" sz="1400" dirty="0" smtClean="0">
                <a:solidFill>
                  <a:srgbClr val="FF0000"/>
                </a:solidFill>
                <a:latin typeface="+mj-lt"/>
              </a:rPr>
              <a:t>two to three months</a:t>
            </a:r>
            <a:r>
              <a:rPr lang="hu-HU" sz="1400" dirty="0" smtClean="0">
                <a:latin typeface="+mj-lt"/>
              </a:rPr>
              <a:t>.</a:t>
            </a:r>
          </a:p>
          <a:p>
            <a:pPr marL="285750" indent="-285750">
              <a:buFont typeface="Arial" panose="020B0604020202020204" pitchFamily="34" charset="0"/>
              <a:buChar char="•"/>
            </a:pPr>
            <a:r>
              <a:rPr lang="hu-HU" sz="1400" dirty="0" smtClean="0">
                <a:latin typeface="+mj-lt"/>
              </a:rPr>
              <a:t>IC production facilities are called </a:t>
            </a:r>
            <a:r>
              <a:rPr lang="hu-HU" sz="1400" dirty="0" smtClean="0">
                <a:solidFill>
                  <a:srgbClr val="FF0000"/>
                </a:solidFill>
                <a:latin typeface="+mj-lt"/>
              </a:rPr>
              <a:t>foundries or fabs</a:t>
            </a:r>
            <a:r>
              <a:rPr lang="hu-HU" sz="1400" dirty="0" smtClean="0">
                <a:latin typeface="+mj-lt"/>
              </a:rPr>
              <a:t>.</a:t>
            </a:r>
            <a:endParaRPr lang="en-US" sz="1400" dirty="0">
              <a:latin typeface="+mj-lt"/>
            </a:endParaRPr>
          </a:p>
        </p:txBody>
      </p:sp>
      <p:sp>
        <p:nvSpPr>
          <p:cNvPr id="5"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(7)</a:t>
            </a:r>
            <a:endParaRPr lang="en-US" altLang="en-US" dirty="0" smtClean="0"/>
          </a:p>
        </p:txBody>
      </p:sp>
    </p:spTree>
    <p:extLst>
      <p:ext uri="{BB962C8B-B14F-4D97-AF65-F5344CB8AC3E}">
        <p14:creationId xmlns:p14="http://schemas.microsoft.com/office/powerpoint/2010/main" val="242759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2">
            <a:extLst>
              <a:ext uri="{28A0092B-C50C-407E-A947-70E740481C1C}">
                <a14:useLocalDpi xmlns:a14="http://schemas.microsoft.com/office/drawing/2010/main" val="0"/>
              </a:ext>
            </a:extLst>
          </a:blip>
          <a:srcRect l="20328" t="15205"/>
          <a:stretch>
            <a:fillRect/>
          </a:stretch>
        </p:blipFill>
        <p:spPr bwMode="auto">
          <a:xfrm>
            <a:off x="1106488" y="1202345"/>
            <a:ext cx="6692900" cy="419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80691" y="640708"/>
            <a:ext cx="9127820" cy="307777"/>
          </a:xfrm>
          <a:prstGeom prst="rect">
            <a:avLst/>
          </a:prstGeom>
          <a:noFill/>
        </p:spPr>
        <p:txBody>
          <a:bodyPr wrap="none">
            <a:spAutoFit/>
          </a:bodyPr>
          <a:lstStyle/>
          <a:p>
            <a:pPr fontAlgn="base">
              <a:spcBef>
                <a:spcPct val="0"/>
              </a:spcBef>
              <a:spcAft>
                <a:spcPct val="0"/>
              </a:spcAft>
              <a:defRPr/>
            </a:pPr>
            <a:r>
              <a:rPr lang="en-US" sz="1400" b="1" dirty="0" smtClean="0">
                <a:solidFill>
                  <a:srgbClr val="2D2D8A"/>
                </a:solidFill>
                <a:cs typeface="Arial" charset="0"/>
              </a:rPr>
              <a:t>Leakage </a:t>
            </a:r>
            <a:r>
              <a:rPr lang="en-US" sz="1400" b="1" dirty="0">
                <a:solidFill>
                  <a:srgbClr val="2D2D8A"/>
                </a:solidFill>
                <a:cs typeface="Arial" charset="0"/>
              </a:rPr>
              <a:t>power </a:t>
            </a:r>
            <a:r>
              <a:rPr lang="en-US" sz="1400" b="1" dirty="0" smtClean="0">
                <a:solidFill>
                  <a:srgbClr val="2D2D8A"/>
                </a:solidFill>
                <a:cs typeface="Arial" charset="0"/>
              </a:rPr>
              <a:t>vs. clock speed for </a:t>
            </a:r>
            <a:r>
              <a:rPr lang="en-US" sz="1400" b="1" dirty="0">
                <a:solidFill>
                  <a:srgbClr val="2D2D8A"/>
                </a:solidFill>
                <a:cs typeface="Arial" charset="0"/>
              </a:rPr>
              <a:t>smaller feature sizes </a:t>
            </a:r>
            <a:r>
              <a:rPr lang="en-US" sz="1400" b="1" dirty="0" smtClean="0">
                <a:solidFill>
                  <a:srgbClr val="2D2D8A"/>
                </a:solidFill>
                <a:cs typeface="Arial" charset="0"/>
              </a:rPr>
              <a:t>in different product </a:t>
            </a:r>
            <a:r>
              <a:rPr lang="en-US" sz="1400" b="1" dirty="0">
                <a:solidFill>
                  <a:srgbClr val="2D2D8A"/>
                </a:solidFill>
                <a:cs typeface="Arial" charset="0"/>
              </a:rPr>
              <a:t>sectors </a:t>
            </a:r>
            <a:r>
              <a:rPr lang="en-US" sz="1400" dirty="0" smtClean="0">
                <a:cs typeface="Arial" charset="0"/>
              </a:rPr>
              <a:t>[</a:t>
            </a:r>
            <a:r>
              <a:rPr lang="hu-HU" sz="1400" dirty="0" smtClean="0">
                <a:cs typeface="Arial" charset="0"/>
              </a:rPr>
              <a:t>12</a:t>
            </a:r>
            <a:r>
              <a:rPr lang="en-US" sz="1400" dirty="0" smtClean="0">
                <a:cs typeface="Arial" charset="0"/>
              </a:rPr>
              <a:t>] </a:t>
            </a:r>
            <a:endParaRPr lang="en-US" sz="1400" dirty="0">
              <a:cs typeface="Arial" charset="0"/>
            </a:endParaRPr>
          </a:p>
        </p:txBody>
      </p:sp>
      <p:sp>
        <p:nvSpPr>
          <p:cNvPr id="7"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(6)</a:t>
            </a:r>
            <a:endParaRPr lang="hu-HU" dirty="0"/>
          </a:p>
        </p:txBody>
      </p:sp>
    </p:spTree>
    <p:extLst>
      <p:ext uri="{BB962C8B-B14F-4D97-AF65-F5344CB8AC3E}">
        <p14:creationId xmlns:p14="http://schemas.microsoft.com/office/powerpoint/2010/main" val="8198258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83165" y="1493785"/>
            <a:ext cx="7405200" cy="72008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5. </a:t>
            </a:r>
            <a:r>
              <a:rPr lang="en-US" altLang="en-US" sz="2000" dirty="0" smtClean="0">
                <a:solidFill>
                  <a:srgbClr val="FFFFFF"/>
                </a:solidFill>
                <a:cs typeface="Arial" charset="0"/>
              </a:rPr>
              <a:t>Overview of the evolution of Intel's transistor technology from 90 nm to 14 nm</a:t>
            </a:r>
            <a:endParaRPr lang="en-US" altLang="en-US" sz="2000" dirty="0">
              <a:solidFill>
                <a:srgbClr val="FFFFFF"/>
              </a:solidFill>
              <a:cs typeface="Arial" charset="0"/>
            </a:endParaRPr>
          </a:p>
        </p:txBody>
      </p:sp>
    </p:spTree>
    <p:extLst>
      <p:ext uri="{BB962C8B-B14F-4D97-AF65-F5344CB8AC3E}">
        <p14:creationId xmlns:p14="http://schemas.microsoft.com/office/powerpoint/2010/main" val="107208066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5. E</a:t>
            </a:r>
            <a:r>
              <a:rPr lang="en-US" dirty="0" err="1" smtClean="0"/>
              <a:t>volution</a:t>
            </a:r>
            <a:r>
              <a:rPr lang="en-US" dirty="0" smtClean="0"/>
              <a:t> of Intel’s transistor technology from 90 nm to 14 nm </a:t>
            </a:r>
            <a:r>
              <a:rPr lang="hu-HU" dirty="0" smtClean="0"/>
              <a:t>(1)</a:t>
            </a:r>
            <a:endParaRPr lang="en-US" dirty="0"/>
          </a:p>
        </p:txBody>
      </p:sp>
      <p:pic>
        <p:nvPicPr>
          <p:cNvPr id="14340" name="Picture 4" descr="http://hexus.net/media/uploaded/2016/2/3e4f9e99-3012-443c-b502-33e3048f3756.jpg"/>
          <p:cNvPicPr>
            <a:picLocks noChangeAspect="1" noChangeArrowheads="1"/>
          </p:cNvPicPr>
          <p:nvPr/>
        </p:nvPicPr>
        <p:blipFill rotWithShape="1">
          <a:blip r:embed="rId2">
            <a:extLst>
              <a:ext uri="{28A0092B-C50C-407E-A947-70E740481C1C}">
                <a14:useLocalDpi xmlns:a14="http://schemas.microsoft.com/office/drawing/2010/main" val="0"/>
              </a:ext>
            </a:extLst>
          </a:blip>
          <a:srcRect t="20548"/>
          <a:stretch/>
        </p:blipFill>
        <p:spPr bwMode="auto">
          <a:xfrm>
            <a:off x="1556666" y="1404456"/>
            <a:ext cx="5985548" cy="2024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6409" y="636423"/>
            <a:ext cx="8949886" cy="307777"/>
          </a:xfrm>
          <a:prstGeom prst="rect">
            <a:avLst/>
          </a:prstGeom>
          <a:noFill/>
        </p:spPr>
        <p:txBody>
          <a:bodyPr wrap="none" rtlCol="0">
            <a:spAutoFit/>
          </a:bodyPr>
          <a:lstStyle/>
          <a:p>
            <a:r>
              <a:rPr lang="hu-HU" sz="1400" b="1" dirty="0" smtClean="0">
                <a:solidFill>
                  <a:srgbClr val="2D2D8A"/>
                </a:solidFill>
              </a:rPr>
              <a:t>5. Overview of the evolution of Intel's transistor technology from 90 nm to 14 nm </a:t>
            </a:r>
            <a:r>
              <a:rPr lang="hu-HU" sz="1400" dirty="0" smtClean="0"/>
              <a:t>[32]</a:t>
            </a:r>
            <a:endParaRPr lang="en-US" sz="1400" dirty="0"/>
          </a:p>
        </p:txBody>
      </p:sp>
    </p:spTree>
    <p:extLst>
      <p:ext uri="{BB962C8B-B14F-4D97-AF65-F5344CB8AC3E}">
        <p14:creationId xmlns:p14="http://schemas.microsoft.com/office/powerpoint/2010/main" val="21619002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3337" b="10891"/>
          <a:stretch/>
        </p:blipFill>
        <p:spPr>
          <a:xfrm>
            <a:off x="957714" y="1375200"/>
            <a:ext cx="7228571" cy="4185465"/>
          </a:xfrm>
          <a:prstGeom prst="rect">
            <a:avLst/>
          </a:prstGeom>
        </p:spPr>
      </p:pic>
      <p:sp>
        <p:nvSpPr>
          <p:cNvPr id="5" name="TextBox 4"/>
          <p:cNvSpPr txBox="1"/>
          <p:nvPr/>
        </p:nvSpPr>
        <p:spPr>
          <a:xfrm>
            <a:off x="184150" y="641465"/>
            <a:ext cx="7168950" cy="307777"/>
          </a:xfrm>
          <a:prstGeom prst="rect">
            <a:avLst/>
          </a:prstGeom>
          <a:noFill/>
        </p:spPr>
        <p:txBody>
          <a:bodyPr wrap="none" rtlCol="0">
            <a:spAutoFit/>
          </a:bodyPr>
          <a:lstStyle/>
          <a:p>
            <a:r>
              <a:rPr lang="hu-HU" sz="1400" b="1" dirty="0" smtClean="0">
                <a:solidFill>
                  <a:schemeClr val="accent6"/>
                </a:solidFill>
              </a:rPr>
              <a:t>Evolution of Intel's transistor technology from 130 nm to 32 nm </a:t>
            </a:r>
            <a:r>
              <a:rPr lang="hu-HU" sz="1400" dirty="0" smtClean="0"/>
              <a:t>[33]</a:t>
            </a:r>
            <a:endParaRPr lang="en-US" sz="1400" dirty="0"/>
          </a:p>
        </p:txBody>
      </p:sp>
      <p:sp>
        <p:nvSpPr>
          <p:cNvPr id="6" name="Title 1"/>
          <p:cNvSpPr>
            <a:spLocks noGrp="1"/>
          </p:cNvSpPr>
          <p:nvPr>
            <p:ph type="title"/>
          </p:nvPr>
        </p:nvSpPr>
        <p:spPr>
          <a:xfrm>
            <a:off x="0" y="0"/>
            <a:ext cx="9144000" cy="393700"/>
          </a:xfrm>
        </p:spPr>
        <p:txBody>
          <a:bodyPr/>
          <a:lstStyle/>
          <a:p>
            <a:r>
              <a:rPr lang="hu-HU" dirty="0" smtClean="0"/>
              <a:t>5. E</a:t>
            </a:r>
            <a:r>
              <a:rPr lang="en-US" dirty="0" err="1" smtClean="0"/>
              <a:t>volution</a:t>
            </a:r>
            <a:r>
              <a:rPr lang="en-US" dirty="0" smtClean="0"/>
              <a:t> of Intel’s transistor technology from 90 nm to 14 nm </a:t>
            </a:r>
            <a:r>
              <a:rPr lang="hu-HU" dirty="0" smtClean="0"/>
              <a:t>(2)</a:t>
            </a:r>
            <a:endParaRPr lang="en-US" dirty="0"/>
          </a:p>
        </p:txBody>
      </p:sp>
    </p:spTree>
    <p:extLst>
      <p:ext uri="{BB962C8B-B14F-4D97-AF65-F5344CB8AC3E}">
        <p14:creationId xmlns:p14="http://schemas.microsoft.com/office/powerpoint/2010/main" val="27831154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927" y="645948"/>
            <a:ext cx="6239209" cy="307777"/>
          </a:xfrm>
          <a:prstGeom prst="rect">
            <a:avLst/>
          </a:prstGeom>
          <a:noFill/>
        </p:spPr>
        <p:txBody>
          <a:bodyPr wrap="none" rtlCol="0">
            <a:spAutoFit/>
          </a:bodyPr>
          <a:lstStyle/>
          <a:p>
            <a:r>
              <a:rPr lang="hu-HU" sz="1400" b="1" dirty="0" smtClean="0">
                <a:solidFill>
                  <a:srgbClr val="2D2D8A"/>
                </a:solidFill>
              </a:rPr>
              <a:t>Intel's lead in introducing new transistor </a:t>
            </a:r>
            <a:r>
              <a:rPr lang="hu-HU" sz="1400" b="1" dirty="0" err="1" smtClean="0">
                <a:solidFill>
                  <a:srgbClr val="2D2D8A"/>
                </a:solidFill>
              </a:rPr>
              <a:t>technologies</a:t>
            </a:r>
            <a:r>
              <a:rPr lang="hu-HU" sz="1400" b="1" dirty="0" smtClean="0">
                <a:solidFill>
                  <a:srgbClr val="2D2D8A"/>
                </a:solidFill>
              </a:rPr>
              <a:t> </a:t>
            </a:r>
            <a:r>
              <a:rPr lang="hu-HU" sz="1400" dirty="0" smtClean="0"/>
              <a:t>[15] </a:t>
            </a:r>
            <a:endParaRPr lang="en-US" sz="1400" dirty="0"/>
          </a:p>
        </p:txBody>
      </p:sp>
      <p:grpSp>
        <p:nvGrpSpPr>
          <p:cNvPr id="7" name="Group 6"/>
          <p:cNvGrpSpPr/>
          <p:nvPr/>
        </p:nvGrpSpPr>
        <p:grpSpPr>
          <a:xfrm>
            <a:off x="1556665" y="1344960"/>
            <a:ext cx="5985665" cy="4410489"/>
            <a:chOff x="2726795" y="1313766"/>
            <a:chExt cx="5688062" cy="4230470"/>
          </a:xfrm>
        </p:grpSpPr>
        <p:pic>
          <p:nvPicPr>
            <p:cNvPr id="4" name="Picture 3"/>
            <p:cNvPicPr>
              <a:picLocks noChangeAspect="1"/>
            </p:cNvPicPr>
            <p:nvPr/>
          </p:nvPicPr>
          <p:blipFill rotWithShape="1">
            <a:blip r:embed="rId2"/>
            <a:srcRect l="25992" t="10919" b="9332"/>
            <a:stretch/>
          </p:blipFill>
          <p:spPr>
            <a:xfrm>
              <a:off x="2726795" y="1313766"/>
              <a:ext cx="5688062" cy="4230470"/>
            </a:xfrm>
            <a:prstGeom prst="rect">
              <a:avLst/>
            </a:prstGeom>
          </p:spPr>
        </p:pic>
        <p:pic>
          <p:nvPicPr>
            <p:cNvPr id="6" name="Picture 5"/>
            <p:cNvPicPr>
              <a:picLocks noChangeAspect="1"/>
            </p:cNvPicPr>
            <p:nvPr/>
          </p:nvPicPr>
          <p:blipFill rotWithShape="1">
            <a:blip r:embed="rId2"/>
            <a:srcRect l="65811" t="88122" b="7635"/>
            <a:stretch/>
          </p:blipFill>
          <p:spPr>
            <a:xfrm>
              <a:off x="2726795" y="5253692"/>
              <a:ext cx="3392807" cy="290542"/>
            </a:xfrm>
            <a:prstGeom prst="rect">
              <a:avLst/>
            </a:prstGeom>
          </p:spPr>
        </p:pic>
      </p:grpSp>
      <p:sp>
        <p:nvSpPr>
          <p:cNvPr id="8" name="Title 1"/>
          <p:cNvSpPr>
            <a:spLocks noGrp="1"/>
          </p:cNvSpPr>
          <p:nvPr>
            <p:ph type="title"/>
          </p:nvPr>
        </p:nvSpPr>
        <p:spPr>
          <a:xfrm>
            <a:off x="0" y="0"/>
            <a:ext cx="9144000" cy="393700"/>
          </a:xfrm>
        </p:spPr>
        <p:txBody>
          <a:bodyPr/>
          <a:lstStyle/>
          <a:p>
            <a:r>
              <a:rPr lang="hu-HU" dirty="0" smtClean="0"/>
              <a:t>5. </a:t>
            </a:r>
            <a:r>
              <a:rPr lang="en-US" dirty="0" smtClean="0"/>
              <a:t>Overview of the evolution of Intel’s transistor technology from 90 nm to 14 nm </a:t>
            </a:r>
            <a:r>
              <a:rPr lang="hu-HU" dirty="0" smtClean="0"/>
              <a:t>(3)</a:t>
            </a:r>
            <a:endParaRPr lang="en-US" dirty="0"/>
          </a:p>
        </p:txBody>
      </p:sp>
    </p:spTree>
    <p:extLst>
      <p:ext uri="{BB962C8B-B14F-4D97-AF65-F5344CB8AC3E}">
        <p14:creationId xmlns:p14="http://schemas.microsoft.com/office/powerpoint/2010/main" val="6913220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693" y="650664"/>
            <a:ext cx="7677102" cy="523220"/>
          </a:xfrm>
          <a:prstGeom prst="rect">
            <a:avLst/>
          </a:prstGeom>
          <a:noFill/>
        </p:spPr>
        <p:txBody>
          <a:bodyPr wrap="none">
            <a:spAutoFit/>
          </a:bodyPr>
          <a:lstStyle/>
          <a:p>
            <a:pPr fontAlgn="base">
              <a:spcBef>
                <a:spcPct val="0"/>
              </a:spcBef>
              <a:spcAft>
                <a:spcPct val="0"/>
              </a:spcAft>
              <a:defRPr/>
            </a:pPr>
            <a:r>
              <a:rPr lang="hu-HU" altLang="en-US" sz="1400" b="1" dirty="0" smtClean="0">
                <a:solidFill>
                  <a:srgbClr val="2D2D8A"/>
                </a:solidFill>
                <a:cs typeface="Arial" pitchFamily="34" charset="0"/>
              </a:rPr>
              <a:t>Slowing down the cadence of the e</a:t>
            </a:r>
            <a:r>
              <a:rPr lang="en-US" altLang="en-US" sz="1400" b="1" dirty="0" err="1" smtClean="0">
                <a:solidFill>
                  <a:srgbClr val="2D2D8A"/>
                </a:solidFill>
                <a:cs typeface="Arial" pitchFamily="34" charset="0"/>
              </a:rPr>
              <a:t>volution</a:t>
            </a:r>
            <a:r>
              <a:rPr lang="en-US" altLang="en-US" sz="1400" b="1" dirty="0" smtClean="0">
                <a:solidFill>
                  <a:srgbClr val="2D2D8A"/>
                </a:solidFill>
                <a:cs typeface="Arial" pitchFamily="34" charset="0"/>
              </a:rPr>
              <a:t> of Intel’s process technologies</a:t>
            </a:r>
            <a:endParaRPr lang="hu-HU" altLang="en-US" sz="1400" b="1" dirty="0" smtClean="0">
              <a:solidFill>
                <a:srgbClr val="2D2D8A"/>
              </a:solidFill>
              <a:cs typeface="Arial" pitchFamily="34" charset="0"/>
            </a:endParaRPr>
          </a:p>
          <a:p>
            <a:pPr fontAlgn="base">
              <a:spcBef>
                <a:spcPct val="0"/>
              </a:spcBef>
              <a:spcAft>
                <a:spcPct val="0"/>
              </a:spcAft>
              <a:defRPr/>
            </a:pPr>
            <a:r>
              <a:rPr lang="hu-HU" altLang="en-US" sz="1400" b="1" dirty="0">
                <a:solidFill>
                  <a:srgbClr val="2D2D8A"/>
                </a:solidFill>
                <a:cs typeface="Arial" pitchFamily="34" charset="0"/>
              </a:rPr>
              <a:t> </a:t>
            </a:r>
            <a:r>
              <a:rPr lang="hu-HU" altLang="en-US" sz="1400" b="1" dirty="0" smtClean="0">
                <a:solidFill>
                  <a:srgbClr val="2D2D8A"/>
                </a:solidFill>
                <a:cs typeface="Arial" pitchFamily="34" charset="0"/>
              </a:rPr>
              <a:t> in light of Intel's technology roadmap</a:t>
            </a:r>
            <a:r>
              <a:rPr lang="en-US" altLang="en-US" sz="1400" b="1" dirty="0" smtClean="0">
                <a:solidFill>
                  <a:srgbClr val="2D2D8A"/>
                </a:solidFill>
                <a:cs typeface="Arial" pitchFamily="34" charset="0"/>
              </a:rPr>
              <a:t> </a:t>
            </a:r>
            <a:r>
              <a:rPr lang="hu-HU" altLang="en-US" sz="1400" b="1" dirty="0" smtClean="0">
                <a:solidFill>
                  <a:srgbClr val="2D2D8A"/>
                </a:solidFill>
                <a:cs typeface="Arial" pitchFamily="34" charset="0"/>
              </a:rPr>
              <a:t>published in 5/2011 </a:t>
            </a:r>
            <a:r>
              <a:rPr lang="en-US" altLang="en-US" sz="1400" dirty="0" smtClean="0">
                <a:solidFill>
                  <a:srgbClr val="000000"/>
                </a:solidFill>
                <a:cs typeface="Arial" pitchFamily="34" charset="0"/>
              </a:rPr>
              <a:t>[</a:t>
            </a:r>
            <a:r>
              <a:rPr lang="hu-HU" altLang="en-US" sz="1400" dirty="0">
                <a:solidFill>
                  <a:srgbClr val="000000"/>
                </a:solidFill>
                <a:cs typeface="Arial" pitchFamily="34" charset="0"/>
              </a:rPr>
              <a:t>1</a:t>
            </a:r>
            <a:r>
              <a:rPr lang="en-US" altLang="en-US" sz="1400" dirty="0" smtClean="0">
                <a:solidFill>
                  <a:srgbClr val="000000"/>
                </a:solidFill>
                <a:cs typeface="Arial" pitchFamily="34" charset="0"/>
              </a:rPr>
              <a:t>]</a:t>
            </a:r>
            <a:endParaRPr lang="en-US" sz="1400" dirty="0">
              <a:solidFill>
                <a:srgbClr val="000000"/>
              </a:solidFill>
              <a:cs typeface="Arial" pitchFamily="34" charset="0"/>
            </a:endParaRPr>
          </a:p>
        </p:txBody>
      </p:sp>
      <p:grpSp>
        <p:nvGrpSpPr>
          <p:cNvPr id="5" name="Group 4"/>
          <p:cNvGrpSpPr/>
          <p:nvPr/>
        </p:nvGrpSpPr>
        <p:grpSpPr>
          <a:xfrm>
            <a:off x="2051748" y="1430785"/>
            <a:ext cx="6570702" cy="1610342"/>
            <a:chOff x="836613" y="1493785"/>
            <a:chExt cx="7370762" cy="1871715"/>
          </a:xfrm>
        </p:grpSpPr>
        <p:pic>
          <p:nvPicPr>
            <p:cNvPr id="228355" name="Picture 4"/>
            <p:cNvPicPr>
              <a:picLocks noChangeAspect="1" noChangeArrowheads="1"/>
            </p:cNvPicPr>
            <p:nvPr/>
          </p:nvPicPr>
          <p:blipFill>
            <a:blip r:embed="rId2">
              <a:extLst>
                <a:ext uri="{28A0092B-C50C-407E-A947-70E740481C1C}">
                  <a14:useLocalDpi xmlns:a14="http://schemas.microsoft.com/office/drawing/2010/main" val="0"/>
                </a:ext>
              </a:extLst>
            </a:blip>
            <a:srcRect t="45844"/>
            <a:stretch>
              <a:fillRect/>
            </a:stretch>
          </p:blipFill>
          <p:spPr bwMode="auto">
            <a:xfrm>
              <a:off x="836613" y="1493838"/>
              <a:ext cx="7370762"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4778991" y="1493838"/>
              <a:ext cx="126923" cy="17551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7" name="Rectangle 6"/>
            <p:cNvSpPr/>
            <p:nvPr/>
          </p:nvSpPr>
          <p:spPr bwMode="auto">
            <a:xfrm>
              <a:off x="5787135" y="1493785"/>
              <a:ext cx="126923" cy="17551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4" name="Rectangle 3"/>
            <p:cNvSpPr/>
            <p:nvPr/>
          </p:nvSpPr>
          <p:spPr bwMode="auto">
            <a:xfrm>
              <a:off x="4842452" y="1493785"/>
              <a:ext cx="1071606" cy="18002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9" name="Rectangle 8"/>
            <p:cNvSpPr/>
            <p:nvPr/>
          </p:nvSpPr>
          <p:spPr bwMode="auto">
            <a:xfrm>
              <a:off x="4887035" y="3158970"/>
              <a:ext cx="1071606" cy="18002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grpSp>
      <p:cxnSp>
        <p:nvCxnSpPr>
          <p:cNvPr id="8" name="Straight Connector 7"/>
          <p:cNvCxnSpPr/>
          <p:nvPr/>
        </p:nvCxnSpPr>
        <p:spPr bwMode="auto">
          <a:xfrm flipH="1">
            <a:off x="6822250" y="2505057"/>
            <a:ext cx="270029" cy="315035"/>
          </a:xfrm>
          <a:prstGeom prst="line">
            <a:avLst/>
          </a:prstGeom>
          <a:noFill/>
          <a:ln w="19050" cap="flat" cmpd="sng" algn="ctr">
            <a:solidFill>
              <a:srgbClr val="FF0000"/>
            </a:solidFill>
            <a:prstDash val="solid"/>
            <a:round/>
            <a:headEnd type="none" w="med" len="med"/>
            <a:tailEnd type="none" w="med" len="med"/>
          </a:ln>
          <a:effectLst/>
        </p:spPr>
      </p:cxnSp>
      <p:sp>
        <p:nvSpPr>
          <p:cNvPr id="10" name="TextBox 9"/>
          <p:cNvSpPr txBox="1"/>
          <p:nvPr/>
        </p:nvSpPr>
        <p:spPr>
          <a:xfrm>
            <a:off x="6649477" y="2248090"/>
            <a:ext cx="639919" cy="307777"/>
          </a:xfrm>
          <a:prstGeom prst="rect">
            <a:avLst/>
          </a:prstGeom>
          <a:noFill/>
        </p:spPr>
        <p:txBody>
          <a:bodyPr wrap="none" rtlCol="0">
            <a:spAutoFit/>
          </a:bodyPr>
          <a:lstStyle/>
          <a:p>
            <a:r>
              <a:rPr lang="en-US" sz="1400" dirty="0" smtClean="0">
                <a:solidFill>
                  <a:srgbClr val="808080">
                    <a:lumMod val="50000"/>
                  </a:srgbClr>
                </a:solidFill>
              </a:rPr>
              <a:t>201</a:t>
            </a:r>
            <a:r>
              <a:rPr lang="hu-HU" sz="1400" dirty="0" smtClean="0">
                <a:solidFill>
                  <a:srgbClr val="808080">
                    <a:lumMod val="50000"/>
                  </a:srgbClr>
                </a:solidFill>
              </a:rPr>
              <a:t>5</a:t>
            </a:r>
            <a:endParaRPr lang="en-US" sz="1400" dirty="0">
              <a:solidFill>
                <a:srgbClr val="808080">
                  <a:lumMod val="50000"/>
                </a:srgbClr>
              </a:solidFill>
            </a:endParaRPr>
          </a:p>
        </p:txBody>
      </p:sp>
      <p:sp>
        <p:nvSpPr>
          <p:cNvPr id="6" name="TextBox 5"/>
          <p:cNvSpPr txBox="1"/>
          <p:nvPr/>
        </p:nvSpPr>
        <p:spPr>
          <a:xfrm>
            <a:off x="3883616" y="3250943"/>
            <a:ext cx="734496" cy="307777"/>
          </a:xfrm>
          <a:prstGeom prst="rect">
            <a:avLst/>
          </a:prstGeom>
          <a:noFill/>
        </p:spPr>
        <p:txBody>
          <a:bodyPr wrap="none" rtlCol="0">
            <a:spAutoFit/>
          </a:bodyPr>
          <a:lstStyle/>
          <a:p>
            <a:pPr algn="ctr"/>
            <a:r>
              <a:rPr lang="en-US" sz="1400" dirty="0" smtClean="0">
                <a:solidFill>
                  <a:srgbClr val="FF0000"/>
                </a:solidFill>
              </a:rPr>
              <a:t>H</a:t>
            </a:r>
            <a:r>
              <a:rPr lang="hu-HU" sz="1400" dirty="0" smtClean="0">
                <a:solidFill>
                  <a:srgbClr val="FF0000"/>
                </a:solidFill>
              </a:rPr>
              <a:t>KMG</a:t>
            </a:r>
            <a:endParaRPr lang="en-US" sz="1400" dirty="0">
              <a:solidFill>
                <a:srgbClr val="FF0000"/>
              </a:solidFill>
            </a:endParaRPr>
          </a:p>
        </p:txBody>
      </p:sp>
      <p:sp>
        <p:nvSpPr>
          <p:cNvPr id="13" name="TextBox 12"/>
          <p:cNvSpPr txBox="1"/>
          <p:nvPr/>
        </p:nvSpPr>
        <p:spPr>
          <a:xfrm>
            <a:off x="5595035" y="3144720"/>
            <a:ext cx="825867" cy="523220"/>
          </a:xfrm>
          <a:prstGeom prst="rect">
            <a:avLst/>
          </a:prstGeom>
          <a:noFill/>
        </p:spPr>
        <p:txBody>
          <a:bodyPr wrap="none" rtlCol="0">
            <a:spAutoFit/>
          </a:bodyPr>
          <a:lstStyle/>
          <a:p>
            <a:pPr algn="ctr"/>
            <a:r>
              <a:rPr lang="hu-HU" sz="1400" dirty="0" smtClean="0">
                <a:solidFill>
                  <a:srgbClr val="FF0000"/>
                </a:solidFill>
              </a:rPr>
              <a:t>FinFET</a:t>
            </a:r>
            <a:endParaRPr lang="en-US" sz="1400" dirty="0" smtClean="0">
              <a:solidFill>
                <a:srgbClr val="FF0000"/>
              </a:solidFill>
            </a:endParaRPr>
          </a:p>
          <a:p>
            <a:pPr algn="ctr"/>
            <a:r>
              <a:rPr lang="en-US" sz="1400" dirty="0" smtClean="0">
                <a:solidFill>
                  <a:srgbClr val="FF0000"/>
                </a:solidFill>
              </a:rPr>
              <a:t>1. gen.</a:t>
            </a:r>
            <a:endParaRPr lang="en-US" sz="1400" dirty="0">
              <a:solidFill>
                <a:srgbClr val="FF0000"/>
              </a:solidFill>
            </a:endParaRPr>
          </a:p>
        </p:txBody>
      </p:sp>
      <p:sp>
        <p:nvSpPr>
          <p:cNvPr id="14" name="TextBox 13"/>
          <p:cNvSpPr txBox="1"/>
          <p:nvPr/>
        </p:nvSpPr>
        <p:spPr>
          <a:xfrm>
            <a:off x="6566266" y="3140943"/>
            <a:ext cx="825867" cy="523220"/>
          </a:xfrm>
          <a:prstGeom prst="rect">
            <a:avLst/>
          </a:prstGeom>
          <a:noFill/>
        </p:spPr>
        <p:txBody>
          <a:bodyPr wrap="none" rtlCol="0">
            <a:spAutoFit/>
          </a:bodyPr>
          <a:lstStyle/>
          <a:p>
            <a:pPr algn="ctr"/>
            <a:r>
              <a:rPr lang="hu-HU" sz="1400" dirty="0" smtClean="0">
                <a:solidFill>
                  <a:srgbClr val="FF0000"/>
                </a:solidFill>
              </a:rPr>
              <a:t>FinFET</a:t>
            </a:r>
            <a:endParaRPr lang="en-US" sz="1400" dirty="0" smtClean="0">
              <a:solidFill>
                <a:srgbClr val="FF0000"/>
              </a:solidFill>
            </a:endParaRPr>
          </a:p>
          <a:p>
            <a:pPr algn="ctr"/>
            <a:r>
              <a:rPr lang="en-US" sz="1400" dirty="0" smtClean="0">
                <a:solidFill>
                  <a:srgbClr val="FF0000"/>
                </a:solidFill>
              </a:rPr>
              <a:t>2. gen.</a:t>
            </a:r>
            <a:endParaRPr lang="en-US" sz="1400" dirty="0">
              <a:solidFill>
                <a:srgbClr val="FF0000"/>
              </a:solidFill>
            </a:endParaRPr>
          </a:p>
        </p:txBody>
      </p:sp>
      <p:sp>
        <p:nvSpPr>
          <p:cNvPr id="11" name="TextBox 10"/>
          <p:cNvSpPr txBox="1"/>
          <p:nvPr/>
        </p:nvSpPr>
        <p:spPr>
          <a:xfrm>
            <a:off x="386535" y="3142374"/>
            <a:ext cx="1494383" cy="523220"/>
          </a:xfrm>
          <a:prstGeom prst="rect">
            <a:avLst/>
          </a:prstGeom>
          <a:noFill/>
        </p:spPr>
        <p:txBody>
          <a:bodyPr wrap="none" rtlCol="0">
            <a:spAutoFit/>
          </a:bodyPr>
          <a:lstStyle/>
          <a:p>
            <a:pPr algn="ctr"/>
            <a:r>
              <a:rPr lang="en-US" sz="1400" dirty="0" smtClean="0">
                <a:solidFill>
                  <a:srgbClr val="FF0000"/>
                </a:solidFill>
              </a:rPr>
              <a:t>New transistor</a:t>
            </a:r>
          </a:p>
          <a:p>
            <a:pPr algn="ctr"/>
            <a:r>
              <a:rPr lang="en-US" sz="1400" dirty="0" smtClean="0">
                <a:solidFill>
                  <a:srgbClr val="FF0000"/>
                </a:solidFill>
              </a:rPr>
              <a:t>structures</a:t>
            </a:r>
            <a:endParaRPr lang="en-US" sz="1400" dirty="0">
              <a:solidFill>
                <a:srgbClr val="FF0000"/>
              </a:solidFill>
            </a:endParaRPr>
          </a:p>
        </p:txBody>
      </p:sp>
      <p:sp>
        <p:nvSpPr>
          <p:cNvPr id="12" name="Rounded Rectangle 11"/>
          <p:cNvSpPr/>
          <p:nvPr/>
        </p:nvSpPr>
        <p:spPr bwMode="auto">
          <a:xfrm>
            <a:off x="430845" y="3018319"/>
            <a:ext cx="7111485" cy="759941"/>
          </a:xfrm>
          <a:prstGeom prst="round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15" name="TextBox 14"/>
          <p:cNvSpPr txBox="1"/>
          <p:nvPr/>
        </p:nvSpPr>
        <p:spPr>
          <a:xfrm>
            <a:off x="3806915" y="3958280"/>
            <a:ext cx="807080" cy="307777"/>
          </a:xfrm>
          <a:prstGeom prst="rect">
            <a:avLst/>
          </a:prstGeom>
          <a:noFill/>
        </p:spPr>
        <p:txBody>
          <a:bodyPr wrap="none" rtlCol="0">
            <a:spAutoFit/>
          </a:bodyPr>
          <a:lstStyle/>
          <a:p>
            <a:r>
              <a:rPr lang="en-US" sz="1400" dirty="0" err="1" smtClean="0">
                <a:solidFill>
                  <a:srgbClr val="0070C0"/>
                </a:solidFill>
              </a:rPr>
              <a:t>Penryn</a:t>
            </a:r>
            <a:endParaRPr lang="en-US" sz="1400" dirty="0">
              <a:solidFill>
                <a:srgbClr val="0070C0"/>
              </a:solidFill>
            </a:endParaRPr>
          </a:p>
        </p:txBody>
      </p:sp>
      <p:sp>
        <p:nvSpPr>
          <p:cNvPr id="18" name="TextBox 17"/>
          <p:cNvSpPr txBox="1"/>
          <p:nvPr/>
        </p:nvSpPr>
        <p:spPr>
          <a:xfrm>
            <a:off x="5427095" y="3958280"/>
            <a:ext cx="1116011" cy="307777"/>
          </a:xfrm>
          <a:prstGeom prst="rect">
            <a:avLst/>
          </a:prstGeom>
          <a:noFill/>
        </p:spPr>
        <p:txBody>
          <a:bodyPr wrap="none" rtlCol="0">
            <a:spAutoFit/>
          </a:bodyPr>
          <a:lstStyle/>
          <a:p>
            <a:r>
              <a:rPr lang="en-US" sz="1400" dirty="0" smtClean="0">
                <a:solidFill>
                  <a:srgbClr val="0070C0"/>
                </a:solidFill>
              </a:rPr>
              <a:t>Ivy Bridge</a:t>
            </a:r>
            <a:endParaRPr lang="en-US" sz="1400" dirty="0">
              <a:solidFill>
                <a:srgbClr val="0070C0"/>
              </a:solidFill>
            </a:endParaRPr>
          </a:p>
        </p:txBody>
      </p:sp>
      <p:sp>
        <p:nvSpPr>
          <p:cNvPr id="19" name="TextBox 18"/>
          <p:cNvSpPr txBox="1"/>
          <p:nvPr/>
        </p:nvSpPr>
        <p:spPr>
          <a:xfrm>
            <a:off x="6597225" y="3958280"/>
            <a:ext cx="1067921" cy="307777"/>
          </a:xfrm>
          <a:prstGeom prst="rect">
            <a:avLst/>
          </a:prstGeom>
          <a:noFill/>
        </p:spPr>
        <p:txBody>
          <a:bodyPr wrap="none" rtlCol="0">
            <a:spAutoFit/>
          </a:bodyPr>
          <a:lstStyle/>
          <a:p>
            <a:r>
              <a:rPr lang="en-US" sz="1400" dirty="0" err="1" smtClean="0">
                <a:solidFill>
                  <a:srgbClr val="0070C0"/>
                </a:solidFill>
              </a:rPr>
              <a:t>Broadwell</a:t>
            </a:r>
            <a:endParaRPr lang="en-US" sz="1400" dirty="0">
              <a:solidFill>
                <a:srgbClr val="0070C0"/>
              </a:solidFill>
            </a:endParaRPr>
          </a:p>
        </p:txBody>
      </p:sp>
      <p:sp>
        <p:nvSpPr>
          <p:cNvPr id="20" name="TextBox 19"/>
          <p:cNvSpPr txBox="1"/>
          <p:nvPr/>
        </p:nvSpPr>
        <p:spPr>
          <a:xfrm>
            <a:off x="527821" y="3823265"/>
            <a:ext cx="1253869" cy="523220"/>
          </a:xfrm>
          <a:prstGeom prst="rect">
            <a:avLst/>
          </a:prstGeom>
          <a:noFill/>
        </p:spPr>
        <p:txBody>
          <a:bodyPr wrap="none" rtlCol="0">
            <a:spAutoFit/>
          </a:bodyPr>
          <a:lstStyle/>
          <a:p>
            <a:pPr algn="ctr"/>
            <a:r>
              <a:rPr lang="en-US" sz="1400" dirty="0" smtClean="0">
                <a:solidFill>
                  <a:srgbClr val="0070C0"/>
                </a:solidFill>
              </a:rPr>
              <a:t>Related </a:t>
            </a:r>
          </a:p>
          <a:p>
            <a:pPr algn="ctr"/>
            <a:r>
              <a:rPr lang="en-US" sz="1400" dirty="0" smtClean="0">
                <a:solidFill>
                  <a:srgbClr val="0070C0"/>
                </a:solidFill>
              </a:rPr>
              <a:t>proc. family</a:t>
            </a:r>
            <a:endParaRPr lang="en-US" sz="1400" dirty="0">
              <a:solidFill>
                <a:srgbClr val="0070C0"/>
              </a:solidFill>
            </a:endParaRPr>
          </a:p>
        </p:txBody>
      </p:sp>
      <p:cxnSp>
        <p:nvCxnSpPr>
          <p:cNvPr id="17" name="Straight Connector 16"/>
          <p:cNvCxnSpPr/>
          <p:nvPr/>
        </p:nvCxnSpPr>
        <p:spPr bwMode="auto">
          <a:xfrm flipH="1">
            <a:off x="7720566" y="2477347"/>
            <a:ext cx="282229" cy="315035"/>
          </a:xfrm>
          <a:prstGeom prst="line">
            <a:avLst/>
          </a:prstGeom>
          <a:noFill/>
          <a:ln w="19050" cap="flat" cmpd="sng" algn="ctr">
            <a:solidFill>
              <a:srgbClr val="FF0000"/>
            </a:solidFill>
            <a:prstDash val="solid"/>
            <a:round/>
            <a:headEnd type="none" w="med" len="med"/>
            <a:tailEnd type="none" w="med" len="med"/>
          </a:ln>
          <a:effectLst/>
        </p:spPr>
      </p:cxnSp>
      <p:sp>
        <p:nvSpPr>
          <p:cNvPr id="23" name="TextBox 22"/>
          <p:cNvSpPr txBox="1"/>
          <p:nvPr/>
        </p:nvSpPr>
        <p:spPr>
          <a:xfrm>
            <a:off x="7542330" y="2240875"/>
            <a:ext cx="737702" cy="307777"/>
          </a:xfrm>
          <a:prstGeom prst="rect">
            <a:avLst/>
          </a:prstGeom>
          <a:noFill/>
        </p:spPr>
        <p:txBody>
          <a:bodyPr wrap="none" rtlCol="0">
            <a:spAutoFit/>
          </a:bodyPr>
          <a:lstStyle/>
          <a:p>
            <a:r>
              <a:rPr lang="en-US" sz="1400" dirty="0" smtClean="0">
                <a:solidFill>
                  <a:srgbClr val="808080">
                    <a:lumMod val="50000"/>
                  </a:srgbClr>
                </a:solidFill>
              </a:rPr>
              <a:t>201</a:t>
            </a:r>
            <a:r>
              <a:rPr lang="hu-HU" sz="1400" dirty="0" smtClean="0">
                <a:solidFill>
                  <a:srgbClr val="808080">
                    <a:lumMod val="50000"/>
                  </a:srgbClr>
                </a:solidFill>
              </a:rPr>
              <a:t>7</a:t>
            </a:r>
            <a:r>
              <a:rPr lang="en-US" sz="1400" dirty="0" smtClean="0">
                <a:solidFill>
                  <a:srgbClr val="808080">
                    <a:lumMod val="50000"/>
                  </a:srgbClr>
                </a:solidFill>
              </a:rPr>
              <a:t>?</a:t>
            </a:r>
            <a:endParaRPr lang="en-US" sz="1400" dirty="0">
              <a:solidFill>
                <a:srgbClr val="808080">
                  <a:lumMod val="50000"/>
                </a:srgbClr>
              </a:solidFill>
            </a:endParaRPr>
          </a:p>
        </p:txBody>
      </p:sp>
      <p:sp>
        <p:nvSpPr>
          <p:cNvPr id="25" name="Title 1"/>
          <p:cNvSpPr>
            <a:spLocks noGrp="1"/>
          </p:cNvSpPr>
          <p:nvPr>
            <p:ph type="title"/>
          </p:nvPr>
        </p:nvSpPr>
        <p:spPr>
          <a:xfrm>
            <a:off x="0" y="0"/>
            <a:ext cx="9144000" cy="393700"/>
          </a:xfrm>
        </p:spPr>
        <p:txBody>
          <a:bodyPr/>
          <a:lstStyle/>
          <a:p>
            <a:r>
              <a:rPr lang="hu-HU" dirty="0" smtClean="0"/>
              <a:t>5. E</a:t>
            </a:r>
            <a:r>
              <a:rPr lang="en-US" dirty="0" err="1" smtClean="0"/>
              <a:t>volution</a:t>
            </a:r>
            <a:r>
              <a:rPr lang="en-US" dirty="0" smtClean="0"/>
              <a:t> of Intel’s transistor technology from 90 nm to 14 nm </a:t>
            </a:r>
            <a:r>
              <a:rPr lang="hu-HU" dirty="0" smtClean="0"/>
              <a:t>(4)</a:t>
            </a:r>
            <a:endParaRPr lang="en-US" dirty="0"/>
          </a:p>
        </p:txBody>
      </p:sp>
    </p:spTree>
    <p:extLst>
      <p:ext uri="{BB962C8B-B14F-4D97-AF65-F5344CB8AC3E}">
        <p14:creationId xmlns:p14="http://schemas.microsoft.com/office/powerpoint/2010/main" val="14290667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10"/>
          <a:stretch/>
        </p:blipFill>
        <p:spPr bwMode="auto">
          <a:xfrm>
            <a:off x="138113" y="1200447"/>
            <a:ext cx="8867775" cy="367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6850" y="638690"/>
            <a:ext cx="8861721" cy="307777"/>
          </a:xfrm>
          <a:prstGeom prst="rect">
            <a:avLst/>
          </a:prstGeom>
          <a:noFill/>
        </p:spPr>
        <p:txBody>
          <a:bodyPr wrap="none" rtlCol="0">
            <a:spAutoFit/>
          </a:bodyPr>
          <a:lstStyle/>
          <a:p>
            <a:r>
              <a:rPr lang="en-US" sz="1400" b="1" dirty="0" smtClean="0">
                <a:solidFill>
                  <a:srgbClr val="2D2D8A"/>
                </a:solidFill>
              </a:rPr>
              <a:t>Intel’s relative yield trends of their 14 nm technology vs. their  22 nm technology </a:t>
            </a:r>
            <a:r>
              <a:rPr lang="en-US" sz="1400" dirty="0" smtClean="0">
                <a:solidFill>
                  <a:srgbClr val="000000"/>
                </a:solidFill>
              </a:rPr>
              <a:t>[</a:t>
            </a:r>
            <a:r>
              <a:rPr lang="hu-HU" sz="1400" dirty="0" smtClean="0">
                <a:solidFill>
                  <a:srgbClr val="000000"/>
                </a:solidFill>
              </a:rPr>
              <a:t>12</a:t>
            </a:r>
            <a:r>
              <a:rPr lang="en-US" sz="1400" dirty="0" smtClean="0">
                <a:solidFill>
                  <a:srgbClr val="000000"/>
                </a:solidFill>
              </a:rPr>
              <a:t>]</a:t>
            </a:r>
            <a:endParaRPr lang="en-US" sz="1400" dirty="0">
              <a:solidFill>
                <a:srgbClr val="000000"/>
              </a:solidFill>
            </a:endParaRPr>
          </a:p>
        </p:txBody>
      </p:sp>
      <p:sp>
        <p:nvSpPr>
          <p:cNvPr id="6" name="Title 1"/>
          <p:cNvSpPr>
            <a:spLocks noGrp="1"/>
          </p:cNvSpPr>
          <p:nvPr>
            <p:ph type="title"/>
          </p:nvPr>
        </p:nvSpPr>
        <p:spPr>
          <a:xfrm>
            <a:off x="0" y="0"/>
            <a:ext cx="9144000" cy="393700"/>
          </a:xfrm>
        </p:spPr>
        <p:txBody>
          <a:bodyPr/>
          <a:lstStyle/>
          <a:p>
            <a:r>
              <a:rPr lang="hu-HU" dirty="0" smtClean="0"/>
              <a:t>5.E</a:t>
            </a:r>
            <a:r>
              <a:rPr lang="en-US" dirty="0" err="1" smtClean="0"/>
              <a:t>volution</a:t>
            </a:r>
            <a:r>
              <a:rPr lang="en-US" dirty="0" smtClean="0"/>
              <a:t> of Intel’s transistor technology from 90 nm to 14 nm </a:t>
            </a:r>
            <a:r>
              <a:rPr lang="hu-HU" dirty="0" smtClean="0"/>
              <a:t>(5)</a:t>
            </a:r>
            <a:endParaRPr lang="en-US" dirty="0"/>
          </a:p>
        </p:txBody>
      </p:sp>
    </p:spTree>
    <p:extLst>
      <p:ext uri="{BB962C8B-B14F-4D97-AF65-F5344CB8AC3E}">
        <p14:creationId xmlns:p14="http://schemas.microsoft.com/office/powerpoint/2010/main" val="35539792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83165" y="1493785"/>
            <a:ext cx="74052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6. </a:t>
            </a:r>
            <a:r>
              <a:rPr lang="hu-HU" altLang="en-US" sz="2000" dirty="0">
                <a:solidFill>
                  <a:srgbClr val="FFFFFF"/>
                </a:solidFill>
                <a:cs typeface="Arial" charset="0"/>
              </a:rPr>
              <a:t>R</a:t>
            </a:r>
            <a:r>
              <a:rPr lang="hu-HU" altLang="en-US" sz="2000" dirty="0" smtClean="0">
                <a:solidFill>
                  <a:srgbClr val="FFFFFF"/>
                </a:solidFill>
                <a:cs typeface="Arial" charset="0"/>
              </a:rPr>
              <a:t>ace of the IC vendors</a:t>
            </a:r>
            <a:endParaRPr lang="en-US" altLang="en-US" sz="2000" dirty="0">
              <a:solidFill>
                <a:srgbClr val="FFFFFF"/>
              </a:solidFill>
              <a:cs typeface="Arial" charset="0"/>
            </a:endParaRPr>
          </a:p>
        </p:txBody>
      </p:sp>
    </p:spTree>
    <p:extLst>
      <p:ext uri="{BB962C8B-B14F-4D97-AF65-F5344CB8AC3E}">
        <p14:creationId xmlns:p14="http://schemas.microsoft.com/office/powerpoint/2010/main" val="24757155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6. </a:t>
            </a:r>
            <a:r>
              <a:rPr lang="en-US" dirty="0" smtClean="0"/>
              <a:t>Race of the IC vendors </a:t>
            </a:r>
            <a:r>
              <a:rPr lang="hu-HU" dirty="0" smtClean="0"/>
              <a:t>(1)</a:t>
            </a:r>
            <a:endParaRPr lang="en-US" dirty="0"/>
          </a:p>
        </p:txBody>
      </p:sp>
      <p:sp>
        <p:nvSpPr>
          <p:cNvPr id="3" name="TextBox 2"/>
          <p:cNvSpPr txBox="1"/>
          <p:nvPr/>
        </p:nvSpPr>
        <p:spPr>
          <a:xfrm>
            <a:off x="182897" y="1017978"/>
            <a:ext cx="9036448" cy="307777"/>
          </a:xfrm>
          <a:prstGeom prst="rect">
            <a:avLst/>
          </a:prstGeom>
          <a:noFill/>
        </p:spPr>
        <p:txBody>
          <a:bodyPr wrap="none" rtlCol="0">
            <a:spAutoFit/>
          </a:bodyPr>
          <a:lstStyle/>
          <a:p>
            <a:r>
              <a:rPr lang="hu-HU" sz="1400" b="1" dirty="0" smtClean="0">
                <a:solidFill>
                  <a:srgbClr val="2D2D8A"/>
                </a:solidFill>
              </a:rPr>
              <a:t>Intel's lead in introducing new transistor technologies ut to the 14 nm </a:t>
            </a:r>
            <a:r>
              <a:rPr lang="hu-HU" sz="1400" b="1" dirty="0" err="1" smtClean="0">
                <a:solidFill>
                  <a:srgbClr val="2D2D8A"/>
                </a:solidFill>
              </a:rPr>
              <a:t>technology</a:t>
            </a:r>
            <a:r>
              <a:rPr lang="hu-HU" sz="1400" b="1" dirty="0" smtClean="0">
                <a:solidFill>
                  <a:srgbClr val="2D2D8A"/>
                </a:solidFill>
              </a:rPr>
              <a:t> </a:t>
            </a:r>
            <a:r>
              <a:rPr lang="hu-HU" sz="1400" dirty="0" smtClean="0"/>
              <a:t>[15] </a:t>
            </a:r>
            <a:endParaRPr lang="en-US" sz="1400" dirty="0"/>
          </a:p>
        </p:txBody>
      </p:sp>
      <p:grpSp>
        <p:nvGrpSpPr>
          <p:cNvPr id="7" name="Group 6"/>
          <p:cNvGrpSpPr/>
          <p:nvPr/>
        </p:nvGrpSpPr>
        <p:grpSpPr>
          <a:xfrm>
            <a:off x="1556665" y="1718811"/>
            <a:ext cx="5985665" cy="4410489"/>
            <a:chOff x="2726795" y="1313766"/>
            <a:chExt cx="5688062" cy="4230470"/>
          </a:xfrm>
        </p:grpSpPr>
        <p:pic>
          <p:nvPicPr>
            <p:cNvPr id="4" name="Picture 3"/>
            <p:cNvPicPr>
              <a:picLocks noChangeAspect="1"/>
            </p:cNvPicPr>
            <p:nvPr/>
          </p:nvPicPr>
          <p:blipFill rotWithShape="1">
            <a:blip r:embed="rId2"/>
            <a:srcRect l="25992" t="10919" b="9332"/>
            <a:stretch/>
          </p:blipFill>
          <p:spPr>
            <a:xfrm>
              <a:off x="2726795" y="1313766"/>
              <a:ext cx="5688062" cy="4230470"/>
            </a:xfrm>
            <a:prstGeom prst="rect">
              <a:avLst/>
            </a:prstGeom>
          </p:spPr>
        </p:pic>
        <p:pic>
          <p:nvPicPr>
            <p:cNvPr id="6" name="Picture 5"/>
            <p:cNvPicPr>
              <a:picLocks noChangeAspect="1"/>
            </p:cNvPicPr>
            <p:nvPr/>
          </p:nvPicPr>
          <p:blipFill rotWithShape="1">
            <a:blip r:embed="rId2"/>
            <a:srcRect l="65811" t="88122" b="7635"/>
            <a:stretch/>
          </p:blipFill>
          <p:spPr>
            <a:xfrm>
              <a:off x="2726795" y="5253692"/>
              <a:ext cx="3392807" cy="290542"/>
            </a:xfrm>
            <a:prstGeom prst="rect">
              <a:avLst/>
            </a:prstGeom>
          </p:spPr>
        </p:pic>
      </p:grpSp>
      <p:sp>
        <p:nvSpPr>
          <p:cNvPr id="8" name="TextBox 7"/>
          <p:cNvSpPr txBox="1"/>
          <p:nvPr/>
        </p:nvSpPr>
        <p:spPr>
          <a:xfrm>
            <a:off x="174625" y="645595"/>
            <a:ext cx="2730235" cy="307777"/>
          </a:xfrm>
          <a:prstGeom prst="rect">
            <a:avLst/>
          </a:prstGeom>
          <a:noFill/>
        </p:spPr>
        <p:txBody>
          <a:bodyPr wrap="none" rtlCol="0">
            <a:spAutoFit/>
          </a:bodyPr>
          <a:lstStyle/>
          <a:p>
            <a:r>
              <a:rPr lang="hu-HU" sz="1400" b="1" dirty="0" smtClean="0">
                <a:solidFill>
                  <a:schemeClr val="accent6"/>
                </a:solidFill>
              </a:rPr>
              <a:t>6. Race of the IC vendors</a:t>
            </a:r>
            <a:endParaRPr lang="en-US" sz="1400" b="1" dirty="0">
              <a:solidFill>
                <a:schemeClr val="accent6"/>
              </a:solidFill>
            </a:endParaRPr>
          </a:p>
        </p:txBody>
      </p:sp>
    </p:spTree>
    <p:extLst>
      <p:ext uri="{BB962C8B-B14F-4D97-AF65-F5344CB8AC3E}">
        <p14:creationId xmlns:p14="http://schemas.microsoft.com/office/powerpoint/2010/main" val="34895891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230" y="644485"/>
            <a:ext cx="7526419" cy="307777"/>
          </a:xfrm>
          <a:prstGeom prst="rect">
            <a:avLst/>
          </a:prstGeom>
          <a:noFill/>
        </p:spPr>
        <p:txBody>
          <a:bodyPr wrap="none" rtlCol="0">
            <a:spAutoFit/>
          </a:bodyPr>
          <a:lstStyle/>
          <a:p>
            <a:r>
              <a:rPr lang="en-US" sz="1400" b="1" dirty="0" smtClean="0">
                <a:solidFill>
                  <a:srgbClr val="2D2D8A"/>
                </a:solidFill>
              </a:rPr>
              <a:t>Intel’s lead in IC technology </a:t>
            </a:r>
            <a:r>
              <a:rPr lang="hu-HU" sz="1400" b="1" dirty="0" smtClean="0">
                <a:solidFill>
                  <a:srgbClr val="2D2D8A"/>
                </a:solidFill>
              </a:rPr>
              <a:t>up to the 22/20 nm node, </a:t>
            </a:r>
            <a:r>
              <a:rPr lang="en-US" sz="1400" b="1" dirty="0" smtClean="0">
                <a:solidFill>
                  <a:srgbClr val="2D2D8A"/>
                </a:solidFill>
              </a:rPr>
              <a:t>according to </a:t>
            </a:r>
            <a:r>
              <a:rPr lang="en-US" sz="1400" dirty="0" smtClean="0"/>
              <a:t>[</a:t>
            </a:r>
            <a:r>
              <a:rPr lang="hu-HU" sz="1400" dirty="0" smtClean="0"/>
              <a:t>12</a:t>
            </a:r>
            <a:r>
              <a:rPr lang="en-US" sz="1400" dirty="0" smtClean="0"/>
              <a:t>]</a:t>
            </a:r>
            <a:endParaRPr lang="en-US" sz="1400" dirty="0"/>
          </a:p>
        </p:txBody>
      </p:sp>
      <p:sp>
        <p:nvSpPr>
          <p:cNvPr id="10" name="Rectangle 9"/>
          <p:cNvSpPr/>
          <p:nvPr/>
        </p:nvSpPr>
        <p:spPr bwMode="auto">
          <a:xfrm>
            <a:off x="305510" y="5604379"/>
            <a:ext cx="5391898" cy="56992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1400" dirty="0" smtClean="0">
                <a:solidFill>
                  <a:srgbClr val="3333CC"/>
                </a:solidFill>
              </a:rPr>
              <a:t>Source: Intel 08/2014</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6" t="14520"/>
          <a:stretch/>
        </p:blipFill>
        <p:spPr bwMode="auto">
          <a:xfrm>
            <a:off x="116504" y="1577875"/>
            <a:ext cx="7932792" cy="386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517105" y="2483895"/>
            <a:ext cx="3565400" cy="1715854"/>
          </a:xfrm>
          <a:prstGeom prst="rect">
            <a:avLst/>
          </a:prstGeom>
          <a:noFill/>
        </p:spPr>
        <p:txBody>
          <a:bodyPr wrap="none" rtlCol="0">
            <a:spAutoFit/>
          </a:bodyPr>
          <a:lstStyle/>
          <a:p>
            <a:pPr>
              <a:spcAft>
                <a:spcPts val="300"/>
              </a:spcAft>
            </a:pPr>
            <a:r>
              <a:rPr lang="en-US" sz="1400" dirty="0" smtClean="0">
                <a:solidFill>
                  <a:srgbClr val="2D2D8A"/>
                </a:solidFill>
              </a:rPr>
              <a:t>Others:</a:t>
            </a:r>
          </a:p>
          <a:p>
            <a:pPr marL="285750" indent="-285750">
              <a:spcAft>
                <a:spcPts val="300"/>
              </a:spcAft>
              <a:buFont typeface="Arial" panose="020B0604020202020204" pitchFamily="34" charset="0"/>
              <a:buChar char="•"/>
            </a:pPr>
            <a:r>
              <a:rPr lang="en-US" sz="1400" dirty="0" smtClean="0">
                <a:solidFill>
                  <a:srgbClr val="2D2D8A"/>
                </a:solidFill>
              </a:rPr>
              <a:t>TSMC (Taiwan)</a:t>
            </a:r>
          </a:p>
          <a:p>
            <a:pPr marL="285750" indent="-285750">
              <a:buFont typeface="Arial" panose="020B0604020202020204" pitchFamily="34" charset="0"/>
              <a:buChar char="•"/>
            </a:pPr>
            <a:r>
              <a:rPr lang="en-US" sz="1400" dirty="0" smtClean="0">
                <a:solidFill>
                  <a:srgbClr val="2D2D8A"/>
                </a:solidFill>
              </a:rPr>
              <a:t>Global</a:t>
            </a:r>
            <a:r>
              <a:rPr lang="hu-HU" sz="1400" dirty="0" smtClean="0">
                <a:solidFill>
                  <a:srgbClr val="2D2D8A"/>
                </a:solidFill>
              </a:rPr>
              <a:t>F</a:t>
            </a:r>
            <a:r>
              <a:rPr lang="en-US" sz="1400" dirty="0" err="1" smtClean="0">
                <a:solidFill>
                  <a:srgbClr val="2D2D8A"/>
                </a:solidFill>
              </a:rPr>
              <a:t>oundries</a:t>
            </a:r>
            <a:r>
              <a:rPr lang="en-US" sz="1400" dirty="0" smtClean="0">
                <a:solidFill>
                  <a:srgbClr val="2D2D8A"/>
                </a:solidFill>
              </a:rPr>
              <a:t> (Abu Dhabi)</a:t>
            </a:r>
          </a:p>
          <a:p>
            <a:r>
              <a:rPr lang="en-US" sz="1400" dirty="0" smtClean="0">
                <a:solidFill>
                  <a:srgbClr val="2D2D8A"/>
                </a:solidFill>
              </a:rPr>
              <a:t>       (       </a:t>
            </a:r>
            <a:r>
              <a:rPr lang="hu-HU" sz="1400" dirty="0" smtClean="0">
                <a:solidFill>
                  <a:srgbClr val="2D2D8A"/>
                </a:solidFill>
              </a:rPr>
              <a:t>AMD</a:t>
            </a:r>
            <a:r>
              <a:rPr lang="en-US" sz="1400" dirty="0" smtClean="0">
                <a:solidFill>
                  <a:srgbClr val="2D2D8A"/>
                </a:solidFill>
              </a:rPr>
              <a:t> Microelectronic</a:t>
            </a:r>
            <a:r>
              <a:rPr lang="hu-HU" sz="1400" dirty="0" smtClean="0">
                <a:solidFill>
                  <a:srgbClr val="2D2D8A"/>
                </a:solidFill>
              </a:rPr>
              <a:t> 2009</a:t>
            </a:r>
            <a:r>
              <a:rPr lang="en-US" sz="1400" dirty="0" smtClean="0">
                <a:solidFill>
                  <a:srgbClr val="2D2D8A"/>
                </a:solidFill>
              </a:rPr>
              <a:t>)</a:t>
            </a:r>
            <a:endParaRPr lang="hu-HU" sz="1400" dirty="0" smtClean="0">
              <a:solidFill>
                <a:srgbClr val="2D2D8A"/>
              </a:solidFill>
            </a:endParaRPr>
          </a:p>
          <a:p>
            <a:pPr>
              <a:spcAft>
                <a:spcPts val="300"/>
              </a:spcAft>
            </a:pPr>
            <a:r>
              <a:rPr lang="hu-HU" sz="1400" dirty="0" smtClean="0">
                <a:solidFill>
                  <a:srgbClr val="2D2D8A"/>
                </a:solidFill>
              </a:rPr>
              <a:t>       </a:t>
            </a:r>
            <a:r>
              <a:rPr lang="en-US" sz="1400" dirty="0" smtClean="0">
                <a:solidFill>
                  <a:srgbClr val="2D2D8A"/>
                </a:solidFill>
              </a:rPr>
              <a:t>(    </a:t>
            </a:r>
            <a:r>
              <a:rPr lang="hu-HU" sz="1400" dirty="0" smtClean="0">
                <a:solidFill>
                  <a:srgbClr val="2D2D8A"/>
                </a:solidFill>
              </a:rPr>
              <a:t>   </a:t>
            </a:r>
            <a:r>
              <a:rPr lang="en-US" sz="1400" dirty="0" smtClean="0">
                <a:solidFill>
                  <a:srgbClr val="2D2D8A"/>
                </a:solidFill>
              </a:rPr>
              <a:t>IBM Microelectronic</a:t>
            </a:r>
            <a:r>
              <a:rPr lang="hu-HU" sz="1400" dirty="0" smtClean="0">
                <a:solidFill>
                  <a:srgbClr val="2D2D8A"/>
                </a:solidFill>
              </a:rPr>
              <a:t> 2015</a:t>
            </a:r>
            <a:r>
              <a:rPr lang="en-US" sz="1400" dirty="0" smtClean="0">
                <a:solidFill>
                  <a:srgbClr val="2D2D8A"/>
                </a:solidFill>
              </a:rPr>
              <a:t>)</a:t>
            </a:r>
          </a:p>
          <a:p>
            <a:pPr marL="285750" indent="-285750">
              <a:buFont typeface="Arial" panose="020B0604020202020204" pitchFamily="34" charset="0"/>
              <a:buChar char="•"/>
            </a:pPr>
            <a:r>
              <a:rPr lang="en-US" sz="1400" dirty="0" smtClean="0">
                <a:solidFill>
                  <a:srgbClr val="2D2D8A"/>
                </a:solidFill>
              </a:rPr>
              <a:t>Samsung Semiconductor</a:t>
            </a:r>
          </a:p>
          <a:p>
            <a:r>
              <a:rPr lang="en-US" sz="1400" dirty="0">
                <a:solidFill>
                  <a:srgbClr val="2D2D8A"/>
                </a:solidFill>
              </a:rPr>
              <a:t> </a:t>
            </a:r>
            <a:r>
              <a:rPr lang="en-US" sz="1400" dirty="0" smtClean="0">
                <a:solidFill>
                  <a:srgbClr val="2D2D8A"/>
                </a:solidFill>
              </a:rPr>
              <a:t>      (South Korea)</a:t>
            </a:r>
            <a:endParaRPr lang="en-US" sz="1400" dirty="0">
              <a:solidFill>
                <a:srgbClr val="2D2D8A"/>
              </a:solidFill>
            </a:endParaRPr>
          </a:p>
        </p:txBody>
      </p:sp>
      <p:sp>
        <p:nvSpPr>
          <p:cNvPr id="14" name="Rectangle 13"/>
          <p:cNvSpPr/>
          <p:nvPr/>
        </p:nvSpPr>
        <p:spPr bwMode="auto">
          <a:xfrm>
            <a:off x="116504" y="5153045"/>
            <a:ext cx="5535615" cy="49505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12" name="Right Arrow 11"/>
          <p:cNvSpPr/>
          <p:nvPr/>
        </p:nvSpPr>
        <p:spPr bwMode="auto">
          <a:xfrm>
            <a:off x="6147175" y="3325492"/>
            <a:ext cx="324000" cy="72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smtClean="0">
              <a:solidFill>
                <a:srgbClr val="000000"/>
              </a:solidFill>
            </a:endParaRPr>
          </a:p>
        </p:txBody>
      </p:sp>
      <p:sp>
        <p:nvSpPr>
          <p:cNvPr id="16" name="Rounded Rectangle 15"/>
          <p:cNvSpPr/>
          <p:nvPr/>
        </p:nvSpPr>
        <p:spPr bwMode="auto">
          <a:xfrm>
            <a:off x="3976197" y="2798930"/>
            <a:ext cx="402331" cy="112512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17" name="Rounded Rectangle 16"/>
          <p:cNvSpPr/>
          <p:nvPr/>
        </p:nvSpPr>
        <p:spPr bwMode="auto">
          <a:xfrm>
            <a:off x="3210969" y="2393885"/>
            <a:ext cx="402331" cy="112512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4" name="TextBox 3"/>
          <p:cNvSpPr txBox="1"/>
          <p:nvPr/>
        </p:nvSpPr>
        <p:spPr>
          <a:xfrm>
            <a:off x="2874282" y="2033845"/>
            <a:ext cx="572593" cy="292388"/>
          </a:xfrm>
          <a:prstGeom prst="rect">
            <a:avLst/>
          </a:prstGeom>
          <a:noFill/>
        </p:spPr>
        <p:txBody>
          <a:bodyPr wrap="none" rtlCol="0">
            <a:spAutoFit/>
          </a:bodyPr>
          <a:lstStyle/>
          <a:p>
            <a:r>
              <a:rPr lang="hu-HU" sz="1300" dirty="0" smtClean="0">
                <a:solidFill>
                  <a:srgbClr val="3E42F8"/>
                </a:solidFill>
              </a:rPr>
              <a:t>Intel</a:t>
            </a:r>
            <a:endParaRPr lang="en-US" sz="1300" dirty="0">
              <a:solidFill>
                <a:srgbClr val="3E42F8"/>
              </a:solidFill>
            </a:endParaRPr>
          </a:p>
        </p:txBody>
      </p:sp>
      <p:sp>
        <p:nvSpPr>
          <p:cNvPr id="15" name="Right Arrow 14"/>
          <p:cNvSpPr/>
          <p:nvPr/>
        </p:nvSpPr>
        <p:spPr bwMode="auto">
          <a:xfrm>
            <a:off x="6140270" y="3537020"/>
            <a:ext cx="324000" cy="72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smtClean="0">
              <a:solidFill>
                <a:srgbClr val="000000"/>
              </a:solidFill>
            </a:endParaRPr>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0" t="1710" r="62955" b="85765"/>
          <a:stretch/>
        </p:blipFill>
        <p:spPr bwMode="auto">
          <a:xfrm>
            <a:off x="236042" y="1028301"/>
            <a:ext cx="2329980" cy="42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0" y="952262"/>
            <a:ext cx="3041830" cy="625613"/>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9" name="TextBox 18"/>
          <p:cNvSpPr txBox="1"/>
          <p:nvPr/>
        </p:nvSpPr>
        <p:spPr>
          <a:xfrm>
            <a:off x="196990" y="1170735"/>
            <a:ext cx="2565285" cy="307777"/>
          </a:xfrm>
          <a:prstGeom prst="rect">
            <a:avLst/>
          </a:prstGeom>
          <a:solidFill>
            <a:schemeClr val="bg1"/>
          </a:solidFill>
          <a:ln>
            <a:noFill/>
          </a:ln>
        </p:spPr>
        <p:txBody>
          <a:bodyPr wrap="square" rtlCol="0">
            <a:spAutoFit/>
          </a:bodyPr>
          <a:lstStyle/>
          <a:p>
            <a:r>
              <a:rPr lang="hu-HU" sz="1400" dirty="0" smtClean="0">
                <a:solidFill>
                  <a:srgbClr val="FF0000"/>
                </a:solidFill>
              </a:rPr>
              <a:t>Logic area scaling</a:t>
            </a:r>
            <a:endParaRPr lang="en-US" sz="1400" dirty="0">
              <a:solidFill>
                <a:srgbClr val="FF0000"/>
              </a:solidFill>
            </a:endParaRPr>
          </a:p>
        </p:txBody>
      </p:sp>
      <p:sp>
        <p:nvSpPr>
          <p:cNvPr id="20" name="Title 1"/>
          <p:cNvSpPr>
            <a:spLocks noGrp="1"/>
          </p:cNvSpPr>
          <p:nvPr>
            <p:ph type="title"/>
          </p:nvPr>
        </p:nvSpPr>
        <p:spPr>
          <a:xfrm>
            <a:off x="0" y="0"/>
            <a:ext cx="9144000" cy="393700"/>
          </a:xfrm>
        </p:spPr>
        <p:txBody>
          <a:bodyPr/>
          <a:lstStyle/>
          <a:p>
            <a:r>
              <a:rPr lang="hu-HU" dirty="0" smtClean="0"/>
              <a:t>6. </a:t>
            </a:r>
            <a:r>
              <a:rPr lang="en-US" dirty="0" smtClean="0"/>
              <a:t>Race of the IC vendors </a:t>
            </a:r>
            <a:r>
              <a:rPr lang="hu-HU" dirty="0" smtClean="0"/>
              <a:t>(2)</a:t>
            </a:r>
            <a:endParaRPr lang="en-US" dirty="0"/>
          </a:p>
        </p:txBody>
      </p:sp>
    </p:spTree>
    <p:extLst>
      <p:ext uri="{BB962C8B-B14F-4D97-AF65-F5344CB8AC3E}">
        <p14:creationId xmlns:p14="http://schemas.microsoft.com/office/powerpoint/2010/main" val="360799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22" y="1223396"/>
            <a:ext cx="7767355" cy="5173180"/>
          </a:xfrm>
          <a:prstGeom prst="rect">
            <a:avLst/>
          </a:prstGeom>
        </p:spPr>
      </p:pic>
      <p:sp>
        <p:nvSpPr>
          <p:cNvPr id="5" name="TextBox 4"/>
          <p:cNvSpPr txBox="1"/>
          <p:nvPr/>
        </p:nvSpPr>
        <p:spPr>
          <a:xfrm>
            <a:off x="190363" y="641600"/>
            <a:ext cx="4411785" cy="307777"/>
          </a:xfrm>
          <a:prstGeom prst="rect">
            <a:avLst/>
          </a:prstGeom>
          <a:noFill/>
        </p:spPr>
        <p:txBody>
          <a:bodyPr wrap="none" rtlCol="0">
            <a:spAutoFit/>
          </a:bodyPr>
          <a:lstStyle/>
          <a:p>
            <a:r>
              <a:rPr lang="hu-HU" sz="1400" b="1" dirty="0" smtClean="0">
                <a:solidFill>
                  <a:schemeClr val="accent6"/>
                </a:solidFill>
              </a:rPr>
              <a:t>Internal view of a part of a </a:t>
            </a:r>
            <a:r>
              <a:rPr lang="hu-HU" sz="1400" b="1" dirty="0" err="1" smtClean="0">
                <a:solidFill>
                  <a:schemeClr val="accent6"/>
                </a:solidFill>
              </a:rPr>
              <a:t>foundry</a:t>
            </a:r>
            <a:r>
              <a:rPr lang="hu-HU" sz="1400" b="1" dirty="0" smtClean="0">
                <a:solidFill>
                  <a:schemeClr val="accent6"/>
                </a:solidFill>
              </a:rPr>
              <a:t> </a:t>
            </a:r>
            <a:r>
              <a:rPr lang="hu-HU" sz="1400" dirty="0" smtClean="0"/>
              <a:t>[6]</a:t>
            </a:r>
            <a:r>
              <a:rPr lang="hu-HU" sz="1400" b="1" dirty="0" smtClean="0">
                <a:solidFill>
                  <a:schemeClr val="accent6"/>
                </a:solidFill>
              </a:rPr>
              <a:t> -1</a:t>
            </a:r>
            <a:endParaRPr lang="en-US" sz="1400" b="1" dirty="0">
              <a:solidFill>
                <a:schemeClr val="accent6"/>
              </a:solidFill>
            </a:endParaRPr>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(8)</a:t>
            </a:r>
            <a:endParaRPr lang="en-US" altLang="en-US" dirty="0" smtClean="0"/>
          </a:p>
        </p:txBody>
      </p:sp>
    </p:spTree>
    <p:extLst>
      <p:ext uri="{BB962C8B-B14F-4D97-AF65-F5344CB8AC3E}">
        <p14:creationId xmlns:p14="http://schemas.microsoft.com/office/powerpoint/2010/main" val="26656196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55431545"/>
              </p:ext>
            </p:extLst>
          </p:nvPr>
        </p:nvGraphicFramePr>
        <p:xfrm>
          <a:off x="122303" y="1146625"/>
          <a:ext cx="8910990" cy="5625625"/>
        </p:xfrm>
        <a:graphic>
          <a:graphicData uri="http://schemas.openxmlformats.org/drawingml/2006/table">
            <a:tbl>
              <a:tblPr/>
              <a:tblGrid>
                <a:gridCol w="1236076"/>
                <a:gridCol w="1908476"/>
                <a:gridCol w="1890210"/>
                <a:gridCol w="2115235"/>
                <a:gridCol w="1760993"/>
              </a:tblGrid>
              <a:tr h="492906">
                <a:tc>
                  <a:txBody>
                    <a:bodyPr/>
                    <a:lstStyle/>
                    <a:p>
                      <a:pPr marL="0" marR="0" algn="ctr">
                        <a:lnSpc>
                          <a:spcPct val="100000"/>
                        </a:lnSpc>
                        <a:spcBef>
                          <a:spcPts val="600"/>
                        </a:spcBef>
                        <a:spcAft>
                          <a:spcPts val="600"/>
                        </a:spcAft>
                      </a:pPr>
                      <a:endParaRPr lang="en-US" sz="1100" b="1"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c>
                  <a:txBody>
                    <a:bodyPr/>
                    <a:lstStyle/>
                    <a:p>
                      <a:pPr marL="0" marR="0" algn="ctr">
                        <a:lnSpc>
                          <a:spcPct val="100000"/>
                        </a:lnSpc>
                        <a:spcBef>
                          <a:spcPts val="600"/>
                        </a:spcBef>
                        <a:spcAft>
                          <a:spcPts val="600"/>
                        </a:spcAft>
                      </a:pPr>
                      <a:r>
                        <a:rPr lang="hu-HU" sz="1100" b="1" dirty="0" smtClean="0">
                          <a:solidFill>
                            <a:srgbClr val="000000"/>
                          </a:solidFill>
                          <a:effectLst/>
                          <a:latin typeface="Verdana" panose="020B0604030504040204" pitchFamily="34" charset="0"/>
                        </a:rPr>
                        <a:t>Intel</a:t>
                      </a:r>
                      <a:endParaRPr lang="en-US" sz="1100" b="1"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c>
                  <a:txBody>
                    <a:bodyPr/>
                    <a:lstStyle/>
                    <a:p>
                      <a:pPr marL="0" marR="0" algn="ctr">
                        <a:lnSpc>
                          <a:spcPct val="100000"/>
                        </a:lnSpc>
                        <a:spcBef>
                          <a:spcPts val="600"/>
                        </a:spcBef>
                        <a:spcAft>
                          <a:spcPts val="600"/>
                        </a:spcAft>
                      </a:pPr>
                      <a:r>
                        <a:rPr lang="hu-HU" sz="1100" b="1" smtClean="0">
                          <a:solidFill>
                            <a:srgbClr val="000000"/>
                          </a:solidFill>
                          <a:effectLst/>
                          <a:latin typeface="Verdana" panose="020B0604030504040204" pitchFamily="34" charset="0"/>
                        </a:rPr>
                        <a:t>TSMC</a:t>
                      </a:r>
                      <a:endParaRPr lang="en-US" sz="1100" b="1"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c>
                  <a:txBody>
                    <a:bodyPr/>
                    <a:lstStyle/>
                    <a:p>
                      <a:pPr marL="0" marR="0" algn="ctr">
                        <a:lnSpc>
                          <a:spcPct val="100000"/>
                        </a:lnSpc>
                        <a:spcBef>
                          <a:spcPts val="0"/>
                        </a:spcBef>
                        <a:spcAft>
                          <a:spcPts val="0"/>
                        </a:spcAft>
                      </a:pPr>
                      <a:r>
                        <a:rPr lang="hu-HU" sz="1100" b="1" dirty="0" smtClean="0">
                          <a:solidFill>
                            <a:srgbClr val="000000"/>
                          </a:solidFill>
                          <a:effectLst/>
                          <a:latin typeface="Verdana" panose="020B0604030504040204" pitchFamily="34" charset="0"/>
                        </a:rPr>
                        <a:t>Global Foundries</a:t>
                      </a:r>
                    </a:p>
                    <a:p>
                      <a:pPr marL="0" marR="0" algn="ctr">
                        <a:lnSpc>
                          <a:spcPct val="100000"/>
                        </a:lnSpc>
                        <a:spcBef>
                          <a:spcPts val="0"/>
                        </a:spcBef>
                        <a:spcAft>
                          <a:spcPts val="0"/>
                        </a:spcAft>
                      </a:pPr>
                      <a:r>
                        <a:rPr lang="hu-HU" sz="1100" b="0" dirty="0" smtClean="0">
                          <a:solidFill>
                            <a:srgbClr val="000000"/>
                          </a:solidFill>
                          <a:effectLst/>
                          <a:latin typeface="Verdana" panose="020B0604030504040204" pitchFamily="34" charset="0"/>
                        </a:rPr>
                        <a:t>(Acquired AMD/IBM)</a:t>
                      </a:r>
                      <a:endParaRPr lang="en-US" sz="1100" b="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c>
                  <a:txBody>
                    <a:bodyPr/>
                    <a:lstStyle/>
                    <a:p>
                      <a:pPr marL="0" marR="0" algn="ctr">
                        <a:lnSpc>
                          <a:spcPct val="100000"/>
                        </a:lnSpc>
                        <a:spcBef>
                          <a:spcPts val="0"/>
                        </a:spcBef>
                        <a:spcAft>
                          <a:spcPts val="0"/>
                        </a:spcAft>
                      </a:pPr>
                      <a:r>
                        <a:rPr lang="hu-HU" sz="1100" b="1" dirty="0" smtClean="0">
                          <a:solidFill>
                            <a:srgbClr val="000000"/>
                          </a:solidFill>
                          <a:effectLst/>
                          <a:latin typeface="Verdana" panose="020B0604030504040204" pitchFamily="34" charset="0"/>
                        </a:rPr>
                        <a:t>Samsung</a:t>
                      </a:r>
                      <a:endParaRPr lang="en-US" sz="1100" b="1"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r>
              <a:tr h="272179">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45nm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 11/2007</a:t>
                      </a:r>
                      <a:r>
                        <a:rPr lang="en-US" sz="1100" dirty="0" smtClean="0">
                          <a:solidFill>
                            <a:srgbClr val="000000"/>
                          </a:solidFill>
                          <a:effectLst/>
                          <a:latin typeface="Verdana" panose="020B0604030504040204" pitchFamily="34" charset="0"/>
                        </a:rPr>
                        <a:t> (Penryn</a:t>
                      </a: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1/</a:t>
                      </a:r>
                      <a:r>
                        <a:rPr lang="en-US" sz="1100" dirty="0" smtClean="0">
                          <a:solidFill>
                            <a:srgbClr val="000000"/>
                          </a:solidFill>
                          <a:effectLst/>
                          <a:latin typeface="Verdana" panose="020B0604030504040204" pitchFamily="34" charset="0"/>
                        </a:rPr>
                        <a:t>2009 </a:t>
                      </a:r>
                      <a:r>
                        <a:rPr lang="en-US" sz="1100" dirty="0">
                          <a:solidFill>
                            <a:srgbClr val="000000"/>
                          </a:solidFill>
                          <a:effectLst/>
                          <a:latin typeface="Verdana" panose="020B0604030504040204" pitchFamily="34" charset="0"/>
                        </a:rPr>
                        <a:t>(Phenom II)</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End of 2007</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270030">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40nm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4/</a:t>
                      </a:r>
                      <a:r>
                        <a:rPr lang="en-US" sz="1100" dirty="0" smtClean="0">
                          <a:solidFill>
                            <a:srgbClr val="000000"/>
                          </a:solidFill>
                          <a:effectLst/>
                          <a:latin typeface="Verdana" panose="020B0604030504040204" pitchFamily="34" charset="0"/>
                        </a:rPr>
                        <a:t>2009 </a:t>
                      </a:r>
                      <a:r>
                        <a:rPr lang="en-US" sz="1100" dirty="0">
                          <a:solidFill>
                            <a:srgbClr val="000000"/>
                          </a:solidFill>
                          <a:effectLst/>
                          <a:latin typeface="Verdana" panose="020B0604030504040204" pitchFamily="34" charset="0"/>
                        </a:rPr>
                        <a:t>(RV740)</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352250">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32nm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1/</a:t>
                      </a:r>
                      <a:r>
                        <a:rPr lang="en-US" sz="1100" dirty="0" smtClean="0">
                          <a:solidFill>
                            <a:srgbClr val="000000"/>
                          </a:solidFill>
                          <a:effectLst/>
                          <a:latin typeface="Verdana" panose="020B0604030504040204" pitchFamily="34" charset="0"/>
                        </a:rPr>
                        <a:t>2010 </a:t>
                      </a:r>
                      <a:endParaRPr lang="hu-HU" sz="1100" dirty="0" smtClean="0">
                        <a:solidFill>
                          <a:srgbClr val="000000"/>
                        </a:solidFill>
                        <a:effectLst/>
                        <a:latin typeface="Verdana" panose="020B0604030504040204" pitchFamily="34" charset="0"/>
                      </a:endParaRP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(Westmere </a:t>
                      </a:r>
                      <a:r>
                        <a:rPr lang="en-US" sz="1100" dirty="0" smtClean="0">
                          <a:solidFill>
                            <a:srgbClr val="000000"/>
                          </a:solidFill>
                          <a:effectLst/>
                          <a:latin typeface="Verdana" panose="020B0604030504040204" pitchFamily="34" charset="0"/>
                        </a:rPr>
                        <a:t>Clarkdale</a:t>
                      </a: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 6/</a:t>
                      </a:r>
                      <a:r>
                        <a:rPr lang="en-US" sz="1100" dirty="0" smtClean="0">
                          <a:solidFill>
                            <a:srgbClr val="000000"/>
                          </a:solidFill>
                          <a:effectLst/>
                          <a:latin typeface="Verdana" panose="020B0604030504040204" pitchFamily="34" charset="0"/>
                        </a:rPr>
                        <a:t>2011 </a:t>
                      </a:r>
                      <a:r>
                        <a:rPr lang="en-US" sz="1100" dirty="0">
                          <a:solidFill>
                            <a:srgbClr val="000000"/>
                          </a:solidFill>
                          <a:effectLst/>
                          <a:latin typeface="Verdana" panose="020B0604030504040204" pitchFamily="34" charset="0"/>
                        </a:rPr>
                        <a:t>(Llano)</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a:t>
                      </a:r>
                      <a:r>
                        <a:rPr lang="hu-HU" sz="1100" baseline="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6/2010</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297154">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28nm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 1/2</a:t>
                      </a:r>
                      <a:r>
                        <a:rPr lang="en-US" sz="1100" dirty="0" smtClean="0">
                          <a:solidFill>
                            <a:srgbClr val="000000"/>
                          </a:solidFill>
                          <a:effectLst/>
                          <a:latin typeface="Verdana" panose="020B0604030504040204" pitchFamily="34" charset="0"/>
                        </a:rPr>
                        <a:t>012 </a:t>
                      </a:r>
                      <a:r>
                        <a:rPr lang="en-US" sz="1100" dirty="0">
                          <a:solidFill>
                            <a:srgbClr val="000000"/>
                          </a:solidFill>
                          <a:effectLst/>
                          <a:latin typeface="Verdana" panose="020B0604030504040204" pitchFamily="34" charset="0"/>
                        </a:rPr>
                        <a:t>(Tahiti)</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1/</a:t>
                      </a:r>
                      <a:r>
                        <a:rPr lang="en-US" sz="1100" dirty="0" smtClean="0">
                          <a:solidFill>
                            <a:srgbClr val="000000"/>
                          </a:solidFill>
                          <a:effectLst/>
                          <a:latin typeface="Verdana" panose="020B0604030504040204" pitchFamily="34" charset="0"/>
                        </a:rPr>
                        <a:t>2014 </a:t>
                      </a:r>
                      <a:r>
                        <a:rPr lang="en-US" sz="1100" dirty="0">
                          <a:solidFill>
                            <a:srgbClr val="000000"/>
                          </a:solidFill>
                          <a:effectLst/>
                          <a:latin typeface="Verdana" panose="020B0604030504040204" pitchFamily="34" charset="0"/>
                        </a:rPr>
                        <a:t>(</a:t>
                      </a:r>
                      <a:r>
                        <a:rPr lang="en-US" sz="1100" dirty="0" err="1">
                          <a:solidFill>
                            <a:srgbClr val="000000"/>
                          </a:solidFill>
                          <a:effectLst/>
                          <a:latin typeface="Verdana" panose="020B0604030504040204" pitchFamily="34" charset="0"/>
                        </a:rPr>
                        <a:t>Kaveri</a:t>
                      </a: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9/2013 (Apple A7)</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214663">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22nm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FinFET 4/</a:t>
                      </a:r>
                      <a:r>
                        <a:rPr lang="en-US" sz="1100" dirty="0" smtClean="0">
                          <a:solidFill>
                            <a:srgbClr val="000000"/>
                          </a:solidFill>
                          <a:effectLst/>
                          <a:latin typeface="Verdana" panose="020B0604030504040204" pitchFamily="34" charset="0"/>
                        </a:rPr>
                        <a:t>2012</a:t>
                      </a:r>
                      <a:endParaRPr lang="hu-HU" sz="1100" dirty="0" smtClean="0">
                        <a:solidFill>
                          <a:srgbClr val="000000"/>
                        </a:solidFill>
                        <a:effectLst/>
                        <a:latin typeface="Verdana" panose="020B0604030504040204" pitchFamily="34" charset="0"/>
                      </a:endParaRPr>
                    </a:p>
                    <a:p>
                      <a:pPr marL="0" marR="0" algn="ctr">
                        <a:lnSpc>
                          <a:spcPct val="100000"/>
                        </a:lnSpc>
                        <a:spcBef>
                          <a:spcPts val="0"/>
                        </a:spcBef>
                        <a:spcAft>
                          <a:spcPts val="0"/>
                        </a:spcAft>
                      </a:pPr>
                      <a:r>
                        <a:rPr lang="en-US" sz="1100" dirty="0" smtClean="0">
                          <a:solidFill>
                            <a:srgbClr val="000000"/>
                          </a:solidFill>
                          <a:effectLst/>
                          <a:latin typeface="Verdana" panose="020B0604030504040204" pitchFamily="34" charset="0"/>
                        </a:rPr>
                        <a:t> </a:t>
                      </a:r>
                      <a:r>
                        <a:rPr lang="en-US" sz="1100" dirty="0">
                          <a:solidFill>
                            <a:srgbClr val="000000"/>
                          </a:solidFill>
                          <a:effectLst/>
                          <a:latin typeface="Verdana" panose="020B0604030504040204" pitchFamily="34" charset="0"/>
                        </a:rPr>
                        <a:t>(Ivy Bridge)</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483176">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20nm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1200"/>
                        </a:spcBef>
                        <a:spcAft>
                          <a:spcPts val="60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Begin of</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2013</a:t>
                      </a:r>
                      <a:br>
                        <a:rPr lang="de-DE" sz="1100" dirty="0">
                          <a:solidFill>
                            <a:srgbClr val="000000"/>
                          </a:solidFill>
                          <a:effectLst/>
                          <a:latin typeface="Verdana" panose="020B0604030504040204" pitchFamily="34" charset="0"/>
                        </a:rPr>
                      </a:br>
                      <a:r>
                        <a:rPr lang="de-DE" sz="1100" dirty="0" smtClean="0">
                          <a:solidFill>
                            <a:srgbClr val="000000"/>
                          </a:solidFill>
                          <a:effectLst/>
                          <a:latin typeface="Verdana" panose="020B0604030504040204" pitchFamily="34" charset="0"/>
                        </a:rPr>
                        <a:t>SoC-</a:t>
                      </a:r>
                      <a:r>
                        <a:rPr lang="hu-HU" sz="1100" dirty="0" smtClean="0">
                          <a:solidFill>
                            <a:srgbClr val="000000"/>
                          </a:solidFill>
                          <a:effectLst/>
                          <a:latin typeface="Verdana" panose="020B0604030504040204" pitchFamily="34" charset="0"/>
                        </a:rPr>
                        <a:t>p</a:t>
                      </a:r>
                      <a:r>
                        <a:rPr lang="de-DE" sz="1100" dirty="0" smtClean="0">
                          <a:solidFill>
                            <a:srgbClr val="000000"/>
                          </a:solidFill>
                          <a:effectLst/>
                          <a:latin typeface="Verdana" panose="020B0604030504040204" pitchFamily="34" charset="0"/>
                        </a:rPr>
                        <a:t>rodu</a:t>
                      </a:r>
                      <a:r>
                        <a:rPr lang="hu-HU" sz="1100" dirty="0" smtClean="0">
                          <a:solidFill>
                            <a:srgbClr val="000000"/>
                          </a:solidFill>
                          <a:effectLst/>
                          <a:latin typeface="Verdana" panose="020B0604030504040204" pitchFamily="34" charset="0"/>
                        </a:rPr>
                        <a:t>cts: 1/</a:t>
                      </a:r>
                      <a:r>
                        <a:rPr lang="de-DE" sz="1100" dirty="0" smtClean="0">
                          <a:solidFill>
                            <a:srgbClr val="000000"/>
                          </a:solidFill>
                          <a:effectLst/>
                          <a:latin typeface="Verdana" panose="020B0604030504040204" pitchFamily="34" charset="0"/>
                        </a:rPr>
                        <a:t>2014</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Left out in favour of </a:t>
                      </a: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14 nm technology</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425555">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16nm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11/</a:t>
                      </a:r>
                      <a:r>
                        <a:rPr lang="de-DE" sz="1100" dirty="0" smtClean="0">
                          <a:solidFill>
                            <a:srgbClr val="000000"/>
                          </a:solidFill>
                          <a:effectLst/>
                          <a:latin typeface="Verdana" panose="020B0604030504040204" pitchFamily="34" charset="0"/>
                        </a:rPr>
                        <a:t>2013</a:t>
                      </a:r>
                      <a:endParaRPr lang="hu-HU" sz="1100" dirty="0" smtClean="0">
                        <a:solidFill>
                          <a:srgbClr val="000000"/>
                        </a:solidFill>
                        <a:effectLst/>
                        <a:latin typeface="Verdana" panose="020B0604030504040204" pitchFamily="34" charset="0"/>
                      </a:endParaRP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FinFET FF+: 7/2015</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904649">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14nm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en-US"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en-US" sz="1100" dirty="0" smtClean="0">
                          <a:solidFill>
                            <a:srgbClr val="000000"/>
                          </a:solidFill>
                          <a:effectLst/>
                          <a:latin typeface="Verdana" panose="020B0604030504040204" pitchFamily="34" charset="0"/>
                        </a:rPr>
                        <a:t> </a:t>
                      </a:r>
                      <a:r>
                        <a:rPr lang="en-US" sz="1100" dirty="0">
                          <a:solidFill>
                            <a:srgbClr val="000000"/>
                          </a:solidFill>
                          <a:effectLst/>
                          <a:latin typeface="Verdana" panose="020B0604030504040204" pitchFamily="34" charset="0"/>
                        </a:rPr>
                        <a:t>2013</a:t>
                      </a:r>
                      <a:br>
                        <a:rPr lang="en-US" sz="1100" dirty="0">
                          <a:solidFill>
                            <a:srgbClr val="000000"/>
                          </a:solidFill>
                          <a:effectLst/>
                          <a:latin typeface="Verdana" panose="020B0604030504040204" pitchFamily="34" charset="0"/>
                        </a:rPr>
                      </a:br>
                      <a:r>
                        <a:rPr lang="hu-HU" sz="1100" dirty="0" smtClean="0">
                          <a:solidFill>
                            <a:srgbClr val="000000"/>
                          </a:solidFill>
                          <a:effectLst/>
                          <a:latin typeface="Verdana" panose="020B0604030504040204" pitchFamily="34" charset="0"/>
                        </a:rPr>
                        <a:t>Advanced FinFET</a:t>
                      </a: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 </a:t>
                      </a:r>
                      <a:r>
                        <a:rPr lang="en-US" sz="1100" dirty="0" smtClean="0">
                          <a:solidFill>
                            <a:srgbClr val="000000"/>
                          </a:solidFill>
                          <a:effectLst/>
                          <a:latin typeface="Verdana" panose="020B0604030504040204" pitchFamily="34" charset="0"/>
                        </a:rPr>
                        <a:t>CPU-</a:t>
                      </a:r>
                      <a:r>
                        <a:rPr lang="hu-HU" sz="1100" dirty="0" smtClean="0">
                          <a:solidFill>
                            <a:srgbClr val="000000"/>
                          </a:solidFill>
                          <a:effectLst/>
                          <a:latin typeface="Verdana" panose="020B0604030504040204" pitchFamily="34" charset="0"/>
                        </a:rPr>
                        <a:t>products: 9/</a:t>
                      </a:r>
                      <a:r>
                        <a:rPr lang="hu-HU" sz="1100" baseline="0" dirty="0" smtClean="0">
                          <a:solidFill>
                            <a:srgbClr val="000000"/>
                          </a:solidFill>
                          <a:effectLst/>
                          <a:latin typeface="Verdana" panose="020B0604030504040204" pitchFamily="34" charset="0"/>
                        </a:rPr>
                        <a:t>2014 </a:t>
                      </a:r>
                      <a:r>
                        <a:rPr lang="en-US" sz="1100" dirty="0" smtClean="0">
                          <a:solidFill>
                            <a:srgbClr val="000000"/>
                          </a:solidFill>
                          <a:effectLst/>
                          <a:latin typeface="Verdana" panose="020B0604030504040204" pitchFamily="34" charset="0"/>
                        </a:rPr>
                        <a:t>(Broadwell)</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End</a:t>
                      </a:r>
                      <a:r>
                        <a:rPr lang="hu-HU" sz="1100" dirty="0" smtClean="0">
                          <a:solidFill>
                            <a:srgbClr val="000000"/>
                          </a:solidFill>
                          <a:effectLst/>
                          <a:latin typeface="Verdana" panose="020B0604030504040204" pitchFamily="34" charset="0"/>
                        </a:rPr>
                        <a:t> of</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2014</a:t>
                      </a:r>
                      <a:br>
                        <a:rPr lang="de-DE" sz="1100" dirty="0">
                          <a:solidFill>
                            <a:srgbClr val="000000"/>
                          </a:solidFill>
                          <a:effectLst/>
                          <a:latin typeface="Verdana" panose="020B0604030504040204" pitchFamily="34" charset="0"/>
                        </a:rPr>
                      </a:br>
                      <a:r>
                        <a:rPr lang="hu-HU" sz="1100" dirty="0" smtClean="0">
                          <a:solidFill>
                            <a:srgbClr val="000000"/>
                          </a:solidFill>
                          <a:effectLst/>
                          <a:latin typeface="Verdana" panose="020B0604030504040204" pitchFamily="34" charset="0"/>
                        </a:rPr>
                        <a:t>Development cancelled </a:t>
                      </a:r>
                      <a:endParaRPr lang="hu-HU" sz="1100" baseline="0" dirty="0" smtClean="0">
                        <a:solidFill>
                          <a:srgbClr val="000000"/>
                        </a:solidFill>
                        <a:effectLst/>
                        <a:latin typeface="Verdana" panose="020B0604030504040204" pitchFamily="34" charset="0"/>
                      </a:endParaRPr>
                    </a:p>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Technology licenced from Samsung (4/2014)</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FinFET LPE: 2/2015</a:t>
                      </a: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FinFET PPE: 1/2016</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613188">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10nm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2015</a:t>
                      </a:r>
                      <a:br>
                        <a:rPr lang="de-DE" sz="1100" dirty="0">
                          <a:solidFill>
                            <a:srgbClr val="000000"/>
                          </a:solidFill>
                          <a:effectLst/>
                          <a:latin typeface="Verdana" panose="020B0604030504040204" pitchFamily="34" charset="0"/>
                        </a:rPr>
                      </a:br>
                      <a:r>
                        <a:rPr lang="hu-HU" sz="1100" dirty="0" smtClean="0">
                          <a:solidFill>
                            <a:srgbClr val="000000"/>
                          </a:solidFill>
                          <a:effectLst/>
                          <a:latin typeface="Verdana" panose="020B0604030504040204" pitchFamily="34" charset="0"/>
                        </a:rPr>
                        <a:t>Products expected:</a:t>
                      </a: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2H/2017 </a:t>
                      </a:r>
                      <a:r>
                        <a:rPr lang="de-DE" sz="1100" dirty="0" smtClean="0">
                          <a:solidFill>
                            <a:srgbClr val="000000"/>
                          </a:solidFill>
                          <a:effectLst/>
                          <a:latin typeface="Verdana" panose="020B0604030504040204" pitchFamily="34" charset="0"/>
                        </a:rPr>
                        <a:t>(</a:t>
                      </a:r>
                      <a:r>
                        <a:rPr lang="hu-HU" sz="1100" dirty="0" smtClean="0">
                          <a:solidFill>
                            <a:srgbClr val="000000"/>
                          </a:solidFill>
                          <a:effectLst/>
                          <a:latin typeface="Verdana" panose="020B0604030504040204" pitchFamily="34" charset="0"/>
                        </a:rPr>
                        <a:t>Cannonlake</a:t>
                      </a:r>
                      <a:r>
                        <a:rPr lang="de-DE" sz="1100" dirty="0" smtClean="0">
                          <a:solidFill>
                            <a:srgbClr val="000000"/>
                          </a:solidFill>
                          <a:effectLst/>
                          <a:latin typeface="Verdana" panose="020B0604030504040204" pitchFamily="34" charset="0"/>
                        </a:rPr>
                        <a:t>)</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2016</a:t>
                      </a:r>
                      <a:br>
                        <a:rPr lang="de-DE" sz="1100" dirty="0">
                          <a:solidFill>
                            <a:srgbClr val="000000"/>
                          </a:solidFill>
                          <a:effectLst/>
                          <a:latin typeface="Verdana" panose="020B0604030504040204" pitchFamily="34" charset="0"/>
                        </a:rPr>
                      </a:br>
                      <a:r>
                        <a:rPr lang="de-DE" sz="1100" dirty="0" smtClean="0">
                          <a:solidFill>
                            <a:srgbClr val="000000"/>
                          </a:solidFill>
                          <a:effectLst/>
                          <a:latin typeface="Verdana" panose="020B0604030504040204" pitchFamily="34" charset="0"/>
                        </a:rPr>
                        <a:t>Produ</a:t>
                      </a:r>
                      <a:r>
                        <a:rPr lang="hu-HU" sz="1100" dirty="0" smtClean="0">
                          <a:solidFill>
                            <a:srgbClr val="000000"/>
                          </a:solidFill>
                          <a:effectLst/>
                          <a:latin typeface="Verdana" panose="020B0604030504040204" pitchFamily="34" charset="0"/>
                        </a:rPr>
                        <a:t>cts expected:</a:t>
                      </a:r>
                    </a:p>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Early 2017</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End</a:t>
                      </a:r>
                      <a:r>
                        <a:rPr lang="hu-HU" sz="1100" dirty="0" smtClean="0">
                          <a:solidFill>
                            <a:srgbClr val="000000"/>
                          </a:solidFill>
                          <a:effectLst/>
                          <a:latin typeface="Verdana" panose="020B0604030504040204" pitchFamily="34" charset="0"/>
                        </a:rPr>
                        <a:t> of</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2015</a:t>
                      </a:r>
                      <a:br>
                        <a:rPr lang="de-DE" sz="1100" dirty="0">
                          <a:solidFill>
                            <a:srgbClr val="000000"/>
                          </a:solidFill>
                          <a:effectLst/>
                          <a:latin typeface="Verdana" panose="020B0604030504040204" pitchFamily="34" charset="0"/>
                        </a:rPr>
                      </a:br>
                      <a:r>
                        <a:rPr lang="hu-HU" sz="1100" dirty="0" smtClean="0">
                          <a:solidFill>
                            <a:srgbClr val="000000"/>
                          </a:solidFill>
                          <a:effectLst/>
                          <a:latin typeface="Verdana" panose="020B0604030504040204" pitchFamily="34" charset="0"/>
                        </a:rPr>
                        <a:t>Products</a:t>
                      </a:r>
                      <a:r>
                        <a:rPr lang="hu-HU" sz="1100" baseline="0" dirty="0" smtClean="0">
                          <a:solidFill>
                            <a:srgbClr val="000000"/>
                          </a:solidFill>
                          <a:effectLst/>
                          <a:latin typeface="Verdana" panose="020B0604030504040204" pitchFamily="34" charset="0"/>
                        </a:rPr>
                        <a:t> expected:</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2017</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Late 2016</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585065">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7nm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2017</a:t>
                      </a:r>
                      <a:br>
                        <a:rPr lang="de-DE" sz="1100" dirty="0">
                          <a:solidFill>
                            <a:srgbClr val="000000"/>
                          </a:solidFill>
                          <a:effectLst/>
                          <a:latin typeface="Verdana" panose="020B0604030504040204" pitchFamily="34" charset="0"/>
                        </a:rPr>
                      </a:br>
                      <a:r>
                        <a:rPr lang="de-DE" sz="1100" dirty="0" smtClean="0">
                          <a:solidFill>
                            <a:srgbClr val="000000"/>
                          </a:solidFill>
                          <a:effectLst/>
                          <a:latin typeface="Verdana" panose="020B0604030504040204" pitchFamily="34" charset="0"/>
                        </a:rPr>
                        <a:t>Produ</a:t>
                      </a:r>
                      <a:r>
                        <a:rPr lang="hu-HU" sz="1100" dirty="0" smtClean="0">
                          <a:solidFill>
                            <a:srgbClr val="000000"/>
                          </a:solidFill>
                          <a:effectLst/>
                          <a:latin typeface="Verdana" panose="020B0604030504040204" pitchFamily="34" charset="0"/>
                        </a:rPr>
                        <a:t>cts expected:</a:t>
                      </a:r>
                    </a:p>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 2018</a:t>
                      </a:r>
                      <a:r>
                        <a:rPr lang="hu-HU" sz="1100" dirty="0" smtClean="0">
                          <a:solidFill>
                            <a:srgbClr val="000000"/>
                          </a:solidFill>
                          <a:effectLst/>
                          <a:latin typeface="Verdana" panose="020B0604030504040204" pitchFamily="34" charset="0"/>
                        </a:rPr>
                        <a:t> or 2019</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2018</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320294">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With 45 nm (2007)</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28 nm (2012)</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32 nm (2011)</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32 nm (2010)</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271845">
                <a:tc>
                  <a:txBody>
                    <a:bodyPr/>
                    <a:lstStyle/>
                    <a:p>
                      <a:pPr marL="0" marR="0" algn="ctr">
                        <a:lnSpc>
                          <a:spcPct val="100000"/>
                        </a:lnSpc>
                        <a:spcBef>
                          <a:spcPts val="600"/>
                        </a:spcBef>
                        <a:spcAft>
                          <a:spcPts val="600"/>
                        </a:spcAft>
                      </a:pPr>
                      <a:r>
                        <a:rPr lang="en-US" sz="1100" dirty="0" smtClean="0">
                          <a:solidFill>
                            <a:srgbClr val="000000"/>
                          </a:solidFill>
                          <a:effectLst/>
                          <a:latin typeface="Verdana" panose="020B0604030504040204" pitchFamily="34" charset="0"/>
                        </a:rPr>
                        <a:t>3D-Transistor</a:t>
                      </a:r>
                      <a:r>
                        <a:rPr lang="hu-HU" sz="1100" dirty="0" smtClean="0">
                          <a:solidFill>
                            <a:srgbClr val="000000"/>
                          </a:solidFill>
                          <a:effectLst/>
                          <a:latin typeface="Verdana" panose="020B0604030504040204" pitchFamily="34" charset="0"/>
                        </a:rPr>
                        <a:t>s</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With  </a:t>
                      </a:r>
                      <a:r>
                        <a:rPr lang="en-US" sz="1100" dirty="0" smtClean="0">
                          <a:solidFill>
                            <a:srgbClr val="000000"/>
                          </a:solidFill>
                          <a:effectLst/>
                          <a:latin typeface="Verdana" panose="020B0604030504040204" pitchFamily="34" charset="0"/>
                        </a:rPr>
                        <a:t>22nm</a:t>
                      </a:r>
                      <a:r>
                        <a:rPr lang="hu-HU" sz="1100" dirty="0" smtClean="0">
                          <a:solidFill>
                            <a:srgbClr val="000000"/>
                          </a:solidFill>
                          <a:effectLst/>
                          <a:latin typeface="Verdana" panose="020B0604030504040204" pitchFamily="34" charset="0"/>
                        </a:rPr>
                        <a:t> (2012)</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a:t>
                      </a:r>
                      <a:r>
                        <a:rPr lang="en-US" sz="1100" dirty="0" smtClean="0">
                          <a:solidFill>
                            <a:srgbClr val="000000"/>
                          </a:solidFill>
                          <a:effectLst/>
                          <a:latin typeface="Verdana" panose="020B0604030504040204" pitchFamily="34" charset="0"/>
                        </a:rPr>
                        <a:t>16nm </a:t>
                      </a:r>
                      <a:r>
                        <a:rPr lang="en-US" sz="1100" dirty="0">
                          <a:solidFill>
                            <a:srgbClr val="000000"/>
                          </a:solidFill>
                          <a:effectLst/>
                          <a:latin typeface="Verdana" panose="020B0604030504040204" pitchFamily="34" charset="0"/>
                        </a:rPr>
                        <a:t>(2015)</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a:t>
                      </a:r>
                      <a:r>
                        <a:rPr lang="en-US" sz="1100" dirty="0" smtClean="0">
                          <a:solidFill>
                            <a:srgbClr val="000000"/>
                          </a:solidFill>
                          <a:effectLst/>
                          <a:latin typeface="Verdana" panose="020B0604030504040204" pitchFamily="34" charset="0"/>
                        </a:rPr>
                        <a:t>14</a:t>
                      </a:r>
                      <a:r>
                        <a:rPr lang="hu-HU" sz="1100" dirty="0" smtClean="0">
                          <a:solidFill>
                            <a:srgbClr val="000000"/>
                          </a:solidFill>
                          <a:effectLst/>
                          <a:latin typeface="Verdana" panose="020B0604030504040204" pitchFamily="34" charset="0"/>
                        </a:rPr>
                        <a:t> </a:t>
                      </a:r>
                      <a:r>
                        <a:rPr lang="en-US" sz="1100" dirty="0" smtClean="0">
                          <a:solidFill>
                            <a:srgbClr val="000000"/>
                          </a:solidFill>
                          <a:effectLst/>
                          <a:latin typeface="Verdana" panose="020B0604030504040204" pitchFamily="34" charset="0"/>
                        </a:rPr>
                        <a:t>nm </a:t>
                      </a:r>
                      <a:r>
                        <a:rPr lang="en-US" sz="1100" dirty="0">
                          <a:solidFill>
                            <a:srgbClr val="000000"/>
                          </a:solidFill>
                          <a:effectLst/>
                          <a:latin typeface="Verdana" panose="020B0604030504040204" pitchFamily="34" charset="0"/>
                        </a:rPr>
                        <a:t>(2015)</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14 nm (2015)</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bl>
          </a:graphicData>
        </a:graphic>
      </p:graphicFrame>
      <p:sp>
        <p:nvSpPr>
          <p:cNvPr id="7" name="TextBox 6"/>
          <p:cNvSpPr txBox="1"/>
          <p:nvPr/>
        </p:nvSpPr>
        <p:spPr>
          <a:xfrm>
            <a:off x="182204" y="636423"/>
            <a:ext cx="7372531" cy="307777"/>
          </a:xfrm>
          <a:prstGeom prst="rect">
            <a:avLst/>
          </a:prstGeom>
          <a:noFill/>
        </p:spPr>
        <p:txBody>
          <a:bodyPr wrap="none" rtlCol="0">
            <a:spAutoFit/>
          </a:bodyPr>
          <a:lstStyle/>
          <a:p>
            <a:r>
              <a:rPr lang="hu-HU" sz="1400" b="1" dirty="0">
                <a:solidFill>
                  <a:srgbClr val="2D2D8A"/>
                </a:solidFill>
              </a:rPr>
              <a:t>Evolution of IC technology by leading foundries </a:t>
            </a:r>
            <a:r>
              <a:rPr lang="hu-HU" sz="1400" dirty="0"/>
              <a:t>(Partly based </a:t>
            </a:r>
            <a:r>
              <a:rPr lang="hu-HU" sz="1400" dirty="0" err="1"/>
              <a:t>on</a:t>
            </a:r>
            <a:r>
              <a:rPr lang="hu-HU" sz="1400" dirty="0"/>
              <a:t> </a:t>
            </a:r>
            <a:r>
              <a:rPr lang="hu-HU" sz="1400" dirty="0" smtClean="0"/>
              <a:t>[34]) </a:t>
            </a:r>
            <a:endParaRPr lang="en-US" sz="1400" dirty="0"/>
          </a:p>
        </p:txBody>
      </p:sp>
      <p:sp>
        <p:nvSpPr>
          <p:cNvPr id="8" name="Rounded Rectangle 7"/>
          <p:cNvSpPr/>
          <p:nvPr/>
        </p:nvSpPr>
        <p:spPr bwMode="auto">
          <a:xfrm>
            <a:off x="116505" y="6129300"/>
            <a:ext cx="8916789" cy="684000"/>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smtClean="0">
              <a:solidFill>
                <a:srgbClr val="000000"/>
              </a:solidFill>
            </a:endParaRPr>
          </a:p>
        </p:txBody>
      </p:sp>
      <p:sp>
        <p:nvSpPr>
          <p:cNvPr id="9" name="Rounded Rectangle 8"/>
          <p:cNvSpPr/>
          <p:nvPr/>
        </p:nvSpPr>
        <p:spPr bwMode="auto">
          <a:xfrm>
            <a:off x="116506" y="5004175"/>
            <a:ext cx="8916788" cy="630070"/>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smtClean="0">
              <a:solidFill>
                <a:srgbClr val="000000"/>
              </a:solidFill>
            </a:endParaRPr>
          </a:p>
        </p:txBody>
      </p:sp>
      <p:sp>
        <p:nvSpPr>
          <p:cNvPr id="10" name="Title 1"/>
          <p:cNvSpPr>
            <a:spLocks noGrp="1"/>
          </p:cNvSpPr>
          <p:nvPr>
            <p:ph type="title"/>
          </p:nvPr>
        </p:nvSpPr>
        <p:spPr>
          <a:xfrm>
            <a:off x="0" y="0"/>
            <a:ext cx="9144000" cy="393700"/>
          </a:xfrm>
        </p:spPr>
        <p:txBody>
          <a:bodyPr/>
          <a:lstStyle/>
          <a:p>
            <a:r>
              <a:rPr lang="hu-HU" dirty="0" smtClean="0"/>
              <a:t>6. </a:t>
            </a:r>
            <a:r>
              <a:rPr lang="en-US" dirty="0" smtClean="0"/>
              <a:t>Race of the IC vendors </a:t>
            </a:r>
            <a:r>
              <a:rPr lang="hu-HU" dirty="0" smtClean="0"/>
              <a:t>(3)</a:t>
            </a:r>
            <a:endParaRPr lang="en-US" dirty="0"/>
          </a:p>
        </p:txBody>
      </p:sp>
    </p:spTree>
    <p:extLst>
      <p:ext uri="{BB962C8B-B14F-4D97-AF65-F5344CB8AC3E}">
        <p14:creationId xmlns:p14="http://schemas.microsoft.com/office/powerpoint/2010/main" val="38134660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907"/>
          <a:stretch/>
        </p:blipFill>
        <p:spPr>
          <a:xfrm>
            <a:off x="694861" y="1043735"/>
            <a:ext cx="7837579" cy="5175575"/>
          </a:xfrm>
          <a:prstGeom prst="rect">
            <a:avLst/>
          </a:prstGeom>
        </p:spPr>
      </p:pic>
      <p:sp>
        <p:nvSpPr>
          <p:cNvPr id="3" name="TextBox 2"/>
          <p:cNvSpPr txBox="1"/>
          <p:nvPr/>
        </p:nvSpPr>
        <p:spPr>
          <a:xfrm>
            <a:off x="181428" y="643689"/>
            <a:ext cx="8074646" cy="307777"/>
          </a:xfrm>
          <a:prstGeom prst="rect">
            <a:avLst/>
          </a:prstGeom>
          <a:noFill/>
        </p:spPr>
        <p:txBody>
          <a:bodyPr wrap="none" rtlCol="0">
            <a:spAutoFit/>
          </a:bodyPr>
          <a:lstStyle/>
          <a:p>
            <a:r>
              <a:rPr lang="hu-HU" sz="1400" b="1" dirty="0" smtClean="0">
                <a:solidFill>
                  <a:schemeClr val="accent6"/>
                </a:solidFill>
              </a:rPr>
              <a:t>Cooperation of Samsung and GlobalFoundries in 14 nm FinFET </a:t>
            </a:r>
            <a:r>
              <a:rPr lang="hu-HU" sz="1400" b="1" dirty="0" err="1" smtClean="0">
                <a:solidFill>
                  <a:schemeClr val="accent6"/>
                </a:solidFill>
              </a:rPr>
              <a:t>production</a:t>
            </a:r>
            <a:r>
              <a:rPr lang="hu-HU" sz="1400" b="1" dirty="0" smtClean="0">
                <a:solidFill>
                  <a:schemeClr val="accent6"/>
                </a:solidFill>
              </a:rPr>
              <a:t> </a:t>
            </a:r>
            <a:r>
              <a:rPr lang="hu-HU" sz="1400" dirty="0" smtClean="0"/>
              <a:t>[35]</a:t>
            </a:r>
            <a:endParaRPr lang="en-US" sz="1400" dirty="0"/>
          </a:p>
        </p:txBody>
      </p:sp>
      <p:sp>
        <p:nvSpPr>
          <p:cNvPr id="6" name="Title 1"/>
          <p:cNvSpPr>
            <a:spLocks noGrp="1"/>
          </p:cNvSpPr>
          <p:nvPr>
            <p:ph type="title"/>
          </p:nvPr>
        </p:nvSpPr>
        <p:spPr>
          <a:xfrm>
            <a:off x="0" y="0"/>
            <a:ext cx="9144000" cy="393700"/>
          </a:xfrm>
        </p:spPr>
        <p:txBody>
          <a:bodyPr/>
          <a:lstStyle/>
          <a:p>
            <a:r>
              <a:rPr lang="hu-HU" dirty="0" smtClean="0"/>
              <a:t>6. </a:t>
            </a:r>
            <a:r>
              <a:rPr lang="en-US" dirty="0" smtClean="0"/>
              <a:t>Race of the IC vendors </a:t>
            </a:r>
            <a:r>
              <a:rPr lang="hu-HU" dirty="0" smtClean="0"/>
              <a:t>(4)</a:t>
            </a:r>
            <a:endParaRPr lang="en-US" dirty="0"/>
          </a:p>
        </p:txBody>
      </p:sp>
    </p:spTree>
    <p:extLst>
      <p:ext uri="{BB962C8B-B14F-4D97-AF65-F5344CB8AC3E}">
        <p14:creationId xmlns:p14="http://schemas.microsoft.com/office/powerpoint/2010/main" val="38670017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6260" y="1493785"/>
            <a:ext cx="74052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7. References</a:t>
            </a:r>
            <a:endParaRPr lang="en-US" altLang="en-US" sz="2000" dirty="0">
              <a:solidFill>
                <a:srgbClr val="FFFFFF"/>
              </a:solidFill>
              <a:cs typeface="Arial" charset="0"/>
            </a:endParaRPr>
          </a:p>
        </p:txBody>
      </p:sp>
    </p:spTree>
    <p:extLst>
      <p:ext uri="{BB962C8B-B14F-4D97-AF65-F5344CB8AC3E}">
        <p14:creationId xmlns:p14="http://schemas.microsoft.com/office/powerpoint/2010/main" val="36562259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7. </a:t>
            </a:r>
            <a:r>
              <a:rPr lang="en-US" dirty="0" smtClean="0">
                <a:solidFill>
                  <a:srgbClr val="FFFFFF"/>
                </a:solidFill>
              </a:rPr>
              <a:t>References (</a:t>
            </a:r>
            <a:r>
              <a:rPr lang="hu-HU" dirty="0" smtClean="0">
                <a:solidFill>
                  <a:srgbClr val="FFFFFF"/>
                </a:solidFill>
              </a:rPr>
              <a:t>1</a:t>
            </a:r>
            <a:r>
              <a:rPr lang="en-US" dirty="0" smtClean="0">
                <a:solidFill>
                  <a:srgbClr val="FFFFFF"/>
                </a:solidFill>
              </a:rPr>
              <a:t>)</a:t>
            </a:r>
          </a:p>
        </p:txBody>
      </p:sp>
      <p:sp>
        <p:nvSpPr>
          <p:cNvPr id="138244" name="Text Box 11"/>
          <p:cNvSpPr txBox="1">
            <a:spLocks noChangeArrowheads="1"/>
          </p:cNvSpPr>
          <p:nvPr/>
        </p:nvSpPr>
        <p:spPr bwMode="auto">
          <a:xfrm>
            <a:off x="176213" y="1252330"/>
            <a:ext cx="5287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a:t>
            </a:r>
            <a:r>
              <a:rPr lang="en-US" dirty="0" smtClean="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Wafer</a:t>
            </a:r>
            <a:r>
              <a:rPr lang="hu-HU" dirty="0">
                <a:solidFill>
                  <a:srgbClr val="000000"/>
                </a:solidFill>
              </a:rPr>
              <a:t> (</a:t>
            </a:r>
            <a:r>
              <a:rPr lang="hu-HU" dirty="0" err="1">
                <a:solidFill>
                  <a:srgbClr val="000000"/>
                </a:solidFill>
              </a:rPr>
              <a:t>electronics</a:t>
            </a:r>
            <a:r>
              <a:rPr lang="hu-HU" dirty="0" smtClean="0">
                <a:solidFill>
                  <a:srgbClr val="000000"/>
                </a:solidFill>
              </a:rPr>
              <a:t>),</a:t>
            </a:r>
          </a:p>
          <a:p>
            <a:r>
              <a:rPr lang="hu-HU" dirty="0" smtClean="0">
                <a:solidFill>
                  <a:srgbClr val="000000"/>
                </a:solidFill>
              </a:rPr>
              <a:t>          </a:t>
            </a:r>
            <a:r>
              <a:rPr lang="en-US" dirty="0" smtClean="0">
                <a:solidFill>
                  <a:srgbClr val="000000"/>
                </a:solidFill>
              </a:rPr>
              <a:t>https</a:t>
            </a:r>
            <a:r>
              <a:rPr lang="en-US" dirty="0">
                <a:solidFill>
                  <a:srgbClr val="000000"/>
                </a:solidFill>
              </a:rPr>
              <a:t>://en.wikipedia.org/wiki/Wafer_(electronics)</a:t>
            </a:r>
          </a:p>
        </p:txBody>
      </p:sp>
      <p:sp>
        <p:nvSpPr>
          <p:cNvPr id="139271" name="Text Box 11"/>
          <p:cNvSpPr txBox="1">
            <a:spLocks noChangeArrowheads="1"/>
          </p:cNvSpPr>
          <p:nvPr/>
        </p:nvSpPr>
        <p:spPr bwMode="auto">
          <a:xfrm>
            <a:off x="176213" y="1844300"/>
            <a:ext cx="6351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a:t>
            </a:r>
            <a:r>
              <a:rPr lang="en-US" dirty="0" smtClean="0">
                <a:solidFill>
                  <a:srgbClr val="000000"/>
                </a:solidFill>
              </a:rPr>
              <a:t>]: </a:t>
            </a:r>
            <a:r>
              <a:rPr lang="hu-HU" dirty="0">
                <a:solidFill>
                  <a:srgbClr val="000000"/>
                </a:solidFill>
              </a:rPr>
              <a:t>The </a:t>
            </a:r>
            <a:r>
              <a:rPr lang="hu-HU" dirty="0" err="1">
                <a:solidFill>
                  <a:srgbClr val="000000"/>
                </a:solidFill>
              </a:rPr>
              <a:t>Evolution</a:t>
            </a:r>
            <a:r>
              <a:rPr lang="hu-HU" dirty="0">
                <a:solidFill>
                  <a:srgbClr val="000000"/>
                </a:solidFill>
              </a:rPr>
              <a:t> of </a:t>
            </a:r>
            <a:r>
              <a:rPr lang="hu-HU" dirty="0" smtClean="0">
                <a:solidFill>
                  <a:srgbClr val="000000"/>
                </a:solidFill>
              </a:rPr>
              <a:t>AMHS, </a:t>
            </a:r>
            <a:r>
              <a:rPr lang="hu-HU" dirty="0" err="1" smtClean="0">
                <a:solidFill>
                  <a:srgbClr val="000000"/>
                </a:solidFill>
              </a:rPr>
              <a:t>Daifuku</a:t>
            </a:r>
            <a:r>
              <a:rPr lang="hu-HU" dirty="0" smtClean="0">
                <a:solidFill>
                  <a:srgbClr val="000000"/>
                </a:solidFill>
              </a:rPr>
              <a:t>, Jan. 2012,</a:t>
            </a:r>
          </a:p>
          <a:p>
            <a:r>
              <a:rPr lang="hu-HU" sz="1350" dirty="0" smtClean="0">
                <a:solidFill>
                  <a:srgbClr val="000000"/>
                </a:solidFill>
              </a:rPr>
              <a:t> </a:t>
            </a:r>
            <a:r>
              <a:rPr lang="hu-HU" dirty="0" smtClean="0">
                <a:solidFill>
                  <a:srgbClr val="000000"/>
                </a:solidFill>
              </a:rPr>
              <a:t>         </a:t>
            </a:r>
            <a:r>
              <a:rPr lang="en-US" dirty="0" smtClean="0">
                <a:solidFill>
                  <a:srgbClr val="000000"/>
                </a:solidFill>
              </a:rPr>
              <a:t>http</a:t>
            </a:r>
            <a:r>
              <a:rPr lang="en-US" dirty="0">
                <a:solidFill>
                  <a:srgbClr val="000000"/>
                </a:solidFill>
              </a:rPr>
              <a:t>://www.daifuku.com/solution/technology/semiconductor/</a:t>
            </a:r>
            <a:endParaRPr lang="en-US" dirty="0" smtClean="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0"/>
              </a:spcBef>
            </a:pPr>
            <a:r>
              <a:rPr lang="en-US" sz="1400" dirty="0" smtClean="0">
                <a:solidFill>
                  <a:srgbClr val="000000"/>
                </a:solidFill>
              </a:rPr>
              <a:t>[</a:t>
            </a:r>
            <a:r>
              <a:rPr lang="hu-HU" sz="1400" dirty="0" smtClean="0">
                <a:solidFill>
                  <a:srgbClr val="000000"/>
                </a:solidFill>
              </a:rPr>
              <a:t>1</a:t>
            </a:r>
            <a:r>
              <a:rPr lang="en-US" sz="1400" dirty="0" smtClean="0">
                <a:solidFill>
                  <a:srgbClr val="000000"/>
                </a:solidFill>
              </a:rPr>
              <a:t>]: </a:t>
            </a:r>
            <a:r>
              <a:rPr lang="en-US" altLang="en-US" sz="1400" dirty="0">
                <a:solidFill>
                  <a:srgbClr val="000000"/>
                </a:solidFill>
                <a:latin typeface="Verdana" panose="020B0604030504040204" pitchFamily="34" charset="0"/>
              </a:rPr>
              <a:t>Bohr M., Mistry K.: Intel’s Revolutionary 22 nm transistor technology, May 2011, </a:t>
            </a:r>
          </a:p>
          <a:p>
            <a:pPr>
              <a:spcBef>
                <a:spcPct val="0"/>
              </a:spcBef>
            </a:pPr>
            <a:r>
              <a:rPr lang="en-US" altLang="en-US" sz="1400" dirty="0">
                <a:solidFill>
                  <a:srgbClr val="000000"/>
                </a:solidFill>
                <a:latin typeface="Verdana" panose="020B0604030504040204" pitchFamily="34" charset="0"/>
              </a:rPr>
              <a:t>          </a:t>
            </a:r>
            <a:r>
              <a:rPr lang="en-US" altLang="en-US" sz="1400" dirty="0" smtClean="0">
                <a:solidFill>
                  <a:srgbClr val="000000"/>
                </a:solidFill>
                <a:latin typeface="Verdana" panose="020B0604030504040204" pitchFamily="34" charset="0"/>
              </a:rPr>
              <a:t>http</a:t>
            </a:r>
            <a:r>
              <a:rPr lang="en-US" altLang="en-US" sz="1400" dirty="0">
                <a:solidFill>
                  <a:srgbClr val="000000"/>
                </a:solidFill>
                <a:latin typeface="Verdana" panose="020B0604030504040204" pitchFamily="34" charset="0"/>
              </a:rPr>
              <a:t>://download.intel.com/newsroom/kits/22nm/pdfs/22nm-Details_Presentation.pdf</a:t>
            </a:r>
          </a:p>
        </p:txBody>
      </p:sp>
      <p:sp>
        <p:nvSpPr>
          <p:cNvPr id="13" name="Text Box 11"/>
          <p:cNvSpPr txBox="1">
            <a:spLocks noChangeArrowheads="1"/>
          </p:cNvSpPr>
          <p:nvPr/>
        </p:nvSpPr>
        <p:spPr bwMode="auto">
          <a:xfrm>
            <a:off x="187465" y="2448415"/>
            <a:ext cx="85676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a:t>
            </a:r>
            <a:r>
              <a:rPr lang="en-US" dirty="0" smtClean="0">
                <a:solidFill>
                  <a:srgbClr val="000000"/>
                </a:solidFill>
              </a:rPr>
              <a:t>]: </a:t>
            </a:r>
            <a:r>
              <a:rPr lang="hu-HU" dirty="0" err="1" smtClean="0">
                <a:solidFill>
                  <a:srgbClr val="000000"/>
                </a:solidFill>
              </a:rPr>
              <a:t>Hruska</a:t>
            </a:r>
            <a:r>
              <a:rPr lang="hu-HU" dirty="0" smtClean="0">
                <a:solidFill>
                  <a:srgbClr val="000000"/>
                </a:solidFill>
              </a:rPr>
              <a:t> J., </a:t>
            </a:r>
            <a:r>
              <a:rPr lang="en-US" dirty="0">
                <a:solidFill>
                  <a:srgbClr val="000000"/>
                </a:solidFill>
              </a:rPr>
              <a:t>Atom Everywhere: Intel breaks ground on first 450mm </a:t>
            </a:r>
            <a:r>
              <a:rPr lang="en-US" dirty="0" smtClean="0">
                <a:solidFill>
                  <a:srgbClr val="000000"/>
                </a:solidFill>
              </a:rPr>
              <a:t>fab</a:t>
            </a:r>
            <a:r>
              <a:rPr lang="hu-HU" dirty="0" smtClean="0">
                <a:solidFill>
                  <a:srgbClr val="000000"/>
                </a:solidFill>
              </a:rPr>
              <a:t>, </a:t>
            </a:r>
            <a:r>
              <a:rPr lang="hu-HU" dirty="0" err="1" smtClean="0">
                <a:solidFill>
                  <a:srgbClr val="000000"/>
                </a:solidFill>
              </a:rPr>
              <a:t>Extreme</a:t>
            </a:r>
            <a:r>
              <a:rPr lang="hu-HU" dirty="0" smtClean="0">
                <a:solidFill>
                  <a:srgbClr val="000000"/>
                </a:solidFill>
              </a:rPr>
              <a:t> </a:t>
            </a:r>
            <a:r>
              <a:rPr lang="hu-HU" dirty="0" err="1" smtClean="0">
                <a:solidFill>
                  <a:srgbClr val="000000"/>
                </a:solidFill>
              </a:rPr>
              <a:t>Tech</a:t>
            </a:r>
            <a:r>
              <a:rPr lang="hu-HU" dirty="0" smtClean="0">
                <a:solidFill>
                  <a:srgbClr val="000000"/>
                </a:solidFill>
              </a:rPr>
              <a:t>,</a:t>
            </a:r>
          </a:p>
          <a:p>
            <a:r>
              <a:rPr lang="hu-HU" dirty="0" smtClean="0">
                <a:solidFill>
                  <a:srgbClr val="000000"/>
                </a:solidFill>
              </a:rPr>
              <a:t>          Aug. 7 2013</a:t>
            </a:r>
            <a:r>
              <a:rPr lang="hu-HU" dirty="0">
                <a:solidFill>
                  <a:srgbClr val="000000"/>
                </a:solidFill>
              </a:rPr>
              <a:t>, http://</a:t>
            </a:r>
            <a:r>
              <a:rPr lang="hu-HU" dirty="0" smtClean="0">
                <a:solidFill>
                  <a:srgbClr val="000000"/>
                </a:solidFill>
              </a:rPr>
              <a:t>www.extremetech.com/extreme/163372-atom-everywhere-intel-</a:t>
            </a:r>
          </a:p>
          <a:p>
            <a:r>
              <a:rPr lang="hu-HU" dirty="0">
                <a:solidFill>
                  <a:srgbClr val="000000"/>
                </a:solidFill>
              </a:rPr>
              <a:t> </a:t>
            </a:r>
            <a:r>
              <a:rPr lang="hu-HU" dirty="0" smtClean="0">
                <a:solidFill>
                  <a:srgbClr val="000000"/>
                </a:solidFill>
              </a:rPr>
              <a:t>         breaks-ground-on-first-450mm-fab</a:t>
            </a:r>
            <a:endParaRPr lang="en-US" dirty="0" smtClean="0">
              <a:solidFill>
                <a:srgbClr val="000000"/>
              </a:solidFill>
            </a:endParaRPr>
          </a:p>
        </p:txBody>
      </p:sp>
      <p:sp>
        <p:nvSpPr>
          <p:cNvPr id="12" name="Text Box 11"/>
          <p:cNvSpPr txBox="1">
            <a:spLocks noChangeArrowheads="1"/>
          </p:cNvSpPr>
          <p:nvPr/>
        </p:nvSpPr>
        <p:spPr bwMode="auto">
          <a:xfrm>
            <a:off x="177940" y="3256351"/>
            <a:ext cx="87895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a:t>
            </a:r>
            <a:r>
              <a:rPr lang="en-US" dirty="0" smtClean="0">
                <a:solidFill>
                  <a:srgbClr val="000000"/>
                </a:solidFill>
              </a:rPr>
              <a:t>]: </a:t>
            </a:r>
            <a:r>
              <a:rPr lang="hu-HU" dirty="0" err="1" smtClean="0">
                <a:solidFill>
                  <a:srgbClr val="000000"/>
                </a:solidFill>
              </a:rPr>
              <a:t>Hruska</a:t>
            </a:r>
            <a:r>
              <a:rPr lang="hu-HU" dirty="0" smtClean="0">
                <a:solidFill>
                  <a:srgbClr val="000000"/>
                </a:solidFill>
              </a:rPr>
              <a:t> J., </a:t>
            </a:r>
            <a:r>
              <a:rPr lang="en-US" dirty="0">
                <a:solidFill>
                  <a:srgbClr val="000000"/>
                </a:solidFill>
              </a:rPr>
              <a:t>TSMC will begin 10nm production this year, claims 5nm by </a:t>
            </a:r>
            <a:r>
              <a:rPr lang="en-US" dirty="0" smtClean="0">
                <a:solidFill>
                  <a:srgbClr val="000000"/>
                </a:solidFill>
              </a:rPr>
              <a:t>2020</a:t>
            </a:r>
            <a:r>
              <a:rPr lang="hu-HU" dirty="0" smtClean="0">
                <a:solidFill>
                  <a:srgbClr val="000000"/>
                </a:solidFill>
              </a:rPr>
              <a:t>, </a:t>
            </a:r>
            <a:r>
              <a:rPr lang="hu-HU" dirty="0" err="1" smtClean="0">
                <a:solidFill>
                  <a:srgbClr val="000000"/>
                </a:solidFill>
              </a:rPr>
              <a:t>Extreme</a:t>
            </a:r>
            <a:r>
              <a:rPr lang="hu-HU" dirty="0" smtClean="0">
                <a:solidFill>
                  <a:srgbClr val="000000"/>
                </a:solidFill>
              </a:rPr>
              <a:t> </a:t>
            </a:r>
            <a:r>
              <a:rPr lang="hu-HU" dirty="0" err="1" smtClean="0">
                <a:solidFill>
                  <a:srgbClr val="000000"/>
                </a:solidFill>
              </a:rPr>
              <a:t>Tech</a:t>
            </a:r>
            <a:r>
              <a:rPr lang="hu-HU" dirty="0" smtClean="0">
                <a:solidFill>
                  <a:srgbClr val="000000"/>
                </a:solidFill>
              </a:rPr>
              <a:t>,</a:t>
            </a:r>
          </a:p>
          <a:p>
            <a:r>
              <a:rPr lang="hu-HU" dirty="0" smtClean="0">
                <a:solidFill>
                  <a:srgbClr val="000000"/>
                </a:solidFill>
              </a:rPr>
              <a:t>          Jan. 20 2016</a:t>
            </a:r>
            <a:r>
              <a:rPr lang="hu-HU" dirty="0">
                <a:solidFill>
                  <a:srgbClr val="000000"/>
                </a:solidFill>
              </a:rPr>
              <a:t>, http://</a:t>
            </a:r>
            <a:r>
              <a:rPr lang="hu-HU" dirty="0" smtClean="0">
                <a:solidFill>
                  <a:srgbClr val="000000"/>
                </a:solidFill>
              </a:rPr>
              <a:t>www.extremetech.com/computing/221532-tsmc-will-begin-10nm-</a:t>
            </a:r>
          </a:p>
          <a:p>
            <a:r>
              <a:rPr lang="hu-HU" dirty="0">
                <a:solidFill>
                  <a:srgbClr val="000000"/>
                </a:solidFill>
              </a:rPr>
              <a:t> </a:t>
            </a:r>
            <a:r>
              <a:rPr lang="hu-HU" dirty="0" smtClean="0">
                <a:solidFill>
                  <a:srgbClr val="000000"/>
                </a:solidFill>
              </a:rPr>
              <a:t>         production-this-year-claims-5nm-by-2020</a:t>
            </a:r>
            <a:endParaRPr lang="hu-HU" dirty="0">
              <a:solidFill>
                <a:srgbClr val="000000"/>
              </a:solidFill>
            </a:endParaRPr>
          </a:p>
        </p:txBody>
      </p:sp>
      <p:sp>
        <p:nvSpPr>
          <p:cNvPr id="26" name="Text Box 11"/>
          <p:cNvSpPr txBox="1">
            <a:spLocks noChangeArrowheads="1"/>
          </p:cNvSpPr>
          <p:nvPr/>
        </p:nvSpPr>
        <p:spPr bwMode="auto">
          <a:xfrm>
            <a:off x="187465" y="4068595"/>
            <a:ext cx="81248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6</a:t>
            </a:r>
            <a:r>
              <a:rPr lang="en-US" dirty="0" smtClean="0">
                <a:solidFill>
                  <a:srgbClr val="000000"/>
                </a:solidFill>
              </a:rPr>
              <a:t>]: </a:t>
            </a:r>
            <a:r>
              <a:rPr lang="hu-HU" dirty="0" err="1" smtClean="0">
                <a:solidFill>
                  <a:srgbClr val="000000"/>
                </a:solidFill>
              </a:rPr>
              <a:t>Shilov</a:t>
            </a:r>
            <a:r>
              <a:rPr lang="hu-HU" dirty="0" smtClean="0">
                <a:solidFill>
                  <a:srgbClr val="000000"/>
                </a:solidFill>
              </a:rPr>
              <a:t> A., </a:t>
            </a:r>
            <a:r>
              <a:rPr lang="en-US" dirty="0" err="1">
                <a:solidFill>
                  <a:srgbClr val="000000"/>
                </a:solidFill>
              </a:rPr>
              <a:t>GlobalFoundries</a:t>
            </a:r>
            <a:r>
              <a:rPr lang="en-US" dirty="0">
                <a:solidFill>
                  <a:srgbClr val="000000"/>
                </a:solidFill>
              </a:rPr>
              <a:t> to produce 14nm chips in the first half of </a:t>
            </a:r>
            <a:r>
              <a:rPr lang="en-US" dirty="0" smtClean="0">
                <a:solidFill>
                  <a:srgbClr val="000000"/>
                </a:solidFill>
              </a:rPr>
              <a:t>2015</a:t>
            </a:r>
            <a:r>
              <a:rPr lang="hu-HU" dirty="0" smtClean="0">
                <a:solidFill>
                  <a:srgbClr val="000000"/>
                </a:solidFill>
              </a:rPr>
              <a:t>, </a:t>
            </a:r>
            <a:r>
              <a:rPr lang="hu-HU" dirty="0" err="1" smtClean="0">
                <a:solidFill>
                  <a:srgbClr val="000000"/>
                </a:solidFill>
              </a:rPr>
              <a:t>KitGuru</a:t>
            </a:r>
            <a:r>
              <a:rPr lang="hu-HU" dirty="0" smtClean="0">
                <a:solidFill>
                  <a:srgbClr val="000000"/>
                </a:solidFill>
              </a:rPr>
              <a:t>,</a:t>
            </a:r>
          </a:p>
          <a:p>
            <a:r>
              <a:rPr lang="hu-HU" dirty="0" smtClean="0">
                <a:solidFill>
                  <a:srgbClr val="000000"/>
                </a:solidFill>
              </a:rPr>
              <a:t>          Dec. 18 2014</a:t>
            </a:r>
            <a:r>
              <a:rPr lang="hu-HU" dirty="0">
                <a:solidFill>
                  <a:srgbClr val="000000"/>
                </a:solidFill>
              </a:rPr>
              <a:t>, http://www.kitguru.net/components/graphic-cards/anton-shilov</a:t>
            </a:r>
            <a:r>
              <a:rPr lang="hu-HU" dirty="0" smtClean="0">
                <a:solidFill>
                  <a:srgbClr val="000000"/>
                </a:solidFill>
              </a:rPr>
              <a:t>/</a:t>
            </a:r>
          </a:p>
          <a:p>
            <a:r>
              <a:rPr lang="hu-HU" dirty="0">
                <a:solidFill>
                  <a:srgbClr val="000000"/>
                </a:solidFill>
              </a:rPr>
              <a:t> </a:t>
            </a:r>
            <a:r>
              <a:rPr lang="hu-HU" dirty="0" smtClean="0">
                <a:solidFill>
                  <a:srgbClr val="000000"/>
                </a:solidFill>
              </a:rPr>
              <a:t>         globalfoundries-to-produce-14nm-chips-in-the-first-half-of-2015</a:t>
            </a:r>
            <a:r>
              <a:rPr lang="hu-HU" dirty="0">
                <a:solidFill>
                  <a:srgbClr val="000000"/>
                </a:solidFill>
              </a:rPr>
              <a:t>/</a:t>
            </a:r>
            <a:endParaRPr lang="en-US" dirty="0">
              <a:solidFill>
                <a:srgbClr val="000000"/>
              </a:solidFill>
            </a:endParaRPr>
          </a:p>
        </p:txBody>
      </p:sp>
      <p:sp>
        <p:nvSpPr>
          <p:cNvPr id="19" name="Text Box 11"/>
          <p:cNvSpPr txBox="1">
            <a:spLocks noChangeArrowheads="1"/>
          </p:cNvSpPr>
          <p:nvPr/>
        </p:nvSpPr>
        <p:spPr bwMode="auto">
          <a:xfrm>
            <a:off x="177940" y="4885590"/>
            <a:ext cx="8464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a:t>
            </a:r>
            <a:r>
              <a:rPr lang="en-US" dirty="0" smtClean="0">
                <a:solidFill>
                  <a:srgbClr val="000000"/>
                </a:solidFill>
              </a:rPr>
              <a:t>]: </a:t>
            </a:r>
            <a:r>
              <a:rPr lang="hu-HU" dirty="0" err="1" smtClean="0">
                <a:solidFill>
                  <a:srgbClr val="000000"/>
                </a:solidFill>
              </a:rPr>
              <a:t>Farrell</a:t>
            </a:r>
            <a:r>
              <a:rPr lang="hu-HU" dirty="0" smtClean="0">
                <a:solidFill>
                  <a:srgbClr val="000000"/>
                </a:solidFill>
              </a:rPr>
              <a:t> N., </a:t>
            </a:r>
            <a:r>
              <a:rPr lang="en-US" dirty="0">
                <a:solidFill>
                  <a:srgbClr val="000000"/>
                </a:solidFill>
              </a:rPr>
              <a:t>TSMC promises 7nm chips in </a:t>
            </a:r>
            <a:r>
              <a:rPr lang="en-US" dirty="0" smtClean="0">
                <a:solidFill>
                  <a:srgbClr val="000000"/>
                </a:solidFill>
              </a:rPr>
              <a:t>2017</a:t>
            </a:r>
            <a:r>
              <a:rPr lang="hu-HU" dirty="0" smtClean="0">
                <a:solidFill>
                  <a:srgbClr val="000000"/>
                </a:solidFill>
              </a:rPr>
              <a:t>, </a:t>
            </a:r>
            <a:r>
              <a:rPr lang="hu-HU" dirty="0" err="1" smtClean="0">
                <a:solidFill>
                  <a:srgbClr val="000000"/>
                </a:solidFill>
              </a:rPr>
              <a:t>Fudzilla</a:t>
            </a:r>
            <a:r>
              <a:rPr lang="hu-HU" dirty="0" smtClean="0">
                <a:solidFill>
                  <a:srgbClr val="000000"/>
                </a:solidFill>
              </a:rPr>
              <a:t>, </a:t>
            </a:r>
            <a:r>
              <a:rPr lang="hu-HU" dirty="0" err="1" smtClean="0">
                <a:solidFill>
                  <a:srgbClr val="000000"/>
                </a:solidFill>
              </a:rPr>
              <a:t>April</a:t>
            </a:r>
            <a:r>
              <a:rPr lang="hu-HU" dirty="0" smtClean="0">
                <a:solidFill>
                  <a:srgbClr val="000000"/>
                </a:solidFill>
              </a:rPr>
              <a:t> 22 2015,</a:t>
            </a:r>
          </a:p>
          <a:p>
            <a:r>
              <a:rPr lang="hu-HU" dirty="0" smtClean="0">
                <a:solidFill>
                  <a:srgbClr val="000000"/>
                </a:solidFill>
              </a:rPr>
              <a:t>          </a:t>
            </a:r>
            <a:r>
              <a:rPr lang="en-US" dirty="0" smtClean="0">
                <a:solidFill>
                  <a:srgbClr val="000000"/>
                </a:solidFill>
              </a:rPr>
              <a:t>http</a:t>
            </a:r>
            <a:r>
              <a:rPr lang="en-US" dirty="0">
                <a:solidFill>
                  <a:srgbClr val="000000"/>
                </a:solidFill>
              </a:rPr>
              <a:t>://www.fudzilla.com/news/processors/37587-tsmc-promises-7nm-chips-in-2017</a:t>
            </a:r>
          </a:p>
        </p:txBody>
      </p:sp>
      <p:sp>
        <p:nvSpPr>
          <p:cNvPr id="16" name="Text Box 11"/>
          <p:cNvSpPr txBox="1">
            <a:spLocks noChangeArrowheads="1"/>
          </p:cNvSpPr>
          <p:nvPr/>
        </p:nvSpPr>
        <p:spPr bwMode="auto">
          <a:xfrm>
            <a:off x="177940" y="5487495"/>
            <a:ext cx="89327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a:t>
            </a:r>
            <a:r>
              <a:rPr lang="en-US" dirty="0" smtClean="0">
                <a:solidFill>
                  <a:srgbClr val="000000"/>
                </a:solidFill>
              </a:rPr>
              <a:t>]: </a:t>
            </a:r>
            <a:r>
              <a:rPr lang="hu-HU" dirty="0" err="1" smtClean="0">
                <a:solidFill>
                  <a:srgbClr val="000000"/>
                </a:solidFill>
              </a:rPr>
              <a:t>Shilov</a:t>
            </a:r>
            <a:r>
              <a:rPr lang="hu-HU" dirty="0" smtClean="0">
                <a:solidFill>
                  <a:srgbClr val="000000"/>
                </a:solidFill>
              </a:rPr>
              <a:t> A., </a:t>
            </a:r>
            <a:r>
              <a:rPr lang="en-US" dirty="0" err="1">
                <a:solidFill>
                  <a:srgbClr val="000000"/>
                </a:solidFill>
              </a:rPr>
              <a:t>Globalfoundries</a:t>
            </a:r>
            <a:r>
              <a:rPr lang="en-US" dirty="0">
                <a:solidFill>
                  <a:srgbClr val="000000"/>
                </a:solidFill>
              </a:rPr>
              <a:t>' Fab 8 Begins to Produce First Commercial Chips for </a:t>
            </a:r>
            <a:r>
              <a:rPr lang="en-US" dirty="0" smtClean="0">
                <a:solidFill>
                  <a:srgbClr val="000000"/>
                </a:solidFill>
              </a:rPr>
              <a:t>Customers</a:t>
            </a:r>
            <a:r>
              <a:rPr lang="hu-HU" dirty="0" smtClean="0">
                <a:solidFill>
                  <a:srgbClr val="000000"/>
                </a:solidFill>
              </a:rPr>
              <a:t>,</a:t>
            </a:r>
          </a:p>
          <a:p>
            <a:r>
              <a:rPr lang="hu-HU" dirty="0" smtClean="0">
                <a:solidFill>
                  <a:srgbClr val="000000"/>
                </a:solidFill>
              </a:rPr>
              <a:t>          </a:t>
            </a:r>
            <a:r>
              <a:rPr lang="hu-HU" dirty="0" err="1" smtClean="0">
                <a:solidFill>
                  <a:srgbClr val="000000"/>
                </a:solidFill>
              </a:rPr>
              <a:t>Xbit</a:t>
            </a:r>
            <a:r>
              <a:rPr lang="hu-HU" dirty="0" smtClean="0">
                <a:solidFill>
                  <a:srgbClr val="000000"/>
                </a:solidFill>
              </a:rPr>
              <a:t> </a:t>
            </a:r>
            <a:r>
              <a:rPr lang="hu-HU" dirty="0" err="1" smtClean="0">
                <a:solidFill>
                  <a:srgbClr val="000000"/>
                </a:solidFill>
              </a:rPr>
              <a:t>Labs</a:t>
            </a:r>
            <a:r>
              <a:rPr lang="hu-HU" dirty="0" smtClean="0">
                <a:solidFill>
                  <a:srgbClr val="000000"/>
                </a:solidFill>
              </a:rPr>
              <a:t>, Jan. </a:t>
            </a:r>
            <a:r>
              <a:rPr lang="hu-HU" dirty="0">
                <a:solidFill>
                  <a:srgbClr val="000000"/>
                </a:solidFill>
              </a:rPr>
              <a:t>11 2012, http://www.xbitlabs.com/news/other/display/20120111101201</a:t>
            </a:r>
            <a:r>
              <a:rPr lang="hu-HU" dirty="0" smtClean="0">
                <a:solidFill>
                  <a:srgbClr val="000000"/>
                </a:solidFill>
              </a:rPr>
              <a:t>_</a:t>
            </a:r>
          </a:p>
          <a:p>
            <a:r>
              <a:rPr lang="hu-HU" dirty="0">
                <a:solidFill>
                  <a:srgbClr val="000000"/>
                </a:solidFill>
              </a:rPr>
              <a:t> </a:t>
            </a:r>
            <a:r>
              <a:rPr lang="hu-HU" dirty="0" smtClean="0">
                <a:solidFill>
                  <a:srgbClr val="000000"/>
                </a:solidFill>
              </a:rPr>
              <a:t>         </a:t>
            </a:r>
            <a:r>
              <a:rPr lang="hu-HU" dirty="0" err="1" smtClean="0">
                <a:solidFill>
                  <a:srgbClr val="000000"/>
                </a:solidFill>
              </a:rPr>
              <a:t>Globalfoundries</a:t>
            </a:r>
            <a:r>
              <a:rPr lang="hu-HU" dirty="0" smtClean="0">
                <a:solidFill>
                  <a:srgbClr val="000000"/>
                </a:solidFill>
              </a:rPr>
              <a:t>_</a:t>
            </a:r>
            <a:r>
              <a:rPr lang="hu-HU" dirty="0" err="1" smtClean="0">
                <a:solidFill>
                  <a:srgbClr val="000000"/>
                </a:solidFill>
              </a:rPr>
              <a:t>Fab</a:t>
            </a:r>
            <a:r>
              <a:rPr lang="hu-HU" dirty="0" smtClean="0">
                <a:solidFill>
                  <a:srgbClr val="000000"/>
                </a:solidFill>
              </a:rPr>
              <a:t>_8_</a:t>
            </a:r>
            <a:r>
              <a:rPr lang="hu-HU" dirty="0" err="1" smtClean="0">
                <a:solidFill>
                  <a:srgbClr val="000000"/>
                </a:solidFill>
              </a:rPr>
              <a:t>Begins</a:t>
            </a:r>
            <a:r>
              <a:rPr lang="hu-HU" dirty="0" smtClean="0">
                <a:solidFill>
                  <a:srgbClr val="000000"/>
                </a:solidFill>
              </a:rPr>
              <a:t>_</a:t>
            </a:r>
            <a:r>
              <a:rPr lang="hu-HU" dirty="0" err="1" smtClean="0">
                <a:solidFill>
                  <a:srgbClr val="000000"/>
                </a:solidFill>
              </a:rPr>
              <a:t>to</a:t>
            </a:r>
            <a:r>
              <a:rPr lang="hu-HU" dirty="0" smtClean="0">
                <a:solidFill>
                  <a:srgbClr val="000000"/>
                </a:solidFill>
              </a:rPr>
              <a:t>_</a:t>
            </a:r>
            <a:r>
              <a:rPr lang="hu-HU" dirty="0" err="1" smtClean="0">
                <a:solidFill>
                  <a:srgbClr val="000000"/>
                </a:solidFill>
              </a:rPr>
              <a:t>Produce</a:t>
            </a:r>
            <a:r>
              <a:rPr lang="hu-HU" dirty="0" smtClean="0">
                <a:solidFill>
                  <a:srgbClr val="000000"/>
                </a:solidFill>
              </a:rPr>
              <a:t>_</a:t>
            </a:r>
            <a:r>
              <a:rPr lang="hu-HU" dirty="0" err="1" smtClean="0">
                <a:solidFill>
                  <a:srgbClr val="000000"/>
                </a:solidFill>
              </a:rPr>
              <a:t>First</a:t>
            </a:r>
            <a:r>
              <a:rPr lang="hu-HU" dirty="0" smtClean="0">
                <a:solidFill>
                  <a:srgbClr val="000000"/>
                </a:solidFill>
              </a:rPr>
              <a:t>_</a:t>
            </a:r>
            <a:r>
              <a:rPr lang="hu-HU" dirty="0" err="1" smtClean="0">
                <a:solidFill>
                  <a:srgbClr val="000000"/>
                </a:solidFill>
              </a:rPr>
              <a:t>Commercial</a:t>
            </a:r>
            <a:r>
              <a:rPr lang="hu-HU" dirty="0" smtClean="0">
                <a:solidFill>
                  <a:srgbClr val="000000"/>
                </a:solidFill>
              </a:rPr>
              <a:t>_Chips_</a:t>
            </a:r>
            <a:r>
              <a:rPr lang="hu-HU" dirty="0" err="1" smtClean="0">
                <a:solidFill>
                  <a:srgbClr val="000000"/>
                </a:solidFill>
              </a:rPr>
              <a:t>for</a:t>
            </a:r>
            <a:r>
              <a:rPr lang="hu-HU" dirty="0" smtClean="0">
                <a:solidFill>
                  <a:srgbClr val="000000"/>
                </a:solidFill>
              </a:rPr>
              <a:t>_</a:t>
            </a:r>
            <a:r>
              <a:rPr lang="hu-HU" dirty="0" err="1" smtClean="0">
                <a:solidFill>
                  <a:srgbClr val="000000"/>
                </a:solidFill>
              </a:rPr>
              <a:t>Customers.html</a:t>
            </a:r>
            <a:endParaRPr lang="en-US" dirty="0">
              <a:solidFill>
                <a:srgbClr val="000000"/>
              </a:solidFill>
            </a:endParaRPr>
          </a:p>
        </p:txBody>
      </p:sp>
    </p:spTree>
    <p:extLst>
      <p:ext uri="{BB962C8B-B14F-4D97-AF65-F5344CB8AC3E}">
        <p14:creationId xmlns:p14="http://schemas.microsoft.com/office/powerpoint/2010/main" val="30243379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7. </a:t>
            </a:r>
            <a:r>
              <a:rPr lang="en-US" dirty="0" smtClean="0">
                <a:solidFill>
                  <a:srgbClr val="FFFFFF"/>
                </a:solidFill>
              </a:rPr>
              <a:t>References (</a:t>
            </a:r>
            <a:r>
              <a:rPr lang="hu-HU" dirty="0">
                <a:solidFill>
                  <a:srgbClr val="FFFFFF"/>
                </a:solidFill>
              </a:rPr>
              <a:t>2</a:t>
            </a:r>
            <a:r>
              <a:rPr lang="en-US" dirty="0" smtClean="0">
                <a:solidFill>
                  <a:srgbClr val="FFFFFF"/>
                </a:solidFill>
              </a:rPr>
              <a:t>)</a:t>
            </a:r>
          </a:p>
        </p:txBody>
      </p:sp>
      <p:sp>
        <p:nvSpPr>
          <p:cNvPr id="138244" name="Text Box 11"/>
          <p:cNvSpPr txBox="1">
            <a:spLocks noChangeArrowheads="1"/>
          </p:cNvSpPr>
          <p:nvPr/>
        </p:nvSpPr>
        <p:spPr bwMode="auto">
          <a:xfrm>
            <a:off x="176213" y="1252330"/>
            <a:ext cx="9634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10</a:t>
            </a:r>
            <a:r>
              <a:rPr lang="en-US" dirty="0" smtClean="0">
                <a:solidFill>
                  <a:srgbClr val="000000"/>
                </a:solidFill>
              </a:rPr>
              <a:t>]: </a:t>
            </a:r>
            <a:r>
              <a:rPr lang="hu-HU" dirty="0" smtClean="0">
                <a:solidFill>
                  <a:srgbClr val="000000"/>
                </a:solidFill>
              </a:rPr>
              <a:t>Clarke P., </a:t>
            </a:r>
            <a:r>
              <a:rPr lang="en-US" dirty="0">
                <a:solidFill>
                  <a:srgbClr val="000000"/>
                </a:solidFill>
              </a:rPr>
              <a:t>Sales declines dominate 1Q16 chip vendor </a:t>
            </a:r>
            <a:r>
              <a:rPr lang="en-US" dirty="0" smtClean="0">
                <a:solidFill>
                  <a:srgbClr val="000000"/>
                </a:solidFill>
              </a:rPr>
              <a:t>ranking</a:t>
            </a:r>
            <a:r>
              <a:rPr lang="hu-HU" dirty="0" smtClean="0">
                <a:solidFill>
                  <a:srgbClr val="000000"/>
                </a:solidFill>
              </a:rPr>
              <a:t>, EE Times, May 23 2016,</a:t>
            </a:r>
          </a:p>
          <a:p>
            <a:r>
              <a:rPr lang="hu-HU" sz="1350" dirty="0" smtClean="0">
                <a:solidFill>
                  <a:srgbClr val="000000"/>
                </a:solidFill>
              </a:rPr>
              <a:t>          http</a:t>
            </a:r>
            <a:r>
              <a:rPr lang="hu-HU" sz="1350" dirty="0">
                <a:solidFill>
                  <a:srgbClr val="000000"/>
                </a:solidFill>
              </a:rPr>
              <a:t>://www.electronics-eetimes.com/news/sales-declines-dominate-1q16-chip-vendor-ranking-0 </a:t>
            </a:r>
            <a:endParaRPr lang="en-US" sz="1350" dirty="0">
              <a:solidFill>
                <a:srgbClr val="000000"/>
              </a:solidFill>
            </a:endParaRPr>
          </a:p>
        </p:txBody>
      </p:sp>
      <p:sp>
        <p:nvSpPr>
          <p:cNvPr id="139271" name="Text Box 11"/>
          <p:cNvSpPr txBox="1">
            <a:spLocks noChangeArrowheads="1"/>
          </p:cNvSpPr>
          <p:nvPr/>
        </p:nvSpPr>
        <p:spPr bwMode="auto">
          <a:xfrm>
            <a:off x="176213" y="1844300"/>
            <a:ext cx="87769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11</a:t>
            </a:r>
            <a:r>
              <a:rPr lang="en-US" dirty="0" smtClean="0">
                <a:solidFill>
                  <a:srgbClr val="000000"/>
                </a:solidFill>
              </a:rPr>
              <a:t>]: </a:t>
            </a:r>
            <a:r>
              <a:rPr lang="hu-HU" dirty="0" smtClean="0">
                <a:solidFill>
                  <a:srgbClr val="000000"/>
                </a:solidFill>
              </a:rPr>
              <a:t>Bohr M., </a:t>
            </a:r>
            <a:r>
              <a:rPr lang="en-US" dirty="0"/>
              <a:t>A 30 Year Retrospective on Dennard's MOSFET Scaling </a:t>
            </a:r>
            <a:r>
              <a:rPr lang="en-US" dirty="0" smtClean="0"/>
              <a:t>Paper</a:t>
            </a:r>
            <a:r>
              <a:rPr lang="hu-HU" dirty="0" smtClean="0"/>
              <a:t>, IEEE-SSCS, 2007,</a:t>
            </a:r>
          </a:p>
          <a:p>
            <a:r>
              <a:rPr lang="hu-HU" dirty="0" smtClean="0">
                <a:solidFill>
                  <a:srgbClr val="000000"/>
                </a:solidFill>
              </a:rPr>
              <a:t>          </a:t>
            </a:r>
            <a:r>
              <a:rPr lang="en-US" dirty="0" smtClean="0">
                <a:solidFill>
                  <a:srgbClr val="000000"/>
                </a:solidFill>
              </a:rPr>
              <a:t>http</a:t>
            </a:r>
            <a:r>
              <a:rPr lang="en-US" dirty="0">
                <a:solidFill>
                  <a:srgbClr val="000000"/>
                </a:solidFill>
              </a:rPr>
              <a:t>://www.eng.auburn.edu/~agrawvd/COURSE/READING/LOWP/Boh07.pdf</a:t>
            </a:r>
            <a:endParaRPr lang="en-US" dirty="0" smtClean="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0"/>
              </a:spcBef>
            </a:pPr>
            <a:r>
              <a:rPr lang="en-US" sz="1400" dirty="0" smtClean="0">
                <a:solidFill>
                  <a:srgbClr val="000000"/>
                </a:solidFill>
              </a:rPr>
              <a:t>[</a:t>
            </a:r>
            <a:r>
              <a:rPr lang="hu-HU" sz="1400" dirty="0" smtClean="0">
                <a:solidFill>
                  <a:srgbClr val="000000"/>
                </a:solidFill>
              </a:rPr>
              <a:t>9</a:t>
            </a:r>
            <a:r>
              <a:rPr lang="en-US" sz="1400" dirty="0" smtClean="0">
                <a:solidFill>
                  <a:srgbClr val="000000"/>
                </a:solidFill>
              </a:rPr>
              <a:t>]: </a:t>
            </a:r>
            <a:r>
              <a:rPr lang="en-US" altLang="en-US" sz="1400" dirty="0">
                <a:solidFill>
                  <a:srgbClr val="000000"/>
                </a:solidFill>
              </a:rPr>
              <a:t>Top Semiconductor Foundries Capacity 2015-2016 (Infographic</a:t>
            </a:r>
            <a:r>
              <a:rPr lang="en-US" altLang="en-US" sz="1400" dirty="0" smtClean="0">
                <a:solidFill>
                  <a:srgbClr val="000000"/>
                </a:solidFill>
              </a:rPr>
              <a:t>)</a:t>
            </a:r>
            <a:r>
              <a:rPr lang="hu-HU" altLang="en-US" sz="1400" dirty="0" smtClean="0">
                <a:solidFill>
                  <a:srgbClr val="000000"/>
                </a:solidFill>
              </a:rPr>
              <a:t>, </a:t>
            </a:r>
            <a:r>
              <a:rPr lang="hu-HU" altLang="en-US" sz="1400" dirty="0" err="1" smtClean="0">
                <a:solidFill>
                  <a:srgbClr val="000000"/>
                </a:solidFill>
              </a:rPr>
              <a:t>Anysilicon</a:t>
            </a:r>
            <a:r>
              <a:rPr lang="hu-HU" altLang="en-US" sz="1400" dirty="0" smtClean="0">
                <a:solidFill>
                  <a:srgbClr val="000000"/>
                </a:solidFill>
              </a:rPr>
              <a:t>, Jan. 21 2016,</a:t>
            </a:r>
          </a:p>
          <a:p>
            <a:pPr>
              <a:spcBef>
                <a:spcPct val="0"/>
              </a:spcBef>
            </a:pPr>
            <a:r>
              <a:rPr lang="hu-HU" altLang="en-US" sz="1400" dirty="0" smtClean="0">
                <a:solidFill>
                  <a:srgbClr val="000000"/>
                </a:solidFill>
              </a:rPr>
              <a:t>          </a:t>
            </a:r>
            <a:r>
              <a:rPr lang="en-US" altLang="en-US" sz="1400" dirty="0" smtClean="0">
                <a:solidFill>
                  <a:srgbClr val="000000"/>
                </a:solidFill>
              </a:rPr>
              <a:t>http</a:t>
            </a:r>
            <a:r>
              <a:rPr lang="en-US" altLang="en-US" sz="1400" dirty="0">
                <a:solidFill>
                  <a:srgbClr val="000000"/>
                </a:solidFill>
              </a:rPr>
              <a:t>://anysilicon.com/top-semiconductor-foundries-capacity-2015-2016-infographic/</a:t>
            </a:r>
          </a:p>
        </p:txBody>
      </p:sp>
      <p:sp>
        <p:nvSpPr>
          <p:cNvPr id="13" name="Text Box 11"/>
          <p:cNvSpPr txBox="1">
            <a:spLocks noChangeArrowheads="1"/>
          </p:cNvSpPr>
          <p:nvPr/>
        </p:nvSpPr>
        <p:spPr bwMode="auto">
          <a:xfrm>
            <a:off x="187465" y="2448415"/>
            <a:ext cx="85250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a:t>
            </a:r>
            <a:r>
              <a:rPr lang="hu-HU" dirty="0" smtClean="0">
                <a:solidFill>
                  <a:srgbClr val="000000"/>
                </a:solidFill>
              </a:rPr>
              <a:t>12</a:t>
            </a:r>
            <a:r>
              <a:rPr lang="en-US" dirty="0" smtClean="0">
                <a:solidFill>
                  <a:srgbClr val="000000"/>
                </a:solidFill>
              </a:rPr>
              <a:t>]: </a:t>
            </a:r>
            <a:r>
              <a:rPr lang="en-US" dirty="0">
                <a:solidFill>
                  <a:srgbClr val="000000"/>
                </a:solidFill>
                <a:cs typeface="Arial" charset="0"/>
              </a:rPr>
              <a:t>Bohr M., 14 nm Technology Announcement, Aug. 11 2014, Intel,</a:t>
            </a:r>
          </a:p>
          <a:p>
            <a:pPr fontAlgn="base">
              <a:spcBef>
                <a:spcPct val="0"/>
              </a:spcBef>
              <a:spcAft>
                <a:spcPct val="0"/>
              </a:spcAft>
              <a:defRPr/>
            </a:pPr>
            <a:r>
              <a:rPr lang="en-US" dirty="0">
                <a:solidFill>
                  <a:srgbClr val="000000"/>
                </a:solidFill>
                <a:cs typeface="Arial" charset="0"/>
              </a:rPr>
              <a:t>          </a:t>
            </a:r>
            <a:r>
              <a:rPr lang="en-US" dirty="0" smtClean="0">
                <a:solidFill>
                  <a:srgbClr val="000000"/>
                </a:solidFill>
                <a:cs typeface="Arial" charset="0"/>
              </a:rPr>
              <a:t>http</a:t>
            </a:r>
            <a:r>
              <a:rPr lang="en-US" dirty="0">
                <a:solidFill>
                  <a:srgbClr val="000000"/>
                </a:solidFill>
                <a:cs typeface="Arial" charset="0"/>
              </a:rPr>
              <a:t>://download.intel.com/newsroom/kits/14nm/pdfs/Intel_14nm_New_uArch.pdf </a:t>
            </a:r>
            <a:endParaRPr lang="en-US" sz="1100" dirty="0">
              <a:solidFill>
                <a:srgbClr val="000000"/>
              </a:solidFill>
              <a:cs typeface="Arial" charset="0"/>
            </a:endParaRPr>
          </a:p>
        </p:txBody>
      </p:sp>
      <p:sp>
        <p:nvSpPr>
          <p:cNvPr id="12" name="Text Box 11"/>
          <p:cNvSpPr txBox="1">
            <a:spLocks noChangeArrowheads="1"/>
          </p:cNvSpPr>
          <p:nvPr/>
        </p:nvSpPr>
        <p:spPr bwMode="auto">
          <a:xfrm>
            <a:off x="177940" y="3059435"/>
            <a:ext cx="91143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13</a:t>
            </a:r>
            <a:r>
              <a:rPr lang="en-US" dirty="0" smtClean="0">
                <a:solidFill>
                  <a:srgbClr val="000000"/>
                </a:solidFill>
              </a:rPr>
              <a:t>]: </a:t>
            </a:r>
            <a:r>
              <a:rPr lang="hu-HU" dirty="0" err="1" smtClean="0">
                <a:solidFill>
                  <a:srgbClr val="000000"/>
                </a:solidFill>
              </a:rPr>
              <a:t>Mujtaba</a:t>
            </a:r>
            <a:r>
              <a:rPr lang="hu-HU" dirty="0" smtClean="0">
                <a:solidFill>
                  <a:srgbClr val="000000"/>
                </a:solidFill>
              </a:rPr>
              <a:t> H., </a:t>
            </a:r>
            <a:r>
              <a:rPr lang="en-US" dirty="0">
                <a:solidFill>
                  <a:srgbClr val="000000"/>
                </a:solidFill>
              </a:rPr>
              <a:t>NVIDIA Pascal GPU Analysis – An In-Depth Look at NVIDIA’s Next-Gen Graphics </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Cards </a:t>
            </a:r>
            <a:r>
              <a:rPr lang="en-US" dirty="0">
                <a:solidFill>
                  <a:srgbClr val="000000"/>
                </a:solidFill>
              </a:rPr>
              <a:t>Powering GeForce, Tesla and </a:t>
            </a:r>
            <a:r>
              <a:rPr lang="en-US" dirty="0" err="1" smtClean="0">
                <a:solidFill>
                  <a:srgbClr val="000000"/>
                </a:solidFill>
              </a:rPr>
              <a:t>Quadro</a:t>
            </a:r>
            <a:r>
              <a:rPr lang="hu-HU" dirty="0" smtClean="0">
                <a:solidFill>
                  <a:srgbClr val="000000"/>
                </a:solidFill>
              </a:rPr>
              <a:t>, WCCF </a:t>
            </a:r>
            <a:r>
              <a:rPr lang="hu-HU" dirty="0" err="1" smtClean="0">
                <a:solidFill>
                  <a:srgbClr val="000000"/>
                </a:solidFill>
              </a:rPr>
              <a:t>Tech</a:t>
            </a:r>
            <a:r>
              <a:rPr lang="hu-HU" dirty="0" smtClean="0">
                <a:solidFill>
                  <a:srgbClr val="000000"/>
                </a:solidFill>
              </a:rPr>
              <a:t>, Jan. 13 2016,</a:t>
            </a:r>
          </a:p>
          <a:p>
            <a:r>
              <a:rPr lang="hu-HU" dirty="0" smtClean="0">
                <a:solidFill>
                  <a:srgbClr val="000000"/>
                </a:solidFill>
              </a:rPr>
              <a:t>          </a:t>
            </a:r>
            <a:r>
              <a:rPr lang="en-US" dirty="0" smtClean="0">
                <a:solidFill>
                  <a:srgbClr val="000000"/>
                </a:solidFill>
              </a:rPr>
              <a:t>http</a:t>
            </a:r>
            <a:r>
              <a:rPr lang="en-US" dirty="0">
                <a:solidFill>
                  <a:srgbClr val="000000"/>
                </a:solidFill>
              </a:rPr>
              <a:t>://wccftech.com/nvidia-pascal-gpu-analysis/</a:t>
            </a:r>
          </a:p>
        </p:txBody>
      </p:sp>
      <p:sp>
        <p:nvSpPr>
          <p:cNvPr id="26" name="Text Box 11"/>
          <p:cNvSpPr txBox="1">
            <a:spLocks noChangeArrowheads="1"/>
          </p:cNvSpPr>
          <p:nvPr/>
        </p:nvSpPr>
        <p:spPr bwMode="auto">
          <a:xfrm>
            <a:off x="187465" y="3871679"/>
            <a:ext cx="7800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14</a:t>
            </a:r>
            <a:r>
              <a:rPr lang="en-US" dirty="0" smtClean="0">
                <a:solidFill>
                  <a:srgbClr val="000000"/>
                </a:solidFill>
              </a:rPr>
              <a:t>]: </a:t>
            </a:r>
            <a:r>
              <a:rPr lang="hu-HU" altLang="en-US" dirty="0"/>
              <a:t>Moore G. E., No </a:t>
            </a:r>
            <a:r>
              <a:rPr lang="hu-HU" altLang="en-US" dirty="0" err="1"/>
              <a:t>Exponential</a:t>
            </a:r>
            <a:r>
              <a:rPr lang="hu-HU" altLang="en-US" dirty="0"/>
              <a:t> is </a:t>
            </a:r>
            <a:r>
              <a:rPr lang="hu-HU" altLang="en-US" dirty="0" err="1"/>
              <a:t>Forever</a:t>
            </a:r>
            <a:r>
              <a:rPr lang="hu-HU" altLang="en-US" dirty="0"/>
              <a:t>... ISSCC 2003, </a:t>
            </a:r>
            <a:endParaRPr lang="hu-HU" altLang="en-US" dirty="0" smtClean="0"/>
          </a:p>
          <a:p>
            <a:r>
              <a:rPr lang="hu-HU" altLang="en-US" dirty="0"/>
              <a:t> </a:t>
            </a:r>
            <a:r>
              <a:rPr lang="hu-HU" altLang="en-US" dirty="0" smtClean="0"/>
              <a:t>         </a:t>
            </a:r>
            <a:r>
              <a:rPr lang="en-US" altLang="en-US" dirty="0" smtClean="0"/>
              <a:t>ftp://download.intel.com/research/silicon/Gordon_Moore_ISSCC_021003.pdf</a:t>
            </a:r>
            <a:endParaRPr lang="en-US" altLang="en-US" dirty="0"/>
          </a:p>
        </p:txBody>
      </p:sp>
      <p:sp>
        <p:nvSpPr>
          <p:cNvPr id="19" name="Text Box 11"/>
          <p:cNvSpPr txBox="1">
            <a:spLocks noChangeArrowheads="1"/>
          </p:cNvSpPr>
          <p:nvPr/>
        </p:nvSpPr>
        <p:spPr bwMode="auto">
          <a:xfrm>
            <a:off x="177940" y="4454590"/>
            <a:ext cx="930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15</a:t>
            </a:r>
            <a:r>
              <a:rPr lang="en-US" dirty="0" smtClean="0">
                <a:solidFill>
                  <a:srgbClr val="000000"/>
                </a:solidFill>
              </a:rPr>
              <a:t>]: </a:t>
            </a:r>
            <a:r>
              <a:rPr lang="hu-HU" dirty="0" smtClean="0">
                <a:solidFill>
                  <a:srgbClr val="000000"/>
                </a:solidFill>
              </a:rPr>
              <a:t>Holt W., </a:t>
            </a:r>
            <a:r>
              <a:rPr lang="en-US" dirty="0">
                <a:solidFill>
                  <a:srgbClr val="000000"/>
                </a:solidFill>
              </a:rPr>
              <a:t>Advancing Moore's </a:t>
            </a:r>
            <a:r>
              <a:rPr lang="en-US" dirty="0" smtClean="0">
                <a:solidFill>
                  <a:srgbClr val="000000"/>
                </a:solidFill>
              </a:rPr>
              <a:t>Law:</a:t>
            </a:r>
            <a:r>
              <a:rPr lang="hu-HU" dirty="0">
                <a:solidFill>
                  <a:srgbClr val="000000"/>
                </a:solidFill>
              </a:rPr>
              <a:t> </a:t>
            </a:r>
            <a:r>
              <a:rPr lang="en-US" dirty="0" smtClean="0">
                <a:solidFill>
                  <a:srgbClr val="000000"/>
                </a:solidFill>
              </a:rPr>
              <a:t>Benefits </a:t>
            </a:r>
            <a:r>
              <a:rPr lang="en-US" dirty="0">
                <a:solidFill>
                  <a:srgbClr val="000000"/>
                </a:solidFill>
              </a:rPr>
              <a:t>Across the </a:t>
            </a:r>
            <a:r>
              <a:rPr lang="en-US" dirty="0" smtClean="0">
                <a:solidFill>
                  <a:srgbClr val="000000"/>
                </a:solidFill>
              </a:rPr>
              <a:t>Portfolio</a:t>
            </a:r>
            <a:r>
              <a:rPr lang="hu-HU" dirty="0" smtClean="0">
                <a:solidFill>
                  <a:srgbClr val="000000"/>
                </a:solidFill>
              </a:rPr>
              <a:t>, </a:t>
            </a:r>
            <a:r>
              <a:rPr lang="hu-HU" dirty="0" err="1" smtClean="0">
                <a:solidFill>
                  <a:srgbClr val="000000"/>
                </a:solidFill>
              </a:rPr>
              <a:t>Investor</a:t>
            </a:r>
            <a:r>
              <a:rPr lang="hu-HU" dirty="0" smtClean="0">
                <a:solidFill>
                  <a:srgbClr val="000000"/>
                </a:solidFill>
              </a:rPr>
              <a:t> Meeting, Nov. 21 2013,</a:t>
            </a:r>
          </a:p>
          <a:p>
            <a:r>
              <a:rPr lang="hu-HU" dirty="0">
                <a:solidFill>
                  <a:srgbClr val="000000"/>
                </a:solidFill>
              </a:rPr>
              <a:t> </a:t>
            </a:r>
            <a:r>
              <a:rPr lang="hu-HU" dirty="0" smtClean="0">
                <a:solidFill>
                  <a:srgbClr val="000000"/>
                </a:solidFill>
              </a:rPr>
              <a:t>         http</a:t>
            </a:r>
            <a:r>
              <a:rPr lang="hu-HU" dirty="0">
                <a:solidFill>
                  <a:srgbClr val="000000"/>
                </a:solidFill>
              </a:rPr>
              <a:t>://www.semiwiki.com/forum/files/Intel%20Manufacturing%20Slides%202013.pdf</a:t>
            </a:r>
            <a:endParaRPr lang="en-US" dirty="0">
              <a:solidFill>
                <a:srgbClr val="000000"/>
              </a:solidFill>
            </a:endParaRPr>
          </a:p>
        </p:txBody>
      </p:sp>
      <p:sp>
        <p:nvSpPr>
          <p:cNvPr id="16" name="Text Box 11"/>
          <p:cNvSpPr txBox="1">
            <a:spLocks noChangeArrowheads="1"/>
          </p:cNvSpPr>
          <p:nvPr/>
        </p:nvSpPr>
        <p:spPr bwMode="auto">
          <a:xfrm>
            <a:off x="177940" y="5056495"/>
            <a:ext cx="906581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16</a:t>
            </a:r>
            <a:r>
              <a:rPr lang="en-US" dirty="0" smtClean="0">
                <a:solidFill>
                  <a:srgbClr val="000000"/>
                </a:solidFill>
              </a:rPr>
              <a:t>]: </a:t>
            </a:r>
            <a:r>
              <a:rPr lang="hu-HU" dirty="0" err="1" smtClean="0">
                <a:solidFill>
                  <a:srgbClr val="000000"/>
                </a:solidFill>
              </a:rPr>
              <a:t>Myslewski</a:t>
            </a:r>
            <a:r>
              <a:rPr lang="hu-HU" dirty="0" smtClean="0">
                <a:solidFill>
                  <a:srgbClr val="000000"/>
                </a:solidFill>
              </a:rPr>
              <a:t> R., </a:t>
            </a:r>
            <a:r>
              <a:rPr lang="en-US" dirty="0">
                <a:solidFill>
                  <a:srgbClr val="000000"/>
                </a:solidFill>
              </a:rPr>
              <a:t>Happy 40th birthday, Intel </a:t>
            </a:r>
            <a:r>
              <a:rPr lang="en-US" dirty="0" smtClean="0">
                <a:solidFill>
                  <a:srgbClr val="000000"/>
                </a:solidFill>
              </a:rPr>
              <a:t>4004!</a:t>
            </a:r>
            <a:r>
              <a:rPr lang="hu-HU" dirty="0" smtClean="0">
                <a:solidFill>
                  <a:srgbClr val="000000"/>
                </a:solidFill>
              </a:rPr>
              <a:t> </a:t>
            </a:r>
            <a:r>
              <a:rPr lang="en-US" dirty="0" smtClean="0">
                <a:solidFill>
                  <a:srgbClr val="000000"/>
                </a:solidFill>
              </a:rPr>
              <a:t>The </a:t>
            </a:r>
            <a:r>
              <a:rPr lang="en-US" dirty="0">
                <a:solidFill>
                  <a:srgbClr val="000000"/>
                </a:solidFill>
              </a:rPr>
              <a:t>first of the bricks that built the IT </a:t>
            </a:r>
            <a:r>
              <a:rPr lang="en-US" dirty="0" smtClean="0">
                <a:solidFill>
                  <a:srgbClr val="000000"/>
                </a:solidFill>
              </a:rPr>
              <a:t>world</a:t>
            </a:r>
            <a:r>
              <a:rPr lang="hu-HU" dirty="0" smtClean="0">
                <a:solidFill>
                  <a:srgbClr val="000000"/>
                </a:solidFill>
              </a:rPr>
              <a:t>,</a:t>
            </a:r>
          </a:p>
          <a:p>
            <a:r>
              <a:rPr lang="hu-HU" dirty="0" smtClean="0">
                <a:solidFill>
                  <a:srgbClr val="000000"/>
                </a:solidFill>
              </a:rPr>
              <a:t>          The </a:t>
            </a:r>
            <a:r>
              <a:rPr lang="hu-HU" dirty="0" err="1" smtClean="0">
                <a:solidFill>
                  <a:srgbClr val="000000"/>
                </a:solidFill>
              </a:rPr>
              <a:t>Register</a:t>
            </a:r>
            <a:r>
              <a:rPr lang="hu-HU" dirty="0" smtClean="0">
                <a:solidFill>
                  <a:srgbClr val="000000"/>
                </a:solidFill>
              </a:rPr>
              <a:t>, Nov. 15 2011</a:t>
            </a:r>
            <a:r>
              <a:rPr lang="hu-HU" dirty="0">
                <a:solidFill>
                  <a:srgbClr val="000000"/>
                </a:solidFill>
              </a:rPr>
              <a:t>, http://www.theregister.co.uk/2011/11/15/the_first_forty</a:t>
            </a:r>
            <a:r>
              <a:rPr lang="hu-HU" dirty="0" smtClean="0">
                <a:solidFill>
                  <a:srgbClr val="000000"/>
                </a:solidFill>
              </a:rPr>
              <a:t>_</a:t>
            </a:r>
          </a:p>
          <a:p>
            <a:r>
              <a:rPr lang="hu-HU" dirty="0">
                <a:solidFill>
                  <a:srgbClr val="000000"/>
                </a:solidFill>
              </a:rPr>
              <a:t> </a:t>
            </a:r>
            <a:r>
              <a:rPr lang="hu-HU" dirty="0" smtClean="0">
                <a:solidFill>
                  <a:srgbClr val="000000"/>
                </a:solidFill>
              </a:rPr>
              <a:t>         </a:t>
            </a:r>
            <a:r>
              <a:rPr lang="hu-HU" dirty="0" err="1" smtClean="0">
                <a:solidFill>
                  <a:srgbClr val="000000"/>
                </a:solidFill>
              </a:rPr>
              <a:t>years</a:t>
            </a:r>
            <a:r>
              <a:rPr lang="hu-HU" dirty="0" smtClean="0">
                <a:solidFill>
                  <a:srgbClr val="000000"/>
                </a:solidFill>
              </a:rPr>
              <a:t>_of_</a:t>
            </a:r>
            <a:r>
              <a:rPr lang="hu-HU" dirty="0" err="1" smtClean="0">
                <a:solidFill>
                  <a:srgbClr val="000000"/>
                </a:solidFill>
              </a:rPr>
              <a:t>intel</a:t>
            </a:r>
            <a:r>
              <a:rPr lang="hu-HU" dirty="0" smtClean="0">
                <a:solidFill>
                  <a:srgbClr val="000000"/>
                </a:solidFill>
              </a:rPr>
              <a:t>_</a:t>
            </a:r>
            <a:r>
              <a:rPr lang="hu-HU" dirty="0" err="1" smtClean="0">
                <a:solidFill>
                  <a:srgbClr val="000000"/>
                </a:solidFill>
              </a:rPr>
              <a:t>microprocessors</a:t>
            </a:r>
            <a:r>
              <a:rPr lang="hu-HU" dirty="0">
                <a:solidFill>
                  <a:srgbClr val="000000"/>
                </a:solidFill>
              </a:rPr>
              <a:t>/?</a:t>
            </a:r>
            <a:r>
              <a:rPr lang="hu-HU" dirty="0" err="1">
                <a:solidFill>
                  <a:srgbClr val="000000"/>
                </a:solidFill>
              </a:rPr>
              <a:t>page</a:t>
            </a:r>
            <a:r>
              <a:rPr lang="hu-HU" dirty="0">
                <a:solidFill>
                  <a:srgbClr val="000000"/>
                </a:solidFill>
              </a:rPr>
              <a:t>=2</a:t>
            </a:r>
            <a:endParaRPr lang="en-US" dirty="0">
              <a:solidFill>
                <a:srgbClr val="000000"/>
              </a:solidFill>
            </a:endParaRPr>
          </a:p>
        </p:txBody>
      </p:sp>
      <p:sp>
        <p:nvSpPr>
          <p:cNvPr id="11" name="Text Box 11"/>
          <p:cNvSpPr txBox="1">
            <a:spLocks noChangeArrowheads="1"/>
          </p:cNvSpPr>
          <p:nvPr/>
        </p:nvSpPr>
        <p:spPr bwMode="auto">
          <a:xfrm>
            <a:off x="173655" y="5866641"/>
            <a:ext cx="68806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17</a:t>
            </a:r>
            <a:r>
              <a:rPr lang="en-US" dirty="0">
                <a:solidFill>
                  <a:srgbClr val="000000"/>
                </a:solidFill>
              </a:rPr>
              <a:t>]: 2116 Family, 16384 x 1 Bit Dynamic RAM, Data Catalog, Intel, 1977</a:t>
            </a:r>
          </a:p>
        </p:txBody>
      </p:sp>
    </p:spTree>
    <p:extLst>
      <p:ext uri="{BB962C8B-B14F-4D97-AF65-F5344CB8AC3E}">
        <p14:creationId xmlns:p14="http://schemas.microsoft.com/office/powerpoint/2010/main" val="239015324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7. </a:t>
            </a:r>
            <a:r>
              <a:rPr lang="en-US" dirty="0" smtClean="0">
                <a:solidFill>
                  <a:srgbClr val="FFFFFF"/>
                </a:solidFill>
              </a:rPr>
              <a:t>References (</a:t>
            </a:r>
            <a:r>
              <a:rPr lang="hu-HU" dirty="0" smtClean="0">
                <a:solidFill>
                  <a:srgbClr val="FFFFFF"/>
                </a:solidFill>
              </a:rPr>
              <a:t>3</a:t>
            </a:r>
            <a:r>
              <a:rPr lang="en-US" dirty="0" smtClean="0">
                <a:solidFill>
                  <a:srgbClr val="FFFFFF"/>
                </a:solidFill>
              </a:rPr>
              <a:t>)</a:t>
            </a:r>
          </a:p>
        </p:txBody>
      </p:sp>
      <p:sp>
        <p:nvSpPr>
          <p:cNvPr id="138244" name="Text Box 11"/>
          <p:cNvSpPr txBox="1">
            <a:spLocks noChangeArrowheads="1"/>
          </p:cNvSpPr>
          <p:nvPr/>
        </p:nvSpPr>
        <p:spPr bwMode="auto">
          <a:xfrm>
            <a:off x="176213" y="1252330"/>
            <a:ext cx="75838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19</a:t>
            </a:r>
            <a:r>
              <a:rPr lang="en-US" dirty="0" smtClean="0">
                <a:solidFill>
                  <a:srgbClr val="000000"/>
                </a:solidFill>
              </a:rPr>
              <a:t>]: </a:t>
            </a:r>
            <a:r>
              <a:rPr lang="hu-HU" dirty="0" err="1" smtClean="0">
                <a:solidFill>
                  <a:srgbClr val="000000"/>
                </a:solidFill>
              </a:rPr>
              <a:t>Paplinski</a:t>
            </a:r>
            <a:r>
              <a:rPr lang="hu-HU" dirty="0" smtClean="0">
                <a:solidFill>
                  <a:srgbClr val="000000"/>
                </a:solidFill>
              </a:rPr>
              <a:t> A.P., </a:t>
            </a:r>
            <a:r>
              <a:rPr lang="en-US" dirty="0">
                <a:solidFill>
                  <a:srgbClr val="000000"/>
                </a:solidFill>
              </a:rPr>
              <a:t>CSE3142 Integrated Circuit Design, Monash University, </a:t>
            </a:r>
            <a:r>
              <a:rPr lang="en-US" dirty="0" smtClean="0">
                <a:solidFill>
                  <a:srgbClr val="000000"/>
                </a:solidFill>
              </a:rPr>
              <a:t>2006</a:t>
            </a:r>
            <a:r>
              <a:rPr lang="hu-HU" dirty="0" smtClean="0">
                <a:solidFill>
                  <a:srgbClr val="000000"/>
                </a:solidFill>
              </a:rPr>
              <a:t>,</a:t>
            </a:r>
          </a:p>
          <a:p>
            <a:r>
              <a:rPr lang="hu-HU" dirty="0">
                <a:solidFill>
                  <a:srgbClr val="000000"/>
                </a:solidFill>
              </a:rPr>
              <a:t> </a:t>
            </a:r>
            <a:r>
              <a:rPr lang="hu-HU" dirty="0" smtClean="0">
                <a:solidFill>
                  <a:srgbClr val="000000"/>
                </a:solidFill>
              </a:rPr>
              <a:t>         </a:t>
            </a:r>
            <a:r>
              <a:rPr lang="en-US" dirty="0" smtClean="0">
                <a:solidFill>
                  <a:srgbClr val="000000"/>
                </a:solidFill>
              </a:rPr>
              <a:t>http</a:t>
            </a:r>
            <a:r>
              <a:rPr lang="en-US" dirty="0">
                <a:solidFill>
                  <a:srgbClr val="000000"/>
                </a:solidFill>
              </a:rPr>
              <a:t>://www.csse.monash.edu.au/courseware/cse3142/2006/Lnts/C02.pdf</a:t>
            </a:r>
          </a:p>
        </p:txBody>
      </p:sp>
      <p:sp>
        <p:nvSpPr>
          <p:cNvPr id="139271" name="Text Box 11"/>
          <p:cNvSpPr txBox="1">
            <a:spLocks noChangeArrowheads="1"/>
          </p:cNvSpPr>
          <p:nvPr/>
        </p:nvSpPr>
        <p:spPr bwMode="auto">
          <a:xfrm>
            <a:off x="176213" y="1844300"/>
            <a:ext cx="6902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20</a:t>
            </a:r>
            <a:r>
              <a:rPr lang="en-US" dirty="0" smtClean="0">
                <a:solidFill>
                  <a:srgbClr val="000000"/>
                </a:solidFill>
              </a:rPr>
              <a:t>]: </a:t>
            </a:r>
            <a:r>
              <a:rPr lang="hu-HU" dirty="0">
                <a:solidFill>
                  <a:srgbClr val="000000"/>
                </a:solidFill>
              </a:rPr>
              <a:t>MOSFET </a:t>
            </a:r>
            <a:r>
              <a:rPr lang="hu-HU" dirty="0" err="1" smtClean="0">
                <a:solidFill>
                  <a:srgbClr val="000000"/>
                </a:solidFill>
              </a:rPr>
              <a:t>Amplifier</a:t>
            </a:r>
            <a:r>
              <a:rPr lang="hu-HU" dirty="0" smtClean="0">
                <a:solidFill>
                  <a:srgbClr val="000000"/>
                </a:solidFill>
              </a:rPr>
              <a:t>, Electronics </a:t>
            </a:r>
            <a:r>
              <a:rPr lang="hu-HU" dirty="0" err="1" smtClean="0">
                <a:solidFill>
                  <a:srgbClr val="000000"/>
                </a:solidFill>
              </a:rPr>
              <a:t>Tutorials</a:t>
            </a:r>
            <a:r>
              <a:rPr lang="hu-HU" dirty="0" smtClean="0">
                <a:solidFill>
                  <a:srgbClr val="000000"/>
                </a:solidFill>
              </a:rPr>
              <a:t>, </a:t>
            </a:r>
          </a:p>
          <a:p>
            <a:r>
              <a:rPr lang="hu-HU" dirty="0" smtClean="0">
                <a:solidFill>
                  <a:srgbClr val="000000"/>
                </a:solidFill>
              </a:rPr>
              <a:t>          </a:t>
            </a:r>
            <a:r>
              <a:rPr lang="en-US" dirty="0" smtClean="0">
                <a:solidFill>
                  <a:srgbClr val="000000"/>
                </a:solidFill>
              </a:rPr>
              <a:t>http</a:t>
            </a:r>
            <a:r>
              <a:rPr lang="en-US" dirty="0">
                <a:solidFill>
                  <a:srgbClr val="000000"/>
                </a:solidFill>
              </a:rPr>
              <a:t>://www.electronics-tutorials.ws/amplifier/mosfet-amplifier.html</a:t>
            </a:r>
            <a:endParaRPr lang="en-US" dirty="0" smtClean="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18</a:t>
            </a:r>
            <a:r>
              <a:rPr lang="en-US" sz="1400" dirty="0" smtClean="0">
                <a:solidFill>
                  <a:srgbClr val="000000"/>
                </a:solidFill>
              </a:rPr>
              <a:t>]: </a:t>
            </a:r>
            <a:r>
              <a:rPr lang="hu-HU" altLang="en-US" sz="1400" dirty="0">
                <a:latin typeface="Verdana" panose="020B0604030504040204" pitchFamily="34" charset="0"/>
              </a:rPr>
              <a:t>Intel Museum, </a:t>
            </a:r>
            <a:r>
              <a:rPr lang="hu-HU" altLang="en-US" sz="1400" dirty="0" err="1">
                <a:latin typeface="Verdana" panose="020B0604030504040204" pitchFamily="34" charset="0"/>
              </a:rPr>
              <a:t>Historical</a:t>
            </a:r>
            <a:r>
              <a:rPr lang="hu-HU" altLang="en-US" sz="1400" dirty="0">
                <a:latin typeface="Verdana" panose="020B0604030504040204" pitchFamily="34" charset="0"/>
              </a:rPr>
              <a:t> </a:t>
            </a:r>
            <a:r>
              <a:rPr lang="hu-HU" altLang="en-US" sz="1400" dirty="0" err="1">
                <a:latin typeface="Verdana" panose="020B0604030504040204" pitchFamily="34" charset="0"/>
              </a:rPr>
              <a:t>Documents</a:t>
            </a:r>
            <a:r>
              <a:rPr lang="hu-HU" altLang="en-US" sz="1400" dirty="0">
                <a:latin typeface="Verdana" panose="020B0604030504040204" pitchFamily="34" charset="0"/>
              </a:rPr>
              <a:t>, </a:t>
            </a:r>
            <a:endParaRPr lang="hu-HU" altLang="en-US" sz="1400" dirty="0" smtClean="0">
              <a:latin typeface="Verdana" panose="020B0604030504040204" pitchFamily="34" charset="0"/>
            </a:endParaRPr>
          </a:p>
          <a:p>
            <a:r>
              <a:rPr lang="hu-HU" altLang="en-US" sz="1400" dirty="0" smtClean="0">
                <a:latin typeface="Verdana" panose="020B0604030504040204" pitchFamily="34" charset="0"/>
              </a:rPr>
              <a:t>          </a:t>
            </a:r>
            <a:r>
              <a:rPr lang="en-US" altLang="en-US" sz="1400" dirty="0" smtClean="0">
                <a:latin typeface="Verdana" panose="020B0604030504040204" pitchFamily="34" charset="0"/>
              </a:rPr>
              <a:t>http</a:t>
            </a:r>
            <a:r>
              <a:rPr lang="en-US" altLang="en-US" sz="1400" dirty="0">
                <a:latin typeface="Verdana" panose="020B0604030504040204" pitchFamily="34" charset="0"/>
              </a:rPr>
              <a:t>://</a:t>
            </a:r>
            <a:r>
              <a:rPr lang="en-US" altLang="en-US" sz="1400" dirty="0" smtClean="0">
                <a:latin typeface="Verdana" panose="020B0604030504040204" pitchFamily="34" charset="0"/>
              </a:rPr>
              <a:t>download.intel.com/museum/research/arc_collect/history_docs/pix/1103.jpg</a:t>
            </a:r>
            <a:endParaRPr lang="en-US" altLang="en-US" sz="1400" dirty="0">
              <a:latin typeface="Verdana" panose="020B0604030504040204" pitchFamily="34" charset="0"/>
            </a:endParaRPr>
          </a:p>
        </p:txBody>
      </p:sp>
      <p:sp>
        <p:nvSpPr>
          <p:cNvPr id="13" name="Text Box 11"/>
          <p:cNvSpPr txBox="1">
            <a:spLocks noChangeArrowheads="1"/>
          </p:cNvSpPr>
          <p:nvPr/>
        </p:nvSpPr>
        <p:spPr bwMode="auto">
          <a:xfrm>
            <a:off x="187465" y="2448415"/>
            <a:ext cx="8712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a:t>
            </a:r>
            <a:r>
              <a:rPr lang="hu-HU" dirty="0" smtClean="0">
                <a:solidFill>
                  <a:srgbClr val="000000"/>
                </a:solidFill>
              </a:rPr>
              <a:t>21</a:t>
            </a:r>
            <a:r>
              <a:rPr lang="en-US" dirty="0" smtClean="0">
                <a:solidFill>
                  <a:srgbClr val="000000"/>
                </a:solidFill>
              </a:rPr>
              <a:t>]: </a:t>
            </a:r>
            <a:r>
              <a:rPr lang="hu-HU" dirty="0" smtClean="0">
                <a:solidFill>
                  <a:srgbClr val="000000"/>
                </a:solidFill>
                <a:cs typeface="Arial" charset="0"/>
              </a:rPr>
              <a:t>CMOS LOGIC </a:t>
            </a:r>
            <a:r>
              <a:rPr lang="hu-HU" dirty="0" err="1" smtClean="0">
                <a:solidFill>
                  <a:srgbClr val="000000"/>
                </a:solidFill>
                <a:cs typeface="Arial" charset="0"/>
              </a:rPr>
              <a:t>Family</a:t>
            </a:r>
            <a:r>
              <a:rPr lang="hu-HU" dirty="0" smtClean="0">
                <a:solidFill>
                  <a:srgbClr val="000000"/>
                </a:solidFill>
                <a:cs typeface="Arial" charset="0"/>
              </a:rPr>
              <a:t>, </a:t>
            </a:r>
            <a:r>
              <a:rPr lang="hu-HU" dirty="0" err="1" smtClean="0">
                <a:solidFill>
                  <a:srgbClr val="000000"/>
                </a:solidFill>
                <a:cs typeface="Arial" charset="0"/>
              </a:rPr>
              <a:t>Emaze</a:t>
            </a:r>
            <a:r>
              <a:rPr lang="hu-HU" dirty="0">
                <a:solidFill>
                  <a:srgbClr val="000000"/>
                </a:solidFill>
                <a:cs typeface="Arial" charset="0"/>
              </a:rPr>
              <a:t>, https://www.emaze.com/@AIRQLQR/CMOS-LOGIC-FAMILY</a:t>
            </a:r>
            <a:endParaRPr lang="en-US" sz="1100" dirty="0">
              <a:solidFill>
                <a:srgbClr val="000000"/>
              </a:solidFill>
              <a:cs typeface="Arial" charset="0"/>
            </a:endParaRPr>
          </a:p>
        </p:txBody>
      </p:sp>
      <p:sp>
        <p:nvSpPr>
          <p:cNvPr id="12" name="Text Box 11"/>
          <p:cNvSpPr txBox="1">
            <a:spLocks noChangeArrowheads="1"/>
          </p:cNvSpPr>
          <p:nvPr/>
        </p:nvSpPr>
        <p:spPr bwMode="auto">
          <a:xfrm>
            <a:off x="177940" y="2843935"/>
            <a:ext cx="8401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22</a:t>
            </a:r>
            <a:r>
              <a:rPr lang="en-US" dirty="0" smtClean="0">
                <a:solidFill>
                  <a:srgbClr val="000000"/>
                </a:solidFill>
              </a:rPr>
              <a:t>]: </a:t>
            </a:r>
            <a:r>
              <a:rPr lang="hu-HU" dirty="0">
                <a:solidFill>
                  <a:srgbClr val="000000"/>
                </a:solidFill>
              </a:rPr>
              <a:t>NMOS </a:t>
            </a:r>
            <a:r>
              <a:rPr lang="hu-HU" dirty="0" err="1">
                <a:solidFill>
                  <a:srgbClr val="000000"/>
                </a:solidFill>
              </a:rPr>
              <a:t>Inverter</a:t>
            </a:r>
            <a:r>
              <a:rPr lang="hu-HU" dirty="0">
                <a:solidFill>
                  <a:srgbClr val="000000"/>
                </a:solidFill>
              </a:rPr>
              <a:t> </a:t>
            </a:r>
            <a:r>
              <a:rPr lang="hu-HU" dirty="0" err="1">
                <a:solidFill>
                  <a:srgbClr val="000000"/>
                </a:solidFill>
              </a:rPr>
              <a:t>vs</a:t>
            </a:r>
            <a:r>
              <a:rPr lang="hu-HU" dirty="0">
                <a:solidFill>
                  <a:srgbClr val="000000"/>
                </a:solidFill>
              </a:rPr>
              <a:t> CMOS </a:t>
            </a:r>
            <a:r>
              <a:rPr lang="hu-HU" dirty="0" err="1">
                <a:solidFill>
                  <a:srgbClr val="000000"/>
                </a:solidFill>
              </a:rPr>
              <a:t>Inverter</a:t>
            </a:r>
            <a:r>
              <a:rPr lang="hu-HU" dirty="0">
                <a:solidFill>
                  <a:srgbClr val="000000"/>
                </a:solidFill>
              </a:rPr>
              <a:t> -- </a:t>
            </a:r>
            <a:r>
              <a:rPr lang="hu-HU" dirty="0" err="1">
                <a:solidFill>
                  <a:srgbClr val="000000"/>
                </a:solidFill>
              </a:rPr>
              <a:t>transfer</a:t>
            </a:r>
            <a:r>
              <a:rPr lang="hu-HU" dirty="0">
                <a:solidFill>
                  <a:srgbClr val="000000"/>
                </a:solidFill>
              </a:rPr>
              <a:t> </a:t>
            </a:r>
            <a:r>
              <a:rPr lang="hu-HU" dirty="0" err="1" smtClean="0">
                <a:solidFill>
                  <a:srgbClr val="000000"/>
                </a:solidFill>
              </a:rPr>
              <a:t>characteristics</a:t>
            </a:r>
            <a:r>
              <a:rPr lang="hu-HU" dirty="0" smtClean="0">
                <a:solidFill>
                  <a:srgbClr val="000000"/>
                </a:solidFill>
              </a:rPr>
              <a:t>, </a:t>
            </a:r>
            <a:r>
              <a:rPr lang="hu-HU" dirty="0" err="1" smtClean="0">
                <a:solidFill>
                  <a:srgbClr val="000000"/>
                </a:solidFill>
              </a:rPr>
              <a:t>Edaboard</a:t>
            </a:r>
            <a:r>
              <a:rPr lang="hu-HU" dirty="0" smtClean="0">
                <a:solidFill>
                  <a:srgbClr val="000000"/>
                </a:solidFill>
              </a:rPr>
              <a:t>, </a:t>
            </a:r>
            <a:r>
              <a:rPr lang="hu-HU" dirty="0" err="1" smtClean="0">
                <a:solidFill>
                  <a:srgbClr val="000000"/>
                </a:solidFill>
              </a:rPr>
              <a:t>July</a:t>
            </a:r>
            <a:r>
              <a:rPr lang="hu-HU" dirty="0" smtClean="0">
                <a:solidFill>
                  <a:srgbClr val="000000"/>
                </a:solidFill>
              </a:rPr>
              <a:t> 19 2014,</a:t>
            </a:r>
          </a:p>
          <a:p>
            <a:r>
              <a:rPr lang="hu-HU" dirty="0" smtClean="0">
                <a:solidFill>
                  <a:srgbClr val="000000"/>
                </a:solidFill>
              </a:rPr>
              <a:t>          </a:t>
            </a:r>
            <a:r>
              <a:rPr lang="en-US" dirty="0" smtClean="0">
                <a:solidFill>
                  <a:srgbClr val="000000"/>
                </a:solidFill>
              </a:rPr>
              <a:t>http</a:t>
            </a:r>
            <a:r>
              <a:rPr lang="en-US" dirty="0">
                <a:solidFill>
                  <a:srgbClr val="000000"/>
                </a:solidFill>
              </a:rPr>
              <a:t>://www.edaboard.com/thread319744.html</a:t>
            </a:r>
          </a:p>
        </p:txBody>
      </p:sp>
      <p:sp>
        <p:nvSpPr>
          <p:cNvPr id="26" name="Text Box 11"/>
          <p:cNvSpPr txBox="1">
            <a:spLocks noChangeArrowheads="1"/>
          </p:cNvSpPr>
          <p:nvPr/>
        </p:nvSpPr>
        <p:spPr bwMode="auto">
          <a:xfrm>
            <a:off x="187465" y="3457575"/>
            <a:ext cx="71307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23</a:t>
            </a:r>
            <a:r>
              <a:rPr lang="en-US" dirty="0" smtClean="0">
                <a:solidFill>
                  <a:srgbClr val="000000"/>
                </a:solidFill>
              </a:rPr>
              <a:t>]: </a:t>
            </a:r>
            <a:r>
              <a:rPr lang="hu-HU" altLang="en-US" dirty="0" err="1">
                <a:solidFill>
                  <a:srgbClr val="000000"/>
                </a:solidFill>
              </a:rPr>
              <a:t>Wikipedia</a:t>
            </a:r>
            <a:r>
              <a:rPr lang="hu-HU" altLang="en-US" dirty="0">
                <a:solidFill>
                  <a:srgbClr val="000000"/>
                </a:solidFill>
              </a:rPr>
              <a:t>, 32 </a:t>
            </a:r>
            <a:r>
              <a:rPr lang="hu-HU" altLang="en-US" dirty="0" err="1" smtClean="0">
                <a:solidFill>
                  <a:srgbClr val="000000"/>
                </a:solidFill>
              </a:rPr>
              <a:t>nanometer</a:t>
            </a:r>
            <a:r>
              <a:rPr lang="hu-HU" altLang="en-US" dirty="0">
                <a:solidFill>
                  <a:srgbClr val="000000"/>
                </a:solidFill>
              </a:rPr>
              <a:t>, https://</a:t>
            </a:r>
            <a:r>
              <a:rPr lang="hu-HU" altLang="en-US" dirty="0" smtClean="0">
                <a:solidFill>
                  <a:srgbClr val="000000"/>
                </a:solidFill>
              </a:rPr>
              <a:t>en.wikipedia.org/wiki/32_nanometer</a:t>
            </a:r>
            <a:endParaRPr lang="hu-HU" altLang="en-US" dirty="0">
              <a:solidFill>
                <a:srgbClr val="000000"/>
              </a:solidFill>
            </a:endParaRPr>
          </a:p>
        </p:txBody>
      </p:sp>
      <p:sp>
        <p:nvSpPr>
          <p:cNvPr id="19" name="Text Box 11"/>
          <p:cNvSpPr txBox="1">
            <a:spLocks noChangeArrowheads="1"/>
          </p:cNvSpPr>
          <p:nvPr/>
        </p:nvSpPr>
        <p:spPr bwMode="auto">
          <a:xfrm>
            <a:off x="177940" y="3847855"/>
            <a:ext cx="90115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0"/>
              </a:spcBef>
              <a:buFontTx/>
              <a:buNone/>
            </a:pPr>
            <a:r>
              <a:rPr lang="en-US" dirty="0" smtClean="0">
                <a:solidFill>
                  <a:srgbClr val="000000"/>
                </a:solidFill>
              </a:rPr>
              <a:t>[</a:t>
            </a:r>
            <a:r>
              <a:rPr lang="hu-HU" dirty="0" smtClean="0">
                <a:solidFill>
                  <a:srgbClr val="000000"/>
                </a:solidFill>
              </a:rPr>
              <a:t>24</a:t>
            </a:r>
            <a:r>
              <a:rPr lang="en-US" dirty="0" smtClean="0">
                <a:solidFill>
                  <a:srgbClr val="000000"/>
                </a:solidFill>
              </a:rPr>
              <a:t>]: </a:t>
            </a:r>
            <a:r>
              <a:rPr lang="en-US" altLang="en-US" dirty="0" err="1">
                <a:solidFill>
                  <a:srgbClr val="000000"/>
                </a:solidFill>
                <a:cs typeface="Times New Roman" panose="02020603050405020304" pitchFamily="18" charset="0"/>
              </a:rPr>
              <a:t>Singhal</a:t>
            </a:r>
            <a:r>
              <a:rPr lang="en-US" altLang="en-US" dirty="0">
                <a:solidFill>
                  <a:srgbClr val="000000"/>
                </a:solidFill>
                <a:cs typeface="Times New Roman" panose="02020603050405020304" pitchFamily="18" charset="0"/>
              </a:rPr>
              <a:t> R., </a:t>
            </a:r>
            <a:r>
              <a:rPr lang="en-US" altLang="en-US" dirty="0">
                <a:solidFill>
                  <a:srgbClr val="000000"/>
                </a:solidFill>
                <a:latin typeface="Times New Roman" panose="02020603050405020304" pitchFamily="18" charset="0"/>
                <a:cs typeface="Times New Roman" panose="02020603050405020304" pitchFamily="18" charset="0"/>
              </a:rPr>
              <a:t>“</a:t>
            </a:r>
            <a:r>
              <a:rPr lang="en-US" altLang="en-US" dirty="0">
                <a:solidFill>
                  <a:srgbClr val="000000"/>
                </a:solidFill>
                <a:cs typeface="Times New Roman" panose="02020603050405020304" pitchFamily="18" charset="0"/>
              </a:rPr>
              <a:t>Next Generation Intel Microarchitecture (Nehalem) Family: Architecture Insight</a:t>
            </a:r>
          </a:p>
          <a:p>
            <a:pPr eaLnBrk="1" hangingPunct="1">
              <a:spcBef>
                <a:spcPct val="0"/>
              </a:spcBef>
              <a:buFontTx/>
              <a:buNone/>
            </a:pPr>
            <a:r>
              <a:rPr lang="en-US" altLang="en-US" dirty="0">
                <a:solidFill>
                  <a:srgbClr val="000000"/>
                </a:solidFill>
                <a:cs typeface="Times New Roman" panose="02020603050405020304" pitchFamily="18" charset="0"/>
              </a:rPr>
              <a:t>          </a:t>
            </a:r>
            <a:r>
              <a:rPr lang="hu-HU" altLang="en-US" dirty="0" smtClean="0">
                <a:solidFill>
                  <a:srgbClr val="000000"/>
                </a:solidFill>
                <a:cs typeface="Times New Roman" panose="02020603050405020304" pitchFamily="18" charset="0"/>
              </a:rPr>
              <a:t> </a:t>
            </a:r>
            <a:r>
              <a:rPr lang="en-US" altLang="en-US" dirty="0" smtClean="0">
                <a:solidFill>
                  <a:srgbClr val="000000"/>
                </a:solidFill>
                <a:cs typeface="Times New Roman" panose="02020603050405020304" pitchFamily="18" charset="0"/>
              </a:rPr>
              <a:t>and </a:t>
            </a:r>
            <a:r>
              <a:rPr lang="en-US" altLang="en-US" dirty="0">
                <a:solidFill>
                  <a:srgbClr val="000000"/>
                </a:solidFill>
                <a:cs typeface="Times New Roman" panose="02020603050405020304" pitchFamily="18" charset="0"/>
              </a:rPr>
              <a:t>Power Management, IDF </a:t>
            </a:r>
            <a:r>
              <a:rPr lang="en-US" altLang="en-US" dirty="0" err="1">
                <a:solidFill>
                  <a:srgbClr val="000000"/>
                </a:solidFill>
                <a:cs typeface="Times New Roman" panose="02020603050405020304" pitchFamily="18" charset="0"/>
              </a:rPr>
              <a:t>Taipeh</a:t>
            </a:r>
            <a:r>
              <a:rPr lang="en-US" altLang="en-US" dirty="0">
                <a:solidFill>
                  <a:srgbClr val="000000"/>
                </a:solidFill>
                <a:cs typeface="Times New Roman" panose="02020603050405020304" pitchFamily="18" charset="0"/>
              </a:rPr>
              <a:t>, Oct. 2008, http://intel.wingateweb.com/taiwan08/</a:t>
            </a:r>
          </a:p>
          <a:p>
            <a:pPr eaLnBrk="1" hangingPunct="1">
              <a:spcBef>
                <a:spcPct val="0"/>
              </a:spcBef>
              <a:buFontTx/>
              <a:buNone/>
            </a:pPr>
            <a:r>
              <a:rPr lang="en-US" altLang="en-US" dirty="0">
                <a:solidFill>
                  <a:srgbClr val="000000"/>
                </a:solidFill>
                <a:cs typeface="Times New Roman" panose="02020603050405020304" pitchFamily="18" charset="0"/>
              </a:rPr>
              <a:t>           published/sessions/TPTS001/FA08%20IDFTaipei_TPTS001_100.pdf</a:t>
            </a:r>
          </a:p>
        </p:txBody>
      </p:sp>
      <p:sp>
        <p:nvSpPr>
          <p:cNvPr id="16" name="Text Box 11"/>
          <p:cNvSpPr txBox="1">
            <a:spLocks noChangeArrowheads="1"/>
          </p:cNvSpPr>
          <p:nvPr/>
        </p:nvSpPr>
        <p:spPr bwMode="auto">
          <a:xfrm>
            <a:off x="177940" y="4663185"/>
            <a:ext cx="87828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25</a:t>
            </a:r>
            <a:r>
              <a:rPr lang="en-US" dirty="0" smtClean="0">
                <a:solidFill>
                  <a:srgbClr val="000000"/>
                </a:solidFill>
              </a:rPr>
              <a:t>]: </a:t>
            </a:r>
            <a:r>
              <a:rPr lang="hu-HU" dirty="0" err="1" smtClean="0">
                <a:solidFill>
                  <a:srgbClr val="000000"/>
                </a:solidFill>
              </a:rPr>
              <a:t>Woo</a:t>
            </a:r>
            <a:r>
              <a:rPr lang="hu-HU" dirty="0" smtClean="0">
                <a:solidFill>
                  <a:srgbClr val="000000"/>
                </a:solidFill>
              </a:rPr>
              <a:t> NS., Samsung System LSI Business, 2013,</a:t>
            </a:r>
          </a:p>
          <a:p>
            <a:r>
              <a:rPr lang="hu-HU" dirty="0" smtClean="0">
                <a:solidFill>
                  <a:srgbClr val="000000"/>
                </a:solidFill>
              </a:rPr>
              <a:t>          </a:t>
            </a:r>
            <a:r>
              <a:rPr lang="en-US" dirty="0" smtClean="0">
                <a:solidFill>
                  <a:srgbClr val="000000"/>
                </a:solidFill>
              </a:rPr>
              <a:t>http</a:t>
            </a:r>
            <a:r>
              <a:rPr lang="en-US" dirty="0">
                <a:solidFill>
                  <a:srgbClr val="000000"/>
                </a:solidFill>
              </a:rPr>
              <a:t>://</a:t>
            </a:r>
            <a:r>
              <a:rPr lang="en-US" dirty="0" smtClean="0">
                <a:solidFill>
                  <a:srgbClr val="000000"/>
                </a:solidFill>
              </a:rPr>
              <a:t>www.slideshare.net/fullscreen/bassilis/samsung-analyst-day-2013-slsi-namsung-</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woo-</a:t>
            </a:r>
            <a:r>
              <a:rPr lang="en-US" dirty="0" err="1" smtClean="0">
                <a:solidFill>
                  <a:srgbClr val="000000"/>
                </a:solidFill>
              </a:rPr>
              <a:t>samsung</a:t>
            </a:r>
            <a:r>
              <a:rPr lang="en-US" dirty="0" smtClean="0">
                <a:solidFill>
                  <a:srgbClr val="000000"/>
                </a:solidFill>
              </a:rPr>
              <a:t>-system-</a:t>
            </a:r>
            <a:r>
              <a:rPr lang="en-US" dirty="0" err="1" smtClean="0">
                <a:solidFill>
                  <a:srgbClr val="000000"/>
                </a:solidFill>
              </a:rPr>
              <a:t>lsi</a:t>
            </a:r>
            <a:r>
              <a:rPr lang="en-US" dirty="0" smtClean="0">
                <a:solidFill>
                  <a:srgbClr val="000000"/>
                </a:solidFill>
              </a:rPr>
              <a:t>-business/15</a:t>
            </a:r>
            <a:endParaRPr lang="en-US" dirty="0">
              <a:solidFill>
                <a:srgbClr val="000000"/>
              </a:solidFill>
            </a:endParaRPr>
          </a:p>
        </p:txBody>
      </p:sp>
      <p:sp>
        <p:nvSpPr>
          <p:cNvPr id="11" name="Text Box 11"/>
          <p:cNvSpPr txBox="1">
            <a:spLocks noChangeArrowheads="1"/>
          </p:cNvSpPr>
          <p:nvPr/>
        </p:nvSpPr>
        <p:spPr bwMode="auto">
          <a:xfrm>
            <a:off x="173655" y="5473331"/>
            <a:ext cx="88154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26</a:t>
            </a:r>
            <a:r>
              <a:rPr lang="en-US" dirty="0" smtClean="0">
                <a:solidFill>
                  <a:srgbClr val="000000"/>
                </a:solidFill>
              </a:rPr>
              <a:t>]: </a:t>
            </a:r>
            <a:r>
              <a:rPr lang="hu-HU" dirty="0" err="1" smtClean="0">
                <a:solidFill>
                  <a:srgbClr val="000000"/>
                </a:solidFill>
              </a:rPr>
              <a:t>Dennard</a:t>
            </a:r>
            <a:r>
              <a:rPr lang="hu-HU" dirty="0" smtClean="0">
                <a:solidFill>
                  <a:srgbClr val="000000"/>
                </a:solidFill>
              </a:rPr>
              <a:t> R.H., </a:t>
            </a:r>
            <a:r>
              <a:rPr lang="hu-HU" dirty="0" err="1" smtClean="0">
                <a:solidFill>
                  <a:srgbClr val="000000"/>
                </a:solidFill>
              </a:rPr>
              <a:t>Gaensslen</a:t>
            </a:r>
            <a:r>
              <a:rPr lang="hu-HU" dirty="0" smtClean="0">
                <a:solidFill>
                  <a:srgbClr val="000000"/>
                </a:solidFill>
              </a:rPr>
              <a:t> F.H., et </a:t>
            </a:r>
            <a:r>
              <a:rPr lang="hu-HU" dirty="0" err="1" smtClean="0">
                <a:solidFill>
                  <a:srgbClr val="000000"/>
                </a:solidFill>
              </a:rPr>
              <a:t>al</a:t>
            </a:r>
            <a:r>
              <a:rPr lang="hu-HU" dirty="0" smtClean="0">
                <a:solidFill>
                  <a:srgbClr val="000000"/>
                </a:solidFill>
              </a:rPr>
              <a:t>., </a:t>
            </a:r>
            <a:r>
              <a:rPr lang="en-US" dirty="0" smtClean="0"/>
              <a:t>Design </a:t>
            </a:r>
            <a:r>
              <a:rPr lang="en-US" dirty="0"/>
              <a:t>of Ion-Implanted MOSFET’S with</a:t>
            </a:r>
            <a:r>
              <a:rPr lang="hu-HU" dirty="0"/>
              <a:t> </a:t>
            </a:r>
            <a:r>
              <a:rPr lang="en-US" dirty="0"/>
              <a:t>Very Small </a:t>
            </a:r>
            <a:endParaRPr lang="hu-HU" dirty="0" smtClean="0"/>
          </a:p>
          <a:p>
            <a:r>
              <a:rPr lang="hu-HU" dirty="0"/>
              <a:t> </a:t>
            </a:r>
            <a:r>
              <a:rPr lang="hu-HU" dirty="0" smtClean="0"/>
              <a:t>         </a:t>
            </a:r>
            <a:r>
              <a:rPr lang="en-US" dirty="0" smtClean="0"/>
              <a:t>Physical Dimensions</a:t>
            </a:r>
            <a:r>
              <a:rPr lang="hu-HU" dirty="0" smtClean="0"/>
              <a:t>, IEEE Journal of </a:t>
            </a:r>
            <a:r>
              <a:rPr lang="hu-HU" dirty="0" err="1" smtClean="0"/>
              <a:t>Solid</a:t>
            </a:r>
            <a:r>
              <a:rPr lang="hu-HU" dirty="0" smtClean="0"/>
              <a:t> </a:t>
            </a:r>
            <a:r>
              <a:rPr lang="hu-HU" dirty="0" err="1" smtClean="0"/>
              <a:t>State</a:t>
            </a:r>
            <a:r>
              <a:rPr lang="hu-HU" dirty="0" smtClean="0"/>
              <a:t> </a:t>
            </a:r>
            <a:r>
              <a:rPr lang="hu-HU" dirty="0" err="1" smtClean="0"/>
              <a:t>Circuits</a:t>
            </a:r>
            <a:r>
              <a:rPr lang="hu-HU" dirty="0" smtClean="0"/>
              <a:t>, </a:t>
            </a:r>
            <a:r>
              <a:rPr lang="hu-HU" dirty="0" err="1" smtClean="0"/>
              <a:t>Oct</a:t>
            </a:r>
            <a:r>
              <a:rPr lang="hu-HU" dirty="0" smtClean="0"/>
              <a:t>. 1974,</a:t>
            </a:r>
          </a:p>
          <a:p>
            <a:r>
              <a:rPr lang="hu-HU" dirty="0" smtClean="0"/>
              <a:t>          </a:t>
            </a:r>
            <a:r>
              <a:rPr lang="en-US" dirty="0" smtClean="0"/>
              <a:t>http</a:t>
            </a:r>
            <a:r>
              <a:rPr lang="en-US" dirty="0"/>
              <a:t>://www.eng.auburn.edu/~</a:t>
            </a:r>
            <a:r>
              <a:rPr lang="en-US" dirty="0" smtClean="0"/>
              <a:t>agrawvd/COURSE/READING/LOWP/Design%20of%20ion-</a:t>
            </a:r>
            <a:endParaRPr lang="hu-HU" dirty="0" smtClean="0"/>
          </a:p>
          <a:p>
            <a:r>
              <a:rPr lang="hu-HU" dirty="0"/>
              <a:t> </a:t>
            </a:r>
            <a:r>
              <a:rPr lang="hu-HU" dirty="0" smtClean="0"/>
              <a:t>         </a:t>
            </a:r>
            <a:r>
              <a:rPr lang="en-US" dirty="0" smtClean="0"/>
              <a:t>implanted%20MOSFETs%20with%20very%20small%20physical%20dimensions.pdf</a:t>
            </a:r>
            <a:endParaRPr lang="en-US" dirty="0"/>
          </a:p>
        </p:txBody>
      </p:sp>
    </p:spTree>
    <p:extLst>
      <p:ext uri="{BB962C8B-B14F-4D97-AF65-F5344CB8AC3E}">
        <p14:creationId xmlns:p14="http://schemas.microsoft.com/office/powerpoint/2010/main" val="36611354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7. </a:t>
            </a:r>
            <a:r>
              <a:rPr lang="en-US" dirty="0" smtClean="0">
                <a:solidFill>
                  <a:srgbClr val="FFFFFF"/>
                </a:solidFill>
              </a:rPr>
              <a:t>References (</a:t>
            </a:r>
            <a:r>
              <a:rPr lang="hu-HU" dirty="0">
                <a:solidFill>
                  <a:srgbClr val="FFFFFF"/>
                </a:solidFill>
              </a:rPr>
              <a:t>4</a:t>
            </a:r>
            <a:r>
              <a:rPr lang="en-US" dirty="0" smtClean="0">
                <a:solidFill>
                  <a:srgbClr val="FFFFFF"/>
                </a:solidFill>
              </a:rPr>
              <a:t>)</a:t>
            </a:r>
          </a:p>
        </p:txBody>
      </p:sp>
      <p:sp>
        <p:nvSpPr>
          <p:cNvPr id="138244" name="Text Box 11"/>
          <p:cNvSpPr txBox="1">
            <a:spLocks noChangeArrowheads="1"/>
          </p:cNvSpPr>
          <p:nvPr/>
        </p:nvSpPr>
        <p:spPr bwMode="auto">
          <a:xfrm>
            <a:off x="176213" y="1252330"/>
            <a:ext cx="58128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28</a:t>
            </a:r>
            <a:r>
              <a:rPr lang="en-US" dirty="0" smtClean="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High-</a:t>
            </a:r>
            <a:r>
              <a:rPr lang="el-GR" dirty="0">
                <a:solidFill>
                  <a:srgbClr val="000000"/>
                </a:solidFill>
              </a:rPr>
              <a:t>κ </a:t>
            </a:r>
            <a:r>
              <a:rPr lang="hu-HU" dirty="0" err="1" smtClean="0">
                <a:solidFill>
                  <a:srgbClr val="000000"/>
                </a:solidFill>
              </a:rPr>
              <a:t>dielectric</a:t>
            </a:r>
            <a:r>
              <a:rPr lang="hu-HU" dirty="0" smtClean="0">
                <a:solidFill>
                  <a:srgbClr val="000000"/>
                </a:solidFill>
              </a:rPr>
              <a:t>,</a:t>
            </a:r>
          </a:p>
          <a:p>
            <a:r>
              <a:rPr lang="hu-HU" dirty="0" smtClean="0">
                <a:solidFill>
                  <a:srgbClr val="000000"/>
                </a:solidFill>
              </a:rPr>
              <a:t>          </a:t>
            </a:r>
            <a:r>
              <a:rPr lang="en-US" dirty="0" smtClean="0">
                <a:solidFill>
                  <a:srgbClr val="000000"/>
                </a:solidFill>
              </a:rPr>
              <a:t>https</a:t>
            </a:r>
            <a:r>
              <a:rPr lang="en-US" dirty="0">
                <a:solidFill>
                  <a:srgbClr val="000000"/>
                </a:solidFill>
              </a:rPr>
              <a:t>://en.wikipedia.org/wiki/High-%CE%BA_dielectric</a:t>
            </a:r>
          </a:p>
        </p:txBody>
      </p:sp>
      <p:sp>
        <p:nvSpPr>
          <p:cNvPr id="139271" name="Text Box 11"/>
          <p:cNvSpPr txBox="1">
            <a:spLocks noChangeArrowheads="1"/>
          </p:cNvSpPr>
          <p:nvPr/>
        </p:nvSpPr>
        <p:spPr bwMode="auto">
          <a:xfrm>
            <a:off x="176213" y="1844300"/>
            <a:ext cx="85754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29</a:t>
            </a:r>
            <a:r>
              <a:rPr lang="en-US" dirty="0" smtClean="0">
                <a:solidFill>
                  <a:srgbClr val="000000"/>
                </a:solidFill>
              </a:rPr>
              <a:t>]: </a:t>
            </a:r>
            <a:r>
              <a:rPr lang="hu-HU" dirty="0" err="1">
                <a:solidFill>
                  <a:srgbClr val="000000"/>
                </a:solidFill>
              </a:rPr>
              <a:t>Misra</a:t>
            </a:r>
            <a:r>
              <a:rPr lang="hu-HU" dirty="0">
                <a:solidFill>
                  <a:srgbClr val="000000"/>
                </a:solidFill>
              </a:rPr>
              <a:t> D., </a:t>
            </a:r>
            <a:r>
              <a:rPr lang="hu-HU" dirty="0" err="1">
                <a:solidFill>
                  <a:srgbClr val="000000"/>
                </a:solidFill>
              </a:rPr>
              <a:t>Iwai</a:t>
            </a:r>
            <a:r>
              <a:rPr lang="hu-HU" dirty="0">
                <a:solidFill>
                  <a:srgbClr val="000000"/>
                </a:solidFill>
              </a:rPr>
              <a:t> H., </a:t>
            </a:r>
            <a:r>
              <a:rPr lang="hu-HU" dirty="0" err="1">
                <a:solidFill>
                  <a:srgbClr val="000000"/>
                </a:solidFill>
              </a:rPr>
              <a:t>Wong</a:t>
            </a:r>
            <a:r>
              <a:rPr lang="hu-HU" dirty="0">
                <a:solidFill>
                  <a:srgbClr val="000000"/>
                </a:solidFill>
              </a:rPr>
              <a:t> </a:t>
            </a:r>
            <a:r>
              <a:rPr lang="hu-HU" dirty="0" err="1">
                <a:solidFill>
                  <a:srgbClr val="000000"/>
                </a:solidFill>
              </a:rPr>
              <a:t>H</a:t>
            </a:r>
            <a:r>
              <a:rPr lang="hu-HU" dirty="0">
                <a:solidFill>
                  <a:srgbClr val="000000"/>
                </a:solidFill>
              </a:rPr>
              <a:t>., </a:t>
            </a:r>
            <a:r>
              <a:rPr lang="hu-HU" dirty="0" err="1" smtClean="0">
                <a:solidFill>
                  <a:srgbClr val="000000"/>
                </a:solidFill>
              </a:rPr>
              <a:t>High-k</a:t>
            </a:r>
            <a:r>
              <a:rPr lang="hu-HU" dirty="0" smtClean="0">
                <a:solidFill>
                  <a:srgbClr val="000000"/>
                </a:solidFill>
              </a:rPr>
              <a:t> Gate </a:t>
            </a:r>
            <a:r>
              <a:rPr lang="hu-HU" dirty="0" err="1" smtClean="0">
                <a:solidFill>
                  <a:srgbClr val="000000"/>
                </a:solidFill>
              </a:rPr>
              <a:t>Dielectrics</a:t>
            </a:r>
            <a:r>
              <a:rPr lang="hu-HU" dirty="0" smtClean="0">
                <a:solidFill>
                  <a:srgbClr val="000000"/>
                </a:solidFill>
              </a:rPr>
              <a:t>, </a:t>
            </a:r>
            <a:r>
              <a:rPr lang="hu-HU" dirty="0"/>
              <a:t>The </a:t>
            </a:r>
            <a:r>
              <a:rPr lang="hu-HU" dirty="0" err="1"/>
              <a:t>Electrochemical</a:t>
            </a:r>
            <a:r>
              <a:rPr lang="hu-HU" dirty="0"/>
              <a:t> </a:t>
            </a:r>
            <a:r>
              <a:rPr lang="hu-HU" dirty="0" smtClean="0"/>
              <a:t>Society, 2005,</a:t>
            </a:r>
          </a:p>
          <a:p>
            <a:r>
              <a:rPr lang="hu-HU" dirty="0" smtClean="0">
                <a:solidFill>
                  <a:srgbClr val="000000"/>
                </a:solidFill>
              </a:rPr>
              <a:t>          </a:t>
            </a:r>
            <a:r>
              <a:rPr lang="en-US" dirty="0" smtClean="0">
                <a:solidFill>
                  <a:srgbClr val="000000"/>
                </a:solidFill>
              </a:rPr>
              <a:t>https</a:t>
            </a:r>
            <a:r>
              <a:rPr lang="en-US" dirty="0">
                <a:solidFill>
                  <a:srgbClr val="000000"/>
                </a:solidFill>
              </a:rPr>
              <a:t>://www.electrochem.org/dl/interface/sum/sum05/IF08-05_Pg30-34.pdf</a:t>
            </a:r>
            <a:endParaRPr lang="en-US" dirty="0" smtClean="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27</a:t>
            </a:r>
            <a:r>
              <a:rPr lang="en-US" sz="1400" dirty="0" smtClean="0">
                <a:solidFill>
                  <a:srgbClr val="000000"/>
                </a:solidFill>
              </a:rPr>
              <a:t>]: </a:t>
            </a:r>
            <a:r>
              <a:rPr lang="hu-HU" altLang="en-US" sz="1400" dirty="0" err="1" smtClean="0">
                <a:solidFill>
                  <a:srgbClr val="000000"/>
                </a:solidFill>
              </a:rPr>
              <a:t>Walden</a:t>
            </a:r>
            <a:r>
              <a:rPr lang="hu-HU" altLang="en-US" sz="1400" dirty="0" smtClean="0">
                <a:solidFill>
                  <a:srgbClr val="000000"/>
                </a:solidFill>
              </a:rPr>
              <a:t> J., </a:t>
            </a:r>
            <a:r>
              <a:rPr lang="en-US" altLang="en-US" sz="1400" dirty="0">
                <a:solidFill>
                  <a:srgbClr val="000000"/>
                </a:solidFill>
              </a:rPr>
              <a:t>90 nm and </a:t>
            </a:r>
            <a:r>
              <a:rPr lang="en-US" altLang="en-US" sz="1400" dirty="0" smtClean="0">
                <a:solidFill>
                  <a:srgbClr val="000000"/>
                </a:solidFill>
              </a:rPr>
              <a:t>Beyond:</a:t>
            </a:r>
            <a:r>
              <a:rPr lang="hu-HU" altLang="en-US" sz="1400" dirty="0">
                <a:solidFill>
                  <a:srgbClr val="000000"/>
                </a:solidFill>
              </a:rPr>
              <a:t> </a:t>
            </a:r>
            <a:r>
              <a:rPr lang="en-US" altLang="en-US" sz="1400" dirty="0" smtClean="0">
                <a:solidFill>
                  <a:srgbClr val="000000"/>
                </a:solidFill>
              </a:rPr>
              <a:t>Moore's </a:t>
            </a:r>
            <a:r>
              <a:rPr lang="en-US" altLang="en-US" sz="1400" dirty="0">
                <a:solidFill>
                  <a:srgbClr val="000000"/>
                </a:solidFill>
              </a:rPr>
              <a:t>Law and </a:t>
            </a:r>
            <a:r>
              <a:rPr lang="en-US" altLang="en-US" sz="1400" dirty="0" smtClean="0">
                <a:solidFill>
                  <a:srgbClr val="000000"/>
                </a:solidFill>
              </a:rPr>
              <a:t>More</a:t>
            </a:r>
            <a:r>
              <a:rPr lang="hu-HU" altLang="en-US" sz="1400" dirty="0" smtClean="0">
                <a:solidFill>
                  <a:srgbClr val="000000"/>
                </a:solidFill>
              </a:rPr>
              <a:t>, 2002,</a:t>
            </a:r>
          </a:p>
          <a:p>
            <a:r>
              <a:rPr lang="hu-HU" altLang="en-US" sz="1400" dirty="0" smtClean="0">
                <a:solidFill>
                  <a:srgbClr val="000000"/>
                </a:solidFill>
              </a:rPr>
              <a:t>          </a:t>
            </a:r>
            <a:r>
              <a:rPr lang="en-US" altLang="en-US" sz="1400" dirty="0" smtClean="0">
                <a:solidFill>
                  <a:srgbClr val="000000"/>
                </a:solidFill>
              </a:rPr>
              <a:t>http</a:t>
            </a:r>
            <a:r>
              <a:rPr lang="en-US" altLang="en-US" sz="1400" dirty="0">
                <a:solidFill>
                  <a:srgbClr val="000000"/>
                </a:solidFill>
              </a:rPr>
              <a:t>://www.eet.bme.hu/~mizsei/Nanoelektronika/vlsifuture03.pdf </a:t>
            </a:r>
          </a:p>
        </p:txBody>
      </p:sp>
      <p:sp>
        <p:nvSpPr>
          <p:cNvPr id="13" name="Text Box 11"/>
          <p:cNvSpPr txBox="1">
            <a:spLocks noChangeArrowheads="1"/>
          </p:cNvSpPr>
          <p:nvPr/>
        </p:nvSpPr>
        <p:spPr bwMode="auto">
          <a:xfrm>
            <a:off x="187465" y="2448415"/>
            <a:ext cx="82125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0"/>
              </a:spcBef>
              <a:buClr>
                <a:srgbClr val="000000"/>
              </a:buClr>
              <a:buFontTx/>
              <a:buNone/>
            </a:pPr>
            <a:r>
              <a:rPr lang="en-US" dirty="0" smtClean="0">
                <a:solidFill>
                  <a:srgbClr val="000000"/>
                </a:solidFill>
              </a:rPr>
              <a:t>[</a:t>
            </a:r>
            <a:r>
              <a:rPr lang="hu-HU" dirty="0" smtClean="0">
                <a:solidFill>
                  <a:srgbClr val="000000"/>
                </a:solidFill>
              </a:rPr>
              <a:t>30</a:t>
            </a:r>
            <a:r>
              <a:rPr lang="en-US" dirty="0" smtClean="0">
                <a:solidFill>
                  <a:srgbClr val="000000"/>
                </a:solidFill>
              </a:rPr>
              <a:t>]: </a:t>
            </a:r>
            <a:r>
              <a:rPr lang="en-US" altLang="en-US" dirty="0">
                <a:solidFill>
                  <a:srgbClr val="000000"/>
                </a:solidFill>
              </a:rPr>
              <a:t>Kim N. S. et al., „Leakage Current: Moore’s Law Meets Static Power”, Computer</a:t>
            </a:r>
            <a:r>
              <a:rPr lang="en-US" altLang="en-US" dirty="0" smtClean="0">
                <a:solidFill>
                  <a:srgbClr val="000000"/>
                </a:solidFill>
              </a:rPr>
              <a:t>, </a:t>
            </a:r>
            <a:endParaRPr lang="en-US" altLang="en-US" dirty="0">
              <a:solidFill>
                <a:srgbClr val="000000"/>
              </a:solidFill>
            </a:endParaRPr>
          </a:p>
          <a:p>
            <a:pPr eaLnBrk="1" hangingPunct="1">
              <a:spcBef>
                <a:spcPct val="0"/>
              </a:spcBef>
              <a:buClr>
                <a:srgbClr val="000000"/>
              </a:buClr>
              <a:buFontTx/>
              <a:buNone/>
            </a:pPr>
            <a:r>
              <a:rPr lang="en-US" altLang="en-US" dirty="0">
                <a:solidFill>
                  <a:srgbClr val="000000"/>
                </a:solidFill>
              </a:rPr>
              <a:t>          </a:t>
            </a:r>
            <a:r>
              <a:rPr lang="en-US" altLang="en-US" dirty="0" smtClean="0">
                <a:solidFill>
                  <a:srgbClr val="000000"/>
                </a:solidFill>
              </a:rPr>
              <a:t>Dec</a:t>
            </a:r>
            <a:r>
              <a:rPr lang="en-US" altLang="en-US" dirty="0">
                <a:solidFill>
                  <a:srgbClr val="000000"/>
                </a:solidFill>
              </a:rPr>
              <a:t>. 2003, pp. 68-75.</a:t>
            </a:r>
          </a:p>
        </p:txBody>
      </p:sp>
      <p:sp>
        <p:nvSpPr>
          <p:cNvPr id="12" name="Text Box 11"/>
          <p:cNvSpPr txBox="1">
            <a:spLocks noChangeArrowheads="1"/>
          </p:cNvSpPr>
          <p:nvPr/>
        </p:nvSpPr>
        <p:spPr bwMode="auto">
          <a:xfrm>
            <a:off x="177940" y="3059845"/>
            <a:ext cx="80229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0"/>
              </a:spcBef>
              <a:buFontTx/>
              <a:buNone/>
            </a:pPr>
            <a:r>
              <a:rPr lang="en-US" dirty="0" smtClean="0">
                <a:solidFill>
                  <a:srgbClr val="000000"/>
                </a:solidFill>
              </a:rPr>
              <a:t>[</a:t>
            </a:r>
            <a:r>
              <a:rPr lang="hu-HU" dirty="0" smtClean="0">
                <a:solidFill>
                  <a:srgbClr val="000000"/>
                </a:solidFill>
              </a:rPr>
              <a:t>31</a:t>
            </a:r>
            <a:r>
              <a:rPr lang="en-US" dirty="0" smtClean="0">
                <a:solidFill>
                  <a:srgbClr val="000000"/>
                </a:solidFill>
              </a:rPr>
              <a:t>]: </a:t>
            </a:r>
            <a:r>
              <a:rPr lang="en-US" altLang="en-US" dirty="0">
                <a:solidFill>
                  <a:srgbClr val="000000"/>
                </a:solidFill>
              </a:rPr>
              <a:t>Bohr M., Mistry K., Smith S., “Intel Demonstrates High-k + Metal Gate Transistor</a:t>
            </a:r>
          </a:p>
          <a:p>
            <a:pPr eaLnBrk="1" hangingPunct="1">
              <a:spcBef>
                <a:spcPct val="0"/>
              </a:spcBef>
              <a:buFontTx/>
              <a:buNone/>
            </a:pPr>
            <a:r>
              <a:rPr lang="en-US" altLang="en-US" dirty="0">
                <a:solidFill>
                  <a:srgbClr val="000000"/>
                </a:solidFill>
              </a:rPr>
              <a:t>          </a:t>
            </a:r>
            <a:r>
              <a:rPr lang="hu-HU" altLang="en-US" dirty="0" smtClean="0">
                <a:solidFill>
                  <a:srgbClr val="000000"/>
                </a:solidFill>
              </a:rPr>
              <a:t> </a:t>
            </a:r>
            <a:r>
              <a:rPr lang="en-US" altLang="en-US" dirty="0" smtClean="0">
                <a:solidFill>
                  <a:srgbClr val="000000"/>
                </a:solidFill>
              </a:rPr>
              <a:t>Breakthrough </a:t>
            </a:r>
            <a:r>
              <a:rPr lang="en-US" altLang="en-US" dirty="0">
                <a:solidFill>
                  <a:srgbClr val="000000"/>
                </a:solidFill>
              </a:rPr>
              <a:t>in 45 nm Microprocessors,”, Intel, Jan. 2007,</a:t>
            </a:r>
          </a:p>
          <a:p>
            <a:pPr eaLnBrk="1" hangingPunct="1">
              <a:spcBef>
                <a:spcPct val="0"/>
              </a:spcBef>
              <a:buFontTx/>
              <a:buNone/>
            </a:pPr>
            <a:r>
              <a:rPr lang="en-US" altLang="en-US" dirty="0">
                <a:solidFill>
                  <a:srgbClr val="000000"/>
                </a:solidFill>
              </a:rPr>
              <a:t>           </a:t>
            </a:r>
            <a:r>
              <a:rPr lang="en-US" altLang="en-US" dirty="0" smtClean="0">
                <a:solidFill>
                  <a:srgbClr val="000000"/>
                </a:solidFill>
              </a:rPr>
              <a:t>http</a:t>
            </a:r>
            <a:r>
              <a:rPr lang="en-US" altLang="en-US" dirty="0">
                <a:solidFill>
                  <a:srgbClr val="000000"/>
                </a:solidFill>
              </a:rPr>
              <a:t>://download.intel.com/pressroom/kits/45nm/Press45nm107_FINAL.pdf</a:t>
            </a:r>
          </a:p>
        </p:txBody>
      </p:sp>
      <p:sp>
        <p:nvSpPr>
          <p:cNvPr id="19" name="Text Box 11"/>
          <p:cNvSpPr txBox="1">
            <a:spLocks noChangeArrowheads="1"/>
          </p:cNvSpPr>
          <p:nvPr/>
        </p:nvSpPr>
        <p:spPr bwMode="auto">
          <a:xfrm>
            <a:off x="177940" y="3876430"/>
            <a:ext cx="9338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0"/>
              </a:spcBef>
            </a:pPr>
            <a:r>
              <a:rPr lang="en-US" dirty="0" smtClean="0">
                <a:solidFill>
                  <a:srgbClr val="000000"/>
                </a:solidFill>
              </a:rPr>
              <a:t>[</a:t>
            </a:r>
            <a:r>
              <a:rPr lang="hu-HU" dirty="0" smtClean="0">
                <a:solidFill>
                  <a:srgbClr val="000000"/>
                </a:solidFill>
              </a:rPr>
              <a:t>32</a:t>
            </a:r>
            <a:r>
              <a:rPr lang="en-US" dirty="0" smtClean="0">
                <a:solidFill>
                  <a:srgbClr val="000000"/>
                </a:solidFill>
              </a:rPr>
              <a:t>]: </a:t>
            </a:r>
            <a:r>
              <a:rPr lang="hu-HU" altLang="en-US" dirty="0" smtClean="0">
                <a:solidFill>
                  <a:srgbClr val="000000"/>
                </a:solidFill>
                <a:cs typeface="Times New Roman" panose="02020603050405020304" pitchFamily="18" charset="0"/>
              </a:rPr>
              <a:t>Tyson M., </a:t>
            </a:r>
            <a:r>
              <a:rPr lang="en-US" altLang="en-US" dirty="0">
                <a:solidFill>
                  <a:srgbClr val="000000"/>
                </a:solidFill>
                <a:cs typeface="Times New Roman" panose="02020603050405020304" pitchFamily="18" charset="0"/>
              </a:rPr>
              <a:t>Intel confirms that its first 10nm chips will roll out in H2 </a:t>
            </a:r>
            <a:r>
              <a:rPr lang="en-US" altLang="en-US" dirty="0" smtClean="0">
                <a:solidFill>
                  <a:srgbClr val="000000"/>
                </a:solidFill>
                <a:cs typeface="Times New Roman" panose="02020603050405020304" pitchFamily="18" charset="0"/>
              </a:rPr>
              <a:t>2017</a:t>
            </a:r>
            <a:r>
              <a:rPr lang="hu-HU" altLang="en-US" dirty="0" smtClean="0">
                <a:solidFill>
                  <a:srgbClr val="000000"/>
                </a:solidFill>
                <a:cs typeface="Times New Roman" panose="02020603050405020304" pitchFamily="18" charset="0"/>
              </a:rPr>
              <a:t>, </a:t>
            </a:r>
            <a:r>
              <a:rPr lang="hu-HU" altLang="en-US" dirty="0" err="1" smtClean="0">
                <a:solidFill>
                  <a:srgbClr val="000000"/>
                </a:solidFill>
                <a:cs typeface="Times New Roman" panose="02020603050405020304" pitchFamily="18" charset="0"/>
              </a:rPr>
              <a:t>Hexus</a:t>
            </a:r>
            <a:r>
              <a:rPr lang="hu-HU" altLang="en-US" dirty="0" smtClean="0">
                <a:solidFill>
                  <a:srgbClr val="000000"/>
                </a:solidFill>
                <a:cs typeface="Times New Roman" panose="02020603050405020304" pitchFamily="18" charset="0"/>
              </a:rPr>
              <a:t>, Febr. 19 2016,</a:t>
            </a:r>
          </a:p>
          <a:p>
            <a:pPr eaLnBrk="1" hangingPunct="1">
              <a:spcBef>
                <a:spcPct val="0"/>
              </a:spcBef>
            </a:pPr>
            <a:r>
              <a:rPr lang="hu-HU" altLang="en-US" dirty="0" smtClean="0">
                <a:solidFill>
                  <a:srgbClr val="000000"/>
                </a:solidFill>
                <a:cs typeface="Times New Roman" panose="02020603050405020304" pitchFamily="18" charset="0"/>
              </a:rPr>
              <a:t>          </a:t>
            </a:r>
            <a:r>
              <a:rPr lang="en-US" altLang="en-US" dirty="0" smtClean="0">
                <a:solidFill>
                  <a:srgbClr val="000000"/>
                </a:solidFill>
                <a:cs typeface="Times New Roman" panose="02020603050405020304" pitchFamily="18" charset="0"/>
              </a:rPr>
              <a:t>http</a:t>
            </a:r>
            <a:r>
              <a:rPr lang="en-US" altLang="en-US" dirty="0">
                <a:solidFill>
                  <a:srgbClr val="000000"/>
                </a:solidFill>
                <a:cs typeface="Times New Roman" panose="02020603050405020304" pitchFamily="18" charset="0"/>
              </a:rPr>
              <a:t>://hexus.net/tech/news/cpu/90674-intel-confirms-first-10nm-chips-will-roll-h2-2017/</a:t>
            </a:r>
          </a:p>
        </p:txBody>
      </p:sp>
      <p:sp>
        <p:nvSpPr>
          <p:cNvPr id="16" name="Text Box 11"/>
          <p:cNvSpPr txBox="1">
            <a:spLocks noChangeArrowheads="1"/>
          </p:cNvSpPr>
          <p:nvPr/>
        </p:nvSpPr>
        <p:spPr bwMode="auto">
          <a:xfrm>
            <a:off x="177940" y="4464115"/>
            <a:ext cx="92825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33</a:t>
            </a:r>
            <a:r>
              <a:rPr lang="en-US" dirty="0" smtClean="0">
                <a:solidFill>
                  <a:srgbClr val="000000"/>
                </a:solidFill>
              </a:rPr>
              <a:t>]: </a:t>
            </a:r>
            <a:r>
              <a:rPr lang="hu-HU" dirty="0" smtClean="0">
                <a:solidFill>
                  <a:srgbClr val="000000"/>
                </a:solidFill>
              </a:rPr>
              <a:t>Jan C-H., </a:t>
            </a:r>
            <a:r>
              <a:rPr lang="en-US" dirty="0">
                <a:solidFill>
                  <a:srgbClr val="000000"/>
                </a:solidFill>
              </a:rPr>
              <a:t>RF CMOS Technology Scaling in </a:t>
            </a:r>
            <a:r>
              <a:rPr lang="en-US" dirty="0" smtClean="0">
                <a:solidFill>
                  <a:srgbClr val="000000"/>
                </a:solidFill>
              </a:rPr>
              <a:t>High-k/Metal </a:t>
            </a:r>
            <a:r>
              <a:rPr lang="en-US" dirty="0">
                <a:solidFill>
                  <a:srgbClr val="000000"/>
                </a:solidFill>
              </a:rPr>
              <a:t>Gate Era </a:t>
            </a:r>
            <a:r>
              <a:rPr lang="en-US" dirty="0" smtClean="0">
                <a:solidFill>
                  <a:srgbClr val="000000"/>
                </a:solidFill>
              </a:rPr>
              <a:t>for </a:t>
            </a:r>
            <a:r>
              <a:rPr lang="en-US" dirty="0">
                <a:solidFill>
                  <a:srgbClr val="000000"/>
                </a:solidFill>
              </a:rPr>
              <a:t>RF </a:t>
            </a:r>
            <a:r>
              <a:rPr lang="en-US" dirty="0" err="1" smtClean="0">
                <a:solidFill>
                  <a:srgbClr val="000000"/>
                </a:solidFill>
              </a:rPr>
              <a:t>SoC</a:t>
            </a:r>
            <a:r>
              <a:rPr lang="hu-HU" dirty="0" smtClean="0">
                <a:solidFill>
                  <a:srgbClr val="000000"/>
                </a:solidFill>
              </a:rPr>
              <a:t> </a:t>
            </a:r>
            <a:r>
              <a:rPr lang="en-US" dirty="0" smtClean="0">
                <a:solidFill>
                  <a:srgbClr val="000000"/>
                </a:solidFill>
              </a:rPr>
              <a:t>(System-on-Chip</a:t>
            </a:r>
            <a:r>
              <a:rPr lang="en-US" dirty="0">
                <a:solidFill>
                  <a:srgbClr val="000000"/>
                </a:solidFill>
              </a:rPr>
              <a:t>) </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Applications</a:t>
            </a:r>
            <a:r>
              <a:rPr lang="hu-HU" dirty="0" smtClean="0">
                <a:solidFill>
                  <a:srgbClr val="000000"/>
                </a:solidFill>
              </a:rPr>
              <a:t>, IEDM’10 San Francisco, Dec. </a:t>
            </a:r>
            <a:r>
              <a:rPr lang="hu-HU" dirty="0">
                <a:solidFill>
                  <a:srgbClr val="000000"/>
                </a:solidFill>
              </a:rPr>
              <a:t>2010, http://www.intel.com.br/content/dam</a:t>
            </a:r>
            <a:r>
              <a:rPr lang="hu-HU" dirty="0" smtClean="0">
                <a:solidFill>
                  <a:srgbClr val="000000"/>
                </a:solidFill>
              </a:rPr>
              <a:t>/</a:t>
            </a:r>
          </a:p>
          <a:p>
            <a:r>
              <a:rPr lang="hu-HU" dirty="0">
                <a:solidFill>
                  <a:srgbClr val="000000"/>
                </a:solidFill>
              </a:rPr>
              <a:t> </a:t>
            </a:r>
            <a:r>
              <a:rPr lang="hu-HU" dirty="0" smtClean="0">
                <a:solidFill>
                  <a:srgbClr val="000000"/>
                </a:solidFill>
              </a:rPr>
              <a:t>         </a:t>
            </a:r>
            <a:r>
              <a:rPr lang="hu-HU" dirty="0" err="1" smtClean="0">
                <a:solidFill>
                  <a:srgbClr val="000000"/>
                </a:solidFill>
              </a:rPr>
              <a:t>doc</a:t>
            </a:r>
            <a:r>
              <a:rPr lang="hu-HU" dirty="0" smtClean="0">
                <a:solidFill>
                  <a:srgbClr val="000000"/>
                </a:solidFill>
              </a:rPr>
              <a:t>/</a:t>
            </a:r>
            <a:r>
              <a:rPr lang="hu-HU" dirty="0" err="1" smtClean="0">
                <a:solidFill>
                  <a:srgbClr val="000000"/>
                </a:solidFill>
              </a:rPr>
              <a:t>technology-brief</a:t>
            </a:r>
            <a:r>
              <a:rPr lang="hu-HU" dirty="0" smtClean="0">
                <a:solidFill>
                  <a:srgbClr val="000000"/>
                </a:solidFill>
              </a:rPr>
              <a:t>/32nm-soc-with-rf-cmos-technology-presentation.pdf</a:t>
            </a:r>
            <a:endParaRPr lang="en-US" dirty="0">
              <a:solidFill>
                <a:srgbClr val="000000"/>
              </a:solidFill>
            </a:endParaRPr>
          </a:p>
        </p:txBody>
      </p:sp>
      <p:sp>
        <p:nvSpPr>
          <p:cNvPr id="11" name="Text Box 11"/>
          <p:cNvSpPr txBox="1">
            <a:spLocks noChangeArrowheads="1"/>
          </p:cNvSpPr>
          <p:nvPr/>
        </p:nvSpPr>
        <p:spPr bwMode="auto">
          <a:xfrm>
            <a:off x="173655" y="5274261"/>
            <a:ext cx="89678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34</a:t>
            </a:r>
            <a:r>
              <a:rPr lang="en-US" dirty="0" smtClean="0">
                <a:solidFill>
                  <a:srgbClr val="000000"/>
                </a:solidFill>
              </a:rPr>
              <a:t>]: </a:t>
            </a:r>
            <a:r>
              <a:rPr lang="hu-HU" dirty="0" smtClean="0">
                <a:solidFill>
                  <a:srgbClr val="000000"/>
                </a:solidFill>
              </a:rPr>
              <a:t>A</a:t>
            </a:r>
            <a:r>
              <a:rPr lang="de-DE" dirty="0" err="1" smtClean="0">
                <a:solidFill>
                  <a:srgbClr val="000000"/>
                </a:solidFill>
              </a:rPr>
              <a:t>ktualisierte</a:t>
            </a:r>
            <a:r>
              <a:rPr lang="de-DE" dirty="0" smtClean="0">
                <a:solidFill>
                  <a:srgbClr val="000000"/>
                </a:solidFill>
              </a:rPr>
              <a:t> </a:t>
            </a:r>
            <a:r>
              <a:rPr lang="de-DE" dirty="0">
                <a:solidFill>
                  <a:srgbClr val="000000"/>
                </a:solidFill>
              </a:rPr>
              <a:t>Fertigungsverfahren-Roadmap: </a:t>
            </a:r>
            <a:r>
              <a:rPr lang="de-DE" dirty="0" err="1">
                <a:solidFill>
                  <a:srgbClr val="000000"/>
                </a:solidFill>
              </a:rPr>
              <a:t>GlobalFoundries</a:t>
            </a:r>
            <a:r>
              <a:rPr lang="de-DE" dirty="0">
                <a:solidFill>
                  <a:srgbClr val="000000"/>
                </a:solidFill>
              </a:rPr>
              <a:t> &amp; TSMC bei 14nm/16nm fast </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de-DE" dirty="0" smtClean="0">
                <a:solidFill>
                  <a:srgbClr val="000000"/>
                </a:solidFill>
              </a:rPr>
              <a:t>zeitgleich</a:t>
            </a:r>
            <a:r>
              <a:rPr lang="hu-HU" dirty="0" smtClean="0">
                <a:solidFill>
                  <a:srgbClr val="000000"/>
                </a:solidFill>
              </a:rPr>
              <a:t>, 3DCenter, </a:t>
            </a:r>
            <a:r>
              <a:rPr lang="hu-HU" dirty="0" err="1" smtClean="0">
                <a:solidFill>
                  <a:srgbClr val="000000"/>
                </a:solidFill>
              </a:rPr>
              <a:t>Sept</a:t>
            </a:r>
            <a:r>
              <a:rPr lang="hu-HU" dirty="0" smtClean="0">
                <a:solidFill>
                  <a:srgbClr val="000000"/>
                </a:solidFill>
              </a:rPr>
              <a:t>. </a:t>
            </a:r>
            <a:r>
              <a:rPr lang="hu-HU" dirty="0">
                <a:solidFill>
                  <a:srgbClr val="000000"/>
                </a:solidFill>
              </a:rPr>
              <a:t>12 2014, http://</a:t>
            </a:r>
            <a:r>
              <a:rPr lang="hu-HU" dirty="0" smtClean="0">
                <a:solidFill>
                  <a:srgbClr val="000000"/>
                </a:solidFill>
              </a:rPr>
              <a:t>www.3dcenter.org/</a:t>
            </a:r>
            <a:r>
              <a:rPr lang="hu-HU" dirty="0" err="1" smtClean="0">
                <a:solidFill>
                  <a:srgbClr val="000000"/>
                </a:solidFill>
              </a:rPr>
              <a:t>news</a:t>
            </a:r>
            <a:r>
              <a:rPr lang="hu-HU" dirty="0" smtClean="0">
                <a:solidFill>
                  <a:srgbClr val="000000"/>
                </a:solidFill>
              </a:rPr>
              <a:t>/</a:t>
            </a:r>
            <a:r>
              <a:rPr lang="hu-HU" dirty="0" err="1" smtClean="0">
                <a:solidFill>
                  <a:srgbClr val="000000"/>
                </a:solidFill>
              </a:rPr>
              <a:t>aktualisierte-</a:t>
            </a:r>
            <a:endParaRPr lang="hu-HU" dirty="0" smtClean="0">
              <a:solidFill>
                <a:srgbClr val="000000"/>
              </a:solidFill>
            </a:endParaRPr>
          </a:p>
          <a:p>
            <a:r>
              <a:rPr lang="hu-HU" dirty="0">
                <a:solidFill>
                  <a:srgbClr val="000000"/>
                </a:solidFill>
              </a:rPr>
              <a:t> </a:t>
            </a:r>
            <a:r>
              <a:rPr lang="hu-HU" dirty="0" smtClean="0">
                <a:solidFill>
                  <a:srgbClr val="000000"/>
                </a:solidFill>
              </a:rPr>
              <a:t>         fertigungsverfahren-roadmap-globalfoundries-tsmc-bei-14nm16nm-fast-zeitgleich</a:t>
            </a:r>
            <a:endParaRPr lang="en-US" dirty="0">
              <a:solidFill>
                <a:srgbClr val="000000"/>
              </a:solidFill>
            </a:endParaRPr>
          </a:p>
        </p:txBody>
      </p:sp>
    </p:spTree>
    <p:extLst>
      <p:ext uri="{BB962C8B-B14F-4D97-AF65-F5344CB8AC3E}">
        <p14:creationId xmlns:p14="http://schemas.microsoft.com/office/powerpoint/2010/main" val="395771234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7. </a:t>
            </a:r>
            <a:r>
              <a:rPr lang="en-US" dirty="0" smtClean="0">
                <a:solidFill>
                  <a:srgbClr val="FFFFFF"/>
                </a:solidFill>
              </a:rPr>
              <a:t>References (</a:t>
            </a:r>
            <a:r>
              <a:rPr lang="hu-HU" dirty="0" smtClean="0">
                <a:solidFill>
                  <a:srgbClr val="FFFFFF"/>
                </a:solidFill>
              </a:rPr>
              <a:t>5</a:t>
            </a:r>
            <a:r>
              <a:rPr lang="en-US" dirty="0" smtClean="0">
                <a:solidFill>
                  <a:srgbClr val="FFFFFF"/>
                </a:solidFill>
              </a:rPr>
              <a:t>)</a:t>
            </a:r>
          </a:p>
        </p:txBody>
      </p:sp>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35</a:t>
            </a:r>
            <a:r>
              <a:rPr lang="en-US" sz="1400" dirty="0" smtClean="0">
                <a:solidFill>
                  <a:srgbClr val="000000"/>
                </a:solidFill>
              </a:rPr>
              <a:t>]:</a:t>
            </a:r>
            <a:r>
              <a:rPr lang="hu-HU" sz="1400" dirty="0" smtClean="0">
                <a:solidFill>
                  <a:srgbClr val="000000"/>
                </a:solidFill>
              </a:rPr>
              <a:t> </a:t>
            </a:r>
            <a:r>
              <a:rPr lang="hu-HU" sz="1400" dirty="0" err="1" smtClean="0">
                <a:solidFill>
                  <a:srgbClr val="000000"/>
                </a:solidFill>
              </a:rPr>
              <a:t>Moammer</a:t>
            </a:r>
            <a:r>
              <a:rPr lang="hu-HU" sz="1400" dirty="0" smtClean="0">
                <a:solidFill>
                  <a:srgbClr val="000000"/>
                </a:solidFill>
              </a:rPr>
              <a:t> K., </a:t>
            </a:r>
            <a:r>
              <a:rPr lang="en-US" sz="1400" dirty="0">
                <a:solidFill>
                  <a:srgbClr val="000000"/>
                </a:solidFill>
              </a:rPr>
              <a:t>Samsung and </a:t>
            </a:r>
            <a:r>
              <a:rPr lang="en-US" sz="1400" dirty="0" err="1">
                <a:solidFill>
                  <a:srgbClr val="000000"/>
                </a:solidFill>
              </a:rPr>
              <a:t>Globalfoundries</a:t>
            </a:r>
            <a:r>
              <a:rPr lang="en-US" sz="1400" dirty="0">
                <a:solidFill>
                  <a:srgbClr val="000000"/>
                </a:solidFill>
              </a:rPr>
              <a:t> Beat TSMC to </a:t>
            </a:r>
            <a:r>
              <a:rPr lang="en-US" sz="1400" dirty="0" err="1">
                <a:solidFill>
                  <a:srgbClr val="000000"/>
                </a:solidFill>
              </a:rPr>
              <a:t>FinFETs</a:t>
            </a:r>
            <a:r>
              <a:rPr lang="en-US" sz="1400" dirty="0">
                <a:solidFill>
                  <a:srgbClr val="000000"/>
                </a:solidFill>
              </a:rPr>
              <a:t> – What This Means </a:t>
            </a:r>
            <a:r>
              <a:rPr lang="en-US" sz="1400" dirty="0" smtClean="0">
                <a:solidFill>
                  <a:srgbClr val="000000"/>
                </a:solidFill>
              </a:rPr>
              <a:t>For</a:t>
            </a:r>
            <a:endParaRPr lang="hu-HU" sz="1400" dirty="0" smtClean="0">
              <a:solidFill>
                <a:srgbClr val="000000"/>
              </a:solidFill>
            </a:endParaRPr>
          </a:p>
          <a:p>
            <a:r>
              <a:rPr lang="hu-HU" sz="1400" dirty="0">
                <a:solidFill>
                  <a:srgbClr val="000000"/>
                </a:solidFill>
              </a:rPr>
              <a:t> </a:t>
            </a:r>
            <a:r>
              <a:rPr lang="hu-HU" sz="1400" dirty="0" smtClean="0">
                <a:solidFill>
                  <a:srgbClr val="000000"/>
                </a:solidFill>
              </a:rPr>
              <a:t>        </a:t>
            </a:r>
            <a:r>
              <a:rPr lang="en-US" sz="1400" dirty="0" smtClean="0">
                <a:solidFill>
                  <a:srgbClr val="000000"/>
                </a:solidFill>
              </a:rPr>
              <a:t> </a:t>
            </a:r>
            <a:r>
              <a:rPr lang="en-US" sz="1400" dirty="0">
                <a:solidFill>
                  <a:srgbClr val="000000"/>
                </a:solidFill>
              </a:rPr>
              <a:t>AMD, </a:t>
            </a:r>
            <a:r>
              <a:rPr lang="en-US" sz="1400" dirty="0" err="1">
                <a:solidFill>
                  <a:srgbClr val="000000"/>
                </a:solidFill>
              </a:rPr>
              <a:t>Nvidia</a:t>
            </a:r>
            <a:r>
              <a:rPr lang="en-US" sz="1400" dirty="0">
                <a:solidFill>
                  <a:srgbClr val="000000"/>
                </a:solidFill>
              </a:rPr>
              <a:t> and </a:t>
            </a:r>
            <a:r>
              <a:rPr lang="en-US" sz="1400" dirty="0" smtClean="0">
                <a:solidFill>
                  <a:srgbClr val="000000"/>
                </a:solidFill>
              </a:rPr>
              <a:t>Intel</a:t>
            </a:r>
            <a:r>
              <a:rPr lang="hu-HU" sz="1400" dirty="0" smtClean="0">
                <a:solidFill>
                  <a:srgbClr val="000000"/>
                </a:solidFill>
              </a:rPr>
              <a:t>, WCCF </a:t>
            </a:r>
            <a:r>
              <a:rPr lang="hu-HU" sz="1400" dirty="0" err="1" smtClean="0">
                <a:solidFill>
                  <a:srgbClr val="000000"/>
                </a:solidFill>
              </a:rPr>
              <a:t>Tech</a:t>
            </a:r>
            <a:r>
              <a:rPr lang="hu-HU" sz="1400" dirty="0" smtClean="0">
                <a:solidFill>
                  <a:srgbClr val="000000"/>
                </a:solidFill>
              </a:rPr>
              <a:t>, Dec. 19 2014, </a:t>
            </a:r>
          </a:p>
          <a:p>
            <a:r>
              <a:rPr lang="hu-HU" sz="1400" dirty="0" smtClean="0">
                <a:solidFill>
                  <a:srgbClr val="000000"/>
                </a:solidFill>
              </a:rPr>
              <a:t>          </a:t>
            </a:r>
            <a:r>
              <a:rPr lang="en-US" sz="1400" dirty="0" smtClean="0">
                <a:solidFill>
                  <a:srgbClr val="000000"/>
                </a:solidFill>
              </a:rPr>
              <a:t>http</a:t>
            </a:r>
            <a:r>
              <a:rPr lang="en-US" sz="1400" dirty="0">
                <a:solidFill>
                  <a:srgbClr val="000000"/>
                </a:solidFill>
              </a:rPr>
              <a:t>://wccftech.com/samsung-globalfoundries-tsmc-finfet-production/</a:t>
            </a:r>
          </a:p>
        </p:txBody>
      </p:sp>
      <p:sp>
        <p:nvSpPr>
          <p:cNvPr id="4" name="Text Box 12"/>
          <p:cNvSpPr txBox="1">
            <a:spLocks noChangeArrowheads="1"/>
          </p:cNvSpPr>
          <p:nvPr/>
        </p:nvSpPr>
        <p:spPr bwMode="auto">
          <a:xfrm>
            <a:off x="185738" y="1486880"/>
            <a:ext cx="909261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400" dirty="0" smtClean="0">
                <a:solidFill>
                  <a:srgbClr val="000000"/>
                </a:solidFill>
                <a:cs typeface="Arial" charset="0"/>
              </a:rPr>
              <a:t>[</a:t>
            </a:r>
            <a:r>
              <a:rPr lang="hu-HU" altLang="en-US" sz="1400" dirty="0" smtClean="0">
                <a:solidFill>
                  <a:srgbClr val="000000"/>
                </a:solidFill>
                <a:cs typeface="Arial" charset="0"/>
              </a:rPr>
              <a:t>36</a:t>
            </a:r>
            <a:r>
              <a:rPr lang="en-US" altLang="en-US" sz="1400" dirty="0" smtClean="0">
                <a:solidFill>
                  <a:srgbClr val="000000"/>
                </a:solidFill>
                <a:cs typeface="Arial" charset="0"/>
              </a:rPr>
              <a:t>]: </a:t>
            </a:r>
            <a:r>
              <a:rPr lang="hu-HU" altLang="en-US" sz="1400" dirty="0" err="1" smtClean="0">
                <a:solidFill>
                  <a:srgbClr val="000000"/>
                </a:solidFill>
                <a:cs typeface="Arial" charset="0"/>
              </a:rPr>
              <a:t>Howse</a:t>
            </a:r>
            <a:r>
              <a:rPr lang="hu-HU" altLang="en-US" sz="1400" dirty="0" smtClean="0">
                <a:solidFill>
                  <a:srgbClr val="000000"/>
                </a:solidFill>
                <a:cs typeface="Arial" charset="0"/>
              </a:rPr>
              <a:t> B., Smith R., </a:t>
            </a:r>
            <a:r>
              <a:rPr lang="en-US" altLang="en-US" sz="1400" dirty="0" smtClean="0">
                <a:solidFill>
                  <a:srgbClr val="000000"/>
                </a:solidFill>
                <a:cs typeface="Arial" charset="0"/>
              </a:rPr>
              <a:t>Tick </a:t>
            </a:r>
            <a:r>
              <a:rPr lang="en-US" altLang="en-US" sz="1400" dirty="0">
                <a:solidFill>
                  <a:srgbClr val="000000"/>
                </a:solidFill>
                <a:cs typeface="Arial" charset="0"/>
              </a:rPr>
              <a:t>Tock On The Rocks: Intel Delays 10nm, Adds 3rd Gen 14nm Core </a:t>
            </a:r>
            <a:endParaRPr lang="hu-HU" altLang="en-US" sz="1400" dirty="0" smtClean="0">
              <a:solidFill>
                <a:srgbClr val="000000"/>
              </a:solidFill>
              <a:cs typeface="Arial" charset="0"/>
            </a:endParaRPr>
          </a:p>
          <a:p>
            <a:pPr eaLnBrk="1" fontAlgn="base" hangingPunct="1">
              <a:spcBef>
                <a:spcPct val="0"/>
              </a:spcBef>
              <a:spcAft>
                <a:spcPct val="0"/>
              </a:spcAft>
              <a:buFontTx/>
              <a:buNone/>
            </a:pPr>
            <a:r>
              <a:rPr lang="hu-HU" altLang="en-US" sz="1400" dirty="0">
                <a:solidFill>
                  <a:srgbClr val="000000"/>
                </a:solidFill>
                <a:cs typeface="Arial" charset="0"/>
              </a:rPr>
              <a:t> </a:t>
            </a:r>
            <a:r>
              <a:rPr lang="hu-HU" altLang="en-US" sz="1400" dirty="0" smtClean="0">
                <a:solidFill>
                  <a:srgbClr val="000000"/>
                </a:solidFill>
                <a:cs typeface="Arial" charset="0"/>
              </a:rPr>
              <a:t>         </a:t>
            </a:r>
            <a:r>
              <a:rPr lang="en-US" altLang="en-US" sz="1400" dirty="0" smtClean="0">
                <a:solidFill>
                  <a:srgbClr val="000000"/>
                </a:solidFill>
                <a:cs typeface="Arial" charset="0"/>
              </a:rPr>
              <a:t>Product </a:t>
            </a:r>
            <a:r>
              <a:rPr lang="en-US" altLang="en-US" sz="1400" dirty="0">
                <a:solidFill>
                  <a:srgbClr val="000000"/>
                </a:solidFill>
                <a:cs typeface="Arial" charset="0"/>
              </a:rPr>
              <a:t>"</a:t>
            </a:r>
            <a:r>
              <a:rPr lang="en-US" altLang="en-US" sz="1400" dirty="0" err="1">
                <a:solidFill>
                  <a:srgbClr val="000000"/>
                </a:solidFill>
                <a:cs typeface="Arial" charset="0"/>
              </a:rPr>
              <a:t>Kaby</a:t>
            </a:r>
            <a:r>
              <a:rPr lang="en-US" altLang="en-US" sz="1400" dirty="0">
                <a:solidFill>
                  <a:srgbClr val="000000"/>
                </a:solidFill>
                <a:cs typeface="Arial" charset="0"/>
              </a:rPr>
              <a:t> </a:t>
            </a:r>
            <a:r>
              <a:rPr lang="en-US" altLang="en-US" sz="1400" dirty="0" smtClean="0">
                <a:solidFill>
                  <a:srgbClr val="000000"/>
                </a:solidFill>
                <a:cs typeface="Arial" charset="0"/>
              </a:rPr>
              <a:t>Lake„</a:t>
            </a:r>
            <a:r>
              <a:rPr lang="hu-HU" altLang="en-US" sz="1400" dirty="0" smtClean="0">
                <a:solidFill>
                  <a:srgbClr val="000000"/>
                </a:solidFill>
                <a:cs typeface="Arial" charset="0"/>
              </a:rPr>
              <a:t>, </a:t>
            </a:r>
            <a:r>
              <a:rPr lang="hu-HU" altLang="en-US" sz="1400" dirty="0" err="1" smtClean="0">
                <a:solidFill>
                  <a:srgbClr val="000000"/>
                </a:solidFill>
                <a:cs typeface="Arial" charset="0"/>
              </a:rPr>
              <a:t>AnandTech</a:t>
            </a:r>
            <a:r>
              <a:rPr lang="hu-HU" altLang="en-US" sz="1400" dirty="0" smtClean="0">
                <a:solidFill>
                  <a:srgbClr val="000000"/>
                </a:solidFill>
                <a:cs typeface="Arial" charset="0"/>
              </a:rPr>
              <a:t>, </a:t>
            </a:r>
            <a:r>
              <a:rPr lang="en-US" altLang="en-US" sz="1400" dirty="0" smtClean="0">
                <a:solidFill>
                  <a:srgbClr val="000000"/>
                </a:solidFill>
                <a:cs typeface="Arial" charset="0"/>
              </a:rPr>
              <a:t>July 16</a:t>
            </a:r>
            <a:r>
              <a:rPr lang="hu-HU" altLang="en-US" sz="1400" dirty="0" smtClean="0">
                <a:solidFill>
                  <a:srgbClr val="000000"/>
                </a:solidFill>
                <a:cs typeface="Arial" charset="0"/>
              </a:rPr>
              <a:t> </a:t>
            </a:r>
            <a:r>
              <a:rPr lang="en-US" altLang="en-US" sz="1400" dirty="0" smtClean="0">
                <a:solidFill>
                  <a:srgbClr val="000000"/>
                </a:solidFill>
                <a:cs typeface="Arial" charset="0"/>
              </a:rPr>
              <a:t>2015</a:t>
            </a:r>
            <a:r>
              <a:rPr lang="hu-HU" altLang="en-US" sz="1400" dirty="0" smtClean="0">
                <a:solidFill>
                  <a:srgbClr val="000000"/>
                </a:solidFill>
                <a:cs typeface="Arial" charset="0"/>
              </a:rPr>
              <a:t>,</a:t>
            </a:r>
          </a:p>
          <a:p>
            <a:pPr eaLnBrk="1" fontAlgn="base" hangingPunct="1">
              <a:spcBef>
                <a:spcPct val="0"/>
              </a:spcBef>
              <a:spcAft>
                <a:spcPct val="0"/>
              </a:spcAft>
              <a:buFontTx/>
              <a:buNone/>
            </a:pPr>
            <a:r>
              <a:rPr lang="hu-HU" altLang="en-US" sz="1400" dirty="0">
                <a:solidFill>
                  <a:srgbClr val="000000"/>
                </a:solidFill>
                <a:cs typeface="Arial" charset="0"/>
              </a:rPr>
              <a:t>          </a:t>
            </a:r>
            <a:r>
              <a:rPr lang="hu-HU" altLang="en-US" sz="1400" dirty="0" smtClean="0">
                <a:solidFill>
                  <a:srgbClr val="000000"/>
                </a:solidFill>
                <a:cs typeface="Arial" charset="0"/>
              </a:rPr>
              <a:t>http</a:t>
            </a:r>
            <a:r>
              <a:rPr lang="hu-HU" altLang="en-US" sz="1400" dirty="0">
                <a:solidFill>
                  <a:srgbClr val="000000"/>
                </a:solidFill>
                <a:cs typeface="Arial" charset="0"/>
              </a:rPr>
              <a:t>://www.anandtech.com/show/9447/intel-10nm-and-kaby-lake</a:t>
            </a:r>
            <a:endParaRPr lang="en-US" altLang="en-US" sz="1400" dirty="0">
              <a:solidFill>
                <a:srgbClr val="000000"/>
              </a:solidFill>
              <a:cs typeface="Arial" charset="0"/>
            </a:endParaRPr>
          </a:p>
        </p:txBody>
      </p:sp>
      <p:sp>
        <p:nvSpPr>
          <p:cNvPr id="5" name="Text Box 17"/>
          <p:cNvSpPr txBox="1">
            <a:spLocks noChangeArrowheads="1"/>
          </p:cNvSpPr>
          <p:nvPr/>
        </p:nvSpPr>
        <p:spPr bwMode="auto">
          <a:xfrm>
            <a:off x="180975" y="2298093"/>
            <a:ext cx="8879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400" dirty="0" smtClean="0">
                <a:solidFill>
                  <a:srgbClr val="000000"/>
                </a:solidFill>
                <a:cs typeface="Arial" charset="0"/>
              </a:rPr>
              <a:t>[</a:t>
            </a:r>
            <a:r>
              <a:rPr lang="hu-HU" altLang="en-US" sz="1400" dirty="0" smtClean="0">
                <a:solidFill>
                  <a:srgbClr val="000000"/>
                </a:solidFill>
                <a:cs typeface="Arial" charset="0"/>
              </a:rPr>
              <a:t>37</a:t>
            </a:r>
            <a:r>
              <a:rPr lang="en-US" altLang="en-US" sz="1400" dirty="0" smtClean="0">
                <a:solidFill>
                  <a:srgbClr val="000000"/>
                </a:solidFill>
                <a:cs typeface="Arial" charset="0"/>
              </a:rPr>
              <a:t>]: </a:t>
            </a:r>
            <a:r>
              <a:rPr lang="en-US" altLang="hu-HU" sz="1400" dirty="0">
                <a:solidFill>
                  <a:srgbClr val="000000"/>
                </a:solidFill>
                <a:cs typeface="Arial" charset="0"/>
              </a:rPr>
              <a:t>Intel's (INTC) CEO Brian </a:t>
            </a:r>
            <a:r>
              <a:rPr lang="en-US" altLang="hu-HU" sz="1400" dirty="0" err="1">
                <a:solidFill>
                  <a:srgbClr val="000000"/>
                </a:solidFill>
                <a:cs typeface="Arial" charset="0"/>
              </a:rPr>
              <a:t>Krzanich</a:t>
            </a:r>
            <a:r>
              <a:rPr lang="en-US" altLang="hu-HU" sz="1400" dirty="0">
                <a:solidFill>
                  <a:srgbClr val="000000"/>
                </a:solidFill>
                <a:cs typeface="Arial" charset="0"/>
              </a:rPr>
              <a:t> on Q2 2015 Results - Earnings Call </a:t>
            </a:r>
            <a:r>
              <a:rPr lang="en-US" altLang="hu-HU" sz="1400" dirty="0" smtClean="0">
                <a:solidFill>
                  <a:srgbClr val="000000"/>
                </a:solidFill>
                <a:cs typeface="Arial" charset="0"/>
              </a:rPr>
              <a:t>Transcript</a:t>
            </a:r>
            <a:r>
              <a:rPr lang="hu-HU" altLang="hu-HU" sz="1400" dirty="0" smtClean="0">
                <a:solidFill>
                  <a:srgbClr val="000000"/>
                </a:solidFill>
                <a:cs typeface="Arial" charset="0"/>
              </a:rPr>
              <a:t>, </a:t>
            </a:r>
            <a:r>
              <a:rPr lang="hu-HU" altLang="hu-HU" sz="1400" dirty="0" err="1" smtClean="0">
                <a:solidFill>
                  <a:srgbClr val="000000"/>
                </a:solidFill>
                <a:cs typeface="Arial" charset="0"/>
              </a:rPr>
              <a:t>Seeking</a:t>
            </a:r>
            <a:endParaRPr lang="hu-HU" altLang="hu-HU" sz="1400" dirty="0" smtClean="0">
              <a:solidFill>
                <a:srgbClr val="000000"/>
              </a:solidFill>
              <a:cs typeface="Arial" charset="0"/>
            </a:endParaRPr>
          </a:p>
          <a:p>
            <a:pPr eaLnBrk="1" fontAlgn="base" hangingPunct="1">
              <a:spcBef>
                <a:spcPct val="0"/>
              </a:spcBef>
              <a:spcAft>
                <a:spcPct val="0"/>
              </a:spcAft>
              <a:buFontTx/>
              <a:buNone/>
            </a:pPr>
            <a:r>
              <a:rPr lang="hu-HU" altLang="hu-HU" sz="1400" dirty="0" smtClean="0">
                <a:solidFill>
                  <a:srgbClr val="000000"/>
                </a:solidFill>
                <a:cs typeface="Arial" charset="0"/>
              </a:rPr>
              <a:t>          </a:t>
            </a:r>
            <a:r>
              <a:rPr lang="hu-HU" altLang="hu-HU" sz="1400" dirty="0" err="1" smtClean="0">
                <a:solidFill>
                  <a:srgbClr val="000000"/>
                </a:solidFill>
                <a:cs typeface="Arial" charset="0"/>
              </a:rPr>
              <a:t>Alpha</a:t>
            </a:r>
            <a:r>
              <a:rPr lang="hu-HU" altLang="hu-HU" sz="1400" dirty="0" smtClean="0">
                <a:solidFill>
                  <a:srgbClr val="000000"/>
                </a:solidFill>
                <a:cs typeface="Arial" charset="0"/>
              </a:rPr>
              <a:t>, </a:t>
            </a:r>
            <a:r>
              <a:rPr lang="hu-HU" altLang="hu-HU" sz="1400" dirty="0" err="1" smtClean="0">
                <a:solidFill>
                  <a:srgbClr val="000000"/>
                </a:solidFill>
                <a:cs typeface="Arial" charset="0"/>
              </a:rPr>
              <a:t>July</a:t>
            </a:r>
            <a:r>
              <a:rPr lang="hu-HU" altLang="hu-HU" sz="1400" dirty="0" smtClean="0">
                <a:solidFill>
                  <a:srgbClr val="000000"/>
                </a:solidFill>
                <a:cs typeface="Arial" charset="0"/>
              </a:rPr>
              <a:t> </a:t>
            </a:r>
            <a:r>
              <a:rPr lang="hu-HU" altLang="hu-HU" sz="1400" dirty="0">
                <a:solidFill>
                  <a:srgbClr val="000000"/>
                </a:solidFill>
                <a:cs typeface="Arial" charset="0"/>
              </a:rPr>
              <a:t>15 2015, http://</a:t>
            </a:r>
            <a:r>
              <a:rPr lang="hu-HU" altLang="hu-HU" sz="1400" dirty="0" smtClean="0">
                <a:solidFill>
                  <a:srgbClr val="000000"/>
                </a:solidFill>
                <a:cs typeface="Arial" charset="0"/>
              </a:rPr>
              <a:t>seekingalpha.com/article/3329035-intels-intc-ceo-brian-</a:t>
            </a:r>
          </a:p>
          <a:p>
            <a:pPr eaLnBrk="1" fontAlgn="base" hangingPunct="1">
              <a:spcBef>
                <a:spcPct val="0"/>
              </a:spcBef>
              <a:spcAft>
                <a:spcPct val="0"/>
              </a:spcAft>
              <a:buFontTx/>
              <a:buNone/>
            </a:pPr>
            <a:r>
              <a:rPr lang="hu-HU" altLang="hu-HU" sz="1400" dirty="0">
                <a:solidFill>
                  <a:srgbClr val="000000"/>
                </a:solidFill>
                <a:cs typeface="Arial" charset="0"/>
              </a:rPr>
              <a:t> </a:t>
            </a:r>
            <a:r>
              <a:rPr lang="hu-HU" altLang="hu-HU" sz="1400" dirty="0" smtClean="0">
                <a:solidFill>
                  <a:srgbClr val="000000"/>
                </a:solidFill>
                <a:cs typeface="Arial" charset="0"/>
              </a:rPr>
              <a:t>         krzanich-on-q2-2015-results-earnings-call-transcript?</a:t>
            </a:r>
            <a:r>
              <a:rPr lang="hu-HU" altLang="hu-HU" sz="1400" dirty="0" err="1" smtClean="0">
                <a:solidFill>
                  <a:srgbClr val="000000"/>
                </a:solidFill>
                <a:cs typeface="Arial" charset="0"/>
              </a:rPr>
              <a:t>page</a:t>
            </a:r>
            <a:r>
              <a:rPr lang="hu-HU" altLang="hu-HU" sz="1400" dirty="0" smtClean="0">
                <a:solidFill>
                  <a:srgbClr val="000000"/>
                </a:solidFill>
                <a:cs typeface="Arial" charset="0"/>
              </a:rPr>
              <a:t>=2</a:t>
            </a:r>
            <a:endParaRPr lang="en-US" altLang="hu-HU" sz="1400" dirty="0">
              <a:solidFill>
                <a:srgbClr val="000000"/>
              </a:solidFill>
              <a:cs typeface="Arial" charset="0"/>
            </a:endParaRPr>
          </a:p>
        </p:txBody>
      </p:sp>
      <p:sp>
        <p:nvSpPr>
          <p:cNvPr id="2" name="TextBox 1"/>
          <p:cNvSpPr txBox="1"/>
          <p:nvPr/>
        </p:nvSpPr>
        <p:spPr>
          <a:xfrm>
            <a:off x="168073" y="3133069"/>
            <a:ext cx="8597482" cy="523220"/>
          </a:xfrm>
          <a:prstGeom prst="rect">
            <a:avLst/>
          </a:prstGeom>
          <a:noFill/>
        </p:spPr>
        <p:txBody>
          <a:bodyPr wrap="none" rtlCol="0">
            <a:spAutoFit/>
          </a:bodyPr>
          <a:lstStyle/>
          <a:p>
            <a:r>
              <a:rPr lang="hu-HU" sz="1400" dirty="0" smtClean="0"/>
              <a:t>[38]: </a:t>
            </a:r>
            <a:r>
              <a:rPr lang="en-US" sz="1400" dirty="0" err="1"/>
              <a:t>Exynos</a:t>
            </a:r>
            <a:r>
              <a:rPr lang="en-US" sz="1400" dirty="0"/>
              <a:t> 8 </a:t>
            </a:r>
            <a:r>
              <a:rPr lang="en-US" sz="1400" dirty="0" err="1"/>
              <a:t>Octa</a:t>
            </a:r>
            <a:r>
              <a:rPr lang="en-US" sz="1400" dirty="0"/>
              <a:t> (8890</a:t>
            </a:r>
            <a:r>
              <a:rPr lang="en-US" sz="1400" dirty="0" smtClean="0"/>
              <a:t>)</a:t>
            </a:r>
            <a:r>
              <a:rPr lang="hu-HU" sz="1400" dirty="0" smtClean="0"/>
              <a:t>, Samsung, 2016, </a:t>
            </a:r>
          </a:p>
          <a:p>
            <a:r>
              <a:rPr lang="hu-HU" sz="1400" dirty="0"/>
              <a:t>           http://www.samsung.com/semiconductor/minisite/Exynos/w/solution/mod_ap/8890</a:t>
            </a:r>
            <a:r>
              <a:rPr lang="hu-HU" sz="1400" dirty="0" smtClean="0"/>
              <a:t>/</a:t>
            </a:r>
            <a:endParaRPr lang="en-US" sz="1400" dirty="0"/>
          </a:p>
        </p:txBody>
      </p:sp>
    </p:spTree>
    <p:extLst>
      <p:ext uri="{BB962C8B-B14F-4D97-AF65-F5344CB8AC3E}">
        <p14:creationId xmlns:p14="http://schemas.microsoft.com/office/powerpoint/2010/main" val="394774351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959488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29143" y="609952"/>
            <a:ext cx="7685714" cy="5638095"/>
          </a:xfrm>
          <a:prstGeom prst="rect">
            <a:avLst/>
          </a:prstGeom>
        </p:spPr>
      </p:pic>
      <p:sp>
        <p:nvSpPr>
          <p:cNvPr id="6" name="TextBox 5"/>
          <p:cNvSpPr txBox="1"/>
          <p:nvPr/>
        </p:nvSpPr>
        <p:spPr>
          <a:xfrm>
            <a:off x="250825" y="6309320"/>
            <a:ext cx="8731250" cy="600164"/>
          </a:xfrm>
          <a:prstGeom prst="rect">
            <a:avLst/>
          </a:prstGeom>
          <a:noFill/>
        </p:spPr>
        <p:txBody>
          <a:bodyPr wrap="square" rtlCol="0">
            <a:spAutoFit/>
          </a:bodyPr>
          <a:lstStyle/>
          <a:p>
            <a:r>
              <a:rPr lang="en-US" sz="1100" dirty="0"/>
              <a:t>RF CMOS Technology Scaling in High-k/Metal Gate Era for RF </a:t>
            </a:r>
            <a:r>
              <a:rPr lang="en-US" sz="1100" dirty="0" err="1"/>
              <a:t>SoC</a:t>
            </a:r>
            <a:r>
              <a:rPr lang="en-US" sz="1100" dirty="0"/>
              <a:t> (System-on-Chip) Applications </a:t>
            </a:r>
            <a:r>
              <a:rPr lang="en-US" sz="1100" dirty="0" smtClean="0"/>
              <a:t>Chia-Hong </a:t>
            </a:r>
            <a:endParaRPr lang="hu-HU" sz="1100" dirty="0" smtClean="0"/>
          </a:p>
          <a:p>
            <a:r>
              <a:rPr lang="en-US" sz="1100" dirty="0" smtClean="0"/>
              <a:t>Jan </a:t>
            </a:r>
            <a:r>
              <a:rPr lang="en-US" sz="1100" dirty="0"/>
              <a:t>IEDM ’10, San </a:t>
            </a:r>
            <a:r>
              <a:rPr lang="en-US" sz="1100" dirty="0" smtClean="0"/>
              <a:t>Francisco</a:t>
            </a:r>
            <a:r>
              <a:rPr lang="hu-HU" sz="1100" dirty="0" smtClean="0"/>
              <a:t> 2010</a:t>
            </a:r>
          </a:p>
          <a:p>
            <a:r>
              <a:rPr lang="en-US" sz="1100" dirty="0" smtClean="0"/>
              <a:t>http</a:t>
            </a:r>
            <a:r>
              <a:rPr lang="en-US" sz="1100" dirty="0"/>
              <a:t>://www.intel.com.br/content/dam/doc/technology-brief/32nm-soc-with-rf-cmos-technology-presentation.pdf</a:t>
            </a:r>
          </a:p>
        </p:txBody>
      </p:sp>
    </p:spTree>
    <p:extLst>
      <p:ext uri="{BB962C8B-B14F-4D97-AF65-F5344CB8AC3E}">
        <p14:creationId xmlns:p14="http://schemas.microsoft.com/office/powerpoint/2010/main" val="3390987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535" y="1268760"/>
            <a:ext cx="8352420" cy="4809378"/>
          </a:xfrm>
          <a:prstGeom prst="rect">
            <a:avLst/>
          </a:prstGeom>
        </p:spPr>
      </p:pic>
      <p:sp>
        <p:nvSpPr>
          <p:cNvPr id="4" name="TextBox 3"/>
          <p:cNvSpPr txBox="1"/>
          <p:nvPr/>
        </p:nvSpPr>
        <p:spPr>
          <a:xfrm>
            <a:off x="190363" y="641600"/>
            <a:ext cx="4411785" cy="307777"/>
          </a:xfrm>
          <a:prstGeom prst="rect">
            <a:avLst/>
          </a:prstGeom>
          <a:noFill/>
        </p:spPr>
        <p:txBody>
          <a:bodyPr wrap="none" rtlCol="0">
            <a:spAutoFit/>
          </a:bodyPr>
          <a:lstStyle/>
          <a:p>
            <a:r>
              <a:rPr lang="hu-HU" sz="1400" b="1" dirty="0" smtClean="0">
                <a:solidFill>
                  <a:schemeClr val="accent6"/>
                </a:solidFill>
              </a:rPr>
              <a:t>Internal view of a part of a </a:t>
            </a:r>
            <a:r>
              <a:rPr lang="hu-HU" sz="1400" b="1" dirty="0" err="1" smtClean="0">
                <a:solidFill>
                  <a:schemeClr val="accent6"/>
                </a:solidFill>
              </a:rPr>
              <a:t>foundry</a:t>
            </a:r>
            <a:r>
              <a:rPr lang="hu-HU" sz="1400" b="1" dirty="0" smtClean="0">
                <a:solidFill>
                  <a:schemeClr val="accent6"/>
                </a:solidFill>
              </a:rPr>
              <a:t> </a:t>
            </a:r>
            <a:r>
              <a:rPr lang="hu-HU" sz="1400" dirty="0" smtClean="0"/>
              <a:t>[7]</a:t>
            </a:r>
            <a:r>
              <a:rPr lang="hu-HU" sz="1400" b="1" dirty="0" smtClean="0">
                <a:solidFill>
                  <a:schemeClr val="accent6"/>
                </a:solidFill>
              </a:rPr>
              <a:t> -2</a:t>
            </a:r>
            <a:endParaRPr lang="en-US" sz="1400" b="1" dirty="0">
              <a:solidFill>
                <a:schemeClr val="accent6"/>
              </a:solidFill>
            </a:endParaRPr>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(9)</a:t>
            </a:r>
            <a:endParaRPr lang="en-US" altLang="en-US" dirty="0" smtClean="0"/>
          </a:p>
        </p:txBody>
      </p:sp>
    </p:spTree>
    <p:extLst>
      <p:ext uri="{BB962C8B-B14F-4D97-AF65-F5344CB8AC3E}">
        <p14:creationId xmlns:p14="http://schemas.microsoft.com/office/powerpoint/2010/main" val="37374118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783595" y="393700"/>
            <a:ext cx="184731" cy="369332"/>
          </a:xfrm>
          <a:prstGeom prst="rect">
            <a:avLst/>
          </a:prstGeom>
          <a:noFill/>
        </p:spPr>
        <p:txBody>
          <a:bodyPr wrap="none" rtlCol="0">
            <a:spAutoFit/>
          </a:bodyPr>
          <a:lstStyle/>
          <a:p>
            <a:endParaRPr lang="en-US" dirty="0"/>
          </a:p>
        </p:txBody>
      </p:sp>
      <p:sp>
        <p:nvSpPr>
          <p:cNvPr id="5" name="TextBox 4"/>
          <p:cNvSpPr txBox="1"/>
          <p:nvPr/>
        </p:nvSpPr>
        <p:spPr>
          <a:xfrm>
            <a:off x="250825" y="1922928"/>
            <a:ext cx="8731250" cy="830997"/>
          </a:xfrm>
          <a:prstGeom prst="rect">
            <a:avLst/>
          </a:prstGeom>
          <a:noFill/>
        </p:spPr>
        <p:txBody>
          <a:bodyPr wrap="square" rtlCol="0">
            <a:spAutoFit/>
          </a:bodyPr>
          <a:lstStyle/>
          <a:p>
            <a:r>
              <a:rPr lang="en-US" sz="1600" dirty="0">
                <a:solidFill>
                  <a:srgbClr val="FF0000"/>
                </a:solidFill>
              </a:rPr>
              <a:t>Several thousand people have been working on this project now for more than two years. This is the largest GPU endeavor, the largest chip processor endeavor, in the history of humanity. The R&amp;D budget was several billion dollars,” Huang said.</a:t>
            </a:r>
          </a:p>
        </p:txBody>
      </p:sp>
      <p:sp>
        <p:nvSpPr>
          <p:cNvPr id="6" name="TextBox 5"/>
          <p:cNvSpPr txBox="1"/>
          <p:nvPr/>
        </p:nvSpPr>
        <p:spPr>
          <a:xfrm>
            <a:off x="250825" y="908720"/>
            <a:ext cx="7689413" cy="923330"/>
          </a:xfrm>
          <a:prstGeom prst="rect">
            <a:avLst/>
          </a:prstGeom>
          <a:noFill/>
        </p:spPr>
        <p:txBody>
          <a:bodyPr wrap="none" rtlCol="0">
            <a:spAutoFit/>
          </a:bodyPr>
          <a:lstStyle/>
          <a:p>
            <a:r>
              <a:rPr lang="hu-HU" dirty="0" smtClean="0"/>
              <a:t>A</a:t>
            </a:r>
            <a:r>
              <a:rPr lang="en-US" dirty="0" smtClean="0"/>
              <a:t>t </a:t>
            </a:r>
            <a:r>
              <a:rPr lang="en-US" dirty="0"/>
              <a:t>the </a:t>
            </a:r>
            <a:r>
              <a:rPr lang="en-US" dirty="0" err="1"/>
              <a:t>DreamHack</a:t>
            </a:r>
            <a:r>
              <a:rPr lang="en-US" dirty="0"/>
              <a:t> gamer gathering in Austin, Texas Friday </a:t>
            </a:r>
            <a:r>
              <a:rPr lang="en-US" dirty="0" smtClean="0"/>
              <a:t>night</a:t>
            </a:r>
            <a:endParaRPr lang="hu-HU" dirty="0" smtClean="0"/>
          </a:p>
          <a:p>
            <a:r>
              <a:rPr lang="en-US" dirty="0"/>
              <a:t>NVIDIA CEO Jen-</a:t>
            </a:r>
            <a:r>
              <a:rPr lang="en-US" dirty="0" err="1"/>
              <a:t>Hsun</a:t>
            </a:r>
            <a:r>
              <a:rPr lang="en-US" dirty="0"/>
              <a:t> Huang </a:t>
            </a:r>
            <a:r>
              <a:rPr lang="en-US" dirty="0" smtClean="0"/>
              <a:t>unveil</a:t>
            </a:r>
            <a:r>
              <a:rPr lang="hu-HU" dirty="0" smtClean="0"/>
              <a:t>ed t</a:t>
            </a:r>
            <a:r>
              <a:rPr lang="en-US" dirty="0" smtClean="0"/>
              <a:t>he </a:t>
            </a:r>
            <a:r>
              <a:rPr lang="hu-HU" dirty="0" smtClean="0"/>
              <a:t>Pascal GPU based </a:t>
            </a:r>
          </a:p>
          <a:p>
            <a:r>
              <a:rPr lang="en-US" dirty="0" smtClean="0">
                <a:hlinkClick r:id="rId2"/>
              </a:rPr>
              <a:t>GeForce </a:t>
            </a:r>
            <a:r>
              <a:rPr lang="en-US" dirty="0">
                <a:hlinkClick r:id="rId2"/>
              </a:rPr>
              <a:t>GTX 1080</a:t>
            </a:r>
            <a:r>
              <a:rPr lang="en-US" dirty="0"/>
              <a:t> </a:t>
            </a:r>
            <a:r>
              <a:rPr lang="hu-HU" dirty="0" smtClean="0"/>
              <a:t>and said</a:t>
            </a:r>
            <a:endParaRPr lang="en-US" dirty="0"/>
          </a:p>
        </p:txBody>
      </p:sp>
      <p:sp>
        <p:nvSpPr>
          <p:cNvPr id="7" name="TextBox 6"/>
          <p:cNvSpPr txBox="1"/>
          <p:nvPr/>
        </p:nvSpPr>
        <p:spPr>
          <a:xfrm>
            <a:off x="92098" y="5589240"/>
            <a:ext cx="9184437" cy="523220"/>
          </a:xfrm>
          <a:prstGeom prst="rect">
            <a:avLst/>
          </a:prstGeom>
          <a:noFill/>
        </p:spPr>
        <p:txBody>
          <a:bodyPr wrap="none" rtlCol="0">
            <a:spAutoFit/>
          </a:bodyPr>
          <a:lstStyle/>
          <a:p>
            <a:r>
              <a:rPr lang="hu-HU" sz="1400" dirty="0" smtClean="0"/>
              <a:t>[206]: </a:t>
            </a:r>
            <a:r>
              <a:rPr lang="en-US" sz="1400" dirty="0"/>
              <a:t>NVIDIA CEO Jen-</a:t>
            </a:r>
            <a:r>
              <a:rPr lang="en-US" sz="1400" dirty="0" err="1"/>
              <a:t>Hsun</a:t>
            </a:r>
            <a:r>
              <a:rPr lang="en-US" sz="1400" dirty="0"/>
              <a:t> Huang Unveils GeForce GTX 1080, World’s Most Advanced </a:t>
            </a:r>
            <a:r>
              <a:rPr lang="en-US" sz="1400" dirty="0" smtClean="0"/>
              <a:t>GPU</a:t>
            </a:r>
            <a:r>
              <a:rPr lang="hu-HU" sz="1400" dirty="0" smtClean="0"/>
              <a:t>,</a:t>
            </a:r>
          </a:p>
          <a:p>
            <a:r>
              <a:rPr lang="hu-HU" sz="1400" dirty="0" smtClean="0"/>
              <a:t>            NVIDIA blog, May 06 2016,  </a:t>
            </a:r>
            <a:r>
              <a:rPr lang="en-US" sz="1400" dirty="0" smtClean="0"/>
              <a:t>https</a:t>
            </a:r>
            <a:r>
              <a:rPr lang="en-US" sz="1400" dirty="0"/>
              <a:t>://blogs.nvidia.com/blog/2016/05/06/geforce-gtx-1080</a:t>
            </a:r>
            <a:r>
              <a:rPr lang="en-US" sz="1400" dirty="0" smtClean="0"/>
              <a:t>/</a:t>
            </a:r>
            <a:r>
              <a:rPr lang="hu-HU" sz="1400" dirty="0" smtClean="0"/>
              <a:t> </a:t>
            </a:r>
            <a:r>
              <a:rPr lang="en-US" sz="1400" dirty="0" smtClean="0"/>
              <a:t> </a:t>
            </a:r>
            <a:endParaRPr lang="en-US" sz="1400" dirty="0"/>
          </a:p>
        </p:txBody>
      </p:sp>
    </p:spTree>
    <p:extLst>
      <p:ext uri="{BB962C8B-B14F-4D97-AF65-F5344CB8AC3E}">
        <p14:creationId xmlns:p14="http://schemas.microsoft.com/office/powerpoint/2010/main" val="38041519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711598" y="2067095"/>
            <a:ext cx="7865847" cy="4017200"/>
          </a:xfrm>
          <a:prstGeom prst="rect">
            <a:avLst/>
          </a:prstGeom>
        </p:spPr>
      </p:pic>
      <p:sp>
        <p:nvSpPr>
          <p:cNvPr id="6" name="TextBox 5"/>
          <p:cNvSpPr txBox="1"/>
          <p:nvPr/>
        </p:nvSpPr>
        <p:spPr>
          <a:xfrm>
            <a:off x="431540" y="6534345"/>
            <a:ext cx="9044464" cy="261610"/>
          </a:xfrm>
          <a:prstGeom prst="rect">
            <a:avLst/>
          </a:prstGeom>
          <a:noFill/>
        </p:spPr>
        <p:txBody>
          <a:bodyPr wrap="none" rtlCol="0">
            <a:spAutoFit/>
          </a:bodyPr>
          <a:lstStyle/>
          <a:p>
            <a:r>
              <a:rPr lang="en-US" sz="1100" dirty="0"/>
              <a:t>http://hvg.hu/tudomany/20160429_windows_10_mobile_windows_phone_eladasok_microsoft_surface_phone_megjelenese</a:t>
            </a:r>
          </a:p>
        </p:txBody>
      </p:sp>
    </p:spTree>
    <p:extLst>
      <p:ext uri="{BB962C8B-B14F-4D97-AF65-F5344CB8AC3E}">
        <p14:creationId xmlns:p14="http://schemas.microsoft.com/office/powerpoint/2010/main" val="2989256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5770" y="1268760"/>
            <a:ext cx="7216640" cy="4697377"/>
          </a:xfrm>
          <a:prstGeom prst="rect">
            <a:avLst/>
          </a:prstGeom>
        </p:spPr>
      </p:pic>
      <p:sp>
        <p:nvSpPr>
          <p:cNvPr id="2" name="TextBox 1"/>
          <p:cNvSpPr txBox="1"/>
          <p:nvPr/>
        </p:nvSpPr>
        <p:spPr>
          <a:xfrm>
            <a:off x="180560" y="652853"/>
            <a:ext cx="2999539" cy="307777"/>
          </a:xfrm>
          <a:prstGeom prst="rect">
            <a:avLst/>
          </a:prstGeom>
          <a:noFill/>
        </p:spPr>
        <p:txBody>
          <a:bodyPr wrap="none" rtlCol="0">
            <a:spAutoFit/>
          </a:bodyPr>
          <a:lstStyle/>
          <a:p>
            <a:r>
              <a:rPr lang="hu-HU" sz="1400" b="1" dirty="0" smtClean="0">
                <a:solidFill>
                  <a:schemeClr val="accent6"/>
                </a:solidFill>
              </a:rPr>
              <a:t>Bird's eye view of a foundry</a:t>
            </a:r>
            <a:endParaRPr lang="en-US" sz="1400" b="1" dirty="0">
              <a:solidFill>
                <a:schemeClr val="accent6"/>
              </a:solidFill>
            </a:endParaRPr>
          </a:p>
        </p:txBody>
      </p:sp>
      <p:sp>
        <p:nvSpPr>
          <p:cNvPr id="7" name="TextBox 6"/>
          <p:cNvSpPr txBox="1"/>
          <p:nvPr/>
        </p:nvSpPr>
        <p:spPr>
          <a:xfrm>
            <a:off x="250825" y="6309320"/>
            <a:ext cx="8777403" cy="307777"/>
          </a:xfrm>
          <a:prstGeom prst="rect">
            <a:avLst/>
          </a:prstGeom>
          <a:noFill/>
        </p:spPr>
        <p:txBody>
          <a:bodyPr wrap="none" rtlCol="0">
            <a:spAutoFit/>
          </a:bodyPr>
          <a:lstStyle/>
          <a:p>
            <a:r>
              <a:rPr lang="hu-HU" sz="1400" dirty="0" smtClean="0"/>
              <a:t>Figure: </a:t>
            </a:r>
            <a:r>
              <a:rPr lang="hu-HU" sz="1400" dirty="0"/>
              <a:t>Bird's eye view of </a:t>
            </a:r>
            <a:r>
              <a:rPr lang="hu-HU" sz="1400" dirty="0" smtClean="0"/>
              <a:t>Globalfoundries </a:t>
            </a:r>
            <a:r>
              <a:rPr lang="hu-HU" sz="1400" dirty="0"/>
              <a:t>Fab 8 in New York (2012) </a:t>
            </a:r>
            <a:r>
              <a:rPr lang="hu-HU" sz="1400" dirty="0" smtClean="0"/>
              <a:t>producing 32 nm chips [8]</a:t>
            </a:r>
            <a:endParaRPr lang="en-US" sz="1400" dirty="0"/>
          </a:p>
        </p:txBody>
      </p:sp>
      <p:sp>
        <p:nvSpPr>
          <p:cNvPr id="8"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(10)</a:t>
            </a:r>
            <a:endParaRPr lang="en-US" altLang="en-US" dirty="0" smtClean="0"/>
          </a:p>
        </p:txBody>
      </p:sp>
    </p:spTree>
    <p:extLst>
      <p:ext uri="{BB962C8B-B14F-4D97-AF65-F5344CB8AC3E}">
        <p14:creationId xmlns:p14="http://schemas.microsoft.com/office/powerpoint/2010/main" val="2597096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180" y="641310"/>
            <a:ext cx="3692036" cy="307777"/>
          </a:xfrm>
          <a:prstGeom prst="rect">
            <a:avLst/>
          </a:prstGeom>
          <a:noFill/>
        </p:spPr>
        <p:txBody>
          <a:bodyPr wrap="none" rtlCol="0">
            <a:spAutoFit/>
          </a:bodyPr>
          <a:lstStyle/>
          <a:p>
            <a:r>
              <a:rPr lang="hu-HU" sz="1400" b="1" dirty="0">
                <a:solidFill>
                  <a:schemeClr val="accent6"/>
                </a:solidFill>
              </a:rPr>
              <a:t>The cost for establishing a foundry</a:t>
            </a:r>
            <a:endParaRPr lang="en-US" sz="1400" b="1" dirty="0">
              <a:solidFill>
                <a:schemeClr val="accent6"/>
              </a:solidFill>
            </a:endParaRPr>
          </a:p>
        </p:txBody>
      </p:sp>
      <p:sp>
        <p:nvSpPr>
          <p:cNvPr id="4" name="TextBox 3"/>
          <p:cNvSpPr txBox="1"/>
          <p:nvPr/>
        </p:nvSpPr>
        <p:spPr>
          <a:xfrm>
            <a:off x="228185" y="969081"/>
            <a:ext cx="5727273" cy="307777"/>
          </a:xfrm>
          <a:prstGeom prst="rect">
            <a:avLst/>
          </a:prstGeom>
          <a:noFill/>
        </p:spPr>
        <p:txBody>
          <a:bodyPr wrap="none" rtlCol="0">
            <a:spAutoFit/>
          </a:bodyPr>
          <a:lstStyle/>
          <a:p>
            <a:r>
              <a:rPr lang="hu-HU" sz="1400" dirty="0" smtClean="0"/>
              <a:t>About </a:t>
            </a:r>
            <a:r>
              <a:rPr lang="hu-HU" sz="1400" dirty="0" smtClean="0">
                <a:solidFill>
                  <a:srgbClr val="FF0000"/>
                </a:solidFill>
              </a:rPr>
              <a:t>3 - 10 billion USD, </a:t>
            </a:r>
            <a:r>
              <a:rPr lang="hu-HU" sz="1400" dirty="0" smtClean="0"/>
              <a:t>increasing for smaller feature sizes.</a:t>
            </a:r>
            <a:endParaRPr lang="en-US" sz="1400" dirty="0"/>
          </a:p>
        </p:txBody>
      </p:sp>
      <p:sp>
        <p:nvSpPr>
          <p:cNvPr id="5"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(11)</a:t>
            </a:r>
            <a:endParaRPr lang="en-US" altLang="en-US" dirty="0" smtClean="0"/>
          </a:p>
        </p:txBody>
      </p:sp>
    </p:spTree>
    <p:extLst>
      <p:ext uri="{BB962C8B-B14F-4D97-AF65-F5344CB8AC3E}">
        <p14:creationId xmlns:p14="http://schemas.microsoft.com/office/powerpoint/2010/main" val="1102410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330" t="14929" r="13676" b="24156"/>
          <a:stretch/>
        </p:blipFill>
        <p:spPr>
          <a:xfrm>
            <a:off x="45005" y="1257570"/>
            <a:ext cx="9072500" cy="4455495"/>
          </a:xfrm>
          <a:prstGeom prst="rect">
            <a:avLst/>
          </a:prstGeom>
        </p:spPr>
      </p:pic>
      <p:sp>
        <p:nvSpPr>
          <p:cNvPr id="5" name="TextBox 4"/>
          <p:cNvSpPr txBox="1"/>
          <p:nvPr/>
        </p:nvSpPr>
        <p:spPr>
          <a:xfrm>
            <a:off x="71500" y="5859270"/>
            <a:ext cx="4882875" cy="307777"/>
          </a:xfrm>
          <a:prstGeom prst="rect">
            <a:avLst/>
          </a:prstGeom>
          <a:noFill/>
        </p:spPr>
        <p:txBody>
          <a:bodyPr wrap="none" rtlCol="0">
            <a:spAutoFit/>
          </a:bodyPr>
          <a:lstStyle/>
          <a:p>
            <a:r>
              <a:rPr lang="hu-HU" sz="1400" dirty="0" smtClean="0"/>
              <a:t>Kw/m: Kilowafer per month in 200 mm equivalents </a:t>
            </a:r>
            <a:endParaRPr lang="en-US" sz="1400" dirty="0"/>
          </a:p>
        </p:txBody>
      </p:sp>
      <p:sp>
        <p:nvSpPr>
          <p:cNvPr id="7" name="TextBox 6"/>
          <p:cNvSpPr txBox="1"/>
          <p:nvPr/>
        </p:nvSpPr>
        <p:spPr>
          <a:xfrm>
            <a:off x="180560" y="641310"/>
            <a:ext cx="5875326" cy="307777"/>
          </a:xfrm>
          <a:prstGeom prst="rect">
            <a:avLst/>
          </a:prstGeom>
          <a:noFill/>
        </p:spPr>
        <p:txBody>
          <a:bodyPr wrap="none" rtlCol="0">
            <a:spAutoFit/>
          </a:bodyPr>
          <a:lstStyle/>
          <a:p>
            <a:r>
              <a:rPr lang="hu-HU" sz="1400" b="1" dirty="0" smtClean="0">
                <a:solidFill>
                  <a:schemeClr val="accent6"/>
                </a:solidFill>
              </a:rPr>
              <a:t>Production capacity of major vendors with </a:t>
            </a:r>
            <a:r>
              <a:rPr lang="hu-HU" sz="1400" b="1" dirty="0" err="1" smtClean="0">
                <a:solidFill>
                  <a:schemeClr val="accent6"/>
                </a:solidFill>
              </a:rPr>
              <a:t>foundries</a:t>
            </a:r>
            <a:r>
              <a:rPr lang="hu-HU" sz="1400" b="1" dirty="0" smtClean="0">
                <a:solidFill>
                  <a:schemeClr val="accent6"/>
                </a:solidFill>
              </a:rPr>
              <a:t> </a:t>
            </a:r>
            <a:r>
              <a:rPr lang="hu-HU" sz="1400" dirty="0" smtClean="0"/>
              <a:t>[9]</a:t>
            </a:r>
            <a:endParaRPr lang="en-US" sz="1400" dirty="0"/>
          </a:p>
        </p:txBody>
      </p:sp>
      <p:sp>
        <p:nvSpPr>
          <p:cNvPr id="8" name="Rounded Rectangle 7"/>
          <p:cNvSpPr/>
          <p:nvPr/>
        </p:nvSpPr>
        <p:spPr bwMode="auto">
          <a:xfrm>
            <a:off x="161510" y="1777284"/>
            <a:ext cx="1665185" cy="3271895"/>
          </a:xfrm>
          <a:prstGeom prst="roundRect">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4481990" y="3429000"/>
            <a:ext cx="900100" cy="1620179"/>
          </a:xfrm>
          <a:prstGeom prst="roundRect">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Rounded Rectangle 9"/>
          <p:cNvSpPr/>
          <p:nvPr/>
        </p:nvSpPr>
        <p:spPr bwMode="auto">
          <a:xfrm>
            <a:off x="5517105" y="3429000"/>
            <a:ext cx="765085" cy="1620179"/>
          </a:xfrm>
          <a:prstGeom prst="roundRect">
            <a:avLst/>
          </a:prstGeom>
          <a:noFill/>
          <a:ln w="38100" cap="flat" cmpd="sng" algn="ctr">
            <a:solidFill>
              <a:srgbClr val="3E42F8"/>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1" name="Rounded Rectangle 10"/>
          <p:cNvSpPr/>
          <p:nvPr/>
        </p:nvSpPr>
        <p:spPr bwMode="auto">
          <a:xfrm>
            <a:off x="161510" y="6167047"/>
            <a:ext cx="540060" cy="277289"/>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746575" y="6129300"/>
            <a:ext cx="4415952" cy="307777"/>
          </a:xfrm>
          <a:prstGeom prst="rect">
            <a:avLst/>
          </a:prstGeom>
          <a:noFill/>
        </p:spPr>
        <p:txBody>
          <a:bodyPr wrap="none" rtlCol="0">
            <a:spAutoFit/>
          </a:bodyPr>
          <a:lstStyle/>
          <a:p>
            <a:r>
              <a:rPr lang="hu-HU" sz="1400" dirty="0" smtClean="0"/>
              <a:t>Fabs which overtake orders for IC fabrication </a:t>
            </a:r>
            <a:endParaRPr lang="en-US" sz="1400" dirty="0"/>
          </a:p>
        </p:txBody>
      </p:sp>
      <p:sp>
        <p:nvSpPr>
          <p:cNvPr id="13"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(12)</a:t>
            </a:r>
            <a:endParaRPr lang="en-US" altLang="en-US" dirty="0" smtClean="0"/>
          </a:p>
        </p:txBody>
      </p:sp>
    </p:spTree>
    <p:extLst>
      <p:ext uri="{BB962C8B-B14F-4D97-AF65-F5344CB8AC3E}">
        <p14:creationId xmlns:p14="http://schemas.microsoft.com/office/powerpoint/2010/main" val="2992966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6125" y="1133745"/>
            <a:ext cx="7200075" cy="5300224"/>
          </a:xfrm>
          <a:prstGeom prst="rect">
            <a:avLst/>
          </a:prstGeom>
        </p:spPr>
      </p:pic>
      <p:sp>
        <p:nvSpPr>
          <p:cNvPr id="5" name="TextBox 4"/>
          <p:cNvSpPr txBox="1"/>
          <p:nvPr/>
        </p:nvSpPr>
        <p:spPr>
          <a:xfrm>
            <a:off x="192601" y="641113"/>
            <a:ext cx="6351419" cy="307777"/>
          </a:xfrm>
          <a:prstGeom prst="rect">
            <a:avLst/>
          </a:prstGeom>
          <a:noFill/>
        </p:spPr>
        <p:txBody>
          <a:bodyPr wrap="none" rtlCol="0">
            <a:spAutoFit/>
          </a:bodyPr>
          <a:lstStyle/>
          <a:p>
            <a:r>
              <a:rPr lang="hu-HU" sz="1400" b="1" dirty="0" smtClean="0">
                <a:solidFill>
                  <a:schemeClr val="accent6"/>
                </a:solidFill>
              </a:rPr>
              <a:t>Sales revenues of the top 20 chip vendors (million USD) </a:t>
            </a:r>
            <a:r>
              <a:rPr lang="hu-HU" sz="1400" dirty="0" smtClean="0"/>
              <a:t>[10]</a:t>
            </a:r>
            <a:endParaRPr lang="en-US" sz="1400" dirty="0"/>
          </a:p>
        </p:txBody>
      </p:sp>
      <p:sp>
        <p:nvSpPr>
          <p:cNvPr id="6" name="TextBox 5"/>
          <p:cNvSpPr txBox="1"/>
          <p:nvPr/>
        </p:nvSpPr>
        <p:spPr>
          <a:xfrm>
            <a:off x="161510" y="6444335"/>
            <a:ext cx="7199535" cy="307777"/>
          </a:xfrm>
          <a:prstGeom prst="rect">
            <a:avLst/>
          </a:prstGeom>
          <a:noFill/>
        </p:spPr>
        <p:txBody>
          <a:bodyPr wrap="none" rtlCol="0">
            <a:spAutoFit/>
          </a:bodyPr>
          <a:lstStyle/>
          <a:p>
            <a:r>
              <a:rPr lang="hu-HU" sz="1400" dirty="0" smtClean="0"/>
              <a:t>Pure-play foundry: A foundry without </a:t>
            </a:r>
            <a:r>
              <a:rPr lang="en-US" sz="1400" dirty="0" smtClean="0"/>
              <a:t>any </a:t>
            </a:r>
            <a:r>
              <a:rPr lang="en-US" sz="1400" dirty="0"/>
              <a:t>semiconductor design </a:t>
            </a:r>
            <a:r>
              <a:rPr lang="en-US" sz="1400" dirty="0" smtClean="0"/>
              <a:t>capability</a:t>
            </a:r>
            <a:r>
              <a:rPr lang="hu-HU" sz="1400" dirty="0" smtClean="0"/>
              <a:t>.</a:t>
            </a:r>
            <a:endParaRPr lang="en-US" sz="1400" dirty="0"/>
          </a:p>
        </p:txBody>
      </p:sp>
      <p:sp>
        <p:nvSpPr>
          <p:cNvPr id="7"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(13)</a:t>
            </a:r>
            <a:endParaRPr lang="en-US" altLang="en-US" dirty="0" smtClean="0"/>
          </a:p>
        </p:txBody>
      </p:sp>
    </p:spTree>
    <p:extLst>
      <p:ext uri="{BB962C8B-B14F-4D97-AF65-F5344CB8AC3E}">
        <p14:creationId xmlns:p14="http://schemas.microsoft.com/office/powerpoint/2010/main" val="2260162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076" y="644127"/>
            <a:ext cx="4602542" cy="307777"/>
          </a:xfrm>
          <a:prstGeom prst="rect">
            <a:avLst/>
          </a:prstGeom>
          <a:noFill/>
        </p:spPr>
        <p:txBody>
          <a:bodyPr wrap="none" rtlCol="0">
            <a:spAutoFit/>
          </a:bodyPr>
          <a:lstStyle/>
          <a:p>
            <a:r>
              <a:rPr lang="hu-HU" sz="1400" b="1" dirty="0" smtClean="0">
                <a:solidFill>
                  <a:schemeClr val="accent6"/>
                </a:solidFill>
              </a:rPr>
              <a:t>Number of foundries owned by major firms</a:t>
            </a:r>
            <a:endParaRPr lang="en-US" sz="1400" b="1" dirty="0">
              <a:solidFill>
                <a:schemeClr val="accent6"/>
              </a:solidFill>
            </a:endParaRPr>
          </a:p>
        </p:txBody>
      </p:sp>
      <p:sp>
        <p:nvSpPr>
          <p:cNvPr id="4" name="TextBox 3"/>
          <p:cNvSpPr txBox="1"/>
          <p:nvPr/>
        </p:nvSpPr>
        <p:spPr>
          <a:xfrm>
            <a:off x="190085" y="984920"/>
            <a:ext cx="8941037" cy="523220"/>
          </a:xfrm>
          <a:prstGeom prst="rect">
            <a:avLst/>
          </a:prstGeom>
          <a:noFill/>
        </p:spPr>
        <p:txBody>
          <a:bodyPr wrap="none" rtlCol="0">
            <a:spAutoFit/>
          </a:bodyPr>
          <a:lstStyle/>
          <a:p>
            <a:r>
              <a:rPr lang="hu-HU" sz="1400" dirty="0" smtClean="0"/>
              <a:t>Major firms have a </a:t>
            </a:r>
            <a:r>
              <a:rPr lang="hu-HU" sz="1400" dirty="0" smtClean="0">
                <a:solidFill>
                  <a:srgbClr val="0070C0"/>
                </a:solidFill>
              </a:rPr>
              <a:t>number of foundries for each current feature size </a:t>
            </a:r>
            <a:r>
              <a:rPr lang="hu-HU" sz="1400" dirty="0" smtClean="0"/>
              <a:t>(e.g. for 22 nm, 14/16 nm)</a:t>
            </a:r>
          </a:p>
          <a:p>
            <a:r>
              <a:rPr lang="hu-HU" sz="1400" dirty="0"/>
              <a:t> </a:t>
            </a:r>
            <a:r>
              <a:rPr lang="hu-HU" sz="1400" dirty="0" smtClean="0"/>
              <a:t>  and also they continuoualy invest to build next generation fabs (e.g. recently 10 nm fabs).</a:t>
            </a:r>
            <a:endParaRPr lang="en-US" sz="1400" dirty="0"/>
          </a:p>
        </p:txBody>
      </p:sp>
      <p:sp>
        <p:nvSpPr>
          <p:cNvPr id="5"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(14)</a:t>
            </a:r>
            <a:endParaRPr lang="en-US" altLang="en-US" dirty="0" smtClean="0"/>
          </a:p>
        </p:txBody>
      </p:sp>
    </p:spTree>
    <p:extLst>
      <p:ext uri="{BB962C8B-B14F-4D97-AF65-F5344CB8AC3E}">
        <p14:creationId xmlns:p14="http://schemas.microsoft.com/office/powerpoint/2010/main" val="3614282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p:cNvPicPr>
            <a:picLocks noChangeAspect="1" noChangeArrowheads="1"/>
          </p:cNvPicPr>
          <p:nvPr/>
        </p:nvPicPr>
        <p:blipFill>
          <a:blip r:embed="rId2">
            <a:extLst>
              <a:ext uri="{28A0092B-C50C-407E-A947-70E740481C1C}">
                <a14:useLocalDpi xmlns:a14="http://schemas.microsoft.com/office/drawing/2010/main" val="0"/>
              </a:ext>
            </a:extLst>
          </a:blip>
          <a:srcRect t="12617"/>
          <a:stretch>
            <a:fillRect/>
          </a:stretch>
        </p:blipFill>
        <p:spPr bwMode="auto">
          <a:xfrm>
            <a:off x="1192213" y="1358900"/>
            <a:ext cx="67595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499" name="TextBox 1"/>
          <p:cNvSpPr txBox="1">
            <a:spLocks noChangeArrowheads="1"/>
          </p:cNvSpPr>
          <p:nvPr/>
        </p:nvSpPr>
        <p:spPr bwMode="auto">
          <a:xfrm>
            <a:off x="183061" y="644661"/>
            <a:ext cx="3881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hu-HU" altLang="hu-HU" sz="1400" b="1" dirty="0" smtClean="0">
                <a:solidFill>
                  <a:srgbClr val="2D2D8A"/>
                </a:solidFill>
                <a:cs typeface="Arial" charset="0"/>
              </a:rPr>
              <a:t>Example: </a:t>
            </a:r>
            <a:r>
              <a:rPr lang="en-US" altLang="hu-HU" sz="1400" b="1" dirty="0" smtClean="0">
                <a:solidFill>
                  <a:srgbClr val="2D2D8A"/>
                </a:solidFill>
                <a:cs typeface="Arial" charset="0"/>
              </a:rPr>
              <a:t>Intel’s </a:t>
            </a:r>
            <a:r>
              <a:rPr lang="en-US" altLang="hu-HU" sz="1400" b="1" dirty="0">
                <a:solidFill>
                  <a:srgbClr val="2D2D8A"/>
                </a:solidFill>
                <a:cs typeface="Arial" charset="0"/>
              </a:rPr>
              <a:t>22 nm </a:t>
            </a:r>
            <a:r>
              <a:rPr lang="hu-HU" altLang="hu-HU" sz="1400" b="1" dirty="0" err="1" smtClean="0">
                <a:solidFill>
                  <a:srgbClr val="2D2D8A"/>
                </a:solidFill>
                <a:cs typeface="Arial" charset="0"/>
              </a:rPr>
              <a:t>foundires</a:t>
            </a:r>
            <a:r>
              <a:rPr lang="en-US" altLang="hu-HU" sz="1400" b="1" dirty="0" smtClean="0">
                <a:solidFill>
                  <a:srgbClr val="2D2D8A"/>
                </a:solidFill>
                <a:cs typeface="Arial" charset="0"/>
              </a:rPr>
              <a:t>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(15)</a:t>
            </a:r>
            <a:endParaRPr lang="en-US" altLang="en-US" dirty="0" smtClean="0"/>
          </a:p>
        </p:txBody>
      </p:sp>
    </p:spTree>
    <p:extLst>
      <p:ext uri="{BB962C8B-B14F-4D97-AF65-F5344CB8AC3E}">
        <p14:creationId xmlns:p14="http://schemas.microsoft.com/office/powerpoint/2010/main" val="1178123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560" y="641310"/>
            <a:ext cx="3720890" cy="307777"/>
          </a:xfrm>
          <a:prstGeom prst="rect">
            <a:avLst/>
          </a:prstGeom>
          <a:noFill/>
        </p:spPr>
        <p:txBody>
          <a:bodyPr wrap="none" rtlCol="0">
            <a:spAutoFit/>
          </a:bodyPr>
          <a:lstStyle/>
          <a:p>
            <a:r>
              <a:rPr lang="hu-HU" sz="1400" b="1" dirty="0" smtClean="0">
                <a:solidFill>
                  <a:schemeClr val="accent6"/>
                </a:solidFill>
              </a:rPr>
              <a:t>Characterizing process technology </a:t>
            </a:r>
            <a:endParaRPr lang="en-US" sz="1400" b="1" dirty="0">
              <a:solidFill>
                <a:schemeClr val="accent6"/>
              </a:solidFill>
            </a:endParaRPr>
          </a:p>
        </p:txBody>
      </p:sp>
      <p:sp>
        <p:nvSpPr>
          <p:cNvPr id="4" name="TextBox 3"/>
          <p:cNvSpPr txBox="1"/>
          <p:nvPr/>
        </p:nvSpPr>
        <p:spPr>
          <a:xfrm>
            <a:off x="180560" y="956345"/>
            <a:ext cx="7877798" cy="307777"/>
          </a:xfrm>
          <a:prstGeom prst="rect">
            <a:avLst/>
          </a:prstGeom>
          <a:noFill/>
        </p:spPr>
        <p:txBody>
          <a:bodyPr wrap="none" rtlCol="0">
            <a:spAutoFit/>
          </a:bodyPr>
          <a:lstStyle/>
          <a:p>
            <a:r>
              <a:rPr lang="hu-HU" sz="1400" dirty="0" smtClean="0">
                <a:solidFill>
                  <a:srgbClr val="0070C0"/>
                </a:solidFill>
              </a:rPr>
              <a:t>Traditionally,</a:t>
            </a:r>
            <a:r>
              <a:rPr lang="hu-HU" sz="1400" dirty="0" smtClean="0"/>
              <a:t> IC process technologies are characterized by the </a:t>
            </a:r>
            <a:r>
              <a:rPr lang="hu-HU" sz="1400" dirty="0" smtClean="0">
                <a:solidFill>
                  <a:srgbClr val="FF0000"/>
                </a:solidFill>
              </a:rPr>
              <a:t>minimum feature size.</a:t>
            </a:r>
            <a:endParaRPr lang="en-US" sz="1400" dirty="0">
              <a:solidFill>
                <a:srgbClr val="FF0000"/>
              </a:solidFill>
            </a:endParaRPr>
          </a:p>
        </p:txBody>
      </p:sp>
      <p:sp>
        <p:nvSpPr>
          <p:cNvPr id="5" name="TextBox 4"/>
          <p:cNvSpPr txBox="1"/>
          <p:nvPr/>
        </p:nvSpPr>
        <p:spPr>
          <a:xfrm>
            <a:off x="180560" y="1226375"/>
            <a:ext cx="6095579" cy="307777"/>
          </a:xfrm>
          <a:prstGeom prst="rect">
            <a:avLst/>
          </a:prstGeom>
          <a:noFill/>
        </p:spPr>
        <p:txBody>
          <a:bodyPr wrap="none" rtlCol="0">
            <a:spAutoFit/>
          </a:bodyPr>
          <a:lstStyle/>
          <a:p>
            <a:r>
              <a:rPr lang="hu-HU" sz="1400" dirty="0" smtClean="0">
                <a:solidFill>
                  <a:srgbClr val="FF0000"/>
                </a:solidFill>
              </a:rPr>
              <a:t>Interpretation of the minimum feature size </a:t>
            </a:r>
            <a:r>
              <a:rPr lang="hu-HU" sz="1400" dirty="0" smtClean="0"/>
              <a:t>for MOS transistors: </a:t>
            </a:r>
            <a:endParaRPr lang="en-US" sz="1400" dirty="0"/>
          </a:p>
        </p:txBody>
      </p:sp>
      <p:sp>
        <p:nvSpPr>
          <p:cNvPr id="6" name="TextBox 5"/>
          <p:cNvSpPr txBox="1"/>
          <p:nvPr/>
        </p:nvSpPr>
        <p:spPr>
          <a:xfrm>
            <a:off x="437793" y="1493785"/>
            <a:ext cx="8561831" cy="789960"/>
          </a:xfrm>
          <a:prstGeom prst="rect">
            <a:avLst/>
          </a:prstGeom>
          <a:noFill/>
        </p:spPr>
        <p:txBody>
          <a:bodyPr wrap="none" rtlCol="0">
            <a:spAutoFit/>
          </a:bodyPr>
          <a:lstStyle/>
          <a:p>
            <a:pPr>
              <a:spcAft>
                <a:spcPts val="400"/>
              </a:spcAft>
            </a:pPr>
            <a:r>
              <a:rPr lang="hu-HU" sz="1400" dirty="0" smtClean="0"/>
              <a:t>It is the </a:t>
            </a:r>
            <a:r>
              <a:rPr lang="hu-HU" sz="1400" dirty="0" smtClean="0">
                <a:solidFill>
                  <a:srgbClr val="0070C0"/>
                </a:solidFill>
              </a:rPr>
              <a:t>minimum length of the MOS transistor channel between the drain and the source</a:t>
            </a:r>
            <a:r>
              <a:rPr lang="hu-HU" sz="1400" dirty="0" smtClean="0"/>
              <a:t>.</a:t>
            </a:r>
          </a:p>
          <a:p>
            <a:r>
              <a:rPr lang="hu-HU" sz="1400" dirty="0" smtClean="0"/>
              <a:t>Accordingly, the minimum feature size was interpreted </a:t>
            </a:r>
            <a:r>
              <a:rPr lang="hu-HU" sz="1400" dirty="0" smtClean="0">
                <a:solidFill>
                  <a:srgbClr val="0070C0"/>
                </a:solidFill>
              </a:rPr>
              <a:t>traditionally</a:t>
            </a:r>
            <a:r>
              <a:rPr lang="hu-HU" sz="1400" dirty="0" smtClean="0"/>
              <a:t> as the </a:t>
            </a:r>
            <a:r>
              <a:rPr lang="hu-HU" sz="1400" dirty="0" smtClean="0">
                <a:solidFill>
                  <a:srgbClr val="FF0000"/>
                </a:solidFill>
              </a:rPr>
              <a:t>gate length</a:t>
            </a:r>
            <a:r>
              <a:rPr lang="hu-HU" sz="1400" dirty="0" smtClean="0"/>
              <a:t>,</a:t>
            </a:r>
          </a:p>
          <a:p>
            <a:r>
              <a:rPr lang="hu-HU" sz="1400" dirty="0" smtClean="0"/>
              <a:t>  as indicated below:</a:t>
            </a:r>
            <a:endParaRPr lang="en-US" sz="1400" dirty="0"/>
          </a:p>
        </p:txBody>
      </p:sp>
      <p:pic>
        <p:nvPicPr>
          <p:cNvPr id="7" name="Picture 2" descr="enter image description 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170" y="2530295"/>
            <a:ext cx="3810000" cy="24288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(16)</a:t>
            </a:r>
            <a:endParaRPr lang="en-US" altLang="en-US" dirty="0" smtClean="0"/>
          </a:p>
        </p:txBody>
      </p:sp>
      <p:sp>
        <p:nvSpPr>
          <p:cNvPr id="2" name="Oval 1"/>
          <p:cNvSpPr/>
          <p:nvPr/>
        </p:nvSpPr>
        <p:spPr bwMode="auto">
          <a:xfrm>
            <a:off x="3806825" y="3789183"/>
            <a:ext cx="720170" cy="63007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544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200025"/>
            <a:ext cx="9144000" cy="457200"/>
          </a:xfrm>
          <a:prstGeom prst="rect">
            <a:avLst/>
          </a:prstGeom>
          <a:solidFill>
            <a:srgbClr val="00003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hu-HU" altLang="en-US" sz="2400">
                <a:solidFill>
                  <a:srgbClr val="FFFFFF"/>
                </a:solidFill>
                <a:cs typeface="Arial" charset="0"/>
              </a:rPr>
              <a:t>Contents</a:t>
            </a:r>
            <a:endParaRPr lang="en-US" altLang="en-US" sz="2400">
              <a:solidFill>
                <a:srgbClr val="FFFFFF"/>
              </a:solidFill>
              <a:cs typeface="Arial" charset="0"/>
            </a:endParaRPr>
          </a:p>
        </p:txBody>
      </p:sp>
      <p:grpSp>
        <p:nvGrpSpPr>
          <p:cNvPr id="54275" name="Group 13"/>
          <p:cNvGrpSpPr>
            <a:grpSpLocks/>
          </p:cNvGrpSpPr>
          <p:nvPr/>
        </p:nvGrpSpPr>
        <p:grpSpPr bwMode="auto">
          <a:xfrm>
            <a:off x="611510" y="1386095"/>
            <a:ext cx="7830920" cy="504825"/>
            <a:chOff x="476" y="2160"/>
            <a:chExt cx="4626" cy="318"/>
          </a:xfrm>
        </p:grpSpPr>
        <p:sp>
          <p:nvSpPr>
            <p:cNvPr id="54300"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dirty="0">
                  <a:solidFill>
                    <a:srgbClr val="FFFFFF"/>
                  </a:solidFill>
                  <a:latin typeface="Verdana" pitchFamily="34" charset="0"/>
                  <a:cs typeface="Arial" charset="0"/>
                </a:rPr>
                <a:t>1.</a:t>
              </a:r>
              <a:r>
                <a:rPr lang="hu-HU" altLang="en-US" sz="2000" dirty="0">
                  <a:solidFill>
                    <a:srgbClr val="FFFFFF"/>
                  </a:solidFill>
                  <a:latin typeface="Verdana" pitchFamily="34" charset="0"/>
                  <a:cs typeface="Arial" charset="0"/>
                </a:rPr>
                <a:t> </a:t>
              </a:r>
              <a:r>
                <a:rPr lang="hu-HU" altLang="en-US" sz="2000" dirty="0" smtClean="0">
                  <a:solidFill>
                    <a:srgbClr val="FFFFFF"/>
                  </a:solidFill>
                  <a:latin typeface="Verdana" pitchFamily="34" charset="0"/>
                  <a:cs typeface="Arial" charset="0"/>
                </a:rPr>
                <a:t>Introduction</a:t>
              </a:r>
              <a:endParaRPr lang="en-US" altLang="en-US" sz="2000" dirty="0">
                <a:solidFill>
                  <a:srgbClr val="FFFFFF"/>
                </a:solidFill>
                <a:latin typeface="Verdana" pitchFamily="34" charset="0"/>
                <a:cs typeface="Arial" charset="0"/>
              </a:endParaRPr>
            </a:p>
          </p:txBody>
        </p:sp>
        <p:sp>
          <p:nvSpPr>
            <p:cNvPr id="54301" name="Text Box 1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54276" name="Group 14"/>
          <p:cNvGrpSpPr>
            <a:grpSpLocks/>
          </p:cNvGrpSpPr>
          <p:nvPr/>
        </p:nvGrpSpPr>
        <p:grpSpPr bwMode="auto">
          <a:xfrm>
            <a:off x="611510" y="2033795"/>
            <a:ext cx="7830920" cy="504825"/>
            <a:chOff x="476" y="2160"/>
            <a:chExt cx="4626" cy="318"/>
          </a:xfrm>
        </p:grpSpPr>
        <p:sp>
          <p:nvSpPr>
            <p:cNvPr id="54298"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dirty="0" smtClean="0">
                  <a:solidFill>
                    <a:srgbClr val="FFFFFF"/>
                  </a:solidFill>
                  <a:latin typeface="Verdana" pitchFamily="34" charset="0"/>
                  <a:cs typeface="Arial" charset="0"/>
                </a:rPr>
                <a:t>2. </a:t>
              </a:r>
              <a:r>
                <a:rPr lang="hu-HU" altLang="en-US" sz="2000" dirty="0" smtClean="0">
                  <a:solidFill>
                    <a:srgbClr val="FFFFFF"/>
                  </a:solidFill>
                  <a:latin typeface="Verdana" pitchFamily="34" charset="0"/>
                  <a:cs typeface="Arial" charset="0"/>
                </a:rPr>
                <a:t>Moore's law</a:t>
              </a:r>
              <a:endParaRPr lang="en-US" altLang="en-US" sz="2000" dirty="0" smtClean="0">
                <a:solidFill>
                  <a:srgbClr val="FFFFFF"/>
                </a:solidFill>
                <a:latin typeface="Verdana" pitchFamily="34" charset="0"/>
                <a:cs typeface="Arial" charset="0"/>
              </a:endParaRPr>
            </a:p>
          </p:txBody>
        </p:sp>
        <p:sp>
          <p:nvSpPr>
            <p:cNvPr id="54299"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54277" name="Group 17"/>
          <p:cNvGrpSpPr>
            <a:grpSpLocks/>
          </p:cNvGrpSpPr>
          <p:nvPr/>
        </p:nvGrpSpPr>
        <p:grpSpPr bwMode="auto">
          <a:xfrm>
            <a:off x="611510" y="2681495"/>
            <a:ext cx="7830920" cy="504825"/>
            <a:chOff x="476" y="2160"/>
            <a:chExt cx="4626" cy="318"/>
          </a:xfrm>
        </p:grpSpPr>
        <p:sp>
          <p:nvSpPr>
            <p:cNvPr id="54296" name="AutoShape 18"/>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en-US" altLang="en-US" sz="2000" dirty="0">
                  <a:solidFill>
                    <a:srgbClr val="FFFFFF"/>
                  </a:solidFill>
                  <a:latin typeface="Verdana" pitchFamily="34" charset="0"/>
                  <a:cs typeface="Arial" charset="0"/>
                </a:rPr>
                <a:t>3.</a:t>
              </a:r>
              <a:r>
                <a:rPr lang="hu-HU" altLang="en-US" sz="2000" dirty="0">
                  <a:solidFill>
                    <a:srgbClr val="FFFFFF"/>
                  </a:solidFill>
                  <a:latin typeface="Verdana" pitchFamily="34" charset="0"/>
                  <a:cs typeface="Arial" charset="0"/>
                </a:rPr>
                <a:t> </a:t>
              </a:r>
              <a:r>
                <a:rPr lang="hu-HU" altLang="en-US" sz="2000" dirty="0" smtClean="0">
                  <a:solidFill>
                    <a:srgbClr val="FFFFFF"/>
                  </a:solidFill>
                  <a:cs typeface="Arial" charset="0"/>
                </a:rPr>
                <a:t>Brief </a:t>
              </a:r>
              <a:r>
                <a:rPr lang="hu-HU" altLang="en-US" sz="2000" dirty="0">
                  <a:solidFill>
                    <a:srgbClr val="FFFFFF"/>
                  </a:solidFill>
                  <a:cs typeface="Arial" charset="0"/>
                </a:rPr>
                <a:t>introduction to MOSFET </a:t>
              </a:r>
              <a:r>
                <a:rPr lang="hu-HU" altLang="en-US" sz="2000" dirty="0" smtClean="0">
                  <a:solidFill>
                    <a:srgbClr val="FFFFFF"/>
                  </a:solidFill>
                  <a:cs typeface="Arial" charset="0"/>
                </a:rPr>
                <a:t>transistors</a:t>
              </a:r>
              <a:endParaRPr lang="en-US" altLang="en-US" sz="2000" dirty="0">
                <a:solidFill>
                  <a:srgbClr val="FFFFFF"/>
                </a:solidFill>
                <a:cs typeface="Arial" charset="0"/>
              </a:endParaRPr>
            </a:p>
          </p:txBody>
        </p:sp>
        <p:sp>
          <p:nvSpPr>
            <p:cNvPr id="54297" name="Text Box 19"/>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54278" name="Group 20"/>
          <p:cNvGrpSpPr>
            <a:grpSpLocks/>
          </p:cNvGrpSpPr>
          <p:nvPr/>
        </p:nvGrpSpPr>
        <p:grpSpPr bwMode="auto">
          <a:xfrm>
            <a:off x="611510" y="3329195"/>
            <a:ext cx="7830920" cy="504825"/>
            <a:chOff x="476" y="2160"/>
            <a:chExt cx="4626" cy="318"/>
          </a:xfrm>
        </p:grpSpPr>
        <p:sp>
          <p:nvSpPr>
            <p:cNvPr id="54294"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en-US" altLang="en-US" sz="2000" dirty="0">
                  <a:solidFill>
                    <a:srgbClr val="FFFFFF"/>
                  </a:solidFill>
                  <a:latin typeface="Verdana" pitchFamily="34" charset="0"/>
                  <a:cs typeface="Arial" charset="0"/>
                </a:rPr>
                <a:t>4.</a:t>
              </a:r>
              <a:r>
                <a:rPr lang="hu-HU" altLang="en-US" sz="2000" dirty="0">
                  <a:solidFill>
                    <a:srgbClr val="FFFFFF"/>
                  </a:solidFill>
                  <a:latin typeface="Verdana" pitchFamily="34" charset="0"/>
                  <a:cs typeface="Arial" charset="0"/>
                </a:rPr>
                <a:t> </a:t>
              </a:r>
              <a:r>
                <a:rPr lang="hu-HU" altLang="en-US" sz="2000" dirty="0" smtClean="0">
                  <a:solidFill>
                    <a:srgbClr val="FFFFFF"/>
                  </a:solidFill>
                  <a:cs typeface="Arial" charset="0"/>
                </a:rPr>
                <a:t>Evolution </a:t>
              </a:r>
              <a:r>
                <a:rPr lang="hu-HU" altLang="en-US" sz="2000" dirty="0">
                  <a:solidFill>
                    <a:srgbClr val="FFFFFF"/>
                  </a:solidFill>
                  <a:cs typeface="Arial" charset="0"/>
                </a:rPr>
                <a:t>of transistor </a:t>
              </a:r>
              <a:r>
                <a:rPr lang="hu-HU" altLang="en-US" sz="2000" dirty="0" smtClean="0">
                  <a:solidFill>
                    <a:srgbClr val="FFFFFF"/>
                  </a:solidFill>
                  <a:cs typeface="Arial" charset="0"/>
                </a:rPr>
                <a:t>technology</a:t>
              </a:r>
              <a:endParaRPr lang="en-US" altLang="en-US" sz="2000" dirty="0">
                <a:solidFill>
                  <a:srgbClr val="FFFFFF"/>
                </a:solidFill>
                <a:cs typeface="Arial" charset="0"/>
              </a:endParaRPr>
            </a:p>
          </p:txBody>
        </p:sp>
        <p:sp>
          <p:nvSpPr>
            <p:cNvPr id="54295"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15" name="Group 13"/>
          <p:cNvGrpSpPr>
            <a:grpSpLocks/>
          </p:cNvGrpSpPr>
          <p:nvPr/>
        </p:nvGrpSpPr>
        <p:grpSpPr bwMode="auto">
          <a:xfrm>
            <a:off x="611510" y="3924030"/>
            <a:ext cx="7830920" cy="765110"/>
            <a:chOff x="476" y="2160"/>
            <a:chExt cx="4626" cy="408"/>
          </a:xfrm>
        </p:grpSpPr>
        <p:sp>
          <p:nvSpPr>
            <p:cNvPr id="16" name="AutoShape 11"/>
            <p:cNvSpPr>
              <a:spLocks noChangeArrowheads="1"/>
            </p:cNvSpPr>
            <p:nvPr/>
          </p:nvSpPr>
          <p:spPr bwMode="auto">
            <a:xfrm>
              <a:off x="658" y="2160"/>
              <a:ext cx="444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2000" dirty="0" smtClean="0">
                  <a:solidFill>
                    <a:srgbClr val="FFFFFF"/>
                  </a:solidFill>
                  <a:latin typeface="Verdana" pitchFamily="34" charset="0"/>
                  <a:cs typeface="Arial" charset="0"/>
                </a:rPr>
                <a:t>5. </a:t>
              </a:r>
              <a:r>
                <a:rPr lang="hu-HU" altLang="en-US" sz="2000" dirty="0">
                  <a:solidFill>
                    <a:srgbClr val="FFFFFF"/>
                  </a:solidFill>
                  <a:cs typeface="Arial" charset="0"/>
                </a:rPr>
                <a:t>Overview of the evolution of Intel's transistor </a:t>
              </a:r>
              <a:r>
                <a:rPr lang="hu-HU" altLang="en-US" sz="2000" dirty="0" smtClean="0">
                  <a:solidFill>
                    <a:srgbClr val="FFFFFF"/>
                  </a:solidFill>
                  <a:cs typeface="Arial" charset="0"/>
                </a:rPr>
                <a:t>technology</a:t>
              </a:r>
            </a:p>
            <a:p>
              <a:pPr eaLnBrk="1" fontAlgn="base" hangingPunct="1">
                <a:spcBef>
                  <a:spcPct val="0"/>
                </a:spcBef>
                <a:spcAft>
                  <a:spcPct val="0"/>
                </a:spcAft>
                <a:buFontTx/>
                <a:buNone/>
              </a:pPr>
              <a:r>
                <a:rPr lang="hu-HU" altLang="en-US" sz="2000" dirty="0">
                  <a:solidFill>
                    <a:srgbClr val="FFFFFF"/>
                  </a:solidFill>
                  <a:latin typeface="Verdana" pitchFamily="34" charset="0"/>
                  <a:cs typeface="Arial" charset="0"/>
                </a:rPr>
                <a:t> </a:t>
              </a:r>
              <a:r>
                <a:rPr lang="hu-HU" altLang="en-US" sz="2000" dirty="0" smtClean="0">
                  <a:solidFill>
                    <a:srgbClr val="FFFFFF"/>
                  </a:solidFill>
                  <a:latin typeface="Verdana" pitchFamily="34" charset="0"/>
                  <a:cs typeface="Arial" charset="0"/>
                </a:rPr>
                <a:t>      from 90 nm to 14 nm</a:t>
              </a:r>
              <a:endParaRPr lang="en-US" altLang="en-US" sz="2000" dirty="0">
                <a:solidFill>
                  <a:srgbClr val="FFFFFF"/>
                </a:solidFill>
                <a:latin typeface="Verdana" pitchFamily="34" charset="0"/>
                <a:cs typeface="Arial" charset="0"/>
              </a:endParaRPr>
            </a:p>
          </p:txBody>
        </p:sp>
        <p:sp>
          <p:nvSpPr>
            <p:cNvPr id="17" name="Text Box 1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18" name="Group 14"/>
          <p:cNvGrpSpPr>
            <a:grpSpLocks/>
          </p:cNvGrpSpPr>
          <p:nvPr/>
        </p:nvGrpSpPr>
        <p:grpSpPr bwMode="auto">
          <a:xfrm>
            <a:off x="611510" y="4767727"/>
            <a:ext cx="7830920" cy="504825"/>
            <a:chOff x="476" y="2160"/>
            <a:chExt cx="4626" cy="318"/>
          </a:xfrm>
        </p:grpSpPr>
        <p:sp>
          <p:nvSpPr>
            <p:cNvPr id="19"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a:solidFill>
                    <a:srgbClr val="FFFFFF"/>
                  </a:solidFill>
                  <a:cs typeface="Arial" charset="0"/>
                </a:rPr>
                <a:t>6. Race of the IC </a:t>
              </a:r>
              <a:r>
                <a:rPr lang="hu-HU" altLang="en-US" sz="2000" dirty="0" smtClean="0">
                  <a:solidFill>
                    <a:srgbClr val="FFFFFF"/>
                  </a:solidFill>
                  <a:cs typeface="Arial" charset="0"/>
                </a:rPr>
                <a:t>vendors</a:t>
              </a:r>
              <a:endParaRPr lang="en-US" altLang="en-US" sz="2000" dirty="0">
                <a:solidFill>
                  <a:srgbClr val="FFFFFF"/>
                </a:solidFill>
                <a:cs typeface="Arial" charset="0"/>
              </a:endParaRPr>
            </a:p>
          </p:txBody>
        </p:sp>
        <p:sp>
          <p:nvSpPr>
            <p:cNvPr id="20"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21" name="Group 17"/>
          <p:cNvGrpSpPr>
            <a:grpSpLocks/>
          </p:cNvGrpSpPr>
          <p:nvPr/>
        </p:nvGrpSpPr>
        <p:grpSpPr bwMode="auto">
          <a:xfrm>
            <a:off x="611510" y="5415427"/>
            <a:ext cx="7830920" cy="504825"/>
            <a:chOff x="476" y="2160"/>
            <a:chExt cx="4626" cy="318"/>
          </a:xfrm>
        </p:grpSpPr>
        <p:sp>
          <p:nvSpPr>
            <p:cNvPr id="22" name="AutoShape 18"/>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a:solidFill>
                    <a:srgbClr val="FFFFFF"/>
                  </a:solidFill>
                  <a:cs typeface="Arial" charset="0"/>
                </a:rPr>
                <a:t>7. </a:t>
              </a:r>
              <a:r>
                <a:rPr lang="hu-HU" altLang="en-US" sz="2000" dirty="0" smtClean="0">
                  <a:solidFill>
                    <a:srgbClr val="FFFFFF"/>
                  </a:solidFill>
                  <a:cs typeface="Arial" charset="0"/>
                </a:rPr>
                <a:t>References</a:t>
              </a:r>
              <a:endParaRPr lang="en-US" altLang="en-US" sz="2000" dirty="0">
                <a:solidFill>
                  <a:srgbClr val="FFFFFF"/>
                </a:solidFill>
                <a:cs typeface="Arial" charset="0"/>
              </a:endParaRPr>
            </a:p>
          </p:txBody>
        </p:sp>
        <p:sp>
          <p:nvSpPr>
            <p:cNvPr id="23" name="Text Box 19"/>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spTree>
    <p:extLst>
      <p:ext uri="{BB962C8B-B14F-4D97-AF65-F5344CB8AC3E}">
        <p14:creationId xmlns:p14="http://schemas.microsoft.com/office/powerpoint/2010/main" val="2864924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076" y="641113"/>
            <a:ext cx="5256567" cy="307777"/>
          </a:xfrm>
          <a:prstGeom prst="rect">
            <a:avLst/>
          </a:prstGeom>
          <a:noFill/>
        </p:spPr>
        <p:txBody>
          <a:bodyPr wrap="none" rtlCol="0">
            <a:spAutoFit/>
          </a:bodyPr>
          <a:lstStyle/>
          <a:p>
            <a:r>
              <a:rPr lang="hu-HU" sz="1400" b="1" dirty="0" smtClean="0">
                <a:solidFill>
                  <a:schemeClr val="accent6"/>
                </a:solidFill>
              </a:rPr>
              <a:t>Recent interpretation of the minimum feature size</a:t>
            </a:r>
            <a:endParaRPr lang="en-US" sz="1400" b="1" dirty="0">
              <a:solidFill>
                <a:schemeClr val="accent6"/>
              </a:solidFill>
            </a:endParaRPr>
          </a:p>
        </p:txBody>
      </p:sp>
      <p:sp>
        <p:nvSpPr>
          <p:cNvPr id="4" name="TextBox 3"/>
          <p:cNvSpPr txBox="1"/>
          <p:nvPr/>
        </p:nvSpPr>
        <p:spPr>
          <a:xfrm>
            <a:off x="196793" y="1318050"/>
            <a:ext cx="8718477" cy="1220847"/>
          </a:xfrm>
          <a:prstGeom prst="rect">
            <a:avLst/>
          </a:prstGeom>
          <a:noFill/>
        </p:spPr>
        <p:txBody>
          <a:bodyPr wrap="none" rtlCol="0">
            <a:spAutoFit/>
          </a:bodyPr>
          <a:lstStyle/>
          <a:p>
            <a:pPr>
              <a:spcAft>
                <a:spcPts val="400"/>
              </a:spcAft>
            </a:pPr>
            <a:r>
              <a:rPr lang="hu-HU" sz="1400" dirty="0" smtClean="0">
                <a:solidFill>
                  <a:srgbClr val="FF0000"/>
                </a:solidFill>
              </a:rPr>
              <a:t>It identifies the process technology </a:t>
            </a:r>
            <a:r>
              <a:rPr lang="hu-HU" sz="1400" dirty="0" smtClean="0">
                <a:solidFill>
                  <a:srgbClr val="0070C0"/>
                </a:solidFill>
              </a:rPr>
              <a:t>of a given IC foundry </a:t>
            </a:r>
            <a:r>
              <a:rPr lang="hu-HU" sz="1400" dirty="0" smtClean="0"/>
              <a:t>(e.g. to be 22 nm or 14 nm node).</a:t>
            </a:r>
          </a:p>
          <a:p>
            <a:r>
              <a:rPr lang="hu-HU" sz="1400" dirty="0" smtClean="0"/>
              <a:t>Then, </a:t>
            </a:r>
            <a:r>
              <a:rPr lang="hu-HU" sz="1400" dirty="0" smtClean="0">
                <a:solidFill>
                  <a:srgbClr val="0070C0"/>
                </a:solidFill>
              </a:rPr>
              <a:t>process parameters cannot be simple derived  from the feature size as before</a:t>
            </a:r>
            <a:r>
              <a:rPr lang="hu-HU" sz="1400" dirty="0" smtClean="0"/>
              <a:t>,  </a:t>
            </a:r>
          </a:p>
          <a:p>
            <a:r>
              <a:rPr lang="hu-HU" sz="1400" dirty="0" smtClean="0"/>
              <a:t>  instead, </a:t>
            </a:r>
            <a:r>
              <a:rPr lang="hu-HU" sz="1400" dirty="0" smtClean="0">
                <a:solidFill>
                  <a:srgbClr val="0070C0"/>
                </a:solidFill>
              </a:rPr>
              <a:t>select parameters relating to the same technology node can differ significantly</a:t>
            </a:r>
            <a:r>
              <a:rPr lang="hu-HU" sz="1400" dirty="0" smtClean="0"/>
              <a:t>, e.g. </a:t>
            </a:r>
          </a:p>
          <a:p>
            <a:r>
              <a:rPr lang="hu-HU" sz="1400" dirty="0" smtClean="0"/>
              <a:t>  by 20 %, from each other for the same process implemented by different vendors, as seen</a:t>
            </a:r>
          </a:p>
          <a:p>
            <a:r>
              <a:rPr lang="hu-HU" sz="1400" dirty="0"/>
              <a:t> </a:t>
            </a:r>
            <a:r>
              <a:rPr lang="hu-HU" sz="1400" dirty="0" smtClean="0"/>
              <a:t> in the Table below. </a:t>
            </a:r>
            <a:endParaRPr lang="en-US" sz="1400" dirty="0"/>
          </a:p>
        </p:txBody>
      </p:sp>
      <p:grpSp>
        <p:nvGrpSpPr>
          <p:cNvPr id="8" name="Group 7"/>
          <p:cNvGrpSpPr/>
          <p:nvPr/>
        </p:nvGrpSpPr>
        <p:grpSpPr>
          <a:xfrm>
            <a:off x="1524000" y="2586849"/>
            <a:ext cx="6096000" cy="2993100"/>
            <a:chOff x="1524000" y="2596140"/>
            <a:chExt cx="6096000" cy="29931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6645" b="12944"/>
            <a:stretch/>
          </p:blipFill>
          <p:spPr>
            <a:xfrm>
              <a:off x="1524000" y="3068960"/>
              <a:ext cx="6096000" cy="252028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912" b="84143"/>
            <a:stretch/>
          </p:blipFill>
          <p:spPr>
            <a:xfrm>
              <a:off x="3176306" y="2596140"/>
              <a:ext cx="4321019" cy="382810"/>
            </a:xfrm>
            <a:prstGeom prst="rect">
              <a:avLst/>
            </a:prstGeom>
          </p:spPr>
        </p:pic>
      </p:grpSp>
      <p:sp>
        <p:nvSpPr>
          <p:cNvPr id="9" name="TextBox 8"/>
          <p:cNvSpPr txBox="1"/>
          <p:nvPr/>
        </p:nvSpPr>
        <p:spPr>
          <a:xfrm>
            <a:off x="301126" y="5776518"/>
            <a:ext cx="8542660" cy="307777"/>
          </a:xfrm>
          <a:prstGeom prst="rect">
            <a:avLst/>
          </a:prstGeom>
          <a:noFill/>
        </p:spPr>
        <p:txBody>
          <a:bodyPr wrap="none" rtlCol="0">
            <a:spAutoFit/>
          </a:bodyPr>
          <a:lstStyle/>
          <a:p>
            <a:r>
              <a:rPr lang="hu-HU" sz="1400" dirty="0" smtClean="0"/>
              <a:t>Table: MOS transistor parameters of different foundries belonging to 14 to 22 nm </a:t>
            </a:r>
            <a:r>
              <a:rPr lang="hu-HU" sz="1400" dirty="0" err="1" smtClean="0"/>
              <a:t>nodes</a:t>
            </a:r>
            <a:r>
              <a:rPr lang="hu-HU" sz="1400" dirty="0" smtClean="0"/>
              <a:t> [5] </a:t>
            </a:r>
            <a:endParaRPr lang="en-US" sz="1400" dirty="0"/>
          </a:p>
        </p:txBody>
      </p:sp>
      <p:sp>
        <p:nvSpPr>
          <p:cNvPr id="10"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(17)</a:t>
            </a:r>
            <a:endParaRPr lang="en-US" altLang="en-US" dirty="0" smtClean="0"/>
          </a:p>
        </p:txBody>
      </p:sp>
      <p:sp>
        <p:nvSpPr>
          <p:cNvPr id="2" name="TextBox 1"/>
          <p:cNvSpPr txBox="1"/>
          <p:nvPr/>
        </p:nvSpPr>
        <p:spPr>
          <a:xfrm>
            <a:off x="206515" y="998730"/>
            <a:ext cx="6892015" cy="307777"/>
          </a:xfrm>
          <a:prstGeom prst="rect">
            <a:avLst/>
          </a:prstGeom>
          <a:noFill/>
        </p:spPr>
        <p:txBody>
          <a:bodyPr wrap="none" rtlCol="0">
            <a:spAutoFit/>
          </a:bodyPr>
          <a:lstStyle/>
          <a:p>
            <a:r>
              <a:rPr lang="hu-HU" sz="1400" dirty="0" smtClean="0">
                <a:solidFill>
                  <a:srgbClr val="0070C0"/>
                </a:solidFill>
              </a:rPr>
              <a:t>Recently,</a:t>
            </a:r>
            <a:r>
              <a:rPr lang="hu-HU" sz="1400" dirty="0" smtClean="0"/>
              <a:t> the </a:t>
            </a:r>
            <a:r>
              <a:rPr lang="hu-HU" sz="1400" dirty="0" smtClean="0">
                <a:solidFill>
                  <a:srgbClr val="FF0000"/>
                </a:solidFill>
              </a:rPr>
              <a:t>minimum feature size</a:t>
            </a:r>
            <a:r>
              <a:rPr lang="hu-HU" sz="1400" dirty="0" smtClean="0"/>
              <a:t> is interpreted as the </a:t>
            </a:r>
            <a:r>
              <a:rPr lang="hu-HU" sz="1400" dirty="0" smtClean="0">
                <a:solidFill>
                  <a:srgbClr val="FF0000"/>
                </a:solidFill>
              </a:rPr>
              <a:t>technology node</a:t>
            </a:r>
            <a:r>
              <a:rPr lang="hu-HU" sz="1400" dirty="0" smtClean="0"/>
              <a:t>.</a:t>
            </a:r>
            <a:endParaRPr lang="en-US" sz="1400" dirty="0"/>
          </a:p>
        </p:txBody>
      </p:sp>
      <p:sp>
        <p:nvSpPr>
          <p:cNvPr id="6" name="Rounded Rectangle 5"/>
          <p:cNvSpPr/>
          <p:nvPr/>
        </p:nvSpPr>
        <p:spPr bwMode="auto">
          <a:xfrm>
            <a:off x="4597615" y="3059669"/>
            <a:ext cx="900100" cy="2520280"/>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1" name="Rounded Rectangle 10"/>
          <p:cNvSpPr/>
          <p:nvPr/>
        </p:nvSpPr>
        <p:spPr bwMode="auto">
          <a:xfrm>
            <a:off x="6597225" y="3068960"/>
            <a:ext cx="900100" cy="2520280"/>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9960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6"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757" y="928180"/>
            <a:ext cx="8285089" cy="523220"/>
          </a:xfrm>
          <a:prstGeom prst="rect">
            <a:avLst/>
          </a:prstGeom>
          <a:noFill/>
        </p:spPr>
        <p:txBody>
          <a:bodyPr wrap="none" rtlCol="0">
            <a:spAutoFit/>
          </a:bodyPr>
          <a:lstStyle/>
          <a:p>
            <a:r>
              <a:rPr lang="hu-HU" sz="1400" dirty="0" smtClean="0"/>
              <a:t>For process technologies (rougly below 300 nm) </a:t>
            </a:r>
            <a:r>
              <a:rPr lang="hu-HU" sz="1400" dirty="0" smtClean="0">
                <a:solidFill>
                  <a:srgbClr val="0070C0"/>
                </a:solidFill>
              </a:rPr>
              <a:t>the gate length became shorter than the</a:t>
            </a:r>
          </a:p>
          <a:p>
            <a:r>
              <a:rPr lang="hu-HU" sz="1400" dirty="0" smtClean="0">
                <a:solidFill>
                  <a:srgbClr val="0070C0"/>
                </a:solidFill>
              </a:rPr>
              <a:t>  minimum feature size (node)</a:t>
            </a:r>
            <a:r>
              <a:rPr lang="hu-HU" sz="1400" dirty="0" smtClean="0"/>
              <a:t>, as shown below for Intel's MOS processes. </a:t>
            </a:r>
            <a:endParaRPr lang="en-US" sz="1400" dirty="0"/>
          </a:p>
        </p:txBody>
      </p:sp>
      <p:pic>
        <p:nvPicPr>
          <p:cNvPr id="4" name="Picture 3"/>
          <p:cNvPicPr>
            <a:picLocks noChangeAspect="1"/>
          </p:cNvPicPr>
          <p:nvPr/>
        </p:nvPicPr>
        <p:blipFill rotWithShape="1">
          <a:blip r:embed="rId2"/>
          <a:srcRect l="2757" r="4599" b="14718"/>
          <a:stretch/>
        </p:blipFill>
        <p:spPr>
          <a:xfrm>
            <a:off x="1826694" y="1547085"/>
            <a:ext cx="5220581" cy="3772125"/>
          </a:xfrm>
          <a:prstGeom prst="rect">
            <a:avLst/>
          </a:prstGeom>
        </p:spPr>
      </p:pic>
      <p:sp>
        <p:nvSpPr>
          <p:cNvPr id="9" name="TextBox 8"/>
          <p:cNvSpPr txBox="1"/>
          <p:nvPr/>
        </p:nvSpPr>
        <p:spPr>
          <a:xfrm>
            <a:off x="1666221" y="5409220"/>
            <a:ext cx="6014788" cy="307777"/>
          </a:xfrm>
          <a:prstGeom prst="rect">
            <a:avLst/>
          </a:prstGeom>
          <a:noFill/>
        </p:spPr>
        <p:txBody>
          <a:bodyPr wrap="none" rtlCol="0">
            <a:spAutoFit/>
          </a:bodyPr>
          <a:lstStyle/>
          <a:p>
            <a:pPr algn="ctr"/>
            <a:r>
              <a:rPr lang="hu-HU" sz="1400" dirty="0" smtClean="0"/>
              <a:t>Figure: Gate length in Intel's subsequent MOS technologies [11]</a:t>
            </a:r>
            <a:endParaRPr lang="en-US" sz="1400" dirty="0"/>
          </a:p>
        </p:txBody>
      </p:sp>
      <p:sp>
        <p:nvSpPr>
          <p:cNvPr id="10" name="TextBox 9"/>
          <p:cNvSpPr txBox="1"/>
          <p:nvPr/>
        </p:nvSpPr>
        <p:spPr>
          <a:xfrm>
            <a:off x="196383" y="5866528"/>
            <a:ext cx="8073044" cy="307777"/>
          </a:xfrm>
          <a:prstGeom prst="rect">
            <a:avLst/>
          </a:prstGeom>
          <a:noFill/>
        </p:spPr>
        <p:txBody>
          <a:bodyPr wrap="none" rtlCol="0">
            <a:spAutoFit/>
          </a:bodyPr>
          <a:lstStyle/>
          <a:p>
            <a:r>
              <a:rPr lang="hu-HU" sz="1400" dirty="0" smtClean="0"/>
              <a:t>As an example, in Intel's 65 nm technology the gate length amounts only to 35 nm.</a:t>
            </a:r>
            <a:endParaRPr lang="en-US" sz="1400" dirty="0"/>
          </a:p>
        </p:txBody>
      </p:sp>
      <p:sp>
        <p:nvSpPr>
          <p:cNvPr id="11" name="TextBox 10"/>
          <p:cNvSpPr txBox="1"/>
          <p:nvPr/>
        </p:nvSpPr>
        <p:spPr>
          <a:xfrm>
            <a:off x="183914" y="635689"/>
            <a:ext cx="8691803" cy="307777"/>
          </a:xfrm>
          <a:prstGeom prst="rect">
            <a:avLst/>
          </a:prstGeom>
          <a:noFill/>
        </p:spPr>
        <p:txBody>
          <a:bodyPr wrap="none" rtlCol="0">
            <a:spAutoFit/>
          </a:bodyPr>
          <a:lstStyle/>
          <a:p>
            <a:r>
              <a:rPr lang="hu-HU" sz="1400" b="1" dirty="0">
                <a:solidFill>
                  <a:schemeClr val="accent6"/>
                </a:solidFill>
              </a:rPr>
              <a:t>Shortening the minimum feature size in the course of the evolution of IC technology</a:t>
            </a:r>
            <a:endParaRPr lang="en-US" sz="1400" b="1" dirty="0">
              <a:solidFill>
                <a:schemeClr val="accent6"/>
              </a:solidFill>
            </a:endParaRPr>
          </a:p>
        </p:txBody>
      </p:sp>
      <p:sp>
        <p:nvSpPr>
          <p:cNvPr id="12" name="TextBox 11"/>
          <p:cNvSpPr txBox="1"/>
          <p:nvPr/>
        </p:nvSpPr>
        <p:spPr>
          <a:xfrm>
            <a:off x="161510" y="1448780"/>
            <a:ext cx="2210862" cy="692497"/>
          </a:xfrm>
          <a:prstGeom prst="rect">
            <a:avLst/>
          </a:prstGeom>
          <a:noFill/>
        </p:spPr>
        <p:txBody>
          <a:bodyPr wrap="none" rtlCol="0">
            <a:spAutoFit/>
          </a:bodyPr>
          <a:lstStyle/>
          <a:p>
            <a:endParaRPr lang="hu-HU" sz="1300" b="1" dirty="0" smtClean="0"/>
          </a:p>
          <a:p>
            <a:r>
              <a:rPr lang="hu-HU" sz="1300" b="1" dirty="0" smtClean="0"/>
              <a:t>Gate length</a:t>
            </a:r>
          </a:p>
          <a:p>
            <a:r>
              <a:rPr lang="hu-HU" sz="1300" b="1" dirty="0" smtClean="0">
                <a:solidFill>
                  <a:srgbClr val="FF0000"/>
                </a:solidFill>
              </a:rPr>
              <a:t>Minimum feature size</a:t>
            </a:r>
            <a:endParaRPr lang="en-US" sz="1300" b="1" dirty="0">
              <a:solidFill>
                <a:srgbClr val="FF0000"/>
              </a:solidFill>
            </a:endParaRPr>
          </a:p>
        </p:txBody>
      </p:sp>
      <p:sp>
        <p:nvSpPr>
          <p:cNvPr id="13"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(18)</a:t>
            </a:r>
            <a:endParaRPr lang="en-US" altLang="en-US" dirty="0" smtClean="0"/>
          </a:p>
        </p:txBody>
      </p:sp>
    </p:spTree>
    <p:extLst>
      <p:ext uri="{BB962C8B-B14F-4D97-AF65-F5344CB8AC3E}">
        <p14:creationId xmlns:p14="http://schemas.microsoft.com/office/powerpoint/2010/main" val="95982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2293" t="29080" r="10563" b="18004"/>
          <a:stretch/>
        </p:blipFill>
        <p:spPr>
          <a:xfrm>
            <a:off x="116505" y="1358769"/>
            <a:ext cx="9001695" cy="3870431"/>
          </a:xfrm>
          <a:prstGeom prst="rect">
            <a:avLst/>
          </a:prstGeom>
        </p:spPr>
      </p:pic>
      <p:sp>
        <p:nvSpPr>
          <p:cNvPr id="12" name="TextBox 11"/>
          <p:cNvSpPr txBox="1"/>
          <p:nvPr/>
        </p:nvSpPr>
        <p:spPr>
          <a:xfrm>
            <a:off x="190085" y="641113"/>
            <a:ext cx="4269117" cy="307777"/>
          </a:xfrm>
          <a:prstGeom prst="rect">
            <a:avLst/>
          </a:prstGeom>
          <a:noFill/>
        </p:spPr>
        <p:txBody>
          <a:bodyPr wrap="none" rtlCol="0">
            <a:spAutoFit/>
          </a:bodyPr>
          <a:lstStyle/>
          <a:p>
            <a:r>
              <a:rPr lang="hu-HU" sz="1400" b="1" dirty="0" smtClean="0">
                <a:solidFill>
                  <a:schemeClr val="accent6"/>
                </a:solidFill>
              </a:rPr>
              <a:t>Illustrating a feature size of 10 nm </a:t>
            </a:r>
            <a:r>
              <a:rPr lang="hu-HU" sz="1400" dirty="0" smtClean="0"/>
              <a:t>[12]</a:t>
            </a:r>
            <a:endParaRPr lang="en-US" sz="1400" dirty="0"/>
          </a:p>
        </p:txBody>
      </p:sp>
      <p:cxnSp>
        <p:nvCxnSpPr>
          <p:cNvPr id="14" name="Straight Connector 13"/>
          <p:cNvCxnSpPr/>
          <p:nvPr/>
        </p:nvCxnSpPr>
        <p:spPr bwMode="auto">
          <a:xfrm>
            <a:off x="7285179" y="1313765"/>
            <a:ext cx="0" cy="2745305"/>
          </a:xfrm>
          <a:prstGeom prst="line">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(19)</a:t>
            </a:r>
            <a:endParaRPr lang="en-US" altLang="en-US" dirty="0" smtClean="0"/>
          </a:p>
        </p:txBody>
      </p:sp>
    </p:spTree>
    <p:extLst>
      <p:ext uri="{BB962C8B-B14F-4D97-AF65-F5344CB8AC3E}">
        <p14:creationId xmlns:p14="http://schemas.microsoft.com/office/powerpoint/2010/main" val="1484334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4113" y="1402145"/>
            <a:ext cx="8568347" cy="4817165"/>
          </a:xfrm>
          <a:prstGeom prst="rect">
            <a:avLst/>
          </a:prstGeom>
        </p:spPr>
      </p:pic>
      <p:sp>
        <p:nvSpPr>
          <p:cNvPr id="7" name="TextBox 6"/>
          <p:cNvSpPr txBox="1"/>
          <p:nvPr/>
        </p:nvSpPr>
        <p:spPr>
          <a:xfrm>
            <a:off x="6237185" y="6354325"/>
            <a:ext cx="2432525" cy="307777"/>
          </a:xfrm>
          <a:prstGeom prst="rect">
            <a:avLst/>
          </a:prstGeom>
          <a:noFill/>
        </p:spPr>
        <p:txBody>
          <a:bodyPr wrap="none" rtlCol="0">
            <a:spAutoFit/>
          </a:bodyPr>
          <a:lstStyle/>
          <a:p>
            <a:r>
              <a:rPr lang="hu-HU" sz="1400" dirty="0" smtClean="0"/>
              <a:t>AMD at CES 2016 Polaris</a:t>
            </a:r>
            <a:endParaRPr lang="en-US" sz="1400" dirty="0"/>
          </a:p>
        </p:txBody>
      </p:sp>
      <p:sp>
        <p:nvSpPr>
          <p:cNvPr id="3" name="TextBox 2"/>
          <p:cNvSpPr txBox="1"/>
          <p:nvPr/>
        </p:nvSpPr>
        <p:spPr>
          <a:xfrm>
            <a:off x="184150" y="638690"/>
            <a:ext cx="5743880" cy="307777"/>
          </a:xfrm>
          <a:prstGeom prst="rect">
            <a:avLst/>
          </a:prstGeom>
          <a:noFill/>
        </p:spPr>
        <p:txBody>
          <a:bodyPr wrap="none" rtlCol="0">
            <a:spAutoFit/>
          </a:bodyPr>
          <a:lstStyle/>
          <a:p>
            <a:r>
              <a:rPr lang="hu-HU" sz="1400" b="1" dirty="0" smtClean="0">
                <a:solidFill>
                  <a:schemeClr val="accent6"/>
                </a:solidFill>
              </a:rPr>
              <a:t>Historical evolution of AMD's GPU chip </a:t>
            </a:r>
            <a:r>
              <a:rPr lang="hu-HU" sz="1400" b="1" dirty="0" err="1" smtClean="0">
                <a:solidFill>
                  <a:schemeClr val="accent6"/>
                </a:solidFill>
              </a:rPr>
              <a:t>technology</a:t>
            </a:r>
            <a:r>
              <a:rPr lang="hu-HU" sz="1400" b="1" dirty="0" smtClean="0">
                <a:solidFill>
                  <a:schemeClr val="accent6"/>
                </a:solidFill>
              </a:rPr>
              <a:t> </a:t>
            </a:r>
            <a:r>
              <a:rPr lang="hu-HU" sz="1400" dirty="0" smtClean="0"/>
              <a:t>[13]</a:t>
            </a:r>
            <a:endParaRPr lang="en-US" sz="1400" dirty="0"/>
          </a:p>
        </p:txBody>
      </p:sp>
      <p:sp>
        <p:nvSpPr>
          <p:cNvPr id="8"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(20)</a:t>
            </a:r>
            <a:endParaRPr lang="en-US" altLang="en-US" dirty="0" smtClean="0"/>
          </a:p>
        </p:txBody>
      </p:sp>
    </p:spTree>
    <p:extLst>
      <p:ext uri="{BB962C8B-B14F-4D97-AF65-F5344CB8AC3E}">
        <p14:creationId xmlns:p14="http://schemas.microsoft.com/office/powerpoint/2010/main" val="3623208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2</a:t>
            </a:r>
            <a:r>
              <a:rPr lang="en-US" altLang="en-US" sz="2000" dirty="0" smtClean="0">
                <a:solidFill>
                  <a:srgbClr val="FFFFFF"/>
                </a:solidFill>
                <a:cs typeface="Arial" charset="0"/>
              </a:rPr>
              <a:t>.</a:t>
            </a:r>
            <a:r>
              <a:rPr lang="hu-HU" altLang="en-US" sz="2000" dirty="0" smtClean="0">
                <a:solidFill>
                  <a:srgbClr val="FFFFFF"/>
                </a:solidFill>
                <a:cs typeface="Arial" charset="0"/>
              </a:rPr>
              <a:t> Moore's law</a:t>
            </a:r>
            <a:endParaRPr lang="en-US" altLang="en-US" sz="2000" dirty="0">
              <a:solidFill>
                <a:srgbClr val="FFFFFF"/>
              </a:solidFill>
              <a:cs typeface="Arial" charset="0"/>
            </a:endParaRPr>
          </a:p>
        </p:txBody>
      </p:sp>
    </p:spTree>
    <p:extLst>
      <p:ext uri="{BB962C8B-B14F-4D97-AF65-F5344CB8AC3E}">
        <p14:creationId xmlns:p14="http://schemas.microsoft.com/office/powerpoint/2010/main" val="318575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8588" y="1739230"/>
            <a:ext cx="8882062" cy="4210050"/>
            <a:chOff x="128588" y="1625600"/>
            <a:chExt cx="8882062" cy="4210050"/>
          </a:xfrm>
        </p:grpSpPr>
        <p:pic>
          <p:nvPicPr>
            <p:cNvPr id="677895" name="Picture 7"/>
            <p:cNvPicPr>
              <a:picLocks noChangeAspect="1" noChangeArrowheads="1"/>
            </p:cNvPicPr>
            <p:nvPr/>
          </p:nvPicPr>
          <p:blipFill>
            <a:blip r:embed="rId2">
              <a:extLst>
                <a:ext uri="{28A0092B-C50C-407E-A947-70E740481C1C}">
                  <a14:useLocalDpi xmlns:a14="http://schemas.microsoft.com/office/drawing/2010/main" val="0"/>
                </a:ext>
              </a:extLst>
            </a:blip>
            <a:srcRect l="-223" t="452"/>
            <a:stretch>
              <a:fillRect/>
            </a:stretch>
          </p:blipFill>
          <p:spPr bwMode="auto">
            <a:xfrm>
              <a:off x="128588" y="1628800"/>
              <a:ext cx="4278312" cy="4197350"/>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78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1625600"/>
              <a:ext cx="4530725" cy="4210050"/>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7897" name="Text Box 9"/>
          <p:cNvSpPr txBox="1">
            <a:spLocks noChangeArrowheads="1"/>
          </p:cNvSpPr>
          <p:nvPr/>
        </p:nvSpPr>
        <p:spPr bwMode="auto">
          <a:xfrm>
            <a:off x="180560" y="999083"/>
            <a:ext cx="7681911"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chemeClr val="accent6"/>
                </a:solidFill>
                <a:latin typeface="Verdana" panose="020B0604030504040204" pitchFamily="34" charset="0"/>
              </a:rPr>
              <a:t>First planar transistors (~1959) and first integrated circuits (~1961) </a:t>
            </a:r>
            <a:r>
              <a:rPr lang="hu-HU" altLang="en-US" sz="1400" dirty="0" smtClean="0">
                <a:latin typeface="Verdana" panose="020B0604030504040204" pitchFamily="34" charset="0"/>
              </a:rPr>
              <a:t>[14]</a:t>
            </a:r>
            <a:endParaRPr lang="en-US" altLang="en-US" sz="1400" dirty="0" smtClean="0">
              <a:latin typeface="Verdana" panose="020B0604030504040204" pitchFamily="34" charset="0"/>
            </a:endParaRPr>
          </a:p>
        </p:txBody>
      </p:sp>
      <p:sp>
        <p:nvSpPr>
          <p:cNvPr id="677898" name="Rectangle 10"/>
          <p:cNvSpPr>
            <a:spLocks noGrp="1" noChangeArrowheads="1"/>
          </p:cNvSpPr>
          <p:nvPr>
            <p:ph type="title"/>
          </p:nvPr>
        </p:nvSpPr>
        <p:spPr/>
        <p:txBody>
          <a:bodyPr/>
          <a:lstStyle/>
          <a:p>
            <a:r>
              <a:rPr lang="hu-HU" altLang="en-US" dirty="0"/>
              <a:t>2</a:t>
            </a:r>
            <a:r>
              <a:rPr lang="hu-HU" altLang="en-US" dirty="0" smtClean="0"/>
              <a:t>. </a:t>
            </a:r>
            <a:r>
              <a:rPr lang="en-US" altLang="en-US" dirty="0" smtClean="0"/>
              <a:t>Moore’s law </a:t>
            </a:r>
            <a:r>
              <a:rPr lang="hu-HU" altLang="en-US" dirty="0" smtClean="0"/>
              <a:t>(1</a:t>
            </a:r>
            <a:r>
              <a:rPr lang="hu-HU" altLang="en-US" dirty="0"/>
              <a:t>)</a:t>
            </a:r>
            <a:endParaRPr lang="en-US" altLang="en-US" dirty="0"/>
          </a:p>
        </p:txBody>
      </p:sp>
      <p:sp>
        <p:nvSpPr>
          <p:cNvPr id="2" name="TextBox 1"/>
          <p:cNvSpPr txBox="1"/>
          <p:nvPr/>
        </p:nvSpPr>
        <p:spPr>
          <a:xfrm>
            <a:off x="182791" y="637637"/>
            <a:ext cx="1646605" cy="307777"/>
          </a:xfrm>
          <a:prstGeom prst="rect">
            <a:avLst/>
          </a:prstGeom>
          <a:noFill/>
        </p:spPr>
        <p:txBody>
          <a:bodyPr wrap="none" rtlCol="0">
            <a:spAutoFit/>
          </a:bodyPr>
          <a:lstStyle/>
          <a:p>
            <a:r>
              <a:rPr lang="hu-HU" sz="1400" b="1" dirty="0" smtClean="0">
                <a:solidFill>
                  <a:schemeClr val="accent6"/>
                </a:solidFill>
              </a:rPr>
              <a:t>2. Moore's law</a:t>
            </a:r>
            <a:endParaRPr lang="en-US" sz="1400" b="1" dirty="0">
              <a:solidFill>
                <a:schemeClr val="accent6"/>
              </a:solidFill>
            </a:endParaRPr>
          </a:p>
        </p:txBody>
      </p:sp>
    </p:spTree>
    <p:extLst>
      <p:ext uri="{BB962C8B-B14F-4D97-AF65-F5344CB8AC3E}">
        <p14:creationId xmlns:p14="http://schemas.microsoft.com/office/powerpoint/2010/main" val="1408889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6545" y="1566697"/>
            <a:ext cx="8299651" cy="4697618"/>
          </a:xfrm>
          <a:prstGeom prst="rect">
            <a:avLst/>
          </a:prstGeom>
        </p:spPr>
      </p:pic>
      <p:sp>
        <p:nvSpPr>
          <p:cNvPr id="7" name="TextBox 6"/>
          <p:cNvSpPr txBox="1"/>
          <p:nvPr/>
        </p:nvSpPr>
        <p:spPr>
          <a:xfrm>
            <a:off x="183180" y="635336"/>
            <a:ext cx="9177512" cy="523220"/>
          </a:xfrm>
          <a:prstGeom prst="rect">
            <a:avLst/>
          </a:prstGeom>
          <a:noFill/>
        </p:spPr>
        <p:txBody>
          <a:bodyPr wrap="none" rtlCol="0">
            <a:spAutoFit/>
          </a:bodyPr>
          <a:lstStyle/>
          <a:p>
            <a:r>
              <a:rPr lang="hu-HU" sz="1400" b="1" dirty="0" smtClean="0">
                <a:solidFill>
                  <a:schemeClr val="accent6"/>
                </a:solidFill>
              </a:rPr>
              <a:t>Original publication of Moore's law in 1965, stating that transistor counts double roughly</a:t>
            </a:r>
          </a:p>
          <a:p>
            <a:r>
              <a:rPr lang="hu-HU" sz="1400" b="1" dirty="0" smtClean="0">
                <a:solidFill>
                  <a:schemeClr val="accent6"/>
                </a:solidFill>
              </a:rPr>
              <a:t>  every </a:t>
            </a:r>
            <a:r>
              <a:rPr lang="hu-HU" sz="1400" b="1" dirty="0" err="1" smtClean="0">
                <a:solidFill>
                  <a:schemeClr val="accent6"/>
                </a:solidFill>
              </a:rPr>
              <a:t>year</a:t>
            </a:r>
            <a:r>
              <a:rPr lang="hu-HU" sz="1400" b="1" dirty="0" smtClean="0">
                <a:solidFill>
                  <a:schemeClr val="accent6"/>
                </a:solidFill>
              </a:rPr>
              <a:t> </a:t>
            </a:r>
            <a:r>
              <a:rPr lang="hu-HU" sz="1400" dirty="0" smtClean="0"/>
              <a:t>[15]</a:t>
            </a:r>
            <a:endParaRPr lang="en-US" sz="1400" dirty="0"/>
          </a:p>
        </p:txBody>
      </p:sp>
      <p:sp>
        <p:nvSpPr>
          <p:cNvPr id="8"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(2)</a:t>
            </a:r>
            <a:endParaRPr lang="en-US" altLang="en-US" dirty="0"/>
          </a:p>
        </p:txBody>
      </p:sp>
    </p:spTree>
    <p:extLst>
      <p:ext uri="{BB962C8B-B14F-4D97-AF65-F5344CB8AC3E}">
        <p14:creationId xmlns:p14="http://schemas.microsoft.com/office/powerpoint/2010/main" val="2587857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41" name="Text Box 5"/>
          <p:cNvSpPr txBox="1">
            <a:spLocks noChangeArrowheads="1"/>
          </p:cNvSpPr>
          <p:nvPr/>
        </p:nvSpPr>
        <p:spPr bwMode="auto">
          <a:xfrm>
            <a:off x="128180" y="643328"/>
            <a:ext cx="8388835"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chemeClr val="accent6"/>
                </a:solidFill>
                <a:latin typeface="Verdana" panose="020B0604030504040204" pitchFamily="34" charset="0"/>
              </a:rPr>
              <a:t> Moore’s original projection for increasing the number of components per IC </a:t>
            </a:r>
            <a:r>
              <a:rPr lang="hu-HU" altLang="en-US" sz="1400" dirty="0" smtClean="0">
                <a:latin typeface="Verdana" panose="020B0604030504040204" pitchFamily="34" charset="0"/>
              </a:rPr>
              <a:t>[14]</a:t>
            </a:r>
            <a:endParaRPr lang="en-US" altLang="en-US" sz="1400" dirty="0" smtClean="0">
              <a:latin typeface="Verdana" panose="020B0604030504040204" pitchFamily="34" charset="0"/>
            </a:endParaRPr>
          </a:p>
        </p:txBody>
      </p:sp>
      <p:sp>
        <p:nvSpPr>
          <p:cNvPr id="679948" name="AutoShape 12"/>
          <p:cNvSpPr>
            <a:spLocks noChangeArrowheads="1"/>
          </p:cNvSpPr>
          <p:nvPr/>
        </p:nvSpPr>
        <p:spPr bwMode="auto">
          <a:xfrm>
            <a:off x="268325" y="4476725"/>
            <a:ext cx="1603375" cy="387350"/>
          </a:xfrm>
          <a:prstGeom prst="roundRect">
            <a:avLst>
              <a:gd name="adj" fmla="val 16667"/>
            </a:avLst>
          </a:prstGeom>
          <a:solidFill>
            <a:srgbClr val="DDD6D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2000" tIns="75600" rIns="162000" bIns="75600" anchor="ctr">
            <a:spAutoFit/>
          </a:bodyPr>
          <a:lstStyle/>
          <a:p>
            <a:pPr fontAlgn="base">
              <a:spcBef>
                <a:spcPct val="0"/>
              </a:spcBef>
              <a:spcAft>
                <a:spcPct val="0"/>
              </a:spcAft>
            </a:pPr>
            <a:r>
              <a:rPr lang="en-US" altLang="en-US" sz="1400" b="1" smtClean="0">
                <a:solidFill>
                  <a:srgbClr val="000000"/>
                </a:solidFill>
                <a:latin typeface="Verdana" panose="020B0604030504040204" pitchFamily="34" charset="0"/>
              </a:rPr>
              <a:t>Moore’s l</a:t>
            </a:r>
            <a:r>
              <a:rPr lang="hu-HU" altLang="en-US" sz="1400" b="1" smtClean="0">
                <a:solidFill>
                  <a:srgbClr val="000000"/>
                </a:solidFill>
                <a:latin typeface="Verdana" panose="020B0604030504040204" pitchFamily="34" charset="0"/>
              </a:rPr>
              <a:t>a</a:t>
            </a:r>
            <a:r>
              <a:rPr lang="en-US" altLang="en-US" sz="1400" b="1" smtClean="0">
                <a:solidFill>
                  <a:srgbClr val="000000"/>
                </a:solidFill>
                <a:latin typeface="Verdana" panose="020B0604030504040204" pitchFamily="34" charset="0"/>
              </a:rPr>
              <a:t>w </a:t>
            </a:r>
          </a:p>
        </p:txBody>
      </p:sp>
      <p:pic>
        <p:nvPicPr>
          <p:cNvPr id="11" name="Picture 10"/>
          <p:cNvPicPr>
            <a:picLocks noChangeAspect="1"/>
          </p:cNvPicPr>
          <p:nvPr/>
        </p:nvPicPr>
        <p:blipFill>
          <a:blip r:embed="rId2"/>
          <a:stretch>
            <a:fillRect/>
          </a:stretch>
        </p:blipFill>
        <p:spPr>
          <a:xfrm>
            <a:off x="2241007" y="1288995"/>
            <a:ext cx="4851273" cy="4936683"/>
          </a:xfrm>
          <a:prstGeom prst="rect">
            <a:avLst/>
          </a:prstGeom>
        </p:spPr>
      </p:pic>
      <p:sp>
        <p:nvSpPr>
          <p:cNvPr id="8"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(3)</a:t>
            </a:r>
            <a:endParaRPr lang="en-US" altLang="en-US" dirty="0"/>
          </a:p>
        </p:txBody>
      </p:sp>
    </p:spTree>
    <p:extLst>
      <p:ext uri="{BB962C8B-B14F-4D97-AF65-F5344CB8AC3E}">
        <p14:creationId xmlns:p14="http://schemas.microsoft.com/office/powerpoint/2010/main" val="1910962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6" name="Text Box 6"/>
          <p:cNvSpPr txBox="1">
            <a:spLocks noChangeArrowheads="1"/>
          </p:cNvSpPr>
          <p:nvPr/>
        </p:nvSpPr>
        <p:spPr bwMode="auto">
          <a:xfrm>
            <a:off x="188672" y="1032000"/>
            <a:ext cx="8964313" cy="523220"/>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70C0"/>
                </a:solidFill>
                <a:latin typeface="Verdana" panose="020B0604030504040204" pitchFamily="34" charset="0"/>
              </a:rPr>
              <a:t>First commercially usable memory or microprocessor chips </a:t>
            </a:r>
            <a:r>
              <a:rPr lang="hu-HU" altLang="en-US" sz="1400" dirty="0" smtClean="0">
                <a:solidFill>
                  <a:srgbClr val="000000"/>
                </a:solidFill>
                <a:latin typeface="Verdana" panose="020B0604030504040204" pitchFamily="34" charset="0"/>
              </a:rPr>
              <a:t>(1 Kb DRAMs, 4-bit microprocessors)</a:t>
            </a:r>
          </a:p>
          <a:p>
            <a:pPr fontAlgn="base">
              <a:spcBef>
                <a:spcPct val="0"/>
              </a:spcBef>
              <a:spcAft>
                <a:spcPct val="0"/>
              </a:spcAft>
            </a:pPr>
            <a:r>
              <a:rPr lang="hu-HU" altLang="en-US" sz="1400" dirty="0" smtClean="0">
                <a:solidFill>
                  <a:srgbClr val="000000"/>
                </a:solidFill>
                <a:latin typeface="Verdana" panose="020B0604030504040204" pitchFamily="34" charset="0"/>
              </a:rPr>
              <a:t> needed </a:t>
            </a:r>
            <a:r>
              <a:rPr lang="hu-HU" altLang="en-US" sz="1400" dirty="0" smtClean="0">
                <a:solidFill>
                  <a:srgbClr val="0070C0"/>
                </a:solidFill>
                <a:latin typeface="Verdana" panose="020B0604030504040204" pitchFamily="34" charset="0"/>
              </a:rPr>
              <a:t>n×10</a:t>
            </a:r>
            <a:r>
              <a:rPr lang="hu-HU" altLang="en-US" sz="1400" baseline="30000" dirty="0" smtClean="0">
                <a:solidFill>
                  <a:srgbClr val="0070C0"/>
                </a:solidFill>
                <a:latin typeface="Verdana" panose="020B0604030504040204" pitchFamily="34" charset="0"/>
              </a:rPr>
              <a:t>3</a:t>
            </a:r>
            <a:r>
              <a:rPr lang="hu-HU" altLang="en-US" sz="1400" dirty="0" smtClean="0">
                <a:solidFill>
                  <a:srgbClr val="0070C0"/>
                </a:solidFill>
                <a:latin typeface="Verdana" panose="020B0604030504040204" pitchFamily="34" charset="0"/>
              </a:rPr>
              <a:t> transistors, </a:t>
            </a:r>
            <a:r>
              <a:rPr lang="hu-HU" altLang="en-US" sz="1400" dirty="0" smtClean="0">
                <a:latin typeface="Verdana" panose="020B0604030504040204" pitchFamily="34" charset="0"/>
              </a:rPr>
              <a:t>as seen in the Figure below.   </a:t>
            </a:r>
            <a:endParaRPr lang="en-US" altLang="en-US" sz="1400" dirty="0" smtClean="0">
              <a:latin typeface="Verdana" panose="020B0604030504040204" pitchFamily="34" charset="0"/>
            </a:endParaRPr>
          </a:p>
        </p:txBody>
      </p:sp>
      <p:sp>
        <p:nvSpPr>
          <p:cNvPr id="2" name="TextBox 1"/>
          <p:cNvSpPr txBox="1"/>
          <p:nvPr/>
        </p:nvSpPr>
        <p:spPr>
          <a:xfrm>
            <a:off x="190901" y="641118"/>
            <a:ext cx="8488221" cy="307777"/>
          </a:xfrm>
          <a:prstGeom prst="rect">
            <a:avLst/>
          </a:prstGeom>
          <a:noFill/>
        </p:spPr>
        <p:txBody>
          <a:bodyPr wrap="none" rtlCol="0">
            <a:spAutoFit/>
          </a:bodyPr>
          <a:lstStyle/>
          <a:p>
            <a:r>
              <a:rPr lang="hu-HU" sz="1400" b="1" dirty="0" smtClean="0">
                <a:solidFill>
                  <a:schemeClr val="accent6"/>
                </a:solidFill>
                <a:latin typeface="+mj-lt"/>
              </a:rPr>
              <a:t>Implication of Moore's law to the emergence of 1K DRAMs and microprocessors -1</a:t>
            </a:r>
            <a:endParaRPr lang="en-US" sz="1400" b="1" dirty="0">
              <a:solidFill>
                <a:schemeClr val="accent6"/>
              </a:solidFill>
              <a:latin typeface="+mj-lt"/>
            </a:endParaRPr>
          </a:p>
        </p:txBody>
      </p:sp>
      <p:sp>
        <p:nvSpPr>
          <p:cNvPr id="6"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(4)</a:t>
            </a:r>
            <a:endParaRPr lang="en-US" altLang="en-US" dirty="0"/>
          </a:p>
        </p:txBody>
      </p:sp>
    </p:spTree>
    <p:extLst>
      <p:ext uri="{BB962C8B-B14F-4D97-AF65-F5344CB8AC3E}">
        <p14:creationId xmlns:p14="http://schemas.microsoft.com/office/powerpoint/2010/main" val="589148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190085" y="638690"/>
            <a:ext cx="61574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rgbClr val="333399"/>
                </a:solidFill>
                <a:latin typeface="Verdana" panose="020B0604030504040204" pitchFamily="34" charset="0"/>
              </a:rPr>
              <a:t>Intel's first 1 Kbit dynamic DRAM chip, the 1103</a:t>
            </a:r>
            <a:r>
              <a:rPr lang="hu-HU" altLang="en-US" sz="1400" b="1" dirty="0" smtClean="0">
                <a:solidFill>
                  <a:srgbClr val="000000"/>
                </a:solidFill>
                <a:latin typeface="Verdana" panose="020B0604030504040204" pitchFamily="34" charset="0"/>
              </a:rPr>
              <a:t> </a:t>
            </a:r>
            <a:r>
              <a:rPr lang="hu-HU" altLang="en-US" sz="1400" dirty="0" smtClean="0">
                <a:solidFill>
                  <a:srgbClr val="000000"/>
                </a:solidFill>
                <a:latin typeface="Verdana" panose="020B0604030504040204" pitchFamily="34" charset="0"/>
              </a:rPr>
              <a:t>(Oct. 1970)</a:t>
            </a:r>
            <a:endParaRPr lang="en-US" altLang="en-US" sz="1400" dirty="0" smtClean="0">
              <a:solidFill>
                <a:srgbClr val="000000"/>
              </a:solidFill>
              <a:latin typeface="Verdana" panose="020B0604030504040204" pitchFamily="34" charset="0"/>
            </a:endParaRPr>
          </a:p>
        </p:txBody>
      </p:sp>
      <p:sp>
        <p:nvSpPr>
          <p:cNvPr id="16391" name="Text Box 7"/>
          <p:cNvSpPr txBox="1">
            <a:spLocks noChangeArrowheads="1"/>
          </p:cNvSpPr>
          <p:nvPr/>
        </p:nvSpPr>
        <p:spPr bwMode="auto">
          <a:xfrm>
            <a:off x="190085" y="1307564"/>
            <a:ext cx="7763151"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105000"/>
              </a:lnSpc>
              <a:spcBef>
                <a:spcPct val="0"/>
              </a:spcBef>
              <a:spcAft>
                <a:spcPct val="0"/>
              </a:spcAft>
            </a:pPr>
            <a:r>
              <a:rPr lang="hu-HU" altLang="en-US" sz="1400" dirty="0" smtClean="0">
                <a:solidFill>
                  <a:srgbClr val="000000"/>
                </a:solidFill>
                <a:latin typeface="Verdana" panose="020B0604030504040204" pitchFamily="34" charset="0"/>
              </a:rPr>
              <a:t>1 Kx1-bit structure, pMOS technology,  3T (three-transistors per bit) design, </a:t>
            </a:r>
          </a:p>
          <a:p>
            <a:pPr fontAlgn="base">
              <a:lnSpc>
                <a:spcPct val="105000"/>
              </a:lnSpc>
              <a:spcBef>
                <a:spcPct val="0"/>
              </a:spcBef>
              <a:spcAft>
                <a:spcPct val="0"/>
              </a:spcAft>
            </a:pPr>
            <a:r>
              <a:rPr lang="hu-HU" altLang="en-US" sz="1400" dirty="0" smtClean="0">
                <a:solidFill>
                  <a:srgbClr val="000000"/>
                </a:solidFill>
                <a:latin typeface="Verdana" panose="020B0604030504040204" pitchFamily="34" charset="0"/>
              </a:rPr>
              <a:t>  two power supplies (+16 V/+19 V), non-multiplexed addressing, 18-pin package.  </a:t>
            </a:r>
            <a:endParaRPr lang="en-US" altLang="en-US" sz="1400" dirty="0" smtClean="0">
              <a:solidFill>
                <a:srgbClr val="000000"/>
              </a:solidFill>
              <a:latin typeface="Verdana" panose="020B0604030504040204" pitchFamily="34" charset="0"/>
            </a:endParaRPr>
          </a:p>
        </p:txBody>
      </p:sp>
      <p:sp>
        <p:nvSpPr>
          <p:cNvPr id="16393" name="Rectangle 9"/>
          <p:cNvSpPr>
            <a:spLocks noChangeArrowheads="1"/>
          </p:cNvSpPr>
          <p:nvPr/>
        </p:nvSpPr>
        <p:spPr bwMode="auto">
          <a:xfrm>
            <a:off x="1322411" y="5292176"/>
            <a:ext cx="2414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0000"/>
                </a:solidFill>
                <a:latin typeface="Verdana" panose="020B0604030504040204" pitchFamily="34" charset="0"/>
              </a:rPr>
              <a:t>Figure: Intel’s 1103 [17]</a:t>
            </a:r>
            <a:endParaRPr lang="en-US" altLang="en-US" sz="1400" dirty="0" smtClean="0">
              <a:solidFill>
                <a:srgbClr val="000000"/>
              </a:solidFill>
              <a:latin typeface="Verdana" panose="020B0604030504040204" pitchFamily="34" charset="0"/>
            </a:endParaRPr>
          </a:p>
        </p:txBody>
      </p:sp>
      <p:sp>
        <p:nvSpPr>
          <p:cNvPr id="16396" name="Text Box 12"/>
          <p:cNvSpPr txBox="1">
            <a:spLocks noChangeArrowheads="1"/>
          </p:cNvSpPr>
          <p:nvPr/>
        </p:nvSpPr>
        <p:spPr bwMode="auto">
          <a:xfrm>
            <a:off x="100075" y="953725"/>
            <a:ext cx="1674176" cy="34471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80" tIns="64008" rIns="182880" bIns="64008" anchor="ctr">
            <a:spAutoFit/>
          </a:bodyPr>
          <a:lstStyle/>
          <a:p>
            <a:pPr algn="ctr" fontAlgn="base">
              <a:spcBef>
                <a:spcPct val="0"/>
              </a:spcBef>
              <a:spcAft>
                <a:spcPct val="0"/>
              </a:spcAft>
            </a:pPr>
            <a:r>
              <a:rPr lang="hu-HU" altLang="en-US" sz="1400" dirty="0" smtClean="0">
                <a:solidFill>
                  <a:srgbClr val="FF0000"/>
                </a:solidFill>
                <a:latin typeface="Verdana" panose="020B0604030504040204" pitchFamily="34" charset="0"/>
              </a:rPr>
              <a:t>Main features:</a:t>
            </a:r>
            <a:endParaRPr lang="en-US" altLang="en-US" sz="1400" dirty="0" smtClean="0">
              <a:solidFill>
                <a:srgbClr val="FF0000"/>
              </a:solidFill>
              <a:latin typeface="Verdana" panose="020B0604030504040204" pitchFamily="34" charset="0"/>
            </a:endParaRPr>
          </a:p>
        </p:txBody>
      </p:sp>
      <p:sp>
        <p:nvSpPr>
          <p:cNvPr id="16398" name="Text Box 14"/>
          <p:cNvSpPr txBox="1">
            <a:spLocks noChangeArrowheads="1"/>
          </p:cNvSpPr>
          <p:nvPr/>
        </p:nvSpPr>
        <p:spPr bwMode="auto">
          <a:xfrm>
            <a:off x="5084166" y="5274205"/>
            <a:ext cx="35832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0000"/>
                </a:solidFill>
                <a:latin typeface="Verdana" panose="020B0604030504040204" pitchFamily="34" charset="0"/>
              </a:rPr>
              <a:t>Figure: Die photo of Intel’s 1103 [18]</a:t>
            </a:r>
            <a:endParaRPr lang="en-US" altLang="en-US" sz="1400" dirty="0" smtClean="0">
              <a:solidFill>
                <a:srgbClr val="000000"/>
              </a:solidFill>
              <a:latin typeface="Verdana" panose="020B0604030504040204" pitchFamily="34" charset="0"/>
            </a:endParaRPr>
          </a:p>
        </p:txBody>
      </p:sp>
      <p:grpSp>
        <p:nvGrpSpPr>
          <p:cNvPr id="2" name="Group 1"/>
          <p:cNvGrpSpPr/>
          <p:nvPr/>
        </p:nvGrpSpPr>
        <p:grpSpPr>
          <a:xfrm>
            <a:off x="1286635" y="2123855"/>
            <a:ext cx="6570730" cy="2982370"/>
            <a:chOff x="800100" y="2278748"/>
            <a:chExt cx="6635750" cy="2809875"/>
          </a:xfrm>
        </p:grpSpPr>
        <p:pic>
          <p:nvPicPr>
            <p:cNvPr id="16392" name="Picture 8" descr="DSCF15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2526398"/>
              <a:ext cx="2897188" cy="2173287"/>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descr="11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4788" y="2278748"/>
              <a:ext cx="2151062" cy="280987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(5)</a:t>
            </a:r>
            <a:endParaRPr lang="en-US" altLang="en-US" dirty="0"/>
          </a:p>
        </p:txBody>
      </p:sp>
    </p:spTree>
    <p:extLst>
      <p:ext uri="{BB962C8B-B14F-4D97-AF65-F5344CB8AC3E}">
        <p14:creationId xmlns:p14="http://schemas.microsoft.com/office/powerpoint/2010/main" val="28503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ppt_x"/>
                                          </p:val>
                                        </p:tav>
                                        <p:tav tm="100000">
                                          <p:val>
                                            <p:strVal val="#ppt_x"/>
                                          </p:val>
                                        </p:tav>
                                      </p:tavLst>
                                    </p:anim>
                                    <p:anim calcmode="lin" valueType="num">
                                      <p:cBhvr additive="base">
                                        <p:cTn id="8" dur="500" fill="hold"/>
                                        <p:tgtEl>
                                          <p:spTgt spid="163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93"/>
                                        </p:tgtEl>
                                        <p:attrNameLst>
                                          <p:attrName>style.visibility</p:attrName>
                                        </p:attrNameLst>
                                      </p:cBhvr>
                                      <p:to>
                                        <p:strVal val="visible"/>
                                      </p:to>
                                    </p:set>
                                    <p:anim calcmode="lin" valueType="num">
                                      <p:cBhvr additive="base">
                                        <p:cTn id="11" dur="500" fill="hold"/>
                                        <p:tgtEl>
                                          <p:spTgt spid="16393"/>
                                        </p:tgtEl>
                                        <p:attrNameLst>
                                          <p:attrName>ppt_x</p:attrName>
                                        </p:attrNameLst>
                                      </p:cBhvr>
                                      <p:tavLst>
                                        <p:tav tm="0">
                                          <p:val>
                                            <p:strVal val="#ppt_x"/>
                                          </p:val>
                                        </p:tav>
                                        <p:tav tm="100000">
                                          <p:val>
                                            <p:strVal val="#ppt_x"/>
                                          </p:val>
                                        </p:tav>
                                      </p:tavLst>
                                    </p:anim>
                                    <p:anim calcmode="lin" valueType="num">
                                      <p:cBhvr additive="base">
                                        <p:cTn id="12" dur="500" fill="hold"/>
                                        <p:tgtEl>
                                          <p:spTgt spid="1639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396"/>
                                        </p:tgtEl>
                                        <p:attrNameLst>
                                          <p:attrName>style.visibility</p:attrName>
                                        </p:attrNameLst>
                                      </p:cBhvr>
                                      <p:to>
                                        <p:strVal val="visible"/>
                                      </p:to>
                                    </p:set>
                                    <p:anim calcmode="lin" valueType="num">
                                      <p:cBhvr additive="base">
                                        <p:cTn id="15" dur="500" fill="hold"/>
                                        <p:tgtEl>
                                          <p:spTgt spid="16396"/>
                                        </p:tgtEl>
                                        <p:attrNameLst>
                                          <p:attrName>ppt_x</p:attrName>
                                        </p:attrNameLst>
                                      </p:cBhvr>
                                      <p:tavLst>
                                        <p:tav tm="0">
                                          <p:val>
                                            <p:strVal val="#ppt_x"/>
                                          </p:val>
                                        </p:tav>
                                        <p:tav tm="100000">
                                          <p:val>
                                            <p:strVal val="#ppt_x"/>
                                          </p:val>
                                        </p:tav>
                                      </p:tavLst>
                                    </p:anim>
                                    <p:anim calcmode="lin" valueType="num">
                                      <p:cBhvr additive="base">
                                        <p:cTn id="16" dur="500" fill="hold"/>
                                        <p:tgtEl>
                                          <p:spTgt spid="1639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398"/>
                                        </p:tgtEl>
                                        <p:attrNameLst>
                                          <p:attrName>style.visibility</p:attrName>
                                        </p:attrNameLst>
                                      </p:cBhvr>
                                      <p:to>
                                        <p:strVal val="visible"/>
                                      </p:to>
                                    </p:set>
                                    <p:anim calcmode="lin" valueType="num">
                                      <p:cBhvr additive="base">
                                        <p:cTn id="19" dur="500" fill="hold"/>
                                        <p:tgtEl>
                                          <p:spTgt spid="16398"/>
                                        </p:tgtEl>
                                        <p:attrNameLst>
                                          <p:attrName>ppt_x</p:attrName>
                                        </p:attrNameLst>
                                      </p:cBhvr>
                                      <p:tavLst>
                                        <p:tav tm="0">
                                          <p:val>
                                            <p:strVal val="#ppt_x"/>
                                          </p:val>
                                        </p:tav>
                                        <p:tav tm="100000">
                                          <p:val>
                                            <p:strVal val="#ppt_x"/>
                                          </p:val>
                                        </p:tav>
                                      </p:tavLst>
                                    </p:anim>
                                    <p:anim calcmode="lin" valueType="num">
                                      <p:cBhvr additive="base">
                                        <p:cTn id="20" dur="500" fill="hold"/>
                                        <p:tgtEl>
                                          <p:spTgt spid="1639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3" grpId="0"/>
      <p:bldP spid="16396" grpId="0"/>
      <p:bldP spid="1639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en-US" altLang="en-US" sz="2000" dirty="0">
                <a:solidFill>
                  <a:srgbClr val="FFFFFF"/>
                </a:solidFill>
                <a:cs typeface="Arial" charset="0"/>
              </a:rPr>
              <a:t>1.</a:t>
            </a:r>
            <a:r>
              <a:rPr lang="hu-HU" altLang="en-US" sz="2000" dirty="0">
                <a:solidFill>
                  <a:srgbClr val="FFFFFF"/>
                </a:solidFill>
                <a:cs typeface="Arial" charset="0"/>
              </a:rPr>
              <a:t> </a:t>
            </a:r>
            <a:r>
              <a:rPr lang="hu-HU" altLang="en-US" sz="2000" dirty="0" smtClean="0">
                <a:solidFill>
                  <a:srgbClr val="FFFFFF"/>
                </a:solidFill>
                <a:cs typeface="Arial" charset="0"/>
              </a:rPr>
              <a:t>Introduction</a:t>
            </a:r>
            <a:endParaRPr lang="en-US" altLang="en-US" sz="2000" dirty="0">
              <a:solidFill>
                <a:srgbClr val="FFFFFF"/>
              </a:solidFill>
              <a:cs typeface="Arial" charset="0"/>
            </a:endParaRPr>
          </a:p>
        </p:txBody>
      </p:sp>
    </p:spTree>
    <p:extLst>
      <p:ext uri="{BB962C8B-B14F-4D97-AF65-F5344CB8AC3E}">
        <p14:creationId xmlns:p14="http://schemas.microsoft.com/office/powerpoint/2010/main" val="964559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regmedia.co.uk/2011/11/14/4004_die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344960"/>
            <a:ext cx="5940660" cy="43161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44772" y="3066239"/>
            <a:ext cx="1135311" cy="523220"/>
          </a:xfrm>
          <a:prstGeom prst="rect">
            <a:avLst/>
          </a:prstGeom>
          <a:noFill/>
        </p:spPr>
        <p:txBody>
          <a:bodyPr wrap="none" rtlCol="0">
            <a:spAutoFit/>
          </a:bodyPr>
          <a:lstStyle/>
          <a:p>
            <a:pPr algn="ctr"/>
            <a:r>
              <a:rPr lang="hu-HU" sz="1400" dirty="0" smtClean="0">
                <a:latin typeface="+mj-lt"/>
              </a:rPr>
              <a:t>2300 </a:t>
            </a:r>
          </a:p>
          <a:p>
            <a:pPr algn="ctr"/>
            <a:r>
              <a:rPr lang="hu-HU" sz="1400" dirty="0" smtClean="0">
                <a:latin typeface="+mj-lt"/>
              </a:rPr>
              <a:t>transistors</a:t>
            </a:r>
            <a:endParaRPr lang="en-US" sz="1400" dirty="0">
              <a:latin typeface="+mj-lt"/>
            </a:endParaRPr>
          </a:p>
        </p:txBody>
      </p:sp>
      <p:sp>
        <p:nvSpPr>
          <p:cNvPr id="15" name="TextBox 14"/>
          <p:cNvSpPr txBox="1"/>
          <p:nvPr/>
        </p:nvSpPr>
        <p:spPr>
          <a:xfrm>
            <a:off x="544772" y="3623139"/>
            <a:ext cx="1250663" cy="523220"/>
          </a:xfrm>
          <a:prstGeom prst="rect">
            <a:avLst/>
          </a:prstGeom>
          <a:noFill/>
        </p:spPr>
        <p:txBody>
          <a:bodyPr wrap="none" rtlCol="0">
            <a:spAutoFit/>
          </a:bodyPr>
          <a:lstStyle/>
          <a:p>
            <a:r>
              <a:rPr lang="hu-HU" sz="1400" dirty="0" smtClean="0">
                <a:latin typeface="+mj-lt"/>
              </a:rPr>
              <a:t>Introduced:</a:t>
            </a:r>
          </a:p>
          <a:p>
            <a:r>
              <a:rPr lang="hu-HU" sz="1400" dirty="0">
                <a:latin typeface="+mj-lt"/>
              </a:rPr>
              <a:t> </a:t>
            </a:r>
            <a:r>
              <a:rPr lang="hu-HU" sz="1400" dirty="0" smtClean="0">
                <a:latin typeface="+mj-lt"/>
              </a:rPr>
              <a:t>  11/1971</a:t>
            </a:r>
            <a:endParaRPr lang="en-US" sz="1400" dirty="0">
              <a:latin typeface="+mj-lt"/>
            </a:endParaRPr>
          </a:p>
        </p:txBody>
      </p:sp>
      <p:sp>
        <p:nvSpPr>
          <p:cNvPr id="4" name="TextBox 3"/>
          <p:cNvSpPr txBox="1"/>
          <p:nvPr/>
        </p:nvSpPr>
        <p:spPr>
          <a:xfrm>
            <a:off x="203320" y="643328"/>
            <a:ext cx="4471096" cy="307777"/>
          </a:xfrm>
          <a:prstGeom prst="rect">
            <a:avLst/>
          </a:prstGeom>
          <a:noFill/>
        </p:spPr>
        <p:txBody>
          <a:bodyPr wrap="none" rtlCol="0">
            <a:spAutoFit/>
          </a:bodyPr>
          <a:lstStyle/>
          <a:p>
            <a:r>
              <a:rPr lang="hu-HU" sz="1400" b="1" dirty="0" smtClean="0">
                <a:solidFill>
                  <a:schemeClr val="accent6"/>
                </a:solidFill>
                <a:latin typeface="+mj-lt"/>
              </a:rPr>
              <a:t>Intel's first microprocessor, the 4004 </a:t>
            </a:r>
            <a:r>
              <a:rPr lang="hu-HU" sz="1400" dirty="0" smtClean="0">
                <a:latin typeface="+mj-lt"/>
              </a:rPr>
              <a:t>[16]</a:t>
            </a:r>
            <a:endParaRPr lang="en-US" sz="1400" dirty="0">
              <a:latin typeface="+mj-lt"/>
            </a:endParaRPr>
          </a:p>
        </p:txBody>
      </p:sp>
      <p:sp>
        <p:nvSpPr>
          <p:cNvPr id="9"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(6)</a:t>
            </a:r>
            <a:endParaRPr lang="en-US" altLang="en-US" dirty="0"/>
          </a:p>
        </p:txBody>
      </p:sp>
    </p:spTree>
    <p:extLst>
      <p:ext uri="{BB962C8B-B14F-4D97-AF65-F5344CB8AC3E}">
        <p14:creationId xmlns:p14="http://schemas.microsoft.com/office/powerpoint/2010/main" val="2564377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5" name="Text Box 5"/>
          <p:cNvSpPr txBox="1">
            <a:spLocks noChangeArrowheads="1"/>
          </p:cNvSpPr>
          <p:nvPr/>
        </p:nvSpPr>
        <p:spPr bwMode="auto">
          <a:xfrm>
            <a:off x="1719263" y="6481278"/>
            <a:ext cx="5751254"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0000"/>
                </a:solidFill>
                <a:latin typeface="Verdana" panose="020B0604030504040204" pitchFamily="34" charset="0"/>
              </a:rPr>
              <a:t>Figure: The rise of IC complexity (following Moore’s low) [14]</a:t>
            </a:r>
            <a:endParaRPr lang="en-US" altLang="en-US" sz="1400" dirty="0" smtClean="0">
              <a:solidFill>
                <a:srgbClr val="000000"/>
              </a:solidFill>
              <a:latin typeface="Verdana" panose="020B0604030504040204" pitchFamily="34" charset="0"/>
            </a:endParaRPr>
          </a:p>
        </p:txBody>
      </p:sp>
      <p:sp>
        <p:nvSpPr>
          <p:cNvPr id="680972" name="Text Box 12"/>
          <p:cNvSpPr txBox="1">
            <a:spLocks noChangeArrowheads="1"/>
          </p:cNvSpPr>
          <p:nvPr/>
        </p:nvSpPr>
        <p:spPr bwMode="auto">
          <a:xfrm>
            <a:off x="521550" y="982874"/>
            <a:ext cx="8862363" cy="307777"/>
          </a:xfrm>
          <a:prstGeom prst="rect">
            <a:avLst/>
          </a:prstGeom>
          <a:noFill/>
          <a:ln>
            <a:noFill/>
          </a:ln>
          <a:effectLst/>
          <a:extLst>
            <a:ext uri="{909E8E84-426E-40DD-AFC4-6F175D3DCCD1}">
              <a14:hiddenFill xmlns:a14="http://schemas.microsoft.com/office/drawing/2010/main">
                <a:solidFill>
                  <a:schemeClr val="folHlink">
                    <a:alpha val="20000"/>
                  </a:schemeClr>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ts val="400"/>
              </a:spcAft>
            </a:pPr>
            <a:r>
              <a:rPr lang="hu-HU" altLang="en-US" sz="1400" dirty="0" smtClean="0">
                <a:solidFill>
                  <a:srgbClr val="000000"/>
                </a:solidFill>
                <a:latin typeface="Verdana" panose="020B0604030504040204" pitchFamily="34" charset="0"/>
              </a:rPr>
              <a:t> Due to Moore’s (oroginal) low, the </a:t>
            </a:r>
            <a:r>
              <a:rPr lang="hu-HU" altLang="en-US" sz="1400" dirty="0" smtClean="0">
                <a:solidFill>
                  <a:srgbClr val="0070C0"/>
                </a:solidFill>
                <a:latin typeface="Verdana" panose="020B0604030504040204" pitchFamily="34" charset="0"/>
              </a:rPr>
              <a:t>integration of  2</a:t>
            </a:r>
            <a:r>
              <a:rPr lang="hu-HU" altLang="en-US" sz="1400" baseline="30000" dirty="0" smtClean="0">
                <a:solidFill>
                  <a:srgbClr val="0070C0"/>
                </a:solidFill>
                <a:latin typeface="Verdana" panose="020B0604030504040204" pitchFamily="34" charset="0"/>
              </a:rPr>
              <a:t>10</a:t>
            </a:r>
            <a:r>
              <a:rPr lang="hu-HU" altLang="en-US" sz="1400" dirty="0" smtClean="0">
                <a:solidFill>
                  <a:srgbClr val="0070C0"/>
                </a:solidFill>
                <a:latin typeface="Verdana" panose="020B0604030504040204" pitchFamily="34" charset="0"/>
              </a:rPr>
              <a:t> transistors </a:t>
            </a:r>
            <a:r>
              <a:rPr lang="hu-HU" altLang="en-US" sz="1400" dirty="0" smtClean="0">
                <a:solidFill>
                  <a:srgbClr val="000000"/>
                </a:solidFill>
                <a:latin typeface="Verdana" panose="020B0604030504040204" pitchFamily="34" charset="0"/>
              </a:rPr>
              <a:t>on a chip needs </a:t>
            </a:r>
            <a:r>
              <a:rPr lang="en-US" altLang="en-US" sz="1400" dirty="0" smtClean="0">
                <a:solidFill>
                  <a:srgbClr val="000000"/>
                </a:solidFill>
                <a:latin typeface="Verdana" panose="020B0604030504040204" pitchFamily="34" charset="0"/>
              </a:rPr>
              <a:t>~</a:t>
            </a:r>
            <a:r>
              <a:rPr lang="hu-HU" altLang="en-US" sz="1400" dirty="0" smtClean="0">
                <a:solidFill>
                  <a:srgbClr val="000000"/>
                </a:solidFill>
                <a:latin typeface="Verdana" panose="020B0604030504040204" pitchFamily="34" charset="0"/>
              </a:rPr>
              <a:t> </a:t>
            </a:r>
            <a:r>
              <a:rPr lang="hu-HU" altLang="en-US" sz="1400" dirty="0" smtClean="0">
                <a:solidFill>
                  <a:srgbClr val="0070C0"/>
                </a:solidFill>
                <a:latin typeface="Verdana" panose="020B0604030504040204" pitchFamily="34" charset="0"/>
              </a:rPr>
              <a:t>10 years</a:t>
            </a:r>
            <a:r>
              <a:rPr lang="hu-HU" altLang="en-US" sz="1400" dirty="0" smtClean="0">
                <a:solidFill>
                  <a:srgbClr val="000000"/>
                </a:solidFill>
                <a:latin typeface="Verdana" panose="020B0604030504040204" pitchFamily="34" charset="0"/>
              </a:rPr>
              <a:t>.    </a:t>
            </a:r>
            <a:endParaRPr lang="en-US" altLang="en-US" sz="1400" dirty="0" smtClean="0">
              <a:solidFill>
                <a:srgbClr val="000000"/>
              </a:solidFill>
              <a:latin typeface="Verdana" panose="020B0604030504040204" pitchFamily="34" charset="0"/>
            </a:endParaRPr>
          </a:p>
        </p:txBody>
      </p:sp>
      <p:sp>
        <p:nvSpPr>
          <p:cNvPr id="680973" name="Line 13"/>
          <p:cNvSpPr>
            <a:spLocks noChangeShapeType="1"/>
          </p:cNvSpPr>
          <p:nvPr/>
        </p:nvSpPr>
        <p:spPr bwMode="auto">
          <a:xfrm>
            <a:off x="238760" y="1140037"/>
            <a:ext cx="3600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400" smtClean="0">
              <a:solidFill>
                <a:srgbClr val="FF0000"/>
              </a:solidFill>
              <a:latin typeface="Verdana" panose="020B0604030504040204" pitchFamily="34" charset="0"/>
            </a:endParaRPr>
          </a:p>
        </p:txBody>
      </p:sp>
      <p:sp>
        <p:nvSpPr>
          <p:cNvPr id="12" name="TextBox 11"/>
          <p:cNvSpPr txBox="1"/>
          <p:nvPr/>
        </p:nvSpPr>
        <p:spPr>
          <a:xfrm>
            <a:off x="158213" y="644485"/>
            <a:ext cx="8616461" cy="307777"/>
          </a:xfrm>
          <a:prstGeom prst="rect">
            <a:avLst/>
          </a:prstGeom>
          <a:noFill/>
        </p:spPr>
        <p:txBody>
          <a:bodyPr wrap="none" rtlCol="0">
            <a:spAutoFit/>
          </a:bodyPr>
          <a:lstStyle/>
          <a:p>
            <a:r>
              <a:rPr lang="hu-HU" sz="1400" b="1" dirty="0" smtClean="0">
                <a:solidFill>
                  <a:schemeClr val="accent6"/>
                </a:solidFill>
                <a:latin typeface="+mj-lt"/>
              </a:rPr>
              <a:t>Implication of Moore's law to the emergence of 1K DRAMs and microprocessors -3</a:t>
            </a:r>
            <a:endParaRPr lang="en-US" sz="1400" b="1" dirty="0">
              <a:solidFill>
                <a:schemeClr val="accent6"/>
              </a:solidFill>
              <a:latin typeface="+mj-lt"/>
            </a:endParaRPr>
          </a:p>
        </p:txBody>
      </p:sp>
      <p:grpSp>
        <p:nvGrpSpPr>
          <p:cNvPr id="2" name="Group 1"/>
          <p:cNvGrpSpPr/>
          <p:nvPr/>
        </p:nvGrpSpPr>
        <p:grpSpPr>
          <a:xfrm>
            <a:off x="1421650" y="2001547"/>
            <a:ext cx="6270372" cy="4349481"/>
            <a:chOff x="1421650" y="2001547"/>
            <a:chExt cx="6270372" cy="4349481"/>
          </a:xfrm>
        </p:grpSpPr>
        <p:sp>
          <p:nvSpPr>
            <p:cNvPr id="680967" name="Oval 7"/>
            <p:cNvSpPr>
              <a:spLocks noChangeArrowheads="1"/>
            </p:cNvSpPr>
            <p:nvPr/>
          </p:nvSpPr>
          <p:spPr bwMode="auto">
            <a:xfrm>
              <a:off x="2980618" y="4146650"/>
              <a:ext cx="511262" cy="1714810"/>
            </a:xfrm>
            <a:prstGeom prst="ellipse">
              <a:avLst/>
            </a:prstGeom>
            <a:solidFill>
              <a:srgbClr val="993366">
                <a:alpha val="0"/>
              </a:srgbClr>
            </a:solidFill>
            <a:ln w="9525" algn="ctr">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400" smtClean="0">
                <a:solidFill>
                  <a:srgbClr val="FF0000"/>
                </a:solidFill>
                <a:latin typeface="Verdana" panose="020B0604030504040204" pitchFamily="34" charset="0"/>
              </a:endParaRPr>
            </a:p>
          </p:txBody>
        </p:sp>
        <p:pic>
          <p:nvPicPr>
            <p:cNvPr id="14" name="Picture 13"/>
            <p:cNvPicPr>
              <a:picLocks noChangeAspect="1"/>
            </p:cNvPicPr>
            <p:nvPr/>
          </p:nvPicPr>
          <p:blipFill>
            <a:blip r:embed="rId2"/>
            <a:stretch>
              <a:fillRect/>
            </a:stretch>
          </p:blipFill>
          <p:spPr>
            <a:xfrm>
              <a:off x="1421650" y="2001547"/>
              <a:ext cx="6270372" cy="4349481"/>
            </a:xfrm>
            <a:prstGeom prst="rect">
              <a:avLst/>
            </a:prstGeom>
          </p:spPr>
        </p:pic>
        <p:sp>
          <p:nvSpPr>
            <p:cNvPr id="5" name="Oval 4"/>
            <p:cNvSpPr/>
            <p:nvPr/>
          </p:nvSpPr>
          <p:spPr bwMode="auto">
            <a:xfrm>
              <a:off x="2932287" y="4427221"/>
              <a:ext cx="585208" cy="1836000"/>
            </a:xfrm>
            <a:prstGeom prst="ellips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CFEF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82800" rIns="126000" bIns="8280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F0000"/>
                </a:solidFill>
                <a:effectLst/>
                <a:latin typeface="Verdana" panose="020B0604030504040204" pitchFamily="34" charset="0"/>
              </a:endParaRPr>
            </a:p>
          </p:txBody>
        </p:sp>
      </p:grpSp>
      <p:sp>
        <p:nvSpPr>
          <p:cNvPr id="13"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(7)</a:t>
            </a:r>
            <a:endParaRPr lang="en-US" altLang="en-US" dirty="0"/>
          </a:p>
        </p:txBody>
      </p:sp>
      <p:sp>
        <p:nvSpPr>
          <p:cNvPr id="20" name="Line 15"/>
          <p:cNvSpPr>
            <a:spLocks noChangeShapeType="1"/>
          </p:cNvSpPr>
          <p:nvPr/>
        </p:nvSpPr>
        <p:spPr bwMode="auto">
          <a:xfrm>
            <a:off x="620453" y="1709322"/>
            <a:ext cx="3600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400" smtClean="0">
              <a:solidFill>
                <a:srgbClr val="FF0000"/>
              </a:solidFill>
              <a:latin typeface="Verdana" panose="020B0604030504040204" pitchFamily="34" charset="0"/>
            </a:endParaRPr>
          </a:p>
        </p:txBody>
      </p:sp>
      <p:sp>
        <p:nvSpPr>
          <p:cNvPr id="21" name="Text Box 16"/>
          <p:cNvSpPr txBox="1">
            <a:spLocks noChangeArrowheads="1"/>
          </p:cNvSpPr>
          <p:nvPr/>
        </p:nvSpPr>
        <p:spPr bwMode="auto">
          <a:xfrm>
            <a:off x="1012565" y="1539537"/>
            <a:ext cx="6460423" cy="307777"/>
          </a:xfrm>
          <a:prstGeom prst="rect">
            <a:avLst/>
          </a:prstGeom>
          <a:noFill/>
          <a:ln>
            <a:noFill/>
          </a:ln>
          <a:effectLst/>
          <a:extLst>
            <a:ext uri="{909E8E84-426E-40DD-AFC4-6F175D3DCCD1}">
              <a14:hiddenFill xmlns:a14="http://schemas.microsoft.com/office/drawing/2010/main">
                <a:solidFill>
                  <a:schemeClr val="folHlink">
                    <a:alpha val="20000"/>
                  </a:schemeClr>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70C0"/>
                </a:solidFill>
                <a:latin typeface="Verdana" panose="020B0604030504040204" pitchFamily="34" charset="0"/>
              </a:rPr>
              <a:t>1970/1971 </a:t>
            </a:r>
            <a:r>
              <a:rPr lang="hu-HU" altLang="en-US" sz="1400" dirty="0" smtClean="0">
                <a:solidFill>
                  <a:srgbClr val="000000"/>
                </a:solidFill>
                <a:latin typeface="Verdana" panose="020B0604030504040204" pitchFamily="34" charset="0"/>
              </a:rPr>
              <a:t>became the </a:t>
            </a:r>
            <a:r>
              <a:rPr lang="hu-HU" altLang="en-US" sz="1400" dirty="0" smtClean="0">
                <a:solidFill>
                  <a:srgbClr val="0070C0"/>
                </a:solidFill>
                <a:latin typeface="Verdana" panose="020B0604030504040204" pitchFamily="34" charset="0"/>
              </a:rPr>
              <a:t>birth years of DRAMs and microprocessors</a:t>
            </a:r>
            <a:r>
              <a:rPr lang="hu-HU" altLang="en-US" sz="1400" dirty="0" smtClean="0">
                <a:solidFill>
                  <a:srgbClr val="000000"/>
                </a:solidFill>
                <a:latin typeface="Verdana" panose="020B0604030504040204" pitchFamily="34" charset="0"/>
              </a:rPr>
              <a:t>. </a:t>
            </a:r>
            <a:endParaRPr lang="en-US" altLang="en-US" sz="1400" dirty="0" smtClean="0">
              <a:solidFill>
                <a:srgbClr val="000000"/>
              </a:solidFill>
              <a:latin typeface="Verdana" panose="020B0604030504040204" pitchFamily="34" charset="0"/>
            </a:endParaRPr>
          </a:p>
        </p:txBody>
      </p:sp>
      <p:sp>
        <p:nvSpPr>
          <p:cNvPr id="22" name="Line 15"/>
          <p:cNvSpPr>
            <a:spLocks noChangeShapeType="1"/>
          </p:cNvSpPr>
          <p:nvPr/>
        </p:nvSpPr>
        <p:spPr bwMode="auto">
          <a:xfrm>
            <a:off x="425029" y="1400798"/>
            <a:ext cx="3600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400" smtClean="0">
              <a:solidFill>
                <a:srgbClr val="FF0000"/>
              </a:solidFill>
              <a:latin typeface="Verdana" panose="020B0604030504040204" pitchFamily="34" charset="0"/>
            </a:endParaRPr>
          </a:p>
        </p:txBody>
      </p:sp>
      <p:sp>
        <p:nvSpPr>
          <p:cNvPr id="23" name="TextBox 22"/>
          <p:cNvSpPr txBox="1"/>
          <p:nvPr/>
        </p:nvSpPr>
        <p:spPr>
          <a:xfrm>
            <a:off x="785431" y="1259129"/>
            <a:ext cx="8504316" cy="307777"/>
          </a:xfrm>
          <a:prstGeom prst="rect">
            <a:avLst/>
          </a:prstGeom>
          <a:noFill/>
        </p:spPr>
        <p:txBody>
          <a:bodyPr wrap="none" rtlCol="0">
            <a:spAutoFit/>
          </a:bodyPr>
          <a:lstStyle/>
          <a:p>
            <a:pPr lvl="0" fontAlgn="base">
              <a:spcBef>
                <a:spcPct val="0"/>
              </a:spcBef>
              <a:spcAft>
                <a:spcPct val="0"/>
              </a:spcAft>
            </a:pPr>
            <a:r>
              <a:rPr lang="hu-HU" altLang="en-US" sz="1400" dirty="0">
                <a:solidFill>
                  <a:srgbClr val="000000"/>
                </a:solidFill>
                <a:latin typeface="Verdana" panose="020B0604030504040204" pitchFamily="34" charset="0"/>
              </a:rPr>
              <a:t>The implementation of first DRAMs and microprocessors needed a few thousand transistors</a:t>
            </a:r>
            <a:r>
              <a:rPr lang="hu-HU" altLang="en-US" sz="1400" dirty="0" smtClean="0">
                <a:solidFill>
                  <a:srgbClr val="000000"/>
                </a:solidFill>
                <a:latin typeface="Verdana" panose="020B0604030504040204" pitchFamily="34" charset="0"/>
              </a:rPr>
              <a:t>.</a:t>
            </a:r>
            <a:endParaRPr lang="en-US" dirty="0"/>
          </a:p>
        </p:txBody>
      </p:sp>
    </p:spTree>
    <p:extLst>
      <p:ext uri="{BB962C8B-B14F-4D97-AF65-F5344CB8AC3E}">
        <p14:creationId xmlns:p14="http://schemas.microsoft.com/office/powerpoint/2010/main" val="29105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0965"/>
                                        </p:tgtEl>
                                        <p:attrNameLst>
                                          <p:attrName>style.visibility</p:attrName>
                                        </p:attrNameLst>
                                      </p:cBhvr>
                                      <p:to>
                                        <p:strVal val="visible"/>
                                      </p:to>
                                    </p:set>
                                    <p:anim calcmode="lin" valueType="num">
                                      <p:cBhvr additive="base">
                                        <p:cTn id="7" dur="500" fill="hold"/>
                                        <p:tgtEl>
                                          <p:spTgt spid="680965"/>
                                        </p:tgtEl>
                                        <p:attrNameLst>
                                          <p:attrName>ppt_x</p:attrName>
                                        </p:attrNameLst>
                                      </p:cBhvr>
                                      <p:tavLst>
                                        <p:tav tm="0">
                                          <p:val>
                                            <p:strVal val="#ppt_x"/>
                                          </p:val>
                                        </p:tav>
                                        <p:tav tm="100000">
                                          <p:val>
                                            <p:strVal val="#ppt_x"/>
                                          </p:val>
                                        </p:tav>
                                      </p:tavLst>
                                    </p:anim>
                                    <p:anim calcmode="lin" valueType="num">
                                      <p:cBhvr additive="base">
                                        <p:cTn id="8" dur="500" fill="hold"/>
                                        <p:tgtEl>
                                          <p:spTgt spid="6809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80972"/>
                                        </p:tgtEl>
                                        <p:attrNameLst>
                                          <p:attrName>style.visibility</p:attrName>
                                        </p:attrNameLst>
                                      </p:cBhvr>
                                      <p:to>
                                        <p:strVal val="visible"/>
                                      </p:to>
                                    </p:set>
                                    <p:anim calcmode="lin" valueType="num">
                                      <p:cBhvr additive="base">
                                        <p:cTn id="11" dur="500" fill="hold"/>
                                        <p:tgtEl>
                                          <p:spTgt spid="680972"/>
                                        </p:tgtEl>
                                        <p:attrNameLst>
                                          <p:attrName>ppt_x</p:attrName>
                                        </p:attrNameLst>
                                      </p:cBhvr>
                                      <p:tavLst>
                                        <p:tav tm="0">
                                          <p:val>
                                            <p:strVal val="#ppt_x"/>
                                          </p:val>
                                        </p:tav>
                                        <p:tav tm="100000">
                                          <p:val>
                                            <p:strVal val="#ppt_x"/>
                                          </p:val>
                                        </p:tav>
                                      </p:tavLst>
                                    </p:anim>
                                    <p:anim calcmode="lin" valueType="num">
                                      <p:cBhvr additive="base">
                                        <p:cTn id="12" dur="500" fill="hold"/>
                                        <p:tgtEl>
                                          <p:spTgt spid="68097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80973"/>
                                        </p:tgtEl>
                                        <p:attrNameLst>
                                          <p:attrName>style.visibility</p:attrName>
                                        </p:attrNameLst>
                                      </p:cBhvr>
                                      <p:to>
                                        <p:strVal val="visible"/>
                                      </p:to>
                                    </p:set>
                                    <p:anim calcmode="lin" valueType="num">
                                      <p:cBhvr additive="base">
                                        <p:cTn id="15" dur="500" fill="hold"/>
                                        <p:tgtEl>
                                          <p:spTgt spid="680973"/>
                                        </p:tgtEl>
                                        <p:attrNameLst>
                                          <p:attrName>ppt_x</p:attrName>
                                        </p:attrNameLst>
                                      </p:cBhvr>
                                      <p:tavLst>
                                        <p:tav tm="0">
                                          <p:val>
                                            <p:strVal val="#ppt_x"/>
                                          </p:val>
                                        </p:tav>
                                        <p:tav tm="100000">
                                          <p:val>
                                            <p:strVal val="#ppt_x"/>
                                          </p:val>
                                        </p:tav>
                                      </p:tavLst>
                                    </p:anim>
                                    <p:anim calcmode="lin" valueType="num">
                                      <p:cBhvr additive="base">
                                        <p:cTn id="16" dur="500" fill="hold"/>
                                        <p:tgtEl>
                                          <p:spTgt spid="68097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5" grpId="0"/>
      <p:bldP spid="680972" grpId="0"/>
      <p:bldP spid="680973" grpId="0" animBg="1"/>
      <p:bldP spid="20" grpId="0" animBg="1"/>
      <p:bldP spid="21" grpId="0"/>
      <p:bldP spid="22"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9" name="Text Box 5"/>
          <p:cNvSpPr txBox="1">
            <a:spLocks noChangeArrowheads="1"/>
          </p:cNvSpPr>
          <p:nvPr/>
        </p:nvSpPr>
        <p:spPr bwMode="auto">
          <a:xfrm>
            <a:off x="126385" y="643328"/>
            <a:ext cx="3877985"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chemeClr val="accent6"/>
                </a:solidFill>
                <a:latin typeface="Verdana" panose="020B0604030504040204" pitchFamily="34" charset="0"/>
              </a:rPr>
              <a:t> Moore’s revised law from 1975 </a:t>
            </a:r>
            <a:r>
              <a:rPr lang="hu-HU" altLang="en-US" sz="1400" dirty="0" smtClean="0">
                <a:latin typeface="Verdana" panose="020B0604030504040204" pitchFamily="34" charset="0"/>
              </a:rPr>
              <a:t>[14]</a:t>
            </a:r>
            <a:endParaRPr lang="en-US" altLang="en-US" sz="1400" dirty="0" smtClean="0">
              <a:latin typeface="Verdana" panose="020B0604030504040204" pitchFamily="34" charset="0"/>
            </a:endParaRPr>
          </a:p>
        </p:txBody>
      </p:sp>
      <p:pic>
        <p:nvPicPr>
          <p:cNvPr id="10" name="Picture 9"/>
          <p:cNvPicPr>
            <a:picLocks noChangeAspect="1"/>
          </p:cNvPicPr>
          <p:nvPr/>
        </p:nvPicPr>
        <p:blipFill>
          <a:blip r:embed="rId2"/>
          <a:stretch>
            <a:fillRect/>
          </a:stretch>
        </p:blipFill>
        <p:spPr>
          <a:xfrm>
            <a:off x="760063" y="1273562"/>
            <a:ext cx="7322328" cy="5146586"/>
          </a:xfrm>
          <a:prstGeom prst="rect">
            <a:avLst/>
          </a:prstGeom>
        </p:spPr>
      </p:pic>
      <p:sp>
        <p:nvSpPr>
          <p:cNvPr id="3" name="TextBox 2"/>
          <p:cNvSpPr txBox="1"/>
          <p:nvPr/>
        </p:nvSpPr>
        <p:spPr>
          <a:xfrm rot="19300944">
            <a:off x="1961215" y="4216707"/>
            <a:ext cx="1178528" cy="276999"/>
          </a:xfrm>
          <a:prstGeom prst="rect">
            <a:avLst/>
          </a:prstGeom>
          <a:noFill/>
        </p:spPr>
        <p:txBody>
          <a:bodyPr wrap="none" rtlCol="0">
            <a:spAutoFit/>
          </a:bodyPr>
          <a:lstStyle/>
          <a:p>
            <a:r>
              <a:rPr lang="hu-HU" sz="1200" b="1" dirty="0" smtClean="0">
                <a:solidFill>
                  <a:schemeClr val="bg1"/>
                </a:solidFill>
                <a:latin typeface="+mj-lt"/>
              </a:rPr>
              <a:t>~2x/1 year</a:t>
            </a:r>
            <a:endParaRPr lang="en-US" sz="1200" b="1" dirty="0">
              <a:solidFill>
                <a:schemeClr val="bg1"/>
              </a:solidFill>
              <a:latin typeface="+mj-lt"/>
            </a:endParaRPr>
          </a:p>
        </p:txBody>
      </p:sp>
      <p:sp>
        <p:nvSpPr>
          <p:cNvPr id="13" name="TextBox 12"/>
          <p:cNvSpPr txBox="1"/>
          <p:nvPr/>
        </p:nvSpPr>
        <p:spPr>
          <a:xfrm rot="20203137">
            <a:off x="4895248" y="3368998"/>
            <a:ext cx="1269899" cy="276999"/>
          </a:xfrm>
          <a:prstGeom prst="rect">
            <a:avLst/>
          </a:prstGeom>
          <a:noFill/>
        </p:spPr>
        <p:txBody>
          <a:bodyPr wrap="none" rtlCol="0">
            <a:spAutoFit/>
          </a:bodyPr>
          <a:lstStyle/>
          <a:p>
            <a:r>
              <a:rPr lang="hu-HU" sz="1200" b="1" dirty="0" smtClean="0">
                <a:solidFill>
                  <a:schemeClr val="bg1"/>
                </a:solidFill>
                <a:latin typeface="+mj-lt"/>
              </a:rPr>
              <a:t>~2x/2 years</a:t>
            </a:r>
            <a:endParaRPr lang="en-US" sz="1200" b="1" dirty="0">
              <a:solidFill>
                <a:schemeClr val="bg1"/>
              </a:solidFill>
              <a:latin typeface="+mj-lt"/>
            </a:endParaRPr>
          </a:p>
        </p:txBody>
      </p:sp>
      <p:sp>
        <p:nvSpPr>
          <p:cNvPr id="8"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(8)</a:t>
            </a:r>
            <a:endParaRPr lang="en-US" altLang="en-US" dirty="0"/>
          </a:p>
        </p:txBody>
      </p:sp>
    </p:spTree>
    <p:extLst>
      <p:ext uri="{BB962C8B-B14F-4D97-AF65-F5344CB8AC3E}">
        <p14:creationId xmlns:p14="http://schemas.microsoft.com/office/powerpoint/2010/main" val="4236588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3" name="Text Box 5"/>
          <p:cNvSpPr txBox="1">
            <a:spLocks noChangeArrowheads="1"/>
          </p:cNvSpPr>
          <p:nvPr/>
        </p:nvSpPr>
        <p:spPr bwMode="auto">
          <a:xfrm>
            <a:off x="199610" y="641310"/>
            <a:ext cx="7069564"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chemeClr val="accent6"/>
                </a:solidFill>
                <a:latin typeface="Verdana" panose="020B0604030504040204" pitchFamily="34" charset="0"/>
              </a:rPr>
              <a:t>The actual rise of IC complexity in DRAMs and </a:t>
            </a:r>
            <a:r>
              <a:rPr lang="hu-HU" altLang="en-US" sz="1400" b="1" dirty="0" err="1" smtClean="0">
                <a:solidFill>
                  <a:schemeClr val="accent6"/>
                </a:solidFill>
                <a:latin typeface="Verdana" panose="020B0604030504040204" pitchFamily="34" charset="0"/>
              </a:rPr>
              <a:t>microprocessors</a:t>
            </a:r>
            <a:r>
              <a:rPr lang="hu-HU" altLang="en-US" sz="1400" b="1" dirty="0" smtClean="0">
                <a:solidFill>
                  <a:schemeClr val="accent6"/>
                </a:solidFill>
                <a:latin typeface="Verdana" panose="020B0604030504040204" pitchFamily="34" charset="0"/>
              </a:rPr>
              <a:t> </a:t>
            </a:r>
            <a:r>
              <a:rPr lang="hu-HU" altLang="en-US" sz="1400" dirty="0" smtClean="0">
                <a:latin typeface="Verdana" panose="020B0604030504040204" pitchFamily="34" charset="0"/>
              </a:rPr>
              <a:t>[14]</a:t>
            </a:r>
            <a:endParaRPr lang="en-US" altLang="en-US" sz="1400" dirty="0" smtClean="0">
              <a:latin typeface="Verdana" panose="020B0604030504040204" pitchFamily="34" charset="0"/>
            </a:endParaRPr>
          </a:p>
        </p:txBody>
      </p:sp>
      <p:pic>
        <p:nvPicPr>
          <p:cNvPr id="6" name="Picture 5"/>
          <p:cNvPicPr>
            <a:picLocks noChangeAspect="1"/>
          </p:cNvPicPr>
          <p:nvPr/>
        </p:nvPicPr>
        <p:blipFill>
          <a:blip r:embed="rId2"/>
          <a:stretch>
            <a:fillRect/>
          </a:stretch>
        </p:blipFill>
        <p:spPr>
          <a:xfrm>
            <a:off x="748838" y="1289793"/>
            <a:ext cx="7333125" cy="5109420"/>
          </a:xfrm>
          <a:prstGeom prst="rect">
            <a:avLst/>
          </a:prstGeom>
        </p:spPr>
      </p:pic>
      <p:sp>
        <p:nvSpPr>
          <p:cNvPr id="5" name="TextBox 4"/>
          <p:cNvSpPr txBox="1"/>
          <p:nvPr/>
        </p:nvSpPr>
        <p:spPr>
          <a:xfrm rot="19300944">
            <a:off x="1425592" y="4848073"/>
            <a:ext cx="1178528" cy="276999"/>
          </a:xfrm>
          <a:prstGeom prst="rect">
            <a:avLst/>
          </a:prstGeom>
          <a:noFill/>
        </p:spPr>
        <p:txBody>
          <a:bodyPr wrap="none" rtlCol="0">
            <a:spAutoFit/>
          </a:bodyPr>
          <a:lstStyle/>
          <a:p>
            <a:r>
              <a:rPr lang="hu-HU" sz="1200" b="1" dirty="0" smtClean="0">
                <a:solidFill>
                  <a:schemeClr val="bg1"/>
                </a:solidFill>
                <a:latin typeface="+mj-lt"/>
              </a:rPr>
              <a:t>~2x/1 year</a:t>
            </a:r>
            <a:endParaRPr lang="en-US" sz="1200" b="1" dirty="0">
              <a:solidFill>
                <a:schemeClr val="bg1"/>
              </a:solidFill>
              <a:latin typeface="+mj-lt"/>
            </a:endParaRPr>
          </a:p>
        </p:txBody>
      </p:sp>
      <p:sp>
        <p:nvSpPr>
          <p:cNvPr id="7" name="TextBox 6"/>
          <p:cNvSpPr txBox="1"/>
          <p:nvPr/>
        </p:nvSpPr>
        <p:spPr>
          <a:xfrm rot="20203137">
            <a:off x="4776519" y="4202112"/>
            <a:ext cx="1269899" cy="276999"/>
          </a:xfrm>
          <a:prstGeom prst="rect">
            <a:avLst/>
          </a:prstGeom>
          <a:noFill/>
        </p:spPr>
        <p:txBody>
          <a:bodyPr wrap="none" rtlCol="0">
            <a:spAutoFit/>
          </a:bodyPr>
          <a:lstStyle/>
          <a:p>
            <a:r>
              <a:rPr lang="hu-HU" sz="1200" b="1" dirty="0" smtClean="0">
                <a:solidFill>
                  <a:schemeClr val="bg1"/>
                </a:solidFill>
                <a:latin typeface="+mj-lt"/>
              </a:rPr>
              <a:t>~2x/2 years</a:t>
            </a:r>
            <a:endParaRPr lang="en-US" sz="1200" b="1" dirty="0">
              <a:solidFill>
                <a:schemeClr val="bg1"/>
              </a:solidFill>
              <a:latin typeface="+mj-lt"/>
            </a:endParaRPr>
          </a:p>
        </p:txBody>
      </p:sp>
      <p:sp>
        <p:nvSpPr>
          <p:cNvPr id="8"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(9)</a:t>
            </a:r>
            <a:endParaRPr lang="en-US" altLang="en-US" dirty="0"/>
          </a:p>
        </p:txBody>
      </p:sp>
    </p:spTree>
    <p:extLst>
      <p:ext uri="{BB962C8B-B14F-4D97-AF65-F5344CB8AC3E}">
        <p14:creationId xmlns:p14="http://schemas.microsoft.com/office/powerpoint/2010/main" val="1818384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85647" y="1988840"/>
            <a:ext cx="5811678" cy="3925357"/>
            <a:chOff x="1069975" y="1700213"/>
            <a:chExt cx="7004050" cy="4793213"/>
          </a:xfrm>
        </p:grpSpPr>
        <p:pic>
          <p:nvPicPr>
            <p:cNvPr id="2" name="Picture 3" descr="waferperwe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1707113"/>
              <a:ext cx="700405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077246" y="1865078"/>
              <a:ext cx="3094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smtClean="0">
                  <a:solidFill>
                    <a:schemeClr val="bg1"/>
                  </a:solidFill>
                  <a:latin typeface="Verdana" pitchFamily="34" charset="0"/>
                </a:rPr>
                <a:t>Scaling</a:t>
              </a:r>
              <a:r>
                <a:rPr lang="hu-HU" altLang="en-US" sz="1800" b="1" dirty="0" smtClean="0">
                  <a:solidFill>
                    <a:schemeClr val="bg1"/>
                  </a:solidFill>
                  <a:latin typeface="Verdana" pitchFamily="34" charset="0"/>
                </a:rPr>
                <a:t>: </a:t>
              </a:r>
              <a:r>
                <a:rPr lang="en-US" altLang="en-US" sz="1800" b="1" dirty="0">
                  <a:solidFill>
                    <a:schemeClr val="bg1"/>
                  </a:solidFill>
                  <a:latin typeface="Verdana" pitchFamily="34" charset="0"/>
                </a:rPr>
                <a:t>~</a:t>
              </a:r>
              <a:r>
                <a:rPr lang="hu-HU" altLang="en-US" sz="1800" b="1" dirty="0">
                  <a:solidFill>
                    <a:schemeClr val="bg1"/>
                  </a:solidFill>
                  <a:latin typeface="Verdana" pitchFamily="34" charset="0"/>
                </a:rPr>
                <a:t> 0.7/2 </a:t>
              </a:r>
              <a:r>
                <a:rPr lang="en-US" altLang="en-US" sz="1800" b="1" dirty="0" smtClean="0">
                  <a:solidFill>
                    <a:schemeClr val="bg1"/>
                  </a:solidFill>
                  <a:latin typeface="Verdana" pitchFamily="34" charset="0"/>
                </a:rPr>
                <a:t>years</a:t>
              </a:r>
              <a:endParaRPr lang="en-US" altLang="en-US" sz="1800" b="1" dirty="0">
                <a:solidFill>
                  <a:schemeClr val="bg1"/>
                </a:solidFill>
                <a:latin typeface="Verdana" pitchFamily="34" charset="0"/>
              </a:endParaRPr>
            </a:p>
          </p:txBody>
        </p:sp>
        <p:sp>
          <p:nvSpPr>
            <p:cNvPr id="4" name="Oval 6"/>
            <p:cNvSpPr>
              <a:spLocks noChangeArrowheads="1"/>
            </p:cNvSpPr>
            <p:nvPr/>
          </p:nvSpPr>
          <p:spPr bwMode="auto">
            <a:xfrm>
              <a:off x="1078964" y="1700213"/>
              <a:ext cx="3740745" cy="800099"/>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hu-HU" altLang="en-US" sz="1400">
                <a:latin typeface="Verdana" pitchFamily="34" charset="0"/>
              </a:endParaRPr>
            </a:p>
          </p:txBody>
        </p:sp>
      </p:grpSp>
      <p:sp>
        <p:nvSpPr>
          <p:cNvPr id="7" name="TextBox 6"/>
          <p:cNvSpPr txBox="1"/>
          <p:nvPr/>
        </p:nvSpPr>
        <p:spPr>
          <a:xfrm>
            <a:off x="202765" y="639156"/>
            <a:ext cx="4123245" cy="307777"/>
          </a:xfrm>
          <a:prstGeom prst="rect">
            <a:avLst/>
          </a:prstGeom>
          <a:noFill/>
        </p:spPr>
        <p:txBody>
          <a:bodyPr wrap="none" rtlCol="0">
            <a:spAutoFit/>
          </a:bodyPr>
          <a:lstStyle/>
          <a:p>
            <a:pPr algn="l"/>
            <a:r>
              <a:rPr lang="hu-HU" sz="1400" b="1" dirty="0" smtClean="0">
                <a:solidFill>
                  <a:schemeClr val="accent6"/>
                </a:solidFill>
                <a:latin typeface="+mj-lt"/>
              </a:rPr>
              <a:t>The underlying reason for Moore's law</a:t>
            </a:r>
          </a:p>
        </p:txBody>
      </p:sp>
      <p:sp>
        <p:nvSpPr>
          <p:cNvPr id="8" name="TextBox 7"/>
          <p:cNvSpPr txBox="1"/>
          <p:nvPr/>
        </p:nvSpPr>
        <p:spPr>
          <a:xfrm>
            <a:off x="197834" y="954191"/>
            <a:ext cx="8829661" cy="738664"/>
          </a:xfrm>
          <a:prstGeom prst="rect">
            <a:avLst/>
          </a:prstGeom>
          <a:noFill/>
        </p:spPr>
        <p:txBody>
          <a:bodyPr wrap="none" rtlCol="0">
            <a:spAutoFit/>
          </a:bodyPr>
          <a:lstStyle/>
          <a:p>
            <a:r>
              <a:rPr lang="hu-HU" sz="1400" dirty="0" smtClean="0">
                <a:latin typeface="+mj-lt"/>
              </a:rPr>
              <a:t>In fact, Moore's law </a:t>
            </a:r>
            <a:r>
              <a:rPr lang="hu-HU" sz="1400" dirty="0" smtClean="0">
                <a:solidFill>
                  <a:srgbClr val="FF0000"/>
                </a:solidFill>
                <a:latin typeface="+mj-lt"/>
              </a:rPr>
              <a:t>results from the cadence of the evolution of IC manufacturing technology</a:t>
            </a:r>
            <a:r>
              <a:rPr lang="hu-HU" sz="1400" dirty="0" smtClean="0">
                <a:latin typeface="+mj-lt"/>
              </a:rPr>
              <a:t>.</a:t>
            </a:r>
          </a:p>
          <a:p>
            <a:r>
              <a:rPr lang="hu-HU" sz="1400" dirty="0" smtClean="0">
                <a:latin typeface="+mj-lt"/>
              </a:rPr>
              <a:t>The Figure below shows as an example the evolution of Intel's IC </a:t>
            </a:r>
            <a:r>
              <a:rPr lang="hu-HU" sz="1400" dirty="0">
                <a:latin typeface="+mj-lt"/>
              </a:rPr>
              <a:t>manufacturing </a:t>
            </a:r>
            <a:r>
              <a:rPr lang="hu-HU" sz="1400" dirty="0" smtClean="0">
                <a:latin typeface="+mj-lt"/>
              </a:rPr>
              <a:t>technology</a:t>
            </a:r>
          </a:p>
          <a:p>
            <a:r>
              <a:rPr lang="en-US" sz="1400" dirty="0" smtClean="0">
                <a:latin typeface="+mj-lt"/>
              </a:rPr>
              <a:t> </a:t>
            </a:r>
            <a:r>
              <a:rPr lang="hu-HU" sz="1400" dirty="0" smtClean="0">
                <a:latin typeface="+mj-lt"/>
              </a:rPr>
              <a:t> between </a:t>
            </a:r>
            <a:r>
              <a:rPr lang="en-US" sz="1400" dirty="0" smtClean="0">
                <a:latin typeface="+mj-lt"/>
              </a:rPr>
              <a:t>1995 </a:t>
            </a:r>
            <a:r>
              <a:rPr lang="en-US" sz="1400" dirty="0">
                <a:latin typeface="+mj-lt"/>
              </a:rPr>
              <a:t>and </a:t>
            </a:r>
            <a:r>
              <a:rPr lang="en-US" sz="1400" dirty="0" smtClean="0">
                <a:latin typeface="+mj-lt"/>
              </a:rPr>
              <a:t>2006</a:t>
            </a:r>
            <a:r>
              <a:rPr lang="hu-HU" sz="1400" dirty="0" smtClean="0">
                <a:latin typeface="+mj-lt"/>
              </a:rPr>
              <a:t>.</a:t>
            </a:r>
            <a:endParaRPr lang="en-US" sz="1400" dirty="0">
              <a:latin typeface="+mj-lt"/>
            </a:endParaRPr>
          </a:p>
        </p:txBody>
      </p:sp>
      <p:sp>
        <p:nvSpPr>
          <p:cNvPr id="9" name="TextBox 8"/>
          <p:cNvSpPr txBox="1"/>
          <p:nvPr/>
        </p:nvSpPr>
        <p:spPr>
          <a:xfrm>
            <a:off x="161510" y="6219310"/>
            <a:ext cx="8913139" cy="523220"/>
          </a:xfrm>
          <a:prstGeom prst="rect">
            <a:avLst/>
          </a:prstGeom>
          <a:noFill/>
        </p:spPr>
        <p:txBody>
          <a:bodyPr wrap="square" rtlCol="0">
            <a:spAutoFit/>
          </a:bodyPr>
          <a:lstStyle/>
          <a:p>
            <a:r>
              <a:rPr lang="hu-HU" sz="1400" dirty="0" smtClean="0">
                <a:latin typeface="+mj-lt"/>
              </a:rPr>
              <a:t>Figure: Evolution </a:t>
            </a:r>
            <a:r>
              <a:rPr lang="hu-HU" sz="1400" dirty="0">
                <a:latin typeface="+mj-lt"/>
              </a:rPr>
              <a:t>of Intel's </a:t>
            </a:r>
            <a:r>
              <a:rPr lang="hu-HU" sz="1400" dirty="0" smtClean="0">
                <a:latin typeface="+mj-lt"/>
              </a:rPr>
              <a:t>IC </a:t>
            </a:r>
            <a:r>
              <a:rPr lang="hu-HU" sz="1400" dirty="0">
                <a:latin typeface="+mj-lt"/>
              </a:rPr>
              <a:t>manufacturing technology </a:t>
            </a:r>
            <a:r>
              <a:rPr lang="en-US" sz="1400" dirty="0">
                <a:latin typeface="+mj-lt"/>
              </a:rPr>
              <a:t>between 1995 and 2006 -1 </a:t>
            </a:r>
            <a:r>
              <a:rPr lang="en-US" sz="1400" dirty="0" smtClean="0">
                <a:latin typeface="+mj-lt"/>
              </a:rPr>
              <a:t>[</a:t>
            </a:r>
            <a:r>
              <a:rPr lang="hu-HU" sz="1400" dirty="0" smtClean="0">
                <a:latin typeface="+mj-lt"/>
              </a:rPr>
              <a:t>Intro to multicores </a:t>
            </a:r>
            <a:r>
              <a:rPr lang="en-US" sz="1400" dirty="0" smtClean="0">
                <a:latin typeface="+mj-lt"/>
              </a:rPr>
              <a:t>1</a:t>
            </a:r>
            <a:r>
              <a:rPr lang="en-US" sz="1400" dirty="0">
                <a:latin typeface="+mj-lt"/>
              </a:rPr>
              <a:t>]</a:t>
            </a:r>
          </a:p>
        </p:txBody>
      </p:sp>
      <p:sp>
        <p:nvSpPr>
          <p:cNvPr id="11"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(10)</a:t>
            </a:r>
            <a:endParaRPr lang="en-US" altLang="en-US" dirty="0"/>
          </a:p>
        </p:txBody>
      </p:sp>
    </p:spTree>
    <p:extLst>
      <p:ext uri="{BB962C8B-B14F-4D97-AF65-F5344CB8AC3E}">
        <p14:creationId xmlns:p14="http://schemas.microsoft.com/office/powerpoint/2010/main" val="194019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137" y="651210"/>
            <a:ext cx="8202561" cy="307777"/>
          </a:xfrm>
          <a:prstGeom prst="rect">
            <a:avLst/>
          </a:prstGeom>
          <a:noFill/>
        </p:spPr>
        <p:txBody>
          <a:bodyPr wrap="square" rtlCol="0">
            <a:spAutoFit/>
          </a:bodyPr>
          <a:lstStyle/>
          <a:p>
            <a:pPr algn="l"/>
            <a:r>
              <a:rPr lang="hu-HU" sz="1400" b="1" dirty="0" smtClean="0">
                <a:solidFill>
                  <a:schemeClr val="accent6"/>
                </a:solidFill>
                <a:latin typeface="+mj-lt"/>
              </a:rPr>
              <a:t>Derivation of Moore's law from the scaling</a:t>
            </a:r>
            <a:r>
              <a:rPr lang="en-US" sz="1400" b="1" dirty="0" smtClean="0">
                <a:solidFill>
                  <a:schemeClr val="accent6"/>
                </a:solidFill>
                <a:latin typeface="+mj-lt"/>
              </a:rPr>
              <a:t> of IC manufacturing</a:t>
            </a:r>
            <a:r>
              <a:rPr lang="hu-HU" sz="1400" b="1" dirty="0" smtClean="0">
                <a:solidFill>
                  <a:schemeClr val="accent6"/>
                </a:solidFill>
                <a:latin typeface="+mj-lt"/>
              </a:rPr>
              <a:t>   technology</a:t>
            </a:r>
            <a:endParaRPr lang="en-US" sz="1400" dirty="0">
              <a:latin typeface="+mj-lt"/>
            </a:endParaRPr>
          </a:p>
        </p:txBody>
      </p:sp>
      <p:sp>
        <p:nvSpPr>
          <p:cNvPr id="4" name="Text Box 5"/>
          <p:cNvSpPr txBox="1">
            <a:spLocks noChangeArrowheads="1"/>
          </p:cNvSpPr>
          <p:nvPr/>
        </p:nvSpPr>
        <p:spPr bwMode="auto">
          <a:xfrm>
            <a:off x="3930650" y="4592578"/>
            <a:ext cx="1238801" cy="30777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hu-HU" altLang="en-US" sz="1400" dirty="0" smtClean="0">
                <a:solidFill>
                  <a:srgbClr val="FF0000"/>
                </a:solidFill>
                <a:latin typeface="+mj-lt"/>
              </a:rPr>
              <a:t>Moore</a:t>
            </a:r>
            <a:r>
              <a:rPr lang="en-US" altLang="en-US" sz="1400" dirty="0" smtClean="0">
                <a:solidFill>
                  <a:srgbClr val="FF0000"/>
                </a:solidFill>
                <a:latin typeface="+mj-lt"/>
              </a:rPr>
              <a:t>’s </a:t>
            </a:r>
            <a:r>
              <a:rPr lang="hu-HU" altLang="en-US" sz="1400" dirty="0" smtClean="0">
                <a:solidFill>
                  <a:srgbClr val="FF0000"/>
                </a:solidFill>
                <a:latin typeface="+mj-lt"/>
              </a:rPr>
              <a:t>law</a:t>
            </a:r>
            <a:endParaRPr lang="en-US" altLang="en-US" sz="1400" dirty="0">
              <a:solidFill>
                <a:srgbClr val="FF0000"/>
              </a:solidFill>
              <a:latin typeface="+mj-lt"/>
            </a:endParaRPr>
          </a:p>
        </p:txBody>
      </p:sp>
      <p:sp>
        <p:nvSpPr>
          <p:cNvPr id="5" name="Text Box 7"/>
          <p:cNvSpPr txBox="1">
            <a:spLocks noChangeArrowheads="1"/>
          </p:cNvSpPr>
          <p:nvPr/>
        </p:nvSpPr>
        <p:spPr bwMode="auto">
          <a:xfrm>
            <a:off x="371475" y="2438340"/>
            <a:ext cx="8454622" cy="33156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25000"/>
              </a:lnSpc>
              <a:spcBef>
                <a:spcPct val="0"/>
              </a:spcBef>
              <a:buNone/>
              <a:defRPr/>
            </a:pPr>
            <a:r>
              <a:rPr lang="en-US" altLang="en-US" sz="1400" dirty="0" smtClean="0">
                <a:solidFill>
                  <a:srgbClr val="0070C0"/>
                </a:solidFill>
                <a:latin typeface="+mj-lt"/>
              </a:rPr>
              <a:t>In every two years the same number of transistors can be implemented on ~ </a:t>
            </a:r>
            <a:r>
              <a:rPr lang="en-US" altLang="en-US" sz="1400" dirty="0">
                <a:solidFill>
                  <a:srgbClr val="0070C0"/>
                </a:solidFill>
                <a:latin typeface="+mj-lt"/>
              </a:rPr>
              <a:t>½ Si </a:t>
            </a:r>
            <a:r>
              <a:rPr lang="en-US" altLang="en-US" sz="1400" dirty="0" smtClean="0">
                <a:solidFill>
                  <a:srgbClr val="0070C0"/>
                </a:solidFill>
                <a:latin typeface="+mj-lt"/>
              </a:rPr>
              <a:t>die area</a:t>
            </a:r>
            <a:endParaRPr lang="en-US" altLang="en-US" sz="1400" dirty="0">
              <a:solidFill>
                <a:srgbClr val="0070C0"/>
              </a:solidFill>
              <a:latin typeface="+mj-lt"/>
            </a:endParaRPr>
          </a:p>
        </p:txBody>
      </p:sp>
      <p:sp>
        <p:nvSpPr>
          <p:cNvPr id="6" name="Text Box 8"/>
          <p:cNvSpPr txBox="1">
            <a:spLocks noChangeArrowheads="1"/>
          </p:cNvSpPr>
          <p:nvPr/>
        </p:nvSpPr>
        <p:spPr bwMode="auto">
          <a:xfrm>
            <a:off x="2051720" y="1164940"/>
            <a:ext cx="5052986" cy="30777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hu-HU" altLang="en-US" sz="1400" dirty="0" smtClean="0">
                <a:solidFill>
                  <a:srgbClr val="FF0000"/>
                </a:solidFill>
                <a:latin typeface="+mj-lt"/>
              </a:rPr>
              <a:t>Assumed s</a:t>
            </a:r>
            <a:r>
              <a:rPr lang="en-US" altLang="en-US" sz="1400" dirty="0" err="1" smtClean="0">
                <a:solidFill>
                  <a:srgbClr val="FF0000"/>
                </a:solidFill>
                <a:latin typeface="+mj-lt"/>
              </a:rPr>
              <a:t>caling</a:t>
            </a:r>
            <a:r>
              <a:rPr lang="hu-HU" altLang="en-US" sz="1400" dirty="0" smtClean="0">
                <a:solidFill>
                  <a:srgbClr val="FF0000"/>
                </a:solidFill>
                <a:latin typeface="+mj-lt"/>
              </a:rPr>
              <a:t> of IC manufacturing</a:t>
            </a:r>
            <a:r>
              <a:rPr lang="en-US" altLang="en-US" sz="1400" dirty="0" smtClean="0">
                <a:latin typeface="+mj-lt"/>
              </a:rPr>
              <a:t>: </a:t>
            </a:r>
            <a:r>
              <a:rPr lang="en-US" altLang="en-US" sz="1400" dirty="0" smtClean="0">
                <a:solidFill>
                  <a:srgbClr val="0070C0"/>
                </a:solidFill>
                <a:latin typeface="+mj-lt"/>
              </a:rPr>
              <a:t>~</a:t>
            </a:r>
            <a:r>
              <a:rPr lang="hu-HU" altLang="en-US" sz="1400" dirty="0" smtClean="0">
                <a:solidFill>
                  <a:srgbClr val="0070C0"/>
                </a:solidFill>
                <a:latin typeface="+mj-lt"/>
              </a:rPr>
              <a:t> </a:t>
            </a:r>
            <a:r>
              <a:rPr lang="hu-HU" altLang="en-US" sz="1400" dirty="0">
                <a:solidFill>
                  <a:srgbClr val="0070C0"/>
                </a:solidFill>
                <a:latin typeface="+mj-lt"/>
              </a:rPr>
              <a:t>0.7x/2 </a:t>
            </a:r>
            <a:r>
              <a:rPr lang="en-US" altLang="en-US" sz="1400" dirty="0" smtClean="0">
                <a:solidFill>
                  <a:srgbClr val="0070C0"/>
                </a:solidFill>
                <a:latin typeface="+mj-lt"/>
              </a:rPr>
              <a:t>years</a:t>
            </a:r>
            <a:endParaRPr lang="en-US" altLang="en-US" sz="1400" dirty="0">
              <a:solidFill>
                <a:srgbClr val="0070C0"/>
              </a:solidFill>
              <a:latin typeface="+mj-lt"/>
            </a:endParaRPr>
          </a:p>
        </p:txBody>
      </p:sp>
      <p:sp>
        <p:nvSpPr>
          <p:cNvPr id="10" name="Lefelé nyíl 1"/>
          <p:cNvSpPr/>
          <p:nvPr/>
        </p:nvSpPr>
        <p:spPr>
          <a:xfrm>
            <a:off x="4521200" y="1716028"/>
            <a:ext cx="107950" cy="4746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en-US"/>
          </a:p>
        </p:txBody>
      </p:sp>
      <p:sp>
        <p:nvSpPr>
          <p:cNvPr id="11" name="Text Box 7"/>
          <p:cNvSpPr txBox="1">
            <a:spLocks noChangeArrowheads="1"/>
          </p:cNvSpPr>
          <p:nvPr/>
        </p:nvSpPr>
        <p:spPr bwMode="auto">
          <a:xfrm>
            <a:off x="401638" y="3294003"/>
            <a:ext cx="7794185" cy="33156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25000"/>
              </a:lnSpc>
              <a:spcBef>
                <a:spcPct val="0"/>
              </a:spcBef>
              <a:buNone/>
              <a:defRPr/>
            </a:pPr>
            <a:r>
              <a:rPr lang="en-US" altLang="en-US" sz="1400" dirty="0" smtClean="0">
                <a:solidFill>
                  <a:srgbClr val="0070C0"/>
                </a:solidFill>
                <a:latin typeface="+mj-lt"/>
              </a:rPr>
              <a:t>In every two years ~ 2x more transistors can be implemented on the same die area</a:t>
            </a:r>
            <a:endParaRPr lang="en-US" altLang="en-US" sz="1400" dirty="0">
              <a:solidFill>
                <a:srgbClr val="0070C0"/>
              </a:solidFill>
              <a:latin typeface="+mj-lt"/>
            </a:endParaRPr>
          </a:p>
        </p:txBody>
      </p:sp>
      <p:sp>
        <p:nvSpPr>
          <p:cNvPr id="12" name="Szövegdoboz 2"/>
          <p:cNvSpPr txBox="1">
            <a:spLocks noChangeArrowheads="1"/>
          </p:cNvSpPr>
          <p:nvPr/>
        </p:nvSpPr>
        <p:spPr bwMode="auto">
          <a:xfrm>
            <a:off x="4368800" y="2884428"/>
            <a:ext cx="3706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latin typeface="Verdana" pitchFamily="34" charset="0"/>
              </a:rPr>
              <a:t>or</a:t>
            </a:r>
            <a:endParaRPr lang="en-US" altLang="en-US" sz="1400" dirty="0">
              <a:latin typeface="Verdana" pitchFamily="34" charset="0"/>
            </a:endParaRPr>
          </a:p>
        </p:txBody>
      </p:sp>
      <p:sp>
        <p:nvSpPr>
          <p:cNvPr id="13" name="Lefelé nyíl 15"/>
          <p:cNvSpPr/>
          <p:nvPr/>
        </p:nvSpPr>
        <p:spPr>
          <a:xfrm>
            <a:off x="4514850" y="3916303"/>
            <a:ext cx="107950" cy="4746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en-US"/>
          </a:p>
        </p:txBody>
      </p:sp>
      <p:sp>
        <p:nvSpPr>
          <p:cNvPr id="14" name="Rectangle 13"/>
          <p:cNvSpPr>
            <a:spLocks noChangeArrowheads="1"/>
          </p:cNvSpPr>
          <p:nvPr/>
        </p:nvSpPr>
        <p:spPr bwMode="auto">
          <a:xfrm>
            <a:off x="371475" y="3280175"/>
            <a:ext cx="7984648" cy="495300"/>
          </a:xfrm>
          <a:prstGeom prst="rect">
            <a:avLst/>
          </a:prstGeom>
          <a:solidFill>
            <a:srgbClr val="000080">
              <a:alpha val="12941"/>
            </a:srgbClr>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endParaRPr lang="hu-HU" altLang="en-US" sz="1400">
              <a:latin typeface="+mj-lt"/>
            </a:endParaRPr>
          </a:p>
        </p:txBody>
      </p:sp>
      <p:sp>
        <p:nvSpPr>
          <p:cNvPr id="16"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(11)</a:t>
            </a:r>
            <a:endParaRPr lang="en-US" altLang="en-US" dirty="0"/>
          </a:p>
        </p:txBody>
      </p:sp>
    </p:spTree>
    <p:extLst>
      <p:ext uri="{BB962C8B-B14F-4D97-AF65-F5344CB8AC3E}">
        <p14:creationId xmlns:p14="http://schemas.microsoft.com/office/powerpoint/2010/main" val="47278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1" grpId="0"/>
      <p:bldP spid="12" grpId="0"/>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757" y="5797425"/>
            <a:ext cx="8670631" cy="523220"/>
          </a:xfrm>
          <a:prstGeom prst="rect">
            <a:avLst/>
          </a:prstGeom>
          <a:noFill/>
        </p:spPr>
        <p:txBody>
          <a:bodyPr wrap="square" rtlCol="0">
            <a:spAutoFit/>
          </a:bodyPr>
          <a:lstStyle/>
          <a:p>
            <a:r>
              <a:rPr lang="en-US" sz="1400" dirty="0" smtClean="0">
                <a:solidFill>
                  <a:srgbClr val="000000"/>
                </a:solidFill>
              </a:rPr>
              <a:t>The </a:t>
            </a:r>
            <a:r>
              <a:rPr lang="en-US" sz="1400" dirty="0">
                <a:solidFill>
                  <a:srgbClr val="000000"/>
                </a:solidFill>
              </a:rPr>
              <a:t>last two technology transitions have signaled that </a:t>
            </a:r>
            <a:r>
              <a:rPr lang="en-US" sz="1400" dirty="0">
                <a:solidFill>
                  <a:srgbClr val="FF0000"/>
                </a:solidFill>
              </a:rPr>
              <a:t>our cadence today is closer to 2.5 years than </a:t>
            </a:r>
            <a:r>
              <a:rPr lang="en-US" sz="1400" dirty="0" smtClean="0">
                <a:solidFill>
                  <a:srgbClr val="FF0000"/>
                </a:solidFill>
              </a:rPr>
              <a:t>two“ </a:t>
            </a:r>
            <a:r>
              <a:rPr lang="en-US" sz="1400" dirty="0" smtClean="0">
                <a:solidFill>
                  <a:srgbClr val="000000"/>
                </a:solidFill>
              </a:rPr>
              <a:t>[</a:t>
            </a:r>
            <a:r>
              <a:rPr lang="hu-HU" sz="1400" dirty="0" smtClean="0">
                <a:solidFill>
                  <a:srgbClr val="000000"/>
                </a:solidFill>
              </a:rPr>
              <a:t>37</a:t>
            </a:r>
            <a:r>
              <a:rPr lang="en-US" sz="1400" dirty="0" smtClean="0">
                <a:solidFill>
                  <a:srgbClr val="000000"/>
                </a:solidFill>
              </a:rPr>
              <a:t>].</a:t>
            </a:r>
            <a:endParaRPr lang="en-US" sz="1400" dirty="0">
              <a:solidFill>
                <a:srgbClr val="000000"/>
              </a:solidFill>
            </a:endParaRPr>
          </a:p>
        </p:txBody>
      </p:sp>
      <p:sp>
        <p:nvSpPr>
          <p:cNvPr id="8" name="TextBox 7"/>
          <p:cNvSpPr txBox="1"/>
          <p:nvPr/>
        </p:nvSpPr>
        <p:spPr>
          <a:xfrm>
            <a:off x="172772" y="5274205"/>
            <a:ext cx="9144000" cy="523220"/>
          </a:xfrm>
          <a:prstGeom prst="rect">
            <a:avLst/>
          </a:prstGeom>
          <a:noFill/>
        </p:spPr>
        <p:txBody>
          <a:bodyPr wrap="square" rtlCol="0">
            <a:spAutoFit/>
          </a:bodyPr>
          <a:lstStyle/>
          <a:p>
            <a:r>
              <a:rPr lang="en-US" sz="1400" dirty="0" smtClean="0">
                <a:solidFill>
                  <a:srgbClr val="000000"/>
                </a:solidFill>
              </a:rPr>
              <a:t>On Intel’s Q2 2015 earnings conference call, </a:t>
            </a:r>
            <a:r>
              <a:rPr lang="en-US" sz="1400" dirty="0" smtClean="0">
                <a:solidFill>
                  <a:srgbClr val="0070C0"/>
                </a:solidFill>
              </a:rPr>
              <a:t>on July 16 2015</a:t>
            </a:r>
            <a:r>
              <a:rPr lang="en-US" sz="1400" dirty="0" smtClean="0">
                <a:solidFill>
                  <a:srgbClr val="000000"/>
                </a:solidFill>
              </a:rPr>
              <a:t>,  </a:t>
            </a:r>
            <a:r>
              <a:rPr lang="en-US" sz="1400" dirty="0" err="1" smtClean="0">
                <a:solidFill>
                  <a:srgbClr val="0070C0"/>
                </a:solidFill>
              </a:rPr>
              <a:t>Krzanich</a:t>
            </a:r>
            <a:r>
              <a:rPr lang="en-US" sz="1400" dirty="0" smtClean="0">
                <a:solidFill>
                  <a:srgbClr val="000000"/>
                </a:solidFill>
              </a:rPr>
              <a:t>: </a:t>
            </a:r>
            <a:r>
              <a:rPr lang="en-US" sz="1400" dirty="0" smtClean="0">
                <a:solidFill>
                  <a:srgbClr val="0070C0"/>
                </a:solidFill>
              </a:rPr>
              <a:t>in </a:t>
            </a:r>
            <a:r>
              <a:rPr lang="en-US" sz="1400" dirty="0">
                <a:solidFill>
                  <a:srgbClr val="0070C0"/>
                </a:solidFill>
              </a:rPr>
              <a:t>the second half of 2017</a:t>
            </a:r>
            <a:r>
              <a:rPr lang="en-US" sz="1400" dirty="0">
                <a:solidFill>
                  <a:srgbClr val="000000"/>
                </a:solidFill>
              </a:rPr>
              <a:t>, we </a:t>
            </a:r>
            <a:r>
              <a:rPr lang="en-US" sz="1400" dirty="0" smtClean="0">
                <a:solidFill>
                  <a:srgbClr val="000000"/>
                </a:solidFill>
              </a:rPr>
              <a:t>expect</a:t>
            </a:r>
            <a:endParaRPr lang="hu-HU" sz="1400" dirty="0" smtClean="0">
              <a:solidFill>
                <a:srgbClr val="000000"/>
              </a:solidFill>
            </a:endParaRPr>
          </a:p>
          <a:p>
            <a:r>
              <a:rPr lang="hu-HU" sz="1400" dirty="0">
                <a:solidFill>
                  <a:srgbClr val="000000"/>
                </a:solidFill>
              </a:rPr>
              <a:t> </a:t>
            </a:r>
            <a:r>
              <a:rPr lang="hu-HU" sz="1400" dirty="0" smtClean="0">
                <a:solidFill>
                  <a:srgbClr val="000000"/>
                </a:solidFill>
              </a:rPr>
              <a:t>  to </a:t>
            </a:r>
            <a:r>
              <a:rPr lang="en-US" sz="1400" dirty="0" smtClean="0">
                <a:solidFill>
                  <a:srgbClr val="000000"/>
                </a:solidFill>
              </a:rPr>
              <a:t>launch </a:t>
            </a:r>
            <a:r>
              <a:rPr lang="en-US" sz="1400" dirty="0">
                <a:solidFill>
                  <a:srgbClr val="000000"/>
                </a:solidFill>
              </a:rPr>
              <a:t>our first </a:t>
            </a:r>
            <a:r>
              <a:rPr lang="en-US" sz="1400" dirty="0">
                <a:solidFill>
                  <a:srgbClr val="0070C0"/>
                </a:solidFill>
              </a:rPr>
              <a:t>10-nanometer product</a:t>
            </a:r>
            <a:r>
              <a:rPr lang="en-US" sz="1400" dirty="0">
                <a:solidFill>
                  <a:srgbClr val="000000"/>
                </a:solidFill>
              </a:rPr>
              <a:t>, code named </a:t>
            </a:r>
            <a:r>
              <a:rPr lang="en-US" sz="1400" dirty="0" err="1">
                <a:solidFill>
                  <a:srgbClr val="FF0000"/>
                </a:solidFill>
              </a:rPr>
              <a:t>Cannonlake</a:t>
            </a:r>
            <a:r>
              <a:rPr lang="en-US" sz="1400" dirty="0">
                <a:solidFill>
                  <a:srgbClr val="000000"/>
                </a:solidFill>
              </a:rPr>
              <a:t>.</a:t>
            </a:r>
          </a:p>
        </p:txBody>
      </p:sp>
      <p:sp>
        <p:nvSpPr>
          <p:cNvPr id="27" name="TextBox 26"/>
          <p:cNvSpPr txBox="1"/>
          <p:nvPr/>
        </p:nvSpPr>
        <p:spPr>
          <a:xfrm>
            <a:off x="180417" y="640970"/>
            <a:ext cx="6460423" cy="307777"/>
          </a:xfrm>
          <a:prstGeom prst="rect">
            <a:avLst/>
          </a:prstGeom>
          <a:noFill/>
        </p:spPr>
        <p:txBody>
          <a:bodyPr wrap="none" rtlCol="0">
            <a:spAutoFit/>
          </a:bodyPr>
          <a:lstStyle/>
          <a:p>
            <a:r>
              <a:rPr lang="hu-HU" sz="1400" b="1" dirty="0" smtClean="0">
                <a:solidFill>
                  <a:srgbClr val="2D2D8A"/>
                </a:solidFill>
                <a:latin typeface="+mj-lt"/>
              </a:rPr>
              <a:t>Lengthening t</a:t>
            </a:r>
            <a:r>
              <a:rPr lang="en-US" sz="1400" b="1" dirty="0" smtClean="0">
                <a:solidFill>
                  <a:srgbClr val="2D2D8A"/>
                </a:solidFill>
                <a:latin typeface="+mj-lt"/>
              </a:rPr>
              <a:t>he cadence of Intel’s technology transitions</a:t>
            </a:r>
            <a:r>
              <a:rPr lang="hu-HU" sz="1400" b="1" dirty="0" smtClean="0">
                <a:solidFill>
                  <a:srgbClr val="2D2D8A"/>
                </a:solidFill>
                <a:latin typeface="+mj-lt"/>
              </a:rPr>
              <a:t> </a:t>
            </a:r>
            <a:r>
              <a:rPr lang="hu-HU" sz="1400" dirty="0" smtClean="0">
                <a:solidFill>
                  <a:srgbClr val="000000"/>
                </a:solidFill>
                <a:latin typeface="+mj-lt"/>
              </a:rPr>
              <a:t>[36]</a:t>
            </a:r>
            <a:endParaRPr lang="en-US" sz="1400" dirty="0">
              <a:solidFill>
                <a:srgbClr val="000000"/>
              </a:solidFill>
              <a:latin typeface="+mj-lt"/>
            </a:endParaRPr>
          </a:p>
        </p:txBody>
      </p:sp>
      <p:grpSp>
        <p:nvGrpSpPr>
          <p:cNvPr id="2" name="Group 1"/>
          <p:cNvGrpSpPr/>
          <p:nvPr/>
        </p:nvGrpSpPr>
        <p:grpSpPr>
          <a:xfrm>
            <a:off x="-2632" y="1133745"/>
            <a:ext cx="9149264" cy="4141661"/>
            <a:chOff x="-2632" y="1133745"/>
            <a:chExt cx="9149264" cy="4141661"/>
          </a:xfrm>
        </p:grpSpPr>
        <p:cxnSp>
          <p:nvCxnSpPr>
            <p:cNvPr id="7" name="Straight Connector 6"/>
            <p:cNvCxnSpPr/>
            <p:nvPr/>
          </p:nvCxnSpPr>
          <p:spPr bwMode="auto">
            <a:xfrm>
              <a:off x="8127395" y="4690341"/>
              <a:ext cx="0" cy="585065"/>
            </a:xfrm>
            <a:prstGeom prst="line">
              <a:avLst/>
            </a:prstGeom>
            <a:noFill/>
            <a:ln w="19050" cap="flat" cmpd="sng" algn="ctr">
              <a:solidFill>
                <a:srgbClr val="FF0000"/>
              </a:solidFill>
              <a:prstDash val="dash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églalap 30"/>
            <p:cNvSpPr/>
            <p:nvPr/>
          </p:nvSpPr>
          <p:spPr bwMode="auto">
            <a:xfrm>
              <a:off x="825136" y="4048177"/>
              <a:ext cx="4134200" cy="20863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2" name="Téglalap 31"/>
            <p:cNvSpPr/>
            <p:nvPr/>
          </p:nvSpPr>
          <p:spPr bwMode="auto">
            <a:xfrm>
              <a:off x="825137" y="3401085"/>
              <a:ext cx="2293142" cy="358823"/>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3" name="Téglalap 32"/>
            <p:cNvSpPr/>
            <p:nvPr/>
          </p:nvSpPr>
          <p:spPr bwMode="auto">
            <a:xfrm>
              <a:off x="825138" y="2073052"/>
              <a:ext cx="495303" cy="73152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4" name="Téglalap 33"/>
            <p:cNvSpPr/>
            <p:nvPr/>
          </p:nvSpPr>
          <p:spPr bwMode="auto">
            <a:xfrm>
              <a:off x="825139" y="2816795"/>
              <a:ext cx="1445178" cy="576291"/>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5" name="Téglalap 34"/>
            <p:cNvSpPr/>
            <p:nvPr/>
          </p:nvSpPr>
          <p:spPr bwMode="auto">
            <a:xfrm>
              <a:off x="825136" y="4565116"/>
              <a:ext cx="8060639" cy="87983"/>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6" name="Téglalap 35"/>
            <p:cNvSpPr/>
            <p:nvPr/>
          </p:nvSpPr>
          <p:spPr bwMode="auto">
            <a:xfrm>
              <a:off x="825136" y="4377232"/>
              <a:ext cx="6185946" cy="10380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7" name="Téglalap 36"/>
            <p:cNvSpPr/>
            <p:nvPr/>
          </p:nvSpPr>
          <p:spPr bwMode="auto">
            <a:xfrm>
              <a:off x="825136" y="4274649"/>
              <a:ext cx="5093870" cy="93013"/>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8" name="Téglalap 37"/>
            <p:cNvSpPr/>
            <p:nvPr/>
          </p:nvSpPr>
          <p:spPr bwMode="auto">
            <a:xfrm>
              <a:off x="825136" y="3773918"/>
              <a:ext cx="3108329" cy="27425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9" name="Téglalap 38"/>
            <p:cNvSpPr/>
            <p:nvPr/>
          </p:nvSpPr>
          <p:spPr bwMode="auto">
            <a:xfrm>
              <a:off x="825136" y="4485063"/>
              <a:ext cx="7568969" cy="6517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grpSp>
          <p:nvGrpSpPr>
            <p:cNvPr id="40" name="Csoportba foglalás 39"/>
            <p:cNvGrpSpPr/>
            <p:nvPr/>
          </p:nvGrpSpPr>
          <p:grpSpPr>
            <a:xfrm>
              <a:off x="362120" y="4591790"/>
              <a:ext cx="8525351" cy="205717"/>
              <a:chOff x="384897" y="5508949"/>
              <a:chExt cx="8676000" cy="216024"/>
            </a:xfrm>
          </p:grpSpPr>
          <p:cxnSp>
            <p:nvCxnSpPr>
              <p:cNvPr id="113" name="Egyenes összekötő 112"/>
              <p:cNvCxnSpPr/>
              <p:nvPr/>
            </p:nvCxnSpPr>
            <p:spPr bwMode="auto">
              <a:xfrm>
                <a:off x="384897" y="5580957"/>
                <a:ext cx="8676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Egyenes összekötő 113"/>
              <p:cNvCxnSpPr/>
              <p:nvPr/>
            </p:nvCxnSpPr>
            <p:spPr bwMode="auto">
              <a:xfrm>
                <a:off x="876528"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Egyenes összekötő 114"/>
              <p:cNvCxnSpPr/>
              <p:nvPr/>
            </p:nvCxnSpPr>
            <p:spPr bwMode="auto">
              <a:xfrm>
                <a:off x="1337379"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Egyenes összekötő 115"/>
              <p:cNvCxnSpPr/>
              <p:nvPr/>
            </p:nvCxnSpPr>
            <p:spPr bwMode="auto">
              <a:xfrm>
                <a:off x="2259082"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Egyenes összekötő 116"/>
              <p:cNvCxnSpPr/>
              <p:nvPr/>
            </p:nvCxnSpPr>
            <p:spPr bwMode="auto">
              <a:xfrm>
                <a:off x="1798231"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Egyenes összekötő 117"/>
              <p:cNvCxnSpPr/>
              <p:nvPr/>
            </p:nvCxnSpPr>
            <p:spPr bwMode="auto">
              <a:xfrm>
                <a:off x="3180784"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Egyenes összekötő 118"/>
              <p:cNvCxnSpPr/>
              <p:nvPr/>
            </p:nvCxnSpPr>
            <p:spPr bwMode="auto">
              <a:xfrm>
                <a:off x="2719933"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Egyenes összekötő 119"/>
              <p:cNvCxnSpPr/>
              <p:nvPr/>
            </p:nvCxnSpPr>
            <p:spPr bwMode="auto">
              <a:xfrm>
                <a:off x="7328445"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Egyenes összekötő 120"/>
              <p:cNvCxnSpPr/>
              <p:nvPr/>
            </p:nvCxnSpPr>
            <p:spPr bwMode="auto">
              <a:xfrm>
                <a:off x="7789296"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Egyenes összekötő 121"/>
              <p:cNvCxnSpPr/>
              <p:nvPr/>
            </p:nvCxnSpPr>
            <p:spPr bwMode="auto">
              <a:xfrm>
                <a:off x="6867594"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Egyenes összekötő 122"/>
              <p:cNvCxnSpPr/>
              <p:nvPr/>
            </p:nvCxnSpPr>
            <p:spPr bwMode="auto">
              <a:xfrm>
                <a:off x="8710999"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Egyenes összekötő 123"/>
              <p:cNvCxnSpPr/>
              <p:nvPr/>
            </p:nvCxnSpPr>
            <p:spPr bwMode="auto">
              <a:xfrm>
                <a:off x="8250147"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Egyenes összekötő 124"/>
              <p:cNvCxnSpPr/>
              <p:nvPr/>
            </p:nvCxnSpPr>
            <p:spPr bwMode="auto">
              <a:xfrm>
                <a:off x="4102487"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Egyenes összekötő 125"/>
              <p:cNvCxnSpPr/>
              <p:nvPr/>
            </p:nvCxnSpPr>
            <p:spPr bwMode="auto">
              <a:xfrm>
                <a:off x="4563338"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Egyenes összekötő 126"/>
              <p:cNvCxnSpPr/>
              <p:nvPr/>
            </p:nvCxnSpPr>
            <p:spPr bwMode="auto">
              <a:xfrm>
                <a:off x="3641635"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Egyenes összekötő 127"/>
              <p:cNvCxnSpPr/>
              <p:nvPr/>
            </p:nvCxnSpPr>
            <p:spPr bwMode="auto">
              <a:xfrm>
                <a:off x="5485040"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Egyenes összekötő 128"/>
              <p:cNvCxnSpPr/>
              <p:nvPr/>
            </p:nvCxnSpPr>
            <p:spPr bwMode="auto">
              <a:xfrm>
                <a:off x="5024189"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Egyenes összekötő 129"/>
              <p:cNvCxnSpPr/>
              <p:nvPr/>
            </p:nvCxnSpPr>
            <p:spPr bwMode="auto">
              <a:xfrm>
                <a:off x="6406743"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Egyenes összekötő 130"/>
              <p:cNvCxnSpPr/>
              <p:nvPr/>
            </p:nvCxnSpPr>
            <p:spPr bwMode="auto">
              <a:xfrm>
                <a:off x="5945891"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Csoportba foglalás 40"/>
            <p:cNvGrpSpPr/>
            <p:nvPr/>
          </p:nvGrpSpPr>
          <p:grpSpPr>
            <a:xfrm>
              <a:off x="364393" y="4736823"/>
              <a:ext cx="8623373" cy="219819"/>
              <a:chOff x="343669" y="5703202"/>
              <a:chExt cx="8775754" cy="230832"/>
            </a:xfrm>
          </p:grpSpPr>
          <p:sp>
            <p:nvSpPr>
              <p:cNvPr id="103" name="Szövegdoboz 4101"/>
              <p:cNvSpPr txBox="1"/>
              <p:nvPr/>
            </p:nvSpPr>
            <p:spPr>
              <a:xfrm>
                <a:off x="343669"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2000</a:t>
                </a:r>
                <a:endParaRPr lang="hu-HU" sz="900" dirty="0">
                  <a:solidFill>
                    <a:srgbClr val="000000"/>
                  </a:solidFill>
                </a:endParaRPr>
              </a:p>
            </p:txBody>
          </p:sp>
          <p:sp>
            <p:nvSpPr>
              <p:cNvPr id="104" name="Szövegdoboz 67"/>
              <p:cNvSpPr txBox="1"/>
              <p:nvPr/>
            </p:nvSpPr>
            <p:spPr>
              <a:xfrm>
                <a:off x="1279773"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2002</a:t>
                </a:r>
                <a:endParaRPr lang="hu-HU" sz="900" dirty="0">
                  <a:solidFill>
                    <a:srgbClr val="000000"/>
                  </a:solidFill>
                </a:endParaRPr>
              </a:p>
            </p:txBody>
          </p:sp>
          <p:sp>
            <p:nvSpPr>
              <p:cNvPr id="105" name="Szövegdoboz 68"/>
              <p:cNvSpPr txBox="1"/>
              <p:nvPr/>
            </p:nvSpPr>
            <p:spPr>
              <a:xfrm>
                <a:off x="2186849"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2004</a:t>
                </a:r>
                <a:endParaRPr lang="hu-HU" sz="900" dirty="0">
                  <a:solidFill>
                    <a:srgbClr val="000000"/>
                  </a:solidFill>
                </a:endParaRPr>
              </a:p>
            </p:txBody>
          </p:sp>
          <p:sp>
            <p:nvSpPr>
              <p:cNvPr id="106" name="Szövegdoboz 69"/>
              <p:cNvSpPr txBox="1"/>
              <p:nvPr/>
            </p:nvSpPr>
            <p:spPr>
              <a:xfrm>
                <a:off x="3115330"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2006</a:t>
                </a:r>
                <a:endParaRPr lang="hu-HU" sz="900" dirty="0">
                  <a:solidFill>
                    <a:srgbClr val="000000"/>
                  </a:solidFill>
                </a:endParaRPr>
              </a:p>
            </p:txBody>
          </p:sp>
          <p:sp>
            <p:nvSpPr>
              <p:cNvPr id="107" name="Szövegdoboz 70"/>
              <p:cNvSpPr txBox="1"/>
              <p:nvPr/>
            </p:nvSpPr>
            <p:spPr>
              <a:xfrm>
                <a:off x="4023919"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2008</a:t>
                </a:r>
                <a:endParaRPr lang="hu-HU" sz="900" dirty="0">
                  <a:solidFill>
                    <a:srgbClr val="000000"/>
                  </a:solidFill>
                </a:endParaRPr>
              </a:p>
            </p:txBody>
          </p:sp>
          <p:sp>
            <p:nvSpPr>
              <p:cNvPr id="108" name="Szövegdoboz 71"/>
              <p:cNvSpPr txBox="1"/>
              <p:nvPr/>
            </p:nvSpPr>
            <p:spPr>
              <a:xfrm>
                <a:off x="4965416"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2010</a:t>
                </a:r>
                <a:endParaRPr lang="hu-HU" sz="900" dirty="0">
                  <a:solidFill>
                    <a:srgbClr val="000000"/>
                  </a:solidFill>
                </a:endParaRPr>
              </a:p>
            </p:txBody>
          </p:sp>
          <p:sp>
            <p:nvSpPr>
              <p:cNvPr id="109" name="Szövegdoboz 72"/>
              <p:cNvSpPr txBox="1"/>
              <p:nvPr/>
            </p:nvSpPr>
            <p:spPr>
              <a:xfrm>
                <a:off x="5873756"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2012</a:t>
                </a:r>
                <a:endParaRPr lang="hu-HU" sz="900" dirty="0">
                  <a:solidFill>
                    <a:srgbClr val="000000"/>
                  </a:solidFill>
                </a:endParaRPr>
              </a:p>
            </p:txBody>
          </p:sp>
          <p:sp>
            <p:nvSpPr>
              <p:cNvPr id="110" name="Szövegdoboz 73"/>
              <p:cNvSpPr txBox="1"/>
              <p:nvPr/>
            </p:nvSpPr>
            <p:spPr>
              <a:xfrm>
                <a:off x="6795361"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2014</a:t>
                </a:r>
                <a:endParaRPr lang="hu-HU" sz="900" dirty="0">
                  <a:solidFill>
                    <a:srgbClr val="000000"/>
                  </a:solidFill>
                </a:endParaRPr>
              </a:p>
            </p:txBody>
          </p:sp>
          <p:sp>
            <p:nvSpPr>
              <p:cNvPr id="111" name="Szövegdoboz 74"/>
              <p:cNvSpPr txBox="1"/>
              <p:nvPr/>
            </p:nvSpPr>
            <p:spPr>
              <a:xfrm>
                <a:off x="7723842"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2016</a:t>
                </a:r>
                <a:endParaRPr lang="hu-HU" sz="900" dirty="0">
                  <a:solidFill>
                    <a:srgbClr val="000000"/>
                  </a:solidFill>
                </a:endParaRPr>
              </a:p>
            </p:txBody>
          </p:sp>
          <p:sp>
            <p:nvSpPr>
              <p:cNvPr id="112" name="Szövegdoboz 75"/>
              <p:cNvSpPr txBox="1"/>
              <p:nvPr/>
            </p:nvSpPr>
            <p:spPr>
              <a:xfrm>
                <a:off x="8639805"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2018</a:t>
                </a:r>
                <a:endParaRPr lang="hu-HU" sz="900" dirty="0">
                  <a:solidFill>
                    <a:srgbClr val="000000"/>
                  </a:solidFill>
                </a:endParaRPr>
              </a:p>
            </p:txBody>
          </p:sp>
        </p:grpSp>
        <p:grpSp>
          <p:nvGrpSpPr>
            <p:cNvPr id="42" name="Csoportba foglalás 41"/>
            <p:cNvGrpSpPr/>
            <p:nvPr/>
          </p:nvGrpSpPr>
          <p:grpSpPr>
            <a:xfrm>
              <a:off x="321607" y="1549029"/>
              <a:ext cx="141500" cy="3195029"/>
              <a:chOff x="179512" y="2366269"/>
              <a:chExt cx="144000" cy="3355103"/>
            </a:xfrm>
          </p:grpSpPr>
          <p:cxnSp>
            <p:nvCxnSpPr>
              <p:cNvPr id="92" name="Egyenes összekötő 91"/>
              <p:cNvCxnSpPr/>
              <p:nvPr/>
            </p:nvCxnSpPr>
            <p:spPr bwMode="auto">
              <a:xfrm flipV="1">
                <a:off x="251520" y="2366269"/>
                <a:ext cx="0" cy="3355103"/>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Egyenes összekötő 92"/>
              <p:cNvCxnSpPr/>
              <p:nvPr/>
            </p:nvCxnSpPr>
            <p:spPr bwMode="auto">
              <a:xfrm flipH="1">
                <a:off x="179512" y="2596630"/>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Egyenes összekötő 93"/>
              <p:cNvCxnSpPr/>
              <p:nvPr/>
            </p:nvCxnSpPr>
            <p:spPr bwMode="auto">
              <a:xfrm flipH="1">
                <a:off x="179512" y="2910196"/>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Egyenes összekötő 94"/>
              <p:cNvCxnSpPr/>
              <p:nvPr/>
            </p:nvCxnSpPr>
            <p:spPr bwMode="auto">
              <a:xfrm flipH="1">
                <a:off x="179512" y="3528772"/>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Egyenes összekötő 95"/>
              <p:cNvCxnSpPr/>
              <p:nvPr/>
            </p:nvCxnSpPr>
            <p:spPr bwMode="auto">
              <a:xfrm flipH="1">
                <a:off x="179512" y="3223762"/>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Egyenes összekötő 96"/>
              <p:cNvCxnSpPr/>
              <p:nvPr/>
            </p:nvCxnSpPr>
            <p:spPr bwMode="auto">
              <a:xfrm flipH="1">
                <a:off x="179512" y="3838926"/>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Egyenes összekötő 97"/>
              <p:cNvCxnSpPr/>
              <p:nvPr/>
            </p:nvCxnSpPr>
            <p:spPr bwMode="auto">
              <a:xfrm flipH="1">
                <a:off x="179512" y="4149080"/>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Egyenes összekötő 98"/>
              <p:cNvCxnSpPr/>
              <p:nvPr/>
            </p:nvCxnSpPr>
            <p:spPr bwMode="auto">
              <a:xfrm flipH="1">
                <a:off x="179512" y="4457502"/>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Egyenes összekötő 99"/>
              <p:cNvCxnSpPr/>
              <p:nvPr/>
            </p:nvCxnSpPr>
            <p:spPr bwMode="auto">
              <a:xfrm flipH="1">
                <a:off x="179512" y="4767656"/>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Egyenes összekötő 100"/>
              <p:cNvCxnSpPr/>
              <p:nvPr/>
            </p:nvCxnSpPr>
            <p:spPr bwMode="auto">
              <a:xfrm flipH="1">
                <a:off x="179512" y="5077810"/>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Egyenes összekötő 101"/>
              <p:cNvCxnSpPr/>
              <p:nvPr/>
            </p:nvCxnSpPr>
            <p:spPr bwMode="auto">
              <a:xfrm flipH="1">
                <a:off x="179512" y="5387964"/>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 name="Szövegdoboz 64"/>
            <p:cNvSpPr txBox="1"/>
            <p:nvPr/>
          </p:nvSpPr>
          <p:spPr>
            <a:xfrm>
              <a:off x="-2632" y="1668777"/>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a:t>
              </a:r>
              <a:endParaRPr lang="hu-HU" sz="900" dirty="0">
                <a:solidFill>
                  <a:srgbClr val="000000"/>
                </a:solidFill>
              </a:endParaRPr>
            </a:p>
          </p:txBody>
        </p:sp>
        <p:sp>
          <p:nvSpPr>
            <p:cNvPr id="44" name="Szövegdoboz 65"/>
            <p:cNvSpPr txBox="1"/>
            <p:nvPr/>
          </p:nvSpPr>
          <p:spPr>
            <a:xfrm>
              <a:off x="4499" y="1957726"/>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180</a:t>
              </a:r>
              <a:endParaRPr lang="hu-HU" sz="900" dirty="0">
                <a:solidFill>
                  <a:srgbClr val="000000"/>
                </a:solidFill>
              </a:endParaRPr>
            </a:p>
          </p:txBody>
        </p:sp>
        <p:sp>
          <p:nvSpPr>
            <p:cNvPr id="45" name="Szövegdoboz 66"/>
            <p:cNvSpPr txBox="1"/>
            <p:nvPr/>
          </p:nvSpPr>
          <p:spPr>
            <a:xfrm>
              <a:off x="-566" y="2250262"/>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160</a:t>
              </a:r>
              <a:endParaRPr lang="hu-HU" sz="900" dirty="0">
                <a:solidFill>
                  <a:srgbClr val="000000"/>
                </a:solidFill>
              </a:endParaRPr>
            </a:p>
          </p:txBody>
        </p:sp>
        <p:sp>
          <p:nvSpPr>
            <p:cNvPr id="46" name="Szövegdoboz 76"/>
            <p:cNvSpPr txBox="1"/>
            <p:nvPr/>
          </p:nvSpPr>
          <p:spPr>
            <a:xfrm>
              <a:off x="-2055" y="2546122"/>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140</a:t>
              </a:r>
              <a:endParaRPr lang="hu-HU" sz="900" dirty="0">
                <a:solidFill>
                  <a:srgbClr val="000000"/>
                </a:solidFill>
              </a:endParaRPr>
            </a:p>
          </p:txBody>
        </p:sp>
        <p:sp>
          <p:nvSpPr>
            <p:cNvPr id="47" name="Szövegdoboz 77"/>
            <p:cNvSpPr txBox="1"/>
            <p:nvPr/>
          </p:nvSpPr>
          <p:spPr>
            <a:xfrm>
              <a:off x="4499" y="2842257"/>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120</a:t>
              </a:r>
              <a:endParaRPr lang="hu-HU" sz="900" dirty="0">
                <a:solidFill>
                  <a:srgbClr val="000000"/>
                </a:solidFill>
              </a:endParaRPr>
            </a:p>
          </p:txBody>
        </p:sp>
        <p:sp>
          <p:nvSpPr>
            <p:cNvPr id="48" name="Szövegdoboz 82"/>
            <p:cNvSpPr txBox="1"/>
            <p:nvPr/>
          </p:nvSpPr>
          <p:spPr>
            <a:xfrm>
              <a:off x="4499" y="3134793"/>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100</a:t>
              </a:r>
              <a:endParaRPr lang="hu-HU" sz="900" dirty="0">
                <a:solidFill>
                  <a:srgbClr val="000000"/>
                </a:solidFill>
              </a:endParaRPr>
            </a:p>
          </p:txBody>
        </p:sp>
        <p:sp>
          <p:nvSpPr>
            <p:cNvPr id="49" name="Szövegdoboz 83"/>
            <p:cNvSpPr txBox="1"/>
            <p:nvPr/>
          </p:nvSpPr>
          <p:spPr>
            <a:xfrm>
              <a:off x="67592" y="3430653"/>
              <a:ext cx="32637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80</a:t>
              </a:r>
              <a:endParaRPr lang="hu-HU" sz="900" dirty="0">
                <a:solidFill>
                  <a:srgbClr val="000000"/>
                </a:solidFill>
              </a:endParaRPr>
            </a:p>
          </p:txBody>
        </p:sp>
        <p:sp>
          <p:nvSpPr>
            <p:cNvPr id="50" name="Szövegdoboz 85"/>
            <p:cNvSpPr txBox="1"/>
            <p:nvPr/>
          </p:nvSpPr>
          <p:spPr>
            <a:xfrm>
              <a:off x="67592" y="3731382"/>
              <a:ext cx="32637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60</a:t>
              </a:r>
              <a:endParaRPr lang="hu-HU" sz="900" dirty="0">
                <a:solidFill>
                  <a:srgbClr val="000000"/>
                </a:solidFill>
              </a:endParaRPr>
            </a:p>
          </p:txBody>
        </p:sp>
        <p:sp>
          <p:nvSpPr>
            <p:cNvPr id="51" name="Szövegdoboz 88"/>
            <p:cNvSpPr txBox="1"/>
            <p:nvPr/>
          </p:nvSpPr>
          <p:spPr>
            <a:xfrm>
              <a:off x="74723" y="4021365"/>
              <a:ext cx="32637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40</a:t>
              </a:r>
              <a:endParaRPr lang="hu-HU" sz="900" dirty="0">
                <a:solidFill>
                  <a:srgbClr val="000000"/>
                </a:solidFill>
              </a:endParaRPr>
            </a:p>
          </p:txBody>
        </p:sp>
        <p:sp>
          <p:nvSpPr>
            <p:cNvPr id="52" name="Szövegdoboz 92"/>
            <p:cNvSpPr txBox="1"/>
            <p:nvPr/>
          </p:nvSpPr>
          <p:spPr>
            <a:xfrm>
              <a:off x="133663" y="4553806"/>
              <a:ext cx="253917"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0</a:t>
              </a:r>
              <a:endParaRPr lang="hu-HU" sz="900" dirty="0">
                <a:solidFill>
                  <a:srgbClr val="000000"/>
                </a:solidFill>
              </a:endParaRPr>
            </a:p>
          </p:txBody>
        </p:sp>
        <p:sp>
          <p:nvSpPr>
            <p:cNvPr id="53" name="Szövegdoboz 91"/>
            <p:cNvSpPr txBox="1"/>
            <p:nvPr/>
          </p:nvSpPr>
          <p:spPr>
            <a:xfrm>
              <a:off x="74723" y="4324411"/>
              <a:ext cx="32637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a:t>
              </a:r>
              <a:endParaRPr lang="hu-HU" sz="900" dirty="0">
                <a:solidFill>
                  <a:srgbClr val="000000"/>
                </a:solidFill>
              </a:endParaRPr>
            </a:p>
          </p:txBody>
        </p:sp>
        <p:sp>
          <p:nvSpPr>
            <p:cNvPr id="54" name="Szövegdoboz 23"/>
            <p:cNvSpPr txBox="1"/>
            <p:nvPr/>
          </p:nvSpPr>
          <p:spPr>
            <a:xfrm>
              <a:off x="750777" y="1691613"/>
              <a:ext cx="58221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180 nm</a:t>
              </a:r>
              <a:endParaRPr lang="hu-HU" sz="900" b="1" dirty="0">
                <a:solidFill>
                  <a:srgbClr val="FF0000"/>
                </a:solidFill>
              </a:endParaRPr>
            </a:p>
          </p:txBody>
        </p:sp>
        <p:sp>
          <p:nvSpPr>
            <p:cNvPr id="55" name="Szövegdoboz 113"/>
            <p:cNvSpPr txBox="1"/>
            <p:nvPr/>
          </p:nvSpPr>
          <p:spPr>
            <a:xfrm>
              <a:off x="1493069" y="2554205"/>
              <a:ext cx="58221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130 nm</a:t>
              </a:r>
              <a:endParaRPr lang="hu-HU" sz="900" b="1" dirty="0">
                <a:solidFill>
                  <a:srgbClr val="FF0000"/>
                </a:solidFill>
              </a:endParaRPr>
            </a:p>
          </p:txBody>
        </p:sp>
        <p:sp>
          <p:nvSpPr>
            <p:cNvPr id="56" name="Szövegdoboz 114"/>
            <p:cNvSpPr txBox="1"/>
            <p:nvPr/>
          </p:nvSpPr>
          <p:spPr>
            <a:xfrm>
              <a:off x="2438702" y="3160209"/>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90 nm</a:t>
              </a:r>
              <a:endParaRPr lang="hu-HU" sz="900" b="1" dirty="0">
                <a:solidFill>
                  <a:srgbClr val="FF0000"/>
                </a:solidFill>
              </a:endParaRPr>
            </a:p>
          </p:txBody>
        </p:sp>
        <p:sp>
          <p:nvSpPr>
            <p:cNvPr id="57" name="Szövegdoboz 115"/>
            <p:cNvSpPr txBox="1"/>
            <p:nvPr/>
          </p:nvSpPr>
          <p:spPr>
            <a:xfrm>
              <a:off x="3250271" y="3503981"/>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65 nm</a:t>
              </a:r>
              <a:endParaRPr lang="hu-HU" sz="900" b="1" dirty="0">
                <a:solidFill>
                  <a:srgbClr val="FF0000"/>
                </a:solidFill>
              </a:endParaRPr>
            </a:p>
          </p:txBody>
        </p:sp>
        <p:sp>
          <p:nvSpPr>
            <p:cNvPr id="58" name="Szövegdoboz 116"/>
            <p:cNvSpPr txBox="1"/>
            <p:nvPr/>
          </p:nvSpPr>
          <p:spPr>
            <a:xfrm>
              <a:off x="4188924" y="3777361"/>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45 nm</a:t>
              </a:r>
              <a:endParaRPr lang="hu-HU" sz="900" b="1" dirty="0">
                <a:solidFill>
                  <a:srgbClr val="FF0000"/>
                </a:solidFill>
              </a:endParaRPr>
            </a:p>
          </p:txBody>
        </p:sp>
        <p:sp>
          <p:nvSpPr>
            <p:cNvPr id="59" name="Szövegdoboz 117"/>
            <p:cNvSpPr txBox="1"/>
            <p:nvPr/>
          </p:nvSpPr>
          <p:spPr>
            <a:xfrm>
              <a:off x="5167593" y="4011654"/>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32 nm</a:t>
              </a:r>
              <a:endParaRPr lang="hu-HU" sz="900" b="1" dirty="0">
                <a:solidFill>
                  <a:srgbClr val="FF0000"/>
                </a:solidFill>
              </a:endParaRPr>
            </a:p>
          </p:txBody>
        </p:sp>
        <p:sp>
          <p:nvSpPr>
            <p:cNvPr id="60" name="Szövegdoboz 118"/>
            <p:cNvSpPr txBox="1"/>
            <p:nvPr/>
          </p:nvSpPr>
          <p:spPr>
            <a:xfrm>
              <a:off x="6194337" y="4122932"/>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a:solidFill>
                    <a:srgbClr val="FF0000"/>
                  </a:solidFill>
                </a:rPr>
                <a:t>2</a:t>
              </a:r>
              <a:r>
                <a:rPr lang="hu-HU" sz="900" b="1" dirty="0" smtClean="0">
                  <a:solidFill>
                    <a:srgbClr val="FF0000"/>
                  </a:solidFill>
                </a:rPr>
                <a:t>2 nm</a:t>
              </a:r>
              <a:endParaRPr lang="hu-HU" sz="900" b="1" dirty="0">
                <a:solidFill>
                  <a:srgbClr val="FF0000"/>
                </a:solidFill>
              </a:endParaRPr>
            </a:p>
          </p:txBody>
        </p:sp>
        <p:sp>
          <p:nvSpPr>
            <p:cNvPr id="61" name="Szövegdoboz 119"/>
            <p:cNvSpPr txBox="1"/>
            <p:nvPr/>
          </p:nvSpPr>
          <p:spPr>
            <a:xfrm>
              <a:off x="7477335" y="4228242"/>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14 nm</a:t>
              </a:r>
              <a:endParaRPr lang="hu-HU" sz="900" b="1" dirty="0">
                <a:solidFill>
                  <a:srgbClr val="FF0000"/>
                </a:solidFill>
              </a:endParaRPr>
            </a:p>
          </p:txBody>
        </p:sp>
        <p:sp>
          <p:nvSpPr>
            <p:cNvPr id="62" name="Szövegdoboz 120"/>
            <p:cNvSpPr txBox="1"/>
            <p:nvPr/>
          </p:nvSpPr>
          <p:spPr>
            <a:xfrm>
              <a:off x="8475643" y="4306338"/>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10 nm</a:t>
              </a:r>
              <a:endParaRPr lang="hu-HU" sz="900" b="1" dirty="0">
                <a:solidFill>
                  <a:srgbClr val="FF0000"/>
                </a:solidFill>
              </a:endParaRPr>
            </a:p>
          </p:txBody>
        </p:sp>
        <p:sp>
          <p:nvSpPr>
            <p:cNvPr id="63" name="TextBox 8"/>
            <p:cNvSpPr txBox="1"/>
            <p:nvPr/>
          </p:nvSpPr>
          <p:spPr>
            <a:xfrm>
              <a:off x="1412913" y="1565792"/>
              <a:ext cx="888711" cy="351711"/>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900" b="1" dirty="0" smtClean="0">
                  <a:solidFill>
                    <a:srgbClr val="000000"/>
                  </a:solidFill>
                  <a:cs typeface="Arial" charset="0"/>
                </a:rPr>
                <a:t>Pentium </a:t>
              </a:r>
              <a:r>
                <a:rPr lang="en-US" altLang="en-US" sz="900" b="1" dirty="0">
                  <a:solidFill>
                    <a:srgbClr val="000000"/>
                  </a:solidFill>
                  <a:cs typeface="Arial" charset="0"/>
                </a:rPr>
                <a:t>4</a:t>
              </a:r>
            </a:p>
            <a:p>
              <a:pPr algn="ctr"/>
              <a:r>
                <a:rPr lang="en-US" altLang="en-US" sz="900" b="1" dirty="0" smtClean="0">
                  <a:solidFill>
                    <a:srgbClr val="000000"/>
                  </a:solidFill>
                  <a:cs typeface="Arial" charset="0"/>
                </a:rPr>
                <a:t>Northwood</a:t>
              </a:r>
              <a:endParaRPr lang="en-US" altLang="en-US" sz="900" b="1" dirty="0">
                <a:solidFill>
                  <a:srgbClr val="000000"/>
                </a:solidFill>
                <a:cs typeface="Arial" charset="0"/>
              </a:endParaRPr>
            </a:p>
          </p:txBody>
        </p:sp>
        <p:sp>
          <p:nvSpPr>
            <p:cNvPr id="64" name="TextBox 9"/>
            <p:cNvSpPr txBox="1"/>
            <p:nvPr/>
          </p:nvSpPr>
          <p:spPr>
            <a:xfrm>
              <a:off x="2373632" y="2266821"/>
              <a:ext cx="832005" cy="351711"/>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Pentium </a:t>
              </a:r>
              <a:r>
                <a:rPr lang="en-US" sz="900" b="1" dirty="0">
                  <a:solidFill>
                    <a:srgbClr val="000000"/>
                  </a:solidFill>
                </a:rPr>
                <a:t>4</a:t>
              </a:r>
            </a:p>
            <a:p>
              <a:pPr algn="ctr"/>
              <a:r>
                <a:rPr lang="en-US" sz="900" b="1" dirty="0" smtClean="0">
                  <a:solidFill>
                    <a:srgbClr val="000000"/>
                  </a:solidFill>
                </a:rPr>
                <a:t>Prescott</a:t>
              </a:r>
              <a:endParaRPr lang="en-US" sz="900" b="1" dirty="0">
                <a:solidFill>
                  <a:srgbClr val="000000"/>
                </a:solidFill>
              </a:endParaRPr>
            </a:p>
          </p:txBody>
        </p:sp>
        <p:sp>
          <p:nvSpPr>
            <p:cNvPr id="65" name="TextBox 11"/>
            <p:cNvSpPr txBox="1"/>
            <p:nvPr/>
          </p:nvSpPr>
          <p:spPr>
            <a:xfrm>
              <a:off x="3141053" y="2853606"/>
              <a:ext cx="832005" cy="351711"/>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Pentium </a:t>
              </a:r>
              <a:r>
                <a:rPr lang="en-US" sz="900" b="1" dirty="0">
                  <a:solidFill>
                    <a:srgbClr val="000000"/>
                  </a:solidFill>
                </a:rPr>
                <a:t>4</a:t>
              </a:r>
            </a:p>
            <a:p>
              <a:pPr algn="ctr"/>
              <a:r>
                <a:rPr lang="en-US" sz="900" b="1" dirty="0">
                  <a:solidFill>
                    <a:srgbClr val="000000"/>
                  </a:solidFill>
                </a:rPr>
                <a:t>Cedar Mill</a:t>
              </a:r>
            </a:p>
          </p:txBody>
        </p:sp>
        <p:sp>
          <p:nvSpPr>
            <p:cNvPr id="66" name="TextBox 12"/>
            <p:cNvSpPr txBox="1"/>
            <p:nvPr/>
          </p:nvSpPr>
          <p:spPr>
            <a:xfrm>
              <a:off x="4108408" y="3365926"/>
              <a:ext cx="631959"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Penryn</a:t>
              </a:r>
              <a:endParaRPr lang="en-US" sz="900" b="1" dirty="0">
                <a:solidFill>
                  <a:srgbClr val="000000"/>
                </a:solidFill>
              </a:endParaRPr>
            </a:p>
          </p:txBody>
        </p:sp>
        <p:sp>
          <p:nvSpPr>
            <p:cNvPr id="67" name="TextBox 13"/>
            <p:cNvSpPr txBox="1"/>
            <p:nvPr/>
          </p:nvSpPr>
          <p:spPr>
            <a:xfrm>
              <a:off x="4985831" y="3590693"/>
              <a:ext cx="83200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err="1" smtClean="0">
                  <a:solidFill>
                    <a:srgbClr val="000000"/>
                  </a:solidFill>
                </a:rPr>
                <a:t>Westmere</a:t>
              </a:r>
              <a:endParaRPr lang="en-US" sz="900" b="1" dirty="0">
                <a:solidFill>
                  <a:srgbClr val="000000"/>
                </a:solidFill>
              </a:endParaRPr>
            </a:p>
          </p:txBody>
        </p:sp>
        <p:sp>
          <p:nvSpPr>
            <p:cNvPr id="68" name="TextBox 14"/>
            <p:cNvSpPr txBox="1"/>
            <p:nvPr/>
          </p:nvSpPr>
          <p:spPr>
            <a:xfrm>
              <a:off x="5991040" y="3845381"/>
              <a:ext cx="846180"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Ivy </a:t>
              </a:r>
              <a:r>
                <a:rPr lang="en-US" sz="900" b="1" dirty="0">
                  <a:solidFill>
                    <a:srgbClr val="000000"/>
                  </a:solidFill>
                </a:rPr>
                <a:t>Bridge</a:t>
              </a:r>
            </a:p>
          </p:txBody>
        </p:sp>
        <p:sp>
          <p:nvSpPr>
            <p:cNvPr id="69" name="TextBox 15"/>
            <p:cNvSpPr txBox="1"/>
            <p:nvPr/>
          </p:nvSpPr>
          <p:spPr>
            <a:xfrm>
              <a:off x="7254756" y="3983079"/>
              <a:ext cx="822554"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err="1" smtClean="0">
                  <a:solidFill>
                    <a:srgbClr val="000000"/>
                  </a:solidFill>
                </a:rPr>
                <a:t>Broadwell</a:t>
              </a:r>
              <a:endParaRPr lang="en-US" sz="900" b="1" dirty="0">
                <a:solidFill>
                  <a:srgbClr val="000000"/>
                </a:solidFill>
              </a:endParaRPr>
            </a:p>
          </p:txBody>
        </p:sp>
        <p:sp>
          <p:nvSpPr>
            <p:cNvPr id="70" name="TextBox 21"/>
            <p:cNvSpPr txBox="1"/>
            <p:nvPr/>
          </p:nvSpPr>
          <p:spPr>
            <a:xfrm>
              <a:off x="605580" y="1133745"/>
              <a:ext cx="877684" cy="351711"/>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Pentium </a:t>
              </a:r>
              <a:r>
                <a:rPr lang="en-US" sz="900" b="1" dirty="0">
                  <a:solidFill>
                    <a:srgbClr val="000000"/>
                  </a:solidFill>
                </a:rPr>
                <a:t>4</a:t>
              </a:r>
            </a:p>
            <a:p>
              <a:pPr algn="ctr"/>
              <a:r>
                <a:rPr lang="en-US" sz="900" b="1" dirty="0">
                  <a:solidFill>
                    <a:srgbClr val="000000"/>
                  </a:solidFill>
                </a:rPr>
                <a:t>Willamette</a:t>
              </a:r>
            </a:p>
          </p:txBody>
        </p:sp>
        <p:sp>
          <p:nvSpPr>
            <p:cNvPr id="71" name="TextBox 22"/>
            <p:cNvSpPr txBox="1"/>
            <p:nvPr/>
          </p:nvSpPr>
          <p:spPr>
            <a:xfrm>
              <a:off x="8223268" y="4026693"/>
              <a:ext cx="923364"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err="1" smtClean="0">
                  <a:solidFill>
                    <a:srgbClr val="000000"/>
                  </a:solidFill>
                </a:rPr>
                <a:t>Cannonlake</a:t>
              </a:r>
              <a:endParaRPr lang="en-US" sz="900" b="1" dirty="0">
                <a:solidFill>
                  <a:srgbClr val="000000"/>
                </a:solidFill>
              </a:endParaRPr>
            </a:p>
          </p:txBody>
        </p:sp>
        <p:cxnSp>
          <p:nvCxnSpPr>
            <p:cNvPr id="72" name="Egyenes összekötő 71"/>
            <p:cNvCxnSpPr/>
            <p:nvPr/>
          </p:nvCxnSpPr>
          <p:spPr bwMode="auto">
            <a:xfrm flipV="1">
              <a:off x="395975" y="3836203"/>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Egyenes összekötő 72"/>
            <p:cNvCxnSpPr/>
            <p:nvPr/>
          </p:nvCxnSpPr>
          <p:spPr bwMode="auto">
            <a:xfrm flipV="1">
              <a:off x="393967" y="3541299"/>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Egyenes összekötő 73"/>
            <p:cNvCxnSpPr/>
            <p:nvPr/>
          </p:nvCxnSpPr>
          <p:spPr bwMode="auto">
            <a:xfrm flipV="1">
              <a:off x="386836" y="4131008"/>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Egyenes összekötő 74"/>
            <p:cNvCxnSpPr/>
            <p:nvPr/>
          </p:nvCxnSpPr>
          <p:spPr bwMode="auto">
            <a:xfrm flipV="1">
              <a:off x="395975" y="4428180"/>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Egyenes összekötő 75"/>
            <p:cNvCxnSpPr/>
            <p:nvPr/>
          </p:nvCxnSpPr>
          <p:spPr bwMode="auto">
            <a:xfrm flipV="1">
              <a:off x="392357" y="2657072"/>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Egyenes összekötő 76"/>
            <p:cNvCxnSpPr/>
            <p:nvPr/>
          </p:nvCxnSpPr>
          <p:spPr bwMode="auto">
            <a:xfrm flipV="1">
              <a:off x="390349" y="2366703"/>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Egyenes összekötő 77"/>
            <p:cNvCxnSpPr/>
            <p:nvPr/>
          </p:nvCxnSpPr>
          <p:spPr bwMode="auto">
            <a:xfrm flipV="1">
              <a:off x="383218" y="2951877"/>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Egyenes összekötő 78"/>
            <p:cNvCxnSpPr/>
            <p:nvPr/>
          </p:nvCxnSpPr>
          <p:spPr bwMode="auto">
            <a:xfrm flipV="1">
              <a:off x="392357" y="3246781"/>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Egyenes összekötő 79"/>
            <p:cNvCxnSpPr/>
            <p:nvPr/>
          </p:nvCxnSpPr>
          <p:spPr bwMode="auto">
            <a:xfrm flipV="1">
              <a:off x="406646" y="2063834"/>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Egyenes összekötő 80"/>
            <p:cNvCxnSpPr/>
            <p:nvPr/>
          </p:nvCxnSpPr>
          <p:spPr bwMode="auto">
            <a:xfrm flipV="1">
              <a:off x="404637" y="1768930"/>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TextBox 8"/>
            <p:cNvSpPr txBox="1"/>
            <p:nvPr/>
          </p:nvSpPr>
          <p:spPr>
            <a:xfrm>
              <a:off x="1072280" y="1845735"/>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900" dirty="0">
                  <a:solidFill>
                    <a:srgbClr val="000000"/>
                  </a:solidFill>
                  <a:cs typeface="Arial" charset="0"/>
                </a:rPr>
                <a:t>0</a:t>
              </a:r>
              <a:r>
                <a:rPr lang="hu-HU" altLang="en-US" sz="900" dirty="0" smtClean="0">
                  <a:solidFill>
                    <a:srgbClr val="000000"/>
                  </a:solidFill>
                  <a:cs typeface="Arial" charset="0"/>
                </a:rPr>
                <a:t>1/02</a:t>
              </a:r>
              <a:endParaRPr lang="en-US" altLang="en-US" sz="900" dirty="0">
                <a:solidFill>
                  <a:srgbClr val="000000"/>
                </a:solidFill>
                <a:cs typeface="Arial" charset="0"/>
              </a:endParaRPr>
            </a:p>
          </p:txBody>
        </p:sp>
        <p:sp>
          <p:nvSpPr>
            <p:cNvPr id="83" name="TextBox 9"/>
            <p:cNvSpPr txBox="1"/>
            <p:nvPr/>
          </p:nvSpPr>
          <p:spPr>
            <a:xfrm>
              <a:off x="2019614" y="2577183"/>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02/04</a:t>
              </a:r>
              <a:endParaRPr lang="en-US" sz="900" dirty="0">
                <a:solidFill>
                  <a:srgbClr val="000000"/>
                </a:solidFill>
              </a:endParaRPr>
            </a:p>
          </p:txBody>
        </p:sp>
        <p:sp>
          <p:nvSpPr>
            <p:cNvPr id="84" name="TextBox 12"/>
            <p:cNvSpPr txBox="1"/>
            <p:nvPr/>
          </p:nvSpPr>
          <p:spPr>
            <a:xfrm>
              <a:off x="3658679" y="3527972"/>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11/07</a:t>
              </a:r>
              <a:endParaRPr lang="en-US" sz="900" dirty="0">
                <a:solidFill>
                  <a:srgbClr val="000000"/>
                </a:solidFill>
              </a:endParaRPr>
            </a:p>
          </p:txBody>
        </p:sp>
        <p:sp>
          <p:nvSpPr>
            <p:cNvPr id="85" name="TextBox 13"/>
            <p:cNvSpPr txBox="1"/>
            <p:nvPr/>
          </p:nvSpPr>
          <p:spPr>
            <a:xfrm>
              <a:off x="4681062" y="3819518"/>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01/10</a:t>
              </a:r>
              <a:endParaRPr lang="en-US" sz="900" dirty="0">
                <a:solidFill>
                  <a:srgbClr val="000000"/>
                </a:solidFill>
              </a:endParaRPr>
            </a:p>
          </p:txBody>
        </p:sp>
        <p:sp>
          <p:nvSpPr>
            <p:cNvPr id="86" name="TextBox 14"/>
            <p:cNvSpPr txBox="1"/>
            <p:nvPr/>
          </p:nvSpPr>
          <p:spPr>
            <a:xfrm>
              <a:off x="5654219" y="4037108"/>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04/12</a:t>
              </a:r>
              <a:endParaRPr lang="en-US" sz="900" dirty="0">
                <a:solidFill>
                  <a:srgbClr val="000000"/>
                </a:solidFill>
              </a:endParaRPr>
            </a:p>
          </p:txBody>
        </p:sp>
        <p:sp>
          <p:nvSpPr>
            <p:cNvPr id="87" name="TextBox 15"/>
            <p:cNvSpPr txBox="1"/>
            <p:nvPr/>
          </p:nvSpPr>
          <p:spPr>
            <a:xfrm>
              <a:off x="6735314" y="4150143"/>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09/14</a:t>
              </a:r>
              <a:endParaRPr lang="en-US" sz="900" dirty="0">
                <a:solidFill>
                  <a:srgbClr val="000000"/>
                </a:solidFill>
              </a:endParaRPr>
            </a:p>
          </p:txBody>
        </p:sp>
        <p:sp>
          <p:nvSpPr>
            <p:cNvPr id="88" name="TextBox 21"/>
            <p:cNvSpPr txBox="1"/>
            <p:nvPr/>
          </p:nvSpPr>
          <p:spPr>
            <a:xfrm>
              <a:off x="560770" y="1845735"/>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900" dirty="0">
                  <a:solidFill>
                    <a:srgbClr val="000000"/>
                  </a:solidFill>
                  <a:cs typeface="Arial" charset="0"/>
                </a:rPr>
                <a:t>1</a:t>
              </a:r>
              <a:r>
                <a:rPr lang="hu-HU" altLang="en-US" sz="900" dirty="0" smtClean="0">
                  <a:solidFill>
                    <a:srgbClr val="000000"/>
                  </a:solidFill>
                  <a:cs typeface="Arial" charset="0"/>
                </a:rPr>
                <a:t>1/0</a:t>
              </a:r>
              <a:r>
                <a:rPr lang="en-US" altLang="en-US" sz="900" dirty="0" smtClean="0">
                  <a:solidFill>
                    <a:srgbClr val="000000"/>
                  </a:solidFill>
                  <a:cs typeface="Arial" charset="0"/>
                </a:rPr>
                <a:t>0</a:t>
              </a:r>
              <a:endParaRPr lang="en-US" altLang="en-US" sz="900" dirty="0">
                <a:solidFill>
                  <a:srgbClr val="000000"/>
                </a:solidFill>
                <a:cs typeface="Arial" charset="0"/>
              </a:endParaRPr>
            </a:p>
          </p:txBody>
        </p:sp>
        <p:sp>
          <p:nvSpPr>
            <p:cNvPr id="89" name="TextBox 22"/>
            <p:cNvSpPr txBox="1"/>
            <p:nvPr/>
          </p:nvSpPr>
          <p:spPr>
            <a:xfrm>
              <a:off x="8103989" y="4233636"/>
              <a:ext cx="535873"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2H/17</a:t>
              </a:r>
              <a:endParaRPr lang="en-US" sz="900" dirty="0">
                <a:solidFill>
                  <a:srgbClr val="000000"/>
                </a:solidFill>
              </a:endParaRPr>
            </a:p>
          </p:txBody>
        </p:sp>
        <p:sp>
          <p:nvSpPr>
            <p:cNvPr id="90" name="TextBox 12"/>
            <p:cNvSpPr txBox="1"/>
            <p:nvPr/>
          </p:nvSpPr>
          <p:spPr>
            <a:xfrm>
              <a:off x="2858137" y="3153260"/>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900" dirty="0">
                  <a:solidFill>
                    <a:srgbClr val="000000"/>
                  </a:solidFill>
                </a:rPr>
                <a:t>0</a:t>
              </a:r>
              <a:r>
                <a:rPr lang="en-US" sz="900" dirty="0" smtClean="0">
                  <a:solidFill>
                    <a:srgbClr val="000000"/>
                  </a:solidFill>
                </a:rPr>
                <a:t>1/0</a:t>
              </a:r>
              <a:r>
                <a:rPr lang="hu-HU" sz="900" dirty="0" smtClean="0">
                  <a:solidFill>
                    <a:srgbClr val="000000"/>
                  </a:solidFill>
                </a:rPr>
                <a:t>6</a:t>
              </a:r>
              <a:endParaRPr lang="en-US" sz="900" dirty="0">
                <a:solidFill>
                  <a:srgbClr val="000000"/>
                </a:solidFill>
              </a:endParaRPr>
            </a:p>
          </p:txBody>
        </p:sp>
        <p:sp>
          <p:nvSpPr>
            <p:cNvPr id="91" name="TextBox 2"/>
            <p:cNvSpPr txBox="1"/>
            <p:nvPr/>
          </p:nvSpPr>
          <p:spPr>
            <a:xfrm>
              <a:off x="218652" y="1308201"/>
              <a:ext cx="364179"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smtClean="0">
                  <a:solidFill>
                    <a:srgbClr val="000000"/>
                  </a:solidFill>
                </a:rPr>
                <a:t>nm</a:t>
              </a:r>
              <a:endParaRPr lang="en-US" sz="900" dirty="0">
                <a:solidFill>
                  <a:srgbClr val="000000"/>
                </a:solidFill>
              </a:endParaRPr>
            </a:p>
          </p:txBody>
        </p:sp>
        <p:sp>
          <p:nvSpPr>
            <p:cNvPr id="30" name="Rounded Rectangle 5"/>
            <p:cNvSpPr/>
            <p:nvPr/>
          </p:nvSpPr>
          <p:spPr bwMode="auto">
            <a:xfrm>
              <a:off x="5915854" y="3700611"/>
              <a:ext cx="2478251" cy="1385250"/>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400" b="1" smtClean="0">
                <a:solidFill>
                  <a:srgbClr val="000000"/>
                </a:solidFill>
              </a:endParaRPr>
            </a:p>
          </p:txBody>
        </p:sp>
      </p:grpSp>
      <p:sp>
        <p:nvSpPr>
          <p:cNvPr id="132"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(12)</a:t>
            </a:r>
            <a:endParaRPr lang="en-US" altLang="en-US" dirty="0"/>
          </a:p>
        </p:txBody>
      </p:sp>
    </p:spTree>
    <p:extLst>
      <p:ext uri="{BB962C8B-B14F-4D97-AF65-F5344CB8AC3E}">
        <p14:creationId xmlns:p14="http://schemas.microsoft.com/office/powerpoint/2010/main" val="363731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46576" y="1411259"/>
            <a:ext cx="8251682" cy="2223376"/>
            <a:chOff x="746576" y="1411259"/>
            <a:chExt cx="8251682" cy="2223376"/>
          </a:xfrm>
        </p:grpSpPr>
        <p:pic>
          <p:nvPicPr>
            <p:cNvPr id="2" name="Picture 1"/>
            <p:cNvPicPr>
              <a:picLocks noChangeAspect="1"/>
            </p:cNvPicPr>
            <p:nvPr/>
          </p:nvPicPr>
          <p:blipFill rotWithShape="1">
            <a:blip r:embed="rId2"/>
            <a:srcRect r="59040"/>
            <a:stretch/>
          </p:blipFill>
          <p:spPr>
            <a:xfrm>
              <a:off x="4534205" y="1487513"/>
              <a:ext cx="2243040" cy="1909388"/>
            </a:xfrm>
            <a:prstGeom prst="rect">
              <a:avLst/>
            </a:prstGeom>
          </p:spPr>
        </p:pic>
        <p:pic>
          <p:nvPicPr>
            <p:cNvPr id="3" name="Picture 2"/>
            <p:cNvPicPr>
              <a:picLocks noChangeAspect="1"/>
            </p:cNvPicPr>
            <p:nvPr/>
          </p:nvPicPr>
          <p:blipFill rotWithShape="1">
            <a:blip r:embed="rId2"/>
            <a:srcRect l="59862" r="-132"/>
            <a:stretch/>
          </p:blipFill>
          <p:spPr>
            <a:xfrm>
              <a:off x="6732240" y="1487513"/>
              <a:ext cx="2205245" cy="1909388"/>
            </a:xfrm>
            <a:prstGeom prst="rect">
              <a:avLst/>
            </a:prstGeom>
          </p:spPr>
        </p:pic>
        <p:pic>
          <p:nvPicPr>
            <p:cNvPr id="4" name="Picture 3"/>
            <p:cNvPicPr>
              <a:picLocks noChangeAspect="1"/>
            </p:cNvPicPr>
            <p:nvPr/>
          </p:nvPicPr>
          <p:blipFill rotWithShape="1">
            <a:blip r:embed="rId2"/>
            <a:srcRect l="73834" r="-132" b="55432"/>
            <a:stretch/>
          </p:blipFill>
          <p:spPr>
            <a:xfrm>
              <a:off x="6732241" y="1487514"/>
              <a:ext cx="2205244" cy="850983"/>
            </a:xfrm>
            <a:prstGeom prst="rect">
              <a:avLst/>
            </a:prstGeom>
          </p:spPr>
        </p:pic>
        <p:pic>
          <p:nvPicPr>
            <p:cNvPr id="5" name="Picture 4"/>
            <p:cNvPicPr>
              <a:picLocks noChangeAspect="1"/>
            </p:cNvPicPr>
            <p:nvPr/>
          </p:nvPicPr>
          <p:blipFill rotWithShape="1">
            <a:blip r:embed="rId2"/>
            <a:srcRect l="73834" r="-132" b="55432"/>
            <a:stretch/>
          </p:blipFill>
          <p:spPr>
            <a:xfrm>
              <a:off x="5607116" y="1487514"/>
              <a:ext cx="1170130" cy="539849"/>
            </a:xfrm>
            <a:prstGeom prst="rect">
              <a:avLst/>
            </a:prstGeom>
          </p:spPr>
        </p:pic>
        <p:pic>
          <p:nvPicPr>
            <p:cNvPr id="6" name="Picture 5"/>
            <p:cNvPicPr>
              <a:picLocks noChangeAspect="1"/>
            </p:cNvPicPr>
            <p:nvPr/>
          </p:nvPicPr>
          <p:blipFill rotWithShape="1">
            <a:blip r:embed="rId2"/>
            <a:srcRect l="-131" t="-4317" r="97982" b="1118"/>
            <a:stretch/>
          </p:blipFill>
          <p:spPr>
            <a:xfrm>
              <a:off x="746576" y="1411259"/>
              <a:ext cx="3811679" cy="1998000"/>
            </a:xfrm>
            <a:prstGeom prst="rect">
              <a:avLst/>
            </a:prstGeom>
          </p:spPr>
        </p:pic>
        <p:sp>
          <p:nvSpPr>
            <p:cNvPr id="11" name="TextBox 10"/>
            <p:cNvSpPr txBox="1"/>
            <p:nvPr/>
          </p:nvSpPr>
          <p:spPr>
            <a:xfrm>
              <a:off x="2839831" y="3090231"/>
              <a:ext cx="1795684"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High-End Desktops</a:t>
              </a:r>
              <a:endParaRPr lang="en-US" sz="1500" b="1" dirty="0">
                <a:solidFill>
                  <a:srgbClr val="FFFFFF"/>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2888" t="7794" r="3735" b="15934"/>
            <a:stretch/>
          </p:blipFill>
          <p:spPr>
            <a:xfrm>
              <a:off x="1571365" y="1605017"/>
              <a:ext cx="987406" cy="132735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6619" y="1612519"/>
              <a:ext cx="1310346" cy="1083960"/>
            </a:xfrm>
            <a:prstGeom prst="rect">
              <a:avLst/>
            </a:prstGeom>
          </p:spPr>
        </p:pic>
        <p:pic>
          <p:nvPicPr>
            <p:cNvPr id="14" name="Picture 13"/>
            <p:cNvPicPr>
              <a:picLocks noChangeAspect="1"/>
            </p:cNvPicPr>
            <p:nvPr/>
          </p:nvPicPr>
          <p:blipFill rotWithShape="1">
            <a:blip r:embed="rId2"/>
            <a:srcRect l="2" t="66962" r="97982" b="14418"/>
            <a:stretch/>
          </p:blipFill>
          <p:spPr>
            <a:xfrm>
              <a:off x="971600" y="3064473"/>
              <a:ext cx="7965885" cy="544291"/>
            </a:xfrm>
            <a:prstGeom prst="rect">
              <a:avLst/>
            </a:prstGeom>
          </p:spPr>
        </p:pic>
        <p:sp>
          <p:nvSpPr>
            <p:cNvPr id="15" name="TextBox 14"/>
            <p:cNvSpPr txBox="1"/>
            <p:nvPr/>
          </p:nvSpPr>
          <p:spPr>
            <a:xfrm>
              <a:off x="1659411" y="3134057"/>
              <a:ext cx="803425"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Servers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704306" y="3134057"/>
              <a:ext cx="1795684"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High-End Desktops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661596" y="3142087"/>
              <a:ext cx="934871"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Desktops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786981" y="3134057"/>
              <a:ext cx="859531"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Laptops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721947" y="3142087"/>
              <a:ext cx="1276311"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Smartphones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6886348" y="3147180"/>
              <a:ext cx="776175"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Tablets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971600" y="1474635"/>
              <a:ext cx="315035"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8" name="Title 27"/>
          <p:cNvSpPr>
            <a:spLocks noGrp="1"/>
          </p:cNvSpPr>
          <p:nvPr>
            <p:ph type="title"/>
          </p:nvPr>
        </p:nvSpPr>
        <p:spPr/>
        <p:txBody>
          <a:bodyPr/>
          <a:lstStyle/>
          <a:p>
            <a:r>
              <a:rPr lang="hu-HU" altLang="en-US" dirty="0"/>
              <a:t>2. </a:t>
            </a:r>
            <a:r>
              <a:rPr lang="en-US" altLang="en-US" dirty="0"/>
              <a:t>Moore’s law </a:t>
            </a:r>
            <a:r>
              <a:rPr lang="hu-HU" altLang="en-US" dirty="0"/>
              <a:t>(</a:t>
            </a:r>
            <a:r>
              <a:rPr lang="hu-HU" altLang="en-US" dirty="0" smtClean="0"/>
              <a:t>13)</a:t>
            </a:r>
            <a:endParaRPr lang="en-US" dirty="0"/>
          </a:p>
        </p:txBody>
      </p:sp>
      <p:sp>
        <p:nvSpPr>
          <p:cNvPr id="29" name="TextBox 28"/>
          <p:cNvSpPr txBox="1"/>
          <p:nvPr/>
        </p:nvSpPr>
        <p:spPr>
          <a:xfrm>
            <a:off x="200539" y="642044"/>
            <a:ext cx="3573414" cy="307777"/>
          </a:xfrm>
          <a:prstGeom prst="rect">
            <a:avLst/>
          </a:prstGeom>
          <a:noFill/>
        </p:spPr>
        <p:txBody>
          <a:bodyPr wrap="none" rtlCol="0">
            <a:spAutoFit/>
          </a:bodyPr>
          <a:lstStyle/>
          <a:p>
            <a:r>
              <a:rPr lang="hu-HU" sz="1400" b="1" dirty="0" smtClean="0">
                <a:solidFill>
                  <a:srgbClr val="2D2D8A"/>
                </a:solidFill>
                <a:latin typeface="Verdana"/>
              </a:rPr>
              <a:t>Core counts in computing devices</a:t>
            </a:r>
            <a:endParaRPr lang="en-US" sz="1400" b="1" dirty="0">
              <a:latin typeface="+mj-lt"/>
            </a:endParaRPr>
          </a:p>
        </p:txBody>
      </p:sp>
      <p:sp>
        <p:nvSpPr>
          <p:cNvPr id="21" name="Right Brace 20"/>
          <p:cNvSpPr/>
          <p:nvPr/>
        </p:nvSpPr>
        <p:spPr>
          <a:xfrm rot="5400000">
            <a:off x="7761751" y="2913017"/>
            <a:ext cx="155448" cy="2016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mj-lt"/>
            </a:endParaRPr>
          </a:p>
        </p:txBody>
      </p:sp>
      <p:sp>
        <p:nvSpPr>
          <p:cNvPr id="23" name="Right Brace 22"/>
          <p:cNvSpPr/>
          <p:nvPr/>
        </p:nvSpPr>
        <p:spPr>
          <a:xfrm rot="5400000">
            <a:off x="3945501" y="1349480"/>
            <a:ext cx="155448" cy="5148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mj-lt"/>
            </a:endParaRPr>
          </a:p>
        </p:txBody>
      </p:sp>
      <p:sp>
        <p:nvSpPr>
          <p:cNvPr id="24" name="TextBox 23"/>
          <p:cNvSpPr txBox="1"/>
          <p:nvPr/>
        </p:nvSpPr>
        <p:spPr>
          <a:xfrm>
            <a:off x="7272300" y="4182452"/>
            <a:ext cx="949299" cy="307777"/>
          </a:xfrm>
          <a:prstGeom prst="rect">
            <a:avLst/>
          </a:prstGeom>
          <a:noFill/>
        </p:spPr>
        <p:txBody>
          <a:bodyPr wrap="none" rtlCol="0">
            <a:spAutoFit/>
          </a:bodyPr>
          <a:lstStyle/>
          <a:p>
            <a:r>
              <a:rPr lang="hu-HU" sz="1400" b="1" dirty="0" smtClean="0">
                <a:solidFill>
                  <a:srgbClr val="FF0000"/>
                </a:solidFill>
                <a:latin typeface="+mj-lt"/>
              </a:rPr>
              <a:t>Mobiles</a:t>
            </a:r>
            <a:endParaRPr lang="en-US" sz="1400" b="1" dirty="0">
              <a:solidFill>
                <a:srgbClr val="FF0000"/>
              </a:solidFill>
              <a:latin typeface="+mj-lt"/>
            </a:endParaRPr>
          </a:p>
        </p:txBody>
      </p:sp>
      <p:sp>
        <p:nvSpPr>
          <p:cNvPr id="25" name="TextBox 24"/>
          <p:cNvSpPr txBox="1"/>
          <p:nvPr/>
        </p:nvSpPr>
        <p:spPr>
          <a:xfrm>
            <a:off x="2906128" y="4182452"/>
            <a:ext cx="2408032" cy="307777"/>
          </a:xfrm>
          <a:prstGeom prst="rect">
            <a:avLst/>
          </a:prstGeom>
          <a:noFill/>
        </p:spPr>
        <p:txBody>
          <a:bodyPr wrap="none" rtlCol="0">
            <a:spAutoFit/>
          </a:bodyPr>
          <a:lstStyle/>
          <a:p>
            <a:r>
              <a:rPr lang="hu-HU" sz="1400" b="1" dirty="0" smtClean="0">
                <a:solidFill>
                  <a:srgbClr val="FF0000"/>
                </a:solidFill>
                <a:latin typeface="+mj-lt"/>
              </a:rPr>
              <a:t>Traditional computers</a:t>
            </a:r>
            <a:endParaRPr lang="en-US" sz="1400" b="1" dirty="0">
              <a:solidFill>
                <a:srgbClr val="FF0000"/>
              </a:solidFill>
              <a:latin typeface="+mj-lt"/>
            </a:endParaRPr>
          </a:p>
        </p:txBody>
      </p:sp>
      <p:sp>
        <p:nvSpPr>
          <p:cNvPr id="26" name="TextBox 25"/>
          <p:cNvSpPr txBox="1"/>
          <p:nvPr/>
        </p:nvSpPr>
        <p:spPr>
          <a:xfrm>
            <a:off x="65451" y="4734145"/>
            <a:ext cx="1455848" cy="523220"/>
          </a:xfrm>
          <a:prstGeom prst="rect">
            <a:avLst/>
          </a:prstGeom>
          <a:noFill/>
        </p:spPr>
        <p:txBody>
          <a:bodyPr wrap="none" rtlCol="0">
            <a:spAutoFit/>
          </a:bodyPr>
          <a:lstStyle/>
          <a:p>
            <a:pPr algn="ctr"/>
            <a:r>
              <a:rPr lang="hu-HU" sz="1400" b="1" dirty="0" smtClean="0">
                <a:solidFill>
                  <a:schemeClr val="accent6"/>
                </a:solidFill>
                <a:latin typeface="+mj-lt"/>
              </a:rPr>
              <a:t>Typical no.</a:t>
            </a:r>
          </a:p>
          <a:p>
            <a:pPr algn="ctr"/>
            <a:r>
              <a:rPr lang="hu-HU" sz="1400" b="1" dirty="0" smtClean="0">
                <a:solidFill>
                  <a:schemeClr val="accent6"/>
                </a:solidFill>
                <a:latin typeface="+mj-lt"/>
              </a:rPr>
              <a:t>of CPU cores</a:t>
            </a:r>
            <a:endParaRPr lang="en-US" sz="1400" b="1" dirty="0">
              <a:solidFill>
                <a:schemeClr val="accent6"/>
              </a:solidFill>
              <a:latin typeface="+mj-lt"/>
            </a:endParaRPr>
          </a:p>
        </p:txBody>
      </p:sp>
      <p:sp>
        <p:nvSpPr>
          <p:cNvPr id="27" name="TextBox 26"/>
          <p:cNvSpPr txBox="1"/>
          <p:nvPr/>
        </p:nvSpPr>
        <p:spPr>
          <a:xfrm>
            <a:off x="1571365" y="4874678"/>
            <a:ext cx="960519" cy="307777"/>
          </a:xfrm>
          <a:prstGeom prst="rect">
            <a:avLst/>
          </a:prstGeom>
          <a:noFill/>
        </p:spPr>
        <p:txBody>
          <a:bodyPr wrap="none" rtlCol="0">
            <a:spAutoFit/>
          </a:bodyPr>
          <a:lstStyle/>
          <a:p>
            <a:r>
              <a:rPr lang="hu-HU" sz="1400" dirty="0" smtClean="0">
                <a:latin typeface="+mj-lt"/>
              </a:rPr>
              <a:t>Up to 28</a:t>
            </a:r>
            <a:endParaRPr lang="en-US" sz="1400" dirty="0">
              <a:latin typeface="+mj-lt"/>
            </a:endParaRPr>
          </a:p>
        </p:txBody>
      </p:sp>
      <p:sp>
        <p:nvSpPr>
          <p:cNvPr id="30" name="TextBox 29"/>
          <p:cNvSpPr txBox="1"/>
          <p:nvPr/>
        </p:nvSpPr>
        <p:spPr>
          <a:xfrm>
            <a:off x="3079314" y="4874678"/>
            <a:ext cx="960519" cy="307777"/>
          </a:xfrm>
          <a:prstGeom prst="rect">
            <a:avLst/>
          </a:prstGeom>
          <a:noFill/>
        </p:spPr>
        <p:txBody>
          <a:bodyPr wrap="none" rtlCol="0">
            <a:spAutoFit/>
          </a:bodyPr>
          <a:lstStyle/>
          <a:p>
            <a:r>
              <a:rPr lang="hu-HU" sz="1400" dirty="0" smtClean="0">
                <a:latin typeface="+mj-lt"/>
              </a:rPr>
              <a:t>Up to 10</a:t>
            </a:r>
            <a:endParaRPr lang="en-US" sz="1400" dirty="0">
              <a:latin typeface="+mj-lt"/>
            </a:endParaRPr>
          </a:p>
        </p:txBody>
      </p:sp>
      <p:sp>
        <p:nvSpPr>
          <p:cNvPr id="31" name="TextBox 30"/>
          <p:cNvSpPr txBox="1"/>
          <p:nvPr/>
        </p:nvSpPr>
        <p:spPr>
          <a:xfrm>
            <a:off x="4707015" y="4874678"/>
            <a:ext cx="716863" cy="307777"/>
          </a:xfrm>
          <a:prstGeom prst="rect">
            <a:avLst/>
          </a:prstGeom>
          <a:noFill/>
        </p:spPr>
        <p:txBody>
          <a:bodyPr wrap="none" rtlCol="0">
            <a:spAutoFit/>
          </a:bodyPr>
          <a:lstStyle/>
          <a:p>
            <a:r>
              <a:rPr lang="hu-HU" sz="1400" dirty="0" smtClean="0">
                <a:latin typeface="+mj-lt"/>
              </a:rPr>
              <a:t>2 to 4</a:t>
            </a:r>
            <a:endParaRPr lang="en-US" sz="1400" dirty="0">
              <a:latin typeface="+mj-lt"/>
            </a:endParaRPr>
          </a:p>
        </p:txBody>
      </p:sp>
      <p:sp>
        <p:nvSpPr>
          <p:cNvPr id="32" name="TextBox 31"/>
          <p:cNvSpPr txBox="1"/>
          <p:nvPr/>
        </p:nvSpPr>
        <p:spPr>
          <a:xfrm>
            <a:off x="5780613" y="4874678"/>
            <a:ext cx="716863" cy="307777"/>
          </a:xfrm>
          <a:prstGeom prst="rect">
            <a:avLst/>
          </a:prstGeom>
          <a:noFill/>
        </p:spPr>
        <p:txBody>
          <a:bodyPr wrap="none" rtlCol="0">
            <a:spAutoFit/>
          </a:bodyPr>
          <a:lstStyle/>
          <a:p>
            <a:r>
              <a:rPr lang="hu-HU" sz="1400" dirty="0" smtClean="0">
                <a:latin typeface="+mj-lt"/>
              </a:rPr>
              <a:t>2 to 4</a:t>
            </a:r>
            <a:endParaRPr lang="en-US" sz="1400" dirty="0">
              <a:latin typeface="+mj-lt"/>
            </a:endParaRPr>
          </a:p>
        </p:txBody>
      </p:sp>
      <p:sp>
        <p:nvSpPr>
          <p:cNvPr id="33" name="TextBox 32"/>
          <p:cNvSpPr txBox="1"/>
          <p:nvPr/>
        </p:nvSpPr>
        <p:spPr>
          <a:xfrm>
            <a:off x="6995748" y="4874678"/>
            <a:ext cx="716863" cy="307777"/>
          </a:xfrm>
          <a:prstGeom prst="rect">
            <a:avLst/>
          </a:prstGeom>
          <a:noFill/>
        </p:spPr>
        <p:txBody>
          <a:bodyPr wrap="none" rtlCol="0">
            <a:spAutoFit/>
          </a:bodyPr>
          <a:lstStyle/>
          <a:p>
            <a:r>
              <a:rPr lang="hu-HU" sz="1400" dirty="0" smtClean="0">
                <a:latin typeface="+mj-lt"/>
              </a:rPr>
              <a:t>4 to 8</a:t>
            </a:r>
            <a:endParaRPr lang="en-US" sz="1400" dirty="0">
              <a:latin typeface="+mj-lt"/>
            </a:endParaRPr>
          </a:p>
        </p:txBody>
      </p:sp>
      <p:sp>
        <p:nvSpPr>
          <p:cNvPr id="34" name="TextBox 33"/>
          <p:cNvSpPr txBox="1"/>
          <p:nvPr/>
        </p:nvSpPr>
        <p:spPr>
          <a:xfrm>
            <a:off x="8075868" y="4874678"/>
            <a:ext cx="716863" cy="307777"/>
          </a:xfrm>
          <a:prstGeom prst="rect">
            <a:avLst/>
          </a:prstGeom>
          <a:noFill/>
        </p:spPr>
        <p:txBody>
          <a:bodyPr wrap="none" rtlCol="0">
            <a:spAutoFit/>
          </a:bodyPr>
          <a:lstStyle/>
          <a:p>
            <a:r>
              <a:rPr lang="hu-HU" sz="1400" dirty="0" smtClean="0">
                <a:latin typeface="+mj-lt"/>
              </a:rPr>
              <a:t>4 to 8</a:t>
            </a:r>
            <a:endParaRPr lang="en-US" sz="1400" dirty="0">
              <a:latin typeface="+mj-lt"/>
            </a:endParaRPr>
          </a:p>
        </p:txBody>
      </p:sp>
    </p:spTree>
    <p:extLst>
      <p:ext uri="{BB962C8B-B14F-4D97-AF65-F5344CB8AC3E}">
        <p14:creationId xmlns:p14="http://schemas.microsoft.com/office/powerpoint/2010/main" val="29114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1" grpId="0"/>
      <p:bldP spid="32" grpId="0"/>
      <p:bldP spid="33"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3967" y="1255194"/>
            <a:ext cx="7903478" cy="5189141"/>
            <a:chOff x="116505" y="1144253"/>
            <a:chExt cx="7903478" cy="5189141"/>
          </a:xfrm>
        </p:grpSpPr>
        <p:grpSp>
          <p:nvGrpSpPr>
            <p:cNvPr id="4" name="Group 3"/>
            <p:cNvGrpSpPr/>
            <p:nvPr/>
          </p:nvGrpSpPr>
          <p:grpSpPr>
            <a:xfrm>
              <a:off x="116505" y="1144253"/>
              <a:ext cx="7903478" cy="5189141"/>
              <a:chOff x="116505" y="1144253"/>
              <a:chExt cx="7903478" cy="5189141"/>
            </a:xfrm>
          </p:grpSpPr>
          <p:cxnSp>
            <p:nvCxnSpPr>
              <p:cNvPr id="16" name="Egyenes összekötő nyíllal 4"/>
              <p:cNvCxnSpPr>
                <a:endCxn id="30" idx="2"/>
              </p:cNvCxnSpPr>
              <p:nvPr/>
            </p:nvCxnSpPr>
            <p:spPr>
              <a:xfrm flipH="1" flipV="1">
                <a:off x="603904" y="1518714"/>
                <a:ext cx="76" cy="45999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Egyenes összekötő nyíllal 6"/>
              <p:cNvCxnSpPr/>
              <p:nvPr/>
            </p:nvCxnSpPr>
            <p:spPr>
              <a:xfrm flipV="1">
                <a:off x="544790" y="5978825"/>
                <a:ext cx="7020000" cy="335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gyenes összekötő 11"/>
              <p:cNvCxnSpPr/>
              <p:nvPr/>
            </p:nvCxnSpPr>
            <p:spPr>
              <a:xfrm>
                <a:off x="1155886" y="59161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Egyenes összekötő 12"/>
              <p:cNvCxnSpPr/>
              <p:nvPr/>
            </p:nvCxnSpPr>
            <p:spPr>
              <a:xfrm>
                <a:off x="1703881" y="5914849"/>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gyenes összekötő 13"/>
              <p:cNvCxnSpPr/>
              <p:nvPr/>
            </p:nvCxnSpPr>
            <p:spPr>
              <a:xfrm>
                <a:off x="2253087" y="5914238"/>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gyenes összekötő 14"/>
              <p:cNvCxnSpPr/>
              <p:nvPr/>
            </p:nvCxnSpPr>
            <p:spPr>
              <a:xfrm>
                <a:off x="2801082" y="5912949"/>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gyenes összekötő 15"/>
              <p:cNvCxnSpPr/>
              <p:nvPr/>
            </p:nvCxnSpPr>
            <p:spPr>
              <a:xfrm>
                <a:off x="3355131" y="5920570"/>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gyenes összekötő 16"/>
              <p:cNvCxnSpPr/>
              <p:nvPr/>
            </p:nvCxnSpPr>
            <p:spPr>
              <a:xfrm>
                <a:off x="3903126" y="59192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gyenes összekötő 17"/>
              <p:cNvCxnSpPr/>
              <p:nvPr/>
            </p:nvCxnSpPr>
            <p:spPr>
              <a:xfrm>
                <a:off x="4452332" y="5918671"/>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Egyenes összekötő 18"/>
              <p:cNvCxnSpPr/>
              <p:nvPr/>
            </p:nvCxnSpPr>
            <p:spPr>
              <a:xfrm>
                <a:off x="5000327" y="59173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Egyenes összekötő 19"/>
              <p:cNvCxnSpPr/>
              <p:nvPr/>
            </p:nvCxnSpPr>
            <p:spPr>
              <a:xfrm>
                <a:off x="5550501" y="5920570"/>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gyenes összekötő 20"/>
              <p:cNvCxnSpPr/>
              <p:nvPr/>
            </p:nvCxnSpPr>
            <p:spPr>
              <a:xfrm>
                <a:off x="6098496" y="59192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gyenes összekötő 21"/>
              <p:cNvCxnSpPr/>
              <p:nvPr/>
            </p:nvCxnSpPr>
            <p:spPr>
              <a:xfrm>
                <a:off x="6647702" y="5918671"/>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gyenes összekötő 22"/>
              <p:cNvCxnSpPr/>
              <p:nvPr/>
            </p:nvCxnSpPr>
            <p:spPr>
              <a:xfrm>
                <a:off x="7195697" y="59173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Szövegdoboz 27"/>
              <p:cNvSpPr txBox="1"/>
              <p:nvPr/>
            </p:nvSpPr>
            <p:spPr>
              <a:xfrm>
                <a:off x="258296" y="1144253"/>
                <a:ext cx="691215" cy="37446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hu-HU" sz="1250" b="1" dirty="0" smtClean="0">
                    <a:latin typeface="Verdana" panose="020B0604030504040204" pitchFamily="34" charset="0"/>
                    <a:ea typeface="Verdana" panose="020B0604030504040204" pitchFamily="34" charset="0"/>
                    <a:cs typeface="Verdana" panose="020B0604030504040204" pitchFamily="34" charset="0"/>
                  </a:rPr>
                  <a:t>Core</a:t>
                </a:r>
                <a:br>
                  <a:rPr lang="hu-HU" sz="1250" b="1" dirty="0" smtClean="0">
                    <a:latin typeface="Verdana" panose="020B0604030504040204" pitchFamily="34" charset="0"/>
                    <a:ea typeface="Verdana" panose="020B0604030504040204" pitchFamily="34" charset="0"/>
                    <a:cs typeface="Verdana" panose="020B0604030504040204" pitchFamily="34" charset="0"/>
                  </a:rPr>
                </a:br>
                <a:r>
                  <a:rPr lang="hu-HU" sz="1250" b="1" dirty="0" smtClean="0">
                    <a:latin typeface="Verdana" panose="020B0604030504040204" pitchFamily="34" charset="0"/>
                    <a:ea typeface="Verdana" panose="020B0604030504040204" pitchFamily="34" charset="0"/>
                    <a:cs typeface="Verdana" panose="020B0604030504040204" pitchFamily="34" charset="0"/>
                  </a:rPr>
                  <a:t>count</a:t>
                </a:r>
                <a:endParaRPr lang="hu-HU" sz="1250" b="1" dirty="0">
                  <a:latin typeface="Verdana" panose="020B0604030504040204" pitchFamily="34" charset="0"/>
                  <a:ea typeface="Verdana" panose="020B0604030504040204" pitchFamily="34" charset="0"/>
                  <a:cs typeface="Verdana" panose="020B0604030504040204" pitchFamily="34" charset="0"/>
                </a:endParaRPr>
              </a:p>
            </p:txBody>
          </p:sp>
          <p:sp>
            <p:nvSpPr>
              <p:cNvPr id="31" name="Szövegdoboz 28"/>
              <p:cNvSpPr txBox="1"/>
              <p:nvPr/>
            </p:nvSpPr>
            <p:spPr>
              <a:xfrm>
                <a:off x="1132028" y="6041006"/>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2006</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2" name="Szövegdoboz 29"/>
              <p:cNvSpPr txBox="1"/>
              <p:nvPr/>
            </p:nvSpPr>
            <p:spPr>
              <a:xfrm>
                <a:off x="2232959" y="6035813"/>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2008</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3" name="Szövegdoboz 30"/>
              <p:cNvSpPr txBox="1"/>
              <p:nvPr/>
            </p:nvSpPr>
            <p:spPr>
              <a:xfrm>
                <a:off x="3341046" y="6035813"/>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2010</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4" name="Szövegdoboz 31"/>
              <p:cNvSpPr txBox="1"/>
              <p:nvPr/>
            </p:nvSpPr>
            <p:spPr>
              <a:xfrm>
                <a:off x="4429442" y="6035813"/>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2012</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5" name="Szövegdoboz 32"/>
              <p:cNvSpPr txBox="1"/>
              <p:nvPr/>
            </p:nvSpPr>
            <p:spPr>
              <a:xfrm>
                <a:off x="5532051" y="6035813"/>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2014</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6" name="Szövegdoboz 33"/>
              <p:cNvSpPr txBox="1"/>
              <p:nvPr/>
            </p:nvSpPr>
            <p:spPr>
              <a:xfrm>
                <a:off x="6630135" y="6041006"/>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2016</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7" name="Szövegdoboz 34"/>
              <p:cNvSpPr txBox="1"/>
              <p:nvPr/>
            </p:nvSpPr>
            <p:spPr>
              <a:xfrm>
                <a:off x="7407315" y="6017571"/>
                <a:ext cx="61266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b="1" dirty="0" smtClean="0">
                    <a:latin typeface="Verdana" panose="020B0604030504040204" pitchFamily="34" charset="0"/>
                    <a:ea typeface="Verdana" panose="020B0604030504040204" pitchFamily="34" charset="0"/>
                    <a:cs typeface="Verdana" panose="020B0604030504040204" pitchFamily="34" charset="0"/>
                  </a:rPr>
                  <a:t>Year</a:t>
                </a:r>
                <a:endParaRPr lang="hu-HU" sz="1250" b="1" dirty="0">
                  <a:latin typeface="Verdana" panose="020B0604030504040204" pitchFamily="34" charset="0"/>
                  <a:ea typeface="Verdana" panose="020B0604030504040204" pitchFamily="34" charset="0"/>
                  <a:cs typeface="Verdana" panose="020B0604030504040204" pitchFamily="34" charset="0"/>
                </a:endParaRPr>
              </a:p>
            </p:txBody>
          </p:sp>
          <p:sp>
            <p:nvSpPr>
              <p:cNvPr id="38" name="Szövegdoboz 46"/>
              <p:cNvSpPr txBox="1"/>
              <p:nvPr/>
            </p:nvSpPr>
            <p:spPr>
              <a:xfrm>
                <a:off x="654039" y="4377879"/>
                <a:ext cx="740907" cy="44627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50" dirty="0" smtClean="0">
                    <a:latin typeface="Verdana" panose="020B0604030504040204" pitchFamily="34" charset="0"/>
                    <a:ea typeface="Verdana" panose="020B0604030504040204" pitchFamily="34" charset="0"/>
                    <a:cs typeface="Verdana" panose="020B0604030504040204" pitchFamily="34" charset="0"/>
                  </a:rPr>
                  <a:t>7000</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(90 nm)</a:t>
                </a:r>
              </a:p>
            </p:txBody>
          </p:sp>
          <p:sp>
            <p:nvSpPr>
              <p:cNvPr id="39" name="Szövegdoboz 56"/>
              <p:cNvSpPr txBox="1"/>
              <p:nvPr/>
            </p:nvSpPr>
            <p:spPr>
              <a:xfrm>
                <a:off x="1691680" y="3789040"/>
                <a:ext cx="769763"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50" dirty="0" smtClean="0">
                    <a:latin typeface="Verdana" panose="020B0604030504040204" pitchFamily="34" charset="0"/>
                    <a:ea typeface="Verdana" panose="020B0604030504040204" pitchFamily="34" charset="0"/>
                    <a:cs typeface="Verdana" panose="020B0604030504040204" pitchFamily="34" charset="0"/>
                  </a:rPr>
                  <a:t>7300</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(65 nm)</a:t>
                </a:r>
              </a:p>
            </p:txBody>
          </p:sp>
          <p:sp>
            <p:nvSpPr>
              <p:cNvPr id="40" name="Szövegdoboz 57"/>
              <p:cNvSpPr txBox="1"/>
              <p:nvPr/>
            </p:nvSpPr>
            <p:spPr>
              <a:xfrm>
                <a:off x="2276745" y="3474005"/>
                <a:ext cx="769763"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50" dirty="0" smtClean="0">
                    <a:latin typeface="Verdana" panose="020B0604030504040204" pitchFamily="34" charset="0"/>
                    <a:ea typeface="Verdana" panose="020B0604030504040204" pitchFamily="34" charset="0"/>
                    <a:cs typeface="Verdana" panose="020B0604030504040204" pitchFamily="34" charset="0"/>
                  </a:rPr>
                  <a:t>7400</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(45 nm)</a:t>
                </a:r>
              </a:p>
            </p:txBody>
          </p:sp>
          <p:sp>
            <p:nvSpPr>
              <p:cNvPr id="41" name="Szövegdoboz 58"/>
              <p:cNvSpPr txBox="1"/>
              <p:nvPr/>
            </p:nvSpPr>
            <p:spPr>
              <a:xfrm>
                <a:off x="2861810" y="3110045"/>
                <a:ext cx="1176924"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50" dirty="0" smtClean="0">
                    <a:latin typeface="Verdana" panose="020B0604030504040204" pitchFamily="34" charset="0"/>
                    <a:ea typeface="Verdana" panose="020B0604030504040204" pitchFamily="34" charset="0"/>
                    <a:cs typeface="Verdana" panose="020B0604030504040204" pitchFamily="34" charset="0"/>
                  </a:rPr>
                  <a:t>Nehalem-EX</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(45 nm)</a:t>
                </a:r>
              </a:p>
            </p:txBody>
          </p:sp>
          <p:sp>
            <p:nvSpPr>
              <p:cNvPr id="42" name="Szövegdoboz 59"/>
              <p:cNvSpPr txBox="1"/>
              <p:nvPr/>
            </p:nvSpPr>
            <p:spPr>
              <a:xfrm>
                <a:off x="3473913" y="2753925"/>
                <a:ext cx="1278107"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Westmere-EX</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(32 nm)</a:t>
                </a:r>
              </a:p>
            </p:txBody>
          </p:sp>
          <p:sp>
            <p:nvSpPr>
              <p:cNvPr id="43" name="Szövegdoboz 60"/>
              <p:cNvSpPr txBox="1"/>
              <p:nvPr/>
            </p:nvSpPr>
            <p:spPr>
              <a:xfrm>
                <a:off x="4970549" y="2254950"/>
                <a:ext cx="1311641"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Ivy-Bridge-EX</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(22 nm)</a:t>
                </a:r>
              </a:p>
            </p:txBody>
          </p:sp>
          <p:sp>
            <p:nvSpPr>
              <p:cNvPr id="44" name="Szövegdoboz 61"/>
              <p:cNvSpPr txBox="1"/>
              <p:nvPr/>
            </p:nvSpPr>
            <p:spPr>
              <a:xfrm>
                <a:off x="6282190" y="1808820"/>
                <a:ext cx="1255472"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Broadwell-EX</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(14 nm)</a:t>
                </a:r>
              </a:p>
            </p:txBody>
          </p:sp>
          <p:sp>
            <p:nvSpPr>
              <p:cNvPr id="45" name="Rectangle 44"/>
              <p:cNvSpPr>
                <a:spLocks noChangeArrowheads="1"/>
              </p:cNvSpPr>
              <p:nvPr/>
            </p:nvSpPr>
            <p:spPr bwMode="auto">
              <a:xfrm>
                <a:off x="4887644" y="2812271"/>
                <a:ext cx="44613"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Rectangle 45"/>
              <p:cNvSpPr>
                <a:spLocks noChangeArrowheads="1"/>
              </p:cNvSpPr>
              <p:nvPr/>
            </p:nvSpPr>
            <p:spPr bwMode="auto">
              <a:xfrm>
                <a:off x="4060454" y="3330342"/>
                <a:ext cx="44613"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Rectangle 46"/>
              <p:cNvSpPr>
                <a:spLocks noChangeArrowheads="1"/>
              </p:cNvSpPr>
              <p:nvPr/>
            </p:nvSpPr>
            <p:spPr bwMode="auto">
              <a:xfrm>
                <a:off x="3444447" y="3586766"/>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Rectangle 47"/>
              <p:cNvSpPr>
                <a:spLocks noChangeArrowheads="1"/>
              </p:cNvSpPr>
              <p:nvPr/>
            </p:nvSpPr>
            <p:spPr bwMode="auto">
              <a:xfrm>
                <a:off x="2612884" y="3937454"/>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Rectangle 48"/>
              <p:cNvSpPr>
                <a:spLocks noChangeArrowheads="1"/>
              </p:cNvSpPr>
              <p:nvPr/>
            </p:nvSpPr>
            <p:spPr bwMode="auto">
              <a:xfrm>
                <a:off x="2075886" y="4371770"/>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0" name="Rectangle 49"/>
              <p:cNvSpPr>
                <a:spLocks noChangeArrowheads="1"/>
              </p:cNvSpPr>
              <p:nvPr/>
            </p:nvSpPr>
            <p:spPr bwMode="auto">
              <a:xfrm>
                <a:off x="1055176" y="5159773"/>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1" name="Szövegdoboz 35"/>
              <p:cNvSpPr txBox="1"/>
              <p:nvPr/>
            </p:nvSpPr>
            <p:spPr>
              <a:xfrm>
                <a:off x="171937" y="5057605"/>
                <a:ext cx="29046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a:t>
                </a:r>
              </a:p>
            </p:txBody>
          </p:sp>
          <p:sp>
            <p:nvSpPr>
              <p:cNvPr id="52" name="Szövegdoboz 36"/>
              <p:cNvSpPr txBox="1"/>
              <p:nvPr/>
            </p:nvSpPr>
            <p:spPr>
              <a:xfrm>
                <a:off x="169444" y="4271697"/>
                <a:ext cx="29046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4</a:t>
                </a:r>
              </a:p>
            </p:txBody>
          </p:sp>
          <p:sp>
            <p:nvSpPr>
              <p:cNvPr id="53" name="Szövegdoboz 37"/>
              <p:cNvSpPr txBox="1"/>
              <p:nvPr/>
            </p:nvSpPr>
            <p:spPr>
              <a:xfrm>
                <a:off x="174783" y="3463659"/>
                <a:ext cx="29046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8</a:t>
                </a:r>
              </a:p>
            </p:txBody>
          </p:sp>
          <p:sp>
            <p:nvSpPr>
              <p:cNvPr id="54" name="Szövegdoboz 38"/>
              <p:cNvSpPr txBox="1"/>
              <p:nvPr/>
            </p:nvSpPr>
            <p:spPr>
              <a:xfrm>
                <a:off x="117853" y="2596552"/>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16</a:t>
                </a:r>
              </a:p>
            </p:txBody>
          </p:sp>
          <p:sp>
            <p:nvSpPr>
              <p:cNvPr id="55" name="Szövegdoboz 39"/>
              <p:cNvSpPr txBox="1"/>
              <p:nvPr/>
            </p:nvSpPr>
            <p:spPr>
              <a:xfrm>
                <a:off x="119836" y="1847816"/>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32</a:t>
                </a:r>
              </a:p>
            </p:txBody>
          </p:sp>
          <p:cxnSp>
            <p:nvCxnSpPr>
              <p:cNvPr id="56" name="Egyenes összekötő 40"/>
              <p:cNvCxnSpPr/>
              <p:nvPr/>
            </p:nvCxnSpPr>
            <p:spPr>
              <a:xfrm rot="5400000">
                <a:off x="589312" y="4318466"/>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41"/>
              <p:cNvCxnSpPr/>
              <p:nvPr/>
            </p:nvCxnSpPr>
            <p:spPr>
              <a:xfrm rot="5400000">
                <a:off x="596656" y="1910201"/>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43"/>
              <p:cNvCxnSpPr/>
              <p:nvPr/>
            </p:nvCxnSpPr>
            <p:spPr>
              <a:xfrm rot="5400000">
                <a:off x="603211" y="2679772"/>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Szövegdoboz 47"/>
              <p:cNvSpPr txBox="1"/>
              <p:nvPr/>
            </p:nvSpPr>
            <p:spPr>
              <a:xfrm>
                <a:off x="117853" y="2163733"/>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24</a:t>
                </a:r>
              </a:p>
            </p:txBody>
          </p:sp>
          <p:sp>
            <p:nvSpPr>
              <p:cNvPr id="60" name="Szövegdoboz 52"/>
              <p:cNvSpPr txBox="1"/>
              <p:nvPr/>
            </p:nvSpPr>
            <p:spPr>
              <a:xfrm>
                <a:off x="121760" y="3221542"/>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10</a:t>
                </a:r>
              </a:p>
            </p:txBody>
          </p:sp>
          <p:cxnSp>
            <p:nvCxnSpPr>
              <p:cNvPr id="61" name="Egyenes összekötő 53"/>
              <p:cNvCxnSpPr/>
              <p:nvPr/>
            </p:nvCxnSpPr>
            <p:spPr>
              <a:xfrm rot="5400000">
                <a:off x="589924" y="3540200"/>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gyenes összekötő 54"/>
              <p:cNvCxnSpPr/>
              <p:nvPr/>
            </p:nvCxnSpPr>
            <p:spPr>
              <a:xfrm rot="5400000">
                <a:off x="590616" y="2225583"/>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Egyenes összekötő 55"/>
              <p:cNvCxnSpPr/>
              <p:nvPr/>
            </p:nvCxnSpPr>
            <p:spPr>
              <a:xfrm rot="5400000">
                <a:off x="587316" y="5114754"/>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Egyenes összekötő 71"/>
              <p:cNvCxnSpPr/>
              <p:nvPr/>
            </p:nvCxnSpPr>
            <p:spPr>
              <a:xfrm rot="5400000">
                <a:off x="589312" y="3289610"/>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gyenes összekötő 74"/>
              <p:cNvCxnSpPr/>
              <p:nvPr/>
            </p:nvCxnSpPr>
            <p:spPr>
              <a:xfrm rot="5400000">
                <a:off x="587351" y="3837143"/>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Szövegdoboz 75"/>
              <p:cNvSpPr txBox="1"/>
              <p:nvPr/>
            </p:nvSpPr>
            <p:spPr>
              <a:xfrm>
                <a:off x="174783" y="3803841"/>
                <a:ext cx="29046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latin typeface="Verdana" panose="020B0604030504040204" pitchFamily="34" charset="0"/>
                    <a:ea typeface="Verdana" panose="020B0604030504040204" pitchFamily="34" charset="0"/>
                    <a:cs typeface="Verdana" panose="020B0604030504040204" pitchFamily="34" charset="0"/>
                  </a:rPr>
                  <a:t>6</a:t>
                </a:r>
                <a:endParaRPr lang="hu-HU" sz="1250" dirty="0" smtClean="0">
                  <a:latin typeface="Verdana" panose="020B0604030504040204" pitchFamily="34" charset="0"/>
                  <a:ea typeface="Verdana" panose="020B0604030504040204" pitchFamily="34" charset="0"/>
                  <a:cs typeface="Verdana" panose="020B0604030504040204" pitchFamily="34" charset="0"/>
                </a:endParaRPr>
              </a:p>
            </p:txBody>
          </p:sp>
          <p:cxnSp>
            <p:nvCxnSpPr>
              <p:cNvPr id="67" name="Egyenes összekötő 76"/>
              <p:cNvCxnSpPr/>
              <p:nvPr/>
            </p:nvCxnSpPr>
            <p:spPr>
              <a:xfrm rot="5400000">
                <a:off x="594849" y="2769231"/>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Szövegdoboz 77"/>
              <p:cNvSpPr txBox="1"/>
              <p:nvPr/>
            </p:nvSpPr>
            <p:spPr>
              <a:xfrm>
                <a:off x="116505" y="2776572"/>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15</a:t>
                </a:r>
              </a:p>
            </p:txBody>
          </p:sp>
        </p:grpSp>
        <p:sp>
          <p:nvSpPr>
            <p:cNvPr id="5" name="TextBox 4"/>
            <p:cNvSpPr txBox="1"/>
            <p:nvPr/>
          </p:nvSpPr>
          <p:spPr>
            <a:xfrm>
              <a:off x="5487503" y="2725350"/>
              <a:ext cx="300082" cy="369332"/>
            </a:xfrm>
            <a:prstGeom prst="rect">
              <a:avLst/>
            </a:prstGeom>
            <a:noFill/>
          </p:spPr>
          <p:txBody>
            <a:bodyPr wrap="none" rtlCol="0">
              <a:spAutoFit/>
            </a:bodyPr>
            <a:lstStyle/>
            <a:p>
              <a:r>
                <a:rPr lang="hu-HU" dirty="0" smtClean="0"/>
                <a:t>*</a:t>
              </a:r>
              <a:endParaRPr lang="en-US" dirty="0"/>
            </a:p>
          </p:txBody>
        </p:sp>
        <p:cxnSp>
          <p:nvCxnSpPr>
            <p:cNvPr id="6" name="Straight Connector 5"/>
            <p:cNvCxnSpPr>
              <a:endCxn id="47" idx="3"/>
            </p:cNvCxnSpPr>
            <p:nvPr/>
          </p:nvCxnSpPr>
          <p:spPr>
            <a:xfrm flipH="1">
              <a:off x="3477965" y="2311441"/>
              <a:ext cx="3456099" cy="13671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77245" y="2168860"/>
              <a:ext cx="300082" cy="369332"/>
            </a:xfrm>
            <a:prstGeom prst="rect">
              <a:avLst/>
            </a:prstGeom>
            <a:noFill/>
          </p:spPr>
          <p:txBody>
            <a:bodyPr wrap="none" rtlCol="0">
              <a:spAutoFit/>
            </a:bodyPr>
            <a:lstStyle/>
            <a:p>
              <a:r>
                <a:rPr lang="en-US" dirty="0" smtClean="0"/>
                <a:t>*</a:t>
              </a:r>
              <a:endParaRPr lang="en-US" dirty="0"/>
            </a:p>
          </p:txBody>
        </p:sp>
        <p:cxnSp>
          <p:nvCxnSpPr>
            <p:cNvPr id="8" name="Straight Connector 7"/>
            <p:cNvCxnSpPr>
              <a:stCxn id="47" idx="3"/>
            </p:cNvCxnSpPr>
            <p:nvPr/>
          </p:nvCxnSpPr>
          <p:spPr>
            <a:xfrm flipH="1">
              <a:off x="910127" y="3678590"/>
              <a:ext cx="2567838" cy="13671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7" idx="3"/>
            </p:cNvCxnSpPr>
            <p:nvPr/>
          </p:nvCxnSpPr>
          <p:spPr>
            <a:xfrm flipV="1">
              <a:off x="3477965" y="1847816"/>
              <a:ext cx="3434010" cy="18307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212929" y="2992063"/>
              <a:ext cx="1260000" cy="288000"/>
              <a:chOff x="5212929" y="3172543"/>
              <a:chExt cx="1260000" cy="288000"/>
            </a:xfrm>
          </p:grpSpPr>
          <p:sp>
            <p:nvSpPr>
              <p:cNvPr id="14" name="Rectangle 13"/>
              <p:cNvSpPr>
                <a:spLocks noChangeArrowheads="1"/>
              </p:cNvSpPr>
              <p:nvPr/>
            </p:nvSpPr>
            <p:spPr bwMode="auto">
              <a:xfrm rot="20383141">
                <a:off x="5212929" y="3172543"/>
                <a:ext cx="1260000" cy="288000"/>
              </a:xfrm>
              <a:prstGeom prst="rect">
                <a:avLst/>
              </a:prstGeom>
              <a:solidFill>
                <a:srgbClr val="FFFFCC"/>
              </a:solidFill>
              <a:ln w="0">
                <a:solidFill>
                  <a:srgbClr val="E30500"/>
                </a:solidFill>
                <a:miter lim="800000"/>
                <a:headEnd/>
                <a:tailEnd/>
              </a:ln>
            </p:spPr>
            <p:txBody>
              <a:bodyPr/>
              <a:lstStyle/>
              <a:p>
                <a:endParaRPr lang="en-US" sz="1050"/>
              </a:p>
            </p:txBody>
          </p:sp>
          <p:sp>
            <p:nvSpPr>
              <p:cNvPr id="15" name="Szövegdoboz 69"/>
              <p:cNvSpPr txBox="1"/>
              <p:nvPr/>
            </p:nvSpPr>
            <p:spPr>
              <a:xfrm rot="20348621">
                <a:off x="5312369" y="3187920"/>
                <a:ext cx="1138453"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050" b="1" dirty="0" smtClean="0">
                    <a:latin typeface="Verdana" panose="020B0604030504040204" pitchFamily="34" charset="0"/>
                    <a:ea typeface="Verdana" panose="020B0604030504040204" pitchFamily="34" charset="0"/>
                    <a:cs typeface="Verdana" panose="020B0604030504040204" pitchFamily="34" charset="0"/>
                  </a:rPr>
                  <a:t>~2x/4 years</a:t>
                </a:r>
                <a:endParaRPr lang="hu-HU" sz="105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11" name="Group 10"/>
            <p:cNvGrpSpPr/>
            <p:nvPr/>
          </p:nvGrpSpPr>
          <p:grpSpPr>
            <a:xfrm rot="21136769">
              <a:off x="2007447" y="4377699"/>
              <a:ext cx="1260000" cy="288000"/>
              <a:chOff x="5212929" y="3172543"/>
              <a:chExt cx="1260000" cy="288000"/>
            </a:xfrm>
          </p:grpSpPr>
          <p:sp>
            <p:nvSpPr>
              <p:cNvPr id="12" name="Rectangle 11"/>
              <p:cNvSpPr>
                <a:spLocks noChangeArrowheads="1"/>
              </p:cNvSpPr>
              <p:nvPr/>
            </p:nvSpPr>
            <p:spPr bwMode="auto">
              <a:xfrm rot="20383141">
                <a:off x="5212929" y="3172543"/>
                <a:ext cx="1260000" cy="288000"/>
              </a:xfrm>
              <a:prstGeom prst="rect">
                <a:avLst/>
              </a:prstGeom>
              <a:solidFill>
                <a:srgbClr val="FFFFCC"/>
              </a:solidFill>
              <a:ln w="0">
                <a:solidFill>
                  <a:srgbClr val="E30500"/>
                </a:solidFill>
                <a:miter lim="800000"/>
                <a:headEnd/>
                <a:tailEnd/>
              </a:ln>
            </p:spPr>
            <p:txBody>
              <a:bodyPr/>
              <a:lstStyle/>
              <a:p>
                <a:endParaRPr lang="en-US" sz="1050"/>
              </a:p>
            </p:txBody>
          </p:sp>
          <p:sp>
            <p:nvSpPr>
              <p:cNvPr id="13" name="Szövegdoboz 69"/>
              <p:cNvSpPr txBox="1"/>
              <p:nvPr/>
            </p:nvSpPr>
            <p:spPr>
              <a:xfrm rot="20348621">
                <a:off x="5277517" y="3191537"/>
                <a:ext cx="1138453"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050" b="1" dirty="0" smtClean="0">
                    <a:latin typeface="Verdana" panose="020B0604030504040204" pitchFamily="34" charset="0"/>
                    <a:ea typeface="Verdana" panose="020B0604030504040204" pitchFamily="34" charset="0"/>
                    <a:cs typeface="Verdana" panose="020B0604030504040204" pitchFamily="34" charset="0"/>
                  </a:rPr>
                  <a:t>~2x/2 years</a:t>
                </a:r>
                <a:endParaRPr lang="hu-HU" sz="1050" b="1" dirty="0">
                  <a:latin typeface="Verdana" panose="020B0604030504040204" pitchFamily="34" charset="0"/>
                  <a:ea typeface="Verdana" panose="020B0604030504040204" pitchFamily="34" charset="0"/>
                  <a:cs typeface="Verdana" panose="020B0604030504040204" pitchFamily="34" charset="0"/>
                </a:endParaRPr>
              </a:p>
            </p:txBody>
          </p:sp>
        </p:grpSp>
      </p:grpSp>
      <p:sp>
        <p:nvSpPr>
          <p:cNvPr id="69" name="TextBox 68"/>
          <p:cNvSpPr txBox="1"/>
          <p:nvPr/>
        </p:nvSpPr>
        <p:spPr>
          <a:xfrm>
            <a:off x="204135" y="636423"/>
            <a:ext cx="5113900" cy="307777"/>
          </a:xfrm>
          <a:prstGeom prst="rect">
            <a:avLst/>
          </a:prstGeom>
          <a:noFill/>
        </p:spPr>
        <p:txBody>
          <a:bodyPr wrap="none" rtlCol="0">
            <a:spAutoFit/>
          </a:bodyPr>
          <a:lstStyle/>
          <a:p>
            <a:r>
              <a:rPr lang="hu-HU" sz="1400" b="1" dirty="0" smtClean="0">
                <a:solidFill>
                  <a:schemeClr val="accent6"/>
                </a:solidFill>
                <a:latin typeface="+mj-lt"/>
              </a:rPr>
              <a:t>The rate of rising core counts in Intel's servers</a:t>
            </a:r>
            <a:endParaRPr lang="en-US" sz="1400" b="1" dirty="0">
              <a:solidFill>
                <a:schemeClr val="accent6"/>
              </a:solidFill>
              <a:latin typeface="+mj-lt"/>
            </a:endParaRPr>
          </a:p>
        </p:txBody>
      </p:sp>
      <p:sp>
        <p:nvSpPr>
          <p:cNvPr id="70"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(14)</a:t>
            </a:r>
            <a:endParaRPr lang="en-US" altLang="en-US" dirty="0"/>
          </a:p>
        </p:txBody>
      </p:sp>
    </p:spTree>
    <p:extLst>
      <p:ext uri="{BB962C8B-B14F-4D97-AF65-F5344CB8AC3E}">
        <p14:creationId xmlns:p14="http://schemas.microsoft.com/office/powerpoint/2010/main" val="2302856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8057" y="1215070"/>
            <a:ext cx="7884363" cy="5184260"/>
            <a:chOff x="116505" y="1133745"/>
            <a:chExt cx="7884363" cy="5184260"/>
          </a:xfrm>
        </p:grpSpPr>
        <p:grpSp>
          <p:nvGrpSpPr>
            <p:cNvPr id="4" name="Group 3"/>
            <p:cNvGrpSpPr/>
            <p:nvPr/>
          </p:nvGrpSpPr>
          <p:grpSpPr>
            <a:xfrm>
              <a:off x="116505" y="1133745"/>
              <a:ext cx="7884363" cy="5184260"/>
              <a:chOff x="116505" y="1133745"/>
              <a:chExt cx="7884363" cy="5184260"/>
            </a:xfrm>
          </p:grpSpPr>
          <p:cxnSp>
            <p:nvCxnSpPr>
              <p:cNvPr id="18" name="Egyenes összekötő nyíllal 4"/>
              <p:cNvCxnSpPr>
                <a:endCxn id="32" idx="2"/>
              </p:cNvCxnSpPr>
              <p:nvPr/>
            </p:nvCxnSpPr>
            <p:spPr>
              <a:xfrm flipH="1" flipV="1">
                <a:off x="603904" y="1649271"/>
                <a:ext cx="76" cy="4458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gyenes összekötő nyíllal 6"/>
              <p:cNvCxnSpPr/>
              <p:nvPr/>
            </p:nvCxnSpPr>
            <p:spPr>
              <a:xfrm flipV="1">
                <a:off x="544790" y="5978825"/>
                <a:ext cx="7020000" cy="335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gyenes összekötő 11"/>
              <p:cNvCxnSpPr/>
              <p:nvPr/>
            </p:nvCxnSpPr>
            <p:spPr>
              <a:xfrm>
                <a:off x="1155886" y="59161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gyenes összekötő 12"/>
              <p:cNvCxnSpPr/>
              <p:nvPr/>
            </p:nvCxnSpPr>
            <p:spPr>
              <a:xfrm>
                <a:off x="1703881" y="5914849"/>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gyenes összekötő 13"/>
              <p:cNvCxnSpPr/>
              <p:nvPr/>
            </p:nvCxnSpPr>
            <p:spPr>
              <a:xfrm>
                <a:off x="2253087" y="5914238"/>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gyenes összekötő 14"/>
              <p:cNvCxnSpPr/>
              <p:nvPr/>
            </p:nvCxnSpPr>
            <p:spPr>
              <a:xfrm>
                <a:off x="2801082" y="5912949"/>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gyenes összekötő 15"/>
              <p:cNvCxnSpPr/>
              <p:nvPr/>
            </p:nvCxnSpPr>
            <p:spPr>
              <a:xfrm>
                <a:off x="3355131" y="5920570"/>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Egyenes összekötő 16"/>
              <p:cNvCxnSpPr/>
              <p:nvPr/>
            </p:nvCxnSpPr>
            <p:spPr>
              <a:xfrm>
                <a:off x="3903126" y="59192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Egyenes összekötő 17"/>
              <p:cNvCxnSpPr/>
              <p:nvPr/>
            </p:nvCxnSpPr>
            <p:spPr>
              <a:xfrm>
                <a:off x="4452332" y="5918671"/>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gyenes összekötő 18"/>
              <p:cNvCxnSpPr/>
              <p:nvPr/>
            </p:nvCxnSpPr>
            <p:spPr>
              <a:xfrm>
                <a:off x="5000327" y="59173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gyenes összekötő 19"/>
              <p:cNvCxnSpPr/>
              <p:nvPr/>
            </p:nvCxnSpPr>
            <p:spPr>
              <a:xfrm>
                <a:off x="5550501" y="5920570"/>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gyenes összekötő 20"/>
              <p:cNvCxnSpPr/>
              <p:nvPr/>
            </p:nvCxnSpPr>
            <p:spPr>
              <a:xfrm>
                <a:off x="6098496" y="59192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Egyenes összekötő 21"/>
              <p:cNvCxnSpPr/>
              <p:nvPr/>
            </p:nvCxnSpPr>
            <p:spPr>
              <a:xfrm>
                <a:off x="6647702" y="5918671"/>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gyenes összekötő 22"/>
              <p:cNvCxnSpPr/>
              <p:nvPr/>
            </p:nvCxnSpPr>
            <p:spPr>
              <a:xfrm>
                <a:off x="7195697" y="59173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zövegdoboz 27"/>
              <p:cNvSpPr txBox="1"/>
              <p:nvPr/>
            </p:nvSpPr>
            <p:spPr>
              <a:xfrm>
                <a:off x="269517" y="1133745"/>
                <a:ext cx="668773" cy="51552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hu-HU" sz="1200" b="1" dirty="0" smtClean="0">
                    <a:latin typeface="Verdana" panose="020B0604030504040204" pitchFamily="34" charset="0"/>
                    <a:ea typeface="Verdana" panose="020B0604030504040204" pitchFamily="34" charset="0"/>
                    <a:cs typeface="Verdana" panose="020B0604030504040204" pitchFamily="34" charset="0"/>
                  </a:rPr>
                  <a:t>Core</a:t>
                </a:r>
                <a:br>
                  <a:rPr lang="hu-HU" sz="1200" b="1" dirty="0" smtClean="0">
                    <a:latin typeface="Verdana" panose="020B0604030504040204" pitchFamily="34" charset="0"/>
                    <a:ea typeface="Verdana" panose="020B0604030504040204" pitchFamily="34" charset="0"/>
                    <a:cs typeface="Verdana" panose="020B0604030504040204" pitchFamily="34" charset="0"/>
                  </a:rPr>
                </a:br>
                <a:r>
                  <a:rPr lang="hu-HU" sz="1200" b="1" dirty="0" smtClean="0">
                    <a:latin typeface="Verdana" panose="020B0604030504040204" pitchFamily="34" charset="0"/>
                    <a:ea typeface="Verdana" panose="020B0604030504040204" pitchFamily="34" charset="0"/>
                    <a:cs typeface="Verdana" panose="020B0604030504040204" pitchFamily="34" charset="0"/>
                  </a:rPr>
                  <a:t>count</a:t>
                </a:r>
              </a:p>
              <a:p>
                <a:pPr algn="ctr">
                  <a:lnSpc>
                    <a:spcPts val="1100"/>
                  </a:lnSpc>
                </a:pP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sp>
            <p:nvSpPr>
              <p:cNvPr id="33" name="Szövegdoboz 28"/>
              <p:cNvSpPr txBox="1"/>
              <p:nvPr/>
            </p:nvSpPr>
            <p:spPr>
              <a:xfrm>
                <a:off x="1132028" y="6041006"/>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2006</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4" name="Szövegdoboz 29"/>
              <p:cNvSpPr txBox="1"/>
              <p:nvPr/>
            </p:nvSpPr>
            <p:spPr>
              <a:xfrm>
                <a:off x="2232959" y="6035813"/>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2008</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5" name="Szövegdoboz 30"/>
              <p:cNvSpPr txBox="1"/>
              <p:nvPr/>
            </p:nvSpPr>
            <p:spPr>
              <a:xfrm>
                <a:off x="3341046" y="6035813"/>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2010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6" name="Szövegdoboz 31"/>
              <p:cNvSpPr txBox="1"/>
              <p:nvPr/>
            </p:nvSpPr>
            <p:spPr>
              <a:xfrm>
                <a:off x="4429442" y="6035813"/>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2012</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7" name="Szövegdoboz 32"/>
              <p:cNvSpPr txBox="1"/>
              <p:nvPr/>
            </p:nvSpPr>
            <p:spPr>
              <a:xfrm>
                <a:off x="5532051" y="6035813"/>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2014</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8" name="Szövegdoboz 33"/>
              <p:cNvSpPr txBox="1"/>
              <p:nvPr/>
            </p:nvSpPr>
            <p:spPr>
              <a:xfrm>
                <a:off x="6630135" y="6041006"/>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2016</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9" name="Szövegdoboz 34"/>
              <p:cNvSpPr txBox="1"/>
              <p:nvPr/>
            </p:nvSpPr>
            <p:spPr>
              <a:xfrm>
                <a:off x="7420260" y="6017571"/>
                <a:ext cx="58060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b="1" dirty="0" smtClean="0">
                    <a:latin typeface="Verdana" panose="020B0604030504040204" pitchFamily="34" charset="0"/>
                    <a:ea typeface="Verdana" panose="020B0604030504040204" pitchFamily="34" charset="0"/>
                    <a:cs typeface="Verdana" panose="020B0604030504040204" pitchFamily="34" charset="0"/>
                  </a:rPr>
                  <a:t>Year</a:t>
                </a: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sp>
            <p:nvSpPr>
              <p:cNvPr id="40" name="Szövegdoboz 46"/>
              <p:cNvSpPr txBox="1"/>
              <p:nvPr/>
            </p:nvSpPr>
            <p:spPr>
              <a:xfrm>
                <a:off x="611001" y="4194085"/>
                <a:ext cx="822661"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K8/800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Egypt</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(90 nm)</a:t>
                </a:r>
              </a:p>
            </p:txBody>
          </p:sp>
          <p:sp>
            <p:nvSpPr>
              <p:cNvPr id="41" name="Szövegdoboz 56"/>
              <p:cNvSpPr txBox="1"/>
              <p:nvPr/>
            </p:nvSpPr>
            <p:spPr>
              <a:xfrm>
                <a:off x="1571092" y="3654025"/>
                <a:ext cx="94929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K10/8300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Barcelona</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(65 nm)</a:t>
                </a:r>
              </a:p>
            </p:txBody>
          </p:sp>
          <p:sp>
            <p:nvSpPr>
              <p:cNvPr id="42" name="Szövegdoboz 58"/>
              <p:cNvSpPr txBox="1"/>
              <p:nvPr/>
            </p:nvSpPr>
            <p:spPr>
              <a:xfrm>
                <a:off x="2483632" y="3203975"/>
                <a:ext cx="1143262" cy="6694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K10.5/8400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Istambul</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(45 nm)</a:t>
                </a:r>
              </a:p>
            </p:txBody>
          </p:sp>
          <p:sp>
            <p:nvSpPr>
              <p:cNvPr id="43" name="Szövegdoboz 59"/>
              <p:cNvSpPr txBox="1"/>
              <p:nvPr/>
            </p:nvSpPr>
            <p:spPr>
              <a:xfrm>
                <a:off x="3634688" y="2078850"/>
                <a:ext cx="1395574" cy="6694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Bulldozer 6200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2xOrochi die</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 nm)</a:t>
                </a:r>
              </a:p>
            </p:txBody>
          </p:sp>
          <p:sp>
            <p:nvSpPr>
              <p:cNvPr id="44" name="Szövegdoboz 61"/>
              <p:cNvSpPr txBox="1"/>
              <p:nvPr/>
            </p:nvSpPr>
            <p:spPr>
              <a:xfrm>
                <a:off x="4897407" y="1931782"/>
                <a:ext cx="1348703"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Piledriver 6300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2xWarsaw die</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 nm)</a:t>
                </a:r>
              </a:p>
            </p:txBody>
          </p:sp>
          <p:sp>
            <p:nvSpPr>
              <p:cNvPr id="45" name="Rectangle 44"/>
              <p:cNvSpPr>
                <a:spLocks noChangeArrowheads="1"/>
              </p:cNvSpPr>
              <p:nvPr/>
            </p:nvSpPr>
            <p:spPr bwMode="auto">
              <a:xfrm>
                <a:off x="4887644" y="2812271"/>
                <a:ext cx="44613"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Rectangle 45"/>
              <p:cNvSpPr>
                <a:spLocks noChangeArrowheads="1"/>
              </p:cNvSpPr>
              <p:nvPr/>
            </p:nvSpPr>
            <p:spPr bwMode="auto">
              <a:xfrm>
                <a:off x="4346975" y="2695767"/>
                <a:ext cx="44613"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Rectangle 46"/>
              <p:cNvSpPr>
                <a:spLocks noChangeArrowheads="1"/>
              </p:cNvSpPr>
              <p:nvPr/>
            </p:nvSpPr>
            <p:spPr bwMode="auto">
              <a:xfrm>
                <a:off x="3473022" y="3043841"/>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Rectangle 47"/>
              <p:cNvSpPr>
                <a:spLocks noChangeArrowheads="1"/>
              </p:cNvSpPr>
              <p:nvPr/>
            </p:nvSpPr>
            <p:spPr bwMode="auto">
              <a:xfrm>
                <a:off x="3031984" y="3849467"/>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Rectangle 48"/>
              <p:cNvSpPr>
                <a:spLocks noChangeArrowheads="1"/>
              </p:cNvSpPr>
              <p:nvPr/>
            </p:nvSpPr>
            <p:spPr bwMode="auto">
              <a:xfrm>
                <a:off x="2006715" y="4334997"/>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0" name="Rectangle 49"/>
              <p:cNvSpPr>
                <a:spLocks noChangeArrowheads="1"/>
              </p:cNvSpPr>
              <p:nvPr/>
            </p:nvSpPr>
            <p:spPr bwMode="auto">
              <a:xfrm>
                <a:off x="709491" y="5113260"/>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1" name="Szövegdoboz 35"/>
              <p:cNvSpPr txBox="1"/>
              <p:nvPr/>
            </p:nvSpPr>
            <p:spPr>
              <a:xfrm>
                <a:off x="171937" y="5057605"/>
                <a:ext cx="28245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a:t>
                </a:r>
              </a:p>
            </p:txBody>
          </p:sp>
          <p:sp>
            <p:nvSpPr>
              <p:cNvPr id="52" name="Szövegdoboz 36"/>
              <p:cNvSpPr txBox="1"/>
              <p:nvPr/>
            </p:nvSpPr>
            <p:spPr>
              <a:xfrm>
                <a:off x="169444" y="4271697"/>
                <a:ext cx="28245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4</a:t>
                </a:r>
              </a:p>
            </p:txBody>
          </p:sp>
          <p:sp>
            <p:nvSpPr>
              <p:cNvPr id="53" name="Szövegdoboz 37"/>
              <p:cNvSpPr txBox="1"/>
              <p:nvPr/>
            </p:nvSpPr>
            <p:spPr>
              <a:xfrm>
                <a:off x="174783" y="3463659"/>
                <a:ext cx="28245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8</a:t>
                </a:r>
              </a:p>
            </p:txBody>
          </p:sp>
          <p:sp>
            <p:nvSpPr>
              <p:cNvPr id="54" name="Szövegdoboz 38"/>
              <p:cNvSpPr txBox="1"/>
              <p:nvPr/>
            </p:nvSpPr>
            <p:spPr>
              <a:xfrm>
                <a:off x="117853" y="2596552"/>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16</a:t>
                </a:r>
              </a:p>
            </p:txBody>
          </p:sp>
          <p:sp>
            <p:nvSpPr>
              <p:cNvPr id="55" name="Szövegdoboz 39"/>
              <p:cNvSpPr txBox="1"/>
              <p:nvPr/>
            </p:nvSpPr>
            <p:spPr>
              <a:xfrm>
                <a:off x="119836" y="1847816"/>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32</a:t>
                </a:r>
              </a:p>
            </p:txBody>
          </p:sp>
          <p:cxnSp>
            <p:nvCxnSpPr>
              <p:cNvPr id="56" name="Egyenes összekötő 40"/>
              <p:cNvCxnSpPr/>
              <p:nvPr/>
            </p:nvCxnSpPr>
            <p:spPr>
              <a:xfrm rot="5400000">
                <a:off x="589312" y="4318466"/>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41"/>
              <p:cNvCxnSpPr/>
              <p:nvPr/>
            </p:nvCxnSpPr>
            <p:spPr>
              <a:xfrm rot="5400000">
                <a:off x="596656" y="1910201"/>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43"/>
              <p:cNvCxnSpPr/>
              <p:nvPr/>
            </p:nvCxnSpPr>
            <p:spPr>
              <a:xfrm rot="5400000">
                <a:off x="603211" y="2679772"/>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Szövegdoboz 47"/>
              <p:cNvSpPr txBox="1"/>
              <p:nvPr/>
            </p:nvSpPr>
            <p:spPr>
              <a:xfrm>
                <a:off x="117853" y="2163733"/>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24</a:t>
                </a:r>
              </a:p>
            </p:txBody>
          </p:sp>
          <p:sp>
            <p:nvSpPr>
              <p:cNvPr id="60" name="Szövegdoboz 52"/>
              <p:cNvSpPr txBox="1"/>
              <p:nvPr/>
            </p:nvSpPr>
            <p:spPr>
              <a:xfrm>
                <a:off x="121760" y="3221542"/>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10</a:t>
                </a:r>
              </a:p>
            </p:txBody>
          </p:sp>
          <p:cxnSp>
            <p:nvCxnSpPr>
              <p:cNvPr id="61" name="Egyenes összekötő 53"/>
              <p:cNvCxnSpPr/>
              <p:nvPr/>
            </p:nvCxnSpPr>
            <p:spPr>
              <a:xfrm rot="5400000">
                <a:off x="589924" y="3540200"/>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gyenes összekötő 54"/>
              <p:cNvCxnSpPr/>
              <p:nvPr/>
            </p:nvCxnSpPr>
            <p:spPr>
              <a:xfrm rot="5400000">
                <a:off x="590616" y="2225583"/>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Egyenes összekötő 55"/>
              <p:cNvCxnSpPr/>
              <p:nvPr/>
            </p:nvCxnSpPr>
            <p:spPr>
              <a:xfrm rot="5400000">
                <a:off x="587316" y="5114754"/>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Egyenes összekötő 71"/>
              <p:cNvCxnSpPr/>
              <p:nvPr/>
            </p:nvCxnSpPr>
            <p:spPr>
              <a:xfrm rot="5400000">
                <a:off x="589312" y="3289610"/>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gyenes összekötő 74"/>
              <p:cNvCxnSpPr/>
              <p:nvPr/>
            </p:nvCxnSpPr>
            <p:spPr>
              <a:xfrm rot="5400000">
                <a:off x="587351" y="3837143"/>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Szövegdoboz 75"/>
              <p:cNvSpPr txBox="1"/>
              <p:nvPr/>
            </p:nvSpPr>
            <p:spPr>
              <a:xfrm>
                <a:off x="174783" y="3803841"/>
                <a:ext cx="28245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6</a:t>
                </a:r>
                <a:endParaRPr lang="hu-HU" sz="1200" dirty="0" smtClean="0">
                  <a:latin typeface="Verdana" panose="020B0604030504040204" pitchFamily="34" charset="0"/>
                  <a:ea typeface="Verdana" panose="020B0604030504040204" pitchFamily="34" charset="0"/>
                  <a:cs typeface="Verdana" panose="020B0604030504040204" pitchFamily="34" charset="0"/>
                </a:endParaRPr>
              </a:p>
            </p:txBody>
          </p:sp>
          <p:cxnSp>
            <p:nvCxnSpPr>
              <p:cNvPr id="67" name="Egyenes összekötő 76"/>
              <p:cNvCxnSpPr/>
              <p:nvPr/>
            </p:nvCxnSpPr>
            <p:spPr>
              <a:xfrm rot="5400000">
                <a:off x="594849" y="2769231"/>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Szövegdoboz 77"/>
              <p:cNvSpPr txBox="1"/>
              <p:nvPr/>
            </p:nvSpPr>
            <p:spPr>
              <a:xfrm>
                <a:off x="116505" y="2776572"/>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15</a:t>
                </a:r>
              </a:p>
            </p:txBody>
          </p:sp>
        </p:grpSp>
        <p:cxnSp>
          <p:nvCxnSpPr>
            <p:cNvPr id="5" name="Straight Connector 4"/>
            <p:cNvCxnSpPr>
              <a:endCxn id="47" idx="0"/>
            </p:cNvCxnSpPr>
            <p:nvPr/>
          </p:nvCxnSpPr>
          <p:spPr>
            <a:xfrm flipH="1">
              <a:off x="3489781" y="2690919"/>
              <a:ext cx="2160000" cy="3529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43009" y="3903191"/>
              <a:ext cx="2359241" cy="12733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753951">
              <a:off x="4443409" y="3663777"/>
              <a:ext cx="1476163" cy="326955"/>
              <a:chOff x="5215223" y="3330405"/>
              <a:chExt cx="1476163" cy="326955"/>
            </a:xfrm>
          </p:grpSpPr>
          <p:sp>
            <p:nvSpPr>
              <p:cNvPr id="16" name="Rectangle 15"/>
              <p:cNvSpPr>
                <a:spLocks noChangeArrowheads="1"/>
              </p:cNvSpPr>
              <p:nvPr/>
            </p:nvSpPr>
            <p:spPr bwMode="auto">
              <a:xfrm rot="20245226">
                <a:off x="5256798" y="3369360"/>
                <a:ext cx="1260000" cy="288000"/>
              </a:xfrm>
              <a:prstGeom prst="rect">
                <a:avLst/>
              </a:prstGeom>
              <a:solidFill>
                <a:srgbClr val="FFFFCC"/>
              </a:solidFill>
              <a:ln w="0">
                <a:solidFill>
                  <a:srgbClr val="E30500"/>
                </a:solidFill>
                <a:miter lim="800000"/>
                <a:headEnd/>
                <a:tailEnd/>
              </a:ln>
            </p:spPr>
            <p:txBody>
              <a:bodyPr/>
              <a:lstStyle/>
              <a:p>
                <a:endParaRPr lang="en-US" sz="1200"/>
              </a:p>
            </p:txBody>
          </p:sp>
          <p:sp>
            <p:nvSpPr>
              <p:cNvPr id="17" name="Szövegdoboz 69"/>
              <p:cNvSpPr txBox="1"/>
              <p:nvPr/>
            </p:nvSpPr>
            <p:spPr>
              <a:xfrm rot="20275685">
                <a:off x="5215223" y="3330405"/>
                <a:ext cx="1476163" cy="2847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b="1" dirty="0" smtClean="0">
                    <a:latin typeface="Verdana" panose="020B0604030504040204" pitchFamily="34" charset="0"/>
                    <a:ea typeface="Verdana" panose="020B0604030504040204" pitchFamily="34" charset="0"/>
                    <a:cs typeface="Verdana" panose="020B0604030504040204" pitchFamily="34" charset="0"/>
                  </a:rPr>
                  <a:t>&lt; 2x/4 years</a:t>
                </a: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8" name="Group 7"/>
            <p:cNvGrpSpPr/>
            <p:nvPr/>
          </p:nvGrpSpPr>
          <p:grpSpPr>
            <a:xfrm rot="21136769">
              <a:off x="1795742" y="4507150"/>
              <a:ext cx="1308551" cy="320571"/>
              <a:chOff x="5212929" y="3139972"/>
              <a:chExt cx="1308551" cy="320571"/>
            </a:xfrm>
          </p:grpSpPr>
          <p:sp>
            <p:nvSpPr>
              <p:cNvPr id="14" name="Rectangle 13"/>
              <p:cNvSpPr>
                <a:spLocks noChangeArrowheads="1"/>
              </p:cNvSpPr>
              <p:nvPr/>
            </p:nvSpPr>
            <p:spPr bwMode="auto">
              <a:xfrm rot="20383141">
                <a:off x="5212929" y="3172543"/>
                <a:ext cx="1260000" cy="288000"/>
              </a:xfrm>
              <a:prstGeom prst="rect">
                <a:avLst/>
              </a:prstGeom>
              <a:solidFill>
                <a:srgbClr val="FFFFCC"/>
              </a:solidFill>
              <a:ln w="0">
                <a:solidFill>
                  <a:srgbClr val="E30500"/>
                </a:solidFill>
                <a:miter lim="800000"/>
                <a:headEnd/>
                <a:tailEnd/>
              </a:ln>
            </p:spPr>
            <p:txBody>
              <a:bodyPr/>
              <a:lstStyle/>
              <a:p>
                <a:endParaRPr lang="en-US" sz="1200"/>
              </a:p>
            </p:txBody>
          </p:sp>
          <p:sp>
            <p:nvSpPr>
              <p:cNvPr id="15" name="Szövegdoboz 69"/>
              <p:cNvSpPr txBox="1"/>
              <p:nvPr/>
            </p:nvSpPr>
            <p:spPr>
              <a:xfrm rot="20348621">
                <a:off x="5251581" y="3139972"/>
                <a:ext cx="12698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b="1" dirty="0" smtClean="0">
                    <a:latin typeface="Verdana" panose="020B0604030504040204" pitchFamily="34" charset="0"/>
                    <a:ea typeface="Verdana" panose="020B0604030504040204" pitchFamily="34" charset="0"/>
                    <a:cs typeface="Verdana" panose="020B0604030504040204" pitchFamily="34" charset="0"/>
                  </a:rPr>
                  <a:t>~2x/2 years</a:t>
                </a: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grpSp>
        <p:cxnSp>
          <p:nvCxnSpPr>
            <p:cNvPr id="9" name="Egyenes összekötő 71"/>
            <p:cNvCxnSpPr/>
            <p:nvPr/>
          </p:nvCxnSpPr>
          <p:spPr>
            <a:xfrm rot="5400000">
              <a:off x="603939" y="3031577"/>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zövegdoboz 52"/>
            <p:cNvSpPr txBox="1"/>
            <p:nvPr/>
          </p:nvSpPr>
          <p:spPr>
            <a:xfrm>
              <a:off x="127656" y="2967799"/>
              <a:ext cx="389850"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12</a:t>
              </a:r>
            </a:p>
          </p:txBody>
        </p:sp>
        <p:sp>
          <p:nvSpPr>
            <p:cNvPr id="11" name="Szövegdoboz 59"/>
            <p:cNvSpPr txBox="1"/>
            <p:nvPr/>
          </p:nvSpPr>
          <p:spPr>
            <a:xfrm>
              <a:off x="4156560" y="2906941"/>
              <a:ext cx="1505540" cy="6694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Piledriver 6300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2xAbu Dhabi die</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 nm)</a:t>
              </a:r>
            </a:p>
          </p:txBody>
        </p:sp>
        <p:sp>
          <p:nvSpPr>
            <p:cNvPr id="12" name="Szövegdoboz 59"/>
            <p:cNvSpPr txBox="1"/>
            <p:nvPr/>
          </p:nvSpPr>
          <p:spPr>
            <a:xfrm>
              <a:off x="2579056" y="2393885"/>
              <a:ext cx="134043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K10.5 6100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2xIstambul die</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(45 nm)</a:t>
              </a:r>
            </a:p>
          </p:txBody>
        </p:sp>
        <p:sp>
          <p:nvSpPr>
            <p:cNvPr id="13" name="TextBox 12"/>
            <p:cNvSpPr txBox="1"/>
            <p:nvPr/>
          </p:nvSpPr>
          <p:spPr>
            <a:xfrm>
              <a:off x="5697125" y="2528900"/>
              <a:ext cx="255198" cy="276999"/>
            </a:xfrm>
            <a:prstGeom prst="rect">
              <a:avLst/>
            </a:prstGeom>
            <a:noFill/>
          </p:spPr>
          <p:txBody>
            <a:bodyPr wrap="none" rtlCol="0">
              <a:spAutoFit/>
            </a:bodyPr>
            <a:lstStyle/>
            <a:p>
              <a:r>
                <a:rPr lang="hu-HU" sz="1200" b="1" dirty="0" smtClean="0">
                  <a:solidFill>
                    <a:srgbClr val="FF0000"/>
                  </a:solidFill>
                </a:rPr>
                <a:t>?</a:t>
              </a:r>
              <a:endParaRPr lang="en-US" sz="1200" b="1" dirty="0">
                <a:solidFill>
                  <a:srgbClr val="FF0000"/>
                </a:solidFill>
              </a:endParaRPr>
            </a:p>
          </p:txBody>
        </p:sp>
      </p:grpSp>
      <p:sp>
        <p:nvSpPr>
          <p:cNvPr id="70" name="TextBox 69"/>
          <p:cNvSpPr txBox="1"/>
          <p:nvPr/>
        </p:nvSpPr>
        <p:spPr>
          <a:xfrm>
            <a:off x="200025" y="643328"/>
            <a:ext cx="5065810" cy="307777"/>
          </a:xfrm>
          <a:prstGeom prst="rect">
            <a:avLst/>
          </a:prstGeom>
          <a:noFill/>
        </p:spPr>
        <p:txBody>
          <a:bodyPr wrap="none" rtlCol="0">
            <a:spAutoFit/>
          </a:bodyPr>
          <a:lstStyle/>
          <a:p>
            <a:r>
              <a:rPr lang="hu-HU" sz="1400" b="1" dirty="0" smtClean="0">
                <a:solidFill>
                  <a:schemeClr val="accent6"/>
                </a:solidFill>
                <a:latin typeface="+mj-lt"/>
              </a:rPr>
              <a:t>The rate of rising core counts in AMD's servers</a:t>
            </a:r>
            <a:endParaRPr lang="en-US" sz="1400" b="1" dirty="0">
              <a:solidFill>
                <a:schemeClr val="accent6"/>
              </a:solidFill>
              <a:latin typeface="+mj-lt"/>
            </a:endParaRPr>
          </a:p>
        </p:txBody>
      </p:sp>
      <p:sp>
        <p:nvSpPr>
          <p:cNvPr id="71"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(15)</a:t>
            </a:r>
            <a:endParaRPr lang="en-US" altLang="en-US" dirty="0"/>
          </a:p>
        </p:txBody>
      </p:sp>
    </p:spTree>
    <p:extLst>
      <p:ext uri="{BB962C8B-B14F-4D97-AF65-F5344CB8AC3E}">
        <p14:creationId xmlns:p14="http://schemas.microsoft.com/office/powerpoint/2010/main" val="2272502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7" descr="wafer_th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2303875"/>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8"/>
          <p:cNvSpPr txBox="1">
            <a:spLocks noChangeArrowheads="1"/>
          </p:cNvSpPr>
          <p:nvPr/>
        </p:nvSpPr>
        <p:spPr bwMode="auto">
          <a:xfrm>
            <a:off x="185232" y="1707018"/>
            <a:ext cx="59314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hu-HU" altLang="en-US" sz="1400" b="1" dirty="0" smtClean="0">
                <a:solidFill>
                  <a:srgbClr val="2D2D8A"/>
                </a:solidFill>
                <a:cs typeface="Arial" charset="0"/>
              </a:rPr>
              <a:t>Example: </a:t>
            </a:r>
            <a:r>
              <a:rPr lang="en-US" altLang="en-US" sz="1400" b="1" dirty="0" smtClean="0">
                <a:solidFill>
                  <a:srgbClr val="2D2D8A"/>
                </a:solidFill>
                <a:cs typeface="Arial" charset="0"/>
              </a:rPr>
              <a:t>22 nm Ivy </a:t>
            </a:r>
            <a:r>
              <a:rPr lang="en-US" altLang="en-US" sz="1400" b="1" dirty="0">
                <a:solidFill>
                  <a:srgbClr val="2D2D8A"/>
                </a:solidFill>
                <a:cs typeface="Arial" charset="0"/>
              </a:rPr>
              <a:t>Bridge chips on a 300 mm wafer </a:t>
            </a:r>
            <a:r>
              <a:rPr lang="en-US" altLang="en-US" sz="1400" dirty="0" smtClean="0">
                <a:solidFill>
                  <a:srgbClr val="000000"/>
                </a:solidFill>
                <a:cs typeface="Arial" charset="0"/>
              </a:rPr>
              <a:t>[</a:t>
            </a:r>
            <a:r>
              <a:rPr lang="hu-HU" altLang="en-US" sz="1400" dirty="0">
                <a:solidFill>
                  <a:srgbClr val="000000"/>
                </a:solidFill>
                <a:cs typeface="Arial" charset="0"/>
              </a:rPr>
              <a:t>1</a:t>
            </a:r>
            <a:r>
              <a:rPr lang="en-US" altLang="en-US" sz="1400" dirty="0" smtClean="0">
                <a:solidFill>
                  <a:srgbClr val="000000"/>
                </a:solidFill>
                <a:cs typeface="Arial" charset="0"/>
              </a:rPr>
              <a:t>]</a:t>
            </a:r>
            <a:r>
              <a:rPr lang="en-US" altLang="en-US" sz="1400" b="1" dirty="0" smtClean="0">
                <a:solidFill>
                  <a:srgbClr val="2D2D8A"/>
                </a:solidFill>
                <a:cs typeface="Arial" charset="0"/>
              </a:rPr>
              <a:t> </a:t>
            </a:r>
            <a:endParaRPr lang="en-US" altLang="en-US" sz="1400" b="1" dirty="0">
              <a:solidFill>
                <a:srgbClr val="2D2D8A"/>
              </a:solidFill>
              <a:cs typeface="Arial" charset="0"/>
            </a:endParaRPr>
          </a:p>
        </p:txBody>
      </p:sp>
      <p:sp>
        <p:nvSpPr>
          <p:cNvPr id="7"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a:t>
            </a:r>
            <a:endParaRPr lang="en-US" altLang="en-US" dirty="0" smtClean="0"/>
          </a:p>
        </p:txBody>
      </p:sp>
      <p:sp>
        <p:nvSpPr>
          <p:cNvPr id="2" name="TextBox 1"/>
          <p:cNvSpPr txBox="1"/>
          <p:nvPr/>
        </p:nvSpPr>
        <p:spPr>
          <a:xfrm>
            <a:off x="173551" y="967691"/>
            <a:ext cx="3669594" cy="307777"/>
          </a:xfrm>
          <a:prstGeom prst="rect">
            <a:avLst/>
          </a:prstGeom>
          <a:noFill/>
        </p:spPr>
        <p:txBody>
          <a:bodyPr wrap="none" rtlCol="0">
            <a:spAutoFit/>
          </a:bodyPr>
          <a:lstStyle/>
          <a:p>
            <a:r>
              <a:rPr lang="hu-HU" sz="1400" b="1" dirty="0" smtClean="0">
                <a:solidFill>
                  <a:schemeClr val="accent6"/>
                </a:solidFill>
              </a:rPr>
              <a:t>Manufacturing of processor chips</a:t>
            </a:r>
            <a:endParaRPr lang="en-US" sz="1400" b="1" dirty="0">
              <a:solidFill>
                <a:schemeClr val="accent6"/>
              </a:solidFill>
            </a:endParaRPr>
          </a:p>
        </p:txBody>
      </p:sp>
      <p:sp>
        <p:nvSpPr>
          <p:cNvPr id="3" name="TextBox 2"/>
          <p:cNvSpPr txBox="1"/>
          <p:nvPr/>
        </p:nvSpPr>
        <p:spPr>
          <a:xfrm>
            <a:off x="183914" y="1242454"/>
            <a:ext cx="6638484" cy="307777"/>
          </a:xfrm>
          <a:prstGeom prst="rect">
            <a:avLst/>
          </a:prstGeom>
          <a:noFill/>
        </p:spPr>
        <p:txBody>
          <a:bodyPr wrap="none" rtlCol="0">
            <a:spAutoFit/>
          </a:bodyPr>
          <a:lstStyle/>
          <a:p>
            <a:r>
              <a:rPr lang="hu-HU" sz="1400" dirty="0" smtClean="0"/>
              <a:t>Processor chips are produced </a:t>
            </a:r>
            <a:r>
              <a:rPr lang="hu-HU" sz="1400" dirty="0" smtClean="0">
                <a:solidFill>
                  <a:srgbClr val="FF0000"/>
                </a:solidFill>
              </a:rPr>
              <a:t>on wafers</a:t>
            </a:r>
            <a:r>
              <a:rPr lang="hu-HU" sz="1400" dirty="0" smtClean="0"/>
              <a:t>, as seen in the example below.</a:t>
            </a:r>
            <a:endParaRPr lang="en-US" sz="1400" dirty="0"/>
          </a:p>
        </p:txBody>
      </p:sp>
      <p:sp>
        <p:nvSpPr>
          <p:cNvPr id="4" name="TextBox 3"/>
          <p:cNvSpPr txBox="1"/>
          <p:nvPr/>
        </p:nvSpPr>
        <p:spPr>
          <a:xfrm>
            <a:off x="186874" y="637043"/>
            <a:ext cx="1712328" cy="307777"/>
          </a:xfrm>
          <a:prstGeom prst="rect">
            <a:avLst/>
          </a:prstGeom>
          <a:noFill/>
        </p:spPr>
        <p:txBody>
          <a:bodyPr wrap="none" rtlCol="0">
            <a:spAutoFit/>
          </a:bodyPr>
          <a:lstStyle/>
          <a:p>
            <a:r>
              <a:rPr lang="hu-HU" sz="1400" b="1" dirty="0" smtClean="0">
                <a:solidFill>
                  <a:schemeClr val="accent6"/>
                </a:solidFill>
              </a:rPr>
              <a:t>1. Introduction</a:t>
            </a:r>
            <a:endParaRPr lang="en-US" sz="1400" b="1" dirty="0">
              <a:solidFill>
                <a:schemeClr val="accent6"/>
              </a:solidFill>
            </a:endParaRPr>
          </a:p>
        </p:txBody>
      </p:sp>
    </p:spTree>
    <p:extLst>
      <p:ext uri="{BB962C8B-B14F-4D97-AF65-F5344CB8AC3E}">
        <p14:creationId xmlns:p14="http://schemas.microsoft.com/office/powerpoint/2010/main" val="388947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22"/>
                                        </p:tgtEl>
                                        <p:attrNameLst>
                                          <p:attrName>style.visibility</p:attrName>
                                        </p:attrNameLst>
                                      </p:cBhvr>
                                      <p:to>
                                        <p:strVal val="visible"/>
                                      </p:to>
                                    </p:set>
                                    <p:anim calcmode="lin" valueType="num">
                                      <p:cBhvr additive="base">
                                        <p:cTn id="7" dur="500" fill="hold"/>
                                        <p:tgtEl>
                                          <p:spTgt spid="235522"/>
                                        </p:tgtEl>
                                        <p:attrNameLst>
                                          <p:attrName>ppt_x</p:attrName>
                                        </p:attrNameLst>
                                      </p:cBhvr>
                                      <p:tavLst>
                                        <p:tav tm="0">
                                          <p:val>
                                            <p:strVal val="#ppt_x"/>
                                          </p:val>
                                        </p:tav>
                                        <p:tav tm="100000">
                                          <p:val>
                                            <p:strVal val="#ppt_x"/>
                                          </p:val>
                                        </p:tav>
                                      </p:tavLst>
                                    </p:anim>
                                    <p:anim calcmode="lin" valueType="num">
                                      <p:cBhvr additive="base">
                                        <p:cTn id="8" dur="500" fill="hold"/>
                                        <p:tgtEl>
                                          <p:spTgt spid="2355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523"/>
                                        </p:tgtEl>
                                        <p:attrNameLst>
                                          <p:attrName>style.visibility</p:attrName>
                                        </p:attrNameLst>
                                      </p:cBhvr>
                                      <p:to>
                                        <p:strVal val="visible"/>
                                      </p:to>
                                    </p:set>
                                    <p:anim calcmode="lin" valueType="num">
                                      <p:cBhvr additive="base">
                                        <p:cTn id="11" dur="500" fill="hold"/>
                                        <p:tgtEl>
                                          <p:spTgt spid="235523"/>
                                        </p:tgtEl>
                                        <p:attrNameLst>
                                          <p:attrName>ppt_x</p:attrName>
                                        </p:attrNameLst>
                                      </p:cBhvr>
                                      <p:tavLst>
                                        <p:tav tm="0">
                                          <p:val>
                                            <p:strVal val="#ppt_x"/>
                                          </p:val>
                                        </p:tav>
                                        <p:tav tm="100000">
                                          <p:val>
                                            <p:strVal val="#ppt_x"/>
                                          </p:val>
                                        </p:tav>
                                      </p:tavLst>
                                    </p:anim>
                                    <p:anim calcmode="lin" valueType="num">
                                      <p:cBhvr additive="base">
                                        <p:cTn id="12" dur="500" fill="hold"/>
                                        <p:tgtEl>
                                          <p:spTgt spid="235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 name="Group 284"/>
          <p:cNvGrpSpPr/>
          <p:nvPr/>
        </p:nvGrpSpPr>
        <p:grpSpPr>
          <a:xfrm>
            <a:off x="-18510" y="1242250"/>
            <a:ext cx="8956275" cy="4932055"/>
            <a:chOff x="-18510" y="837205"/>
            <a:chExt cx="8956275" cy="4932055"/>
          </a:xfrm>
        </p:grpSpPr>
        <p:cxnSp>
          <p:nvCxnSpPr>
            <p:cNvPr id="189" name="Egyenes összekötő nyíllal 6"/>
            <p:cNvCxnSpPr/>
            <p:nvPr/>
          </p:nvCxnSpPr>
          <p:spPr>
            <a:xfrm>
              <a:off x="687533" y="5430080"/>
              <a:ext cx="788191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0" name="Egyenes összekötő 11"/>
            <p:cNvCxnSpPr/>
            <p:nvPr/>
          </p:nvCxnSpPr>
          <p:spPr>
            <a:xfrm>
              <a:off x="3407672" y="536739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Egyenes összekötő 12"/>
            <p:cNvCxnSpPr/>
            <p:nvPr/>
          </p:nvCxnSpPr>
          <p:spPr>
            <a:xfrm>
              <a:off x="3850400" y="5366104"/>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Egyenes összekötő 13"/>
            <p:cNvCxnSpPr/>
            <p:nvPr/>
          </p:nvCxnSpPr>
          <p:spPr>
            <a:xfrm>
              <a:off x="4294106" y="5365493"/>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Egyenes összekötő 14"/>
            <p:cNvCxnSpPr/>
            <p:nvPr/>
          </p:nvCxnSpPr>
          <p:spPr>
            <a:xfrm>
              <a:off x="4736833" y="5364204"/>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Egyenes összekötő 15"/>
            <p:cNvCxnSpPr/>
            <p:nvPr/>
          </p:nvCxnSpPr>
          <p:spPr>
            <a:xfrm>
              <a:off x="5184452" y="5371825"/>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Egyenes összekötő 16"/>
            <p:cNvCxnSpPr/>
            <p:nvPr/>
          </p:nvCxnSpPr>
          <p:spPr>
            <a:xfrm>
              <a:off x="5627180" y="53705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Egyenes összekötő 17"/>
            <p:cNvCxnSpPr/>
            <p:nvPr/>
          </p:nvCxnSpPr>
          <p:spPr>
            <a:xfrm>
              <a:off x="6070886" y="5369926"/>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Egyenes összekötő 18"/>
            <p:cNvCxnSpPr/>
            <p:nvPr/>
          </p:nvCxnSpPr>
          <p:spPr>
            <a:xfrm>
              <a:off x="6513614" y="53686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Egyenes összekötő 19"/>
            <p:cNvCxnSpPr/>
            <p:nvPr/>
          </p:nvCxnSpPr>
          <p:spPr>
            <a:xfrm>
              <a:off x="6958102" y="5371825"/>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Egyenes összekötő 20"/>
            <p:cNvCxnSpPr/>
            <p:nvPr/>
          </p:nvCxnSpPr>
          <p:spPr>
            <a:xfrm>
              <a:off x="7400830" y="53705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Egyenes összekötő 21"/>
            <p:cNvCxnSpPr/>
            <p:nvPr/>
          </p:nvCxnSpPr>
          <p:spPr>
            <a:xfrm>
              <a:off x="7844536" y="5369926"/>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Egyenes összekötő 22"/>
            <p:cNvCxnSpPr/>
            <p:nvPr/>
          </p:nvCxnSpPr>
          <p:spPr>
            <a:xfrm>
              <a:off x="8287264" y="53686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Szövegdoboz 28"/>
            <p:cNvSpPr txBox="1"/>
            <p:nvPr/>
          </p:nvSpPr>
          <p:spPr>
            <a:xfrm>
              <a:off x="3324897" y="5492261"/>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2006</a:t>
              </a:r>
            </a:p>
          </p:txBody>
        </p:sp>
        <p:sp>
          <p:nvSpPr>
            <p:cNvPr id="203" name="Szövegdoboz 29"/>
            <p:cNvSpPr txBox="1"/>
            <p:nvPr/>
          </p:nvSpPr>
          <p:spPr>
            <a:xfrm>
              <a:off x="4227044" y="548706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2008</a:t>
              </a:r>
            </a:p>
          </p:txBody>
        </p:sp>
        <p:sp>
          <p:nvSpPr>
            <p:cNvPr id="204" name="Szövegdoboz 30"/>
            <p:cNvSpPr txBox="1"/>
            <p:nvPr/>
          </p:nvSpPr>
          <p:spPr>
            <a:xfrm>
              <a:off x="5122273" y="548706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2010</a:t>
              </a:r>
            </a:p>
          </p:txBody>
        </p:sp>
        <p:sp>
          <p:nvSpPr>
            <p:cNvPr id="205" name="Szövegdoboz 31"/>
            <p:cNvSpPr txBox="1"/>
            <p:nvPr/>
          </p:nvSpPr>
          <p:spPr>
            <a:xfrm>
              <a:off x="6014293" y="548706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2012</a:t>
              </a:r>
            </a:p>
          </p:txBody>
        </p:sp>
        <p:sp>
          <p:nvSpPr>
            <p:cNvPr id="206" name="Szövegdoboz 32"/>
            <p:cNvSpPr txBox="1"/>
            <p:nvPr/>
          </p:nvSpPr>
          <p:spPr>
            <a:xfrm>
              <a:off x="6892396" y="548706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2014</a:t>
              </a:r>
            </a:p>
          </p:txBody>
        </p:sp>
        <p:sp>
          <p:nvSpPr>
            <p:cNvPr id="207" name="Szövegdoboz 33"/>
            <p:cNvSpPr txBox="1"/>
            <p:nvPr/>
          </p:nvSpPr>
          <p:spPr>
            <a:xfrm>
              <a:off x="7792243" y="5492261"/>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2016</a:t>
              </a:r>
            </a:p>
          </p:txBody>
        </p:sp>
        <p:sp>
          <p:nvSpPr>
            <p:cNvPr id="208" name="Szövegdoboz 34"/>
            <p:cNvSpPr txBox="1"/>
            <p:nvPr/>
          </p:nvSpPr>
          <p:spPr>
            <a:xfrm>
              <a:off x="8468689" y="5468826"/>
              <a:ext cx="46907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b="1" dirty="0">
                  <a:latin typeface="Verdana" panose="020B0604030504040204" pitchFamily="34" charset="0"/>
                  <a:ea typeface="Verdana" panose="020B0604030504040204" pitchFamily="34" charset="0"/>
                  <a:cs typeface="Verdana" panose="020B0604030504040204" pitchFamily="34" charset="0"/>
                </a:rPr>
                <a:t>Year</a:t>
              </a:r>
            </a:p>
          </p:txBody>
        </p:sp>
        <p:cxnSp>
          <p:nvCxnSpPr>
            <p:cNvPr id="209" name="Egyenes összekötő 15"/>
            <p:cNvCxnSpPr/>
            <p:nvPr/>
          </p:nvCxnSpPr>
          <p:spPr>
            <a:xfrm>
              <a:off x="750215" y="5370405"/>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Egyenes összekötő 16"/>
            <p:cNvCxnSpPr/>
            <p:nvPr/>
          </p:nvCxnSpPr>
          <p:spPr>
            <a:xfrm>
              <a:off x="1192942" y="536911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Egyenes összekötő 17"/>
            <p:cNvCxnSpPr/>
            <p:nvPr/>
          </p:nvCxnSpPr>
          <p:spPr>
            <a:xfrm>
              <a:off x="1636649" y="5368506"/>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Egyenes összekötő 18"/>
            <p:cNvCxnSpPr/>
            <p:nvPr/>
          </p:nvCxnSpPr>
          <p:spPr>
            <a:xfrm>
              <a:off x="2079376" y="536721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Egyenes összekötő 19"/>
            <p:cNvCxnSpPr/>
            <p:nvPr/>
          </p:nvCxnSpPr>
          <p:spPr>
            <a:xfrm>
              <a:off x="2523864" y="5370405"/>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Egyenes összekötő 20"/>
            <p:cNvCxnSpPr/>
            <p:nvPr/>
          </p:nvCxnSpPr>
          <p:spPr>
            <a:xfrm>
              <a:off x="2966592" y="536911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5" name="Szövegdoboz 30"/>
            <p:cNvSpPr txBox="1"/>
            <p:nvPr/>
          </p:nvSpPr>
          <p:spPr>
            <a:xfrm>
              <a:off x="675335" y="548564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16" name="Szövegdoboz 31"/>
            <p:cNvSpPr txBox="1"/>
            <p:nvPr/>
          </p:nvSpPr>
          <p:spPr>
            <a:xfrm>
              <a:off x="1567356" y="548564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2002</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17" name="Szövegdoboz 32"/>
            <p:cNvSpPr txBox="1"/>
            <p:nvPr/>
          </p:nvSpPr>
          <p:spPr>
            <a:xfrm>
              <a:off x="2445459" y="548564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2004</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18" name="Szövegdoboz 27"/>
            <p:cNvSpPr txBox="1"/>
            <p:nvPr/>
          </p:nvSpPr>
          <p:spPr>
            <a:xfrm>
              <a:off x="-18510" y="837205"/>
              <a:ext cx="1532261" cy="4129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spcAft>
                  <a:spcPts val="200"/>
                </a:spcAft>
              </a:pPr>
              <a:r>
                <a:rPr lang="hu-HU" sz="1200" b="1" dirty="0" smtClean="0">
                  <a:latin typeface="Verdana" panose="020B0604030504040204" pitchFamily="34" charset="0"/>
                  <a:ea typeface="Verdana" panose="020B0604030504040204" pitchFamily="34" charset="0"/>
                  <a:cs typeface="Verdana" panose="020B0604030504040204" pitchFamily="34" charset="0"/>
                </a:rPr>
                <a:t>Transfer rate</a:t>
              </a:r>
            </a:p>
            <a:p>
              <a:pPr algn="ctr">
                <a:lnSpc>
                  <a:spcPts val="1100"/>
                </a:lnSpc>
              </a:pPr>
              <a:r>
                <a:rPr lang="hu-HU" sz="1200" b="1" dirty="0" smtClean="0">
                  <a:latin typeface="Verdana" panose="020B0604030504040204" pitchFamily="34" charset="0"/>
                  <a:ea typeface="Verdana" panose="020B0604030504040204" pitchFamily="34" charset="0"/>
                  <a:cs typeface="Verdana" panose="020B0604030504040204" pitchFamily="34" charset="0"/>
                </a:rPr>
                <a:t>(MT/s)</a:t>
              </a: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sp>
          <p:nvSpPr>
            <p:cNvPr id="219" name="Szövegdoboz 35"/>
            <p:cNvSpPr txBox="1"/>
            <p:nvPr/>
          </p:nvSpPr>
          <p:spPr>
            <a:xfrm>
              <a:off x="199676" y="4359852"/>
              <a:ext cx="397847"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20" name="Szövegdoboz 36"/>
            <p:cNvSpPr txBox="1"/>
            <p:nvPr/>
          </p:nvSpPr>
          <p:spPr>
            <a:xfrm>
              <a:off x="201130" y="3599782"/>
              <a:ext cx="397847"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400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21" name="Szövegdoboz 37"/>
            <p:cNvSpPr txBox="1"/>
            <p:nvPr/>
          </p:nvSpPr>
          <p:spPr>
            <a:xfrm>
              <a:off x="195235" y="2797135"/>
              <a:ext cx="397847"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800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22" name="Szövegdoboz 38"/>
            <p:cNvSpPr txBox="1"/>
            <p:nvPr/>
          </p:nvSpPr>
          <p:spPr>
            <a:xfrm>
              <a:off x="119772" y="1930063"/>
              <a:ext cx="480732"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1600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223" name="Egyenes összekötő 40"/>
            <p:cNvCxnSpPr/>
            <p:nvPr/>
          </p:nvCxnSpPr>
          <p:spPr>
            <a:xfrm rot="5400000">
              <a:off x="738426" y="3652563"/>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Egyenes összekötő 43"/>
            <p:cNvCxnSpPr/>
            <p:nvPr/>
          </p:nvCxnSpPr>
          <p:spPr>
            <a:xfrm rot="5400000">
              <a:off x="749655" y="2013869"/>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Szövegdoboz 47"/>
            <p:cNvSpPr txBox="1"/>
            <p:nvPr/>
          </p:nvSpPr>
          <p:spPr>
            <a:xfrm>
              <a:off x="117432" y="1483090"/>
              <a:ext cx="480732"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2400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26" name="Szövegdoboz 52"/>
            <p:cNvSpPr txBox="1"/>
            <p:nvPr/>
          </p:nvSpPr>
          <p:spPr>
            <a:xfrm>
              <a:off x="116505" y="2539813"/>
              <a:ext cx="480732"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1000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227" name="Egyenes összekötő 53"/>
            <p:cNvCxnSpPr/>
            <p:nvPr/>
          </p:nvCxnSpPr>
          <p:spPr>
            <a:xfrm rot="5400000">
              <a:off x="738920" y="2874297"/>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Egyenes összekötő 54"/>
            <p:cNvCxnSpPr/>
            <p:nvPr/>
          </p:nvCxnSpPr>
          <p:spPr>
            <a:xfrm rot="5400000">
              <a:off x="739479" y="1559680"/>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Egyenes összekötő 55"/>
            <p:cNvCxnSpPr/>
            <p:nvPr/>
          </p:nvCxnSpPr>
          <p:spPr>
            <a:xfrm rot="5400000">
              <a:off x="736813" y="4448851"/>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Egyenes összekötő 71"/>
            <p:cNvCxnSpPr/>
            <p:nvPr/>
          </p:nvCxnSpPr>
          <p:spPr>
            <a:xfrm rot="5400000">
              <a:off x="738426" y="2623707"/>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Egyenes összekötő 74"/>
            <p:cNvCxnSpPr/>
            <p:nvPr/>
          </p:nvCxnSpPr>
          <p:spPr>
            <a:xfrm rot="5400000">
              <a:off x="736841" y="3171240"/>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Szövegdoboz 75"/>
            <p:cNvSpPr txBox="1"/>
            <p:nvPr/>
          </p:nvSpPr>
          <p:spPr>
            <a:xfrm>
              <a:off x="202704" y="3122112"/>
              <a:ext cx="397847"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600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33" name="Rectangle 139"/>
            <p:cNvSpPr>
              <a:spLocks noChangeArrowheads="1"/>
            </p:cNvSpPr>
            <p:nvPr/>
          </p:nvSpPr>
          <p:spPr bwMode="auto">
            <a:xfrm>
              <a:off x="2034193" y="3872277"/>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34" name="Rectangle 140"/>
            <p:cNvSpPr>
              <a:spLocks noChangeArrowheads="1"/>
            </p:cNvSpPr>
            <p:nvPr/>
          </p:nvSpPr>
          <p:spPr bwMode="auto">
            <a:xfrm>
              <a:off x="3651937" y="2864850"/>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35" name="Rectangle 141"/>
            <p:cNvSpPr>
              <a:spLocks noChangeArrowheads="1"/>
            </p:cNvSpPr>
            <p:nvPr/>
          </p:nvSpPr>
          <p:spPr bwMode="auto">
            <a:xfrm>
              <a:off x="2347236" y="3671242"/>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36" name="Rectangle 142"/>
            <p:cNvSpPr>
              <a:spLocks noChangeArrowheads="1"/>
            </p:cNvSpPr>
            <p:nvPr/>
          </p:nvSpPr>
          <p:spPr bwMode="auto">
            <a:xfrm>
              <a:off x="4960482" y="2236125"/>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38" name="Rectangle 169"/>
            <p:cNvSpPr>
              <a:spLocks noChangeArrowheads="1"/>
            </p:cNvSpPr>
            <p:nvPr/>
          </p:nvSpPr>
          <p:spPr bwMode="auto">
            <a:xfrm>
              <a:off x="2539472" y="2978950"/>
              <a:ext cx="457657" cy="400444"/>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DDR2</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533</a:t>
              </a:r>
              <a:endParaRPr lang="en-US" sz="1200" dirty="0">
                <a:solidFill>
                  <a:srgbClr val="000000"/>
                </a:solidFill>
                <a:latin typeface="Times New Roman"/>
                <a:ea typeface="Times New Roman"/>
              </a:endParaRPr>
            </a:p>
          </p:txBody>
        </p:sp>
        <p:sp>
          <p:nvSpPr>
            <p:cNvPr id="239" name="Rectangle 170"/>
            <p:cNvSpPr>
              <a:spLocks noChangeArrowheads="1"/>
            </p:cNvSpPr>
            <p:nvPr/>
          </p:nvSpPr>
          <p:spPr bwMode="auto">
            <a:xfrm>
              <a:off x="2937129" y="2722599"/>
              <a:ext cx="462759" cy="460344"/>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DDR2</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666</a:t>
              </a:r>
              <a:endParaRPr lang="en-US" sz="1200" dirty="0">
                <a:solidFill>
                  <a:srgbClr val="000000"/>
                </a:solidFill>
                <a:latin typeface="Times New Roman"/>
                <a:ea typeface="Times New Roman"/>
              </a:endParaRPr>
            </a:p>
          </p:txBody>
        </p:sp>
        <p:sp>
          <p:nvSpPr>
            <p:cNvPr id="240" name="Rectangle 171"/>
            <p:cNvSpPr>
              <a:spLocks noChangeArrowheads="1"/>
            </p:cNvSpPr>
            <p:nvPr/>
          </p:nvSpPr>
          <p:spPr bwMode="auto">
            <a:xfrm>
              <a:off x="3401870" y="2407243"/>
              <a:ext cx="504604" cy="411599"/>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DDR2</a:t>
              </a:r>
              <a:br>
                <a:rPr lang="hu-HU" sz="1200" b="1" dirty="0">
                  <a:solidFill>
                    <a:srgbClr val="000000"/>
                  </a:solidFill>
                  <a:latin typeface="Times New Roman"/>
                  <a:ea typeface="Times New Roman"/>
                  <a:cs typeface="Times New Roman"/>
                </a:rPr>
              </a:br>
              <a:r>
                <a:rPr lang="hu-HU" sz="1200" b="1" dirty="0">
                  <a:solidFill>
                    <a:srgbClr val="000000"/>
                  </a:solidFill>
                  <a:latin typeface="Times New Roman"/>
                  <a:ea typeface="Times New Roman"/>
                  <a:cs typeface="Times New Roman"/>
                </a:rPr>
                <a:t>800</a:t>
              </a:r>
              <a:endParaRPr lang="en-US" sz="1200" dirty="0">
                <a:solidFill>
                  <a:srgbClr val="000000"/>
                </a:solidFill>
                <a:latin typeface="Times New Roman"/>
                <a:ea typeface="Times New Roman"/>
              </a:endParaRPr>
            </a:p>
          </p:txBody>
        </p:sp>
        <p:sp>
          <p:nvSpPr>
            <p:cNvPr id="241" name="Rectangle 172"/>
            <p:cNvSpPr>
              <a:spLocks noChangeArrowheads="1"/>
            </p:cNvSpPr>
            <p:nvPr/>
          </p:nvSpPr>
          <p:spPr bwMode="auto">
            <a:xfrm>
              <a:off x="5759768" y="1655000"/>
              <a:ext cx="627765" cy="4667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600</a:t>
              </a:r>
              <a:endParaRPr lang="en-US" sz="1200" dirty="0">
                <a:solidFill>
                  <a:srgbClr val="000000"/>
                </a:solidFill>
                <a:latin typeface="Times New Roman"/>
                <a:ea typeface="Times New Roman"/>
              </a:endParaRPr>
            </a:p>
          </p:txBody>
        </p:sp>
        <p:sp>
          <p:nvSpPr>
            <p:cNvPr id="242" name="Rectangle 179"/>
            <p:cNvSpPr>
              <a:spLocks noChangeArrowheads="1"/>
            </p:cNvSpPr>
            <p:nvPr/>
          </p:nvSpPr>
          <p:spPr bwMode="auto">
            <a:xfrm>
              <a:off x="4979824" y="2781705"/>
              <a:ext cx="574615" cy="526387"/>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1066</a:t>
              </a:r>
              <a:endParaRPr lang="en-US" sz="1200" dirty="0">
                <a:solidFill>
                  <a:srgbClr val="000000"/>
                </a:solidFill>
                <a:latin typeface="Times New Roman"/>
                <a:ea typeface="Times New Roman"/>
              </a:endParaRPr>
            </a:p>
          </p:txBody>
        </p:sp>
        <p:sp>
          <p:nvSpPr>
            <p:cNvPr id="243" name="Rectangle 200"/>
            <p:cNvSpPr>
              <a:spLocks noChangeArrowheads="1"/>
            </p:cNvSpPr>
            <p:nvPr/>
          </p:nvSpPr>
          <p:spPr bwMode="auto">
            <a:xfrm>
              <a:off x="3179591" y="3167319"/>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2000" dirty="0">
                <a:solidFill>
                  <a:srgbClr val="000000"/>
                </a:solidFill>
                <a:latin typeface="Times New Roman"/>
                <a:ea typeface="Times New Roman"/>
              </a:endParaRPr>
            </a:p>
          </p:txBody>
        </p:sp>
        <p:sp>
          <p:nvSpPr>
            <p:cNvPr id="244" name="Rectangle 201"/>
            <p:cNvSpPr>
              <a:spLocks noChangeArrowheads="1"/>
            </p:cNvSpPr>
            <p:nvPr/>
          </p:nvSpPr>
          <p:spPr bwMode="auto">
            <a:xfrm>
              <a:off x="4022701" y="2553052"/>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45" name="Rectangle 202"/>
            <p:cNvSpPr>
              <a:spLocks noChangeArrowheads="1"/>
            </p:cNvSpPr>
            <p:nvPr/>
          </p:nvSpPr>
          <p:spPr bwMode="auto">
            <a:xfrm>
              <a:off x="4693206" y="1898830"/>
              <a:ext cx="574615" cy="526387"/>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333</a:t>
              </a:r>
              <a:endParaRPr lang="en-US" sz="1200" dirty="0">
                <a:solidFill>
                  <a:srgbClr val="000000"/>
                </a:solidFill>
                <a:latin typeface="Times New Roman"/>
                <a:ea typeface="Times New Roman"/>
              </a:endParaRPr>
            </a:p>
          </p:txBody>
        </p:sp>
        <p:sp>
          <p:nvSpPr>
            <p:cNvPr id="246" name="Rectangle 203"/>
            <p:cNvSpPr>
              <a:spLocks noChangeArrowheads="1"/>
            </p:cNvSpPr>
            <p:nvPr/>
          </p:nvSpPr>
          <p:spPr bwMode="auto">
            <a:xfrm>
              <a:off x="7632954" y="1847527"/>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2000" dirty="0">
                <a:solidFill>
                  <a:srgbClr val="000000"/>
                </a:solidFill>
                <a:latin typeface="Times New Roman"/>
                <a:ea typeface="Times New Roman"/>
              </a:endParaRPr>
            </a:p>
          </p:txBody>
        </p:sp>
        <p:sp>
          <p:nvSpPr>
            <p:cNvPr id="247" name="Rectangle 204"/>
            <p:cNvSpPr>
              <a:spLocks noChangeArrowheads="1"/>
            </p:cNvSpPr>
            <p:nvPr/>
          </p:nvSpPr>
          <p:spPr bwMode="auto">
            <a:xfrm>
              <a:off x="7435173" y="1304968"/>
              <a:ext cx="822261" cy="4667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r>
                <a:rPr lang="en-US" sz="1200" b="1" dirty="0">
                  <a:solidFill>
                    <a:srgbClr val="000000"/>
                  </a:solidFill>
                  <a:latin typeface="Times New Roman"/>
                  <a:ea typeface="Times New Roman"/>
                  <a:cs typeface="Times New Roman"/>
                </a:rPr>
                <a:t>DDR4/2133</a:t>
              </a:r>
            </a:p>
            <a:p>
              <a:pPr algn="ctr"/>
              <a:r>
                <a:rPr lang="hu-HU" sz="1200" b="1" dirty="0">
                  <a:solidFill>
                    <a:srgbClr val="000000"/>
                  </a:solidFill>
                  <a:latin typeface="Times New Roman"/>
                  <a:ea typeface="Times New Roman"/>
                  <a:cs typeface="Times New Roman"/>
                </a:rPr>
                <a:t>DDR3</a:t>
              </a:r>
              <a:r>
                <a:rPr lang="en-US" sz="1200" b="1" dirty="0">
                  <a:solidFill>
                    <a:srgbClr val="000000"/>
                  </a:solidFill>
                  <a:latin typeface="Times New Roman"/>
                  <a:ea typeface="Times New Roman"/>
                  <a:cs typeface="Times New Roman"/>
                </a:rPr>
                <a:t>/</a:t>
              </a: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866</a:t>
              </a:r>
              <a:endParaRPr lang="en-US" sz="1200" dirty="0">
                <a:solidFill>
                  <a:srgbClr val="000000"/>
                </a:solidFill>
                <a:latin typeface="Times New Roman"/>
                <a:ea typeface="Times New Roman"/>
              </a:endParaRPr>
            </a:p>
          </p:txBody>
        </p:sp>
        <p:sp>
          <p:nvSpPr>
            <p:cNvPr id="248" name="Rectangle 205"/>
            <p:cNvSpPr>
              <a:spLocks noChangeArrowheads="1"/>
            </p:cNvSpPr>
            <p:nvPr/>
          </p:nvSpPr>
          <p:spPr bwMode="auto">
            <a:xfrm>
              <a:off x="6066098" y="2009012"/>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2000" dirty="0">
                <a:solidFill>
                  <a:srgbClr val="000000"/>
                </a:solidFill>
                <a:latin typeface="Times New Roman"/>
                <a:ea typeface="Times New Roman"/>
              </a:endParaRPr>
            </a:p>
          </p:txBody>
        </p:sp>
        <p:sp>
          <p:nvSpPr>
            <p:cNvPr id="249" name="Rectangle 206"/>
            <p:cNvSpPr>
              <a:spLocks noChangeArrowheads="1"/>
            </p:cNvSpPr>
            <p:nvPr/>
          </p:nvSpPr>
          <p:spPr bwMode="auto">
            <a:xfrm>
              <a:off x="2750883" y="3458743"/>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50" name="Rectangle 207"/>
            <p:cNvSpPr>
              <a:spLocks noChangeArrowheads="1"/>
            </p:cNvSpPr>
            <p:nvPr/>
          </p:nvSpPr>
          <p:spPr bwMode="auto">
            <a:xfrm>
              <a:off x="7688900" y="1671598"/>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cxnSp>
          <p:nvCxnSpPr>
            <p:cNvPr id="251" name="Straight Connector 208"/>
            <p:cNvCxnSpPr/>
            <p:nvPr/>
          </p:nvCxnSpPr>
          <p:spPr>
            <a:xfrm flipV="1">
              <a:off x="4046325" y="1735098"/>
              <a:ext cx="3666200" cy="90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2" name="Rectangle 209"/>
            <p:cNvSpPr>
              <a:spLocks noChangeArrowheads="1"/>
            </p:cNvSpPr>
            <p:nvPr/>
          </p:nvSpPr>
          <p:spPr bwMode="auto">
            <a:xfrm>
              <a:off x="1838995" y="3478750"/>
              <a:ext cx="406500" cy="460344"/>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333</a:t>
              </a:r>
              <a:endParaRPr lang="en-US" sz="1200" dirty="0">
                <a:solidFill>
                  <a:srgbClr val="000000"/>
                </a:solidFill>
                <a:latin typeface="Times New Roman"/>
                <a:ea typeface="Times New Roman"/>
              </a:endParaRPr>
            </a:p>
          </p:txBody>
        </p:sp>
        <p:sp>
          <p:nvSpPr>
            <p:cNvPr id="253" name="Rectangle 234"/>
            <p:cNvSpPr>
              <a:spLocks noChangeArrowheads="1"/>
            </p:cNvSpPr>
            <p:nvPr/>
          </p:nvSpPr>
          <p:spPr bwMode="auto">
            <a:xfrm rot="20590706">
              <a:off x="5909373" y="2586198"/>
              <a:ext cx="1038630" cy="288000"/>
            </a:xfrm>
            <a:prstGeom prst="rect">
              <a:avLst/>
            </a:prstGeom>
            <a:solidFill>
              <a:srgbClr val="FFFFCC"/>
            </a:solidFill>
            <a:ln>
              <a:solidFill>
                <a:srgbClr val="FF0000"/>
              </a:solidFill>
            </a:ln>
            <a:extLst/>
          </p:spPr>
          <p:txBody>
            <a:bodyPr wrap="square" lIns="0" tIns="0" rIns="0" bIns="0">
              <a:noAutofit/>
            </a:bodyPr>
            <a:lstStyle/>
            <a:p>
              <a:pPr algn="ctr"/>
              <a:r>
                <a:rPr lang="hu-HU" sz="1250" b="1" dirty="0">
                  <a:solidFill>
                    <a:srgbClr val="E30500"/>
                  </a:solidFill>
                  <a:latin typeface="Times New Roman"/>
                  <a:ea typeface="Times New Roman"/>
                  <a:cs typeface="Times New Roman"/>
                </a:rPr>
                <a:t>~ 2*/</a:t>
              </a:r>
              <a:r>
                <a:rPr lang="en-US" sz="1250" b="1" dirty="0">
                  <a:solidFill>
                    <a:srgbClr val="E30500"/>
                  </a:solidFill>
                  <a:latin typeface="Times New Roman"/>
                  <a:ea typeface="Times New Roman"/>
                  <a:cs typeface="Times New Roman"/>
                </a:rPr>
                <a:t>8  </a:t>
              </a:r>
              <a:r>
                <a:rPr lang="hu-HU" sz="1250" b="1" dirty="0" err="1">
                  <a:solidFill>
                    <a:srgbClr val="E30500"/>
                  </a:solidFill>
                  <a:latin typeface="Times New Roman"/>
                  <a:ea typeface="Times New Roman"/>
                  <a:cs typeface="Times New Roman"/>
                </a:rPr>
                <a:t>years</a:t>
              </a:r>
              <a:endParaRPr lang="en-US" sz="1250" dirty="0">
                <a:solidFill>
                  <a:srgbClr val="000000"/>
                </a:solidFill>
                <a:latin typeface="Times New Roman"/>
                <a:ea typeface="Times New Roman"/>
              </a:endParaRPr>
            </a:p>
          </p:txBody>
        </p:sp>
        <p:cxnSp>
          <p:nvCxnSpPr>
            <p:cNvPr id="254" name="Straight Connector 211"/>
            <p:cNvCxnSpPr/>
            <p:nvPr/>
          </p:nvCxnSpPr>
          <p:spPr>
            <a:xfrm flipV="1">
              <a:off x="4035468" y="1434622"/>
              <a:ext cx="1784551" cy="118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12"/>
            <p:cNvCxnSpPr/>
            <p:nvPr/>
          </p:nvCxnSpPr>
          <p:spPr>
            <a:xfrm flipV="1">
              <a:off x="3073143" y="3671242"/>
              <a:ext cx="928" cy="94525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6" name="TextBox 213"/>
            <p:cNvSpPr txBox="1"/>
            <p:nvPr/>
          </p:nvSpPr>
          <p:spPr>
            <a:xfrm>
              <a:off x="2935399" y="4573608"/>
              <a:ext cx="251504"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t</a:t>
              </a:r>
              <a:r>
                <a:rPr lang="en-US" sz="1200" baseline="-25000" dirty="0">
                  <a:latin typeface="Verdana" panose="020B0604030504040204" pitchFamily="34" charset="0"/>
                  <a:ea typeface="Verdana" panose="020B0604030504040204" pitchFamily="34" charset="0"/>
                  <a:cs typeface="Verdana" panose="020B0604030504040204" pitchFamily="34" charset="0"/>
                </a:rPr>
                <a:t>0</a:t>
              </a:r>
            </a:p>
          </p:txBody>
        </p:sp>
        <p:sp>
          <p:nvSpPr>
            <p:cNvPr id="257" name="TextBox 214"/>
            <p:cNvSpPr txBox="1"/>
            <p:nvPr/>
          </p:nvSpPr>
          <p:spPr>
            <a:xfrm>
              <a:off x="2987317" y="3626713"/>
              <a:ext cx="189341" cy="230832"/>
            </a:xfrm>
            <a:prstGeom prst="rect">
              <a:avLst/>
            </a:prstGeom>
            <a:noFill/>
          </p:spPr>
          <p:txBody>
            <a:bodyPr wrap="none" rtlCol="0">
              <a:spAutoFit/>
            </a:bodyPr>
            <a:lstStyle/>
            <a:p>
              <a:r>
                <a:rPr lang="en-US" sz="900" dirty="0"/>
                <a:t>x</a:t>
              </a:r>
            </a:p>
          </p:txBody>
        </p:sp>
        <p:sp>
          <p:nvSpPr>
            <p:cNvPr id="258" name="TextBox 215"/>
            <p:cNvSpPr txBox="1"/>
            <p:nvPr/>
          </p:nvSpPr>
          <p:spPr>
            <a:xfrm>
              <a:off x="4024455" y="3102907"/>
              <a:ext cx="189341" cy="230832"/>
            </a:xfrm>
            <a:prstGeom prst="rect">
              <a:avLst/>
            </a:prstGeom>
            <a:noFill/>
          </p:spPr>
          <p:txBody>
            <a:bodyPr wrap="none" rtlCol="0">
              <a:spAutoFit/>
            </a:bodyPr>
            <a:lstStyle/>
            <a:p>
              <a:r>
                <a:rPr lang="en-US" sz="900" dirty="0"/>
                <a:t>x</a:t>
              </a:r>
            </a:p>
          </p:txBody>
        </p:sp>
        <p:sp>
          <p:nvSpPr>
            <p:cNvPr id="259" name="TextBox 216"/>
            <p:cNvSpPr txBox="1"/>
            <p:nvPr/>
          </p:nvSpPr>
          <p:spPr>
            <a:xfrm>
              <a:off x="5147062" y="2533889"/>
              <a:ext cx="189341" cy="307238"/>
            </a:xfrm>
            <a:prstGeom prst="rect">
              <a:avLst/>
            </a:prstGeom>
            <a:noFill/>
          </p:spPr>
          <p:txBody>
            <a:bodyPr wrap="none" rtlCol="0">
              <a:spAutoFit/>
            </a:bodyPr>
            <a:lstStyle/>
            <a:p>
              <a:r>
                <a:rPr lang="en-US" sz="900" dirty="0"/>
                <a:t>x</a:t>
              </a:r>
            </a:p>
          </p:txBody>
        </p:sp>
        <p:sp>
          <p:nvSpPr>
            <p:cNvPr id="260" name="TextBox 217"/>
            <p:cNvSpPr txBox="1"/>
            <p:nvPr/>
          </p:nvSpPr>
          <p:spPr>
            <a:xfrm>
              <a:off x="7065327" y="1931173"/>
              <a:ext cx="189341" cy="230832"/>
            </a:xfrm>
            <a:prstGeom prst="rect">
              <a:avLst/>
            </a:prstGeom>
            <a:noFill/>
          </p:spPr>
          <p:txBody>
            <a:bodyPr wrap="none" rtlCol="0">
              <a:spAutoFit/>
            </a:bodyPr>
            <a:lstStyle/>
            <a:p>
              <a:r>
                <a:rPr lang="en-US" sz="900" dirty="0"/>
                <a:t>x</a:t>
              </a:r>
            </a:p>
          </p:txBody>
        </p:sp>
        <p:sp>
          <p:nvSpPr>
            <p:cNvPr id="261" name="TextBox 218"/>
            <p:cNvSpPr txBox="1"/>
            <p:nvPr/>
          </p:nvSpPr>
          <p:spPr>
            <a:xfrm>
              <a:off x="7512510" y="1801367"/>
              <a:ext cx="189341" cy="230832"/>
            </a:xfrm>
            <a:prstGeom prst="rect">
              <a:avLst/>
            </a:prstGeom>
            <a:noFill/>
          </p:spPr>
          <p:txBody>
            <a:bodyPr wrap="none" rtlCol="0">
              <a:spAutoFit/>
            </a:bodyPr>
            <a:lstStyle/>
            <a:p>
              <a:r>
                <a:rPr lang="en-US" sz="900" dirty="0"/>
                <a:t>x</a:t>
              </a:r>
            </a:p>
          </p:txBody>
        </p:sp>
        <p:cxnSp>
          <p:nvCxnSpPr>
            <p:cNvPr id="262" name="Straight Connector 219"/>
            <p:cNvCxnSpPr/>
            <p:nvPr/>
          </p:nvCxnSpPr>
          <p:spPr>
            <a:xfrm flipV="1">
              <a:off x="3073622" y="2661569"/>
              <a:ext cx="2181343" cy="10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3" name="Straight Connector 220"/>
            <p:cNvCxnSpPr>
              <a:stCxn id="259" idx="0"/>
            </p:cNvCxnSpPr>
            <p:nvPr/>
          </p:nvCxnSpPr>
          <p:spPr>
            <a:xfrm flipV="1">
              <a:off x="5241732" y="1900237"/>
              <a:ext cx="2414845" cy="756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21"/>
            <p:cNvCxnSpPr/>
            <p:nvPr/>
          </p:nvCxnSpPr>
          <p:spPr>
            <a:xfrm flipH="1">
              <a:off x="5245793" y="1607095"/>
              <a:ext cx="2155037" cy="1044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5" name="Rectangle 222"/>
            <p:cNvSpPr>
              <a:spLocks noChangeArrowheads="1"/>
            </p:cNvSpPr>
            <p:nvPr/>
          </p:nvSpPr>
          <p:spPr bwMode="auto">
            <a:xfrm>
              <a:off x="1690578" y="4119738"/>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66" name="Rectangle 223"/>
            <p:cNvSpPr>
              <a:spLocks noChangeArrowheads="1"/>
            </p:cNvSpPr>
            <p:nvPr/>
          </p:nvSpPr>
          <p:spPr bwMode="auto">
            <a:xfrm>
              <a:off x="2768729" y="3834753"/>
              <a:ext cx="610684" cy="461201"/>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400</a:t>
              </a:r>
              <a:endParaRPr lang="en-US" sz="1200" dirty="0">
                <a:solidFill>
                  <a:srgbClr val="000000"/>
                </a:solidFill>
                <a:latin typeface="Times New Roman"/>
                <a:ea typeface="Times New Roman"/>
              </a:endParaRPr>
            </a:p>
          </p:txBody>
        </p:sp>
        <p:sp>
          <p:nvSpPr>
            <p:cNvPr id="267" name="Rectangle 224"/>
            <p:cNvSpPr>
              <a:spLocks noChangeArrowheads="1"/>
            </p:cNvSpPr>
            <p:nvPr/>
          </p:nvSpPr>
          <p:spPr bwMode="auto">
            <a:xfrm>
              <a:off x="3906610" y="3317638"/>
              <a:ext cx="462759" cy="460344"/>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DDR2</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666</a:t>
              </a:r>
              <a:endParaRPr lang="en-US" sz="1200" dirty="0">
                <a:solidFill>
                  <a:srgbClr val="000000"/>
                </a:solidFill>
                <a:latin typeface="Times New Roman"/>
                <a:ea typeface="Times New Roman"/>
              </a:endParaRPr>
            </a:p>
          </p:txBody>
        </p:sp>
        <p:sp>
          <p:nvSpPr>
            <p:cNvPr id="268" name="Rectangle 225"/>
            <p:cNvSpPr>
              <a:spLocks noChangeArrowheads="1"/>
            </p:cNvSpPr>
            <p:nvPr/>
          </p:nvSpPr>
          <p:spPr bwMode="auto">
            <a:xfrm>
              <a:off x="6841280" y="2162272"/>
              <a:ext cx="627765" cy="4667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600</a:t>
              </a:r>
              <a:endParaRPr lang="en-US" sz="1200" dirty="0">
                <a:solidFill>
                  <a:srgbClr val="000000"/>
                </a:solidFill>
                <a:latin typeface="Times New Roman"/>
                <a:ea typeface="Times New Roman"/>
              </a:endParaRPr>
            </a:p>
          </p:txBody>
        </p:sp>
        <p:sp>
          <p:nvSpPr>
            <p:cNvPr id="269" name="Rectangle 226"/>
            <p:cNvSpPr>
              <a:spLocks noChangeArrowheads="1"/>
            </p:cNvSpPr>
            <p:nvPr/>
          </p:nvSpPr>
          <p:spPr bwMode="auto">
            <a:xfrm>
              <a:off x="7342335" y="2059176"/>
              <a:ext cx="627765" cy="4667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866</a:t>
              </a:r>
              <a:endParaRPr lang="en-US" sz="1200" dirty="0">
                <a:solidFill>
                  <a:srgbClr val="000000"/>
                </a:solidFill>
                <a:latin typeface="Times New Roman"/>
                <a:ea typeface="Times New Roman"/>
              </a:endParaRPr>
            </a:p>
          </p:txBody>
        </p:sp>
        <p:sp>
          <p:nvSpPr>
            <p:cNvPr id="270" name="Rectangle 227"/>
            <p:cNvSpPr>
              <a:spLocks noChangeArrowheads="1"/>
            </p:cNvSpPr>
            <p:nvPr/>
          </p:nvSpPr>
          <p:spPr bwMode="auto">
            <a:xfrm>
              <a:off x="2092347" y="3247572"/>
              <a:ext cx="610684" cy="461201"/>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400</a:t>
              </a:r>
              <a:endParaRPr lang="en-US" sz="1200" dirty="0">
                <a:solidFill>
                  <a:srgbClr val="000000"/>
                </a:solidFill>
                <a:latin typeface="Times New Roman"/>
                <a:ea typeface="Times New Roman"/>
              </a:endParaRPr>
            </a:p>
          </p:txBody>
        </p:sp>
        <p:sp>
          <p:nvSpPr>
            <p:cNvPr id="271" name="Rectangle 228"/>
            <p:cNvSpPr>
              <a:spLocks noChangeArrowheads="1"/>
            </p:cNvSpPr>
            <p:nvPr/>
          </p:nvSpPr>
          <p:spPr bwMode="auto">
            <a:xfrm>
              <a:off x="3751253" y="2150713"/>
              <a:ext cx="574615" cy="526387"/>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1066</a:t>
              </a:r>
              <a:endParaRPr lang="en-US" sz="1200" dirty="0">
                <a:solidFill>
                  <a:srgbClr val="000000"/>
                </a:solidFill>
                <a:latin typeface="Times New Roman"/>
                <a:ea typeface="Times New Roman"/>
              </a:endParaRPr>
            </a:p>
          </p:txBody>
        </p:sp>
        <p:cxnSp>
          <p:nvCxnSpPr>
            <p:cNvPr id="272" name="Straight Connector 229"/>
            <p:cNvCxnSpPr/>
            <p:nvPr/>
          </p:nvCxnSpPr>
          <p:spPr>
            <a:xfrm flipV="1">
              <a:off x="1701354" y="2631666"/>
              <a:ext cx="2355850" cy="1584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3" name="TextBox 230"/>
            <p:cNvSpPr txBox="1"/>
            <p:nvPr/>
          </p:nvSpPr>
          <p:spPr>
            <a:xfrm>
              <a:off x="1289437" y="4139767"/>
              <a:ext cx="379715" cy="276999"/>
            </a:xfrm>
            <a:prstGeom prst="rect">
              <a:avLst/>
            </a:prstGeom>
            <a:noFill/>
          </p:spPr>
          <p:txBody>
            <a:bodyPr wrap="none" rtlCol="0">
              <a:spAutoFit/>
            </a:bodyPr>
            <a:lstStyle/>
            <a:p>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DT </a:t>
              </a:r>
            </a:p>
          </p:txBody>
        </p:sp>
        <p:sp>
          <p:nvSpPr>
            <p:cNvPr id="274" name="TextBox 231"/>
            <p:cNvSpPr txBox="1"/>
            <p:nvPr/>
          </p:nvSpPr>
          <p:spPr>
            <a:xfrm>
              <a:off x="2696271" y="3635168"/>
              <a:ext cx="400437" cy="276999"/>
            </a:xfrm>
            <a:prstGeom prst="rect">
              <a:avLst/>
            </a:prstGeom>
            <a:noFill/>
          </p:spPr>
          <p:txBody>
            <a:bodyPr wrap="none" rtlCol="0">
              <a:spAutoFit/>
            </a:bodyPr>
            <a:lstStyle/>
            <a:p>
              <a:r>
                <a:rPr lang="en-US" sz="1200" b="1" dirty="0">
                  <a:solidFill>
                    <a:srgbClr val="FF0000"/>
                  </a:solidFill>
                  <a:latin typeface="Verdana" panose="020B0604030504040204" pitchFamily="34" charset="0"/>
                  <a:ea typeface="Verdana" panose="020B0604030504040204" pitchFamily="34" charset="0"/>
                  <a:cs typeface="Verdana" panose="020B0604030504040204" pitchFamily="34" charset="0"/>
                </a:rPr>
                <a:t>MP </a:t>
              </a:r>
            </a:p>
          </p:txBody>
        </p:sp>
        <p:sp>
          <p:nvSpPr>
            <p:cNvPr id="275" name="TextBox 232"/>
            <p:cNvSpPr txBox="1"/>
            <p:nvPr/>
          </p:nvSpPr>
          <p:spPr>
            <a:xfrm>
              <a:off x="1495228" y="3706879"/>
              <a:ext cx="417273" cy="446276"/>
            </a:xfrm>
            <a:prstGeom prst="rect">
              <a:avLst/>
            </a:prstGeom>
            <a:noFill/>
          </p:spPr>
          <p:txBody>
            <a:bodyPr wrap="none" rtlCol="0">
              <a:spAutoFit/>
            </a:bodyPr>
            <a:lstStyle/>
            <a:p>
              <a:r>
                <a:rPr lang="hu-HU" sz="1200" b="1" dirty="0">
                  <a:latin typeface="Times New Roman" panose="02020603050405020304" pitchFamily="18" charset="0"/>
                  <a:cs typeface="Times New Roman" panose="02020603050405020304" pitchFamily="18" charset="0"/>
                </a:rPr>
                <a:t>DDR</a:t>
              </a:r>
              <a:endParaRPr lang="hu-HU" sz="1100" b="1" dirty="0">
                <a:latin typeface="Times New Roman" panose="02020603050405020304" pitchFamily="18" charset="0"/>
                <a:cs typeface="Times New Roman" panose="02020603050405020304" pitchFamily="18" charset="0"/>
              </a:endParaRPr>
            </a:p>
            <a:p>
              <a:r>
                <a:rPr lang="hu-HU" sz="1100" b="1" dirty="0">
                  <a:latin typeface="Times New Roman" panose="02020603050405020304" pitchFamily="18" charset="0"/>
                  <a:cs typeface="Times New Roman" panose="02020603050405020304" pitchFamily="18" charset="0"/>
                </a:rPr>
                <a:t>266</a:t>
              </a:r>
              <a:endParaRPr lang="en-US" sz="1100" b="1" dirty="0">
                <a:latin typeface="Times New Roman" panose="02020603050405020304" pitchFamily="18" charset="0"/>
                <a:cs typeface="Times New Roman" panose="02020603050405020304" pitchFamily="18" charset="0"/>
              </a:endParaRPr>
            </a:p>
          </p:txBody>
        </p:sp>
        <p:cxnSp>
          <p:nvCxnSpPr>
            <p:cNvPr id="276" name="Egyenes összekötő nyíllal 4"/>
            <p:cNvCxnSpPr/>
            <p:nvPr/>
          </p:nvCxnSpPr>
          <p:spPr>
            <a:xfrm flipH="1" flipV="1">
              <a:off x="748296" y="1306948"/>
              <a:ext cx="61" cy="410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7" name="Egyenes összekötő 71"/>
            <p:cNvCxnSpPr/>
            <p:nvPr/>
          </p:nvCxnSpPr>
          <p:spPr>
            <a:xfrm rot="5400000">
              <a:off x="744348" y="2378857"/>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Szövegdoboz 52"/>
            <p:cNvSpPr txBox="1"/>
            <p:nvPr/>
          </p:nvSpPr>
          <p:spPr>
            <a:xfrm>
              <a:off x="127953" y="2299253"/>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1200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79" name="Szövegdoboz 47"/>
            <p:cNvSpPr txBox="1"/>
            <p:nvPr/>
          </p:nvSpPr>
          <p:spPr>
            <a:xfrm>
              <a:off x="118507" y="1659343"/>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280" name="Egyenes összekötő 54"/>
            <p:cNvCxnSpPr/>
            <p:nvPr/>
          </p:nvCxnSpPr>
          <p:spPr>
            <a:xfrm rot="5400000">
              <a:off x="740555" y="1735933"/>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7" name="Rectangle 286"/>
          <p:cNvSpPr>
            <a:spLocks noChangeArrowheads="1"/>
          </p:cNvSpPr>
          <p:nvPr/>
        </p:nvSpPr>
        <p:spPr bwMode="auto">
          <a:xfrm rot="19568227">
            <a:off x="1751700" y="3073367"/>
            <a:ext cx="1299657" cy="288000"/>
          </a:xfrm>
          <a:prstGeom prst="rect">
            <a:avLst/>
          </a:prstGeom>
          <a:solidFill>
            <a:srgbClr val="FFFFCC"/>
          </a:solidFill>
          <a:ln w="9525">
            <a:solidFill>
              <a:srgbClr val="FF0000"/>
            </a:solidFill>
            <a:miter lim="800000"/>
            <a:headEnd/>
            <a:tailEnd/>
          </a:ln>
          <a:extLst/>
        </p:spPr>
        <p:txBody>
          <a:bodyPr wrap="square" lIns="0" tIns="0" rIns="0" bIns="0" anchor="ctr">
            <a:noAutofit/>
          </a:bodyPr>
          <a:lstStyle/>
          <a:p>
            <a:pPr lvl="1" algn="ctr">
              <a:spcAft>
                <a:spcPts val="1200"/>
              </a:spcAft>
            </a:pPr>
            <a:endParaRPr lang="hu-HU" sz="1250" b="1" dirty="0" smtClean="0">
              <a:solidFill>
                <a:srgbClr val="E30500"/>
              </a:solidFill>
              <a:latin typeface="Times New Roman"/>
              <a:ea typeface="Times New Roman"/>
              <a:cs typeface="Times New Roman"/>
            </a:endParaRPr>
          </a:p>
          <a:p>
            <a:pPr lvl="1">
              <a:spcAft>
                <a:spcPts val="1200"/>
              </a:spcAft>
            </a:pPr>
            <a:r>
              <a:rPr lang="hu-HU" sz="1250" b="1" dirty="0" smtClean="0">
                <a:solidFill>
                  <a:srgbClr val="E30500"/>
                </a:solidFill>
                <a:latin typeface="Times New Roman"/>
                <a:ea typeface="Times New Roman"/>
                <a:cs typeface="Times New Roman"/>
              </a:rPr>
              <a:t>~ </a:t>
            </a:r>
            <a:r>
              <a:rPr lang="hu-HU" sz="1250" b="1" dirty="0">
                <a:solidFill>
                  <a:srgbClr val="E30500"/>
                </a:solidFill>
                <a:latin typeface="Times New Roman"/>
                <a:ea typeface="Times New Roman"/>
                <a:cs typeface="Times New Roman"/>
              </a:rPr>
              <a:t>2*/4</a:t>
            </a:r>
            <a:r>
              <a:rPr lang="en-US" sz="1250" b="1" dirty="0">
                <a:solidFill>
                  <a:srgbClr val="E30500"/>
                </a:solidFill>
                <a:latin typeface="Times New Roman"/>
                <a:ea typeface="Times New Roman"/>
                <a:cs typeface="Times New Roman"/>
              </a:rPr>
              <a:t> </a:t>
            </a:r>
            <a:r>
              <a:rPr lang="hu-HU" sz="1250" b="1" dirty="0">
                <a:solidFill>
                  <a:srgbClr val="E30500"/>
                </a:solidFill>
                <a:latin typeface="Times New Roman"/>
                <a:ea typeface="Times New Roman"/>
                <a:cs typeface="Times New Roman"/>
              </a:rPr>
              <a:t>years</a:t>
            </a:r>
            <a:endParaRPr lang="en-US" sz="1250" dirty="0">
              <a:solidFill>
                <a:srgbClr val="000000"/>
              </a:solidFill>
              <a:latin typeface="Times New Roman"/>
              <a:ea typeface="Times New Roman"/>
            </a:endParaRPr>
          </a:p>
          <a:p>
            <a:pPr lvl="1" algn="ctr">
              <a:spcAft>
                <a:spcPts val="1200"/>
              </a:spcAft>
            </a:pPr>
            <a:endParaRPr lang="en-US" sz="1250" dirty="0">
              <a:solidFill>
                <a:srgbClr val="000000"/>
              </a:solidFill>
              <a:latin typeface="Times New Roman"/>
              <a:ea typeface="Times New Roman"/>
            </a:endParaRPr>
          </a:p>
        </p:txBody>
      </p:sp>
      <p:sp>
        <p:nvSpPr>
          <p:cNvPr id="288" name="TextBox 287"/>
          <p:cNvSpPr txBox="1"/>
          <p:nvPr/>
        </p:nvSpPr>
        <p:spPr>
          <a:xfrm>
            <a:off x="190500" y="636423"/>
            <a:ext cx="7576113" cy="307777"/>
          </a:xfrm>
          <a:prstGeom prst="rect">
            <a:avLst/>
          </a:prstGeom>
          <a:noFill/>
        </p:spPr>
        <p:txBody>
          <a:bodyPr wrap="none" rtlCol="0">
            <a:spAutoFit/>
          </a:bodyPr>
          <a:lstStyle/>
          <a:p>
            <a:r>
              <a:rPr lang="hu-HU" sz="1400" b="1" dirty="0" smtClean="0">
                <a:solidFill>
                  <a:schemeClr val="accent6"/>
                </a:solidFill>
                <a:latin typeface="+mj-lt"/>
              </a:rPr>
              <a:t>The rate of rising memory transfer rates in Intel's DT and MP platforms</a:t>
            </a:r>
            <a:endParaRPr lang="en-US" sz="1400" b="1" dirty="0">
              <a:solidFill>
                <a:schemeClr val="accent6"/>
              </a:solidFill>
              <a:latin typeface="+mj-lt"/>
            </a:endParaRPr>
          </a:p>
        </p:txBody>
      </p:sp>
      <p:sp>
        <p:nvSpPr>
          <p:cNvPr id="97"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(16)</a:t>
            </a:r>
            <a:endParaRPr lang="en-US" altLang="en-US" dirty="0"/>
          </a:p>
        </p:txBody>
      </p:sp>
    </p:spTree>
    <p:extLst>
      <p:ext uri="{BB962C8B-B14F-4D97-AF65-F5344CB8AC3E}">
        <p14:creationId xmlns:p14="http://schemas.microsoft.com/office/powerpoint/2010/main" val="28192137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085" y="637290"/>
            <a:ext cx="7351693" cy="307777"/>
          </a:xfrm>
          <a:prstGeom prst="rect">
            <a:avLst/>
          </a:prstGeom>
          <a:noFill/>
        </p:spPr>
        <p:txBody>
          <a:bodyPr wrap="none" rtlCol="0">
            <a:spAutoFit/>
          </a:bodyPr>
          <a:lstStyle/>
          <a:p>
            <a:r>
              <a:rPr lang="hu-HU" sz="1400" b="1" dirty="0" smtClean="0">
                <a:solidFill>
                  <a:schemeClr val="accent6"/>
                </a:solidFill>
                <a:latin typeface="+mj-lt"/>
              </a:rPr>
              <a:t>Aftermath of the fact that memory speeds rise slower than core counts</a:t>
            </a:r>
            <a:endParaRPr lang="en-US" sz="1400" b="1" dirty="0">
              <a:solidFill>
                <a:schemeClr val="accent6"/>
              </a:solidFill>
              <a:latin typeface="+mj-lt"/>
            </a:endParaRPr>
          </a:p>
        </p:txBody>
      </p:sp>
      <p:sp>
        <p:nvSpPr>
          <p:cNvPr id="4" name="TextBox 3"/>
          <p:cNvSpPr txBox="1"/>
          <p:nvPr/>
        </p:nvSpPr>
        <p:spPr>
          <a:xfrm>
            <a:off x="393121" y="1016720"/>
            <a:ext cx="8946745" cy="3200876"/>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latin typeface="+mj-lt"/>
              </a:rPr>
              <a:t>In servers </a:t>
            </a:r>
            <a:r>
              <a:rPr lang="hu-HU" sz="1400" dirty="0" smtClean="0">
                <a:solidFill>
                  <a:srgbClr val="FF0000"/>
                </a:solidFill>
                <a:latin typeface="+mj-lt"/>
              </a:rPr>
              <a:t>core counts rise as fast as technology allows but memory speeds increase</a:t>
            </a:r>
          </a:p>
          <a:p>
            <a:pPr>
              <a:spcAft>
                <a:spcPts val="600"/>
              </a:spcAft>
            </a:pPr>
            <a:r>
              <a:rPr lang="hu-HU" sz="1400" dirty="0">
                <a:solidFill>
                  <a:srgbClr val="FF0000"/>
                </a:solidFill>
                <a:latin typeface="+mj-lt"/>
              </a:rPr>
              <a:t> </a:t>
            </a:r>
            <a:r>
              <a:rPr lang="hu-HU" sz="1400" dirty="0" smtClean="0">
                <a:solidFill>
                  <a:srgbClr val="FF0000"/>
                </a:solidFill>
                <a:latin typeface="+mj-lt"/>
              </a:rPr>
              <a:t>      at a slower rate</a:t>
            </a:r>
            <a:r>
              <a:rPr lang="hu-HU" sz="1400" dirty="0" smtClean="0">
                <a:latin typeface="+mj-lt"/>
              </a:rPr>
              <a:t>, as seen in the Figures before.</a:t>
            </a:r>
          </a:p>
          <a:p>
            <a:pPr marL="285750" indent="-285750">
              <a:buFont typeface="Arial" panose="020B0604020202020204" pitchFamily="34" charset="0"/>
              <a:buChar char="•"/>
            </a:pPr>
            <a:r>
              <a:rPr lang="hu-HU" sz="1400" dirty="0" smtClean="0">
                <a:latin typeface="+mj-lt"/>
              </a:rPr>
              <a:t>On the other hand </a:t>
            </a:r>
            <a:r>
              <a:rPr lang="hu-HU" sz="1400" dirty="0" smtClean="0">
                <a:solidFill>
                  <a:srgbClr val="0070C0"/>
                </a:solidFill>
                <a:latin typeface="+mj-lt"/>
              </a:rPr>
              <a:t>to avoid memory bandwidth bottlenecks </a:t>
            </a:r>
            <a:r>
              <a:rPr lang="hu-HU" sz="1400" dirty="0" smtClean="0">
                <a:solidFill>
                  <a:srgbClr val="FF0000"/>
                </a:solidFill>
                <a:latin typeface="+mj-lt"/>
              </a:rPr>
              <a:t>multicores need proportionally</a:t>
            </a:r>
          </a:p>
          <a:p>
            <a:r>
              <a:rPr lang="hu-HU" sz="1400" dirty="0">
                <a:solidFill>
                  <a:srgbClr val="FF0000"/>
                </a:solidFill>
                <a:latin typeface="+mj-lt"/>
              </a:rPr>
              <a:t> </a:t>
            </a:r>
            <a:r>
              <a:rPr lang="hu-HU" sz="1400" dirty="0" smtClean="0">
                <a:solidFill>
                  <a:srgbClr val="FF0000"/>
                </a:solidFill>
                <a:latin typeface="+mj-lt"/>
              </a:rPr>
              <a:t>      more bandwidth than single core processors</a:t>
            </a:r>
            <a:r>
              <a:rPr lang="hu-HU" sz="1400" dirty="0" smtClean="0">
                <a:latin typeface="+mj-lt"/>
              </a:rPr>
              <a:t>, i.e. an 8-core processor needs 8-times more</a:t>
            </a:r>
          </a:p>
          <a:p>
            <a:pPr>
              <a:spcAft>
                <a:spcPts val="600"/>
              </a:spcAft>
            </a:pPr>
            <a:r>
              <a:rPr lang="hu-HU" sz="1400" dirty="0" smtClean="0">
                <a:latin typeface="+mj-lt"/>
              </a:rPr>
              <a:t>       bandwidth than a single core processor.</a:t>
            </a:r>
          </a:p>
          <a:p>
            <a:pPr marL="285750" indent="-285750">
              <a:buFont typeface="Arial" panose="020B0604020202020204" pitchFamily="34" charset="0"/>
              <a:buChar char="•"/>
            </a:pPr>
            <a:r>
              <a:rPr lang="hu-HU" sz="1400" dirty="0" smtClean="0">
                <a:latin typeface="+mj-lt"/>
              </a:rPr>
              <a:t>It can be shown that i</a:t>
            </a:r>
            <a:r>
              <a:rPr lang="hu-HU" sz="1400" dirty="0" smtClean="0">
                <a:solidFill>
                  <a:srgbClr val="0070C0"/>
                </a:solidFill>
                <a:latin typeface="+mj-lt"/>
              </a:rPr>
              <a:t>n multicore servers while in subsequent generations both core counts</a:t>
            </a:r>
          </a:p>
          <a:p>
            <a:r>
              <a:rPr lang="hu-HU" sz="1400" dirty="0">
                <a:solidFill>
                  <a:srgbClr val="0070C0"/>
                </a:solidFill>
                <a:latin typeface="+mj-lt"/>
              </a:rPr>
              <a:t> </a:t>
            </a:r>
            <a:r>
              <a:rPr lang="hu-HU" sz="1400" dirty="0" smtClean="0">
                <a:solidFill>
                  <a:srgbClr val="0070C0"/>
                </a:solidFill>
                <a:latin typeface="+mj-lt"/>
              </a:rPr>
              <a:t>      and memory speeds rise, albeit at different rates, </a:t>
            </a:r>
            <a:r>
              <a:rPr lang="hu-HU" sz="1400" dirty="0" smtClean="0">
                <a:solidFill>
                  <a:srgbClr val="FF0000"/>
                </a:solidFill>
                <a:latin typeface="+mj-lt"/>
              </a:rPr>
              <a:t>the number of memory channels needed</a:t>
            </a:r>
          </a:p>
          <a:p>
            <a:r>
              <a:rPr lang="hu-HU" sz="1400" dirty="0">
                <a:solidFill>
                  <a:srgbClr val="FF0000"/>
                </a:solidFill>
                <a:latin typeface="+mj-lt"/>
              </a:rPr>
              <a:t> </a:t>
            </a:r>
            <a:r>
              <a:rPr lang="hu-HU" sz="1400" dirty="0" smtClean="0">
                <a:solidFill>
                  <a:srgbClr val="FF0000"/>
                </a:solidFill>
                <a:latin typeface="+mj-lt"/>
              </a:rPr>
              <a:t>      for providing the same per core memory bandwidth as a baseline design is proportional </a:t>
            </a:r>
          </a:p>
          <a:p>
            <a:pPr>
              <a:spcAft>
                <a:spcPts val="600"/>
              </a:spcAft>
            </a:pPr>
            <a:r>
              <a:rPr lang="hu-HU" sz="1400" dirty="0">
                <a:solidFill>
                  <a:srgbClr val="FF0000"/>
                </a:solidFill>
                <a:latin typeface="+mj-lt"/>
              </a:rPr>
              <a:t> </a:t>
            </a:r>
            <a:r>
              <a:rPr lang="hu-HU" sz="1400" dirty="0" smtClean="0">
                <a:solidFill>
                  <a:srgbClr val="FF0000"/>
                </a:solidFill>
                <a:latin typeface="+mj-lt"/>
              </a:rPr>
              <a:t>      with the square root of the core count.</a:t>
            </a:r>
          </a:p>
          <a:p>
            <a:r>
              <a:rPr lang="hu-HU" sz="1400" dirty="0">
                <a:solidFill>
                  <a:srgbClr val="FF0000"/>
                </a:solidFill>
                <a:latin typeface="+mj-lt"/>
              </a:rPr>
              <a:t> </a:t>
            </a:r>
            <a:r>
              <a:rPr lang="hu-HU" sz="1400" dirty="0" smtClean="0">
                <a:solidFill>
                  <a:srgbClr val="FF0000"/>
                </a:solidFill>
                <a:latin typeface="+mj-lt"/>
              </a:rPr>
              <a:t>  </a:t>
            </a:r>
            <a:r>
              <a:rPr lang="hu-HU" sz="1400" dirty="0" smtClean="0">
                <a:solidFill>
                  <a:srgbClr val="0070C0"/>
                </a:solidFill>
                <a:latin typeface="+mj-lt"/>
              </a:rPr>
              <a:t> </a:t>
            </a:r>
            <a:r>
              <a:rPr lang="hu-HU" sz="1400" dirty="0" smtClean="0">
                <a:latin typeface="+mj-lt"/>
              </a:rPr>
              <a:t>It means that </a:t>
            </a:r>
            <a:r>
              <a:rPr lang="hu-HU" sz="1400" dirty="0" smtClean="0">
                <a:solidFill>
                  <a:srgbClr val="0070C0"/>
                </a:solidFill>
                <a:latin typeface="+mj-lt"/>
              </a:rPr>
              <a:t>doubling core counts </a:t>
            </a:r>
            <a:r>
              <a:rPr lang="hu-HU" sz="1400" dirty="0" smtClean="0">
                <a:latin typeface="+mj-lt"/>
              </a:rPr>
              <a:t>in a baseline design </a:t>
            </a:r>
            <a:r>
              <a:rPr lang="hu-HU" sz="1400" dirty="0" smtClean="0">
                <a:solidFill>
                  <a:srgbClr val="0070C0"/>
                </a:solidFill>
                <a:latin typeface="+mj-lt"/>
              </a:rPr>
              <a:t>requires approximately </a:t>
            </a:r>
            <a:r>
              <a:rPr lang="hu-HU" sz="1400" dirty="0" smtClean="0">
                <a:solidFill>
                  <a:srgbClr val="0070C0"/>
                </a:solidFill>
              </a:rPr>
              <a:t>√2 times more</a:t>
            </a:r>
          </a:p>
          <a:p>
            <a:pPr>
              <a:spcAft>
                <a:spcPts val="600"/>
              </a:spcAft>
            </a:pPr>
            <a:r>
              <a:rPr lang="hu-HU" sz="1400" dirty="0">
                <a:solidFill>
                  <a:srgbClr val="0070C0"/>
                </a:solidFill>
                <a:latin typeface="+mj-lt"/>
              </a:rPr>
              <a:t> </a:t>
            </a:r>
            <a:r>
              <a:rPr lang="hu-HU" sz="1400" dirty="0" smtClean="0">
                <a:solidFill>
                  <a:srgbClr val="0070C0"/>
                </a:solidFill>
                <a:latin typeface="+mj-lt"/>
              </a:rPr>
              <a:t>      memory channels </a:t>
            </a:r>
            <a:r>
              <a:rPr lang="hu-HU" sz="1400" dirty="0" smtClean="0">
                <a:latin typeface="+mj-lt"/>
              </a:rPr>
              <a:t>related to the baseline design.</a:t>
            </a:r>
          </a:p>
          <a:p>
            <a:pPr marL="285750" indent="-285750">
              <a:buFont typeface="Arial" panose="020B0604020202020204" pitchFamily="34" charset="0"/>
              <a:buChar char="•"/>
            </a:pPr>
            <a:r>
              <a:rPr lang="hu-HU" sz="1400" dirty="0" smtClean="0">
                <a:latin typeface="+mj-lt"/>
              </a:rPr>
              <a:t>As a consequence, </a:t>
            </a:r>
            <a:r>
              <a:rPr lang="hu-HU" sz="1400" dirty="0" smtClean="0">
                <a:solidFill>
                  <a:srgbClr val="0070C0"/>
                </a:solidFill>
                <a:latin typeface="+mj-lt"/>
              </a:rPr>
              <a:t>designing the memory subsystem of multicore servers with ever raising</a:t>
            </a:r>
          </a:p>
          <a:p>
            <a:r>
              <a:rPr lang="hu-HU" sz="1400" dirty="0">
                <a:solidFill>
                  <a:srgbClr val="0070C0"/>
                </a:solidFill>
                <a:latin typeface="+mj-lt"/>
              </a:rPr>
              <a:t> </a:t>
            </a:r>
            <a:r>
              <a:rPr lang="hu-HU" sz="1400" dirty="0" smtClean="0">
                <a:solidFill>
                  <a:srgbClr val="0070C0"/>
                </a:solidFill>
                <a:latin typeface="+mj-lt"/>
              </a:rPr>
              <a:t>      core counts is a sensitive and intricate issue</a:t>
            </a:r>
            <a:r>
              <a:rPr lang="hu-HU" sz="1400" dirty="0" smtClean="0">
                <a:latin typeface="+mj-lt"/>
              </a:rPr>
              <a:t>, as discussed in a related Chapter.</a:t>
            </a:r>
            <a:endParaRPr lang="en-US" sz="1400" dirty="0">
              <a:latin typeface="+mj-lt"/>
            </a:endParaRPr>
          </a:p>
        </p:txBody>
      </p:sp>
      <p:sp>
        <p:nvSpPr>
          <p:cNvPr id="5"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(17)</a:t>
            </a:r>
            <a:endParaRPr lang="en-US" altLang="en-US" dirty="0"/>
          </a:p>
        </p:txBody>
      </p:sp>
    </p:spTree>
    <p:extLst>
      <p:ext uri="{BB962C8B-B14F-4D97-AF65-F5344CB8AC3E}">
        <p14:creationId xmlns:p14="http://schemas.microsoft.com/office/powerpoint/2010/main" val="267996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 calcmode="lin" valueType="num">
                                      <p:cBhvr additive="base">
                                        <p:cTn id="4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10" end="10"/>
                                            </p:txEl>
                                          </p:spTgt>
                                        </p:tgtEl>
                                        <p:attrNameLst>
                                          <p:attrName>style.visibility</p:attrName>
                                        </p:attrNameLst>
                                      </p:cBhvr>
                                      <p:to>
                                        <p:strVal val="visible"/>
                                      </p:to>
                                    </p:set>
                                    <p:anim calcmode="lin" valueType="num">
                                      <p:cBhvr additive="base">
                                        <p:cTn id="5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11" end="11"/>
                                            </p:txEl>
                                          </p:spTgt>
                                        </p:tgtEl>
                                        <p:attrNameLst>
                                          <p:attrName>style.visibility</p:attrName>
                                        </p:attrNameLst>
                                      </p:cBhvr>
                                      <p:to>
                                        <p:strVal val="visible"/>
                                      </p:to>
                                    </p:set>
                                    <p:anim calcmode="lin" valueType="num">
                                      <p:cBhvr additive="base">
                                        <p:cTn id="5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
                                            <p:txEl>
                                              <p:pRg st="12" end="12"/>
                                            </p:txEl>
                                          </p:spTgt>
                                        </p:tgtEl>
                                        <p:attrNameLst>
                                          <p:attrName>style.visibility</p:attrName>
                                        </p:attrNameLst>
                                      </p:cBhvr>
                                      <p:to>
                                        <p:strVal val="visible"/>
                                      </p:to>
                                    </p:set>
                                    <p:anim calcmode="lin" valueType="num">
                                      <p:cBhvr additive="base">
                                        <p:cTn id="6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83165" y="1493785"/>
            <a:ext cx="74052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3</a:t>
            </a:r>
            <a:r>
              <a:rPr lang="en-US" altLang="en-US" sz="2000" dirty="0" smtClean="0">
                <a:solidFill>
                  <a:srgbClr val="FFFFFF"/>
                </a:solidFill>
                <a:cs typeface="Arial" charset="0"/>
              </a:rPr>
              <a:t>.</a:t>
            </a:r>
            <a:r>
              <a:rPr lang="hu-HU" altLang="en-US" sz="2000" dirty="0" smtClean="0">
                <a:solidFill>
                  <a:srgbClr val="FFFFFF"/>
                </a:solidFill>
                <a:cs typeface="Arial" charset="0"/>
              </a:rPr>
              <a:t> Brief introduction to MOSFET transistors</a:t>
            </a:r>
            <a:endParaRPr lang="en-US" altLang="en-US" sz="2000" dirty="0">
              <a:solidFill>
                <a:srgbClr val="FFFFFF"/>
              </a:solidFill>
              <a:cs typeface="Arial" charset="0"/>
            </a:endParaRPr>
          </a:p>
        </p:txBody>
      </p:sp>
      <p:sp>
        <p:nvSpPr>
          <p:cNvPr id="2" name="TextBox 1"/>
          <p:cNvSpPr txBox="1"/>
          <p:nvPr/>
        </p:nvSpPr>
        <p:spPr>
          <a:xfrm>
            <a:off x="3246297" y="2618910"/>
            <a:ext cx="2783134" cy="353943"/>
          </a:xfrm>
          <a:prstGeom prst="rect">
            <a:avLst/>
          </a:prstGeom>
          <a:noFill/>
        </p:spPr>
        <p:txBody>
          <a:bodyPr wrap="none" rtlCol="0">
            <a:spAutoFit/>
          </a:bodyPr>
          <a:lstStyle/>
          <a:p>
            <a:r>
              <a:rPr lang="hu-HU" sz="1700" dirty="0" smtClean="0">
                <a:solidFill>
                  <a:schemeClr val="bg1"/>
                </a:solidFill>
              </a:rPr>
              <a:t>It will not be discussed.</a:t>
            </a:r>
            <a:endParaRPr lang="en-US" sz="1700" dirty="0">
              <a:solidFill>
                <a:schemeClr val="bg1"/>
              </a:solidFill>
            </a:endParaRPr>
          </a:p>
        </p:txBody>
      </p:sp>
    </p:spTree>
    <p:extLst>
      <p:ext uri="{BB962C8B-B14F-4D97-AF65-F5344CB8AC3E}">
        <p14:creationId xmlns:p14="http://schemas.microsoft.com/office/powerpoint/2010/main" val="17978591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u-HU" dirty="0" smtClean="0"/>
              <a:t>3. </a:t>
            </a:r>
            <a:r>
              <a:rPr lang="en-US" dirty="0" smtClean="0"/>
              <a:t>Brief introduction to MOSFET transistors </a:t>
            </a:r>
            <a:r>
              <a:rPr lang="hu-HU" dirty="0" smtClean="0"/>
              <a:t>(1)</a:t>
            </a:r>
            <a:endParaRPr lang="en-US" dirty="0"/>
          </a:p>
        </p:txBody>
      </p:sp>
      <p:sp>
        <p:nvSpPr>
          <p:cNvPr id="5" name="Rectangle 4"/>
          <p:cNvSpPr/>
          <p:nvPr/>
        </p:nvSpPr>
        <p:spPr>
          <a:xfrm>
            <a:off x="196720" y="638690"/>
            <a:ext cx="5481355" cy="307777"/>
          </a:xfrm>
          <a:prstGeom prst="rect">
            <a:avLst/>
          </a:prstGeom>
        </p:spPr>
        <p:txBody>
          <a:bodyPr wrap="square">
            <a:spAutoFit/>
          </a:bodyPr>
          <a:lstStyle/>
          <a:p>
            <a:r>
              <a:rPr lang="hu-HU" sz="1400" b="1" dirty="0" smtClean="0">
                <a:solidFill>
                  <a:schemeClr val="accent6"/>
                </a:solidFill>
              </a:rPr>
              <a:t>3</a:t>
            </a:r>
            <a:r>
              <a:rPr lang="en-US" sz="1400" b="1" dirty="0" smtClean="0">
                <a:solidFill>
                  <a:schemeClr val="accent6"/>
                </a:solidFill>
              </a:rPr>
              <a:t>. </a:t>
            </a:r>
            <a:r>
              <a:rPr lang="hu-HU" sz="1400" b="1" dirty="0" smtClean="0">
                <a:solidFill>
                  <a:schemeClr val="accent6"/>
                </a:solidFill>
              </a:rPr>
              <a:t>Brief i</a:t>
            </a:r>
            <a:r>
              <a:rPr lang="en-US" sz="1400" b="1" dirty="0" err="1" smtClean="0">
                <a:solidFill>
                  <a:schemeClr val="accent6"/>
                </a:solidFill>
              </a:rPr>
              <a:t>ntroduction</a:t>
            </a:r>
            <a:r>
              <a:rPr lang="en-US" sz="1400" b="1" dirty="0" smtClean="0">
                <a:solidFill>
                  <a:schemeClr val="accent6"/>
                </a:solidFill>
              </a:rPr>
              <a:t> </a:t>
            </a:r>
            <a:r>
              <a:rPr lang="en-US" sz="1400" b="1" dirty="0">
                <a:solidFill>
                  <a:schemeClr val="accent6"/>
                </a:solidFill>
              </a:rPr>
              <a:t>to MOSFET transistors</a:t>
            </a:r>
          </a:p>
        </p:txBody>
      </p:sp>
      <p:sp>
        <p:nvSpPr>
          <p:cNvPr id="6" name="TextBox 5"/>
          <p:cNvSpPr txBox="1"/>
          <p:nvPr/>
        </p:nvSpPr>
        <p:spPr>
          <a:xfrm>
            <a:off x="250639" y="998730"/>
            <a:ext cx="5780044" cy="600164"/>
          </a:xfrm>
          <a:prstGeom prst="rect">
            <a:avLst/>
          </a:prstGeom>
          <a:noFill/>
        </p:spPr>
        <p:txBody>
          <a:bodyPr wrap="none" rtlCol="0">
            <a:spAutoFit/>
          </a:bodyPr>
          <a:lstStyle/>
          <a:p>
            <a:pPr marL="285750" indent="-285750">
              <a:spcAft>
                <a:spcPts val="600"/>
              </a:spcAft>
              <a:buClr>
                <a:schemeClr val="tx1"/>
              </a:buClr>
              <a:buFont typeface="Arial" panose="020B0604020202020204" pitchFamily="34" charset="0"/>
              <a:buChar char="•"/>
            </a:pPr>
            <a:r>
              <a:rPr lang="hu-HU" sz="1400" dirty="0" smtClean="0">
                <a:solidFill>
                  <a:srgbClr val="FF0000"/>
                </a:solidFill>
              </a:rPr>
              <a:t>MOSFET</a:t>
            </a:r>
            <a:r>
              <a:rPr lang="hu-HU" sz="1400" dirty="0" smtClean="0"/>
              <a:t>: </a:t>
            </a:r>
            <a:r>
              <a:rPr lang="hu-HU" sz="1400" dirty="0" smtClean="0">
                <a:solidFill>
                  <a:srgbClr val="0070C0"/>
                </a:solidFill>
              </a:rPr>
              <a:t>Metal-OXid-Semiconductor Field-Effect Transistor</a:t>
            </a:r>
          </a:p>
          <a:p>
            <a:pPr marL="285750" indent="-285750">
              <a:buFont typeface="Arial" panose="020B0604020202020204" pitchFamily="34" charset="0"/>
              <a:buChar char="•"/>
            </a:pPr>
            <a:r>
              <a:rPr lang="hu-HU" sz="1400" dirty="0" smtClean="0"/>
              <a:t>MOSFET is often </a:t>
            </a:r>
            <a:r>
              <a:rPr lang="hu-HU" sz="1400" dirty="0" smtClean="0">
                <a:solidFill>
                  <a:srgbClr val="0070C0"/>
                </a:solidFill>
              </a:rPr>
              <a:t>abreviated as </a:t>
            </a:r>
            <a:r>
              <a:rPr lang="hu-HU" sz="1400" dirty="0" smtClean="0">
                <a:solidFill>
                  <a:srgbClr val="FF0000"/>
                </a:solidFill>
              </a:rPr>
              <a:t>MOS</a:t>
            </a:r>
            <a:r>
              <a:rPr lang="hu-HU" sz="1400" dirty="0" smtClean="0"/>
              <a:t>.</a:t>
            </a:r>
            <a:endParaRPr lang="en-US" sz="1400" dirty="0"/>
          </a:p>
        </p:txBody>
      </p:sp>
      <p:sp>
        <p:nvSpPr>
          <p:cNvPr id="7" name="Text Box 6"/>
          <p:cNvSpPr txBox="1">
            <a:spLocks noChangeArrowheads="1"/>
          </p:cNvSpPr>
          <p:nvPr/>
        </p:nvSpPr>
        <p:spPr bwMode="auto">
          <a:xfrm>
            <a:off x="5598126" y="3676672"/>
            <a:ext cx="179408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sz="1300" b="1" dirty="0" smtClean="0">
                <a:solidFill>
                  <a:srgbClr val="000000"/>
                </a:solidFill>
              </a:rPr>
              <a:t>pMOS transistors</a:t>
            </a:r>
            <a:endParaRPr lang="en-US" sz="1300" b="1" dirty="0">
              <a:solidFill>
                <a:srgbClr val="000000"/>
              </a:solidFill>
            </a:endParaRPr>
          </a:p>
        </p:txBody>
      </p:sp>
      <p:sp>
        <p:nvSpPr>
          <p:cNvPr id="8" name="Line 9"/>
          <p:cNvSpPr>
            <a:spLocks noChangeShapeType="1"/>
          </p:cNvSpPr>
          <p:nvPr/>
        </p:nvSpPr>
        <p:spPr bwMode="auto">
          <a:xfrm>
            <a:off x="4320705" y="3163909"/>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dirty="0">
              <a:solidFill>
                <a:srgbClr val="000000"/>
              </a:solidFill>
              <a:latin typeface="Verdana" pitchFamily="34" charset="0"/>
            </a:endParaRPr>
          </a:p>
        </p:txBody>
      </p:sp>
      <p:sp>
        <p:nvSpPr>
          <p:cNvPr id="9" name="Text Box 13"/>
          <p:cNvSpPr txBox="1">
            <a:spLocks noChangeArrowheads="1"/>
          </p:cNvSpPr>
          <p:nvPr/>
        </p:nvSpPr>
        <p:spPr bwMode="auto">
          <a:xfrm>
            <a:off x="3291850" y="2827380"/>
            <a:ext cx="191430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dirty="0" smtClean="0">
                <a:solidFill>
                  <a:srgbClr val="000000"/>
                </a:solidFill>
              </a:rPr>
              <a:t>M</a:t>
            </a:r>
            <a:r>
              <a:rPr lang="hu-HU" sz="1300" b="1" dirty="0" smtClean="0">
                <a:solidFill>
                  <a:srgbClr val="000000"/>
                </a:solidFill>
              </a:rPr>
              <a:t>OSFET transitors</a:t>
            </a:r>
            <a:endParaRPr lang="en-US" sz="1300" b="1" dirty="0">
              <a:solidFill>
                <a:srgbClr val="000000"/>
              </a:solidFill>
            </a:endParaRPr>
          </a:p>
        </p:txBody>
      </p:sp>
      <p:sp>
        <p:nvSpPr>
          <p:cNvPr id="10" name="Text Box 5"/>
          <p:cNvSpPr txBox="1">
            <a:spLocks noChangeArrowheads="1"/>
          </p:cNvSpPr>
          <p:nvPr/>
        </p:nvSpPr>
        <p:spPr bwMode="auto">
          <a:xfrm>
            <a:off x="1267356" y="3676672"/>
            <a:ext cx="179568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sz="1300" b="1" dirty="0" smtClean="0">
                <a:solidFill>
                  <a:srgbClr val="000000"/>
                </a:solidFill>
              </a:rPr>
              <a:t>nMOS transistors</a:t>
            </a:r>
            <a:endParaRPr lang="en-US" sz="1300" b="1" dirty="0">
              <a:solidFill>
                <a:srgbClr val="000000"/>
              </a:solidFill>
            </a:endParaRPr>
          </a:p>
        </p:txBody>
      </p:sp>
      <p:cxnSp>
        <p:nvCxnSpPr>
          <p:cNvPr id="11" name="Straight Connector 10"/>
          <p:cNvCxnSpPr/>
          <p:nvPr/>
        </p:nvCxnSpPr>
        <p:spPr>
          <a:xfrm flipH="1">
            <a:off x="2135243" y="3404620"/>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28413" y="3404620"/>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3"/>
          <p:cNvSpPr>
            <a:spLocks noChangeArrowheads="1"/>
          </p:cNvSpPr>
          <p:nvPr/>
        </p:nvSpPr>
        <p:spPr bwMode="auto">
          <a:xfrm>
            <a:off x="2110395" y="3570142"/>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dirty="0">
              <a:solidFill>
                <a:srgbClr val="000000"/>
              </a:solidFill>
              <a:latin typeface="Verdana" pitchFamily="34" charset="0"/>
            </a:endParaRPr>
          </a:p>
        </p:txBody>
      </p:sp>
      <p:sp>
        <p:nvSpPr>
          <p:cNvPr id="14" name="Oval 13"/>
          <p:cNvSpPr>
            <a:spLocks noChangeArrowheads="1"/>
          </p:cNvSpPr>
          <p:nvPr/>
        </p:nvSpPr>
        <p:spPr bwMode="auto">
          <a:xfrm>
            <a:off x="6493007" y="3560784"/>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dirty="0">
              <a:solidFill>
                <a:srgbClr val="000000"/>
              </a:solidFill>
              <a:latin typeface="Verdana" pitchFamily="34" charset="0"/>
            </a:endParaRPr>
          </a:p>
        </p:txBody>
      </p:sp>
      <p:sp>
        <p:nvSpPr>
          <p:cNvPr id="15" name="TextBox 14"/>
          <p:cNvSpPr txBox="1"/>
          <p:nvPr/>
        </p:nvSpPr>
        <p:spPr>
          <a:xfrm>
            <a:off x="250639" y="1628800"/>
            <a:ext cx="8820684" cy="1031051"/>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For simplicity, we consider only </a:t>
            </a:r>
            <a:r>
              <a:rPr lang="hu-HU" sz="1400" dirty="0" smtClean="0">
                <a:solidFill>
                  <a:srgbClr val="FF0000"/>
                </a:solidFill>
              </a:rPr>
              <a:t>enhancement mode MOS transistors</a:t>
            </a:r>
            <a:r>
              <a:rPr lang="hu-HU" sz="1400" dirty="0" smtClean="0"/>
              <a:t>, as these devices are</a:t>
            </a:r>
          </a:p>
          <a:p>
            <a:pPr>
              <a:spcAft>
                <a:spcPts val="600"/>
              </a:spcAft>
            </a:pPr>
            <a:r>
              <a:rPr lang="hu-HU" sz="1400" dirty="0"/>
              <a:t> </a:t>
            </a:r>
            <a:r>
              <a:rPr lang="hu-HU" sz="1400" dirty="0" smtClean="0"/>
              <a:t>      </a:t>
            </a:r>
            <a:r>
              <a:rPr lang="hu-HU" sz="1400" dirty="0" smtClean="0">
                <a:solidFill>
                  <a:srgbClr val="0070C0"/>
                </a:solidFill>
              </a:rPr>
              <a:t>the most common building elements of microprocessors</a:t>
            </a:r>
            <a:r>
              <a:rPr lang="hu-HU" sz="1400" dirty="0" smtClean="0"/>
              <a:t>.</a:t>
            </a:r>
          </a:p>
          <a:p>
            <a:r>
              <a:rPr lang="hu-HU" sz="1400" dirty="0" smtClean="0"/>
              <a:t>    </a:t>
            </a:r>
            <a:r>
              <a:rPr lang="hu-HU" sz="1400" dirty="0" smtClean="0">
                <a:solidFill>
                  <a:srgbClr val="FF0000"/>
                </a:solidFill>
              </a:rPr>
              <a:t>Enhancement mode MOS transistors </a:t>
            </a:r>
            <a:r>
              <a:rPr lang="hu-HU" sz="1400" dirty="0" smtClean="0"/>
              <a:t>are </a:t>
            </a:r>
            <a:r>
              <a:rPr lang="hu-HU" sz="1400" dirty="0" smtClean="0">
                <a:solidFill>
                  <a:srgbClr val="0070C0"/>
                </a:solidFill>
              </a:rPr>
              <a:t>off when the gate-source voltage is zero </a:t>
            </a:r>
            <a:r>
              <a:rPr lang="hu-HU" sz="1400" dirty="0" smtClean="0"/>
              <a:t>and will be</a:t>
            </a:r>
          </a:p>
          <a:p>
            <a:r>
              <a:rPr lang="hu-HU" sz="1400" dirty="0"/>
              <a:t> </a:t>
            </a:r>
            <a:r>
              <a:rPr lang="hu-HU" sz="1400" dirty="0" smtClean="0"/>
              <a:t>     </a:t>
            </a:r>
            <a:r>
              <a:rPr lang="hu-HU" sz="1400" dirty="0" smtClean="0">
                <a:solidFill>
                  <a:srgbClr val="0070C0"/>
                </a:solidFill>
              </a:rPr>
              <a:t>turned on for appropriate positive values of the gate-source input voltage</a:t>
            </a:r>
            <a:r>
              <a:rPr lang="hu-HU" sz="1400" dirty="0" smtClean="0"/>
              <a:t>. </a:t>
            </a:r>
            <a:endParaRPr lang="en-US" sz="1400" dirty="0"/>
          </a:p>
        </p:txBody>
      </p:sp>
    </p:spTree>
    <p:extLst>
      <p:ext uri="{BB962C8B-B14F-4D97-AF65-F5344CB8AC3E}">
        <p14:creationId xmlns:p14="http://schemas.microsoft.com/office/powerpoint/2010/main" val="3385031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0202"/>
          <a:stretch/>
        </p:blipFill>
        <p:spPr>
          <a:xfrm>
            <a:off x="2186735" y="1133745"/>
            <a:ext cx="5220580" cy="3510390"/>
          </a:xfrm>
          <a:prstGeom prst="rect">
            <a:avLst/>
          </a:prstGeom>
        </p:spPr>
      </p:pic>
      <p:sp>
        <p:nvSpPr>
          <p:cNvPr id="5" name="TextBox 4"/>
          <p:cNvSpPr txBox="1"/>
          <p:nvPr/>
        </p:nvSpPr>
        <p:spPr>
          <a:xfrm>
            <a:off x="192005" y="636423"/>
            <a:ext cx="6048451" cy="307777"/>
          </a:xfrm>
          <a:prstGeom prst="rect">
            <a:avLst/>
          </a:prstGeom>
          <a:noFill/>
        </p:spPr>
        <p:txBody>
          <a:bodyPr wrap="none" rtlCol="0">
            <a:spAutoFit/>
          </a:bodyPr>
          <a:lstStyle/>
          <a:p>
            <a:r>
              <a:rPr lang="hu-HU" sz="1400" b="1" dirty="0" smtClean="0">
                <a:solidFill>
                  <a:schemeClr val="accent6"/>
                </a:solidFill>
              </a:rPr>
              <a:t>Internal structure of the nMOS (nMOSFET) </a:t>
            </a:r>
            <a:r>
              <a:rPr lang="hu-HU" sz="1400" b="1" dirty="0" err="1" smtClean="0">
                <a:solidFill>
                  <a:schemeClr val="accent6"/>
                </a:solidFill>
              </a:rPr>
              <a:t>transistor</a:t>
            </a:r>
            <a:r>
              <a:rPr lang="hu-HU" sz="1400" b="1" dirty="0" smtClean="0">
                <a:solidFill>
                  <a:schemeClr val="accent6"/>
                </a:solidFill>
              </a:rPr>
              <a:t> </a:t>
            </a:r>
            <a:r>
              <a:rPr lang="hu-HU" sz="1400" dirty="0" smtClean="0"/>
              <a:t>[19]</a:t>
            </a:r>
            <a:endParaRPr lang="en-US" sz="1400" dirty="0"/>
          </a:p>
        </p:txBody>
      </p:sp>
      <p:sp>
        <p:nvSpPr>
          <p:cNvPr id="8" name="TextBox 7"/>
          <p:cNvSpPr txBox="1"/>
          <p:nvPr/>
        </p:nvSpPr>
        <p:spPr>
          <a:xfrm>
            <a:off x="250825" y="4732013"/>
            <a:ext cx="8782532" cy="2072362"/>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hu-HU" sz="1400" dirty="0" smtClean="0"/>
              <a:t>The </a:t>
            </a:r>
            <a:r>
              <a:rPr lang="hu-HU" sz="1400" dirty="0" smtClean="0">
                <a:solidFill>
                  <a:srgbClr val="FF0000"/>
                </a:solidFill>
              </a:rPr>
              <a:t>Source</a:t>
            </a:r>
            <a:r>
              <a:rPr lang="hu-HU" sz="1400" dirty="0" smtClean="0"/>
              <a:t> and the </a:t>
            </a:r>
            <a:r>
              <a:rPr lang="hu-HU" sz="1400" dirty="0" smtClean="0">
                <a:solidFill>
                  <a:srgbClr val="FF0000"/>
                </a:solidFill>
              </a:rPr>
              <a:t>Drain</a:t>
            </a:r>
            <a:r>
              <a:rPr lang="hu-HU" sz="1400" dirty="0" smtClean="0"/>
              <a:t> are implemented </a:t>
            </a:r>
            <a:r>
              <a:rPr lang="hu-HU" sz="1400" dirty="0" smtClean="0">
                <a:solidFill>
                  <a:srgbClr val="0070C0"/>
                </a:solidFill>
              </a:rPr>
              <a:t>as two highly (n+) doped diffusion regions</a:t>
            </a:r>
            <a:r>
              <a:rPr lang="hu-HU" sz="1400" dirty="0" smtClean="0"/>
              <a:t>.</a:t>
            </a:r>
          </a:p>
          <a:p>
            <a:pPr marL="285750" indent="-285750">
              <a:spcAft>
                <a:spcPts val="400"/>
              </a:spcAft>
              <a:buFont typeface="Arial" panose="020B0604020202020204" pitchFamily="34" charset="0"/>
              <a:buChar char="•"/>
            </a:pPr>
            <a:r>
              <a:rPr lang="hu-HU" sz="1400" dirty="0" smtClean="0"/>
              <a:t>Dpoing (e.g. by arsenid) aims at providing additional free electrons.</a:t>
            </a:r>
          </a:p>
          <a:p>
            <a:pPr marL="285750" indent="-285750">
              <a:spcAft>
                <a:spcPts val="400"/>
              </a:spcAft>
              <a:buFont typeface="Arial" panose="020B0604020202020204" pitchFamily="34" charset="0"/>
              <a:buChar char="•"/>
            </a:pPr>
            <a:r>
              <a:rPr lang="en-US" sz="1400" dirty="0"/>
              <a:t>The </a:t>
            </a:r>
            <a:r>
              <a:rPr lang="en-US" sz="1400" dirty="0">
                <a:solidFill>
                  <a:srgbClr val="0070C0"/>
                </a:solidFill>
              </a:rPr>
              <a:t>area </a:t>
            </a:r>
            <a:r>
              <a:rPr lang="en-US" sz="1400" dirty="0" smtClean="0">
                <a:solidFill>
                  <a:srgbClr val="0070C0"/>
                </a:solidFill>
              </a:rPr>
              <a:t>in</a:t>
            </a:r>
            <a:r>
              <a:rPr lang="hu-HU" sz="1400" dirty="0">
                <a:solidFill>
                  <a:srgbClr val="0070C0"/>
                </a:solidFill>
              </a:rPr>
              <a:t>-</a:t>
            </a:r>
            <a:r>
              <a:rPr lang="en-US" sz="1400" dirty="0" smtClean="0">
                <a:solidFill>
                  <a:srgbClr val="0070C0"/>
                </a:solidFill>
              </a:rPr>
              <a:t>between </a:t>
            </a:r>
            <a:r>
              <a:rPr lang="en-US" sz="1400" dirty="0"/>
              <a:t>forms a </a:t>
            </a:r>
            <a:r>
              <a:rPr lang="en-US" sz="1400" dirty="0" smtClean="0">
                <a:solidFill>
                  <a:srgbClr val="FF0000"/>
                </a:solidFill>
              </a:rPr>
              <a:t>channel</a:t>
            </a:r>
            <a:r>
              <a:rPr lang="hu-HU" sz="1400" dirty="0" smtClean="0">
                <a:solidFill>
                  <a:srgbClr val="FF0000"/>
                </a:solidFill>
              </a:rPr>
              <a:t> </a:t>
            </a:r>
            <a:r>
              <a:rPr lang="hu-HU" sz="1400" dirty="0" smtClean="0"/>
              <a:t>with controllable conductivity</a:t>
            </a:r>
            <a:r>
              <a:rPr lang="en-US" sz="1400" dirty="0" smtClean="0"/>
              <a:t>.</a:t>
            </a:r>
            <a:endParaRPr lang="hu-HU" sz="1400" dirty="0" smtClean="0"/>
          </a:p>
          <a:p>
            <a:pPr marL="285750" indent="-285750">
              <a:buFont typeface="Arial" panose="020B0604020202020204" pitchFamily="34" charset="0"/>
              <a:buChar char="•"/>
            </a:pPr>
            <a:r>
              <a:rPr lang="hu-HU" sz="1400" dirty="0" smtClean="0"/>
              <a:t>The </a:t>
            </a:r>
            <a:r>
              <a:rPr lang="hu-HU" sz="1400" dirty="0" smtClean="0">
                <a:solidFill>
                  <a:srgbClr val="FF0000"/>
                </a:solidFill>
              </a:rPr>
              <a:t>Gate</a:t>
            </a:r>
            <a:r>
              <a:rPr lang="hu-HU" sz="1400" dirty="0" smtClean="0"/>
              <a:t> is built from a </a:t>
            </a:r>
            <a:r>
              <a:rPr lang="hu-HU" sz="1400" dirty="0" smtClean="0">
                <a:solidFill>
                  <a:srgbClr val="0070C0"/>
                </a:solidFill>
              </a:rPr>
              <a:t>conductor,</a:t>
            </a:r>
            <a:r>
              <a:rPr lang="hu-HU" sz="1400" dirty="0" smtClean="0"/>
              <a:t> typically </a:t>
            </a:r>
            <a:r>
              <a:rPr lang="hu-HU" sz="1400" dirty="0" smtClean="0">
                <a:solidFill>
                  <a:srgbClr val="0070C0"/>
                </a:solidFill>
              </a:rPr>
              <a:t>polysilicon</a:t>
            </a:r>
            <a:r>
              <a:rPr lang="hu-HU" sz="1400" dirty="0" smtClean="0"/>
              <a:t>, and is </a:t>
            </a:r>
            <a:r>
              <a:rPr lang="hu-HU" sz="1400" dirty="0" smtClean="0">
                <a:solidFill>
                  <a:srgbClr val="0070C0"/>
                </a:solidFill>
              </a:rPr>
              <a:t>insulated from the Source-</a:t>
            </a:r>
          </a:p>
          <a:p>
            <a:pPr>
              <a:spcAft>
                <a:spcPts val="400"/>
              </a:spcAft>
            </a:pPr>
            <a:r>
              <a:rPr lang="hu-HU" sz="1400" dirty="0" smtClean="0">
                <a:solidFill>
                  <a:srgbClr val="0070C0"/>
                </a:solidFill>
              </a:rPr>
              <a:t>      Channel-drain</a:t>
            </a:r>
            <a:r>
              <a:rPr lang="hu-HU" sz="1400" dirty="0" smtClean="0"/>
              <a:t> structure by a layer of </a:t>
            </a:r>
            <a:r>
              <a:rPr lang="hu-HU" sz="1400" dirty="0" smtClean="0">
                <a:solidFill>
                  <a:srgbClr val="FF0000"/>
                </a:solidFill>
              </a:rPr>
              <a:t>silicon dioxide (SiO2</a:t>
            </a:r>
            <a:r>
              <a:rPr lang="hu-HU" sz="1400" dirty="0" smtClean="0"/>
              <a:t>).</a:t>
            </a:r>
          </a:p>
          <a:p>
            <a:pPr marL="285750" indent="-285750">
              <a:buFont typeface="Arial" panose="020B0604020202020204" pitchFamily="34" charset="0"/>
              <a:buChar char="•"/>
            </a:pPr>
            <a:r>
              <a:rPr lang="hu-HU" sz="1400" dirty="0" smtClean="0"/>
              <a:t>T</a:t>
            </a:r>
            <a:r>
              <a:rPr lang="en-US" sz="1400" dirty="0" smtClean="0"/>
              <a:t>he </a:t>
            </a:r>
            <a:r>
              <a:rPr lang="en-US" sz="1400" dirty="0">
                <a:solidFill>
                  <a:srgbClr val="0070C0"/>
                </a:solidFill>
              </a:rPr>
              <a:t>voltage between the gate and the substrate </a:t>
            </a:r>
            <a:r>
              <a:rPr lang="en-US" sz="1400" dirty="0"/>
              <a:t>induces </a:t>
            </a:r>
            <a:r>
              <a:rPr lang="hu-HU" sz="1400" dirty="0" smtClean="0"/>
              <a:t>an </a:t>
            </a:r>
            <a:r>
              <a:rPr lang="en-US" sz="1400" dirty="0" smtClean="0">
                <a:solidFill>
                  <a:srgbClr val="FF0000"/>
                </a:solidFill>
              </a:rPr>
              <a:t>electric </a:t>
            </a:r>
            <a:r>
              <a:rPr lang="en-US" sz="1400" dirty="0">
                <a:solidFill>
                  <a:srgbClr val="FF0000"/>
                </a:solidFill>
              </a:rPr>
              <a:t>field which controls </a:t>
            </a:r>
            <a:r>
              <a:rPr lang="en-US" sz="1400" dirty="0" smtClean="0">
                <a:solidFill>
                  <a:srgbClr val="FF0000"/>
                </a:solidFill>
              </a:rPr>
              <a:t>the</a:t>
            </a:r>
            <a:endParaRPr lang="hu-HU" sz="1400" dirty="0" smtClean="0">
              <a:solidFill>
                <a:srgbClr val="FF0000"/>
              </a:solidFill>
            </a:endParaRPr>
          </a:p>
          <a:p>
            <a:pPr>
              <a:spcAft>
                <a:spcPts val="400"/>
              </a:spcAft>
            </a:pPr>
            <a:r>
              <a:rPr lang="hu-HU" sz="1400" dirty="0" smtClean="0">
                <a:solidFill>
                  <a:srgbClr val="FF0000"/>
                </a:solidFill>
              </a:rPr>
              <a:t>      </a:t>
            </a:r>
            <a:r>
              <a:rPr lang="en-US" sz="1400" dirty="0" smtClean="0">
                <a:solidFill>
                  <a:srgbClr val="FF0000"/>
                </a:solidFill>
              </a:rPr>
              <a:t>flow </a:t>
            </a:r>
            <a:r>
              <a:rPr lang="en-US" sz="1400" dirty="0">
                <a:solidFill>
                  <a:srgbClr val="FF0000"/>
                </a:solidFill>
              </a:rPr>
              <a:t>of </a:t>
            </a:r>
            <a:r>
              <a:rPr lang="hu-HU" sz="1400" dirty="0" smtClean="0">
                <a:solidFill>
                  <a:srgbClr val="FF0000"/>
                </a:solidFill>
              </a:rPr>
              <a:t>electrons</a:t>
            </a:r>
            <a:r>
              <a:rPr lang="en-US" sz="1400" dirty="0" smtClean="0">
                <a:solidFill>
                  <a:srgbClr val="FF0000"/>
                </a:solidFill>
              </a:rPr>
              <a:t> </a:t>
            </a:r>
            <a:r>
              <a:rPr lang="en-US" sz="1400" dirty="0">
                <a:solidFill>
                  <a:srgbClr val="FF0000"/>
                </a:solidFill>
              </a:rPr>
              <a:t>in the channel.</a:t>
            </a:r>
          </a:p>
          <a:p>
            <a:r>
              <a:rPr lang="hu-HU" sz="1400" dirty="0" smtClean="0"/>
              <a:t>     </a:t>
            </a:r>
            <a:r>
              <a:rPr lang="en-US" sz="1400" dirty="0" smtClean="0"/>
              <a:t>This </a:t>
            </a:r>
            <a:r>
              <a:rPr lang="en-US" sz="1400" dirty="0"/>
              <a:t>gives </a:t>
            </a:r>
            <a:r>
              <a:rPr lang="en-US" sz="1400" dirty="0" smtClean="0"/>
              <a:t>rise </a:t>
            </a:r>
            <a:r>
              <a:rPr lang="en-US" sz="1400" dirty="0"/>
              <a:t>to the name: </a:t>
            </a:r>
            <a:r>
              <a:rPr lang="hu-HU" sz="1400" dirty="0" smtClean="0">
                <a:solidFill>
                  <a:srgbClr val="FF0000"/>
                </a:solidFill>
              </a:rPr>
              <a:t>F</a:t>
            </a:r>
            <a:r>
              <a:rPr lang="en-US" sz="1400" dirty="0" err="1" smtClean="0">
                <a:solidFill>
                  <a:srgbClr val="FF0000"/>
                </a:solidFill>
              </a:rPr>
              <a:t>ield</a:t>
            </a:r>
            <a:r>
              <a:rPr lang="en-US" sz="1400" dirty="0" smtClean="0">
                <a:solidFill>
                  <a:srgbClr val="FF0000"/>
                </a:solidFill>
              </a:rPr>
              <a:t>-</a:t>
            </a:r>
            <a:r>
              <a:rPr lang="hu-HU" sz="1400" dirty="0" smtClean="0">
                <a:solidFill>
                  <a:srgbClr val="FF0000"/>
                </a:solidFill>
              </a:rPr>
              <a:t>E</a:t>
            </a:r>
            <a:r>
              <a:rPr lang="en-US" sz="1400" dirty="0" err="1" smtClean="0">
                <a:solidFill>
                  <a:srgbClr val="FF0000"/>
                </a:solidFill>
              </a:rPr>
              <a:t>ffect</a:t>
            </a:r>
            <a:r>
              <a:rPr lang="en-US" sz="1400" dirty="0" smtClean="0">
                <a:solidFill>
                  <a:srgbClr val="FF0000"/>
                </a:solidFill>
              </a:rPr>
              <a:t> </a:t>
            </a:r>
            <a:r>
              <a:rPr lang="hu-HU" sz="1400" dirty="0" smtClean="0">
                <a:solidFill>
                  <a:srgbClr val="FF0000"/>
                </a:solidFill>
              </a:rPr>
              <a:t>T</a:t>
            </a:r>
            <a:r>
              <a:rPr lang="en-US" sz="1400" dirty="0" err="1" smtClean="0">
                <a:solidFill>
                  <a:srgbClr val="FF0000"/>
                </a:solidFill>
              </a:rPr>
              <a:t>ransistor</a:t>
            </a:r>
            <a:r>
              <a:rPr lang="en-US" sz="1400" dirty="0" smtClean="0">
                <a:solidFill>
                  <a:srgbClr val="FF0000"/>
                </a:solidFill>
              </a:rPr>
              <a:t> </a:t>
            </a:r>
            <a:r>
              <a:rPr lang="en-US" sz="1400" dirty="0">
                <a:solidFill>
                  <a:srgbClr val="FF0000"/>
                </a:solidFill>
              </a:rPr>
              <a:t>(FET</a:t>
            </a:r>
            <a:r>
              <a:rPr lang="en-US" sz="1400" dirty="0" smtClean="0">
                <a:solidFill>
                  <a:srgbClr val="FF0000"/>
                </a:solidFill>
              </a:rPr>
              <a:t>).</a:t>
            </a:r>
            <a:endParaRPr lang="en-US" sz="1400" dirty="0">
              <a:solidFill>
                <a:srgbClr val="FF0000"/>
              </a:solidFill>
            </a:endParaRPr>
          </a:p>
        </p:txBody>
      </p:sp>
      <p:sp>
        <p:nvSpPr>
          <p:cNvPr id="7"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(2)</a:t>
            </a:r>
            <a:endParaRPr lang="en-US" dirty="0"/>
          </a:p>
        </p:txBody>
      </p:sp>
    </p:spTree>
    <p:extLst>
      <p:ext uri="{BB962C8B-B14F-4D97-AF65-F5344CB8AC3E}">
        <p14:creationId xmlns:p14="http://schemas.microsoft.com/office/powerpoint/2010/main" val="9281027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1169" r="8654" b="25252"/>
          <a:stretch/>
        </p:blipFill>
        <p:spPr>
          <a:xfrm>
            <a:off x="656565" y="2565962"/>
            <a:ext cx="3465385" cy="4041963"/>
          </a:xfrm>
          <a:prstGeom prst="rect">
            <a:avLst/>
          </a:prstGeom>
        </p:spPr>
      </p:pic>
      <p:pic>
        <p:nvPicPr>
          <p:cNvPr id="4" name="Picture 3"/>
          <p:cNvPicPr>
            <a:picLocks noChangeAspect="1"/>
          </p:cNvPicPr>
          <p:nvPr/>
        </p:nvPicPr>
        <p:blipFill rotWithShape="1">
          <a:blip r:embed="rId2"/>
          <a:srcRect l="8383" r="48831" b="25252"/>
          <a:stretch/>
        </p:blipFill>
        <p:spPr>
          <a:xfrm>
            <a:off x="4391980" y="2565962"/>
            <a:ext cx="3690410" cy="4041963"/>
          </a:xfrm>
          <a:prstGeom prst="rect">
            <a:avLst/>
          </a:prstGeom>
        </p:spPr>
      </p:pic>
      <p:sp>
        <p:nvSpPr>
          <p:cNvPr id="5" name="TextBox 4"/>
          <p:cNvSpPr txBox="1"/>
          <p:nvPr/>
        </p:nvSpPr>
        <p:spPr>
          <a:xfrm>
            <a:off x="184770" y="640487"/>
            <a:ext cx="4310795" cy="307777"/>
          </a:xfrm>
          <a:prstGeom prst="rect">
            <a:avLst/>
          </a:prstGeom>
          <a:noFill/>
        </p:spPr>
        <p:txBody>
          <a:bodyPr wrap="none" rtlCol="0">
            <a:spAutoFit/>
          </a:bodyPr>
          <a:lstStyle/>
          <a:p>
            <a:r>
              <a:rPr lang="hu-HU" sz="1400" b="1" dirty="0" smtClean="0">
                <a:solidFill>
                  <a:schemeClr val="accent6"/>
                </a:solidFill>
              </a:rPr>
              <a:t>Operation of the nMOS </a:t>
            </a:r>
            <a:r>
              <a:rPr lang="hu-HU" sz="1400" b="1" dirty="0" err="1" smtClean="0">
                <a:solidFill>
                  <a:schemeClr val="accent6"/>
                </a:solidFill>
              </a:rPr>
              <a:t>transistor</a:t>
            </a:r>
            <a:r>
              <a:rPr lang="hu-HU" sz="1400" b="1" dirty="0" smtClean="0">
                <a:solidFill>
                  <a:schemeClr val="accent6"/>
                </a:solidFill>
              </a:rPr>
              <a:t> </a:t>
            </a:r>
            <a:r>
              <a:rPr lang="hu-HU" sz="1400" dirty="0" smtClean="0"/>
              <a:t>[19]</a:t>
            </a:r>
            <a:r>
              <a:rPr lang="hu-HU" sz="1400" b="1" dirty="0" smtClean="0">
                <a:solidFill>
                  <a:schemeClr val="accent6"/>
                </a:solidFill>
              </a:rPr>
              <a:t> -1</a:t>
            </a:r>
            <a:endParaRPr lang="en-US" sz="1400" b="1" dirty="0">
              <a:solidFill>
                <a:schemeClr val="accent6"/>
              </a:solidFill>
            </a:endParaRPr>
          </a:p>
        </p:txBody>
      </p:sp>
      <p:sp>
        <p:nvSpPr>
          <p:cNvPr id="6" name="TextBox 5"/>
          <p:cNvSpPr txBox="1"/>
          <p:nvPr/>
        </p:nvSpPr>
        <p:spPr>
          <a:xfrm>
            <a:off x="287802" y="1264128"/>
            <a:ext cx="3885936" cy="307777"/>
          </a:xfrm>
          <a:prstGeom prst="rect">
            <a:avLst/>
          </a:prstGeom>
          <a:noFill/>
        </p:spPr>
        <p:txBody>
          <a:bodyPr wrap="none" rtlCol="0">
            <a:spAutoFit/>
          </a:bodyPr>
          <a:lstStyle/>
          <a:p>
            <a:pPr marL="342900" indent="-342900">
              <a:buAutoNum type="alphaLcParenR"/>
            </a:pPr>
            <a:r>
              <a:rPr lang="hu-HU" sz="1400" dirty="0" smtClean="0">
                <a:solidFill>
                  <a:srgbClr val="FF0000"/>
                </a:solidFill>
              </a:rPr>
              <a:t>Switched off region of the operation</a:t>
            </a:r>
            <a:endParaRPr lang="en-US" sz="1400" dirty="0">
              <a:solidFill>
                <a:srgbClr val="FF0000"/>
              </a:solidFill>
            </a:endParaRPr>
          </a:p>
        </p:txBody>
      </p:sp>
      <p:sp>
        <p:nvSpPr>
          <p:cNvPr id="7" name="TextBox 6"/>
          <p:cNvSpPr txBox="1"/>
          <p:nvPr/>
        </p:nvSpPr>
        <p:spPr>
          <a:xfrm>
            <a:off x="287802" y="949440"/>
            <a:ext cx="5544338" cy="338554"/>
          </a:xfrm>
          <a:prstGeom prst="rect">
            <a:avLst/>
          </a:prstGeom>
          <a:noFill/>
        </p:spPr>
        <p:txBody>
          <a:bodyPr wrap="none" rtlCol="0">
            <a:spAutoFit/>
          </a:bodyPr>
          <a:lstStyle/>
          <a:p>
            <a:r>
              <a:rPr lang="hu-HU" sz="1600" dirty="0" smtClean="0"/>
              <a:t>The nMOS transistor has </a:t>
            </a:r>
            <a:r>
              <a:rPr lang="hu-HU" sz="1600" dirty="0" smtClean="0">
                <a:solidFill>
                  <a:srgbClr val="0070C0"/>
                </a:solidFill>
              </a:rPr>
              <a:t>three operational regions</a:t>
            </a:r>
            <a:r>
              <a:rPr lang="hu-HU" sz="1600" dirty="0" smtClean="0"/>
              <a:t>. </a:t>
            </a:r>
            <a:endParaRPr lang="en-US" sz="1600" dirty="0"/>
          </a:p>
        </p:txBody>
      </p:sp>
      <p:sp>
        <p:nvSpPr>
          <p:cNvPr id="8" name="TextBox 7"/>
          <p:cNvSpPr txBox="1"/>
          <p:nvPr/>
        </p:nvSpPr>
        <p:spPr>
          <a:xfrm>
            <a:off x="746125" y="1569985"/>
            <a:ext cx="8534644" cy="1031051"/>
          </a:xfrm>
          <a:prstGeom prst="rect">
            <a:avLst/>
          </a:prstGeom>
          <a:noFill/>
        </p:spPr>
        <p:txBody>
          <a:bodyPr wrap="none" rtlCol="0">
            <a:spAutoFit/>
          </a:bodyPr>
          <a:lstStyle/>
          <a:p>
            <a:r>
              <a:rPr lang="hu-HU" sz="1400" dirty="0"/>
              <a:t>If the Gate-Source voltage (VGS) is less than the Thrashold voltage (VT</a:t>
            </a:r>
            <a:r>
              <a:rPr lang="hu-HU" sz="1400" dirty="0" smtClean="0"/>
              <a:t>) (i.e. </a:t>
            </a:r>
            <a:r>
              <a:rPr lang="hu-HU" sz="1400" dirty="0" smtClean="0">
                <a:solidFill>
                  <a:srgbClr val="0070C0"/>
                </a:solidFill>
              </a:rPr>
              <a:t>if  VGS &lt; VT) </a:t>
            </a:r>
          </a:p>
          <a:p>
            <a:pPr>
              <a:spcAft>
                <a:spcPts val="600"/>
              </a:spcAft>
            </a:pPr>
            <a:r>
              <a:rPr lang="hu-HU" sz="1400" dirty="0" smtClean="0">
                <a:solidFill>
                  <a:srgbClr val="0070C0"/>
                </a:solidFill>
              </a:rPr>
              <a:t>  the </a:t>
            </a:r>
            <a:r>
              <a:rPr lang="hu-HU" sz="1400" dirty="0">
                <a:solidFill>
                  <a:srgbClr val="0070C0"/>
                </a:solidFill>
              </a:rPr>
              <a:t>transistor </a:t>
            </a:r>
            <a:r>
              <a:rPr lang="hu-HU" sz="1400" dirty="0" smtClean="0">
                <a:solidFill>
                  <a:srgbClr val="0070C0"/>
                </a:solidFill>
              </a:rPr>
              <a:t>is switched </a:t>
            </a:r>
            <a:r>
              <a:rPr lang="hu-HU" sz="1400" dirty="0">
                <a:solidFill>
                  <a:srgbClr val="0070C0"/>
                </a:solidFill>
              </a:rPr>
              <a:t>off, </a:t>
            </a:r>
            <a:r>
              <a:rPr lang="hu-HU" sz="1400" dirty="0"/>
              <a:t>no Drain current is flowing, as </a:t>
            </a:r>
            <a:r>
              <a:rPr lang="hu-HU" sz="1400" dirty="0" smtClean="0"/>
              <a:t>the Figure on the left shows. </a:t>
            </a:r>
          </a:p>
          <a:p>
            <a:r>
              <a:rPr lang="hu-HU" sz="1400" dirty="0" smtClean="0"/>
              <a:t>The transistor is </a:t>
            </a:r>
            <a:r>
              <a:rPr lang="hu-HU" sz="1400" dirty="0" smtClean="0">
                <a:solidFill>
                  <a:srgbClr val="0070C0"/>
                </a:solidFill>
              </a:rPr>
              <a:t>also in the switched off state when VDS = 0, </a:t>
            </a:r>
            <a:r>
              <a:rPr lang="hu-HU" sz="1400" dirty="0" smtClean="0"/>
              <a:t>as indicated in the Figure</a:t>
            </a:r>
          </a:p>
          <a:p>
            <a:r>
              <a:rPr lang="hu-HU" sz="1400" dirty="0" smtClean="0"/>
              <a:t>  on the right.</a:t>
            </a:r>
            <a:endParaRPr lang="en-US" sz="1400" dirty="0"/>
          </a:p>
        </p:txBody>
      </p:sp>
      <p:sp>
        <p:nvSpPr>
          <p:cNvPr id="9" name="TextBox 8"/>
          <p:cNvSpPr txBox="1"/>
          <p:nvPr/>
        </p:nvSpPr>
        <p:spPr>
          <a:xfrm>
            <a:off x="926595" y="6624355"/>
            <a:ext cx="7234801" cy="307777"/>
          </a:xfrm>
          <a:prstGeom prst="rect">
            <a:avLst/>
          </a:prstGeom>
          <a:noFill/>
        </p:spPr>
        <p:txBody>
          <a:bodyPr wrap="none" rtlCol="0">
            <a:spAutoFit/>
          </a:bodyPr>
          <a:lstStyle/>
          <a:p>
            <a:r>
              <a:rPr lang="hu-HU" sz="1400" dirty="0" smtClean="0"/>
              <a:t>Figure: ID vs. VGS and ID vs. VDS characteristics of the nMOS </a:t>
            </a:r>
            <a:r>
              <a:rPr lang="hu-HU" sz="1400" dirty="0" err="1" smtClean="0"/>
              <a:t>transistor</a:t>
            </a:r>
            <a:r>
              <a:rPr lang="hu-HU" sz="1400" dirty="0" smtClean="0"/>
              <a:t> [19]</a:t>
            </a:r>
            <a:endParaRPr lang="en-US" sz="1400" dirty="0"/>
          </a:p>
        </p:txBody>
      </p:sp>
      <p:sp>
        <p:nvSpPr>
          <p:cNvPr id="10"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(3)</a:t>
            </a:r>
            <a:endParaRPr lang="en-US" dirty="0"/>
          </a:p>
        </p:txBody>
      </p:sp>
    </p:spTree>
    <p:extLst>
      <p:ext uri="{BB962C8B-B14F-4D97-AF65-F5344CB8AC3E}">
        <p14:creationId xmlns:p14="http://schemas.microsoft.com/office/powerpoint/2010/main" val="23425014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5334" y="949440"/>
            <a:ext cx="3131050" cy="307777"/>
          </a:xfrm>
          <a:prstGeom prst="rect">
            <a:avLst/>
          </a:prstGeom>
          <a:noFill/>
        </p:spPr>
        <p:txBody>
          <a:bodyPr wrap="none" rtlCol="0">
            <a:spAutoFit/>
          </a:bodyPr>
          <a:lstStyle/>
          <a:p>
            <a:r>
              <a:rPr lang="hu-HU" sz="1400" dirty="0" smtClean="0">
                <a:solidFill>
                  <a:srgbClr val="FF0000"/>
                </a:solidFill>
              </a:rPr>
              <a:t>b) Linear region of the operation</a:t>
            </a:r>
            <a:endParaRPr lang="en-US" sz="1400" dirty="0">
              <a:solidFill>
                <a:srgbClr val="FF0000"/>
              </a:solidFill>
            </a:endParaRPr>
          </a:p>
        </p:txBody>
      </p:sp>
      <p:sp>
        <p:nvSpPr>
          <p:cNvPr id="6" name="TextBox 5"/>
          <p:cNvSpPr txBox="1"/>
          <p:nvPr/>
        </p:nvSpPr>
        <p:spPr>
          <a:xfrm>
            <a:off x="700159" y="1264822"/>
            <a:ext cx="7403950" cy="523220"/>
          </a:xfrm>
          <a:prstGeom prst="rect">
            <a:avLst/>
          </a:prstGeom>
          <a:noFill/>
        </p:spPr>
        <p:txBody>
          <a:bodyPr wrap="none" rtlCol="0">
            <a:spAutoFit/>
          </a:bodyPr>
          <a:lstStyle/>
          <a:p>
            <a:r>
              <a:rPr lang="hu-HU" sz="1400" dirty="0"/>
              <a:t>If </a:t>
            </a:r>
            <a:r>
              <a:rPr lang="hu-HU" sz="1400" dirty="0" smtClean="0"/>
              <a:t>VGS </a:t>
            </a:r>
            <a:r>
              <a:rPr lang="hu-HU" sz="1400" dirty="0"/>
              <a:t>&gt; </a:t>
            </a:r>
            <a:r>
              <a:rPr lang="hu-HU" sz="1400" dirty="0" smtClean="0"/>
              <a:t>VT and 0 </a:t>
            </a:r>
            <a:r>
              <a:rPr lang="hu-HU" sz="1400" dirty="0"/>
              <a:t>&lt;</a:t>
            </a:r>
            <a:r>
              <a:rPr lang="hu-HU" sz="1400" dirty="0" smtClean="0"/>
              <a:t> VDS &lt;  VSAT, the transistor operates in the linear state,</a:t>
            </a:r>
          </a:p>
          <a:p>
            <a:r>
              <a:rPr lang="hu-HU" sz="1400" dirty="0"/>
              <a:t> </a:t>
            </a:r>
            <a:r>
              <a:rPr lang="hu-HU" sz="1400" dirty="0" smtClean="0"/>
              <a:t> as the Figure on the right shows.</a:t>
            </a:r>
            <a:endParaRPr lang="en-US" sz="1400" dirty="0"/>
          </a:p>
        </p:txBody>
      </p:sp>
      <p:sp>
        <p:nvSpPr>
          <p:cNvPr id="7" name="TextBox 6"/>
          <p:cNvSpPr txBox="1"/>
          <p:nvPr/>
        </p:nvSpPr>
        <p:spPr>
          <a:xfrm>
            <a:off x="926595" y="6111701"/>
            <a:ext cx="7234801" cy="307777"/>
          </a:xfrm>
          <a:prstGeom prst="rect">
            <a:avLst/>
          </a:prstGeom>
          <a:noFill/>
        </p:spPr>
        <p:txBody>
          <a:bodyPr wrap="none" rtlCol="0">
            <a:spAutoFit/>
          </a:bodyPr>
          <a:lstStyle/>
          <a:p>
            <a:r>
              <a:rPr lang="hu-HU" sz="1400" dirty="0" smtClean="0"/>
              <a:t>Figure: ID vs. VGS and ID vs. VDS characteristics of the nMOS </a:t>
            </a:r>
            <a:r>
              <a:rPr lang="hu-HU" sz="1400" dirty="0" err="1" smtClean="0"/>
              <a:t>transistor</a:t>
            </a:r>
            <a:r>
              <a:rPr lang="hu-HU" sz="1400" dirty="0" smtClean="0"/>
              <a:t> [19]</a:t>
            </a:r>
            <a:endParaRPr lang="en-US" sz="1400" dirty="0"/>
          </a:p>
        </p:txBody>
      </p:sp>
      <p:sp>
        <p:nvSpPr>
          <p:cNvPr id="12" name="TextBox 11"/>
          <p:cNvSpPr txBox="1"/>
          <p:nvPr/>
        </p:nvSpPr>
        <p:spPr>
          <a:xfrm>
            <a:off x="185893" y="640487"/>
            <a:ext cx="4310795" cy="307777"/>
          </a:xfrm>
          <a:prstGeom prst="rect">
            <a:avLst/>
          </a:prstGeom>
          <a:noFill/>
        </p:spPr>
        <p:txBody>
          <a:bodyPr wrap="none" rtlCol="0">
            <a:spAutoFit/>
          </a:bodyPr>
          <a:lstStyle/>
          <a:p>
            <a:r>
              <a:rPr lang="hu-HU" sz="1400" b="1" dirty="0" smtClean="0">
                <a:solidFill>
                  <a:schemeClr val="accent6"/>
                </a:solidFill>
              </a:rPr>
              <a:t>Operation of the nMOS </a:t>
            </a:r>
            <a:r>
              <a:rPr lang="hu-HU" sz="1400" b="1" dirty="0" err="1" smtClean="0">
                <a:solidFill>
                  <a:schemeClr val="accent6"/>
                </a:solidFill>
              </a:rPr>
              <a:t>transistor</a:t>
            </a:r>
            <a:r>
              <a:rPr lang="hu-HU" sz="1400" b="1" dirty="0" smtClean="0">
                <a:solidFill>
                  <a:schemeClr val="accent6"/>
                </a:solidFill>
              </a:rPr>
              <a:t> </a:t>
            </a:r>
            <a:r>
              <a:rPr lang="hu-HU" sz="1400" dirty="0" smtClean="0"/>
              <a:t>[19]</a:t>
            </a:r>
            <a:r>
              <a:rPr lang="hu-HU" sz="1400" b="1" dirty="0" smtClean="0">
                <a:solidFill>
                  <a:schemeClr val="accent6"/>
                </a:solidFill>
              </a:rPr>
              <a:t> -2</a:t>
            </a:r>
            <a:endParaRPr lang="en-US" sz="1400" b="1" dirty="0">
              <a:solidFill>
                <a:schemeClr val="accent6"/>
              </a:solidFill>
            </a:endParaRPr>
          </a:p>
        </p:txBody>
      </p:sp>
      <p:pic>
        <p:nvPicPr>
          <p:cNvPr id="11" name="Kép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552" y="2013811"/>
            <a:ext cx="3623833" cy="3942344"/>
          </a:xfrm>
          <a:prstGeom prst="rect">
            <a:avLst/>
          </a:prstGeom>
        </p:spPr>
      </p:pic>
      <p:pic>
        <p:nvPicPr>
          <p:cNvPr id="13" name="Picture 12"/>
          <p:cNvPicPr>
            <a:picLocks noChangeAspect="1"/>
          </p:cNvPicPr>
          <p:nvPr/>
        </p:nvPicPr>
        <p:blipFill rotWithShape="1">
          <a:blip r:embed="rId3"/>
          <a:srcRect l="51169" r="8654" b="25252"/>
          <a:stretch/>
        </p:blipFill>
        <p:spPr>
          <a:xfrm>
            <a:off x="604073" y="1982273"/>
            <a:ext cx="3427868" cy="3998202"/>
          </a:xfrm>
          <a:prstGeom prst="rect">
            <a:avLst/>
          </a:prstGeom>
        </p:spPr>
      </p:pic>
      <p:sp>
        <p:nvSpPr>
          <p:cNvPr id="14" name="TextBox 13"/>
          <p:cNvSpPr txBox="1"/>
          <p:nvPr/>
        </p:nvSpPr>
        <p:spPr>
          <a:xfrm>
            <a:off x="5024961" y="3288288"/>
            <a:ext cx="607847" cy="276999"/>
          </a:xfrm>
          <a:prstGeom prst="rect">
            <a:avLst/>
          </a:prstGeom>
          <a:noFill/>
        </p:spPr>
        <p:txBody>
          <a:bodyPr wrap="square" rtlCol="0">
            <a:spAutoFit/>
          </a:bodyPr>
          <a:lstStyle/>
          <a:p>
            <a:r>
              <a:rPr lang="hu-HU" sz="1200" dirty="0"/>
              <a:t>V</a:t>
            </a:r>
            <a:r>
              <a:rPr lang="hu-HU" sz="1200" baseline="-25000" dirty="0"/>
              <a:t>SAT</a:t>
            </a:r>
            <a:endParaRPr lang="en-US" sz="1200" baseline="-25000" dirty="0"/>
          </a:p>
        </p:txBody>
      </p:sp>
      <p:cxnSp>
        <p:nvCxnSpPr>
          <p:cNvPr id="15" name="Straight Connector 14"/>
          <p:cNvCxnSpPr/>
          <p:nvPr/>
        </p:nvCxnSpPr>
        <p:spPr bwMode="auto">
          <a:xfrm>
            <a:off x="5461594" y="3533231"/>
            <a:ext cx="622143" cy="129485"/>
          </a:xfrm>
          <a:prstGeom prst="line">
            <a:avLst/>
          </a:prstGeom>
          <a:noFill/>
          <a:ln w="19050" cap="flat" cmpd="sng" algn="ctr">
            <a:solidFill>
              <a:schemeClr val="tx1"/>
            </a:solidFill>
            <a:prstDash val="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(4)</a:t>
            </a:r>
            <a:endParaRPr lang="en-US" dirty="0"/>
          </a:p>
        </p:txBody>
      </p:sp>
    </p:spTree>
    <p:extLst>
      <p:ext uri="{BB962C8B-B14F-4D97-AF65-F5344CB8AC3E}">
        <p14:creationId xmlns:p14="http://schemas.microsoft.com/office/powerpoint/2010/main" val="1017250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676" y="1723340"/>
            <a:ext cx="6221689" cy="3103693"/>
          </a:xfrm>
          <a:prstGeom prst="rect">
            <a:avLst/>
          </a:prstGeom>
        </p:spPr>
      </p:pic>
      <p:sp>
        <p:nvSpPr>
          <p:cNvPr id="7" name="TextBox 6"/>
          <p:cNvSpPr txBox="1"/>
          <p:nvPr/>
        </p:nvSpPr>
        <p:spPr>
          <a:xfrm>
            <a:off x="186864" y="640708"/>
            <a:ext cx="9089348" cy="307777"/>
          </a:xfrm>
          <a:prstGeom prst="rect">
            <a:avLst/>
          </a:prstGeom>
          <a:noFill/>
        </p:spPr>
        <p:txBody>
          <a:bodyPr wrap="none" rtlCol="0">
            <a:spAutoFit/>
          </a:bodyPr>
          <a:lstStyle/>
          <a:p>
            <a:r>
              <a:rPr lang="hu-HU" sz="1400" b="1" dirty="0" smtClean="0">
                <a:solidFill>
                  <a:schemeClr val="accent6"/>
                </a:solidFill>
              </a:rPr>
              <a:t>Using the linear region of operation of an nMOSFET transisitor to built an </a:t>
            </a:r>
            <a:r>
              <a:rPr lang="hu-HU" sz="1400" b="1" dirty="0" err="1" smtClean="0">
                <a:solidFill>
                  <a:schemeClr val="accent6"/>
                </a:solidFill>
              </a:rPr>
              <a:t>amplifier</a:t>
            </a:r>
            <a:r>
              <a:rPr lang="hu-HU" sz="1400" b="1" dirty="0" smtClean="0">
                <a:solidFill>
                  <a:schemeClr val="accent6"/>
                </a:solidFill>
              </a:rPr>
              <a:t> </a:t>
            </a:r>
            <a:r>
              <a:rPr lang="hu-HU" sz="1400" dirty="0" smtClean="0"/>
              <a:t>[20] </a:t>
            </a:r>
            <a:endParaRPr lang="en-US" sz="1400" dirty="0"/>
          </a:p>
        </p:txBody>
      </p:sp>
      <p:sp>
        <p:nvSpPr>
          <p:cNvPr id="8"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(5)</a:t>
            </a:r>
            <a:endParaRPr lang="en-US" dirty="0"/>
          </a:p>
        </p:txBody>
      </p:sp>
    </p:spTree>
    <p:extLst>
      <p:ext uri="{BB962C8B-B14F-4D97-AF65-F5344CB8AC3E}">
        <p14:creationId xmlns:p14="http://schemas.microsoft.com/office/powerpoint/2010/main" val="3761245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4859" y="949440"/>
            <a:ext cx="3604000" cy="307777"/>
          </a:xfrm>
          <a:prstGeom prst="rect">
            <a:avLst/>
          </a:prstGeom>
          <a:noFill/>
        </p:spPr>
        <p:txBody>
          <a:bodyPr wrap="none" rtlCol="0">
            <a:spAutoFit/>
          </a:bodyPr>
          <a:lstStyle/>
          <a:p>
            <a:r>
              <a:rPr lang="hu-HU" sz="1400" dirty="0">
                <a:solidFill>
                  <a:srgbClr val="FF0000"/>
                </a:solidFill>
              </a:rPr>
              <a:t>c</a:t>
            </a:r>
            <a:r>
              <a:rPr lang="hu-HU" sz="1400" dirty="0" smtClean="0">
                <a:solidFill>
                  <a:srgbClr val="FF0000"/>
                </a:solidFill>
              </a:rPr>
              <a:t>) Saturation region of the operation</a:t>
            </a:r>
            <a:endParaRPr lang="en-US" sz="1400" dirty="0">
              <a:solidFill>
                <a:srgbClr val="FF0000"/>
              </a:solidFill>
            </a:endParaRPr>
          </a:p>
        </p:txBody>
      </p:sp>
      <p:sp>
        <p:nvSpPr>
          <p:cNvPr id="6" name="TextBox 5"/>
          <p:cNvSpPr txBox="1"/>
          <p:nvPr/>
        </p:nvSpPr>
        <p:spPr>
          <a:xfrm>
            <a:off x="700159" y="1264822"/>
            <a:ext cx="7987251" cy="523220"/>
          </a:xfrm>
          <a:prstGeom prst="rect">
            <a:avLst/>
          </a:prstGeom>
          <a:noFill/>
        </p:spPr>
        <p:txBody>
          <a:bodyPr wrap="none" rtlCol="0">
            <a:spAutoFit/>
          </a:bodyPr>
          <a:lstStyle/>
          <a:p>
            <a:r>
              <a:rPr lang="hu-HU" sz="1400" dirty="0"/>
              <a:t>If </a:t>
            </a:r>
            <a:r>
              <a:rPr lang="hu-HU" sz="1400" dirty="0" smtClean="0"/>
              <a:t>VGS &gt; VT and VDS &gt; VSAT (VDS) , the transistor operates in the saturation state,</a:t>
            </a:r>
          </a:p>
          <a:p>
            <a:r>
              <a:rPr lang="hu-HU" sz="1400" dirty="0"/>
              <a:t> </a:t>
            </a:r>
            <a:r>
              <a:rPr lang="hu-HU" sz="1400" dirty="0" smtClean="0"/>
              <a:t> as the Figure on the right shows.</a:t>
            </a:r>
            <a:endParaRPr lang="en-US" sz="1400" dirty="0"/>
          </a:p>
        </p:txBody>
      </p:sp>
      <p:sp>
        <p:nvSpPr>
          <p:cNvPr id="7" name="TextBox 6"/>
          <p:cNvSpPr txBox="1"/>
          <p:nvPr/>
        </p:nvSpPr>
        <p:spPr>
          <a:xfrm>
            <a:off x="926595" y="6121226"/>
            <a:ext cx="7234801" cy="307777"/>
          </a:xfrm>
          <a:prstGeom prst="rect">
            <a:avLst/>
          </a:prstGeom>
          <a:noFill/>
        </p:spPr>
        <p:txBody>
          <a:bodyPr wrap="none" rtlCol="0">
            <a:spAutoFit/>
          </a:bodyPr>
          <a:lstStyle/>
          <a:p>
            <a:r>
              <a:rPr lang="hu-HU" sz="1400" dirty="0" smtClean="0"/>
              <a:t>Figure: ID vs. VGS and ID vs. VDS characteristics of the nMOS </a:t>
            </a:r>
            <a:r>
              <a:rPr lang="hu-HU" sz="1400" dirty="0" err="1" smtClean="0"/>
              <a:t>transistor</a:t>
            </a:r>
            <a:r>
              <a:rPr lang="hu-HU" sz="1400" dirty="0" smtClean="0"/>
              <a:t> [19]</a:t>
            </a:r>
            <a:endParaRPr lang="en-US" sz="1400" dirty="0"/>
          </a:p>
        </p:txBody>
      </p:sp>
      <p:sp>
        <p:nvSpPr>
          <p:cNvPr id="12" name="TextBox 11"/>
          <p:cNvSpPr txBox="1"/>
          <p:nvPr/>
        </p:nvSpPr>
        <p:spPr>
          <a:xfrm>
            <a:off x="185893" y="640487"/>
            <a:ext cx="4310795" cy="307777"/>
          </a:xfrm>
          <a:prstGeom prst="rect">
            <a:avLst/>
          </a:prstGeom>
          <a:noFill/>
        </p:spPr>
        <p:txBody>
          <a:bodyPr wrap="none" rtlCol="0">
            <a:spAutoFit/>
          </a:bodyPr>
          <a:lstStyle/>
          <a:p>
            <a:r>
              <a:rPr lang="hu-HU" sz="1400" b="1" dirty="0" smtClean="0">
                <a:solidFill>
                  <a:schemeClr val="accent6"/>
                </a:solidFill>
              </a:rPr>
              <a:t>Operation of the nMOS </a:t>
            </a:r>
            <a:r>
              <a:rPr lang="hu-HU" sz="1400" b="1" dirty="0" err="1" smtClean="0">
                <a:solidFill>
                  <a:schemeClr val="accent6"/>
                </a:solidFill>
              </a:rPr>
              <a:t>transistor</a:t>
            </a:r>
            <a:r>
              <a:rPr lang="hu-HU" sz="1400" b="1" dirty="0" smtClean="0">
                <a:solidFill>
                  <a:schemeClr val="accent6"/>
                </a:solidFill>
              </a:rPr>
              <a:t> </a:t>
            </a:r>
            <a:r>
              <a:rPr lang="hu-HU" sz="1400" dirty="0" smtClean="0"/>
              <a:t>[19] </a:t>
            </a:r>
            <a:r>
              <a:rPr lang="hu-HU" sz="1400" b="1" dirty="0" smtClean="0">
                <a:solidFill>
                  <a:schemeClr val="accent6"/>
                </a:solidFill>
              </a:rPr>
              <a:t>-3</a:t>
            </a:r>
            <a:endParaRPr lang="en-US" sz="1400" b="1" dirty="0">
              <a:solidFill>
                <a:schemeClr val="accent6"/>
              </a:solidFill>
            </a:endParaRPr>
          </a:p>
        </p:txBody>
      </p:sp>
      <p:pic>
        <p:nvPicPr>
          <p:cNvPr id="13" name="Kép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397" y="2013060"/>
            <a:ext cx="3610450" cy="3958879"/>
          </a:xfrm>
          <a:prstGeom prst="rect">
            <a:avLst/>
          </a:prstGeom>
        </p:spPr>
      </p:pic>
      <p:pic>
        <p:nvPicPr>
          <p:cNvPr id="14" name="Picture 13"/>
          <p:cNvPicPr>
            <a:picLocks noChangeAspect="1"/>
          </p:cNvPicPr>
          <p:nvPr/>
        </p:nvPicPr>
        <p:blipFill rotWithShape="1">
          <a:blip r:embed="rId3"/>
          <a:srcRect l="51169" r="8654" b="25252"/>
          <a:stretch/>
        </p:blipFill>
        <p:spPr>
          <a:xfrm>
            <a:off x="605463" y="2014039"/>
            <a:ext cx="3384301" cy="3947386"/>
          </a:xfrm>
          <a:prstGeom prst="rect">
            <a:avLst/>
          </a:prstGeom>
        </p:spPr>
      </p:pic>
      <p:sp>
        <p:nvSpPr>
          <p:cNvPr id="15" name="TextBox 14"/>
          <p:cNvSpPr txBox="1"/>
          <p:nvPr/>
        </p:nvSpPr>
        <p:spPr>
          <a:xfrm>
            <a:off x="5076932" y="2942585"/>
            <a:ext cx="555876" cy="276999"/>
          </a:xfrm>
          <a:prstGeom prst="rect">
            <a:avLst/>
          </a:prstGeom>
          <a:noFill/>
        </p:spPr>
        <p:txBody>
          <a:bodyPr wrap="square" rtlCol="0">
            <a:spAutoFit/>
          </a:bodyPr>
          <a:lstStyle/>
          <a:p>
            <a:r>
              <a:rPr lang="hu-HU" sz="1200" dirty="0"/>
              <a:t>V</a:t>
            </a:r>
            <a:r>
              <a:rPr lang="hu-HU" sz="1200" baseline="-25000" dirty="0"/>
              <a:t>SAT</a:t>
            </a:r>
            <a:endParaRPr lang="en-US" sz="1200" baseline="-25000" dirty="0"/>
          </a:p>
        </p:txBody>
      </p:sp>
      <p:cxnSp>
        <p:nvCxnSpPr>
          <p:cNvPr id="16" name="Straight Connector 15"/>
          <p:cNvCxnSpPr/>
          <p:nvPr/>
        </p:nvCxnSpPr>
        <p:spPr bwMode="auto">
          <a:xfrm>
            <a:off x="5537425" y="3169337"/>
            <a:ext cx="546312" cy="119734"/>
          </a:xfrm>
          <a:prstGeom prst="line">
            <a:avLst/>
          </a:prstGeom>
          <a:noFill/>
          <a:ln w="19050" cap="flat" cmpd="sng" algn="ctr">
            <a:solidFill>
              <a:schemeClr val="tx1"/>
            </a:solidFill>
            <a:prstDash val="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6996677" y="2352194"/>
            <a:ext cx="1037828" cy="265457"/>
          </a:xfrm>
          <a:prstGeom prst="rect">
            <a:avLst/>
          </a:prstGeom>
          <a:noFill/>
        </p:spPr>
        <p:txBody>
          <a:bodyPr wrap="square" rtlCol="0">
            <a:spAutoFit/>
          </a:bodyPr>
          <a:lstStyle/>
          <a:p>
            <a:r>
              <a:rPr lang="hu-HU" sz="1125" dirty="0"/>
              <a:t>, V</a:t>
            </a:r>
            <a:r>
              <a:rPr lang="hu-HU" sz="1125" baseline="-25000" dirty="0"/>
              <a:t>GS</a:t>
            </a:r>
            <a:r>
              <a:rPr lang="hu-HU" sz="1125" dirty="0"/>
              <a:t> &gt; V</a:t>
            </a:r>
            <a:r>
              <a:rPr lang="hu-HU" sz="1125" baseline="-25000" dirty="0"/>
              <a:t>T</a:t>
            </a:r>
            <a:endParaRPr lang="en-US" sz="1125" baseline="-25000" dirty="0"/>
          </a:p>
        </p:txBody>
      </p:sp>
      <p:sp>
        <p:nvSpPr>
          <p:cNvPr id="19" name="TextBox 18"/>
          <p:cNvSpPr txBox="1"/>
          <p:nvPr/>
        </p:nvSpPr>
        <p:spPr>
          <a:xfrm>
            <a:off x="7924858" y="1993355"/>
            <a:ext cx="1143262" cy="323165"/>
          </a:xfrm>
          <a:prstGeom prst="rect">
            <a:avLst/>
          </a:prstGeom>
          <a:noFill/>
        </p:spPr>
        <p:txBody>
          <a:bodyPr wrap="none" rtlCol="0">
            <a:spAutoFit/>
          </a:bodyPr>
          <a:lstStyle/>
          <a:p>
            <a:r>
              <a:rPr lang="hu-HU" sz="1500" dirty="0" smtClean="0"/>
              <a:t>, V</a:t>
            </a:r>
            <a:r>
              <a:rPr lang="hu-HU" sz="1500" baseline="-25000" dirty="0" smtClean="0"/>
              <a:t>GS</a:t>
            </a:r>
            <a:r>
              <a:rPr lang="hu-HU" sz="1500" dirty="0" smtClean="0"/>
              <a:t> &gt; V</a:t>
            </a:r>
            <a:r>
              <a:rPr lang="hu-HU" sz="1500" baseline="-25000" dirty="0" smtClean="0"/>
              <a:t>T</a:t>
            </a:r>
            <a:endParaRPr lang="en-US" sz="1500" baseline="-25000" dirty="0"/>
          </a:p>
        </p:txBody>
      </p:sp>
      <p:sp>
        <p:nvSpPr>
          <p:cNvPr id="18"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(6)</a:t>
            </a:r>
            <a:endParaRPr lang="en-US" dirty="0"/>
          </a:p>
        </p:txBody>
      </p:sp>
    </p:spTree>
    <p:extLst>
      <p:ext uri="{BB962C8B-B14F-4D97-AF65-F5344CB8AC3E}">
        <p14:creationId xmlns:p14="http://schemas.microsoft.com/office/powerpoint/2010/main" val="32234197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80560" y="1000748"/>
            <a:ext cx="8974380" cy="307777"/>
          </a:xfrm>
          <a:prstGeom prst="rect">
            <a:avLst/>
          </a:prstGeom>
          <a:noFill/>
        </p:spPr>
        <p:txBody>
          <a:bodyPr wrap="none" rtlCol="0">
            <a:spAutoFit/>
          </a:bodyPr>
          <a:lstStyle/>
          <a:p>
            <a:r>
              <a:rPr lang="hu-HU" sz="1400" dirty="0" smtClean="0">
                <a:solidFill>
                  <a:srgbClr val="0070C0"/>
                </a:solidFill>
              </a:rPr>
              <a:t>In the saturation region </a:t>
            </a:r>
            <a:r>
              <a:rPr lang="hu-HU" sz="1400" dirty="0" smtClean="0"/>
              <a:t>the nMOS transistor operates as a </a:t>
            </a:r>
            <a:r>
              <a:rPr lang="hu-HU" sz="1400" dirty="0" smtClean="0">
                <a:solidFill>
                  <a:srgbClr val="FF0000"/>
                </a:solidFill>
              </a:rPr>
              <a:t>controlled switch, </a:t>
            </a:r>
            <a:r>
              <a:rPr lang="hu-HU" sz="1400" dirty="0" smtClean="0"/>
              <a:t>as indicated below. </a:t>
            </a:r>
            <a:endParaRPr lang="en-US" sz="1400" dirty="0"/>
          </a:p>
        </p:txBody>
      </p:sp>
      <p:sp>
        <p:nvSpPr>
          <p:cNvPr id="21" name="TextBox 20"/>
          <p:cNvSpPr txBox="1"/>
          <p:nvPr/>
        </p:nvSpPr>
        <p:spPr>
          <a:xfrm>
            <a:off x="180560" y="640708"/>
            <a:ext cx="4057521" cy="307777"/>
          </a:xfrm>
          <a:prstGeom prst="rect">
            <a:avLst/>
          </a:prstGeom>
          <a:noFill/>
        </p:spPr>
        <p:txBody>
          <a:bodyPr wrap="none" rtlCol="0">
            <a:spAutoFit/>
          </a:bodyPr>
          <a:lstStyle/>
          <a:p>
            <a:r>
              <a:rPr lang="hu-HU" sz="1400" b="1" dirty="0" smtClean="0">
                <a:solidFill>
                  <a:schemeClr val="accent6"/>
                </a:solidFill>
              </a:rPr>
              <a:t>Using an nMOS transistor as a switch</a:t>
            </a:r>
            <a:endParaRPr lang="en-US" sz="1400" b="1" dirty="0">
              <a:solidFill>
                <a:schemeClr val="accent6"/>
              </a:solidFill>
            </a:endParaRPr>
          </a:p>
        </p:txBody>
      </p:sp>
      <p:grpSp>
        <p:nvGrpSpPr>
          <p:cNvPr id="27" name="Group 26"/>
          <p:cNvGrpSpPr/>
          <p:nvPr/>
        </p:nvGrpSpPr>
        <p:grpSpPr>
          <a:xfrm>
            <a:off x="1646478" y="1951093"/>
            <a:ext cx="5779887" cy="2423012"/>
            <a:chOff x="1627428" y="1681063"/>
            <a:chExt cx="5779887" cy="2423012"/>
          </a:xfrm>
        </p:grpSpPr>
        <p:grpSp>
          <p:nvGrpSpPr>
            <p:cNvPr id="25" name="Group 24"/>
            <p:cNvGrpSpPr/>
            <p:nvPr/>
          </p:nvGrpSpPr>
          <p:grpSpPr>
            <a:xfrm>
              <a:off x="1736685" y="1681063"/>
              <a:ext cx="5670630" cy="2423012"/>
              <a:chOff x="2726795" y="1681063"/>
              <a:chExt cx="5670630" cy="2423012"/>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3418" r="67413" b="8556"/>
              <a:stretch/>
            </p:blipFill>
            <p:spPr>
              <a:xfrm>
                <a:off x="2726795" y="1898830"/>
                <a:ext cx="1485165" cy="180020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218" t="53418" r="2622" b="8556"/>
              <a:stretch/>
            </p:blipFill>
            <p:spPr>
              <a:xfrm>
                <a:off x="5202070" y="1853825"/>
                <a:ext cx="3015335" cy="1800200"/>
              </a:xfrm>
              <a:prstGeom prst="rect">
                <a:avLst/>
              </a:prstGeom>
            </p:spPr>
          </p:pic>
          <p:sp>
            <p:nvSpPr>
              <p:cNvPr id="6" name="Rectangle 5"/>
              <p:cNvSpPr/>
              <p:nvPr/>
            </p:nvSpPr>
            <p:spPr bwMode="auto">
              <a:xfrm>
                <a:off x="3581890" y="3351690"/>
                <a:ext cx="630070" cy="27003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Verdana" pitchFamily="34" charset="0"/>
                  </a:rPr>
                  <a:t>V</a:t>
                </a:r>
                <a:r>
                  <a:rPr kumimoji="0" lang="hu-HU" sz="1400" b="1" i="0" u="none" strike="noStrike" cap="none" normalizeH="0" baseline="-25000" dirty="0" smtClean="0">
                    <a:ln>
                      <a:noFill/>
                    </a:ln>
                    <a:solidFill>
                      <a:schemeClr val="tx1"/>
                    </a:solidFill>
                    <a:effectLst/>
                    <a:latin typeface="Verdana" pitchFamily="34" charset="0"/>
                  </a:rPr>
                  <a:t>SS</a:t>
                </a:r>
                <a:endParaRPr kumimoji="0" lang="en-US" sz="1400" b="1" i="0" u="none" strike="noStrike" cap="none" normalizeH="0" baseline="-25000" dirty="0" smtClean="0">
                  <a:ln>
                    <a:noFill/>
                  </a:ln>
                  <a:solidFill>
                    <a:schemeClr val="tx1"/>
                  </a:solidFill>
                  <a:effectLst/>
                  <a:latin typeface="Verdana" pitchFamily="34" charset="0"/>
                </a:endParaRPr>
              </a:p>
            </p:txBody>
          </p:sp>
          <p:sp>
            <p:nvSpPr>
              <p:cNvPr id="7" name="Rounded Rectangle 6"/>
              <p:cNvSpPr/>
              <p:nvPr/>
            </p:nvSpPr>
            <p:spPr bwMode="auto">
              <a:xfrm>
                <a:off x="5157065" y="3338990"/>
                <a:ext cx="1575175" cy="360040"/>
              </a:xfrm>
              <a:prstGeom prst="round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Verdana" pitchFamily="34" charset="0"/>
                  </a:rPr>
                  <a:t>V</a:t>
                </a:r>
                <a:r>
                  <a:rPr kumimoji="0" lang="hu-HU" sz="1400" b="1" i="0" u="none" strike="noStrike" cap="none" normalizeH="0" baseline="-25000" dirty="0" smtClean="0">
                    <a:ln>
                      <a:noFill/>
                    </a:ln>
                    <a:solidFill>
                      <a:schemeClr val="tx1"/>
                    </a:solidFill>
                    <a:effectLst/>
                    <a:latin typeface="Verdana" pitchFamily="34" charset="0"/>
                  </a:rPr>
                  <a:t>GS </a:t>
                </a:r>
                <a:r>
                  <a:rPr kumimoji="0" lang="hu-HU" sz="1400" b="1" i="0" u="none" strike="noStrike" cap="none" normalizeH="0" dirty="0" smtClean="0">
                    <a:ln>
                      <a:noFill/>
                    </a:ln>
                    <a:solidFill>
                      <a:schemeClr val="tx1"/>
                    </a:solidFill>
                    <a:effectLst/>
                    <a:latin typeface="Verdana" pitchFamily="34" charset="0"/>
                  </a:rPr>
                  <a:t>= V</a:t>
                </a:r>
                <a:r>
                  <a:rPr kumimoji="0" lang="hu-HU" sz="1400" b="1" i="0" u="none" strike="noStrike" cap="none" normalizeH="0" baseline="-25000" dirty="0" smtClean="0">
                    <a:ln>
                      <a:noFill/>
                    </a:ln>
                    <a:solidFill>
                      <a:schemeClr val="tx1"/>
                    </a:solidFill>
                    <a:effectLst/>
                    <a:latin typeface="Verdana" pitchFamily="34" charset="0"/>
                  </a:rPr>
                  <a:t>DD</a:t>
                </a:r>
                <a:endParaRPr kumimoji="0" lang="en-US" sz="1400" b="1" i="0" u="none" strike="noStrike" cap="none" normalizeH="0" baseline="-25000" dirty="0" smtClean="0">
                  <a:ln>
                    <a:noFill/>
                  </a:ln>
                  <a:solidFill>
                    <a:schemeClr val="tx1"/>
                  </a:solidFill>
                  <a:effectLst/>
                  <a:latin typeface="Verdana" pitchFamily="34" charset="0"/>
                </a:endParaRPr>
              </a:p>
            </p:txBody>
          </p:sp>
          <p:sp>
            <p:nvSpPr>
              <p:cNvPr id="8" name="Rectangle 7"/>
              <p:cNvSpPr/>
              <p:nvPr/>
            </p:nvSpPr>
            <p:spPr bwMode="auto">
              <a:xfrm>
                <a:off x="3401870" y="3203975"/>
                <a:ext cx="675075" cy="225025"/>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6822250" y="3338990"/>
                <a:ext cx="1575175" cy="360040"/>
              </a:xfrm>
              <a:prstGeom prst="round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Verdana" pitchFamily="34" charset="0"/>
                  </a:rPr>
                  <a:t>V</a:t>
                </a:r>
                <a:r>
                  <a:rPr kumimoji="0" lang="hu-HU" sz="1400" b="1" i="0" u="none" strike="noStrike" cap="none" normalizeH="0" baseline="-25000" dirty="0" smtClean="0">
                    <a:ln>
                      <a:noFill/>
                    </a:ln>
                    <a:solidFill>
                      <a:schemeClr val="tx1"/>
                    </a:solidFill>
                    <a:effectLst/>
                    <a:latin typeface="Verdana" pitchFamily="34" charset="0"/>
                  </a:rPr>
                  <a:t>GS </a:t>
                </a:r>
                <a:r>
                  <a:rPr kumimoji="0" lang="hu-HU" sz="1400" b="1" i="0" u="none" strike="noStrike" cap="none" normalizeH="0" dirty="0" smtClean="0">
                    <a:ln>
                      <a:noFill/>
                    </a:ln>
                    <a:solidFill>
                      <a:schemeClr val="tx1"/>
                    </a:solidFill>
                    <a:effectLst/>
                    <a:latin typeface="Verdana" pitchFamily="34" charset="0"/>
                  </a:rPr>
                  <a:t>= 0</a:t>
                </a:r>
                <a:endParaRPr kumimoji="0" lang="en-US" sz="1400" b="1" i="0" u="none" strike="noStrike" cap="none" normalizeH="0" baseline="-25000" dirty="0" smtClean="0">
                  <a:ln>
                    <a:noFill/>
                  </a:ln>
                  <a:solidFill>
                    <a:schemeClr val="tx1"/>
                  </a:solidFill>
                  <a:effectLst/>
                  <a:latin typeface="Verdana" pitchFamily="34" charset="0"/>
                </a:endParaRPr>
              </a:p>
            </p:txBody>
          </p:sp>
          <p:sp>
            <p:nvSpPr>
              <p:cNvPr id="10" name="TextBox 9"/>
              <p:cNvSpPr txBox="1"/>
              <p:nvPr/>
            </p:nvSpPr>
            <p:spPr>
              <a:xfrm>
                <a:off x="5697125" y="3796298"/>
                <a:ext cx="465192" cy="307777"/>
              </a:xfrm>
              <a:prstGeom prst="rect">
                <a:avLst/>
              </a:prstGeom>
              <a:noFill/>
            </p:spPr>
            <p:txBody>
              <a:bodyPr wrap="none" rtlCol="0">
                <a:spAutoFit/>
              </a:bodyPr>
              <a:lstStyle/>
              <a:p>
                <a:r>
                  <a:rPr lang="hu-HU" sz="1400" b="1" dirty="0" smtClean="0"/>
                  <a:t>On</a:t>
                </a:r>
                <a:endParaRPr lang="en-US" sz="1400" b="1" dirty="0"/>
              </a:p>
            </p:txBody>
          </p:sp>
          <p:sp>
            <p:nvSpPr>
              <p:cNvPr id="11" name="TextBox 10"/>
              <p:cNvSpPr txBox="1"/>
              <p:nvPr/>
            </p:nvSpPr>
            <p:spPr>
              <a:xfrm>
                <a:off x="7414736" y="3796298"/>
                <a:ext cx="487634" cy="307777"/>
              </a:xfrm>
              <a:prstGeom prst="rect">
                <a:avLst/>
              </a:prstGeom>
              <a:noFill/>
            </p:spPr>
            <p:txBody>
              <a:bodyPr wrap="none" rtlCol="0">
                <a:spAutoFit/>
              </a:bodyPr>
              <a:lstStyle/>
              <a:p>
                <a:r>
                  <a:rPr lang="hu-HU" sz="1400" b="1" dirty="0" smtClean="0"/>
                  <a:t>Off</a:t>
                </a:r>
                <a:endParaRPr lang="en-US" sz="1400" b="1" dirty="0"/>
              </a:p>
            </p:txBody>
          </p:sp>
          <p:grpSp>
            <p:nvGrpSpPr>
              <p:cNvPr id="23" name="Group 22"/>
              <p:cNvGrpSpPr/>
              <p:nvPr/>
            </p:nvGrpSpPr>
            <p:grpSpPr>
              <a:xfrm>
                <a:off x="7430901" y="2348880"/>
                <a:ext cx="320498" cy="425591"/>
                <a:chOff x="7445415" y="2438890"/>
                <a:chExt cx="320498" cy="425591"/>
              </a:xfrm>
            </p:grpSpPr>
            <p:cxnSp>
              <p:nvCxnSpPr>
                <p:cNvPr id="12" name="Straight Connector 11"/>
                <p:cNvCxnSpPr/>
                <p:nvPr/>
              </p:nvCxnSpPr>
              <p:spPr bwMode="auto">
                <a:xfrm>
                  <a:off x="7474309" y="2468481"/>
                  <a:ext cx="253504" cy="3960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a:off x="7445415" y="2438890"/>
                  <a:ext cx="320498" cy="39757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Down Arrow 13"/>
              <p:cNvSpPr/>
              <p:nvPr/>
            </p:nvSpPr>
            <p:spPr bwMode="auto">
              <a:xfrm>
                <a:off x="6429554" y="2303875"/>
                <a:ext cx="45719" cy="507755"/>
              </a:xfrm>
              <a:prstGeom prst="downArrow">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3531603" y="1681063"/>
                <a:ext cx="545342" cy="307777"/>
              </a:xfrm>
              <a:prstGeom prst="rect">
                <a:avLst/>
              </a:prstGeom>
              <a:noFill/>
            </p:spPr>
            <p:txBody>
              <a:bodyPr wrap="none" rtlCol="0">
                <a:spAutoFit/>
              </a:bodyPr>
              <a:lstStyle/>
              <a:p>
                <a:r>
                  <a:rPr lang="hu-HU" sz="1400" dirty="0" smtClean="0"/>
                  <a:t>V</a:t>
                </a:r>
                <a:r>
                  <a:rPr lang="hu-HU" sz="1400" baseline="-25000" dirty="0" smtClean="0"/>
                  <a:t>DS</a:t>
                </a:r>
                <a:r>
                  <a:rPr lang="hu-HU" sz="1400" dirty="0" smtClean="0"/>
                  <a:t> </a:t>
                </a:r>
                <a:endParaRPr lang="en-US" sz="1400" baseline="-25000" dirty="0"/>
              </a:p>
            </p:txBody>
          </p:sp>
          <p:sp>
            <p:nvSpPr>
              <p:cNvPr id="17" name="TextBox 16"/>
              <p:cNvSpPr txBox="1"/>
              <p:nvPr/>
            </p:nvSpPr>
            <p:spPr>
              <a:xfrm>
                <a:off x="5397495" y="1681063"/>
                <a:ext cx="1064715" cy="307777"/>
              </a:xfrm>
              <a:prstGeom prst="rect">
                <a:avLst/>
              </a:prstGeom>
              <a:noFill/>
            </p:spPr>
            <p:txBody>
              <a:bodyPr wrap="none" rtlCol="0">
                <a:spAutoFit/>
              </a:bodyPr>
              <a:lstStyle/>
              <a:p>
                <a:r>
                  <a:rPr lang="hu-HU" sz="1400" dirty="0" smtClean="0"/>
                  <a:t>V</a:t>
                </a:r>
                <a:r>
                  <a:rPr lang="hu-HU" sz="1400" baseline="-25000" dirty="0" smtClean="0"/>
                  <a:t>DS</a:t>
                </a:r>
                <a:r>
                  <a:rPr lang="hu-HU" sz="1400" dirty="0" smtClean="0"/>
                  <a:t> = V</a:t>
                </a:r>
                <a:r>
                  <a:rPr lang="hu-HU" sz="1400" baseline="-25000" dirty="0" smtClean="0"/>
                  <a:t>DD</a:t>
                </a:r>
                <a:endParaRPr lang="en-US" sz="1400" baseline="-25000" dirty="0"/>
              </a:p>
            </p:txBody>
          </p:sp>
          <p:sp>
            <p:nvSpPr>
              <p:cNvPr id="18" name="TextBox 17"/>
              <p:cNvSpPr txBox="1"/>
              <p:nvPr/>
            </p:nvSpPr>
            <p:spPr>
              <a:xfrm>
                <a:off x="7062680" y="1726068"/>
                <a:ext cx="1064715" cy="307777"/>
              </a:xfrm>
              <a:prstGeom prst="rect">
                <a:avLst/>
              </a:prstGeom>
              <a:noFill/>
            </p:spPr>
            <p:txBody>
              <a:bodyPr wrap="none" rtlCol="0">
                <a:spAutoFit/>
              </a:bodyPr>
              <a:lstStyle/>
              <a:p>
                <a:r>
                  <a:rPr lang="hu-HU" sz="1400" dirty="0" smtClean="0"/>
                  <a:t>V</a:t>
                </a:r>
                <a:r>
                  <a:rPr lang="hu-HU" sz="1400" baseline="-25000" dirty="0" smtClean="0"/>
                  <a:t>DS</a:t>
                </a:r>
                <a:r>
                  <a:rPr lang="hu-HU" sz="1400" dirty="0" smtClean="0"/>
                  <a:t> = V</a:t>
                </a:r>
                <a:r>
                  <a:rPr lang="hu-HU" sz="1400" baseline="-25000" dirty="0" smtClean="0"/>
                  <a:t>DD</a:t>
                </a:r>
                <a:endParaRPr lang="en-US" sz="1400" baseline="-25000" dirty="0"/>
              </a:p>
            </p:txBody>
          </p:sp>
          <p:sp>
            <p:nvSpPr>
              <p:cNvPr id="24" name="Rectangle 23"/>
              <p:cNvSpPr/>
              <p:nvPr/>
            </p:nvSpPr>
            <p:spPr bwMode="auto">
              <a:xfrm>
                <a:off x="7414736" y="2328514"/>
                <a:ext cx="351177" cy="7200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grpSp>
        <p:sp>
          <p:nvSpPr>
            <p:cNvPr id="26" name="Rounded Rectangle 25"/>
            <p:cNvSpPr/>
            <p:nvPr/>
          </p:nvSpPr>
          <p:spPr bwMode="auto">
            <a:xfrm>
              <a:off x="1627428" y="2438890"/>
              <a:ext cx="540060" cy="360040"/>
            </a:xfrm>
            <a:prstGeom prst="round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Verdana" pitchFamily="34" charset="0"/>
                </a:rPr>
                <a:t>V</a:t>
              </a:r>
              <a:r>
                <a:rPr kumimoji="0" lang="hu-HU" sz="1400" b="1" i="0" u="none" strike="noStrike" cap="none" normalizeH="0" baseline="-25000" dirty="0" smtClean="0">
                  <a:ln>
                    <a:noFill/>
                  </a:ln>
                  <a:solidFill>
                    <a:schemeClr val="tx1"/>
                  </a:solidFill>
                  <a:effectLst/>
                  <a:latin typeface="Verdana" pitchFamily="34" charset="0"/>
                </a:rPr>
                <a:t>GS </a:t>
              </a:r>
              <a:endParaRPr kumimoji="0" lang="en-US" sz="1400" b="1" i="0" u="none" strike="noStrike" cap="none" normalizeH="0" baseline="-25000" dirty="0" smtClean="0">
                <a:ln>
                  <a:noFill/>
                </a:ln>
                <a:solidFill>
                  <a:schemeClr val="tx1"/>
                </a:solidFill>
                <a:effectLst/>
                <a:latin typeface="Verdana" pitchFamily="34" charset="0"/>
              </a:endParaRPr>
            </a:p>
          </p:txBody>
        </p:sp>
      </p:grpSp>
      <p:sp>
        <p:nvSpPr>
          <p:cNvPr id="28"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(7)</a:t>
            </a:r>
            <a:endParaRPr lang="en-US" dirty="0"/>
          </a:p>
        </p:txBody>
      </p:sp>
    </p:spTree>
    <p:extLst>
      <p:ext uri="{BB962C8B-B14F-4D97-AF65-F5344CB8AC3E}">
        <p14:creationId xmlns:p14="http://schemas.microsoft.com/office/powerpoint/2010/main" val="2922941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16705" y="1359997"/>
            <a:ext cx="5324672" cy="4324350"/>
            <a:chOff x="2257498" y="1304644"/>
            <a:chExt cx="5324672" cy="4324350"/>
          </a:xfrm>
        </p:grpSpPr>
        <p:pic>
          <p:nvPicPr>
            <p:cNvPr id="1026" name="Picture 2" descr="https://upload.wikimedia.org/wikipedia/commons/d/d7/Wafer_2_Zoll_bis_8_Zoll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745" y="1304644"/>
              <a:ext cx="5305425" cy="4324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57498" y="4367737"/>
              <a:ext cx="383438" cy="276999"/>
            </a:xfrm>
            <a:prstGeom prst="rect">
              <a:avLst/>
            </a:prstGeom>
            <a:noFill/>
          </p:spPr>
          <p:txBody>
            <a:bodyPr wrap="none" rtlCol="0">
              <a:spAutoFit/>
            </a:bodyPr>
            <a:lstStyle/>
            <a:p>
              <a:r>
                <a:rPr lang="hu-HU" sz="1200" b="1" dirty="0" smtClean="0"/>
                <a:t>2"</a:t>
              </a:r>
              <a:endParaRPr lang="en-US" sz="1200" b="1" dirty="0"/>
            </a:p>
          </p:txBody>
        </p:sp>
        <p:sp>
          <p:nvSpPr>
            <p:cNvPr id="6" name="TextBox 5"/>
            <p:cNvSpPr txBox="1"/>
            <p:nvPr/>
          </p:nvSpPr>
          <p:spPr>
            <a:xfrm>
              <a:off x="2478372" y="3429000"/>
              <a:ext cx="383438" cy="276999"/>
            </a:xfrm>
            <a:prstGeom prst="rect">
              <a:avLst/>
            </a:prstGeom>
            <a:noFill/>
          </p:spPr>
          <p:txBody>
            <a:bodyPr wrap="none" rtlCol="0">
              <a:spAutoFit/>
            </a:bodyPr>
            <a:lstStyle/>
            <a:p>
              <a:r>
                <a:rPr lang="hu-HU" sz="1200" b="1" dirty="0"/>
                <a:t>4</a:t>
              </a:r>
              <a:r>
                <a:rPr lang="hu-HU" sz="1200" b="1" dirty="0" smtClean="0"/>
                <a:t>"</a:t>
              </a:r>
              <a:endParaRPr lang="en-US" sz="1200" b="1" dirty="0"/>
            </a:p>
          </p:txBody>
        </p:sp>
        <p:sp>
          <p:nvSpPr>
            <p:cNvPr id="7" name="TextBox 6"/>
            <p:cNvSpPr txBox="1"/>
            <p:nvPr/>
          </p:nvSpPr>
          <p:spPr>
            <a:xfrm>
              <a:off x="3041830" y="2483895"/>
              <a:ext cx="383438" cy="276999"/>
            </a:xfrm>
            <a:prstGeom prst="rect">
              <a:avLst/>
            </a:prstGeom>
            <a:noFill/>
          </p:spPr>
          <p:txBody>
            <a:bodyPr wrap="none" rtlCol="0">
              <a:spAutoFit/>
            </a:bodyPr>
            <a:lstStyle/>
            <a:p>
              <a:r>
                <a:rPr lang="hu-HU" sz="1200" b="1" dirty="0" smtClean="0"/>
                <a:t>6"</a:t>
              </a:r>
              <a:endParaRPr lang="en-US" sz="1200" b="1" dirty="0"/>
            </a:p>
          </p:txBody>
        </p:sp>
        <p:sp>
          <p:nvSpPr>
            <p:cNvPr id="8" name="TextBox 7"/>
            <p:cNvSpPr txBox="1"/>
            <p:nvPr/>
          </p:nvSpPr>
          <p:spPr>
            <a:xfrm>
              <a:off x="4458592" y="1538790"/>
              <a:ext cx="383438" cy="276999"/>
            </a:xfrm>
            <a:prstGeom prst="rect">
              <a:avLst/>
            </a:prstGeom>
            <a:noFill/>
          </p:spPr>
          <p:txBody>
            <a:bodyPr wrap="none" rtlCol="0">
              <a:spAutoFit/>
            </a:bodyPr>
            <a:lstStyle/>
            <a:p>
              <a:r>
                <a:rPr lang="hu-HU" sz="1200" b="1" dirty="0" smtClean="0"/>
                <a:t>8"</a:t>
              </a:r>
              <a:endParaRPr lang="en-US" sz="1200" b="1" dirty="0"/>
            </a:p>
          </p:txBody>
        </p:sp>
      </p:grpSp>
      <p:sp>
        <p:nvSpPr>
          <p:cNvPr id="9" name="TextBox 8"/>
          <p:cNvSpPr txBox="1"/>
          <p:nvPr/>
        </p:nvSpPr>
        <p:spPr>
          <a:xfrm>
            <a:off x="189247" y="643328"/>
            <a:ext cx="3600666" cy="307777"/>
          </a:xfrm>
          <a:prstGeom prst="rect">
            <a:avLst/>
          </a:prstGeom>
          <a:noFill/>
        </p:spPr>
        <p:txBody>
          <a:bodyPr wrap="none" rtlCol="0">
            <a:spAutoFit/>
          </a:bodyPr>
          <a:lstStyle/>
          <a:p>
            <a:r>
              <a:rPr lang="hu-HU" sz="1400" b="1" dirty="0" smtClean="0">
                <a:solidFill>
                  <a:schemeClr val="accent6"/>
                </a:solidFill>
              </a:rPr>
              <a:t>Early evolution of wafer </a:t>
            </a:r>
            <a:r>
              <a:rPr lang="hu-HU" sz="1400" b="1" dirty="0" err="1" smtClean="0">
                <a:solidFill>
                  <a:schemeClr val="accent6"/>
                </a:solidFill>
              </a:rPr>
              <a:t>sizes</a:t>
            </a:r>
            <a:r>
              <a:rPr lang="hu-HU" sz="1400" b="1" dirty="0" smtClean="0">
                <a:solidFill>
                  <a:schemeClr val="accent6"/>
                </a:solidFill>
              </a:rPr>
              <a:t> </a:t>
            </a:r>
            <a:r>
              <a:rPr lang="hu-HU" sz="1400" dirty="0" smtClean="0"/>
              <a:t>[2] </a:t>
            </a:r>
            <a:endParaRPr lang="en-US" sz="1400" dirty="0"/>
          </a:p>
        </p:txBody>
      </p:sp>
      <p:sp>
        <p:nvSpPr>
          <p:cNvPr id="11"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(2)</a:t>
            </a:r>
            <a:endParaRPr lang="en-US" altLang="en-US" dirty="0" smtClean="0"/>
          </a:p>
        </p:txBody>
      </p:sp>
    </p:spTree>
    <p:extLst>
      <p:ext uri="{BB962C8B-B14F-4D97-AF65-F5344CB8AC3E}">
        <p14:creationId xmlns:p14="http://schemas.microsoft.com/office/powerpoint/2010/main" val="3032280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247" y="641758"/>
            <a:ext cx="9089796" cy="307777"/>
          </a:xfrm>
          <a:prstGeom prst="rect">
            <a:avLst/>
          </a:prstGeom>
          <a:noFill/>
        </p:spPr>
        <p:txBody>
          <a:bodyPr wrap="none" rtlCol="0">
            <a:spAutoFit/>
          </a:bodyPr>
          <a:lstStyle/>
          <a:p>
            <a:r>
              <a:rPr lang="hu-HU" sz="1400" dirty="0" smtClean="0">
                <a:solidFill>
                  <a:srgbClr val="FF0000"/>
                </a:solidFill>
              </a:rPr>
              <a:t>Remark: Physical background of the operation of the enhancement mode nMOS </a:t>
            </a:r>
            <a:r>
              <a:rPr lang="hu-HU" sz="1400" dirty="0" err="1" smtClean="0">
                <a:solidFill>
                  <a:srgbClr val="FF0000"/>
                </a:solidFill>
              </a:rPr>
              <a:t>transistor</a:t>
            </a:r>
            <a:r>
              <a:rPr lang="hu-HU" sz="1400" dirty="0" smtClean="0">
                <a:solidFill>
                  <a:srgbClr val="FF0000"/>
                </a:solidFill>
              </a:rPr>
              <a:t> </a:t>
            </a:r>
            <a:r>
              <a:rPr lang="hu-HU" sz="1400" dirty="0" smtClean="0"/>
              <a:t>[19] </a:t>
            </a:r>
            <a:r>
              <a:rPr lang="hu-HU" sz="1400" dirty="0" smtClean="0">
                <a:solidFill>
                  <a:srgbClr val="FF0000"/>
                </a:solidFill>
              </a:rPr>
              <a:t>-1 </a:t>
            </a:r>
            <a:endParaRPr lang="en-US" sz="1400" dirty="0">
              <a:solidFill>
                <a:srgbClr val="FF0000"/>
              </a:solidFill>
            </a:endParaRPr>
          </a:p>
        </p:txBody>
      </p:sp>
      <p:sp>
        <p:nvSpPr>
          <p:cNvPr id="4" name="TextBox 3"/>
          <p:cNvSpPr txBox="1"/>
          <p:nvPr/>
        </p:nvSpPr>
        <p:spPr>
          <a:xfrm>
            <a:off x="250825" y="984324"/>
            <a:ext cx="7017819" cy="574516"/>
          </a:xfrm>
          <a:prstGeom prst="rect">
            <a:avLst/>
          </a:prstGeom>
          <a:noFill/>
        </p:spPr>
        <p:txBody>
          <a:bodyPr wrap="none" rtlCol="0">
            <a:spAutoFit/>
          </a:bodyPr>
          <a:lstStyle/>
          <a:p>
            <a:pPr marL="342900" indent="-342900">
              <a:spcAft>
                <a:spcPts val="400"/>
              </a:spcAft>
              <a:buAutoNum type="alphaLcParenR"/>
            </a:pPr>
            <a:r>
              <a:rPr lang="hu-HU" sz="1400" dirty="0" smtClean="0"/>
              <a:t>Switched off state</a:t>
            </a:r>
          </a:p>
          <a:p>
            <a:r>
              <a:rPr lang="hu-HU" sz="1400" dirty="0" smtClean="0"/>
              <a:t>a1) Switched off stated due to VGS &lt; VT (VDS is irrelevant and can be 0) </a:t>
            </a:r>
            <a:endParaRPr lang="en-US" sz="1400" dirty="0"/>
          </a:p>
        </p:txBody>
      </p:sp>
      <p:sp>
        <p:nvSpPr>
          <p:cNvPr id="7" name="TextBox 6"/>
          <p:cNvSpPr txBox="1"/>
          <p:nvPr/>
        </p:nvSpPr>
        <p:spPr>
          <a:xfrm>
            <a:off x="250825" y="2739519"/>
            <a:ext cx="3916130" cy="738664"/>
          </a:xfrm>
          <a:prstGeom prst="rect">
            <a:avLst/>
          </a:prstGeom>
          <a:noFill/>
        </p:spPr>
        <p:txBody>
          <a:bodyPr wrap="square" rtlCol="0">
            <a:spAutoFit/>
          </a:bodyPr>
          <a:lstStyle/>
          <a:p>
            <a:r>
              <a:rPr lang="en-US" sz="1400" dirty="0" smtClean="0"/>
              <a:t>Figure: </a:t>
            </a:r>
            <a:r>
              <a:rPr lang="en-US" sz="1400" dirty="0"/>
              <a:t>Formation of a depletion region in an enhancement-mode </a:t>
            </a:r>
            <a:r>
              <a:rPr lang="en-US" sz="1400" dirty="0" err="1"/>
              <a:t>nMOS</a:t>
            </a:r>
            <a:r>
              <a:rPr lang="en-US" sz="1400" dirty="0"/>
              <a:t> </a:t>
            </a:r>
            <a:r>
              <a:rPr lang="en-US" sz="1400" dirty="0" smtClean="0"/>
              <a:t>FET</a:t>
            </a:r>
            <a:r>
              <a:rPr lang="hu-HU" sz="1400" dirty="0" smtClean="0"/>
              <a:t> [19]</a:t>
            </a:r>
            <a:r>
              <a:rPr lang="en-US" sz="1400" dirty="0" smtClean="0"/>
              <a:t>.</a:t>
            </a:r>
            <a:endParaRPr lang="en-US" sz="1400" dirty="0"/>
          </a:p>
        </p:txBody>
      </p:sp>
      <p:pic>
        <p:nvPicPr>
          <p:cNvPr id="8" name="Picture 7"/>
          <p:cNvPicPr>
            <a:picLocks noChangeAspect="1"/>
          </p:cNvPicPr>
          <p:nvPr/>
        </p:nvPicPr>
        <p:blipFill>
          <a:blip r:embed="rId2"/>
          <a:stretch>
            <a:fillRect/>
          </a:stretch>
        </p:blipFill>
        <p:spPr>
          <a:xfrm>
            <a:off x="4166955" y="1569389"/>
            <a:ext cx="4791142" cy="2525161"/>
          </a:xfrm>
          <a:prstGeom prst="rect">
            <a:avLst/>
          </a:prstGeom>
        </p:spPr>
      </p:pic>
      <p:sp>
        <p:nvSpPr>
          <p:cNvPr id="10" name="TextBox 9"/>
          <p:cNvSpPr txBox="1"/>
          <p:nvPr/>
        </p:nvSpPr>
        <p:spPr>
          <a:xfrm>
            <a:off x="250825" y="4464115"/>
            <a:ext cx="8551645" cy="247760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The </a:t>
            </a:r>
            <a:r>
              <a:rPr lang="en-US" sz="1400" dirty="0"/>
              <a:t>electric field induced by the gate voltage points down from </a:t>
            </a:r>
            <a:r>
              <a:rPr lang="en-US" sz="1400" dirty="0" smtClean="0"/>
              <a:t>the</a:t>
            </a:r>
            <a:r>
              <a:rPr lang="hu-HU" sz="1400" dirty="0" smtClean="0"/>
              <a:t> </a:t>
            </a:r>
            <a:r>
              <a:rPr lang="en-US" sz="1400" dirty="0" smtClean="0"/>
              <a:t>gate </a:t>
            </a:r>
            <a:r>
              <a:rPr lang="en-US" sz="1400" dirty="0"/>
              <a:t>through the </a:t>
            </a:r>
            <a:endParaRPr lang="hu-HU" sz="1400" dirty="0" smtClean="0"/>
          </a:p>
          <a:p>
            <a:pPr>
              <a:spcAft>
                <a:spcPts val="600"/>
              </a:spcAft>
            </a:pPr>
            <a:r>
              <a:rPr lang="hu-HU" sz="1400" dirty="0"/>
              <a:t> </a:t>
            </a:r>
            <a:r>
              <a:rPr lang="hu-HU" sz="1400" dirty="0" smtClean="0"/>
              <a:t>     </a:t>
            </a:r>
            <a:r>
              <a:rPr lang="en-US" sz="1400" dirty="0" smtClean="0"/>
              <a:t>channel.</a:t>
            </a:r>
            <a:endParaRPr lang="hu-HU" sz="1400" dirty="0" smtClean="0"/>
          </a:p>
          <a:p>
            <a:pPr marL="285750" indent="-285750">
              <a:buFont typeface="Arial" panose="020B0604020202020204" pitchFamily="34" charset="0"/>
              <a:buChar char="•"/>
            </a:pPr>
            <a:r>
              <a:rPr lang="en-US" sz="1400" dirty="0" smtClean="0"/>
              <a:t>This </a:t>
            </a:r>
            <a:r>
              <a:rPr lang="en-US" sz="1400" dirty="0"/>
              <a:t>fields repels the majority </a:t>
            </a:r>
            <a:r>
              <a:rPr lang="en-US" sz="1400" dirty="0" smtClean="0"/>
              <a:t>carriers</a:t>
            </a:r>
            <a:r>
              <a:rPr lang="hu-HU" sz="1400" dirty="0" smtClean="0"/>
              <a:t> (that is positive holes) </a:t>
            </a:r>
            <a:r>
              <a:rPr lang="en-US" sz="1400" dirty="0" smtClean="0"/>
              <a:t> </a:t>
            </a:r>
            <a:r>
              <a:rPr lang="hu-HU" sz="1400" dirty="0" smtClean="0"/>
              <a:t>of</a:t>
            </a:r>
            <a:r>
              <a:rPr lang="en-US" sz="1400" dirty="0" smtClean="0"/>
              <a:t> the</a:t>
            </a:r>
            <a:r>
              <a:rPr lang="hu-HU" sz="1400" dirty="0" smtClean="0"/>
              <a:t> </a:t>
            </a:r>
            <a:r>
              <a:rPr lang="en-US" sz="1400" dirty="0" smtClean="0"/>
              <a:t>p-type </a:t>
            </a:r>
            <a:r>
              <a:rPr lang="en-US" sz="1400" dirty="0"/>
              <a:t>substrate, </a:t>
            </a:r>
            <a:r>
              <a:rPr lang="hu-HU" sz="1400" dirty="0" smtClean="0"/>
              <a:t> </a:t>
            </a:r>
          </a:p>
          <a:p>
            <a:r>
              <a:rPr lang="hu-HU" sz="1400" dirty="0" smtClean="0"/>
              <a:t>      </a:t>
            </a:r>
            <a:r>
              <a:rPr lang="en-US" sz="1400" dirty="0" smtClean="0"/>
              <a:t>from </a:t>
            </a:r>
            <a:r>
              <a:rPr lang="en-US" sz="1400" dirty="0"/>
              <a:t>the channel </a:t>
            </a:r>
            <a:r>
              <a:rPr lang="en-US" sz="1400" dirty="0" smtClean="0"/>
              <a:t>hence</a:t>
            </a:r>
            <a:r>
              <a:rPr lang="hu-HU" sz="1400" dirty="0" smtClean="0"/>
              <a:t> </a:t>
            </a:r>
            <a:r>
              <a:rPr lang="en-US" sz="1400" dirty="0" smtClean="0"/>
              <a:t>forming </a:t>
            </a:r>
            <a:r>
              <a:rPr lang="en-US" sz="1400" dirty="0"/>
              <a:t>a region depleted of carriers as shown in </a:t>
            </a:r>
            <a:r>
              <a:rPr lang="hu-HU" sz="1400" dirty="0" smtClean="0"/>
              <a:t>the </a:t>
            </a:r>
            <a:r>
              <a:rPr lang="en-US" sz="1400" dirty="0" smtClean="0"/>
              <a:t>Figure</a:t>
            </a:r>
            <a:endParaRPr lang="hu-HU" sz="1400" dirty="0" smtClean="0"/>
          </a:p>
          <a:p>
            <a:pPr>
              <a:spcAft>
                <a:spcPts val="600"/>
              </a:spcAft>
            </a:pPr>
            <a:r>
              <a:rPr lang="hu-HU" sz="1400" dirty="0"/>
              <a:t> </a:t>
            </a:r>
            <a:r>
              <a:rPr lang="hu-HU" sz="1400" dirty="0" smtClean="0"/>
              <a:t>    </a:t>
            </a:r>
            <a:r>
              <a:rPr lang="en-US" sz="1400" dirty="0" smtClean="0"/>
              <a:t> </a:t>
            </a:r>
            <a:r>
              <a:rPr lang="hu-HU" sz="1400" dirty="0" smtClean="0"/>
              <a:t>above.</a:t>
            </a:r>
            <a:endParaRPr lang="en-US" sz="1400" dirty="0"/>
          </a:p>
          <a:p>
            <a:pPr marL="285750" indent="-285750">
              <a:buFont typeface="Arial" panose="020B0604020202020204" pitchFamily="34" charset="0"/>
              <a:buChar char="•"/>
            </a:pPr>
            <a:r>
              <a:rPr lang="en-US" sz="1400" dirty="0"/>
              <a:t>As a result, due to the lack of free carriers, no current </a:t>
            </a:r>
            <a:r>
              <a:rPr lang="hu-HU" sz="1400" dirty="0" smtClean="0"/>
              <a:t>will </a:t>
            </a:r>
            <a:r>
              <a:rPr lang="en-US" sz="1400" dirty="0" smtClean="0"/>
              <a:t>flow between</a:t>
            </a:r>
            <a:r>
              <a:rPr lang="hu-HU" sz="1400" dirty="0" smtClean="0"/>
              <a:t> </a:t>
            </a:r>
            <a:r>
              <a:rPr lang="en-US" sz="1400" dirty="0" smtClean="0"/>
              <a:t>the </a:t>
            </a:r>
            <a:r>
              <a:rPr lang="en-US" sz="1400" dirty="0"/>
              <a:t>source </a:t>
            </a:r>
            <a:r>
              <a:rPr lang="en-US" sz="1400" dirty="0" smtClean="0"/>
              <a:t>and</a:t>
            </a:r>
            <a:endParaRPr lang="hu-HU" sz="1400" dirty="0" smtClean="0"/>
          </a:p>
          <a:p>
            <a:pPr>
              <a:spcAft>
                <a:spcPts val="600"/>
              </a:spcAft>
            </a:pPr>
            <a:r>
              <a:rPr lang="hu-HU" sz="1400" dirty="0"/>
              <a:t> </a:t>
            </a:r>
            <a:r>
              <a:rPr lang="hu-HU" sz="1400" dirty="0" smtClean="0"/>
              <a:t>     </a:t>
            </a:r>
            <a:r>
              <a:rPr lang="en-US" sz="1400" dirty="0" smtClean="0"/>
              <a:t> </a:t>
            </a:r>
            <a:r>
              <a:rPr lang="en-US" sz="1400" dirty="0"/>
              <a:t>the </a:t>
            </a:r>
            <a:r>
              <a:rPr lang="en-US" sz="1400" dirty="0" smtClean="0"/>
              <a:t>drain</a:t>
            </a:r>
            <a:r>
              <a:rPr lang="hu-HU" sz="1400" dirty="0" smtClean="0"/>
              <a:t> in this case</a:t>
            </a:r>
            <a:r>
              <a:rPr lang="en-US" sz="1400" dirty="0" smtClean="0"/>
              <a:t>, </a:t>
            </a:r>
            <a:r>
              <a:rPr lang="en-US" sz="1400" dirty="0"/>
              <a:t>that is, ID = 0</a:t>
            </a:r>
            <a:r>
              <a:rPr lang="en-US" sz="1400" dirty="0" smtClean="0"/>
              <a:t>.</a:t>
            </a:r>
            <a:endParaRPr lang="hu-HU" sz="1400" dirty="0" smtClean="0"/>
          </a:p>
          <a:p>
            <a:pPr marL="285750" indent="-285750">
              <a:buFont typeface="Arial" panose="020B0604020202020204" pitchFamily="34" charset="0"/>
              <a:buChar char="•"/>
            </a:pPr>
            <a:r>
              <a:rPr lang="en-US" sz="1400" dirty="0"/>
              <a:t>The threshold voltage VT depends on </a:t>
            </a:r>
            <a:r>
              <a:rPr lang="hu-HU" sz="1400" dirty="0" smtClean="0"/>
              <a:t>the actual fabrication </a:t>
            </a:r>
            <a:r>
              <a:rPr lang="en-US" sz="1400" dirty="0" smtClean="0"/>
              <a:t>technology and </a:t>
            </a:r>
            <a:r>
              <a:rPr lang="en-US" sz="1400" dirty="0"/>
              <a:t>usually </a:t>
            </a:r>
            <a:r>
              <a:rPr lang="en-US" sz="1400" dirty="0" smtClean="0"/>
              <a:t>is</a:t>
            </a:r>
            <a:endParaRPr lang="hu-HU" sz="1400" dirty="0" smtClean="0"/>
          </a:p>
          <a:p>
            <a:r>
              <a:rPr lang="hu-HU" sz="1400" dirty="0"/>
              <a:t> </a:t>
            </a:r>
            <a:r>
              <a:rPr lang="hu-HU" sz="1400" dirty="0" smtClean="0"/>
              <a:t>    </a:t>
            </a:r>
            <a:r>
              <a:rPr lang="en-US" sz="1400" dirty="0" smtClean="0"/>
              <a:t> </a:t>
            </a:r>
            <a:r>
              <a:rPr lang="hu-HU" sz="1400" dirty="0" smtClean="0"/>
              <a:t>about</a:t>
            </a:r>
            <a:r>
              <a:rPr lang="en-US" sz="1400" dirty="0" smtClean="0"/>
              <a:t> </a:t>
            </a:r>
            <a:r>
              <a:rPr lang="en-US" sz="1400" dirty="0"/>
              <a:t>0.5V</a:t>
            </a:r>
            <a:r>
              <a:rPr lang="en-US" sz="1400" dirty="0" smtClean="0"/>
              <a:t>.</a:t>
            </a:r>
            <a:endParaRPr lang="en-US" sz="1400" dirty="0"/>
          </a:p>
          <a:p>
            <a:endParaRPr lang="en-US" sz="1400" dirty="0"/>
          </a:p>
        </p:txBody>
      </p:sp>
      <p:sp>
        <p:nvSpPr>
          <p:cNvPr id="9"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(8)</a:t>
            </a:r>
            <a:endParaRPr lang="en-US" dirty="0"/>
          </a:p>
        </p:txBody>
      </p:sp>
    </p:spTree>
    <p:extLst>
      <p:ext uri="{BB962C8B-B14F-4D97-AF65-F5344CB8AC3E}">
        <p14:creationId xmlns:p14="http://schemas.microsoft.com/office/powerpoint/2010/main" val="34147993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288" t="21874" r="15780" b="19004"/>
          <a:stretch/>
        </p:blipFill>
        <p:spPr>
          <a:xfrm>
            <a:off x="3266855" y="1088740"/>
            <a:ext cx="5535615" cy="3015335"/>
          </a:xfrm>
          <a:prstGeom prst="rect">
            <a:avLst/>
          </a:prstGeom>
        </p:spPr>
      </p:pic>
      <p:sp>
        <p:nvSpPr>
          <p:cNvPr id="5" name="TextBox 4"/>
          <p:cNvSpPr txBox="1"/>
          <p:nvPr/>
        </p:nvSpPr>
        <p:spPr>
          <a:xfrm>
            <a:off x="250825" y="2127336"/>
            <a:ext cx="2881015" cy="1169551"/>
          </a:xfrm>
          <a:prstGeom prst="rect">
            <a:avLst/>
          </a:prstGeom>
          <a:noFill/>
        </p:spPr>
        <p:txBody>
          <a:bodyPr wrap="square" rtlCol="0">
            <a:spAutoFit/>
          </a:bodyPr>
          <a:lstStyle/>
          <a:p>
            <a:r>
              <a:rPr lang="en-US" sz="1400" dirty="0" smtClean="0"/>
              <a:t>Figure: </a:t>
            </a:r>
            <a:r>
              <a:rPr lang="en-US" sz="1400" dirty="0"/>
              <a:t>Formation of the </a:t>
            </a:r>
            <a:r>
              <a:rPr lang="hu-HU" sz="1400" dirty="0" smtClean="0"/>
              <a:t> </a:t>
            </a:r>
          </a:p>
          <a:p>
            <a:r>
              <a:rPr lang="hu-HU" sz="1400" dirty="0"/>
              <a:t> </a:t>
            </a:r>
            <a:r>
              <a:rPr lang="hu-HU" sz="1400" dirty="0" smtClean="0"/>
              <a:t> </a:t>
            </a:r>
            <a:r>
              <a:rPr lang="en-US" sz="1400" dirty="0" smtClean="0"/>
              <a:t>conducting </a:t>
            </a:r>
            <a:r>
              <a:rPr lang="en-US" sz="1400" dirty="0"/>
              <a:t>channel (</a:t>
            </a:r>
            <a:r>
              <a:rPr lang="en-US" sz="1400" b="1" dirty="0" smtClean="0"/>
              <a:t>inversion</a:t>
            </a:r>
            <a:r>
              <a:rPr lang="hu-HU" sz="1400" b="1" dirty="0" smtClean="0"/>
              <a:t> </a:t>
            </a:r>
            <a:r>
              <a:rPr lang="en-US" sz="1400" b="1" dirty="0" smtClean="0"/>
              <a:t>layer</a:t>
            </a:r>
            <a:r>
              <a:rPr lang="en-US" sz="1400" dirty="0"/>
              <a:t>) in an enhancement</a:t>
            </a:r>
            <a:r>
              <a:rPr lang="hu-HU" sz="1400" dirty="0"/>
              <a:t> </a:t>
            </a:r>
            <a:r>
              <a:rPr lang="en-US" sz="1400" dirty="0" smtClean="0"/>
              <a:t>mode</a:t>
            </a:r>
            <a:r>
              <a:rPr lang="hu-HU" sz="1400" dirty="0" smtClean="0"/>
              <a:t> </a:t>
            </a:r>
            <a:r>
              <a:rPr lang="en-US" sz="1400" dirty="0" err="1" smtClean="0"/>
              <a:t>nMOS</a:t>
            </a:r>
            <a:r>
              <a:rPr lang="hu-HU" sz="1400" dirty="0" smtClean="0"/>
              <a:t> [19]</a:t>
            </a:r>
            <a:r>
              <a:rPr lang="en-US" sz="1400" dirty="0" smtClean="0"/>
              <a:t>.</a:t>
            </a:r>
            <a:endParaRPr lang="en-US" sz="1400" dirty="0"/>
          </a:p>
        </p:txBody>
      </p:sp>
      <p:sp>
        <p:nvSpPr>
          <p:cNvPr id="6" name="TextBox 5"/>
          <p:cNvSpPr txBox="1"/>
          <p:nvPr/>
        </p:nvSpPr>
        <p:spPr>
          <a:xfrm>
            <a:off x="250825" y="4242571"/>
            <a:ext cx="8893175" cy="2554545"/>
          </a:xfrm>
          <a:prstGeom prst="rect">
            <a:avLst/>
          </a:prstGeom>
          <a:noFill/>
        </p:spPr>
        <p:txBody>
          <a:bodyPr wrap="square" rtlCol="0">
            <a:spAutoFit/>
          </a:bodyPr>
          <a:lstStyle/>
          <a:p>
            <a:pPr marL="285750" indent="-285750">
              <a:buFont typeface="Arial" panose="020B0604020202020204" pitchFamily="34" charset="0"/>
              <a:buChar char="•"/>
            </a:pPr>
            <a:r>
              <a:rPr lang="hu-HU" sz="1400" dirty="0" smtClean="0"/>
              <a:t>W</a:t>
            </a:r>
            <a:r>
              <a:rPr lang="en-US" sz="1400" dirty="0" err="1" smtClean="0"/>
              <a:t>hen</a:t>
            </a:r>
            <a:r>
              <a:rPr lang="en-US" sz="1400" dirty="0" smtClean="0"/>
              <a:t> </a:t>
            </a:r>
            <a:r>
              <a:rPr lang="en-US" sz="1400" dirty="0"/>
              <a:t>the gate voltage VGS increases above</a:t>
            </a:r>
            <a:r>
              <a:rPr lang="hu-HU" sz="1400" dirty="0"/>
              <a:t> </a:t>
            </a:r>
            <a:r>
              <a:rPr lang="en-US" sz="1400" dirty="0"/>
              <a:t>the threshold voltage </a:t>
            </a:r>
            <a:r>
              <a:rPr lang="en-US" sz="1400" dirty="0" smtClean="0"/>
              <a:t>VT, </a:t>
            </a:r>
            <a:r>
              <a:rPr lang="en-US" sz="1400" dirty="0"/>
              <a:t>then the electric </a:t>
            </a:r>
            <a:r>
              <a:rPr lang="en-US" sz="1400" dirty="0" smtClean="0"/>
              <a:t>field</a:t>
            </a:r>
            <a:endParaRPr lang="hu-HU" sz="1400" dirty="0" smtClean="0"/>
          </a:p>
          <a:p>
            <a:pPr>
              <a:spcAft>
                <a:spcPts val="600"/>
              </a:spcAft>
            </a:pPr>
            <a:r>
              <a:rPr lang="hu-HU" sz="1400" dirty="0"/>
              <a:t> </a:t>
            </a:r>
            <a:r>
              <a:rPr lang="hu-HU" sz="1400" dirty="0" smtClean="0"/>
              <a:t>     </a:t>
            </a:r>
            <a:r>
              <a:rPr lang="en-US" sz="1400" dirty="0" smtClean="0"/>
              <a:t> </a:t>
            </a:r>
            <a:r>
              <a:rPr lang="en-US" sz="1400" dirty="0"/>
              <a:t>repels more holes from</a:t>
            </a:r>
            <a:r>
              <a:rPr lang="hu-HU" sz="1400" dirty="0"/>
              <a:t> </a:t>
            </a:r>
            <a:r>
              <a:rPr lang="en-US" sz="1400" dirty="0"/>
              <a:t>the channel area leaving an excess of electrons.</a:t>
            </a:r>
          </a:p>
          <a:p>
            <a:pPr marL="285750" indent="-285750">
              <a:buFont typeface="Arial" panose="020B0604020202020204" pitchFamily="34" charset="0"/>
              <a:buChar char="•"/>
            </a:pPr>
            <a:r>
              <a:rPr lang="en-US" sz="1400" dirty="0"/>
              <a:t>The field also pulls out electrons from the </a:t>
            </a:r>
            <a:r>
              <a:rPr lang="en-US" sz="1400" dirty="0" smtClean="0"/>
              <a:t>source </a:t>
            </a:r>
            <a:r>
              <a:rPr lang="en-US" sz="1400" dirty="0"/>
              <a:t>and drain </a:t>
            </a:r>
            <a:r>
              <a:rPr lang="en-US" sz="1400" dirty="0" smtClean="0"/>
              <a:t>area</a:t>
            </a:r>
            <a:r>
              <a:rPr lang="hu-HU" sz="1400" dirty="0" smtClean="0"/>
              <a:t>s</a:t>
            </a:r>
            <a:r>
              <a:rPr lang="en-US" sz="1400" dirty="0" smtClean="0"/>
              <a:t> which</a:t>
            </a:r>
            <a:r>
              <a:rPr lang="hu-HU" sz="1400" dirty="0" smtClean="0"/>
              <a:t> </a:t>
            </a:r>
            <a:r>
              <a:rPr lang="en-US" sz="1400" dirty="0" smtClean="0"/>
              <a:t>have </a:t>
            </a:r>
            <a:r>
              <a:rPr lang="en-US" sz="1400" dirty="0"/>
              <a:t>excess </a:t>
            </a:r>
            <a:r>
              <a:rPr lang="en-US" sz="1400" dirty="0" smtClean="0"/>
              <a:t>of</a:t>
            </a:r>
            <a:endParaRPr lang="hu-HU" sz="1400" dirty="0" smtClean="0"/>
          </a:p>
          <a:p>
            <a:pPr>
              <a:spcAft>
                <a:spcPts val="600"/>
              </a:spcAft>
            </a:pPr>
            <a:r>
              <a:rPr lang="hu-HU" sz="1400" dirty="0"/>
              <a:t> </a:t>
            </a:r>
            <a:r>
              <a:rPr lang="hu-HU" sz="1400" dirty="0" smtClean="0"/>
              <a:t>    </a:t>
            </a:r>
            <a:r>
              <a:rPr lang="en-US" sz="1400" dirty="0" smtClean="0"/>
              <a:t> </a:t>
            </a:r>
            <a:r>
              <a:rPr lang="hu-HU" sz="1400" dirty="0" smtClean="0"/>
              <a:t> </a:t>
            </a:r>
            <a:r>
              <a:rPr lang="en-US" sz="1400" dirty="0" smtClean="0"/>
              <a:t>electrons</a:t>
            </a:r>
            <a:r>
              <a:rPr lang="hu-HU" sz="1400" dirty="0" smtClean="0"/>
              <a:t> </a:t>
            </a:r>
            <a:r>
              <a:rPr lang="hu-HU" sz="1400" dirty="0"/>
              <a:t>since</a:t>
            </a:r>
            <a:r>
              <a:rPr lang="en-US" sz="1400" dirty="0"/>
              <a:t> </a:t>
            </a:r>
            <a:r>
              <a:rPr lang="hu-HU" sz="1400" dirty="0" smtClean="0"/>
              <a:t>they are </a:t>
            </a:r>
            <a:r>
              <a:rPr lang="en-US" sz="1400" dirty="0" smtClean="0"/>
              <a:t>n</a:t>
            </a:r>
            <a:r>
              <a:rPr lang="en-US" sz="1400" dirty="0"/>
              <a:t>+ </a:t>
            </a:r>
            <a:r>
              <a:rPr lang="en-US" sz="1400" dirty="0" smtClean="0"/>
              <a:t>regions.</a:t>
            </a:r>
            <a:endParaRPr lang="en-US" sz="1400" dirty="0"/>
          </a:p>
          <a:p>
            <a:pPr marL="285750" indent="-285750">
              <a:buFont typeface="Arial" panose="020B0604020202020204" pitchFamily="34" charset="0"/>
              <a:buChar char="•"/>
            </a:pPr>
            <a:r>
              <a:rPr lang="en-US" sz="1400" dirty="0"/>
              <a:t>As a </a:t>
            </a:r>
            <a:r>
              <a:rPr lang="en-US" sz="1400" dirty="0" smtClean="0"/>
              <a:t>result</a:t>
            </a:r>
            <a:r>
              <a:rPr lang="hu-HU" sz="1400" dirty="0" smtClean="0"/>
              <a:t>,</a:t>
            </a:r>
            <a:r>
              <a:rPr lang="en-US" sz="1400" dirty="0" smtClean="0"/>
              <a:t> </a:t>
            </a:r>
            <a:r>
              <a:rPr lang="en-US" sz="1400" dirty="0"/>
              <a:t>in the </a:t>
            </a:r>
            <a:r>
              <a:rPr lang="hu-HU" sz="1400" dirty="0" smtClean="0"/>
              <a:t>channel </a:t>
            </a:r>
            <a:r>
              <a:rPr lang="en-US" sz="1400" dirty="0" smtClean="0"/>
              <a:t>area an </a:t>
            </a:r>
            <a:r>
              <a:rPr lang="en-US" sz="1400" dirty="0"/>
              <a:t>inversion layer is</a:t>
            </a:r>
            <a:r>
              <a:rPr lang="hu-HU" sz="1400" dirty="0"/>
              <a:t> </a:t>
            </a:r>
            <a:r>
              <a:rPr lang="hu-HU" sz="1400" dirty="0" smtClean="0"/>
              <a:t>formed</a:t>
            </a:r>
            <a:r>
              <a:rPr lang="en-US" sz="1400" dirty="0" smtClean="0"/>
              <a:t> </a:t>
            </a:r>
            <a:r>
              <a:rPr lang="en-US" sz="1400" dirty="0"/>
              <a:t>in which there is an excess </a:t>
            </a:r>
            <a:r>
              <a:rPr lang="en-US" sz="1400" dirty="0" smtClean="0"/>
              <a:t>of</a:t>
            </a:r>
            <a:endParaRPr lang="hu-HU" sz="1400" dirty="0" smtClean="0"/>
          </a:p>
          <a:p>
            <a:pPr>
              <a:spcAft>
                <a:spcPts val="600"/>
              </a:spcAft>
            </a:pPr>
            <a:r>
              <a:rPr lang="hu-HU" sz="1400" dirty="0"/>
              <a:t> </a:t>
            </a:r>
            <a:r>
              <a:rPr lang="hu-HU" sz="1400" dirty="0" smtClean="0"/>
              <a:t>     </a:t>
            </a:r>
            <a:r>
              <a:rPr lang="en-US" sz="1400" dirty="0" smtClean="0"/>
              <a:t> </a:t>
            </a:r>
            <a:r>
              <a:rPr lang="en-US" sz="1400" dirty="0"/>
              <a:t>negative carriers, that is,</a:t>
            </a:r>
            <a:r>
              <a:rPr lang="hu-HU" sz="1400" dirty="0"/>
              <a:t> </a:t>
            </a:r>
            <a:r>
              <a:rPr lang="en-US" sz="1400" dirty="0"/>
              <a:t>electrons</a:t>
            </a:r>
            <a:r>
              <a:rPr lang="en-US" sz="1400" dirty="0" smtClean="0"/>
              <a:t>.</a:t>
            </a:r>
            <a:endParaRPr lang="hu-HU" sz="1400" dirty="0" smtClean="0"/>
          </a:p>
          <a:p>
            <a:pPr>
              <a:spcAft>
                <a:spcPts val="600"/>
              </a:spcAft>
            </a:pPr>
            <a:r>
              <a:rPr lang="hu-HU" sz="1400" dirty="0"/>
              <a:t> </a:t>
            </a:r>
            <a:r>
              <a:rPr lang="hu-HU" sz="1400" dirty="0" smtClean="0"/>
              <a:t>   </a:t>
            </a:r>
            <a:r>
              <a:rPr lang="en-US" sz="1400" dirty="0" smtClean="0"/>
              <a:t> </a:t>
            </a:r>
            <a:r>
              <a:rPr lang="en-US" sz="1400" dirty="0"/>
              <a:t>In other words a conducting channel has been formed</a:t>
            </a:r>
            <a:r>
              <a:rPr lang="hu-HU" sz="1400" dirty="0"/>
              <a:t> </a:t>
            </a:r>
            <a:r>
              <a:rPr lang="en-US" sz="1400" dirty="0"/>
              <a:t>between the source and drain.</a:t>
            </a:r>
          </a:p>
          <a:p>
            <a:pPr marL="285750" indent="-285750">
              <a:buFont typeface="Arial" panose="020B0604020202020204" pitchFamily="34" charset="0"/>
              <a:buChar char="•"/>
            </a:pPr>
            <a:r>
              <a:rPr lang="hu-HU" sz="1400" dirty="0" smtClean="0"/>
              <a:t>But as </a:t>
            </a:r>
            <a:r>
              <a:rPr lang="en-US" sz="1400" dirty="0" smtClean="0"/>
              <a:t>the </a:t>
            </a:r>
            <a:r>
              <a:rPr lang="en-US" sz="1400" dirty="0"/>
              <a:t>drain-source</a:t>
            </a:r>
            <a:r>
              <a:rPr lang="hu-HU" sz="1400" dirty="0"/>
              <a:t> </a:t>
            </a:r>
            <a:r>
              <a:rPr lang="en-US" sz="1400" dirty="0"/>
              <a:t>voltage </a:t>
            </a:r>
            <a:r>
              <a:rPr lang="hu-HU" sz="1400" dirty="0" smtClean="0"/>
              <a:t>is assumed to be 0, (</a:t>
            </a:r>
            <a:r>
              <a:rPr lang="en-US" sz="1400" dirty="0" smtClean="0"/>
              <a:t>VDS </a:t>
            </a:r>
            <a:r>
              <a:rPr lang="en-US" sz="1400" dirty="0"/>
              <a:t>= </a:t>
            </a:r>
            <a:r>
              <a:rPr lang="en-US" sz="1400" dirty="0" smtClean="0"/>
              <a:t>0</a:t>
            </a:r>
            <a:r>
              <a:rPr lang="hu-HU" sz="1400" dirty="0" smtClean="0"/>
              <a:t>) no drain corrent ID flows</a:t>
            </a:r>
          </a:p>
          <a:p>
            <a:r>
              <a:rPr lang="hu-HU" sz="1400" dirty="0"/>
              <a:t> </a:t>
            </a:r>
            <a:r>
              <a:rPr lang="hu-HU" sz="1400" dirty="0" smtClean="0"/>
              <a:t>      in  the channel (</a:t>
            </a:r>
            <a:r>
              <a:rPr lang="en-US" sz="1400" dirty="0" smtClean="0"/>
              <a:t>ID </a:t>
            </a:r>
            <a:r>
              <a:rPr lang="en-US" sz="1400" dirty="0"/>
              <a:t>= </a:t>
            </a:r>
            <a:r>
              <a:rPr lang="en-US" sz="1400" dirty="0" smtClean="0"/>
              <a:t>0</a:t>
            </a:r>
            <a:r>
              <a:rPr lang="hu-HU" sz="1400" dirty="0" smtClean="0"/>
              <a:t>)</a:t>
            </a:r>
            <a:r>
              <a:rPr lang="en-US" sz="1400" dirty="0" smtClean="0"/>
              <a:t>.</a:t>
            </a:r>
            <a:endParaRPr lang="en-US" sz="1400" dirty="0"/>
          </a:p>
          <a:p>
            <a:endParaRPr lang="en-US" sz="1400" dirty="0"/>
          </a:p>
        </p:txBody>
      </p:sp>
      <p:sp>
        <p:nvSpPr>
          <p:cNvPr id="8" name="TextBox 7"/>
          <p:cNvSpPr txBox="1"/>
          <p:nvPr/>
        </p:nvSpPr>
        <p:spPr>
          <a:xfrm>
            <a:off x="189247" y="651283"/>
            <a:ext cx="9089796" cy="307777"/>
          </a:xfrm>
          <a:prstGeom prst="rect">
            <a:avLst/>
          </a:prstGeom>
          <a:noFill/>
        </p:spPr>
        <p:txBody>
          <a:bodyPr wrap="none" rtlCol="0">
            <a:spAutoFit/>
          </a:bodyPr>
          <a:lstStyle/>
          <a:p>
            <a:r>
              <a:rPr lang="hu-HU" sz="1400" dirty="0" smtClean="0">
                <a:solidFill>
                  <a:srgbClr val="FF0000"/>
                </a:solidFill>
              </a:rPr>
              <a:t>Remark: Physical background of the operation of the enhancement mode nMOS </a:t>
            </a:r>
            <a:r>
              <a:rPr lang="hu-HU" sz="1400" dirty="0" err="1" smtClean="0">
                <a:solidFill>
                  <a:srgbClr val="FF0000"/>
                </a:solidFill>
              </a:rPr>
              <a:t>transistor</a:t>
            </a:r>
            <a:r>
              <a:rPr lang="hu-HU" sz="1400" dirty="0" smtClean="0">
                <a:solidFill>
                  <a:srgbClr val="FF0000"/>
                </a:solidFill>
              </a:rPr>
              <a:t> </a:t>
            </a:r>
            <a:r>
              <a:rPr lang="hu-HU" sz="1400" dirty="0" smtClean="0"/>
              <a:t>[19]</a:t>
            </a:r>
            <a:r>
              <a:rPr lang="hu-HU" sz="1400" dirty="0" smtClean="0">
                <a:solidFill>
                  <a:srgbClr val="FF0000"/>
                </a:solidFill>
              </a:rPr>
              <a:t> -2 </a:t>
            </a:r>
            <a:endParaRPr lang="en-US" sz="1400" dirty="0">
              <a:solidFill>
                <a:srgbClr val="FF0000"/>
              </a:solidFill>
            </a:endParaRPr>
          </a:p>
        </p:txBody>
      </p:sp>
      <p:sp>
        <p:nvSpPr>
          <p:cNvPr id="9" name="TextBox 8"/>
          <p:cNvSpPr txBox="1"/>
          <p:nvPr/>
        </p:nvSpPr>
        <p:spPr>
          <a:xfrm>
            <a:off x="193098" y="960983"/>
            <a:ext cx="5233997" cy="307777"/>
          </a:xfrm>
          <a:prstGeom prst="rect">
            <a:avLst/>
          </a:prstGeom>
          <a:noFill/>
        </p:spPr>
        <p:txBody>
          <a:bodyPr wrap="none" rtlCol="0">
            <a:spAutoFit/>
          </a:bodyPr>
          <a:lstStyle/>
          <a:p>
            <a:r>
              <a:rPr lang="hu-HU" sz="1400" dirty="0" smtClean="0">
                <a:solidFill>
                  <a:srgbClr val="FF0000"/>
                </a:solidFill>
              </a:rPr>
              <a:t>a2) Switched off stated due to VGS &gt; VT and VDS = 0  </a:t>
            </a:r>
            <a:endParaRPr lang="en-US" sz="1400" dirty="0">
              <a:solidFill>
                <a:srgbClr val="FF0000"/>
              </a:solidFill>
            </a:endParaRPr>
          </a:p>
        </p:txBody>
      </p:sp>
      <p:sp>
        <p:nvSpPr>
          <p:cNvPr id="10"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(9)</a:t>
            </a:r>
            <a:endParaRPr lang="en-US" dirty="0"/>
          </a:p>
        </p:txBody>
      </p:sp>
    </p:spTree>
    <p:extLst>
      <p:ext uri="{BB962C8B-B14F-4D97-AF65-F5344CB8AC3E}">
        <p14:creationId xmlns:p14="http://schemas.microsoft.com/office/powerpoint/2010/main" val="24117995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334" y="948491"/>
            <a:ext cx="1507144" cy="307777"/>
          </a:xfrm>
          <a:prstGeom prst="rect">
            <a:avLst/>
          </a:prstGeom>
          <a:noFill/>
        </p:spPr>
        <p:txBody>
          <a:bodyPr wrap="none" rtlCol="0">
            <a:spAutoFit/>
          </a:bodyPr>
          <a:lstStyle/>
          <a:p>
            <a:r>
              <a:rPr lang="hu-HU" sz="1400" dirty="0" smtClean="0">
                <a:solidFill>
                  <a:srgbClr val="FF0000"/>
                </a:solidFill>
              </a:rPr>
              <a:t>b) Linear state</a:t>
            </a:r>
            <a:endParaRPr lang="en-US" sz="1400" dirty="0">
              <a:solidFill>
                <a:srgbClr val="FF0000"/>
              </a:solidFill>
            </a:endParaRPr>
          </a:p>
        </p:txBody>
      </p:sp>
      <p:sp>
        <p:nvSpPr>
          <p:cNvPr id="7" name="TextBox 6"/>
          <p:cNvSpPr txBox="1"/>
          <p:nvPr/>
        </p:nvSpPr>
        <p:spPr>
          <a:xfrm>
            <a:off x="662059" y="1330548"/>
            <a:ext cx="3311099" cy="307777"/>
          </a:xfrm>
          <a:prstGeom prst="rect">
            <a:avLst/>
          </a:prstGeom>
          <a:noFill/>
        </p:spPr>
        <p:txBody>
          <a:bodyPr wrap="none" rtlCol="0">
            <a:spAutoFit/>
          </a:bodyPr>
          <a:lstStyle/>
          <a:p>
            <a:r>
              <a:rPr lang="hu-HU" sz="1400" dirty="0"/>
              <a:t>If </a:t>
            </a:r>
            <a:r>
              <a:rPr lang="hu-HU" sz="1400" dirty="0" smtClean="0"/>
              <a:t>VGS </a:t>
            </a:r>
            <a:r>
              <a:rPr lang="hu-HU" sz="1400" dirty="0"/>
              <a:t>&gt; </a:t>
            </a:r>
            <a:r>
              <a:rPr lang="hu-HU" sz="1400" dirty="0" smtClean="0"/>
              <a:t>VT and 0 </a:t>
            </a:r>
            <a:r>
              <a:rPr lang="hu-HU" sz="1400" dirty="0"/>
              <a:t>&lt;</a:t>
            </a:r>
            <a:r>
              <a:rPr lang="hu-HU" sz="1400" dirty="0" smtClean="0"/>
              <a:t> VDS &lt;  VSAT</a:t>
            </a:r>
            <a:endParaRPr lang="en-US" sz="1400" dirty="0"/>
          </a:p>
        </p:txBody>
      </p:sp>
      <p:pic>
        <p:nvPicPr>
          <p:cNvPr id="8" name="Picture 7"/>
          <p:cNvPicPr>
            <a:picLocks noChangeAspect="1"/>
          </p:cNvPicPr>
          <p:nvPr/>
        </p:nvPicPr>
        <p:blipFill rotWithShape="1">
          <a:blip r:embed="rId2"/>
          <a:srcRect l="19904" t="24820" r="9873" b="17265"/>
          <a:stretch/>
        </p:blipFill>
        <p:spPr>
          <a:xfrm>
            <a:off x="2501770" y="1673805"/>
            <a:ext cx="5985665" cy="3105345"/>
          </a:xfrm>
          <a:prstGeom prst="rect">
            <a:avLst/>
          </a:prstGeom>
        </p:spPr>
      </p:pic>
      <p:sp>
        <p:nvSpPr>
          <p:cNvPr id="9" name="TextBox 8"/>
          <p:cNvSpPr txBox="1"/>
          <p:nvPr/>
        </p:nvSpPr>
        <p:spPr>
          <a:xfrm>
            <a:off x="250825" y="2708920"/>
            <a:ext cx="2073132" cy="738664"/>
          </a:xfrm>
          <a:prstGeom prst="rect">
            <a:avLst/>
          </a:prstGeom>
          <a:noFill/>
        </p:spPr>
        <p:txBody>
          <a:bodyPr wrap="none" rtlCol="0">
            <a:spAutoFit/>
          </a:bodyPr>
          <a:lstStyle/>
          <a:p>
            <a:r>
              <a:rPr lang="hu-HU" sz="1400" dirty="0" smtClean="0"/>
              <a:t>Figure: an nMOS</a:t>
            </a:r>
          </a:p>
          <a:p>
            <a:r>
              <a:rPr lang="hu-HU" sz="1400" dirty="0" smtClean="0"/>
              <a:t>transisitor operating </a:t>
            </a:r>
          </a:p>
          <a:p>
            <a:r>
              <a:rPr lang="hu-HU" sz="1400" dirty="0" smtClean="0"/>
              <a:t>in the linear region. </a:t>
            </a:r>
            <a:endParaRPr lang="en-US" sz="1400" dirty="0"/>
          </a:p>
        </p:txBody>
      </p:sp>
      <p:sp>
        <p:nvSpPr>
          <p:cNvPr id="10" name="TextBox 9"/>
          <p:cNvSpPr txBox="1"/>
          <p:nvPr/>
        </p:nvSpPr>
        <p:spPr>
          <a:xfrm>
            <a:off x="250825" y="4779150"/>
            <a:ext cx="8776670" cy="1969770"/>
          </a:xfrm>
          <a:prstGeom prst="rect">
            <a:avLst/>
          </a:prstGeom>
          <a:noFill/>
        </p:spPr>
        <p:txBody>
          <a:bodyPr wrap="square" rtlCol="0">
            <a:spAutoFit/>
          </a:bodyPr>
          <a:lstStyle/>
          <a:p>
            <a:pPr marL="285750" indent="-285750">
              <a:buFont typeface="Arial" panose="020B0604020202020204" pitchFamily="34" charset="0"/>
              <a:buChar char="•"/>
            </a:pPr>
            <a:r>
              <a:rPr lang="en-US" sz="1400" dirty="0"/>
              <a:t>In this case, </a:t>
            </a:r>
            <a:r>
              <a:rPr lang="hu-HU" sz="1400" dirty="0" smtClean="0"/>
              <a:t>there are </a:t>
            </a:r>
            <a:r>
              <a:rPr lang="en-US" sz="1400" dirty="0" smtClean="0"/>
              <a:t>free </a:t>
            </a:r>
            <a:r>
              <a:rPr lang="en-US" sz="1400" dirty="0"/>
              <a:t>electrons in the conducting channel</a:t>
            </a:r>
            <a:r>
              <a:rPr lang="en-US" sz="1400" dirty="0" smtClean="0"/>
              <a:t>,</a:t>
            </a:r>
            <a:r>
              <a:rPr lang="hu-HU" sz="1400" dirty="0" smtClean="0"/>
              <a:t> and </a:t>
            </a:r>
            <a:r>
              <a:rPr lang="en-US" sz="1400" dirty="0" smtClean="0"/>
              <a:t>when</a:t>
            </a:r>
            <a:r>
              <a:rPr lang="hu-HU" sz="1400" dirty="0" smtClean="0"/>
              <a:t> </a:t>
            </a:r>
            <a:r>
              <a:rPr lang="en-US" sz="1400" dirty="0" smtClean="0"/>
              <a:t>the drain-source</a:t>
            </a:r>
            <a:endParaRPr lang="hu-HU" sz="1400" dirty="0" smtClean="0"/>
          </a:p>
          <a:p>
            <a:r>
              <a:rPr lang="hu-HU" sz="1400" dirty="0"/>
              <a:t> </a:t>
            </a:r>
            <a:r>
              <a:rPr lang="hu-HU" sz="1400" dirty="0" smtClean="0"/>
              <a:t>    </a:t>
            </a:r>
            <a:r>
              <a:rPr lang="en-US" sz="1400" dirty="0" smtClean="0"/>
              <a:t> </a:t>
            </a:r>
            <a:r>
              <a:rPr lang="hu-HU" sz="1400" dirty="0" smtClean="0"/>
              <a:t> </a:t>
            </a:r>
            <a:r>
              <a:rPr lang="en-US" sz="1400" dirty="0" smtClean="0"/>
              <a:t>voltage </a:t>
            </a:r>
            <a:r>
              <a:rPr lang="en-US" sz="1400" dirty="0"/>
              <a:t>increases above zero, VDS &gt; 0, </a:t>
            </a:r>
            <a:r>
              <a:rPr lang="en-US" sz="1400" dirty="0" smtClean="0"/>
              <a:t>the</a:t>
            </a:r>
            <a:r>
              <a:rPr lang="hu-HU" sz="1400" dirty="0" smtClean="0"/>
              <a:t> negative carriers (electrons) will flow from the</a:t>
            </a:r>
          </a:p>
          <a:p>
            <a:pPr>
              <a:spcAft>
                <a:spcPts val="600"/>
              </a:spcAft>
            </a:pPr>
            <a:r>
              <a:rPr lang="hu-HU" sz="1400" dirty="0"/>
              <a:t> </a:t>
            </a:r>
            <a:r>
              <a:rPr lang="hu-HU" sz="1400" dirty="0" smtClean="0"/>
              <a:t>      source to the drain, resulting in a source-</a:t>
            </a:r>
            <a:r>
              <a:rPr lang="en-US" sz="1400" dirty="0" smtClean="0"/>
              <a:t>drain </a:t>
            </a:r>
            <a:r>
              <a:rPr lang="en-US" sz="1400" dirty="0"/>
              <a:t>current, </a:t>
            </a:r>
            <a:r>
              <a:rPr lang="hu-HU" sz="1400" dirty="0" smtClean="0"/>
              <a:t>i.e. </a:t>
            </a:r>
            <a:r>
              <a:rPr lang="en-US" sz="1400" dirty="0" smtClean="0"/>
              <a:t>ID </a:t>
            </a:r>
            <a:r>
              <a:rPr lang="en-US" sz="1400" dirty="0"/>
              <a:t>starts to flow.</a:t>
            </a:r>
          </a:p>
          <a:p>
            <a:pPr marL="285750" indent="-285750">
              <a:buFont typeface="Arial" panose="020B0604020202020204" pitchFamily="34" charset="0"/>
              <a:buChar char="•"/>
            </a:pPr>
            <a:r>
              <a:rPr lang="en-US" sz="1400" dirty="0"/>
              <a:t>When the VDS voltage is relatively small, the transistor operates in </a:t>
            </a:r>
            <a:r>
              <a:rPr lang="en-US" sz="1400" dirty="0" smtClean="0"/>
              <a:t>the</a:t>
            </a:r>
            <a:r>
              <a:rPr lang="hu-HU" sz="1400" dirty="0" smtClean="0"/>
              <a:t> </a:t>
            </a:r>
            <a:r>
              <a:rPr lang="en-US" sz="1400" dirty="0" smtClean="0"/>
              <a:t>so-called linear</a:t>
            </a:r>
            <a:endParaRPr lang="hu-HU" sz="1400" dirty="0" smtClean="0"/>
          </a:p>
          <a:p>
            <a:pPr>
              <a:spcAft>
                <a:spcPts val="600"/>
              </a:spcAft>
            </a:pPr>
            <a:r>
              <a:rPr lang="hu-HU" sz="1400" dirty="0"/>
              <a:t> </a:t>
            </a:r>
            <a:r>
              <a:rPr lang="hu-HU" sz="1400" dirty="0" smtClean="0"/>
              <a:t>     </a:t>
            </a:r>
            <a:r>
              <a:rPr lang="en-US" sz="1400" dirty="0" smtClean="0"/>
              <a:t> </a:t>
            </a:r>
            <a:r>
              <a:rPr lang="en-US" sz="1400" dirty="0"/>
              <a:t>region. </a:t>
            </a:r>
            <a:endParaRPr lang="hu-HU" sz="1400" dirty="0" smtClean="0"/>
          </a:p>
          <a:p>
            <a:r>
              <a:rPr lang="hu-HU" sz="1400" dirty="0" smtClean="0"/>
              <a:t>     </a:t>
            </a:r>
            <a:r>
              <a:rPr lang="en-US" sz="1400" dirty="0" smtClean="0"/>
              <a:t>In </a:t>
            </a:r>
            <a:r>
              <a:rPr lang="en-US" sz="1400" dirty="0"/>
              <a:t>this region of operation the drain current </a:t>
            </a:r>
            <a:r>
              <a:rPr lang="en-US" sz="1400" dirty="0" smtClean="0"/>
              <a:t>ID</a:t>
            </a:r>
            <a:r>
              <a:rPr lang="hu-HU" sz="1400" dirty="0" smtClean="0"/>
              <a:t> </a:t>
            </a:r>
            <a:r>
              <a:rPr lang="en-US" sz="1400" dirty="0" smtClean="0"/>
              <a:t>is </a:t>
            </a:r>
            <a:r>
              <a:rPr lang="en-US" sz="1400" dirty="0"/>
              <a:t>a quadratic function of the source-drain </a:t>
            </a:r>
            <a:endParaRPr lang="hu-HU" sz="1400" dirty="0" smtClean="0"/>
          </a:p>
          <a:p>
            <a:r>
              <a:rPr lang="hu-HU" sz="1400" dirty="0"/>
              <a:t> </a:t>
            </a:r>
            <a:r>
              <a:rPr lang="hu-HU" sz="1400" dirty="0" smtClean="0"/>
              <a:t>      </a:t>
            </a:r>
            <a:r>
              <a:rPr lang="en-US" sz="1400" dirty="0" smtClean="0"/>
              <a:t>voltage</a:t>
            </a:r>
            <a:r>
              <a:rPr lang="en-US" sz="1400" dirty="0"/>
              <a:t>, VDS</a:t>
            </a:r>
            <a:r>
              <a:rPr lang="en-US" sz="1400" dirty="0" smtClean="0"/>
              <a:t>.</a:t>
            </a:r>
            <a:endParaRPr lang="hu-HU" sz="1400" dirty="0" smtClean="0"/>
          </a:p>
          <a:p>
            <a:r>
              <a:rPr lang="en-US" sz="1400" dirty="0" smtClean="0"/>
              <a:t> </a:t>
            </a:r>
            <a:endParaRPr lang="en-US" sz="1400" dirty="0"/>
          </a:p>
        </p:txBody>
      </p:sp>
      <p:sp>
        <p:nvSpPr>
          <p:cNvPr id="12" name="TextBox 11"/>
          <p:cNvSpPr txBox="1"/>
          <p:nvPr/>
        </p:nvSpPr>
        <p:spPr>
          <a:xfrm>
            <a:off x="189247" y="646049"/>
            <a:ext cx="9089796" cy="307777"/>
          </a:xfrm>
          <a:prstGeom prst="rect">
            <a:avLst/>
          </a:prstGeom>
          <a:noFill/>
        </p:spPr>
        <p:txBody>
          <a:bodyPr wrap="none" rtlCol="0">
            <a:spAutoFit/>
          </a:bodyPr>
          <a:lstStyle/>
          <a:p>
            <a:r>
              <a:rPr lang="hu-HU" sz="1400" dirty="0" smtClean="0">
                <a:solidFill>
                  <a:srgbClr val="FF0000"/>
                </a:solidFill>
              </a:rPr>
              <a:t>Remark: Physical background of the operation of the enhancement mode nMOS </a:t>
            </a:r>
            <a:r>
              <a:rPr lang="hu-HU" sz="1400" dirty="0" err="1" smtClean="0">
                <a:solidFill>
                  <a:srgbClr val="FF0000"/>
                </a:solidFill>
              </a:rPr>
              <a:t>transistor</a:t>
            </a:r>
            <a:r>
              <a:rPr lang="hu-HU" sz="1400" dirty="0" smtClean="0">
                <a:solidFill>
                  <a:srgbClr val="FF0000"/>
                </a:solidFill>
              </a:rPr>
              <a:t> </a:t>
            </a:r>
            <a:r>
              <a:rPr lang="hu-HU" sz="1400" dirty="0" smtClean="0"/>
              <a:t>[19]</a:t>
            </a:r>
            <a:r>
              <a:rPr lang="hu-HU" sz="1400" dirty="0" smtClean="0">
                <a:solidFill>
                  <a:srgbClr val="FF0000"/>
                </a:solidFill>
              </a:rPr>
              <a:t> -3 </a:t>
            </a:r>
            <a:endParaRPr lang="en-US" sz="1400" dirty="0">
              <a:solidFill>
                <a:srgbClr val="FF0000"/>
              </a:solidFill>
            </a:endParaRPr>
          </a:p>
        </p:txBody>
      </p:sp>
      <p:sp>
        <p:nvSpPr>
          <p:cNvPr id="11"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(10)</a:t>
            </a:r>
            <a:endParaRPr lang="en-US" dirty="0"/>
          </a:p>
        </p:txBody>
      </p:sp>
    </p:spTree>
    <p:extLst>
      <p:ext uri="{BB962C8B-B14F-4D97-AF65-F5344CB8AC3E}">
        <p14:creationId xmlns:p14="http://schemas.microsoft.com/office/powerpoint/2010/main" val="1645318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334" y="951111"/>
            <a:ext cx="1872692" cy="307777"/>
          </a:xfrm>
          <a:prstGeom prst="rect">
            <a:avLst/>
          </a:prstGeom>
          <a:noFill/>
        </p:spPr>
        <p:txBody>
          <a:bodyPr wrap="none" rtlCol="0">
            <a:spAutoFit/>
          </a:bodyPr>
          <a:lstStyle/>
          <a:p>
            <a:r>
              <a:rPr lang="hu-HU" sz="1400" dirty="0">
                <a:solidFill>
                  <a:srgbClr val="FF0000"/>
                </a:solidFill>
              </a:rPr>
              <a:t>c</a:t>
            </a:r>
            <a:r>
              <a:rPr lang="hu-HU" sz="1400" dirty="0" smtClean="0">
                <a:solidFill>
                  <a:srgbClr val="FF0000"/>
                </a:solidFill>
              </a:rPr>
              <a:t>) Saturation state</a:t>
            </a:r>
            <a:endParaRPr lang="en-US" sz="1400" dirty="0">
              <a:solidFill>
                <a:srgbClr val="FF0000"/>
              </a:solidFill>
            </a:endParaRPr>
          </a:p>
        </p:txBody>
      </p:sp>
      <p:sp>
        <p:nvSpPr>
          <p:cNvPr id="4" name="TextBox 3"/>
          <p:cNvSpPr txBox="1"/>
          <p:nvPr/>
        </p:nvSpPr>
        <p:spPr>
          <a:xfrm>
            <a:off x="662059" y="1342693"/>
            <a:ext cx="7968015" cy="307777"/>
          </a:xfrm>
          <a:prstGeom prst="rect">
            <a:avLst/>
          </a:prstGeom>
          <a:noFill/>
        </p:spPr>
        <p:txBody>
          <a:bodyPr wrap="none" rtlCol="0">
            <a:spAutoFit/>
          </a:bodyPr>
          <a:lstStyle/>
          <a:p>
            <a:r>
              <a:rPr lang="hu-HU" sz="1400" dirty="0"/>
              <a:t>If </a:t>
            </a:r>
            <a:r>
              <a:rPr lang="hu-HU" sz="1400" dirty="0" smtClean="0"/>
              <a:t>VGS &gt; VT and VDS &gt; VSAT (VDS) , the transistor operates in the saturation region.</a:t>
            </a:r>
            <a:endParaRPr lang="en-US" sz="1400" dirty="0"/>
          </a:p>
        </p:txBody>
      </p:sp>
      <p:pic>
        <p:nvPicPr>
          <p:cNvPr id="5" name="Picture 4"/>
          <p:cNvPicPr>
            <a:picLocks noChangeAspect="1"/>
          </p:cNvPicPr>
          <p:nvPr/>
        </p:nvPicPr>
        <p:blipFill rotWithShape="1">
          <a:blip r:embed="rId2"/>
          <a:srcRect l="18231" t="24364" r="6319" b="16674"/>
          <a:stretch/>
        </p:blipFill>
        <p:spPr>
          <a:xfrm>
            <a:off x="2726795" y="1747385"/>
            <a:ext cx="5985665" cy="3105345"/>
          </a:xfrm>
          <a:prstGeom prst="rect">
            <a:avLst/>
          </a:prstGeom>
        </p:spPr>
      </p:pic>
      <p:sp>
        <p:nvSpPr>
          <p:cNvPr id="6" name="TextBox 5"/>
          <p:cNvSpPr txBox="1"/>
          <p:nvPr/>
        </p:nvSpPr>
        <p:spPr>
          <a:xfrm>
            <a:off x="250825" y="5049180"/>
            <a:ext cx="8893175" cy="1615827"/>
          </a:xfrm>
          <a:prstGeom prst="rect">
            <a:avLst/>
          </a:prstGeom>
          <a:noFill/>
        </p:spPr>
        <p:txBody>
          <a:bodyPr wrap="square" rtlCol="0">
            <a:spAutoFit/>
          </a:bodyPr>
          <a:lstStyle/>
          <a:p>
            <a:pPr marL="285750" indent="-285750">
              <a:buFont typeface="Arial" panose="020B0604020202020204" pitchFamily="34" charset="0"/>
              <a:buChar char="•"/>
            </a:pPr>
            <a:r>
              <a:rPr lang="en-US" sz="1400" dirty="0"/>
              <a:t>When the source-drain voltage, VDS, reaches a certain value, </a:t>
            </a:r>
            <a:r>
              <a:rPr lang="en-US" sz="1400" dirty="0" err="1"/>
              <a:t>Vsat</a:t>
            </a:r>
            <a:r>
              <a:rPr lang="en-US" sz="1400" dirty="0"/>
              <a:t>, </a:t>
            </a:r>
            <a:r>
              <a:rPr lang="en-US" sz="1400" dirty="0" smtClean="0"/>
              <a:t>the</a:t>
            </a:r>
            <a:r>
              <a:rPr lang="hu-HU" sz="1400" dirty="0" smtClean="0"/>
              <a:t> </a:t>
            </a:r>
            <a:r>
              <a:rPr lang="en-US" sz="1400" dirty="0" smtClean="0"/>
              <a:t>channel </a:t>
            </a:r>
            <a:r>
              <a:rPr lang="en-US" sz="1400" dirty="0"/>
              <a:t>depth at </a:t>
            </a:r>
            <a:r>
              <a:rPr lang="en-US" sz="1400" dirty="0" smtClean="0"/>
              <a:t>the</a:t>
            </a:r>
            <a:endParaRPr lang="hu-HU" sz="1400" dirty="0" smtClean="0"/>
          </a:p>
          <a:p>
            <a:pPr>
              <a:spcAft>
                <a:spcPts val="600"/>
              </a:spcAft>
            </a:pPr>
            <a:r>
              <a:rPr lang="hu-HU" sz="1400" dirty="0"/>
              <a:t> </a:t>
            </a:r>
            <a:r>
              <a:rPr lang="hu-HU" sz="1400" dirty="0" smtClean="0"/>
              <a:t>     </a:t>
            </a:r>
            <a:r>
              <a:rPr lang="en-US" sz="1400" dirty="0" smtClean="0"/>
              <a:t> </a:t>
            </a:r>
            <a:r>
              <a:rPr lang="en-US" sz="1400" dirty="0"/>
              <a:t>drain end is reduced to zero</a:t>
            </a:r>
            <a:r>
              <a:rPr lang="en-US" sz="1400" dirty="0" smtClean="0"/>
              <a:t>.</a:t>
            </a:r>
            <a:endParaRPr lang="hu-HU" sz="1400" dirty="0" smtClean="0"/>
          </a:p>
          <a:p>
            <a:pPr>
              <a:spcAft>
                <a:spcPts val="600"/>
              </a:spcAft>
            </a:pPr>
            <a:r>
              <a:rPr lang="hu-HU" sz="1400" dirty="0" smtClean="0"/>
              <a:t>    </a:t>
            </a:r>
            <a:r>
              <a:rPr lang="en-US" sz="1400" dirty="0" smtClean="0"/>
              <a:t> </a:t>
            </a:r>
            <a:r>
              <a:rPr lang="en-US" sz="1400" dirty="0"/>
              <a:t>This is called </a:t>
            </a:r>
            <a:r>
              <a:rPr lang="en-US" sz="1400" dirty="0" smtClean="0"/>
              <a:t>the</a:t>
            </a:r>
            <a:r>
              <a:rPr lang="hu-HU" sz="1400" dirty="0" smtClean="0"/>
              <a:t> </a:t>
            </a:r>
            <a:r>
              <a:rPr lang="en-US" sz="1400" dirty="0" smtClean="0"/>
              <a:t>pinch-off point</a:t>
            </a:r>
            <a:r>
              <a:rPr lang="hu-HU" sz="1400" dirty="0" smtClean="0"/>
              <a:t> (leszűkülési pont)</a:t>
            </a:r>
            <a:r>
              <a:rPr lang="en-US" sz="1400" dirty="0" smtClean="0"/>
              <a:t>.</a:t>
            </a:r>
            <a:endParaRPr lang="hu-HU" sz="1400" dirty="0" smtClean="0"/>
          </a:p>
          <a:p>
            <a:pPr>
              <a:spcAft>
                <a:spcPts val="600"/>
              </a:spcAft>
            </a:pPr>
            <a:r>
              <a:rPr lang="hu-HU" sz="1400" dirty="0"/>
              <a:t> </a:t>
            </a:r>
            <a:r>
              <a:rPr lang="hu-HU" sz="1400" dirty="0" smtClean="0"/>
              <a:t>   </a:t>
            </a:r>
            <a:r>
              <a:rPr lang="en-US" sz="1400" dirty="0" smtClean="0"/>
              <a:t> </a:t>
            </a:r>
            <a:r>
              <a:rPr lang="en-US" sz="1400" dirty="0"/>
              <a:t>In other words, at the pinch-off point, VDS = </a:t>
            </a:r>
            <a:r>
              <a:rPr lang="en-US" sz="1400" dirty="0" err="1"/>
              <a:t>Vsat</a:t>
            </a:r>
            <a:r>
              <a:rPr lang="en-US" sz="1400" dirty="0"/>
              <a:t>.</a:t>
            </a:r>
          </a:p>
          <a:p>
            <a:pPr marL="285750" indent="-285750">
              <a:buFont typeface="Arial" panose="020B0604020202020204" pitchFamily="34" charset="0"/>
              <a:buChar char="•"/>
            </a:pPr>
            <a:r>
              <a:rPr lang="en-US" sz="1400" dirty="0"/>
              <a:t>From now on, </a:t>
            </a:r>
            <a:r>
              <a:rPr lang="hu-HU" sz="1400" dirty="0" smtClean="0"/>
              <a:t>a</a:t>
            </a:r>
            <a:r>
              <a:rPr lang="en-US" sz="1400" dirty="0" smtClean="0"/>
              <a:t> </a:t>
            </a:r>
            <a:r>
              <a:rPr lang="en-US" sz="1400" dirty="0"/>
              <a:t>further increase of the source-drain voltage does </a:t>
            </a:r>
            <a:r>
              <a:rPr lang="en-US" sz="1400" dirty="0" smtClean="0"/>
              <a:t>not</a:t>
            </a:r>
            <a:r>
              <a:rPr lang="hu-HU" sz="1400" dirty="0" smtClean="0"/>
              <a:t> </a:t>
            </a:r>
            <a:r>
              <a:rPr lang="en-US" sz="1400" dirty="0" smtClean="0"/>
              <a:t>result </a:t>
            </a:r>
            <a:r>
              <a:rPr lang="en-US" sz="1400" dirty="0"/>
              <a:t>in an increase </a:t>
            </a:r>
            <a:endParaRPr lang="hu-HU" sz="1400" dirty="0" smtClean="0"/>
          </a:p>
          <a:p>
            <a:r>
              <a:rPr lang="hu-HU" sz="1400" dirty="0"/>
              <a:t> </a:t>
            </a:r>
            <a:r>
              <a:rPr lang="hu-HU" sz="1400" dirty="0" smtClean="0"/>
              <a:t>     </a:t>
            </a:r>
            <a:r>
              <a:rPr lang="en-US" sz="1400" dirty="0" smtClean="0"/>
              <a:t>of </a:t>
            </a:r>
            <a:r>
              <a:rPr lang="en-US" sz="1400" dirty="0"/>
              <a:t>the source-drain </a:t>
            </a:r>
            <a:r>
              <a:rPr lang="en-US" sz="1400" dirty="0" smtClean="0"/>
              <a:t>current</a:t>
            </a:r>
            <a:r>
              <a:rPr lang="hu-HU" sz="1400" dirty="0" smtClean="0"/>
              <a:t> and the </a:t>
            </a:r>
            <a:r>
              <a:rPr lang="en-US" sz="1400" dirty="0" smtClean="0"/>
              <a:t>transistor operates </a:t>
            </a:r>
            <a:r>
              <a:rPr lang="en-US" sz="1400" dirty="0"/>
              <a:t>in the saturation mode</a:t>
            </a:r>
            <a:r>
              <a:rPr lang="en-US" sz="1400" dirty="0" smtClean="0"/>
              <a:t>.</a:t>
            </a:r>
            <a:r>
              <a:rPr lang="hu-HU" sz="1400" dirty="0" smtClean="0"/>
              <a:t>     </a:t>
            </a:r>
            <a:endParaRPr lang="en-US" sz="1400" dirty="0"/>
          </a:p>
        </p:txBody>
      </p:sp>
      <p:sp>
        <p:nvSpPr>
          <p:cNvPr id="7" name="TextBox 6"/>
          <p:cNvSpPr txBox="1"/>
          <p:nvPr/>
        </p:nvSpPr>
        <p:spPr>
          <a:xfrm>
            <a:off x="250825" y="2888940"/>
            <a:ext cx="2433743" cy="738664"/>
          </a:xfrm>
          <a:prstGeom prst="rect">
            <a:avLst/>
          </a:prstGeom>
          <a:noFill/>
        </p:spPr>
        <p:txBody>
          <a:bodyPr wrap="none" rtlCol="0">
            <a:spAutoFit/>
          </a:bodyPr>
          <a:lstStyle/>
          <a:p>
            <a:r>
              <a:rPr lang="hu-HU" sz="1400" dirty="0" smtClean="0"/>
              <a:t>Figure: the nMOS</a:t>
            </a:r>
          </a:p>
          <a:p>
            <a:r>
              <a:rPr lang="hu-HU" sz="1400" dirty="0" smtClean="0"/>
              <a:t>transistor operating</a:t>
            </a:r>
          </a:p>
          <a:p>
            <a:r>
              <a:rPr lang="hu-HU" sz="1400" dirty="0" smtClean="0"/>
              <a:t>in the saturation region. </a:t>
            </a:r>
            <a:endParaRPr lang="en-US" sz="1400" dirty="0"/>
          </a:p>
        </p:txBody>
      </p:sp>
      <p:sp>
        <p:nvSpPr>
          <p:cNvPr id="8" name="TextBox 7"/>
          <p:cNvSpPr txBox="1"/>
          <p:nvPr/>
        </p:nvSpPr>
        <p:spPr>
          <a:xfrm>
            <a:off x="189247" y="648669"/>
            <a:ext cx="9089796" cy="307777"/>
          </a:xfrm>
          <a:prstGeom prst="rect">
            <a:avLst/>
          </a:prstGeom>
          <a:noFill/>
        </p:spPr>
        <p:txBody>
          <a:bodyPr wrap="none" rtlCol="0">
            <a:spAutoFit/>
          </a:bodyPr>
          <a:lstStyle/>
          <a:p>
            <a:r>
              <a:rPr lang="hu-HU" sz="1400" dirty="0" smtClean="0">
                <a:solidFill>
                  <a:srgbClr val="FF0000"/>
                </a:solidFill>
              </a:rPr>
              <a:t>Remark: Physical background of the operation of the enhancement mode nMOS </a:t>
            </a:r>
            <a:r>
              <a:rPr lang="hu-HU" sz="1400" dirty="0" err="1" smtClean="0">
                <a:solidFill>
                  <a:srgbClr val="FF0000"/>
                </a:solidFill>
              </a:rPr>
              <a:t>transistor</a:t>
            </a:r>
            <a:r>
              <a:rPr lang="hu-HU" sz="1400" dirty="0" smtClean="0">
                <a:solidFill>
                  <a:srgbClr val="FF0000"/>
                </a:solidFill>
              </a:rPr>
              <a:t> </a:t>
            </a:r>
            <a:r>
              <a:rPr lang="hu-HU" sz="1400" dirty="0" smtClean="0"/>
              <a:t>[19]</a:t>
            </a:r>
            <a:r>
              <a:rPr lang="hu-HU" sz="1400" dirty="0" smtClean="0">
                <a:solidFill>
                  <a:srgbClr val="FF0000"/>
                </a:solidFill>
              </a:rPr>
              <a:t> -4 </a:t>
            </a:r>
            <a:endParaRPr lang="en-US" sz="1400" dirty="0">
              <a:solidFill>
                <a:srgbClr val="FF0000"/>
              </a:solidFill>
            </a:endParaRPr>
          </a:p>
        </p:txBody>
      </p:sp>
      <p:sp>
        <p:nvSpPr>
          <p:cNvPr id="9"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(11)</a:t>
            </a:r>
            <a:endParaRPr lang="en-US" dirty="0"/>
          </a:p>
        </p:txBody>
      </p:sp>
    </p:spTree>
    <p:extLst>
      <p:ext uri="{BB962C8B-B14F-4D97-AF65-F5344CB8AC3E}">
        <p14:creationId xmlns:p14="http://schemas.microsoft.com/office/powerpoint/2010/main" val="11286966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9496"/>
          <a:stretch/>
        </p:blipFill>
        <p:spPr>
          <a:xfrm>
            <a:off x="1646675" y="1268761"/>
            <a:ext cx="6075649" cy="4140460"/>
          </a:xfrm>
          <a:prstGeom prst="rect">
            <a:avLst/>
          </a:prstGeom>
        </p:spPr>
      </p:pic>
      <p:sp>
        <p:nvSpPr>
          <p:cNvPr id="5" name="TextBox 4"/>
          <p:cNvSpPr txBox="1"/>
          <p:nvPr/>
        </p:nvSpPr>
        <p:spPr>
          <a:xfrm>
            <a:off x="193428" y="645948"/>
            <a:ext cx="4847802" cy="307777"/>
          </a:xfrm>
          <a:prstGeom prst="rect">
            <a:avLst/>
          </a:prstGeom>
          <a:noFill/>
        </p:spPr>
        <p:txBody>
          <a:bodyPr wrap="none" rtlCol="0">
            <a:spAutoFit/>
          </a:bodyPr>
          <a:lstStyle/>
          <a:p>
            <a:r>
              <a:rPr lang="hu-HU" sz="1400" b="1" dirty="0" smtClean="0">
                <a:solidFill>
                  <a:schemeClr val="accent6"/>
                </a:solidFill>
              </a:rPr>
              <a:t>Internal structure of the pMOS </a:t>
            </a:r>
            <a:r>
              <a:rPr lang="hu-HU" sz="1400" b="1" dirty="0" err="1" smtClean="0">
                <a:solidFill>
                  <a:schemeClr val="accent6"/>
                </a:solidFill>
              </a:rPr>
              <a:t>transistor</a:t>
            </a:r>
            <a:r>
              <a:rPr lang="hu-HU" sz="1400" b="1" dirty="0" smtClean="0">
                <a:solidFill>
                  <a:schemeClr val="accent6"/>
                </a:solidFill>
              </a:rPr>
              <a:t> </a:t>
            </a:r>
            <a:r>
              <a:rPr lang="hu-HU" sz="1400" dirty="0" smtClean="0"/>
              <a:t>[19]</a:t>
            </a:r>
            <a:endParaRPr lang="en-US" sz="1400" dirty="0"/>
          </a:p>
        </p:txBody>
      </p:sp>
      <p:sp>
        <p:nvSpPr>
          <p:cNvPr id="3" name="TextBox 2"/>
          <p:cNvSpPr txBox="1"/>
          <p:nvPr/>
        </p:nvSpPr>
        <p:spPr>
          <a:xfrm>
            <a:off x="250825" y="5634245"/>
            <a:ext cx="7025962" cy="307777"/>
          </a:xfrm>
          <a:prstGeom prst="rect">
            <a:avLst/>
          </a:prstGeom>
          <a:noFill/>
        </p:spPr>
        <p:txBody>
          <a:bodyPr wrap="none" rtlCol="0">
            <a:spAutoFit/>
          </a:bodyPr>
          <a:lstStyle/>
          <a:p>
            <a:r>
              <a:rPr lang="hu-HU" sz="1400" dirty="0" smtClean="0"/>
              <a:t>As seen in the Figure, in p-type FET (pMOS) p- and n-types are exchanged. </a:t>
            </a:r>
            <a:endParaRPr lang="en-US" sz="1400" dirty="0"/>
          </a:p>
        </p:txBody>
      </p:sp>
      <p:sp>
        <p:nvSpPr>
          <p:cNvPr id="7"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(12)</a:t>
            </a:r>
            <a:endParaRPr lang="en-US" dirty="0"/>
          </a:p>
        </p:txBody>
      </p:sp>
    </p:spTree>
    <p:extLst>
      <p:ext uri="{BB962C8B-B14F-4D97-AF65-F5344CB8AC3E}">
        <p14:creationId xmlns:p14="http://schemas.microsoft.com/office/powerpoint/2010/main" val="459855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418" t="18501" r="51667" b="7476"/>
          <a:stretch/>
        </p:blipFill>
        <p:spPr>
          <a:xfrm>
            <a:off x="3243874" y="1808820"/>
            <a:ext cx="2723281" cy="3240360"/>
          </a:xfrm>
          <a:prstGeom prst="rect">
            <a:avLst/>
          </a:prstGeom>
        </p:spPr>
      </p:pic>
      <p:sp>
        <p:nvSpPr>
          <p:cNvPr id="5" name="TextBox 4"/>
          <p:cNvSpPr txBox="1"/>
          <p:nvPr/>
        </p:nvSpPr>
        <p:spPr>
          <a:xfrm>
            <a:off x="188926" y="644081"/>
            <a:ext cx="6250429" cy="307777"/>
          </a:xfrm>
          <a:prstGeom prst="rect">
            <a:avLst/>
          </a:prstGeom>
          <a:noFill/>
        </p:spPr>
        <p:txBody>
          <a:bodyPr wrap="none" rtlCol="0">
            <a:spAutoFit/>
          </a:bodyPr>
          <a:lstStyle/>
          <a:p>
            <a:r>
              <a:rPr lang="hu-HU" sz="1400" b="1" dirty="0" smtClean="0">
                <a:solidFill>
                  <a:schemeClr val="accent6"/>
                </a:solidFill>
              </a:rPr>
              <a:t>CMOS (Complementary-Metal-Oxid semiconductor) inverter</a:t>
            </a:r>
            <a:endParaRPr lang="en-US" sz="1400" b="1" dirty="0">
              <a:solidFill>
                <a:schemeClr val="accent6"/>
              </a:solidFill>
            </a:endParaRPr>
          </a:p>
        </p:txBody>
      </p:sp>
      <p:sp>
        <p:nvSpPr>
          <p:cNvPr id="6" name="TextBox 5"/>
          <p:cNvSpPr txBox="1"/>
          <p:nvPr/>
        </p:nvSpPr>
        <p:spPr>
          <a:xfrm>
            <a:off x="2612233" y="5184195"/>
            <a:ext cx="4145558" cy="307777"/>
          </a:xfrm>
          <a:prstGeom prst="rect">
            <a:avLst/>
          </a:prstGeom>
          <a:noFill/>
        </p:spPr>
        <p:txBody>
          <a:bodyPr wrap="none" rtlCol="0">
            <a:spAutoFit/>
          </a:bodyPr>
          <a:lstStyle/>
          <a:p>
            <a:r>
              <a:rPr lang="hu-HU" sz="1400" dirty="0" smtClean="0"/>
              <a:t>Figure: Schematics of a CMOS </a:t>
            </a:r>
            <a:r>
              <a:rPr lang="hu-HU" sz="1400" dirty="0" err="1" smtClean="0"/>
              <a:t>inverter</a:t>
            </a:r>
            <a:r>
              <a:rPr lang="hu-HU" sz="1400" dirty="0" smtClean="0"/>
              <a:t> [21]</a:t>
            </a:r>
          </a:p>
        </p:txBody>
      </p:sp>
      <p:sp>
        <p:nvSpPr>
          <p:cNvPr id="7" name="TextBox 6"/>
          <p:cNvSpPr txBox="1"/>
          <p:nvPr/>
        </p:nvSpPr>
        <p:spPr>
          <a:xfrm>
            <a:off x="193263" y="977413"/>
            <a:ext cx="8666796" cy="584775"/>
          </a:xfrm>
          <a:prstGeom prst="rect">
            <a:avLst/>
          </a:prstGeom>
          <a:noFill/>
        </p:spPr>
        <p:txBody>
          <a:bodyPr wrap="none" rtlCol="0">
            <a:spAutoFit/>
          </a:bodyPr>
          <a:lstStyle/>
          <a:p>
            <a:r>
              <a:rPr lang="hu-HU" sz="1600" dirty="0" smtClean="0"/>
              <a:t>A </a:t>
            </a:r>
            <a:r>
              <a:rPr lang="hu-HU" sz="1600" dirty="0" smtClean="0">
                <a:solidFill>
                  <a:srgbClr val="FF0000"/>
                </a:solidFill>
              </a:rPr>
              <a:t>CMOS inverter </a:t>
            </a:r>
            <a:r>
              <a:rPr lang="hu-HU" sz="1600" dirty="0" smtClean="0"/>
              <a:t>consists of a </a:t>
            </a:r>
            <a:r>
              <a:rPr lang="hu-HU" sz="1600" dirty="0" smtClean="0">
                <a:solidFill>
                  <a:srgbClr val="FF0000"/>
                </a:solidFill>
              </a:rPr>
              <a:t>pMOS</a:t>
            </a:r>
            <a:r>
              <a:rPr lang="hu-HU" sz="1600" dirty="0" smtClean="0"/>
              <a:t> and an </a:t>
            </a:r>
            <a:r>
              <a:rPr lang="hu-HU" sz="1600" dirty="0" smtClean="0">
                <a:solidFill>
                  <a:srgbClr val="FF0000"/>
                </a:solidFill>
              </a:rPr>
              <a:t>nMOS transistor </a:t>
            </a:r>
            <a:r>
              <a:rPr lang="hu-HU" sz="1600" dirty="0" smtClean="0">
                <a:solidFill>
                  <a:srgbClr val="0070C0"/>
                </a:solidFill>
              </a:rPr>
              <a:t>connected in series</a:t>
            </a:r>
            <a:r>
              <a:rPr lang="hu-HU" sz="1600" dirty="0" smtClean="0"/>
              <a:t>,</a:t>
            </a:r>
          </a:p>
          <a:p>
            <a:r>
              <a:rPr lang="hu-HU" sz="1600" dirty="0"/>
              <a:t> </a:t>
            </a:r>
            <a:r>
              <a:rPr lang="hu-HU" sz="1600" dirty="0" smtClean="0"/>
              <a:t> as indicated in the Figure below. </a:t>
            </a:r>
            <a:endParaRPr lang="en-US" sz="1600" dirty="0"/>
          </a:p>
        </p:txBody>
      </p:sp>
      <p:sp>
        <p:nvSpPr>
          <p:cNvPr id="9"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(13)</a:t>
            </a:r>
            <a:endParaRPr lang="en-US" dirty="0"/>
          </a:p>
        </p:txBody>
      </p:sp>
    </p:spTree>
    <p:extLst>
      <p:ext uri="{BB962C8B-B14F-4D97-AF65-F5344CB8AC3E}">
        <p14:creationId xmlns:p14="http://schemas.microsoft.com/office/powerpoint/2010/main" val="15823989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4760" y="5214119"/>
            <a:ext cx="8766118" cy="1297791"/>
          </a:xfrm>
          <a:prstGeom prst="rect">
            <a:avLst/>
          </a:prstGeom>
          <a:noFill/>
        </p:spPr>
        <p:txBody>
          <a:bodyPr wrap="none" rtlCol="0">
            <a:spAutoFit/>
          </a:bodyPr>
          <a:lstStyle/>
          <a:p>
            <a:pPr marL="285750" indent="-285750">
              <a:spcAft>
                <a:spcPts val="500"/>
              </a:spcAft>
              <a:buClr>
                <a:schemeClr val="tx1"/>
              </a:buClr>
              <a:buFont typeface="Arial" panose="020B0604020202020204" pitchFamily="34" charset="0"/>
              <a:buChar char="•"/>
            </a:pPr>
            <a:r>
              <a:rPr lang="hu-HU" sz="1400" dirty="0" smtClean="0">
                <a:solidFill>
                  <a:srgbClr val="FF0000"/>
                </a:solidFill>
              </a:rPr>
              <a:t>Simplified principle of operation</a:t>
            </a:r>
            <a:r>
              <a:rPr lang="hu-HU" sz="1400" dirty="0" smtClean="0"/>
              <a:t>: From both switches </a:t>
            </a:r>
            <a:r>
              <a:rPr lang="hu-HU" sz="1400" dirty="0" smtClean="0">
                <a:solidFill>
                  <a:srgbClr val="0070C0"/>
                </a:solidFill>
              </a:rPr>
              <a:t>one is on and the other one is off.</a:t>
            </a:r>
          </a:p>
          <a:p>
            <a:pPr marL="285750" indent="-285750">
              <a:buClr>
                <a:schemeClr val="tx1"/>
              </a:buClr>
              <a:buFont typeface="Arial" panose="020B0604020202020204" pitchFamily="34" charset="0"/>
              <a:buChar char="•"/>
            </a:pPr>
            <a:r>
              <a:rPr lang="hu-HU" sz="1400" dirty="0" smtClean="0">
                <a:solidFill>
                  <a:srgbClr val="FF0000"/>
                </a:solidFill>
              </a:rPr>
              <a:t>For low input voltages</a:t>
            </a:r>
            <a:r>
              <a:rPr lang="hu-HU" sz="1400" dirty="0" smtClean="0"/>
              <a:t> </a:t>
            </a:r>
            <a:r>
              <a:rPr lang="hu-HU" sz="1400" dirty="0" smtClean="0">
                <a:solidFill>
                  <a:srgbClr val="0070C0"/>
                </a:solidFill>
              </a:rPr>
              <a:t>the pMOS transistor is on, the nMOs transistor is off and accordingly </a:t>
            </a:r>
          </a:p>
          <a:p>
            <a:pPr>
              <a:spcAft>
                <a:spcPts val="500"/>
              </a:spcAft>
            </a:pPr>
            <a:r>
              <a:rPr lang="hu-HU" sz="1400" dirty="0" smtClean="0">
                <a:solidFill>
                  <a:srgbClr val="0070C0"/>
                </a:solidFill>
              </a:rPr>
              <a:t>       the output is high.</a:t>
            </a:r>
          </a:p>
          <a:p>
            <a:pPr marL="285750" indent="-285750">
              <a:buFont typeface="Arial" panose="020B0604020202020204" pitchFamily="34" charset="0"/>
              <a:buChar char="•"/>
            </a:pPr>
            <a:r>
              <a:rPr lang="hu-HU" sz="1400" dirty="0" smtClean="0"/>
              <a:t>By contrast, </a:t>
            </a:r>
            <a:r>
              <a:rPr lang="hu-HU" sz="1400" dirty="0" smtClean="0">
                <a:solidFill>
                  <a:srgbClr val="FF0000"/>
                </a:solidFill>
              </a:rPr>
              <a:t>for high input voltages </a:t>
            </a:r>
            <a:r>
              <a:rPr lang="hu-HU" sz="1400" dirty="0" smtClean="0"/>
              <a:t>the pMOS transistor is off, the nMOs transistor is on</a:t>
            </a:r>
          </a:p>
          <a:p>
            <a:r>
              <a:rPr lang="hu-HU" sz="1400" dirty="0" smtClean="0"/>
              <a:t>      and accordingly the output is low. </a:t>
            </a:r>
            <a:endParaRPr lang="en-US" sz="1400" dirty="0"/>
          </a:p>
        </p:txBody>
      </p:sp>
      <p:sp>
        <p:nvSpPr>
          <p:cNvPr id="13" name="TextBox 12"/>
          <p:cNvSpPr txBox="1"/>
          <p:nvPr/>
        </p:nvSpPr>
        <p:spPr>
          <a:xfrm>
            <a:off x="192060" y="641663"/>
            <a:ext cx="4921540" cy="307777"/>
          </a:xfrm>
          <a:prstGeom prst="rect">
            <a:avLst/>
          </a:prstGeom>
          <a:noFill/>
        </p:spPr>
        <p:txBody>
          <a:bodyPr wrap="none" rtlCol="0">
            <a:spAutoFit/>
          </a:bodyPr>
          <a:lstStyle/>
          <a:p>
            <a:r>
              <a:rPr lang="hu-HU" sz="1400" b="1" dirty="0">
                <a:solidFill>
                  <a:schemeClr val="accent6"/>
                </a:solidFill>
              </a:rPr>
              <a:t>Simplified view of the operation of the inverter</a:t>
            </a:r>
          </a:p>
        </p:txBody>
      </p:sp>
      <p:sp>
        <p:nvSpPr>
          <p:cNvPr id="16" name="TextBox 15"/>
          <p:cNvSpPr txBox="1"/>
          <p:nvPr/>
        </p:nvSpPr>
        <p:spPr>
          <a:xfrm>
            <a:off x="202230" y="949297"/>
            <a:ext cx="8587544" cy="307777"/>
          </a:xfrm>
          <a:prstGeom prst="rect">
            <a:avLst/>
          </a:prstGeom>
          <a:noFill/>
        </p:spPr>
        <p:txBody>
          <a:bodyPr wrap="none" rtlCol="0">
            <a:spAutoFit/>
          </a:bodyPr>
          <a:lstStyle/>
          <a:p>
            <a:r>
              <a:rPr lang="hu-HU" sz="1400" dirty="0" smtClean="0"/>
              <a:t>In a simplified view the inverter </a:t>
            </a:r>
            <a:r>
              <a:rPr lang="hu-HU" sz="1400" dirty="0" smtClean="0">
                <a:solidFill>
                  <a:srgbClr val="0070C0"/>
                </a:solidFill>
              </a:rPr>
              <a:t>operates as two switches </a:t>
            </a:r>
            <a:r>
              <a:rPr lang="hu-HU" sz="1400" dirty="0" smtClean="0"/>
              <a:t>connected in series, as seen below.</a:t>
            </a:r>
            <a:endParaRPr lang="en-US" sz="1400" dirty="0"/>
          </a:p>
        </p:txBody>
      </p:sp>
      <p:sp>
        <p:nvSpPr>
          <p:cNvPr id="17" name="TextBox 16"/>
          <p:cNvSpPr txBox="1"/>
          <p:nvPr/>
        </p:nvSpPr>
        <p:spPr>
          <a:xfrm>
            <a:off x="635772" y="4767677"/>
            <a:ext cx="2496068" cy="307777"/>
          </a:xfrm>
          <a:prstGeom prst="rect">
            <a:avLst/>
          </a:prstGeom>
          <a:noFill/>
        </p:spPr>
        <p:txBody>
          <a:bodyPr wrap="none" rtlCol="0">
            <a:spAutoFit/>
          </a:bodyPr>
          <a:lstStyle/>
          <a:p>
            <a:r>
              <a:rPr lang="hu-HU" sz="1400" dirty="0" smtClean="0"/>
              <a:t>Schematics of an inverter</a:t>
            </a:r>
            <a:endParaRPr lang="en-US" sz="1400" dirty="0"/>
          </a:p>
        </p:txBody>
      </p:sp>
      <p:sp>
        <p:nvSpPr>
          <p:cNvPr id="18" name="TextBox 17"/>
          <p:cNvSpPr txBox="1"/>
          <p:nvPr/>
        </p:nvSpPr>
        <p:spPr>
          <a:xfrm>
            <a:off x="5108434" y="4786551"/>
            <a:ext cx="2973956" cy="307777"/>
          </a:xfrm>
          <a:prstGeom prst="rect">
            <a:avLst/>
          </a:prstGeom>
          <a:noFill/>
        </p:spPr>
        <p:txBody>
          <a:bodyPr wrap="none" rtlCol="0">
            <a:spAutoFit/>
          </a:bodyPr>
          <a:lstStyle/>
          <a:p>
            <a:r>
              <a:rPr lang="hu-HU" sz="1400" dirty="0"/>
              <a:t>S</a:t>
            </a:r>
            <a:r>
              <a:rPr lang="hu-HU" sz="1400" dirty="0" smtClean="0"/>
              <a:t>implified view of its operation</a:t>
            </a:r>
            <a:endParaRPr lang="en-US" sz="1400" dirty="0"/>
          </a:p>
        </p:txBody>
      </p:sp>
      <p:grpSp>
        <p:nvGrpSpPr>
          <p:cNvPr id="163" name="Group 162"/>
          <p:cNvGrpSpPr/>
          <p:nvPr/>
        </p:nvGrpSpPr>
        <p:grpSpPr>
          <a:xfrm>
            <a:off x="590874" y="1268760"/>
            <a:ext cx="7708303" cy="3463149"/>
            <a:chOff x="590874" y="1326501"/>
            <a:chExt cx="7708303" cy="3463149"/>
          </a:xfrm>
        </p:grpSpPr>
        <p:cxnSp>
          <p:nvCxnSpPr>
            <p:cNvPr id="19" name="Egyenes összekötő 4"/>
            <p:cNvCxnSpPr/>
            <p:nvPr/>
          </p:nvCxnSpPr>
          <p:spPr>
            <a:xfrm>
              <a:off x="6108320" y="2361076"/>
              <a:ext cx="5280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gyenes összekötő 5"/>
            <p:cNvCxnSpPr/>
            <p:nvPr/>
          </p:nvCxnSpPr>
          <p:spPr>
            <a:xfrm>
              <a:off x="6108320" y="3606576"/>
              <a:ext cx="5284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gyenes összekötő 6"/>
            <p:cNvCxnSpPr/>
            <p:nvPr/>
          </p:nvCxnSpPr>
          <p:spPr>
            <a:xfrm>
              <a:off x="5666522" y="2986342"/>
              <a:ext cx="43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gyenes összekötő 7"/>
            <p:cNvCxnSpPr/>
            <p:nvPr/>
          </p:nvCxnSpPr>
          <p:spPr>
            <a:xfrm flipV="1">
              <a:off x="6108320" y="2361239"/>
              <a:ext cx="0" cy="1245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llipszis 13"/>
            <p:cNvSpPr/>
            <p:nvPr/>
          </p:nvSpPr>
          <p:spPr>
            <a:xfrm>
              <a:off x="6636379" y="2331121"/>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24" name="Ellipszis 14"/>
            <p:cNvSpPr/>
            <p:nvPr/>
          </p:nvSpPr>
          <p:spPr>
            <a:xfrm>
              <a:off x="6641036" y="3581614"/>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25" name="Egyenes összekötő 15"/>
            <p:cNvCxnSpPr/>
            <p:nvPr/>
          </p:nvCxnSpPr>
          <p:spPr>
            <a:xfrm rot="5400000">
              <a:off x="6572113" y="4025803"/>
              <a:ext cx="6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Ellipszis 16"/>
            <p:cNvSpPr/>
            <p:nvPr/>
          </p:nvSpPr>
          <p:spPr>
            <a:xfrm>
              <a:off x="6852259" y="2417696"/>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27" name="Egyenes összekötő 17"/>
            <p:cNvCxnSpPr/>
            <p:nvPr/>
          </p:nvCxnSpPr>
          <p:spPr>
            <a:xfrm flipV="1">
              <a:off x="6878659" y="2474429"/>
              <a:ext cx="0" cy="962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gyenes összekötő 21"/>
            <p:cNvCxnSpPr/>
            <p:nvPr/>
          </p:nvCxnSpPr>
          <p:spPr>
            <a:xfrm rot="16200000" flipV="1">
              <a:off x="6735569" y="2286320"/>
              <a:ext cx="169822" cy="105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Ellipszis 24"/>
            <p:cNvSpPr/>
            <p:nvPr/>
          </p:nvSpPr>
          <p:spPr>
            <a:xfrm>
              <a:off x="6858609" y="2165557"/>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30" name="Ellipszis 25"/>
            <p:cNvSpPr/>
            <p:nvPr/>
          </p:nvSpPr>
          <p:spPr>
            <a:xfrm>
              <a:off x="7722774" y="2958038"/>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31" name="Ellipszis 26"/>
            <p:cNvSpPr/>
            <p:nvPr/>
          </p:nvSpPr>
          <p:spPr>
            <a:xfrm>
              <a:off x="6852259" y="3663196"/>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32" name="Egyenes összekötő 27"/>
            <p:cNvCxnSpPr/>
            <p:nvPr/>
          </p:nvCxnSpPr>
          <p:spPr>
            <a:xfrm rot="16200000" flipV="1">
              <a:off x="6730190" y="3531820"/>
              <a:ext cx="169822" cy="105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Ellipszis 28"/>
            <p:cNvSpPr/>
            <p:nvPr/>
          </p:nvSpPr>
          <p:spPr>
            <a:xfrm>
              <a:off x="6852259" y="3432274"/>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34" name="Egyenes összekötő 30"/>
            <p:cNvCxnSpPr/>
            <p:nvPr/>
          </p:nvCxnSpPr>
          <p:spPr>
            <a:xfrm>
              <a:off x="6700530" y="4335825"/>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gyenes összekötő 31"/>
            <p:cNvCxnSpPr/>
            <p:nvPr/>
          </p:nvCxnSpPr>
          <p:spPr>
            <a:xfrm>
              <a:off x="6753330" y="4379158"/>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Egyenes összekötő 32"/>
            <p:cNvCxnSpPr/>
            <p:nvPr/>
          </p:nvCxnSpPr>
          <p:spPr>
            <a:xfrm>
              <a:off x="6809157" y="4424090"/>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Egyenes összekötő 36"/>
            <p:cNvCxnSpPr/>
            <p:nvPr/>
          </p:nvCxnSpPr>
          <p:spPr>
            <a:xfrm rot="5400000">
              <a:off x="6676316" y="1962028"/>
              <a:ext cx="41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églalap 37"/>
            <p:cNvSpPr/>
            <p:nvPr/>
          </p:nvSpPr>
          <p:spPr>
            <a:xfrm>
              <a:off x="6575775" y="1860688"/>
              <a:ext cx="1008000" cy="1008000"/>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40" name="Téglalap 39"/>
            <p:cNvSpPr/>
            <p:nvPr/>
          </p:nvSpPr>
          <p:spPr>
            <a:xfrm>
              <a:off x="6574252" y="3108859"/>
              <a:ext cx="1008000" cy="1044000"/>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41" name="Szövegdoboz 40"/>
            <p:cNvSpPr txBox="1"/>
            <p:nvPr/>
          </p:nvSpPr>
          <p:spPr>
            <a:xfrm>
              <a:off x="7651708" y="2983447"/>
              <a:ext cx="451277"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out</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42" name="Szövegdoboz 41"/>
            <p:cNvSpPr txBox="1"/>
            <p:nvPr/>
          </p:nvSpPr>
          <p:spPr>
            <a:xfrm>
              <a:off x="5430014" y="2992426"/>
              <a:ext cx="385042"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in</a:t>
              </a:r>
              <a:endParaRPr lang="hu-HU" sz="1200" baseline="-25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3" name="Ellipszis 42"/>
            <p:cNvSpPr/>
            <p:nvPr/>
          </p:nvSpPr>
          <p:spPr>
            <a:xfrm>
              <a:off x="5605670" y="2953420"/>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44" name="Szövegdoboz 43"/>
            <p:cNvSpPr txBox="1"/>
            <p:nvPr/>
          </p:nvSpPr>
          <p:spPr>
            <a:xfrm>
              <a:off x="6649714" y="1336764"/>
              <a:ext cx="545342"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a:t>
              </a:r>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dd</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45" name="Szövegdoboz 44"/>
            <p:cNvSpPr txBox="1"/>
            <p:nvPr/>
          </p:nvSpPr>
          <p:spPr>
            <a:xfrm>
              <a:off x="6524378" y="4512651"/>
              <a:ext cx="1350588" cy="276999"/>
            </a:xfrm>
            <a:prstGeom prst="rect">
              <a:avLst/>
            </a:prstGeom>
            <a:noFill/>
          </p:spPr>
          <p:txBody>
            <a:bodyPr wrap="squar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smtClean="0">
                  <a:latin typeface="Verdana" panose="020B0604030504040204" pitchFamily="34" charset="0"/>
                  <a:ea typeface="Verdana" panose="020B0604030504040204" pitchFamily="34" charset="0"/>
                  <a:cs typeface="Verdana" panose="020B0604030504040204" pitchFamily="34" charset="0"/>
                </a:rPr>
                <a:t>SS </a:t>
              </a:r>
              <a:r>
                <a:rPr lang="hu-HU" sz="1200" dirty="0" smtClean="0">
                  <a:latin typeface="Verdana" panose="020B0604030504040204" pitchFamily="34" charset="0"/>
                  <a:ea typeface="Verdana" panose="020B0604030504040204" pitchFamily="34" charset="0"/>
                  <a:cs typeface="Verdana" panose="020B0604030504040204" pitchFamily="34" charset="0"/>
                </a:rPr>
                <a:t>(GND)</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46" name="Szövegdoboz 45"/>
            <p:cNvSpPr txBox="1"/>
            <p:nvPr/>
          </p:nvSpPr>
          <p:spPr>
            <a:xfrm>
              <a:off x="6872997" y="2564368"/>
              <a:ext cx="598754"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Drain</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47" name="Szövegdoboz 47"/>
            <p:cNvSpPr txBox="1"/>
            <p:nvPr/>
          </p:nvSpPr>
          <p:spPr>
            <a:xfrm>
              <a:off x="6872997" y="3172825"/>
              <a:ext cx="598754"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Drain</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51" name="Szövegdoboz 51"/>
            <p:cNvSpPr txBox="1"/>
            <p:nvPr/>
          </p:nvSpPr>
          <p:spPr>
            <a:xfrm>
              <a:off x="6871282" y="3817824"/>
              <a:ext cx="718466"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Source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52" name="Szövegdoboz 52"/>
            <p:cNvSpPr txBox="1"/>
            <p:nvPr/>
          </p:nvSpPr>
          <p:spPr>
            <a:xfrm>
              <a:off x="7627198" y="2178703"/>
              <a:ext cx="671979" cy="461665"/>
            </a:xfrm>
            <a:prstGeom prst="rect">
              <a:avLst/>
            </a:prstGeom>
            <a:noFill/>
          </p:spPr>
          <p:txBody>
            <a:bodyPr wrap="none" rtlCol="0">
              <a:spAutoFit/>
            </a:bodyPr>
            <a:lstStyle/>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pMOS</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switch</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Szövegdoboz 53"/>
            <p:cNvSpPr txBox="1"/>
            <p:nvPr/>
          </p:nvSpPr>
          <p:spPr>
            <a:xfrm>
              <a:off x="7598669" y="3430262"/>
              <a:ext cx="671979" cy="461665"/>
            </a:xfrm>
            <a:prstGeom prst="rect">
              <a:avLst/>
            </a:prstGeom>
            <a:noFill/>
          </p:spPr>
          <p:txBody>
            <a:bodyPr wrap="none" rtlCol="0">
              <a:spAutoFit/>
            </a:bodyPr>
            <a:lstStyle/>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nMOS</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switch</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54" name="Szövegdoboz 54"/>
            <p:cNvSpPr txBox="1"/>
            <p:nvPr/>
          </p:nvSpPr>
          <p:spPr>
            <a:xfrm>
              <a:off x="4001190" y="1764205"/>
              <a:ext cx="1830950" cy="895117"/>
            </a:xfrm>
            <a:prstGeom prst="rect">
              <a:avLst/>
            </a:prstGeom>
            <a:noFill/>
          </p:spPr>
          <p:txBody>
            <a:bodyPr wrap="none" rtlCol="0">
              <a:spAutoFit/>
            </a:bodyPr>
            <a:lstStyle/>
            <a:p>
              <a:pPr>
                <a:spcAft>
                  <a:spcPts val="300"/>
                </a:spcAft>
              </a:pPr>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If</a:t>
              </a:r>
              <a:r>
                <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in</a:t>
              </a:r>
              <a:r>
                <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is </a:t>
              </a:r>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low</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Aft>
                  <a:spcPts val="200"/>
                </a:spcAft>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pMOS switch is on,</a:t>
              </a:r>
            </a:p>
            <a:p>
              <a:pPr marL="171450" indent="-171450">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nMOS switch is off</a:t>
              </a:r>
            </a:p>
            <a:p>
              <a:pPr marL="171450" indent="-171450">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V</a:t>
              </a:r>
              <a:r>
                <a:rPr lang="hu-HU" sz="1200" baseline="-250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out</a:t>
              </a: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 +V</a:t>
              </a:r>
              <a:r>
                <a:rPr lang="hu-HU" sz="1200" u="sng" baseline="-250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dd</a:t>
              </a:r>
            </a:p>
          </p:txBody>
        </p:sp>
        <p:sp>
          <p:nvSpPr>
            <p:cNvPr id="55" name="Szövegdoboz 56"/>
            <p:cNvSpPr txBox="1"/>
            <p:nvPr/>
          </p:nvSpPr>
          <p:spPr>
            <a:xfrm>
              <a:off x="3999715" y="3494329"/>
              <a:ext cx="1832425" cy="895117"/>
            </a:xfrm>
            <a:prstGeom prst="rect">
              <a:avLst/>
            </a:prstGeom>
            <a:noFill/>
          </p:spPr>
          <p:txBody>
            <a:bodyPr wrap="none" rtlCol="0">
              <a:spAutoFit/>
            </a:bodyPr>
            <a:lstStyle/>
            <a:p>
              <a:pPr>
                <a:spcAft>
                  <a:spcPts val="300"/>
                </a:spcAft>
              </a:pPr>
              <a:r>
                <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If V</a:t>
              </a:r>
              <a:r>
                <a:rPr lang="hu-HU" sz="1200" baseline="-25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a:t>
              </a:r>
              <a:r>
                <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is high</a:t>
              </a:r>
            </a:p>
            <a:p>
              <a:pPr marL="171450" indent="-171450">
                <a:spcBef>
                  <a:spcPts val="200"/>
                </a:spcBef>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pMOS switch is off,</a:t>
              </a:r>
            </a:p>
            <a:p>
              <a:pPr marL="171450" indent="-171450">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nMOS switch is on</a:t>
              </a:r>
            </a:p>
            <a:p>
              <a:pPr marL="171450" indent="-171450">
                <a:buFont typeface="Arial" panose="020B0604020202020204" pitchFamily="34" charset="0"/>
                <a:buChar char="•"/>
              </a:pPr>
              <a:r>
                <a:rPr lang="hu-HU" sz="1200" dirty="0">
                  <a:solidFill>
                    <a:srgbClr val="0070C0"/>
                  </a:solidFill>
                  <a:latin typeface="Verdana" panose="020B0604030504040204" pitchFamily="34" charset="0"/>
                  <a:ea typeface="Verdana" panose="020B0604030504040204" pitchFamily="34" charset="0"/>
                  <a:cs typeface="Verdana" panose="020B0604030504040204" pitchFamily="34" charset="0"/>
                </a:rPr>
                <a:t>V</a:t>
              </a:r>
              <a:r>
                <a:rPr lang="hu-HU" sz="1200" baseline="-25000" dirty="0">
                  <a:solidFill>
                    <a:srgbClr val="0070C0"/>
                  </a:solidFill>
                  <a:latin typeface="Verdana" panose="020B0604030504040204" pitchFamily="34" charset="0"/>
                  <a:ea typeface="Verdana" panose="020B0604030504040204" pitchFamily="34" charset="0"/>
                  <a:cs typeface="Verdana" panose="020B0604030504040204" pitchFamily="34" charset="0"/>
                </a:rPr>
                <a:t>out</a:t>
              </a:r>
              <a:r>
                <a:rPr lang="hu-HU" sz="1200" dirty="0">
                  <a:solidFill>
                    <a:srgbClr val="0070C0"/>
                  </a:solidFill>
                  <a:latin typeface="Verdana" panose="020B0604030504040204" pitchFamily="34" charset="0"/>
                  <a:ea typeface="Verdana" panose="020B0604030504040204" pitchFamily="34" charset="0"/>
                  <a:cs typeface="Verdana" panose="020B0604030504040204" pitchFamily="34" charset="0"/>
                </a:rPr>
                <a:t> = </a:t>
              </a: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V</a:t>
              </a:r>
              <a:r>
                <a:rPr lang="hu-HU" sz="1200" u="sng" baseline="-250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ss </a:t>
              </a:r>
              <a:r>
                <a:rPr lang="hu-HU" sz="1200" u="sng" dirty="0" smtClean="0">
                  <a:solidFill>
                    <a:srgbClr val="0070C0"/>
                  </a:solidFill>
                  <a:latin typeface="Verdana" panose="020B0604030504040204" pitchFamily="34" charset="0"/>
                  <a:ea typeface="Verdana" panose="020B0604030504040204" pitchFamily="34" charset="0"/>
                  <a:cs typeface="Verdana" panose="020B0604030504040204" pitchFamily="34" charset="0"/>
                </a:rPr>
                <a:t>(GND)</a:t>
              </a:r>
              <a:endPar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6" name="Egyenes összekötő 57"/>
            <p:cNvCxnSpPr/>
            <p:nvPr/>
          </p:nvCxnSpPr>
          <p:spPr>
            <a:xfrm>
              <a:off x="1245230" y="2370716"/>
              <a:ext cx="5280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8"/>
            <p:cNvCxnSpPr/>
            <p:nvPr/>
          </p:nvCxnSpPr>
          <p:spPr>
            <a:xfrm>
              <a:off x="1245230" y="3616216"/>
              <a:ext cx="5284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9"/>
            <p:cNvCxnSpPr/>
            <p:nvPr/>
          </p:nvCxnSpPr>
          <p:spPr>
            <a:xfrm>
              <a:off x="841986" y="2981054"/>
              <a:ext cx="39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60"/>
            <p:cNvCxnSpPr/>
            <p:nvPr/>
          </p:nvCxnSpPr>
          <p:spPr>
            <a:xfrm flipV="1">
              <a:off x="1245230" y="2370879"/>
              <a:ext cx="0" cy="1245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Egyenes összekötő 63"/>
            <p:cNvCxnSpPr/>
            <p:nvPr/>
          </p:nvCxnSpPr>
          <p:spPr>
            <a:xfrm rot="5400000">
              <a:off x="1691023" y="4014736"/>
              <a:ext cx="64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Egyenes összekötő 65"/>
            <p:cNvCxnSpPr/>
            <p:nvPr/>
          </p:nvCxnSpPr>
          <p:spPr>
            <a:xfrm flipV="1">
              <a:off x="2015569" y="2460370"/>
              <a:ext cx="0" cy="109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Ellipszis 68"/>
            <p:cNvSpPr/>
            <p:nvPr/>
          </p:nvSpPr>
          <p:spPr>
            <a:xfrm>
              <a:off x="2600384" y="2956482"/>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63" name="Egyenes összekötő 70"/>
            <p:cNvCxnSpPr/>
            <p:nvPr/>
          </p:nvCxnSpPr>
          <p:spPr>
            <a:xfrm flipV="1">
              <a:off x="1763688" y="3546736"/>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Egyenes összekötő 76"/>
            <p:cNvCxnSpPr/>
            <p:nvPr/>
          </p:nvCxnSpPr>
          <p:spPr>
            <a:xfrm flipH="1" flipV="1">
              <a:off x="2023343" y="2982270"/>
              <a:ext cx="57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gyenes összekötő 77"/>
            <p:cNvCxnSpPr/>
            <p:nvPr/>
          </p:nvCxnSpPr>
          <p:spPr>
            <a:xfrm rot="5400000">
              <a:off x="1750226" y="2044078"/>
              <a:ext cx="54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Szövegdoboz 81"/>
            <p:cNvSpPr txBox="1"/>
            <p:nvPr/>
          </p:nvSpPr>
          <p:spPr>
            <a:xfrm>
              <a:off x="590874" y="2998214"/>
              <a:ext cx="385042"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in</a:t>
              </a:r>
              <a:endParaRPr lang="hu-HU" sz="1200" baseline="-25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7" name="Ellipszis 82"/>
            <p:cNvSpPr/>
            <p:nvPr/>
          </p:nvSpPr>
          <p:spPr>
            <a:xfrm>
              <a:off x="800184" y="2951864"/>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68" name="Szövegdoboz 83"/>
            <p:cNvSpPr txBox="1"/>
            <p:nvPr/>
          </p:nvSpPr>
          <p:spPr>
            <a:xfrm>
              <a:off x="1763688" y="1326501"/>
              <a:ext cx="545342"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a:t>
              </a:r>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dd</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69" name="Szövegdoboz 85"/>
            <p:cNvSpPr txBox="1"/>
            <p:nvPr/>
          </p:nvSpPr>
          <p:spPr>
            <a:xfrm>
              <a:off x="2022607" y="2394592"/>
              <a:ext cx="598754"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Drain</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0" name="Szövegdoboz 86"/>
            <p:cNvSpPr txBox="1"/>
            <p:nvPr/>
          </p:nvSpPr>
          <p:spPr>
            <a:xfrm>
              <a:off x="2022607" y="3375580"/>
              <a:ext cx="598754"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Drain</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1" name="Szövegdoboz 87"/>
            <p:cNvSpPr txBox="1"/>
            <p:nvPr/>
          </p:nvSpPr>
          <p:spPr>
            <a:xfrm>
              <a:off x="1233199" y="2100653"/>
              <a:ext cx="548548"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Gate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2" name="Szövegdoboz 88"/>
            <p:cNvSpPr txBox="1"/>
            <p:nvPr/>
          </p:nvSpPr>
          <p:spPr>
            <a:xfrm>
              <a:off x="1221078" y="3345668"/>
              <a:ext cx="548548"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Gate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3" name="Szövegdoboz 89"/>
            <p:cNvSpPr txBox="1"/>
            <p:nvPr/>
          </p:nvSpPr>
          <p:spPr>
            <a:xfrm>
              <a:off x="2032476" y="2148371"/>
              <a:ext cx="718466"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Source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4" name="Szövegdoboz 90"/>
            <p:cNvSpPr txBox="1"/>
            <p:nvPr/>
          </p:nvSpPr>
          <p:spPr>
            <a:xfrm>
              <a:off x="2018082" y="3618728"/>
              <a:ext cx="718466"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Source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cxnSp>
          <p:nvCxnSpPr>
            <p:cNvPr id="75" name="Egyenes összekötő 94"/>
            <p:cNvCxnSpPr/>
            <p:nvPr/>
          </p:nvCxnSpPr>
          <p:spPr>
            <a:xfrm flipV="1">
              <a:off x="1835696" y="3489570"/>
              <a:ext cx="0" cy="28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Egyenes összekötő 95"/>
            <p:cNvCxnSpPr/>
            <p:nvPr/>
          </p:nvCxnSpPr>
          <p:spPr>
            <a:xfrm flipH="1">
              <a:off x="1838543" y="3559405"/>
              <a:ext cx="18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Egyenes összekötő 96"/>
            <p:cNvCxnSpPr/>
            <p:nvPr/>
          </p:nvCxnSpPr>
          <p:spPr>
            <a:xfrm flipH="1">
              <a:off x="1835696" y="3690736"/>
              <a:ext cx="18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Egyenes összekötő 97"/>
            <p:cNvCxnSpPr/>
            <p:nvPr/>
          </p:nvCxnSpPr>
          <p:spPr>
            <a:xfrm flipV="1">
              <a:off x="1763688" y="2310050"/>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Egyenes összekötő 98"/>
            <p:cNvCxnSpPr/>
            <p:nvPr/>
          </p:nvCxnSpPr>
          <p:spPr>
            <a:xfrm flipV="1">
              <a:off x="1835696" y="2252884"/>
              <a:ext cx="0" cy="28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99"/>
            <p:cNvCxnSpPr/>
            <p:nvPr/>
          </p:nvCxnSpPr>
          <p:spPr>
            <a:xfrm flipH="1">
              <a:off x="1838543" y="2322719"/>
              <a:ext cx="18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Egyenes összekötő 100"/>
            <p:cNvCxnSpPr/>
            <p:nvPr/>
          </p:nvCxnSpPr>
          <p:spPr>
            <a:xfrm flipH="1">
              <a:off x="1835696" y="2454050"/>
              <a:ext cx="18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102"/>
            <p:cNvSpPr txBox="1"/>
            <p:nvPr/>
          </p:nvSpPr>
          <p:spPr>
            <a:xfrm>
              <a:off x="1259632" y="1823150"/>
              <a:ext cx="638316" cy="276999"/>
            </a:xfrm>
            <a:prstGeom prst="rect">
              <a:avLst/>
            </a:prstGeom>
            <a:noFill/>
          </p:spPr>
          <p:txBody>
            <a:bodyPr wrap="none" rtlCol="0">
              <a:spAutoFit/>
            </a:bodyPr>
            <a:lstStyle/>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pMOS</a:t>
              </a:r>
              <a:endParaRPr lang="hu-HU" sz="1200" baseline="-25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83" name="Szövegdoboz 103"/>
            <p:cNvSpPr txBox="1"/>
            <p:nvPr/>
          </p:nvSpPr>
          <p:spPr>
            <a:xfrm>
              <a:off x="1239246" y="3827830"/>
              <a:ext cx="639919" cy="276999"/>
            </a:xfrm>
            <a:prstGeom prst="rect">
              <a:avLst/>
            </a:prstGeom>
            <a:noFill/>
          </p:spPr>
          <p:txBody>
            <a:bodyPr wrap="none" rtlCol="0">
              <a:spAutoFit/>
            </a:bodyPr>
            <a:lstStyle/>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nMOS</a:t>
              </a:r>
              <a:endParaRPr lang="hu-HU" sz="1200" baseline="-25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84" name="Háromszög 104"/>
            <p:cNvSpPr/>
            <p:nvPr/>
          </p:nvSpPr>
          <p:spPr>
            <a:xfrm>
              <a:off x="1986220" y="1638172"/>
              <a:ext cx="57606" cy="12311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ln w="19050">
                  <a:solidFill>
                    <a:schemeClr val="tx1"/>
                  </a:solidFill>
                </a:ln>
              </a:endParaRPr>
            </a:p>
          </p:txBody>
        </p:sp>
        <p:sp>
          <p:nvSpPr>
            <p:cNvPr id="85" name="Szövegdoboz 114"/>
            <p:cNvSpPr txBox="1"/>
            <p:nvPr/>
          </p:nvSpPr>
          <p:spPr>
            <a:xfrm>
              <a:off x="2584295" y="2990140"/>
              <a:ext cx="451277"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out</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86" name="Háromszög 119"/>
            <p:cNvSpPr/>
            <p:nvPr/>
          </p:nvSpPr>
          <p:spPr>
            <a:xfrm>
              <a:off x="6858908" y="1630062"/>
              <a:ext cx="57606" cy="12311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ln w="19050">
                  <a:solidFill>
                    <a:schemeClr val="tx1"/>
                  </a:solidFill>
                </a:ln>
              </a:endParaRPr>
            </a:p>
          </p:txBody>
        </p:sp>
        <p:cxnSp>
          <p:nvCxnSpPr>
            <p:cNvPr id="87" name="Egyenes összekötő 120"/>
            <p:cNvCxnSpPr/>
            <p:nvPr/>
          </p:nvCxnSpPr>
          <p:spPr>
            <a:xfrm>
              <a:off x="1835736" y="4335825"/>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Egyenes összekötő 121"/>
            <p:cNvCxnSpPr/>
            <p:nvPr/>
          </p:nvCxnSpPr>
          <p:spPr>
            <a:xfrm>
              <a:off x="1888536" y="4379158"/>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Egyenes összekötő 122"/>
            <p:cNvCxnSpPr/>
            <p:nvPr/>
          </p:nvCxnSpPr>
          <p:spPr>
            <a:xfrm>
              <a:off x="1944363" y="4424090"/>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Szövegdoboz 123"/>
            <p:cNvSpPr txBox="1"/>
            <p:nvPr/>
          </p:nvSpPr>
          <p:spPr>
            <a:xfrm>
              <a:off x="1569431" y="4499772"/>
              <a:ext cx="1185896" cy="276999"/>
            </a:xfrm>
            <a:prstGeom prst="rect">
              <a:avLst/>
            </a:prstGeom>
            <a:noFill/>
          </p:spPr>
          <p:txBody>
            <a:bodyPr wrap="squar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smtClean="0">
                  <a:latin typeface="Verdana" panose="020B0604030504040204" pitchFamily="34" charset="0"/>
                  <a:ea typeface="Verdana" panose="020B0604030504040204" pitchFamily="34" charset="0"/>
                  <a:cs typeface="Verdana" panose="020B0604030504040204" pitchFamily="34" charset="0"/>
                </a:rPr>
                <a:t>SS </a:t>
              </a:r>
              <a:r>
                <a:rPr lang="hu-HU" sz="1200" dirty="0" smtClean="0">
                  <a:latin typeface="Verdana" panose="020B0604030504040204" pitchFamily="34" charset="0"/>
                  <a:ea typeface="Verdana" panose="020B0604030504040204" pitchFamily="34" charset="0"/>
                  <a:cs typeface="Verdana" panose="020B0604030504040204" pitchFamily="34" charset="0"/>
                </a:rPr>
                <a:t>(GND)</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grpSp>
      <p:cxnSp>
        <p:nvCxnSpPr>
          <p:cNvPr id="164" name="Egyenes összekötő 34"/>
          <p:cNvCxnSpPr/>
          <p:nvPr/>
        </p:nvCxnSpPr>
        <p:spPr>
          <a:xfrm flipH="1" flipV="1">
            <a:off x="6886433" y="2926085"/>
            <a:ext cx="82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Szövegdoboz 48"/>
          <p:cNvSpPr txBox="1"/>
          <p:nvPr/>
        </p:nvSpPr>
        <p:spPr>
          <a:xfrm>
            <a:off x="6057652" y="2004811"/>
            <a:ext cx="548548"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Gate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166" name="Szövegdoboz 49"/>
          <p:cNvSpPr txBox="1"/>
          <p:nvPr/>
        </p:nvSpPr>
        <p:spPr>
          <a:xfrm>
            <a:off x="6058410" y="3253652"/>
            <a:ext cx="548548"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Gate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167" name="Szövegdoboz 50"/>
          <p:cNvSpPr txBox="1"/>
          <p:nvPr/>
        </p:nvSpPr>
        <p:spPr>
          <a:xfrm>
            <a:off x="6882866" y="1860353"/>
            <a:ext cx="718466"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Source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91"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(14)</a:t>
            </a:r>
            <a:endParaRPr lang="en-US" dirty="0"/>
          </a:p>
        </p:txBody>
      </p:sp>
    </p:spTree>
    <p:extLst>
      <p:ext uri="{BB962C8B-B14F-4D97-AF65-F5344CB8AC3E}">
        <p14:creationId xmlns:p14="http://schemas.microsoft.com/office/powerpoint/2010/main" val="3811584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0825" y="6236150"/>
            <a:ext cx="8792279" cy="523220"/>
          </a:xfrm>
          <a:prstGeom prst="rect">
            <a:avLst/>
          </a:prstGeom>
          <a:noFill/>
        </p:spPr>
        <p:txBody>
          <a:bodyPr wrap="none" rtlCol="0">
            <a:spAutoFit/>
          </a:bodyPr>
          <a:lstStyle/>
          <a:p>
            <a:pPr algn="ctr"/>
            <a:r>
              <a:rPr lang="hu-HU" sz="1400" dirty="0" smtClean="0"/>
              <a:t>Figure: a) Schematics of the inverter, b) Transfer characterisctics of the inverter (V</a:t>
            </a:r>
            <a:r>
              <a:rPr lang="hu-HU" sz="1400" baseline="-25000" dirty="0" smtClean="0"/>
              <a:t>out</a:t>
            </a:r>
            <a:r>
              <a:rPr lang="hu-HU" sz="1400" dirty="0" smtClean="0"/>
              <a:t> vs. V</a:t>
            </a:r>
            <a:r>
              <a:rPr lang="hu-HU" sz="1400" baseline="-25000" dirty="0" smtClean="0"/>
              <a:t>in</a:t>
            </a:r>
            <a:r>
              <a:rPr lang="hu-HU" sz="1400" dirty="0" smtClean="0"/>
              <a:t>),</a:t>
            </a:r>
          </a:p>
          <a:p>
            <a:pPr algn="ctr"/>
            <a:r>
              <a:rPr lang="hu-HU" sz="1400" dirty="0" smtClean="0"/>
              <a:t> c) Inverter current vs. input voltage (V</a:t>
            </a:r>
            <a:r>
              <a:rPr lang="hu-HU" sz="1400" baseline="-25000" dirty="0" smtClean="0"/>
              <a:t>in</a:t>
            </a:r>
            <a:r>
              <a:rPr lang="hu-HU" sz="1400" dirty="0" smtClean="0"/>
              <a:t>) [22]  </a:t>
            </a:r>
            <a:endParaRPr lang="en-US" sz="1400" dirty="0"/>
          </a:p>
        </p:txBody>
      </p:sp>
      <p:sp>
        <p:nvSpPr>
          <p:cNvPr id="12" name="TextBox 11"/>
          <p:cNvSpPr txBox="1"/>
          <p:nvPr/>
        </p:nvSpPr>
        <p:spPr>
          <a:xfrm>
            <a:off x="197912" y="640077"/>
            <a:ext cx="8803628" cy="815608"/>
          </a:xfrm>
          <a:prstGeom prst="rect">
            <a:avLst/>
          </a:prstGeom>
          <a:noFill/>
        </p:spPr>
        <p:txBody>
          <a:bodyPr wrap="none" rtlCol="0">
            <a:spAutoFit/>
          </a:bodyPr>
          <a:lstStyle/>
          <a:p>
            <a:pPr>
              <a:spcAft>
                <a:spcPts val="600"/>
              </a:spcAft>
            </a:pPr>
            <a:r>
              <a:rPr lang="hu-HU" sz="1400" b="1" dirty="0" smtClean="0">
                <a:solidFill>
                  <a:schemeClr val="accent6"/>
                </a:solidFill>
              </a:rPr>
              <a:t>A more accurate description of the operation of the CMOS inverter -1</a:t>
            </a:r>
          </a:p>
          <a:p>
            <a:r>
              <a:rPr lang="hu-HU" sz="1400" dirty="0" smtClean="0"/>
              <a:t>The operation of a CMOS inverter can be described more accurately by </a:t>
            </a:r>
            <a:r>
              <a:rPr lang="hu-HU" sz="1400" dirty="0" smtClean="0">
                <a:solidFill>
                  <a:srgbClr val="FF0000"/>
                </a:solidFill>
              </a:rPr>
              <a:t>its transfer and current </a:t>
            </a:r>
          </a:p>
          <a:p>
            <a:r>
              <a:rPr lang="hu-HU" sz="1400" dirty="0">
                <a:solidFill>
                  <a:srgbClr val="FF0000"/>
                </a:solidFill>
              </a:rPr>
              <a:t> </a:t>
            </a:r>
            <a:r>
              <a:rPr lang="hu-HU" sz="1400" dirty="0" smtClean="0">
                <a:solidFill>
                  <a:srgbClr val="FF0000"/>
                </a:solidFill>
              </a:rPr>
              <a:t> characteristics,</a:t>
            </a:r>
            <a:r>
              <a:rPr lang="hu-HU" sz="1400" dirty="0" smtClean="0"/>
              <a:t> see the Figure below.  </a:t>
            </a:r>
            <a:endParaRPr lang="en-US" sz="1400" dirty="0"/>
          </a:p>
        </p:txBody>
      </p:sp>
      <p:grpSp>
        <p:nvGrpSpPr>
          <p:cNvPr id="14" name="Group 13"/>
          <p:cNvGrpSpPr/>
          <p:nvPr/>
        </p:nvGrpSpPr>
        <p:grpSpPr>
          <a:xfrm>
            <a:off x="2480657" y="1420615"/>
            <a:ext cx="5376708" cy="4743521"/>
            <a:chOff x="2480657" y="1448780"/>
            <a:chExt cx="5376708" cy="4743521"/>
          </a:xfrm>
        </p:grpSpPr>
        <p:grpSp>
          <p:nvGrpSpPr>
            <p:cNvPr id="15" name="Group 14"/>
            <p:cNvGrpSpPr/>
            <p:nvPr/>
          </p:nvGrpSpPr>
          <p:grpSpPr>
            <a:xfrm>
              <a:off x="2684568" y="1448780"/>
              <a:ext cx="5172797" cy="4743521"/>
              <a:chOff x="1985601" y="980734"/>
              <a:chExt cx="5172797" cy="4743521"/>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b="4963"/>
              <a:stretch/>
            </p:blipFill>
            <p:spPr>
              <a:xfrm>
                <a:off x="1985601" y="980734"/>
                <a:ext cx="5172797" cy="4653512"/>
              </a:xfrm>
              <a:prstGeom prst="rect">
                <a:avLst/>
              </a:prstGeom>
            </p:spPr>
          </p:pic>
          <p:sp>
            <p:nvSpPr>
              <p:cNvPr id="18" name="Rectangle 17"/>
              <p:cNvSpPr/>
              <p:nvPr/>
            </p:nvSpPr>
            <p:spPr bwMode="auto">
              <a:xfrm>
                <a:off x="3446875" y="2078850"/>
                <a:ext cx="225025" cy="18002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3599275" y="1763815"/>
                <a:ext cx="225025" cy="18002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0" name="Rectangle 19"/>
              <p:cNvSpPr/>
              <p:nvPr/>
            </p:nvSpPr>
            <p:spPr bwMode="auto">
              <a:xfrm>
                <a:off x="3446875" y="3338990"/>
                <a:ext cx="225025" cy="18002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1" name="Rectangle 20"/>
              <p:cNvSpPr/>
              <p:nvPr/>
            </p:nvSpPr>
            <p:spPr bwMode="auto">
              <a:xfrm>
                <a:off x="2051720" y="5499230"/>
                <a:ext cx="4680520" cy="225025"/>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grpSp>
        <p:sp>
          <p:nvSpPr>
            <p:cNvPr id="16" name="Rectangle 15"/>
            <p:cNvSpPr/>
            <p:nvPr/>
          </p:nvSpPr>
          <p:spPr bwMode="auto">
            <a:xfrm>
              <a:off x="2480657" y="1718810"/>
              <a:ext cx="2475275" cy="3105345"/>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gr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5515" r="54350" b="31066"/>
          <a:stretch/>
        </p:blipFill>
        <p:spPr>
          <a:xfrm>
            <a:off x="1421650" y="2005680"/>
            <a:ext cx="2361374" cy="3105345"/>
          </a:xfrm>
          <a:prstGeom prst="rect">
            <a:avLst/>
          </a:prstGeom>
        </p:spPr>
      </p:pic>
      <p:sp>
        <p:nvSpPr>
          <p:cNvPr id="24"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(15)</a:t>
            </a:r>
            <a:endParaRPr lang="en-US" dirty="0"/>
          </a:p>
        </p:txBody>
      </p:sp>
    </p:spTree>
    <p:extLst>
      <p:ext uri="{BB962C8B-B14F-4D97-AF65-F5344CB8AC3E}">
        <p14:creationId xmlns:p14="http://schemas.microsoft.com/office/powerpoint/2010/main" val="34428501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482" y="639962"/>
            <a:ext cx="7246500" cy="307777"/>
          </a:xfrm>
          <a:prstGeom prst="rect">
            <a:avLst/>
          </a:prstGeom>
        </p:spPr>
        <p:txBody>
          <a:bodyPr wrap="square">
            <a:spAutoFit/>
          </a:bodyPr>
          <a:lstStyle/>
          <a:p>
            <a:pPr>
              <a:spcAft>
                <a:spcPts val="600"/>
              </a:spcAft>
            </a:pPr>
            <a:r>
              <a:rPr lang="hu-HU" sz="1400" b="1" dirty="0">
                <a:solidFill>
                  <a:schemeClr val="accent6"/>
                </a:solidFill>
              </a:rPr>
              <a:t>A more accurate description of the operation of the CMOS </a:t>
            </a:r>
            <a:r>
              <a:rPr lang="hu-HU" sz="1400" b="1" dirty="0" smtClean="0">
                <a:solidFill>
                  <a:schemeClr val="accent6"/>
                </a:solidFill>
              </a:rPr>
              <a:t>inverter -2</a:t>
            </a:r>
            <a:endParaRPr lang="hu-HU" sz="1400" b="1" dirty="0">
              <a:solidFill>
                <a:schemeClr val="accent6"/>
              </a:solidFill>
            </a:endParaRPr>
          </a:p>
        </p:txBody>
      </p:sp>
      <p:sp>
        <p:nvSpPr>
          <p:cNvPr id="4" name="TextBox 3"/>
          <p:cNvSpPr txBox="1"/>
          <p:nvPr/>
        </p:nvSpPr>
        <p:spPr>
          <a:xfrm>
            <a:off x="216040" y="926019"/>
            <a:ext cx="668773" cy="307777"/>
          </a:xfrm>
          <a:prstGeom prst="rect">
            <a:avLst/>
          </a:prstGeom>
          <a:noFill/>
        </p:spPr>
        <p:txBody>
          <a:bodyPr wrap="none" rtlCol="0">
            <a:spAutoFit/>
          </a:bodyPr>
          <a:lstStyle/>
          <a:p>
            <a:r>
              <a:rPr lang="hu-HU" sz="1400" dirty="0" smtClean="0">
                <a:solidFill>
                  <a:srgbClr val="FF0000"/>
                </a:solidFill>
              </a:rPr>
              <a:t>Note </a:t>
            </a:r>
            <a:endParaRPr lang="en-US" sz="1400" dirty="0">
              <a:solidFill>
                <a:srgbClr val="FF0000"/>
              </a:solidFill>
            </a:endParaRPr>
          </a:p>
        </p:txBody>
      </p:sp>
      <p:sp>
        <p:nvSpPr>
          <p:cNvPr id="6" name="TextBox 5"/>
          <p:cNvSpPr txBox="1"/>
          <p:nvPr/>
        </p:nvSpPr>
        <p:spPr>
          <a:xfrm>
            <a:off x="375938" y="1241054"/>
            <a:ext cx="8577605" cy="1754326"/>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As figure c) indicates, </a:t>
            </a:r>
            <a:r>
              <a:rPr lang="hu-HU" sz="1400" dirty="0" smtClean="0">
                <a:solidFill>
                  <a:srgbClr val="FF0000"/>
                </a:solidFill>
              </a:rPr>
              <a:t>the CMOS circuit draws current only when it is switched from </a:t>
            </a:r>
          </a:p>
          <a:p>
            <a:r>
              <a:rPr lang="hu-HU" sz="1400" dirty="0">
                <a:solidFill>
                  <a:srgbClr val="FF0000"/>
                </a:solidFill>
              </a:rPr>
              <a:t> </a:t>
            </a:r>
            <a:r>
              <a:rPr lang="hu-HU" sz="1400" dirty="0" smtClean="0">
                <a:solidFill>
                  <a:srgbClr val="FF0000"/>
                </a:solidFill>
              </a:rPr>
              <a:t>     one logic state to another. </a:t>
            </a:r>
          </a:p>
          <a:p>
            <a:r>
              <a:rPr lang="hu-HU" sz="1400" dirty="0" smtClean="0"/>
              <a:t>    Consequently, </a:t>
            </a:r>
            <a:r>
              <a:rPr lang="hu-HU" sz="1400" dirty="0" smtClean="0">
                <a:solidFill>
                  <a:srgbClr val="0070C0"/>
                </a:solidFill>
              </a:rPr>
              <a:t>CMOS circuits consumes significantly less power than TTL or nMOS circuits,</a:t>
            </a:r>
          </a:p>
          <a:p>
            <a:pPr>
              <a:spcAft>
                <a:spcPts val="600"/>
              </a:spcAft>
            </a:pPr>
            <a:r>
              <a:rPr lang="hu-HU" sz="1400" dirty="0" smtClean="0"/>
              <a:t>       which draw current in the on state.</a:t>
            </a:r>
          </a:p>
          <a:p>
            <a:pPr>
              <a:spcAft>
                <a:spcPts val="600"/>
              </a:spcAft>
            </a:pPr>
            <a:r>
              <a:rPr lang="hu-HU" sz="1400" dirty="0" smtClean="0"/>
              <a:t>    This is the main reason why </a:t>
            </a:r>
            <a:r>
              <a:rPr lang="hu-HU" sz="1400" dirty="0" smtClean="0">
                <a:solidFill>
                  <a:srgbClr val="0070C0"/>
                </a:solidFill>
              </a:rPr>
              <a:t>microprocessors are typically built up of CMOS </a:t>
            </a:r>
            <a:r>
              <a:rPr lang="hu-HU" sz="1400" dirty="0" smtClean="0"/>
              <a:t>logic.</a:t>
            </a:r>
          </a:p>
          <a:p>
            <a:pPr marL="285750" indent="-285750">
              <a:buFont typeface="Arial" panose="020B0604020202020204" pitchFamily="34" charset="0"/>
              <a:buChar char="•"/>
            </a:pPr>
            <a:r>
              <a:rPr lang="hu-HU" sz="1400" dirty="0" smtClean="0"/>
              <a:t>Another benefit of the CMOS circuits is their high noise </a:t>
            </a:r>
            <a:r>
              <a:rPr lang="hu-HU" sz="1400" dirty="0" smtClean="0">
                <a:solidFill>
                  <a:srgbClr val="FF0000"/>
                </a:solidFill>
              </a:rPr>
              <a:t>immunity</a:t>
            </a:r>
            <a:r>
              <a:rPr lang="hu-HU" sz="1400" dirty="0" smtClean="0"/>
              <a:t> </a:t>
            </a:r>
            <a:r>
              <a:rPr lang="hu-HU" sz="1400" dirty="0" smtClean="0">
                <a:solidFill>
                  <a:srgbClr val="0070C0"/>
                </a:solidFill>
              </a:rPr>
              <a:t>resulting from the </a:t>
            </a:r>
          </a:p>
          <a:p>
            <a:r>
              <a:rPr lang="hu-HU" sz="1400" dirty="0">
                <a:solidFill>
                  <a:srgbClr val="0070C0"/>
                </a:solidFill>
              </a:rPr>
              <a:t> </a:t>
            </a:r>
            <a:r>
              <a:rPr lang="hu-HU" sz="1400" dirty="0" smtClean="0">
                <a:solidFill>
                  <a:srgbClr val="0070C0"/>
                </a:solidFill>
              </a:rPr>
              <a:t>     saturation mode operation</a:t>
            </a:r>
            <a:r>
              <a:rPr lang="hu-HU" sz="1400" dirty="0" smtClean="0"/>
              <a:t>.</a:t>
            </a:r>
            <a:endParaRPr lang="en-US" sz="1400" dirty="0"/>
          </a:p>
        </p:txBody>
      </p:sp>
      <p:sp>
        <p:nvSpPr>
          <p:cNvPr id="7"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(16)</a:t>
            </a:r>
            <a:endParaRPr lang="en-US" dirty="0"/>
          </a:p>
        </p:txBody>
      </p:sp>
    </p:spTree>
    <p:extLst>
      <p:ext uri="{BB962C8B-B14F-4D97-AF65-F5344CB8AC3E}">
        <p14:creationId xmlns:p14="http://schemas.microsoft.com/office/powerpoint/2010/main" val="38327142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793905" y="1266528"/>
            <a:ext cx="7423500" cy="4765857"/>
          </a:xfrm>
          <a:prstGeom prst="rect">
            <a:avLst/>
          </a:prstGeom>
        </p:spPr>
      </p:pic>
      <p:sp>
        <p:nvSpPr>
          <p:cNvPr id="5" name="TextBox 4"/>
          <p:cNvSpPr txBox="1"/>
          <p:nvPr/>
        </p:nvSpPr>
        <p:spPr>
          <a:xfrm>
            <a:off x="192914" y="636423"/>
            <a:ext cx="5381601" cy="307777"/>
          </a:xfrm>
          <a:prstGeom prst="rect">
            <a:avLst/>
          </a:prstGeom>
          <a:noFill/>
        </p:spPr>
        <p:txBody>
          <a:bodyPr wrap="none" rtlCol="0">
            <a:spAutoFit/>
          </a:bodyPr>
          <a:lstStyle/>
          <a:p>
            <a:r>
              <a:rPr lang="hu-HU" sz="1400" b="1" dirty="0" smtClean="0">
                <a:solidFill>
                  <a:schemeClr val="accent6"/>
                </a:solidFill>
              </a:rPr>
              <a:t>Implementation of a CMOS inverter on a Si die </a:t>
            </a:r>
            <a:r>
              <a:rPr lang="hu-HU" sz="1400" dirty="0" smtClean="0"/>
              <a:t>[21]</a:t>
            </a:r>
            <a:endParaRPr lang="en-US" sz="1400" dirty="0"/>
          </a:p>
        </p:txBody>
      </p:sp>
      <p:sp>
        <p:nvSpPr>
          <p:cNvPr id="6"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(17)</a:t>
            </a:r>
            <a:endParaRPr lang="en-US" dirty="0"/>
          </a:p>
        </p:txBody>
      </p:sp>
    </p:spTree>
    <p:extLst>
      <p:ext uri="{BB962C8B-B14F-4D97-AF65-F5344CB8AC3E}">
        <p14:creationId xmlns:p14="http://schemas.microsoft.com/office/powerpoint/2010/main" val="986867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6585" y="1313765"/>
            <a:ext cx="7508143" cy="3243518"/>
          </a:xfrm>
          <a:prstGeom prst="rect">
            <a:avLst/>
          </a:prstGeom>
        </p:spPr>
      </p:pic>
      <p:sp>
        <p:nvSpPr>
          <p:cNvPr id="6" name="TextBox 5"/>
          <p:cNvSpPr txBox="1"/>
          <p:nvPr/>
        </p:nvSpPr>
        <p:spPr>
          <a:xfrm>
            <a:off x="186890" y="645948"/>
            <a:ext cx="4281941" cy="307777"/>
          </a:xfrm>
          <a:prstGeom prst="rect">
            <a:avLst/>
          </a:prstGeom>
          <a:noFill/>
        </p:spPr>
        <p:txBody>
          <a:bodyPr wrap="none" rtlCol="0">
            <a:spAutoFit/>
          </a:bodyPr>
          <a:lstStyle/>
          <a:p>
            <a:r>
              <a:rPr lang="hu-HU" sz="1400" b="1" dirty="0" smtClean="0">
                <a:solidFill>
                  <a:schemeClr val="accent6"/>
                </a:solidFill>
              </a:rPr>
              <a:t>Subsequent evolution of wafer </a:t>
            </a:r>
            <a:r>
              <a:rPr lang="hu-HU" sz="1400" b="1" dirty="0" err="1" smtClean="0">
                <a:solidFill>
                  <a:schemeClr val="accent6"/>
                </a:solidFill>
              </a:rPr>
              <a:t>sizes</a:t>
            </a:r>
            <a:r>
              <a:rPr lang="hu-HU" sz="1400" b="1" dirty="0" smtClean="0">
                <a:solidFill>
                  <a:schemeClr val="accent6"/>
                </a:solidFill>
              </a:rPr>
              <a:t> </a:t>
            </a:r>
            <a:r>
              <a:rPr lang="hu-HU" sz="1400" dirty="0" smtClean="0"/>
              <a:t>[3] </a:t>
            </a:r>
            <a:endParaRPr lang="en-US" sz="1400" dirty="0"/>
          </a:p>
        </p:txBody>
      </p:sp>
      <p:sp>
        <p:nvSpPr>
          <p:cNvPr id="7"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(3)</a:t>
            </a:r>
            <a:endParaRPr lang="en-US" altLang="en-US" dirty="0" smtClean="0"/>
          </a:p>
        </p:txBody>
      </p:sp>
    </p:spTree>
    <p:extLst>
      <p:ext uri="{BB962C8B-B14F-4D97-AF65-F5344CB8AC3E}">
        <p14:creationId xmlns:p14="http://schemas.microsoft.com/office/powerpoint/2010/main" val="24529139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6260" y="1403775"/>
            <a:ext cx="74052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a:t>
            </a:r>
            <a:r>
              <a:rPr lang="en-US" altLang="en-US" sz="2000" dirty="0" smtClean="0">
                <a:solidFill>
                  <a:srgbClr val="FFFFFF"/>
                </a:solidFill>
                <a:cs typeface="Arial" charset="0"/>
              </a:rPr>
              <a:t>.</a:t>
            </a:r>
            <a:r>
              <a:rPr lang="hu-HU" altLang="en-US" sz="2000" dirty="0" smtClean="0">
                <a:solidFill>
                  <a:srgbClr val="FFFFFF"/>
                </a:solidFill>
                <a:cs typeface="Arial" charset="0"/>
              </a:rPr>
              <a:t> Evolution of transistor technology</a:t>
            </a:r>
            <a:endParaRPr lang="en-US" altLang="en-US" sz="2000" dirty="0">
              <a:solidFill>
                <a:srgbClr val="FFFFFF"/>
              </a:solidFill>
              <a:cs typeface="Arial" charset="0"/>
            </a:endParaRPr>
          </a:p>
        </p:txBody>
      </p:sp>
      <p:grpSp>
        <p:nvGrpSpPr>
          <p:cNvPr id="3" name="Group 13"/>
          <p:cNvGrpSpPr>
            <a:grpSpLocks/>
          </p:cNvGrpSpPr>
          <p:nvPr/>
        </p:nvGrpSpPr>
        <p:grpSpPr bwMode="auto">
          <a:xfrm>
            <a:off x="341530" y="2258870"/>
            <a:ext cx="7921408" cy="504825"/>
            <a:chOff x="476" y="2160"/>
            <a:chExt cx="4626" cy="318"/>
          </a:xfrm>
        </p:grpSpPr>
        <p:sp>
          <p:nvSpPr>
            <p:cNvPr id="4"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2000" dirty="0" smtClean="0">
                  <a:solidFill>
                    <a:srgbClr val="FFFFFF"/>
                  </a:solidFill>
                  <a:latin typeface="Verdana" pitchFamily="34" charset="0"/>
                  <a:cs typeface="Arial" charset="0"/>
                </a:rPr>
                <a:t> 4.</a:t>
              </a:r>
              <a:r>
                <a:rPr lang="en-US" altLang="en-US" sz="2000" dirty="0" smtClean="0">
                  <a:solidFill>
                    <a:srgbClr val="FFFFFF"/>
                  </a:solidFill>
                  <a:latin typeface="Verdana" pitchFamily="34" charset="0"/>
                  <a:cs typeface="Arial" charset="0"/>
                </a:rPr>
                <a:t>1</a:t>
              </a:r>
              <a:r>
                <a:rPr lang="hu-HU" altLang="en-US" sz="2000" dirty="0" smtClean="0">
                  <a:solidFill>
                    <a:srgbClr val="FFFFFF"/>
                  </a:solidFill>
                  <a:latin typeface="Verdana" pitchFamily="34" charset="0"/>
                  <a:cs typeface="Arial" charset="0"/>
                </a:rPr>
                <a:t> Overview</a:t>
              </a:r>
              <a:endParaRPr lang="en-US" altLang="en-US" sz="2000" dirty="0">
                <a:solidFill>
                  <a:srgbClr val="FFFFFF"/>
                </a:solidFill>
                <a:latin typeface="Verdana" pitchFamily="34" charset="0"/>
                <a:cs typeface="Arial" charset="0"/>
              </a:endParaRPr>
            </a:p>
          </p:txBody>
        </p:sp>
        <p:sp>
          <p:nvSpPr>
            <p:cNvPr id="5" name="Text Box 1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6" name="Group 14"/>
          <p:cNvGrpSpPr>
            <a:grpSpLocks/>
          </p:cNvGrpSpPr>
          <p:nvPr/>
        </p:nvGrpSpPr>
        <p:grpSpPr bwMode="auto">
          <a:xfrm>
            <a:off x="341530" y="2906570"/>
            <a:ext cx="7921408" cy="504825"/>
            <a:chOff x="476" y="2160"/>
            <a:chExt cx="4626" cy="318"/>
          </a:xfrm>
        </p:grpSpPr>
        <p:sp>
          <p:nvSpPr>
            <p:cNvPr id="7"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smtClean="0">
                  <a:solidFill>
                    <a:srgbClr val="FFFFFF"/>
                  </a:solidFill>
                  <a:latin typeface="+mn-lt"/>
                  <a:cs typeface="Arial" charset="0"/>
                </a:rPr>
                <a:t>4.2 </a:t>
              </a:r>
              <a:r>
                <a:rPr lang="hu-HU" altLang="en-US" sz="2000" dirty="0">
                  <a:solidFill>
                    <a:srgbClr val="FFFFFF"/>
                  </a:solidFill>
                  <a:latin typeface="+mn-lt"/>
                  <a:cs typeface="Arial" charset="0"/>
                </a:rPr>
                <a:t>The scaling law of MOSFET </a:t>
              </a:r>
              <a:r>
                <a:rPr lang="hu-HU" altLang="en-US" sz="2000" dirty="0" smtClean="0">
                  <a:solidFill>
                    <a:srgbClr val="FFFFFF"/>
                  </a:solidFill>
                  <a:latin typeface="+mn-lt"/>
                  <a:cs typeface="Arial" charset="0"/>
                </a:rPr>
                <a:t>technology</a:t>
              </a:r>
              <a:endParaRPr lang="en-US" altLang="en-US" sz="2000" dirty="0">
                <a:solidFill>
                  <a:srgbClr val="FFFFFF"/>
                </a:solidFill>
                <a:latin typeface="+mn-lt"/>
                <a:cs typeface="Arial" charset="0"/>
              </a:endParaRP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9" name="Group 17"/>
          <p:cNvGrpSpPr>
            <a:grpSpLocks/>
          </p:cNvGrpSpPr>
          <p:nvPr/>
        </p:nvGrpSpPr>
        <p:grpSpPr bwMode="auto">
          <a:xfrm>
            <a:off x="341530" y="3554270"/>
            <a:ext cx="7921408" cy="504825"/>
            <a:chOff x="476" y="2160"/>
            <a:chExt cx="4626" cy="318"/>
          </a:xfrm>
        </p:grpSpPr>
        <p:sp>
          <p:nvSpPr>
            <p:cNvPr id="10" name="AutoShape 18"/>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smtClean="0">
                  <a:solidFill>
                    <a:srgbClr val="FFFFFF"/>
                  </a:solidFill>
                  <a:latin typeface="+mn-lt"/>
                  <a:cs typeface="Arial" charset="0"/>
                </a:rPr>
                <a:t>4.3  </a:t>
              </a:r>
              <a:r>
                <a:rPr lang="hu-HU" altLang="en-US" sz="2000" dirty="0">
                  <a:solidFill>
                    <a:srgbClr val="FFFFFF"/>
                  </a:solidFill>
                  <a:latin typeface="+mn-lt"/>
                  <a:cs typeface="Arial" charset="0"/>
                </a:rPr>
                <a:t>Strained Si </a:t>
              </a:r>
              <a:r>
                <a:rPr lang="hu-HU" altLang="en-US" sz="2000" dirty="0" smtClean="0">
                  <a:solidFill>
                    <a:srgbClr val="FFFFFF"/>
                  </a:solidFill>
                  <a:latin typeface="+mn-lt"/>
                  <a:cs typeface="Arial" charset="0"/>
                </a:rPr>
                <a:t>technology</a:t>
              </a:r>
              <a:endParaRPr lang="en-US" altLang="en-US" sz="2000" dirty="0">
                <a:solidFill>
                  <a:srgbClr val="FFFFFF"/>
                </a:solidFill>
                <a:latin typeface="+mn-lt"/>
                <a:cs typeface="Arial" charset="0"/>
              </a:endParaRPr>
            </a:p>
          </p:txBody>
        </p:sp>
        <p:sp>
          <p:nvSpPr>
            <p:cNvPr id="11" name="Text Box 19"/>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12" name="Group 20"/>
          <p:cNvGrpSpPr>
            <a:grpSpLocks/>
          </p:cNvGrpSpPr>
          <p:nvPr/>
        </p:nvGrpSpPr>
        <p:grpSpPr bwMode="auto">
          <a:xfrm>
            <a:off x="341530" y="4201970"/>
            <a:ext cx="7921408" cy="504825"/>
            <a:chOff x="476" y="2160"/>
            <a:chExt cx="4626" cy="318"/>
          </a:xfrm>
        </p:grpSpPr>
        <p:sp>
          <p:nvSpPr>
            <p:cNvPr id="13"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smtClean="0">
                  <a:solidFill>
                    <a:srgbClr val="FFFFFF"/>
                  </a:solidFill>
                  <a:latin typeface="+mn-lt"/>
                  <a:cs typeface="Arial" charset="0"/>
                </a:rPr>
                <a:t>4</a:t>
              </a:r>
              <a:r>
                <a:rPr lang="en-US" altLang="en-US" sz="2000" dirty="0">
                  <a:solidFill>
                    <a:srgbClr val="FFFFFF"/>
                  </a:solidFill>
                  <a:latin typeface="+mn-lt"/>
                  <a:cs typeface="Arial" charset="0"/>
                </a:rPr>
                <a:t>.</a:t>
              </a:r>
              <a:r>
                <a:rPr lang="hu-HU" altLang="en-US" sz="2000" dirty="0">
                  <a:solidFill>
                    <a:srgbClr val="FFFFFF"/>
                  </a:solidFill>
                  <a:latin typeface="+mn-lt"/>
                  <a:cs typeface="Arial" charset="0"/>
                </a:rPr>
                <a:t>4</a:t>
              </a:r>
              <a:r>
                <a:rPr lang="en-US" altLang="en-US" sz="2000" dirty="0">
                  <a:solidFill>
                    <a:srgbClr val="FFFFFF"/>
                  </a:solidFill>
                  <a:latin typeface="+mn-lt"/>
                  <a:cs typeface="Arial" charset="0"/>
                </a:rPr>
                <a:t> The </a:t>
              </a:r>
              <a:r>
                <a:rPr lang="hu-HU" altLang="en-US" sz="2000" dirty="0">
                  <a:solidFill>
                    <a:srgbClr val="FFFFFF"/>
                  </a:solidFill>
                  <a:latin typeface="+mn-lt"/>
                  <a:cs typeface="Arial" charset="0"/>
                </a:rPr>
                <a:t>HKMG </a:t>
              </a:r>
              <a:r>
                <a:rPr lang="en-US" altLang="en-US" sz="2000" dirty="0" smtClean="0">
                  <a:solidFill>
                    <a:srgbClr val="FFFFFF"/>
                  </a:solidFill>
                  <a:latin typeface="+mn-lt"/>
                  <a:cs typeface="Arial" charset="0"/>
                </a:rPr>
                <a:t>transistor</a:t>
              </a:r>
              <a:endParaRPr lang="en-US" altLang="en-US" sz="2000" dirty="0">
                <a:solidFill>
                  <a:srgbClr val="FFFFFF"/>
                </a:solidFill>
                <a:latin typeface="+mn-lt"/>
                <a:cs typeface="Arial" charset="0"/>
              </a:endParaRPr>
            </a:p>
          </p:txBody>
        </p:sp>
        <p:sp>
          <p:nvSpPr>
            <p:cNvPr id="14"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15" name="Group 13"/>
          <p:cNvGrpSpPr>
            <a:grpSpLocks/>
          </p:cNvGrpSpPr>
          <p:nvPr/>
        </p:nvGrpSpPr>
        <p:grpSpPr bwMode="auto">
          <a:xfrm>
            <a:off x="341530" y="4796805"/>
            <a:ext cx="7921408" cy="504825"/>
            <a:chOff x="476" y="2160"/>
            <a:chExt cx="4626" cy="318"/>
          </a:xfrm>
        </p:grpSpPr>
        <p:sp>
          <p:nvSpPr>
            <p:cNvPr id="16"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2000" dirty="0" smtClean="0">
                  <a:solidFill>
                    <a:srgbClr val="FFFFFF"/>
                  </a:solidFill>
                  <a:latin typeface="Verdana" pitchFamily="34" charset="0"/>
                  <a:cs typeface="Arial" charset="0"/>
                </a:rPr>
                <a:t> 4.5 FinFET transisitors</a:t>
              </a:r>
              <a:endParaRPr lang="en-US" altLang="en-US" sz="2000" dirty="0">
                <a:solidFill>
                  <a:srgbClr val="FFFFFF"/>
                </a:solidFill>
                <a:latin typeface="Verdana" pitchFamily="34" charset="0"/>
                <a:cs typeface="Arial" charset="0"/>
              </a:endParaRPr>
            </a:p>
          </p:txBody>
        </p:sp>
        <p:sp>
          <p:nvSpPr>
            <p:cNvPr id="17" name="Text Box 1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spTree>
    <p:extLst>
      <p:ext uri="{BB962C8B-B14F-4D97-AF65-F5344CB8AC3E}">
        <p14:creationId xmlns:p14="http://schemas.microsoft.com/office/powerpoint/2010/main" val="9400203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a:t>
            </a:r>
            <a:r>
              <a:rPr lang="en-US" altLang="en-US" sz="2000" dirty="0" smtClean="0">
                <a:solidFill>
                  <a:srgbClr val="FFFFFF"/>
                </a:solidFill>
                <a:cs typeface="Arial" charset="0"/>
              </a:rPr>
              <a:t>1</a:t>
            </a:r>
            <a:r>
              <a:rPr lang="hu-HU" altLang="en-US" sz="2000" dirty="0" smtClean="0">
                <a:solidFill>
                  <a:srgbClr val="FFFFFF"/>
                </a:solidFill>
                <a:cs typeface="Arial" charset="0"/>
              </a:rPr>
              <a:t> Overview of the evolution of transistor technology</a:t>
            </a:r>
            <a:endParaRPr lang="en-US" altLang="en-US" sz="2000" dirty="0">
              <a:solidFill>
                <a:srgbClr val="FFFFFF"/>
              </a:solidFill>
              <a:cs typeface="Arial" charset="0"/>
            </a:endParaRPr>
          </a:p>
        </p:txBody>
      </p:sp>
    </p:spTree>
    <p:extLst>
      <p:ext uri="{BB962C8B-B14F-4D97-AF65-F5344CB8AC3E}">
        <p14:creationId xmlns:p14="http://schemas.microsoft.com/office/powerpoint/2010/main" val="15717291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4.1 </a:t>
            </a:r>
            <a:r>
              <a:rPr lang="en-US" dirty="0" smtClean="0"/>
              <a:t>Overview of the evolution of transistor technology </a:t>
            </a:r>
            <a:r>
              <a:rPr lang="hu-HU" dirty="0" smtClean="0"/>
              <a:t>(1)</a:t>
            </a:r>
            <a:endParaRPr lang="en-US" dirty="0"/>
          </a:p>
        </p:txBody>
      </p:sp>
      <p:sp>
        <p:nvSpPr>
          <p:cNvPr id="3" name="TextBox 2"/>
          <p:cNvSpPr txBox="1"/>
          <p:nvPr/>
        </p:nvSpPr>
        <p:spPr>
          <a:xfrm>
            <a:off x="171035" y="905760"/>
            <a:ext cx="5194051" cy="307777"/>
          </a:xfrm>
          <a:prstGeom prst="rect">
            <a:avLst/>
          </a:prstGeom>
          <a:noFill/>
        </p:spPr>
        <p:txBody>
          <a:bodyPr wrap="none" rtlCol="0">
            <a:spAutoFit/>
          </a:bodyPr>
          <a:lstStyle/>
          <a:p>
            <a:r>
              <a:rPr lang="hu-HU" sz="1400" b="1" dirty="0" smtClean="0">
                <a:solidFill>
                  <a:schemeClr val="accent6"/>
                </a:solidFill>
              </a:rPr>
              <a:t>Historical data on scaling down IC </a:t>
            </a:r>
            <a:r>
              <a:rPr lang="hu-HU" sz="1400" b="1" dirty="0" err="1" smtClean="0">
                <a:solidFill>
                  <a:schemeClr val="accent6"/>
                </a:solidFill>
              </a:rPr>
              <a:t>tecnology</a:t>
            </a:r>
            <a:r>
              <a:rPr lang="hu-HU" sz="1400" b="1" dirty="0" smtClean="0">
                <a:solidFill>
                  <a:schemeClr val="accent6"/>
                </a:solidFill>
              </a:rPr>
              <a:t> </a:t>
            </a:r>
            <a:r>
              <a:rPr lang="hu-HU" sz="1400" dirty="0" smtClean="0"/>
              <a:t>[23]</a:t>
            </a:r>
            <a:endParaRPr lang="en-US" sz="1400" dirty="0"/>
          </a:p>
        </p:txBody>
      </p:sp>
      <p:sp>
        <p:nvSpPr>
          <p:cNvPr id="6" name="Rectangle 5"/>
          <p:cNvSpPr/>
          <p:nvPr/>
        </p:nvSpPr>
        <p:spPr>
          <a:xfrm>
            <a:off x="189544" y="635873"/>
            <a:ext cx="6237185" cy="307777"/>
          </a:xfrm>
          <a:prstGeom prst="rect">
            <a:avLst/>
          </a:prstGeom>
        </p:spPr>
        <p:txBody>
          <a:bodyPr wrap="square">
            <a:spAutoFit/>
          </a:bodyPr>
          <a:lstStyle/>
          <a:p>
            <a:r>
              <a:rPr lang="hu-HU" sz="1400" b="1" dirty="0" smtClean="0">
                <a:solidFill>
                  <a:schemeClr val="accent6"/>
                </a:solidFill>
              </a:rPr>
              <a:t>4.1 </a:t>
            </a:r>
            <a:r>
              <a:rPr lang="hu-HU" sz="1400" b="1" dirty="0">
                <a:solidFill>
                  <a:schemeClr val="accent6"/>
                </a:solidFill>
              </a:rPr>
              <a:t>Overview of the evolution of </a:t>
            </a:r>
            <a:r>
              <a:rPr lang="hu-HU" sz="1400" b="1" dirty="0" smtClean="0">
                <a:solidFill>
                  <a:schemeClr val="accent6"/>
                </a:solidFill>
              </a:rPr>
              <a:t>transistor </a:t>
            </a:r>
            <a:r>
              <a:rPr lang="hu-HU" sz="1400" b="1" dirty="0">
                <a:solidFill>
                  <a:schemeClr val="accent6"/>
                </a:solidFill>
              </a:rPr>
              <a:t>technology</a:t>
            </a:r>
            <a:endParaRPr lang="en-US" sz="1400" b="1" dirty="0">
              <a:solidFill>
                <a:schemeClr val="accent6"/>
              </a:solidFill>
            </a:endParaRPr>
          </a:p>
        </p:txBody>
      </p:sp>
      <p:sp>
        <p:nvSpPr>
          <p:cNvPr id="7" name="TextBox 6"/>
          <p:cNvSpPr txBox="1"/>
          <p:nvPr/>
        </p:nvSpPr>
        <p:spPr>
          <a:xfrm>
            <a:off x="180560" y="6226568"/>
            <a:ext cx="877613" cy="307777"/>
          </a:xfrm>
          <a:prstGeom prst="rect">
            <a:avLst/>
          </a:prstGeom>
          <a:noFill/>
        </p:spPr>
        <p:txBody>
          <a:bodyPr wrap="none" rtlCol="0">
            <a:spAutoFit/>
          </a:bodyPr>
          <a:lstStyle/>
          <a:p>
            <a:r>
              <a:rPr lang="hu-HU" sz="1400" dirty="0" smtClean="0">
                <a:solidFill>
                  <a:srgbClr val="FF0000"/>
                </a:solidFill>
              </a:rPr>
              <a:t>Remark</a:t>
            </a:r>
            <a:endParaRPr lang="en-US" sz="1400" dirty="0">
              <a:solidFill>
                <a:srgbClr val="FF0000"/>
              </a:solidFill>
            </a:endParaRPr>
          </a:p>
        </p:txBody>
      </p:sp>
      <p:sp>
        <p:nvSpPr>
          <p:cNvPr id="8" name="TextBox 7"/>
          <p:cNvSpPr txBox="1"/>
          <p:nvPr/>
        </p:nvSpPr>
        <p:spPr>
          <a:xfrm>
            <a:off x="180560" y="6483312"/>
            <a:ext cx="6695807" cy="307777"/>
          </a:xfrm>
          <a:prstGeom prst="rect">
            <a:avLst/>
          </a:prstGeom>
          <a:noFill/>
        </p:spPr>
        <p:txBody>
          <a:bodyPr wrap="none" rtlCol="0">
            <a:spAutoFit/>
          </a:bodyPr>
          <a:lstStyle/>
          <a:p>
            <a:r>
              <a:rPr lang="hu-HU" sz="1400" dirty="0" smtClean="0"/>
              <a:t>Until recently typically </a:t>
            </a:r>
            <a:r>
              <a:rPr lang="hu-HU" sz="1400" dirty="0" smtClean="0">
                <a:solidFill>
                  <a:srgbClr val="0070C0"/>
                </a:solidFill>
              </a:rPr>
              <a:t>Intel lead the way for scaling down feature sizes</a:t>
            </a:r>
            <a:r>
              <a:rPr lang="hu-HU" sz="1400" dirty="0" smtClean="0"/>
              <a:t>. </a:t>
            </a:r>
            <a:endParaRPr lang="en-US" sz="1400" dirty="0"/>
          </a:p>
        </p:txBody>
      </p:sp>
      <p:graphicFrame>
        <p:nvGraphicFramePr>
          <p:cNvPr id="9" name="Táblázat 8"/>
          <p:cNvGraphicFramePr>
            <a:graphicFrameLocks noGrp="1"/>
          </p:cNvGraphicFramePr>
          <p:nvPr>
            <p:extLst>
              <p:ext uri="{D42A27DB-BD31-4B8C-83A1-F6EECF244321}">
                <p14:modId xmlns:p14="http://schemas.microsoft.com/office/powerpoint/2010/main" val="1246913349"/>
              </p:ext>
            </p:extLst>
          </p:nvPr>
        </p:nvGraphicFramePr>
        <p:xfrm>
          <a:off x="2906815" y="1459592"/>
          <a:ext cx="2970330" cy="4922520"/>
        </p:xfrm>
        <a:graphic>
          <a:graphicData uri="http://schemas.openxmlformats.org/drawingml/2006/table">
            <a:tbl>
              <a:tblPr firstRow="1" bandRow="1">
                <a:tableStyleId>{ED083AE6-46FA-4A59-8FB0-9F97EB10719F}</a:tableStyleId>
              </a:tblPr>
              <a:tblGrid>
                <a:gridCol w="1530170"/>
                <a:gridCol w="1440160"/>
              </a:tblGrid>
              <a:tr h="212750">
                <a:tc>
                  <a:txBody>
                    <a:bodyPr/>
                    <a:lstStyle/>
                    <a:p>
                      <a:pPr algn="ctr"/>
                      <a:r>
                        <a:rPr lang="hu-HU" sz="1100" b="0" dirty="0" smtClean="0"/>
                        <a:t>10 </a:t>
                      </a:r>
                      <a:r>
                        <a:rPr lang="hu-HU" sz="1100" b="0" dirty="0" err="1" smtClean="0"/>
                        <a:t>µm</a:t>
                      </a:r>
                      <a:endParaRPr lang="hu-HU" sz="1100" b="0" dirty="0"/>
                    </a:p>
                  </a:txBody>
                  <a:tcPr>
                    <a:lnB w="12700" cap="flat" cmpd="sng" algn="ctr">
                      <a:solidFill>
                        <a:schemeClr val="tx1"/>
                      </a:solidFill>
                      <a:prstDash val="solid"/>
                      <a:round/>
                      <a:headEnd type="none" w="med" len="med"/>
                      <a:tailEnd type="none" w="med" len="med"/>
                    </a:lnB>
                  </a:tcPr>
                </a:tc>
                <a:tc>
                  <a:txBody>
                    <a:bodyPr/>
                    <a:lstStyle/>
                    <a:p>
                      <a:pPr algn="ctr"/>
                      <a:r>
                        <a:rPr lang="hu-HU" sz="1100" b="0" dirty="0" smtClean="0"/>
                        <a:t>1971</a:t>
                      </a:r>
                      <a:endParaRPr lang="hu-HU" sz="1100" b="0" dirty="0"/>
                    </a:p>
                  </a:txBody>
                  <a:tcPr>
                    <a:lnB w="12700" cap="flat" cmpd="sng" algn="ctr">
                      <a:solidFill>
                        <a:schemeClr val="tx1"/>
                      </a:solidFill>
                      <a:prstDash val="solid"/>
                      <a:round/>
                      <a:headEnd type="none" w="med" len="med"/>
                      <a:tailEnd type="none" w="med" len="med"/>
                    </a:lnB>
                  </a:tcPr>
                </a:tc>
              </a:tr>
              <a:tr h="165395">
                <a:tc>
                  <a:txBody>
                    <a:bodyPr/>
                    <a:lstStyle/>
                    <a:p>
                      <a:pPr algn="ctr"/>
                      <a:r>
                        <a:rPr lang="en-US" sz="1100" dirty="0" smtClean="0"/>
                        <a:t>6 µm</a:t>
                      </a:r>
                      <a:endParaRPr lang="hu-HU" sz="1100" b="0" dirty="0"/>
                    </a:p>
                  </a:txBody>
                  <a:tcPr>
                    <a:lnT w="12700" cap="flat" cmpd="sng" algn="ctr">
                      <a:solidFill>
                        <a:schemeClr val="tx1"/>
                      </a:solidFill>
                      <a:prstDash val="solid"/>
                      <a:round/>
                      <a:headEnd type="none" w="med" len="med"/>
                      <a:tailEnd type="none" w="med" len="med"/>
                    </a:lnT>
                  </a:tcPr>
                </a:tc>
                <a:tc>
                  <a:txBody>
                    <a:bodyPr/>
                    <a:lstStyle/>
                    <a:p>
                      <a:pPr algn="ctr"/>
                      <a:r>
                        <a:rPr lang="hu-HU" sz="1100" b="0" dirty="0" smtClean="0"/>
                        <a:t>1974</a:t>
                      </a:r>
                      <a:endParaRPr lang="hu-HU" sz="1100" b="0" dirty="0"/>
                    </a:p>
                  </a:txBody>
                  <a:tcPr>
                    <a:lnT w="12700" cap="flat" cmpd="sng" algn="ctr">
                      <a:solidFill>
                        <a:schemeClr val="tx1"/>
                      </a:solidFill>
                      <a:prstDash val="solid"/>
                      <a:round/>
                      <a:headEnd type="none" w="med" len="med"/>
                      <a:tailEnd type="none" w="med" len="med"/>
                    </a:lnT>
                  </a:tcPr>
                </a:tc>
              </a:tr>
              <a:tr h="221350">
                <a:tc>
                  <a:txBody>
                    <a:bodyPr/>
                    <a:lstStyle/>
                    <a:p>
                      <a:pPr algn="ctr"/>
                      <a:r>
                        <a:rPr lang="en-US" sz="1100" dirty="0" smtClean="0"/>
                        <a:t>3 µm</a:t>
                      </a:r>
                      <a:endParaRPr lang="hu-HU" sz="1100" b="0" dirty="0"/>
                    </a:p>
                  </a:txBody>
                  <a:tcPr/>
                </a:tc>
                <a:tc>
                  <a:txBody>
                    <a:bodyPr/>
                    <a:lstStyle/>
                    <a:p>
                      <a:pPr algn="ctr"/>
                      <a:r>
                        <a:rPr lang="hu-HU" sz="1100" b="0" dirty="0" smtClean="0"/>
                        <a:t>1977</a:t>
                      </a:r>
                      <a:endParaRPr lang="hu-HU" sz="1100" b="0" dirty="0"/>
                    </a:p>
                  </a:txBody>
                  <a:tcPr/>
                </a:tc>
              </a:tr>
              <a:tr h="187295">
                <a:tc>
                  <a:txBody>
                    <a:bodyPr/>
                    <a:lstStyle/>
                    <a:p>
                      <a:pPr algn="ctr"/>
                      <a:r>
                        <a:rPr lang="en-US" sz="1100" dirty="0" smtClean="0"/>
                        <a:t>1.5 µm</a:t>
                      </a:r>
                      <a:endParaRPr lang="hu-HU" sz="1100" b="0" dirty="0"/>
                    </a:p>
                  </a:txBody>
                  <a:tcPr/>
                </a:tc>
                <a:tc>
                  <a:txBody>
                    <a:bodyPr/>
                    <a:lstStyle/>
                    <a:p>
                      <a:pPr algn="ctr"/>
                      <a:r>
                        <a:rPr lang="hu-HU" sz="1100" b="0" dirty="0" smtClean="0"/>
                        <a:t>1982</a:t>
                      </a:r>
                      <a:endParaRPr lang="hu-HU" sz="1100" b="0" dirty="0"/>
                    </a:p>
                  </a:txBody>
                  <a:tcPr/>
                </a:tc>
              </a:tr>
              <a:tr h="198245">
                <a:tc>
                  <a:txBody>
                    <a:bodyPr/>
                    <a:lstStyle/>
                    <a:p>
                      <a:pPr algn="ctr"/>
                      <a:r>
                        <a:rPr lang="en-US" sz="1100" dirty="0" smtClean="0"/>
                        <a:t>1 µm</a:t>
                      </a:r>
                      <a:endParaRPr lang="hu-HU" sz="1100" b="0" dirty="0"/>
                    </a:p>
                  </a:txBody>
                  <a:tcPr/>
                </a:tc>
                <a:tc>
                  <a:txBody>
                    <a:bodyPr/>
                    <a:lstStyle/>
                    <a:p>
                      <a:pPr algn="ctr"/>
                      <a:r>
                        <a:rPr lang="hu-HU" sz="1100" b="0" dirty="0" smtClean="0"/>
                        <a:t>1985</a:t>
                      </a:r>
                      <a:endParaRPr lang="hu-HU" sz="1100" b="0" dirty="0"/>
                    </a:p>
                  </a:txBody>
                  <a:tcPr/>
                </a:tc>
              </a:tr>
              <a:tr h="119185">
                <a:tc>
                  <a:txBody>
                    <a:bodyPr/>
                    <a:lstStyle/>
                    <a:p>
                      <a:pPr algn="ctr"/>
                      <a:r>
                        <a:rPr lang="en-US" sz="1100" dirty="0" smtClean="0"/>
                        <a:t>800 nm</a:t>
                      </a:r>
                      <a:endParaRPr lang="hu-HU" sz="1100" b="0" dirty="0"/>
                    </a:p>
                  </a:txBody>
                  <a:tcPr/>
                </a:tc>
                <a:tc>
                  <a:txBody>
                    <a:bodyPr/>
                    <a:lstStyle/>
                    <a:p>
                      <a:pPr algn="ctr"/>
                      <a:r>
                        <a:rPr lang="hu-HU" sz="1100" b="0" dirty="0" smtClean="0"/>
                        <a:t>1989</a:t>
                      </a:r>
                      <a:endParaRPr lang="hu-HU" sz="1100" b="0" dirty="0"/>
                    </a:p>
                  </a:txBody>
                  <a:tcPr/>
                </a:tc>
              </a:tr>
              <a:tr h="130135">
                <a:tc>
                  <a:txBody>
                    <a:bodyPr/>
                    <a:lstStyle/>
                    <a:p>
                      <a:pPr algn="ctr"/>
                      <a:r>
                        <a:rPr lang="en-US" sz="1100" dirty="0" smtClean="0"/>
                        <a:t>600 nm</a:t>
                      </a:r>
                      <a:endParaRPr lang="hu-HU" sz="1100" b="0" dirty="0"/>
                    </a:p>
                  </a:txBody>
                  <a:tcPr/>
                </a:tc>
                <a:tc>
                  <a:txBody>
                    <a:bodyPr/>
                    <a:lstStyle/>
                    <a:p>
                      <a:pPr algn="ctr"/>
                      <a:r>
                        <a:rPr lang="hu-HU" sz="1100" b="0" dirty="0" smtClean="0"/>
                        <a:t>1994</a:t>
                      </a:r>
                      <a:endParaRPr lang="hu-HU" sz="1100" b="0" dirty="0"/>
                    </a:p>
                  </a:txBody>
                  <a:tcPr/>
                </a:tc>
              </a:tr>
              <a:tr h="0">
                <a:tc>
                  <a:txBody>
                    <a:bodyPr/>
                    <a:lstStyle/>
                    <a:p>
                      <a:pPr algn="ctr"/>
                      <a:r>
                        <a:rPr lang="en-US" sz="1100" dirty="0" smtClean="0"/>
                        <a:t>350 nm</a:t>
                      </a:r>
                      <a:endParaRPr lang="hu-HU" sz="1100" b="0" dirty="0"/>
                    </a:p>
                  </a:txBody>
                  <a:tcPr/>
                </a:tc>
                <a:tc>
                  <a:txBody>
                    <a:bodyPr/>
                    <a:lstStyle/>
                    <a:p>
                      <a:pPr algn="ctr"/>
                      <a:r>
                        <a:rPr lang="hu-HU" sz="1100" b="0" dirty="0" smtClean="0"/>
                        <a:t>1995</a:t>
                      </a:r>
                      <a:endParaRPr lang="hu-HU" sz="1100" b="0" dirty="0"/>
                    </a:p>
                  </a:txBody>
                  <a:tcPr/>
                </a:tc>
              </a:tr>
              <a:tr h="0">
                <a:tc>
                  <a:txBody>
                    <a:bodyPr/>
                    <a:lstStyle/>
                    <a:p>
                      <a:pPr algn="ctr"/>
                      <a:r>
                        <a:rPr lang="en-US" sz="1100" dirty="0" smtClean="0"/>
                        <a:t>250 nm</a:t>
                      </a:r>
                      <a:endParaRPr lang="hu-HU" sz="1100" b="0" dirty="0"/>
                    </a:p>
                  </a:txBody>
                  <a:tcPr/>
                </a:tc>
                <a:tc>
                  <a:txBody>
                    <a:bodyPr/>
                    <a:lstStyle/>
                    <a:p>
                      <a:pPr algn="ctr"/>
                      <a:r>
                        <a:rPr lang="hu-HU" sz="1100" b="0" dirty="0" smtClean="0"/>
                        <a:t>1997</a:t>
                      </a:r>
                      <a:endParaRPr lang="hu-HU" sz="1100" b="0" dirty="0"/>
                    </a:p>
                  </a:txBody>
                  <a:tcPr/>
                </a:tc>
              </a:tr>
              <a:tr h="251961">
                <a:tc>
                  <a:txBody>
                    <a:bodyPr/>
                    <a:lstStyle/>
                    <a:p>
                      <a:pPr algn="ctr"/>
                      <a:r>
                        <a:rPr lang="en-US" sz="1100" dirty="0" smtClean="0"/>
                        <a:t>180 nm</a:t>
                      </a:r>
                      <a:endParaRPr lang="hu-HU" sz="1100" b="0" dirty="0"/>
                    </a:p>
                  </a:txBody>
                  <a:tcPr/>
                </a:tc>
                <a:tc>
                  <a:txBody>
                    <a:bodyPr/>
                    <a:lstStyle/>
                    <a:p>
                      <a:pPr algn="ctr"/>
                      <a:r>
                        <a:rPr lang="hu-HU" sz="1100" b="0" dirty="0" smtClean="0"/>
                        <a:t>1999</a:t>
                      </a:r>
                      <a:endParaRPr lang="hu-HU" sz="1100" b="0" dirty="0"/>
                    </a:p>
                  </a:txBody>
                  <a:tcPr/>
                </a:tc>
              </a:tr>
              <a:tr h="251961">
                <a:tc>
                  <a:txBody>
                    <a:bodyPr/>
                    <a:lstStyle/>
                    <a:p>
                      <a:pPr algn="ctr"/>
                      <a:r>
                        <a:rPr lang="en-US" sz="1100" dirty="0" smtClean="0"/>
                        <a:t>130 nm</a:t>
                      </a:r>
                      <a:endParaRPr lang="hu-HU" sz="1100" b="0" dirty="0"/>
                    </a:p>
                  </a:txBody>
                  <a:tcPr/>
                </a:tc>
                <a:tc>
                  <a:txBody>
                    <a:bodyPr/>
                    <a:lstStyle/>
                    <a:p>
                      <a:pPr algn="ctr"/>
                      <a:r>
                        <a:rPr lang="hu-HU" sz="1100" b="0" dirty="0" smtClean="0"/>
                        <a:t>2001</a:t>
                      </a:r>
                      <a:endParaRPr lang="hu-HU" sz="1100" b="0" dirty="0"/>
                    </a:p>
                  </a:txBody>
                  <a:tcPr/>
                </a:tc>
              </a:tr>
              <a:tr h="251961">
                <a:tc>
                  <a:txBody>
                    <a:bodyPr/>
                    <a:lstStyle/>
                    <a:p>
                      <a:pPr algn="ctr"/>
                      <a:r>
                        <a:rPr lang="en-US" sz="1100" dirty="0" smtClean="0"/>
                        <a:t>90 nm</a:t>
                      </a:r>
                      <a:endParaRPr lang="hu-HU" sz="1100" b="0" dirty="0"/>
                    </a:p>
                  </a:txBody>
                  <a:tcPr/>
                </a:tc>
                <a:tc>
                  <a:txBody>
                    <a:bodyPr/>
                    <a:lstStyle/>
                    <a:p>
                      <a:pPr algn="ctr"/>
                      <a:r>
                        <a:rPr lang="hu-HU" sz="1100" b="0" dirty="0" smtClean="0"/>
                        <a:t>2004</a:t>
                      </a:r>
                      <a:endParaRPr lang="hu-HU" sz="1100" b="0" dirty="0"/>
                    </a:p>
                  </a:txBody>
                  <a:tcPr/>
                </a:tc>
              </a:tr>
              <a:tr h="251961">
                <a:tc>
                  <a:txBody>
                    <a:bodyPr/>
                    <a:lstStyle/>
                    <a:p>
                      <a:pPr algn="ctr"/>
                      <a:r>
                        <a:rPr lang="en-US" sz="1100" dirty="0" smtClean="0"/>
                        <a:t>65 nm</a:t>
                      </a:r>
                      <a:endParaRPr lang="hu-HU" sz="1100" b="0" dirty="0"/>
                    </a:p>
                  </a:txBody>
                  <a:tcPr/>
                </a:tc>
                <a:tc>
                  <a:txBody>
                    <a:bodyPr/>
                    <a:lstStyle/>
                    <a:p>
                      <a:pPr algn="ctr"/>
                      <a:r>
                        <a:rPr lang="hu-HU" sz="1100" b="0" dirty="0" smtClean="0"/>
                        <a:t>2006</a:t>
                      </a:r>
                      <a:endParaRPr lang="hu-HU" sz="1100" b="0" dirty="0"/>
                    </a:p>
                  </a:txBody>
                  <a:tcPr/>
                </a:tc>
              </a:tr>
              <a:tr h="251961">
                <a:tc>
                  <a:txBody>
                    <a:bodyPr/>
                    <a:lstStyle/>
                    <a:p>
                      <a:pPr algn="ctr"/>
                      <a:r>
                        <a:rPr lang="en-US" sz="1100" dirty="0" smtClean="0"/>
                        <a:t>45 nm</a:t>
                      </a:r>
                      <a:endParaRPr lang="hu-HU" sz="1100" b="0" dirty="0"/>
                    </a:p>
                  </a:txBody>
                  <a:tcPr/>
                </a:tc>
                <a:tc>
                  <a:txBody>
                    <a:bodyPr/>
                    <a:lstStyle/>
                    <a:p>
                      <a:pPr algn="ctr"/>
                      <a:r>
                        <a:rPr lang="hu-HU" sz="1100" b="0" dirty="0" smtClean="0"/>
                        <a:t>2008</a:t>
                      </a:r>
                      <a:endParaRPr lang="hu-HU" sz="1100" b="0" dirty="0"/>
                    </a:p>
                  </a:txBody>
                  <a:tcPr/>
                </a:tc>
              </a:tr>
              <a:tr h="251961">
                <a:tc>
                  <a:txBody>
                    <a:bodyPr/>
                    <a:lstStyle/>
                    <a:p>
                      <a:pPr algn="ctr"/>
                      <a:r>
                        <a:rPr lang="en-US" sz="1100" dirty="0" smtClean="0"/>
                        <a:t>32 nm</a:t>
                      </a:r>
                      <a:endParaRPr lang="hu-HU" sz="1100" b="0" dirty="0"/>
                    </a:p>
                  </a:txBody>
                  <a:tcPr/>
                </a:tc>
                <a:tc>
                  <a:txBody>
                    <a:bodyPr/>
                    <a:lstStyle/>
                    <a:p>
                      <a:pPr algn="ctr"/>
                      <a:r>
                        <a:rPr lang="hu-HU" sz="1100" b="0" dirty="0" smtClean="0"/>
                        <a:t>2010</a:t>
                      </a:r>
                      <a:endParaRPr lang="hu-HU" sz="1100" b="0" dirty="0"/>
                    </a:p>
                  </a:txBody>
                  <a:tcPr/>
                </a:tc>
              </a:tr>
              <a:tr h="251961">
                <a:tc>
                  <a:txBody>
                    <a:bodyPr/>
                    <a:lstStyle/>
                    <a:p>
                      <a:pPr algn="ctr"/>
                      <a:r>
                        <a:rPr lang="en-US" sz="1100" dirty="0" smtClean="0"/>
                        <a:t>22 nm</a:t>
                      </a:r>
                      <a:endParaRPr lang="hu-HU" sz="1100" b="0" dirty="0"/>
                    </a:p>
                  </a:txBody>
                  <a:tcPr/>
                </a:tc>
                <a:tc>
                  <a:txBody>
                    <a:bodyPr/>
                    <a:lstStyle/>
                    <a:p>
                      <a:pPr algn="ctr"/>
                      <a:r>
                        <a:rPr lang="hu-HU" sz="1100" b="0" dirty="0" smtClean="0"/>
                        <a:t>2012</a:t>
                      </a:r>
                      <a:endParaRPr lang="hu-HU" sz="1100" b="0" dirty="0"/>
                    </a:p>
                  </a:txBody>
                  <a:tcPr/>
                </a:tc>
              </a:tr>
              <a:tr h="194630">
                <a:tc>
                  <a:txBody>
                    <a:bodyPr/>
                    <a:lstStyle/>
                    <a:p>
                      <a:pPr algn="ctr"/>
                      <a:r>
                        <a:rPr lang="en-US" sz="1100" dirty="0" smtClean="0"/>
                        <a:t>14 nm</a:t>
                      </a:r>
                      <a:endParaRPr lang="hu-HU" sz="1100" b="0" dirty="0"/>
                    </a:p>
                  </a:txBody>
                  <a:tcPr/>
                </a:tc>
                <a:tc>
                  <a:txBody>
                    <a:bodyPr/>
                    <a:lstStyle/>
                    <a:p>
                      <a:pPr algn="ctr"/>
                      <a:r>
                        <a:rPr lang="hu-HU" sz="1100" b="0" dirty="0" smtClean="0"/>
                        <a:t>2014</a:t>
                      </a:r>
                      <a:endParaRPr lang="hu-HU" sz="1100" b="0" dirty="0"/>
                    </a:p>
                  </a:txBody>
                  <a:tcPr/>
                </a:tc>
              </a:tr>
              <a:tr h="0">
                <a:tc>
                  <a:txBody>
                    <a:bodyPr/>
                    <a:lstStyle/>
                    <a:p>
                      <a:pPr algn="ctr"/>
                      <a:r>
                        <a:rPr lang="en-US" sz="1100" dirty="0" smtClean="0"/>
                        <a:t>10 nm</a:t>
                      </a:r>
                      <a:endParaRPr lang="hu-HU" sz="1100" b="0" dirty="0"/>
                    </a:p>
                  </a:txBody>
                  <a:tcPr/>
                </a:tc>
                <a:tc>
                  <a:txBody>
                    <a:bodyPr/>
                    <a:lstStyle/>
                    <a:p>
                      <a:pPr algn="ctr"/>
                      <a:r>
                        <a:rPr lang="hu-HU" sz="1100" b="0" i="1" dirty="0" smtClean="0"/>
                        <a:t>2017</a:t>
                      </a:r>
                      <a:endParaRPr lang="hu-HU" sz="1100" b="0" i="1" dirty="0"/>
                    </a:p>
                  </a:txBody>
                  <a:tcPr/>
                </a:tc>
              </a:tr>
              <a:tr h="126520">
                <a:tc>
                  <a:txBody>
                    <a:bodyPr/>
                    <a:lstStyle/>
                    <a:p>
                      <a:pPr algn="ctr"/>
                      <a:r>
                        <a:rPr lang="en-US" sz="1100" dirty="0" smtClean="0"/>
                        <a:t>7 nm</a:t>
                      </a:r>
                      <a:endParaRPr lang="hu-HU" sz="1100" b="0" dirty="0"/>
                    </a:p>
                  </a:txBody>
                  <a:tcPr/>
                </a:tc>
                <a:tc>
                  <a:txBody>
                    <a:bodyPr/>
                    <a:lstStyle/>
                    <a:p>
                      <a:pPr algn="ctr"/>
                      <a:r>
                        <a:rPr lang="hu-HU" sz="1100" b="0" i="1" dirty="0" smtClean="0"/>
                        <a:t>2019</a:t>
                      </a:r>
                      <a:endParaRPr lang="hu-HU" sz="1100" b="0" i="1" dirty="0"/>
                    </a:p>
                  </a:txBody>
                  <a:tcPr/>
                </a:tc>
              </a:tr>
            </a:tbl>
          </a:graphicData>
        </a:graphic>
      </p:graphicFrame>
    </p:spTree>
    <p:extLst>
      <p:ext uri="{BB962C8B-B14F-4D97-AF65-F5344CB8AC3E}">
        <p14:creationId xmlns:p14="http://schemas.microsoft.com/office/powerpoint/2010/main" val="369042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189888" y="648215"/>
            <a:ext cx="91454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400" b="1" dirty="0" smtClean="0">
                <a:solidFill>
                  <a:srgbClr val="333399"/>
                </a:solidFill>
                <a:latin typeface="Verdana" pitchFamily="34" charset="0"/>
                <a:cs typeface="Arial" charset="0"/>
              </a:rPr>
              <a:t>Overview of </a:t>
            </a:r>
            <a:r>
              <a:rPr lang="hu-HU" altLang="en-US" sz="1400" b="1" dirty="0" smtClean="0">
                <a:solidFill>
                  <a:srgbClr val="333399"/>
                </a:solidFill>
                <a:latin typeface="Verdana" pitchFamily="34" charset="0"/>
                <a:cs typeface="Arial" charset="0"/>
              </a:rPr>
              <a:t>scaling down feature sizes in </a:t>
            </a:r>
            <a:r>
              <a:rPr lang="en-US" altLang="en-US" sz="1400" b="1" dirty="0" smtClean="0">
                <a:solidFill>
                  <a:srgbClr val="333399"/>
                </a:solidFill>
                <a:latin typeface="Verdana" pitchFamily="34" charset="0"/>
                <a:cs typeface="Arial" charset="0"/>
              </a:rPr>
              <a:t>Intel’s basic microarchitectures </a:t>
            </a:r>
            <a:r>
              <a:rPr lang="en-US" altLang="en-US" sz="1400" dirty="0" smtClean="0">
                <a:latin typeface="Verdana" pitchFamily="34" charset="0"/>
                <a:cs typeface="Arial" charset="0"/>
              </a:rPr>
              <a:t>(Based on [</a:t>
            </a:r>
            <a:r>
              <a:rPr lang="hu-HU" altLang="en-US" sz="1400" dirty="0" smtClean="0">
                <a:latin typeface="Verdana" pitchFamily="34" charset="0"/>
                <a:cs typeface="Arial" charset="0"/>
              </a:rPr>
              <a:t>24</a:t>
            </a:r>
            <a:r>
              <a:rPr lang="en-US" altLang="en-US" sz="1400" dirty="0" smtClean="0">
                <a:latin typeface="Verdana" pitchFamily="34" charset="0"/>
                <a:cs typeface="Arial" charset="0"/>
              </a:rPr>
              <a:t>])</a:t>
            </a:r>
            <a:endParaRPr lang="en-US" altLang="en-US" sz="1400" dirty="0">
              <a:latin typeface="Verdana" pitchFamily="34" charset="0"/>
              <a:cs typeface="Arial" charset="0"/>
            </a:endParaRPr>
          </a:p>
        </p:txBody>
      </p:sp>
      <p:sp>
        <p:nvSpPr>
          <p:cNvPr id="36" name="Téglalap 3"/>
          <p:cNvSpPr/>
          <p:nvPr/>
        </p:nvSpPr>
        <p:spPr bwMode="auto">
          <a:xfrm>
            <a:off x="79733" y="1361382"/>
            <a:ext cx="8964000" cy="2251075"/>
          </a:xfrm>
          <a:prstGeom prst="rect">
            <a:avLst/>
          </a:prstGeom>
          <a:solidFill>
            <a:schemeClr val="bg1">
              <a:lumMod val="95000"/>
            </a:schemeClr>
          </a:solid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hu-HU" sz="1400" b="1" dirty="0">
              <a:solidFill>
                <a:srgbClr val="FFFFFF"/>
              </a:solidFill>
            </a:endParaRPr>
          </a:p>
        </p:txBody>
      </p:sp>
      <p:sp>
        <p:nvSpPr>
          <p:cNvPr id="39" name="Téglalap 4"/>
          <p:cNvSpPr/>
          <p:nvPr/>
        </p:nvSpPr>
        <p:spPr bwMode="auto">
          <a:xfrm>
            <a:off x="180963" y="180003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Core 2</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65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0" name="Téglalap 5"/>
          <p:cNvSpPr/>
          <p:nvPr/>
        </p:nvSpPr>
        <p:spPr bwMode="auto">
          <a:xfrm>
            <a:off x="1161648" y="1801031"/>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Penryn</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1" name="Téglalap 11"/>
          <p:cNvSpPr/>
          <p:nvPr/>
        </p:nvSpPr>
        <p:spPr bwMode="auto">
          <a:xfrm>
            <a:off x="2115577" y="180003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Nehalem</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2" name="Téglalap 12"/>
          <p:cNvSpPr/>
          <p:nvPr/>
        </p:nvSpPr>
        <p:spPr bwMode="auto">
          <a:xfrm>
            <a:off x="3098783" y="1801695"/>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West</a:t>
            </a: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a:p>
            <a:pPr algn="ctr" fontAlgn="base">
              <a:spcBef>
                <a:spcPct val="0"/>
              </a:spcBef>
              <a:spcAft>
                <a:spcPct val="0"/>
              </a:spcAft>
              <a:defRPr/>
            </a:pPr>
            <a:r>
              <a:rPr lang="hu-HU"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mere</a:t>
            </a:r>
            <a:endPar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New</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8" name="Téglalap 13"/>
          <p:cNvSpPr/>
          <p:nvPr/>
        </p:nvSpPr>
        <p:spPr bwMode="auto">
          <a:xfrm>
            <a:off x="4069133" y="180003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Sandy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9" name="Téglalap 14"/>
          <p:cNvSpPr/>
          <p:nvPr/>
        </p:nvSpPr>
        <p:spPr bwMode="auto">
          <a:xfrm>
            <a:off x="5057166" y="1798378"/>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Ivy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0" name="Téglalap 15"/>
          <p:cNvSpPr/>
          <p:nvPr/>
        </p:nvSpPr>
        <p:spPr bwMode="auto">
          <a:xfrm>
            <a:off x="6017395" y="180003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Haswell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1" name="Szövegdoboz 16"/>
          <p:cNvSpPr txBox="1">
            <a:spLocks noChangeArrowheads="1"/>
          </p:cNvSpPr>
          <p:nvPr/>
        </p:nvSpPr>
        <p:spPr bwMode="auto">
          <a:xfrm>
            <a:off x="322712" y="322137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2" name="Szövegdoboz 17"/>
          <p:cNvSpPr txBox="1">
            <a:spLocks noChangeArrowheads="1"/>
          </p:cNvSpPr>
          <p:nvPr/>
        </p:nvSpPr>
        <p:spPr bwMode="auto">
          <a:xfrm>
            <a:off x="1358967" y="3223240"/>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53" name="Szövegdoboz 18"/>
          <p:cNvSpPr txBox="1">
            <a:spLocks noChangeArrowheads="1"/>
          </p:cNvSpPr>
          <p:nvPr/>
        </p:nvSpPr>
        <p:spPr bwMode="auto">
          <a:xfrm>
            <a:off x="2337712" y="3221850"/>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4" name="Szövegdoboz 19"/>
          <p:cNvSpPr txBox="1">
            <a:spLocks noChangeArrowheads="1"/>
          </p:cNvSpPr>
          <p:nvPr/>
        </p:nvSpPr>
        <p:spPr bwMode="auto">
          <a:xfrm>
            <a:off x="3321188" y="3223716"/>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61" name="Szövegdoboz 20"/>
          <p:cNvSpPr txBox="1">
            <a:spLocks noChangeArrowheads="1"/>
          </p:cNvSpPr>
          <p:nvPr/>
        </p:nvSpPr>
        <p:spPr bwMode="auto">
          <a:xfrm>
            <a:off x="4249458" y="3223716"/>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62" name="Szövegdoboz 21"/>
          <p:cNvSpPr txBox="1">
            <a:spLocks noChangeArrowheads="1"/>
          </p:cNvSpPr>
          <p:nvPr/>
        </p:nvSpPr>
        <p:spPr bwMode="auto">
          <a:xfrm>
            <a:off x="5296959" y="3225582"/>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63" name="Szövegdoboz 22"/>
          <p:cNvSpPr txBox="1">
            <a:spLocks noChangeArrowheads="1"/>
          </p:cNvSpPr>
          <p:nvPr/>
        </p:nvSpPr>
        <p:spPr bwMode="auto">
          <a:xfrm>
            <a:off x="6200136" y="3224191"/>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64" name="Szövegdoboz 25"/>
          <p:cNvSpPr txBox="1"/>
          <p:nvPr/>
        </p:nvSpPr>
        <p:spPr bwMode="auto">
          <a:xfrm>
            <a:off x="364848" y="1476404"/>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1.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5" name="Szövegdoboz 26"/>
          <p:cNvSpPr txBox="1"/>
          <p:nvPr/>
        </p:nvSpPr>
        <p:spPr bwMode="auto">
          <a:xfrm>
            <a:off x="4225159" y="1479579"/>
            <a:ext cx="647835"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2.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6" name="Szövegdoboz 27"/>
          <p:cNvSpPr txBox="1"/>
          <p:nvPr/>
        </p:nvSpPr>
        <p:spPr bwMode="auto">
          <a:xfrm>
            <a:off x="5246330" y="1481167"/>
            <a:ext cx="646431" cy="261937"/>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3.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7" name="Szövegdoboz 28"/>
          <p:cNvSpPr txBox="1"/>
          <p:nvPr/>
        </p:nvSpPr>
        <p:spPr bwMode="auto">
          <a:xfrm>
            <a:off x="6179438" y="1479579"/>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4.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8" name="TextBox 67"/>
          <p:cNvSpPr txBox="1"/>
          <p:nvPr/>
        </p:nvSpPr>
        <p:spPr bwMode="auto">
          <a:xfrm>
            <a:off x="7150177" y="1495454"/>
            <a:ext cx="645026" cy="261938"/>
          </a:xfrm>
          <a:prstGeom prst="rect">
            <a:avLst/>
          </a:prstGeom>
          <a:noFill/>
        </p:spPr>
        <p:txBody>
          <a:bodyPr wrap="none">
            <a:spAutoFit/>
          </a:bodyPr>
          <a:lstStyle/>
          <a:p>
            <a:pPr fontAlgn="base">
              <a:spcBef>
                <a:spcPct val="0"/>
              </a:spcBef>
              <a:spcAft>
                <a:spcPct val="0"/>
              </a:spcAft>
              <a:defRPr/>
            </a:pPr>
            <a:r>
              <a:rPr lang="en-US" sz="1100" b="1" dirty="0">
                <a:solidFill>
                  <a:srgbClr val="000000"/>
                </a:solidFill>
                <a:latin typeface="Verdana"/>
                <a:cs typeface="Arial" charset="0"/>
              </a:rPr>
              <a:t>5. gen.</a:t>
            </a:r>
          </a:p>
        </p:txBody>
      </p:sp>
      <p:sp>
        <p:nvSpPr>
          <p:cNvPr id="69" name="Téglalap 14"/>
          <p:cNvSpPr/>
          <p:nvPr/>
        </p:nvSpPr>
        <p:spPr bwMode="auto">
          <a:xfrm>
            <a:off x="6994249" y="1798369"/>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Broad-</a:t>
            </a: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70" name="Szövegdoboz 21"/>
          <p:cNvSpPr txBox="1">
            <a:spLocks noChangeArrowheads="1"/>
          </p:cNvSpPr>
          <p:nvPr/>
        </p:nvSpPr>
        <p:spPr bwMode="auto">
          <a:xfrm>
            <a:off x="7211156" y="3218924"/>
            <a:ext cx="505386"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71" name="Téglalap 15"/>
          <p:cNvSpPr/>
          <p:nvPr/>
        </p:nvSpPr>
        <p:spPr bwMode="auto">
          <a:xfrm>
            <a:off x="7974813" y="180256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Skylake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72" name="Szövegdoboz 22"/>
          <p:cNvSpPr txBox="1">
            <a:spLocks noChangeArrowheads="1"/>
          </p:cNvSpPr>
          <p:nvPr/>
        </p:nvSpPr>
        <p:spPr bwMode="auto">
          <a:xfrm>
            <a:off x="8163803" y="3226721"/>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73" name="Szövegdoboz 28"/>
          <p:cNvSpPr txBox="1"/>
          <p:nvPr/>
        </p:nvSpPr>
        <p:spPr bwMode="auto">
          <a:xfrm>
            <a:off x="8118964" y="1482109"/>
            <a:ext cx="704039" cy="253916"/>
          </a:xfrm>
          <a:prstGeom prst="rect">
            <a:avLst/>
          </a:prstGeom>
          <a:noFill/>
        </p:spPr>
        <p:txBody>
          <a:bodyPr wrap="none">
            <a:spAutoFit/>
          </a:bodyPr>
          <a:lstStyle/>
          <a:p>
            <a:pPr fontAlgn="base">
              <a:spcBef>
                <a:spcPct val="0"/>
              </a:spcBef>
              <a:spcAft>
                <a:spcPct val="0"/>
              </a:spcAft>
              <a:defRPr/>
            </a:pPr>
            <a:r>
              <a:rPr lang="en-US" sz="1050" b="1" dirty="0" smtClean="0">
                <a:solidFill>
                  <a:srgbClr val="000000"/>
                </a:solidFill>
                <a:latin typeface="Verdana" pitchFamily="34" charset="0"/>
                <a:ea typeface="Verdana" panose="020B0604030504040204" pitchFamily="34" charset="0"/>
                <a:cs typeface="Verdana" panose="020B0604030504040204" pitchFamily="34" charset="0"/>
              </a:rPr>
              <a:t>6</a:t>
            </a:r>
            <a:r>
              <a:rPr lang="hu-HU" sz="1050" b="1" dirty="0" smtClean="0">
                <a:solidFill>
                  <a:srgbClr val="000000"/>
                </a:solidFill>
                <a:latin typeface="Verdana" pitchFamily="34" charset="0"/>
                <a:ea typeface="Verdana" panose="020B0604030504040204" pitchFamily="34" charset="0"/>
                <a:cs typeface="Verdana" panose="020B0604030504040204" pitchFamily="34" charset="0"/>
              </a:rPr>
              <a:t>.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2" name="TextBox 1"/>
          <p:cNvSpPr txBox="1"/>
          <p:nvPr/>
        </p:nvSpPr>
        <p:spPr>
          <a:xfrm>
            <a:off x="1243474" y="3746647"/>
            <a:ext cx="788999" cy="292388"/>
          </a:xfrm>
          <a:prstGeom prst="rect">
            <a:avLst/>
          </a:prstGeom>
          <a:noFill/>
        </p:spPr>
        <p:txBody>
          <a:bodyPr wrap="none" rtlCol="0">
            <a:spAutoFit/>
          </a:bodyPr>
          <a:lstStyle/>
          <a:p>
            <a:r>
              <a:rPr lang="hu-HU" sz="1300" dirty="0" smtClean="0"/>
              <a:t>1/2008</a:t>
            </a:r>
            <a:endParaRPr lang="en-US" sz="1300" dirty="0"/>
          </a:p>
        </p:txBody>
      </p:sp>
      <p:sp>
        <p:nvSpPr>
          <p:cNvPr id="31" name="TextBox 30"/>
          <p:cNvSpPr txBox="1"/>
          <p:nvPr/>
        </p:nvSpPr>
        <p:spPr>
          <a:xfrm>
            <a:off x="3178689" y="3746647"/>
            <a:ext cx="971741" cy="492443"/>
          </a:xfrm>
          <a:prstGeom prst="rect">
            <a:avLst/>
          </a:prstGeom>
          <a:noFill/>
        </p:spPr>
        <p:txBody>
          <a:bodyPr wrap="none" rtlCol="0">
            <a:spAutoFit/>
          </a:bodyPr>
          <a:lstStyle/>
          <a:p>
            <a:pPr algn="ctr"/>
            <a:r>
              <a:rPr lang="hu-HU" sz="1300" dirty="0" smtClean="0"/>
              <a:t>1/2010</a:t>
            </a:r>
          </a:p>
          <a:p>
            <a:pPr algn="ctr"/>
            <a:r>
              <a:rPr lang="hu-HU" sz="1300" dirty="0"/>
              <a:t>C</a:t>
            </a:r>
            <a:r>
              <a:rPr lang="hu-HU" sz="1300" dirty="0" smtClean="0"/>
              <a:t>larkdale</a:t>
            </a:r>
            <a:endParaRPr lang="en-US" sz="1300" dirty="0"/>
          </a:p>
        </p:txBody>
      </p:sp>
      <p:sp>
        <p:nvSpPr>
          <p:cNvPr id="32" name="TextBox 31"/>
          <p:cNvSpPr txBox="1"/>
          <p:nvPr/>
        </p:nvSpPr>
        <p:spPr>
          <a:xfrm>
            <a:off x="5113904" y="3746647"/>
            <a:ext cx="788999" cy="292388"/>
          </a:xfrm>
          <a:prstGeom prst="rect">
            <a:avLst/>
          </a:prstGeom>
          <a:noFill/>
        </p:spPr>
        <p:txBody>
          <a:bodyPr wrap="none" rtlCol="0">
            <a:spAutoFit/>
          </a:bodyPr>
          <a:lstStyle/>
          <a:p>
            <a:r>
              <a:rPr lang="hu-HU" sz="1300" dirty="0" smtClean="0"/>
              <a:t>4/2012</a:t>
            </a:r>
            <a:endParaRPr lang="en-US" sz="1300" dirty="0"/>
          </a:p>
        </p:txBody>
      </p:sp>
      <p:sp>
        <p:nvSpPr>
          <p:cNvPr id="33" name="TextBox 32"/>
          <p:cNvSpPr txBox="1"/>
          <p:nvPr/>
        </p:nvSpPr>
        <p:spPr>
          <a:xfrm>
            <a:off x="7094124" y="3746647"/>
            <a:ext cx="788999" cy="292388"/>
          </a:xfrm>
          <a:prstGeom prst="rect">
            <a:avLst/>
          </a:prstGeom>
          <a:noFill/>
        </p:spPr>
        <p:txBody>
          <a:bodyPr wrap="none" rtlCol="0">
            <a:spAutoFit/>
          </a:bodyPr>
          <a:lstStyle/>
          <a:p>
            <a:r>
              <a:rPr lang="hu-HU" sz="1300" dirty="0" smtClean="0"/>
              <a:t>9/2014</a:t>
            </a:r>
            <a:endParaRPr lang="en-US" sz="1300" dirty="0"/>
          </a:p>
        </p:txBody>
      </p:sp>
      <p:sp>
        <p:nvSpPr>
          <p:cNvPr id="35" name="Title 1"/>
          <p:cNvSpPr>
            <a:spLocks noGrp="1"/>
          </p:cNvSpPr>
          <p:nvPr>
            <p:ph type="title"/>
          </p:nvPr>
        </p:nvSpPr>
        <p:spPr>
          <a:xfrm>
            <a:off x="0" y="0"/>
            <a:ext cx="9144000" cy="393700"/>
          </a:xfrm>
        </p:spPr>
        <p:txBody>
          <a:bodyPr/>
          <a:lstStyle/>
          <a:p>
            <a:r>
              <a:rPr lang="hu-HU" dirty="0" smtClean="0"/>
              <a:t>4.1 </a:t>
            </a:r>
            <a:r>
              <a:rPr lang="en-US" dirty="0" smtClean="0"/>
              <a:t>Overview of the evolution of transistor technology </a:t>
            </a:r>
            <a:r>
              <a:rPr lang="hu-HU" dirty="0" smtClean="0"/>
              <a:t>(2)</a:t>
            </a:r>
            <a:endParaRPr lang="en-US" dirty="0"/>
          </a:p>
        </p:txBody>
      </p:sp>
    </p:spTree>
    <p:extLst>
      <p:ext uri="{BB962C8B-B14F-4D97-AF65-F5344CB8AC3E}">
        <p14:creationId xmlns:p14="http://schemas.microsoft.com/office/powerpoint/2010/main" val="22370277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82" y="632762"/>
            <a:ext cx="6353021" cy="307777"/>
          </a:xfrm>
          <a:prstGeom prst="rect">
            <a:avLst/>
          </a:prstGeom>
          <a:noFill/>
        </p:spPr>
        <p:txBody>
          <a:bodyPr wrap="none" rtlCol="0">
            <a:spAutoFit/>
          </a:bodyPr>
          <a:lstStyle/>
          <a:p>
            <a:r>
              <a:rPr lang="hu-HU" sz="1400" b="1" dirty="0" smtClean="0">
                <a:solidFill>
                  <a:schemeClr val="accent6"/>
                </a:solidFill>
              </a:rPr>
              <a:t>Main contributions for the evolution of transistor technology </a:t>
            </a:r>
            <a:endParaRPr lang="en-US" sz="1400" b="1" dirty="0">
              <a:solidFill>
                <a:schemeClr val="accent6"/>
              </a:solidFill>
            </a:endParaRPr>
          </a:p>
        </p:txBody>
      </p:sp>
      <p:sp>
        <p:nvSpPr>
          <p:cNvPr id="4" name="Rectangle 31"/>
          <p:cNvSpPr>
            <a:spLocks noChangeArrowheads="1"/>
          </p:cNvSpPr>
          <p:nvPr/>
        </p:nvSpPr>
        <p:spPr bwMode="auto">
          <a:xfrm>
            <a:off x="386535" y="1355462"/>
            <a:ext cx="8460000" cy="1584000"/>
          </a:xfrm>
          <a:prstGeom prst="rect">
            <a:avLst/>
          </a:prstGeom>
          <a:solidFill>
            <a:srgbClr val="EAEAEA"/>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5" name="Rectangle 4"/>
          <p:cNvSpPr>
            <a:spLocks noChangeArrowheads="1"/>
          </p:cNvSpPr>
          <p:nvPr/>
        </p:nvSpPr>
        <p:spPr bwMode="auto">
          <a:xfrm>
            <a:off x="1736685" y="1469762"/>
            <a:ext cx="61683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r>
              <a:rPr lang="hu-HU" altLang="en-US" b="1" dirty="0" smtClean="0">
                <a:solidFill>
                  <a:srgbClr val="000000"/>
                </a:solidFill>
              </a:rPr>
              <a:t>Main contributions for the evolution of transistor technology</a:t>
            </a:r>
            <a:endParaRPr lang="hu-HU" altLang="en-US" dirty="0">
              <a:solidFill>
                <a:schemeClr val="tx1"/>
              </a:solidFill>
            </a:endParaRPr>
          </a:p>
        </p:txBody>
      </p:sp>
      <p:sp>
        <p:nvSpPr>
          <p:cNvPr id="6" name="Rectangle 5"/>
          <p:cNvSpPr>
            <a:spLocks noChangeArrowheads="1"/>
          </p:cNvSpPr>
          <p:nvPr/>
        </p:nvSpPr>
        <p:spPr bwMode="auto">
          <a:xfrm>
            <a:off x="7574207" y="2320662"/>
            <a:ext cx="10932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algn="ctr" eaLnBrk="1" hangingPunct="1"/>
            <a:r>
              <a:rPr lang="hu-HU" altLang="en-US" b="1" dirty="0" smtClean="0">
                <a:solidFill>
                  <a:srgbClr val="000000"/>
                </a:solidFill>
              </a:rPr>
              <a:t>FinFET</a:t>
            </a:r>
          </a:p>
          <a:p>
            <a:pPr algn="ctr" eaLnBrk="1" hangingPunct="1"/>
            <a:r>
              <a:rPr lang="hu-HU" altLang="en-US" b="1" dirty="0" smtClean="0">
                <a:solidFill>
                  <a:srgbClr val="000000"/>
                </a:solidFill>
              </a:rPr>
              <a:t>transistors</a:t>
            </a:r>
            <a:endParaRPr lang="hu-HU" altLang="en-US" dirty="0">
              <a:solidFill>
                <a:schemeClr val="tx1"/>
              </a:solidFill>
            </a:endParaRPr>
          </a:p>
        </p:txBody>
      </p:sp>
      <p:sp>
        <p:nvSpPr>
          <p:cNvPr id="8" name="Oval 7"/>
          <p:cNvSpPr>
            <a:spLocks noChangeArrowheads="1"/>
          </p:cNvSpPr>
          <p:nvPr/>
        </p:nvSpPr>
        <p:spPr bwMode="auto">
          <a:xfrm>
            <a:off x="8085214" y="2136463"/>
            <a:ext cx="69850" cy="60325"/>
          </a:xfrm>
          <a:prstGeom prst="ellipse">
            <a:avLst/>
          </a:prstGeom>
          <a:solidFill>
            <a:srgbClr val="FFFFFF"/>
          </a:solidFill>
          <a:ln w="0">
            <a:solidFill>
              <a:srgbClr val="000000"/>
            </a:solidFill>
            <a:round/>
            <a:headEnd/>
            <a:tailEnd/>
          </a:ln>
        </p:spPr>
        <p:txBody>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9" name="Rectangle 8"/>
          <p:cNvSpPr>
            <a:spLocks noChangeArrowheads="1"/>
          </p:cNvSpPr>
          <p:nvPr/>
        </p:nvSpPr>
        <p:spPr bwMode="auto">
          <a:xfrm>
            <a:off x="476545" y="2320662"/>
            <a:ext cx="205825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algn="ctr" eaLnBrk="1" hangingPunct="1"/>
            <a:r>
              <a:rPr lang="hu-HU" altLang="en-US" b="1" dirty="0" smtClean="0">
                <a:solidFill>
                  <a:srgbClr val="000000"/>
                </a:solidFill>
              </a:rPr>
              <a:t>  The scaling law of  </a:t>
            </a:r>
          </a:p>
          <a:p>
            <a:pPr algn="ctr" eaLnBrk="1" hangingPunct="1"/>
            <a:r>
              <a:rPr lang="hu-HU" altLang="en-US" b="1" dirty="0" smtClean="0">
                <a:solidFill>
                  <a:srgbClr val="000000"/>
                </a:solidFill>
              </a:rPr>
              <a:t>MOSFET technology</a:t>
            </a:r>
            <a:endParaRPr lang="hu-HU" altLang="en-US" dirty="0">
              <a:solidFill>
                <a:schemeClr val="tx1"/>
              </a:solidFill>
            </a:endParaRPr>
          </a:p>
        </p:txBody>
      </p:sp>
      <p:sp>
        <p:nvSpPr>
          <p:cNvPr id="10" name="Line 9"/>
          <p:cNvSpPr>
            <a:spLocks noChangeShapeType="1"/>
          </p:cNvSpPr>
          <p:nvPr/>
        </p:nvSpPr>
        <p:spPr bwMode="auto">
          <a:xfrm rot="16200000" flipH="1" flipV="1">
            <a:off x="3101673" y="439932"/>
            <a:ext cx="278727" cy="3189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0"/>
          <p:cNvSpPr>
            <a:spLocks noChangeShapeType="1"/>
          </p:cNvSpPr>
          <p:nvPr/>
        </p:nvSpPr>
        <p:spPr bwMode="auto">
          <a:xfrm rot="5400000" flipV="1">
            <a:off x="6345730" y="391512"/>
            <a:ext cx="278724" cy="3286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1"/>
          <p:cNvSpPr>
            <a:spLocks noChangeShapeType="1"/>
          </p:cNvSpPr>
          <p:nvPr/>
        </p:nvSpPr>
        <p:spPr bwMode="auto">
          <a:xfrm rot="5400000" flipV="1">
            <a:off x="5265436" y="1471805"/>
            <a:ext cx="278728" cy="11255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Rectangle 12"/>
          <p:cNvSpPr>
            <a:spLocks noChangeArrowheads="1"/>
          </p:cNvSpPr>
          <p:nvPr/>
        </p:nvSpPr>
        <p:spPr bwMode="auto">
          <a:xfrm>
            <a:off x="5548982" y="2320662"/>
            <a:ext cx="10932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algn="ctr" eaLnBrk="1" hangingPunct="1"/>
            <a:r>
              <a:rPr lang="hu-HU" altLang="en-US" b="1" dirty="0" smtClean="0">
                <a:solidFill>
                  <a:srgbClr val="000000"/>
                </a:solidFill>
              </a:rPr>
              <a:t>HKMG</a:t>
            </a:r>
          </a:p>
          <a:p>
            <a:pPr algn="ctr" eaLnBrk="1" hangingPunct="1"/>
            <a:r>
              <a:rPr lang="hu-HU" altLang="en-US" b="1" dirty="0" smtClean="0">
                <a:solidFill>
                  <a:srgbClr val="000000"/>
                </a:solidFill>
              </a:rPr>
              <a:t>transistors</a:t>
            </a:r>
            <a:endParaRPr lang="hu-HU" altLang="en-US" dirty="0">
              <a:solidFill>
                <a:schemeClr val="tx1"/>
              </a:solidFill>
            </a:endParaRPr>
          </a:p>
        </p:txBody>
      </p:sp>
      <p:sp>
        <p:nvSpPr>
          <p:cNvPr id="14" name="Oval 13"/>
          <p:cNvSpPr>
            <a:spLocks noChangeArrowheads="1"/>
          </p:cNvSpPr>
          <p:nvPr/>
        </p:nvSpPr>
        <p:spPr bwMode="auto">
          <a:xfrm>
            <a:off x="5938926" y="2140797"/>
            <a:ext cx="60325" cy="60325"/>
          </a:xfrm>
          <a:prstGeom prst="ellipse">
            <a:avLst/>
          </a:prstGeom>
          <a:solidFill>
            <a:srgbClr val="FFFFFF"/>
          </a:solidFill>
          <a:ln w="0">
            <a:solidFill>
              <a:srgbClr val="000000"/>
            </a:solidFill>
            <a:round/>
            <a:headEnd/>
            <a:tailEnd/>
          </a:ln>
        </p:spPr>
        <p:txBody>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15" name="Line 24"/>
          <p:cNvSpPr>
            <a:spLocks noChangeShapeType="1"/>
          </p:cNvSpPr>
          <p:nvPr/>
        </p:nvSpPr>
        <p:spPr bwMode="auto">
          <a:xfrm rot="16200000" flipH="1" flipV="1">
            <a:off x="4185142" y="1517052"/>
            <a:ext cx="278726" cy="10350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Oval 25"/>
          <p:cNvSpPr>
            <a:spLocks noChangeArrowheads="1"/>
          </p:cNvSpPr>
          <p:nvPr/>
        </p:nvSpPr>
        <p:spPr bwMode="auto">
          <a:xfrm>
            <a:off x="3769558" y="2140797"/>
            <a:ext cx="60325" cy="60325"/>
          </a:xfrm>
          <a:prstGeom prst="ellipse">
            <a:avLst/>
          </a:prstGeom>
          <a:solidFill>
            <a:srgbClr val="FFFFFF"/>
          </a:solidFill>
          <a:ln w="0">
            <a:solidFill>
              <a:srgbClr val="000000"/>
            </a:solidFill>
            <a:round/>
            <a:headEnd/>
            <a:tailEnd/>
          </a:ln>
        </p:spPr>
        <p:txBody>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17" name="Rectangle 27"/>
          <p:cNvSpPr>
            <a:spLocks noChangeArrowheads="1"/>
          </p:cNvSpPr>
          <p:nvPr/>
        </p:nvSpPr>
        <p:spPr bwMode="auto">
          <a:xfrm>
            <a:off x="3006712" y="2320662"/>
            <a:ext cx="1880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algn="ctr" eaLnBrk="1" hangingPunct="1"/>
            <a:r>
              <a:rPr lang="hu-HU" altLang="en-US" b="1" dirty="0" smtClean="0">
                <a:solidFill>
                  <a:srgbClr val="000000"/>
                </a:solidFill>
              </a:rPr>
              <a:t>Strained</a:t>
            </a:r>
          </a:p>
          <a:p>
            <a:pPr algn="ctr" eaLnBrk="1" hangingPunct="1"/>
            <a:r>
              <a:rPr lang="hu-HU" altLang="en-US" b="1" dirty="0" smtClean="0">
                <a:solidFill>
                  <a:srgbClr val="000000"/>
                </a:solidFill>
              </a:rPr>
              <a:t> silicon technology</a:t>
            </a:r>
            <a:endParaRPr lang="hu-HU" altLang="en-US" dirty="0">
              <a:solidFill>
                <a:schemeClr val="tx1"/>
              </a:solidFill>
            </a:endParaRPr>
          </a:p>
        </p:txBody>
      </p:sp>
      <p:sp>
        <p:nvSpPr>
          <p:cNvPr id="18" name="Oval 17"/>
          <p:cNvSpPr>
            <a:spLocks noChangeArrowheads="1"/>
          </p:cNvSpPr>
          <p:nvPr/>
        </p:nvSpPr>
        <p:spPr bwMode="auto">
          <a:xfrm>
            <a:off x="1620820" y="2145131"/>
            <a:ext cx="60325" cy="60325"/>
          </a:xfrm>
          <a:prstGeom prst="ellipse">
            <a:avLst/>
          </a:prstGeom>
          <a:solidFill>
            <a:srgbClr val="FFFFFF"/>
          </a:solidFill>
          <a:ln w="0">
            <a:solidFill>
              <a:srgbClr val="000000"/>
            </a:solidFill>
            <a:round/>
            <a:headEnd/>
            <a:tailEnd/>
          </a:ln>
        </p:spPr>
        <p:txBody>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19" name="TextBox 18"/>
          <p:cNvSpPr txBox="1"/>
          <p:nvPr/>
        </p:nvSpPr>
        <p:spPr>
          <a:xfrm>
            <a:off x="5427095" y="3514694"/>
            <a:ext cx="1010213" cy="292388"/>
          </a:xfrm>
          <a:prstGeom prst="rect">
            <a:avLst/>
          </a:prstGeom>
          <a:noFill/>
        </p:spPr>
        <p:txBody>
          <a:bodyPr wrap="none" rtlCol="0">
            <a:spAutoFit/>
          </a:bodyPr>
          <a:lstStyle/>
          <a:p>
            <a:r>
              <a:rPr lang="hu-HU" sz="1300" dirty="0" smtClean="0"/>
              <a:t>45/32 nm</a:t>
            </a:r>
            <a:endParaRPr lang="en-US" sz="1300" dirty="0"/>
          </a:p>
        </p:txBody>
      </p:sp>
      <p:sp>
        <p:nvSpPr>
          <p:cNvPr id="20" name="TextBox 19"/>
          <p:cNvSpPr txBox="1"/>
          <p:nvPr/>
        </p:nvSpPr>
        <p:spPr>
          <a:xfrm>
            <a:off x="7317305" y="3514694"/>
            <a:ext cx="1638590" cy="292388"/>
          </a:xfrm>
          <a:prstGeom prst="rect">
            <a:avLst/>
          </a:prstGeom>
          <a:noFill/>
        </p:spPr>
        <p:txBody>
          <a:bodyPr wrap="none" rtlCol="0">
            <a:spAutoFit/>
          </a:bodyPr>
          <a:lstStyle/>
          <a:p>
            <a:r>
              <a:rPr lang="hu-HU" sz="1300" dirty="0"/>
              <a:t>2</a:t>
            </a:r>
            <a:r>
              <a:rPr lang="hu-HU" sz="1300" dirty="0" smtClean="0"/>
              <a:t>2 nm and below</a:t>
            </a:r>
            <a:endParaRPr lang="en-US" sz="1300" dirty="0"/>
          </a:p>
        </p:txBody>
      </p:sp>
      <p:sp>
        <p:nvSpPr>
          <p:cNvPr id="21" name="TextBox 20"/>
          <p:cNvSpPr txBox="1"/>
          <p:nvPr/>
        </p:nvSpPr>
        <p:spPr>
          <a:xfrm>
            <a:off x="3311860" y="3514694"/>
            <a:ext cx="1010213" cy="292388"/>
          </a:xfrm>
          <a:prstGeom prst="rect">
            <a:avLst/>
          </a:prstGeom>
          <a:noFill/>
        </p:spPr>
        <p:txBody>
          <a:bodyPr wrap="none" rtlCol="0">
            <a:spAutoFit/>
          </a:bodyPr>
          <a:lstStyle/>
          <a:p>
            <a:r>
              <a:rPr lang="hu-HU" sz="1300" dirty="0" smtClean="0"/>
              <a:t>90/65 nm</a:t>
            </a:r>
            <a:endParaRPr lang="en-US" sz="1300" dirty="0"/>
          </a:p>
        </p:txBody>
      </p:sp>
      <p:sp>
        <p:nvSpPr>
          <p:cNvPr id="22" name="TextBox 21"/>
          <p:cNvSpPr txBox="1"/>
          <p:nvPr/>
        </p:nvSpPr>
        <p:spPr>
          <a:xfrm>
            <a:off x="205881" y="3132296"/>
            <a:ext cx="1530804" cy="292388"/>
          </a:xfrm>
          <a:prstGeom prst="rect">
            <a:avLst/>
          </a:prstGeom>
          <a:noFill/>
        </p:spPr>
        <p:txBody>
          <a:bodyPr wrap="none" rtlCol="0">
            <a:spAutoFit/>
          </a:bodyPr>
          <a:lstStyle/>
          <a:p>
            <a:pPr algn="ctr"/>
            <a:r>
              <a:rPr lang="hu-HU" sz="1300" i="1" dirty="0" smtClean="0"/>
              <a:t>Used by Intel at</a:t>
            </a:r>
            <a:endParaRPr lang="en-US" sz="1300" i="1" dirty="0"/>
          </a:p>
        </p:txBody>
      </p:sp>
      <p:sp>
        <p:nvSpPr>
          <p:cNvPr id="23" name="TextBox 22"/>
          <p:cNvSpPr txBox="1"/>
          <p:nvPr/>
        </p:nvSpPr>
        <p:spPr>
          <a:xfrm>
            <a:off x="611560" y="3492336"/>
            <a:ext cx="1790875" cy="292388"/>
          </a:xfrm>
          <a:prstGeom prst="rect">
            <a:avLst/>
          </a:prstGeom>
          <a:noFill/>
        </p:spPr>
        <p:txBody>
          <a:bodyPr wrap="none" rtlCol="0">
            <a:spAutoFit/>
          </a:bodyPr>
          <a:lstStyle/>
          <a:p>
            <a:r>
              <a:rPr lang="hu-HU" sz="1300" i="1" dirty="0" smtClean="0"/>
              <a:t>130 nm and before</a:t>
            </a:r>
            <a:endParaRPr lang="en-US" sz="1300" i="1" dirty="0"/>
          </a:p>
        </p:txBody>
      </p:sp>
      <p:sp>
        <p:nvSpPr>
          <p:cNvPr id="24" name="TextBox 23"/>
          <p:cNvSpPr txBox="1"/>
          <p:nvPr/>
        </p:nvSpPr>
        <p:spPr>
          <a:xfrm>
            <a:off x="836585" y="3920747"/>
            <a:ext cx="1253869" cy="292388"/>
          </a:xfrm>
          <a:prstGeom prst="rect">
            <a:avLst/>
          </a:prstGeom>
          <a:noFill/>
        </p:spPr>
        <p:txBody>
          <a:bodyPr wrap="none" rtlCol="0">
            <a:spAutoFit/>
          </a:bodyPr>
          <a:lstStyle/>
          <a:p>
            <a:r>
              <a:rPr lang="hu-HU" sz="1300" dirty="0" smtClean="0"/>
              <a:t>Section 4.2  </a:t>
            </a:r>
            <a:endParaRPr lang="en-US" sz="1300" dirty="0"/>
          </a:p>
        </p:txBody>
      </p:sp>
      <p:sp>
        <p:nvSpPr>
          <p:cNvPr id="25" name="TextBox 24"/>
          <p:cNvSpPr txBox="1"/>
          <p:nvPr/>
        </p:nvSpPr>
        <p:spPr>
          <a:xfrm>
            <a:off x="3221850" y="3920747"/>
            <a:ext cx="1253869" cy="292388"/>
          </a:xfrm>
          <a:prstGeom prst="rect">
            <a:avLst/>
          </a:prstGeom>
          <a:noFill/>
        </p:spPr>
        <p:txBody>
          <a:bodyPr wrap="none" rtlCol="0">
            <a:spAutoFit/>
          </a:bodyPr>
          <a:lstStyle/>
          <a:p>
            <a:r>
              <a:rPr lang="hu-HU" sz="1300" dirty="0" smtClean="0"/>
              <a:t>Section 4.3  </a:t>
            </a:r>
            <a:endParaRPr lang="en-US" sz="1300" dirty="0"/>
          </a:p>
        </p:txBody>
      </p:sp>
      <p:sp>
        <p:nvSpPr>
          <p:cNvPr id="26" name="TextBox 25"/>
          <p:cNvSpPr txBox="1"/>
          <p:nvPr/>
        </p:nvSpPr>
        <p:spPr>
          <a:xfrm>
            <a:off x="5343356" y="3920747"/>
            <a:ext cx="1253869" cy="292388"/>
          </a:xfrm>
          <a:prstGeom prst="rect">
            <a:avLst/>
          </a:prstGeom>
          <a:noFill/>
        </p:spPr>
        <p:txBody>
          <a:bodyPr wrap="none" rtlCol="0">
            <a:spAutoFit/>
          </a:bodyPr>
          <a:lstStyle/>
          <a:p>
            <a:r>
              <a:rPr lang="hu-HU" sz="1300" dirty="0" smtClean="0"/>
              <a:t>Section 4.4  </a:t>
            </a:r>
            <a:endParaRPr lang="en-US" sz="1300" dirty="0"/>
          </a:p>
        </p:txBody>
      </p:sp>
      <p:sp>
        <p:nvSpPr>
          <p:cNvPr id="27" name="TextBox 26"/>
          <p:cNvSpPr txBox="1"/>
          <p:nvPr/>
        </p:nvSpPr>
        <p:spPr>
          <a:xfrm>
            <a:off x="7542330" y="3920747"/>
            <a:ext cx="1253869" cy="292388"/>
          </a:xfrm>
          <a:prstGeom prst="rect">
            <a:avLst/>
          </a:prstGeom>
          <a:noFill/>
        </p:spPr>
        <p:txBody>
          <a:bodyPr wrap="none" rtlCol="0">
            <a:spAutoFit/>
          </a:bodyPr>
          <a:lstStyle/>
          <a:p>
            <a:r>
              <a:rPr lang="hu-HU" sz="1300" dirty="0" smtClean="0"/>
              <a:t>Section 4.5  </a:t>
            </a:r>
            <a:endParaRPr lang="en-US" sz="1300" dirty="0"/>
          </a:p>
        </p:txBody>
      </p:sp>
      <p:sp>
        <p:nvSpPr>
          <p:cNvPr id="7" name="Right Arrow 6"/>
          <p:cNvSpPr/>
          <p:nvPr/>
        </p:nvSpPr>
        <p:spPr bwMode="auto">
          <a:xfrm>
            <a:off x="2649521" y="2437706"/>
            <a:ext cx="288000" cy="108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8" name="Right Arrow 27"/>
          <p:cNvSpPr/>
          <p:nvPr/>
        </p:nvSpPr>
        <p:spPr bwMode="auto">
          <a:xfrm>
            <a:off x="5049085" y="2440237"/>
            <a:ext cx="288000" cy="108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9" name="Right Arrow 28"/>
          <p:cNvSpPr/>
          <p:nvPr/>
        </p:nvSpPr>
        <p:spPr bwMode="auto">
          <a:xfrm>
            <a:off x="6901195" y="2438733"/>
            <a:ext cx="288000" cy="108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30" name="Title 1"/>
          <p:cNvSpPr>
            <a:spLocks noGrp="1"/>
          </p:cNvSpPr>
          <p:nvPr>
            <p:ph type="title"/>
          </p:nvPr>
        </p:nvSpPr>
        <p:spPr>
          <a:xfrm>
            <a:off x="0" y="0"/>
            <a:ext cx="9144000" cy="393700"/>
          </a:xfrm>
        </p:spPr>
        <p:txBody>
          <a:bodyPr/>
          <a:lstStyle/>
          <a:p>
            <a:r>
              <a:rPr lang="hu-HU" dirty="0" smtClean="0"/>
              <a:t>4.1 </a:t>
            </a:r>
            <a:r>
              <a:rPr lang="en-US" dirty="0" smtClean="0"/>
              <a:t>Overview of the evolution of transistor technology </a:t>
            </a:r>
            <a:r>
              <a:rPr lang="hu-HU" dirty="0" smtClean="0"/>
              <a:t>(3)</a:t>
            </a:r>
            <a:endParaRPr lang="en-US" dirty="0"/>
          </a:p>
        </p:txBody>
      </p:sp>
      <p:sp>
        <p:nvSpPr>
          <p:cNvPr id="3" name="TextBox 2"/>
          <p:cNvSpPr txBox="1"/>
          <p:nvPr/>
        </p:nvSpPr>
        <p:spPr>
          <a:xfrm>
            <a:off x="161510" y="4554125"/>
            <a:ext cx="2210862" cy="492443"/>
          </a:xfrm>
          <a:prstGeom prst="rect">
            <a:avLst/>
          </a:prstGeom>
          <a:noFill/>
        </p:spPr>
        <p:txBody>
          <a:bodyPr wrap="none" rtlCol="0">
            <a:spAutoFit/>
          </a:bodyPr>
          <a:lstStyle/>
          <a:p>
            <a:pPr algn="ctr"/>
            <a:r>
              <a:rPr lang="hu-HU" sz="1300" dirty="0" smtClean="0"/>
              <a:t>Methodology to produce</a:t>
            </a:r>
          </a:p>
          <a:p>
            <a:pPr algn="ctr"/>
            <a:r>
              <a:rPr lang="hu-HU" sz="1300" dirty="0" smtClean="0"/>
              <a:t> smaler feature sizes</a:t>
            </a:r>
            <a:endParaRPr lang="en-US" sz="1300" dirty="0"/>
          </a:p>
        </p:txBody>
      </p:sp>
      <p:sp>
        <p:nvSpPr>
          <p:cNvPr id="31" name="TextBox 30"/>
          <p:cNvSpPr txBox="1"/>
          <p:nvPr/>
        </p:nvSpPr>
        <p:spPr>
          <a:xfrm>
            <a:off x="2785252" y="4554125"/>
            <a:ext cx="1643912" cy="492443"/>
          </a:xfrm>
          <a:prstGeom prst="rect">
            <a:avLst/>
          </a:prstGeom>
          <a:noFill/>
        </p:spPr>
        <p:txBody>
          <a:bodyPr wrap="none" rtlCol="0">
            <a:spAutoFit/>
          </a:bodyPr>
          <a:lstStyle/>
          <a:p>
            <a:pPr algn="ctr"/>
            <a:r>
              <a:rPr lang="hu-HU" sz="1300" dirty="0" smtClean="0"/>
              <a:t>Innovation</a:t>
            </a:r>
          </a:p>
          <a:p>
            <a:pPr algn="ctr"/>
            <a:r>
              <a:rPr lang="hu-HU" sz="1300" dirty="0" smtClean="0"/>
              <a:t>to improve speed</a:t>
            </a:r>
            <a:endParaRPr lang="en-US" sz="1300" dirty="0"/>
          </a:p>
        </p:txBody>
      </p:sp>
      <p:sp>
        <p:nvSpPr>
          <p:cNvPr id="32" name="TextBox 31"/>
          <p:cNvSpPr txBox="1"/>
          <p:nvPr/>
        </p:nvSpPr>
        <p:spPr>
          <a:xfrm>
            <a:off x="4591032" y="4554125"/>
            <a:ext cx="2411238" cy="692497"/>
          </a:xfrm>
          <a:prstGeom prst="rect">
            <a:avLst/>
          </a:prstGeom>
          <a:noFill/>
        </p:spPr>
        <p:txBody>
          <a:bodyPr wrap="none" rtlCol="0">
            <a:spAutoFit/>
          </a:bodyPr>
          <a:lstStyle/>
          <a:p>
            <a:pPr algn="ctr"/>
            <a:r>
              <a:rPr lang="hu-HU" sz="1300" dirty="0" smtClean="0"/>
              <a:t>Required innovation</a:t>
            </a:r>
          </a:p>
          <a:p>
            <a:pPr algn="ctr"/>
            <a:r>
              <a:rPr lang="hu-HU" sz="1300" dirty="0" smtClean="0"/>
              <a:t>to reduce  leaking current</a:t>
            </a:r>
          </a:p>
          <a:p>
            <a:pPr algn="ctr"/>
            <a:r>
              <a:rPr lang="hu-HU" sz="1300" dirty="0" smtClean="0"/>
              <a:t>and continue scaling down</a:t>
            </a:r>
            <a:endParaRPr lang="en-US" sz="1300" dirty="0"/>
          </a:p>
        </p:txBody>
      </p:sp>
      <p:sp>
        <p:nvSpPr>
          <p:cNvPr id="33" name="TextBox 32"/>
          <p:cNvSpPr txBox="1"/>
          <p:nvPr/>
        </p:nvSpPr>
        <p:spPr>
          <a:xfrm>
            <a:off x="7000587" y="4554125"/>
            <a:ext cx="2071913" cy="692497"/>
          </a:xfrm>
          <a:prstGeom prst="rect">
            <a:avLst/>
          </a:prstGeom>
          <a:noFill/>
        </p:spPr>
        <p:txBody>
          <a:bodyPr wrap="none" rtlCol="0">
            <a:spAutoFit/>
          </a:bodyPr>
          <a:lstStyle/>
          <a:p>
            <a:pPr algn="ctr"/>
            <a:r>
              <a:rPr lang="hu-HU" sz="1300" dirty="0" smtClean="0"/>
              <a:t>Innovation</a:t>
            </a:r>
          </a:p>
          <a:p>
            <a:pPr algn="ctr"/>
            <a:r>
              <a:rPr lang="hu-HU" sz="1300" dirty="0" smtClean="0"/>
              <a:t> to improve speed and</a:t>
            </a:r>
          </a:p>
          <a:p>
            <a:pPr algn="ctr"/>
            <a:r>
              <a:rPr lang="hu-HU" sz="1300" dirty="0" smtClean="0"/>
              <a:t>power consumption</a:t>
            </a:r>
            <a:endParaRPr lang="en-US" sz="1300" dirty="0"/>
          </a:p>
        </p:txBody>
      </p:sp>
    </p:spTree>
    <p:extLst>
      <p:ext uri="{BB962C8B-B14F-4D97-AF65-F5344CB8AC3E}">
        <p14:creationId xmlns:p14="http://schemas.microsoft.com/office/powerpoint/2010/main" val="411249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P spid="32" grpId="0"/>
      <p:bldP spid="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5" name="Picture 53" descr="http://image.slidesharecdn.com/s-131106080248-phpapp01/95/samsung-analyst-day-2013-slsi-namsung-woo-samsung-system-lsi-business-15-638.jpg?cb=1383724992"/>
          <p:cNvPicPr>
            <a:picLocks noChangeAspect="1" noChangeArrowheads="1"/>
          </p:cNvPicPr>
          <p:nvPr/>
        </p:nvPicPr>
        <p:blipFill rotWithShape="1">
          <a:blip r:embed="rId2">
            <a:extLst>
              <a:ext uri="{28A0092B-C50C-407E-A947-70E740481C1C}">
                <a14:useLocalDpi xmlns:a14="http://schemas.microsoft.com/office/drawing/2010/main" val="0"/>
              </a:ext>
            </a:extLst>
          </a:blip>
          <a:srcRect t="22827" b="3682"/>
          <a:stretch/>
        </p:blipFill>
        <p:spPr bwMode="auto">
          <a:xfrm>
            <a:off x="152400" y="1232520"/>
            <a:ext cx="8822176" cy="4491735"/>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54"/>
          <p:cNvSpPr>
            <a:spLocks noChangeAspect="1" noChangeArrowheads="1"/>
          </p:cNvSpPr>
          <p:nvPr/>
        </p:nvSpPr>
        <p:spPr bwMode="auto">
          <a:xfrm>
            <a:off x="180631" y="636723"/>
            <a:ext cx="9017359"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hu-HU" sz="1400" b="1" dirty="0" smtClean="0">
                <a:solidFill>
                  <a:srgbClr val="2D2D8A"/>
                </a:solidFill>
              </a:rPr>
              <a:t>Decreasing the core voltage (and dissipation) in Samsung's subsequent IC </a:t>
            </a:r>
            <a:r>
              <a:rPr lang="hu-HU" sz="1400" b="1" dirty="0" err="1" smtClean="0">
                <a:solidFill>
                  <a:srgbClr val="2D2D8A"/>
                </a:solidFill>
              </a:rPr>
              <a:t>processes</a:t>
            </a:r>
            <a:r>
              <a:rPr lang="hu-HU" sz="1400" b="1" dirty="0" smtClean="0">
                <a:solidFill>
                  <a:srgbClr val="2D2D8A"/>
                </a:solidFill>
              </a:rPr>
              <a:t> </a:t>
            </a:r>
            <a:r>
              <a:rPr lang="hu-HU" sz="1400" dirty="0" smtClean="0"/>
              <a:t>[25]</a:t>
            </a:r>
            <a:endParaRPr lang="en-US" sz="1400" dirty="0"/>
          </a:p>
        </p:txBody>
      </p:sp>
      <p:sp>
        <p:nvSpPr>
          <p:cNvPr id="49" name="AutoShape 56"/>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0" name="AutoShape 57"/>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1" name="AutoShape 58"/>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AutoShape 59"/>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3" name="AutoShape 60"/>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4" name="AutoShape 61"/>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5" name="AutoShape 62"/>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6" name="AutoShape 63"/>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7" name="AutoShape 64"/>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8" name="AutoShape 65"/>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AutoShape 66"/>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AutoShape 67"/>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1" name="AutoShape 68"/>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AutoShape 69"/>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3" name="AutoShape 70"/>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72" name="AutoShape 71"/>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73" name="AutoShape 72"/>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82" name="AutoShape 73"/>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Title 1"/>
          <p:cNvSpPr>
            <a:spLocks noGrp="1"/>
          </p:cNvSpPr>
          <p:nvPr>
            <p:ph type="title"/>
          </p:nvPr>
        </p:nvSpPr>
        <p:spPr>
          <a:xfrm>
            <a:off x="0" y="0"/>
            <a:ext cx="9144000" cy="393700"/>
          </a:xfrm>
        </p:spPr>
        <p:txBody>
          <a:bodyPr/>
          <a:lstStyle/>
          <a:p>
            <a:r>
              <a:rPr lang="hu-HU" dirty="0" smtClean="0"/>
              <a:t>4.1 </a:t>
            </a:r>
            <a:r>
              <a:rPr lang="en-US" dirty="0" smtClean="0"/>
              <a:t>Overview of the evolution of transistor technology </a:t>
            </a:r>
            <a:r>
              <a:rPr lang="hu-HU" dirty="0" smtClean="0"/>
              <a:t>(4)</a:t>
            </a:r>
            <a:endParaRPr lang="en-US" dirty="0"/>
          </a:p>
        </p:txBody>
      </p:sp>
    </p:spTree>
    <p:extLst>
      <p:ext uri="{BB962C8B-B14F-4D97-AF65-F5344CB8AC3E}">
        <p14:creationId xmlns:p14="http://schemas.microsoft.com/office/powerpoint/2010/main" val="34703242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4.2 The scaling law of MOSFET technology</a:t>
            </a:r>
            <a:endParaRPr lang="en-US" altLang="en-US" sz="2000" dirty="0">
              <a:solidFill>
                <a:srgbClr val="FFFFFF"/>
              </a:solidFill>
              <a:cs typeface="Arial" charset="0"/>
            </a:endParaRPr>
          </a:p>
        </p:txBody>
      </p:sp>
    </p:spTree>
    <p:extLst>
      <p:ext uri="{BB962C8B-B14F-4D97-AF65-F5344CB8AC3E}">
        <p14:creationId xmlns:p14="http://schemas.microsoft.com/office/powerpoint/2010/main" val="17518283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4.2 </a:t>
            </a:r>
            <a:r>
              <a:rPr lang="en-US" dirty="0" smtClean="0"/>
              <a:t>The scaling law of MOSFET technology </a:t>
            </a:r>
            <a:r>
              <a:rPr lang="hu-HU" dirty="0" smtClean="0"/>
              <a:t>(1)</a:t>
            </a:r>
            <a:endParaRPr lang="en-US" dirty="0"/>
          </a:p>
        </p:txBody>
      </p:sp>
      <p:sp>
        <p:nvSpPr>
          <p:cNvPr id="3" name="TextBox 2"/>
          <p:cNvSpPr txBox="1"/>
          <p:nvPr/>
        </p:nvSpPr>
        <p:spPr>
          <a:xfrm>
            <a:off x="195776" y="650638"/>
            <a:ext cx="4533613" cy="307777"/>
          </a:xfrm>
          <a:prstGeom prst="rect">
            <a:avLst/>
          </a:prstGeom>
          <a:noFill/>
        </p:spPr>
        <p:txBody>
          <a:bodyPr wrap="none" rtlCol="0">
            <a:spAutoFit/>
          </a:bodyPr>
          <a:lstStyle/>
          <a:p>
            <a:r>
              <a:rPr lang="hu-HU" sz="1400" b="1" dirty="0" smtClean="0">
                <a:solidFill>
                  <a:schemeClr val="accent6"/>
                </a:solidFill>
              </a:rPr>
              <a:t>4.2 The scaling law of MOSFET technology</a:t>
            </a:r>
            <a:endParaRPr lang="en-US" sz="1400" b="1" dirty="0">
              <a:solidFill>
                <a:schemeClr val="accent6"/>
              </a:solidFill>
            </a:endParaRPr>
          </a:p>
        </p:txBody>
      </p:sp>
      <p:sp>
        <p:nvSpPr>
          <p:cNvPr id="4" name="TextBox 3"/>
          <p:cNvSpPr txBox="1"/>
          <p:nvPr/>
        </p:nvSpPr>
        <p:spPr>
          <a:xfrm>
            <a:off x="184774" y="939915"/>
            <a:ext cx="8986306" cy="1031051"/>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The early evolution of transistor manufacturing technology was marked by </a:t>
            </a:r>
            <a:r>
              <a:rPr lang="hu-HU" sz="1400" dirty="0" smtClean="0">
                <a:solidFill>
                  <a:srgbClr val="0070C0"/>
                </a:solidFill>
              </a:rPr>
              <a:t>scaling down </a:t>
            </a:r>
          </a:p>
          <a:p>
            <a:pPr>
              <a:spcAft>
                <a:spcPts val="600"/>
              </a:spcAft>
            </a:pPr>
            <a:r>
              <a:rPr lang="hu-HU" sz="1400" dirty="0">
                <a:solidFill>
                  <a:srgbClr val="0070C0"/>
                </a:solidFill>
              </a:rPr>
              <a:t> </a:t>
            </a:r>
            <a:r>
              <a:rPr lang="hu-HU" sz="1400" dirty="0" smtClean="0">
                <a:solidFill>
                  <a:srgbClr val="0070C0"/>
                </a:solidFill>
              </a:rPr>
              <a:t>      its structure</a:t>
            </a:r>
            <a:r>
              <a:rPr lang="hu-HU" sz="1400" dirty="0" smtClean="0"/>
              <a:t>.</a:t>
            </a:r>
          </a:p>
          <a:p>
            <a:pPr marL="285750" indent="-285750">
              <a:buFont typeface="Arial" panose="020B0604020202020204" pitchFamily="34" charset="0"/>
              <a:buChar char="•"/>
            </a:pPr>
            <a:r>
              <a:rPr lang="hu-HU" sz="1400" dirty="0" smtClean="0"/>
              <a:t>The principle of scaling were </a:t>
            </a:r>
            <a:r>
              <a:rPr lang="hu-HU" sz="1400" dirty="0" smtClean="0">
                <a:solidFill>
                  <a:srgbClr val="0070C0"/>
                </a:solidFill>
              </a:rPr>
              <a:t>laid down by a paper of Dennard in 1974 </a:t>
            </a:r>
            <a:r>
              <a:rPr lang="hu-HU" sz="1400" dirty="0" smtClean="0"/>
              <a:t>[26] based on research</a:t>
            </a:r>
          </a:p>
          <a:p>
            <a:pPr>
              <a:spcAft>
                <a:spcPts val="600"/>
              </a:spcAft>
            </a:pPr>
            <a:r>
              <a:rPr lang="hu-HU" sz="1400" dirty="0" smtClean="0"/>
              <a:t>      work done by IBM. </a:t>
            </a:r>
          </a:p>
        </p:txBody>
      </p:sp>
      <p:pic>
        <p:nvPicPr>
          <p:cNvPr id="9" name="Picture 8"/>
          <p:cNvPicPr>
            <a:picLocks noChangeAspect="1"/>
          </p:cNvPicPr>
          <p:nvPr/>
        </p:nvPicPr>
        <p:blipFill rotWithShape="1">
          <a:blip r:embed="rId2"/>
          <a:srcRect b="36010"/>
          <a:stretch/>
        </p:blipFill>
        <p:spPr>
          <a:xfrm>
            <a:off x="1196625" y="2346415"/>
            <a:ext cx="6774975" cy="2414526"/>
          </a:xfrm>
          <a:prstGeom prst="rect">
            <a:avLst/>
          </a:prstGeom>
        </p:spPr>
      </p:pic>
      <p:sp>
        <p:nvSpPr>
          <p:cNvPr id="10" name="TextBox 9"/>
          <p:cNvSpPr txBox="1"/>
          <p:nvPr/>
        </p:nvSpPr>
        <p:spPr>
          <a:xfrm>
            <a:off x="521550" y="4940961"/>
            <a:ext cx="8065028" cy="523220"/>
          </a:xfrm>
          <a:prstGeom prst="rect">
            <a:avLst/>
          </a:prstGeom>
          <a:noFill/>
        </p:spPr>
        <p:txBody>
          <a:bodyPr wrap="none" rtlCol="0">
            <a:spAutoFit/>
          </a:bodyPr>
          <a:lstStyle/>
          <a:p>
            <a:pPr algn="ctr"/>
            <a:r>
              <a:rPr lang="hu-HU" sz="1400" dirty="0" smtClean="0"/>
              <a:t>Figure. Illustration of scaling down a transistor structure (commercially available at the</a:t>
            </a:r>
          </a:p>
          <a:p>
            <a:pPr algn="ctr"/>
            <a:r>
              <a:rPr lang="hu-HU" sz="1400" dirty="0" smtClean="0"/>
              <a:t>time of the publication) by a linear factor of k=5 [26]</a:t>
            </a:r>
            <a:endParaRPr lang="en-US" sz="1400" dirty="0"/>
          </a:p>
        </p:txBody>
      </p:sp>
      <p:sp>
        <p:nvSpPr>
          <p:cNvPr id="5" name="TextBox 4"/>
          <p:cNvSpPr txBox="1"/>
          <p:nvPr/>
        </p:nvSpPr>
        <p:spPr>
          <a:xfrm>
            <a:off x="181115" y="1943835"/>
            <a:ext cx="8525411" cy="307777"/>
          </a:xfrm>
          <a:prstGeom prst="rect">
            <a:avLst/>
          </a:prstGeom>
          <a:noFill/>
        </p:spPr>
        <p:txBody>
          <a:bodyPr wrap="none" rtlCol="0">
            <a:spAutoFit/>
          </a:bodyPr>
          <a:lstStyle/>
          <a:p>
            <a:pPr marL="285750" lvl="0" indent="-285750">
              <a:buFont typeface="Arial" panose="020B0604020202020204" pitchFamily="34" charset="0"/>
              <a:buChar char="•"/>
            </a:pPr>
            <a:r>
              <a:rPr lang="hu-HU" sz="1400" dirty="0">
                <a:solidFill>
                  <a:srgbClr val="000000"/>
                </a:solidFill>
              </a:rPr>
              <a:t>Dennard's paper presumes a </a:t>
            </a:r>
            <a:r>
              <a:rPr lang="hu-HU" sz="1400" dirty="0">
                <a:solidFill>
                  <a:srgbClr val="FF0000"/>
                </a:solidFill>
              </a:rPr>
              <a:t>linear scaling of the transistor dimensions</a:t>
            </a:r>
            <a:r>
              <a:rPr lang="hu-HU" sz="1400" dirty="0">
                <a:solidFill>
                  <a:srgbClr val="000000"/>
                </a:solidFill>
              </a:rPr>
              <a:t>, as shown below</a:t>
            </a:r>
            <a:r>
              <a:rPr lang="hu-HU" sz="1400" dirty="0" smtClean="0">
                <a:solidFill>
                  <a:srgbClr val="000000"/>
                </a:solidFill>
              </a:rPr>
              <a:t>.</a:t>
            </a:r>
            <a:endParaRPr lang="en-US" dirty="0"/>
          </a:p>
        </p:txBody>
      </p:sp>
    </p:spTree>
    <p:extLst>
      <p:ext uri="{BB962C8B-B14F-4D97-AF65-F5344CB8AC3E}">
        <p14:creationId xmlns:p14="http://schemas.microsoft.com/office/powerpoint/2010/main" val="49596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438" y="650638"/>
            <a:ext cx="4546437" cy="307777"/>
          </a:xfrm>
          <a:prstGeom prst="rect">
            <a:avLst/>
          </a:prstGeom>
          <a:noFill/>
        </p:spPr>
        <p:txBody>
          <a:bodyPr wrap="none" rtlCol="0">
            <a:spAutoFit/>
          </a:bodyPr>
          <a:lstStyle/>
          <a:p>
            <a:r>
              <a:rPr lang="hu-HU" sz="1400" b="1" dirty="0" smtClean="0">
                <a:solidFill>
                  <a:schemeClr val="accent6"/>
                </a:solidFill>
              </a:rPr>
              <a:t>Scaling down MOSFET transistor structures</a:t>
            </a:r>
            <a:endParaRPr lang="en-US" sz="1400" b="1" dirty="0">
              <a:solidFill>
                <a:schemeClr val="accent6"/>
              </a:solidFill>
            </a:endParaRPr>
          </a:p>
        </p:txBody>
      </p:sp>
      <p:sp>
        <p:nvSpPr>
          <p:cNvPr id="4" name="TextBox 3"/>
          <p:cNvSpPr txBox="1"/>
          <p:nvPr/>
        </p:nvSpPr>
        <p:spPr>
          <a:xfrm>
            <a:off x="261705" y="984920"/>
            <a:ext cx="7731860" cy="523220"/>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The cited publication states </a:t>
            </a:r>
            <a:r>
              <a:rPr lang="hu-HU" sz="1400" dirty="0" smtClean="0">
                <a:solidFill>
                  <a:srgbClr val="FF0000"/>
                </a:solidFill>
              </a:rPr>
              <a:t>how circuit parameters have to be be scaled down,</a:t>
            </a:r>
          </a:p>
          <a:p>
            <a:r>
              <a:rPr lang="hu-HU" sz="1400" dirty="0" smtClean="0">
                <a:solidFill>
                  <a:srgbClr val="FF0000"/>
                </a:solidFill>
              </a:rPr>
              <a:t>        </a:t>
            </a:r>
            <a:r>
              <a:rPr lang="hu-HU" sz="1400" dirty="0" smtClean="0"/>
              <a:t>(see the Table below). </a:t>
            </a:r>
            <a:endParaRPr lang="en-US" sz="1400" dirty="0"/>
          </a:p>
        </p:txBody>
      </p:sp>
      <p:sp>
        <p:nvSpPr>
          <p:cNvPr id="7" name="TextBox 6"/>
          <p:cNvSpPr txBox="1"/>
          <p:nvPr/>
        </p:nvSpPr>
        <p:spPr>
          <a:xfrm>
            <a:off x="1905333" y="4824321"/>
            <a:ext cx="184731" cy="369332"/>
          </a:xfrm>
          <a:prstGeom prst="rect">
            <a:avLst/>
          </a:prstGeom>
          <a:noFill/>
        </p:spPr>
        <p:txBody>
          <a:bodyPr wrap="none" rtlCol="0">
            <a:spAutoFit/>
          </a:bodyPr>
          <a:lstStyle/>
          <a:p>
            <a:endParaRPr lang="en-US" dirty="0"/>
          </a:p>
        </p:txBody>
      </p:sp>
      <p:sp>
        <p:nvSpPr>
          <p:cNvPr id="8" name="TextBox 7"/>
          <p:cNvSpPr txBox="1"/>
          <p:nvPr/>
        </p:nvSpPr>
        <p:spPr>
          <a:xfrm>
            <a:off x="1989181" y="4163331"/>
            <a:ext cx="5150705" cy="307777"/>
          </a:xfrm>
          <a:prstGeom prst="rect">
            <a:avLst/>
          </a:prstGeom>
          <a:noFill/>
        </p:spPr>
        <p:txBody>
          <a:bodyPr wrap="none" rtlCol="0">
            <a:spAutoFit/>
          </a:bodyPr>
          <a:lstStyle/>
          <a:p>
            <a:r>
              <a:rPr lang="hu-HU" sz="1400" dirty="0" smtClean="0"/>
              <a:t>Table: Scaling of transistor and circuit </a:t>
            </a:r>
            <a:r>
              <a:rPr lang="hu-HU" sz="1400" dirty="0" err="1" smtClean="0"/>
              <a:t>parameters</a:t>
            </a:r>
            <a:r>
              <a:rPr lang="hu-HU" sz="1400" dirty="0" smtClean="0"/>
              <a:t> [26]</a:t>
            </a:r>
            <a:endParaRPr lang="en-US" sz="1400" dirty="0"/>
          </a:p>
        </p:txBody>
      </p:sp>
      <p:sp>
        <p:nvSpPr>
          <p:cNvPr id="11" name="TextBox 10"/>
          <p:cNvSpPr txBox="1"/>
          <p:nvPr/>
        </p:nvSpPr>
        <p:spPr>
          <a:xfrm>
            <a:off x="295639" y="4616573"/>
            <a:ext cx="8873711" cy="2185214"/>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As the Table shows </a:t>
            </a:r>
            <a:r>
              <a:rPr lang="hu-HU" sz="1400" dirty="0" smtClean="0">
                <a:solidFill>
                  <a:srgbClr val="0070C0"/>
                </a:solidFill>
              </a:rPr>
              <a:t>when scaling down transistor dimensions by a factor of  k, relevant</a:t>
            </a:r>
          </a:p>
          <a:p>
            <a:r>
              <a:rPr lang="hu-HU" sz="1400" dirty="0" smtClean="0"/>
              <a:t>       </a:t>
            </a:r>
            <a:r>
              <a:rPr lang="hu-HU" sz="1400" dirty="0" smtClean="0">
                <a:solidFill>
                  <a:srgbClr val="0070C0"/>
                </a:solidFill>
              </a:rPr>
              <a:t>transistor parameters</a:t>
            </a:r>
            <a:r>
              <a:rPr lang="hu-HU" sz="1400" dirty="0" smtClean="0"/>
              <a:t>, such as transistor dimensions, the supply voltage, currents need </a:t>
            </a:r>
          </a:p>
          <a:p>
            <a:pPr>
              <a:spcAft>
                <a:spcPts val="600"/>
              </a:spcAft>
            </a:pPr>
            <a:r>
              <a:rPr lang="hu-HU" sz="1400" dirty="0"/>
              <a:t> </a:t>
            </a:r>
            <a:r>
              <a:rPr lang="hu-HU" sz="1400" dirty="0" smtClean="0"/>
              <a:t>      also </a:t>
            </a:r>
            <a:r>
              <a:rPr lang="hu-HU" sz="1400" dirty="0" smtClean="0">
                <a:solidFill>
                  <a:srgbClr val="0070C0"/>
                </a:solidFill>
              </a:rPr>
              <a:t>be scaled down by the same factor k.</a:t>
            </a:r>
          </a:p>
          <a:p>
            <a:pPr marL="285750" indent="-285750">
              <a:buFont typeface="Arial" panose="020B0604020202020204" pitchFamily="34" charset="0"/>
              <a:buChar char="•"/>
            </a:pPr>
            <a:r>
              <a:rPr lang="hu-HU" sz="1400" dirty="0" smtClean="0"/>
              <a:t>Scaling down of transistor dimensions by a factor of k ideally </a:t>
            </a:r>
            <a:r>
              <a:rPr lang="hu-HU" sz="1400" dirty="0" smtClean="0">
                <a:solidFill>
                  <a:srgbClr val="0070C0"/>
                </a:solidFill>
              </a:rPr>
              <a:t>reduces delay time by a factor</a:t>
            </a:r>
          </a:p>
          <a:p>
            <a:pPr>
              <a:spcAft>
                <a:spcPts val="600"/>
              </a:spcAft>
            </a:pPr>
            <a:r>
              <a:rPr lang="hu-HU" sz="1400" dirty="0">
                <a:solidFill>
                  <a:srgbClr val="0070C0"/>
                </a:solidFill>
              </a:rPr>
              <a:t> </a:t>
            </a:r>
            <a:r>
              <a:rPr lang="hu-HU" sz="1400" dirty="0" smtClean="0">
                <a:solidFill>
                  <a:srgbClr val="0070C0"/>
                </a:solidFill>
              </a:rPr>
              <a:t>      of k and the power dissipation of the circuit by a factor of k</a:t>
            </a:r>
            <a:r>
              <a:rPr lang="hu-HU" sz="1400" baseline="30000" dirty="0" smtClean="0">
                <a:solidFill>
                  <a:srgbClr val="0070C0"/>
                </a:solidFill>
              </a:rPr>
              <a:t>2</a:t>
            </a:r>
            <a:r>
              <a:rPr lang="hu-HU" sz="1400" dirty="0" smtClean="0">
                <a:solidFill>
                  <a:srgbClr val="0070C0"/>
                </a:solidFill>
              </a:rPr>
              <a:t>.</a:t>
            </a:r>
          </a:p>
          <a:p>
            <a:pPr marL="285750" indent="-285750">
              <a:buFont typeface="Arial" panose="020B0604020202020204" pitchFamily="34" charset="0"/>
              <a:buChar char="•"/>
            </a:pPr>
            <a:r>
              <a:rPr lang="hu-HU" sz="1400" dirty="0" smtClean="0"/>
              <a:t>Here we note that albeit the power dissipation of a single transistor is scaled down by k</a:t>
            </a:r>
            <a:r>
              <a:rPr lang="hu-HU" sz="1400" baseline="30000" dirty="0" smtClean="0"/>
              <a:t>2</a:t>
            </a:r>
            <a:r>
              <a:rPr lang="hu-HU" sz="1400" dirty="0" smtClean="0"/>
              <a:t>, </a:t>
            </a:r>
          </a:p>
          <a:p>
            <a:r>
              <a:rPr lang="hu-HU" sz="1400" dirty="0" smtClean="0"/>
              <a:t>       there are now k</a:t>
            </a:r>
            <a:r>
              <a:rPr lang="hu-HU" sz="1400" baseline="30000" dirty="0" smtClean="0"/>
              <a:t>2</a:t>
            </a:r>
            <a:r>
              <a:rPr lang="hu-HU" sz="1400" dirty="0" smtClean="0"/>
              <a:t> times as many transistors on the same area as before, so </a:t>
            </a:r>
            <a:r>
              <a:rPr lang="hu-HU" sz="1400" dirty="0" smtClean="0">
                <a:solidFill>
                  <a:srgbClr val="0070C0"/>
                </a:solidFill>
              </a:rPr>
              <a:t>a die of the</a:t>
            </a:r>
          </a:p>
          <a:p>
            <a:r>
              <a:rPr lang="hu-HU" sz="1400" dirty="0">
                <a:solidFill>
                  <a:srgbClr val="0070C0"/>
                </a:solidFill>
              </a:rPr>
              <a:t> </a:t>
            </a:r>
            <a:r>
              <a:rPr lang="hu-HU" sz="1400" dirty="0" smtClean="0">
                <a:solidFill>
                  <a:srgbClr val="0070C0"/>
                </a:solidFill>
              </a:rPr>
              <a:t>      same dimensions as before consumes the same power as before. </a:t>
            </a:r>
            <a:r>
              <a:rPr lang="hu-HU" sz="1400" dirty="0" smtClean="0"/>
              <a:t>in other words </a:t>
            </a:r>
          </a:p>
          <a:p>
            <a:r>
              <a:rPr lang="hu-HU" sz="1400" dirty="0"/>
              <a:t> </a:t>
            </a:r>
            <a:r>
              <a:rPr lang="hu-HU" sz="1400" dirty="0" smtClean="0"/>
              <a:t>      </a:t>
            </a:r>
            <a:r>
              <a:rPr lang="hu-HU" sz="1400" dirty="0" smtClean="0">
                <a:solidFill>
                  <a:srgbClr val="FF0000"/>
                </a:solidFill>
              </a:rPr>
              <a:t>the power density remains constant</a:t>
            </a:r>
            <a:r>
              <a:rPr lang="hu-HU" sz="1400" dirty="0" smtClean="0"/>
              <a:t>.</a:t>
            </a:r>
          </a:p>
        </p:txBody>
      </p:sp>
      <p:pic>
        <p:nvPicPr>
          <p:cNvPr id="14" name="Picture 13"/>
          <p:cNvPicPr>
            <a:picLocks noChangeAspect="1"/>
          </p:cNvPicPr>
          <p:nvPr/>
        </p:nvPicPr>
        <p:blipFill>
          <a:blip r:embed="rId2"/>
          <a:stretch>
            <a:fillRect/>
          </a:stretch>
        </p:blipFill>
        <p:spPr>
          <a:xfrm>
            <a:off x="1881524" y="1538790"/>
            <a:ext cx="5380952" cy="2572278"/>
          </a:xfrm>
          <a:prstGeom prst="rect">
            <a:avLst/>
          </a:prstGeom>
        </p:spPr>
      </p:pic>
      <p:sp>
        <p:nvSpPr>
          <p:cNvPr id="12" name="Title 1"/>
          <p:cNvSpPr>
            <a:spLocks noGrp="1"/>
          </p:cNvSpPr>
          <p:nvPr>
            <p:ph type="title"/>
          </p:nvPr>
        </p:nvSpPr>
        <p:spPr>
          <a:xfrm>
            <a:off x="0" y="0"/>
            <a:ext cx="9144000" cy="393700"/>
          </a:xfrm>
        </p:spPr>
        <p:txBody>
          <a:bodyPr/>
          <a:lstStyle/>
          <a:p>
            <a:r>
              <a:rPr lang="hu-HU" dirty="0" smtClean="0"/>
              <a:t>4.2 </a:t>
            </a:r>
            <a:r>
              <a:rPr lang="en-US" dirty="0" smtClean="0"/>
              <a:t>The scaling law of MOSFET technology </a:t>
            </a:r>
            <a:r>
              <a:rPr lang="hu-HU" dirty="0" smtClean="0"/>
              <a:t>(2)</a:t>
            </a:r>
            <a:endParaRPr lang="en-US" dirty="0"/>
          </a:p>
        </p:txBody>
      </p:sp>
    </p:spTree>
    <p:extLst>
      <p:ext uri="{BB962C8B-B14F-4D97-AF65-F5344CB8AC3E}">
        <p14:creationId xmlns:p14="http://schemas.microsoft.com/office/powerpoint/2010/main" val="233013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 calcmode="lin" valueType="num">
                                      <p:cBhvr additive="base">
                                        <p:cTn id="3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 calcmode="lin" valueType="num">
                                      <p:cBhvr additive="base">
                                        <p:cTn id="3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 calcmode="lin" valueType="num">
                                      <p:cBhvr additive="base">
                                        <p:cTn id="3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8" end="8"/>
                                            </p:txEl>
                                          </p:spTgt>
                                        </p:tgtEl>
                                        <p:attrNameLst>
                                          <p:attrName>style.visibility</p:attrName>
                                        </p:attrNameLst>
                                      </p:cBhvr>
                                      <p:to>
                                        <p:strVal val="visible"/>
                                      </p:to>
                                    </p:set>
                                    <p:anim calcmode="lin" valueType="num">
                                      <p:cBhvr additive="base">
                                        <p:cTn id="43"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7325" y="643328"/>
            <a:ext cx="9087744" cy="523220"/>
          </a:xfrm>
          <a:prstGeom prst="rect">
            <a:avLst/>
          </a:prstGeom>
          <a:noFill/>
        </p:spPr>
        <p:txBody>
          <a:bodyPr wrap="none" rtlCol="0">
            <a:spAutoFit/>
          </a:bodyPr>
          <a:lstStyle/>
          <a:p>
            <a:r>
              <a:rPr lang="hu-HU" sz="1400" b="1" dirty="0" smtClean="0">
                <a:solidFill>
                  <a:schemeClr val="accent6"/>
                </a:solidFill>
              </a:rPr>
              <a:t>Contrasting scalied down transistor structures from the middle of 1970's to </a:t>
            </a:r>
            <a:r>
              <a:rPr lang="hu-HU" sz="1400" b="1" dirty="0" err="1" smtClean="0">
                <a:solidFill>
                  <a:schemeClr val="accent6"/>
                </a:solidFill>
              </a:rPr>
              <a:t>about</a:t>
            </a:r>
            <a:r>
              <a:rPr lang="hu-HU" sz="1400" b="1" dirty="0" smtClean="0">
                <a:solidFill>
                  <a:schemeClr val="accent6"/>
                </a:solidFill>
              </a:rPr>
              <a:t> 2005 </a:t>
            </a:r>
          </a:p>
          <a:p>
            <a:r>
              <a:rPr lang="hu-HU" sz="1400" dirty="0" smtClean="0"/>
              <a:t>[11]</a:t>
            </a:r>
            <a:endParaRPr lang="en-US" sz="1400" dirty="0"/>
          </a:p>
        </p:txBody>
      </p:sp>
      <p:sp>
        <p:nvSpPr>
          <p:cNvPr id="16" name="Title 1"/>
          <p:cNvSpPr>
            <a:spLocks noGrp="1"/>
          </p:cNvSpPr>
          <p:nvPr>
            <p:ph type="title"/>
          </p:nvPr>
        </p:nvSpPr>
        <p:spPr>
          <a:xfrm>
            <a:off x="0" y="0"/>
            <a:ext cx="9144000" cy="393700"/>
          </a:xfrm>
        </p:spPr>
        <p:txBody>
          <a:bodyPr/>
          <a:lstStyle/>
          <a:p>
            <a:r>
              <a:rPr lang="hu-HU" dirty="0" smtClean="0"/>
              <a:t>4.2 </a:t>
            </a:r>
            <a:r>
              <a:rPr lang="en-US" dirty="0" smtClean="0"/>
              <a:t>The scaling law of MOSFET technology </a:t>
            </a:r>
            <a:r>
              <a:rPr lang="hu-HU" dirty="0" smtClean="0"/>
              <a:t>(3)</a:t>
            </a:r>
            <a:endParaRPr lang="en-US" dirty="0"/>
          </a:p>
        </p:txBody>
      </p:sp>
      <p:grpSp>
        <p:nvGrpSpPr>
          <p:cNvPr id="3" name="Group 2"/>
          <p:cNvGrpSpPr/>
          <p:nvPr/>
        </p:nvGrpSpPr>
        <p:grpSpPr>
          <a:xfrm>
            <a:off x="566555" y="1280914"/>
            <a:ext cx="7571909" cy="3858276"/>
            <a:chOff x="566555" y="1280914"/>
            <a:chExt cx="7571909" cy="3858276"/>
          </a:xfrm>
        </p:grpSpPr>
        <p:grpSp>
          <p:nvGrpSpPr>
            <p:cNvPr id="13" name="Group 12"/>
            <p:cNvGrpSpPr/>
            <p:nvPr/>
          </p:nvGrpSpPr>
          <p:grpSpPr>
            <a:xfrm>
              <a:off x="566555" y="1280914"/>
              <a:ext cx="7571909" cy="3858276"/>
              <a:chOff x="566555" y="1313765"/>
              <a:chExt cx="7571909" cy="3858276"/>
            </a:xfrm>
          </p:grpSpPr>
          <p:pic>
            <p:nvPicPr>
              <p:cNvPr id="4" name="Picture 3"/>
              <p:cNvPicPr>
                <a:picLocks noChangeAspect="1"/>
              </p:cNvPicPr>
              <p:nvPr/>
            </p:nvPicPr>
            <p:blipFill rotWithShape="1">
              <a:blip r:embed="rId2"/>
              <a:srcRect l="41527" r="30446" b="39919"/>
              <a:stretch/>
            </p:blipFill>
            <p:spPr>
              <a:xfrm>
                <a:off x="3266855" y="1643285"/>
                <a:ext cx="1935215" cy="2145755"/>
              </a:xfrm>
              <a:prstGeom prst="rect">
                <a:avLst/>
              </a:prstGeom>
            </p:spPr>
          </p:pic>
          <p:pic>
            <p:nvPicPr>
              <p:cNvPr id="5" name="Picture 4"/>
              <p:cNvPicPr>
                <a:picLocks noChangeAspect="1"/>
              </p:cNvPicPr>
              <p:nvPr/>
            </p:nvPicPr>
            <p:blipFill rotWithShape="1">
              <a:blip r:embed="rId2"/>
              <a:srcRect l="69553" r="2420" b="39919"/>
              <a:stretch/>
            </p:blipFill>
            <p:spPr>
              <a:xfrm>
                <a:off x="5922149" y="1643285"/>
                <a:ext cx="1935215" cy="2145755"/>
              </a:xfrm>
              <a:prstGeom prst="rect">
                <a:avLst/>
              </a:prstGeom>
            </p:spPr>
          </p:pic>
          <p:pic>
            <p:nvPicPr>
              <p:cNvPr id="6" name="Picture 5"/>
              <p:cNvPicPr>
                <a:picLocks noChangeAspect="1"/>
              </p:cNvPicPr>
              <p:nvPr/>
            </p:nvPicPr>
            <p:blipFill rotWithShape="1">
              <a:blip r:embed="rId2"/>
              <a:srcRect l="65642" t="61342" r="13501" b="2114"/>
              <a:stretch/>
            </p:blipFill>
            <p:spPr>
              <a:xfrm>
                <a:off x="6192181" y="3834045"/>
                <a:ext cx="1440159" cy="1305145"/>
              </a:xfrm>
              <a:prstGeom prst="rect">
                <a:avLst/>
              </a:prstGeom>
            </p:spPr>
          </p:pic>
          <p:pic>
            <p:nvPicPr>
              <p:cNvPr id="7" name="Picture 6"/>
              <p:cNvPicPr>
                <a:picLocks noChangeAspect="1"/>
              </p:cNvPicPr>
              <p:nvPr/>
            </p:nvPicPr>
            <p:blipFill rotWithShape="1">
              <a:blip r:embed="rId2"/>
              <a:srcRect l="38266" t="61342" r="42181" b="2114"/>
              <a:stretch/>
            </p:blipFill>
            <p:spPr>
              <a:xfrm>
                <a:off x="3761911" y="3834045"/>
                <a:ext cx="1350149" cy="1305145"/>
              </a:xfrm>
              <a:prstGeom prst="rect">
                <a:avLst/>
              </a:prstGeom>
            </p:spPr>
          </p:pic>
          <p:pic>
            <p:nvPicPr>
              <p:cNvPr id="8" name="Picture 7"/>
              <p:cNvPicPr>
                <a:picLocks noChangeAspect="1"/>
              </p:cNvPicPr>
              <p:nvPr/>
            </p:nvPicPr>
            <p:blipFill rotWithShape="1">
              <a:blip r:embed="rId2"/>
              <a:srcRect l="-841" t="61342" r="66297" b="2114"/>
              <a:stretch/>
            </p:blipFill>
            <p:spPr>
              <a:xfrm>
                <a:off x="566555" y="3615531"/>
                <a:ext cx="2385264" cy="1305145"/>
              </a:xfrm>
              <a:prstGeom prst="rect">
                <a:avLst/>
              </a:prstGeom>
            </p:spPr>
          </p:pic>
          <p:sp>
            <p:nvSpPr>
              <p:cNvPr id="9" name="TextBox 8"/>
              <p:cNvSpPr txBox="1"/>
              <p:nvPr/>
            </p:nvSpPr>
            <p:spPr>
              <a:xfrm>
                <a:off x="5722417" y="1314450"/>
                <a:ext cx="2416047" cy="492443"/>
              </a:xfrm>
              <a:prstGeom prst="rect">
                <a:avLst/>
              </a:prstGeom>
              <a:noFill/>
            </p:spPr>
            <p:txBody>
              <a:bodyPr wrap="none" rtlCol="0">
                <a:spAutoFit/>
              </a:bodyPr>
              <a:lstStyle/>
              <a:p>
                <a:pPr algn="ctr"/>
                <a:r>
                  <a:rPr lang="hu-HU" sz="1300" b="1" dirty="0" smtClean="0"/>
                  <a:t>Intel's 65 nm transistor</a:t>
                </a:r>
              </a:p>
              <a:p>
                <a:pPr algn="ctr"/>
                <a:r>
                  <a:rPr lang="hu-HU" sz="1300" b="1" dirty="0" smtClean="0"/>
                  <a:t>structure (2005) </a:t>
                </a:r>
                <a:endParaRPr lang="en-US" sz="1300" b="1" dirty="0"/>
              </a:p>
            </p:txBody>
          </p:sp>
          <p:sp>
            <p:nvSpPr>
              <p:cNvPr id="10" name="TextBox 9"/>
              <p:cNvSpPr txBox="1"/>
              <p:nvPr/>
            </p:nvSpPr>
            <p:spPr>
              <a:xfrm>
                <a:off x="2906134" y="1313765"/>
                <a:ext cx="2709396" cy="492443"/>
              </a:xfrm>
              <a:prstGeom prst="rect">
                <a:avLst/>
              </a:prstGeom>
              <a:noFill/>
            </p:spPr>
            <p:txBody>
              <a:bodyPr wrap="none" rtlCol="0">
                <a:spAutoFit/>
              </a:bodyPr>
              <a:lstStyle/>
              <a:p>
                <a:pPr algn="ctr"/>
                <a:r>
                  <a:rPr lang="hu-HU" sz="1300" b="1" dirty="0" smtClean="0"/>
                  <a:t>Transistor structure</a:t>
                </a:r>
              </a:p>
              <a:p>
                <a:pPr algn="ctr"/>
                <a:r>
                  <a:rPr lang="hu-HU" sz="1300" b="1" dirty="0" smtClean="0"/>
                  <a:t>in the middle of the 1970's</a:t>
                </a:r>
                <a:endParaRPr lang="en-US" sz="1300" b="1" dirty="0"/>
              </a:p>
            </p:txBody>
          </p:sp>
          <p:pic>
            <p:nvPicPr>
              <p:cNvPr id="12" name="Picture 11"/>
              <p:cNvPicPr>
                <a:picLocks noChangeAspect="1"/>
              </p:cNvPicPr>
              <p:nvPr/>
            </p:nvPicPr>
            <p:blipFill rotWithShape="1">
              <a:blip r:embed="rId3"/>
              <a:srcRect t="19690"/>
              <a:stretch/>
            </p:blipFill>
            <p:spPr>
              <a:xfrm>
                <a:off x="630807" y="4804908"/>
                <a:ext cx="2266667" cy="367133"/>
              </a:xfrm>
              <a:prstGeom prst="rect">
                <a:avLst/>
              </a:prstGeom>
            </p:spPr>
          </p:pic>
        </p:grpSp>
        <p:pic>
          <p:nvPicPr>
            <p:cNvPr id="15" name="Picture 14"/>
            <p:cNvPicPr>
              <a:picLocks noChangeAspect="1"/>
            </p:cNvPicPr>
            <p:nvPr/>
          </p:nvPicPr>
          <p:blipFill rotWithShape="1">
            <a:blip r:embed="rId2"/>
            <a:srcRect l="47393" t="45880" r="33705" b="47820"/>
            <a:stretch/>
          </p:blipFill>
          <p:spPr>
            <a:xfrm>
              <a:off x="4031939" y="2978956"/>
              <a:ext cx="432000" cy="180014"/>
            </a:xfrm>
            <a:prstGeom prst="rect">
              <a:avLst/>
            </a:prstGeom>
          </p:spPr>
        </p:pic>
        <p:sp>
          <p:nvSpPr>
            <p:cNvPr id="17" name="TextBox 16"/>
            <p:cNvSpPr txBox="1"/>
            <p:nvPr/>
          </p:nvSpPr>
          <p:spPr>
            <a:xfrm>
              <a:off x="3941930" y="2942365"/>
              <a:ext cx="607859" cy="307777"/>
            </a:xfrm>
            <a:prstGeom prst="rect">
              <a:avLst/>
            </a:prstGeom>
            <a:noFill/>
          </p:spPr>
          <p:txBody>
            <a:bodyPr wrap="none" rtlCol="0">
              <a:spAutoFit/>
            </a:bodyPr>
            <a:lstStyle/>
            <a:p>
              <a:r>
                <a:rPr lang="hu-HU" sz="1400" b="1" dirty="0" smtClean="0">
                  <a:latin typeface="Andalus" panose="02020603050405020304" pitchFamily="18" charset="-78"/>
                  <a:cs typeface="Andalus" panose="02020603050405020304" pitchFamily="18" charset="-78"/>
                </a:rPr>
                <a:t>1 mm</a:t>
              </a:r>
              <a:endParaRPr lang="en-US" sz="1400" b="1" dirty="0">
                <a:latin typeface="Andalus" panose="02020603050405020304" pitchFamily="18" charset="-78"/>
                <a:cs typeface="Andalus" panose="02020603050405020304" pitchFamily="18" charset="-78"/>
              </a:endParaRPr>
            </a:p>
          </p:txBody>
        </p:sp>
      </p:grpSp>
    </p:spTree>
    <p:extLst>
      <p:ext uri="{BB962C8B-B14F-4D97-AF65-F5344CB8AC3E}">
        <p14:creationId xmlns:p14="http://schemas.microsoft.com/office/powerpoint/2010/main" val="55937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xtremetech.com/wp-content/uploads/2013/08/wafer-size-hist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35" y="1099239"/>
            <a:ext cx="8918575" cy="4355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6644" y="636423"/>
            <a:ext cx="4543231" cy="307777"/>
          </a:xfrm>
          <a:prstGeom prst="rect">
            <a:avLst/>
          </a:prstGeom>
          <a:noFill/>
        </p:spPr>
        <p:txBody>
          <a:bodyPr wrap="none" rtlCol="0">
            <a:spAutoFit/>
          </a:bodyPr>
          <a:lstStyle/>
          <a:p>
            <a:r>
              <a:rPr lang="hu-HU" sz="1400" b="1" dirty="0" smtClean="0">
                <a:solidFill>
                  <a:schemeClr val="accent6"/>
                </a:solidFill>
              </a:rPr>
              <a:t>Introduction dates of larger wafer </a:t>
            </a:r>
            <a:r>
              <a:rPr lang="hu-HU" sz="1400" b="1" dirty="0" err="1" smtClean="0">
                <a:solidFill>
                  <a:schemeClr val="accent6"/>
                </a:solidFill>
              </a:rPr>
              <a:t>sizes</a:t>
            </a:r>
            <a:r>
              <a:rPr lang="hu-HU" sz="1400" b="1" dirty="0" smtClean="0">
                <a:solidFill>
                  <a:schemeClr val="accent6"/>
                </a:solidFill>
              </a:rPr>
              <a:t> </a:t>
            </a:r>
            <a:r>
              <a:rPr lang="hu-HU" sz="1400" dirty="0" smtClean="0"/>
              <a:t>[4]</a:t>
            </a:r>
            <a:endParaRPr lang="en-US" sz="1400" dirty="0"/>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(4)</a:t>
            </a:r>
            <a:endParaRPr lang="en-US" altLang="en-US" dirty="0" smtClean="0"/>
          </a:p>
        </p:txBody>
      </p:sp>
    </p:spTree>
    <p:extLst>
      <p:ext uri="{BB962C8B-B14F-4D97-AF65-F5344CB8AC3E}">
        <p14:creationId xmlns:p14="http://schemas.microsoft.com/office/powerpoint/2010/main" val="42094719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434" y="644127"/>
            <a:ext cx="3390672" cy="307777"/>
          </a:xfrm>
          <a:prstGeom prst="rect">
            <a:avLst/>
          </a:prstGeom>
          <a:noFill/>
        </p:spPr>
        <p:txBody>
          <a:bodyPr wrap="none" rtlCol="0">
            <a:spAutoFit/>
          </a:bodyPr>
          <a:lstStyle/>
          <a:p>
            <a:r>
              <a:rPr lang="hu-HU" sz="1400" b="1" dirty="0" smtClean="0">
                <a:solidFill>
                  <a:schemeClr val="accent6"/>
                </a:solidFill>
              </a:rPr>
              <a:t>Limits of Dennard's scaling law </a:t>
            </a:r>
            <a:endParaRPr lang="en-US" sz="1400" b="1" dirty="0">
              <a:solidFill>
                <a:schemeClr val="accent6"/>
              </a:solidFill>
            </a:endParaRPr>
          </a:p>
        </p:txBody>
      </p:sp>
      <p:sp>
        <p:nvSpPr>
          <p:cNvPr id="5" name="TextBox 4"/>
          <p:cNvSpPr txBox="1"/>
          <p:nvPr/>
        </p:nvSpPr>
        <p:spPr>
          <a:xfrm>
            <a:off x="268245" y="939915"/>
            <a:ext cx="8903399" cy="307777"/>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Dennard's paper neglects two points that became successively more critical, as </a:t>
            </a:r>
            <a:r>
              <a:rPr lang="hu-HU" sz="1400" dirty="0" err="1" smtClean="0"/>
              <a:t>follows</a:t>
            </a:r>
            <a:r>
              <a:rPr lang="hu-HU" sz="1400" dirty="0" smtClean="0"/>
              <a:t> [11]. </a:t>
            </a:r>
            <a:endParaRPr lang="en-US" sz="1400" dirty="0"/>
          </a:p>
        </p:txBody>
      </p:sp>
      <p:sp>
        <p:nvSpPr>
          <p:cNvPr id="7" name="TextBox 6"/>
          <p:cNvSpPr txBox="1"/>
          <p:nvPr/>
        </p:nvSpPr>
        <p:spPr>
          <a:xfrm>
            <a:off x="589500" y="1299955"/>
            <a:ext cx="8795998" cy="2046714"/>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At the time of the publication </a:t>
            </a:r>
            <a:r>
              <a:rPr lang="hu-HU" sz="1400" dirty="0" smtClean="0">
                <a:solidFill>
                  <a:srgbClr val="FF0000"/>
                </a:solidFill>
              </a:rPr>
              <a:t>leakage currents </a:t>
            </a:r>
            <a:r>
              <a:rPr lang="hu-HU" sz="1400" dirty="0" smtClean="0">
                <a:solidFill>
                  <a:srgbClr val="0070C0"/>
                </a:solidFill>
              </a:rPr>
              <a:t>could be ignored</a:t>
            </a:r>
            <a:r>
              <a:rPr lang="hu-HU" sz="1400" dirty="0" smtClean="0"/>
              <a:t>, as they were on the</a:t>
            </a:r>
          </a:p>
          <a:p>
            <a:r>
              <a:rPr lang="hu-HU" sz="1400" dirty="0"/>
              <a:t> </a:t>
            </a:r>
            <a:r>
              <a:rPr lang="hu-HU" sz="1400" dirty="0" smtClean="0"/>
              <a:t>     order of 10</a:t>
            </a:r>
            <a:r>
              <a:rPr lang="hu-HU" sz="1400" baseline="30000" dirty="0" smtClean="0"/>
              <a:t>-10</a:t>
            </a:r>
            <a:r>
              <a:rPr lang="hu-HU" sz="1400" dirty="0" smtClean="0"/>
              <a:t>, but subsequently till introducing the 65 nm technology </a:t>
            </a:r>
            <a:r>
              <a:rPr lang="hu-HU" sz="1400" dirty="0" smtClean="0">
                <a:solidFill>
                  <a:srgbClr val="0070C0"/>
                </a:solidFill>
              </a:rPr>
              <a:t>they have</a:t>
            </a:r>
          </a:p>
          <a:p>
            <a:pPr>
              <a:spcAft>
                <a:spcPts val="600"/>
              </a:spcAft>
            </a:pPr>
            <a:r>
              <a:rPr lang="hu-HU" sz="1400" dirty="0">
                <a:solidFill>
                  <a:srgbClr val="0070C0"/>
                </a:solidFill>
              </a:rPr>
              <a:t> </a:t>
            </a:r>
            <a:r>
              <a:rPr lang="hu-HU" sz="1400" dirty="0" smtClean="0">
                <a:solidFill>
                  <a:srgbClr val="0070C0"/>
                </a:solidFill>
              </a:rPr>
              <a:t>     increased many orders of magnitude.</a:t>
            </a:r>
          </a:p>
          <a:p>
            <a:pPr marL="285750" indent="-285750">
              <a:buFont typeface="Arial" panose="020B0604020202020204" pitchFamily="34" charset="0"/>
              <a:buChar char="•"/>
            </a:pPr>
            <a:r>
              <a:rPr lang="hu-HU" sz="1400" dirty="0" smtClean="0"/>
              <a:t>Another key point of Dennard's paper was the assumption that </a:t>
            </a:r>
            <a:r>
              <a:rPr lang="hu-HU" sz="1400" dirty="0" smtClean="0">
                <a:solidFill>
                  <a:srgbClr val="FF0000"/>
                </a:solidFill>
              </a:rPr>
              <a:t>gate oxid thickness </a:t>
            </a:r>
            <a:r>
              <a:rPr lang="hu-HU" sz="1400" dirty="0" smtClean="0">
                <a:solidFill>
                  <a:srgbClr val="0070C0"/>
                </a:solidFill>
              </a:rPr>
              <a:t>can be</a:t>
            </a:r>
          </a:p>
          <a:p>
            <a:pPr>
              <a:spcAft>
                <a:spcPts val="600"/>
              </a:spcAft>
            </a:pPr>
            <a:r>
              <a:rPr lang="hu-HU" sz="1400" dirty="0" smtClean="0">
                <a:solidFill>
                  <a:srgbClr val="0070C0"/>
                </a:solidFill>
              </a:rPr>
              <a:t>      scaled down </a:t>
            </a:r>
            <a:r>
              <a:rPr lang="hu-HU" sz="1400" dirty="0" smtClean="0"/>
              <a:t>further on </a:t>
            </a:r>
            <a:r>
              <a:rPr lang="hu-HU" sz="1400" dirty="0" smtClean="0">
                <a:solidFill>
                  <a:srgbClr val="0070C0"/>
                </a:solidFill>
              </a:rPr>
              <a:t>for a long time</a:t>
            </a:r>
            <a:r>
              <a:rPr lang="hu-HU" sz="1400" dirty="0" smtClean="0"/>
              <a:t>.</a:t>
            </a:r>
          </a:p>
          <a:p>
            <a:pPr>
              <a:spcAft>
                <a:spcPts val="600"/>
              </a:spcAft>
            </a:pPr>
            <a:r>
              <a:rPr lang="hu-HU" sz="1400" dirty="0" smtClean="0"/>
              <a:t>     Here we note that in 65 nm technology the SiO</a:t>
            </a:r>
            <a:r>
              <a:rPr lang="hu-HU" sz="1400" baseline="-25000" dirty="0" smtClean="0"/>
              <a:t>2</a:t>
            </a:r>
            <a:r>
              <a:rPr lang="hu-HU" sz="1400" dirty="0" smtClean="0"/>
              <a:t> </a:t>
            </a:r>
            <a:r>
              <a:rPr lang="hu-HU" sz="1400" dirty="0" smtClean="0">
                <a:solidFill>
                  <a:srgbClr val="0070C0"/>
                </a:solidFill>
              </a:rPr>
              <a:t>dielectric is only 1.2 nm thick.</a:t>
            </a:r>
          </a:p>
          <a:p>
            <a:r>
              <a:rPr lang="hu-HU" sz="1400" dirty="0" smtClean="0"/>
              <a:t>     At this thickness the </a:t>
            </a:r>
            <a:r>
              <a:rPr lang="hu-HU" sz="1400" dirty="0" smtClean="0">
                <a:solidFill>
                  <a:srgbClr val="0070C0"/>
                </a:solidFill>
              </a:rPr>
              <a:t>dielectric is only about 4 to 5 atomic layers thick </a:t>
            </a:r>
            <a:r>
              <a:rPr lang="hu-HU" sz="1400" dirty="0" smtClean="0"/>
              <a:t>and does not allow</a:t>
            </a:r>
          </a:p>
          <a:p>
            <a:r>
              <a:rPr lang="hu-HU" sz="1400" dirty="0"/>
              <a:t> </a:t>
            </a:r>
            <a:r>
              <a:rPr lang="hu-HU" sz="1400" dirty="0" smtClean="0"/>
              <a:t>      a further scaling.</a:t>
            </a:r>
            <a:endParaRPr lang="en-US" sz="1400" dirty="0"/>
          </a:p>
        </p:txBody>
      </p:sp>
      <p:sp>
        <p:nvSpPr>
          <p:cNvPr id="11" name="TextBox 10"/>
          <p:cNvSpPr txBox="1"/>
          <p:nvPr/>
        </p:nvSpPr>
        <p:spPr>
          <a:xfrm>
            <a:off x="161510" y="5364215"/>
            <a:ext cx="6327373" cy="307777"/>
          </a:xfrm>
          <a:prstGeom prst="rect">
            <a:avLst/>
          </a:prstGeom>
          <a:noFill/>
        </p:spPr>
        <p:txBody>
          <a:bodyPr wrap="none" rtlCol="0">
            <a:spAutoFit/>
          </a:bodyPr>
          <a:lstStyle/>
          <a:p>
            <a:r>
              <a:rPr lang="hu-HU" sz="1400" dirty="0" smtClean="0"/>
              <a:t>The diameter of a Si atom is ~ 110x10</a:t>
            </a:r>
            <a:r>
              <a:rPr lang="hu-HU" sz="1400" baseline="30000" dirty="0" smtClean="0"/>
              <a:t>-12</a:t>
            </a:r>
            <a:r>
              <a:rPr lang="hu-HU" sz="1400" dirty="0" smtClean="0"/>
              <a:t> m = 0.1x10</a:t>
            </a:r>
            <a:r>
              <a:rPr lang="hu-HU" sz="1400" baseline="30000" dirty="0" smtClean="0"/>
              <a:t>-9</a:t>
            </a:r>
            <a:r>
              <a:rPr lang="hu-HU" sz="1400" dirty="0" smtClean="0"/>
              <a:t> m = 0.1 nm</a:t>
            </a:r>
            <a:endParaRPr lang="en-US" sz="1400" dirty="0"/>
          </a:p>
        </p:txBody>
      </p:sp>
      <p:sp>
        <p:nvSpPr>
          <p:cNvPr id="12" name="TextBox 11"/>
          <p:cNvSpPr txBox="1"/>
          <p:nvPr/>
        </p:nvSpPr>
        <p:spPr>
          <a:xfrm>
            <a:off x="161510" y="5094185"/>
            <a:ext cx="877613" cy="307777"/>
          </a:xfrm>
          <a:prstGeom prst="rect">
            <a:avLst/>
          </a:prstGeom>
          <a:noFill/>
        </p:spPr>
        <p:txBody>
          <a:bodyPr wrap="none" rtlCol="0">
            <a:spAutoFit/>
          </a:bodyPr>
          <a:lstStyle/>
          <a:p>
            <a:r>
              <a:rPr lang="hu-HU" sz="1400" dirty="0" smtClean="0">
                <a:solidFill>
                  <a:srgbClr val="FF0000"/>
                </a:solidFill>
              </a:rPr>
              <a:t>Remark</a:t>
            </a:r>
            <a:endParaRPr lang="en-US" sz="1400" dirty="0">
              <a:solidFill>
                <a:srgbClr val="FF0000"/>
              </a:solidFill>
            </a:endParaRPr>
          </a:p>
        </p:txBody>
      </p:sp>
      <p:sp>
        <p:nvSpPr>
          <p:cNvPr id="13" name="Title 1"/>
          <p:cNvSpPr>
            <a:spLocks noGrp="1"/>
          </p:cNvSpPr>
          <p:nvPr>
            <p:ph type="title"/>
          </p:nvPr>
        </p:nvSpPr>
        <p:spPr>
          <a:xfrm>
            <a:off x="0" y="0"/>
            <a:ext cx="9144000" cy="393700"/>
          </a:xfrm>
        </p:spPr>
        <p:txBody>
          <a:bodyPr/>
          <a:lstStyle/>
          <a:p>
            <a:r>
              <a:rPr lang="hu-HU" dirty="0" smtClean="0"/>
              <a:t>4.2 </a:t>
            </a:r>
            <a:r>
              <a:rPr lang="en-US" dirty="0" smtClean="0"/>
              <a:t>The scaling law of MOSFET technology </a:t>
            </a:r>
            <a:r>
              <a:rPr lang="hu-HU" dirty="0" smtClean="0"/>
              <a:t>(4)</a:t>
            </a:r>
            <a:endParaRPr lang="en-US" dirty="0"/>
          </a:p>
        </p:txBody>
      </p:sp>
      <p:sp>
        <p:nvSpPr>
          <p:cNvPr id="10" name="TextBox 9"/>
          <p:cNvSpPr txBox="1"/>
          <p:nvPr/>
        </p:nvSpPr>
        <p:spPr>
          <a:xfrm>
            <a:off x="569393" y="3396606"/>
            <a:ext cx="8476167" cy="738664"/>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400" dirty="0" smtClean="0">
                <a:solidFill>
                  <a:srgbClr val="FF0000"/>
                </a:solidFill>
              </a:rPr>
              <a:t>Due to these limitations </a:t>
            </a:r>
            <a:r>
              <a:rPr lang="hu-HU" sz="1400" dirty="0" smtClean="0"/>
              <a:t>- </a:t>
            </a:r>
            <a:r>
              <a:rPr lang="hu-HU" sz="1400" dirty="0" smtClean="0">
                <a:solidFill>
                  <a:srgbClr val="0070C0"/>
                </a:solidFill>
              </a:rPr>
              <a:t>more or less at achieving the 65 nm technology</a:t>
            </a:r>
            <a:r>
              <a:rPr lang="hu-HU" sz="1400" dirty="0" smtClean="0">
                <a:solidFill>
                  <a:srgbClr val="FF0000"/>
                </a:solidFill>
              </a:rPr>
              <a:t>, Dennard's </a:t>
            </a:r>
          </a:p>
          <a:p>
            <a:r>
              <a:rPr lang="hu-HU" sz="1400" dirty="0">
                <a:solidFill>
                  <a:srgbClr val="FF0000"/>
                </a:solidFill>
              </a:rPr>
              <a:t> </a:t>
            </a:r>
            <a:r>
              <a:rPr lang="hu-HU" sz="1400" dirty="0" smtClean="0">
                <a:solidFill>
                  <a:srgbClr val="FF0000"/>
                </a:solidFill>
              </a:rPr>
              <a:t>      scaling law could not be followed further on for reducing transistor structures </a:t>
            </a:r>
            <a:r>
              <a:rPr lang="hu-HU" sz="1400" dirty="0" smtClean="0"/>
              <a:t>but</a:t>
            </a:r>
          </a:p>
          <a:p>
            <a:r>
              <a:rPr lang="hu-HU" sz="1400" dirty="0"/>
              <a:t> </a:t>
            </a:r>
            <a:r>
              <a:rPr lang="hu-HU" sz="1400" dirty="0" smtClean="0"/>
              <a:t>      it became </a:t>
            </a:r>
            <a:r>
              <a:rPr lang="hu-HU" sz="1400" dirty="0" smtClean="0">
                <a:solidFill>
                  <a:srgbClr val="0070C0"/>
                </a:solidFill>
              </a:rPr>
              <a:t>necessary to introduce a number of innovations</a:t>
            </a:r>
            <a:r>
              <a:rPr lang="hu-HU" sz="1400" dirty="0" smtClean="0"/>
              <a:t>, as discussed next. </a:t>
            </a:r>
            <a:endParaRPr lang="en-US" sz="1400" dirty="0"/>
          </a:p>
        </p:txBody>
      </p:sp>
    </p:spTree>
    <p:extLst>
      <p:ext uri="{BB962C8B-B14F-4D97-AF65-F5344CB8AC3E}">
        <p14:creationId xmlns:p14="http://schemas.microsoft.com/office/powerpoint/2010/main" val="41663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 calcmode="lin" valueType="num">
                                      <p:cBhvr additive="base">
                                        <p:cTn id="4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6260" y="1493785"/>
            <a:ext cx="74052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4.3  Strained Si technology</a:t>
            </a:r>
            <a:endParaRPr lang="en-US" altLang="en-US" sz="2000" dirty="0">
              <a:solidFill>
                <a:srgbClr val="FFFFFF"/>
              </a:solidFill>
              <a:cs typeface="Arial" charset="0"/>
            </a:endParaRPr>
          </a:p>
        </p:txBody>
      </p:sp>
    </p:spTree>
    <p:extLst>
      <p:ext uri="{BB962C8B-B14F-4D97-AF65-F5344CB8AC3E}">
        <p14:creationId xmlns:p14="http://schemas.microsoft.com/office/powerpoint/2010/main" val="41981209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085" y="651426"/>
            <a:ext cx="3009157" cy="307777"/>
          </a:xfrm>
          <a:prstGeom prst="rect">
            <a:avLst/>
          </a:prstGeom>
        </p:spPr>
        <p:txBody>
          <a:bodyPr wrap="none">
            <a:spAutoFit/>
          </a:bodyPr>
          <a:lstStyle/>
          <a:p>
            <a:r>
              <a:rPr lang="en-US" sz="1400" b="1" dirty="0">
                <a:solidFill>
                  <a:schemeClr val="accent6"/>
                </a:solidFill>
              </a:rPr>
              <a:t>4.3  Strained </a:t>
            </a:r>
            <a:r>
              <a:rPr lang="hu-HU" sz="1400" b="1" dirty="0" smtClean="0">
                <a:solidFill>
                  <a:schemeClr val="accent6"/>
                </a:solidFill>
              </a:rPr>
              <a:t>Si</a:t>
            </a:r>
            <a:r>
              <a:rPr lang="en-US" sz="1400" b="1" dirty="0" smtClean="0">
                <a:solidFill>
                  <a:schemeClr val="accent6"/>
                </a:solidFill>
              </a:rPr>
              <a:t> </a:t>
            </a:r>
            <a:r>
              <a:rPr lang="en-US" sz="1400" b="1" dirty="0">
                <a:solidFill>
                  <a:schemeClr val="accent6"/>
                </a:solidFill>
              </a:rPr>
              <a:t>technology</a:t>
            </a:r>
          </a:p>
        </p:txBody>
      </p:sp>
      <p:sp>
        <p:nvSpPr>
          <p:cNvPr id="4" name="Title 3"/>
          <p:cNvSpPr>
            <a:spLocks noGrp="1"/>
          </p:cNvSpPr>
          <p:nvPr>
            <p:ph type="title"/>
          </p:nvPr>
        </p:nvSpPr>
        <p:spPr/>
        <p:txBody>
          <a:bodyPr/>
          <a:lstStyle/>
          <a:p>
            <a:r>
              <a:rPr lang="hu-HU" dirty="0" smtClean="0"/>
              <a:t>4.3 </a:t>
            </a:r>
            <a:r>
              <a:rPr lang="en-US" dirty="0" smtClean="0"/>
              <a:t>Strained Si technology </a:t>
            </a:r>
            <a:r>
              <a:rPr lang="hu-HU" dirty="0" smtClean="0"/>
              <a:t>(1)</a:t>
            </a:r>
            <a:endParaRPr lang="en-US" dirty="0"/>
          </a:p>
        </p:txBody>
      </p:sp>
      <p:sp>
        <p:nvSpPr>
          <p:cNvPr id="5" name="TextBox 4"/>
          <p:cNvSpPr txBox="1"/>
          <p:nvPr/>
        </p:nvSpPr>
        <p:spPr>
          <a:xfrm>
            <a:off x="175312" y="1288470"/>
            <a:ext cx="1066318" cy="307777"/>
          </a:xfrm>
          <a:prstGeom prst="rect">
            <a:avLst/>
          </a:prstGeom>
          <a:noFill/>
        </p:spPr>
        <p:txBody>
          <a:bodyPr wrap="none" rtlCol="0">
            <a:spAutoFit/>
          </a:bodyPr>
          <a:lstStyle/>
          <a:p>
            <a:r>
              <a:rPr lang="hu-HU" sz="1400" b="1" dirty="0" smtClean="0">
                <a:solidFill>
                  <a:schemeClr val="accent6"/>
                </a:solidFill>
              </a:rPr>
              <a:t>Principle</a:t>
            </a:r>
            <a:endParaRPr lang="en-US" sz="1400" b="1" dirty="0">
              <a:solidFill>
                <a:schemeClr val="accent6"/>
              </a:solidFill>
            </a:endParaRPr>
          </a:p>
        </p:txBody>
      </p:sp>
      <p:sp>
        <p:nvSpPr>
          <p:cNvPr id="6" name="TextBox 5"/>
          <p:cNvSpPr txBox="1"/>
          <p:nvPr/>
        </p:nvSpPr>
        <p:spPr>
          <a:xfrm>
            <a:off x="187780" y="1607893"/>
            <a:ext cx="8669425" cy="523220"/>
          </a:xfrm>
          <a:prstGeom prst="rect">
            <a:avLst/>
          </a:prstGeom>
          <a:noFill/>
        </p:spPr>
        <p:txBody>
          <a:bodyPr wrap="none" rtlCol="0">
            <a:spAutoFit/>
          </a:bodyPr>
          <a:lstStyle/>
          <a:p>
            <a:r>
              <a:rPr lang="hu-HU" sz="1400" dirty="0" smtClean="0"/>
              <a:t>By using appropriate IC technologies </a:t>
            </a:r>
            <a:r>
              <a:rPr lang="hu-HU" sz="1400" dirty="0" smtClean="0">
                <a:solidFill>
                  <a:srgbClr val="0070C0"/>
                </a:solidFill>
              </a:rPr>
              <a:t>the Si lattice becomes strained</a:t>
            </a:r>
            <a:r>
              <a:rPr lang="hu-HU" sz="1400" dirty="0" smtClean="0"/>
              <a:t>, i.e. the distance betwen</a:t>
            </a:r>
          </a:p>
          <a:p>
            <a:r>
              <a:rPr lang="hu-HU" sz="1400" dirty="0"/>
              <a:t> </a:t>
            </a:r>
            <a:r>
              <a:rPr lang="hu-HU" sz="1400" dirty="0" smtClean="0"/>
              <a:t> the Si atoms becomes wider, as indicated in the Figure below.</a:t>
            </a:r>
            <a:endParaRPr lang="en-US" sz="1400" dirty="0"/>
          </a:p>
        </p:txBody>
      </p:sp>
      <p:pic>
        <p:nvPicPr>
          <p:cNvPr id="7" name="Picture 6"/>
          <p:cNvPicPr>
            <a:picLocks noChangeAspect="1"/>
          </p:cNvPicPr>
          <p:nvPr/>
        </p:nvPicPr>
        <p:blipFill>
          <a:blip r:embed="rId2"/>
          <a:stretch>
            <a:fillRect/>
          </a:stretch>
        </p:blipFill>
        <p:spPr>
          <a:xfrm>
            <a:off x="1773486" y="2367827"/>
            <a:ext cx="5633829" cy="3768731"/>
          </a:xfrm>
          <a:prstGeom prst="rect">
            <a:avLst/>
          </a:prstGeom>
        </p:spPr>
      </p:pic>
      <p:sp>
        <p:nvSpPr>
          <p:cNvPr id="8" name="TextBox 7"/>
          <p:cNvSpPr txBox="1"/>
          <p:nvPr/>
        </p:nvSpPr>
        <p:spPr>
          <a:xfrm>
            <a:off x="2276745" y="6361583"/>
            <a:ext cx="4767715" cy="307777"/>
          </a:xfrm>
          <a:prstGeom prst="rect">
            <a:avLst/>
          </a:prstGeom>
          <a:noFill/>
        </p:spPr>
        <p:txBody>
          <a:bodyPr wrap="none" rtlCol="0">
            <a:spAutoFit/>
          </a:bodyPr>
          <a:lstStyle/>
          <a:p>
            <a:r>
              <a:rPr lang="hu-HU" sz="1400" dirty="0" smtClean="0"/>
              <a:t>Figure: Principle of the strained Si </a:t>
            </a:r>
            <a:r>
              <a:rPr lang="hu-HU" sz="1400" dirty="0" err="1" smtClean="0"/>
              <a:t>technology</a:t>
            </a:r>
            <a:r>
              <a:rPr lang="hu-HU" sz="1400" dirty="0" smtClean="0"/>
              <a:t> [27]</a:t>
            </a:r>
            <a:endParaRPr lang="en-US" sz="1400" dirty="0"/>
          </a:p>
        </p:txBody>
      </p:sp>
      <p:sp>
        <p:nvSpPr>
          <p:cNvPr id="2" name="TextBox 1"/>
          <p:cNvSpPr txBox="1"/>
          <p:nvPr/>
        </p:nvSpPr>
        <p:spPr>
          <a:xfrm>
            <a:off x="206515" y="972972"/>
            <a:ext cx="6667018" cy="307777"/>
          </a:xfrm>
          <a:prstGeom prst="rect">
            <a:avLst/>
          </a:prstGeom>
          <a:noFill/>
        </p:spPr>
        <p:txBody>
          <a:bodyPr wrap="none" rtlCol="0">
            <a:spAutoFit/>
          </a:bodyPr>
          <a:lstStyle/>
          <a:p>
            <a:r>
              <a:rPr lang="hu-HU" sz="1400" dirty="0" smtClean="0"/>
              <a:t>Introduced by </a:t>
            </a:r>
            <a:r>
              <a:rPr lang="hu-HU" sz="1400" dirty="0" smtClean="0">
                <a:solidFill>
                  <a:srgbClr val="0070C0"/>
                </a:solidFill>
              </a:rPr>
              <a:t>Intel </a:t>
            </a:r>
            <a:r>
              <a:rPr lang="hu-HU" sz="1400" dirty="0" smtClean="0"/>
              <a:t>along with the </a:t>
            </a:r>
            <a:r>
              <a:rPr lang="hu-HU" sz="1400" dirty="0" smtClean="0">
                <a:solidFill>
                  <a:srgbClr val="0070C0"/>
                </a:solidFill>
              </a:rPr>
              <a:t>90 nm technology to improve speed</a:t>
            </a:r>
            <a:r>
              <a:rPr lang="hu-HU" sz="1400" dirty="0" smtClean="0"/>
              <a:t>.</a:t>
            </a:r>
            <a:endParaRPr lang="en-US" sz="1400" dirty="0"/>
          </a:p>
        </p:txBody>
      </p:sp>
    </p:spTree>
    <p:extLst>
      <p:ext uri="{BB962C8B-B14F-4D97-AF65-F5344CB8AC3E}">
        <p14:creationId xmlns:p14="http://schemas.microsoft.com/office/powerpoint/2010/main" val="3952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560" y="638690"/>
            <a:ext cx="6070893" cy="307777"/>
          </a:xfrm>
          <a:prstGeom prst="rect">
            <a:avLst/>
          </a:prstGeom>
          <a:noFill/>
        </p:spPr>
        <p:txBody>
          <a:bodyPr wrap="none" rtlCol="0">
            <a:spAutoFit/>
          </a:bodyPr>
          <a:lstStyle/>
          <a:p>
            <a:r>
              <a:rPr lang="hu-HU" sz="1400" b="1" dirty="0" smtClean="0">
                <a:solidFill>
                  <a:schemeClr val="accent6"/>
                </a:solidFill>
              </a:rPr>
              <a:t>Benefits and drawbacks of the strained Si </a:t>
            </a:r>
            <a:r>
              <a:rPr lang="hu-HU" sz="1400" b="1" dirty="0" err="1" smtClean="0">
                <a:solidFill>
                  <a:schemeClr val="accent6"/>
                </a:solidFill>
              </a:rPr>
              <a:t>technology</a:t>
            </a:r>
            <a:r>
              <a:rPr lang="hu-HU" sz="1400" b="1" dirty="0" smtClean="0">
                <a:solidFill>
                  <a:schemeClr val="accent6"/>
                </a:solidFill>
              </a:rPr>
              <a:t> </a:t>
            </a:r>
            <a:r>
              <a:rPr lang="hu-HU" sz="1400" dirty="0" smtClean="0"/>
              <a:t>[27]</a:t>
            </a:r>
            <a:endParaRPr lang="en-US" sz="1400" dirty="0"/>
          </a:p>
        </p:txBody>
      </p:sp>
      <p:sp>
        <p:nvSpPr>
          <p:cNvPr id="4" name="TextBox 3"/>
          <p:cNvSpPr txBox="1"/>
          <p:nvPr/>
        </p:nvSpPr>
        <p:spPr>
          <a:xfrm>
            <a:off x="311634" y="1223755"/>
            <a:ext cx="8400826" cy="574516"/>
          </a:xfrm>
          <a:prstGeom prst="rect">
            <a:avLst/>
          </a:prstGeom>
          <a:noFill/>
        </p:spPr>
        <p:txBody>
          <a:bodyPr wrap="none" rtlCol="0">
            <a:spAutoFit/>
          </a:bodyPr>
          <a:lstStyle/>
          <a:p>
            <a:pPr marL="285750" indent="-285750">
              <a:spcAft>
                <a:spcPts val="400"/>
              </a:spcAft>
              <a:buClr>
                <a:schemeClr val="tx1"/>
              </a:buClr>
              <a:buFont typeface="Arial" panose="020B0604020202020204" pitchFamily="34" charset="0"/>
              <a:buChar char="•"/>
            </a:pPr>
            <a:r>
              <a:rPr lang="hu-HU" sz="1400" dirty="0" smtClean="0">
                <a:solidFill>
                  <a:srgbClr val="0070C0"/>
                </a:solidFill>
              </a:rPr>
              <a:t>It increases electron and hole mobility</a:t>
            </a:r>
            <a:r>
              <a:rPr lang="hu-HU" sz="1400" dirty="0" smtClean="0"/>
              <a:t>. </a:t>
            </a:r>
          </a:p>
          <a:p>
            <a:pPr marL="285750" indent="-285750">
              <a:spcAft>
                <a:spcPts val="400"/>
              </a:spcAft>
              <a:buFont typeface="Arial" panose="020B0604020202020204" pitchFamily="34" charset="0"/>
              <a:buChar char="•"/>
            </a:pPr>
            <a:r>
              <a:rPr lang="hu-HU" sz="1400" dirty="0" smtClean="0"/>
              <a:t>Greater mobility results in </a:t>
            </a:r>
            <a:r>
              <a:rPr lang="hu-HU" sz="1400" dirty="0" smtClean="0">
                <a:solidFill>
                  <a:srgbClr val="0070C0"/>
                </a:solidFill>
              </a:rPr>
              <a:t>10-20 % increase drive currents </a:t>
            </a:r>
            <a:r>
              <a:rPr lang="hu-HU" sz="1400" dirty="0" smtClean="0"/>
              <a:t>that raises performance. </a:t>
            </a:r>
            <a:endParaRPr lang="en-US" sz="1400" dirty="0"/>
          </a:p>
        </p:txBody>
      </p:sp>
      <p:sp>
        <p:nvSpPr>
          <p:cNvPr id="5" name="TextBox 4"/>
          <p:cNvSpPr txBox="1"/>
          <p:nvPr/>
        </p:nvSpPr>
        <p:spPr>
          <a:xfrm>
            <a:off x="199610" y="2133437"/>
            <a:ext cx="8900257" cy="523220"/>
          </a:xfrm>
          <a:prstGeom prst="rect">
            <a:avLst/>
          </a:prstGeom>
          <a:noFill/>
        </p:spPr>
        <p:txBody>
          <a:bodyPr wrap="none" rtlCol="0">
            <a:spAutoFit/>
          </a:bodyPr>
          <a:lstStyle/>
          <a:p>
            <a:r>
              <a:rPr lang="hu-HU" sz="1400" dirty="0" smtClean="0"/>
              <a:t>The strained Si process needs a </a:t>
            </a:r>
            <a:r>
              <a:rPr lang="hu-HU" sz="1400" dirty="0" smtClean="0">
                <a:solidFill>
                  <a:srgbClr val="0070C0"/>
                </a:solidFill>
              </a:rPr>
              <a:t>few additional process steps </a:t>
            </a:r>
            <a:r>
              <a:rPr lang="hu-HU" sz="1400" dirty="0" smtClean="0"/>
              <a:t>that </a:t>
            </a:r>
            <a:r>
              <a:rPr lang="hu-HU" sz="1400" dirty="0" smtClean="0">
                <a:solidFill>
                  <a:srgbClr val="0070C0"/>
                </a:solidFill>
              </a:rPr>
              <a:t>increase the total process cost</a:t>
            </a:r>
          </a:p>
          <a:p>
            <a:r>
              <a:rPr lang="hu-HU" sz="1400" dirty="0">
                <a:solidFill>
                  <a:srgbClr val="0070C0"/>
                </a:solidFill>
              </a:rPr>
              <a:t> </a:t>
            </a:r>
            <a:r>
              <a:rPr lang="hu-HU" sz="1400" dirty="0" smtClean="0">
                <a:solidFill>
                  <a:srgbClr val="0070C0"/>
                </a:solidFill>
              </a:rPr>
              <a:t> by less than 2 %. </a:t>
            </a:r>
            <a:endParaRPr lang="en-US" sz="1400" dirty="0">
              <a:solidFill>
                <a:srgbClr val="0070C0"/>
              </a:solidFill>
            </a:endParaRPr>
          </a:p>
        </p:txBody>
      </p:sp>
      <p:sp>
        <p:nvSpPr>
          <p:cNvPr id="7" name="TextBox 6"/>
          <p:cNvSpPr txBox="1"/>
          <p:nvPr/>
        </p:nvSpPr>
        <p:spPr>
          <a:xfrm>
            <a:off x="180560" y="953725"/>
            <a:ext cx="912429" cy="307777"/>
          </a:xfrm>
          <a:prstGeom prst="rect">
            <a:avLst/>
          </a:prstGeom>
          <a:noFill/>
        </p:spPr>
        <p:txBody>
          <a:bodyPr wrap="none" rtlCol="0">
            <a:spAutoFit/>
          </a:bodyPr>
          <a:lstStyle/>
          <a:p>
            <a:r>
              <a:rPr lang="hu-HU" sz="1400" dirty="0" smtClean="0">
                <a:solidFill>
                  <a:srgbClr val="FF0000"/>
                </a:solidFill>
              </a:rPr>
              <a:t>Benefits</a:t>
            </a:r>
            <a:endParaRPr lang="en-US" sz="1400" dirty="0">
              <a:solidFill>
                <a:srgbClr val="FF0000"/>
              </a:solidFill>
            </a:endParaRPr>
          </a:p>
        </p:txBody>
      </p:sp>
      <p:sp>
        <p:nvSpPr>
          <p:cNvPr id="8" name="TextBox 7"/>
          <p:cNvSpPr txBox="1"/>
          <p:nvPr/>
        </p:nvSpPr>
        <p:spPr>
          <a:xfrm>
            <a:off x="180560" y="1808820"/>
            <a:ext cx="1068690" cy="307777"/>
          </a:xfrm>
          <a:prstGeom prst="rect">
            <a:avLst/>
          </a:prstGeom>
          <a:noFill/>
        </p:spPr>
        <p:txBody>
          <a:bodyPr wrap="none" rtlCol="0">
            <a:spAutoFit/>
          </a:bodyPr>
          <a:lstStyle/>
          <a:p>
            <a:r>
              <a:rPr lang="hu-HU" sz="1400" dirty="0" smtClean="0">
                <a:solidFill>
                  <a:srgbClr val="FF0000"/>
                </a:solidFill>
              </a:rPr>
              <a:t>Drawback</a:t>
            </a:r>
            <a:endParaRPr lang="en-US" sz="1400" dirty="0">
              <a:solidFill>
                <a:srgbClr val="FF0000"/>
              </a:solidFill>
            </a:endParaRPr>
          </a:p>
        </p:txBody>
      </p:sp>
      <p:sp>
        <p:nvSpPr>
          <p:cNvPr id="10" name="Title 3"/>
          <p:cNvSpPr>
            <a:spLocks noGrp="1"/>
          </p:cNvSpPr>
          <p:nvPr>
            <p:ph type="title"/>
          </p:nvPr>
        </p:nvSpPr>
        <p:spPr>
          <a:xfrm>
            <a:off x="0" y="0"/>
            <a:ext cx="9144000" cy="393700"/>
          </a:xfrm>
        </p:spPr>
        <p:txBody>
          <a:bodyPr/>
          <a:lstStyle/>
          <a:p>
            <a:r>
              <a:rPr lang="hu-HU" dirty="0" smtClean="0"/>
              <a:t>4.3 </a:t>
            </a:r>
            <a:r>
              <a:rPr lang="en-US" dirty="0" smtClean="0"/>
              <a:t>Strained Si technology </a:t>
            </a:r>
            <a:r>
              <a:rPr lang="hu-HU" dirty="0" smtClean="0"/>
              <a:t>(2)</a:t>
            </a:r>
            <a:endParaRPr lang="en-US" dirty="0"/>
          </a:p>
        </p:txBody>
      </p:sp>
    </p:spTree>
    <p:extLst>
      <p:ext uri="{BB962C8B-B14F-4D97-AF65-F5344CB8AC3E}">
        <p14:creationId xmlns:p14="http://schemas.microsoft.com/office/powerpoint/2010/main" val="173068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endParaRPr lang="en-US" altLang="en-US" sz="2000" dirty="0" smtClean="0">
              <a:solidFill>
                <a:srgbClr val="FFFFFF"/>
              </a:solidFill>
              <a:cs typeface="Arial" charset="0"/>
            </a:endParaRPr>
          </a:p>
          <a:p>
            <a:pPr algn="ctr" eaLnBrk="1" fontAlgn="base" hangingPunct="1">
              <a:spcBef>
                <a:spcPct val="0"/>
              </a:spcBef>
              <a:spcAft>
                <a:spcPct val="0"/>
              </a:spcAft>
              <a:buFontTx/>
              <a:buNone/>
            </a:pPr>
            <a:r>
              <a:rPr lang="hu-HU" altLang="en-US" sz="2000" dirty="0" smtClean="0">
                <a:solidFill>
                  <a:srgbClr val="FFFFFF"/>
                </a:solidFill>
                <a:cs typeface="Arial" charset="0"/>
              </a:rPr>
              <a:t>4</a:t>
            </a:r>
            <a:r>
              <a:rPr lang="en-US" altLang="en-US" sz="2000" dirty="0" smtClean="0">
                <a:solidFill>
                  <a:srgbClr val="FFFFFF"/>
                </a:solidFill>
                <a:cs typeface="Arial" charset="0"/>
              </a:rPr>
              <a:t>.</a:t>
            </a:r>
            <a:r>
              <a:rPr lang="hu-HU" altLang="en-US" sz="2000" dirty="0" smtClean="0">
                <a:solidFill>
                  <a:srgbClr val="FFFFFF"/>
                </a:solidFill>
                <a:cs typeface="Arial" charset="0"/>
              </a:rPr>
              <a:t>4</a:t>
            </a:r>
            <a:r>
              <a:rPr lang="en-US" altLang="en-US" sz="2000" dirty="0" smtClean="0">
                <a:solidFill>
                  <a:srgbClr val="FFFFFF"/>
                </a:solidFill>
                <a:cs typeface="Arial" charset="0"/>
              </a:rPr>
              <a:t> The </a:t>
            </a:r>
            <a:r>
              <a:rPr lang="hu-HU" altLang="en-US" sz="2000" dirty="0" smtClean="0">
                <a:solidFill>
                  <a:srgbClr val="FFFFFF"/>
                </a:solidFill>
                <a:cs typeface="Arial" charset="0"/>
              </a:rPr>
              <a:t>HKMG </a:t>
            </a:r>
            <a:r>
              <a:rPr lang="en-US" altLang="en-US" sz="2000" dirty="0" smtClean="0">
                <a:solidFill>
                  <a:srgbClr val="FFFFFF"/>
                </a:solidFill>
                <a:cs typeface="Arial" charset="0"/>
              </a:rPr>
              <a:t>transistor</a:t>
            </a:r>
          </a:p>
          <a:p>
            <a:pPr algn="ctr" eaLnBrk="1" fontAlgn="base" hangingPunct="1">
              <a:spcBef>
                <a:spcPct val="0"/>
              </a:spcBef>
              <a:spcAft>
                <a:spcPct val="0"/>
              </a:spcAft>
              <a:buFontTx/>
              <a:buNone/>
            </a:pPr>
            <a:endParaRPr lang="en-US" altLang="en-US" sz="2000" dirty="0">
              <a:solidFill>
                <a:srgbClr val="FFFFFF"/>
              </a:solidFill>
              <a:cs typeface="Arial" charset="0"/>
            </a:endParaRPr>
          </a:p>
        </p:txBody>
      </p:sp>
    </p:spTree>
    <p:extLst>
      <p:ext uri="{BB962C8B-B14F-4D97-AF65-F5344CB8AC3E}">
        <p14:creationId xmlns:p14="http://schemas.microsoft.com/office/powerpoint/2010/main" val="33341024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Text Box 4"/>
          <p:cNvSpPr txBox="1">
            <a:spLocks noChangeArrowheads="1"/>
          </p:cNvSpPr>
          <p:nvPr/>
        </p:nvSpPr>
        <p:spPr bwMode="auto">
          <a:xfrm>
            <a:off x="1743075" y="4021515"/>
            <a:ext cx="564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en-US" altLang="en-US" sz="1400" dirty="0">
                <a:solidFill>
                  <a:srgbClr val="000000"/>
                </a:solidFill>
                <a:cs typeface="Times New Roman" pitchFamily="18" charset="0"/>
              </a:rPr>
              <a:t>Figure: Intel</a:t>
            </a:r>
            <a:r>
              <a:rPr lang="en-US" altLang="en-US" sz="1400" dirty="0">
                <a:solidFill>
                  <a:srgbClr val="000000"/>
                </a:solidFill>
                <a:latin typeface="Times New Roman" pitchFamily="18" charset="0"/>
                <a:cs typeface="Times New Roman" pitchFamily="18" charset="0"/>
              </a:rPr>
              <a:t>’</a:t>
            </a:r>
            <a:r>
              <a:rPr lang="en-US" altLang="en-US" sz="1400" dirty="0">
                <a:solidFill>
                  <a:srgbClr val="000000"/>
                </a:solidFill>
                <a:cs typeface="Times New Roman" pitchFamily="18" charset="0"/>
              </a:rPr>
              <a:t>s Tick-Tock development model </a:t>
            </a:r>
            <a:r>
              <a:rPr lang="hu-HU" altLang="en-US" sz="1400" dirty="0">
                <a:solidFill>
                  <a:srgbClr val="000000"/>
                </a:solidFill>
                <a:cs typeface="Times New Roman" pitchFamily="18" charset="0"/>
              </a:rPr>
              <a:t>(</a:t>
            </a:r>
            <a:r>
              <a:rPr lang="en-US" altLang="en-US" sz="1400" dirty="0">
                <a:solidFill>
                  <a:srgbClr val="000000"/>
                </a:solidFill>
                <a:cs typeface="Times New Roman" pitchFamily="18" charset="0"/>
              </a:rPr>
              <a:t>Based on </a:t>
            </a:r>
            <a:r>
              <a:rPr lang="hu-HU" altLang="en-US" sz="1400" dirty="0" smtClean="0">
                <a:solidFill>
                  <a:srgbClr val="000000"/>
                </a:solidFill>
                <a:cs typeface="Times New Roman" pitchFamily="18" charset="0"/>
              </a:rPr>
              <a:t>[24</a:t>
            </a:r>
            <a:r>
              <a:rPr lang="en-US" altLang="en-US" sz="1400" dirty="0" smtClean="0">
                <a:solidFill>
                  <a:srgbClr val="000000"/>
                </a:solidFill>
                <a:cs typeface="Times New Roman" pitchFamily="18" charset="0"/>
              </a:rPr>
              <a:t>]</a:t>
            </a:r>
            <a:r>
              <a:rPr lang="hu-HU" altLang="en-US" sz="1400" dirty="0">
                <a:solidFill>
                  <a:srgbClr val="000000"/>
                </a:solidFill>
                <a:cs typeface="Times New Roman" pitchFamily="18" charset="0"/>
              </a:rPr>
              <a:t>)</a:t>
            </a:r>
            <a:endParaRPr lang="en-US" altLang="en-US" sz="1400" dirty="0">
              <a:solidFill>
                <a:srgbClr val="000000"/>
              </a:solidFill>
              <a:cs typeface="Times New Roman" pitchFamily="18" charset="0"/>
            </a:endParaRPr>
          </a:p>
        </p:txBody>
      </p:sp>
      <p:sp>
        <p:nvSpPr>
          <p:cNvPr id="4" name="Rectangle 3"/>
          <p:cNvSpPr/>
          <p:nvPr/>
        </p:nvSpPr>
        <p:spPr>
          <a:xfrm>
            <a:off x="193681" y="653589"/>
            <a:ext cx="2648482"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400"/>
              </a:spcAft>
              <a:buClrTx/>
              <a:buSzTx/>
              <a:buFontTx/>
              <a:buNone/>
              <a:tabLst/>
              <a:defRPr/>
            </a:pPr>
            <a:r>
              <a:rPr kumimoji="0" lang="hu-HU" sz="1400" b="1" i="0" u="none" strike="noStrike" kern="0" cap="none" spc="0" normalizeH="0" baseline="0" noProof="0" dirty="0" smtClean="0">
                <a:ln>
                  <a:noFill/>
                </a:ln>
                <a:solidFill>
                  <a:srgbClr val="2D2D8A"/>
                </a:solidFill>
                <a:effectLst/>
                <a:uLnTx/>
                <a:uFillTx/>
              </a:rPr>
              <a:t>4.4</a:t>
            </a:r>
            <a:r>
              <a:rPr kumimoji="0" lang="en-US" sz="1400" b="1" i="0" u="none" strike="noStrike" kern="0" cap="none" spc="0" normalizeH="0" baseline="0" noProof="0" dirty="0" smtClean="0">
                <a:ln>
                  <a:noFill/>
                </a:ln>
                <a:solidFill>
                  <a:srgbClr val="2D2D8A"/>
                </a:solidFill>
                <a:effectLst/>
                <a:uLnTx/>
                <a:uFillTx/>
              </a:rPr>
              <a:t> The</a:t>
            </a:r>
            <a:r>
              <a:rPr kumimoji="0" lang="hu-HU" sz="1400" b="1" i="0" u="none" strike="noStrike" kern="0" cap="none" spc="0" normalizeH="0" baseline="0" noProof="0" dirty="0" smtClean="0">
                <a:ln>
                  <a:noFill/>
                </a:ln>
                <a:solidFill>
                  <a:srgbClr val="2D2D8A"/>
                </a:solidFill>
                <a:effectLst/>
                <a:uLnTx/>
                <a:uFillTx/>
              </a:rPr>
              <a:t> HKMG</a:t>
            </a:r>
            <a:r>
              <a:rPr kumimoji="0" lang="en-US" sz="1400" b="1" i="0" u="none" strike="noStrike" kern="0" cap="none" spc="0" normalizeH="0" baseline="0" noProof="0" dirty="0" smtClean="0">
                <a:ln>
                  <a:noFill/>
                </a:ln>
                <a:solidFill>
                  <a:srgbClr val="2D2D8A"/>
                </a:solidFill>
                <a:effectLst/>
                <a:uLnTx/>
                <a:uFillTx/>
              </a:rPr>
              <a:t> transistor</a:t>
            </a:r>
          </a:p>
        </p:txBody>
      </p:sp>
      <p:grpSp>
        <p:nvGrpSpPr>
          <p:cNvPr id="2" name="Group 1"/>
          <p:cNvGrpSpPr/>
          <p:nvPr/>
        </p:nvGrpSpPr>
        <p:grpSpPr>
          <a:xfrm>
            <a:off x="53975" y="1546048"/>
            <a:ext cx="8964000" cy="2254515"/>
            <a:chOff x="53975" y="1546048"/>
            <a:chExt cx="8964000" cy="2254515"/>
          </a:xfrm>
        </p:grpSpPr>
        <p:sp>
          <p:nvSpPr>
            <p:cNvPr id="30" name="Téglalap 3"/>
            <p:cNvSpPr/>
            <p:nvPr/>
          </p:nvSpPr>
          <p:spPr bwMode="auto">
            <a:xfrm>
              <a:off x="53975" y="1546048"/>
              <a:ext cx="8964000" cy="2251075"/>
            </a:xfrm>
            <a:prstGeom prst="rect">
              <a:avLst/>
            </a:prstGeom>
            <a:solidFill>
              <a:schemeClr val="bg1">
                <a:lumMod val="95000"/>
              </a:schemeClr>
            </a:solid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hu-HU" sz="1400" b="1" dirty="0">
                <a:solidFill>
                  <a:srgbClr val="FFFFFF"/>
                </a:solidFill>
              </a:endParaRPr>
            </a:p>
          </p:txBody>
        </p:sp>
        <p:sp>
          <p:nvSpPr>
            <p:cNvPr id="39" name="Téglalap 4"/>
            <p:cNvSpPr/>
            <p:nvPr/>
          </p:nvSpPr>
          <p:spPr bwMode="auto">
            <a:xfrm>
              <a:off x="155205" y="198470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Core 2</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65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0" name="Téglalap 5"/>
            <p:cNvSpPr/>
            <p:nvPr/>
          </p:nvSpPr>
          <p:spPr bwMode="auto">
            <a:xfrm>
              <a:off x="1135890" y="1985697"/>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Penryn</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1" name="Téglalap 11"/>
            <p:cNvSpPr/>
            <p:nvPr/>
          </p:nvSpPr>
          <p:spPr bwMode="auto">
            <a:xfrm>
              <a:off x="2089819" y="198470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Nehalem</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2" name="Téglalap 12"/>
            <p:cNvSpPr/>
            <p:nvPr/>
          </p:nvSpPr>
          <p:spPr bwMode="auto">
            <a:xfrm>
              <a:off x="3073025" y="1986361"/>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West</a:t>
              </a: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a:p>
              <a:pPr algn="ctr" fontAlgn="base">
                <a:spcBef>
                  <a:spcPct val="0"/>
                </a:spcBef>
                <a:spcAft>
                  <a:spcPct val="0"/>
                </a:spcAft>
                <a:defRPr/>
              </a:pPr>
              <a:r>
                <a:rPr lang="hu-HU"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mere</a:t>
              </a:r>
              <a:endPar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New</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3" name="Téglalap 13"/>
            <p:cNvSpPr/>
            <p:nvPr/>
          </p:nvSpPr>
          <p:spPr bwMode="auto">
            <a:xfrm>
              <a:off x="4043375" y="198470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Sandy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4" name="Téglalap 14"/>
            <p:cNvSpPr/>
            <p:nvPr/>
          </p:nvSpPr>
          <p:spPr bwMode="auto">
            <a:xfrm>
              <a:off x="5031408" y="1983044"/>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Ivy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5" name="Téglalap 15"/>
            <p:cNvSpPr/>
            <p:nvPr/>
          </p:nvSpPr>
          <p:spPr bwMode="auto">
            <a:xfrm>
              <a:off x="5991637" y="198470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Haswell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0" name="Szövegdoboz 16"/>
            <p:cNvSpPr txBox="1">
              <a:spLocks noChangeArrowheads="1"/>
            </p:cNvSpPr>
            <p:nvPr/>
          </p:nvSpPr>
          <p:spPr bwMode="auto">
            <a:xfrm>
              <a:off x="296954" y="3406040"/>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1" name="Szövegdoboz 17"/>
            <p:cNvSpPr txBox="1">
              <a:spLocks noChangeArrowheads="1"/>
            </p:cNvSpPr>
            <p:nvPr/>
          </p:nvSpPr>
          <p:spPr bwMode="auto">
            <a:xfrm>
              <a:off x="1333209" y="3407906"/>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52" name="Szövegdoboz 18"/>
            <p:cNvSpPr txBox="1">
              <a:spLocks noChangeArrowheads="1"/>
            </p:cNvSpPr>
            <p:nvPr/>
          </p:nvSpPr>
          <p:spPr bwMode="auto">
            <a:xfrm>
              <a:off x="2311954" y="3406516"/>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3" name="Szövegdoboz 19"/>
            <p:cNvSpPr txBox="1">
              <a:spLocks noChangeArrowheads="1"/>
            </p:cNvSpPr>
            <p:nvPr/>
          </p:nvSpPr>
          <p:spPr bwMode="auto">
            <a:xfrm>
              <a:off x="3295430" y="3408382"/>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4" name="Szövegdoboz 20"/>
            <p:cNvSpPr txBox="1">
              <a:spLocks noChangeArrowheads="1"/>
            </p:cNvSpPr>
            <p:nvPr/>
          </p:nvSpPr>
          <p:spPr bwMode="auto">
            <a:xfrm>
              <a:off x="4223700" y="3408382"/>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5" name="Szövegdoboz 21"/>
            <p:cNvSpPr txBox="1">
              <a:spLocks noChangeArrowheads="1"/>
            </p:cNvSpPr>
            <p:nvPr/>
          </p:nvSpPr>
          <p:spPr bwMode="auto">
            <a:xfrm>
              <a:off x="5271201" y="3410248"/>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6" name="Szövegdoboz 22"/>
            <p:cNvSpPr txBox="1">
              <a:spLocks noChangeArrowheads="1"/>
            </p:cNvSpPr>
            <p:nvPr/>
          </p:nvSpPr>
          <p:spPr bwMode="auto">
            <a:xfrm>
              <a:off x="6174378" y="3408857"/>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7" name="Szövegdoboz 25"/>
            <p:cNvSpPr txBox="1"/>
            <p:nvPr/>
          </p:nvSpPr>
          <p:spPr bwMode="auto">
            <a:xfrm>
              <a:off x="339090" y="1661070"/>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1.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58" name="Szövegdoboz 26"/>
            <p:cNvSpPr txBox="1"/>
            <p:nvPr/>
          </p:nvSpPr>
          <p:spPr bwMode="auto">
            <a:xfrm>
              <a:off x="4199401" y="1664245"/>
              <a:ext cx="647835"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2.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59" name="Szövegdoboz 27"/>
            <p:cNvSpPr txBox="1"/>
            <p:nvPr/>
          </p:nvSpPr>
          <p:spPr bwMode="auto">
            <a:xfrm>
              <a:off x="5220572" y="1665833"/>
              <a:ext cx="646431" cy="261937"/>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3.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0" name="Szövegdoboz 28"/>
            <p:cNvSpPr txBox="1"/>
            <p:nvPr/>
          </p:nvSpPr>
          <p:spPr bwMode="auto">
            <a:xfrm>
              <a:off x="6153680" y="1664245"/>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4.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1" name="TextBox 60"/>
            <p:cNvSpPr txBox="1"/>
            <p:nvPr/>
          </p:nvSpPr>
          <p:spPr bwMode="auto">
            <a:xfrm>
              <a:off x="7124419" y="1680120"/>
              <a:ext cx="645026" cy="261938"/>
            </a:xfrm>
            <a:prstGeom prst="rect">
              <a:avLst/>
            </a:prstGeom>
            <a:noFill/>
          </p:spPr>
          <p:txBody>
            <a:bodyPr wrap="none">
              <a:spAutoFit/>
            </a:bodyPr>
            <a:lstStyle/>
            <a:p>
              <a:pPr fontAlgn="base">
                <a:spcBef>
                  <a:spcPct val="0"/>
                </a:spcBef>
                <a:spcAft>
                  <a:spcPct val="0"/>
                </a:spcAft>
                <a:defRPr/>
              </a:pPr>
              <a:r>
                <a:rPr lang="en-US" sz="1100" b="1" dirty="0">
                  <a:solidFill>
                    <a:srgbClr val="000000"/>
                  </a:solidFill>
                  <a:latin typeface="Verdana"/>
                  <a:cs typeface="Arial" charset="0"/>
                </a:rPr>
                <a:t>5. gen.</a:t>
              </a:r>
            </a:p>
          </p:txBody>
        </p:sp>
        <p:sp>
          <p:nvSpPr>
            <p:cNvPr id="62" name="Téglalap 14"/>
            <p:cNvSpPr/>
            <p:nvPr/>
          </p:nvSpPr>
          <p:spPr bwMode="auto">
            <a:xfrm>
              <a:off x="6968491" y="1983035"/>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Broad-</a:t>
              </a: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3" name="Szövegdoboz 21"/>
            <p:cNvSpPr txBox="1">
              <a:spLocks noChangeArrowheads="1"/>
            </p:cNvSpPr>
            <p:nvPr/>
          </p:nvSpPr>
          <p:spPr bwMode="auto">
            <a:xfrm>
              <a:off x="7185398" y="3403590"/>
              <a:ext cx="505386"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64" name="Téglalap 15"/>
            <p:cNvSpPr/>
            <p:nvPr/>
          </p:nvSpPr>
          <p:spPr bwMode="auto">
            <a:xfrm>
              <a:off x="7949055" y="198723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Skylake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5" name="Szövegdoboz 22"/>
            <p:cNvSpPr txBox="1">
              <a:spLocks noChangeArrowheads="1"/>
            </p:cNvSpPr>
            <p:nvPr/>
          </p:nvSpPr>
          <p:spPr bwMode="auto">
            <a:xfrm>
              <a:off x="8138045" y="3411387"/>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66" name="Szövegdoboz 28"/>
            <p:cNvSpPr txBox="1"/>
            <p:nvPr/>
          </p:nvSpPr>
          <p:spPr bwMode="auto">
            <a:xfrm>
              <a:off x="8093206" y="1666775"/>
              <a:ext cx="704039" cy="253916"/>
            </a:xfrm>
            <a:prstGeom prst="rect">
              <a:avLst/>
            </a:prstGeom>
            <a:noFill/>
          </p:spPr>
          <p:txBody>
            <a:bodyPr wrap="none">
              <a:spAutoFit/>
            </a:bodyPr>
            <a:lstStyle/>
            <a:p>
              <a:pPr fontAlgn="base">
                <a:spcBef>
                  <a:spcPct val="0"/>
                </a:spcBef>
                <a:spcAft>
                  <a:spcPct val="0"/>
                </a:spcAft>
                <a:defRPr/>
              </a:pPr>
              <a:r>
                <a:rPr lang="en-US" sz="1050" b="1" dirty="0" smtClean="0">
                  <a:solidFill>
                    <a:srgbClr val="000000"/>
                  </a:solidFill>
                  <a:latin typeface="Verdana" pitchFamily="34" charset="0"/>
                  <a:ea typeface="Verdana" panose="020B0604030504040204" pitchFamily="34" charset="0"/>
                  <a:cs typeface="Verdana" panose="020B0604030504040204" pitchFamily="34" charset="0"/>
                </a:rPr>
                <a:t>6</a:t>
              </a:r>
              <a:r>
                <a:rPr lang="hu-HU" sz="1050" b="1" dirty="0" smtClean="0">
                  <a:solidFill>
                    <a:srgbClr val="000000"/>
                  </a:solidFill>
                  <a:latin typeface="Verdana" pitchFamily="34" charset="0"/>
                  <a:ea typeface="Verdana" panose="020B0604030504040204" pitchFamily="34" charset="0"/>
                  <a:cs typeface="Verdana" panose="020B0604030504040204" pitchFamily="34" charset="0"/>
                </a:rPr>
                <a:t>.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7" name="Oval 4"/>
            <p:cNvSpPr>
              <a:spLocks noChangeArrowheads="1"/>
            </p:cNvSpPr>
            <p:nvPr/>
          </p:nvSpPr>
          <p:spPr bwMode="auto">
            <a:xfrm>
              <a:off x="1127205" y="1549488"/>
              <a:ext cx="979484" cy="2251075"/>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grpSp>
      <p:sp>
        <p:nvSpPr>
          <p:cNvPr id="6" name="TextBox 5"/>
          <p:cNvSpPr txBox="1"/>
          <p:nvPr/>
        </p:nvSpPr>
        <p:spPr>
          <a:xfrm>
            <a:off x="161510" y="1043735"/>
            <a:ext cx="3155031" cy="307777"/>
          </a:xfrm>
          <a:prstGeom prst="rect">
            <a:avLst/>
          </a:prstGeom>
          <a:noFill/>
        </p:spPr>
        <p:txBody>
          <a:bodyPr wrap="none" rtlCol="0">
            <a:spAutoFit/>
          </a:bodyPr>
          <a:lstStyle/>
          <a:p>
            <a:r>
              <a:rPr lang="hu-HU" sz="1400" dirty="0" smtClean="0">
                <a:solidFill>
                  <a:srgbClr val="FF0000"/>
                </a:solidFill>
              </a:rPr>
              <a:t>HKMG</a:t>
            </a:r>
            <a:r>
              <a:rPr lang="hu-HU" sz="1400" dirty="0" smtClean="0"/>
              <a:t> means </a:t>
            </a:r>
            <a:r>
              <a:rPr lang="hu-HU" sz="1400" dirty="0" smtClean="0">
                <a:solidFill>
                  <a:srgbClr val="FF0000"/>
                </a:solidFill>
              </a:rPr>
              <a:t>High-k Metal Gate</a:t>
            </a:r>
            <a:r>
              <a:rPr lang="hu-HU" sz="1400" dirty="0" smtClean="0"/>
              <a:t>.</a:t>
            </a:r>
            <a:endParaRPr lang="en-US" sz="1400" dirty="0"/>
          </a:p>
        </p:txBody>
      </p:sp>
      <p:sp>
        <p:nvSpPr>
          <p:cNvPr id="3" name="TextBox 2"/>
          <p:cNvSpPr txBox="1"/>
          <p:nvPr/>
        </p:nvSpPr>
        <p:spPr>
          <a:xfrm>
            <a:off x="161510" y="4509120"/>
            <a:ext cx="9193607" cy="523220"/>
          </a:xfrm>
          <a:prstGeom prst="rect">
            <a:avLst/>
          </a:prstGeom>
          <a:noFill/>
        </p:spPr>
        <p:txBody>
          <a:bodyPr wrap="none" rtlCol="0">
            <a:spAutoFit/>
          </a:bodyPr>
          <a:lstStyle/>
          <a:p>
            <a:r>
              <a:rPr lang="hu-HU" sz="1400" dirty="0" smtClean="0"/>
              <a:t>HKMG transistors has been introduced by Intel </a:t>
            </a:r>
            <a:r>
              <a:rPr lang="en-US" altLang="en-US" sz="1400" dirty="0" smtClean="0">
                <a:solidFill>
                  <a:srgbClr val="000000"/>
                </a:solidFill>
                <a:cs typeface="Arial" charset="0"/>
              </a:rPr>
              <a:t>along </a:t>
            </a:r>
            <a:r>
              <a:rPr lang="en-US" altLang="en-US" sz="1400" dirty="0">
                <a:solidFill>
                  <a:srgbClr val="000000"/>
                </a:solidFill>
                <a:cs typeface="Arial" charset="0"/>
              </a:rPr>
              <a:t>with the Penryn family of processors in 2007.</a:t>
            </a:r>
            <a:endParaRPr lang="en-US" altLang="en-US" sz="1400" dirty="0">
              <a:solidFill>
                <a:srgbClr val="0000FF"/>
              </a:solidFill>
              <a:cs typeface="Arial" charset="0"/>
            </a:endParaRPr>
          </a:p>
          <a:p>
            <a:r>
              <a:rPr lang="hu-HU" sz="1400" dirty="0" smtClean="0"/>
              <a:t> </a:t>
            </a:r>
            <a:endParaRPr lang="en-US" sz="1400" dirty="0"/>
          </a:p>
        </p:txBody>
      </p:sp>
      <p:sp>
        <p:nvSpPr>
          <p:cNvPr id="5" name="Cím 4"/>
          <p:cNvSpPr>
            <a:spLocks noGrp="1"/>
          </p:cNvSpPr>
          <p:nvPr>
            <p:ph type="title"/>
          </p:nvPr>
        </p:nvSpPr>
        <p:spPr/>
        <p:txBody>
          <a:bodyPr/>
          <a:lstStyle/>
          <a:p>
            <a:r>
              <a:rPr lang="hu-HU" dirty="0" smtClean="0"/>
              <a:t>4.4 </a:t>
            </a:r>
            <a:r>
              <a:rPr lang="en-US" dirty="0" smtClean="0"/>
              <a:t>The HKMG transistor </a:t>
            </a:r>
            <a:r>
              <a:rPr lang="hu-HU" dirty="0" smtClean="0"/>
              <a:t>(1)</a:t>
            </a:r>
            <a:endParaRPr lang="hu-HU" dirty="0"/>
          </a:p>
        </p:txBody>
      </p:sp>
    </p:spTree>
    <p:extLst>
      <p:ext uri="{BB962C8B-B14F-4D97-AF65-F5344CB8AC3E}">
        <p14:creationId xmlns:p14="http://schemas.microsoft.com/office/powerpoint/2010/main" val="23764087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3/34/FET_cross_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816" y="2162759"/>
            <a:ext cx="2756283" cy="238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r="55379" b="23862"/>
          <a:stretch/>
        </p:blipFill>
        <p:spPr>
          <a:xfrm>
            <a:off x="6343870" y="2343492"/>
            <a:ext cx="1704290" cy="1704253"/>
          </a:xfrm>
          <a:prstGeom prst="rect">
            <a:avLst/>
          </a:prstGeom>
        </p:spPr>
      </p:pic>
      <p:sp>
        <p:nvSpPr>
          <p:cNvPr id="5" name="Right Arrow 4"/>
          <p:cNvSpPr/>
          <p:nvPr/>
        </p:nvSpPr>
        <p:spPr bwMode="auto">
          <a:xfrm>
            <a:off x="5131900" y="3014093"/>
            <a:ext cx="576000" cy="13501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6" name="TextBox 5"/>
          <p:cNvSpPr txBox="1"/>
          <p:nvPr/>
        </p:nvSpPr>
        <p:spPr>
          <a:xfrm>
            <a:off x="5538467" y="1265287"/>
            <a:ext cx="3081293" cy="492443"/>
          </a:xfrm>
          <a:prstGeom prst="rect">
            <a:avLst/>
          </a:prstGeom>
          <a:noFill/>
        </p:spPr>
        <p:txBody>
          <a:bodyPr wrap="none" rtlCol="0">
            <a:spAutoFit/>
          </a:bodyPr>
          <a:lstStyle/>
          <a:p>
            <a:pPr algn="ctr"/>
            <a:r>
              <a:rPr lang="hu-HU" sz="1300" b="1" dirty="0" smtClean="0">
                <a:latin typeface="+mj-lt"/>
              </a:rPr>
              <a:t>Example implementation</a:t>
            </a:r>
          </a:p>
          <a:p>
            <a:pPr algn="ctr"/>
            <a:r>
              <a:rPr lang="hu-HU" sz="1300" b="1" dirty="0" smtClean="0">
                <a:latin typeface="+mj-lt"/>
              </a:rPr>
              <a:t>of the gate oxid layer at 90 nm</a:t>
            </a:r>
            <a:endParaRPr lang="en-US" sz="1300" b="1" dirty="0">
              <a:latin typeface="+mj-lt"/>
            </a:endParaRPr>
          </a:p>
        </p:txBody>
      </p:sp>
      <p:sp>
        <p:nvSpPr>
          <p:cNvPr id="9" name="TextBox 8"/>
          <p:cNvSpPr txBox="1"/>
          <p:nvPr/>
        </p:nvSpPr>
        <p:spPr>
          <a:xfrm>
            <a:off x="1525571" y="1282631"/>
            <a:ext cx="2916183" cy="292388"/>
          </a:xfrm>
          <a:prstGeom prst="rect">
            <a:avLst/>
          </a:prstGeom>
          <a:noFill/>
        </p:spPr>
        <p:txBody>
          <a:bodyPr wrap="none" rtlCol="0">
            <a:spAutoFit/>
          </a:bodyPr>
          <a:lstStyle/>
          <a:p>
            <a:pPr algn="ctr"/>
            <a:r>
              <a:rPr lang="hu-HU" sz="1300" b="1" dirty="0" smtClean="0">
                <a:latin typeface="+mj-lt"/>
              </a:rPr>
              <a:t>Layout of an nMOS transistor</a:t>
            </a:r>
            <a:endParaRPr lang="en-US" sz="1300" b="1" dirty="0">
              <a:latin typeface="+mj-lt"/>
            </a:endParaRPr>
          </a:p>
        </p:txBody>
      </p:sp>
      <p:sp>
        <p:nvSpPr>
          <p:cNvPr id="7" name="TextBox 6"/>
          <p:cNvSpPr txBox="1"/>
          <p:nvPr/>
        </p:nvSpPr>
        <p:spPr>
          <a:xfrm>
            <a:off x="182086" y="643328"/>
            <a:ext cx="8114722" cy="307777"/>
          </a:xfrm>
          <a:prstGeom prst="rect">
            <a:avLst/>
          </a:prstGeom>
          <a:noFill/>
        </p:spPr>
        <p:txBody>
          <a:bodyPr wrap="none" rtlCol="0">
            <a:spAutoFit/>
          </a:bodyPr>
          <a:lstStyle/>
          <a:p>
            <a:r>
              <a:rPr lang="hu-HU" sz="1400" b="1" dirty="0" smtClean="0">
                <a:solidFill>
                  <a:schemeClr val="accent6"/>
                </a:solidFill>
                <a:latin typeface="+mj-lt"/>
              </a:rPr>
              <a:t>Limitation of MOSFET scaling in respect to the gate oxid (insulator) </a:t>
            </a:r>
            <a:r>
              <a:rPr lang="hu-HU" sz="1400" b="1" dirty="0" err="1" smtClean="0">
                <a:solidFill>
                  <a:schemeClr val="accent6"/>
                </a:solidFill>
                <a:latin typeface="+mj-lt"/>
              </a:rPr>
              <a:t>layer</a:t>
            </a:r>
            <a:r>
              <a:rPr lang="hu-HU" sz="1400" b="1" dirty="0" smtClean="0">
                <a:solidFill>
                  <a:schemeClr val="accent6"/>
                </a:solidFill>
                <a:latin typeface="+mj-lt"/>
              </a:rPr>
              <a:t> </a:t>
            </a:r>
            <a:r>
              <a:rPr lang="hu-HU" sz="1400" dirty="0" smtClean="0">
                <a:latin typeface="+mj-lt"/>
              </a:rPr>
              <a:t>[28] </a:t>
            </a:r>
            <a:endParaRPr lang="en-US" sz="1400" dirty="0">
              <a:latin typeface="+mj-lt"/>
            </a:endParaRPr>
          </a:p>
        </p:txBody>
      </p:sp>
      <p:sp>
        <p:nvSpPr>
          <p:cNvPr id="8" name="TextBox 7"/>
          <p:cNvSpPr txBox="1"/>
          <p:nvPr/>
        </p:nvSpPr>
        <p:spPr>
          <a:xfrm>
            <a:off x="250825" y="4689140"/>
            <a:ext cx="8704883" cy="1538883"/>
          </a:xfrm>
          <a:prstGeom prst="rect">
            <a:avLst/>
          </a:prstGeom>
          <a:noFill/>
        </p:spPr>
        <p:txBody>
          <a:bodyPr wrap="none" rtlCol="0">
            <a:spAutoFit/>
          </a:bodyPr>
          <a:lstStyle/>
          <a:p>
            <a:r>
              <a:rPr lang="hu-HU" sz="1400" dirty="0" smtClean="0">
                <a:latin typeface="+mj-lt"/>
              </a:rPr>
              <a:t>When transistor structures have been scaled down to about 90 or 65 nm </a:t>
            </a:r>
            <a:r>
              <a:rPr lang="hu-HU" sz="1400" dirty="0" smtClean="0">
                <a:solidFill>
                  <a:srgbClr val="0070C0"/>
                </a:solidFill>
                <a:latin typeface="+mj-lt"/>
              </a:rPr>
              <a:t>the width of the SiO</a:t>
            </a:r>
            <a:r>
              <a:rPr lang="hu-HU" sz="1400" baseline="-25000" dirty="0" smtClean="0">
                <a:solidFill>
                  <a:srgbClr val="0070C0"/>
                </a:solidFill>
                <a:latin typeface="+mj-lt"/>
              </a:rPr>
              <a:t>2</a:t>
            </a:r>
          </a:p>
          <a:p>
            <a:pPr>
              <a:spcAft>
                <a:spcPts val="600"/>
              </a:spcAft>
            </a:pPr>
            <a:r>
              <a:rPr lang="hu-HU" sz="1400" dirty="0" smtClean="0">
                <a:solidFill>
                  <a:srgbClr val="0070C0"/>
                </a:solidFill>
                <a:latin typeface="+mj-lt"/>
              </a:rPr>
              <a:t>  layer became as short as about 1 nm.  </a:t>
            </a:r>
          </a:p>
          <a:p>
            <a:r>
              <a:rPr lang="hu-HU" sz="1400" dirty="0" smtClean="0">
                <a:latin typeface="+mj-lt"/>
              </a:rPr>
              <a:t>However, the distance between SiO</a:t>
            </a:r>
            <a:r>
              <a:rPr lang="hu-HU" sz="1400" baseline="-25000" dirty="0" smtClean="0">
                <a:latin typeface="+mj-lt"/>
              </a:rPr>
              <a:t>2</a:t>
            </a:r>
            <a:r>
              <a:rPr lang="hu-HU" sz="1400" dirty="0" smtClean="0">
                <a:latin typeface="+mj-lt"/>
              </a:rPr>
              <a:t> molecules is about 0.3 nm so for example </a:t>
            </a:r>
            <a:r>
              <a:rPr lang="hu-HU" sz="1400" dirty="0" smtClean="0">
                <a:solidFill>
                  <a:srgbClr val="0070C0"/>
                </a:solidFill>
                <a:latin typeface="+mj-lt"/>
              </a:rPr>
              <a:t>a 1.2 nm SiO</a:t>
            </a:r>
            <a:r>
              <a:rPr lang="hu-HU" sz="1400" baseline="-25000" dirty="0" smtClean="0">
                <a:solidFill>
                  <a:srgbClr val="0070C0"/>
                </a:solidFill>
                <a:latin typeface="+mj-lt"/>
              </a:rPr>
              <a:t>2</a:t>
            </a:r>
          </a:p>
          <a:p>
            <a:pPr>
              <a:spcAft>
                <a:spcPts val="600"/>
              </a:spcAft>
            </a:pPr>
            <a:r>
              <a:rPr lang="hu-HU" sz="1400" dirty="0" smtClean="0">
                <a:solidFill>
                  <a:srgbClr val="0070C0"/>
                </a:solidFill>
                <a:latin typeface="+mj-lt"/>
              </a:rPr>
              <a:t>  layer is only about 4 SiO</a:t>
            </a:r>
            <a:r>
              <a:rPr lang="hu-HU" sz="1400" baseline="-25000" dirty="0" smtClean="0">
                <a:solidFill>
                  <a:srgbClr val="0070C0"/>
                </a:solidFill>
                <a:latin typeface="+mj-lt"/>
              </a:rPr>
              <a:t>2</a:t>
            </a:r>
            <a:r>
              <a:rPr lang="hu-HU" sz="1400" dirty="0" smtClean="0">
                <a:solidFill>
                  <a:srgbClr val="0070C0"/>
                </a:solidFill>
                <a:latin typeface="+mj-lt"/>
              </a:rPr>
              <a:t> molecules </a:t>
            </a:r>
            <a:r>
              <a:rPr lang="hu-HU" sz="1400" dirty="0" err="1" smtClean="0">
                <a:solidFill>
                  <a:srgbClr val="0070C0"/>
                </a:solidFill>
                <a:latin typeface="+mj-lt"/>
              </a:rPr>
              <a:t>wide</a:t>
            </a:r>
            <a:r>
              <a:rPr lang="hu-HU" sz="1400" dirty="0" smtClean="0">
                <a:latin typeface="+mj-lt"/>
              </a:rPr>
              <a:t> [29].</a:t>
            </a:r>
          </a:p>
          <a:p>
            <a:r>
              <a:rPr lang="hu-HU" sz="1400" dirty="0" smtClean="0">
                <a:latin typeface="+mj-lt"/>
              </a:rPr>
              <a:t>As a consequence, </a:t>
            </a:r>
            <a:r>
              <a:rPr lang="hu-HU" sz="1400" dirty="0" smtClean="0">
                <a:solidFill>
                  <a:srgbClr val="0070C0"/>
                </a:solidFill>
                <a:latin typeface="+mj-lt"/>
              </a:rPr>
              <a:t>while transistor structures were scaled down to the low feature sizes of </a:t>
            </a:r>
          </a:p>
          <a:p>
            <a:r>
              <a:rPr lang="hu-HU" sz="1400" dirty="0" smtClean="0">
                <a:solidFill>
                  <a:srgbClr val="0070C0"/>
                </a:solidFill>
                <a:latin typeface="+mj-lt"/>
              </a:rPr>
              <a:t>  90 or 65 nm the leakage current rose drastically</a:t>
            </a:r>
            <a:r>
              <a:rPr lang="hu-HU" sz="1400" dirty="0" smtClean="0">
                <a:latin typeface="+mj-lt"/>
              </a:rPr>
              <a:t>, as the next figure shows.</a:t>
            </a:r>
            <a:endParaRPr lang="en-US" sz="1400" dirty="0">
              <a:latin typeface="+mj-lt"/>
            </a:endParaRPr>
          </a:p>
        </p:txBody>
      </p:sp>
      <p:sp>
        <p:nvSpPr>
          <p:cNvPr id="12"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(2)</a:t>
            </a:r>
            <a:endParaRPr lang="hu-HU" dirty="0"/>
          </a:p>
        </p:txBody>
      </p:sp>
    </p:spTree>
    <p:extLst>
      <p:ext uri="{BB962C8B-B14F-4D97-AF65-F5344CB8AC3E}">
        <p14:creationId xmlns:p14="http://schemas.microsoft.com/office/powerpoint/2010/main" val="32200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 calcmode="lin" valueType="num">
                                      <p:cBhvr additive="base">
                                        <p:cTn id="1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1268413" y="6364560"/>
            <a:ext cx="69489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hu-HU" altLang="en-US" sz="1400" dirty="0" err="1">
                <a:solidFill>
                  <a:srgbClr val="000000"/>
                </a:solidFill>
                <a:latin typeface="Verdana" pitchFamily="34" charset="0"/>
                <a:cs typeface="Arial" charset="0"/>
              </a:rPr>
              <a:t>Figure</a:t>
            </a:r>
            <a:r>
              <a:rPr lang="hu-HU" altLang="en-US" sz="1400" dirty="0">
                <a:solidFill>
                  <a:srgbClr val="000000"/>
                </a:solidFill>
                <a:latin typeface="Verdana" pitchFamily="34" charset="0"/>
                <a:cs typeface="Arial" charset="0"/>
              </a:rPr>
              <a:t> 3.1.1:</a:t>
            </a:r>
            <a:r>
              <a:rPr lang="en-US" altLang="en-US" sz="1400" dirty="0">
                <a:solidFill>
                  <a:srgbClr val="000000"/>
                </a:solidFill>
                <a:latin typeface="Verdana" pitchFamily="34" charset="0"/>
                <a:cs typeface="Arial" charset="0"/>
              </a:rPr>
              <a:t> </a:t>
            </a:r>
            <a:r>
              <a:rPr lang="en-US" altLang="en-US" sz="1400" dirty="0" err="1">
                <a:solidFill>
                  <a:srgbClr val="000000"/>
                </a:solidFill>
                <a:latin typeface="Verdana" pitchFamily="34" charset="0"/>
                <a:cs typeface="Arial" charset="0"/>
              </a:rPr>
              <a:t>Dy</a:t>
            </a:r>
            <a:r>
              <a:rPr lang="hu-HU" altLang="en-US" sz="1400" dirty="0" err="1">
                <a:solidFill>
                  <a:srgbClr val="000000"/>
                </a:solidFill>
                <a:latin typeface="Verdana" pitchFamily="34" charset="0"/>
                <a:cs typeface="Arial" charset="0"/>
              </a:rPr>
              <a:t>namic</a:t>
            </a:r>
            <a:r>
              <a:rPr lang="hu-HU" altLang="en-US" sz="1400" dirty="0">
                <a:solidFill>
                  <a:srgbClr val="000000"/>
                </a:solidFill>
                <a:latin typeface="Verdana" pitchFamily="34" charset="0"/>
                <a:cs typeface="Arial" charset="0"/>
              </a:rPr>
              <a:t> and </a:t>
            </a:r>
            <a:r>
              <a:rPr lang="hu-HU" altLang="en-US" sz="1400" dirty="0" err="1">
                <a:solidFill>
                  <a:srgbClr val="000000"/>
                </a:solidFill>
                <a:latin typeface="Verdana" pitchFamily="34" charset="0"/>
                <a:cs typeface="Arial" charset="0"/>
              </a:rPr>
              <a:t>static</a:t>
            </a:r>
            <a:r>
              <a:rPr lang="hu-HU" altLang="en-US" sz="1400" dirty="0">
                <a:solidFill>
                  <a:srgbClr val="000000"/>
                </a:solidFill>
                <a:latin typeface="Verdana" pitchFamily="34" charset="0"/>
                <a:cs typeface="Arial" charset="0"/>
              </a:rPr>
              <a:t> </a:t>
            </a:r>
            <a:r>
              <a:rPr lang="hu-HU" altLang="en-US" sz="1400" dirty="0" err="1">
                <a:solidFill>
                  <a:srgbClr val="000000"/>
                </a:solidFill>
                <a:latin typeface="Verdana" pitchFamily="34" charset="0"/>
                <a:cs typeface="Arial" charset="0"/>
              </a:rPr>
              <a:t>power</a:t>
            </a:r>
            <a:r>
              <a:rPr lang="hu-HU" altLang="en-US" sz="1400" dirty="0">
                <a:solidFill>
                  <a:srgbClr val="000000"/>
                </a:solidFill>
                <a:latin typeface="Verdana" pitchFamily="34" charset="0"/>
                <a:cs typeface="Arial" charset="0"/>
              </a:rPr>
              <a:t> </a:t>
            </a:r>
            <a:r>
              <a:rPr lang="hu-HU" altLang="en-US" sz="1400" dirty="0" err="1">
                <a:solidFill>
                  <a:srgbClr val="000000"/>
                </a:solidFill>
                <a:latin typeface="Verdana" pitchFamily="34" charset="0"/>
                <a:cs typeface="Arial" charset="0"/>
              </a:rPr>
              <a:t>dissipation</a:t>
            </a:r>
            <a:r>
              <a:rPr lang="hu-HU" altLang="en-US" sz="1400" dirty="0">
                <a:solidFill>
                  <a:srgbClr val="000000"/>
                </a:solidFill>
                <a:latin typeface="Verdana" pitchFamily="34" charset="0"/>
                <a:cs typeface="Arial" charset="0"/>
              </a:rPr>
              <a:t> </a:t>
            </a:r>
            <a:r>
              <a:rPr lang="en-US" altLang="en-US" sz="1400" dirty="0">
                <a:solidFill>
                  <a:srgbClr val="000000"/>
                </a:solidFill>
                <a:latin typeface="Verdana" pitchFamily="34" charset="0"/>
                <a:cs typeface="Arial" charset="0"/>
              </a:rPr>
              <a:t>trends in chips</a:t>
            </a:r>
            <a:r>
              <a:rPr lang="hu-HU" altLang="en-US" sz="1400" dirty="0">
                <a:solidFill>
                  <a:srgbClr val="000000"/>
                </a:solidFill>
                <a:latin typeface="Verdana" pitchFamily="34" charset="0"/>
                <a:cs typeface="Arial" charset="0"/>
              </a:rPr>
              <a:t> </a:t>
            </a:r>
            <a:r>
              <a:rPr lang="hu-HU" altLang="en-US" sz="1400" dirty="0" smtClean="0">
                <a:solidFill>
                  <a:srgbClr val="000000"/>
                </a:solidFill>
                <a:latin typeface="Verdana" pitchFamily="34" charset="0"/>
                <a:cs typeface="Arial" charset="0"/>
              </a:rPr>
              <a:t>[30]</a:t>
            </a:r>
            <a:endParaRPr lang="hu-HU" altLang="en-US" sz="1400" dirty="0">
              <a:solidFill>
                <a:srgbClr val="000000"/>
              </a:solidFill>
              <a:latin typeface="Verdana" pitchFamily="34" charset="0"/>
              <a:cs typeface="Arial" charset="0"/>
            </a:endParaRPr>
          </a:p>
        </p:txBody>
      </p:sp>
      <p:sp>
        <p:nvSpPr>
          <p:cNvPr id="108549" name="Text Box 6"/>
          <p:cNvSpPr txBox="1">
            <a:spLocks noChangeArrowheads="1"/>
          </p:cNvSpPr>
          <p:nvPr/>
        </p:nvSpPr>
        <p:spPr bwMode="auto">
          <a:xfrm>
            <a:off x="7641499" y="32153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200">
                <a:solidFill>
                  <a:srgbClr val="000000"/>
                </a:solidFill>
                <a:latin typeface="Verdana" pitchFamily="34" charset="0"/>
                <a:cs typeface="Arial" charset="0"/>
              </a:rPr>
              <a:t>Sub-threshold =</a:t>
            </a:r>
          </a:p>
          <a:p>
            <a:pPr eaLnBrk="1" fontAlgn="base" hangingPunct="1">
              <a:spcBef>
                <a:spcPct val="0"/>
              </a:spcBef>
              <a:spcAft>
                <a:spcPct val="0"/>
              </a:spcAft>
              <a:buFontTx/>
              <a:buNone/>
            </a:pPr>
            <a:r>
              <a:rPr lang="en-US" altLang="en-US" sz="1200">
                <a:solidFill>
                  <a:srgbClr val="000000"/>
                </a:solidFill>
                <a:latin typeface="Verdana" pitchFamily="34" charset="0"/>
                <a:cs typeface="Arial" charset="0"/>
              </a:rPr>
              <a:t>Source-Drain</a:t>
            </a:r>
          </a:p>
        </p:txBody>
      </p:sp>
      <p:sp>
        <p:nvSpPr>
          <p:cNvPr id="6" name="TextBox 5"/>
          <p:cNvSpPr txBox="1"/>
          <p:nvPr/>
        </p:nvSpPr>
        <p:spPr>
          <a:xfrm>
            <a:off x="199447" y="636170"/>
            <a:ext cx="5102679" cy="307777"/>
          </a:xfrm>
          <a:prstGeom prst="rect">
            <a:avLst/>
          </a:prstGeom>
          <a:noFill/>
        </p:spPr>
        <p:txBody>
          <a:bodyPr wrap="none" rtlCol="0">
            <a:spAutoFit/>
          </a:bodyPr>
          <a:lstStyle/>
          <a:p>
            <a:pPr>
              <a:spcAft>
                <a:spcPts val="400"/>
              </a:spcAft>
            </a:pPr>
            <a:r>
              <a:rPr lang="en-US" sz="1400" b="1" dirty="0" smtClean="0">
                <a:solidFill>
                  <a:schemeClr val="accent6"/>
                </a:solidFill>
                <a:latin typeface="+mj-lt"/>
              </a:rPr>
              <a:t>The need to introduce new transistor design </a:t>
            </a:r>
            <a:r>
              <a:rPr lang="en-US" sz="1400" dirty="0" smtClean="0">
                <a:latin typeface="+mj-lt"/>
              </a:rPr>
              <a:t>[</a:t>
            </a:r>
            <a:r>
              <a:rPr lang="hu-HU" sz="1400" dirty="0" smtClean="0">
                <a:latin typeface="+mj-lt"/>
              </a:rPr>
              <a:t>30</a:t>
            </a:r>
            <a:r>
              <a:rPr lang="en-US" sz="1400" dirty="0" smtClean="0">
                <a:latin typeface="+mj-lt"/>
              </a:rPr>
              <a:t>]</a:t>
            </a:r>
            <a:endParaRPr lang="en-US" sz="1400" dirty="0">
              <a:latin typeface="+mj-lt"/>
            </a:endParaRPr>
          </a:p>
        </p:txBody>
      </p:sp>
      <p:pic>
        <p:nvPicPr>
          <p:cNvPr id="7" name="Picture 6"/>
          <p:cNvPicPr>
            <a:picLocks noChangeAspect="1"/>
          </p:cNvPicPr>
          <p:nvPr/>
        </p:nvPicPr>
        <p:blipFill>
          <a:blip r:embed="rId2"/>
          <a:stretch>
            <a:fillRect/>
          </a:stretch>
        </p:blipFill>
        <p:spPr>
          <a:xfrm>
            <a:off x="1061610" y="1276150"/>
            <a:ext cx="6367150" cy="4808145"/>
          </a:xfrm>
          <a:prstGeom prst="rect">
            <a:avLst/>
          </a:prstGeom>
        </p:spPr>
      </p:pic>
      <p:sp>
        <p:nvSpPr>
          <p:cNvPr id="9"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(3)</a:t>
            </a:r>
            <a:endParaRPr lang="hu-HU" dirty="0"/>
          </a:p>
        </p:txBody>
      </p:sp>
    </p:spTree>
    <p:extLst>
      <p:ext uri="{BB962C8B-B14F-4D97-AF65-F5344CB8AC3E}">
        <p14:creationId xmlns:p14="http://schemas.microsoft.com/office/powerpoint/2010/main" val="13445297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881" y="3552012"/>
            <a:ext cx="8837676" cy="1272143"/>
          </a:xfrm>
          <a:prstGeom prst="rect">
            <a:avLst/>
          </a:prstGeom>
          <a:noFill/>
        </p:spPr>
        <p:txBody>
          <a:bodyPr wrap="none" rtlCol="0">
            <a:spAutoFit/>
          </a:bodyPr>
          <a:lstStyle/>
          <a:p>
            <a:pPr>
              <a:spcAft>
                <a:spcPts val="200"/>
              </a:spcAft>
            </a:pPr>
            <a:r>
              <a:rPr lang="en-US" sz="1400" dirty="0">
                <a:latin typeface="+mj-lt"/>
              </a:rPr>
              <a:t>Where</a:t>
            </a:r>
          </a:p>
          <a:p>
            <a:pPr>
              <a:spcAft>
                <a:spcPts val="200"/>
              </a:spcAft>
            </a:pPr>
            <a:r>
              <a:rPr lang="en-US" sz="1400" i="1" dirty="0">
                <a:latin typeface="+mj-lt"/>
              </a:rPr>
              <a:t>A</a:t>
            </a:r>
            <a:r>
              <a:rPr lang="en-US" sz="1400" dirty="0">
                <a:latin typeface="+mj-lt"/>
              </a:rPr>
              <a:t> is the capacitor area</a:t>
            </a:r>
          </a:p>
          <a:p>
            <a:pPr>
              <a:spcAft>
                <a:spcPts val="200"/>
              </a:spcAft>
            </a:pPr>
            <a:r>
              <a:rPr lang="en-US" sz="1400" dirty="0">
                <a:latin typeface="+mj-lt"/>
              </a:rPr>
              <a:t>κ is the relative dielectric constant of the </a:t>
            </a:r>
            <a:r>
              <a:rPr lang="en-US" sz="1400" dirty="0" smtClean="0">
                <a:latin typeface="+mj-lt"/>
              </a:rPr>
              <a:t>material</a:t>
            </a:r>
            <a:r>
              <a:rPr lang="hu-HU" sz="1400" dirty="0" smtClean="0">
                <a:latin typeface="+mj-lt"/>
              </a:rPr>
              <a:t> </a:t>
            </a:r>
            <a:r>
              <a:rPr lang="en-US" sz="1400" dirty="0" smtClean="0">
                <a:latin typeface="+mj-lt"/>
              </a:rPr>
              <a:t>(</a:t>
            </a:r>
            <a:r>
              <a:rPr lang="en-US" sz="1400" dirty="0">
                <a:latin typeface="+mj-lt"/>
              </a:rPr>
              <a:t>3.9 for </a:t>
            </a:r>
            <a:r>
              <a:rPr lang="hu-HU" sz="1400" dirty="0" smtClean="0">
                <a:latin typeface="+mj-lt"/>
              </a:rPr>
              <a:t>SiO</a:t>
            </a:r>
            <a:r>
              <a:rPr lang="hu-HU" sz="1400" baseline="-25000" dirty="0" smtClean="0">
                <a:latin typeface="+mj-lt"/>
              </a:rPr>
              <a:t>2</a:t>
            </a:r>
            <a:r>
              <a:rPr lang="hu-HU" sz="1400" dirty="0" smtClean="0">
                <a:latin typeface="+mj-lt"/>
              </a:rPr>
              <a:t> and &gt; 10 for a high k dielectric</a:t>
            </a:r>
            <a:r>
              <a:rPr lang="en-US" sz="1400" dirty="0" smtClean="0">
                <a:latin typeface="+mj-lt"/>
              </a:rPr>
              <a:t>)</a:t>
            </a:r>
            <a:endParaRPr lang="en-US" sz="1400" dirty="0">
              <a:latin typeface="+mj-lt"/>
            </a:endParaRPr>
          </a:p>
          <a:p>
            <a:pPr>
              <a:spcAft>
                <a:spcPts val="200"/>
              </a:spcAft>
            </a:pPr>
            <a:r>
              <a:rPr lang="en-US" sz="1400" dirty="0">
                <a:latin typeface="+mj-lt"/>
              </a:rPr>
              <a:t>ε</a:t>
            </a:r>
            <a:r>
              <a:rPr lang="en-US" sz="1400" baseline="-25000" dirty="0">
                <a:latin typeface="+mj-lt"/>
              </a:rPr>
              <a:t>0</a:t>
            </a:r>
            <a:r>
              <a:rPr lang="en-US" sz="1400" dirty="0">
                <a:latin typeface="+mj-lt"/>
              </a:rPr>
              <a:t> is the permittivity of free space</a:t>
            </a:r>
          </a:p>
          <a:p>
            <a:pPr>
              <a:spcAft>
                <a:spcPts val="200"/>
              </a:spcAft>
            </a:pPr>
            <a:r>
              <a:rPr lang="en-US" sz="1400" i="1" dirty="0">
                <a:latin typeface="+mj-lt"/>
              </a:rPr>
              <a:t>t</a:t>
            </a:r>
            <a:r>
              <a:rPr lang="en-US" sz="1400" dirty="0">
                <a:latin typeface="+mj-lt"/>
              </a:rPr>
              <a:t> is the thickness of the capacitor oxide </a:t>
            </a:r>
            <a:r>
              <a:rPr lang="en-US" sz="1400" dirty="0" smtClean="0">
                <a:latin typeface="+mj-lt"/>
              </a:rPr>
              <a:t>insulator</a:t>
            </a:r>
            <a:endParaRPr lang="en-US" sz="1400" dirty="0">
              <a:latin typeface="+mj-lt"/>
            </a:endParaRPr>
          </a:p>
        </p:txBody>
      </p:sp>
      <p:pic>
        <p:nvPicPr>
          <p:cNvPr id="2054" name="Picture 6" descr="C=\frac{\kappa\varepsilon_{0}A}{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765" y="2413188"/>
            <a:ext cx="1092319" cy="5207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7758" y="981812"/>
            <a:ext cx="8893175" cy="523220"/>
          </a:xfrm>
          <a:prstGeom prst="rect">
            <a:avLst/>
          </a:prstGeom>
          <a:noFill/>
        </p:spPr>
        <p:txBody>
          <a:bodyPr wrap="square" rtlCol="0">
            <a:spAutoFit/>
          </a:bodyPr>
          <a:lstStyle/>
          <a:p>
            <a:r>
              <a:rPr lang="en-US" sz="1400" dirty="0">
                <a:latin typeface="+mj-lt"/>
              </a:rPr>
              <a:t>The gate oxide </a:t>
            </a:r>
            <a:r>
              <a:rPr lang="hu-HU" sz="1400" dirty="0" smtClean="0">
                <a:latin typeface="+mj-lt"/>
              </a:rPr>
              <a:t>layer </a:t>
            </a:r>
            <a:r>
              <a:rPr lang="en-US" sz="1400" dirty="0" smtClean="0">
                <a:latin typeface="+mj-lt"/>
              </a:rPr>
              <a:t>in </a:t>
            </a:r>
            <a:r>
              <a:rPr lang="en-US" sz="1400" dirty="0">
                <a:latin typeface="+mj-lt"/>
              </a:rPr>
              <a:t>a MOSFET can be modeled as a parallel plate capacitor</a:t>
            </a:r>
            <a:r>
              <a:rPr lang="en-US" sz="1400" dirty="0" smtClean="0">
                <a:latin typeface="+mj-lt"/>
              </a:rPr>
              <a:t>.</a:t>
            </a:r>
            <a:endParaRPr lang="hu-HU" sz="1400" dirty="0" smtClean="0">
              <a:latin typeface="+mj-lt"/>
            </a:endParaRPr>
          </a:p>
          <a:p>
            <a:r>
              <a:rPr lang="hu-HU" sz="1400" dirty="0" smtClean="0">
                <a:latin typeface="+mj-lt"/>
              </a:rPr>
              <a:t>T</a:t>
            </a:r>
            <a:r>
              <a:rPr lang="en-US" sz="1400" dirty="0" smtClean="0">
                <a:latin typeface="+mj-lt"/>
              </a:rPr>
              <a:t>he </a:t>
            </a:r>
            <a:r>
              <a:rPr lang="en-US" sz="1400" dirty="0">
                <a:latin typeface="+mj-lt"/>
              </a:rPr>
              <a:t>capacitance </a:t>
            </a:r>
            <a:r>
              <a:rPr lang="en-US" sz="1400" i="1" dirty="0">
                <a:latin typeface="+mj-lt"/>
              </a:rPr>
              <a:t>C</a:t>
            </a:r>
            <a:r>
              <a:rPr lang="en-US" sz="1400" dirty="0">
                <a:latin typeface="+mj-lt"/>
              </a:rPr>
              <a:t> of this parallel plate capacitor is given by</a:t>
            </a:r>
          </a:p>
        </p:txBody>
      </p:sp>
      <p:grpSp>
        <p:nvGrpSpPr>
          <p:cNvPr id="15" name="Group 14"/>
          <p:cNvGrpSpPr/>
          <p:nvPr/>
        </p:nvGrpSpPr>
        <p:grpSpPr>
          <a:xfrm>
            <a:off x="4617005" y="1859762"/>
            <a:ext cx="1705916" cy="1704253"/>
            <a:chOff x="6342244" y="1184687"/>
            <a:chExt cx="1705916" cy="1704253"/>
          </a:xfrm>
        </p:grpSpPr>
        <p:pic>
          <p:nvPicPr>
            <p:cNvPr id="13" name="Picture 12"/>
            <p:cNvPicPr>
              <a:picLocks noChangeAspect="1"/>
            </p:cNvPicPr>
            <p:nvPr/>
          </p:nvPicPr>
          <p:blipFill rotWithShape="1">
            <a:blip r:embed="rId3"/>
            <a:srcRect r="55379" b="23862"/>
            <a:stretch/>
          </p:blipFill>
          <p:spPr>
            <a:xfrm>
              <a:off x="6343870" y="1184687"/>
              <a:ext cx="1704290" cy="1704253"/>
            </a:xfrm>
            <a:prstGeom prst="rect">
              <a:avLst/>
            </a:prstGeom>
          </p:spPr>
        </p:pic>
        <p:cxnSp>
          <p:nvCxnSpPr>
            <p:cNvPr id="10" name="Straight Connector 9"/>
            <p:cNvCxnSpPr/>
            <p:nvPr/>
          </p:nvCxnSpPr>
          <p:spPr bwMode="auto">
            <a:xfrm>
              <a:off x="6343870" y="1783062"/>
              <a:ext cx="1558500" cy="0"/>
            </a:xfrm>
            <a:prstGeom prst="line">
              <a:avLst/>
            </a:prstGeom>
            <a:noFill/>
            <a:ln w="381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6354601" y="2141526"/>
              <a:ext cx="1558500" cy="0"/>
            </a:xfrm>
            <a:prstGeom prst="line">
              <a:avLst/>
            </a:prstGeom>
            <a:noFill/>
            <a:ln w="38100" cap="flat" cmpd="sng" algn="ctr">
              <a:solidFill>
                <a:schemeClr val="tx1"/>
              </a:solidFill>
              <a:prstDash val="solid"/>
              <a:round/>
              <a:headEnd type="none" w="med" len="med"/>
              <a:tailEnd type="none" w="med" len="med"/>
            </a:ln>
            <a:effectLst/>
          </p:spPr>
        </p:cxnSp>
        <p:sp>
          <p:nvSpPr>
            <p:cNvPr id="14" name="Rectangle 13"/>
            <p:cNvSpPr/>
            <p:nvPr/>
          </p:nvSpPr>
          <p:spPr bwMode="auto">
            <a:xfrm>
              <a:off x="6342244" y="1777216"/>
              <a:ext cx="1566000" cy="396000"/>
            </a:xfrm>
            <a:prstGeom prst="rect">
              <a:avLst/>
            </a:prstGeom>
            <a:solidFill>
              <a:schemeClr val="bg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Verdana" pitchFamily="34" charset="0"/>
              </a:endParaRPr>
            </a:p>
          </p:txBody>
        </p:sp>
        <p:sp>
          <p:nvSpPr>
            <p:cNvPr id="20" name="TextBox 19"/>
            <p:cNvSpPr txBox="1"/>
            <p:nvPr/>
          </p:nvSpPr>
          <p:spPr>
            <a:xfrm>
              <a:off x="6777245" y="1853825"/>
              <a:ext cx="891591" cy="246221"/>
            </a:xfrm>
            <a:prstGeom prst="rect">
              <a:avLst/>
            </a:prstGeom>
            <a:noFill/>
          </p:spPr>
          <p:txBody>
            <a:bodyPr wrap="none" rtlCol="0">
              <a:spAutoFit/>
            </a:bodyPr>
            <a:lstStyle/>
            <a:p>
              <a:r>
                <a:rPr lang="hu-HU" sz="1000" b="1" dirty="0" smtClean="0">
                  <a:solidFill>
                    <a:schemeClr val="bg1"/>
                  </a:solidFill>
                </a:rPr>
                <a:t>1.2 nm SiO</a:t>
              </a:r>
              <a:r>
                <a:rPr lang="hu-HU" sz="1000" b="1" baseline="-25000" dirty="0" smtClean="0">
                  <a:solidFill>
                    <a:schemeClr val="bg1"/>
                  </a:solidFill>
                </a:rPr>
                <a:t>2</a:t>
              </a:r>
              <a:endParaRPr lang="en-US" sz="1000" b="1" baseline="-25000" dirty="0">
                <a:solidFill>
                  <a:schemeClr val="bg1"/>
                </a:solidFill>
              </a:endParaRPr>
            </a:p>
          </p:txBody>
        </p:sp>
      </p:grpSp>
      <p:sp>
        <p:nvSpPr>
          <p:cNvPr id="3" name="TextBox 2"/>
          <p:cNvSpPr txBox="1"/>
          <p:nvPr/>
        </p:nvSpPr>
        <p:spPr>
          <a:xfrm>
            <a:off x="185740" y="643226"/>
            <a:ext cx="3942105" cy="307777"/>
          </a:xfrm>
          <a:prstGeom prst="rect">
            <a:avLst/>
          </a:prstGeom>
          <a:noFill/>
        </p:spPr>
        <p:txBody>
          <a:bodyPr wrap="none" rtlCol="0">
            <a:spAutoFit/>
          </a:bodyPr>
          <a:lstStyle/>
          <a:p>
            <a:r>
              <a:rPr lang="hu-HU" sz="1400" b="1" dirty="0" smtClean="0">
                <a:solidFill>
                  <a:schemeClr val="accent6"/>
                </a:solidFill>
                <a:latin typeface="+mj-lt"/>
              </a:rPr>
              <a:t>Principle of the HKMG </a:t>
            </a:r>
            <a:r>
              <a:rPr lang="hu-HU" sz="1400" b="1" dirty="0" err="1" smtClean="0">
                <a:solidFill>
                  <a:schemeClr val="accent6"/>
                </a:solidFill>
                <a:latin typeface="+mj-lt"/>
              </a:rPr>
              <a:t>transistor</a:t>
            </a:r>
            <a:r>
              <a:rPr lang="hu-HU" sz="1400" b="1" dirty="0" smtClean="0">
                <a:solidFill>
                  <a:schemeClr val="accent6"/>
                </a:solidFill>
                <a:latin typeface="+mj-lt"/>
              </a:rPr>
              <a:t> </a:t>
            </a:r>
            <a:r>
              <a:rPr lang="hu-HU" sz="1400" dirty="0" smtClean="0">
                <a:latin typeface="+mj-lt"/>
              </a:rPr>
              <a:t>[28]</a:t>
            </a:r>
            <a:endParaRPr lang="en-US" sz="1400" dirty="0">
              <a:latin typeface="+mj-lt"/>
            </a:endParaRPr>
          </a:p>
        </p:txBody>
      </p:sp>
      <p:sp>
        <p:nvSpPr>
          <p:cNvPr id="17"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(4)</a:t>
            </a:r>
            <a:endParaRPr lang="hu-HU" dirty="0"/>
          </a:p>
        </p:txBody>
      </p:sp>
    </p:spTree>
    <p:extLst>
      <p:ext uri="{BB962C8B-B14F-4D97-AF65-F5344CB8AC3E}">
        <p14:creationId xmlns:p14="http://schemas.microsoft.com/office/powerpoint/2010/main" val="325559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500" fill="hold"/>
                                        <p:tgtEl>
                                          <p:spTgt spid="2054"/>
                                        </p:tgtEl>
                                        <p:attrNameLst>
                                          <p:attrName>ppt_x</p:attrName>
                                        </p:attrNameLst>
                                      </p:cBhvr>
                                      <p:tavLst>
                                        <p:tav tm="0">
                                          <p:val>
                                            <p:strVal val="#ppt_x"/>
                                          </p:val>
                                        </p:tav>
                                        <p:tav tm="100000">
                                          <p:val>
                                            <p:strVal val="#ppt_x"/>
                                          </p:val>
                                        </p:tav>
                                      </p:tavLst>
                                    </p:anim>
                                    <p:anim calcmode="lin" valueType="num">
                                      <p:cBhvr additive="base">
                                        <p:cTn id="12" dur="500" fill="hold"/>
                                        <p:tgtEl>
                                          <p:spTgt spid="205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4815" y="1763815"/>
            <a:ext cx="5068521" cy="2970330"/>
          </a:xfrm>
          <a:prstGeom prst="rect">
            <a:avLst/>
          </a:prstGeom>
        </p:spPr>
      </p:pic>
      <p:sp>
        <p:nvSpPr>
          <p:cNvPr id="4" name="TextBox 3"/>
          <p:cNvSpPr txBox="1"/>
          <p:nvPr/>
        </p:nvSpPr>
        <p:spPr>
          <a:xfrm>
            <a:off x="183964" y="1043735"/>
            <a:ext cx="8965916" cy="523220"/>
          </a:xfrm>
          <a:prstGeom prst="rect">
            <a:avLst/>
          </a:prstGeom>
          <a:noFill/>
        </p:spPr>
        <p:txBody>
          <a:bodyPr wrap="none" rtlCol="0">
            <a:spAutoFit/>
          </a:bodyPr>
          <a:lstStyle/>
          <a:p>
            <a:r>
              <a:rPr lang="hu-HU" sz="1400" dirty="0" smtClean="0">
                <a:latin typeface="+mj-lt"/>
              </a:rPr>
              <a:t>The thin SiO</a:t>
            </a:r>
            <a:r>
              <a:rPr lang="hu-HU" sz="1400" baseline="-25000" dirty="0" smtClean="0">
                <a:latin typeface="+mj-lt"/>
              </a:rPr>
              <a:t>2</a:t>
            </a:r>
            <a:r>
              <a:rPr lang="hu-HU" sz="1400" dirty="0" smtClean="0">
                <a:latin typeface="+mj-lt"/>
              </a:rPr>
              <a:t> insulator layer can be replaced by a </a:t>
            </a:r>
            <a:r>
              <a:rPr lang="hu-HU" sz="1400" dirty="0" smtClean="0">
                <a:solidFill>
                  <a:srgbClr val="0070C0"/>
                </a:solidFill>
                <a:latin typeface="+mj-lt"/>
              </a:rPr>
              <a:t>wider high-k dielectric </a:t>
            </a:r>
            <a:r>
              <a:rPr lang="hu-HU" sz="1400" dirty="0" smtClean="0">
                <a:latin typeface="+mj-lt"/>
              </a:rPr>
              <a:t>that provides the same</a:t>
            </a:r>
          </a:p>
          <a:p>
            <a:r>
              <a:rPr lang="hu-HU" sz="1400" dirty="0">
                <a:latin typeface="+mj-lt"/>
              </a:rPr>
              <a:t> </a:t>
            </a:r>
            <a:r>
              <a:rPr lang="hu-HU" sz="1400" dirty="0" smtClean="0">
                <a:latin typeface="+mj-lt"/>
              </a:rPr>
              <a:t> or higher capacitance, as shown below.</a:t>
            </a:r>
            <a:endParaRPr lang="en-US" sz="1400" dirty="0">
              <a:latin typeface="+mj-lt"/>
            </a:endParaRPr>
          </a:p>
        </p:txBody>
      </p:sp>
      <p:sp>
        <p:nvSpPr>
          <p:cNvPr id="5" name="TextBox 4"/>
          <p:cNvSpPr txBox="1"/>
          <p:nvPr/>
        </p:nvSpPr>
        <p:spPr>
          <a:xfrm>
            <a:off x="199610" y="5004175"/>
            <a:ext cx="8400313" cy="523220"/>
          </a:xfrm>
          <a:prstGeom prst="rect">
            <a:avLst/>
          </a:prstGeom>
          <a:noFill/>
        </p:spPr>
        <p:txBody>
          <a:bodyPr wrap="none" rtlCol="0">
            <a:spAutoFit/>
          </a:bodyPr>
          <a:lstStyle/>
          <a:p>
            <a:r>
              <a:rPr lang="hu-HU" sz="1400" dirty="0" smtClean="0">
                <a:latin typeface="+mj-lt"/>
              </a:rPr>
              <a:t>The wider high-k insulator layer results in </a:t>
            </a:r>
            <a:r>
              <a:rPr lang="hu-HU" sz="1400" dirty="0" smtClean="0">
                <a:solidFill>
                  <a:srgbClr val="0070C0"/>
                </a:solidFill>
                <a:latin typeface="+mj-lt"/>
              </a:rPr>
              <a:t>considerable less leakage current</a:t>
            </a:r>
            <a:r>
              <a:rPr lang="hu-HU" sz="1400" dirty="0" smtClean="0">
                <a:latin typeface="+mj-lt"/>
              </a:rPr>
              <a:t>, as the Figure </a:t>
            </a:r>
          </a:p>
          <a:p>
            <a:r>
              <a:rPr lang="hu-HU" sz="1400" dirty="0">
                <a:latin typeface="+mj-lt"/>
              </a:rPr>
              <a:t> </a:t>
            </a:r>
            <a:r>
              <a:rPr lang="hu-HU" sz="1400" dirty="0" smtClean="0">
                <a:latin typeface="+mj-lt"/>
              </a:rPr>
              <a:t> indicates.</a:t>
            </a:r>
            <a:endParaRPr lang="en-US" sz="1400" dirty="0">
              <a:latin typeface="+mj-lt"/>
            </a:endParaRPr>
          </a:p>
        </p:txBody>
      </p:sp>
      <p:sp>
        <p:nvSpPr>
          <p:cNvPr id="6" name="Right Arrow 5"/>
          <p:cNvSpPr/>
          <p:nvPr/>
        </p:nvSpPr>
        <p:spPr bwMode="auto">
          <a:xfrm>
            <a:off x="4121950" y="2867480"/>
            <a:ext cx="225025" cy="13501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7" name="TextBox 6"/>
          <p:cNvSpPr txBox="1"/>
          <p:nvPr/>
        </p:nvSpPr>
        <p:spPr>
          <a:xfrm>
            <a:off x="189247" y="638601"/>
            <a:ext cx="4879862" cy="307777"/>
          </a:xfrm>
          <a:prstGeom prst="rect">
            <a:avLst/>
          </a:prstGeom>
          <a:noFill/>
        </p:spPr>
        <p:txBody>
          <a:bodyPr wrap="none" rtlCol="0">
            <a:spAutoFit/>
          </a:bodyPr>
          <a:lstStyle/>
          <a:p>
            <a:r>
              <a:rPr lang="hu-HU" sz="1400" b="1" dirty="0" smtClean="0">
                <a:solidFill>
                  <a:schemeClr val="accent6"/>
                </a:solidFill>
                <a:latin typeface="+mj-lt"/>
              </a:rPr>
              <a:t>Principle of reducing the leakage </a:t>
            </a:r>
            <a:r>
              <a:rPr lang="hu-HU" sz="1400" b="1" dirty="0" err="1" smtClean="0">
                <a:solidFill>
                  <a:schemeClr val="accent6"/>
                </a:solidFill>
                <a:latin typeface="+mj-lt"/>
              </a:rPr>
              <a:t>current</a:t>
            </a:r>
            <a:r>
              <a:rPr lang="hu-HU" sz="1400" b="1" dirty="0" smtClean="0">
                <a:solidFill>
                  <a:schemeClr val="accent6"/>
                </a:solidFill>
                <a:latin typeface="+mj-lt"/>
              </a:rPr>
              <a:t> </a:t>
            </a:r>
            <a:r>
              <a:rPr lang="hu-HU" sz="1400" dirty="0" smtClean="0">
                <a:latin typeface="+mj-lt"/>
              </a:rPr>
              <a:t>[28] </a:t>
            </a:r>
            <a:endParaRPr lang="en-US" sz="1400" dirty="0">
              <a:latin typeface="+mj-lt"/>
            </a:endParaRPr>
          </a:p>
        </p:txBody>
      </p:sp>
      <p:sp>
        <p:nvSpPr>
          <p:cNvPr id="9"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(5)</a:t>
            </a:r>
            <a:endParaRPr lang="hu-HU" dirty="0"/>
          </a:p>
        </p:txBody>
      </p:sp>
    </p:spTree>
    <p:extLst>
      <p:ext uri="{BB962C8B-B14F-4D97-AF65-F5344CB8AC3E}">
        <p14:creationId xmlns:p14="http://schemas.microsoft.com/office/powerpoint/2010/main" val="25011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3974" y="1290430"/>
            <a:ext cx="8811506" cy="4185465"/>
          </a:xfrm>
          <a:prstGeom prst="rect">
            <a:avLst/>
          </a:prstGeom>
        </p:spPr>
      </p:pic>
      <p:sp>
        <p:nvSpPr>
          <p:cNvPr id="6" name="TextBox 5"/>
          <p:cNvSpPr txBox="1"/>
          <p:nvPr/>
        </p:nvSpPr>
        <p:spPr>
          <a:xfrm>
            <a:off x="186900" y="644834"/>
            <a:ext cx="5899372" cy="307777"/>
          </a:xfrm>
          <a:prstGeom prst="rect">
            <a:avLst/>
          </a:prstGeom>
          <a:noFill/>
        </p:spPr>
        <p:txBody>
          <a:bodyPr wrap="none" rtlCol="0">
            <a:spAutoFit/>
          </a:bodyPr>
          <a:lstStyle/>
          <a:p>
            <a:r>
              <a:rPr lang="hu-HU" sz="1400" b="1" dirty="0" smtClean="0">
                <a:solidFill>
                  <a:schemeClr val="accent6"/>
                </a:solidFill>
              </a:rPr>
              <a:t>Historic distribution of wafer sizes actually </a:t>
            </a:r>
            <a:r>
              <a:rPr lang="hu-HU" sz="1400" b="1" dirty="0" err="1" smtClean="0">
                <a:solidFill>
                  <a:schemeClr val="accent6"/>
                </a:solidFill>
              </a:rPr>
              <a:t>produced</a:t>
            </a:r>
            <a:r>
              <a:rPr lang="hu-HU" sz="1400" b="1" dirty="0" smtClean="0">
                <a:solidFill>
                  <a:schemeClr val="accent6"/>
                </a:solidFill>
              </a:rPr>
              <a:t> </a:t>
            </a:r>
            <a:r>
              <a:rPr lang="hu-HU" sz="1400" dirty="0" smtClean="0"/>
              <a:t>[4]</a:t>
            </a:r>
            <a:endParaRPr lang="en-US" sz="1400" dirty="0"/>
          </a:p>
        </p:txBody>
      </p:sp>
      <p:sp>
        <p:nvSpPr>
          <p:cNvPr id="7"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(5)</a:t>
            </a:r>
            <a:endParaRPr lang="en-US" altLang="en-US" dirty="0" smtClean="0"/>
          </a:p>
        </p:txBody>
      </p:sp>
    </p:spTree>
    <p:extLst>
      <p:ext uri="{BB962C8B-B14F-4D97-AF65-F5344CB8AC3E}">
        <p14:creationId xmlns:p14="http://schemas.microsoft.com/office/powerpoint/2010/main" val="37259444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4"/>
          <p:cNvPicPr>
            <a:picLocks noChangeAspect="1" noChangeArrowheads="1"/>
          </p:cNvPicPr>
          <p:nvPr/>
        </p:nvPicPr>
        <p:blipFill>
          <a:blip r:embed="rId2">
            <a:extLst>
              <a:ext uri="{28A0092B-C50C-407E-A947-70E740481C1C}">
                <a14:useLocalDpi xmlns:a14="http://schemas.microsoft.com/office/drawing/2010/main" val="0"/>
              </a:ext>
            </a:extLst>
          </a:blip>
          <a:srcRect t="14824" b="16116"/>
          <a:stretch>
            <a:fillRect/>
          </a:stretch>
        </p:blipFill>
        <p:spPr bwMode="auto">
          <a:xfrm>
            <a:off x="341530" y="1272913"/>
            <a:ext cx="6962775" cy="311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7837" y="645695"/>
            <a:ext cx="6236003" cy="307777"/>
          </a:xfrm>
          <a:prstGeom prst="rect">
            <a:avLst/>
          </a:prstGeom>
          <a:noFill/>
        </p:spPr>
        <p:txBody>
          <a:bodyPr wrap="none" rtlCol="0">
            <a:spAutoFit/>
          </a:bodyPr>
          <a:lstStyle/>
          <a:p>
            <a:r>
              <a:rPr lang="en-US" sz="1400" b="1" dirty="0" smtClean="0">
                <a:solidFill>
                  <a:schemeClr val="accent6"/>
                </a:solidFill>
                <a:latin typeface="+mj-lt"/>
              </a:rPr>
              <a:t>Structure of the </a:t>
            </a:r>
            <a:r>
              <a:rPr lang="hu-HU" sz="1400" b="1" dirty="0" smtClean="0">
                <a:solidFill>
                  <a:schemeClr val="accent6"/>
                </a:solidFill>
                <a:latin typeface="+mj-lt"/>
              </a:rPr>
              <a:t>HKMG (H</a:t>
            </a:r>
            <a:r>
              <a:rPr lang="en-US" sz="1400" b="1" dirty="0" err="1" smtClean="0">
                <a:solidFill>
                  <a:schemeClr val="accent6"/>
                </a:solidFill>
                <a:latin typeface="+mj-lt"/>
              </a:rPr>
              <a:t>igh</a:t>
            </a:r>
            <a:r>
              <a:rPr lang="en-US" sz="1400" b="1" dirty="0" smtClean="0">
                <a:solidFill>
                  <a:schemeClr val="accent6"/>
                </a:solidFill>
                <a:latin typeface="+mj-lt"/>
              </a:rPr>
              <a:t>-k + </a:t>
            </a:r>
            <a:r>
              <a:rPr lang="hu-HU" sz="1400" b="1" dirty="0" smtClean="0">
                <a:solidFill>
                  <a:schemeClr val="accent6"/>
                </a:solidFill>
                <a:latin typeface="+mj-lt"/>
              </a:rPr>
              <a:t>M</a:t>
            </a:r>
            <a:r>
              <a:rPr lang="en-US" sz="1400" b="1" dirty="0" err="1" smtClean="0">
                <a:solidFill>
                  <a:schemeClr val="accent6"/>
                </a:solidFill>
                <a:latin typeface="+mj-lt"/>
              </a:rPr>
              <a:t>etal</a:t>
            </a:r>
            <a:r>
              <a:rPr lang="en-US" sz="1400" b="1" dirty="0" smtClean="0">
                <a:solidFill>
                  <a:schemeClr val="accent6"/>
                </a:solidFill>
                <a:latin typeface="+mj-lt"/>
              </a:rPr>
              <a:t> </a:t>
            </a:r>
            <a:r>
              <a:rPr lang="hu-HU" sz="1400" b="1" dirty="0" smtClean="0">
                <a:solidFill>
                  <a:schemeClr val="accent6"/>
                </a:solidFill>
                <a:latin typeface="+mj-lt"/>
              </a:rPr>
              <a:t>G</a:t>
            </a:r>
            <a:r>
              <a:rPr lang="en-US" sz="1400" b="1" dirty="0" smtClean="0">
                <a:solidFill>
                  <a:schemeClr val="accent6"/>
                </a:solidFill>
                <a:latin typeface="+mj-lt"/>
              </a:rPr>
              <a:t>ate</a:t>
            </a:r>
            <a:r>
              <a:rPr lang="hu-HU" sz="1400" b="1" dirty="0" smtClean="0">
                <a:solidFill>
                  <a:schemeClr val="accent6"/>
                </a:solidFill>
                <a:latin typeface="+mj-lt"/>
              </a:rPr>
              <a:t>)</a:t>
            </a:r>
            <a:r>
              <a:rPr lang="en-US" sz="1400" b="1" dirty="0" smtClean="0">
                <a:solidFill>
                  <a:schemeClr val="accent6"/>
                </a:solidFill>
                <a:latin typeface="+mj-lt"/>
              </a:rPr>
              <a:t> transistor </a:t>
            </a:r>
            <a:r>
              <a:rPr lang="en-US" sz="1400" dirty="0" smtClean="0">
                <a:latin typeface="+mj-lt"/>
              </a:rPr>
              <a:t>[</a:t>
            </a:r>
            <a:r>
              <a:rPr lang="hu-HU" sz="1400" dirty="0" smtClean="0">
                <a:latin typeface="+mj-lt"/>
              </a:rPr>
              <a:t>31</a:t>
            </a:r>
            <a:r>
              <a:rPr lang="en-US" sz="1400" dirty="0" smtClean="0">
                <a:latin typeface="+mj-lt"/>
              </a:rPr>
              <a:t>]</a:t>
            </a:r>
            <a:endParaRPr lang="en-US" sz="1400" dirty="0">
              <a:latin typeface="+mj-lt"/>
            </a:endParaRPr>
          </a:p>
        </p:txBody>
      </p:sp>
      <p:sp>
        <p:nvSpPr>
          <p:cNvPr id="7"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(6)</a:t>
            </a:r>
            <a:endParaRPr lang="hu-HU" dirty="0"/>
          </a:p>
        </p:txBody>
      </p:sp>
    </p:spTree>
    <p:extLst>
      <p:ext uri="{BB962C8B-B14F-4D97-AF65-F5344CB8AC3E}">
        <p14:creationId xmlns:p14="http://schemas.microsoft.com/office/powerpoint/2010/main" val="10531512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5"/>
          <p:cNvPicPr>
            <a:picLocks noChangeAspect="1" noChangeArrowheads="1"/>
          </p:cNvPicPr>
          <p:nvPr/>
        </p:nvPicPr>
        <p:blipFill>
          <a:blip r:embed="rId2">
            <a:extLst>
              <a:ext uri="{28A0092B-C50C-407E-A947-70E740481C1C}">
                <a14:useLocalDpi xmlns:a14="http://schemas.microsoft.com/office/drawing/2010/main" val="0"/>
              </a:ext>
            </a:extLst>
          </a:blip>
          <a:srcRect l="50009" t="32195" b="11629"/>
          <a:stretch>
            <a:fillRect/>
          </a:stretch>
        </p:blipFill>
        <p:spPr bwMode="auto">
          <a:xfrm>
            <a:off x="4893168" y="1751282"/>
            <a:ext cx="42243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6"/>
          <p:cNvPicPr>
            <a:picLocks noChangeAspect="1" noChangeArrowheads="1"/>
          </p:cNvPicPr>
          <p:nvPr/>
        </p:nvPicPr>
        <p:blipFill>
          <a:blip r:embed="rId2">
            <a:extLst>
              <a:ext uri="{28A0092B-C50C-407E-A947-70E740481C1C}">
                <a14:useLocalDpi xmlns:a14="http://schemas.microsoft.com/office/drawing/2010/main" val="0"/>
              </a:ext>
            </a:extLst>
          </a:blip>
          <a:srcRect l="55983" t="17123" r="27841" b="70554"/>
          <a:stretch>
            <a:fillRect/>
          </a:stretch>
        </p:blipFill>
        <p:spPr bwMode="auto">
          <a:xfrm>
            <a:off x="5365750" y="1133745"/>
            <a:ext cx="11509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7"/>
          <p:cNvPicPr>
            <a:picLocks noChangeAspect="1" noChangeArrowheads="1"/>
          </p:cNvPicPr>
          <p:nvPr/>
        </p:nvPicPr>
        <p:blipFill>
          <a:blip r:embed="rId2">
            <a:extLst>
              <a:ext uri="{28A0092B-C50C-407E-A947-70E740481C1C}">
                <a14:useLocalDpi xmlns:a14="http://schemas.microsoft.com/office/drawing/2010/main" val="0"/>
              </a:ext>
            </a:extLst>
          </a:blip>
          <a:srcRect l="3137" t="23981" r="52545" b="28058"/>
          <a:stretch>
            <a:fillRect/>
          </a:stretch>
        </p:blipFill>
        <p:spPr bwMode="auto">
          <a:xfrm>
            <a:off x="611188" y="1223755"/>
            <a:ext cx="37449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87069" y="636423"/>
            <a:ext cx="3541354" cy="307777"/>
          </a:xfrm>
          <a:prstGeom prst="rect">
            <a:avLst/>
          </a:prstGeom>
          <a:noFill/>
        </p:spPr>
        <p:txBody>
          <a:bodyPr wrap="none" rtlCol="0">
            <a:spAutoFit/>
          </a:bodyPr>
          <a:lstStyle/>
          <a:p>
            <a:r>
              <a:rPr lang="en-US" sz="1400" b="1" dirty="0" smtClean="0">
                <a:solidFill>
                  <a:schemeClr val="accent6"/>
                </a:solidFill>
                <a:latin typeface="+mj-lt"/>
              </a:rPr>
              <a:t>Benefits of </a:t>
            </a:r>
            <a:r>
              <a:rPr lang="hu-HU" sz="1400" b="1" dirty="0" smtClean="0">
                <a:solidFill>
                  <a:schemeClr val="accent6"/>
                </a:solidFill>
                <a:latin typeface="+mj-lt"/>
              </a:rPr>
              <a:t>HKMG</a:t>
            </a:r>
            <a:r>
              <a:rPr lang="en-US" sz="1400" b="1" dirty="0" smtClean="0">
                <a:solidFill>
                  <a:schemeClr val="accent6"/>
                </a:solidFill>
                <a:latin typeface="+mj-lt"/>
              </a:rPr>
              <a:t> transistors </a:t>
            </a:r>
            <a:r>
              <a:rPr lang="en-US" sz="1400" dirty="0" smtClean="0">
                <a:latin typeface="+mj-lt"/>
              </a:rPr>
              <a:t>[</a:t>
            </a:r>
            <a:r>
              <a:rPr lang="hu-HU" sz="1400" dirty="0" smtClean="0">
                <a:latin typeface="+mj-lt"/>
              </a:rPr>
              <a:t>31</a:t>
            </a:r>
            <a:r>
              <a:rPr lang="en-US" sz="1400" dirty="0" smtClean="0">
                <a:latin typeface="+mj-lt"/>
              </a:rPr>
              <a:t>]</a:t>
            </a:r>
            <a:endParaRPr lang="en-US" sz="1400" dirty="0">
              <a:latin typeface="+mj-lt"/>
            </a:endParaRPr>
          </a:p>
        </p:txBody>
      </p:sp>
      <p:sp>
        <p:nvSpPr>
          <p:cNvPr id="2" name="Rounded Rectangle 1"/>
          <p:cNvSpPr/>
          <p:nvPr/>
        </p:nvSpPr>
        <p:spPr bwMode="auto">
          <a:xfrm>
            <a:off x="386535" y="1088740"/>
            <a:ext cx="3969565" cy="2727402"/>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l="10280" t="8186" r="4163"/>
          <a:stretch>
            <a:fillRect/>
          </a:stretch>
        </p:blipFill>
        <p:spPr bwMode="auto">
          <a:xfrm>
            <a:off x="97401" y="3119657"/>
            <a:ext cx="46815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
          <p:cNvSpPr>
            <a:spLocks noChangeArrowheads="1"/>
          </p:cNvSpPr>
          <p:nvPr/>
        </p:nvSpPr>
        <p:spPr bwMode="auto">
          <a:xfrm>
            <a:off x="142406" y="3114262"/>
            <a:ext cx="4632325" cy="1439863"/>
          </a:xfrm>
          <a:prstGeom prst="rect">
            <a:avLst/>
          </a:prstGeom>
          <a:solidFill>
            <a:srgbClr val="808080">
              <a:alpha val="14902"/>
            </a:srgb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hu-HU" altLang="en-US" sz="1400">
              <a:solidFill>
                <a:srgbClr val="3333CC"/>
              </a:solidFill>
              <a:latin typeface="Verdana" pitchFamily="34" charset="0"/>
              <a:cs typeface="Arial" charset="0"/>
            </a:endParaRPr>
          </a:p>
        </p:txBody>
      </p:sp>
      <p:sp>
        <p:nvSpPr>
          <p:cNvPr id="14"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(7)</a:t>
            </a:r>
            <a:endParaRPr lang="hu-HU" dirty="0"/>
          </a:p>
        </p:txBody>
      </p:sp>
    </p:spTree>
    <p:extLst>
      <p:ext uri="{BB962C8B-B14F-4D97-AF65-F5344CB8AC3E}">
        <p14:creationId xmlns:p14="http://schemas.microsoft.com/office/powerpoint/2010/main" val="31271047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4.5</a:t>
            </a:r>
            <a:r>
              <a:rPr lang="en-US" altLang="en-US" sz="2000" dirty="0" smtClean="0">
                <a:solidFill>
                  <a:srgbClr val="FFFFFF"/>
                </a:solidFill>
                <a:cs typeface="Arial" charset="0"/>
              </a:rPr>
              <a:t> </a:t>
            </a:r>
            <a:r>
              <a:rPr lang="hu-HU" altLang="en-US" sz="2000" dirty="0" smtClean="0">
                <a:solidFill>
                  <a:srgbClr val="FFFFFF"/>
                </a:solidFill>
                <a:cs typeface="Arial" charset="0"/>
              </a:rPr>
              <a:t>FinFET</a:t>
            </a:r>
            <a:r>
              <a:rPr lang="en-US" altLang="en-US" sz="2000" dirty="0" smtClean="0">
                <a:solidFill>
                  <a:srgbClr val="FFFFFF"/>
                </a:solidFill>
                <a:cs typeface="Arial" charset="0"/>
              </a:rPr>
              <a:t> transistor</a:t>
            </a:r>
            <a:r>
              <a:rPr lang="hu-HU" altLang="en-US" sz="2000" dirty="0" smtClean="0">
                <a:solidFill>
                  <a:srgbClr val="FFFFFF"/>
                </a:solidFill>
                <a:cs typeface="Arial" charset="0"/>
              </a:rPr>
              <a:t>s</a:t>
            </a:r>
            <a:endParaRPr lang="en-US" altLang="en-US" sz="2000" dirty="0" smtClean="0">
              <a:solidFill>
                <a:srgbClr val="FFFFFF"/>
              </a:solidFill>
              <a:cs typeface="Arial" charset="0"/>
            </a:endParaRPr>
          </a:p>
        </p:txBody>
      </p:sp>
      <p:grpSp>
        <p:nvGrpSpPr>
          <p:cNvPr id="3" name="Group 13"/>
          <p:cNvGrpSpPr>
            <a:grpSpLocks/>
          </p:cNvGrpSpPr>
          <p:nvPr/>
        </p:nvGrpSpPr>
        <p:grpSpPr bwMode="auto">
          <a:xfrm>
            <a:off x="341530" y="2258870"/>
            <a:ext cx="7921408" cy="504825"/>
            <a:chOff x="476" y="2160"/>
            <a:chExt cx="4626" cy="318"/>
          </a:xfrm>
        </p:grpSpPr>
        <p:sp>
          <p:nvSpPr>
            <p:cNvPr id="4"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2000" dirty="0" smtClean="0">
                  <a:solidFill>
                    <a:srgbClr val="FFFFFF"/>
                  </a:solidFill>
                  <a:latin typeface="Verdana" pitchFamily="34" charset="0"/>
                  <a:cs typeface="Arial" charset="0"/>
                </a:rPr>
                <a:t> 4.5.</a:t>
              </a:r>
              <a:r>
                <a:rPr lang="en-US" altLang="en-US" sz="2000" dirty="0" smtClean="0">
                  <a:solidFill>
                    <a:srgbClr val="FFFFFF"/>
                  </a:solidFill>
                  <a:latin typeface="Verdana" pitchFamily="34" charset="0"/>
                  <a:cs typeface="Arial" charset="0"/>
                </a:rPr>
                <a:t>1</a:t>
              </a:r>
              <a:r>
                <a:rPr lang="hu-HU" altLang="en-US" sz="2000" dirty="0" smtClean="0">
                  <a:solidFill>
                    <a:srgbClr val="FFFFFF"/>
                  </a:solidFill>
                  <a:latin typeface="Verdana" pitchFamily="34" charset="0"/>
                  <a:cs typeface="Arial" charset="0"/>
                </a:rPr>
                <a:t> Introduction to the FinFET transistors</a:t>
              </a:r>
              <a:endParaRPr lang="en-US" altLang="en-US" sz="2000" dirty="0">
                <a:solidFill>
                  <a:srgbClr val="FFFFFF"/>
                </a:solidFill>
                <a:latin typeface="Verdana" pitchFamily="34" charset="0"/>
                <a:cs typeface="Arial" charset="0"/>
              </a:endParaRPr>
            </a:p>
          </p:txBody>
        </p:sp>
        <p:sp>
          <p:nvSpPr>
            <p:cNvPr id="5" name="Text Box 1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6" name="Group 14"/>
          <p:cNvGrpSpPr>
            <a:grpSpLocks/>
          </p:cNvGrpSpPr>
          <p:nvPr/>
        </p:nvGrpSpPr>
        <p:grpSpPr bwMode="auto">
          <a:xfrm>
            <a:off x="341530" y="2906570"/>
            <a:ext cx="7921408" cy="504825"/>
            <a:chOff x="476" y="2160"/>
            <a:chExt cx="4626" cy="318"/>
          </a:xfrm>
        </p:grpSpPr>
        <p:sp>
          <p:nvSpPr>
            <p:cNvPr id="7"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a:solidFill>
                    <a:srgbClr val="FFFFFF"/>
                  </a:solidFill>
                  <a:latin typeface="+mn-lt"/>
                  <a:cs typeface="Arial" charset="0"/>
                </a:rPr>
                <a:t>4.5.2 Intel's 22 nm FinFET </a:t>
              </a:r>
              <a:r>
                <a:rPr lang="hu-HU" altLang="en-US" sz="2000" dirty="0" smtClean="0">
                  <a:solidFill>
                    <a:srgbClr val="FFFFFF"/>
                  </a:solidFill>
                  <a:latin typeface="+mn-lt"/>
                  <a:cs typeface="Arial" charset="0"/>
                </a:rPr>
                <a:t>transistor</a:t>
              </a:r>
              <a:endParaRPr lang="en-US" altLang="en-US" sz="2000" dirty="0">
                <a:solidFill>
                  <a:srgbClr val="FFFFFF"/>
                </a:solidFill>
                <a:latin typeface="+mn-lt"/>
                <a:cs typeface="Arial" charset="0"/>
              </a:endParaRP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9" name="Group 17"/>
          <p:cNvGrpSpPr>
            <a:grpSpLocks/>
          </p:cNvGrpSpPr>
          <p:nvPr/>
        </p:nvGrpSpPr>
        <p:grpSpPr bwMode="auto">
          <a:xfrm>
            <a:off x="341530" y="3554270"/>
            <a:ext cx="7921408" cy="504825"/>
            <a:chOff x="476" y="2160"/>
            <a:chExt cx="4626" cy="318"/>
          </a:xfrm>
        </p:grpSpPr>
        <p:sp>
          <p:nvSpPr>
            <p:cNvPr id="10" name="AutoShape 18"/>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a:solidFill>
                    <a:srgbClr val="FFFFFF"/>
                  </a:solidFill>
                  <a:latin typeface="+mn-lt"/>
                  <a:cs typeface="Arial" charset="0"/>
                </a:rPr>
                <a:t>4.5.3 </a:t>
              </a:r>
              <a:r>
                <a:rPr lang="en-US" altLang="en-US" sz="2000" dirty="0">
                  <a:solidFill>
                    <a:srgbClr val="FFFFFF"/>
                  </a:solidFill>
                  <a:latin typeface="+mn-lt"/>
                  <a:cs typeface="Arial" charset="0"/>
                </a:rPr>
                <a:t> </a:t>
              </a:r>
              <a:r>
                <a:rPr lang="hu-HU" altLang="en-US" sz="2000" dirty="0">
                  <a:solidFill>
                    <a:srgbClr val="FFFFFF"/>
                  </a:solidFill>
                  <a:latin typeface="+mn-lt"/>
                  <a:cs typeface="Arial" charset="0"/>
                </a:rPr>
                <a:t>Intel's</a:t>
              </a:r>
              <a:r>
                <a:rPr lang="en-US" altLang="en-US" sz="2000" dirty="0">
                  <a:solidFill>
                    <a:srgbClr val="FFFFFF"/>
                  </a:solidFill>
                  <a:latin typeface="+mn-lt"/>
                  <a:cs typeface="Arial" charset="0"/>
                </a:rPr>
                <a:t> 14 nm </a:t>
              </a:r>
              <a:r>
                <a:rPr lang="hu-HU" altLang="en-US" sz="2000" dirty="0">
                  <a:solidFill>
                    <a:srgbClr val="FFFFFF"/>
                  </a:solidFill>
                  <a:latin typeface="+mn-lt"/>
                  <a:cs typeface="Arial" charset="0"/>
                </a:rPr>
                <a:t>FinFET</a:t>
              </a:r>
              <a:r>
                <a:rPr lang="en-US" altLang="en-US" sz="2000" dirty="0">
                  <a:solidFill>
                    <a:srgbClr val="FFFFFF"/>
                  </a:solidFill>
                  <a:latin typeface="+mn-lt"/>
                  <a:cs typeface="Arial" charset="0"/>
                </a:rPr>
                <a:t> </a:t>
              </a:r>
              <a:r>
                <a:rPr lang="en-US" altLang="en-US" sz="2000" dirty="0" smtClean="0">
                  <a:solidFill>
                    <a:srgbClr val="FFFFFF"/>
                  </a:solidFill>
                  <a:latin typeface="+mn-lt"/>
                  <a:cs typeface="Arial" charset="0"/>
                </a:rPr>
                <a:t>transistor</a:t>
              </a:r>
              <a:endParaRPr lang="en-US" altLang="en-US" sz="2000" dirty="0">
                <a:solidFill>
                  <a:srgbClr val="FFFFFF"/>
                </a:solidFill>
                <a:latin typeface="+mn-lt"/>
                <a:cs typeface="Arial" charset="0"/>
              </a:endParaRPr>
            </a:p>
          </p:txBody>
        </p:sp>
        <p:sp>
          <p:nvSpPr>
            <p:cNvPr id="11" name="Text Box 19"/>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spTree>
    <p:extLst>
      <p:ext uri="{BB962C8B-B14F-4D97-AF65-F5344CB8AC3E}">
        <p14:creationId xmlns:p14="http://schemas.microsoft.com/office/powerpoint/2010/main" val="33341024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4.5.1 Introduction to the FinFET transistors</a:t>
            </a:r>
            <a:endParaRPr lang="en-US" altLang="en-US" sz="2000" dirty="0" smtClean="0">
              <a:solidFill>
                <a:srgbClr val="FFFFFF"/>
              </a:solidFill>
              <a:cs typeface="Arial" charset="0"/>
            </a:endParaRPr>
          </a:p>
        </p:txBody>
      </p:sp>
    </p:spTree>
    <p:extLst>
      <p:ext uri="{BB962C8B-B14F-4D97-AF65-F5344CB8AC3E}">
        <p14:creationId xmlns:p14="http://schemas.microsoft.com/office/powerpoint/2010/main" val="3381721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540816" y="3428666"/>
            <a:ext cx="2544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en-US" sz="1200" b="1" dirty="0" smtClean="0">
                <a:solidFill>
                  <a:srgbClr val="000000"/>
                </a:solidFill>
                <a:latin typeface="Verdana" panose="020B0604030504040204" pitchFamily="34" charset="0"/>
              </a:rPr>
              <a:t>Intel's FinFET generations</a:t>
            </a:r>
            <a:endParaRPr lang="hu-HU" altLang="en-US" sz="1200" b="1" dirty="0">
              <a:solidFill>
                <a:srgbClr val="000000"/>
              </a:solidFill>
              <a:latin typeface="Verdana" panose="020B0604030504040204" pitchFamily="34" charset="0"/>
            </a:endParaRPr>
          </a:p>
        </p:txBody>
      </p:sp>
      <p:sp>
        <p:nvSpPr>
          <p:cNvPr id="3" name="Text Box 4"/>
          <p:cNvSpPr txBox="1">
            <a:spLocks noChangeArrowheads="1"/>
          </p:cNvSpPr>
          <p:nvPr/>
        </p:nvSpPr>
        <p:spPr bwMode="auto">
          <a:xfrm>
            <a:off x="1348070" y="4347829"/>
            <a:ext cx="2957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en-US" sz="1200" b="1" dirty="0" smtClean="0">
                <a:solidFill>
                  <a:srgbClr val="000000"/>
                </a:solidFill>
                <a:latin typeface="Verdana" panose="020B0604030504040204" pitchFamily="34" charset="0"/>
              </a:rPr>
              <a:t>Intel's 22 nm FinFET transistor</a:t>
            </a:r>
            <a:endParaRPr lang="hu-HU" altLang="en-US" sz="1200" b="1" dirty="0">
              <a:solidFill>
                <a:srgbClr val="000000"/>
              </a:solidFill>
              <a:latin typeface="Verdana" panose="020B0604030504040204" pitchFamily="34" charset="0"/>
            </a:endParaRPr>
          </a:p>
        </p:txBody>
      </p:sp>
      <p:sp>
        <p:nvSpPr>
          <p:cNvPr id="4" name="Text Box 5"/>
          <p:cNvSpPr txBox="1">
            <a:spLocks noChangeArrowheads="1"/>
          </p:cNvSpPr>
          <p:nvPr/>
        </p:nvSpPr>
        <p:spPr bwMode="auto">
          <a:xfrm>
            <a:off x="5260906" y="4298616"/>
            <a:ext cx="286648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hu-HU" altLang="en-US" sz="1200" b="1" dirty="0" smtClean="0">
                <a:solidFill>
                  <a:srgbClr val="000000"/>
                </a:solidFill>
                <a:latin typeface="Verdana" panose="020B0604030504040204" pitchFamily="34" charset="0"/>
              </a:rPr>
              <a:t>Intel's 14 nm FinFET transistor</a:t>
            </a:r>
            <a:endParaRPr lang="hu-HU" altLang="en-US" sz="1200" b="1" dirty="0">
              <a:solidFill>
                <a:srgbClr val="000000"/>
              </a:solidFill>
              <a:latin typeface="Verdana" panose="020B0604030504040204" pitchFamily="34" charset="0"/>
            </a:endParaRPr>
          </a:p>
        </p:txBody>
      </p:sp>
      <p:sp>
        <p:nvSpPr>
          <p:cNvPr id="5" name="Oval 6"/>
          <p:cNvSpPr>
            <a:spLocks noChangeArrowheads="1"/>
          </p:cNvSpPr>
          <p:nvPr/>
        </p:nvSpPr>
        <p:spPr bwMode="auto">
          <a:xfrm>
            <a:off x="2836522" y="4239879"/>
            <a:ext cx="69850" cy="60325"/>
          </a:xfrm>
          <a:prstGeom prst="ellipse">
            <a:avLst/>
          </a:prstGeom>
          <a:solidFill>
            <a:srgbClr val="FFFFFF"/>
          </a:solidFill>
          <a:ln w="0">
            <a:solidFill>
              <a:srgbClr val="000000"/>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en-US" sz="1400">
              <a:solidFill>
                <a:srgbClr val="3333CC"/>
              </a:solidFill>
              <a:latin typeface="Verdana" panose="020B0604030504040204" pitchFamily="34" charset="0"/>
            </a:endParaRPr>
          </a:p>
        </p:txBody>
      </p:sp>
      <p:sp>
        <p:nvSpPr>
          <p:cNvPr id="6" name="Line 7"/>
          <p:cNvSpPr>
            <a:spLocks noChangeShapeType="1"/>
          </p:cNvSpPr>
          <p:nvPr/>
        </p:nvSpPr>
        <p:spPr bwMode="auto">
          <a:xfrm rot="16200000" flipH="1" flipV="1">
            <a:off x="3645353" y="3045285"/>
            <a:ext cx="465138" cy="1949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Oval 8"/>
          <p:cNvSpPr>
            <a:spLocks noChangeArrowheads="1"/>
          </p:cNvSpPr>
          <p:nvPr/>
        </p:nvSpPr>
        <p:spPr bwMode="auto">
          <a:xfrm>
            <a:off x="6676684" y="4239879"/>
            <a:ext cx="73025" cy="60325"/>
          </a:xfrm>
          <a:prstGeom prst="ellipse">
            <a:avLst/>
          </a:prstGeom>
          <a:solidFill>
            <a:srgbClr val="FFFFFF"/>
          </a:solidFill>
          <a:ln w="0">
            <a:solidFill>
              <a:srgbClr val="000000"/>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en-US" sz="1400">
              <a:solidFill>
                <a:srgbClr val="3333CC"/>
              </a:solidFill>
              <a:latin typeface="Verdana" panose="020B0604030504040204" pitchFamily="34" charset="0"/>
            </a:endParaRPr>
          </a:p>
        </p:txBody>
      </p:sp>
      <p:sp>
        <p:nvSpPr>
          <p:cNvPr id="8" name="Line 9"/>
          <p:cNvSpPr>
            <a:spLocks noChangeShapeType="1"/>
          </p:cNvSpPr>
          <p:nvPr/>
        </p:nvSpPr>
        <p:spPr bwMode="auto">
          <a:xfrm>
            <a:off x="4852647" y="3787441"/>
            <a:ext cx="1824037" cy="465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10"/>
          <p:cNvSpPr txBox="1">
            <a:spLocks noChangeArrowheads="1"/>
          </p:cNvSpPr>
          <p:nvPr/>
        </p:nvSpPr>
        <p:spPr bwMode="auto">
          <a:xfrm>
            <a:off x="1764764" y="4760579"/>
            <a:ext cx="1967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dirty="0" smtClean="0">
                <a:solidFill>
                  <a:srgbClr val="000000"/>
                </a:solidFill>
                <a:latin typeface="Verdana" panose="020B0604030504040204" pitchFamily="34" charset="0"/>
              </a:rPr>
              <a:t>First generation FinFET</a:t>
            </a:r>
            <a:endParaRPr lang="en-US" altLang="en-US" sz="1200" dirty="0">
              <a:solidFill>
                <a:srgbClr val="000000"/>
              </a:solidFill>
              <a:latin typeface="Verdana" panose="020B0604030504040204" pitchFamily="34" charset="0"/>
            </a:endParaRPr>
          </a:p>
        </p:txBody>
      </p:sp>
      <p:sp>
        <p:nvSpPr>
          <p:cNvPr id="10" name="Text Box 11"/>
          <p:cNvSpPr txBox="1">
            <a:spLocks noChangeArrowheads="1"/>
          </p:cNvSpPr>
          <p:nvPr/>
        </p:nvSpPr>
        <p:spPr bwMode="auto">
          <a:xfrm>
            <a:off x="5500179" y="4754229"/>
            <a:ext cx="21948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dirty="0" smtClean="0">
                <a:solidFill>
                  <a:srgbClr val="000000"/>
                </a:solidFill>
                <a:latin typeface="Verdana" panose="020B0604030504040204" pitchFamily="34" charset="0"/>
              </a:rPr>
              <a:t>Second generation FinFET</a:t>
            </a:r>
            <a:endParaRPr lang="en-US" altLang="en-US" sz="1200" dirty="0">
              <a:solidFill>
                <a:srgbClr val="000000"/>
              </a:solidFill>
              <a:latin typeface="Verdana" panose="020B0604030504040204" pitchFamily="34" charset="0"/>
            </a:endParaRPr>
          </a:p>
        </p:txBody>
      </p:sp>
      <p:sp>
        <p:nvSpPr>
          <p:cNvPr id="11" name="Text Box 14"/>
          <p:cNvSpPr txBox="1">
            <a:spLocks noChangeArrowheads="1"/>
          </p:cNvSpPr>
          <p:nvPr/>
        </p:nvSpPr>
        <p:spPr bwMode="auto">
          <a:xfrm>
            <a:off x="1764764" y="5312241"/>
            <a:ext cx="20649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i="1" dirty="0" smtClean="0">
                <a:solidFill>
                  <a:srgbClr val="000000"/>
                </a:solidFill>
                <a:latin typeface="Verdana" panose="020B0604030504040204" pitchFamily="34" charset="0"/>
              </a:rPr>
              <a:t>Ivy Bridge line (4/2012)</a:t>
            </a:r>
            <a:endParaRPr lang="en-US" altLang="en-US" sz="1200" i="1" dirty="0">
              <a:solidFill>
                <a:srgbClr val="000000"/>
              </a:solidFill>
              <a:latin typeface="Verdana" panose="020B0604030504040204" pitchFamily="34" charset="0"/>
            </a:endParaRPr>
          </a:p>
        </p:txBody>
      </p:sp>
      <p:sp>
        <p:nvSpPr>
          <p:cNvPr id="13" name="Title 12"/>
          <p:cNvSpPr>
            <a:spLocks noGrp="1"/>
          </p:cNvSpPr>
          <p:nvPr>
            <p:ph type="title"/>
          </p:nvPr>
        </p:nvSpPr>
        <p:spPr/>
        <p:txBody>
          <a:bodyPr/>
          <a:lstStyle/>
          <a:p>
            <a:r>
              <a:rPr lang="hu-HU" dirty="0" smtClean="0"/>
              <a:t>4.5.1 </a:t>
            </a:r>
            <a:r>
              <a:rPr lang="en-US" dirty="0" smtClean="0"/>
              <a:t>Introduction to the </a:t>
            </a:r>
            <a:r>
              <a:rPr lang="en-US" dirty="0" err="1" smtClean="0"/>
              <a:t>FinFET</a:t>
            </a:r>
            <a:r>
              <a:rPr lang="en-US" dirty="0" smtClean="0"/>
              <a:t> transistors </a:t>
            </a:r>
            <a:r>
              <a:rPr lang="hu-HU" dirty="0" smtClean="0"/>
              <a:t>(1)</a:t>
            </a:r>
            <a:endParaRPr lang="en-US" dirty="0"/>
          </a:p>
        </p:txBody>
      </p:sp>
      <p:sp>
        <p:nvSpPr>
          <p:cNvPr id="14" name="TextBox 13"/>
          <p:cNvSpPr txBox="1"/>
          <p:nvPr/>
        </p:nvSpPr>
        <p:spPr>
          <a:xfrm>
            <a:off x="334381" y="1107529"/>
            <a:ext cx="6457730" cy="307777"/>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The </a:t>
            </a:r>
            <a:r>
              <a:rPr lang="hu-HU" sz="1400" dirty="0" smtClean="0">
                <a:solidFill>
                  <a:srgbClr val="FF0000"/>
                </a:solidFill>
              </a:rPr>
              <a:t>FinFET transistor </a:t>
            </a:r>
            <a:r>
              <a:rPr lang="hu-HU" sz="1400" dirty="0" smtClean="0"/>
              <a:t>is termed also as </a:t>
            </a:r>
            <a:r>
              <a:rPr lang="hu-HU" sz="1400" dirty="0" smtClean="0">
                <a:solidFill>
                  <a:srgbClr val="FF0000"/>
                </a:solidFill>
              </a:rPr>
              <a:t>Tri-gate</a:t>
            </a:r>
            <a:r>
              <a:rPr lang="hu-HU" sz="1400" dirty="0" smtClean="0"/>
              <a:t>  or </a:t>
            </a:r>
            <a:r>
              <a:rPr lang="hu-HU" sz="1400" dirty="0" smtClean="0">
                <a:solidFill>
                  <a:srgbClr val="FF0000"/>
                </a:solidFill>
              </a:rPr>
              <a:t>3D transistor</a:t>
            </a:r>
            <a:r>
              <a:rPr lang="hu-HU" sz="1400" dirty="0" smtClean="0"/>
              <a:t>. </a:t>
            </a:r>
            <a:endParaRPr lang="en-US" sz="1400" dirty="0"/>
          </a:p>
        </p:txBody>
      </p:sp>
      <p:sp>
        <p:nvSpPr>
          <p:cNvPr id="16" name="TextBox 15"/>
          <p:cNvSpPr txBox="1"/>
          <p:nvPr/>
        </p:nvSpPr>
        <p:spPr>
          <a:xfrm>
            <a:off x="322340" y="1486816"/>
            <a:ext cx="8795165" cy="1461939"/>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The </a:t>
            </a:r>
            <a:r>
              <a:rPr lang="hu-HU" sz="1400" dirty="0" smtClean="0">
                <a:solidFill>
                  <a:srgbClr val="FF0000"/>
                </a:solidFill>
              </a:rPr>
              <a:t>term FinFET </a:t>
            </a:r>
            <a:r>
              <a:rPr lang="hu-HU" sz="1400" dirty="0" smtClean="0"/>
              <a:t>(Fin Field Effect </a:t>
            </a:r>
            <a:r>
              <a:rPr lang="hu-HU" sz="1400" dirty="0" smtClean="0">
                <a:solidFill>
                  <a:srgbClr val="FF0000"/>
                </a:solidFill>
              </a:rPr>
              <a:t>Transistor</a:t>
            </a:r>
            <a:r>
              <a:rPr lang="hu-HU" sz="1400" dirty="0" smtClean="0"/>
              <a:t>) was coined in </a:t>
            </a:r>
            <a:r>
              <a:rPr lang="hu-HU" sz="1400" dirty="0" smtClean="0">
                <a:solidFill>
                  <a:srgbClr val="0070C0"/>
                </a:solidFill>
              </a:rPr>
              <a:t>1999</a:t>
            </a:r>
            <a:r>
              <a:rPr lang="hu-HU" sz="1400" dirty="0" smtClean="0"/>
              <a:t> by researchers </a:t>
            </a:r>
            <a:r>
              <a:rPr lang="hu-HU" sz="1400" dirty="0" smtClean="0">
                <a:solidFill>
                  <a:srgbClr val="0070C0"/>
                </a:solidFill>
              </a:rPr>
              <a:t>at the</a:t>
            </a:r>
          </a:p>
          <a:p>
            <a:r>
              <a:rPr lang="hu-HU" sz="1400" dirty="0" smtClean="0">
                <a:solidFill>
                  <a:srgbClr val="0070C0"/>
                </a:solidFill>
              </a:rPr>
              <a:t>       University of California</a:t>
            </a:r>
            <a:r>
              <a:rPr lang="hu-HU" sz="1400" dirty="0" smtClean="0"/>
              <a:t>, Berkley, nevertheless, </a:t>
            </a:r>
            <a:r>
              <a:rPr lang="hu-HU" sz="1400" dirty="0" smtClean="0">
                <a:solidFill>
                  <a:srgbClr val="0070C0"/>
                </a:solidFill>
              </a:rPr>
              <a:t>first commercial implementations </a:t>
            </a:r>
            <a:r>
              <a:rPr lang="hu-HU" sz="1400" dirty="0" smtClean="0"/>
              <a:t>appiered</a:t>
            </a:r>
          </a:p>
          <a:p>
            <a:pPr>
              <a:spcAft>
                <a:spcPts val="600"/>
              </a:spcAft>
            </a:pPr>
            <a:r>
              <a:rPr lang="hu-HU" sz="1400" dirty="0" smtClean="0"/>
              <a:t>       only more than 10 years later </a:t>
            </a:r>
            <a:r>
              <a:rPr lang="hu-HU" sz="1400" dirty="0" smtClean="0">
                <a:solidFill>
                  <a:srgbClr val="0070C0"/>
                </a:solidFill>
              </a:rPr>
              <a:t>in 2012 by Intel </a:t>
            </a:r>
            <a:r>
              <a:rPr lang="hu-HU" sz="1400" dirty="0" smtClean="0"/>
              <a:t>under the designation Tri-gate transistor.</a:t>
            </a:r>
          </a:p>
          <a:p>
            <a:pPr marL="285750" indent="-285750">
              <a:buFont typeface="Arial" panose="020B0604020202020204" pitchFamily="34" charset="0"/>
              <a:buChar char="•"/>
            </a:pPr>
            <a:r>
              <a:rPr lang="hu-HU" sz="1400" dirty="0" smtClean="0"/>
              <a:t>There is </a:t>
            </a:r>
            <a:r>
              <a:rPr lang="hu-HU" sz="1400" dirty="0" smtClean="0">
                <a:solidFill>
                  <a:srgbClr val="0070C0"/>
                </a:solidFill>
              </a:rPr>
              <a:t>no consensus about how to designate MOS tranasistor structures using fins</a:t>
            </a:r>
            <a:r>
              <a:rPr lang="hu-HU" sz="1400" dirty="0" smtClean="0"/>
              <a:t>,</a:t>
            </a:r>
          </a:p>
          <a:p>
            <a:r>
              <a:rPr lang="hu-HU" sz="1400" dirty="0"/>
              <a:t> </a:t>
            </a:r>
            <a:r>
              <a:rPr lang="hu-HU" sz="1400" dirty="0" smtClean="0"/>
              <a:t>      a few firms like IBM, AMD or the foundries TSMC or GlobalFoundries make use of the term</a:t>
            </a:r>
          </a:p>
          <a:p>
            <a:pPr>
              <a:spcAft>
                <a:spcPts val="600"/>
              </a:spcAft>
            </a:pPr>
            <a:r>
              <a:rPr lang="hu-HU" sz="1400" dirty="0"/>
              <a:t> </a:t>
            </a:r>
            <a:r>
              <a:rPr lang="hu-HU" sz="1400" dirty="0" smtClean="0"/>
              <a:t>      </a:t>
            </a:r>
            <a:r>
              <a:rPr lang="hu-HU" sz="1400" dirty="0" smtClean="0">
                <a:solidFill>
                  <a:srgbClr val="FF0000"/>
                </a:solidFill>
              </a:rPr>
              <a:t>FinFET</a:t>
            </a:r>
            <a:r>
              <a:rPr lang="hu-HU" sz="1400" dirty="0" smtClean="0"/>
              <a:t> whereas Intel dubs such transistor structures as </a:t>
            </a:r>
            <a:r>
              <a:rPr lang="hu-HU" sz="1400" dirty="0" smtClean="0">
                <a:solidFill>
                  <a:srgbClr val="FF0000"/>
                </a:solidFill>
              </a:rPr>
              <a:t>Tri-gate</a:t>
            </a:r>
            <a:r>
              <a:rPr lang="hu-HU" sz="1400" dirty="0" smtClean="0"/>
              <a:t> transistors.</a:t>
            </a:r>
          </a:p>
        </p:txBody>
      </p:sp>
      <p:sp>
        <p:nvSpPr>
          <p:cNvPr id="17" name="TextBox 16"/>
          <p:cNvSpPr txBox="1"/>
          <p:nvPr/>
        </p:nvSpPr>
        <p:spPr>
          <a:xfrm>
            <a:off x="471660" y="5064858"/>
            <a:ext cx="1909497" cy="292388"/>
          </a:xfrm>
          <a:prstGeom prst="rect">
            <a:avLst/>
          </a:prstGeom>
          <a:noFill/>
        </p:spPr>
        <p:txBody>
          <a:bodyPr wrap="none" rtlCol="0">
            <a:spAutoFit/>
          </a:bodyPr>
          <a:lstStyle/>
          <a:p>
            <a:r>
              <a:rPr lang="hu-HU" sz="1300" i="1" dirty="0" smtClean="0"/>
              <a:t>Appeared along with</a:t>
            </a:r>
            <a:endParaRPr lang="en-US" sz="1300" i="1" dirty="0"/>
          </a:p>
        </p:txBody>
      </p:sp>
      <p:sp>
        <p:nvSpPr>
          <p:cNvPr id="18" name="Text Box 14"/>
          <p:cNvSpPr txBox="1">
            <a:spLocks noChangeArrowheads="1"/>
          </p:cNvSpPr>
          <p:nvPr/>
        </p:nvSpPr>
        <p:spPr bwMode="auto">
          <a:xfrm>
            <a:off x="5680199" y="5305272"/>
            <a:ext cx="20762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i="1" dirty="0" smtClean="0">
                <a:solidFill>
                  <a:srgbClr val="000000"/>
                </a:solidFill>
                <a:latin typeface="Verdana" panose="020B0604030504040204" pitchFamily="34" charset="0"/>
              </a:rPr>
              <a:t>Broadwell  line (6/2015)</a:t>
            </a:r>
            <a:endParaRPr lang="en-US" altLang="en-US" sz="1200" i="1" dirty="0">
              <a:solidFill>
                <a:srgbClr val="000000"/>
              </a:solidFill>
              <a:latin typeface="Verdana" panose="020B0604030504040204" pitchFamily="34" charset="0"/>
            </a:endParaRPr>
          </a:p>
        </p:txBody>
      </p:sp>
      <p:sp>
        <p:nvSpPr>
          <p:cNvPr id="19" name="TextBox 18"/>
          <p:cNvSpPr txBox="1"/>
          <p:nvPr/>
        </p:nvSpPr>
        <p:spPr>
          <a:xfrm>
            <a:off x="206515" y="652853"/>
            <a:ext cx="4693914" cy="307777"/>
          </a:xfrm>
          <a:prstGeom prst="rect">
            <a:avLst/>
          </a:prstGeom>
          <a:noFill/>
        </p:spPr>
        <p:txBody>
          <a:bodyPr wrap="none" rtlCol="0">
            <a:spAutoFit/>
          </a:bodyPr>
          <a:lstStyle/>
          <a:p>
            <a:r>
              <a:rPr lang="hu-HU" sz="1400" b="1" dirty="0" smtClean="0">
                <a:solidFill>
                  <a:schemeClr val="accent6"/>
                </a:solidFill>
              </a:rPr>
              <a:t>4.5.1 Introduction to the FinFET transisitors </a:t>
            </a:r>
            <a:endParaRPr lang="en-US" sz="1400" b="1" dirty="0">
              <a:solidFill>
                <a:schemeClr val="accent6"/>
              </a:solidFill>
            </a:endParaRPr>
          </a:p>
        </p:txBody>
      </p:sp>
      <p:sp>
        <p:nvSpPr>
          <p:cNvPr id="12" name="TextBox 11"/>
          <p:cNvSpPr txBox="1"/>
          <p:nvPr/>
        </p:nvSpPr>
        <p:spPr>
          <a:xfrm>
            <a:off x="321925" y="2933945"/>
            <a:ext cx="6263381" cy="307777"/>
          </a:xfrm>
          <a:prstGeom prst="rect">
            <a:avLst/>
          </a:prstGeom>
          <a:noFill/>
        </p:spPr>
        <p:txBody>
          <a:bodyPr wrap="none" rtlCol="0">
            <a:spAutoFit/>
          </a:bodyPr>
          <a:lstStyle/>
          <a:p>
            <a:pPr marL="285750" lvl="0" indent="-285750">
              <a:buFont typeface="Arial" panose="020B0604020202020204" pitchFamily="34" charset="0"/>
              <a:buChar char="•"/>
            </a:pPr>
            <a:r>
              <a:rPr lang="hu-HU" sz="1400" dirty="0">
                <a:solidFill>
                  <a:srgbClr val="000000"/>
                </a:solidFill>
              </a:rPr>
              <a:t>Until now Intel developed two generations of FinFET transistors</a:t>
            </a:r>
            <a:r>
              <a:rPr lang="hu-HU" sz="1400" dirty="0" smtClean="0">
                <a:solidFill>
                  <a:srgbClr val="000000"/>
                </a:solidFill>
              </a:rPr>
              <a:t>.</a:t>
            </a:r>
            <a:endParaRPr lang="en-US" dirty="0"/>
          </a:p>
        </p:txBody>
      </p:sp>
    </p:spTree>
    <p:extLst>
      <p:ext uri="{BB962C8B-B14F-4D97-AF65-F5344CB8AC3E}">
        <p14:creationId xmlns:p14="http://schemas.microsoft.com/office/powerpoint/2010/main" val="42717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 calcmode="lin" valueType="num">
                                      <p:cBhvr additive="base">
                                        <p:cTn id="1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 calcmode="lin" valueType="num">
                                      <p:cBhvr additive="base">
                                        <p:cTn id="21"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 calcmode="lin" valueType="num">
                                      <p:cBhvr additive="base">
                                        <p:cTn id="27"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anim calcmode="lin" valueType="num">
                                      <p:cBhvr additive="base">
                                        <p:cTn id="3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anim calcmode="lin" valueType="num">
                                      <p:cBhvr additive="base">
                                        <p:cTn id="35"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additive="base">
                                        <p:cTn id="89" dur="500" fill="hold"/>
                                        <p:tgtEl>
                                          <p:spTgt spid="12"/>
                                        </p:tgtEl>
                                        <p:attrNameLst>
                                          <p:attrName>ppt_x</p:attrName>
                                        </p:attrNameLst>
                                      </p:cBhvr>
                                      <p:tavLst>
                                        <p:tav tm="0">
                                          <p:val>
                                            <p:strVal val="#ppt_x"/>
                                          </p:val>
                                        </p:tav>
                                        <p:tav tm="100000">
                                          <p:val>
                                            <p:strVal val="#ppt_x"/>
                                          </p:val>
                                        </p:tav>
                                      </p:tavLst>
                                    </p:anim>
                                    <p:anim calcmode="lin" valueType="num">
                                      <p:cBhvr additive="base">
                                        <p:cTn id="9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animBg="1"/>
      <p:bldP spid="7" grpId="0" animBg="1"/>
      <p:bldP spid="8" grpId="0" animBg="1"/>
      <p:bldP spid="9" grpId="0"/>
      <p:bldP spid="10" grpId="0"/>
      <p:bldP spid="11" grpId="0"/>
      <p:bldP spid="14" grpId="0"/>
      <p:bldP spid="17" grpId="0"/>
      <p:bldP spid="18"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4.5.2 Intel's 22 nm FinFET transistor</a:t>
            </a:r>
            <a:endParaRPr lang="en-US" altLang="en-US" sz="2000" dirty="0" smtClean="0">
              <a:solidFill>
                <a:srgbClr val="FFFFFF"/>
              </a:solidFill>
              <a:cs typeface="Arial" charset="0"/>
            </a:endParaRPr>
          </a:p>
        </p:txBody>
      </p:sp>
    </p:spTree>
    <p:extLst>
      <p:ext uri="{BB962C8B-B14F-4D97-AF65-F5344CB8AC3E}">
        <p14:creationId xmlns:p14="http://schemas.microsoft.com/office/powerpoint/2010/main" val="4734842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4"/>
          <p:cNvSpPr txBox="1">
            <a:spLocks noChangeArrowheads="1"/>
          </p:cNvSpPr>
          <p:nvPr/>
        </p:nvSpPr>
        <p:spPr bwMode="auto">
          <a:xfrm>
            <a:off x="223838" y="4360648"/>
            <a:ext cx="64251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ts val="300"/>
              </a:spcAft>
              <a:buFontTx/>
              <a:buNone/>
            </a:pPr>
            <a:r>
              <a:rPr lang="en-US" altLang="en-US" sz="1400" dirty="0" smtClean="0">
                <a:solidFill>
                  <a:srgbClr val="000000"/>
                </a:solidFill>
                <a:cs typeface="Arial" charset="0"/>
              </a:rPr>
              <a:t>Introduced along with the Ivy Bridge family of processors in 2012.</a:t>
            </a:r>
            <a:endParaRPr lang="en-US" altLang="en-US" sz="1400" dirty="0">
              <a:solidFill>
                <a:srgbClr val="0000FF"/>
              </a:solidFill>
              <a:cs typeface="Arial" charset="0"/>
            </a:endParaRPr>
          </a:p>
        </p:txBody>
      </p:sp>
      <p:sp>
        <p:nvSpPr>
          <p:cNvPr id="288773" name="Text Box 4"/>
          <p:cNvSpPr txBox="1">
            <a:spLocks noChangeArrowheads="1"/>
          </p:cNvSpPr>
          <p:nvPr/>
        </p:nvSpPr>
        <p:spPr bwMode="auto">
          <a:xfrm>
            <a:off x="1743075" y="3813522"/>
            <a:ext cx="564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en-US" altLang="en-US" sz="1400" dirty="0">
                <a:solidFill>
                  <a:srgbClr val="000000"/>
                </a:solidFill>
                <a:cs typeface="Times New Roman" pitchFamily="18" charset="0"/>
              </a:rPr>
              <a:t>Figure: Intel</a:t>
            </a:r>
            <a:r>
              <a:rPr lang="en-US" altLang="en-US" sz="1400" dirty="0">
                <a:solidFill>
                  <a:srgbClr val="000000"/>
                </a:solidFill>
                <a:latin typeface="Times New Roman" pitchFamily="18" charset="0"/>
                <a:cs typeface="Times New Roman" pitchFamily="18" charset="0"/>
              </a:rPr>
              <a:t>’</a:t>
            </a:r>
            <a:r>
              <a:rPr lang="en-US" altLang="en-US" sz="1400" dirty="0">
                <a:solidFill>
                  <a:srgbClr val="000000"/>
                </a:solidFill>
                <a:cs typeface="Times New Roman" pitchFamily="18" charset="0"/>
              </a:rPr>
              <a:t>s Tick-Tock development model </a:t>
            </a:r>
            <a:r>
              <a:rPr lang="hu-HU" altLang="en-US" sz="1400" dirty="0">
                <a:solidFill>
                  <a:srgbClr val="000000"/>
                </a:solidFill>
                <a:cs typeface="Times New Roman" pitchFamily="18" charset="0"/>
              </a:rPr>
              <a:t>(</a:t>
            </a:r>
            <a:r>
              <a:rPr lang="en-US" altLang="en-US" sz="1400" dirty="0">
                <a:solidFill>
                  <a:srgbClr val="000000"/>
                </a:solidFill>
                <a:cs typeface="Times New Roman" pitchFamily="18" charset="0"/>
              </a:rPr>
              <a:t>Based on </a:t>
            </a:r>
            <a:r>
              <a:rPr lang="hu-HU" altLang="en-US" sz="1400" dirty="0" smtClean="0">
                <a:solidFill>
                  <a:srgbClr val="000000"/>
                </a:solidFill>
                <a:cs typeface="Times New Roman" pitchFamily="18" charset="0"/>
              </a:rPr>
              <a:t>[24</a:t>
            </a:r>
            <a:r>
              <a:rPr lang="en-US" altLang="en-US" sz="1400" dirty="0" smtClean="0">
                <a:solidFill>
                  <a:srgbClr val="000000"/>
                </a:solidFill>
                <a:cs typeface="Times New Roman" pitchFamily="18" charset="0"/>
              </a:rPr>
              <a:t>]</a:t>
            </a:r>
            <a:r>
              <a:rPr lang="hu-HU" altLang="en-US" sz="1400" dirty="0">
                <a:solidFill>
                  <a:srgbClr val="000000"/>
                </a:solidFill>
                <a:cs typeface="Times New Roman" pitchFamily="18" charset="0"/>
              </a:rPr>
              <a:t>)</a:t>
            </a:r>
            <a:endParaRPr lang="en-US" altLang="en-US" sz="1400" dirty="0">
              <a:solidFill>
                <a:srgbClr val="000000"/>
              </a:solidFill>
              <a:cs typeface="Times New Roman" pitchFamily="18" charset="0"/>
            </a:endParaRPr>
          </a:p>
        </p:txBody>
      </p:sp>
      <p:sp>
        <p:nvSpPr>
          <p:cNvPr id="30" name="Rectangle 29"/>
          <p:cNvSpPr/>
          <p:nvPr/>
        </p:nvSpPr>
        <p:spPr>
          <a:xfrm>
            <a:off x="201130" y="645948"/>
            <a:ext cx="4219425" cy="307777"/>
          </a:xfrm>
          <a:prstGeom prst="rect">
            <a:avLst/>
          </a:prstGeom>
        </p:spPr>
        <p:txBody>
          <a:bodyPr wrap="none">
            <a:spAutoFit/>
          </a:bodyPr>
          <a:lstStyle/>
          <a:p>
            <a:pPr lvl="0" fontAlgn="base">
              <a:spcBef>
                <a:spcPct val="0"/>
              </a:spcBef>
              <a:spcAft>
                <a:spcPct val="0"/>
              </a:spcAft>
            </a:pPr>
            <a:r>
              <a:rPr lang="hu-HU" altLang="hu-HU" sz="1400" b="1" dirty="0" smtClean="0">
                <a:solidFill>
                  <a:srgbClr val="2D2D8A"/>
                </a:solidFill>
                <a:cs typeface="Arial" charset="0"/>
              </a:rPr>
              <a:t>4.5.2 Intel's </a:t>
            </a:r>
            <a:r>
              <a:rPr lang="en-US" altLang="hu-HU" sz="1400" b="1" dirty="0" smtClean="0">
                <a:solidFill>
                  <a:srgbClr val="2D2D8A"/>
                </a:solidFill>
                <a:cs typeface="Arial" charset="0"/>
              </a:rPr>
              <a:t>22 </a:t>
            </a:r>
            <a:r>
              <a:rPr lang="en-US" altLang="hu-HU" sz="1400" b="1" dirty="0">
                <a:solidFill>
                  <a:srgbClr val="2D2D8A"/>
                </a:solidFill>
                <a:cs typeface="Arial" charset="0"/>
              </a:rPr>
              <a:t>nm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a:t>
            </a:r>
            <a:r>
              <a:rPr lang="hu-HU" altLang="hu-HU" sz="1400" b="1" dirty="0" smtClean="0">
                <a:solidFill>
                  <a:srgbClr val="2D2D8A"/>
                </a:solidFill>
                <a:cs typeface="Arial" charset="0"/>
              </a:rPr>
              <a:t> </a:t>
            </a:r>
            <a:r>
              <a:rPr lang="en-US" altLang="hu-HU" sz="1400" b="1" dirty="0" smtClean="0">
                <a:solidFill>
                  <a:srgbClr val="2D2D8A"/>
                </a:solidFill>
                <a:cs typeface="Arial" charset="0"/>
              </a:rPr>
              <a:t>-1</a:t>
            </a:r>
            <a:endParaRPr lang="en-US" altLang="hu-HU" sz="1400" dirty="0">
              <a:solidFill>
                <a:srgbClr val="000000"/>
              </a:solidFill>
              <a:cs typeface="Arial" charset="0"/>
            </a:endParaRPr>
          </a:p>
        </p:txBody>
      </p:sp>
      <p:sp>
        <p:nvSpPr>
          <p:cNvPr id="39" name="Téglalap 3"/>
          <p:cNvSpPr/>
          <p:nvPr/>
        </p:nvSpPr>
        <p:spPr bwMode="auto">
          <a:xfrm>
            <a:off x="53975" y="1338055"/>
            <a:ext cx="8964000" cy="2251075"/>
          </a:xfrm>
          <a:prstGeom prst="rect">
            <a:avLst/>
          </a:prstGeom>
          <a:solidFill>
            <a:schemeClr val="bg1">
              <a:lumMod val="95000"/>
            </a:schemeClr>
          </a:solid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hu-HU" sz="1400" b="1" dirty="0">
              <a:solidFill>
                <a:srgbClr val="FFFFFF"/>
              </a:solidFill>
            </a:endParaRPr>
          </a:p>
        </p:txBody>
      </p:sp>
      <p:sp>
        <p:nvSpPr>
          <p:cNvPr id="40" name="Téglalap 4"/>
          <p:cNvSpPr/>
          <p:nvPr/>
        </p:nvSpPr>
        <p:spPr bwMode="auto">
          <a:xfrm>
            <a:off x="155205" y="177671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Core 2</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65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1" name="Téglalap 5"/>
          <p:cNvSpPr/>
          <p:nvPr/>
        </p:nvSpPr>
        <p:spPr bwMode="auto">
          <a:xfrm>
            <a:off x="1135890" y="1777704"/>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Penryn</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2" name="Téglalap 11"/>
          <p:cNvSpPr/>
          <p:nvPr/>
        </p:nvSpPr>
        <p:spPr bwMode="auto">
          <a:xfrm>
            <a:off x="2089819" y="177671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Nehalem</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3" name="Téglalap 12"/>
          <p:cNvSpPr/>
          <p:nvPr/>
        </p:nvSpPr>
        <p:spPr bwMode="auto">
          <a:xfrm>
            <a:off x="3073025" y="1778368"/>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West</a:t>
            </a: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a:p>
            <a:pPr algn="ctr" fontAlgn="base">
              <a:spcBef>
                <a:spcPct val="0"/>
              </a:spcBef>
              <a:spcAft>
                <a:spcPct val="0"/>
              </a:spcAft>
              <a:defRPr/>
            </a:pPr>
            <a:r>
              <a:rPr lang="hu-HU"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mere</a:t>
            </a:r>
            <a:endPar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New</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4" name="Téglalap 13"/>
          <p:cNvSpPr/>
          <p:nvPr/>
        </p:nvSpPr>
        <p:spPr bwMode="auto">
          <a:xfrm>
            <a:off x="4043375" y="177671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Sandy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5" name="Téglalap 14"/>
          <p:cNvSpPr/>
          <p:nvPr/>
        </p:nvSpPr>
        <p:spPr bwMode="auto">
          <a:xfrm>
            <a:off x="5031408" y="1775051"/>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Ivy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0" name="Téglalap 15"/>
          <p:cNvSpPr/>
          <p:nvPr/>
        </p:nvSpPr>
        <p:spPr bwMode="auto">
          <a:xfrm>
            <a:off x="5991637" y="177671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Haswell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1" name="Szövegdoboz 16"/>
          <p:cNvSpPr txBox="1">
            <a:spLocks noChangeArrowheads="1"/>
          </p:cNvSpPr>
          <p:nvPr/>
        </p:nvSpPr>
        <p:spPr bwMode="auto">
          <a:xfrm>
            <a:off x="296954" y="3198047"/>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2" name="Szövegdoboz 17"/>
          <p:cNvSpPr txBox="1">
            <a:spLocks noChangeArrowheads="1"/>
          </p:cNvSpPr>
          <p:nvPr/>
        </p:nvSpPr>
        <p:spPr bwMode="auto">
          <a:xfrm>
            <a:off x="1333209" y="3199913"/>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53" name="Szövegdoboz 18"/>
          <p:cNvSpPr txBox="1">
            <a:spLocks noChangeArrowheads="1"/>
          </p:cNvSpPr>
          <p:nvPr/>
        </p:nvSpPr>
        <p:spPr bwMode="auto">
          <a:xfrm>
            <a:off x="2311954" y="3198523"/>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4" name="Szövegdoboz 19"/>
          <p:cNvSpPr txBox="1">
            <a:spLocks noChangeArrowheads="1"/>
          </p:cNvSpPr>
          <p:nvPr/>
        </p:nvSpPr>
        <p:spPr bwMode="auto">
          <a:xfrm>
            <a:off x="3295430" y="3200389"/>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5" name="Szövegdoboz 20"/>
          <p:cNvSpPr txBox="1">
            <a:spLocks noChangeArrowheads="1"/>
          </p:cNvSpPr>
          <p:nvPr/>
        </p:nvSpPr>
        <p:spPr bwMode="auto">
          <a:xfrm>
            <a:off x="4223700" y="3200389"/>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6" name="Szövegdoboz 21"/>
          <p:cNvSpPr txBox="1">
            <a:spLocks noChangeArrowheads="1"/>
          </p:cNvSpPr>
          <p:nvPr/>
        </p:nvSpPr>
        <p:spPr bwMode="auto">
          <a:xfrm>
            <a:off x="5215781" y="3202255"/>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7" name="Szövegdoboz 22"/>
          <p:cNvSpPr txBox="1">
            <a:spLocks noChangeArrowheads="1"/>
          </p:cNvSpPr>
          <p:nvPr/>
        </p:nvSpPr>
        <p:spPr bwMode="auto">
          <a:xfrm>
            <a:off x="6174378" y="320086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8" name="Szövegdoboz 25"/>
          <p:cNvSpPr txBox="1"/>
          <p:nvPr/>
        </p:nvSpPr>
        <p:spPr bwMode="auto">
          <a:xfrm>
            <a:off x="339090" y="1453077"/>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1.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59" name="Szövegdoboz 26"/>
          <p:cNvSpPr txBox="1"/>
          <p:nvPr/>
        </p:nvSpPr>
        <p:spPr bwMode="auto">
          <a:xfrm>
            <a:off x="4199401" y="1456252"/>
            <a:ext cx="647835"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2.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0" name="Szövegdoboz 27"/>
          <p:cNvSpPr txBox="1"/>
          <p:nvPr/>
        </p:nvSpPr>
        <p:spPr bwMode="auto">
          <a:xfrm>
            <a:off x="5179007" y="1457840"/>
            <a:ext cx="646431" cy="261937"/>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3.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1" name="Szövegdoboz 28"/>
          <p:cNvSpPr txBox="1"/>
          <p:nvPr/>
        </p:nvSpPr>
        <p:spPr bwMode="auto">
          <a:xfrm>
            <a:off x="6153680" y="1456252"/>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4.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2" name="TextBox 61"/>
          <p:cNvSpPr txBox="1"/>
          <p:nvPr/>
        </p:nvSpPr>
        <p:spPr bwMode="auto">
          <a:xfrm>
            <a:off x="7124419" y="1472127"/>
            <a:ext cx="645026" cy="261938"/>
          </a:xfrm>
          <a:prstGeom prst="rect">
            <a:avLst/>
          </a:prstGeom>
          <a:noFill/>
        </p:spPr>
        <p:txBody>
          <a:bodyPr wrap="none">
            <a:spAutoFit/>
          </a:bodyPr>
          <a:lstStyle/>
          <a:p>
            <a:pPr fontAlgn="base">
              <a:spcBef>
                <a:spcPct val="0"/>
              </a:spcBef>
              <a:spcAft>
                <a:spcPct val="0"/>
              </a:spcAft>
              <a:defRPr/>
            </a:pPr>
            <a:r>
              <a:rPr lang="en-US" sz="1100" b="1" dirty="0">
                <a:solidFill>
                  <a:srgbClr val="000000"/>
                </a:solidFill>
                <a:latin typeface="Verdana"/>
                <a:cs typeface="Arial" charset="0"/>
              </a:rPr>
              <a:t>5. gen.</a:t>
            </a:r>
          </a:p>
        </p:txBody>
      </p:sp>
      <p:sp>
        <p:nvSpPr>
          <p:cNvPr id="63" name="Téglalap 14"/>
          <p:cNvSpPr/>
          <p:nvPr/>
        </p:nvSpPr>
        <p:spPr bwMode="auto">
          <a:xfrm>
            <a:off x="6968491" y="1775042"/>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Broad-</a:t>
            </a: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4" name="Szövegdoboz 21"/>
          <p:cNvSpPr txBox="1">
            <a:spLocks noChangeArrowheads="1"/>
          </p:cNvSpPr>
          <p:nvPr/>
        </p:nvSpPr>
        <p:spPr bwMode="auto">
          <a:xfrm>
            <a:off x="7185398" y="3195597"/>
            <a:ext cx="505386"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65" name="Téglalap 15"/>
          <p:cNvSpPr/>
          <p:nvPr/>
        </p:nvSpPr>
        <p:spPr bwMode="auto">
          <a:xfrm>
            <a:off x="7949055" y="177924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Skylake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6" name="Szövegdoboz 22"/>
          <p:cNvSpPr txBox="1">
            <a:spLocks noChangeArrowheads="1"/>
          </p:cNvSpPr>
          <p:nvPr/>
        </p:nvSpPr>
        <p:spPr bwMode="auto">
          <a:xfrm>
            <a:off x="8138045" y="320339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67" name="Szövegdoboz 28"/>
          <p:cNvSpPr txBox="1"/>
          <p:nvPr/>
        </p:nvSpPr>
        <p:spPr bwMode="auto">
          <a:xfrm>
            <a:off x="8093206" y="1458782"/>
            <a:ext cx="704039" cy="253916"/>
          </a:xfrm>
          <a:prstGeom prst="rect">
            <a:avLst/>
          </a:prstGeom>
          <a:noFill/>
        </p:spPr>
        <p:txBody>
          <a:bodyPr wrap="none">
            <a:spAutoFit/>
          </a:bodyPr>
          <a:lstStyle/>
          <a:p>
            <a:pPr fontAlgn="base">
              <a:spcBef>
                <a:spcPct val="0"/>
              </a:spcBef>
              <a:spcAft>
                <a:spcPct val="0"/>
              </a:spcAft>
              <a:defRPr/>
            </a:pPr>
            <a:r>
              <a:rPr lang="en-US" sz="1050" b="1" dirty="0" smtClean="0">
                <a:solidFill>
                  <a:srgbClr val="000000"/>
                </a:solidFill>
                <a:latin typeface="Verdana" pitchFamily="34" charset="0"/>
                <a:ea typeface="Verdana" panose="020B0604030504040204" pitchFamily="34" charset="0"/>
                <a:cs typeface="Verdana" panose="020B0604030504040204" pitchFamily="34" charset="0"/>
              </a:rPr>
              <a:t>6</a:t>
            </a:r>
            <a:r>
              <a:rPr lang="hu-HU" sz="1050" b="1" dirty="0" smtClean="0">
                <a:solidFill>
                  <a:srgbClr val="000000"/>
                </a:solidFill>
                <a:latin typeface="Verdana" pitchFamily="34" charset="0"/>
                <a:ea typeface="Verdana" panose="020B0604030504040204" pitchFamily="34" charset="0"/>
                <a:cs typeface="Verdana" panose="020B0604030504040204" pitchFamily="34" charset="0"/>
              </a:rPr>
              <a:t>.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8" name="Oval 4"/>
          <p:cNvSpPr>
            <a:spLocks noChangeArrowheads="1"/>
          </p:cNvSpPr>
          <p:nvPr/>
        </p:nvSpPr>
        <p:spPr bwMode="auto">
          <a:xfrm>
            <a:off x="5004755" y="1341495"/>
            <a:ext cx="979484" cy="2251075"/>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 name="Cím 1"/>
          <p:cNvSpPr>
            <a:spLocks noGrp="1"/>
          </p:cNvSpPr>
          <p:nvPr>
            <p:ph type="title"/>
          </p:nvPr>
        </p:nvSpPr>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(1)</a:t>
            </a:r>
            <a:endParaRPr lang="hu-HU" dirty="0"/>
          </a:p>
        </p:txBody>
      </p:sp>
    </p:spTree>
    <p:extLst>
      <p:ext uri="{BB962C8B-B14F-4D97-AF65-F5344CB8AC3E}">
        <p14:creationId xmlns:p14="http://schemas.microsoft.com/office/powerpoint/2010/main" val="33516922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4"/>
          <p:cNvPicPr>
            <a:picLocks noChangeAspect="1" noChangeArrowheads="1"/>
          </p:cNvPicPr>
          <p:nvPr/>
        </p:nvPicPr>
        <p:blipFill>
          <a:blip r:embed="rId2">
            <a:extLst>
              <a:ext uri="{28A0092B-C50C-407E-A947-70E740481C1C}">
                <a14:useLocalDpi xmlns:a14="http://schemas.microsoft.com/office/drawing/2010/main" val="0"/>
              </a:ext>
            </a:extLst>
          </a:blip>
          <a:srcRect t="18292"/>
          <a:stretch>
            <a:fillRect/>
          </a:stretch>
        </p:blipFill>
        <p:spPr bwMode="auto">
          <a:xfrm>
            <a:off x="1373188" y="1358770"/>
            <a:ext cx="6397625" cy="425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79" name="TextBox 1"/>
          <p:cNvSpPr txBox="1">
            <a:spLocks noChangeArrowheads="1"/>
          </p:cNvSpPr>
          <p:nvPr/>
        </p:nvSpPr>
        <p:spPr bwMode="auto">
          <a:xfrm>
            <a:off x="207031" y="635323"/>
            <a:ext cx="3751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a:solidFill>
                  <a:srgbClr val="2D2D8A"/>
                </a:solidFill>
                <a:cs typeface="Arial" charset="0"/>
              </a:rPr>
              <a:t>The traditional planar transistor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7"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(2)</a:t>
            </a:r>
            <a:endParaRPr lang="hu-HU" dirty="0"/>
          </a:p>
        </p:txBody>
      </p:sp>
    </p:spTree>
    <p:extLst>
      <p:ext uri="{BB962C8B-B14F-4D97-AF65-F5344CB8AC3E}">
        <p14:creationId xmlns:p14="http://schemas.microsoft.com/office/powerpoint/2010/main" val="4799403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4"/>
          <p:cNvPicPr>
            <a:picLocks noChangeAspect="1" noChangeArrowheads="1"/>
          </p:cNvPicPr>
          <p:nvPr/>
        </p:nvPicPr>
        <p:blipFill>
          <a:blip r:embed="rId2">
            <a:extLst>
              <a:ext uri="{28A0092B-C50C-407E-A947-70E740481C1C}">
                <a14:useLocalDpi xmlns:a14="http://schemas.microsoft.com/office/drawing/2010/main" val="0"/>
              </a:ext>
            </a:extLst>
          </a:blip>
          <a:srcRect l="1196" t="11909"/>
          <a:stretch>
            <a:fillRect/>
          </a:stretch>
        </p:blipFill>
        <p:spPr bwMode="auto">
          <a:xfrm>
            <a:off x="1439863" y="1179513"/>
            <a:ext cx="6356350" cy="488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3" name="Rectangle 8"/>
          <p:cNvSpPr>
            <a:spLocks noChangeArrowheads="1"/>
          </p:cNvSpPr>
          <p:nvPr/>
        </p:nvSpPr>
        <p:spPr bwMode="auto">
          <a:xfrm>
            <a:off x="1258888" y="5949950"/>
            <a:ext cx="360362" cy="574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30404" name="TextBox 1"/>
          <p:cNvSpPr txBox="1">
            <a:spLocks noChangeArrowheads="1"/>
          </p:cNvSpPr>
          <p:nvPr/>
        </p:nvSpPr>
        <p:spPr bwMode="auto">
          <a:xfrm>
            <a:off x="205465" y="636423"/>
            <a:ext cx="3634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a:solidFill>
                  <a:srgbClr val="2D2D8A"/>
                </a:solidFill>
                <a:cs typeface="Arial" charset="0"/>
              </a:rPr>
              <a:t>The 22 nm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a:t>
            </a:r>
            <a:r>
              <a:rPr lang="hu-HU" altLang="hu-HU" sz="1400" b="1" dirty="0" smtClean="0">
                <a:solidFill>
                  <a:srgbClr val="2D2D8A"/>
                </a:solidFill>
                <a:cs typeface="Arial" charset="0"/>
              </a:rPr>
              <a:t> </a:t>
            </a:r>
            <a:r>
              <a:rPr lang="en-US" altLang="hu-HU" sz="1400" b="1" dirty="0" smtClean="0">
                <a:solidFill>
                  <a:srgbClr val="2D2D8A"/>
                </a:solidFill>
                <a:cs typeface="Arial" charset="0"/>
              </a:rPr>
              <a:t>-2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3" name="TextBox 2"/>
          <p:cNvSpPr txBox="1"/>
          <p:nvPr/>
        </p:nvSpPr>
        <p:spPr>
          <a:xfrm>
            <a:off x="185510" y="6237287"/>
            <a:ext cx="7813357" cy="307777"/>
          </a:xfrm>
          <a:prstGeom prst="rect">
            <a:avLst/>
          </a:prstGeom>
          <a:noFill/>
        </p:spPr>
        <p:txBody>
          <a:bodyPr wrap="none" rtlCol="0">
            <a:spAutoFit/>
          </a:bodyPr>
          <a:lstStyle/>
          <a:p>
            <a:r>
              <a:rPr lang="en-US" sz="1400" dirty="0" smtClean="0"/>
              <a:t>The designation “tri-gate” originates from the fact that now the gate has three sides.</a:t>
            </a:r>
            <a:endParaRPr lang="en-US" sz="1400" dirty="0"/>
          </a:p>
        </p:txBody>
      </p:sp>
      <p:sp>
        <p:nvSpPr>
          <p:cNvPr id="4" name="TextBox 3"/>
          <p:cNvSpPr txBox="1"/>
          <p:nvPr/>
        </p:nvSpPr>
        <p:spPr>
          <a:xfrm>
            <a:off x="4881390" y="953725"/>
            <a:ext cx="410690" cy="307777"/>
          </a:xfrm>
          <a:prstGeom prst="rect">
            <a:avLst/>
          </a:prstGeom>
          <a:noFill/>
        </p:spPr>
        <p:txBody>
          <a:bodyPr wrap="none" rtlCol="0">
            <a:spAutoFit/>
          </a:bodyPr>
          <a:lstStyle/>
          <a:p>
            <a:r>
              <a:rPr lang="en-US" sz="1400" dirty="0" smtClean="0"/>
              <a:t>fin</a:t>
            </a:r>
            <a:endParaRPr lang="en-US" sz="1400" dirty="0"/>
          </a:p>
        </p:txBody>
      </p:sp>
      <p:sp>
        <p:nvSpPr>
          <p:cNvPr id="9"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(3)</a:t>
            </a:r>
            <a:endParaRPr lang="hu-HU" dirty="0"/>
          </a:p>
        </p:txBody>
      </p:sp>
    </p:spTree>
    <p:extLst>
      <p:ext uri="{BB962C8B-B14F-4D97-AF65-F5344CB8AC3E}">
        <p14:creationId xmlns:p14="http://schemas.microsoft.com/office/powerpoint/2010/main" val="4275448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TextBox 4"/>
          <p:cNvSpPr txBox="1">
            <a:spLocks noChangeArrowheads="1"/>
          </p:cNvSpPr>
          <p:nvPr/>
        </p:nvSpPr>
        <p:spPr bwMode="auto">
          <a:xfrm>
            <a:off x="202287" y="638368"/>
            <a:ext cx="67024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hu-HU" altLang="hu-HU" sz="1400" b="1" dirty="0" smtClean="0">
                <a:solidFill>
                  <a:srgbClr val="2D2D8A"/>
                </a:solidFill>
                <a:cs typeface="Arial" charset="0"/>
              </a:rPr>
              <a:t>Contrasting 2D planar and 3D FinFET transistor structures </a:t>
            </a:r>
            <a:r>
              <a:rPr lang="en-US" altLang="hu-HU" sz="1400" dirty="0" smtClean="0">
                <a:solidFill>
                  <a:srgbClr val="000000"/>
                </a:solidFill>
                <a:cs typeface="Arial" charset="0"/>
              </a:rPr>
              <a:t>[</a:t>
            </a:r>
            <a:r>
              <a:rPr lang="hu-HU" altLang="hu-HU" sz="1400" dirty="0" smtClean="0">
                <a:solidFill>
                  <a:srgbClr val="000000"/>
                </a:solidFill>
                <a:cs typeface="Arial" charset="0"/>
              </a:rPr>
              <a:t>38</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6"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(4)</a:t>
            </a:r>
            <a:endParaRPr lang="hu-HU" dirty="0"/>
          </a:p>
        </p:txBody>
      </p:sp>
      <p:grpSp>
        <p:nvGrpSpPr>
          <p:cNvPr id="5" name="Group 4"/>
          <p:cNvGrpSpPr/>
          <p:nvPr/>
        </p:nvGrpSpPr>
        <p:grpSpPr>
          <a:xfrm>
            <a:off x="-153525" y="1358899"/>
            <a:ext cx="9046925" cy="5220451"/>
            <a:chOff x="1379975" y="332160"/>
            <a:chExt cx="8885415" cy="5625626"/>
          </a:xfrm>
        </p:grpSpPr>
        <p:pic>
          <p:nvPicPr>
            <p:cNvPr id="231426" name="Picture 4"/>
            <p:cNvPicPr>
              <a:picLocks noChangeAspect="1" noChangeArrowheads="1"/>
            </p:cNvPicPr>
            <p:nvPr/>
          </p:nvPicPr>
          <p:blipFill>
            <a:blip r:embed="rId2">
              <a:extLst>
                <a:ext uri="{28A0092B-C50C-407E-A947-70E740481C1C}">
                  <a14:useLocalDpi xmlns:a14="http://schemas.microsoft.com/office/drawing/2010/main" val="0"/>
                </a:ext>
              </a:extLst>
            </a:blip>
            <a:srcRect t="14755"/>
            <a:stretch>
              <a:fillRect/>
            </a:stretch>
          </p:blipFill>
          <p:spPr bwMode="auto">
            <a:xfrm>
              <a:off x="1622425" y="1268413"/>
              <a:ext cx="5822950" cy="442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a:srcRect l="27516" t="7550" r="6417" b="15548"/>
            <a:stretch/>
          </p:blipFill>
          <p:spPr>
            <a:xfrm>
              <a:off x="1669435" y="332160"/>
              <a:ext cx="8595955" cy="5625626"/>
            </a:xfrm>
            <a:prstGeom prst="rect">
              <a:avLst/>
            </a:prstGeom>
          </p:spPr>
        </p:pic>
        <p:sp>
          <p:nvSpPr>
            <p:cNvPr id="3" name="Rectangle 2"/>
            <p:cNvSpPr/>
            <p:nvPr/>
          </p:nvSpPr>
          <p:spPr bwMode="auto">
            <a:xfrm>
              <a:off x="1653964" y="2663915"/>
              <a:ext cx="2197956" cy="328536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4" name="Rounded Rectangle 3"/>
            <p:cNvSpPr/>
            <p:nvPr/>
          </p:nvSpPr>
          <p:spPr bwMode="auto">
            <a:xfrm>
              <a:off x="1379975" y="2624705"/>
              <a:ext cx="1751865" cy="90010"/>
            </a:xfrm>
            <a:prstGeom prst="round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588869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SMC-F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660" y="1370915"/>
            <a:ext cx="6096000" cy="3362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9702" y="652853"/>
            <a:ext cx="3044423" cy="307777"/>
          </a:xfrm>
          <a:prstGeom prst="rect">
            <a:avLst/>
          </a:prstGeom>
          <a:noFill/>
        </p:spPr>
        <p:txBody>
          <a:bodyPr wrap="none" rtlCol="0">
            <a:spAutoFit/>
          </a:bodyPr>
          <a:lstStyle/>
          <a:p>
            <a:r>
              <a:rPr lang="hu-HU" sz="1400" b="1" dirty="0" smtClean="0">
                <a:solidFill>
                  <a:schemeClr val="accent6"/>
                </a:solidFill>
                <a:latin typeface="+mj-lt"/>
              </a:rPr>
              <a:t>Visual checking of chips </a:t>
            </a:r>
            <a:r>
              <a:rPr lang="hu-HU" sz="1400" dirty="0" smtClean="0">
                <a:latin typeface="+mj-lt"/>
              </a:rPr>
              <a:t>[5] </a:t>
            </a:r>
            <a:endParaRPr lang="en-US" sz="1400" dirty="0">
              <a:latin typeface="+mj-lt"/>
            </a:endParaRPr>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(6)</a:t>
            </a:r>
            <a:endParaRPr lang="en-US" altLang="en-US" dirty="0" smtClean="0"/>
          </a:p>
        </p:txBody>
      </p:sp>
    </p:spTree>
    <p:extLst>
      <p:ext uri="{BB962C8B-B14F-4D97-AF65-F5344CB8AC3E}">
        <p14:creationId xmlns:p14="http://schemas.microsoft.com/office/powerpoint/2010/main" val="11987185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4.5.2 </a:t>
            </a:r>
            <a:r>
              <a:rPr lang="en-US" dirty="0"/>
              <a:t>Intel’s 22 nm </a:t>
            </a:r>
            <a:r>
              <a:rPr lang="en-US" dirty="0" err="1"/>
              <a:t>FinFET</a:t>
            </a:r>
            <a:r>
              <a:rPr lang="en-US" dirty="0"/>
              <a:t> transistor </a:t>
            </a:r>
            <a:r>
              <a:rPr lang="hu-HU" dirty="0" smtClean="0"/>
              <a:t>(5)</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t="14755"/>
          <a:stretch>
            <a:fillRect/>
          </a:stretch>
        </p:blipFill>
        <p:spPr bwMode="auto">
          <a:xfrm>
            <a:off x="1622425" y="1268413"/>
            <a:ext cx="5822950" cy="442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a:spLocks noChangeArrowheads="1"/>
          </p:cNvSpPr>
          <p:nvPr/>
        </p:nvSpPr>
        <p:spPr bwMode="auto">
          <a:xfrm>
            <a:off x="205465" y="636423"/>
            <a:ext cx="3770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a:solidFill>
                  <a:srgbClr val="2D2D8A"/>
                </a:solidFill>
                <a:cs typeface="Arial" charset="0"/>
              </a:rPr>
              <a:t>The 22 nm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a:t>
            </a:r>
            <a:r>
              <a:rPr lang="hu-HU" altLang="hu-HU" sz="1400" b="1" dirty="0" smtClean="0">
                <a:solidFill>
                  <a:srgbClr val="2D2D8A"/>
                </a:solidFill>
                <a:cs typeface="Arial" charset="0"/>
              </a:rPr>
              <a:t> </a:t>
            </a:r>
            <a:r>
              <a:rPr lang="en-US" altLang="hu-HU" sz="1400" b="1" dirty="0" smtClean="0">
                <a:solidFill>
                  <a:srgbClr val="2D2D8A"/>
                </a:solidFill>
                <a:cs typeface="Arial" charset="0"/>
              </a:rPr>
              <a:t>-</a:t>
            </a:r>
            <a:r>
              <a:rPr lang="hu-HU" altLang="hu-HU" sz="1400" b="1" dirty="0" smtClean="0">
                <a:solidFill>
                  <a:srgbClr val="2D2D8A"/>
                </a:solidFill>
                <a:cs typeface="Arial" charset="0"/>
              </a:rPr>
              <a:t>3</a:t>
            </a:r>
            <a:r>
              <a:rPr lang="en-US" altLang="hu-HU" sz="1400" b="1" dirty="0" smtClean="0">
                <a:solidFill>
                  <a:srgbClr val="2D2D8A"/>
                </a:solidFill>
                <a:cs typeface="Arial" charset="0"/>
              </a:rPr>
              <a:t>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Tree>
    <p:extLst>
      <p:ext uri="{BB962C8B-B14F-4D97-AF65-F5344CB8AC3E}">
        <p14:creationId xmlns:p14="http://schemas.microsoft.com/office/powerpoint/2010/main" val="41619215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4"/>
          <p:cNvPicPr>
            <a:picLocks noChangeAspect="1" noChangeArrowheads="1"/>
          </p:cNvPicPr>
          <p:nvPr/>
        </p:nvPicPr>
        <p:blipFill>
          <a:blip r:embed="rId2">
            <a:extLst>
              <a:ext uri="{28A0092B-C50C-407E-A947-70E740481C1C}">
                <a14:useLocalDpi xmlns:a14="http://schemas.microsoft.com/office/drawing/2010/main" val="0"/>
              </a:ext>
            </a:extLst>
          </a:blip>
          <a:srcRect t="11581"/>
          <a:stretch>
            <a:fillRect/>
          </a:stretch>
        </p:blipFill>
        <p:spPr bwMode="auto">
          <a:xfrm>
            <a:off x="1249713" y="1347788"/>
            <a:ext cx="6688137"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451" name="Rectangle 5"/>
          <p:cNvSpPr>
            <a:spLocks noChangeArrowheads="1"/>
          </p:cNvSpPr>
          <p:nvPr/>
        </p:nvSpPr>
        <p:spPr bwMode="auto">
          <a:xfrm>
            <a:off x="971550" y="5643563"/>
            <a:ext cx="792163"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32452" name="TextBox 1"/>
          <p:cNvSpPr txBox="1">
            <a:spLocks noChangeArrowheads="1"/>
          </p:cNvSpPr>
          <p:nvPr/>
        </p:nvSpPr>
        <p:spPr bwMode="auto">
          <a:xfrm>
            <a:off x="197118" y="652853"/>
            <a:ext cx="7952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smtClean="0">
                <a:solidFill>
                  <a:srgbClr val="2D2D8A"/>
                </a:solidFill>
                <a:cs typeface="Arial" charset="0"/>
              </a:rPr>
              <a:t>Switching characteristics of the traditional planar and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transistors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232453" name="Oval 2"/>
          <p:cNvSpPr>
            <a:spLocks noChangeArrowheads="1"/>
          </p:cNvSpPr>
          <p:nvPr/>
        </p:nvSpPr>
        <p:spPr bwMode="auto">
          <a:xfrm>
            <a:off x="3492500" y="4040211"/>
            <a:ext cx="854075" cy="539750"/>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8"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(6)</a:t>
            </a:r>
            <a:endParaRPr lang="hu-HU" dirty="0"/>
          </a:p>
        </p:txBody>
      </p:sp>
    </p:spTree>
    <p:extLst>
      <p:ext uri="{BB962C8B-B14F-4D97-AF65-F5344CB8AC3E}">
        <p14:creationId xmlns:p14="http://schemas.microsoft.com/office/powerpoint/2010/main" val="24213732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475" name="Group 3"/>
          <p:cNvGrpSpPr>
            <a:grpSpLocks/>
          </p:cNvGrpSpPr>
          <p:nvPr/>
        </p:nvGrpSpPr>
        <p:grpSpPr bwMode="auto">
          <a:xfrm>
            <a:off x="1511300" y="1314450"/>
            <a:ext cx="6026150" cy="4679950"/>
            <a:chOff x="1511660" y="1313765"/>
            <a:chExt cx="6025790" cy="4680520"/>
          </a:xfrm>
        </p:grpSpPr>
        <p:pic>
          <p:nvPicPr>
            <p:cNvPr id="233477" name="Picture 5"/>
            <p:cNvPicPr>
              <a:picLocks noChangeAspect="1" noChangeArrowheads="1"/>
            </p:cNvPicPr>
            <p:nvPr/>
          </p:nvPicPr>
          <p:blipFill>
            <a:blip r:embed="rId2">
              <a:extLst>
                <a:ext uri="{28A0092B-C50C-407E-A947-70E740481C1C}">
                  <a14:useLocalDpi xmlns:a14="http://schemas.microsoft.com/office/drawing/2010/main" val="0"/>
                </a:ext>
              </a:extLst>
            </a:blip>
            <a:srcRect t="14410"/>
            <a:stretch>
              <a:fillRect/>
            </a:stretch>
          </p:blipFill>
          <p:spPr bwMode="auto">
            <a:xfrm>
              <a:off x="1606550" y="1313765"/>
              <a:ext cx="5930900" cy="454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8" name="Rectangle 2"/>
            <p:cNvSpPr>
              <a:spLocks noChangeArrowheads="1"/>
            </p:cNvSpPr>
            <p:nvPr/>
          </p:nvSpPr>
          <p:spPr bwMode="auto">
            <a:xfrm>
              <a:off x="1511660" y="5274205"/>
              <a:ext cx="360040" cy="72008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grpSp>
      <p:sp>
        <p:nvSpPr>
          <p:cNvPr id="7" name="TextBox 1"/>
          <p:cNvSpPr txBox="1">
            <a:spLocks noChangeArrowheads="1"/>
          </p:cNvSpPr>
          <p:nvPr/>
        </p:nvSpPr>
        <p:spPr bwMode="auto">
          <a:xfrm>
            <a:off x="192949" y="643436"/>
            <a:ext cx="6370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smtClean="0">
                <a:solidFill>
                  <a:srgbClr val="2D2D8A"/>
                </a:solidFill>
                <a:cs typeface="Arial" charset="0"/>
              </a:rPr>
              <a:t>Gate delay of the traditional planar and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transistors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2" name="TextBox 1"/>
          <p:cNvSpPr txBox="1"/>
          <p:nvPr/>
        </p:nvSpPr>
        <p:spPr>
          <a:xfrm>
            <a:off x="553660" y="6309320"/>
            <a:ext cx="7933775" cy="307777"/>
          </a:xfrm>
          <a:prstGeom prst="rect">
            <a:avLst/>
          </a:prstGeom>
          <a:noFill/>
        </p:spPr>
        <p:txBody>
          <a:bodyPr wrap="none" rtlCol="0">
            <a:spAutoFit/>
          </a:bodyPr>
          <a:lstStyle/>
          <a:p>
            <a:r>
              <a:rPr lang="en-US" sz="1400" dirty="0" smtClean="0"/>
              <a:t>Gate delay: time difference between output signal and input signal of a gate (n x </a:t>
            </a:r>
            <a:r>
              <a:rPr lang="en-US" sz="1400" dirty="0" err="1" smtClean="0"/>
              <a:t>ps</a:t>
            </a:r>
            <a:r>
              <a:rPr lang="en-US" sz="1400" dirty="0" smtClean="0"/>
              <a:t>) </a:t>
            </a:r>
            <a:endParaRPr lang="en-US" sz="1400" dirty="0"/>
          </a:p>
        </p:txBody>
      </p:sp>
      <p:sp>
        <p:nvSpPr>
          <p:cNvPr id="10"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(7)</a:t>
            </a:r>
            <a:endParaRPr lang="hu-HU" dirty="0"/>
          </a:p>
        </p:txBody>
      </p:sp>
    </p:spTree>
    <p:extLst>
      <p:ext uri="{BB962C8B-B14F-4D97-AF65-F5344CB8AC3E}">
        <p14:creationId xmlns:p14="http://schemas.microsoft.com/office/powerpoint/2010/main" val="28932910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p:cNvPicPr>
            <a:picLocks noChangeAspect="1" noChangeArrowheads="1"/>
          </p:cNvPicPr>
          <p:nvPr/>
        </p:nvPicPr>
        <p:blipFill>
          <a:blip r:embed="rId2">
            <a:extLst>
              <a:ext uri="{28A0092B-C50C-407E-A947-70E740481C1C}">
                <a14:useLocalDpi xmlns:a14="http://schemas.microsoft.com/office/drawing/2010/main" val="0"/>
              </a:ext>
            </a:extLst>
          </a:blip>
          <a:srcRect t="12617"/>
          <a:stretch>
            <a:fillRect/>
          </a:stretch>
        </p:blipFill>
        <p:spPr bwMode="auto">
          <a:xfrm>
            <a:off x="1192213" y="1358900"/>
            <a:ext cx="67595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499" name="TextBox 1"/>
          <p:cNvSpPr txBox="1">
            <a:spLocks noChangeArrowheads="1"/>
          </p:cNvSpPr>
          <p:nvPr/>
        </p:nvSpPr>
        <p:spPr bwMode="auto">
          <a:xfrm>
            <a:off x="204920" y="636423"/>
            <a:ext cx="46249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a:solidFill>
                  <a:srgbClr val="2D2D8A"/>
                </a:solidFill>
                <a:cs typeface="Arial" charset="0"/>
              </a:rPr>
              <a:t>Intel’s 22 nm </a:t>
            </a:r>
            <a:r>
              <a:rPr lang="hu-HU" altLang="hu-HU" sz="1400" b="1" dirty="0" smtClean="0">
                <a:solidFill>
                  <a:srgbClr val="2D2D8A"/>
                </a:solidFill>
                <a:cs typeface="Arial" charset="0"/>
              </a:rPr>
              <a:t>FinFET </a:t>
            </a:r>
            <a:r>
              <a:rPr lang="en-US" altLang="hu-HU" sz="1400" b="1" dirty="0" smtClean="0">
                <a:solidFill>
                  <a:srgbClr val="2D2D8A"/>
                </a:solidFill>
                <a:cs typeface="Arial" charset="0"/>
              </a:rPr>
              <a:t>manufacturing </a:t>
            </a:r>
            <a:r>
              <a:rPr lang="en-US" altLang="hu-HU" sz="1400" b="1" dirty="0" err="1">
                <a:solidFill>
                  <a:srgbClr val="2D2D8A"/>
                </a:solidFill>
                <a:cs typeface="Arial" charset="0"/>
              </a:rPr>
              <a:t>fabs</a:t>
            </a:r>
            <a:r>
              <a:rPr lang="en-US" altLang="hu-HU" sz="1400" b="1" dirty="0">
                <a:solidFill>
                  <a:srgbClr val="2D2D8A"/>
                </a:solidFill>
                <a:cs typeface="Arial" charset="0"/>
              </a:rPr>
              <a:t>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6"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(8)</a:t>
            </a:r>
            <a:endParaRPr lang="hu-HU" dirty="0"/>
          </a:p>
        </p:txBody>
      </p:sp>
    </p:spTree>
    <p:extLst>
      <p:ext uri="{BB962C8B-B14F-4D97-AF65-F5344CB8AC3E}">
        <p14:creationId xmlns:p14="http://schemas.microsoft.com/office/powerpoint/2010/main" val="5563514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4.5.3 </a:t>
            </a:r>
            <a:r>
              <a:rPr lang="en-US" altLang="en-US" sz="2000" dirty="0" smtClean="0">
                <a:solidFill>
                  <a:srgbClr val="FFFFFF"/>
                </a:solidFill>
                <a:cs typeface="Arial" charset="0"/>
              </a:rPr>
              <a:t> </a:t>
            </a:r>
            <a:r>
              <a:rPr lang="hu-HU" altLang="en-US" sz="2000" dirty="0" smtClean="0">
                <a:solidFill>
                  <a:srgbClr val="FFFFFF"/>
                </a:solidFill>
                <a:cs typeface="Arial" charset="0"/>
              </a:rPr>
              <a:t>Intel's</a:t>
            </a:r>
            <a:r>
              <a:rPr lang="en-US" altLang="en-US" sz="2000" dirty="0" smtClean="0">
                <a:solidFill>
                  <a:srgbClr val="FFFFFF"/>
                </a:solidFill>
                <a:cs typeface="Arial" charset="0"/>
              </a:rPr>
              <a:t> 14 nm </a:t>
            </a:r>
            <a:r>
              <a:rPr lang="hu-HU" altLang="en-US" sz="2000" dirty="0" smtClean="0">
                <a:solidFill>
                  <a:srgbClr val="FFFFFF"/>
                </a:solidFill>
                <a:cs typeface="Arial" charset="0"/>
              </a:rPr>
              <a:t>FinFET</a:t>
            </a:r>
            <a:r>
              <a:rPr lang="en-US" altLang="en-US" sz="2000" dirty="0" smtClean="0">
                <a:solidFill>
                  <a:srgbClr val="FFFFFF"/>
                </a:solidFill>
                <a:cs typeface="Arial" charset="0"/>
              </a:rPr>
              <a:t> transistor</a:t>
            </a:r>
          </a:p>
        </p:txBody>
      </p:sp>
    </p:spTree>
    <p:extLst>
      <p:ext uri="{BB962C8B-B14F-4D97-AF65-F5344CB8AC3E}">
        <p14:creationId xmlns:p14="http://schemas.microsoft.com/office/powerpoint/2010/main" val="33341024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Text Box 4"/>
          <p:cNvSpPr txBox="1">
            <a:spLocks noChangeArrowheads="1"/>
          </p:cNvSpPr>
          <p:nvPr/>
        </p:nvSpPr>
        <p:spPr bwMode="auto">
          <a:xfrm>
            <a:off x="1743075" y="3824712"/>
            <a:ext cx="564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en-US" altLang="en-US" sz="1400" dirty="0">
                <a:solidFill>
                  <a:srgbClr val="000000"/>
                </a:solidFill>
                <a:cs typeface="Times New Roman" pitchFamily="18" charset="0"/>
              </a:rPr>
              <a:t>Figure: Intel</a:t>
            </a:r>
            <a:r>
              <a:rPr lang="en-US" altLang="en-US" sz="1400" dirty="0">
                <a:solidFill>
                  <a:srgbClr val="000000"/>
                </a:solidFill>
                <a:latin typeface="Times New Roman" pitchFamily="18" charset="0"/>
                <a:cs typeface="Times New Roman" pitchFamily="18" charset="0"/>
              </a:rPr>
              <a:t>’</a:t>
            </a:r>
            <a:r>
              <a:rPr lang="en-US" altLang="en-US" sz="1400" dirty="0">
                <a:solidFill>
                  <a:srgbClr val="000000"/>
                </a:solidFill>
                <a:cs typeface="Times New Roman" pitchFamily="18" charset="0"/>
              </a:rPr>
              <a:t>s Tick-Tock development model </a:t>
            </a:r>
            <a:r>
              <a:rPr lang="hu-HU" altLang="en-US" sz="1400" dirty="0">
                <a:solidFill>
                  <a:srgbClr val="000000"/>
                </a:solidFill>
                <a:cs typeface="Times New Roman" pitchFamily="18" charset="0"/>
              </a:rPr>
              <a:t>(</a:t>
            </a:r>
            <a:r>
              <a:rPr lang="en-US" altLang="en-US" sz="1400" dirty="0">
                <a:solidFill>
                  <a:srgbClr val="000000"/>
                </a:solidFill>
                <a:cs typeface="Times New Roman" pitchFamily="18" charset="0"/>
              </a:rPr>
              <a:t>Based on </a:t>
            </a:r>
            <a:r>
              <a:rPr lang="hu-HU" altLang="en-US" sz="1400" dirty="0" smtClean="0">
                <a:solidFill>
                  <a:srgbClr val="000000"/>
                </a:solidFill>
                <a:cs typeface="Times New Roman" pitchFamily="18" charset="0"/>
              </a:rPr>
              <a:t>[24</a:t>
            </a:r>
            <a:r>
              <a:rPr lang="en-US" altLang="en-US" sz="1400" dirty="0" smtClean="0">
                <a:solidFill>
                  <a:srgbClr val="000000"/>
                </a:solidFill>
                <a:cs typeface="Times New Roman" pitchFamily="18" charset="0"/>
              </a:rPr>
              <a:t>]</a:t>
            </a:r>
            <a:r>
              <a:rPr lang="hu-HU" altLang="en-US" sz="1400" dirty="0">
                <a:solidFill>
                  <a:srgbClr val="000000"/>
                </a:solidFill>
                <a:cs typeface="Times New Roman" pitchFamily="18" charset="0"/>
              </a:rPr>
              <a:t>)</a:t>
            </a:r>
            <a:endParaRPr lang="en-US" altLang="en-US" sz="1400" dirty="0">
              <a:solidFill>
                <a:srgbClr val="000000"/>
              </a:solidFill>
              <a:cs typeface="Times New Roman" pitchFamily="18" charset="0"/>
            </a:endParaRPr>
          </a:p>
        </p:txBody>
      </p:sp>
      <p:sp>
        <p:nvSpPr>
          <p:cNvPr id="30" name="Rectangle 29"/>
          <p:cNvSpPr/>
          <p:nvPr/>
        </p:nvSpPr>
        <p:spPr>
          <a:xfrm>
            <a:off x="198510" y="652853"/>
            <a:ext cx="4219425" cy="307777"/>
          </a:xfrm>
          <a:prstGeom prst="rect">
            <a:avLst/>
          </a:prstGeom>
        </p:spPr>
        <p:txBody>
          <a:bodyPr wrap="none">
            <a:spAutoFit/>
          </a:bodyPr>
          <a:lstStyle/>
          <a:p>
            <a:pPr lvl="0" fontAlgn="base">
              <a:spcBef>
                <a:spcPct val="0"/>
              </a:spcBef>
              <a:spcAft>
                <a:spcPct val="0"/>
              </a:spcAft>
            </a:pPr>
            <a:r>
              <a:rPr lang="en-US" altLang="hu-HU" sz="1400" b="1" dirty="0" smtClean="0">
                <a:solidFill>
                  <a:srgbClr val="2D2D8A"/>
                </a:solidFill>
                <a:cs typeface="Arial" charset="0"/>
              </a:rPr>
              <a:t>4.</a:t>
            </a:r>
            <a:r>
              <a:rPr lang="hu-HU" altLang="hu-HU" sz="1400" b="1" dirty="0" smtClean="0">
                <a:solidFill>
                  <a:srgbClr val="2D2D8A"/>
                </a:solidFill>
                <a:cs typeface="Arial" charset="0"/>
              </a:rPr>
              <a:t>5.3</a:t>
            </a:r>
            <a:r>
              <a:rPr lang="en-US" altLang="hu-HU" sz="1400" b="1" dirty="0" smtClean="0">
                <a:solidFill>
                  <a:srgbClr val="2D2D8A"/>
                </a:solidFill>
                <a:cs typeface="Arial" charset="0"/>
              </a:rPr>
              <a:t> </a:t>
            </a:r>
            <a:r>
              <a:rPr lang="hu-HU" altLang="hu-HU" sz="1400" b="1" dirty="0" smtClean="0">
                <a:solidFill>
                  <a:srgbClr val="2D2D8A"/>
                </a:solidFill>
                <a:cs typeface="Arial" charset="0"/>
              </a:rPr>
              <a:t>Intel's</a:t>
            </a:r>
            <a:r>
              <a:rPr lang="en-US" altLang="hu-HU" sz="1400" b="1" dirty="0" smtClean="0">
                <a:solidFill>
                  <a:srgbClr val="2D2D8A"/>
                </a:solidFill>
                <a:cs typeface="Arial" charset="0"/>
              </a:rPr>
              <a:t> 14 </a:t>
            </a:r>
            <a:r>
              <a:rPr lang="en-US" altLang="hu-HU" sz="1400" b="1" dirty="0">
                <a:solidFill>
                  <a:srgbClr val="2D2D8A"/>
                </a:solidFill>
                <a:cs typeface="Arial" charset="0"/>
              </a:rPr>
              <a:t>nm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transistor-1</a:t>
            </a:r>
            <a:endParaRPr lang="en-US" altLang="hu-HU" sz="1400" dirty="0">
              <a:solidFill>
                <a:srgbClr val="000000"/>
              </a:solidFill>
              <a:cs typeface="Arial" charset="0"/>
            </a:endParaRPr>
          </a:p>
        </p:txBody>
      </p:sp>
      <p:sp>
        <p:nvSpPr>
          <p:cNvPr id="39" name="Text Box 4"/>
          <p:cNvSpPr txBox="1">
            <a:spLocks noChangeArrowheads="1"/>
          </p:cNvSpPr>
          <p:nvPr/>
        </p:nvSpPr>
        <p:spPr bwMode="auto">
          <a:xfrm>
            <a:off x="223838" y="4371838"/>
            <a:ext cx="61462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ts val="300"/>
              </a:spcAft>
              <a:buFontTx/>
              <a:buNone/>
            </a:pPr>
            <a:r>
              <a:rPr lang="en-US" altLang="en-US" sz="1400" dirty="0" smtClean="0">
                <a:solidFill>
                  <a:srgbClr val="000000"/>
                </a:solidFill>
                <a:cs typeface="Arial" charset="0"/>
              </a:rPr>
              <a:t>Introduced along with the </a:t>
            </a:r>
            <a:r>
              <a:rPr lang="en-US" altLang="en-US" sz="1400" dirty="0" err="1" smtClean="0">
                <a:solidFill>
                  <a:srgbClr val="000000"/>
                </a:solidFill>
                <a:cs typeface="Arial" charset="0"/>
              </a:rPr>
              <a:t>Broadwell</a:t>
            </a:r>
            <a:r>
              <a:rPr lang="en-US" altLang="en-US" sz="1400" dirty="0" smtClean="0">
                <a:solidFill>
                  <a:srgbClr val="000000"/>
                </a:solidFill>
                <a:cs typeface="Arial" charset="0"/>
              </a:rPr>
              <a:t> family of processors  in 2014</a:t>
            </a:r>
            <a:endParaRPr lang="en-US" altLang="en-US" sz="1400" dirty="0">
              <a:solidFill>
                <a:srgbClr val="0000FF"/>
              </a:solidFill>
              <a:cs typeface="Arial" charset="0"/>
            </a:endParaRPr>
          </a:p>
        </p:txBody>
      </p:sp>
      <p:sp>
        <p:nvSpPr>
          <p:cNvPr id="40" name="Téglalap 3"/>
          <p:cNvSpPr/>
          <p:nvPr/>
        </p:nvSpPr>
        <p:spPr bwMode="auto">
          <a:xfrm>
            <a:off x="53975" y="1349245"/>
            <a:ext cx="8964000" cy="2251075"/>
          </a:xfrm>
          <a:prstGeom prst="rect">
            <a:avLst/>
          </a:prstGeom>
          <a:solidFill>
            <a:schemeClr val="bg1">
              <a:lumMod val="95000"/>
            </a:schemeClr>
          </a:solid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hu-HU" sz="1400" b="1" dirty="0">
              <a:solidFill>
                <a:srgbClr val="FFFFFF"/>
              </a:solidFill>
            </a:endParaRPr>
          </a:p>
        </p:txBody>
      </p:sp>
      <p:sp>
        <p:nvSpPr>
          <p:cNvPr id="41" name="Téglalap 4"/>
          <p:cNvSpPr/>
          <p:nvPr/>
        </p:nvSpPr>
        <p:spPr bwMode="auto">
          <a:xfrm>
            <a:off x="155205" y="178790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Core 2</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65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2" name="Téglalap 5"/>
          <p:cNvSpPr/>
          <p:nvPr/>
        </p:nvSpPr>
        <p:spPr bwMode="auto">
          <a:xfrm>
            <a:off x="1135890" y="1788894"/>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Penryn</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3" name="Téglalap 11"/>
          <p:cNvSpPr/>
          <p:nvPr/>
        </p:nvSpPr>
        <p:spPr bwMode="auto">
          <a:xfrm>
            <a:off x="2089819" y="178790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Nehalem</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4" name="Téglalap 12"/>
          <p:cNvSpPr/>
          <p:nvPr/>
        </p:nvSpPr>
        <p:spPr bwMode="auto">
          <a:xfrm>
            <a:off x="3073025" y="1789558"/>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West</a:t>
            </a: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a:p>
            <a:pPr algn="ctr" fontAlgn="base">
              <a:spcBef>
                <a:spcPct val="0"/>
              </a:spcBef>
              <a:spcAft>
                <a:spcPct val="0"/>
              </a:spcAft>
              <a:defRPr/>
            </a:pPr>
            <a:r>
              <a:rPr lang="hu-HU"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mere</a:t>
            </a:r>
            <a:endPar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New</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5" name="Téglalap 13"/>
          <p:cNvSpPr/>
          <p:nvPr/>
        </p:nvSpPr>
        <p:spPr bwMode="auto">
          <a:xfrm>
            <a:off x="4043375" y="178790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Sandy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0" name="Téglalap 14"/>
          <p:cNvSpPr/>
          <p:nvPr/>
        </p:nvSpPr>
        <p:spPr bwMode="auto">
          <a:xfrm>
            <a:off x="5031408" y="1786241"/>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Ivy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1" name="Téglalap 15"/>
          <p:cNvSpPr/>
          <p:nvPr/>
        </p:nvSpPr>
        <p:spPr bwMode="auto">
          <a:xfrm>
            <a:off x="5991637" y="178790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Haswell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2" name="Szövegdoboz 16"/>
          <p:cNvSpPr txBox="1">
            <a:spLocks noChangeArrowheads="1"/>
          </p:cNvSpPr>
          <p:nvPr/>
        </p:nvSpPr>
        <p:spPr bwMode="auto">
          <a:xfrm>
            <a:off x="296954" y="3209237"/>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3" name="Szövegdoboz 17"/>
          <p:cNvSpPr txBox="1">
            <a:spLocks noChangeArrowheads="1"/>
          </p:cNvSpPr>
          <p:nvPr/>
        </p:nvSpPr>
        <p:spPr bwMode="auto">
          <a:xfrm>
            <a:off x="1333209" y="3211103"/>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54" name="Szövegdoboz 18"/>
          <p:cNvSpPr txBox="1">
            <a:spLocks noChangeArrowheads="1"/>
          </p:cNvSpPr>
          <p:nvPr/>
        </p:nvSpPr>
        <p:spPr bwMode="auto">
          <a:xfrm>
            <a:off x="2311954" y="3209713"/>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5" name="Szövegdoboz 19"/>
          <p:cNvSpPr txBox="1">
            <a:spLocks noChangeArrowheads="1"/>
          </p:cNvSpPr>
          <p:nvPr/>
        </p:nvSpPr>
        <p:spPr bwMode="auto">
          <a:xfrm>
            <a:off x="3295430" y="3211579"/>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6" name="Szövegdoboz 20"/>
          <p:cNvSpPr txBox="1">
            <a:spLocks noChangeArrowheads="1"/>
          </p:cNvSpPr>
          <p:nvPr/>
        </p:nvSpPr>
        <p:spPr bwMode="auto">
          <a:xfrm>
            <a:off x="4223700" y="3211579"/>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7" name="Szövegdoboz 21"/>
          <p:cNvSpPr txBox="1">
            <a:spLocks noChangeArrowheads="1"/>
          </p:cNvSpPr>
          <p:nvPr/>
        </p:nvSpPr>
        <p:spPr bwMode="auto">
          <a:xfrm>
            <a:off x="5271201" y="3213445"/>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8" name="Szövegdoboz 22"/>
          <p:cNvSpPr txBox="1">
            <a:spLocks noChangeArrowheads="1"/>
          </p:cNvSpPr>
          <p:nvPr/>
        </p:nvSpPr>
        <p:spPr bwMode="auto">
          <a:xfrm>
            <a:off x="6174378" y="321205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9" name="Szövegdoboz 25"/>
          <p:cNvSpPr txBox="1"/>
          <p:nvPr/>
        </p:nvSpPr>
        <p:spPr bwMode="auto">
          <a:xfrm>
            <a:off x="339090" y="1464267"/>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1.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0" name="Szövegdoboz 26"/>
          <p:cNvSpPr txBox="1"/>
          <p:nvPr/>
        </p:nvSpPr>
        <p:spPr bwMode="auto">
          <a:xfrm>
            <a:off x="4199401" y="1467442"/>
            <a:ext cx="647835"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2.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1" name="Szövegdoboz 27"/>
          <p:cNvSpPr txBox="1"/>
          <p:nvPr/>
        </p:nvSpPr>
        <p:spPr bwMode="auto">
          <a:xfrm>
            <a:off x="5220572" y="1469030"/>
            <a:ext cx="646431" cy="261937"/>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3.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2" name="Szövegdoboz 28"/>
          <p:cNvSpPr txBox="1"/>
          <p:nvPr/>
        </p:nvSpPr>
        <p:spPr bwMode="auto">
          <a:xfrm>
            <a:off x="6153680" y="1467442"/>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4.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3" name="TextBox 62"/>
          <p:cNvSpPr txBox="1"/>
          <p:nvPr/>
        </p:nvSpPr>
        <p:spPr bwMode="auto">
          <a:xfrm>
            <a:off x="7124419" y="1483317"/>
            <a:ext cx="645026" cy="261938"/>
          </a:xfrm>
          <a:prstGeom prst="rect">
            <a:avLst/>
          </a:prstGeom>
          <a:noFill/>
        </p:spPr>
        <p:txBody>
          <a:bodyPr wrap="none">
            <a:spAutoFit/>
          </a:bodyPr>
          <a:lstStyle/>
          <a:p>
            <a:pPr fontAlgn="base">
              <a:spcBef>
                <a:spcPct val="0"/>
              </a:spcBef>
              <a:spcAft>
                <a:spcPct val="0"/>
              </a:spcAft>
              <a:defRPr/>
            </a:pPr>
            <a:r>
              <a:rPr lang="en-US" sz="1100" b="1" dirty="0">
                <a:solidFill>
                  <a:srgbClr val="000000"/>
                </a:solidFill>
                <a:latin typeface="Verdana"/>
                <a:cs typeface="Arial" charset="0"/>
              </a:rPr>
              <a:t>5. gen.</a:t>
            </a:r>
          </a:p>
        </p:txBody>
      </p:sp>
      <p:sp>
        <p:nvSpPr>
          <p:cNvPr id="64" name="Téglalap 14"/>
          <p:cNvSpPr/>
          <p:nvPr/>
        </p:nvSpPr>
        <p:spPr bwMode="auto">
          <a:xfrm>
            <a:off x="6968491" y="1786232"/>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Broad-</a:t>
            </a: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5" name="Szövegdoboz 21"/>
          <p:cNvSpPr txBox="1">
            <a:spLocks noChangeArrowheads="1"/>
          </p:cNvSpPr>
          <p:nvPr/>
        </p:nvSpPr>
        <p:spPr bwMode="auto">
          <a:xfrm>
            <a:off x="7185398" y="3206787"/>
            <a:ext cx="505386"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66" name="Téglalap 15"/>
          <p:cNvSpPr/>
          <p:nvPr/>
        </p:nvSpPr>
        <p:spPr bwMode="auto">
          <a:xfrm>
            <a:off x="7949055" y="179043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Skylake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7" name="Szövegdoboz 22"/>
          <p:cNvSpPr txBox="1">
            <a:spLocks noChangeArrowheads="1"/>
          </p:cNvSpPr>
          <p:nvPr/>
        </p:nvSpPr>
        <p:spPr bwMode="auto">
          <a:xfrm>
            <a:off x="8138045" y="321458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68" name="Szövegdoboz 28"/>
          <p:cNvSpPr txBox="1"/>
          <p:nvPr/>
        </p:nvSpPr>
        <p:spPr bwMode="auto">
          <a:xfrm>
            <a:off x="8093206" y="1469972"/>
            <a:ext cx="704039" cy="253916"/>
          </a:xfrm>
          <a:prstGeom prst="rect">
            <a:avLst/>
          </a:prstGeom>
          <a:noFill/>
        </p:spPr>
        <p:txBody>
          <a:bodyPr wrap="none">
            <a:spAutoFit/>
          </a:bodyPr>
          <a:lstStyle/>
          <a:p>
            <a:pPr fontAlgn="base">
              <a:spcBef>
                <a:spcPct val="0"/>
              </a:spcBef>
              <a:spcAft>
                <a:spcPct val="0"/>
              </a:spcAft>
              <a:defRPr/>
            </a:pPr>
            <a:r>
              <a:rPr lang="en-US" sz="1050" b="1" dirty="0" smtClean="0">
                <a:solidFill>
                  <a:srgbClr val="000000"/>
                </a:solidFill>
                <a:latin typeface="Verdana" pitchFamily="34" charset="0"/>
                <a:ea typeface="Verdana" panose="020B0604030504040204" pitchFamily="34" charset="0"/>
                <a:cs typeface="Verdana" panose="020B0604030504040204" pitchFamily="34" charset="0"/>
              </a:rPr>
              <a:t>6</a:t>
            </a:r>
            <a:r>
              <a:rPr lang="hu-HU" sz="1050" b="1" dirty="0" smtClean="0">
                <a:solidFill>
                  <a:srgbClr val="000000"/>
                </a:solidFill>
                <a:latin typeface="Verdana" pitchFamily="34" charset="0"/>
                <a:ea typeface="Verdana" panose="020B0604030504040204" pitchFamily="34" charset="0"/>
                <a:cs typeface="Verdana" panose="020B0604030504040204" pitchFamily="34" charset="0"/>
              </a:rPr>
              <a:t>.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9" name="Oval 4"/>
          <p:cNvSpPr>
            <a:spLocks noChangeArrowheads="1"/>
          </p:cNvSpPr>
          <p:nvPr/>
        </p:nvSpPr>
        <p:spPr bwMode="auto">
          <a:xfrm>
            <a:off x="6954036" y="1352685"/>
            <a:ext cx="979484" cy="2251075"/>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 name="Cím 1"/>
          <p:cNvSpPr>
            <a:spLocks noGrp="1"/>
          </p:cNvSpPr>
          <p:nvPr>
            <p:ph type="title"/>
          </p:nvPr>
        </p:nvSpPr>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(1)</a:t>
            </a:r>
            <a:endParaRPr lang="hu-HU" dirty="0"/>
          </a:p>
        </p:txBody>
      </p:sp>
    </p:spTree>
    <p:extLst>
      <p:ext uri="{BB962C8B-B14F-4D97-AF65-F5344CB8AC3E}">
        <p14:creationId xmlns:p14="http://schemas.microsoft.com/office/powerpoint/2010/main" val="5739445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a:extLst>
              <a:ext uri="{28A0092B-C50C-407E-A947-70E740481C1C}">
                <a14:useLocalDpi xmlns:a14="http://schemas.microsoft.com/office/drawing/2010/main" val="0"/>
              </a:ext>
            </a:extLst>
          </a:blip>
          <a:srcRect t="11658"/>
          <a:stretch>
            <a:fillRect/>
          </a:stretch>
        </p:blipFill>
        <p:spPr bwMode="auto">
          <a:xfrm>
            <a:off x="781050" y="1223963"/>
            <a:ext cx="7581900" cy="453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7573" y="637086"/>
            <a:ext cx="6737742" cy="307777"/>
          </a:xfrm>
          <a:prstGeom prst="rect">
            <a:avLst/>
          </a:prstGeom>
          <a:noFill/>
        </p:spPr>
        <p:txBody>
          <a:bodyPr wrap="none">
            <a:spAutoFit/>
          </a:bodyPr>
          <a:lstStyle/>
          <a:p>
            <a:pPr fontAlgn="base">
              <a:spcBef>
                <a:spcPct val="0"/>
              </a:spcBef>
              <a:spcAft>
                <a:spcPct val="0"/>
              </a:spcAft>
              <a:defRPr/>
            </a:pPr>
            <a:r>
              <a:rPr lang="en-US" sz="1400" b="1" dirty="0">
                <a:solidFill>
                  <a:srgbClr val="2D2D8A"/>
                </a:solidFill>
                <a:cs typeface="Arial" charset="0"/>
              </a:rPr>
              <a:t>14 nm 2 generation </a:t>
            </a:r>
            <a:r>
              <a:rPr lang="hu-HU" sz="1400" b="1" dirty="0" smtClean="0">
                <a:solidFill>
                  <a:srgbClr val="2D2D8A"/>
                </a:solidFill>
                <a:cs typeface="Arial" charset="0"/>
              </a:rPr>
              <a:t>FinFET</a:t>
            </a:r>
            <a:r>
              <a:rPr lang="en-US" sz="1400" b="1" dirty="0" smtClean="0">
                <a:solidFill>
                  <a:srgbClr val="2D2D8A"/>
                </a:solidFill>
                <a:cs typeface="Arial" charset="0"/>
              </a:rPr>
              <a:t> </a:t>
            </a:r>
            <a:r>
              <a:rPr lang="en-US" sz="1400" b="1" dirty="0">
                <a:solidFill>
                  <a:srgbClr val="2D2D8A"/>
                </a:solidFill>
                <a:cs typeface="Arial" charset="0"/>
              </a:rPr>
              <a:t>transistors with fin improvement </a:t>
            </a:r>
            <a:r>
              <a:rPr lang="en-US" sz="1400" dirty="0" smtClean="0">
                <a:cs typeface="Arial" charset="0"/>
              </a:rPr>
              <a:t>[</a:t>
            </a:r>
            <a:r>
              <a:rPr lang="hu-HU" sz="1400" dirty="0" smtClean="0">
                <a:cs typeface="Arial" charset="0"/>
              </a:rPr>
              <a:t>12</a:t>
            </a:r>
            <a:r>
              <a:rPr lang="en-US" sz="1400" dirty="0" smtClean="0">
                <a:cs typeface="Arial" charset="0"/>
              </a:rPr>
              <a:t>]</a:t>
            </a:r>
            <a:endParaRPr lang="en-US" sz="1400" dirty="0">
              <a:cs typeface="Arial" charset="0"/>
            </a:endParaRPr>
          </a:p>
        </p:txBody>
      </p:sp>
      <p:sp>
        <p:nvSpPr>
          <p:cNvPr id="290820" name="Rectangle 7"/>
          <p:cNvSpPr>
            <a:spLocks noChangeArrowheads="1"/>
          </p:cNvSpPr>
          <p:nvPr/>
        </p:nvSpPr>
        <p:spPr bwMode="auto">
          <a:xfrm>
            <a:off x="3505200" y="1211263"/>
            <a:ext cx="404813" cy="1349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9"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(2)</a:t>
            </a:r>
            <a:endParaRPr lang="hu-HU" dirty="0"/>
          </a:p>
        </p:txBody>
      </p:sp>
    </p:spTree>
    <p:extLst>
      <p:ext uri="{BB962C8B-B14F-4D97-AF65-F5344CB8AC3E}">
        <p14:creationId xmlns:p14="http://schemas.microsoft.com/office/powerpoint/2010/main" val="27982663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t="13417"/>
          <a:stretch>
            <a:fillRect/>
          </a:stretch>
        </p:blipFill>
        <p:spPr bwMode="auto">
          <a:xfrm>
            <a:off x="138113" y="1354138"/>
            <a:ext cx="8867775" cy="363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4073" y="652655"/>
            <a:ext cx="4027064" cy="307777"/>
          </a:xfrm>
          <a:prstGeom prst="rect">
            <a:avLst/>
          </a:prstGeom>
          <a:noFill/>
        </p:spPr>
        <p:txBody>
          <a:bodyPr wrap="none">
            <a:spAutoFit/>
          </a:bodyPr>
          <a:lstStyle/>
          <a:p>
            <a:pPr fontAlgn="base">
              <a:spcBef>
                <a:spcPct val="0"/>
              </a:spcBef>
              <a:spcAft>
                <a:spcPct val="0"/>
              </a:spcAft>
              <a:defRPr/>
            </a:pPr>
            <a:r>
              <a:rPr lang="en-US" sz="1400" b="1" dirty="0">
                <a:solidFill>
                  <a:srgbClr val="2D2D8A"/>
                </a:solidFill>
                <a:cs typeface="Arial" charset="0"/>
              </a:rPr>
              <a:t>14 nm Broadwell SOC yield trend </a:t>
            </a:r>
            <a:r>
              <a:rPr lang="en-US" sz="1400" dirty="0" smtClean="0">
                <a:cs typeface="Arial" charset="0"/>
              </a:rPr>
              <a:t>[</a:t>
            </a:r>
            <a:r>
              <a:rPr lang="hu-HU" sz="1400" dirty="0" smtClean="0">
                <a:cs typeface="Arial" charset="0"/>
              </a:rPr>
              <a:t>12</a:t>
            </a:r>
            <a:r>
              <a:rPr lang="en-US" sz="1400" dirty="0" smtClean="0">
                <a:cs typeface="Arial" charset="0"/>
              </a:rPr>
              <a:t>] </a:t>
            </a:r>
            <a:endParaRPr lang="en-US" sz="1400" dirty="0">
              <a:cs typeface="Arial" charset="0"/>
            </a:endParaRPr>
          </a:p>
        </p:txBody>
      </p:sp>
      <p:sp>
        <p:nvSpPr>
          <p:cNvPr id="291844" name="Rounded Rectangle 7"/>
          <p:cNvSpPr>
            <a:spLocks noChangeArrowheads="1"/>
          </p:cNvSpPr>
          <p:nvPr/>
        </p:nvSpPr>
        <p:spPr bwMode="auto">
          <a:xfrm>
            <a:off x="4167188" y="2708275"/>
            <a:ext cx="4545012" cy="900113"/>
          </a:xfrm>
          <a:prstGeom prst="roundRect">
            <a:avLst>
              <a:gd name="adj" fmla="val 16667"/>
            </a:avLst>
          </a:prstGeom>
          <a:noFill/>
          <a:ln w="28575" algn="ctr">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8"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(3)</a:t>
            </a:r>
            <a:endParaRPr lang="hu-HU" dirty="0"/>
          </a:p>
        </p:txBody>
      </p:sp>
    </p:spTree>
    <p:extLst>
      <p:ext uri="{BB962C8B-B14F-4D97-AF65-F5344CB8AC3E}">
        <p14:creationId xmlns:p14="http://schemas.microsoft.com/office/powerpoint/2010/main" val="19231115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9" t="10334" r="1724" b="13476"/>
          <a:stretch/>
        </p:blipFill>
        <p:spPr bwMode="auto">
          <a:xfrm>
            <a:off x="142875" y="1250665"/>
            <a:ext cx="8794750" cy="377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5012" y="637449"/>
            <a:ext cx="4363695" cy="307777"/>
          </a:xfrm>
          <a:prstGeom prst="rect">
            <a:avLst/>
          </a:prstGeom>
          <a:noFill/>
        </p:spPr>
        <p:txBody>
          <a:bodyPr wrap="none">
            <a:spAutoFit/>
          </a:bodyPr>
          <a:lstStyle/>
          <a:p>
            <a:pPr fontAlgn="base">
              <a:spcBef>
                <a:spcPct val="0"/>
              </a:spcBef>
              <a:spcAft>
                <a:spcPct val="0"/>
              </a:spcAft>
              <a:defRPr/>
            </a:pPr>
            <a:r>
              <a:rPr lang="en-US" sz="1400" b="1" dirty="0">
                <a:solidFill>
                  <a:srgbClr val="2D2D8A"/>
                </a:solidFill>
                <a:cs typeface="Arial" charset="0"/>
              </a:rPr>
              <a:t>Benefits of reducing the feature size </a:t>
            </a:r>
            <a:r>
              <a:rPr lang="en-US" sz="1400" dirty="0" smtClean="0">
                <a:cs typeface="Arial" charset="0"/>
              </a:rPr>
              <a:t>[</a:t>
            </a:r>
            <a:r>
              <a:rPr lang="hu-HU" sz="1400" dirty="0" smtClean="0">
                <a:cs typeface="Arial" charset="0"/>
              </a:rPr>
              <a:t>12</a:t>
            </a:r>
            <a:r>
              <a:rPr lang="en-US" sz="1400" dirty="0" smtClean="0">
                <a:cs typeface="Arial" charset="0"/>
              </a:rPr>
              <a:t>] </a:t>
            </a:r>
            <a:endParaRPr lang="en-US" sz="1400" dirty="0">
              <a:cs typeface="Arial" charset="0"/>
            </a:endParaRPr>
          </a:p>
        </p:txBody>
      </p:sp>
      <p:sp>
        <p:nvSpPr>
          <p:cNvPr id="2" name="TextBox 1"/>
          <p:cNvSpPr txBox="1"/>
          <p:nvPr/>
        </p:nvSpPr>
        <p:spPr>
          <a:xfrm>
            <a:off x="495018" y="5151399"/>
            <a:ext cx="8217442" cy="553998"/>
          </a:xfrm>
          <a:prstGeom prst="rect">
            <a:avLst/>
          </a:prstGeom>
          <a:noFill/>
        </p:spPr>
        <p:txBody>
          <a:bodyPr wrap="none" rtlCol="0">
            <a:spAutoFit/>
          </a:bodyPr>
          <a:lstStyle/>
          <a:p>
            <a:pPr algn="ctr"/>
            <a:r>
              <a:rPr lang="hu-HU" sz="1500" dirty="0" smtClean="0">
                <a:solidFill>
                  <a:srgbClr val="0070C0"/>
                </a:solidFill>
              </a:rPr>
              <a:t>New technology generations provide improved performance and/or reduced power,</a:t>
            </a:r>
          </a:p>
          <a:p>
            <a:pPr algn="ctr"/>
            <a:r>
              <a:rPr lang="hu-HU" sz="1500" dirty="0" smtClean="0">
                <a:solidFill>
                  <a:srgbClr val="0070C0"/>
                </a:solidFill>
              </a:rPr>
              <a:t>but the key benefit is improved performance/Watt.</a:t>
            </a:r>
            <a:endParaRPr lang="en-US" sz="1500" dirty="0">
              <a:solidFill>
                <a:srgbClr val="0070C0"/>
              </a:solidFill>
            </a:endParaRPr>
          </a:p>
        </p:txBody>
      </p:sp>
      <p:sp>
        <p:nvSpPr>
          <p:cNvPr id="7"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(4)</a:t>
            </a:r>
            <a:endParaRPr lang="hu-HU" dirty="0"/>
          </a:p>
        </p:txBody>
      </p:sp>
    </p:spTree>
    <p:extLst>
      <p:ext uri="{BB962C8B-B14F-4D97-AF65-F5344CB8AC3E}">
        <p14:creationId xmlns:p14="http://schemas.microsoft.com/office/powerpoint/2010/main" val="4571315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3"/>
          <p:cNvPicPr>
            <a:picLocks noChangeAspect="1" noChangeArrowheads="1"/>
          </p:cNvPicPr>
          <p:nvPr/>
        </p:nvPicPr>
        <p:blipFill>
          <a:blip r:embed="rId2">
            <a:extLst>
              <a:ext uri="{28A0092B-C50C-407E-A947-70E740481C1C}">
                <a14:useLocalDpi xmlns:a14="http://schemas.microsoft.com/office/drawing/2010/main" val="0"/>
              </a:ext>
            </a:extLst>
          </a:blip>
          <a:srcRect l="21375" t="13828"/>
          <a:stretch>
            <a:fillRect/>
          </a:stretch>
        </p:blipFill>
        <p:spPr bwMode="auto">
          <a:xfrm>
            <a:off x="1557338" y="1352925"/>
            <a:ext cx="5241925" cy="366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3811" y="636423"/>
            <a:ext cx="6255239" cy="307777"/>
          </a:xfrm>
          <a:prstGeom prst="rect">
            <a:avLst/>
          </a:prstGeom>
          <a:noFill/>
        </p:spPr>
        <p:txBody>
          <a:bodyPr wrap="none">
            <a:spAutoFit/>
          </a:bodyPr>
          <a:lstStyle/>
          <a:p>
            <a:pPr fontAlgn="base">
              <a:spcBef>
                <a:spcPct val="0"/>
              </a:spcBef>
              <a:spcAft>
                <a:spcPct val="0"/>
              </a:spcAft>
              <a:defRPr/>
            </a:pPr>
            <a:r>
              <a:rPr lang="en-US" sz="1400" b="1" dirty="0" smtClean="0">
                <a:solidFill>
                  <a:srgbClr val="2D2D8A"/>
                </a:solidFill>
                <a:cs typeface="Arial" charset="0"/>
              </a:rPr>
              <a:t>Leakage power vs clock </a:t>
            </a:r>
            <a:r>
              <a:rPr lang="en-US" sz="1400" b="1" dirty="0">
                <a:solidFill>
                  <a:srgbClr val="2D2D8A"/>
                </a:solidFill>
                <a:cs typeface="Arial" charset="0"/>
              </a:rPr>
              <a:t>speed </a:t>
            </a:r>
            <a:r>
              <a:rPr lang="en-US" sz="1400" b="1" dirty="0" smtClean="0">
                <a:solidFill>
                  <a:srgbClr val="2D2D8A"/>
                </a:solidFill>
                <a:cs typeface="Arial" charset="0"/>
              </a:rPr>
              <a:t>for </a:t>
            </a:r>
            <a:r>
              <a:rPr lang="en-US" sz="1400" b="1" dirty="0">
                <a:solidFill>
                  <a:srgbClr val="2D2D8A"/>
                </a:solidFill>
                <a:cs typeface="Arial" charset="0"/>
              </a:rPr>
              <a:t>smaller feature sizes </a:t>
            </a:r>
            <a:r>
              <a:rPr lang="en-US" sz="1400" dirty="0" smtClean="0">
                <a:cs typeface="Arial" charset="0"/>
              </a:rPr>
              <a:t>[</a:t>
            </a:r>
            <a:r>
              <a:rPr lang="hu-HU" sz="1400" dirty="0" smtClean="0">
                <a:cs typeface="Arial" charset="0"/>
              </a:rPr>
              <a:t>12</a:t>
            </a:r>
            <a:r>
              <a:rPr lang="en-US" sz="1400" dirty="0" smtClean="0">
                <a:cs typeface="Arial" charset="0"/>
              </a:rPr>
              <a:t>] </a:t>
            </a:r>
            <a:endParaRPr lang="en-US" sz="1400" dirty="0">
              <a:cs typeface="Arial" charset="0"/>
            </a:endParaRPr>
          </a:p>
        </p:txBody>
      </p:sp>
      <p:sp>
        <p:nvSpPr>
          <p:cNvPr id="14" name="Rounded Rectangle 13"/>
          <p:cNvSpPr/>
          <p:nvPr/>
        </p:nvSpPr>
        <p:spPr bwMode="auto">
          <a:xfrm>
            <a:off x="5922150" y="2312742"/>
            <a:ext cx="2520000" cy="900000"/>
          </a:xfrm>
          <a:prstGeom prst="roundRect">
            <a:avLst/>
          </a:prstGeom>
          <a:solidFill>
            <a:schemeClr val="bg1">
              <a:lumMod val="95000"/>
            </a:schemeClr>
          </a:solidFill>
          <a:ln w="19050" cap="flat" cmpd="sng" algn="ctr">
            <a:noFill/>
            <a:prstDash val="solid"/>
            <a:round/>
            <a:headEnd type="none" w="med" len="med"/>
            <a:tailEnd type="none" w="med" len="med"/>
          </a:ln>
          <a:effectLst/>
          <a:extLst/>
        </p:spPr>
        <p:txBody>
          <a:bodyPr/>
          <a:lstStyle/>
          <a:p>
            <a:pPr fontAlgn="base">
              <a:spcBef>
                <a:spcPct val="0"/>
              </a:spcBef>
              <a:spcAft>
                <a:spcPct val="0"/>
              </a:spcAft>
              <a:defRPr/>
            </a:pPr>
            <a:endParaRPr lang="en-US" sz="1400" b="1">
              <a:solidFill>
                <a:srgbClr val="000000"/>
              </a:solidFill>
              <a:cs typeface="Arial" charset="0"/>
            </a:endParaRPr>
          </a:p>
        </p:txBody>
      </p:sp>
      <p:sp>
        <p:nvSpPr>
          <p:cNvPr id="16" name="TextBox 29"/>
          <p:cNvSpPr txBox="1">
            <a:spLocks noChangeArrowheads="1"/>
          </p:cNvSpPr>
          <p:nvPr/>
        </p:nvSpPr>
        <p:spPr bwMode="auto">
          <a:xfrm>
            <a:off x="6128025" y="2432425"/>
            <a:ext cx="2127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400" dirty="0">
                <a:solidFill>
                  <a:srgbClr val="000000"/>
                </a:solidFill>
                <a:latin typeface="Arial" charset="0"/>
                <a:cs typeface="Arial" charset="0"/>
              </a:rPr>
              <a:t>f</a:t>
            </a:r>
            <a:r>
              <a:rPr lang="en-US" altLang="en-US" sz="1400" baseline="-25000" dirty="0">
                <a:solidFill>
                  <a:srgbClr val="000000"/>
                </a:solidFill>
                <a:latin typeface="Arial" charset="0"/>
                <a:cs typeface="Arial" charset="0"/>
              </a:rPr>
              <a:t>c</a:t>
            </a:r>
            <a:r>
              <a:rPr lang="en-US" altLang="en-US" sz="1400" dirty="0">
                <a:solidFill>
                  <a:srgbClr val="000000"/>
                </a:solidFill>
                <a:latin typeface="Arial" charset="0"/>
                <a:cs typeface="Arial" charset="0"/>
              </a:rPr>
              <a:t>    &gt;  </a:t>
            </a:r>
            <a:r>
              <a:rPr lang="en-US" altLang="en-US" sz="1400" dirty="0" err="1" smtClean="0">
                <a:solidFill>
                  <a:srgbClr val="000000"/>
                </a:solidFill>
                <a:latin typeface="Arial" charset="0"/>
                <a:cs typeface="Arial" charset="0"/>
              </a:rPr>
              <a:t>V</a:t>
            </a:r>
            <a:r>
              <a:rPr lang="en-US" altLang="en-US" sz="1400" baseline="-25000" dirty="0" err="1" smtClean="0">
                <a:solidFill>
                  <a:srgbClr val="000000"/>
                </a:solidFill>
                <a:latin typeface="Arial" charset="0"/>
                <a:cs typeface="Arial" charset="0"/>
              </a:rPr>
              <a:t>c</a:t>
            </a:r>
            <a:r>
              <a:rPr lang="en-US" altLang="en-US" sz="1400" baseline="-25000" dirty="0" smtClean="0">
                <a:solidFill>
                  <a:srgbClr val="000000"/>
                </a:solidFill>
                <a:latin typeface="Arial" charset="0"/>
                <a:cs typeface="Arial" charset="0"/>
              </a:rPr>
              <a:t>     </a:t>
            </a:r>
            <a:r>
              <a:rPr lang="en-US" altLang="en-US" sz="1400" dirty="0" smtClean="0">
                <a:solidFill>
                  <a:srgbClr val="000000"/>
                </a:solidFill>
                <a:latin typeface="Arial" charset="0"/>
                <a:cs typeface="Arial" charset="0"/>
              </a:rPr>
              <a:t>for  const. nm</a:t>
            </a:r>
            <a:endParaRPr lang="en-US" altLang="en-US" sz="1400" baseline="-25000" dirty="0">
              <a:solidFill>
                <a:srgbClr val="000000"/>
              </a:solidFill>
              <a:latin typeface="Arial" charset="0"/>
              <a:cs typeface="Arial" charset="0"/>
            </a:endParaRPr>
          </a:p>
        </p:txBody>
      </p:sp>
      <p:sp>
        <p:nvSpPr>
          <p:cNvPr id="17" name="Down Arrow 31"/>
          <p:cNvSpPr>
            <a:spLocks noChangeArrowheads="1"/>
          </p:cNvSpPr>
          <p:nvPr/>
        </p:nvSpPr>
        <p:spPr bwMode="auto">
          <a:xfrm flipV="1">
            <a:off x="6960967" y="2502831"/>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18" name="Down Arrow 33"/>
          <p:cNvSpPr>
            <a:spLocks noChangeArrowheads="1"/>
          </p:cNvSpPr>
          <p:nvPr/>
        </p:nvSpPr>
        <p:spPr bwMode="auto">
          <a:xfrm flipV="1">
            <a:off x="6373383" y="2509736"/>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19" name="TextBox 35"/>
          <p:cNvSpPr txBox="1">
            <a:spLocks noChangeArrowheads="1"/>
          </p:cNvSpPr>
          <p:nvPr/>
        </p:nvSpPr>
        <p:spPr bwMode="auto">
          <a:xfrm>
            <a:off x="6097376" y="2807797"/>
            <a:ext cx="14221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400" dirty="0" err="1">
                <a:solidFill>
                  <a:srgbClr val="000000"/>
                </a:solidFill>
                <a:latin typeface="Arial" charset="0"/>
                <a:cs typeface="Arial" charset="0"/>
              </a:rPr>
              <a:t>V</a:t>
            </a:r>
            <a:r>
              <a:rPr lang="en-US" altLang="en-US" sz="1400" baseline="-25000" dirty="0" err="1">
                <a:solidFill>
                  <a:srgbClr val="000000"/>
                </a:solidFill>
                <a:latin typeface="Arial" charset="0"/>
                <a:cs typeface="Arial" charset="0"/>
              </a:rPr>
              <a:t>c</a:t>
            </a:r>
            <a:r>
              <a:rPr lang="en-US" altLang="en-US" sz="1400" dirty="0">
                <a:solidFill>
                  <a:srgbClr val="000000"/>
                </a:solidFill>
                <a:latin typeface="Arial" charset="0"/>
                <a:cs typeface="Arial" charset="0"/>
              </a:rPr>
              <a:t>  </a:t>
            </a:r>
            <a:r>
              <a:rPr lang="en-US" altLang="en-US" sz="1400" dirty="0" smtClean="0">
                <a:solidFill>
                  <a:srgbClr val="000000"/>
                </a:solidFill>
                <a:latin typeface="Arial" charset="0"/>
                <a:cs typeface="Arial" charset="0"/>
              </a:rPr>
              <a:t> &gt;  I</a:t>
            </a:r>
            <a:r>
              <a:rPr lang="en-US" altLang="en-US" sz="1400" baseline="-25000" dirty="0" smtClean="0">
                <a:solidFill>
                  <a:srgbClr val="000000"/>
                </a:solidFill>
                <a:latin typeface="Arial" charset="0"/>
                <a:cs typeface="Arial" charset="0"/>
              </a:rPr>
              <a:t>l       </a:t>
            </a:r>
            <a:r>
              <a:rPr lang="en-US" altLang="en-US" sz="1400" dirty="0">
                <a:solidFill>
                  <a:srgbClr val="000000"/>
                </a:solidFill>
                <a:latin typeface="Arial" charset="0"/>
                <a:cs typeface="Arial" charset="0"/>
              </a:rPr>
              <a:t>&gt;  D</a:t>
            </a:r>
            <a:r>
              <a:rPr lang="en-US" altLang="en-US" sz="1400" baseline="-25000" dirty="0">
                <a:solidFill>
                  <a:srgbClr val="000000"/>
                </a:solidFill>
                <a:latin typeface="Arial" charset="0"/>
                <a:cs typeface="Arial" charset="0"/>
              </a:rPr>
              <a:t>s</a:t>
            </a:r>
          </a:p>
        </p:txBody>
      </p:sp>
      <p:sp>
        <p:nvSpPr>
          <p:cNvPr id="20" name="Down Arrow 30"/>
          <p:cNvSpPr>
            <a:spLocks noChangeArrowheads="1"/>
          </p:cNvSpPr>
          <p:nvPr/>
        </p:nvSpPr>
        <p:spPr bwMode="auto">
          <a:xfrm flipV="1">
            <a:off x="7468552" y="2886330"/>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1" name="Down Arrow 32"/>
          <p:cNvSpPr>
            <a:spLocks noChangeArrowheads="1"/>
          </p:cNvSpPr>
          <p:nvPr/>
        </p:nvSpPr>
        <p:spPr bwMode="auto">
          <a:xfrm flipV="1">
            <a:off x="6865114" y="2890323"/>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2" name="Down Arrow 34"/>
          <p:cNvSpPr>
            <a:spLocks noChangeArrowheads="1"/>
          </p:cNvSpPr>
          <p:nvPr/>
        </p:nvSpPr>
        <p:spPr bwMode="auto">
          <a:xfrm flipV="1">
            <a:off x="6427805" y="2888955"/>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3"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(5)</a:t>
            </a:r>
            <a:endParaRPr lang="hu-HU" dirty="0"/>
          </a:p>
        </p:txBody>
      </p:sp>
    </p:spTree>
    <p:extLst>
      <p:ext uri="{BB962C8B-B14F-4D97-AF65-F5344CB8AC3E}">
        <p14:creationId xmlns:p14="http://schemas.microsoft.com/office/powerpoint/2010/main" val="1478946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CFEFE"/>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26000" tIns="82800" rIns="126000" bIns="8280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FF0000"/>
            </a:solidFill>
            <a:effectLst/>
            <a:latin typeface="Verdana" panose="020B0604030504040204" pitchFamily="34" charset="0"/>
          </a:defRPr>
        </a:defPPr>
      </a:lstStyle>
    </a:spDef>
    <a:ln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CFEFE"/>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26000" tIns="82800" rIns="126000" bIns="8280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FF0000"/>
            </a:solidFill>
            <a:effectLst/>
            <a:latin typeface="Verdana" panose="020B060403050404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27787</TotalTime>
  <Words>7759</Words>
  <Application>Microsoft Office PowerPoint</Application>
  <PresentationFormat>On-screen Show (4:3)</PresentationFormat>
  <Paragraphs>1410</Paragraphs>
  <Slides>121</Slides>
  <Notes>21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121</vt:i4>
      </vt:variant>
    </vt:vector>
  </HeadingPairs>
  <TitlesOfParts>
    <vt:vector size="132" baseType="lpstr">
      <vt:lpstr>Andalus</vt:lpstr>
      <vt:lpstr>Arial</vt:lpstr>
      <vt:lpstr>Calibri</vt:lpstr>
      <vt:lpstr>Garamond</vt:lpstr>
      <vt:lpstr>Times New Roman</vt:lpstr>
      <vt:lpstr>Verdana</vt:lpstr>
      <vt:lpstr>Wingdings</vt:lpstr>
      <vt:lpstr>3_Default Design</vt:lpstr>
      <vt:lpstr>1_Default Design</vt:lpstr>
      <vt:lpstr>2_Default Design</vt:lpstr>
      <vt:lpstr>2_Level</vt:lpstr>
      <vt:lpstr>PowerPoint Presentation</vt:lpstr>
      <vt:lpstr>PowerPoint Presentation</vt:lpstr>
      <vt:lpstr>PowerPoint Presentation</vt:lpstr>
      <vt:lpstr>1. Introduction (1)</vt:lpstr>
      <vt:lpstr>1. Introduction (2)</vt:lpstr>
      <vt:lpstr>1. Introduction (3)</vt:lpstr>
      <vt:lpstr>1. Introduction (4)</vt:lpstr>
      <vt:lpstr>1. Introduction (5)</vt:lpstr>
      <vt:lpstr>1. Introduction (6)</vt:lpstr>
      <vt:lpstr>1. Introduction (7)</vt:lpstr>
      <vt:lpstr>1. Introduction (8)</vt:lpstr>
      <vt:lpstr>1. Introduction (9)</vt:lpstr>
      <vt:lpstr>1. Introduction (10)</vt:lpstr>
      <vt:lpstr>1. Introduction (11)</vt:lpstr>
      <vt:lpstr>1. Introduction (12)</vt:lpstr>
      <vt:lpstr>1. Introduction (13)</vt:lpstr>
      <vt:lpstr>1. Introduction (14)</vt:lpstr>
      <vt:lpstr>1. Introduction (15)</vt:lpstr>
      <vt:lpstr>1. Introduction (16)</vt:lpstr>
      <vt:lpstr>1. Introduction (17)</vt:lpstr>
      <vt:lpstr>1. Introduction (18)</vt:lpstr>
      <vt:lpstr>1. Introduction (19)</vt:lpstr>
      <vt:lpstr>1. Introduction (20)</vt:lpstr>
      <vt:lpstr>PowerPoint Presentation</vt:lpstr>
      <vt:lpstr>2. Moore’s law (1)</vt:lpstr>
      <vt:lpstr>2. Moore’s law (2)</vt:lpstr>
      <vt:lpstr>2. Moore’s law (3)</vt:lpstr>
      <vt:lpstr>2. Moore’s law (4)</vt:lpstr>
      <vt:lpstr>2. Moore’s law (5)</vt:lpstr>
      <vt:lpstr>2. Moore’s law (6)</vt:lpstr>
      <vt:lpstr>2. Moore’s law (7)</vt:lpstr>
      <vt:lpstr>2. Moore’s law (8)</vt:lpstr>
      <vt:lpstr>2. Moore’s law (9)</vt:lpstr>
      <vt:lpstr>2. Moore’s law (10)</vt:lpstr>
      <vt:lpstr>2. Moore’s law (11)</vt:lpstr>
      <vt:lpstr>2. Moore’s law (12)</vt:lpstr>
      <vt:lpstr>2. Moore’s law (13)</vt:lpstr>
      <vt:lpstr>2. Moore’s law (14)</vt:lpstr>
      <vt:lpstr>2. Moore’s law (15)</vt:lpstr>
      <vt:lpstr>2. Moore’s law (16)</vt:lpstr>
      <vt:lpstr>2. Moore’s law (17)</vt:lpstr>
      <vt:lpstr>PowerPoint Presentation</vt:lpstr>
      <vt:lpstr>3. Brief introduction to MOSFET transistors (1)</vt:lpstr>
      <vt:lpstr>3. Brief introduction to MOSFET transistors (2)</vt:lpstr>
      <vt:lpstr>3. Brief introduction to MOSFET transistors (3)</vt:lpstr>
      <vt:lpstr>3. Brief introduction to MOSFET transistors (4)</vt:lpstr>
      <vt:lpstr>3. Brief introduction to MOSFET transistors (5)</vt:lpstr>
      <vt:lpstr>3. Brief introduction to MOSFET transistors (6)</vt:lpstr>
      <vt:lpstr>3. Brief introduction to MOSFET transistors (7)</vt:lpstr>
      <vt:lpstr>3. Brief introduction to MOSFET transistors (8)</vt:lpstr>
      <vt:lpstr>3. Brief introduction to MOSFET transistors (9)</vt:lpstr>
      <vt:lpstr>3. Brief introduction to MOSFET transistors (10)</vt:lpstr>
      <vt:lpstr>3. Brief introduction to MOSFET transistors (11)</vt:lpstr>
      <vt:lpstr>3. Brief introduction to MOSFET transistors (12)</vt:lpstr>
      <vt:lpstr>3. Brief introduction to MOSFET transistors (13)</vt:lpstr>
      <vt:lpstr>3. Brief introduction to MOSFET transistors (14)</vt:lpstr>
      <vt:lpstr>3. Brief introduction to MOSFET transistors (15)</vt:lpstr>
      <vt:lpstr>3. Brief introduction to MOSFET transistors (16)</vt:lpstr>
      <vt:lpstr>3. Brief introduction to MOSFET transistors (17)</vt:lpstr>
      <vt:lpstr>PowerPoint Presentation</vt:lpstr>
      <vt:lpstr>PowerPoint Presentation</vt:lpstr>
      <vt:lpstr>4.1 Overview of the evolution of transistor technology (1)</vt:lpstr>
      <vt:lpstr>4.1 Overview of the evolution of transistor technology (2)</vt:lpstr>
      <vt:lpstr>4.1 Overview of the evolution of transistor technology (3)</vt:lpstr>
      <vt:lpstr>4.1 Overview of the evolution of transistor technology (4)</vt:lpstr>
      <vt:lpstr>PowerPoint Presentation</vt:lpstr>
      <vt:lpstr>4.2 The scaling law of MOSFET technology (1)</vt:lpstr>
      <vt:lpstr>4.2 The scaling law of MOSFET technology (2)</vt:lpstr>
      <vt:lpstr>4.2 The scaling law of MOSFET technology (3)</vt:lpstr>
      <vt:lpstr>4.2 The scaling law of MOSFET technology (4)</vt:lpstr>
      <vt:lpstr>PowerPoint Presentation</vt:lpstr>
      <vt:lpstr>4.3 Strained Si technology (1)</vt:lpstr>
      <vt:lpstr>4.3 Strained Si technology (2)</vt:lpstr>
      <vt:lpstr>PowerPoint Presentation</vt:lpstr>
      <vt:lpstr>4.4 The HKMG transistor (1)</vt:lpstr>
      <vt:lpstr>4.4 The HKMG transistor (2)</vt:lpstr>
      <vt:lpstr>4.4 The HKMG transistor (3)</vt:lpstr>
      <vt:lpstr>4.4 The HKMG transistor (4)</vt:lpstr>
      <vt:lpstr>4.4 The HKMG transistor (5)</vt:lpstr>
      <vt:lpstr>4.4 The HKMG transistor (6)</vt:lpstr>
      <vt:lpstr>4.4 The HKMG transistor (7)</vt:lpstr>
      <vt:lpstr>PowerPoint Presentation</vt:lpstr>
      <vt:lpstr>PowerPoint Presentation</vt:lpstr>
      <vt:lpstr>4.5.1 Introduction to the FinFET transistors (1)</vt:lpstr>
      <vt:lpstr>PowerPoint Presentation</vt:lpstr>
      <vt:lpstr>4.5.2 Intel’s 22 nm FinFET transistor (1)</vt:lpstr>
      <vt:lpstr>4.5.2 Intel’s 22 nm FinFET transistor (2)</vt:lpstr>
      <vt:lpstr>4.5.2 Intel’s 22 nm FinFET transistor (3)</vt:lpstr>
      <vt:lpstr>4.5.2 Intel’s 22 nm FinFET transistor (4)</vt:lpstr>
      <vt:lpstr>4.5.2 Intel’s 22 nm FinFET transistor (5)</vt:lpstr>
      <vt:lpstr>4.5.2 Intel’s 22 nm FinFET transistor (6)</vt:lpstr>
      <vt:lpstr>4.5.2 Intel’s 22 nm FinFET transistor (7)</vt:lpstr>
      <vt:lpstr>4.5.2 Intel’s 22 nm FinFET transistor (8)</vt:lpstr>
      <vt:lpstr>PowerPoint Presentation</vt:lpstr>
      <vt:lpstr>4.5.3 Intel’s 14 nm FinFET transistor (1)</vt:lpstr>
      <vt:lpstr>4.5.3 Intel’s 14 nm FinFET transistor (2)</vt:lpstr>
      <vt:lpstr>4.5.3 Intel’s 14 nm FinFET transistor (3)</vt:lpstr>
      <vt:lpstr>4.5.3 Intel’s 14 nm FinFET transistor (4)</vt:lpstr>
      <vt:lpstr>4.5.3 Intel’s 14 nm FinFET transistor (5)</vt:lpstr>
      <vt:lpstr>4.5.3 Intel’s 14 nm FinFET transistor (6)</vt:lpstr>
      <vt:lpstr>PowerPoint Presentation</vt:lpstr>
      <vt:lpstr>5. Evolution of Intel’s transistor technology from 90 nm to 14 nm (1)</vt:lpstr>
      <vt:lpstr>5. Evolution of Intel’s transistor technology from 90 nm to 14 nm (2)</vt:lpstr>
      <vt:lpstr>5. Overview of the evolution of Intel’s transistor technology from 90 nm to 14 nm (3)</vt:lpstr>
      <vt:lpstr>5. Evolution of Intel’s transistor technology from 90 nm to 14 nm (4)</vt:lpstr>
      <vt:lpstr>5.Evolution of Intel’s transistor technology from 90 nm to 14 nm (5)</vt:lpstr>
      <vt:lpstr>PowerPoint Presentation</vt:lpstr>
      <vt:lpstr>6. Race of the IC vendors (1)</vt:lpstr>
      <vt:lpstr>6. Race of the IC vendors (2)</vt:lpstr>
      <vt:lpstr>6. Race of the IC vendors (3)</vt:lpstr>
      <vt:lpstr>6. Race of the IC vendors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555</cp:revision>
  <cp:lastPrinted>2016-05-23T06:20:50Z</cp:lastPrinted>
  <dcterms:created xsi:type="dcterms:W3CDTF">2014-10-25T02:25:26Z</dcterms:created>
  <dcterms:modified xsi:type="dcterms:W3CDTF">2016-09-21T05:27:35Z</dcterms:modified>
</cp:coreProperties>
</file>