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0" r:id="rId1"/>
    <p:sldMasterId id="2147483651" r:id="rId2"/>
    <p:sldMasterId id="2147483652" r:id="rId3"/>
    <p:sldMasterId id="2147483735" r:id="rId4"/>
    <p:sldMasterId id="2147483759" r:id="rId5"/>
    <p:sldMasterId id="2147484171" r:id="rId6"/>
    <p:sldMasterId id="2147484184" r:id="rId7"/>
    <p:sldMasterId id="2147484197" r:id="rId8"/>
    <p:sldMasterId id="2147484209" r:id="rId9"/>
    <p:sldMasterId id="2147484221" r:id="rId10"/>
    <p:sldMasterId id="2147484245" r:id="rId11"/>
    <p:sldMasterId id="2147484257" r:id="rId12"/>
    <p:sldMasterId id="2147484269" r:id="rId13"/>
    <p:sldMasterId id="2147484281" r:id="rId14"/>
    <p:sldMasterId id="2147484294" r:id="rId15"/>
  </p:sldMasterIdLst>
  <p:notesMasterIdLst>
    <p:notesMasterId r:id="rId202"/>
  </p:notesMasterIdLst>
  <p:handoutMasterIdLst>
    <p:handoutMasterId r:id="rId203"/>
  </p:handoutMasterIdLst>
  <p:sldIdLst>
    <p:sldId id="328" r:id="rId16"/>
    <p:sldId id="1267" r:id="rId17"/>
    <p:sldId id="1957" r:id="rId18"/>
    <p:sldId id="2235" r:id="rId19"/>
    <p:sldId id="2236" r:id="rId20"/>
    <p:sldId id="1938" r:id="rId21"/>
    <p:sldId id="2224" r:id="rId22"/>
    <p:sldId id="1950" r:id="rId23"/>
    <p:sldId id="1919" r:id="rId24"/>
    <p:sldId id="2194" r:id="rId25"/>
    <p:sldId id="1951" r:id="rId26"/>
    <p:sldId id="1920" r:id="rId27"/>
    <p:sldId id="1922" r:id="rId28"/>
    <p:sldId id="1923" r:id="rId29"/>
    <p:sldId id="1921" r:id="rId30"/>
    <p:sldId id="1924" r:id="rId31"/>
    <p:sldId id="1952" r:id="rId32"/>
    <p:sldId id="2207" r:id="rId33"/>
    <p:sldId id="2208" r:id="rId34"/>
    <p:sldId id="2206" r:id="rId35"/>
    <p:sldId id="2225" r:id="rId36"/>
    <p:sldId id="2226" r:id="rId37"/>
    <p:sldId id="2227" r:id="rId38"/>
    <p:sldId id="2228" r:id="rId39"/>
    <p:sldId id="2229" r:id="rId40"/>
    <p:sldId id="2223" r:id="rId41"/>
    <p:sldId id="2237" r:id="rId42"/>
    <p:sldId id="2219" r:id="rId43"/>
    <p:sldId id="2220" r:id="rId44"/>
    <p:sldId id="1955" r:id="rId45"/>
    <p:sldId id="1932" r:id="rId46"/>
    <p:sldId id="1939" r:id="rId47"/>
    <p:sldId id="1948" r:id="rId48"/>
    <p:sldId id="1954" r:id="rId49"/>
    <p:sldId id="1936" r:id="rId50"/>
    <p:sldId id="2009" r:id="rId51"/>
    <p:sldId id="2046" r:id="rId52"/>
    <p:sldId id="1947" r:id="rId53"/>
    <p:sldId id="1943" r:id="rId54"/>
    <p:sldId id="1956" r:id="rId55"/>
    <p:sldId id="1268" r:id="rId56"/>
    <p:sldId id="2231" r:id="rId57"/>
    <p:sldId id="2232" r:id="rId58"/>
    <p:sldId id="1937" r:id="rId59"/>
    <p:sldId id="1968" r:id="rId60"/>
    <p:sldId id="1969" r:id="rId61"/>
    <p:sldId id="2198" r:id="rId62"/>
    <p:sldId id="2199" r:id="rId63"/>
    <p:sldId id="1982" r:id="rId64"/>
    <p:sldId id="2196" r:id="rId65"/>
    <p:sldId id="2239" r:id="rId66"/>
    <p:sldId id="1983" r:id="rId67"/>
    <p:sldId id="2197" r:id="rId68"/>
    <p:sldId id="1984" r:id="rId69"/>
    <p:sldId id="1991" r:id="rId70"/>
    <p:sldId id="1992" r:id="rId71"/>
    <p:sldId id="1986" r:id="rId72"/>
    <p:sldId id="1987" r:id="rId73"/>
    <p:sldId id="1988" r:id="rId74"/>
    <p:sldId id="2183" r:id="rId75"/>
    <p:sldId id="2184" r:id="rId76"/>
    <p:sldId id="2185" r:id="rId77"/>
    <p:sldId id="2182" r:id="rId78"/>
    <p:sldId id="2023" r:id="rId79"/>
    <p:sldId id="2238" r:id="rId80"/>
    <p:sldId id="2024" r:id="rId81"/>
    <p:sldId id="2025" r:id="rId82"/>
    <p:sldId id="2027" r:id="rId83"/>
    <p:sldId id="2028" r:id="rId84"/>
    <p:sldId id="2029" r:id="rId85"/>
    <p:sldId id="2030" r:id="rId86"/>
    <p:sldId id="2034" r:id="rId87"/>
    <p:sldId id="2035" r:id="rId88"/>
    <p:sldId id="1972" r:id="rId89"/>
    <p:sldId id="1994" r:id="rId90"/>
    <p:sldId id="1974" r:id="rId91"/>
    <p:sldId id="2103" r:id="rId92"/>
    <p:sldId id="2037" r:id="rId93"/>
    <p:sldId id="2036" r:id="rId94"/>
    <p:sldId id="2105" r:id="rId95"/>
    <p:sldId id="2038" r:id="rId96"/>
    <p:sldId id="2203" r:id="rId97"/>
    <p:sldId id="2104" r:id="rId98"/>
    <p:sldId id="1975" r:id="rId99"/>
    <p:sldId id="2040" r:id="rId100"/>
    <p:sldId id="2039" r:id="rId101"/>
    <p:sldId id="2045" r:id="rId102"/>
    <p:sldId id="2044" r:id="rId103"/>
    <p:sldId id="1997" r:id="rId104"/>
    <p:sldId id="2201" r:id="rId105"/>
    <p:sldId id="2202" r:id="rId106"/>
    <p:sldId id="1977" r:id="rId107"/>
    <p:sldId id="2204" r:id="rId108"/>
    <p:sldId id="2200" r:id="rId109"/>
    <p:sldId id="2189" r:id="rId110"/>
    <p:sldId id="2190" r:id="rId111"/>
    <p:sldId id="1554" r:id="rId112"/>
    <p:sldId id="1566" r:id="rId113"/>
    <p:sldId id="2160" r:id="rId114"/>
    <p:sldId id="1669" r:id="rId115"/>
    <p:sldId id="2049" r:id="rId116"/>
    <p:sldId id="2050" r:id="rId117"/>
    <p:sldId id="2053" r:id="rId118"/>
    <p:sldId id="2052" r:id="rId119"/>
    <p:sldId id="2055" r:id="rId120"/>
    <p:sldId id="2056" r:id="rId121"/>
    <p:sldId id="2057" r:id="rId122"/>
    <p:sldId id="2058" r:id="rId123"/>
    <p:sldId id="2059" r:id="rId124"/>
    <p:sldId id="2061" r:id="rId125"/>
    <p:sldId id="2062" r:id="rId126"/>
    <p:sldId id="2072" r:id="rId127"/>
    <p:sldId id="2060" r:id="rId128"/>
    <p:sldId id="2077" r:id="rId129"/>
    <p:sldId id="2078" r:id="rId130"/>
    <p:sldId id="2081" r:id="rId131"/>
    <p:sldId id="2079" r:id="rId132"/>
    <p:sldId id="2084" r:id="rId133"/>
    <p:sldId id="2082" r:id="rId134"/>
    <p:sldId id="2070" r:id="rId135"/>
    <p:sldId id="1567" r:id="rId136"/>
    <p:sldId id="1707" r:id="rId137"/>
    <p:sldId id="2089" r:id="rId138"/>
    <p:sldId id="1709" r:id="rId139"/>
    <p:sldId id="1698" r:id="rId140"/>
    <p:sldId id="2085" r:id="rId141"/>
    <p:sldId id="2086" r:id="rId142"/>
    <p:sldId id="2088" r:id="rId143"/>
    <p:sldId id="1713" r:id="rId144"/>
    <p:sldId id="1715" r:id="rId145"/>
    <p:sldId id="1568" r:id="rId146"/>
    <p:sldId id="1625" r:id="rId147"/>
    <p:sldId id="1728" r:id="rId148"/>
    <p:sldId id="2090" r:id="rId149"/>
    <p:sldId id="2091" r:id="rId150"/>
    <p:sldId id="2099" r:id="rId151"/>
    <p:sldId id="2100" r:id="rId152"/>
    <p:sldId id="2101" r:id="rId153"/>
    <p:sldId id="2102" r:id="rId154"/>
    <p:sldId id="1736" r:id="rId155"/>
    <p:sldId id="1726" r:id="rId156"/>
    <p:sldId id="2011" r:id="rId157"/>
    <p:sldId id="1734" r:id="rId158"/>
    <p:sldId id="2114" r:id="rId159"/>
    <p:sldId id="2115" r:id="rId160"/>
    <p:sldId id="2129" r:id="rId161"/>
    <p:sldId id="2126" r:id="rId162"/>
    <p:sldId id="2127" r:id="rId163"/>
    <p:sldId id="2154" r:id="rId164"/>
    <p:sldId id="2135" r:id="rId165"/>
    <p:sldId id="2155" r:id="rId166"/>
    <p:sldId id="2132" r:id="rId167"/>
    <p:sldId id="1740" r:id="rId168"/>
    <p:sldId id="1741" r:id="rId169"/>
    <p:sldId id="1569" r:id="rId170"/>
    <p:sldId id="1967" r:id="rId171"/>
    <p:sldId id="1591" r:id="rId172"/>
    <p:sldId id="1744" r:id="rId173"/>
    <p:sldId id="2107" r:id="rId174"/>
    <p:sldId id="2112" r:id="rId175"/>
    <p:sldId id="2113" r:id="rId176"/>
    <p:sldId id="2159" r:id="rId177"/>
    <p:sldId id="2109" r:id="rId178"/>
    <p:sldId id="1555" r:id="rId179"/>
    <p:sldId id="1668" r:id="rId180"/>
    <p:sldId id="1558" r:id="rId181"/>
    <p:sldId id="1747" r:id="rId182"/>
    <p:sldId id="1559" r:id="rId183"/>
    <p:sldId id="1563" r:id="rId184"/>
    <p:sldId id="1269" r:id="rId185"/>
    <p:sldId id="1258" r:id="rId186"/>
    <p:sldId id="1259" r:id="rId187"/>
    <p:sldId id="1260" r:id="rId188"/>
    <p:sldId id="1261" r:id="rId189"/>
    <p:sldId id="1262" r:id="rId190"/>
    <p:sldId id="1263" r:id="rId191"/>
    <p:sldId id="1272" r:id="rId192"/>
    <p:sldId id="1958" r:id="rId193"/>
    <p:sldId id="1273" r:id="rId194"/>
    <p:sldId id="1365" r:id="rId195"/>
    <p:sldId id="1470" r:id="rId196"/>
    <p:sldId id="1959" r:id="rId197"/>
    <p:sldId id="1960" r:id="rId198"/>
    <p:sldId id="1961" r:id="rId199"/>
    <p:sldId id="1965" r:id="rId200"/>
    <p:sldId id="2133" r:id="rId201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49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1464" userDrawn="1">
          <p15:clr>
            <a:srgbClr val="A4A3A4"/>
          </p15:clr>
        </p15:guide>
        <p15:guide id="4" orient="horz" pos="3696" userDrawn="1">
          <p15:clr>
            <a:srgbClr val="A4A3A4"/>
          </p15:clr>
        </p15:guide>
        <p15:guide id="5" pos="3576" userDrawn="1">
          <p15:clr>
            <a:srgbClr val="A4A3A4"/>
          </p15:clr>
        </p15:guide>
        <p15:guide id="6" pos="5136" userDrawn="1">
          <p15:clr>
            <a:srgbClr val="A4A3A4"/>
          </p15:clr>
        </p15:guide>
        <p15:guide id="7" pos="168" userDrawn="1">
          <p15:clr>
            <a:srgbClr val="A4A3A4"/>
          </p15:clr>
        </p15:guide>
        <p15:guide id="8" pos="2904" userDrawn="1">
          <p15:clr>
            <a:srgbClr val="A4A3A4"/>
          </p15:clr>
        </p15:guide>
        <p15:guide id="9" pos="816" userDrawn="1">
          <p15:clr>
            <a:srgbClr val="A4A3A4"/>
          </p15:clr>
        </p15:guide>
        <p15:guide id="10" pos="3960" userDrawn="1">
          <p15:clr>
            <a:srgbClr val="A4A3A4"/>
          </p15:clr>
        </p15:guide>
        <p15:guide id="11" pos="19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4C9"/>
    <a:srgbClr val="FFFF99"/>
    <a:srgbClr val="E8D9F3"/>
    <a:srgbClr val="DFF1CB"/>
    <a:srgbClr val="E2E2F6"/>
    <a:srgbClr val="FBFCD8"/>
    <a:srgbClr val="5CB5BC"/>
    <a:srgbClr val="FFDD71"/>
    <a:srgbClr val="89E0F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9328" autoAdjust="0"/>
  </p:normalViewPr>
  <p:slideViewPr>
    <p:cSldViewPr snapToGrid="0" showGuides="1">
      <p:cViewPr varScale="1">
        <p:scale>
          <a:sx n="74" d="100"/>
          <a:sy n="74" d="100"/>
        </p:scale>
        <p:origin x="1206" y="72"/>
      </p:cViewPr>
      <p:guideLst>
        <p:guide orient="horz" pos="449"/>
        <p:guide orient="horz" pos="1272"/>
        <p:guide orient="horz" pos="1464"/>
        <p:guide orient="horz" pos="3696"/>
        <p:guide pos="3576"/>
        <p:guide pos="5136"/>
        <p:guide pos="168"/>
        <p:guide pos="2904"/>
        <p:guide pos="816"/>
        <p:guide pos="3960"/>
        <p:guide pos="19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035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63" Type="http://schemas.openxmlformats.org/officeDocument/2006/relationships/slide" Target="slides/slide48.xml"/><Relationship Id="rId84" Type="http://schemas.openxmlformats.org/officeDocument/2006/relationships/slide" Target="slides/slide69.xml"/><Relationship Id="rId138" Type="http://schemas.openxmlformats.org/officeDocument/2006/relationships/slide" Target="slides/slide123.xml"/><Relationship Id="rId159" Type="http://schemas.openxmlformats.org/officeDocument/2006/relationships/slide" Target="slides/slide144.xml"/><Relationship Id="rId170" Type="http://schemas.openxmlformats.org/officeDocument/2006/relationships/slide" Target="slides/slide155.xml"/><Relationship Id="rId191" Type="http://schemas.openxmlformats.org/officeDocument/2006/relationships/slide" Target="slides/slide176.xml"/><Relationship Id="rId205" Type="http://schemas.openxmlformats.org/officeDocument/2006/relationships/viewProps" Target="viewProps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53" Type="http://schemas.openxmlformats.org/officeDocument/2006/relationships/slide" Target="slides/slide38.xml"/><Relationship Id="rId74" Type="http://schemas.openxmlformats.org/officeDocument/2006/relationships/slide" Target="slides/slide59.xml"/><Relationship Id="rId128" Type="http://schemas.openxmlformats.org/officeDocument/2006/relationships/slide" Target="slides/slide113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181" Type="http://schemas.openxmlformats.org/officeDocument/2006/relationships/slide" Target="slides/slide166.xml"/><Relationship Id="rId22" Type="http://schemas.openxmlformats.org/officeDocument/2006/relationships/slide" Target="slides/slide7.xml"/><Relationship Id="rId43" Type="http://schemas.openxmlformats.org/officeDocument/2006/relationships/slide" Target="slides/slide28.xml"/><Relationship Id="rId64" Type="http://schemas.openxmlformats.org/officeDocument/2006/relationships/slide" Target="slides/slide49.xml"/><Relationship Id="rId118" Type="http://schemas.openxmlformats.org/officeDocument/2006/relationships/slide" Target="slides/slide103.xml"/><Relationship Id="rId139" Type="http://schemas.openxmlformats.org/officeDocument/2006/relationships/slide" Target="slides/slide124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71" Type="http://schemas.openxmlformats.org/officeDocument/2006/relationships/slide" Target="slides/slide156.xml"/><Relationship Id="rId192" Type="http://schemas.openxmlformats.org/officeDocument/2006/relationships/slide" Target="slides/slide177.xml"/><Relationship Id="rId206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8.xml"/><Relationship Id="rId108" Type="http://schemas.openxmlformats.org/officeDocument/2006/relationships/slide" Target="slides/slide93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5" Type="http://schemas.openxmlformats.org/officeDocument/2006/relationships/slide" Target="slides/slide60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61" Type="http://schemas.openxmlformats.org/officeDocument/2006/relationships/slide" Target="slides/slide146.xml"/><Relationship Id="rId182" Type="http://schemas.openxmlformats.org/officeDocument/2006/relationships/slide" Target="slides/slide167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5" Type="http://schemas.openxmlformats.org/officeDocument/2006/relationships/slide" Target="slides/slide50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51" Type="http://schemas.openxmlformats.org/officeDocument/2006/relationships/slide" Target="slides/slide136.xml"/><Relationship Id="rId172" Type="http://schemas.openxmlformats.org/officeDocument/2006/relationships/slide" Target="slides/slide157.xml"/><Relationship Id="rId193" Type="http://schemas.openxmlformats.org/officeDocument/2006/relationships/slide" Target="slides/slide178.xml"/><Relationship Id="rId207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20" Type="http://schemas.openxmlformats.org/officeDocument/2006/relationships/slide" Target="slides/slide105.xml"/><Relationship Id="rId141" Type="http://schemas.openxmlformats.org/officeDocument/2006/relationships/slide" Target="slides/slide126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47.xml"/><Relationship Id="rId183" Type="http://schemas.openxmlformats.org/officeDocument/2006/relationships/slide" Target="slides/slide168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73" Type="http://schemas.openxmlformats.org/officeDocument/2006/relationships/slide" Target="slides/slide158.xml"/><Relationship Id="rId194" Type="http://schemas.openxmlformats.org/officeDocument/2006/relationships/slide" Target="slides/slide179.xml"/><Relationship Id="rId199" Type="http://schemas.openxmlformats.org/officeDocument/2006/relationships/slide" Target="slides/slide184.xml"/><Relationship Id="rId203" Type="http://schemas.openxmlformats.org/officeDocument/2006/relationships/handoutMaster" Target="handoutMasters/handoutMaster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184" Type="http://schemas.openxmlformats.org/officeDocument/2006/relationships/slide" Target="slides/slide169.xml"/><Relationship Id="rId189" Type="http://schemas.openxmlformats.org/officeDocument/2006/relationships/slide" Target="slides/slide17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slide" Target="slides/slide159.xml"/><Relationship Id="rId179" Type="http://schemas.openxmlformats.org/officeDocument/2006/relationships/slide" Target="slides/slide164.xml"/><Relationship Id="rId195" Type="http://schemas.openxmlformats.org/officeDocument/2006/relationships/slide" Target="slides/slide180.xml"/><Relationship Id="rId190" Type="http://schemas.openxmlformats.org/officeDocument/2006/relationships/slide" Target="slides/slide175.xml"/><Relationship Id="rId204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64" Type="http://schemas.openxmlformats.org/officeDocument/2006/relationships/slide" Target="slides/slide149.xml"/><Relationship Id="rId169" Type="http://schemas.openxmlformats.org/officeDocument/2006/relationships/slide" Target="slides/slide154.xml"/><Relationship Id="rId185" Type="http://schemas.openxmlformats.org/officeDocument/2006/relationships/slide" Target="slides/slide1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5.xml"/><Relationship Id="rId26" Type="http://schemas.openxmlformats.org/officeDocument/2006/relationships/slide" Target="slides/slide11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54" Type="http://schemas.openxmlformats.org/officeDocument/2006/relationships/slide" Target="slides/slide139.xml"/><Relationship Id="rId175" Type="http://schemas.openxmlformats.org/officeDocument/2006/relationships/slide" Target="slides/slide160.xml"/><Relationship Id="rId196" Type="http://schemas.openxmlformats.org/officeDocument/2006/relationships/slide" Target="slides/slide181.xml"/><Relationship Id="rId200" Type="http://schemas.openxmlformats.org/officeDocument/2006/relationships/slide" Target="slides/slide185.xml"/><Relationship Id="rId16" Type="http://schemas.openxmlformats.org/officeDocument/2006/relationships/slide" Target="slides/slide1.xml"/><Relationship Id="rId37" Type="http://schemas.openxmlformats.org/officeDocument/2006/relationships/slide" Target="slides/slide22.xml"/><Relationship Id="rId58" Type="http://schemas.openxmlformats.org/officeDocument/2006/relationships/slide" Target="slides/slide43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44" Type="http://schemas.openxmlformats.org/officeDocument/2006/relationships/slide" Target="slides/slide129.xml"/><Relationship Id="rId90" Type="http://schemas.openxmlformats.org/officeDocument/2006/relationships/slide" Target="slides/slide75.xml"/><Relationship Id="rId165" Type="http://schemas.openxmlformats.org/officeDocument/2006/relationships/slide" Target="slides/slide150.xml"/><Relationship Id="rId186" Type="http://schemas.openxmlformats.org/officeDocument/2006/relationships/slide" Target="slides/slide171.xml"/><Relationship Id="rId27" Type="http://schemas.openxmlformats.org/officeDocument/2006/relationships/slide" Target="slides/slide12.xml"/><Relationship Id="rId48" Type="http://schemas.openxmlformats.org/officeDocument/2006/relationships/slide" Target="slides/slide33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34" Type="http://schemas.openxmlformats.org/officeDocument/2006/relationships/slide" Target="slides/slide119.xml"/><Relationship Id="rId80" Type="http://schemas.openxmlformats.org/officeDocument/2006/relationships/slide" Target="slides/slide65.xml"/><Relationship Id="rId155" Type="http://schemas.openxmlformats.org/officeDocument/2006/relationships/slide" Target="slides/slide140.xml"/><Relationship Id="rId176" Type="http://schemas.openxmlformats.org/officeDocument/2006/relationships/slide" Target="slides/slide161.xml"/><Relationship Id="rId197" Type="http://schemas.openxmlformats.org/officeDocument/2006/relationships/slide" Target="slides/slide182.xml"/><Relationship Id="rId201" Type="http://schemas.openxmlformats.org/officeDocument/2006/relationships/slide" Target="slides/slide186.xml"/><Relationship Id="rId17" Type="http://schemas.openxmlformats.org/officeDocument/2006/relationships/slide" Target="slides/slide2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24" Type="http://schemas.openxmlformats.org/officeDocument/2006/relationships/slide" Target="slides/slide109.xml"/><Relationship Id="rId70" Type="http://schemas.openxmlformats.org/officeDocument/2006/relationships/slide" Target="slides/slide55.xml"/><Relationship Id="rId91" Type="http://schemas.openxmlformats.org/officeDocument/2006/relationships/slide" Target="slides/slide76.xml"/><Relationship Id="rId145" Type="http://schemas.openxmlformats.org/officeDocument/2006/relationships/slide" Target="slides/slide130.xml"/><Relationship Id="rId166" Type="http://schemas.openxmlformats.org/officeDocument/2006/relationships/slide" Target="slides/slide151.xml"/><Relationship Id="rId187" Type="http://schemas.openxmlformats.org/officeDocument/2006/relationships/slide" Target="slides/slide172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60" Type="http://schemas.openxmlformats.org/officeDocument/2006/relationships/slide" Target="slides/slide45.xml"/><Relationship Id="rId81" Type="http://schemas.openxmlformats.org/officeDocument/2006/relationships/slide" Target="slides/slide66.xml"/><Relationship Id="rId135" Type="http://schemas.openxmlformats.org/officeDocument/2006/relationships/slide" Target="slides/slide120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98" Type="http://schemas.openxmlformats.org/officeDocument/2006/relationships/slide" Target="slides/slide183.xml"/><Relationship Id="rId202" Type="http://schemas.openxmlformats.org/officeDocument/2006/relationships/notesMaster" Target="notesMasters/notesMaster1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50" Type="http://schemas.openxmlformats.org/officeDocument/2006/relationships/slide" Target="slides/slide35.xml"/><Relationship Id="rId104" Type="http://schemas.openxmlformats.org/officeDocument/2006/relationships/slide" Target="slides/slide89.xml"/><Relationship Id="rId125" Type="http://schemas.openxmlformats.org/officeDocument/2006/relationships/slide" Target="slides/slide110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3368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3368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fld id="{2D5880D9-262E-4F2A-80BE-FDA308689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52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368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308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1675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3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065" y="3226411"/>
            <a:ext cx="7902120" cy="306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noProof="0" smtClean="0"/>
              <a:t>Mintaszöveg szerkesztése</a:t>
            </a:r>
          </a:p>
          <a:p>
            <a:pPr lvl="1"/>
            <a:r>
              <a:rPr lang="hu-HU" altLang="en-US" noProof="0" smtClean="0"/>
              <a:t>Második szint</a:t>
            </a:r>
          </a:p>
          <a:p>
            <a:pPr lvl="2"/>
            <a:r>
              <a:rPr lang="hu-HU" altLang="en-US" noProof="0" smtClean="0"/>
              <a:t>Harmadik szint</a:t>
            </a:r>
          </a:p>
          <a:p>
            <a:pPr lvl="3"/>
            <a:r>
              <a:rPr lang="hu-HU" altLang="en-US" noProof="0" smtClean="0"/>
              <a:t>Negyedik szint</a:t>
            </a:r>
          </a:p>
          <a:p>
            <a:pPr lvl="4"/>
            <a:r>
              <a:rPr lang="hu-HU" altLang="en-US" noProof="0" smtClean="0"/>
              <a:t>Ötödik szint</a:t>
            </a:r>
          </a:p>
        </p:txBody>
      </p:sp>
      <p:sp>
        <p:nvSpPr>
          <p:cNvPr id="283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283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368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fld id="{213343D3-FDA5-4035-B8A5-0DE5946B5C2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12862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6BCE4B-AE99-45F1-B466-937507E2AA93}" type="slidenum">
              <a:rPr lang="hu-HU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hu-HU" altLang="en-US" smtClean="0"/>
          </a:p>
        </p:txBody>
      </p:sp>
      <p:sp>
        <p:nvSpPr>
          <p:cNvPr id="31027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310B93-56F9-47C1-A5DE-C70526C3C11F}" type="slidenum">
              <a:rPr lang="en-US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310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0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80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30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10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34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80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40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72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2F1EBF-B7AD-4CA1-BB83-CA3CA4792FF0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45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563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76B91C-B485-42B7-A747-B9B613F105E4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5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5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31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 txBox="1">
            <a:spLocks noGrp="1" noChangeArrowheads="1"/>
          </p:cNvSpPr>
          <p:nvPr/>
        </p:nvSpPr>
        <p:spPr bwMode="auto">
          <a:xfrm>
            <a:off x="5591992" y="6457559"/>
            <a:ext cx="4279979" cy="33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7E01F5E2-6E60-4D95-AE0A-E95C516D831D}" type="slidenum">
              <a:rPr lang="en-US" altLang="en-US" sz="1200">
                <a:solidFill>
                  <a:schemeClr val="tx1"/>
                </a:solidFill>
                <a:latin typeface="Arial" charset="0"/>
              </a:rPr>
              <a:pPr algn="r" eaLnBrk="1" hangingPunct="1"/>
              <a:t>58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506233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696641-095F-4E45-810E-3A65139997A2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97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949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167DC4-CCBE-41C8-9500-3F251EE29DFF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9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9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3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50BFF-B5AB-4079-AB23-E93B16605333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98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051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1CFFE6-A174-4570-9F25-590576AB365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0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0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60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50BFF-B5AB-4079-AB23-E93B16605333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103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051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1CFFE6-A174-4570-9F25-590576AB365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103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0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0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67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7C5BE7-91C0-4C20-A411-7F895CC42D2E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121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1539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D3C3D23-D86D-466A-8BE9-E7054DF3CD8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1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1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45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FE487D-29B4-421A-9745-1C4FB6D7FF7F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131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256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E4E9867-646C-4452-94C7-FA36659FB742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2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2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7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981917-11D2-4344-AC54-315348215EA9}" type="slidenum">
              <a:rPr lang="hu-HU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hu-HU" altLang="en-US" smtClean="0">
              <a:solidFill>
                <a:prstClr val="black"/>
              </a:solidFill>
            </a:endParaRPr>
          </a:p>
        </p:txBody>
      </p:sp>
      <p:sp>
        <p:nvSpPr>
          <p:cNvPr id="30925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C4E345C-4DCE-468D-994C-E5E02AEFDD3F}" type="slidenum">
              <a:rPr lang="en-US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9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09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115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69D554-7D9B-427F-9535-582E25FE4007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155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3587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EB5E5E7-A557-4FDE-B766-140F1CB9FF95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155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3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3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54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1D5543-5797-42BC-8C5C-4C786642D569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164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461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E9FE170-C22E-4D2D-8A4B-FCF6E0939688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164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4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4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12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10FD5F-96B8-45B7-940D-AB8CC708C535}" type="slidenum">
              <a:rPr lang="hu-HU" altLang="en-US" smtClean="0"/>
              <a:pPr eaLnBrk="1" hangingPunct="1">
                <a:spcBef>
                  <a:spcPct val="0"/>
                </a:spcBef>
              </a:pPr>
              <a:t>170</a:t>
            </a:fld>
            <a:endParaRPr lang="hu-HU" altLang="en-US" smtClean="0"/>
          </a:p>
        </p:txBody>
      </p:sp>
      <p:sp>
        <p:nvSpPr>
          <p:cNvPr id="326659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8A2A55-16C3-4236-957E-37FD40974416}" type="slidenum">
              <a:rPr lang="en-US" altLang="en-US"/>
              <a:pPr algn="r" eaLnBrk="1" hangingPunct="1">
                <a:spcBef>
                  <a:spcPct val="0"/>
                </a:spcBef>
              </a:pPr>
              <a:t>170</a:t>
            </a:fld>
            <a:endParaRPr lang="en-US" altLang="en-US"/>
          </a:p>
        </p:txBody>
      </p:sp>
      <p:sp>
        <p:nvSpPr>
          <p:cNvPr id="326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6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1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981917-11D2-4344-AC54-315348215EA9}" type="slidenum">
              <a:rPr lang="hu-HU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hu-HU" altLang="en-US" smtClean="0">
              <a:solidFill>
                <a:prstClr val="black"/>
              </a:solidFill>
            </a:endParaRPr>
          </a:p>
        </p:txBody>
      </p:sp>
      <p:sp>
        <p:nvSpPr>
          <p:cNvPr id="30925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C4E345C-4DCE-468D-994C-E5E02AEFDD3F}" type="slidenum">
              <a:rPr lang="en-US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9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09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0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6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755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96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138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2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23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0741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379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631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843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9176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447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0426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22110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871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220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89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627806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117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442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692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656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725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782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969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222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714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6963"/>
            <a:ext cx="4038600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6963"/>
            <a:ext cx="4038600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4584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852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513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553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092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872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865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3211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32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62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07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3666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4402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7924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405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1063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20703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3556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82563"/>
            <a:ext cx="2057400" cy="5670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2563"/>
            <a:ext cx="6019800" cy="567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990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98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83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23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32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305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87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16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36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65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42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A5E7-A4F3-40D5-B6AC-8460D1398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46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6D644-4063-4FD7-A56F-2CBCD1BC0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64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E3F60-2C21-4020-BCBB-2B69BE0A8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83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F2A23-C8C6-43C9-ADFE-91DBD43D5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51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18CDD-8DA8-4DF4-A7A3-62EBAA4C9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4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159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37256-35B3-451E-B3A4-7007BAA30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2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8B75F-9D0D-4E56-89CE-AD5A2A25D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12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CDDCD-30FB-47E8-BE39-74CE8218A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05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A6F8D-00AB-478C-ADC5-37883A605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09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AC8AB-F6D3-4CF6-94AB-39804B8B9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5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C5F86-2E33-4E77-95CF-831E8AED5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10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23D47-E908-42C6-AD98-DA6AEDB4E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92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09CB0-BFD0-4B29-BAB6-9191F7B29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52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FF898-2CA4-4C96-80F8-C3F486E3A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233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13BA8-28F0-4549-AD25-64092C713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8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753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5E5BD-A997-4990-8A3C-889855E46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92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24B80-3B3E-46FA-A4E7-8F0493B76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22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CFF25-9C03-4568-91F5-CD8FA8621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95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37CB0-A238-47D6-9DF4-D3FA92115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86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16B-6B4A-413D-BD12-4A92CBE38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7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B0031-C2E1-4F98-8BB3-DA4F139BA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81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F7F6D-3D4F-448F-A898-8E1CF97BC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704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954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137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3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4545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11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329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269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34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055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58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04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18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36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6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4411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321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90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094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597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357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497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14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186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8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277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005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67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04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212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528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87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567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61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068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3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285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121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757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700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839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852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083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95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229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776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1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2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3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AMD-293_Secondary_Black_Wid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82563"/>
            <a:ext cx="822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96963"/>
            <a:ext cx="82296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7" name="TextBox 8"/>
          <p:cNvSpPr txBox="1">
            <a:spLocks noChangeArrowheads="1"/>
          </p:cNvSpPr>
          <p:nvPr/>
        </p:nvSpPr>
        <p:spPr bwMode="auto">
          <a:xfrm>
            <a:off x="1109663" y="6211888"/>
            <a:ext cx="5067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smtClean="0">
                <a:solidFill>
                  <a:schemeClr val="tx2"/>
                </a:solidFill>
              </a:rPr>
              <a:t>| AMD Opteron™ 6100 Series Processor Launch | Embargoed until 12:01 a.m. March 29, 2010</a:t>
            </a:r>
          </a:p>
        </p:txBody>
      </p:sp>
      <p:sp>
        <p:nvSpPr>
          <p:cNvPr id="3078" name="TextBox 9"/>
          <p:cNvSpPr txBox="1">
            <a:spLocks noChangeArrowheads="1"/>
          </p:cNvSpPr>
          <p:nvPr/>
        </p:nvSpPr>
        <p:spPr bwMode="auto">
          <a:xfrm>
            <a:off x="682625" y="6173788"/>
            <a:ext cx="5476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lvl1pPr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fld id="{E1DDF085-D022-4E05-8E16-AD3A93B6C537}" type="slidenum">
              <a:rPr lang="en-US" altLang="en-US" sz="800" b="1" smtClean="0">
                <a:solidFill>
                  <a:schemeClr val="tx2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800" b="1" smtClean="0">
              <a:solidFill>
                <a:schemeClr val="tx2"/>
              </a:solidFill>
            </a:endParaRPr>
          </a:p>
        </p:txBody>
      </p:sp>
      <p:pic>
        <p:nvPicPr>
          <p:cNvPr id="5127" name="Picture 2" descr="C:\Users\rupson\Desktop\review changes\the_future_is_fusio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6115050"/>
            <a:ext cx="8064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174625" indent="-174625" algn="l" rtl="0" eaLnBrk="0" fontAlgn="base" hangingPunct="0">
        <a:spcBef>
          <a:spcPts val="338"/>
        </a:spcBef>
        <a:spcAft>
          <a:spcPts val="338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68275" algn="l" rtl="0" eaLnBrk="0" fontAlgn="base" hangingPunct="0">
        <a:spcBef>
          <a:spcPts val="338"/>
        </a:spcBef>
        <a:spcAft>
          <a:spcPts val="338"/>
        </a:spcAft>
        <a:buClr>
          <a:schemeClr val="tx2"/>
        </a:buClr>
        <a:buFont typeface="Arial" pitchFamily="34" charset="0"/>
        <a:buChar char="–"/>
        <a:defRPr sz="1400">
          <a:solidFill>
            <a:schemeClr val="tx1"/>
          </a:solidFill>
          <a:latin typeface="+mn-lt"/>
        </a:defRPr>
      </a:lvl2pPr>
      <a:lvl3pPr marL="515938" indent="-166688" algn="l" rtl="0" eaLnBrk="0" fontAlgn="base" hangingPunct="0">
        <a:spcBef>
          <a:spcPts val="33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690563" indent="-176213" algn="l" rtl="0" eaLnBrk="0" fontAlgn="base" hangingPunct="0">
        <a:spcBef>
          <a:spcPts val="288"/>
        </a:spcBef>
        <a:spcAft>
          <a:spcPts val="338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</a:defRPr>
      </a:lvl4pPr>
      <a:lvl5pPr marL="973138" indent="-168275" algn="l" rtl="0" eaLnBrk="0" fontAlgn="base" hangingPunct="0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4303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8875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3447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8019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B4CE63-8579-4275-9B27-C6EBDE379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78F764-B0CF-46A3-B180-13092C9D8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  <p:sldLayoutId id="21474841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6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5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7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managed/cb/5c/intel_xeon_processor_e7-8800-4800_v3_product_family_overview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managed/cb/5c/intel_xeon_processor_e7-8800-4800_v3_product_family_overview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software.intel.com/sites/default/files/managed/cb/5c/intel_xeon_processor_e7-8800-4800_v3_product_family_overview.png" TargetMode="External"/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software.intel.com/sites/default/files/managed/cb/5c/intel_xeon_processor_e7-8800-4800_v3_product_family_overview.png" TargetMode="External"/><Relationship Id="rId1" Type="http://schemas.openxmlformats.org/officeDocument/2006/relationships/slideLayout" Target="../slideLayouts/slideLayout2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software.intel.com/sites/default/files/managed/cb/5c/intel_xeon_processor_e7-8800-4800_v3_product_family_overview.png" TargetMode="External"/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hothardware.com/gallery/Article/2321?image=big_core.jpg" TargetMode="External"/><Relationship Id="rId1" Type="http://schemas.openxmlformats.org/officeDocument/2006/relationships/slideLayout" Target="../slideLayouts/slideLayout29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overclock3d.net/articles/cpu_mainboard/massive_leak_shows_details_on_skylake_xeon_chips/1" TargetMode="External"/><Relationship Id="rId1" Type="http://schemas.openxmlformats.org/officeDocument/2006/relationships/slideLayout" Target="../slideLayouts/slideLayout5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ommunities.intel.com/servlet/JiveServlet/showImage/38-14184-32685/New+Number+Construct-+Detailed.png" TargetMode="External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2997200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November 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11554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(Ver. 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Dezső, 20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40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endParaRPr lang="en-US" altLang="en-US" sz="1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04825" y="876300"/>
            <a:ext cx="874220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Verdana" pitchFamily="34" charset="0"/>
              </a:rPr>
              <a:t>Intel’s 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</a:rPr>
              <a:t>high-end</a:t>
            </a:r>
            <a:endParaRPr lang="en-US" altLang="en-US" sz="3600" dirty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</a:rPr>
              <a:t>Multicore Server Platforms</a:t>
            </a:r>
            <a:endParaRPr lang="hu-HU" altLang="en-US" sz="36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1.1 </a:t>
            </a:r>
            <a:r>
              <a:rPr lang="en-US" altLang="en-US" dirty="0"/>
              <a:t>The worldwide 4S (4 Socket) server market </a:t>
            </a:r>
            <a:r>
              <a:rPr lang="hu-HU" altLang="en-US" dirty="0" smtClean="0"/>
              <a:t>(2)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697094"/>
              </p:ext>
            </p:extLst>
          </p:nvPr>
        </p:nvGraphicFramePr>
        <p:xfrm>
          <a:off x="1232261" y="1527726"/>
          <a:ext cx="7539935" cy="4079509"/>
        </p:xfrm>
        <a:graphic>
          <a:graphicData uri="http://schemas.openxmlformats.org/drawingml/2006/table">
            <a:tbl>
              <a:tblPr/>
              <a:tblGrid>
                <a:gridCol w="1256656"/>
                <a:gridCol w="1651607"/>
                <a:gridCol w="1902935"/>
                <a:gridCol w="2728737"/>
              </a:tblGrid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Vendor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1Q16 Revenue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1Q16 Market Share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1Q16/1Q15 </a:t>
                      </a:r>
                      <a:endParaRPr lang="hu-HU" sz="1400" b="1" dirty="0" smtClean="0">
                        <a:effectLst/>
                        <a:latin typeface="+mj-lt"/>
                      </a:endParaRPr>
                    </a:p>
                    <a:p>
                      <a:pPr fontAlgn="t"/>
                      <a:r>
                        <a:rPr lang="en-US" sz="1400" b="1" dirty="0" smtClean="0">
                          <a:effectLst/>
                          <a:latin typeface="+mj-lt"/>
                        </a:rPr>
                        <a:t>Revenue </a:t>
                      </a:r>
                      <a:r>
                        <a:rPr lang="en-US" sz="1400" b="1" dirty="0">
                          <a:effectLst/>
                          <a:latin typeface="+mj-lt"/>
                        </a:rPr>
                        <a:t>Growth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1. HPE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$3,306.8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26.7%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3.5%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2. Dell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$2,267.8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18.3%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-1.8%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3. IBM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$1,139.5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9.2%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-32.9%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4. Lenovo *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$871.2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7.0%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-8.6%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4. Cisco *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$850.2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6.9%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-4.5%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ODM Direct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$863.8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7.0%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-11.0%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Others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$3,082.4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24.9%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9.0%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Total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$12,382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100%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-3.6%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480">
                <a:tc gridSpan="4"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  <a:latin typeface="+mj-lt"/>
                        </a:rPr>
                        <a:t>IDC's Worldwide Quarterly Server Tracker, June 2016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6189" y="631063"/>
            <a:ext cx="897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Top 5 </a:t>
            </a:r>
            <a:r>
              <a:rPr lang="hu-HU" b="1" dirty="0" smtClean="0">
                <a:solidFill>
                  <a:schemeClr val="accent6"/>
                </a:solidFill>
              </a:rPr>
              <a:t>w</a:t>
            </a:r>
            <a:r>
              <a:rPr lang="en-US" b="1" dirty="0" err="1" smtClean="0">
                <a:solidFill>
                  <a:schemeClr val="accent6"/>
                </a:solidFill>
              </a:rPr>
              <a:t>orldwide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s</a:t>
            </a:r>
            <a:r>
              <a:rPr lang="en-US" b="1" dirty="0" err="1" smtClean="0">
                <a:solidFill>
                  <a:schemeClr val="accent6"/>
                </a:solidFill>
              </a:rPr>
              <a:t>erver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>
                <a:solidFill>
                  <a:schemeClr val="accent6"/>
                </a:solidFill>
              </a:rPr>
              <a:t>s</a:t>
            </a:r>
            <a:r>
              <a:rPr lang="en-US" b="1" dirty="0" err="1" smtClean="0">
                <a:solidFill>
                  <a:schemeClr val="accent6"/>
                </a:solidFill>
              </a:rPr>
              <a:t>ystems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v</a:t>
            </a:r>
            <a:r>
              <a:rPr lang="en-US" b="1" dirty="0" err="1" smtClean="0">
                <a:solidFill>
                  <a:schemeClr val="accent6"/>
                </a:solidFill>
              </a:rPr>
              <a:t>endor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r</a:t>
            </a:r>
            <a:r>
              <a:rPr lang="en-US" b="1" dirty="0" err="1" smtClean="0">
                <a:solidFill>
                  <a:schemeClr val="accent6"/>
                </a:solidFill>
              </a:rPr>
              <a:t>evenue</a:t>
            </a:r>
            <a:r>
              <a:rPr lang="hu-HU" b="1" dirty="0" smtClean="0">
                <a:solidFill>
                  <a:schemeClr val="accent6"/>
                </a:solidFill>
              </a:rPr>
              <a:t>s</a:t>
            </a:r>
            <a:r>
              <a:rPr lang="en-US" b="1" dirty="0" smtClean="0">
                <a:solidFill>
                  <a:schemeClr val="accent6"/>
                </a:solidFill>
              </a:rPr>
              <a:t>, </a:t>
            </a:r>
            <a:r>
              <a:rPr lang="hu-HU" b="1" dirty="0" smtClean="0">
                <a:solidFill>
                  <a:schemeClr val="accent6"/>
                </a:solidFill>
              </a:rPr>
              <a:t>m</a:t>
            </a:r>
            <a:r>
              <a:rPr lang="en-US" b="1" dirty="0" err="1" smtClean="0">
                <a:solidFill>
                  <a:schemeClr val="accent6"/>
                </a:solidFill>
              </a:rPr>
              <a:t>arket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s</a:t>
            </a:r>
            <a:r>
              <a:rPr lang="en-US" b="1" dirty="0" smtClean="0">
                <a:solidFill>
                  <a:schemeClr val="accent6"/>
                </a:solidFill>
              </a:rPr>
              <a:t>hare</a:t>
            </a:r>
            <a:r>
              <a:rPr lang="hu-HU" b="1" dirty="0" smtClean="0">
                <a:solidFill>
                  <a:schemeClr val="accent6"/>
                </a:solidFill>
              </a:rPr>
              <a:t>s and growth, Q1 2016,</a:t>
            </a:r>
          </a:p>
          <a:p>
            <a:r>
              <a:rPr lang="hu-HU" b="1" dirty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</a:rPr>
              <a:t> </a:t>
            </a:r>
            <a:r>
              <a:rPr lang="en-US" dirty="0">
                <a:solidFill>
                  <a:schemeClr val="accent6"/>
                </a:solidFill>
              </a:rPr>
              <a:t>(Revenues are in </a:t>
            </a:r>
            <a:r>
              <a:rPr lang="en-US" dirty="0" smtClean="0">
                <a:solidFill>
                  <a:schemeClr val="accent6"/>
                </a:solidFill>
              </a:rPr>
              <a:t>Millions</a:t>
            </a:r>
            <a:r>
              <a:rPr lang="hu-HU" dirty="0" smtClean="0">
                <a:solidFill>
                  <a:schemeClr val="accent6"/>
                </a:solidFill>
              </a:rPr>
              <a:t> USD</a:t>
            </a:r>
            <a:r>
              <a:rPr lang="en-US" dirty="0" smtClean="0">
                <a:solidFill>
                  <a:schemeClr val="accent6"/>
                </a:solidFill>
              </a:rPr>
              <a:t>)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[137]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0938" y="6117465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HPE: HP Enterprise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50316" y="2125219"/>
            <a:ext cx="993775" cy="324000"/>
          </a:xfrm>
          <a:prstGeom prst="rect">
            <a:avLst/>
          </a:prstGeom>
          <a:solidFill>
            <a:srgbClr val="CC99FF">
              <a:alpha val="43137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 E7-4800 v2</a:t>
            </a:r>
            <a:endParaRPr lang="hu-HU" altLang="en-US" sz="1000" b="1" dirty="0">
              <a:latin typeface="Verdana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463291" y="2118870"/>
            <a:ext cx="1111250" cy="324000"/>
          </a:xfrm>
          <a:prstGeom prst="rect">
            <a:avLst/>
          </a:prstGeom>
          <a:solidFill>
            <a:srgbClr val="FF6600">
              <a:alpha val="5294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  E7-4800 v3</a:t>
            </a:r>
            <a:endParaRPr lang="hu-HU" altLang="en-US" sz="1000" b="1" dirty="0">
              <a:latin typeface="Verdana" pitchFamily="34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755141" y="2026732"/>
            <a:ext cx="58738" cy="36513"/>
            <a:chOff x="3109" y="934"/>
            <a:chExt cx="37" cy="23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756311" y="1847345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15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753554" y="4969091"/>
            <a:ext cx="58737" cy="36513"/>
            <a:chOff x="3126" y="2002"/>
            <a:chExt cx="37" cy="23"/>
          </a:xfrm>
        </p:grpSpPr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H="1">
              <a:off x="3126" y="2002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3146" y="2002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551274" y="4770477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3</a:t>
            </a: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12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2188404" y="5050054"/>
            <a:ext cx="1333500" cy="233362"/>
          </a:xfrm>
          <a:prstGeom prst="parallelogram">
            <a:avLst>
              <a:gd name="adj" fmla="val 45863"/>
            </a:avLst>
          </a:prstGeom>
          <a:solidFill>
            <a:srgbClr val="CC99FF">
              <a:alpha val="41960"/>
            </a:srgbClr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C602J</a:t>
            </a:r>
            <a:endParaRPr lang="en-US" altLang="en-US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093840" y="2523682"/>
            <a:ext cx="12557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Ivy Bridge-EX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Ivytown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) 15C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4428349" y="2495107"/>
            <a:ext cx="113332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14C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2250316" y="1527269"/>
            <a:ext cx="993775" cy="246063"/>
          </a:xfrm>
          <a:prstGeom prst="roundRect">
            <a:avLst>
              <a:gd name="adj" fmla="val 50000"/>
            </a:avLst>
          </a:prstGeom>
          <a:solidFill>
            <a:srgbClr val="CC99FF">
              <a:alpha val="43137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err="1" smtClean="0">
                <a:solidFill>
                  <a:srgbClr val="000000"/>
                </a:solidFill>
                <a:latin typeface="Verdana" pitchFamily="34" charset="0"/>
              </a:rPr>
              <a:t>Brickland</a:t>
            </a:r>
            <a:endParaRPr lang="en-US" altLang="en-US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2535399" y="1268507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14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2294133" y="5340566"/>
            <a:ext cx="78707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Patsburg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 J</a:t>
            </a: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2073703" y="5588216"/>
            <a:ext cx="139621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Attached via x4 DMI2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719269" y="2814732"/>
            <a:ext cx="210666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nm/4310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/541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37.5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 </a:t>
            </a:r>
            <a:r>
              <a:rPr lang="en-US" altLang="en-US" sz="1000" dirty="0">
                <a:latin typeface="Verdana" pitchFamily="34" charset="0"/>
              </a:rPr>
              <a:t>QPI </a:t>
            </a:r>
            <a:r>
              <a:rPr lang="en-US" altLang="en-US" sz="1000" dirty="0" smtClean="0">
                <a:latin typeface="Verdana" pitchFamily="34" charset="0"/>
              </a:rPr>
              <a:t>1.1 links 8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DDR3-1600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906843" y="2808382"/>
            <a:ext cx="210666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nm/5560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/661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35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3</a:t>
            </a:r>
            <a:r>
              <a:rPr lang="en-US" altLang="en-US" sz="1000" dirty="0" smtClean="0">
                <a:latin typeface="Verdana" pitchFamily="34" charset="0"/>
              </a:rPr>
              <a:t> QPI 1.1 </a:t>
            </a:r>
            <a:r>
              <a:rPr lang="en-US" altLang="en-US" sz="1000" dirty="0">
                <a:latin typeface="Verdana" pitchFamily="34" charset="0"/>
              </a:rPr>
              <a:t>links </a:t>
            </a:r>
            <a:r>
              <a:rPr lang="en-US" altLang="en-US" sz="1000" dirty="0" smtClean="0">
                <a:latin typeface="Verdana" pitchFamily="34" charset="0"/>
              </a:rPr>
              <a:t>9.6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DDR4-1866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019780" y="6178861"/>
            <a:ext cx="15167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Ivy Bridge-EX-based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2751966" y="1441544"/>
            <a:ext cx="58738" cy="36513"/>
            <a:chOff x="1673" y="934"/>
            <a:chExt cx="37" cy="23"/>
          </a:xfrm>
        </p:grpSpPr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H="1">
              <a:off x="1673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1692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2548099" y="1861632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14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8" name="Group 33"/>
          <p:cNvGrpSpPr>
            <a:grpSpLocks/>
          </p:cNvGrpSpPr>
          <p:nvPr/>
        </p:nvGrpSpPr>
        <p:grpSpPr bwMode="auto">
          <a:xfrm>
            <a:off x="4953829" y="2002920"/>
            <a:ext cx="58737" cy="36512"/>
            <a:chOff x="3109" y="934"/>
            <a:chExt cx="37" cy="23"/>
          </a:xfrm>
        </p:grpSpPr>
        <p:sp>
          <p:nvSpPr>
            <p:cNvPr id="29" name="Line 3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4388434" y="6169927"/>
            <a:ext cx="1330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Haswell-EX 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sp>
        <p:nvSpPr>
          <p:cNvPr id="37" name="Rectangle 43"/>
          <p:cNvSpPr>
            <a:spLocks noChangeArrowheads="1"/>
          </p:cNvSpPr>
          <p:nvPr/>
        </p:nvSpPr>
        <p:spPr bwMode="auto">
          <a:xfrm>
            <a:off x="546019" y="1530444"/>
            <a:ext cx="84478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latform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" name="Rectangle 44"/>
          <p:cNvSpPr>
            <a:spLocks noChangeArrowheads="1"/>
          </p:cNvSpPr>
          <p:nvPr/>
        </p:nvSpPr>
        <p:spPr bwMode="auto">
          <a:xfrm>
            <a:off x="508240" y="2252757"/>
            <a:ext cx="61395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</a:rPr>
              <a:t>cores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9" name="Rectangle 45"/>
          <p:cNvSpPr>
            <a:spLocks noChangeArrowheads="1"/>
          </p:cNvSpPr>
          <p:nvPr/>
        </p:nvSpPr>
        <p:spPr bwMode="auto">
          <a:xfrm>
            <a:off x="455809" y="5094504"/>
            <a:ext cx="29495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PCH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6335" y="638434"/>
            <a:ext cx="3365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4S (4S) </a:t>
            </a:r>
            <a:r>
              <a:rPr lang="en-US" b="1" dirty="0" smtClean="0">
                <a:solidFill>
                  <a:schemeClr val="accent6"/>
                </a:solidFill>
              </a:rPr>
              <a:t>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3</a:t>
            </a:r>
            <a:r>
              <a:rPr lang="hu-HU" altLang="en-US" dirty="0" smtClean="0"/>
              <a:t>.1 </a:t>
            </a:r>
            <a:r>
              <a:rPr lang="en-US" altLang="en-US" dirty="0" smtClean="0"/>
              <a:t>Overview of the </a:t>
            </a:r>
            <a:r>
              <a:rPr lang="en-US" altLang="en-US" dirty="0" err="1" smtClean="0"/>
              <a:t>Brickland</a:t>
            </a:r>
            <a:r>
              <a:rPr lang="en-US" altLang="en-US" dirty="0" smtClean="0"/>
              <a:t> platform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6843735" y="2129601"/>
            <a:ext cx="1111250" cy="324000"/>
          </a:xfrm>
          <a:prstGeom prst="rect">
            <a:avLst/>
          </a:prstGeom>
          <a:solidFill>
            <a:srgbClr val="FF5B5B">
              <a:alpha val="5294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  E7-4800 v</a:t>
            </a:r>
            <a:r>
              <a:rPr lang="hu-HU" altLang="en-US" sz="1000" b="1" dirty="0" smtClean="0">
                <a:latin typeface="Verdana" pitchFamily="34" charset="0"/>
              </a:rPr>
              <a:t>4</a:t>
            </a:r>
            <a:endParaRPr lang="hu-HU" altLang="en-US" sz="1000" b="1" dirty="0">
              <a:latin typeface="Verdana" pitchFamily="34" charset="0"/>
            </a:endParaRPr>
          </a:p>
        </p:txBody>
      </p: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7136755" y="1858076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6/20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6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6" name="Rectangle 16"/>
          <p:cNvSpPr>
            <a:spLocks noChangeArrowheads="1"/>
          </p:cNvSpPr>
          <p:nvPr/>
        </p:nvSpPr>
        <p:spPr bwMode="auto">
          <a:xfrm>
            <a:off x="6739865" y="2505838"/>
            <a:ext cx="127118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(Broad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well-EX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6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6268852" y="2819113"/>
            <a:ext cx="214353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14 nm/7200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/456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40</a:t>
            </a:r>
            <a:r>
              <a:rPr lang="en-US" altLang="en-US" sz="1000" dirty="0" smtClean="0">
                <a:latin typeface="Verdana" pitchFamily="34" charset="0"/>
              </a:rPr>
              <a:t>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3</a:t>
            </a:r>
            <a:r>
              <a:rPr lang="en-US" altLang="en-US" sz="1000" dirty="0" smtClean="0">
                <a:latin typeface="Verdana" pitchFamily="34" charset="0"/>
              </a:rPr>
              <a:t> QPI 1.1 </a:t>
            </a:r>
            <a:r>
              <a:rPr lang="en-US" altLang="en-US" sz="1000" dirty="0">
                <a:latin typeface="Verdana" pitchFamily="34" charset="0"/>
              </a:rPr>
              <a:t>links </a:t>
            </a:r>
            <a:r>
              <a:rPr lang="en-US" altLang="en-US" sz="1000" dirty="0" smtClean="0">
                <a:latin typeface="Verdana" pitchFamily="34" charset="0"/>
              </a:rPr>
              <a:t>9.6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DDR4-1866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grpSp>
        <p:nvGrpSpPr>
          <p:cNvPr id="51" name="Group 33"/>
          <p:cNvGrpSpPr>
            <a:grpSpLocks/>
          </p:cNvGrpSpPr>
          <p:nvPr/>
        </p:nvGrpSpPr>
        <p:grpSpPr bwMode="auto">
          <a:xfrm>
            <a:off x="7334273" y="2013651"/>
            <a:ext cx="58737" cy="36512"/>
            <a:chOff x="3109" y="934"/>
            <a:chExt cx="37" cy="23"/>
          </a:xfrm>
        </p:grpSpPr>
        <p:sp>
          <p:nvSpPr>
            <p:cNvPr id="52" name="Line 3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3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114409" y="5154388"/>
            <a:ext cx="2207270" cy="783177"/>
            <a:chOff x="5668204" y="5399088"/>
            <a:chExt cx="2207270" cy="783177"/>
          </a:xfrm>
        </p:grpSpPr>
        <p:sp>
          <p:nvSpPr>
            <p:cNvPr id="43" name="Rectangle 59"/>
            <p:cNvSpPr>
              <a:spLocks noChangeArrowheads="1"/>
            </p:cNvSpPr>
            <p:nvPr/>
          </p:nvSpPr>
          <p:spPr bwMode="auto">
            <a:xfrm>
              <a:off x="5668204" y="5456238"/>
              <a:ext cx="596900" cy="165100"/>
            </a:xfrm>
            <a:prstGeom prst="rect">
              <a:avLst/>
            </a:prstGeom>
            <a:solidFill>
              <a:srgbClr val="CC99FF">
                <a:alpha val="43137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44" name="Text Box 60"/>
            <p:cNvSpPr txBox="1">
              <a:spLocks noChangeArrowheads="1"/>
            </p:cNvSpPr>
            <p:nvPr/>
          </p:nvSpPr>
          <p:spPr bwMode="auto">
            <a:xfrm>
              <a:off x="6371536" y="5399088"/>
              <a:ext cx="1503938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Ivy Bridge-EX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  <p:sp>
          <p:nvSpPr>
            <p:cNvPr id="47" name="Rectangle 63"/>
            <p:cNvSpPr>
              <a:spLocks noChangeArrowheads="1"/>
            </p:cNvSpPr>
            <p:nvPr/>
          </p:nvSpPr>
          <p:spPr bwMode="auto">
            <a:xfrm>
              <a:off x="5682491" y="5711825"/>
              <a:ext cx="596900" cy="165100"/>
            </a:xfrm>
            <a:prstGeom prst="rect">
              <a:avLst/>
            </a:prstGeom>
            <a:solidFill>
              <a:srgbClr val="FF6600">
                <a:alpha val="52940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48" name="Text Box 64"/>
            <p:cNvSpPr txBox="1">
              <a:spLocks noChangeArrowheads="1"/>
            </p:cNvSpPr>
            <p:nvPr/>
          </p:nvSpPr>
          <p:spPr bwMode="auto">
            <a:xfrm>
              <a:off x="6383128" y="5667733"/>
              <a:ext cx="1330813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err="1" smtClean="0">
                  <a:latin typeface="Verdana" pitchFamily="34" charset="0"/>
                </a:rPr>
                <a:t>Haswell</a:t>
              </a:r>
              <a:r>
                <a:rPr lang="en-US" altLang="en-US" sz="1000" dirty="0" smtClean="0">
                  <a:latin typeface="Verdana" pitchFamily="34" charset="0"/>
                </a:rPr>
                <a:t>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  <p:sp>
          <p:nvSpPr>
            <p:cNvPr id="54" name="Rectangle 63"/>
            <p:cNvSpPr>
              <a:spLocks noChangeArrowheads="1"/>
            </p:cNvSpPr>
            <p:nvPr/>
          </p:nvSpPr>
          <p:spPr bwMode="auto">
            <a:xfrm>
              <a:off x="5693222" y="5993015"/>
              <a:ext cx="596900" cy="165100"/>
            </a:xfrm>
            <a:prstGeom prst="rect">
              <a:avLst/>
            </a:prstGeom>
            <a:solidFill>
              <a:srgbClr val="FF5B5B">
                <a:alpha val="52940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55" name="Text Box 64"/>
            <p:cNvSpPr txBox="1">
              <a:spLocks noChangeArrowheads="1"/>
            </p:cNvSpPr>
            <p:nvPr/>
          </p:nvSpPr>
          <p:spPr bwMode="auto">
            <a:xfrm>
              <a:off x="6376445" y="5936044"/>
              <a:ext cx="146867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Broad</a:t>
              </a:r>
              <a:r>
                <a:rPr lang="en-US" altLang="en-US" sz="1000" dirty="0" smtClean="0">
                  <a:latin typeface="Verdana" pitchFamily="34" charset="0"/>
                </a:rPr>
                <a:t>well-EX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</p:grpSp>
      <p:sp>
        <p:nvSpPr>
          <p:cNvPr id="56" name="Text Box 36"/>
          <p:cNvSpPr txBox="1">
            <a:spLocks noChangeArrowheads="1"/>
          </p:cNvSpPr>
          <p:nvPr/>
        </p:nvSpPr>
        <p:spPr bwMode="auto">
          <a:xfrm>
            <a:off x="6687067" y="6180658"/>
            <a:ext cx="14686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Broad</a:t>
            </a:r>
            <a:r>
              <a:rPr lang="en-US" altLang="en-US" sz="1000" dirty="0" smtClean="0">
                <a:latin typeface="Verdana" pitchFamily="34" charset="0"/>
              </a:rPr>
              <a:t>well-EX 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14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1545465" y="1176433"/>
            <a:ext cx="6964400" cy="553346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hu-HU" altLang="en-US" dirty="0"/>
              <a:t>.1 </a:t>
            </a:r>
            <a:r>
              <a:rPr lang="en-US" altLang="en-US" dirty="0"/>
              <a:t>Overview of the </a:t>
            </a:r>
            <a:r>
              <a:rPr lang="en-US" altLang="en-US" dirty="0" err="1"/>
              <a:t>Brickland</a:t>
            </a:r>
            <a:r>
              <a:rPr lang="en-US" altLang="en-US" dirty="0"/>
              <a:t> platform </a:t>
            </a:r>
            <a:r>
              <a:rPr lang="hu-HU" altLang="en-US" dirty="0" smtClean="0"/>
              <a:t>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dirty="0"/>
          </a:p>
        </p:txBody>
      </p:sp>
      <p:grpSp>
        <p:nvGrpSpPr>
          <p:cNvPr id="222" name="Group 221"/>
          <p:cNvGrpSpPr/>
          <p:nvPr/>
        </p:nvGrpSpPr>
        <p:grpSpPr>
          <a:xfrm>
            <a:off x="243141" y="1316447"/>
            <a:ext cx="8541442" cy="4086070"/>
            <a:chOff x="243141" y="1532347"/>
            <a:chExt cx="8541442" cy="4086070"/>
          </a:xfrm>
        </p:grpSpPr>
        <p:sp>
          <p:nvSpPr>
            <p:cNvPr id="3" name="Téglalap 53"/>
            <p:cNvSpPr>
              <a:spLocks noChangeArrowheads="1"/>
            </p:cNvSpPr>
            <p:nvPr/>
          </p:nvSpPr>
          <p:spPr bwMode="auto">
            <a:xfrm>
              <a:off x="2755900" y="5042154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C602J PCH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(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Patsburg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J) 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" name="Egyenes összekötő 108"/>
            <p:cNvCxnSpPr/>
            <p:nvPr/>
          </p:nvCxnSpPr>
          <p:spPr>
            <a:xfrm flipH="1" flipV="1">
              <a:off x="4200663" y="2974567"/>
              <a:ext cx="576126" cy="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112"/>
            <p:cNvCxnSpPr/>
            <p:nvPr/>
          </p:nvCxnSpPr>
          <p:spPr>
            <a:xfrm rot="10800000">
              <a:off x="4222750" y="4148392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113"/>
            <p:cNvCxnSpPr/>
            <p:nvPr/>
          </p:nvCxnSpPr>
          <p:spPr>
            <a:xfrm rot="10800000">
              <a:off x="4222750" y="3262567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115"/>
            <p:cNvCxnSpPr/>
            <p:nvPr/>
          </p:nvCxnSpPr>
          <p:spPr>
            <a:xfrm rot="10800000" flipV="1">
              <a:off x="4222750" y="3275267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18"/>
            <p:cNvCxnSpPr>
              <a:cxnSpLocks noChangeShapeType="1"/>
            </p:cNvCxnSpPr>
            <p:nvPr/>
          </p:nvCxnSpPr>
          <p:spPr bwMode="auto">
            <a:xfrm flipH="1" flipV="1">
              <a:off x="3480663" y="3262567"/>
              <a:ext cx="726" cy="5844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3275267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Egyenes összekötő 121"/>
            <p:cNvCxnSpPr/>
            <p:nvPr/>
          </p:nvCxnSpPr>
          <p:spPr>
            <a:xfrm rot="5400000" flipH="1" flipV="1">
              <a:off x="3153162" y="4779829"/>
              <a:ext cx="61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70"/>
            <p:cNvSpPr txBox="1">
              <a:spLocks noChangeArrowheads="1"/>
            </p:cNvSpPr>
            <p:nvPr/>
          </p:nvSpPr>
          <p:spPr bwMode="auto">
            <a:xfrm>
              <a:off x="4257881" y="2589467"/>
              <a:ext cx="417101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2" name="Szövegdoboz 70"/>
            <p:cNvSpPr txBox="1">
              <a:spLocks noChangeArrowheads="1"/>
            </p:cNvSpPr>
            <p:nvPr/>
          </p:nvSpPr>
          <p:spPr bwMode="auto">
            <a:xfrm>
              <a:off x="4245181" y="4173792"/>
              <a:ext cx="417101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3" name="Szövegdoboz 70"/>
            <p:cNvSpPr txBox="1">
              <a:spLocks noChangeArrowheads="1"/>
            </p:cNvSpPr>
            <p:nvPr/>
          </p:nvSpPr>
          <p:spPr bwMode="auto">
            <a:xfrm>
              <a:off x="5521094" y="3440367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4" name="Szövegdoboz 70"/>
            <p:cNvSpPr txBox="1">
              <a:spLocks noChangeArrowheads="1"/>
            </p:cNvSpPr>
            <p:nvPr/>
          </p:nvSpPr>
          <p:spPr bwMode="auto">
            <a:xfrm>
              <a:off x="2830281" y="3437192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5" name="Szövegdoboz 70"/>
            <p:cNvSpPr txBox="1">
              <a:spLocks noChangeArrowheads="1"/>
            </p:cNvSpPr>
            <p:nvPr/>
          </p:nvSpPr>
          <p:spPr bwMode="auto">
            <a:xfrm>
              <a:off x="3822469" y="34419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6" name="Szövegdoboz 70"/>
            <p:cNvSpPr txBox="1">
              <a:spLocks noChangeArrowheads="1"/>
            </p:cNvSpPr>
            <p:nvPr/>
          </p:nvSpPr>
          <p:spPr bwMode="auto">
            <a:xfrm>
              <a:off x="4570181" y="34419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7" name="Szövegdoboz 70"/>
            <p:cNvSpPr txBox="1">
              <a:spLocks noChangeArrowheads="1"/>
            </p:cNvSpPr>
            <p:nvPr/>
          </p:nvSpPr>
          <p:spPr bwMode="auto">
            <a:xfrm>
              <a:off x="3432498" y="4550029"/>
              <a:ext cx="721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DMI2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4</a:t>
              </a:r>
              <a:r>
                <a:rPr lang="en-US" altLang="en-US" sz="1000" dirty="0" smtClean="0">
                  <a:latin typeface="Verdana" pitchFamily="34" charset="0"/>
                </a:rPr>
                <a:t>xPCIe2</a:t>
              </a:r>
              <a:endParaRPr lang="hu-HU" altLang="en-US" sz="1000" dirty="0">
                <a:latin typeface="Verdana" pitchFamily="34" charset="0"/>
              </a:endParaRPr>
            </a:p>
          </p:txBody>
        </p:sp>
        <p:cxnSp>
          <p:nvCxnSpPr>
            <p:cNvPr id="18" name="Egyenes összekötő 130"/>
            <p:cNvCxnSpPr/>
            <p:nvPr/>
          </p:nvCxnSpPr>
          <p:spPr>
            <a:xfrm rot="10800000" flipH="1" flipV="1">
              <a:off x="2409825" y="42642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31"/>
            <p:cNvCxnSpPr/>
            <p:nvPr/>
          </p:nvCxnSpPr>
          <p:spPr>
            <a:xfrm rot="10800000" flipH="1" flipV="1">
              <a:off x="2409825" y="3753104"/>
              <a:ext cx="263525" cy="63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45"/>
            <p:cNvCxnSpPr/>
            <p:nvPr/>
          </p:nvCxnSpPr>
          <p:spPr>
            <a:xfrm rot="10800000" flipH="1">
              <a:off x="1502017" y="3666204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églalap 146"/>
            <p:cNvSpPr/>
            <p:nvPr/>
          </p:nvSpPr>
          <p:spPr>
            <a:xfrm flipH="1">
              <a:off x="1658603" y="34879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" name="Téglalap 147"/>
            <p:cNvSpPr/>
            <p:nvPr/>
          </p:nvSpPr>
          <p:spPr>
            <a:xfrm flipH="1">
              <a:off x="1571290" y="348799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3" name="Egyenes összekötő 150"/>
            <p:cNvCxnSpPr/>
            <p:nvPr/>
          </p:nvCxnSpPr>
          <p:spPr>
            <a:xfrm rot="10800000" flipH="1">
              <a:off x="1507955" y="3842004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églalap 151"/>
            <p:cNvSpPr/>
            <p:nvPr/>
          </p:nvSpPr>
          <p:spPr>
            <a:xfrm flipH="1">
              <a:off x="1658603" y="37356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5" name="Téglalap 152"/>
            <p:cNvSpPr/>
            <p:nvPr/>
          </p:nvSpPr>
          <p:spPr>
            <a:xfrm flipH="1">
              <a:off x="1571290" y="373564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" name="Téglalap 155"/>
            <p:cNvSpPr/>
            <p:nvPr/>
          </p:nvSpPr>
          <p:spPr>
            <a:xfrm flipH="1">
              <a:off x="1897063" y="3608642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" name="Egyenes összekötő 156"/>
            <p:cNvCxnSpPr/>
            <p:nvPr/>
          </p:nvCxnSpPr>
          <p:spPr>
            <a:xfrm rot="10800000" flipH="1">
              <a:off x="1502017" y="4188079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églalap 157"/>
            <p:cNvSpPr/>
            <p:nvPr/>
          </p:nvSpPr>
          <p:spPr>
            <a:xfrm flipH="1">
              <a:off x="1658603" y="40864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" name="Téglalap 158"/>
            <p:cNvSpPr/>
            <p:nvPr/>
          </p:nvSpPr>
          <p:spPr>
            <a:xfrm flipH="1">
              <a:off x="1571290" y="40864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0" name="Egyenes összekötő 161"/>
            <p:cNvCxnSpPr/>
            <p:nvPr/>
          </p:nvCxnSpPr>
          <p:spPr>
            <a:xfrm rot="10800000" flipH="1">
              <a:off x="1502017" y="4365879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églalap 162"/>
            <p:cNvSpPr/>
            <p:nvPr/>
          </p:nvSpPr>
          <p:spPr>
            <a:xfrm flipH="1">
              <a:off x="1658603" y="43373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2" name="Téglalap 163"/>
            <p:cNvSpPr/>
            <p:nvPr/>
          </p:nvSpPr>
          <p:spPr>
            <a:xfrm flipH="1">
              <a:off x="1571290" y="43373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" name="Téglalap 166"/>
            <p:cNvSpPr/>
            <p:nvPr/>
          </p:nvSpPr>
          <p:spPr>
            <a:xfrm flipH="1">
              <a:off x="1897063" y="412140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4" name="Egyenes összekötő 130"/>
            <p:cNvCxnSpPr/>
            <p:nvPr/>
          </p:nvCxnSpPr>
          <p:spPr>
            <a:xfrm rot="10800000" flipH="1" flipV="1">
              <a:off x="2436813" y="3033967"/>
              <a:ext cx="35083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131"/>
            <p:cNvCxnSpPr/>
            <p:nvPr/>
          </p:nvCxnSpPr>
          <p:spPr>
            <a:xfrm rot="10800000" flipH="1" flipV="1">
              <a:off x="2436813" y="2535492"/>
              <a:ext cx="236537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145"/>
            <p:cNvCxnSpPr/>
            <p:nvPr/>
          </p:nvCxnSpPr>
          <p:spPr>
            <a:xfrm rot="10800000" flipH="1">
              <a:off x="1525769" y="2454529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églalap 146"/>
            <p:cNvSpPr/>
            <p:nvPr/>
          </p:nvSpPr>
          <p:spPr>
            <a:xfrm flipH="1">
              <a:off x="1667210" y="22703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8" name="Téglalap 147"/>
            <p:cNvSpPr/>
            <p:nvPr/>
          </p:nvSpPr>
          <p:spPr>
            <a:xfrm flipH="1">
              <a:off x="1579898" y="22703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9" name="Egyenes összekötő 150"/>
            <p:cNvCxnSpPr/>
            <p:nvPr/>
          </p:nvCxnSpPr>
          <p:spPr>
            <a:xfrm rot="10800000" flipH="1">
              <a:off x="1525769" y="2624392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églalap 151"/>
            <p:cNvSpPr/>
            <p:nvPr/>
          </p:nvSpPr>
          <p:spPr>
            <a:xfrm flipH="1">
              <a:off x="1667210" y="251802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1" name="Téglalap 152"/>
            <p:cNvSpPr/>
            <p:nvPr/>
          </p:nvSpPr>
          <p:spPr>
            <a:xfrm flipH="1">
              <a:off x="1579898" y="251802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" name="Téglalap 155"/>
            <p:cNvSpPr/>
            <p:nvPr/>
          </p:nvSpPr>
          <p:spPr>
            <a:xfrm flipH="1">
              <a:off x="1924050" y="2391029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3" name="Egyenes összekötő 156"/>
            <p:cNvCxnSpPr/>
            <p:nvPr/>
          </p:nvCxnSpPr>
          <p:spPr>
            <a:xfrm rot="10800000" flipH="1">
              <a:off x="1525769" y="2962529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églalap 157"/>
            <p:cNvSpPr/>
            <p:nvPr/>
          </p:nvSpPr>
          <p:spPr>
            <a:xfrm flipH="1">
              <a:off x="1667210" y="28561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5" name="Téglalap 158"/>
            <p:cNvSpPr/>
            <p:nvPr/>
          </p:nvSpPr>
          <p:spPr>
            <a:xfrm flipH="1">
              <a:off x="1579898" y="28561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6" name="Egyenes összekötő 161"/>
            <p:cNvCxnSpPr/>
            <p:nvPr/>
          </p:nvCxnSpPr>
          <p:spPr>
            <a:xfrm rot="10800000" flipH="1">
              <a:off x="1525769" y="3135567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églalap 162"/>
            <p:cNvSpPr/>
            <p:nvPr/>
          </p:nvSpPr>
          <p:spPr>
            <a:xfrm flipH="1">
              <a:off x="1667210" y="31069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8" name="Téglalap 163"/>
            <p:cNvSpPr/>
            <p:nvPr/>
          </p:nvSpPr>
          <p:spPr>
            <a:xfrm flipH="1">
              <a:off x="1579898" y="310699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9" name="Téglalap 166"/>
            <p:cNvSpPr/>
            <p:nvPr/>
          </p:nvSpPr>
          <p:spPr>
            <a:xfrm flipH="1">
              <a:off x="1924050" y="28910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0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30514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25386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24577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" name="Téglalap 173"/>
            <p:cNvSpPr>
              <a:spLocks noChangeArrowheads="1"/>
            </p:cNvSpPr>
            <p:nvPr/>
          </p:nvSpPr>
          <p:spPr bwMode="auto">
            <a:xfrm>
              <a:off x="7212013" y="22735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4" name="Téglalap 174"/>
            <p:cNvSpPr>
              <a:spLocks noChangeArrowheads="1"/>
            </p:cNvSpPr>
            <p:nvPr/>
          </p:nvSpPr>
          <p:spPr bwMode="auto">
            <a:xfrm>
              <a:off x="7297738" y="22735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55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2627567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Téglalap 178"/>
            <p:cNvSpPr>
              <a:spLocks noChangeArrowheads="1"/>
            </p:cNvSpPr>
            <p:nvPr/>
          </p:nvSpPr>
          <p:spPr bwMode="auto">
            <a:xfrm>
              <a:off x="7212013" y="25212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7" name="Téglalap 179"/>
            <p:cNvSpPr>
              <a:spLocks noChangeArrowheads="1"/>
            </p:cNvSpPr>
            <p:nvPr/>
          </p:nvSpPr>
          <p:spPr bwMode="auto">
            <a:xfrm>
              <a:off x="7297738" y="25212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8" name="Téglalap 182"/>
            <p:cNvSpPr>
              <a:spLocks noChangeArrowheads="1"/>
            </p:cNvSpPr>
            <p:nvPr/>
          </p:nvSpPr>
          <p:spPr bwMode="auto">
            <a:xfrm>
              <a:off x="6362700" y="23957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9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29784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Téglalap 184"/>
            <p:cNvSpPr>
              <a:spLocks noChangeArrowheads="1"/>
            </p:cNvSpPr>
            <p:nvPr/>
          </p:nvSpPr>
          <p:spPr bwMode="auto">
            <a:xfrm>
              <a:off x="7212013" y="28720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1" name="Téglalap 185"/>
            <p:cNvSpPr>
              <a:spLocks noChangeArrowheads="1"/>
            </p:cNvSpPr>
            <p:nvPr/>
          </p:nvSpPr>
          <p:spPr bwMode="auto">
            <a:xfrm>
              <a:off x="7297738" y="28720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62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49070" y="3151442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Téglalap 189"/>
            <p:cNvSpPr>
              <a:spLocks noChangeArrowheads="1"/>
            </p:cNvSpPr>
            <p:nvPr/>
          </p:nvSpPr>
          <p:spPr bwMode="auto">
            <a:xfrm>
              <a:off x="7212013" y="31228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4" name="Téglalap 190"/>
            <p:cNvSpPr>
              <a:spLocks noChangeArrowheads="1"/>
            </p:cNvSpPr>
            <p:nvPr/>
          </p:nvSpPr>
          <p:spPr bwMode="auto">
            <a:xfrm>
              <a:off x="7297738" y="31228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5" name="Téglalap 193"/>
            <p:cNvSpPr>
              <a:spLocks noChangeArrowheads="1"/>
            </p:cNvSpPr>
            <p:nvPr/>
          </p:nvSpPr>
          <p:spPr bwMode="auto">
            <a:xfrm>
              <a:off x="6362700" y="29069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66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43214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7705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36896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Téglalap 173"/>
            <p:cNvSpPr>
              <a:spLocks noChangeArrowheads="1"/>
            </p:cNvSpPr>
            <p:nvPr/>
          </p:nvSpPr>
          <p:spPr bwMode="auto">
            <a:xfrm>
              <a:off x="7212013" y="35054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0" name="Téglalap 174"/>
            <p:cNvSpPr>
              <a:spLocks noChangeArrowheads="1"/>
            </p:cNvSpPr>
            <p:nvPr/>
          </p:nvSpPr>
          <p:spPr bwMode="auto">
            <a:xfrm>
              <a:off x="7297738" y="35054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1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3859467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Téglalap 178"/>
            <p:cNvSpPr>
              <a:spLocks noChangeArrowheads="1"/>
            </p:cNvSpPr>
            <p:nvPr/>
          </p:nvSpPr>
          <p:spPr bwMode="auto">
            <a:xfrm>
              <a:off x="7212013" y="37531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3" name="Téglalap 179"/>
            <p:cNvSpPr>
              <a:spLocks noChangeArrowheads="1"/>
            </p:cNvSpPr>
            <p:nvPr/>
          </p:nvSpPr>
          <p:spPr bwMode="auto">
            <a:xfrm>
              <a:off x="7297738" y="37531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Téglalap 182"/>
            <p:cNvSpPr>
              <a:spLocks noChangeArrowheads="1"/>
            </p:cNvSpPr>
            <p:nvPr/>
          </p:nvSpPr>
          <p:spPr bwMode="auto">
            <a:xfrm>
              <a:off x="6362700" y="36276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5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42484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Téglalap 184"/>
            <p:cNvSpPr>
              <a:spLocks noChangeArrowheads="1"/>
            </p:cNvSpPr>
            <p:nvPr/>
          </p:nvSpPr>
          <p:spPr bwMode="auto">
            <a:xfrm>
              <a:off x="7212013" y="41420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7" name="Téglalap 185"/>
            <p:cNvSpPr>
              <a:spLocks noChangeArrowheads="1"/>
            </p:cNvSpPr>
            <p:nvPr/>
          </p:nvSpPr>
          <p:spPr bwMode="auto">
            <a:xfrm>
              <a:off x="7297738" y="41420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8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55008" y="44198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Téglalap 189"/>
            <p:cNvSpPr>
              <a:spLocks noChangeArrowheads="1"/>
            </p:cNvSpPr>
            <p:nvPr/>
          </p:nvSpPr>
          <p:spPr bwMode="auto">
            <a:xfrm>
              <a:off x="7212013" y="43928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0" name="Téglalap 190"/>
            <p:cNvSpPr>
              <a:spLocks noChangeArrowheads="1"/>
            </p:cNvSpPr>
            <p:nvPr/>
          </p:nvSpPr>
          <p:spPr bwMode="auto">
            <a:xfrm>
              <a:off x="7297738" y="43928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1" name="Téglalap 193"/>
            <p:cNvSpPr>
              <a:spLocks noChangeArrowheads="1"/>
            </p:cNvSpPr>
            <p:nvPr/>
          </p:nvSpPr>
          <p:spPr bwMode="auto">
            <a:xfrm>
              <a:off x="6362700" y="41769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82" name="Egyenes összekötő 130"/>
            <p:cNvCxnSpPr/>
            <p:nvPr/>
          </p:nvCxnSpPr>
          <p:spPr>
            <a:xfrm rot="10800000" flipH="1" flipV="1">
              <a:off x="1193800" y="3365754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gyenes összekötő 131"/>
            <p:cNvCxnSpPr/>
            <p:nvPr/>
          </p:nvCxnSpPr>
          <p:spPr>
            <a:xfrm rot="10800000" flipH="1" flipV="1">
              <a:off x="1193800" y="2803779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gyenes összekötő 145"/>
            <p:cNvCxnSpPr/>
            <p:nvPr/>
          </p:nvCxnSpPr>
          <p:spPr>
            <a:xfrm rot="10800000" flipH="1">
              <a:off x="270881" y="2722817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églalap 146"/>
            <p:cNvSpPr/>
            <p:nvPr/>
          </p:nvSpPr>
          <p:spPr>
            <a:xfrm flipH="1">
              <a:off x="433388" y="25386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86" name="Téglalap 147"/>
            <p:cNvSpPr/>
            <p:nvPr/>
          </p:nvSpPr>
          <p:spPr>
            <a:xfrm flipH="1">
              <a:off x="346075" y="253866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87" name="Egyenes összekötő 150"/>
            <p:cNvCxnSpPr/>
            <p:nvPr/>
          </p:nvCxnSpPr>
          <p:spPr>
            <a:xfrm rot="10800000" flipH="1">
              <a:off x="270881" y="2892679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églalap 151"/>
            <p:cNvSpPr/>
            <p:nvPr/>
          </p:nvSpPr>
          <p:spPr>
            <a:xfrm flipH="1">
              <a:off x="433388" y="278631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89" name="Téglalap 152"/>
            <p:cNvSpPr/>
            <p:nvPr/>
          </p:nvSpPr>
          <p:spPr>
            <a:xfrm flipH="1">
              <a:off x="346075" y="278631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0" name="Téglalap 155"/>
            <p:cNvSpPr/>
            <p:nvPr/>
          </p:nvSpPr>
          <p:spPr>
            <a:xfrm flipH="1">
              <a:off x="681038" y="2659317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91" name="Egyenes összekötő 156"/>
            <p:cNvCxnSpPr/>
            <p:nvPr/>
          </p:nvCxnSpPr>
          <p:spPr>
            <a:xfrm rot="10800000" flipH="1">
              <a:off x="270881" y="3307017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églalap 157"/>
            <p:cNvSpPr/>
            <p:nvPr/>
          </p:nvSpPr>
          <p:spPr>
            <a:xfrm flipH="1">
              <a:off x="433388" y="32006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3" name="Téglalap 158"/>
            <p:cNvSpPr/>
            <p:nvPr/>
          </p:nvSpPr>
          <p:spPr>
            <a:xfrm flipH="1">
              <a:off x="346075" y="32006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94" name="Egyenes összekötő 161"/>
            <p:cNvCxnSpPr/>
            <p:nvPr/>
          </p:nvCxnSpPr>
          <p:spPr>
            <a:xfrm rot="10800000" flipH="1">
              <a:off x="270881" y="3480054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églalap 162"/>
            <p:cNvSpPr/>
            <p:nvPr/>
          </p:nvSpPr>
          <p:spPr>
            <a:xfrm flipH="1">
              <a:off x="433388" y="34514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6" name="Téglalap 163"/>
            <p:cNvSpPr/>
            <p:nvPr/>
          </p:nvSpPr>
          <p:spPr>
            <a:xfrm flipH="1">
              <a:off x="346075" y="34514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7" name="Téglalap 166"/>
            <p:cNvSpPr/>
            <p:nvPr/>
          </p:nvSpPr>
          <p:spPr>
            <a:xfrm flipH="1">
              <a:off x="681038" y="32355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98" name="Egyenes összekötő 130"/>
            <p:cNvCxnSpPr/>
            <p:nvPr/>
          </p:nvCxnSpPr>
          <p:spPr>
            <a:xfrm rot="10800000" flipH="1" flipV="1">
              <a:off x="1195388" y="4610354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gyenes összekötő 131"/>
            <p:cNvCxnSpPr/>
            <p:nvPr/>
          </p:nvCxnSpPr>
          <p:spPr>
            <a:xfrm rot="10800000" flipH="1" flipV="1">
              <a:off x="1195388" y="4037267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Egyenes összekötő 145"/>
            <p:cNvCxnSpPr/>
            <p:nvPr/>
          </p:nvCxnSpPr>
          <p:spPr>
            <a:xfrm rot="10800000" flipH="1">
              <a:off x="272468" y="3956304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églalap 146"/>
            <p:cNvSpPr/>
            <p:nvPr/>
          </p:nvSpPr>
          <p:spPr>
            <a:xfrm flipH="1">
              <a:off x="434975" y="37721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2" name="Téglalap 147"/>
            <p:cNvSpPr/>
            <p:nvPr/>
          </p:nvSpPr>
          <p:spPr>
            <a:xfrm flipH="1">
              <a:off x="347663" y="37721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03" name="Egyenes összekötő 150"/>
            <p:cNvCxnSpPr/>
            <p:nvPr/>
          </p:nvCxnSpPr>
          <p:spPr>
            <a:xfrm rot="10800000" flipH="1">
              <a:off x="272468" y="4126167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églalap 151"/>
            <p:cNvSpPr/>
            <p:nvPr/>
          </p:nvSpPr>
          <p:spPr>
            <a:xfrm flipH="1">
              <a:off x="434975" y="40198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5" name="Téglalap 152"/>
            <p:cNvSpPr/>
            <p:nvPr/>
          </p:nvSpPr>
          <p:spPr>
            <a:xfrm flipH="1">
              <a:off x="347663" y="40198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6" name="Téglalap 155"/>
            <p:cNvSpPr/>
            <p:nvPr/>
          </p:nvSpPr>
          <p:spPr>
            <a:xfrm flipH="1">
              <a:off x="682625" y="3892804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07" name="Egyenes összekötő 156"/>
            <p:cNvCxnSpPr/>
            <p:nvPr/>
          </p:nvCxnSpPr>
          <p:spPr>
            <a:xfrm rot="10800000" flipH="1">
              <a:off x="272468" y="4540504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églalap 157"/>
            <p:cNvSpPr/>
            <p:nvPr/>
          </p:nvSpPr>
          <p:spPr>
            <a:xfrm flipH="1">
              <a:off x="434975" y="44341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9" name="Téglalap 158"/>
            <p:cNvSpPr/>
            <p:nvPr/>
          </p:nvSpPr>
          <p:spPr>
            <a:xfrm flipH="1">
              <a:off x="347663" y="443414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10" name="Egyenes összekötő 161"/>
            <p:cNvCxnSpPr/>
            <p:nvPr/>
          </p:nvCxnSpPr>
          <p:spPr>
            <a:xfrm rot="10800000" flipH="1">
              <a:off x="272468" y="4713542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églalap 162"/>
            <p:cNvSpPr/>
            <p:nvPr/>
          </p:nvSpPr>
          <p:spPr>
            <a:xfrm flipH="1">
              <a:off x="434975" y="46849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2" name="Téglalap 163"/>
            <p:cNvSpPr/>
            <p:nvPr/>
          </p:nvSpPr>
          <p:spPr>
            <a:xfrm flipH="1">
              <a:off x="347663" y="46849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3" name="Téglalap 166"/>
            <p:cNvSpPr/>
            <p:nvPr/>
          </p:nvSpPr>
          <p:spPr>
            <a:xfrm flipH="1">
              <a:off x="682625" y="44690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14" name="Line 123"/>
            <p:cNvSpPr>
              <a:spLocks noChangeShapeType="1"/>
            </p:cNvSpPr>
            <p:nvPr/>
          </p:nvSpPr>
          <p:spPr bwMode="auto">
            <a:xfrm flipV="1">
              <a:off x="2681288" y="3201491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124"/>
            <p:cNvSpPr>
              <a:spLocks noChangeShapeType="1"/>
            </p:cNvSpPr>
            <p:nvPr/>
          </p:nvSpPr>
          <p:spPr bwMode="auto">
            <a:xfrm>
              <a:off x="2706688" y="32006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Line 125"/>
            <p:cNvSpPr>
              <a:spLocks noChangeShapeType="1"/>
            </p:cNvSpPr>
            <p:nvPr/>
          </p:nvSpPr>
          <p:spPr bwMode="auto">
            <a:xfrm>
              <a:off x="2706688" y="32006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Line 126"/>
            <p:cNvSpPr>
              <a:spLocks noChangeShapeType="1"/>
            </p:cNvSpPr>
            <p:nvPr/>
          </p:nvSpPr>
          <p:spPr bwMode="auto">
            <a:xfrm>
              <a:off x="2687638" y="3200654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127"/>
            <p:cNvSpPr>
              <a:spLocks noChangeShapeType="1"/>
            </p:cNvSpPr>
            <p:nvPr/>
          </p:nvSpPr>
          <p:spPr bwMode="auto">
            <a:xfrm>
              <a:off x="2687638" y="2549444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Line 128"/>
            <p:cNvSpPr>
              <a:spLocks noChangeShapeType="1"/>
            </p:cNvSpPr>
            <p:nvPr/>
          </p:nvSpPr>
          <p:spPr bwMode="auto">
            <a:xfrm>
              <a:off x="2687638" y="27561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Line 129"/>
            <p:cNvSpPr>
              <a:spLocks noChangeShapeType="1"/>
            </p:cNvSpPr>
            <p:nvPr/>
          </p:nvSpPr>
          <p:spPr bwMode="auto">
            <a:xfrm>
              <a:off x="2687638" y="4362704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130"/>
            <p:cNvSpPr>
              <a:spLocks noChangeShapeType="1"/>
            </p:cNvSpPr>
            <p:nvPr/>
          </p:nvSpPr>
          <p:spPr bwMode="auto">
            <a:xfrm>
              <a:off x="2687638" y="3762294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Line 131"/>
            <p:cNvSpPr>
              <a:spLocks noChangeShapeType="1"/>
            </p:cNvSpPr>
            <p:nvPr/>
          </p:nvSpPr>
          <p:spPr bwMode="auto">
            <a:xfrm>
              <a:off x="2687638" y="43563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Line 132"/>
            <p:cNvSpPr>
              <a:spLocks noChangeShapeType="1"/>
            </p:cNvSpPr>
            <p:nvPr/>
          </p:nvSpPr>
          <p:spPr bwMode="auto">
            <a:xfrm>
              <a:off x="2687638" y="43563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133"/>
            <p:cNvSpPr>
              <a:spLocks noChangeShapeType="1"/>
            </p:cNvSpPr>
            <p:nvPr/>
          </p:nvSpPr>
          <p:spPr bwMode="auto">
            <a:xfrm>
              <a:off x="2687638" y="39499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5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3639" y="3365754"/>
              <a:ext cx="15480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6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819654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27386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8" name="Téglalap 173"/>
            <p:cNvSpPr>
              <a:spLocks noChangeArrowheads="1"/>
            </p:cNvSpPr>
            <p:nvPr/>
          </p:nvSpPr>
          <p:spPr bwMode="auto">
            <a:xfrm>
              <a:off x="8559800" y="25545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29" name="Téglalap 174"/>
            <p:cNvSpPr>
              <a:spLocks noChangeArrowheads="1"/>
            </p:cNvSpPr>
            <p:nvPr/>
          </p:nvSpPr>
          <p:spPr bwMode="auto">
            <a:xfrm>
              <a:off x="8645525" y="25545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30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14671" y="28704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1" name="Téglalap 178"/>
            <p:cNvSpPr>
              <a:spLocks noChangeArrowheads="1"/>
            </p:cNvSpPr>
            <p:nvPr/>
          </p:nvSpPr>
          <p:spPr bwMode="auto">
            <a:xfrm>
              <a:off x="8559800" y="28021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" name="Téglalap 179"/>
            <p:cNvSpPr>
              <a:spLocks noChangeArrowheads="1"/>
            </p:cNvSpPr>
            <p:nvPr/>
          </p:nvSpPr>
          <p:spPr bwMode="auto">
            <a:xfrm>
              <a:off x="8645525" y="28021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3" name="Téglalap 182"/>
            <p:cNvSpPr>
              <a:spLocks noChangeArrowheads="1"/>
            </p:cNvSpPr>
            <p:nvPr/>
          </p:nvSpPr>
          <p:spPr bwMode="auto">
            <a:xfrm>
              <a:off x="7710488" y="26767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34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24608" y="32974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5" name="Téglalap 184"/>
            <p:cNvSpPr>
              <a:spLocks noChangeArrowheads="1"/>
            </p:cNvSpPr>
            <p:nvPr/>
          </p:nvSpPr>
          <p:spPr bwMode="auto">
            <a:xfrm>
              <a:off x="8559800" y="31911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6" name="Téglalap 185"/>
            <p:cNvSpPr>
              <a:spLocks noChangeArrowheads="1"/>
            </p:cNvSpPr>
            <p:nvPr/>
          </p:nvSpPr>
          <p:spPr bwMode="auto">
            <a:xfrm>
              <a:off x="8645525" y="31911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37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08733" y="3470529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8" name="Téglalap 189"/>
            <p:cNvSpPr>
              <a:spLocks noChangeArrowheads="1"/>
            </p:cNvSpPr>
            <p:nvPr/>
          </p:nvSpPr>
          <p:spPr bwMode="auto">
            <a:xfrm>
              <a:off x="8559800" y="34419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9" name="Téglalap 190"/>
            <p:cNvSpPr>
              <a:spLocks noChangeArrowheads="1"/>
            </p:cNvSpPr>
            <p:nvPr/>
          </p:nvSpPr>
          <p:spPr bwMode="auto">
            <a:xfrm>
              <a:off x="8645525" y="34419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0" name="Téglalap 193"/>
            <p:cNvSpPr>
              <a:spLocks noChangeArrowheads="1"/>
            </p:cNvSpPr>
            <p:nvPr/>
          </p:nvSpPr>
          <p:spPr bwMode="auto">
            <a:xfrm>
              <a:off x="7710488" y="32260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1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2823" y="4665917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2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4038854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39578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4" name="Téglalap 173"/>
            <p:cNvSpPr>
              <a:spLocks noChangeArrowheads="1"/>
            </p:cNvSpPr>
            <p:nvPr/>
          </p:nvSpPr>
          <p:spPr bwMode="auto">
            <a:xfrm>
              <a:off x="8559800" y="37737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5" name="Téglalap 174"/>
            <p:cNvSpPr>
              <a:spLocks noChangeArrowheads="1"/>
            </p:cNvSpPr>
            <p:nvPr/>
          </p:nvSpPr>
          <p:spPr bwMode="auto">
            <a:xfrm>
              <a:off x="8645525" y="37737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46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08733" y="4089654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" name="Téglalap 178"/>
            <p:cNvSpPr>
              <a:spLocks noChangeArrowheads="1"/>
            </p:cNvSpPr>
            <p:nvPr/>
          </p:nvSpPr>
          <p:spPr bwMode="auto">
            <a:xfrm>
              <a:off x="8559800" y="40213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8" name="Téglalap 179"/>
            <p:cNvSpPr>
              <a:spLocks noChangeArrowheads="1"/>
            </p:cNvSpPr>
            <p:nvPr/>
          </p:nvSpPr>
          <p:spPr bwMode="auto">
            <a:xfrm>
              <a:off x="8645525" y="40213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9" name="Téglalap 182"/>
            <p:cNvSpPr>
              <a:spLocks noChangeArrowheads="1"/>
            </p:cNvSpPr>
            <p:nvPr/>
          </p:nvSpPr>
          <p:spPr bwMode="auto">
            <a:xfrm>
              <a:off x="7710488" y="38959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50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30546" y="45674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1" name="Téglalap 184"/>
            <p:cNvSpPr>
              <a:spLocks noChangeArrowheads="1"/>
            </p:cNvSpPr>
            <p:nvPr/>
          </p:nvSpPr>
          <p:spPr bwMode="auto">
            <a:xfrm>
              <a:off x="8559800" y="44611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2" name="Téglalap 185"/>
            <p:cNvSpPr>
              <a:spLocks noChangeArrowheads="1"/>
            </p:cNvSpPr>
            <p:nvPr/>
          </p:nvSpPr>
          <p:spPr bwMode="auto">
            <a:xfrm>
              <a:off x="8645525" y="44611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53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14671" y="4738942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4" name="Téglalap 189"/>
            <p:cNvSpPr>
              <a:spLocks noChangeArrowheads="1"/>
            </p:cNvSpPr>
            <p:nvPr/>
          </p:nvSpPr>
          <p:spPr bwMode="auto">
            <a:xfrm>
              <a:off x="8559800" y="47119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5" name="Téglalap 190"/>
            <p:cNvSpPr>
              <a:spLocks noChangeArrowheads="1"/>
            </p:cNvSpPr>
            <p:nvPr/>
          </p:nvSpPr>
          <p:spPr bwMode="auto">
            <a:xfrm>
              <a:off x="8645525" y="47119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6" name="Téglalap 193"/>
            <p:cNvSpPr>
              <a:spLocks noChangeArrowheads="1"/>
            </p:cNvSpPr>
            <p:nvPr/>
          </p:nvSpPr>
          <p:spPr bwMode="auto">
            <a:xfrm>
              <a:off x="7710488" y="45214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57" name="Line 166"/>
            <p:cNvSpPr>
              <a:spLocks noChangeShapeType="1"/>
            </p:cNvSpPr>
            <p:nvPr/>
          </p:nvSpPr>
          <p:spPr bwMode="auto">
            <a:xfrm flipV="1">
              <a:off x="6283325" y="4395539"/>
              <a:ext cx="0" cy="27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Line 167"/>
            <p:cNvSpPr>
              <a:spLocks noChangeShapeType="1"/>
            </p:cNvSpPr>
            <p:nvPr/>
          </p:nvSpPr>
          <p:spPr bwMode="auto">
            <a:xfrm>
              <a:off x="6283325" y="43944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Line 168"/>
            <p:cNvSpPr>
              <a:spLocks noChangeShapeType="1"/>
            </p:cNvSpPr>
            <p:nvPr/>
          </p:nvSpPr>
          <p:spPr bwMode="auto">
            <a:xfrm flipH="1">
              <a:off x="6146800" y="4394454"/>
              <a:ext cx="1365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Line 169"/>
            <p:cNvSpPr>
              <a:spLocks noChangeShapeType="1"/>
            </p:cNvSpPr>
            <p:nvPr/>
          </p:nvSpPr>
          <p:spPr bwMode="auto">
            <a:xfrm>
              <a:off x="6283325" y="3765804"/>
              <a:ext cx="0" cy="1587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Line 170"/>
            <p:cNvSpPr>
              <a:spLocks noChangeShapeType="1"/>
            </p:cNvSpPr>
            <p:nvPr/>
          </p:nvSpPr>
          <p:spPr bwMode="auto">
            <a:xfrm flipH="1">
              <a:off x="6131929" y="3924554"/>
              <a:ext cx="144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Line 171"/>
            <p:cNvSpPr>
              <a:spLocks noChangeShapeType="1"/>
            </p:cNvSpPr>
            <p:nvPr/>
          </p:nvSpPr>
          <p:spPr bwMode="auto">
            <a:xfrm flipV="1">
              <a:off x="6283325" y="3181604"/>
              <a:ext cx="0" cy="1841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Line 172"/>
            <p:cNvSpPr>
              <a:spLocks noChangeShapeType="1"/>
            </p:cNvSpPr>
            <p:nvPr/>
          </p:nvSpPr>
          <p:spPr bwMode="auto">
            <a:xfrm flipH="1">
              <a:off x="6165850" y="3181604"/>
              <a:ext cx="11747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Line 173"/>
            <p:cNvSpPr>
              <a:spLocks noChangeShapeType="1"/>
            </p:cNvSpPr>
            <p:nvPr/>
          </p:nvSpPr>
          <p:spPr bwMode="auto">
            <a:xfrm>
              <a:off x="6283325" y="2534909"/>
              <a:ext cx="0" cy="2222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Line 174"/>
            <p:cNvSpPr>
              <a:spLocks noChangeShapeType="1"/>
            </p:cNvSpPr>
            <p:nvPr/>
          </p:nvSpPr>
          <p:spPr bwMode="auto">
            <a:xfrm flipH="1">
              <a:off x="6159500" y="2756154"/>
              <a:ext cx="1238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Text Box 175"/>
            <p:cNvSpPr txBox="1">
              <a:spLocks noChangeArrowheads="1"/>
            </p:cNvSpPr>
            <p:nvPr/>
          </p:nvSpPr>
          <p:spPr bwMode="auto">
            <a:xfrm>
              <a:off x="2274035" y="2052378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67" name="Text Box 176"/>
            <p:cNvSpPr txBox="1">
              <a:spLocks noChangeArrowheads="1"/>
            </p:cNvSpPr>
            <p:nvPr/>
          </p:nvSpPr>
          <p:spPr bwMode="auto">
            <a:xfrm>
              <a:off x="5925285" y="2053250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68" name="Rectangle 178"/>
            <p:cNvSpPr>
              <a:spLocks noChangeArrowheads="1"/>
            </p:cNvSpPr>
            <p:nvPr/>
          </p:nvSpPr>
          <p:spPr bwMode="auto">
            <a:xfrm>
              <a:off x="3960813" y="5370767"/>
              <a:ext cx="219075" cy="22701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ME</a:t>
              </a:r>
            </a:p>
          </p:txBody>
        </p:sp>
        <p:sp>
          <p:nvSpPr>
            <p:cNvPr id="169" name="Rectangle 180"/>
            <p:cNvSpPr>
              <a:spLocks noChangeArrowheads="1"/>
            </p:cNvSpPr>
            <p:nvPr/>
          </p:nvSpPr>
          <p:spPr bwMode="auto">
            <a:xfrm>
              <a:off x="2608527" y="1532347"/>
              <a:ext cx="1398587" cy="43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Xeon E7-4800 v2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Ivy Bridge-EX</a:t>
              </a:r>
              <a:r>
                <a:rPr lang="hu-HU" altLang="en-US" sz="1100" i="1" dirty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err="1" smtClean="0">
                  <a:solidFill>
                    <a:srgbClr val="000000"/>
                  </a:solidFill>
                  <a:latin typeface="Verdana" pitchFamily="34" charset="0"/>
                </a:rPr>
                <a:t>Ivytown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) 15C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70" name="Téglalap 3"/>
            <p:cNvSpPr>
              <a:spLocks noChangeArrowheads="1"/>
            </p:cNvSpPr>
            <p:nvPr/>
          </p:nvSpPr>
          <p:spPr bwMode="auto">
            <a:xfrm>
              <a:off x="4714875" y="2700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1" name="Téglalap 3"/>
            <p:cNvSpPr>
              <a:spLocks noChangeArrowheads="1"/>
            </p:cNvSpPr>
            <p:nvPr/>
          </p:nvSpPr>
          <p:spPr bwMode="auto">
            <a:xfrm>
              <a:off x="2771775" y="38562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2" name="Téglalap 3"/>
            <p:cNvSpPr>
              <a:spLocks noChangeArrowheads="1"/>
            </p:cNvSpPr>
            <p:nvPr/>
          </p:nvSpPr>
          <p:spPr bwMode="auto">
            <a:xfrm>
              <a:off x="4689475" y="38562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3" name="Téglalap 174"/>
            <p:cNvSpPr>
              <a:spLocks noChangeArrowheads="1"/>
            </p:cNvSpPr>
            <p:nvPr/>
          </p:nvSpPr>
          <p:spPr bwMode="auto">
            <a:xfrm>
              <a:off x="8738545" y="25525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4" name="Téglalap 179"/>
            <p:cNvSpPr>
              <a:spLocks noChangeArrowheads="1"/>
            </p:cNvSpPr>
            <p:nvPr/>
          </p:nvSpPr>
          <p:spPr bwMode="auto">
            <a:xfrm>
              <a:off x="8738545" y="28002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5" name="Téglalap 185"/>
            <p:cNvSpPr>
              <a:spLocks noChangeArrowheads="1"/>
            </p:cNvSpPr>
            <p:nvPr/>
          </p:nvSpPr>
          <p:spPr bwMode="auto">
            <a:xfrm>
              <a:off x="8738545" y="31891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6" name="Téglalap 190"/>
            <p:cNvSpPr>
              <a:spLocks noChangeArrowheads="1"/>
            </p:cNvSpPr>
            <p:nvPr/>
          </p:nvSpPr>
          <p:spPr bwMode="auto">
            <a:xfrm>
              <a:off x="8738545" y="34399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7" name="Téglalap 174"/>
            <p:cNvSpPr>
              <a:spLocks noChangeArrowheads="1"/>
            </p:cNvSpPr>
            <p:nvPr/>
          </p:nvSpPr>
          <p:spPr bwMode="auto">
            <a:xfrm>
              <a:off x="8738545" y="37717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8" name="Téglalap 179"/>
            <p:cNvSpPr>
              <a:spLocks noChangeArrowheads="1"/>
            </p:cNvSpPr>
            <p:nvPr/>
          </p:nvSpPr>
          <p:spPr bwMode="auto">
            <a:xfrm>
              <a:off x="8738545" y="40194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9" name="Téglalap 185"/>
            <p:cNvSpPr>
              <a:spLocks noChangeArrowheads="1"/>
            </p:cNvSpPr>
            <p:nvPr/>
          </p:nvSpPr>
          <p:spPr bwMode="auto">
            <a:xfrm>
              <a:off x="8738545" y="44591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0" name="Téglalap 190"/>
            <p:cNvSpPr>
              <a:spLocks noChangeArrowheads="1"/>
            </p:cNvSpPr>
            <p:nvPr/>
          </p:nvSpPr>
          <p:spPr bwMode="auto">
            <a:xfrm>
              <a:off x="8738545" y="47099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1" name="Téglalap 174"/>
            <p:cNvSpPr>
              <a:spLocks noChangeArrowheads="1"/>
            </p:cNvSpPr>
            <p:nvPr/>
          </p:nvSpPr>
          <p:spPr bwMode="auto">
            <a:xfrm>
              <a:off x="7390758" y="22775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2" name="Téglalap 179"/>
            <p:cNvSpPr>
              <a:spLocks noChangeArrowheads="1"/>
            </p:cNvSpPr>
            <p:nvPr/>
          </p:nvSpPr>
          <p:spPr bwMode="auto">
            <a:xfrm>
              <a:off x="7390758" y="25251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" name="Téglalap 185"/>
            <p:cNvSpPr>
              <a:spLocks noChangeArrowheads="1"/>
            </p:cNvSpPr>
            <p:nvPr/>
          </p:nvSpPr>
          <p:spPr bwMode="auto">
            <a:xfrm>
              <a:off x="7390758" y="28759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4" name="Téglalap 190"/>
            <p:cNvSpPr>
              <a:spLocks noChangeArrowheads="1"/>
            </p:cNvSpPr>
            <p:nvPr/>
          </p:nvSpPr>
          <p:spPr bwMode="auto">
            <a:xfrm>
              <a:off x="7390758" y="31268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5" name="Téglalap 174"/>
            <p:cNvSpPr>
              <a:spLocks noChangeArrowheads="1"/>
            </p:cNvSpPr>
            <p:nvPr/>
          </p:nvSpPr>
          <p:spPr bwMode="auto">
            <a:xfrm>
              <a:off x="7390758" y="35094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6" name="Téglalap 179"/>
            <p:cNvSpPr>
              <a:spLocks noChangeArrowheads="1"/>
            </p:cNvSpPr>
            <p:nvPr/>
          </p:nvSpPr>
          <p:spPr bwMode="auto">
            <a:xfrm>
              <a:off x="7390758" y="37570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7" name="Téglalap 185"/>
            <p:cNvSpPr>
              <a:spLocks noChangeArrowheads="1"/>
            </p:cNvSpPr>
            <p:nvPr/>
          </p:nvSpPr>
          <p:spPr bwMode="auto">
            <a:xfrm>
              <a:off x="7390758" y="41459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8" name="Téglalap 190"/>
            <p:cNvSpPr>
              <a:spLocks noChangeArrowheads="1"/>
            </p:cNvSpPr>
            <p:nvPr/>
          </p:nvSpPr>
          <p:spPr bwMode="auto">
            <a:xfrm>
              <a:off x="7390758" y="43968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9" name="Téglalap 147"/>
            <p:cNvSpPr/>
            <p:nvPr/>
          </p:nvSpPr>
          <p:spPr>
            <a:xfrm flipH="1">
              <a:off x="1480232" y="34860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0" name="Téglalap 152"/>
            <p:cNvSpPr/>
            <p:nvPr/>
          </p:nvSpPr>
          <p:spPr>
            <a:xfrm flipH="1">
              <a:off x="1480232" y="37336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1" name="Téglalap 158"/>
            <p:cNvSpPr/>
            <p:nvPr/>
          </p:nvSpPr>
          <p:spPr>
            <a:xfrm flipH="1">
              <a:off x="1480232" y="40844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2" name="Téglalap 163"/>
            <p:cNvSpPr/>
            <p:nvPr/>
          </p:nvSpPr>
          <p:spPr>
            <a:xfrm flipH="1">
              <a:off x="1480232" y="433531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3" name="Téglalap 147"/>
            <p:cNvSpPr/>
            <p:nvPr/>
          </p:nvSpPr>
          <p:spPr>
            <a:xfrm flipH="1">
              <a:off x="1488840" y="226839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4" name="Téglalap 152"/>
            <p:cNvSpPr/>
            <p:nvPr/>
          </p:nvSpPr>
          <p:spPr>
            <a:xfrm flipH="1">
              <a:off x="1488840" y="251604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5" name="Téglalap 158"/>
            <p:cNvSpPr/>
            <p:nvPr/>
          </p:nvSpPr>
          <p:spPr>
            <a:xfrm flipH="1">
              <a:off x="1488840" y="28541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6" name="Téglalap 163"/>
            <p:cNvSpPr/>
            <p:nvPr/>
          </p:nvSpPr>
          <p:spPr>
            <a:xfrm flipH="1">
              <a:off x="1488840" y="31050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7" name="Téglalap 147"/>
            <p:cNvSpPr/>
            <p:nvPr/>
          </p:nvSpPr>
          <p:spPr>
            <a:xfrm flipH="1">
              <a:off x="243141" y="25366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8" name="Téglalap 152"/>
            <p:cNvSpPr/>
            <p:nvPr/>
          </p:nvSpPr>
          <p:spPr>
            <a:xfrm flipH="1">
              <a:off x="243141" y="278432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9" name="Téglalap 158"/>
            <p:cNvSpPr/>
            <p:nvPr/>
          </p:nvSpPr>
          <p:spPr>
            <a:xfrm flipH="1">
              <a:off x="243141" y="319866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0" name="Téglalap 163"/>
            <p:cNvSpPr/>
            <p:nvPr/>
          </p:nvSpPr>
          <p:spPr>
            <a:xfrm flipH="1">
              <a:off x="243141" y="34494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1" name="Téglalap 147"/>
            <p:cNvSpPr/>
            <p:nvPr/>
          </p:nvSpPr>
          <p:spPr>
            <a:xfrm flipH="1">
              <a:off x="244729" y="377016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2" name="Téglalap 152"/>
            <p:cNvSpPr/>
            <p:nvPr/>
          </p:nvSpPr>
          <p:spPr>
            <a:xfrm flipH="1">
              <a:off x="244729" y="401781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3" name="Téglalap 158"/>
            <p:cNvSpPr/>
            <p:nvPr/>
          </p:nvSpPr>
          <p:spPr>
            <a:xfrm flipH="1">
              <a:off x="244729" y="44321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4" name="Téglalap 163"/>
            <p:cNvSpPr/>
            <p:nvPr/>
          </p:nvSpPr>
          <p:spPr>
            <a:xfrm flipH="1">
              <a:off x="244729" y="46829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5" name="Téglalap 3"/>
            <p:cNvSpPr>
              <a:spLocks noChangeArrowheads="1"/>
            </p:cNvSpPr>
            <p:nvPr/>
          </p:nvSpPr>
          <p:spPr bwMode="auto">
            <a:xfrm>
              <a:off x="2760663" y="2686567"/>
              <a:ext cx="1440000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089162" y="21744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3127608" y="24333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08" name="Up-Down Arrow 207"/>
            <p:cNvSpPr/>
            <p:nvPr/>
          </p:nvSpPr>
          <p:spPr bwMode="auto">
            <a:xfrm>
              <a:off x="3417647" y="24381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5222762" y="21871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5273908" y="24460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11" name="Up-Down Arrow 210"/>
            <p:cNvSpPr/>
            <p:nvPr/>
          </p:nvSpPr>
          <p:spPr bwMode="auto">
            <a:xfrm>
              <a:off x="5563947" y="24508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121162" y="47144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664308" y="45669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14" name="Up-Down Arrow 213"/>
            <p:cNvSpPr/>
            <p:nvPr/>
          </p:nvSpPr>
          <p:spPr bwMode="auto">
            <a:xfrm>
              <a:off x="5449647" y="44574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2657362" y="46763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16" name="Up-Down Arrow 215"/>
            <p:cNvSpPr/>
            <p:nvPr/>
          </p:nvSpPr>
          <p:spPr bwMode="auto">
            <a:xfrm>
              <a:off x="3277947" y="44574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987908" y="44399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19" name="Rectangle 180"/>
            <p:cNvSpPr>
              <a:spLocks noChangeArrowheads="1"/>
            </p:cNvSpPr>
            <p:nvPr/>
          </p:nvSpPr>
          <p:spPr bwMode="auto">
            <a:xfrm>
              <a:off x="3952403" y="1545226"/>
              <a:ext cx="1398587" cy="43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Xeon E7-4800 v3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Haswell-EX</a:t>
              </a: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1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14C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3830547" y="1595775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/</a:t>
              </a:r>
              <a:endParaRPr lang="en-US" sz="1100" dirty="0"/>
            </a:p>
          </p:txBody>
        </p:sp>
      </p:grpSp>
      <p:sp>
        <p:nvSpPr>
          <p:cNvPr id="221" name="Text Box 177"/>
          <p:cNvSpPr txBox="1">
            <a:spLocks noChangeArrowheads="1"/>
          </p:cNvSpPr>
          <p:nvPr/>
        </p:nvSpPr>
        <p:spPr bwMode="auto">
          <a:xfrm>
            <a:off x="185738" y="636588"/>
            <a:ext cx="8894762" cy="50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Basic system architecture of the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4S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platform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(assuming 2x3 DIMMs/SMB)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5802313" y="5608044"/>
            <a:ext cx="3235326" cy="79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en-US" sz="1100" b="1" dirty="0" smtClean="0"/>
              <a:t>SMB</a:t>
            </a:r>
            <a:r>
              <a:rPr lang="en-US" altLang="en-US" sz="1100" dirty="0"/>
              <a:t>: Scalable Memory Buffer</a:t>
            </a:r>
          </a:p>
          <a:p>
            <a:pPr algn="ctr"/>
            <a:r>
              <a:rPr lang="en-US" altLang="en-US" sz="1100" dirty="0" smtClean="0"/>
              <a:t>(</a:t>
            </a:r>
            <a:r>
              <a:rPr lang="en-US" altLang="en-US" sz="1100" dirty="0"/>
              <a:t>Performs conversion between the </a:t>
            </a:r>
          </a:p>
          <a:p>
            <a:pPr algn="ctr"/>
            <a:r>
              <a:rPr lang="en-US" altLang="en-US" sz="1100" dirty="0"/>
              <a:t>parallel SMI2 and the parallel </a:t>
            </a:r>
          </a:p>
          <a:p>
            <a:pPr algn="ctr">
              <a:spcAft>
                <a:spcPts val="300"/>
              </a:spcAft>
            </a:pPr>
            <a:r>
              <a:rPr lang="en-US" altLang="en-US" sz="1100" dirty="0" smtClean="0"/>
              <a:t>DIMM </a:t>
            </a:r>
            <a:r>
              <a:rPr lang="en-US" altLang="en-US" sz="1100" dirty="0"/>
              <a:t>interfaces)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155787" y="5689600"/>
            <a:ext cx="3038011" cy="625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100" b="1" dirty="0"/>
              <a:t>SMI2</a:t>
            </a:r>
            <a:r>
              <a:rPr lang="en-US" sz="1100" dirty="0"/>
              <a:t>: Scalable Memory Interface 2</a:t>
            </a:r>
          </a:p>
          <a:p>
            <a:pPr algn="ctr"/>
            <a:r>
              <a:rPr lang="en-US" sz="1100" dirty="0"/>
              <a:t>(Parallel 64 bit VMSE data link between </a:t>
            </a:r>
          </a:p>
          <a:p>
            <a:pPr algn="ctr"/>
            <a:r>
              <a:rPr lang="en-US" sz="1100" dirty="0"/>
              <a:t> the processor and the SMB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225" name="Rectangle 180"/>
          <p:cNvSpPr>
            <a:spLocks noChangeArrowheads="1"/>
          </p:cNvSpPr>
          <p:nvPr/>
        </p:nvSpPr>
        <p:spPr bwMode="auto">
          <a:xfrm>
            <a:off x="5392695" y="1340057"/>
            <a:ext cx="1398587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E7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-4800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v4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Broadwell-EX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16C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5177661" y="1365158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hu-HU" altLang="en-US" dirty="0"/>
              <a:t>.1 </a:t>
            </a:r>
            <a:r>
              <a:rPr lang="en-US" altLang="en-US" dirty="0"/>
              <a:t>Overview of the </a:t>
            </a:r>
            <a:r>
              <a:rPr lang="en-US" altLang="en-US" dirty="0" err="1"/>
              <a:t>Brickland</a:t>
            </a:r>
            <a:r>
              <a:rPr lang="en-US" altLang="en-US" dirty="0"/>
              <a:t> platform </a:t>
            </a:r>
            <a:r>
              <a:rPr lang="hu-HU" altLang="en-US" dirty="0" smtClean="0"/>
              <a:t>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271934"/>
              </p:ext>
            </p:extLst>
          </p:nvPr>
        </p:nvGraphicFramePr>
        <p:xfrm>
          <a:off x="482601" y="1455420"/>
          <a:ext cx="8126412" cy="513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3124200"/>
                <a:gridCol w="3097213"/>
              </a:tblGrid>
              <a:tr h="5858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Feature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Haswell-EX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0751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Cores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445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LLC3 size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QPI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8.0 GT/s in both dir.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(16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9.6 GT/s in both dir.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(19.2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87353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err="1" smtClean="0">
                          <a:latin typeface="+mj-lt"/>
                        </a:rPr>
                        <a:t>C102</a:t>
                      </a:r>
                      <a:r>
                        <a:rPr lang="en-US" sz="1300" dirty="0" smtClean="0">
                          <a:latin typeface="+mj-lt"/>
                        </a:rPr>
                        <a:t>/</a:t>
                      </a:r>
                      <a:r>
                        <a:rPr lang="en-US" sz="1300" dirty="0" err="1" smtClean="0">
                          <a:latin typeface="+mj-lt"/>
                        </a:rPr>
                        <a:t>C104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C112/C114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 2)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292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VMSE speed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2667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3200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3223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DDR4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1866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DDR3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1333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7799" y="614690"/>
            <a:ext cx="8799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Contrasting </a:t>
            </a:r>
            <a:r>
              <a:rPr lang="en-US" b="1" dirty="0" smtClean="0">
                <a:solidFill>
                  <a:schemeClr val="accent6"/>
                </a:solidFill>
              </a:rPr>
              <a:t>differences in key features of the </a:t>
            </a:r>
            <a:r>
              <a:rPr lang="en-US" b="1" dirty="0">
                <a:solidFill>
                  <a:schemeClr val="accent6"/>
                </a:solidFill>
              </a:rPr>
              <a:t>Ivy Bridge-EX and Haswell-EX </a:t>
            </a:r>
            <a:r>
              <a:rPr lang="en-US" b="1" dirty="0" smtClean="0">
                <a:solidFill>
                  <a:schemeClr val="accent6"/>
                </a:solidFill>
              </a:rPr>
              <a:t>based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 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platforms </a:t>
            </a:r>
            <a:r>
              <a:rPr lang="en-US" dirty="0" smtClean="0"/>
              <a:t>[</a:t>
            </a:r>
            <a:r>
              <a:rPr lang="hu-HU" dirty="0" smtClean="0"/>
              <a:t>114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1239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6953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vs.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previous Boxboro-EX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5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platform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2088" y="625475"/>
            <a:ext cx="854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3.2 Key innovations of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vs. the previous Boxboro-EX 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713" y="984250"/>
            <a:ext cx="696382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3.2.1 Connecting </a:t>
            </a:r>
            <a:r>
              <a:rPr lang="en-US" dirty="0" err="1" smtClean="0"/>
              <a:t>PCIe</a:t>
            </a:r>
            <a:r>
              <a:rPr lang="en-US" dirty="0" smtClean="0"/>
              <a:t> links direct to the processors rather than to the MCH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3.2.2 New </a:t>
            </a:r>
            <a:r>
              <a:rPr lang="en-US" dirty="0"/>
              <a:t>memory </a:t>
            </a:r>
            <a:r>
              <a:rPr lang="en-US" dirty="0" smtClean="0"/>
              <a:t>buffer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628650"/>
            <a:ext cx="806823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rgbClr val="2D2D8A"/>
                </a:solidFill>
              </a:rPr>
              <a:t>3.2.1 </a:t>
            </a:r>
            <a:r>
              <a:rPr lang="en-US" b="1" dirty="0">
                <a:solidFill>
                  <a:srgbClr val="2D2D8A"/>
                </a:solidFill>
              </a:rPr>
              <a:t>Connecting </a:t>
            </a:r>
            <a:r>
              <a:rPr lang="en-US" b="1" dirty="0" err="1">
                <a:solidFill>
                  <a:srgbClr val="2D2D8A"/>
                </a:solidFill>
              </a:rPr>
              <a:t>PCIe</a:t>
            </a:r>
            <a:r>
              <a:rPr lang="en-US" b="1" dirty="0">
                <a:solidFill>
                  <a:srgbClr val="2D2D8A"/>
                </a:solidFill>
              </a:rPr>
              <a:t> links </a:t>
            </a:r>
            <a:r>
              <a:rPr lang="en-US" b="1" dirty="0" smtClean="0">
                <a:solidFill>
                  <a:srgbClr val="2D2D8A"/>
                </a:solidFill>
              </a:rPr>
              <a:t>direct </a:t>
            </a:r>
            <a:r>
              <a:rPr lang="en-US" b="1" dirty="0">
                <a:solidFill>
                  <a:srgbClr val="2D2D8A"/>
                </a:solidFill>
              </a:rPr>
              <a:t>to the </a:t>
            </a:r>
            <a:r>
              <a:rPr lang="en-US" b="1" dirty="0" smtClean="0">
                <a:solidFill>
                  <a:srgbClr val="2D2D8A"/>
                </a:solidFill>
              </a:rPr>
              <a:t>processors rather than to the MCH -1</a:t>
            </a:r>
          </a:p>
          <a:p>
            <a:r>
              <a:rPr lang="en-US" b="1" dirty="0" smtClean="0">
                <a:solidFill>
                  <a:srgbClr val="2D2D8A"/>
                </a:solidFill>
              </a:rPr>
              <a:t>3.2.1.1 Overview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5100" y="1765300"/>
            <a:ext cx="4439201" cy="4308992"/>
            <a:chOff x="1047750" y="1473200"/>
            <a:chExt cx="6521450" cy="5061490"/>
          </a:xfrm>
        </p:grpSpPr>
        <p:grpSp>
          <p:nvGrpSpPr>
            <p:cNvPr id="7" name="Group 6"/>
            <p:cNvGrpSpPr/>
            <p:nvPr/>
          </p:nvGrpSpPr>
          <p:grpSpPr>
            <a:xfrm>
              <a:off x="1047750" y="1473200"/>
              <a:ext cx="6521450" cy="5061490"/>
              <a:chOff x="1047750" y="795338"/>
              <a:chExt cx="7048500" cy="5739352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7750" y="795338"/>
                <a:ext cx="7048500" cy="526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15875" cap="flat" cmpd="sng" algn="ctr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833298" y="6273080"/>
                <a:ext cx="162416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</a:rPr>
                  <a:t>36 lanes of </a:t>
                </a:r>
                <a:r>
                  <a:rPr lang="en-US" sz="1100" dirty="0" err="1" smtClean="0">
                    <a:solidFill>
                      <a:srgbClr val="000000"/>
                    </a:solidFill>
                  </a:rPr>
                  <a:t>PCIe</a:t>
                </a:r>
                <a:r>
                  <a:rPr lang="en-US" sz="1100" dirty="0" smtClean="0">
                    <a:solidFill>
                      <a:srgbClr val="000000"/>
                    </a:solidFill>
                  </a:rPr>
                  <a:t> 2.0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 rot="5400000" flipH="1">
                <a:off x="3582567" y="4310120"/>
                <a:ext cx="200085" cy="3679826"/>
              </a:xfrm>
              <a:prstGeom prst="leftBrace">
                <a:avLst>
                  <a:gd name="adj1" fmla="val 8333"/>
                  <a:gd name="adj2" fmla="val 51035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584700" y="1841500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2 x QPI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34" descr="Intel® Xeon® processor E7-8800/4800 v3 product family over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957388"/>
            <a:ext cx="3986213" cy="3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 bwMode="auto">
          <a:xfrm>
            <a:off x="368300" y="3924300"/>
            <a:ext cx="2908300" cy="2260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248400" y="21042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5052" y="1384300"/>
            <a:ext cx="2250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Boxboro platform</a:t>
            </a:r>
            <a:r>
              <a:rPr lang="hu-HU" sz="1200" b="1" dirty="0" smtClean="0">
                <a:solidFill>
                  <a:srgbClr val="000000"/>
                </a:solidFill>
              </a:rPr>
              <a:t> </a:t>
            </a:r>
            <a:r>
              <a:rPr lang="hu-HU" sz="1200" dirty="0" smtClean="0">
                <a:solidFill>
                  <a:srgbClr val="000000"/>
                </a:solidFill>
              </a:rPr>
              <a:t>[106]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6752" y="1371600"/>
            <a:ext cx="2340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Brickland</a:t>
            </a:r>
            <a:r>
              <a:rPr lang="en-US" sz="1200" b="1" dirty="0" smtClean="0">
                <a:solidFill>
                  <a:srgbClr val="000000"/>
                </a:solidFill>
              </a:rPr>
              <a:t> platform</a:t>
            </a:r>
            <a:r>
              <a:rPr lang="hu-HU" sz="1200" b="1" dirty="0" smtClean="0">
                <a:solidFill>
                  <a:srgbClr val="000000"/>
                </a:solidFill>
              </a:rPr>
              <a:t> </a:t>
            </a:r>
            <a:r>
              <a:rPr lang="hu-HU" sz="1200" dirty="0" smtClean="0">
                <a:solidFill>
                  <a:srgbClr val="000000"/>
                </a:solidFill>
              </a:rPr>
              <a:t>[114]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235700" y="39457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(2)</a:t>
            </a:r>
            <a:endParaRPr lang="en-US" alt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96547" y="2859113"/>
            <a:ext cx="1228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7500 Chipset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7332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622300"/>
            <a:ext cx="7494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Connecting </a:t>
            </a:r>
            <a:r>
              <a:rPr lang="en-US" b="1" dirty="0" err="1">
                <a:solidFill>
                  <a:srgbClr val="2D2D8A"/>
                </a:solidFill>
              </a:rPr>
              <a:t>PCIe</a:t>
            </a:r>
            <a:r>
              <a:rPr lang="en-US" b="1" dirty="0">
                <a:solidFill>
                  <a:srgbClr val="2D2D8A"/>
                </a:solidFill>
              </a:rPr>
              <a:t> links </a:t>
            </a:r>
            <a:r>
              <a:rPr lang="en-US" b="1" dirty="0" smtClean="0">
                <a:solidFill>
                  <a:srgbClr val="2D2D8A"/>
                </a:solidFill>
              </a:rPr>
              <a:t>direct </a:t>
            </a:r>
            <a:r>
              <a:rPr lang="en-US" b="1" dirty="0">
                <a:solidFill>
                  <a:srgbClr val="2D2D8A"/>
                </a:solidFill>
              </a:rPr>
              <a:t>to the </a:t>
            </a:r>
            <a:r>
              <a:rPr lang="en-US" b="1" dirty="0" smtClean="0">
                <a:solidFill>
                  <a:srgbClr val="2D2D8A"/>
                </a:solidFill>
              </a:rPr>
              <a:t>processors rather than to the MCH -2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963" y="927100"/>
            <a:ext cx="3823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It has </a:t>
            </a:r>
            <a:r>
              <a:rPr lang="en-US" dirty="0" smtClean="0">
                <a:solidFill>
                  <a:srgbClr val="0070C0"/>
                </a:solidFill>
              </a:rPr>
              <a:t>two major implications</a:t>
            </a:r>
            <a:r>
              <a:rPr lang="en-US" dirty="0" smtClean="0">
                <a:solidFill>
                  <a:srgbClr val="000000"/>
                </a:solidFill>
              </a:rPr>
              <a:t>, including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231900"/>
            <a:ext cx="9138527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Raising the </a:t>
            </a:r>
            <a:r>
              <a:rPr lang="en-US" dirty="0" err="1" smtClean="0">
                <a:solidFill>
                  <a:srgbClr val="0070C0"/>
                </a:solidFill>
              </a:rPr>
              <a:t>PCIe</a:t>
            </a:r>
            <a:r>
              <a:rPr lang="en-US" dirty="0" smtClean="0">
                <a:solidFill>
                  <a:srgbClr val="0070C0"/>
                </a:solidFill>
              </a:rPr>
              <a:t> lane count </a:t>
            </a:r>
            <a:r>
              <a:rPr lang="en-US" dirty="0" smtClean="0">
                <a:solidFill>
                  <a:srgbClr val="000000"/>
                </a:solidFill>
              </a:rPr>
              <a:t>provided by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(see Section 3.2.1.2)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Reducing the bandwidth needed between the processors and the chipset </a:t>
            </a:r>
            <a:r>
              <a:rPr lang="en-US" dirty="0" smtClean="0">
                <a:solidFill>
                  <a:srgbClr val="000000"/>
                </a:solidFill>
              </a:rPr>
              <a:t>(see Section 3.2.1.3)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23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562" y="917684"/>
            <a:ext cx="8961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Boxboro-EX platform provides 36 </a:t>
            </a:r>
            <a:r>
              <a:rPr lang="en-US" dirty="0" err="1" smtClean="0">
                <a:solidFill>
                  <a:srgbClr val="000000"/>
                </a:solidFill>
              </a:rPr>
              <a:t>PCIe</a:t>
            </a:r>
            <a:r>
              <a:rPr lang="en-US" dirty="0" smtClean="0">
                <a:solidFill>
                  <a:srgbClr val="000000"/>
                </a:solidFill>
              </a:rPr>
              <a:t> lanes, by contrast the </a:t>
            </a:r>
            <a:r>
              <a:rPr lang="en-US" dirty="0" err="1" smtClean="0">
                <a:solidFill>
                  <a:srgbClr val="0070C0"/>
                </a:solidFill>
              </a:rPr>
              <a:t>Brickland</a:t>
            </a:r>
            <a:r>
              <a:rPr lang="en-US" dirty="0" smtClean="0">
                <a:solidFill>
                  <a:srgbClr val="0070C0"/>
                </a:solidFill>
              </a:rPr>
              <a:t> platform affords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32 </a:t>
            </a:r>
            <a:r>
              <a:rPr lang="en-US" dirty="0" err="1" smtClean="0">
                <a:solidFill>
                  <a:srgbClr val="0070C0"/>
                </a:solidFill>
              </a:rPr>
              <a:t>PCIe</a:t>
            </a:r>
            <a:r>
              <a:rPr lang="en-US" dirty="0" smtClean="0">
                <a:solidFill>
                  <a:srgbClr val="0070C0"/>
                </a:solidFill>
              </a:rPr>
              <a:t> lanes per processor,</a:t>
            </a:r>
            <a:r>
              <a:rPr lang="en-US" dirty="0" smtClean="0">
                <a:solidFill>
                  <a:srgbClr val="000000"/>
                </a:solidFill>
              </a:rPr>
              <a:t> i.e. 4 x 32 = 132 lanes in total for a 4S platform, as shown below.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200" y="631825"/>
            <a:ext cx="781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3.2.1.2 Raising the </a:t>
            </a:r>
            <a:r>
              <a:rPr lang="en-US" b="1" dirty="0" err="1" smtClean="0">
                <a:solidFill>
                  <a:srgbClr val="2D2D8A"/>
                </a:solidFill>
              </a:rPr>
              <a:t>PCIe</a:t>
            </a:r>
            <a:r>
              <a:rPr lang="en-US" b="1" dirty="0" smtClean="0">
                <a:solidFill>
                  <a:srgbClr val="2D2D8A"/>
                </a:solidFill>
              </a:rPr>
              <a:t> lane count provided by the </a:t>
            </a:r>
            <a:r>
              <a:rPr lang="en-US" b="1" dirty="0" err="1" smtClean="0">
                <a:solidFill>
                  <a:srgbClr val="2D2D8A"/>
                </a:solidFill>
              </a:rPr>
              <a:t>Brickland</a:t>
            </a:r>
            <a:r>
              <a:rPr lang="en-US" b="1" dirty="0" smtClean="0">
                <a:solidFill>
                  <a:srgbClr val="2D2D8A"/>
                </a:solidFill>
              </a:rPr>
              <a:t> platform -1  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" y="1943100"/>
            <a:ext cx="4439201" cy="4308992"/>
            <a:chOff x="1047750" y="1473200"/>
            <a:chExt cx="6521450" cy="5061490"/>
          </a:xfrm>
        </p:grpSpPr>
        <p:grpSp>
          <p:nvGrpSpPr>
            <p:cNvPr id="7" name="Group 6"/>
            <p:cNvGrpSpPr/>
            <p:nvPr/>
          </p:nvGrpSpPr>
          <p:grpSpPr>
            <a:xfrm>
              <a:off x="1047750" y="1473200"/>
              <a:ext cx="6521450" cy="5061490"/>
              <a:chOff x="1047750" y="795338"/>
              <a:chExt cx="7048500" cy="5739352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7750" y="795338"/>
                <a:ext cx="7048500" cy="526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15875" cap="flat" cmpd="sng" algn="ctr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833298" y="6273080"/>
                <a:ext cx="162416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</a:rPr>
                  <a:t>36 lanes of </a:t>
                </a:r>
                <a:r>
                  <a:rPr lang="en-US" sz="1100" dirty="0" err="1" smtClean="0">
                    <a:solidFill>
                      <a:srgbClr val="000000"/>
                    </a:solidFill>
                  </a:rPr>
                  <a:t>PCIe</a:t>
                </a:r>
                <a:r>
                  <a:rPr lang="en-US" sz="1100" dirty="0" smtClean="0">
                    <a:solidFill>
                      <a:srgbClr val="000000"/>
                    </a:solidFill>
                  </a:rPr>
                  <a:t> 2.0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 rot="5400000" flipH="1">
                <a:off x="3582567" y="4310120"/>
                <a:ext cx="200085" cy="3679826"/>
              </a:xfrm>
              <a:prstGeom prst="leftBrace">
                <a:avLst>
                  <a:gd name="adj1" fmla="val 8333"/>
                  <a:gd name="adj2" fmla="val 51035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584700" y="1841500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2 x QPI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34" descr="Intel® Xeon® processor E7-8800/4800 v3 product family over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135188"/>
            <a:ext cx="3986213" cy="3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368300" y="4102100"/>
            <a:ext cx="2908300" cy="2260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248400" y="22820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5052" y="1562100"/>
            <a:ext cx="1704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Boxboro platform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6752" y="1549400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Brickland</a:t>
            </a:r>
            <a:r>
              <a:rPr lang="en-US" sz="1200" b="1" dirty="0" smtClean="0">
                <a:solidFill>
                  <a:srgbClr val="000000"/>
                </a:solidFill>
              </a:rPr>
              <a:t> platform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235700" y="41235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763" y="6515100"/>
            <a:ext cx="7271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Figure: Connecting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links </a:t>
            </a:r>
            <a:r>
              <a:rPr lang="en-US" dirty="0" smtClean="0">
                <a:solidFill>
                  <a:srgbClr val="000000"/>
                </a:solidFill>
              </a:rPr>
              <a:t>direct </a:t>
            </a:r>
            <a:r>
              <a:rPr lang="en-US" dirty="0">
                <a:solidFill>
                  <a:srgbClr val="000000"/>
                </a:solidFill>
              </a:rPr>
              <a:t>to the </a:t>
            </a:r>
            <a:r>
              <a:rPr lang="en-US" dirty="0" smtClean="0">
                <a:solidFill>
                  <a:srgbClr val="000000"/>
                </a:solidFill>
              </a:rPr>
              <a:t>processors rather than to the MCH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(4)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96547" y="3090935"/>
            <a:ext cx="1228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7500 Chipset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8637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200" y="622300"/>
            <a:ext cx="781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3.2.1.2 Raising the </a:t>
            </a:r>
            <a:r>
              <a:rPr lang="en-US" b="1" dirty="0" err="1" smtClean="0">
                <a:solidFill>
                  <a:srgbClr val="2D2D8A"/>
                </a:solidFill>
              </a:rPr>
              <a:t>PCIe</a:t>
            </a:r>
            <a:r>
              <a:rPr lang="en-US" b="1" dirty="0" smtClean="0">
                <a:solidFill>
                  <a:srgbClr val="2D2D8A"/>
                </a:solidFill>
              </a:rPr>
              <a:t> lane count provided by the </a:t>
            </a:r>
            <a:r>
              <a:rPr lang="en-US" b="1" dirty="0" err="1" smtClean="0">
                <a:solidFill>
                  <a:srgbClr val="2D2D8A"/>
                </a:solidFill>
              </a:rPr>
              <a:t>Brickland</a:t>
            </a:r>
            <a:r>
              <a:rPr lang="en-US" b="1" dirty="0" smtClean="0">
                <a:solidFill>
                  <a:srgbClr val="2D2D8A"/>
                </a:solidFill>
              </a:rPr>
              <a:t> platform -2  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(5)</a:t>
            </a:r>
            <a:endParaRPr lang="en-US" alt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9563" y="926525"/>
            <a:ext cx="8820150" cy="10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If the PCI lanes are connected directly to the processors rather than to the MCH, </a:t>
            </a:r>
            <a:r>
              <a:rPr lang="en-US" dirty="0" smtClean="0">
                <a:solidFill>
                  <a:srgbClr val="0070C0"/>
                </a:solidFill>
              </a:rPr>
              <a:t>the number of </a:t>
            </a:r>
            <a:r>
              <a:rPr lang="en-US" dirty="0" err="1" smtClean="0">
                <a:solidFill>
                  <a:srgbClr val="0070C0"/>
                </a:solidFill>
              </a:rPr>
              <a:t>PCIe</a:t>
            </a:r>
            <a:r>
              <a:rPr lang="en-US" dirty="0" smtClean="0">
                <a:solidFill>
                  <a:srgbClr val="0070C0"/>
                </a:solidFill>
              </a:rPr>
              <a:t> lanes supported by the platform </a:t>
            </a:r>
            <a:r>
              <a:rPr lang="en-US" dirty="0" smtClean="0">
                <a:solidFill>
                  <a:srgbClr val="FF0000"/>
                </a:solidFill>
              </a:rPr>
              <a:t>will scale linearly </a:t>
            </a:r>
            <a:r>
              <a:rPr lang="en-US" dirty="0" smtClean="0">
                <a:solidFill>
                  <a:srgbClr val="0070C0"/>
                </a:solidFill>
              </a:rPr>
              <a:t>with the number of processors. 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 addition, the </a:t>
            </a:r>
            <a:r>
              <a:rPr lang="en-US" dirty="0" err="1">
                <a:solidFill>
                  <a:srgbClr val="0070C0"/>
                </a:solidFill>
              </a:rPr>
              <a:t>Brickland</a:t>
            </a:r>
            <a:r>
              <a:rPr lang="en-US" dirty="0">
                <a:solidFill>
                  <a:srgbClr val="0070C0"/>
                </a:solidFill>
              </a:rPr>
              <a:t> platform </a:t>
            </a:r>
            <a:r>
              <a:rPr lang="en-US" dirty="0">
                <a:solidFill>
                  <a:srgbClr val="000000"/>
                </a:solidFill>
              </a:rPr>
              <a:t>provides </a:t>
            </a:r>
            <a:r>
              <a:rPr lang="en-US" dirty="0" smtClean="0">
                <a:solidFill>
                  <a:srgbClr val="FF0000"/>
                </a:solidFill>
              </a:rPr>
              <a:t>faster </a:t>
            </a:r>
            <a:r>
              <a:rPr lang="en-US" dirty="0" err="1" smtClean="0">
                <a:solidFill>
                  <a:srgbClr val="FF0000"/>
                </a:solidFill>
              </a:rPr>
              <a:t>PCIe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3.0 </a:t>
            </a:r>
            <a:r>
              <a:rPr lang="en-US" dirty="0" smtClean="0">
                <a:solidFill>
                  <a:srgbClr val="FF0000"/>
                </a:solidFill>
              </a:rPr>
              <a:t>lanes </a:t>
            </a:r>
            <a:r>
              <a:rPr lang="en-US" dirty="0" smtClean="0"/>
              <a:t>instead of </a:t>
            </a:r>
            <a:r>
              <a:rPr lang="en-US" dirty="0" smtClean="0">
                <a:solidFill>
                  <a:srgbClr val="000000"/>
                </a:solidFill>
              </a:rPr>
              <a:t>PCI </a:t>
            </a:r>
            <a:r>
              <a:rPr lang="en-US" dirty="0">
                <a:solidFill>
                  <a:srgbClr val="000000"/>
                </a:solidFill>
              </a:rPr>
              <a:t>2.0 </a:t>
            </a:r>
            <a:r>
              <a:rPr lang="en-US" dirty="0" smtClean="0">
                <a:solidFill>
                  <a:srgbClr val="000000"/>
                </a:solidFill>
              </a:rPr>
              <a:t>lanes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of the previous </a:t>
            </a:r>
            <a:r>
              <a:rPr lang="en-US" dirty="0">
                <a:solidFill>
                  <a:srgbClr val="000000"/>
                </a:solidFill>
              </a:rPr>
              <a:t>Boxboro platform. </a:t>
            </a:r>
          </a:p>
        </p:txBody>
      </p:sp>
    </p:spTree>
    <p:extLst>
      <p:ext uri="{BB962C8B-B14F-4D97-AF65-F5344CB8AC3E}">
        <p14:creationId xmlns:p14="http://schemas.microsoft.com/office/powerpoint/2010/main" val="349353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621040"/>
            <a:ext cx="84915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3.2.1.3 Reducing </a:t>
            </a:r>
            <a:r>
              <a:rPr lang="en-US" b="1" dirty="0">
                <a:solidFill>
                  <a:srgbClr val="2D2D8A"/>
                </a:solidFill>
              </a:rPr>
              <a:t>the bandwidth </a:t>
            </a:r>
            <a:r>
              <a:rPr lang="en-US" b="1" dirty="0" smtClean="0">
                <a:solidFill>
                  <a:srgbClr val="2D2D8A"/>
                </a:solidFill>
              </a:rPr>
              <a:t>demand </a:t>
            </a:r>
            <a:r>
              <a:rPr lang="en-US" b="1" dirty="0">
                <a:solidFill>
                  <a:srgbClr val="2D2D8A"/>
                </a:solidFill>
              </a:rPr>
              <a:t>between the processors and the chipset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163" y="928350"/>
            <a:ext cx="8820150" cy="224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By </a:t>
            </a:r>
            <a:r>
              <a:rPr lang="en-US" dirty="0" smtClean="0">
                <a:solidFill>
                  <a:srgbClr val="000000"/>
                </a:solidFill>
              </a:rPr>
              <a:t>relocating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links from the </a:t>
            </a:r>
            <a:r>
              <a:rPr lang="en-US" dirty="0" smtClean="0">
                <a:solidFill>
                  <a:srgbClr val="000000"/>
                </a:solidFill>
              </a:rPr>
              <a:t>MCH </a:t>
            </a:r>
            <a:r>
              <a:rPr lang="en-US" dirty="0">
                <a:solidFill>
                  <a:srgbClr val="000000"/>
                </a:solidFill>
              </a:rPr>
              <a:t>to the processors, </a:t>
            </a:r>
            <a:r>
              <a:rPr lang="en-US" dirty="0">
                <a:solidFill>
                  <a:srgbClr val="0070C0"/>
                </a:solidFill>
              </a:rPr>
              <a:t>the bandwidth needed 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 between the chipset </a:t>
            </a:r>
            <a:r>
              <a:rPr lang="en-US" dirty="0">
                <a:solidFill>
                  <a:srgbClr val="0070C0"/>
                </a:solidFill>
              </a:rPr>
              <a:t>and the </a:t>
            </a:r>
            <a:r>
              <a:rPr lang="en-US" dirty="0" smtClean="0">
                <a:solidFill>
                  <a:srgbClr val="0070C0"/>
                </a:solidFill>
              </a:rPr>
              <a:t>processors becomes </a:t>
            </a:r>
            <a:r>
              <a:rPr lang="en-US" dirty="0">
                <a:solidFill>
                  <a:srgbClr val="0070C0"/>
                </a:solidFill>
              </a:rPr>
              <a:t>significantly </a:t>
            </a:r>
            <a:r>
              <a:rPr lang="en-US" dirty="0" smtClean="0">
                <a:solidFill>
                  <a:srgbClr val="0070C0"/>
                </a:solidFill>
              </a:rPr>
              <a:t>reduced,</a:t>
            </a:r>
            <a:r>
              <a:rPr lang="en-US" dirty="0" smtClean="0">
                <a:solidFill>
                  <a:srgbClr val="000000"/>
                </a:solidFill>
              </a:rPr>
              <a:t> as follows;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In the preceding Boxboro </a:t>
            </a:r>
            <a:r>
              <a:rPr lang="en-US" dirty="0">
                <a:solidFill>
                  <a:srgbClr val="000000"/>
                </a:solidFill>
              </a:rPr>
              <a:t>platform </a:t>
            </a:r>
            <a:r>
              <a:rPr lang="en-US" dirty="0" smtClean="0">
                <a:solidFill>
                  <a:srgbClr val="000000"/>
                </a:solidFill>
              </a:rPr>
              <a:t>the MCH provides </a:t>
            </a:r>
            <a:r>
              <a:rPr lang="en-US" dirty="0">
                <a:solidFill>
                  <a:srgbClr val="000000"/>
                </a:solidFill>
              </a:rPr>
              <a:t>36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2.0 lanes with a total 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bandwidth of </a:t>
            </a:r>
            <a:r>
              <a:rPr lang="en-US" dirty="0">
                <a:solidFill>
                  <a:srgbClr val="000000"/>
                </a:solidFill>
              </a:rPr>
              <a:t>36x0.5 </a:t>
            </a:r>
            <a:r>
              <a:rPr lang="en-US" dirty="0" smtClean="0">
                <a:solidFill>
                  <a:srgbClr val="000000"/>
                </a:solidFill>
              </a:rPr>
              <a:t>GB/s  </a:t>
            </a:r>
            <a:r>
              <a:rPr lang="en-US" dirty="0">
                <a:solidFill>
                  <a:srgbClr val="000000"/>
                </a:solidFill>
              </a:rPr>
              <a:t>= 18 GB/s </a:t>
            </a:r>
            <a:r>
              <a:rPr lang="en-US" dirty="0" smtClean="0">
                <a:solidFill>
                  <a:srgbClr val="000000"/>
                </a:solidFill>
              </a:rPr>
              <a:t>per direction.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This gives rise for using a QPI 1.1 bus width the bandwidth of 16.0 GB/s per direction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between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MCH </a:t>
            </a:r>
            <a:r>
              <a:rPr lang="en-US" dirty="0">
                <a:solidFill>
                  <a:srgbClr val="000000"/>
                </a:solidFill>
              </a:rPr>
              <a:t>and the </a:t>
            </a:r>
            <a:r>
              <a:rPr lang="en-US" dirty="0" smtClean="0">
                <a:solidFill>
                  <a:srgbClr val="000000"/>
                </a:solidFill>
              </a:rPr>
              <a:t>processors.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By contrast, </a:t>
            </a:r>
            <a:r>
              <a:rPr lang="en-US" dirty="0" smtClean="0">
                <a:solidFill>
                  <a:srgbClr val="0070C0"/>
                </a:solidFill>
              </a:rPr>
              <a:t>in the </a:t>
            </a:r>
            <a:r>
              <a:rPr lang="en-US" dirty="0" err="1" smtClean="0">
                <a:solidFill>
                  <a:srgbClr val="0070C0"/>
                </a:solidFill>
              </a:rPr>
              <a:t>Brickland</a:t>
            </a:r>
            <a:r>
              <a:rPr lang="en-US" dirty="0" smtClean="0">
                <a:solidFill>
                  <a:srgbClr val="0070C0"/>
                </a:solidFill>
              </a:rPr>
              <a:t> platform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err="1" smtClean="0">
                <a:solidFill>
                  <a:srgbClr val="000000"/>
                </a:solidFill>
              </a:rPr>
              <a:t>PCIe</a:t>
            </a:r>
            <a:r>
              <a:rPr lang="en-US" dirty="0" smtClean="0">
                <a:solidFill>
                  <a:srgbClr val="000000"/>
                </a:solidFill>
              </a:rPr>
              <a:t> lanes are connected immediately to the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processors  and  </a:t>
            </a:r>
            <a:r>
              <a:rPr lang="en-US" dirty="0" smtClean="0">
                <a:solidFill>
                  <a:srgbClr val="0070C0"/>
                </a:solidFill>
              </a:rPr>
              <a:t>there </a:t>
            </a:r>
            <a:r>
              <a:rPr lang="en-US" dirty="0">
                <a:solidFill>
                  <a:srgbClr val="0070C0"/>
                </a:solidFill>
              </a:rPr>
              <a:t>is </a:t>
            </a:r>
            <a:r>
              <a:rPr lang="en-US" dirty="0" smtClean="0">
                <a:solidFill>
                  <a:srgbClr val="0070C0"/>
                </a:solidFill>
              </a:rPr>
              <a:t>no need for providing the associated bandwidth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This has </a:t>
            </a:r>
            <a:r>
              <a:rPr lang="en-US" dirty="0">
                <a:solidFill>
                  <a:srgbClr val="0070C0"/>
                </a:solidFill>
              </a:rPr>
              <a:t>three </a:t>
            </a:r>
            <a:r>
              <a:rPr lang="en-US" dirty="0" smtClean="0">
                <a:solidFill>
                  <a:srgbClr val="0070C0"/>
                </a:solidFill>
              </a:rPr>
              <a:t>consequences as follows: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(6)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201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platform concept </a:t>
            </a:r>
          </a:p>
        </p:txBody>
      </p:sp>
    </p:spTree>
    <p:extLst>
      <p:ext uri="{BB962C8B-B14F-4D97-AF65-F5344CB8AC3E}">
        <p14:creationId xmlns:p14="http://schemas.microsoft.com/office/powerpoint/2010/main" val="170391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263" y="939800"/>
            <a:ext cx="882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Due to the reduced bandwidth demand of the </a:t>
            </a:r>
            <a:r>
              <a:rPr lang="en-US" dirty="0" smtClean="0">
                <a:solidFill>
                  <a:srgbClr val="0070C0"/>
                </a:solidFill>
              </a:rPr>
              <a:t>chipset-processor interface, </a:t>
            </a:r>
            <a:r>
              <a:rPr lang="en-US" dirty="0">
                <a:solidFill>
                  <a:srgbClr val="0070C0"/>
                </a:solidFill>
              </a:rPr>
              <a:t>it suffices </a:t>
            </a:r>
            <a:r>
              <a:rPr lang="en-US" dirty="0" smtClean="0">
                <a:solidFill>
                  <a:srgbClr val="0070C0"/>
                </a:solidFill>
              </a:rPr>
              <a:t>now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to interconnect the PCH with a single processor via a </a:t>
            </a:r>
            <a:r>
              <a:rPr lang="en-US" dirty="0">
                <a:solidFill>
                  <a:srgbClr val="0070C0"/>
                </a:solidFill>
              </a:rPr>
              <a:t>DMI2 interface </a:t>
            </a:r>
            <a:r>
              <a:rPr lang="en-US" dirty="0" smtClean="0">
                <a:solidFill>
                  <a:srgbClr val="000000"/>
                </a:solidFill>
              </a:rPr>
              <a:t>consisting </a:t>
            </a:r>
            <a:r>
              <a:rPr lang="en-US" dirty="0" smtClean="0">
                <a:solidFill>
                  <a:srgbClr val="0070C0"/>
                </a:solidFill>
              </a:rPr>
              <a:t>of 4 </a:t>
            </a:r>
            <a:r>
              <a:rPr lang="en-US" dirty="0" err="1">
                <a:solidFill>
                  <a:srgbClr val="0070C0"/>
                </a:solidFill>
              </a:rPr>
              <a:t>PCIe</a:t>
            </a:r>
            <a:r>
              <a:rPr lang="en-US" dirty="0">
                <a:solidFill>
                  <a:srgbClr val="0070C0"/>
                </a:solidFill>
              </a:rPr>
              <a:t> 2.0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lanes that provide a bandwidth of up to </a:t>
            </a:r>
            <a:r>
              <a:rPr lang="en-US" dirty="0" smtClean="0">
                <a:solidFill>
                  <a:srgbClr val="0070C0"/>
                </a:solidFill>
              </a:rPr>
              <a:t>4x0.5=2 GB/s</a:t>
            </a:r>
            <a:r>
              <a:rPr lang="en-US" dirty="0" smtClean="0">
                <a:solidFill>
                  <a:srgbClr val="000000"/>
                </a:solidFill>
              </a:rPr>
              <a:t>, rather than using a QPI bus with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a bandwidth of 16.0 GB/s.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263" y="631825"/>
            <a:ext cx="8730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a</a:t>
            </a:r>
            <a:r>
              <a:rPr lang="en-US" b="1" dirty="0" smtClean="0">
                <a:solidFill>
                  <a:srgbClr val="2D2D8A"/>
                </a:solidFill>
              </a:rPr>
              <a:t>) Interconnecting the processors and the PCH by a DMI2 (4x </a:t>
            </a:r>
            <a:r>
              <a:rPr lang="en-US" b="1" dirty="0" err="1" smtClean="0">
                <a:solidFill>
                  <a:srgbClr val="2D2D8A"/>
                </a:solidFill>
              </a:rPr>
              <a:t>PCIe</a:t>
            </a:r>
            <a:r>
              <a:rPr lang="en-US" b="1" dirty="0" smtClean="0">
                <a:solidFill>
                  <a:srgbClr val="2D2D8A"/>
                </a:solidFill>
              </a:rPr>
              <a:t> 2.0) interface</a:t>
            </a:r>
            <a:endParaRPr lang="en-US" b="1" dirty="0">
              <a:solidFill>
                <a:srgbClr val="2D2D8A"/>
              </a:solidFill>
            </a:endParaRPr>
          </a:p>
        </p:txBody>
      </p:sp>
      <p:pic>
        <p:nvPicPr>
          <p:cNvPr id="7" name="Picture 34" descr="Intel® Xeon® processor E7-8800/4800 v3 product family over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0" y="2057400"/>
            <a:ext cx="4183469" cy="42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4978400" y="4737100"/>
            <a:ext cx="596900" cy="2476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2900" y="6477000"/>
            <a:ext cx="664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Figure: The </a:t>
            </a:r>
            <a:r>
              <a:rPr lang="en-US" dirty="0" err="1" smtClean="0">
                <a:solidFill>
                  <a:srgbClr val="000000"/>
                </a:solidFill>
              </a:rPr>
              <a:t>Haswell</a:t>
            </a:r>
            <a:r>
              <a:rPr lang="en-US" dirty="0" smtClean="0">
                <a:solidFill>
                  <a:srgbClr val="000000"/>
                </a:solidFill>
              </a:rPr>
              <a:t>-EX implementation of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</a:t>
            </a:r>
            <a:r>
              <a:rPr lang="hu-HU" dirty="0" smtClean="0">
                <a:solidFill>
                  <a:srgbClr val="000000"/>
                </a:solidFill>
              </a:rPr>
              <a:t> [114]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(7)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65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631825"/>
            <a:ext cx="5216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b</a:t>
            </a:r>
            <a:r>
              <a:rPr lang="en-US" b="1" dirty="0" smtClean="0">
                <a:solidFill>
                  <a:srgbClr val="2D2D8A"/>
                </a:solidFill>
              </a:rPr>
              <a:t>) Providing only three QPI links per processor -1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138" y="955675"/>
            <a:ext cx="85540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As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</a:t>
            </a:r>
            <a:r>
              <a:rPr lang="en-US" dirty="0" smtClean="0">
                <a:solidFill>
                  <a:srgbClr val="0070C0"/>
                </a:solidFill>
              </a:rPr>
              <a:t>does not need an extra QPI bus to interconnect the processor with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 the PCH</a:t>
            </a:r>
            <a:r>
              <a:rPr lang="en-US" dirty="0" smtClean="0">
                <a:solidFill>
                  <a:srgbClr val="000000"/>
                </a:solidFill>
              </a:rPr>
              <a:t>, it has </a:t>
            </a:r>
            <a:r>
              <a:rPr lang="en-US" dirty="0" smtClean="0">
                <a:solidFill>
                  <a:srgbClr val="0070C0"/>
                </a:solidFill>
              </a:rPr>
              <a:t>only 3 QPI buses </a:t>
            </a:r>
            <a:r>
              <a:rPr lang="en-US" dirty="0" smtClean="0">
                <a:solidFill>
                  <a:srgbClr val="000000"/>
                </a:solidFill>
              </a:rPr>
              <a:t>per processor rather than four compared to the previous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(Boxboro-EX) platform, as shown in the next Figure.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34" descr="Intel® Xeon® processor E7-8800/4800 v3 product family over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0" y="1955800"/>
            <a:ext cx="4183469" cy="42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2900" y="6375400"/>
            <a:ext cx="664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Figure: The </a:t>
            </a:r>
            <a:r>
              <a:rPr lang="en-US" dirty="0" err="1" smtClean="0">
                <a:solidFill>
                  <a:srgbClr val="000000"/>
                </a:solidFill>
              </a:rPr>
              <a:t>Haswell</a:t>
            </a:r>
            <a:r>
              <a:rPr lang="en-US" dirty="0" smtClean="0">
                <a:solidFill>
                  <a:srgbClr val="000000"/>
                </a:solidFill>
              </a:rPr>
              <a:t>-EX implementation of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</a:t>
            </a:r>
            <a:r>
              <a:rPr lang="hu-HU" dirty="0" smtClean="0">
                <a:solidFill>
                  <a:srgbClr val="000000"/>
                </a:solidFill>
              </a:rPr>
              <a:t> [114]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556000" y="3302000"/>
            <a:ext cx="1968500" cy="1041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(8)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264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622300"/>
            <a:ext cx="4932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Providing only three QPI links per processor -2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088" y="952500"/>
            <a:ext cx="8672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addition,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supports already </a:t>
            </a:r>
            <a:r>
              <a:rPr lang="en-US" dirty="0" smtClean="0">
                <a:solidFill>
                  <a:srgbClr val="0070C0"/>
                </a:solidFill>
              </a:rPr>
              <a:t>QPI 1.1 </a:t>
            </a:r>
            <a:r>
              <a:rPr lang="en-US" dirty="0" smtClean="0">
                <a:solidFill>
                  <a:srgbClr val="000000"/>
                </a:solidFill>
              </a:rPr>
              <a:t>buses with the following speeds: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600" y="1270000"/>
            <a:ext cx="7782900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Ivy Bridge-EX </a:t>
            </a:r>
            <a:r>
              <a:rPr lang="en-US" dirty="0" smtClean="0">
                <a:solidFill>
                  <a:srgbClr val="000000"/>
                </a:solidFill>
              </a:rPr>
              <a:t>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platforms: </a:t>
            </a:r>
            <a:r>
              <a:rPr lang="en-US" dirty="0" smtClean="0">
                <a:solidFill>
                  <a:srgbClr val="0070C0"/>
                </a:solidFill>
              </a:rPr>
              <a:t>up to 8.0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Nehalem-EX</a:t>
            </a:r>
            <a:r>
              <a:rPr lang="en-US" dirty="0" smtClean="0">
                <a:solidFill>
                  <a:srgbClr val="000000"/>
                </a:solidFill>
              </a:rPr>
              <a:t>   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platforms: </a:t>
            </a:r>
            <a:r>
              <a:rPr lang="en-US" dirty="0" smtClean="0">
                <a:solidFill>
                  <a:srgbClr val="0070C0"/>
                </a:solidFill>
              </a:rPr>
              <a:t>up to 9.6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Broadwell-EX</a:t>
            </a:r>
            <a:r>
              <a:rPr lang="en-US" dirty="0" smtClean="0">
                <a:solidFill>
                  <a:srgbClr val="000000"/>
                </a:solidFill>
              </a:rPr>
              <a:t>   </a:t>
            </a:r>
            <a:r>
              <a:rPr lang="en-US" dirty="0">
                <a:solidFill>
                  <a:srgbClr val="000000"/>
                </a:solidFill>
              </a:rPr>
              <a:t>based </a:t>
            </a:r>
            <a:r>
              <a:rPr lang="en-US" dirty="0" err="1">
                <a:solidFill>
                  <a:srgbClr val="000000"/>
                </a:solidFill>
              </a:rPr>
              <a:t>Brickland</a:t>
            </a:r>
            <a:r>
              <a:rPr lang="en-US" dirty="0">
                <a:solidFill>
                  <a:srgbClr val="000000"/>
                </a:solidFill>
              </a:rPr>
              <a:t> platforms: </a:t>
            </a:r>
            <a:r>
              <a:rPr lang="en-US" dirty="0">
                <a:solidFill>
                  <a:srgbClr val="0070C0"/>
                </a:solidFill>
              </a:rPr>
              <a:t>up to 9.6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r>
              <a:rPr lang="en-US" dirty="0" smtClean="0">
                <a:solidFill>
                  <a:srgbClr val="0070C0"/>
                </a:solidFill>
              </a:rPr>
              <a:t> (only for </a:t>
            </a:r>
            <a:r>
              <a:rPr lang="en-US" dirty="0" err="1" smtClean="0">
                <a:solidFill>
                  <a:srgbClr val="0070C0"/>
                </a:solidFill>
              </a:rPr>
              <a:t>E7</a:t>
            </a:r>
            <a:r>
              <a:rPr lang="en-US" dirty="0" smtClean="0">
                <a:solidFill>
                  <a:srgbClr val="0070C0"/>
                </a:solidFill>
              </a:rPr>
              <a:t>-8800 </a:t>
            </a:r>
            <a:r>
              <a:rPr lang="en-US" dirty="0" err="1" smtClean="0">
                <a:solidFill>
                  <a:srgbClr val="0070C0"/>
                </a:solidFill>
              </a:rPr>
              <a:t>v4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(9)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9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30" name="Picture 34" descr="Intel® Xeon® processor E7-8800/4800 v3 product family over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0" y="2159000"/>
            <a:ext cx="4183469" cy="42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263" y="622300"/>
            <a:ext cx="4196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c</a:t>
            </a:r>
            <a:r>
              <a:rPr lang="en-US" b="1" dirty="0" smtClean="0">
                <a:solidFill>
                  <a:srgbClr val="2D2D8A"/>
                </a:solidFill>
              </a:rPr>
              <a:t>) Implementing a single chip “chipset”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062" y="908050"/>
            <a:ext cx="8999537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Inspired by the </a:t>
            </a:r>
            <a:r>
              <a:rPr lang="en-US" dirty="0">
                <a:solidFill>
                  <a:srgbClr val="000000"/>
                </a:solidFill>
              </a:rPr>
              <a:t>reduced </a:t>
            </a:r>
            <a:r>
              <a:rPr lang="en-US" dirty="0" smtClean="0">
                <a:solidFill>
                  <a:srgbClr val="000000"/>
                </a:solidFill>
              </a:rPr>
              <a:t>functionality, the </a:t>
            </a:r>
            <a:r>
              <a:rPr lang="en-US" dirty="0" smtClean="0">
                <a:solidFill>
                  <a:srgbClr val="0070C0"/>
                </a:solidFill>
              </a:rPr>
              <a:t>chipset is </a:t>
            </a:r>
            <a:r>
              <a:rPr lang="en-US" dirty="0">
                <a:solidFill>
                  <a:srgbClr val="0070C0"/>
                </a:solidFill>
              </a:rPr>
              <a:t>now </a:t>
            </a:r>
            <a:r>
              <a:rPr lang="en-US" dirty="0" smtClean="0">
                <a:solidFill>
                  <a:srgbClr val="0070C0"/>
                </a:solidFill>
              </a:rPr>
              <a:t>implemented </a:t>
            </a:r>
            <a:r>
              <a:rPr lang="en-US" dirty="0">
                <a:solidFill>
                  <a:srgbClr val="0070C0"/>
                </a:solidFill>
              </a:rPr>
              <a:t>as a single chip </a:t>
            </a:r>
            <a:r>
              <a:rPr lang="en-US" dirty="0" smtClean="0">
                <a:solidFill>
                  <a:srgbClr val="0070C0"/>
                </a:solidFill>
              </a:rPr>
              <a:t>solution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0000"/>
                </a:solidFill>
              </a:rPr>
              <a:t>instead </a:t>
            </a:r>
            <a:r>
              <a:rPr lang="en-US" dirty="0">
                <a:solidFill>
                  <a:srgbClr val="000000"/>
                </a:solidFill>
              </a:rPr>
              <a:t>of using two </a:t>
            </a:r>
            <a:r>
              <a:rPr lang="en-US" dirty="0" smtClean="0">
                <a:solidFill>
                  <a:srgbClr val="000000"/>
                </a:solidFill>
              </a:rPr>
              <a:t>chips, </a:t>
            </a:r>
            <a:r>
              <a:rPr lang="en-US" dirty="0">
                <a:solidFill>
                  <a:srgbClr val="000000"/>
                </a:solidFill>
              </a:rPr>
              <a:t>as in the previous Boxboro platform.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single </a:t>
            </a:r>
            <a:r>
              <a:rPr lang="en-US" dirty="0">
                <a:solidFill>
                  <a:srgbClr val="000000"/>
                </a:solidFill>
              </a:rPr>
              <a:t>chip “chipset” </a:t>
            </a:r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000000"/>
                </a:solidFill>
              </a:rPr>
              <a:t>now designated as the </a:t>
            </a:r>
            <a:r>
              <a:rPr lang="en-US" dirty="0">
                <a:solidFill>
                  <a:srgbClr val="FF0000"/>
                </a:solidFill>
              </a:rPr>
              <a:t>PCH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>
                <a:solidFill>
                  <a:srgbClr val="FF0000"/>
                </a:solidFill>
              </a:rPr>
              <a:t>Platform Controller </a:t>
            </a:r>
            <a:r>
              <a:rPr lang="en-US" dirty="0" smtClean="0">
                <a:solidFill>
                  <a:srgbClr val="FF0000"/>
                </a:solidFill>
              </a:rPr>
              <a:t>Hub</a:t>
            </a:r>
            <a:r>
              <a:rPr lang="en-US" dirty="0" smtClean="0">
                <a:solidFill>
                  <a:srgbClr val="000000"/>
                </a:solidFill>
              </a:rPr>
              <a:t>).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It is in particular the </a:t>
            </a:r>
            <a:r>
              <a:rPr lang="en-US" dirty="0" smtClean="0">
                <a:solidFill>
                  <a:srgbClr val="FF0000"/>
                </a:solidFill>
              </a:rPr>
              <a:t>C602 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00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Patsburg</a:t>
            </a:r>
            <a:r>
              <a:rPr lang="en-US" dirty="0" smtClean="0">
                <a:solidFill>
                  <a:srgbClr val="FF0000"/>
                </a:solidFill>
              </a:rPr>
              <a:t>-J</a:t>
            </a:r>
            <a:r>
              <a:rPr lang="en-US" dirty="0" smtClean="0">
                <a:solidFill>
                  <a:srgbClr val="000000"/>
                </a:solidFill>
              </a:rPr>
              <a:t> PCH, as shown below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041900" y="5080000"/>
            <a:ext cx="965200" cy="6858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2900" y="6515100"/>
            <a:ext cx="664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Figure: The </a:t>
            </a:r>
            <a:r>
              <a:rPr lang="en-US" dirty="0" err="1" smtClean="0">
                <a:solidFill>
                  <a:srgbClr val="000000"/>
                </a:solidFill>
              </a:rPr>
              <a:t>Haswell</a:t>
            </a:r>
            <a:r>
              <a:rPr lang="en-US" dirty="0" smtClean="0">
                <a:solidFill>
                  <a:srgbClr val="000000"/>
                </a:solidFill>
              </a:rPr>
              <a:t>-EX implementation of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</a:t>
            </a:r>
            <a:r>
              <a:rPr lang="hu-HU" dirty="0" smtClean="0">
                <a:solidFill>
                  <a:srgbClr val="000000"/>
                </a:solidFill>
              </a:rPr>
              <a:t> [114]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10)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528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438" y="628650"/>
            <a:ext cx="3600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3.2.2 New memory buffer design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11)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55600" y="1219200"/>
            <a:ext cx="672575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a) Redesigned, basically </a:t>
            </a:r>
            <a:r>
              <a:rPr lang="en-US" dirty="0" smtClean="0">
                <a:solidFill>
                  <a:srgbClr val="FF0000"/>
                </a:solidFill>
              </a:rPr>
              <a:t>parallel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MC-SMB interface</a:t>
            </a:r>
            <a:r>
              <a:rPr lang="en-US" dirty="0" smtClean="0"/>
              <a:t>, called </a:t>
            </a:r>
            <a:r>
              <a:rPr lang="en-US" dirty="0" smtClean="0">
                <a:solidFill>
                  <a:srgbClr val="FF0000"/>
                </a:solidFill>
              </a:rPr>
              <a:t>SMI2</a:t>
            </a:r>
            <a:r>
              <a:rPr lang="en-US" dirty="0" smtClean="0"/>
              <a:t> interface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b) </a:t>
            </a:r>
            <a:r>
              <a:rPr lang="en-US" dirty="0" smtClean="0">
                <a:solidFill>
                  <a:srgbClr val="FF0000"/>
                </a:solidFill>
              </a:rPr>
              <a:t>Enhanced DRAM interface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800" y="914400"/>
            <a:ext cx="3857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has two main components, as follows: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9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12)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84369" y="608112"/>
            <a:ext cx="7768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a) </a:t>
            </a:r>
            <a:r>
              <a:rPr lang="en-US" b="1" dirty="0" smtClean="0">
                <a:solidFill>
                  <a:srgbClr val="2D2D8A"/>
                </a:solidFill>
              </a:rPr>
              <a:t>Redesigned, basically parallel MC-SMB </a:t>
            </a:r>
            <a:r>
              <a:rPr lang="en-US" b="1" dirty="0">
                <a:solidFill>
                  <a:srgbClr val="2D2D8A"/>
                </a:solidFill>
              </a:rPr>
              <a:t>interface, called SMI2 </a:t>
            </a:r>
            <a:r>
              <a:rPr lang="en-US" b="1" dirty="0" smtClean="0">
                <a:solidFill>
                  <a:srgbClr val="2D2D8A"/>
                </a:solidFill>
              </a:rPr>
              <a:t>interface -1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732740" y="1536700"/>
            <a:ext cx="4156896" cy="3455170"/>
            <a:chOff x="1066800" y="1866900"/>
            <a:chExt cx="4497340" cy="3455170"/>
          </a:xfrm>
        </p:grpSpPr>
        <p:grpSp>
          <p:nvGrpSpPr>
            <p:cNvPr id="27" name="Group 26"/>
            <p:cNvGrpSpPr/>
            <p:nvPr/>
          </p:nvGrpSpPr>
          <p:grpSpPr>
            <a:xfrm>
              <a:off x="1066800" y="1866900"/>
              <a:ext cx="3924300" cy="3455170"/>
              <a:chOff x="469900" y="698500"/>
              <a:chExt cx="3924300" cy="345517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7" name="Left-Right Arrow 6"/>
              <p:cNvSpPr/>
              <p:nvPr/>
            </p:nvSpPr>
            <p:spPr bwMode="auto">
              <a:xfrm>
                <a:off x="469900" y="3073400"/>
                <a:ext cx="1224000" cy="252000"/>
              </a:xfrm>
              <a:prstGeom prst="leftRightArrow">
                <a:avLst/>
              </a:prstGeom>
              <a:solidFill>
                <a:srgbClr val="FF5B5B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88020" y="2779713"/>
                <a:ext cx="11079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SMI2 data</a:t>
                </a:r>
                <a:endParaRPr lang="en-US" dirty="0"/>
              </a:p>
            </p:txBody>
          </p:sp>
          <p:sp>
            <p:nvSpPr>
              <p:cNvPr id="9" name="Up-Down Arrow 8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" name="Up-Down Arrow 9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20701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2860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1750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3909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4" name="Right Arrow 23"/>
              <p:cNvSpPr/>
              <p:nvPr/>
            </p:nvSpPr>
            <p:spPr bwMode="auto">
              <a:xfrm>
                <a:off x="515938" y="3530479"/>
                <a:ext cx="1173162" cy="252000"/>
              </a:xfrm>
              <a:prstGeom prst="rightArrow">
                <a:avLst/>
              </a:prstGeom>
              <a:solidFill>
                <a:srgbClr val="FF5B5B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6100" y="3759200"/>
                <a:ext cx="10102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CMD</a:t>
                </a:r>
                <a:endParaRPr lang="en-US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571780" y="34290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DDR3/4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7132" y="1841500"/>
            <a:ext cx="3984865" cy="3163070"/>
            <a:chOff x="1143000" y="2159000"/>
            <a:chExt cx="4311221" cy="3163070"/>
          </a:xfrm>
        </p:grpSpPr>
        <p:grpSp>
          <p:nvGrpSpPr>
            <p:cNvPr id="32" name="Group 31"/>
            <p:cNvGrpSpPr/>
            <p:nvPr/>
          </p:nvGrpSpPr>
          <p:grpSpPr>
            <a:xfrm>
              <a:off x="1143000" y="2159000"/>
              <a:ext cx="3848100" cy="3163070"/>
              <a:chOff x="546100" y="990600"/>
              <a:chExt cx="3848100" cy="3163070"/>
            </a:xfrm>
          </p:grpSpPr>
          <p:sp>
            <p:nvSpPr>
              <p:cNvPr id="34" name="Rectangle 33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84200" y="2767013"/>
                <a:ext cx="8501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In</a:t>
                </a:r>
                <a:endParaRPr lang="en-US" dirty="0"/>
              </a:p>
            </p:txBody>
          </p:sp>
          <p:sp>
            <p:nvSpPr>
              <p:cNvPr id="38" name="Up-Down Arrow 37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9" name="Up-Down Arrow 38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46100" y="3759200"/>
                <a:ext cx="9975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Out</a:t>
                </a:r>
                <a:endParaRPr lang="en-US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4461861" y="34036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sp>
        <p:nvSpPr>
          <p:cNvPr id="55" name="Right Arrow 54"/>
          <p:cNvSpPr/>
          <p:nvPr/>
        </p:nvSpPr>
        <p:spPr bwMode="auto">
          <a:xfrm>
            <a:off x="309253" y="3924179"/>
            <a:ext cx="1084355" cy="252000"/>
          </a:xfrm>
          <a:prstGeom prst="rightArrow">
            <a:avLst/>
          </a:prstGeom>
          <a:solidFill>
            <a:srgbClr val="FF5B5B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19526" y="1409700"/>
            <a:ext cx="21483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Boxboro-EX platform</a:t>
            </a:r>
            <a:endParaRPr lang="en-US" sz="13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178826" y="1092200"/>
            <a:ext cx="19287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/>
              <a:t>Brickland</a:t>
            </a:r>
            <a:r>
              <a:rPr lang="en-US" sz="1300" b="1" dirty="0" smtClean="0"/>
              <a:t> platform</a:t>
            </a:r>
            <a:endParaRPr lang="en-US" sz="13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741053" y="5397500"/>
            <a:ext cx="3336041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SMI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70C0"/>
                </a:solidFill>
              </a:rPr>
              <a:t>Serial, packet based link </a:t>
            </a:r>
            <a:r>
              <a:rPr lang="en-US" dirty="0" smtClean="0"/>
              <a:t>with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        </a:t>
            </a:r>
            <a:r>
              <a:rPr lang="en-US" dirty="0" smtClean="0">
                <a:solidFill>
                  <a:srgbClr val="0070C0"/>
                </a:solidFill>
              </a:rPr>
              <a:t>differential signaling  </a:t>
            </a:r>
          </a:p>
          <a:p>
            <a:endParaRPr lang="en-US" dirty="0"/>
          </a:p>
          <a:p>
            <a:pPr>
              <a:spcAft>
                <a:spcPts val="300"/>
              </a:spcAft>
            </a:pPr>
            <a:r>
              <a:rPr lang="en-US" dirty="0" smtClean="0"/>
              <a:t>         </a:t>
            </a:r>
            <a:r>
              <a:rPr lang="en-US" sz="1300" dirty="0" smtClean="0"/>
              <a:t>Up to 6.4 </a:t>
            </a:r>
            <a:r>
              <a:rPr lang="en-US" sz="1300" dirty="0" err="1" smtClean="0"/>
              <a:t>Gbps</a:t>
            </a:r>
            <a:endParaRPr lang="en-US" sz="1300" dirty="0" smtClean="0"/>
          </a:p>
        </p:txBody>
      </p:sp>
      <p:sp>
        <p:nvSpPr>
          <p:cNvPr id="63" name="TextBox 62"/>
          <p:cNvSpPr txBox="1"/>
          <p:nvPr/>
        </p:nvSpPr>
        <p:spPr>
          <a:xfrm>
            <a:off x="4368800" y="5411688"/>
            <a:ext cx="4730654" cy="943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SMI 2</a:t>
            </a:r>
            <a:r>
              <a:rPr lang="en-US" sz="1300" dirty="0">
                <a:solidFill>
                  <a:srgbClr val="0070C0"/>
                </a:solidFill>
              </a:rPr>
              <a:t>: 64-bit parallel, </a:t>
            </a:r>
            <a:r>
              <a:rPr lang="en-US" sz="1300" dirty="0" smtClean="0">
                <a:solidFill>
                  <a:srgbClr val="0070C0"/>
                </a:solidFill>
              </a:rPr>
              <a:t>bidirectional data link </a:t>
            </a:r>
            <a:r>
              <a:rPr lang="en-US" sz="1300" dirty="0" smtClean="0"/>
              <a:t>with </a:t>
            </a:r>
          </a:p>
          <a:p>
            <a:r>
              <a:rPr lang="en-US" sz="1300" dirty="0" smtClean="0">
                <a:solidFill>
                  <a:srgbClr val="0070C0"/>
                </a:solidFill>
              </a:rPr>
              <a:t>           single-ended </a:t>
            </a:r>
            <a:r>
              <a:rPr lang="en-US" sz="1300" dirty="0">
                <a:solidFill>
                  <a:srgbClr val="0070C0"/>
                </a:solidFill>
              </a:rPr>
              <a:t>voltage reference </a:t>
            </a:r>
            <a:r>
              <a:rPr lang="en-US" sz="1300" dirty="0" smtClean="0">
                <a:solidFill>
                  <a:srgbClr val="0070C0"/>
                </a:solidFill>
              </a:rPr>
              <a:t>signaling</a:t>
            </a:r>
            <a:r>
              <a:rPr lang="en-US" sz="1300" dirty="0" smtClean="0"/>
              <a:t>,</a:t>
            </a:r>
            <a:endParaRPr lang="en-US" sz="1300" dirty="0"/>
          </a:p>
          <a:p>
            <a:pPr>
              <a:spcAft>
                <a:spcPts val="400"/>
              </a:spcAft>
            </a:pPr>
            <a:r>
              <a:rPr lang="en-US" sz="1300" dirty="0"/>
              <a:t>       </a:t>
            </a:r>
            <a:r>
              <a:rPr lang="en-US" sz="1300" dirty="0" smtClean="0"/>
              <a:t>    </a:t>
            </a:r>
            <a:r>
              <a:rPr lang="en-US" sz="1300" dirty="0"/>
              <a:t>(</a:t>
            </a:r>
            <a:r>
              <a:rPr lang="en-US" sz="1300" dirty="0" smtClean="0"/>
              <a:t>VMSE </a:t>
            </a:r>
            <a:r>
              <a:rPr lang="en-US" sz="1300" dirty="0"/>
              <a:t>(Voltage Mode single </a:t>
            </a:r>
            <a:r>
              <a:rPr lang="en-US" sz="1300" dirty="0" smtClean="0"/>
              <a:t>Ended) signaling)</a:t>
            </a:r>
          </a:p>
          <a:p>
            <a:pPr>
              <a:spcAft>
                <a:spcPts val="400"/>
              </a:spcAft>
            </a:pPr>
            <a:r>
              <a:rPr lang="en-US" sz="1300" dirty="0" smtClean="0"/>
              <a:t>           Up to 3200 MT/s</a:t>
            </a:r>
          </a:p>
        </p:txBody>
      </p:sp>
      <p:sp>
        <p:nvSpPr>
          <p:cNvPr id="64" name="Left Arrow 63"/>
          <p:cNvSpPr/>
          <p:nvPr/>
        </p:nvSpPr>
        <p:spPr bwMode="auto">
          <a:xfrm>
            <a:off x="283853" y="4394970"/>
            <a:ext cx="1084355" cy="252000"/>
          </a:xfrm>
          <a:prstGeom prst="leftArrow">
            <a:avLst/>
          </a:prstGeom>
          <a:solidFill>
            <a:srgbClr val="FF5B5B"/>
          </a:solidFill>
          <a:ln w="15875" cap="flat" cmpd="sng" algn="ctr">
            <a:solidFill>
              <a:srgbClr val="FF5B5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156075" y="4220912"/>
            <a:ext cx="492125" cy="123258"/>
          </a:xfrm>
          <a:prstGeom prst="rightArrow">
            <a:avLst/>
          </a:prstGeom>
          <a:solidFill>
            <a:srgbClr val="FF5B5B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1963" y="990600"/>
            <a:ext cx="8701485" cy="2133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SMI link </a:t>
            </a:r>
            <a:r>
              <a:rPr lang="en-US" dirty="0" smtClean="0">
                <a:solidFill>
                  <a:srgbClr val="000000"/>
                </a:solidFill>
              </a:rPr>
              <a:t>of the Boxboro-EX platform was a </a:t>
            </a:r>
            <a:r>
              <a:rPr lang="en-US" dirty="0" smtClean="0">
                <a:solidFill>
                  <a:srgbClr val="0070C0"/>
                </a:solidFill>
              </a:rPr>
              <a:t>serial, packet based, differential link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including about </a:t>
            </a:r>
            <a:r>
              <a:rPr lang="en-US" dirty="0" smtClean="0">
                <a:solidFill>
                  <a:srgbClr val="0070C0"/>
                </a:solidFill>
              </a:rPr>
              <a:t>70 signal lines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By contrast, as far as the </a:t>
            </a:r>
            <a:r>
              <a:rPr lang="en-US" dirty="0" smtClean="0">
                <a:solidFill>
                  <a:srgbClr val="0070C0"/>
                </a:solidFill>
              </a:rPr>
              <a:t>data transfer </a:t>
            </a:r>
            <a:r>
              <a:rPr lang="en-US" dirty="0" smtClean="0">
                <a:solidFill>
                  <a:srgbClr val="000000"/>
                </a:solidFill>
              </a:rPr>
              <a:t>is concerned, </a:t>
            </a:r>
            <a:r>
              <a:rPr lang="en-US" dirty="0" smtClean="0"/>
              <a:t>with the </a:t>
            </a:r>
            <a:r>
              <a:rPr lang="en-US" dirty="0" smtClean="0">
                <a:solidFill>
                  <a:srgbClr val="FF0000"/>
                </a:solidFill>
              </a:rPr>
              <a:t>SMI2 link </a:t>
            </a:r>
            <a:r>
              <a:rPr lang="en-US" dirty="0" smtClean="0"/>
              <a:t>Intel changed to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64-bit parallel, bidirectional communication using single-ended voltage reference signals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called </a:t>
            </a:r>
            <a:r>
              <a:rPr lang="en-US" dirty="0" smtClean="0">
                <a:solidFill>
                  <a:srgbClr val="FF0000"/>
                </a:solidFill>
              </a:rPr>
              <a:t>VMSE (Voltage Mode Single Ended) signaling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SMI 2 requires altogether about</a:t>
            </a:r>
            <a:r>
              <a:rPr lang="en-US" dirty="0" smtClean="0">
                <a:solidFill>
                  <a:srgbClr val="0070C0"/>
                </a:solidFill>
              </a:rPr>
              <a:t> 110 signal lines</a:t>
            </a:r>
            <a:r>
              <a:rPr lang="en-US" dirty="0" smtClean="0">
                <a:solidFill>
                  <a:srgbClr val="000000"/>
                </a:solidFill>
              </a:rPr>
              <a:t>, that is </a:t>
            </a:r>
            <a:r>
              <a:rPr lang="en-US" dirty="0" smtClean="0">
                <a:solidFill>
                  <a:srgbClr val="0070C0"/>
                </a:solidFill>
              </a:rPr>
              <a:t>about 50 % more lines than SMI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</a:rPr>
              <a:t>reason</a:t>
            </a:r>
            <a:r>
              <a:rPr lang="en-US" dirty="0" smtClean="0">
                <a:solidFill>
                  <a:srgbClr val="000000"/>
                </a:solidFill>
              </a:rPr>
              <a:t> for changing from serial transfer to parallel transfer in case of the data lines is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presumably the fact, that in this case </a:t>
            </a:r>
            <a:r>
              <a:rPr lang="en-US" dirty="0" smtClean="0">
                <a:solidFill>
                  <a:srgbClr val="0070C0"/>
                </a:solidFill>
              </a:rPr>
              <a:t>AD/DA converting of data becomes superfluous</a:t>
            </a:r>
            <a:r>
              <a:rPr lang="en-US" dirty="0" smtClean="0">
                <a:solidFill>
                  <a:srgbClr val="000000"/>
                </a:solidFill>
              </a:rPr>
              <a:t> and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this results </a:t>
            </a:r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dirty="0" smtClean="0">
                <a:solidFill>
                  <a:srgbClr val="FF0000"/>
                </a:solidFill>
              </a:rPr>
              <a:t>reduced dissipation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13)</a:t>
            </a:r>
            <a:endParaRPr lang="en-US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96888" y="3124200"/>
            <a:ext cx="2236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SMI 2 </a:t>
            </a:r>
            <a:r>
              <a:rPr lang="en-US" dirty="0" smtClean="0">
                <a:solidFill>
                  <a:srgbClr val="000000"/>
                </a:solidFill>
              </a:rPr>
              <a:t>operates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3438525"/>
            <a:ext cx="7731925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the </a:t>
            </a:r>
            <a:r>
              <a:rPr lang="en-US" dirty="0" smtClean="0">
                <a:solidFill>
                  <a:srgbClr val="0070C0"/>
                </a:solidFill>
              </a:rPr>
              <a:t>Ivy Town-EX </a:t>
            </a:r>
            <a:r>
              <a:rPr lang="en-US" dirty="0" smtClean="0">
                <a:solidFill>
                  <a:srgbClr val="000000"/>
                </a:solidFill>
              </a:rPr>
              <a:t>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at a speed of </a:t>
            </a:r>
            <a:r>
              <a:rPr lang="en-US" dirty="0" smtClean="0">
                <a:solidFill>
                  <a:srgbClr val="0070C0"/>
                </a:solidFill>
              </a:rPr>
              <a:t>up to 2667 MT/s </a:t>
            </a:r>
            <a:r>
              <a:rPr lang="en-US" dirty="0" smtClean="0">
                <a:solidFill>
                  <a:srgbClr val="000000"/>
                </a:solidFill>
              </a:rPr>
              <a:t>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the </a:t>
            </a:r>
            <a:r>
              <a:rPr lang="en-US" dirty="0" err="1" smtClean="0">
                <a:solidFill>
                  <a:srgbClr val="0070C0"/>
                </a:solidFill>
              </a:rPr>
              <a:t>Haswell</a:t>
            </a:r>
            <a:r>
              <a:rPr lang="en-US" dirty="0" smtClean="0">
                <a:solidFill>
                  <a:srgbClr val="0070C0"/>
                </a:solidFill>
              </a:rPr>
              <a:t>-EX</a:t>
            </a:r>
            <a:r>
              <a:rPr lang="en-US" dirty="0" smtClean="0">
                <a:solidFill>
                  <a:srgbClr val="000000"/>
                </a:solidFill>
              </a:rPr>
              <a:t> 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at a speed of up to </a:t>
            </a:r>
            <a:r>
              <a:rPr lang="en-US" dirty="0" smtClean="0">
                <a:solidFill>
                  <a:srgbClr val="0070C0"/>
                </a:solidFill>
              </a:rPr>
              <a:t>3200 MT/s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369" y="608112"/>
            <a:ext cx="7768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a) </a:t>
            </a:r>
            <a:r>
              <a:rPr lang="en-US" b="1" dirty="0" smtClean="0">
                <a:solidFill>
                  <a:srgbClr val="2D2D8A"/>
                </a:solidFill>
              </a:rPr>
              <a:t>Redesigned, basically parallel MC-SMB </a:t>
            </a:r>
            <a:r>
              <a:rPr lang="en-US" b="1" dirty="0">
                <a:solidFill>
                  <a:srgbClr val="2D2D8A"/>
                </a:solidFill>
              </a:rPr>
              <a:t>interface, called SMI2 </a:t>
            </a:r>
            <a:r>
              <a:rPr lang="en-US" b="1" dirty="0" smtClean="0">
                <a:solidFill>
                  <a:srgbClr val="2D2D8A"/>
                </a:solidFill>
              </a:rPr>
              <a:t>interface -2</a:t>
            </a:r>
            <a:endParaRPr lang="en-US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0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623888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b) Enhanced DRAM </a:t>
            </a:r>
            <a:r>
              <a:rPr lang="en-US" b="1" dirty="0" smtClean="0">
                <a:solidFill>
                  <a:schemeClr val="accent6"/>
                </a:solidFill>
              </a:rPr>
              <a:t>interface</a:t>
            </a:r>
            <a:endParaRPr lang="en-US" b="1" dirty="0">
              <a:solidFill>
                <a:schemeClr val="accent6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32740" y="1549400"/>
            <a:ext cx="4156896" cy="3455170"/>
            <a:chOff x="1066800" y="1866900"/>
            <a:chExt cx="4497340" cy="3455170"/>
          </a:xfrm>
        </p:grpSpPr>
        <p:grpSp>
          <p:nvGrpSpPr>
            <p:cNvPr id="6" name="Group 5"/>
            <p:cNvGrpSpPr/>
            <p:nvPr/>
          </p:nvGrpSpPr>
          <p:grpSpPr>
            <a:xfrm>
              <a:off x="1066800" y="1866900"/>
              <a:ext cx="3924300" cy="3455170"/>
              <a:chOff x="469900" y="698500"/>
              <a:chExt cx="3924300" cy="3455170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10" name="Left-Right Arrow 9"/>
              <p:cNvSpPr/>
              <p:nvPr/>
            </p:nvSpPr>
            <p:spPr bwMode="auto">
              <a:xfrm>
                <a:off x="469900" y="3073400"/>
                <a:ext cx="1224000" cy="252000"/>
              </a:xfrm>
              <a:prstGeom prst="leftRightArrow">
                <a:avLst/>
              </a:prstGeom>
              <a:solidFill>
                <a:srgbClr val="FF5B5B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88020" y="2779713"/>
                <a:ext cx="11079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SMI2 data</a:t>
                </a:r>
                <a:endParaRPr lang="en-US" dirty="0"/>
              </a:p>
            </p:txBody>
          </p:sp>
          <p:sp>
            <p:nvSpPr>
              <p:cNvPr id="12" name="Up-Down Arrow 11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3" name="Up-Down Arrow 12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0701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2860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1750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3909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6" name="Right Arrow 25"/>
              <p:cNvSpPr/>
              <p:nvPr/>
            </p:nvSpPr>
            <p:spPr bwMode="auto">
              <a:xfrm>
                <a:off x="515938" y="3530479"/>
                <a:ext cx="1173162" cy="252000"/>
              </a:xfrm>
              <a:prstGeom prst="rightArrow">
                <a:avLst/>
              </a:prstGeom>
              <a:solidFill>
                <a:srgbClr val="FF5B5B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46100" y="3759200"/>
                <a:ext cx="10102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CMD</a:t>
                </a:r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571780" y="34290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DDR3/4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7132" y="1854200"/>
            <a:ext cx="3984865" cy="3163070"/>
            <a:chOff x="1143000" y="2159000"/>
            <a:chExt cx="4311221" cy="3163070"/>
          </a:xfrm>
        </p:grpSpPr>
        <p:grpSp>
          <p:nvGrpSpPr>
            <p:cNvPr id="29" name="Group 28"/>
            <p:cNvGrpSpPr/>
            <p:nvPr/>
          </p:nvGrpSpPr>
          <p:grpSpPr>
            <a:xfrm>
              <a:off x="1143000" y="2159000"/>
              <a:ext cx="3848100" cy="3163070"/>
              <a:chOff x="546100" y="990600"/>
              <a:chExt cx="3848100" cy="3163070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84200" y="2767013"/>
                <a:ext cx="8501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In</a:t>
                </a:r>
                <a:endParaRPr lang="en-US" dirty="0"/>
              </a:p>
            </p:txBody>
          </p:sp>
          <p:sp>
            <p:nvSpPr>
              <p:cNvPr id="34" name="Up-Down Arrow 33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5" name="Up-Down Arrow 34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46100" y="3759200"/>
                <a:ext cx="9975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Out</a:t>
                </a:r>
                <a:endParaRPr lang="en-US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61861" y="34036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sp>
        <p:nvSpPr>
          <p:cNvPr id="45" name="Right Arrow 44"/>
          <p:cNvSpPr/>
          <p:nvPr/>
        </p:nvSpPr>
        <p:spPr bwMode="auto">
          <a:xfrm>
            <a:off x="309253" y="3936879"/>
            <a:ext cx="1084355" cy="252000"/>
          </a:xfrm>
          <a:prstGeom prst="rightArrow">
            <a:avLst/>
          </a:prstGeom>
          <a:solidFill>
            <a:srgbClr val="FF5B5B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19526" y="1422400"/>
            <a:ext cx="21483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Boxboro-EX platform</a:t>
            </a:r>
            <a:endParaRPr lang="en-US" sz="13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6178826" y="1104900"/>
            <a:ext cx="19287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/>
              <a:t>Brickland</a:t>
            </a:r>
            <a:r>
              <a:rPr lang="en-US" sz="1300" b="1" dirty="0" smtClean="0"/>
              <a:t> platform</a:t>
            </a:r>
            <a:endParaRPr lang="en-US" sz="13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906153" y="5334000"/>
            <a:ext cx="351250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 smtClean="0"/>
              <a:t>Up to DDR3-1333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Up to 2 DIMMs per memory channel</a:t>
            </a:r>
            <a:endParaRPr lang="en-US" sz="1300" dirty="0"/>
          </a:p>
        </p:txBody>
      </p:sp>
      <p:sp>
        <p:nvSpPr>
          <p:cNvPr id="49" name="TextBox 48"/>
          <p:cNvSpPr txBox="1"/>
          <p:nvPr/>
        </p:nvSpPr>
        <p:spPr>
          <a:xfrm>
            <a:off x="5499100" y="5348188"/>
            <a:ext cx="3512500" cy="543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70C0"/>
                </a:solidFill>
              </a:rPr>
              <a:t>Up to DDR4-1866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70C0"/>
                </a:solidFill>
              </a:rPr>
              <a:t>Up to 3 DIMMs </a:t>
            </a:r>
            <a:r>
              <a:rPr lang="en-US" sz="1300" dirty="0" smtClean="0"/>
              <a:t>per memory channel</a:t>
            </a:r>
            <a:endParaRPr lang="en-US" sz="1300" dirty="0"/>
          </a:p>
        </p:txBody>
      </p:sp>
      <p:sp>
        <p:nvSpPr>
          <p:cNvPr id="50" name="Left Arrow 49"/>
          <p:cNvSpPr/>
          <p:nvPr/>
        </p:nvSpPr>
        <p:spPr bwMode="auto">
          <a:xfrm>
            <a:off x="283853" y="4407670"/>
            <a:ext cx="1084355" cy="252000"/>
          </a:xfrm>
          <a:prstGeom prst="leftArrow">
            <a:avLst/>
          </a:prstGeom>
          <a:solidFill>
            <a:srgbClr val="FF5B5B"/>
          </a:solidFill>
          <a:ln w="15875" cap="flat" cmpd="sng" algn="ctr">
            <a:solidFill>
              <a:srgbClr val="FF5B5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Right Arrow 50"/>
          <p:cNvSpPr/>
          <p:nvPr/>
        </p:nvSpPr>
        <p:spPr bwMode="auto">
          <a:xfrm>
            <a:off x="4156075" y="4233612"/>
            <a:ext cx="492125" cy="123258"/>
          </a:xfrm>
          <a:prstGeom prst="rightArrow">
            <a:avLst/>
          </a:prstGeom>
          <a:solidFill>
            <a:srgbClr val="FF5B5B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613" y="619125"/>
            <a:ext cx="6439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Operation modes of the SMBs in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hu-HU" dirty="0" smtClean="0"/>
              <a:t>[113]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2150" y="1241425"/>
            <a:ext cx="3168650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200" b="1" dirty="0" smtClean="0">
                <a:latin typeface="Verdana" pitchFamily="34" charset="0"/>
              </a:rPr>
              <a:t>Operation modes of the SMBs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51600" y="1935163"/>
            <a:ext cx="14847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latin typeface="Verdana" pitchFamily="34" charset="0"/>
              </a:rPr>
              <a:t>Lockstep mode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447693" y="1916113"/>
            <a:ext cx="2555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latin typeface="Verdana" pitchFamily="34" charset="0"/>
              </a:rPr>
              <a:t>Independent channel mode</a:t>
            </a:r>
          </a:p>
          <a:p>
            <a:pPr algn="ctr"/>
            <a:r>
              <a:rPr lang="en-US" altLang="en-US" sz="1200" b="1" dirty="0" smtClean="0">
                <a:latin typeface="Verdana" pitchFamily="34" charset="0"/>
              </a:rPr>
              <a:t>(aka Performance mode)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373313" y="18272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en-US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3336924" y="628652"/>
            <a:ext cx="295275" cy="218122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6680200" y="182721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en-US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591843" y="1571625"/>
            <a:ext cx="2123281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1613" y="2451100"/>
            <a:ext cx="4390230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In lockstep mode the same command is sent  </a:t>
            </a:r>
          </a:p>
          <a:p>
            <a:pPr>
              <a:spcAft>
                <a:spcPts val="400"/>
              </a:spcAft>
            </a:pPr>
            <a:r>
              <a:rPr lang="en-US" sz="1200" dirty="0"/>
              <a:t> </a:t>
            </a:r>
            <a:r>
              <a:rPr lang="en-US" sz="1200" dirty="0" smtClean="0"/>
              <a:t>    on both DRAM buses.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The read or write commands are issued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simultaneously to the referenced  DIMMs,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and the SMB interleaves the data on the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9163" y="2451100"/>
            <a:ext cx="41846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In the independent channel mode commands</a:t>
            </a:r>
          </a:p>
          <a:p>
            <a:pPr>
              <a:spcAft>
                <a:spcPts val="0"/>
              </a:spcAft>
            </a:pPr>
            <a:r>
              <a:rPr lang="en-US" sz="1200" dirty="0" smtClean="0"/>
              <a:t>     sent to both DRAM channels are independent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     from each other. </a:t>
            </a:r>
            <a:endParaRPr lang="en-US" sz="1200" dirty="0"/>
          </a:p>
          <a:p>
            <a:endParaRPr lang="en-US" sz="1200" dirty="0" smtClean="0"/>
          </a:p>
          <a:p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6078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212" y="623788"/>
            <a:ext cx="4129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DRAM speeds of the </a:t>
            </a:r>
            <a:r>
              <a:rPr lang="en-US" b="1" dirty="0" err="1" smtClean="0">
                <a:solidFill>
                  <a:srgbClr val="2D2D8A"/>
                </a:solidFill>
              </a:rPr>
              <a:t>Brickland</a:t>
            </a:r>
            <a:r>
              <a:rPr lang="en-US" b="1" dirty="0" smtClean="0">
                <a:solidFill>
                  <a:srgbClr val="2D2D8A"/>
                </a:solidFill>
              </a:rPr>
              <a:t> platform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16)</a:t>
            </a:r>
            <a:endParaRPr lang="en-US" altLang="en-US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87922"/>
              </p:ext>
            </p:extLst>
          </p:nvPr>
        </p:nvGraphicFramePr>
        <p:xfrm>
          <a:off x="317499" y="1422400"/>
          <a:ext cx="8609013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131"/>
                <a:gridCol w="3309736"/>
                <a:gridCol w="3281146"/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Feature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Haswell-EX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C102C104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C112/C114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DDR4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1866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DDR3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1333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74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Rectangle 11"/>
          <p:cNvSpPr>
            <a:spLocks noChangeArrowheads="1"/>
          </p:cNvSpPr>
          <p:nvPr/>
        </p:nvSpPr>
        <p:spPr bwMode="auto">
          <a:xfrm>
            <a:off x="323850" y="2209800"/>
            <a:ext cx="8629650" cy="1143000"/>
          </a:xfrm>
          <a:prstGeom prst="rect">
            <a:avLst/>
          </a:prstGeom>
          <a:solidFill>
            <a:srgbClr val="C0C0C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428625" y="5445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87325" y="619125"/>
            <a:ext cx="2687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1.2 The platform concept</a:t>
            </a: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323850" y="1030288"/>
            <a:ext cx="8960466" cy="68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notion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platform</a:t>
            </a:r>
            <a:r>
              <a:rPr lang="en-US" altLang="en-US" sz="1400" dirty="0">
                <a:latin typeface="Verdana" pitchFamily="34" charset="0"/>
              </a:rPr>
              <a:t> is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widely used in different segments of the IT industry </a:t>
            </a:r>
            <a:r>
              <a:rPr lang="en-US" altLang="en-US" sz="1400" dirty="0">
                <a:latin typeface="Verdana" pitchFamily="34" charset="0"/>
              </a:rPr>
              <a:t>e.g. by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  </a:t>
            </a:r>
            <a:r>
              <a:rPr lang="en-US" altLang="en-US" sz="1400" dirty="0">
                <a:latin typeface="Verdana" pitchFamily="34" charset="0"/>
              </a:rPr>
              <a:t>IC manufacturers, system providers or even by software suppliers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with different interpretations</a:t>
            </a:r>
            <a:r>
              <a:rPr lang="en-US" altLang="en-US" sz="1400" dirty="0" smtClean="0">
                <a:solidFill>
                  <a:srgbClr val="0033CC"/>
                </a:solidFill>
                <a:latin typeface="Verdana" pitchFamily="34" charset="0"/>
              </a:rPr>
              <a:t>.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Here we are focusing on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platform concept as used by system providers</a:t>
            </a:r>
            <a:r>
              <a:rPr lang="en-US" altLang="en-US" sz="1400" dirty="0">
                <a:latin typeface="Verdana" pitchFamily="34" charset="0"/>
              </a:rPr>
              <a:t>, like Intel or AMD.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323850" y="2249488"/>
            <a:ext cx="805739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platform</a:t>
            </a:r>
            <a:r>
              <a:rPr lang="en-US" altLang="en-US" sz="1400" dirty="0">
                <a:latin typeface="Verdana" pitchFamily="34" charset="0"/>
              </a:rPr>
              <a:t> consists of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main components of the system architecture</a:t>
            </a:r>
            <a:r>
              <a:rPr lang="en-US" altLang="en-US" sz="1400" dirty="0">
                <a:latin typeface="Verdana" pitchFamily="34" charset="0"/>
              </a:rPr>
              <a:t>, being typically</a:t>
            </a:r>
          </a:p>
        </p:txBody>
      </p:sp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323850" y="1919288"/>
            <a:ext cx="376410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The platform concept of system providers</a:t>
            </a:r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641350" y="224155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6089" name="Text Box 12"/>
          <p:cNvSpPr txBox="1">
            <a:spLocks noChangeArrowheads="1"/>
          </p:cNvSpPr>
          <p:nvPr/>
        </p:nvSpPr>
        <p:spPr bwMode="auto">
          <a:xfrm>
            <a:off x="323850" y="3468688"/>
            <a:ext cx="69294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323850" y="3697288"/>
            <a:ext cx="719107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designation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platform</a:t>
            </a:r>
            <a:r>
              <a:rPr lang="en-US" altLang="en-US" sz="1400" dirty="0">
                <a:latin typeface="Verdana" pitchFamily="34" charset="0"/>
              </a:rPr>
              <a:t> is often understood as the entire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system architecture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</p:txBody>
      </p:sp>
      <p:sp>
        <p:nvSpPr>
          <p:cNvPr id="46092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</a:t>
            </a:r>
            <a:r>
              <a:rPr lang="en-US" altLang="en-US" smtClean="0"/>
              <a:t>2</a:t>
            </a:r>
            <a:r>
              <a:rPr lang="hu-HU" altLang="en-US" smtClean="0"/>
              <a:t> </a:t>
            </a:r>
            <a:r>
              <a:rPr lang="en-US" altLang="en-US" smtClean="0"/>
              <a:t>The platform concept (1)</a:t>
            </a:r>
            <a:endParaRPr lang="hu-HU" altLang="en-US" smtClean="0"/>
          </a:p>
        </p:txBody>
      </p:sp>
      <p:sp>
        <p:nvSpPr>
          <p:cNvPr id="2" name="TextBox 1"/>
          <p:cNvSpPr txBox="1"/>
          <p:nvPr/>
        </p:nvSpPr>
        <p:spPr>
          <a:xfrm>
            <a:off x="661988" y="2501900"/>
            <a:ext cx="4846198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the </a:t>
            </a:r>
            <a:r>
              <a:rPr lang="en-US" altLang="en-US" dirty="0">
                <a:solidFill>
                  <a:srgbClr val="0070C0"/>
                </a:solidFill>
              </a:rPr>
              <a:t>processor or </a:t>
            </a:r>
            <a:r>
              <a:rPr lang="en-US" altLang="en-US" dirty="0" smtClean="0">
                <a:solidFill>
                  <a:srgbClr val="0070C0"/>
                </a:solidFill>
              </a:rPr>
              <a:t>processors </a:t>
            </a:r>
            <a:r>
              <a:rPr lang="en-US" altLang="en-US" dirty="0" smtClean="0"/>
              <a:t>(in multiprocessors)</a:t>
            </a:r>
            <a:endParaRPr lang="en-US" altLang="en-US" dirty="0"/>
          </a:p>
          <a:p>
            <a:pPr marL="285750" indent="-285750"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/>
              <a:t>the </a:t>
            </a:r>
            <a:r>
              <a:rPr lang="en-US" altLang="en-US" dirty="0"/>
              <a:t>related </a:t>
            </a:r>
            <a:r>
              <a:rPr lang="en-US" altLang="en-US" dirty="0">
                <a:solidFill>
                  <a:srgbClr val="0070C0"/>
                </a:solidFill>
              </a:rPr>
              <a:t>chipset </a:t>
            </a:r>
            <a:r>
              <a:rPr lang="en-US" altLang="en-US" dirty="0"/>
              <a:t>as well as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</a:rPr>
              <a:t>the interfaces </a:t>
            </a:r>
            <a:r>
              <a:rPr lang="en-US" altLang="en-US" dirty="0"/>
              <a:t>(buses) </a:t>
            </a:r>
            <a:r>
              <a:rPr lang="en-US" altLang="en-US" dirty="0" smtClean="0"/>
              <a:t>interconnecting </a:t>
            </a:r>
            <a:r>
              <a:rPr lang="en-US" altLang="en-US" dirty="0"/>
              <a:t>them</a:t>
            </a:r>
            <a:r>
              <a:rPr lang="en-US" alt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2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 animBg="1"/>
      <p:bldP spid="46085" grpId="0"/>
      <p:bldP spid="46086" grpId="0"/>
      <p:bldP spid="46087" grpId="0"/>
      <p:bldP spid="46089" grpId="0"/>
      <p:bldP spid="46090" grpId="0"/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9417" r="14138" b="5242"/>
          <a:stretch/>
        </p:blipFill>
        <p:spPr bwMode="auto">
          <a:xfrm>
            <a:off x="190500" y="1282699"/>
            <a:ext cx="8560693" cy="534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54414" y="5881852"/>
            <a:ext cx="3320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E7-8800 v3 /E7-4800 v3 family</a:t>
            </a:r>
          </a:p>
          <a:p>
            <a:r>
              <a:rPr lang="en-US" dirty="0" smtClean="0"/>
              <a:t> (18-Core), w/ QPI up to 9.6 GT/s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5588000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Haswell</a:t>
            </a:r>
            <a:r>
              <a:rPr lang="en-US" dirty="0" smtClean="0"/>
              <a:t>-EX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2088" y="619125"/>
            <a:ext cx="6070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for a </a:t>
            </a:r>
            <a:r>
              <a:rPr lang="en-US" b="1" dirty="0" err="1" smtClean="0">
                <a:solidFill>
                  <a:schemeClr val="accent6"/>
                </a:solidFill>
              </a:rPr>
              <a:t>Haswell</a:t>
            </a:r>
            <a:r>
              <a:rPr lang="en-US" b="1" dirty="0" smtClean="0">
                <a:solidFill>
                  <a:schemeClr val="accent6"/>
                </a:solidFill>
              </a:rPr>
              <a:t>-EX based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115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17)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35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3.3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Ivy Bridge-EX (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E7-4800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v2)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4S processor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063" y="940155"/>
            <a:ext cx="886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Intel developed a single processor to </a:t>
            </a:r>
            <a:r>
              <a:rPr lang="en-US" dirty="0" smtClean="0">
                <a:solidFill>
                  <a:srgbClr val="0070C0"/>
                </a:solidFill>
              </a:rPr>
              <a:t>cover all server market segments </a:t>
            </a:r>
            <a:r>
              <a:rPr lang="en-US" dirty="0" smtClean="0"/>
              <a:t>from 1S to 8S, called</a:t>
            </a:r>
          </a:p>
          <a:p>
            <a:pPr>
              <a:spcAft>
                <a:spcPts val="400"/>
              </a:spcAft>
            </a:pPr>
            <a:r>
              <a:rPr lang="en-US" dirty="0" smtClean="0"/>
              <a:t>      the </a:t>
            </a:r>
            <a:r>
              <a:rPr lang="en-US" dirty="0" err="1" smtClean="0">
                <a:solidFill>
                  <a:srgbClr val="FF0000"/>
                </a:solidFill>
              </a:rPr>
              <a:t>Ivytown</a:t>
            </a:r>
            <a:r>
              <a:rPr lang="en-US" dirty="0" smtClean="0"/>
              <a:t> processor.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364" y="621538"/>
            <a:ext cx="5965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3.3 The Ivy Bridge-EX (4800 v2) 4S processor line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6063" y="1503296"/>
            <a:ext cx="8772914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manufactured on the </a:t>
            </a:r>
            <a:r>
              <a:rPr lang="en-US" dirty="0" smtClean="0">
                <a:solidFill>
                  <a:srgbClr val="0070C0"/>
                </a:solidFill>
              </a:rPr>
              <a:t>22 nm </a:t>
            </a:r>
            <a:r>
              <a:rPr lang="en-US" dirty="0" smtClean="0"/>
              <a:t>technology, includes </a:t>
            </a:r>
            <a:r>
              <a:rPr lang="en-US" dirty="0" smtClean="0">
                <a:solidFill>
                  <a:srgbClr val="0070C0"/>
                </a:solidFill>
              </a:rPr>
              <a:t>up to 15 cores </a:t>
            </a:r>
            <a:r>
              <a:rPr lang="en-US" dirty="0" smtClean="0"/>
              <a:t>built up </a:t>
            </a:r>
            <a:r>
              <a:rPr lang="en-US" dirty="0" smtClean="0">
                <a:solidFill>
                  <a:srgbClr val="0070C0"/>
                </a:solidFill>
              </a:rPr>
              <a:t>on 4.31 billion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rgbClr val="0070C0"/>
                </a:solidFill>
              </a:rPr>
              <a:t>       transistors</a:t>
            </a:r>
            <a:r>
              <a:rPr lang="en-US" dirty="0" smtClean="0"/>
              <a:t> on a </a:t>
            </a:r>
            <a:r>
              <a:rPr lang="en-US" dirty="0" smtClean="0">
                <a:solidFill>
                  <a:srgbClr val="0070C0"/>
                </a:solidFill>
              </a:rPr>
              <a:t>die of 541 mm</a:t>
            </a:r>
            <a:r>
              <a:rPr lang="en-US" baseline="30000" dirty="0" smtClean="0">
                <a:solidFill>
                  <a:srgbClr val="0070C0"/>
                </a:solidFill>
              </a:rPr>
              <a:t>2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Ivytown</a:t>
            </a:r>
            <a:r>
              <a:rPr lang="en-US" dirty="0" smtClean="0"/>
              <a:t> processor versions have a </a:t>
            </a:r>
            <a:r>
              <a:rPr lang="en-US" dirty="0" smtClean="0">
                <a:solidFill>
                  <a:srgbClr val="0070C0"/>
                </a:solidFill>
              </a:rPr>
              <a:t>TDP of 40 to 150 W</a:t>
            </a:r>
            <a:r>
              <a:rPr lang="en-US" dirty="0" smtClean="0"/>
              <a:t> and operate at frequencies ranging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from </a:t>
            </a:r>
            <a:r>
              <a:rPr lang="en-US" dirty="0" smtClean="0">
                <a:solidFill>
                  <a:srgbClr val="0070C0"/>
                </a:solidFill>
              </a:rPr>
              <a:t>1.4 to 3.8 GHz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Ivytown</a:t>
            </a:r>
            <a:r>
              <a:rPr lang="en-US" dirty="0" smtClean="0"/>
              <a:t> processor was </a:t>
            </a:r>
            <a:r>
              <a:rPr lang="en-US" dirty="0" smtClean="0">
                <a:solidFill>
                  <a:srgbClr val="0070C0"/>
                </a:solidFill>
              </a:rPr>
              <a:t>launched</a:t>
            </a:r>
            <a:r>
              <a:rPr lang="en-US" dirty="0" smtClean="0"/>
              <a:t> along with the </a:t>
            </a:r>
            <a:r>
              <a:rPr lang="en-US" dirty="0" err="1" smtClean="0"/>
              <a:t>Romley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2S</a:t>
            </a:r>
            <a:r>
              <a:rPr lang="en-US" dirty="0" smtClean="0"/>
              <a:t> server platform in </a:t>
            </a:r>
            <a:r>
              <a:rPr lang="en-US" dirty="0" smtClean="0">
                <a:solidFill>
                  <a:srgbClr val="0070C0"/>
                </a:solidFill>
              </a:rPr>
              <a:t>9/2013</a:t>
            </a:r>
          </a:p>
          <a:p>
            <a:r>
              <a:rPr lang="en-US" dirty="0"/>
              <a:t> </a:t>
            </a:r>
            <a:r>
              <a:rPr lang="en-US" dirty="0" smtClean="0"/>
              <a:t>      followed by the </a:t>
            </a:r>
            <a:r>
              <a:rPr lang="en-US" dirty="0" err="1" smtClean="0"/>
              <a:t>Brickland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4S</a:t>
            </a:r>
            <a:r>
              <a:rPr lang="en-US" dirty="0" smtClean="0"/>
              <a:t> platform in </a:t>
            </a:r>
            <a:r>
              <a:rPr lang="en-US" dirty="0" smtClean="0">
                <a:solidFill>
                  <a:srgbClr val="0070C0"/>
                </a:solidFill>
              </a:rPr>
              <a:t>2/2014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8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89" y="1127342"/>
            <a:ext cx="5895975" cy="55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718" y="621226"/>
            <a:ext cx="8691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Server platforms and processor segments covered by the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 </a:t>
            </a:r>
            <a:r>
              <a:rPr lang="en-US" dirty="0" smtClean="0"/>
              <a:t>[</a:t>
            </a:r>
            <a:r>
              <a:rPr lang="hu-HU" dirty="0" smtClean="0"/>
              <a:t>117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7195233" y="6206558"/>
            <a:ext cx="1623090" cy="528034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729" y="1816274"/>
            <a:ext cx="2080891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0070C0"/>
                </a:solidFill>
              </a:rPr>
              <a:t>Entry level</a:t>
            </a:r>
          </a:p>
          <a:p>
            <a:r>
              <a:rPr lang="en-US" dirty="0" smtClean="0"/>
              <a:t>E5 2400 1, 2 sockets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343" y="3371586"/>
            <a:ext cx="2322944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0070C0"/>
                </a:solidFill>
              </a:rPr>
              <a:t>Performance level</a:t>
            </a:r>
          </a:p>
          <a:p>
            <a:r>
              <a:rPr lang="en-US" dirty="0" smtClean="0"/>
              <a:t>E5 2600 1, 2. 4 sockets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343" y="5463428"/>
            <a:ext cx="2922467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0070C0"/>
                </a:solidFill>
              </a:rPr>
              <a:t>High-performance level</a:t>
            </a:r>
          </a:p>
          <a:p>
            <a:r>
              <a:rPr lang="en-US" dirty="0" smtClean="0"/>
              <a:t>E7 4800/8800  2, 4, 8 sockets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6492" y="1159842"/>
            <a:ext cx="2049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E5 platform: </a:t>
            </a:r>
            <a:r>
              <a:rPr lang="en-US" dirty="0" err="1" smtClean="0">
                <a:solidFill>
                  <a:srgbClr val="FF0000"/>
                </a:solidFill>
              </a:rPr>
              <a:t>Romley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580" y="4669210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E7 platform: </a:t>
            </a:r>
            <a:r>
              <a:rPr lang="en-US" dirty="0" err="1" smtClean="0">
                <a:solidFill>
                  <a:srgbClr val="FF0000"/>
                </a:solidFill>
              </a:rPr>
              <a:t>Brickland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3" y="955865"/>
            <a:ext cx="8693239" cy="576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364" y="617987"/>
            <a:ext cx="6793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E5, E7 platform alternatives built up of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processors </a:t>
            </a:r>
            <a:r>
              <a:rPr lang="en-US" dirty="0" smtClean="0"/>
              <a:t>[</a:t>
            </a:r>
            <a:r>
              <a:rPr lang="hu-HU" dirty="0" smtClean="0"/>
              <a:t>117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8839" y="6479838"/>
            <a:ext cx="1365161" cy="315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(3)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197364" y="980917"/>
            <a:ext cx="5577135" cy="50968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Romley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 Entry and Performance level platform alternatives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49556" y="3137477"/>
            <a:ext cx="5577135" cy="50968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Brickland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 High performance platform alternatives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164921" y="1361358"/>
            <a:ext cx="0" cy="22944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051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t="9758" r="20800" b="5920"/>
          <a:stretch/>
        </p:blipFill>
        <p:spPr bwMode="auto">
          <a:xfrm>
            <a:off x="3315980" y="1603328"/>
            <a:ext cx="5783016" cy="454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957" y="626302"/>
            <a:ext cx="5333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Block diagram of the 15-core Ivy Town processor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544" y="1609834"/>
            <a:ext cx="3706464" cy="3808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PCU:    Power Control Unit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TAP:    Test Access Port</a:t>
            </a:r>
          </a:p>
          <a:p>
            <a:r>
              <a:rPr lang="en-US" dirty="0" smtClean="0"/>
              <a:t>FUSE:  Fuse block, to configure the die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         i.e. to have various core and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           cache sizes as well as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         different frequency and TDP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    levels</a:t>
            </a:r>
          </a:p>
          <a:p>
            <a:r>
              <a:rPr lang="en-US" dirty="0" smtClean="0"/>
              <a:t>DRNG: Digital Random Number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      Generator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IIO:     Integrated I/O block</a:t>
            </a:r>
          </a:p>
          <a:p>
            <a:r>
              <a:rPr lang="en-US" dirty="0" smtClean="0"/>
              <a:t>HA:      Home Agent providing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      memory coherency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MC:      Memory Controller</a:t>
            </a:r>
          </a:p>
          <a:p>
            <a:r>
              <a:rPr lang="en-US" dirty="0" smtClean="0"/>
              <a:t>VMSE:  Voltage-Mode Single-Ended</a:t>
            </a:r>
          </a:p>
          <a:p>
            <a:r>
              <a:rPr lang="en-US" dirty="0" smtClean="0"/>
              <a:t>              Interface (actually the</a:t>
            </a:r>
          </a:p>
          <a:p>
            <a:r>
              <a:rPr lang="en-US" dirty="0"/>
              <a:t> </a:t>
            </a:r>
            <a:r>
              <a:rPr lang="en-US" dirty="0" smtClean="0"/>
              <a:t>             SMB)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656" y="927277"/>
            <a:ext cx="9140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processor consists of </a:t>
            </a:r>
            <a:r>
              <a:rPr lang="en-US" dirty="0" smtClean="0">
                <a:solidFill>
                  <a:srgbClr val="0070C0"/>
                </a:solidFill>
              </a:rPr>
              <a:t>3 slices</a:t>
            </a:r>
            <a:r>
              <a:rPr lang="en-US" dirty="0" smtClean="0"/>
              <a:t>, each with </a:t>
            </a:r>
            <a:r>
              <a:rPr lang="en-US" dirty="0" smtClean="0">
                <a:solidFill>
                  <a:srgbClr val="0070C0"/>
                </a:solidFill>
              </a:rPr>
              <a:t>5 cores </a:t>
            </a:r>
            <a:r>
              <a:rPr lang="en-US" dirty="0" smtClean="0"/>
              <a:t>and associated </a:t>
            </a:r>
            <a:r>
              <a:rPr lang="en-US" dirty="0" smtClean="0">
                <a:solidFill>
                  <a:srgbClr val="0070C0"/>
                </a:solidFill>
              </a:rPr>
              <a:t>LLC segments</a:t>
            </a:r>
            <a:r>
              <a:rPr lang="en-US" dirty="0" smtClean="0"/>
              <a:t>, as seen below.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70090" y="6426558"/>
            <a:ext cx="5197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Figure: Block diagram of the Ivy Town processor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1314450"/>
            <a:ext cx="29813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010" y="621538"/>
            <a:ext cx="7601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the ring interconnect bus used for dual slices (10 cores)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25]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114550"/>
            <a:ext cx="90773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010" y="621538"/>
            <a:ext cx="7524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the ring interconnect bus used for three slices (15 cores)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25]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579" y="940154"/>
            <a:ext cx="707411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There are </a:t>
            </a:r>
            <a:r>
              <a:rPr lang="en-US" dirty="0" smtClean="0">
                <a:solidFill>
                  <a:srgbClr val="0070C0"/>
                </a:solidFill>
              </a:rPr>
              <a:t>3 virtual rings</a:t>
            </a:r>
            <a:r>
              <a:rPr lang="en-US" dirty="0" smtClean="0"/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Multiplexers </a:t>
            </a:r>
            <a:r>
              <a:rPr lang="en-US" dirty="0" smtClean="0">
                <a:solidFill>
                  <a:srgbClr val="0070C0"/>
                </a:solidFill>
              </a:rPr>
              <a:t>(MUXs) dynamically interconnect the rings</a:t>
            </a:r>
            <a:r>
              <a:rPr lang="en-US" dirty="0" smtClean="0"/>
              <a:t>, as shown below.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8900" y="1689100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Clockwise outer 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03900" y="1701800"/>
            <a:ext cx="2784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Counter-clockwise outer 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374884"/>
            <a:ext cx="89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Three-slice ring interconnect with three virtual rings interconnected by multiplexers [125]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8906" y="621538"/>
            <a:ext cx="6114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Implementing lower core variants through chopping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800" y="672579"/>
            <a:ext cx="9093200" cy="6079916"/>
            <a:chOff x="50800" y="672579"/>
            <a:chExt cx="9093200" cy="607991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46"/>
            <a:stretch/>
          </p:blipFill>
          <p:spPr bwMode="auto">
            <a:xfrm>
              <a:off x="50800" y="901179"/>
              <a:ext cx="9015413" cy="585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8464549" y="901179"/>
              <a:ext cx="679451" cy="432321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8" b="92829"/>
            <a:stretch/>
          </p:blipFill>
          <p:spPr bwMode="auto">
            <a:xfrm>
              <a:off x="8140700" y="672579"/>
              <a:ext cx="952499" cy="4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3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22356" r="21633" b="43992"/>
          <a:stretch/>
        </p:blipFill>
        <p:spPr bwMode="auto">
          <a:xfrm>
            <a:off x="168790" y="1516700"/>
            <a:ext cx="8769156" cy="314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58734" r="20296" b="18034"/>
          <a:stretch/>
        </p:blipFill>
        <p:spPr bwMode="auto">
          <a:xfrm>
            <a:off x="2121685" y="4805446"/>
            <a:ext cx="5721566" cy="124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010" y="618184"/>
            <a:ext cx="8052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Lower core alternatives of the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 achieved by chopping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40079" y="1183427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15 cores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24427" y="1194158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 cores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35832" y="1181279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 cores</a:t>
            </a:r>
            <a:endParaRPr lang="en-US" sz="1200" b="1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40"/>
          <p:cNvSpPr>
            <a:spLocks noChangeArrowheads="1"/>
          </p:cNvSpPr>
          <p:nvPr/>
        </p:nvSpPr>
        <p:spPr bwMode="auto">
          <a:xfrm>
            <a:off x="2798763" y="1366136"/>
            <a:ext cx="1498600" cy="6032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Core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2 (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2C</a:t>
            </a: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5" name="Téglalap 46"/>
          <p:cNvSpPr/>
          <p:nvPr/>
        </p:nvSpPr>
        <p:spPr>
          <a:xfrm>
            <a:off x="3752850" y="2725036"/>
            <a:ext cx="1501775" cy="601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E</a:t>
            </a: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5000 MCH</a:t>
            </a:r>
            <a:endParaRPr lang="en-US" altLang="en-US" sz="1000" smtClean="0">
              <a:solidFill>
                <a:schemeClr val="bg1"/>
              </a:solidFill>
              <a:latin typeface="Verdana" pitchFamily="34" charset="0"/>
            </a:endParaRPr>
          </a:p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(Enhanced)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" name="Egyenes összekötő 47"/>
          <p:cNvCxnSpPr>
            <a:cxnSpLocks noChangeShapeType="1"/>
          </p:cNvCxnSpPr>
          <p:nvPr/>
        </p:nvCxnSpPr>
        <p:spPr bwMode="auto">
          <a:xfrm flipH="1" flipV="1">
            <a:off x="4125913" y="2313874"/>
            <a:ext cx="1587" cy="4111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Egyenes összekötő 48"/>
          <p:cNvCxnSpPr>
            <a:stCxn id="8" idx="0"/>
            <a:endCxn id="5" idx="2"/>
          </p:cNvCxnSpPr>
          <p:nvPr/>
        </p:nvCxnSpPr>
        <p:spPr>
          <a:xfrm rot="5400000" flipH="1" flipV="1">
            <a:off x="4279106" y="3552918"/>
            <a:ext cx="4524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69"/>
          <p:cNvSpPr/>
          <p:nvPr/>
        </p:nvSpPr>
        <p:spPr>
          <a:xfrm>
            <a:off x="3752850" y="3779136"/>
            <a:ext cx="1501775" cy="60483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631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x</a:t>
            </a: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ESB/</a:t>
            </a:r>
            <a:b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632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x</a:t>
            </a: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ESB IOH</a:t>
            </a:r>
          </a:p>
        </p:txBody>
      </p:sp>
      <p:sp>
        <p:nvSpPr>
          <p:cNvPr id="9" name="Szövegdoboz 70"/>
          <p:cNvSpPr txBox="1">
            <a:spLocks noChangeArrowheads="1"/>
          </p:cNvSpPr>
          <p:nvPr/>
        </p:nvSpPr>
        <p:spPr bwMode="auto">
          <a:xfrm>
            <a:off x="4271963" y="2371024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10" name="Téglalap 49"/>
          <p:cNvSpPr>
            <a:spLocks noChangeArrowheads="1"/>
          </p:cNvSpPr>
          <p:nvPr/>
        </p:nvSpPr>
        <p:spPr bwMode="auto">
          <a:xfrm>
            <a:off x="4673600" y="1366136"/>
            <a:ext cx="1498600" cy="6032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Core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2 (2C)</a:t>
            </a:r>
          </a:p>
        </p:txBody>
      </p:sp>
      <p:cxnSp>
        <p:nvCxnSpPr>
          <p:cNvPr id="11" name="Egyenes összekötő 61"/>
          <p:cNvCxnSpPr>
            <a:cxnSpLocks noChangeShapeType="1"/>
          </p:cNvCxnSpPr>
          <p:nvPr/>
        </p:nvCxnSpPr>
        <p:spPr bwMode="auto">
          <a:xfrm flipV="1">
            <a:off x="5360988" y="1969386"/>
            <a:ext cx="0" cy="344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Egyenes összekötő 62"/>
          <p:cNvCxnSpPr>
            <a:cxnSpLocks noChangeShapeType="1"/>
          </p:cNvCxnSpPr>
          <p:nvPr/>
        </p:nvCxnSpPr>
        <p:spPr bwMode="auto">
          <a:xfrm flipV="1">
            <a:off x="3548063" y="1956686"/>
            <a:ext cx="1587" cy="344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Egyenes összekötő 77"/>
          <p:cNvCxnSpPr>
            <a:cxnSpLocks noChangeShapeType="1"/>
          </p:cNvCxnSpPr>
          <p:nvPr/>
        </p:nvCxnSpPr>
        <p:spPr bwMode="auto">
          <a:xfrm flipH="1">
            <a:off x="3548063" y="2313874"/>
            <a:ext cx="5667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Egyenes összekötő 23"/>
          <p:cNvCxnSpPr>
            <a:cxnSpLocks noChangeShapeType="1"/>
          </p:cNvCxnSpPr>
          <p:nvPr/>
        </p:nvCxnSpPr>
        <p:spPr bwMode="auto">
          <a:xfrm flipH="1">
            <a:off x="5264150" y="2939349"/>
            <a:ext cx="830263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Egyenes összekötő 24"/>
          <p:cNvCxnSpPr>
            <a:cxnSpLocks noChangeShapeType="1"/>
          </p:cNvCxnSpPr>
          <p:nvPr/>
        </p:nvCxnSpPr>
        <p:spPr bwMode="auto">
          <a:xfrm flipH="1" flipV="1">
            <a:off x="5487988" y="2337686"/>
            <a:ext cx="60325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Egyenes összekötő 25"/>
          <p:cNvCxnSpPr>
            <a:cxnSpLocks noChangeShapeType="1"/>
          </p:cNvCxnSpPr>
          <p:nvPr/>
        </p:nvCxnSpPr>
        <p:spPr bwMode="auto">
          <a:xfrm flipH="1">
            <a:off x="5254625" y="2775836"/>
            <a:ext cx="2238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Egyenes összekötő 26"/>
          <p:cNvCxnSpPr>
            <a:cxnSpLocks noChangeShapeType="1"/>
          </p:cNvCxnSpPr>
          <p:nvPr/>
        </p:nvCxnSpPr>
        <p:spPr bwMode="auto">
          <a:xfrm flipH="1">
            <a:off x="5264150" y="3113974"/>
            <a:ext cx="823913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églalap 27"/>
          <p:cNvSpPr>
            <a:spLocks noChangeArrowheads="1"/>
          </p:cNvSpPr>
          <p:nvPr/>
        </p:nvSpPr>
        <p:spPr bwMode="auto">
          <a:xfrm flipV="1">
            <a:off x="5765800" y="2596449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Téglalap 28"/>
          <p:cNvSpPr>
            <a:spLocks noChangeArrowheads="1"/>
          </p:cNvSpPr>
          <p:nvPr/>
        </p:nvSpPr>
        <p:spPr bwMode="auto">
          <a:xfrm flipV="1">
            <a:off x="5605463" y="2596449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" name="Téglalap 29"/>
          <p:cNvSpPr>
            <a:spLocks noChangeArrowheads="1"/>
          </p:cNvSpPr>
          <p:nvPr/>
        </p:nvSpPr>
        <p:spPr bwMode="auto">
          <a:xfrm flipV="1">
            <a:off x="5768975" y="2131311"/>
            <a:ext cx="88900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" name="Téglalap 30"/>
          <p:cNvSpPr>
            <a:spLocks noChangeArrowheads="1"/>
          </p:cNvSpPr>
          <p:nvPr/>
        </p:nvSpPr>
        <p:spPr bwMode="auto">
          <a:xfrm flipV="1">
            <a:off x="5608638" y="2131311"/>
            <a:ext cx="90487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2" name="Egyenes összekötő 31"/>
          <p:cNvCxnSpPr>
            <a:cxnSpLocks noChangeShapeType="1"/>
          </p:cNvCxnSpPr>
          <p:nvPr/>
        </p:nvCxnSpPr>
        <p:spPr bwMode="auto">
          <a:xfrm flipH="1" flipV="1">
            <a:off x="5491163" y="3748974"/>
            <a:ext cx="604837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églalap 32"/>
          <p:cNvSpPr>
            <a:spLocks noChangeArrowheads="1"/>
          </p:cNvSpPr>
          <p:nvPr/>
        </p:nvSpPr>
        <p:spPr bwMode="auto">
          <a:xfrm flipV="1">
            <a:off x="5765800" y="3539424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4" name="Téglalap 33"/>
          <p:cNvSpPr>
            <a:spLocks noChangeArrowheads="1"/>
          </p:cNvSpPr>
          <p:nvPr/>
        </p:nvSpPr>
        <p:spPr bwMode="auto">
          <a:xfrm flipV="1">
            <a:off x="5605463" y="3539424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5" name="Egyenes összekötő 34"/>
          <p:cNvCxnSpPr>
            <a:cxnSpLocks noChangeShapeType="1"/>
          </p:cNvCxnSpPr>
          <p:nvPr/>
        </p:nvCxnSpPr>
        <p:spPr bwMode="auto">
          <a:xfrm flipH="1" flipV="1">
            <a:off x="5484813" y="3280661"/>
            <a:ext cx="1587" cy="466725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gyenes összekötő 35"/>
          <p:cNvCxnSpPr>
            <a:cxnSpLocks noChangeShapeType="1"/>
          </p:cNvCxnSpPr>
          <p:nvPr/>
        </p:nvCxnSpPr>
        <p:spPr bwMode="auto">
          <a:xfrm flipH="1">
            <a:off x="5262563" y="3267961"/>
            <a:ext cx="223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Egyenes összekötő 36"/>
          <p:cNvCxnSpPr>
            <a:cxnSpLocks noChangeShapeType="1"/>
          </p:cNvCxnSpPr>
          <p:nvPr/>
        </p:nvCxnSpPr>
        <p:spPr bwMode="auto">
          <a:xfrm flipV="1">
            <a:off x="5483225" y="2323399"/>
            <a:ext cx="0" cy="4524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37"/>
          <p:cNvSpPr>
            <a:spLocks noChangeArrowheads="1"/>
          </p:cNvSpPr>
          <p:nvPr/>
        </p:nvSpPr>
        <p:spPr bwMode="auto">
          <a:xfrm flipV="1">
            <a:off x="5926138" y="2599624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" name="Téglalap 38"/>
          <p:cNvSpPr>
            <a:spLocks noChangeArrowheads="1"/>
          </p:cNvSpPr>
          <p:nvPr/>
        </p:nvSpPr>
        <p:spPr bwMode="auto">
          <a:xfrm flipV="1">
            <a:off x="5927725" y="2131311"/>
            <a:ext cx="88900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39"/>
          <p:cNvSpPr>
            <a:spLocks noChangeArrowheads="1"/>
          </p:cNvSpPr>
          <p:nvPr/>
        </p:nvSpPr>
        <p:spPr bwMode="auto">
          <a:xfrm flipV="1">
            <a:off x="5926138" y="3541011"/>
            <a:ext cx="87312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" name="Téglalap 41"/>
          <p:cNvSpPr>
            <a:spLocks noChangeArrowheads="1"/>
          </p:cNvSpPr>
          <p:nvPr/>
        </p:nvSpPr>
        <p:spPr bwMode="auto">
          <a:xfrm flipV="1">
            <a:off x="5765800" y="3075874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2" name="Téglalap 42"/>
          <p:cNvSpPr>
            <a:spLocks noChangeArrowheads="1"/>
          </p:cNvSpPr>
          <p:nvPr/>
        </p:nvSpPr>
        <p:spPr bwMode="auto">
          <a:xfrm flipV="1">
            <a:off x="5605463" y="3075874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43"/>
          <p:cNvSpPr>
            <a:spLocks noChangeArrowheads="1"/>
          </p:cNvSpPr>
          <p:nvPr/>
        </p:nvSpPr>
        <p:spPr bwMode="auto">
          <a:xfrm flipV="1">
            <a:off x="5926138" y="3079049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4" name="Téglalap 37"/>
          <p:cNvSpPr>
            <a:spLocks noChangeArrowheads="1"/>
          </p:cNvSpPr>
          <p:nvPr/>
        </p:nvSpPr>
        <p:spPr bwMode="auto">
          <a:xfrm flipV="1">
            <a:off x="6084888" y="2599624"/>
            <a:ext cx="87312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5" name="Téglalap 38"/>
          <p:cNvSpPr>
            <a:spLocks noChangeArrowheads="1"/>
          </p:cNvSpPr>
          <p:nvPr/>
        </p:nvSpPr>
        <p:spPr bwMode="auto">
          <a:xfrm flipV="1">
            <a:off x="6086475" y="2132899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6" name="Téglalap 39"/>
          <p:cNvSpPr>
            <a:spLocks noChangeArrowheads="1"/>
          </p:cNvSpPr>
          <p:nvPr/>
        </p:nvSpPr>
        <p:spPr bwMode="auto">
          <a:xfrm flipV="1">
            <a:off x="6084888" y="3542599"/>
            <a:ext cx="87312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7" name="Téglalap 43"/>
          <p:cNvSpPr>
            <a:spLocks noChangeArrowheads="1"/>
          </p:cNvSpPr>
          <p:nvPr/>
        </p:nvSpPr>
        <p:spPr bwMode="auto">
          <a:xfrm flipV="1">
            <a:off x="6084888" y="3080636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38" name="Egyenes összekötő 47"/>
          <p:cNvCxnSpPr>
            <a:cxnSpLocks noChangeShapeType="1"/>
          </p:cNvCxnSpPr>
          <p:nvPr/>
        </p:nvCxnSpPr>
        <p:spPr bwMode="auto">
          <a:xfrm flipV="1">
            <a:off x="4870450" y="2313874"/>
            <a:ext cx="0" cy="4000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Line 84"/>
          <p:cNvSpPr>
            <a:spLocks noChangeShapeType="1"/>
          </p:cNvSpPr>
          <p:nvPr/>
        </p:nvSpPr>
        <p:spPr bwMode="auto">
          <a:xfrm>
            <a:off x="4883150" y="2313874"/>
            <a:ext cx="4778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85"/>
          <p:cNvSpPr txBox="1">
            <a:spLocks noChangeArrowheads="1"/>
          </p:cNvSpPr>
          <p:nvPr/>
        </p:nvSpPr>
        <p:spPr bwMode="auto">
          <a:xfrm>
            <a:off x="5408613" y="4085524"/>
            <a:ext cx="1011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FBDIMM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w/DDR2-533</a:t>
            </a:r>
          </a:p>
        </p:txBody>
      </p:sp>
      <p:sp>
        <p:nvSpPr>
          <p:cNvPr id="41" name="Oval 86"/>
          <p:cNvSpPr>
            <a:spLocks noChangeArrowheads="1"/>
          </p:cNvSpPr>
          <p:nvPr/>
        </p:nvSpPr>
        <p:spPr bwMode="auto">
          <a:xfrm>
            <a:off x="3197225" y="2007486"/>
            <a:ext cx="2403475" cy="7302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2" name="Text Box 87"/>
          <p:cNvSpPr txBox="1">
            <a:spLocks noChangeArrowheads="1"/>
          </p:cNvSpPr>
          <p:nvPr/>
        </p:nvSpPr>
        <p:spPr bwMode="auto">
          <a:xfrm>
            <a:off x="4494213" y="3442586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43" name="Oval 88"/>
          <p:cNvSpPr>
            <a:spLocks noChangeArrowheads="1"/>
          </p:cNvSpPr>
          <p:nvPr/>
        </p:nvSpPr>
        <p:spPr bwMode="auto">
          <a:xfrm>
            <a:off x="4379913" y="3193349"/>
            <a:ext cx="541337" cy="70008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4" name="Text Box 89"/>
          <p:cNvSpPr txBox="1">
            <a:spLocks noChangeArrowheads="1"/>
          </p:cNvSpPr>
          <p:nvPr/>
        </p:nvSpPr>
        <p:spPr bwMode="auto">
          <a:xfrm>
            <a:off x="3976688" y="2085274"/>
            <a:ext cx="10572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1333/1067 MT/s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7364" y="618182"/>
            <a:ext cx="5371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1: A simple traditional DC server platform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6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5322351" y="2713924"/>
            <a:ext cx="117475" cy="64008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8384" r="25000" b="6077"/>
          <a:stretch/>
        </p:blipFill>
        <p:spPr bwMode="auto">
          <a:xfrm>
            <a:off x="1073601" y="1068952"/>
            <a:ext cx="6982846" cy="55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088" y="612775"/>
            <a:ext cx="7603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TDP vs. core frequency in different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 alternatives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349500" y="2247900"/>
            <a:ext cx="5039006" cy="238760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4869004" y="2832100"/>
            <a:ext cx="2519502" cy="114300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3.4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Haswell-EX (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E7-4800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) 4S processor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Haswell</a:t>
            </a:r>
            <a:r>
              <a:rPr lang="en-US" dirty="0" smtClean="0"/>
              <a:t>-EX (E7-4800 v3) 4S processor line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847" y="625475"/>
            <a:ext cx="5474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schemeClr val="accent6"/>
                </a:solidFill>
              </a:rPr>
              <a:t>3.4 </a:t>
            </a:r>
            <a:r>
              <a:rPr lang="en-US" altLang="en-US" b="1" dirty="0">
                <a:solidFill>
                  <a:schemeClr val="accent6"/>
                </a:solidFill>
              </a:rPr>
              <a:t>The Haswell-EX (E7-4800 v3) 4S </a:t>
            </a:r>
            <a:r>
              <a:rPr lang="en-US" altLang="en-US" b="1" dirty="0" smtClean="0">
                <a:solidFill>
                  <a:schemeClr val="accent6"/>
                </a:solidFill>
              </a:rPr>
              <a:t>processor line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939800"/>
            <a:ext cx="580325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Launched in </a:t>
            </a:r>
            <a:r>
              <a:rPr lang="en-US" dirty="0" smtClean="0">
                <a:solidFill>
                  <a:srgbClr val="0070C0"/>
                </a:solidFill>
              </a:rPr>
              <a:t>5/2015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22 nm, </a:t>
            </a:r>
            <a:r>
              <a:rPr lang="nb-NO" dirty="0">
                <a:solidFill>
                  <a:srgbClr val="0070C0"/>
                </a:solidFill>
              </a:rPr>
              <a:t>5.7 billion transistors, 662 </a:t>
            </a:r>
            <a:r>
              <a:rPr lang="nb-NO" dirty="0" smtClean="0">
                <a:solidFill>
                  <a:srgbClr val="0070C0"/>
                </a:solidFill>
              </a:rPr>
              <a:t>mm </a:t>
            </a:r>
            <a:r>
              <a:rPr lang="nb-NO" dirty="0" smtClean="0"/>
              <a:t>(for 14 to 18 cores)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810" y="1446842"/>
            <a:ext cx="515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Number of cores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616" y="1729567"/>
            <a:ext cx="5104356" cy="5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18 cores for 8S </a:t>
            </a:r>
            <a:r>
              <a:rPr lang="en-US" dirty="0" smtClean="0">
                <a:solidFill>
                  <a:srgbClr val="0070C0"/>
                </a:solidFill>
              </a:rPr>
              <a:t>processors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14 </a:t>
            </a:r>
            <a:r>
              <a:rPr lang="en-US" dirty="0">
                <a:solidFill>
                  <a:srgbClr val="0070C0"/>
                </a:solidFill>
              </a:rPr>
              <a:t>cores for 4S ones </a:t>
            </a:r>
            <a:r>
              <a:rPr lang="en-US" dirty="0"/>
              <a:t>(in 08/2015) instead </a:t>
            </a:r>
            <a:r>
              <a:rPr lang="en-US" dirty="0" smtClean="0"/>
              <a:t>18 </a:t>
            </a:r>
            <a:r>
              <a:rPr lang="en-US" dirty="0"/>
              <a:t>cores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cor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2" r="47015"/>
          <a:stretch/>
        </p:blipFill>
        <p:spPr bwMode="auto">
          <a:xfrm>
            <a:off x="88658" y="1152359"/>
            <a:ext cx="5600942" cy="507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432" y="618618"/>
            <a:ext cx="7338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Basic layout of an 18 core </a:t>
            </a:r>
            <a:r>
              <a:rPr lang="en-US" b="1" dirty="0">
                <a:solidFill>
                  <a:schemeClr val="accent6"/>
                </a:solidFill>
              </a:rPr>
              <a:t>8S Haswell-EX v3 (</a:t>
            </a:r>
            <a:r>
              <a:rPr lang="en-US" b="1" dirty="0" smtClean="0">
                <a:solidFill>
                  <a:schemeClr val="accent6"/>
                </a:solidFill>
              </a:rPr>
              <a:t>E7-8800) processor </a:t>
            </a:r>
            <a:r>
              <a:rPr lang="en-US" dirty="0" smtClean="0"/>
              <a:t>[</a:t>
            </a:r>
            <a:r>
              <a:rPr lang="hu-HU" dirty="0" smtClean="0"/>
              <a:t>118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Haswell</a:t>
            </a:r>
            <a:r>
              <a:rPr lang="en-US" dirty="0" smtClean="0"/>
              <a:t>-EX (E7-4800 v3) 4S processor line </a:t>
            </a:r>
            <a:r>
              <a:rPr lang="hu-HU" dirty="0" smtClean="0"/>
              <a:t>(2)</a:t>
            </a:r>
            <a:endParaRPr lang="en-US" dirty="0"/>
          </a:p>
        </p:txBody>
      </p:sp>
      <p:pic>
        <p:nvPicPr>
          <p:cNvPr id="6" name="Picture 2" descr="cor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3" t="17243" r="1314" b="48871"/>
          <a:stretch/>
        </p:blipFill>
        <p:spPr bwMode="auto">
          <a:xfrm>
            <a:off x="5791200" y="2680417"/>
            <a:ext cx="3148013" cy="126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8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841878"/>
              </p:ext>
            </p:extLst>
          </p:nvPr>
        </p:nvGraphicFramePr>
        <p:xfrm>
          <a:off x="482601" y="1327758"/>
          <a:ext cx="8126412" cy="5201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3124200"/>
                <a:gridCol w="3097213"/>
              </a:tblGrid>
              <a:tr h="50056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Feature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Bridge-EX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Haswell-EX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0751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Cores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36957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LLC size (L3)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QPI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8.0 GT/s in both dir.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(16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9.6 GT/s in both dir.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(19.2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106720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C102/C104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C112/C114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 2)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292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VMSE speed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2667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3200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101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DDR4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1866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DDR3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1333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33132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TSX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Supported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90499" y="627390"/>
            <a:ext cx="9091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Contrasting </a:t>
            </a:r>
            <a:r>
              <a:rPr lang="en-US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b="1" dirty="0">
                <a:solidFill>
                  <a:schemeClr val="accent6"/>
                </a:solidFill>
              </a:rPr>
              <a:t>Ivy Bridge-EX and Haswell-EX </a:t>
            </a:r>
            <a:r>
              <a:rPr lang="en-US" b="1" dirty="0" smtClean="0">
                <a:solidFill>
                  <a:schemeClr val="accent6"/>
                </a:solidFill>
              </a:rPr>
              <a:t>processors -1 </a:t>
            </a:r>
            <a:r>
              <a:rPr lang="en-US" dirty="0" smtClean="0"/>
              <a:t>[</a:t>
            </a:r>
            <a:r>
              <a:rPr lang="hu-HU" dirty="0" smtClean="0"/>
              <a:t>114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0875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892" y="977030"/>
            <a:ext cx="88523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note that the Haswell-EX </a:t>
            </a:r>
            <a:r>
              <a:rPr lang="en-US" dirty="0"/>
              <a:t>processors </a:t>
            </a:r>
            <a:r>
              <a:rPr lang="en-US" dirty="0">
                <a:solidFill>
                  <a:srgbClr val="0070C0"/>
                </a:solidFill>
              </a:rPr>
              <a:t>support Intel’s </a:t>
            </a:r>
            <a:r>
              <a:rPr lang="en-US" dirty="0">
                <a:solidFill>
                  <a:srgbClr val="FF0000"/>
                </a:solidFill>
              </a:rPr>
              <a:t>Transactional Synchronization </a:t>
            </a:r>
            <a:r>
              <a:rPr lang="en-US" dirty="0" smtClean="0">
                <a:solidFill>
                  <a:srgbClr val="FF0000"/>
                </a:solidFill>
              </a:rPr>
              <a:t>Extension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(TSX</a:t>
            </a:r>
            <a:r>
              <a:rPr lang="en-US" dirty="0" smtClean="0">
                <a:solidFill>
                  <a:srgbClr val="FF0000"/>
                </a:solidFill>
              </a:rPr>
              <a:t>) that </a:t>
            </a:r>
            <a:r>
              <a:rPr lang="en-US" dirty="0" smtClean="0"/>
              <a:t>has been introduced </a:t>
            </a:r>
            <a:r>
              <a:rPr lang="en-US" dirty="0"/>
              <a:t>with the Haswell </a:t>
            </a:r>
            <a:r>
              <a:rPr lang="en-US" dirty="0" smtClean="0"/>
              <a:t>core, </a:t>
            </a:r>
            <a:r>
              <a:rPr lang="en-US" dirty="0"/>
              <a:t>but </a:t>
            </a:r>
            <a:r>
              <a:rPr lang="en-US" dirty="0" smtClean="0"/>
              <a:t>became disabled </a:t>
            </a:r>
            <a:r>
              <a:rPr lang="en-US" dirty="0"/>
              <a:t>in the </a:t>
            </a:r>
            <a:r>
              <a:rPr lang="en-US" dirty="0" smtClean="0"/>
              <a:t>Haswell-EP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processors due to a bug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0499" y="614690"/>
            <a:ext cx="9091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Contrasting </a:t>
            </a:r>
            <a:r>
              <a:rPr lang="en-US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b="1" dirty="0">
                <a:solidFill>
                  <a:schemeClr val="accent6"/>
                </a:solidFill>
              </a:rPr>
              <a:t>Ivy Bridge-EX and Haswell-EX </a:t>
            </a:r>
            <a:r>
              <a:rPr lang="en-US" b="1" dirty="0" smtClean="0">
                <a:solidFill>
                  <a:schemeClr val="accent6"/>
                </a:solidFill>
              </a:rPr>
              <a:t>processors -1 </a:t>
            </a:r>
            <a:r>
              <a:rPr lang="en-US" dirty="0" smtClean="0"/>
              <a:t>[</a:t>
            </a:r>
            <a:r>
              <a:rPr lang="hu-HU" dirty="0" smtClean="0"/>
              <a:t>114</a:t>
            </a:r>
            <a:r>
              <a:rPr lang="en-US" dirty="0"/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" y="19665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2066" y="612232"/>
            <a:ext cx="6591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Transactional Synchronization </a:t>
            </a:r>
            <a:r>
              <a:rPr lang="en-US" b="1" dirty="0" smtClean="0">
                <a:solidFill>
                  <a:schemeClr val="accent6"/>
                </a:solidFill>
              </a:rPr>
              <a:t>Extension (</a:t>
            </a:r>
            <a:r>
              <a:rPr lang="en-US" b="1" dirty="0">
                <a:solidFill>
                  <a:schemeClr val="accent6"/>
                </a:solidFill>
              </a:rPr>
              <a:t>TSX)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" y="964505"/>
            <a:ext cx="8871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Intel’s </a:t>
            </a:r>
            <a:r>
              <a:rPr lang="en-US" dirty="0" smtClean="0">
                <a:solidFill>
                  <a:srgbClr val="FF0000"/>
                </a:solidFill>
              </a:rPr>
              <a:t>TSX</a:t>
            </a:r>
            <a:r>
              <a:rPr lang="en-US" dirty="0" smtClean="0"/>
              <a:t> is basically an </a:t>
            </a:r>
            <a:r>
              <a:rPr lang="en-US" dirty="0" smtClean="0">
                <a:solidFill>
                  <a:srgbClr val="0070C0"/>
                </a:solidFill>
              </a:rPr>
              <a:t>ISA extension and its implementation</a:t>
            </a:r>
            <a:r>
              <a:rPr lang="en-US" dirty="0" smtClean="0"/>
              <a:t> to allow </a:t>
            </a:r>
            <a:r>
              <a:rPr lang="en-US" dirty="0" smtClean="0">
                <a:solidFill>
                  <a:srgbClr val="FF0000"/>
                </a:solidFill>
              </a:rPr>
              <a:t>hardware supported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transactional memory.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99" y="1490598"/>
            <a:ext cx="88642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Verdana"/>
              </a:rPr>
              <a:t>Transactional memory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is an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efficient synchronization mechanism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in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concurrent programming</a:t>
            </a: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     used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to effectively manage </a:t>
            </a:r>
            <a:r>
              <a:rPr lang="en-US" dirty="0">
                <a:solidFill>
                  <a:srgbClr val="FF0000"/>
                </a:solidFill>
                <a:latin typeface="Verdana"/>
              </a:rPr>
              <a:t>race conditions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occurring when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multiple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threads access shared </a:t>
            </a:r>
            <a:endParaRPr lang="en-US" dirty="0" smtClean="0">
              <a:solidFill>
                <a:srgbClr val="0070C0"/>
              </a:solidFill>
              <a:latin typeface="Verdana"/>
            </a:endParaRP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   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263" y="619125"/>
            <a:ext cx="290816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/>
                </a:solidFill>
                <a:latin typeface="Verdana"/>
                <a:cs typeface="+mn-cs"/>
              </a:rPr>
              <a:t>Addressing race conditions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150" y="958850"/>
            <a:ext cx="83985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Basically there are </a:t>
            </a:r>
            <a:r>
              <a:rPr lang="en-US" dirty="0">
                <a:solidFill>
                  <a:srgbClr val="0070C0"/>
                </a:solidFill>
                <a:latin typeface="Verdana"/>
                <a:cs typeface="+mn-cs"/>
              </a:rPr>
              <a:t>two mechanisms to address race conditions </a:t>
            </a: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in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multithreaded programs,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as indicated below: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12938" y="2362200"/>
            <a:ext cx="7127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+mn-cs"/>
              </a:rPr>
              <a:t>Locks</a:t>
            </a:r>
            <a:endParaRPr lang="hu-HU" altLang="en-US" sz="1300" b="1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192713" y="2362200"/>
            <a:ext cx="2794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+mn-cs"/>
              </a:rPr>
              <a:t>Transactional memory (TM)</a:t>
            </a:r>
            <a:endParaRPr lang="hu-HU" altLang="en-US" sz="1300" b="1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92238" y="1644650"/>
            <a:ext cx="60801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+mn-cs"/>
              </a:rPr>
              <a:t>Basic mechanisms to address races in multithreaded programs</a:t>
            </a:r>
            <a:endParaRPr lang="hu-HU" altLang="en-US" sz="1300" b="1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 flipV="1">
            <a:off x="4427538" y="2030413"/>
            <a:ext cx="2159000" cy="3079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V="1">
            <a:off x="2266950" y="2030413"/>
            <a:ext cx="2171700" cy="3190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2225675" y="2322513"/>
            <a:ext cx="53975" cy="53975"/>
          </a:xfrm>
          <a:prstGeom prst="ellipse">
            <a:avLst/>
          </a:prstGeom>
          <a:solidFill>
            <a:schemeClr val="bg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6530975" y="2311400"/>
            <a:ext cx="53975" cy="53975"/>
          </a:xfrm>
          <a:prstGeom prst="ellipse">
            <a:avLst/>
          </a:prstGeom>
          <a:solidFill>
            <a:schemeClr val="bg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238" y="2746375"/>
            <a:ext cx="3582987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Pessimistic approach,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it intends to prevent possible conflicts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by enforcing serialization of transactions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through locks.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33838" y="2746375"/>
            <a:ext cx="5118100" cy="2093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Optimistic approach,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it allows access  conflicts to occur 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but provides a checking and repair mechanism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for managing these conflicts, i.e.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it allows all threads to access shared data </a:t>
            </a:r>
            <a:r>
              <a:rPr lang="en-US" sz="1300" dirty="0" smtClean="0">
                <a:solidFill>
                  <a:srgbClr val="000000"/>
                </a:solidFill>
                <a:latin typeface="Verdana"/>
                <a:cs typeface="+mn-cs"/>
              </a:rPr>
              <a:t>simultaneously</a:t>
            </a: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  <a:p>
            <a:pPr algn="ctr"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  <a:cs typeface="+mn-cs"/>
              </a:rPr>
              <a:t>but after </a:t>
            </a: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completing a </a:t>
            </a:r>
            <a:r>
              <a:rPr lang="en-US" sz="1300" dirty="0" smtClean="0">
                <a:solidFill>
                  <a:srgbClr val="000000"/>
                </a:solidFill>
                <a:latin typeface="Verdana"/>
                <a:cs typeface="+mn-cs"/>
              </a:rPr>
              <a:t>transaction,</a:t>
            </a: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it will be checked whether a conflict arose,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if yes, the transaction will be rolled back and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then replayed if feasible else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executed while using locks.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0500" y="5057079"/>
            <a:ext cx="582249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The next Figure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illustrates </a:t>
            </a: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these synchronization mechanisms.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57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382285"/>
            <a:ext cx="56086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912" y="629657"/>
            <a:ext cx="9406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Illustration of </a:t>
            </a:r>
            <a:r>
              <a:rPr lang="en-US" b="1" dirty="0">
                <a:solidFill>
                  <a:srgbClr val="2D2D8A"/>
                </a:solidFill>
                <a:latin typeface="Verdana"/>
                <a:cs typeface="+mn-cs"/>
              </a:rPr>
              <a:t>lock based and transaction memory (TM) based </a:t>
            </a: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thread synchronization</a:t>
            </a:r>
          </a:p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  <a:cs typeface="+mn-cs"/>
              </a:rPr>
              <a:t> </a:t>
            </a: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 </a:t>
            </a:r>
            <a:r>
              <a:rPr lang="en-US" dirty="0" smtClean="0">
                <a:latin typeface="Verdana"/>
                <a:cs typeface="+mn-cs"/>
              </a:rPr>
              <a:t>[126]</a:t>
            </a:r>
            <a:endParaRPr lang="en-US" dirty="0">
              <a:latin typeface="Verdan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50113" y="2487185"/>
            <a:ext cx="144780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Verdana"/>
                <a:cs typeface="+mn-cs"/>
              </a:rPr>
              <a:t>Conflict, to be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Verdana"/>
                <a:cs typeface="+mn-cs"/>
              </a:rPr>
              <a:t>     repaired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51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018" y="625106"/>
            <a:ext cx="8537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>
                <a:solidFill>
                  <a:srgbClr val="FF0000"/>
                </a:solidFill>
              </a:rPr>
              <a:t>note</a:t>
            </a:r>
            <a:r>
              <a:rPr lang="en-US" dirty="0" smtClean="0"/>
              <a:t> that in their </a:t>
            </a:r>
            <a:r>
              <a:rPr lang="en-US" dirty="0" smtClean="0">
                <a:solidFill>
                  <a:srgbClr val="0070C0"/>
                </a:solidFill>
              </a:rPr>
              <a:t>POWER8</a:t>
            </a:r>
            <a:r>
              <a:rPr lang="en-US" dirty="0" smtClean="0"/>
              <a:t> (2014) </a:t>
            </a:r>
            <a:r>
              <a:rPr lang="en-US" dirty="0" smtClean="0">
                <a:solidFill>
                  <a:srgbClr val="0070C0"/>
                </a:solidFill>
              </a:rPr>
              <a:t>IBM also introduced hardware supported transactional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memory</a:t>
            </a:r>
            <a:r>
              <a:rPr lang="en-US" dirty="0" smtClean="0"/>
              <a:t>, called Hardware Transactional Memory (HTM).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91372" y="639047"/>
            <a:ext cx="8894762" cy="50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2: A recent 4S platform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(The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4S server platform including Haswell-EX processors (2015)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7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309" name="Text Box 179"/>
          <p:cNvSpPr txBox="1">
            <a:spLocks noChangeArrowheads="1"/>
          </p:cNvSpPr>
          <p:nvPr/>
        </p:nvSpPr>
        <p:spPr bwMode="auto">
          <a:xfrm>
            <a:off x="3527425" y="629419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310" name="TextBox 3"/>
          <p:cNvSpPr txBox="1">
            <a:spLocks noChangeArrowheads="1"/>
          </p:cNvSpPr>
          <p:nvPr/>
        </p:nvSpPr>
        <p:spPr bwMode="auto">
          <a:xfrm>
            <a:off x="3463925" y="5302250"/>
            <a:ext cx="18790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QPI 1.1: Up to 9.6 </a:t>
            </a:r>
            <a:r>
              <a:rPr lang="en-US" altLang="en-US" sz="1100" dirty="0"/>
              <a:t>GT/s</a:t>
            </a:r>
          </a:p>
        </p:txBody>
      </p:sp>
      <p:cxnSp>
        <p:nvCxnSpPr>
          <p:cNvPr id="355" name="Egyenes összekötő 108"/>
          <p:cNvCxnSpPr/>
          <p:nvPr/>
        </p:nvCxnSpPr>
        <p:spPr>
          <a:xfrm flipH="1" flipV="1">
            <a:off x="4200663" y="2364967"/>
            <a:ext cx="576126" cy="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Egyenes összekötő 112"/>
          <p:cNvCxnSpPr/>
          <p:nvPr/>
        </p:nvCxnSpPr>
        <p:spPr>
          <a:xfrm rot="10800000">
            <a:off x="4222750" y="353879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Egyenes összekötő 113"/>
          <p:cNvCxnSpPr/>
          <p:nvPr/>
        </p:nvCxnSpPr>
        <p:spPr>
          <a:xfrm rot="10800000">
            <a:off x="4222750" y="265296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Egyenes összekötő 115"/>
          <p:cNvCxnSpPr/>
          <p:nvPr/>
        </p:nvCxnSpPr>
        <p:spPr>
          <a:xfrm rot="10800000" flipV="1">
            <a:off x="4222750" y="266566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Egyenes összekötő 118"/>
          <p:cNvCxnSpPr>
            <a:cxnSpLocks noChangeShapeType="1"/>
          </p:cNvCxnSpPr>
          <p:nvPr/>
        </p:nvCxnSpPr>
        <p:spPr bwMode="auto">
          <a:xfrm flipH="1" flipV="1">
            <a:off x="3480663" y="2652967"/>
            <a:ext cx="726" cy="5844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" name="Egyenes összekötő 119"/>
          <p:cNvCxnSpPr>
            <a:cxnSpLocks noChangeShapeType="1"/>
          </p:cNvCxnSpPr>
          <p:nvPr/>
        </p:nvCxnSpPr>
        <p:spPr bwMode="auto">
          <a:xfrm flipV="1">
            <a:off x="5519738" y="266566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" name="Szövegdoboz 70"/>
          <p:cNvSpPr txBox="1">
            <a:spLocks noChangeArrowheads="1"/>
          </p:cNvSpPr>
          <p:nvPr/>
        </p:nvSpPr>
        <p:spPr bwMode="auto">
          <a:xfrm>
            <a:off x="4257881" y="1903667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1" name="Szövegdoboz 70"/>
          <p:cNvSpPr txBox="1">
            <a:spLocks noChangeArrowheads="1"/>
          </p:cNvSpPr>
          <p:nvPr/>
        </p:nvSpPr>
        <p:spPr bwMode="auto">
          <a:xfrm>
            <a:off x="4245181" y="3614992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2" name="Szövegdoboz 70"/>
          <p:cNvSpPr txBox="1">
            <a:spLocks noChangeArrowheads="1"/>
          </p:cNvSpPr>
          <p:nvPr/>
        </p:nvSpPr>
        <p:spPr bwMode="auto">
          <a:xfrm>
            <a:off x="5508394" y="2830767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3" name="Szövegdoboz 70"/>
          <p:cNvSpPr txBox="1">
            <a:spLocks noChangeArrowheads="1"/>
          </p:cNvSpPr>
          <p:nvPr/>
        </p:nvSpPr>
        <p:spPr bwMode="auto">
          <a:xfrm>
            <a:off x="2804881" y="2827592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4" name="Szövegdoboz 70"/>
          <p:cNvSpPr txBox="1">
            <a:spLocks noChangeArrowheads="1"/>
          </p:cNvSpPr>
          <p:nvPr/>
        </p:nvSpPr>
        <p:spPr bwMode="auto">
          <a:xfrm>
            <a:off x="3784369" y="28323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5" name="Szövegdoboz 70"/>
          <p:cNvSpPr txBox="1">
            <a:spLocks noChangeArrowheads="1"/>
          </p:cNvSpPr>
          <p:nvPr/>
        </p:nvSpPr>
        <p:spPr bwMode="auto">
          <a:xfrm>
            <a:off x="4570181" y="28323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426" name="Egyenes összekötő 130"/>
          <p:cNvCxnSpPr/>
          <p:nvPr/>
        </p:nvCxnSpPr>
        <p:spPr>
          <a:xfrm rot="10800000" flipH="1" flipV="1">
            <a:off x="2409825" y="36546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Egyenes összekötő 131"/>
          <p:cNvCxnSpPr/>
          <p:nvPr/>
        </p:nvCxnSpPr>
        <p:spPr>
          <a:xfrm rot="10800000" flipH="1" flipV="1">
            <a:off x="2409825" y="3143504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Egyenes összekötő 145"/>
          <p:cNvCxnSpPr/>
          <p:nvPr/>
        </p:nvCxnSpPr>
        <p:spPr>
          <a:xfrm rot="10800000" flipH="1">
            <a:off x="1502017" y="3056604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Téglalap 146"/>
          <p:cNvSpPr/>
          <p:nvPr/>
        </p:nvSpPr>
        <p:spPr>
          <a:xfrm flipH="1">
            <a:off x="1658603" y="28783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0" name="Téglalap 147"/>
          <p:cNvSpPr/>
          <p:nvPr/>
        </p:nvSpPr>
        <p:spPr>
          <a:xfrm flipH="1">
            <a:off x="1571290" y="287839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31" name="Egyenes összekötő 150"/>
          <p:cNvCxnSpPr/>
          <p:nvPr/>
        </p:nvCxnSpPr>
        <p:spPr>
          <a:xfrm rot="10800000" flipH="1">
            <a:off x="1507955" y="323240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" name="Téglalap 151"/>
          <p:cNvSpPr/>
          <p:nvPr/>
        </p:nvSpPr>
        <p:spPr>
          <a:xfrm flipH="1">
            <a:off x="1658603" y="31260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3" name="Téglalap 152"/>
          <p:cNvSpPr/>
          <p:nvPr/>
        </p:nvSpPr>
        <p:spPr>
          <a:xfrm flipH="1">
            <a:off x="1571290" y="312604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4" name="Téglalap 155"/>
          <p:cNvSpPr/>
          <p:nvPr/>
        </p:nvSpPr>
        <p:spPr>
          <a:xfrm flipH="1">
            <a:off x="1897063" y="299904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35" name="Egyenes összekötő 156"/>
          <p:cNvCxnSpPr/>
          <p:nvPr/>
        </p:nvCxnSpPr>
        <p:spPr>
          <a:xfrm rot="10800000" flipH="1">
            <a:off x="1502017" y="357847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6" name="Téglalap 157"/>
          <p:cNvSpPr/>
          <p:nvPr/>
        </p:nvSpPr>
        <p:spPr>
          <a:xfrm flipH="1">
            <a:off x="1658603" y="34768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7" name="Téglalap 158"/>
          <p:cNvSpPr/>
          <p:nvPr/>
        </p:nvSpPr>
        <p:spPr>
          <a:xfrm flipH="1">
            <a:off x="1571290" y="34768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38" name="Egyenes összekötő 161"/>
          <p:cNvCxnSpPr/>
          <p:nvPr/>
        </p:nvCxnSpPr>
        <p:spPr>
          <a:xfrm rot="10800000" flipH="1">
            <a:off x="1502017" y="375627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Téglalap 162"/>
          <p:cNvSpPr/>
          <p:nvPr/>
        </p:nvSpPr>
        <p:spPr>
          <a:xfrm flipH="1">
            <a:off x="1658603" y="37277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0" name="Téglalap 163"/>
          <p:cNvSpPr/>
          <p:nvPr/>
        </p:nvSpPr>
        <p:spPr>
          <a:xfrm flipH="1">
            <a:off x="1571290" y="37277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1" name="Téglalap 166"/>
          <p:cNvSpPr/>
          <p:nvPr/>
        </p:nvSpPr>
        <p:spPr>
          <a:xfrm flipH="1">
            <a:off x="1897063" y="351180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2" name="Egyenes összekötő 130"/>
          <p:cNvCxnSpPr/>
          <p:nvPr/>
        </p:nvCxnSpPr>
        <p:spPr>
          <a:xfrm rot="10800000" flipH="1" flipV="1">
            <a:off x="2436813" y="2424367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Egyenes összekötő 131"/>
          <p:cNvCxnSpPr/>
          <p:nvPr/>
        </p:nvCxnSpPr>
        <p:spPr>
          <a:xfrm rot="10800000" flipH="1" flipV="1">
            <a:off x="2436813" y="1925892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Egyenes összekötő 145"/>
          <p:cNvCxnSpPr/>
          <p:nvPr/>
        </p:nvCxnSpPr>
        <p:spPr>
          <a:xfrm rot="10800000" flipH="1">
            <a:off x="1525769" y="1844929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églalap 146"/>
          <p:cNvSpPr/>
          <p:nvPr/>
        </p:nvSpPr>
        <p:spPr>
          <a:xfrm flipH="1">
            <a:off x="1667210" y="16607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6" name="Téglalap 147"/>
          <p:cNvSpPr/>
          <p:nvPr/>
        </p:nvSpPr>
        <p:spPr>
          <a:xfrm flipH="1">
            <a:off x="1579898" y="16607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47" name="Egyenes összekötő 150"/>
          <p:cNvCxnSpPr/>
          <p:nvPr/>
        </p:nvCxnSpPr>
        <p:spPr>
          <a:xfrm rot="10800000" flipH="1">
            <a:off x="1525769" y="201479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8" name="Téglalap 151"/>
          <p:cNvSpPr/>
          <p:nvPr/>
        </p:nvSpPr>
        <p:spPr>
          <a:xfrm flipH="1">
            <a:off x="1667210" y="190842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9" name="Téglalap 152"/>
          <p:cNvSpPr/>
          <p:nvPr/>
        </p:nvSpPr>
        <p:spPr>
          <a:xfrm flipH="1">
            <a:off x="1579898" y="190842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0" name="Téglalap 155"/>
          <p:cNvSpPr/>
          <p:nvPr/>
        </p:nvSpPr>
        <p:spPr>
          <a:xfrm flipH="1">
            <a:off x="1924050" y="178142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51" name="Egyenes összekötő 156"/>
          <p:cNvCxnSpPr/>
          <p:nvPr/>
        </p:nvCxnSpPr>
        <p:spPr>
          <a:xfrm rot="10800000" flipH="1">
            <a:off x="1525769" y="235292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2" name="Téglalap 157"/>
          <p:cNvSpPr/>
          <p:nvPr/>
        </p:nvSpPr>
        <p:spPr>
          <a:xfrm flipH="1">
            <a:off x="1667210" y="22465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3" name="Téglalap 158"/>
          <p:cNvSpPr/>
          <p:nvPr/>
        </p:nvSpPr>
        <p:spPr>
          <a:xfrm flipH="1">
            <a:off x="1579898" y="22465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54" name="Egyenes összekötő 161"/>
          <p:cNvCxnSpPr/>
          <p:nvPr/>
        </p:nvCxnSpPr>
        <p:spPr>
          <a:xfrm rot="10800000" flipH="1">
            <a:off x="1525769" y="252596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5" name="Téglalap 162"/>
          <p:cNvSpPr/>
          <p:nvPr/>
        </p:nvSpPr>
        <p:spPr>
          <a:xfrm flipH="1">
            <a:off x="1667210" y="24973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6" name="Téglalap 163"/>
          <p:cNvSpPr/>
          <p:nvPr/>
        </p:nvSpPr>
        <p:spPr>
          <a:xfrm flipH="1">
            <a:off x="1579898" y="249739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7" name="Téglalap 166"/>
          <p:cNvSpPr/>
          <p:nvPr/>
        </p:nvSpPr>
        <p:spPr>
          <a:xfrm flipH="1">
            <a:off x="1924050" y="228149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5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4418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9290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" name="Egyenes összekötő 172"/>
          <p:cNvCxnSpPr>
            <a:cxnSpLocks noChangeShapeType="1"/>
          </p:cNvCxnSpPr>
          <p:nvPr/>
        </p:nvCxnSpPr>
        <p:spPr bwMode="auto">
          <a:xfrm rot="10800000">
            <a:off x="6955008" y="18481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" name="Téglalap 173"/>
          <p:cNvSpPr>
            <a:spLocks noChangeArrowheads="1"/>
          </p:cNvSpPr>
          <p:nvPr/>
        </p:nvSpPr>
        <p:spPr bwMode="auto">
          <a:xfrm>
            <a:off x="7212013" y="16639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2" name="Téglalap 174"/>
          <p:cNvSpPr>
            <a:spLocks noChangeArrowheads="1"/>
          </p:cNvSpPr>
          <p:nvPr/>
        </p:nvSpPr>
        <p:spPr bwMode="auto">
          <a:xfrm>
            <a:off x="7297738" y="16639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63" name="Egyenes összekötő 177"/>
          <p:cNvCxnSpPr>
            <a:cxnSpLocks noChangeShapeType="1"/>
          </p:cNvCxnSpPr>
          <p:nvPr/>
        </p:nvCxnSpPr>
        <p:spPr bwMode="auto">
          <a:xfrm rot="10800000">
            <a:off x="6955008" y="2017967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4" name="Téglalap 178"/>
          <p:cNvSpPr>
            <a:spLocks noChangeArrowheads="1"/>
          </p:cNvSpPr>
          <p:nvPr/>
        </p:nvSpPr>
        <p:spPr bwMode="auto">
          <a:xfrm>
            <a:off x="7212013" y="19116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5" name="Téglalap 179"/>
          <p:cNvSpPr>
            <a:spLocks noChangeArrowheads="1"/>
          </p:cNvSpPr>
          <p:nvPr/>
        </p:nvSpPr>
        <p:spPr bwMode="auto">
          <a:xfrm>
            <a:off x="7297738" y="19116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6" name="Téglalap 182"/>
          <p:cNvSpPr>
            <a:spLocks noChangeArrowheads="1"/>
          </p:cNvSpPr>
          <p:nvPr/>
        </p:nvSpPr>
        <p:spPr bwMode="auto">
          <a:xfrm>
            <a:off x="6362700" y="17861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67" name="Egyenes összekötő 183"/>
          <p:cNvCxnSpPr>
            <a:cxnSpLocks noChangeShapeType="1"/>
          </p:cNvCxnSpPr>
          <p:nvPr/>
        </p:nvCxnSpPr>
        <p:spPr bwMode="auto">
          <a:xfrm rot="10800000">
            <a:off x="6970883" y="23688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8" name="Téglalap 184"/>
          <p:cNvSpPr>
            <a:spLocks noChangeArrowheads="1"/>
          </p:cNvSpPr>
          <p:nvPr/>
        </p:nvSpPr>
        <p:spPr bwMode="auto">
          <a:xfrm>
            <a:off x="7212013" y="22624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9" name="Téglalap 185"/>
          <p:cNvSpPr>
            <a:spLocks noChangeArrowheads="1"/>
          </p:cNvSpPr>
          <p:nvPr/>
        </p:nvSpPr>
        <p:spPr bwMode="auto">
          <a:xfrm>
            <a:off x="7297738" y="22624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70" name="Egyenes összekötő 188"/>
          <p:cNvCxnSpPr>
            <a:cxnSpLocks noChangeShapeType="1"/>
          </p:cNvCxnSpPr>
          <p:nvPr/>
        </p:nvCxnSpPr>
        <p:spPr bwMode="auto">
          <a:xfrm rot="10800000">
            <a:off x="6949070" y="2541842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" name="Téglalap 189"/>
          <p:cNvSpPr>
            <a:spLocks noChangeArrowheads="1"/>
          </p:cNvSpPr>
          <p:nvPr/>
        </p:nvSpPr>
        <p:spPr bwMode="auto">
          <a:xfrm>
            <a:off x="7212013" y="25132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2" name="Téglalap 190"/>
          <p:cNvSpPr>
            <a:spLocks noChangeArrowheads="1"/>
          </p:cNvSpPr>
          <p:nvPr/>
        </p:nvSpPr>
        <p:spPr bwMode="auto">
          <a:xfrm>
            <a:off x="7297738" y="25132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3" name="Téglalap 193"/>
          <p:cNvSpPr>
            <a:spLocks noChangeArrowheads="1"/>
          </p:cNvSpPr>
          <p:nvPr/>
        </p:nvSpPr>
        <p:spPr bwMode="auto">
          <a:xfrm>
            <a:off x="6362700" y="22973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7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37118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609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6" name="Egyenes összekötő 172"/>
          <p:cNvCxnSpPr>
            <a:cxnSpLocks noChangeShapeType="1"/>
          </p:cNvCxnSpPr>
          <p:nvPr/>
        </p:nvCxnSpPr>
        <p:spPr bwMode="auto">
          <a:xfrm rot="10800000">
            <a:off x="6955008" y="30800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7" name="Téglalap 173"/>
          <p:cNvSpPr>
            <a:spLocks noChangeArrowheads="1"/>
          </p:cNvSpPr>
          <p:nvPr/>
        </p:nvSpPr>
        <p:spPr bwMode="auto">
          <a:xfrm>
            <a:off x="7212013" y="28958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8" name="Téglalap 174"/>
          <p:cNvSpPr>
            <a:spLocks noChangeArrowheads="1"/>
          </p:cNvSpPr>
          <p:nvPr/>
        </p:nvSpPr>
        <p:spPr bwMode="auto">
          <a:xfrm>
            <a:off x="7297738" y="28958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79" name="Egyenes összekötő 177"/>
          <p:cNvCxnSpPr>
            <a:cxnSpLocks noChangeShapeType="1"/>
          </p:cNvCxnSpPr>
          <p:nvPr/>
        </p:nvCxnSpPr>
        <p:spPr bwMode="auto">
          <a:xfrm rot="10800000">
            <a:off x="6955008" y="3249867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" name="Téglalap 178"/>
          <p:cNvSpPr>
            <a:spLocks noChangeArrowheads="1"/>
          </p:cNvSpPr>
          <p:nvPr/>
        </p:nvSpPr>
        <p:spPr bwMode="auto">
          <a:xfrm>
            <a:off x="7212013" y="31435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1" name="Téglalap 179"/>
          <p:cNvSpPr>
            <a:spLocks noChangeArrowheads="1"/>
          </p:cNvSpPr>
          <p:nvPr/>
        </p:nvSpPr>
        <p:spPr bwMode="auto">
          <a:xfrm>
            <a:off x="7297738" y="31435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2" name="Téglalap 182"/>
          <p:cNvSpPr>
            <a:spLocks noChangeArrowheads="1"/>
          </p:cNvSpPr>
          <p:nvPr/>
        </p:nvSpPr>
        <p:spPr bwMode="auto">
          <a:xfrm>
            <a:off x="6362700" y="30180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83" name="Egyenes összekötő 183"/>
          <p:cNvCxnSpPr>
            <a:cxnSpLocks noChangeShapeType="1"/>
          </p:cNvCxnSpPr>
          <p:nvPr/>
        </p:nvCxnSpPr>
        <p:spPr bwMode="auto">
          <a:xfrm rot="10800000">
            <a:off x="6970883" y="36388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4" name="Téglalap 184"/>
          <p:cNvSpPr>
            <a:spLocks noChangeArrowheads="1"/>
          </p:cNvSpPr>
          <p:nvPr/>
        </p:nvSpPr>
        <p:spPr bwMode="auto">
          <a:xfrm>
            <a:off x="7212013" y="35324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5" name="Téglalap 185"/>
          <p:cNvSpPr>
            <a:spLocks noChangeArrowheads="1"/>
          </p:cNvSpPr>
          <p:nvPr/>
        </p:nvSpPr>
        <p:spPr bwMode="auto">
          <a:xfrm>
            <a:off x="7297738" y="35324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86" name="Egyenes összekötő 188"/>
          <p:cNvCxnSpPr>
            <a:cxnSpLocks noChangeShapeType="1"/>
          </p:cNvCxnSpPr>
          <p:nvPr/>
        </p:nvCxnSpPr>
        <p:spPr bwMode="auto">
          <a:xfrm rot="10800000">
            <a:off x="6955008" y="38102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7" name="Téglalap 189"/>
          <p:cNvSpPr>
            <a:spLocks noChangeArrowheads="1"/>
          </p:cNvSpPr>
          <p:nvPr/>
        </p:nvSpPr>
        <p:spPr bwMode="auto">
          <a:xfrm>
            <a:off x="7212013" y="37832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8" name="Téglalap 190"/>
          <p:cNvSpPr>
            <a:spLocks noChangeArrowheads="1"/>
          </p:cNvSpPr>
          <p:nvPr/>
        </p:nvSpPr>
        <p:spPr bwMode="auto">
          <a:xfrm>
            <a:off x="7297738" y="37832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9" name="Téglalap 193"/>
          <p:cNvSpPr>
            <a:spLocks noChangeArrowheads="1"/>
          </p:cNvSpPr>
          <p:nvPr/>
        </p:nvSpPr>
        <p:spPr bwMode="auto">
          <a:xfrm>
            <a:off x="6362700" y="35673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90" name="Egyenes összekötő 130"/>
          <p:cNvCxnSpPr/>
          <p:nvPr/>
        </p:nvCxnSpPr>
        <p:spPr>
          <a:xfrm rot="10800000" flipH="1" flipV="1">
            <a:off x="1193800" y="275615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Egyenes összekötő 131"/>
          <p:cNvCxnSpPr/>
          <p:nvPr/>
        </p:nvCxnSpPr>
        <p:spPr>
          <a:xfrm rot="10800000" flipH="1" flipV="1">
            <a:off x="1193800" y="219417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Egyenes összekötő 145"/>
          <p:cNvCxnSpPr/>
          <p:nvPr/>
        </p:nvCxnSpPr>
        <p:spPr>
          <a:xfrm rot="10800000" flipH="1">
            <a:off x="270881" y="211321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3" name="Téglalap 146"/>
          <p:cNvSpPr/>
          <p:nvPr/>
        </p:nvSpPr>
        <p:spPr>
          <a:xfrm flipH="1">
            <a:off x="433388" y="19290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4" name="Téglalap 147"/>
          <p:cNvSpPr/>
          <p:nvPr/>
        </p:nvSpPr>
        <p:spPr>
          <a:xfrm flipH="1">
            <a:off x="346075" y="192906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95" name="Egyenes összekötő 150"/>
          <p:cNvCxnSpPr/>
          <p:nvPr/>
        </p:nvCxnSpPr>
        <p:spPr>
          <a:xfrm rot="10800000" flipH="1">
            <a:off x="270881" y="228307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Téglalap 151"/>
          <p:cNvSpPr/>
          <p:nvPr/>
        </p:nvSpPr>
        <p:spPr>
          <a:xfrm flipH="1">
            <a:off x="433388" y="217671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7" name="Téglalap 152"/>
          <p:cNvSpPr/>
          <p:nvPr/>
        </p:nvSpPr>
        <p:spPr>
          <a:xfrm flipH="1">
            <a:off x="346075" y="217671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8" name="Téglalap 155"/>
          <p:cNvSpPr/>
          <p:nvPr/>
        </p:nvSpPr>
        <p:spPr>
          <a:xfrm flipH="1">
            <a:off x="681038" y="204971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99" name="Egyenes összekötő 156"/>
          <p:cNvCxnSpPr/>
          <p:nvPr/>
        </p:nvCxnSpPr>
        <p:spPr>
          <a:xfrm rot="10800000" flipH="1">
            <a:off x="270881" y="269741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0" name="Téglalap 157"/>
          <p:cNvSpPr/>
          <p:nvPr/>
        </p:nvSpPr>
        <p:spPr>
          <a:xfrm flipH="1">
            <a:off x="433388" y="25910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1" name="Téglalap 158"/>
          <p:cNvSpPr/>
          <p:nvPr/>
        </p:nvSpPr>
        <p:spPr>
          <a:xfrm flipH="1">
            <a:off x="346075" y="25910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02" name="Egyenes összekötő 161"/>
          <p:cNvCxnSpPr/>
          <p:nvPr/>
        </p:nvCxnSpPr>
        <p:spPr>
          <a:xfrm rot="10800000" flipH="1">
            <a:off x="270881" y="287045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3" name="Téglalap 162"/>
          <p:cNvSpPr/>
          <p:nvPr/>
        </p:nvSpPr>
        <p:spPr>
          <a:xfrm flipH="1">
            <a:off x="433388" y="28418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4" name="Téglalap 163"/>
          <p:cNvSpPr/>
          <p:nvPr/>
        </p:nvSpPr>
        <p:spPr>
          <a:xfrm flipH="1">
            <a:off x="346075" y="28418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5" name="Téglalap 166"/>
          <p:cNvSpPr/>
          <p:nvPr/>
        </p:nvSpPr>
        <p:spPr>
          <a:xfrm flipH="1">
            <a:off x="681038" y="262597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06" name="Egyenes összekötő 130"/>
          <p:cNvCxnSpPr/>
          <p:nvPr/>
        </p:nvCxnSpPr>
        <p:spPr>
          <a:xfrm rot="10800000" flipH="1" flipV="1">
            <a:off x="1195388" y="400075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Egyenes összekötő 131"/>
          <p:cNvCxnSpPr/>
          <p:nvPr/>
        </p:nvCxnSpPr>
        <p:spPr>
          <a:xfrm rot="10800000" flipH="1" flipV="1">
            <a:off x="1195388" y="342766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Egyenes összekötő 145"/>
          <p:cNvCxnSpPr/>
          <p:nvPr/>
        </p:nvCxnSpPr>
        <p:spPr>
          <a:xfrm rot="10800000" flipH="1">
            <a:off x="272468" y="334670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9" name="Téglalap 146"/>
          <p:cNvSpPr/>
          <p:nvPr/>
        </p:nvSpPr>
        <p:spPr>
          <a:xfrm flipH="1">
            <a:off x="434975" y="31625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0" name="Téglalap 147"/>
          <p:cNvSpPr/>
          <p:nvPr/>
        </p:nvSpPr>
        <p:spPr>
          <a:xfrm flipH="1">
            <a:off x="347663" y="31625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11" name="Egyenes összekötő 150"/>
          <p:cNvCxnSpPr/>
          <p:nvPr/>
        </p:nvCxnSpPr>
        <p:spPr>
          <a:xfrm rot="10800000" flipH="1">
            <a:off x="272468" y="351656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Téglalap 151"/>
          <p:cNvSpPr/>
          <p:nvPr/>
        </p:nvSpPr>
        <p:spPr>
          <a:xfrm flipH="1">
            <a:off x="434975" y="34102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3" name="Téglalap 152"/>
          <p:cNvSpPr/>
          <p:nvPr/>
        </p:nvSpPr>
        <p:spPr>
          <a:xfrm flipH="1">
            <a:off x="347663" y="34102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4" name="Téglalap 155"/>
          <p:cNvSpPr/>
          <p:nvPr/>
        </p:nvSpPr>
        <p:spPr>
          <a:xfrm flipH="1">
            <a:off x="682625" y="328320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5" name="Egyenes összekötő 156"/>
          <p:cNvCxnSpPr/>
          <p:nvPr/>
        </p:nvCxnSpPr>
        <p:spPr>
          <a:xfrm rot="10800000" flipH="1">
            <a:off x="272468" y="393090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" name="Téglalap 157"/>
          <p:cNvSpPr/>
          <p:nvPr/>
        </p:nvSpPr>
        <p:spPr>
          <a:xfrm flipH="1">
            <a:off x="434975" y="38245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7" name="Téglalap 158"/>
          <p:cNvSpPr/>
          <p:nvPr/>
        </p:nvSpPr>
        <p:spPr>
          <a:xfrm flipH="1">
            <a:off x="347663" y="382454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18" name="Egyenes összekötő 161"/>
          <p:cNvCxnSpPr/>
          <p:nvPr/>
        </p:nvCxnSpPr>
        <p:spPr>
          <a:xfrm rot="10800000" flipH="1">
            <a:off x="272468" y="410394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Téglalap 162"/>
          <p:cNvSpPr/>
          <p:nvPr/>
        </p:nvSpPr>
        <p:spPr>
          <a:xfrm flipH="1">
            <a:off x="434975" y="40753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20" name="Téglalap 163"/>
          <p:cNvSpPr/>
          <p:nvPr/>
        </p:nvSpPr>
        <p:spPr>
          <a:xfrm flipH="1">
            <a:off x="347663" y="40753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21" name="Téglalap 166"/>
          <p:cNvSpPr/>
          <p:nvPr/>
        </p:nvSpPr>
        <p:spPr>
          <a:xfrm flipH="1">
            <a:off x="682625" y="385946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22" name="Line 123"/>
          <p:cNvSpPr>
            <a:spLocks noChangeShapeType="1"/>
          </p:cNvSpPr>
          <p:nvPr/>
        </p:nvSpPr>
        <p:spPr bwMode="auto">
          <a:xfrm flipV="1">
            <a:off x="2681288" y="2591891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" name="Line 124"/>
          <p:cNvSpPr>
            <a:spLocks noChangeShapeType="1"/>
          </p:cNvSpPr>
          <p:nvPr/>
        </p:nvSpPr>
        <p:spPr bwMode="auto">
          <a:xfrm>
            <a:off x="2706688" y="25910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" name="Line 125"/>
          <p:cNvSpPr>
            <a:spLocks noChangeShapeType="1"/>
          </p:cNvSpPr>
          <p:nvPr/>
        </p:nvSpPr>
        <p:spPr bwMode="auto">
          <a:xfrm>
            <a:off x="2706688" y="25910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" name="Line 126"/>
          <p:cNvSpPr>
            <a:spLocks noChangeShapeType="1"/>
          </p:cNvSpPr>
          <p:nvPr/>
        </p:nvSpPr>
        <p:spPr bwMode="auto">
          <a:xfrm>
            <a:off x="2687638" y="259105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" name="Line 127"/>
          <p:cNvSpPr>
            <a:spLocks noChangeShapeType="1"/>
          </p:cNvSpPr>
          <p:nvPr/>
        </p:nvSpPr>
        <p:spPr bwMode="auto">
          <a:xfrm>
            <a:off x="2687638" y="1939844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" name="Line 128"/>
          <p:cNvSpPr>
            <a:spLocks noChangeShapeType="1"/>
          </p:cNvSpPr>
          <p:nvPr/>
        </p:nvSpPr>
        <p:spPr bwMode="auto">
          <a:xfrm>
            <a:off x="2687638" y="21465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" name="Line 130"/>
          <p:cNvSpPr>
            <a:spLocks noChangeShapeType="1"/>
          </p:cNvSpPr>
          <p:nvPr/>
        </p:nvSpPr>
        <p:spPr bwMode="auto">
          <a:xfrm>
            <a:off x="2687638" y="3152694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" name="Line 133"/>
          <p:cNvSpPr>
            <a:spLocks noChangeShapeType="1"/>
          </p:cNvSpPr>
          <p:nvPr/>
        </p:nvSpPr>
        <p:spPr bwMode="auto">
          <a:xfrm>
            <a:off x="2687638" y="33403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30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3639" y="2756154"/>
            <a:ext cx="15480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1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210054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" name="Egyenes összekötő 172"/>
          <p:cNvCxnSpPr>
            <a:cxnSpLocks noChangeShapeType="1"/>
          </p:cNvCxnSpPr>
          <p:nvPr/>
        </p:nvCxnSpPr>
        <p:spPr bwMode="auto">
          <a:xfrm rot="10800000">
            <a:off x="8314671" y="21290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" name="Téglalap 173"/>
          <p:cNvSpPr>
            <a:spLocks noChangeArrowheads="1"/>
          </p:cNvSpPr>
          <p:nvPr/>
        </p:nvSpPr>
        <p:spPr bwMode="auto">
          <a:xfrm>
            <a:off x="8559800" y="19449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34" name="Téglalap 174"/>
          <p:cNvSpPr>
            <a:spLocks noChangeArrowheads="1"/>
          </p:cNvSpPr>
          <p:nvPr/>
        </p:nvSpPr>
        <p:spPr bwMode="auto">
          <a:xfrm>
            <a:off x="8645525" y="19449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35" name="Egyenes összekötő 177"/>
          <p:cNvCxnSpPr>
            <a:cxnSpLocks noChangeShapeType="1"/>
          </p:cNvCxnSpPr>
          <p:nvPr/>
        </p:nvCxnSpPr>
        <p:spPr bwMode="auto">
          <a:xfrm rot="10800000">
            <a:off x="8314671" y="22608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6" name="Téglalap 178"/>
          <p:cNvSpPr>
            <a:spLocks noChangeArrowheads="1"/>
          </p:cNvSpPr>
          <p:nvPr/>
        </p:nvSpPr>
        <p:spPr bwMode="auto">
          <a:xfrm>
            <a:off x="8559800" y="21925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37" name="Téglalap 179"/>
          <p:cNvSpPr>
            <a:spLocks noChangeArrowheads="1"/>
          </p:cNvSpPr>
          <p:nvPr/>
        </p:nvSpPr>
        <p:spPr bwMode="auto">
          <a:xfrm>
            <a:off x="8645525" y="21925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38" name="Téglalap 182"/>
          <p:cNvSpPr>
            <a:spLocks noChangeArrowheads="1"/>
          </p:cNvSpPr>
          <p:nvPr/>
        </p:nvSpPr>
        <p:spPr bwMode="auto">
          <a:xfrm>
            <a:off x="7710488" y="20671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39" name="Egyenes összekötő 183"/>
          <p:cNvCxnSpPr>
            <a:cxnSpLocks noChangeShapeType="1"/>
          </p:cNvCxnSpPr>
          <p:nvPr/>
        </p:nvCxnSpPr>
        <p:spPr bwMode="auto">
          <a:xfrm rot="10800000">
            <a:off x="8324608" y="26878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0" name="Téglalap 184"/>
          <p:cNvSpPr>
            <a:spLocks noChangeArrowheads="1"/>
          </p:cNvSpPr>
          <p:nvPr/>
        </p:nvSpPr>
        <p:spPr bwMode="auto">
          <a:xfrm>
            <a:off x="8559800" y="25815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1" name="Téglalap 185"/>
          <p:cNvSpPr>
            <a:spLocks noChangeArrowheads="1"/>
          </p:cNvSpPr>
          <p:nvPr/>
        </p:nvSpPr>
        <p:spPr bwMode="auto">
          <a:xfrm>
            <a:off x="8645525" y="25815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42" name="Egyenes összekötő 188"/>
          <p:cNvCxnSpPr>
            <a:cxnSpLocks noChangeShapeType="1"/>
          </p:cNvCxnSpPr>
          <p:nvPr/>
        </p:nvCxnSpPr>
        <p:spPr bwMode="auto">
          <a:xfrm rot="10800000">
            <a:off x="8308733" y="286092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3" name="Téglalap 189"/>
          <p:cNvSpPr>
            <a:spLocks noChangeArrowheads="1"/>
          </p:cNvSpPr>
          <p:nvPr/>
        </p:nvSpPr>
        <p:spPr bwMode="auto">
          <a:xfrm>
            <a:off x="8559800" y="28323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4" name="Téglalap 190"/>
          <p:cNvSpPr>
            <a:spLocks noChangeArrowheads="1"/>
          </p:cNvSpPr>
          <p:nvPr/>
        </p:nvSpPr>
        <p:spPr bwMode="auto">
          <a:xfrm>
            <a:off x="8645525" y="28323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5" name="Téglalap 193"/>
          <p:cNvSpPr>
            <a:spLocks noChangeArrowheads="1"/>
          </p:cNvSpPr>
          <p:nvPr/>
        </p:nvSpPr>
        <p:spPr bwMode="auto">
          <a:xfrm>
            <a:off x="7710488" y="26164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46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2823" y="4056317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7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429254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" name="Egyenes összekötő 172"/>
          <p:cNvCxnSpPr>
            <a:cxnSpLocks noChangeShapeType="1"/>
          </p:cNvCxnSpPr>
          <p:nvPr/>
        </p:nvCxnSpPr>
        <p:spPr bwMode="auto">
          <a:xfrm rot="10800000">
            <a:off x="8314671" y="33482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9" name="Téglalap 173"/>
          <p:cNvSpPr>
            <a:spLocks noChangeArrowheads="1"/>
          </p:cNvSpPr>
          <p:nvPr/>
        </p:nvSpPr>
        <p:spPr bwMode="auto">
          <a:xfrm>
            <a:off x="8559800" y="31641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0" name="Téglalap 174"/>
          <p:cNvSpPr>
            <a:spLocks noChangeArrowheads="1"/>
          </p:cNvSpPr>
          <p:nvPr/>
        </p:nvSpPr>
        <p:spPr bwMode="auto">
          <a:xfrm>
            <a:off x="8645525" y="31641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51" name="Egyenes összekötő 177"/>
          <p:cNvCxnSpPr>
            <a:cxnSpLocks noChangeShapeType="1"/>
          </p:cNvCxnSpPr>
          <p:nvPr/>
        </p:nvCxnSpPr>
        <p:spPr bwMode="auto">
          <a:xfrm rot="10800000">
            <a:off x="8308733" y="348005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2" name="Téglalap 178"/>
          <p:cNvSpPr>
            <a:spLocks noChangeArrowheads="1"/>
          </p:cNvSpPr>
          <p:nvPr/>
        </p:nvSpPr>
        <p:spPr bwMode="auto">
          <a:xfrm>
            <a:off x="8559800" y="34117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3" name="Téglalap 179"/>
          <p:cNvSpPr>
            <a:spLocks noChangeArrowheads="1"/>
          </p:cNvSpPr>
          <p:nvPr/>
        </p:nvSpPr>
        <p:spPr bwMode="auto">
          <a:xfrm>
            <a:off x="8645525" y="34117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4" name="Téglalap 182"/>
          <p:cNvSpPr>
            <a:spLocks noChangeArrowheads="1"/>
          </p:cNvSpPr>
          <p:nvPr/>
        </p:nvSpPr>
        <p:spPr bwMode="auto">
          <a:xfrm>
            <a:off x="7710488" y="32863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55" name="Egyenes összekötő 183"/>
          <p:cNvCxnSpPr>
            <a:cxnSpLocks noChangeShapeType="1"/>
          </p:cNvCxnSpPr>
          <p:nvPr/>
        </p:nvCxnSpPr>
        <p:spPr bwMode="auto">
          <a:xfrm rot="10800000">
            <a:off x="8330546" y="39578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6" name="Téglalap 184"/>
          <p:cNvSpPr>
            <a:spLocks noChangeArrowheads="1"/>
          </p:cNvSpPr>
          <p:nvPr/>
        </p:nvSpPr>
        <p:spPr bwMode="auto">
          <a:xfrm>
            <a:off x="8559800" y="38515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7" name="Téglalap 185"/>
          <p:cNvSpPr>
            <a:spLocks noChangeArrowheads="1"/>
          </p:cNvSpPr>
          <p:nvPr/>
        </p:nvSpPr>
        <p:spPr bwMode="auto">
          <a:xfrm>
            <a:off x="8645525" y="38515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58" name="Egyenes összekötő 188"/>
          <p:cNvCxnSpPr>
            <a:cxnSpLocks noChangeShapeType="1"/>
          </p:cNvCxnSpPr>
          <p:nvPr/>
        </p:nvCxnSpPr>
        <p:spPr bwMode="auto">
          <a:xfrm rot="10800000">
            <a:off x="8314671" y="412934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9" name="Téglalap 189"/>
          <p:cNvSpPr>
            <a:spLocks noChangeArrowheads="1"/>
          </p:cNvSpPr>
          <p:nvPr/>
        </p:nvSpPr>
        <p:spPr bwMode="auto">
          <a:xfrm>
            <a:off x="8559800" y="41023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60" name="Téglalap 190"/>
          <p:cNvSpPr>
            <a:spLocks noChangeArrowheads="1"/>
          </p:cNvSpPr>
          <p:nvPr/>
        </p:nvSpPr>
        <p:spPr bwMode="auto">
          <a:xfrm>
            <a:off x="8645525" y="41023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61" name="Téglalap 193"/>
          <p:cNvSpPr>
            <a:spLocks noChangeArrowheads="1"/>
          </p:cNvSpPr>
          <p:nvPr/>
        </p:nvSpPr>
        <p:spPr bwMode="auto">
          <a:xfrm>
            <a:off x="7710488" y="39118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62" name="Line 166"/>
          <p:cNvSpPr>
            <a:spLocks noChangeShapeType="1"/>
          </p:cNvSpPr>
          <p:nvPr/>
        </p:nvSpPr>
        <p:spPr bwMode="auto">
          <a:xfrm flipV="1">
            <a:off x="6283325" y="3785939"/>
            <a:ext cx="0" cy="27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" name="Line 167"/>
          <p:cNvSpPr>
            <a:spLocks noChangeShapeType="1"/>
          </p:cNvSpPr>
          <p:nvPr/>
        </p:nvSpPr>
        <p:spPr bwMode="auto">
          <a:xfrm>
            <a:off x="6283325" y="37848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" name="Line 168"/>
          <p:cNvSpPr>
            <a:spLocks noChangeShapeType="1"/>
          </p:cNvSpPr>
          <p:nvPr/>
        </p:nvSpPr>
        <p:spPr bwMode="auto">
          <a:xfrm flipH="1">
            <a:off x="6146800" y="3784854"/>
            <a:ext cx="136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" name="Line 169"/>
          <p:cNvSpPr>
            <a:spLocks noChangeShapeType="1"/>
          </p:cNvSpPr>
          <p:nvPr/>
        </p:nvSpPr>
        <p:spPr bwMode="auto">
          <a:xfrm>
            <a:off x="6283325" y="3156204"/>
            <a:ext cx="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" name="Line 170"/>
          <p:cNvSpPr>
            <a:spLocks noChangeShapeType="1"/>
          </p:cNvSpPr>
          <p:nvPr/>
        </p:nvSpPr>
        <p:spPr bwMode="auto">
          <a:xfrm flipH="1">
            <a:off x="6131929" y="3314954"/>
            <a:ext cx="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" name="Line 171"/>
          <p:cNvSpPr>
            <a:spLocks noChangeShapeType="1"/>
          </p:cNvSpPr>
          <p:nvPr/>
        </p:nvSpPr>
        <p:spPr bwMode="auto">
          <a:xfrm flipV="1">
            <a:off x="6283325" y="2572004"/>
            <a:ext cx="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" name="Line 172"/>
          <p:cNvSpPr>
            <a:spLocks noChangeShapeType="1"/>
          </p:cNvSpPr>
          <p:nvPr/>
        </p:nvSpPr>
        <p:spPr bwMode="auto">
          <a:xfrm flipH="1">
            <a:off x="6165850" y="2572004"/>
            <a:ext cx="117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" name="Line 173"/>
          <p:cNvSpPr>
            <a:spLocks noChangeShapeType="1"/>
          </p:cNvSpPr>
          <p:nvPr/>
        </p:nvSpPr>
        <p:spPr bwMode="auto">
          <a:xfrm>
            <a:off x="6283325" y="1925309"/>
            <a:ext cx="0" cy="222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" name="Line 174"/>
          <p:cNvSpPr>
            <a:spLocks noChangeShapeType="1"/>
          </p:cNvSpPr>
          <p:nvPr/>
        </p:nvSpPr>
        <p:spPr bwMode="auto">
          <a:xfrm flipH="1">
            <a:off x="6159500" y="2146554"/>
            <a:ext cx="1238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" name="Text Box 175"/>
          <p:cNvSpPr txBox="1">
            <a:spLocks noChangeArrowheads="1"/>
          </p:cNvSpPr>
          <p:nvPr/>
        </p:nvSpPr>
        <p:spPr bwMode="auto">
          <a:xfrm>
            <a:off x="2274035" y="1314704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572" name="Text Box 176"/>
          <p:cNvSpPr txBox="1">
            <a:spLocks noChangeArrowheads="1"/>
          </p:cNvSpPr>
          <p:nvPr/>
        </p:nvSpPr>
        <p:spPr bwMode="auto">
          <a:xfrm>
            <a:off x="5861785" y="1316292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573" name="Rectangle 180"/>
          <p:cNvSpPr>
            <a:spLocks noChangeArrowheads="1"/>
          </p:cNvSpPr>
          <p:nvPr/>
        </p:nvSpPr>
        <p:spPr bwMode="auto">
          <a:xfrm>
            <a:off x="3706813" y="1394079"/>
            <a:ext cx="1398587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E7-4800 v3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74" name="Téglalap 3"/>
          <p:cNvSpPr>
            <a:spLocks noChangeArrowheads="1"/>
          </p:cNvSpPr>
          <p:nvPr/>
        </p:nvSpPr>
        <p:spPr bwMode="auto">
          <a:xfrm>
            <a:off x="4714875" y="20909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75" name="Téglalap 3"/>
          <p:cNvSpPr>
            <a:spLocks noChangeArrowheads="1"/>
          </p:cNvSpPr>
          <p:nvPr/>
        </p:nvSpPr>
        <p:spPr bwMode="auto">
          <a:xfrm>
            <a:off x="2771775" y="32466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76" name="Téglalap 3"/>
          <p:cNvSpPr>
            <a:spLocks noChangeArrowheads="1"/>
          </p:cNvSpPr>
          <p:nvPr/>
        </p:nvSpPr>
        <p:spPr bwMode="auto">
          <a:xfrm>
            <a:off x="4689475" y="32466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77" name="Téglalap 174"/>
          <p:cNvSpPr>
            <a:spLocks noChangeArrowheads="1"/>
          </p:cNvSpPr>
          <p:nvPr/>
        </p:nvSpPr>
        <p:spPr bwMode="auto">
          <a:xfrm>
            <a:off x="8738545" y="19429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78" name="Téglalap 179"/>
          <p:cNvSpPr>
            <a:spLocks noChangeArrowheads="1"/>
          </p:cNvSpPr>
          <p:nvPr/>
        </p:nvSpPr>
        <p:spPr bwMode="auto">
          <a:xfrm>
            <a:off x="8738545" y="21906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79" name="Téglalap 185"/>
          <p:cNvSpPr>
            <a:spLocks noChangeArrowheads="1"/>
          </p:cNvSpPr>
          <p:nvPr/>
        </p:nvSpPr>
        <p:spPr bwMode="auto">
          <a:xfrm>
            <a:off x="8738545" y="25795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0" name="Téglalap 190"/>
          <p:cNvSpPr>
            <a:spLocks noChangeArrowheads="1"/>
          </p:cNvSpPr>
          <p:nvPr/>
        </p:nvSpPr>
        <p:spPr bwMode="auto">
          <a:xfrm>
            <a:off x="8738545" y="28303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1" name="Téglalap 174"/>
          <p:cNvSpPr>
            <a:spLocks noChangeArrowheads="1"/>
          </p:cNvSpPr>
          <p:nvPr/>
        </p:nvSpPr>
        <p:spPr bwMode="auto">
          <a:xfrm>
            <a:off x="8738545" y="31621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2" name="Téglalap 179"/>
          <p:cNvSpPr>
            <a:spLocks noChangeArrowheads="1"/>
          </p:cNvSpPr>
          <p:nvPr/>
        </p:nvSpPr>
        <p:spPr bwMode="auto">
          <a:xfrm>
            <a:off x="8738545" y="34098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3" name="Téglalap 185"/>
          <p:cNvSpPr>
            <a:spLocks noChangeArrowheads="1"/>
          </p:cNvSpPr>
          <p:nvPr/>
        </p:nvSpPr>
        <p:spPr bwMode="auto">
          <a:xfrm>
            <a:off x="8738545" y="38495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4" name="Téglalap 190"/>
          <p:cNvSpPr>
            <a:spLocks noChangeArrowheads="1"/>
          </p:cNvSpPr>
          <p:nvPr/>
        </p:nvSpPr>
        <p:spPr bwMode="auto">
          <a:xfrm>
            <a:off x="8738545" y="41003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5" name="Téglalap 174"/>
          <p:cNvSpPr>
            <a:spLocks noChangeArrowheads="1"/>
          </p:cNvSpPr>
          <p:nvPr/>
        </p:nvSpPr>
        <p:spPr bwMode="auto">
          <a:xfrm>
            <a:off x="7390758" y="16679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6" name="Téglalap 179"/>
          <p:cNvSpPr>
            <a:spLocks noChangeArrowheads="1"/>
          </p:cNvSpPr>
          <p:nvPr/>
        </p:nvSpPr>
        <p:spPr bwMode="auto">
          <a:xfrm>
            <a:off x="7390758" y="19155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7" name="Téglalap 185"/>
          <p:cNvSpPr>
            <a:spLocks noChangeArrowheads="1"/>
          </p:cNvSpPr>
          <p:nvPr/>
        </p:nvSpPr>
        <p:spPr bwMode="auto">
          <a:xfrm>
            <a:off x="7390758" y="22663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8" name="Téglalap 190"/>
          <p:cNvSpPr>
            <a:spLocks noChangeArrowheads="1"/>
          </p:cNvSpPr>
          <p:nvPr/>
        </p:nvSpPr>
        <p:spPr bwMode="auto">
          <a:xfrm>
            <a:off x="7390758" y="25172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9" name="Téglalap 174"/>
          <p:cNvSpPr>
            <a:spLocks noChangeArrowheads="1"/>
          </p:cNvSpPr>
          <p:nvPr/>
        </p:nvSpPr>
        <p:spPr bwMode="auto">
          <a:xfrm>
            <a:off x="7390758" y="28998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0" name="Téglalap 179"/>
          <p:cNvSpPr>
            <a:spLocks noChangeArrowheads="1"/>
          </p:cNvSpPr>
          <p:nvPr/>
        </p:nvSpPr>
        <p:spPr bwMode="auto">
          <a:xfrm>
            <a:off x="7390758" y="31474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1" name="Téglalap 185"/>
          <p:cNvSpPr>
            <a:spLocks noChangeArrowheads="1"/>
          </p:cNvSpPr>
          <p:nvPr/>
        </p:nvSpPr>
        <p:spPr bwMode="auto">
          <a:xfrm>
            <a:off x="7390758" y="35363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2" name="Téglalap 190"/>
          <p:cNvSpPr>
            <a:spLocks noChangeArrowheads="1"/>
          </p:cNvSpPr>
          <p:nvPr/>
        </p:nvSpPr>
        <p:spPr bwMode="auto">
          <a:xfrm>
            <a:off x="7390758" y="37872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3" name="Téglalap 147"/>
          <p:cNvSpPr/>
          <p:nvPr/>
        </p:nvSpPr>
        <p:spPr>
          <a:xfrm flipH="1">
            <a:off x="1480232" y="28764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4" name="Téglalap 152"/>
          <p:cNvSpPr/>
          <p:nvPr/>
        </p:nvSpPr>
        <p:spPr>
          <a:xfrm flipH="1">
            <a:off x="1480232" y="31240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5" name="Téglalap 158"/>
          <p:cNvSpPr/>
          <p:nvPr/>
        </p:nvSpPr>
        <p:spPr>
          <a:xfrm flipH="1">
            <a:off x="1480232" y="34748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6" name="Téglalap 163"/>
          <p:cNvSpPr/>
          <p:nvPr/>
        </p:nvSpPr>
        <p:spPr>
          <a:xfrm flipH="1">
            <a:off x="1480232" y="372571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7" name="Téglalap 147"/>
          <p:cNvSpPr/>
          <p:nvPr/>
        </p:nvSpPr>
        <p:spPr>
          <a:xfrm flipH="1">
            <a:off x="1488840" y="165879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8" name="Téglalap 152"/>
          <p:cNvSpPr/>
          <p:nvPr/>
        </p:nvSpPr>
        <p:spPr>
          <a:xfrm flipH="1">
            <a:off x="1488840" y="190644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9" name="Téglalap 158"/>
          <p:cNvSpPr/>
          <p:nvPr/>
        </p:nvSpPr>
        <p:spPr>
          <a:xfrm flipH="1">
            <a:off x="1488840" y="22445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0" name="Téglalap 163"/>
          <p:cNvSpPr/>
          <p:nvPr/>
        </p:nvSpPr>
        <p:spPr>
          <a:xfrm flipH="1">
            <a:off x="1488840" y="24954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1" name="Téglalap 147"/>
          <p:cNvSpPr/>
          <p:nvPr/>
        </p:nvSpPr>
        <p:spPr>
          <a:xfrm flipH="1">
            <a:off x="243141" y="19270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2" name="Téglalap 152"/>
          <p:cNvSpPr/>
          <p:nvPr/>
        </p:nvSpPr>
        <p:spPr>
          <a:xfrm flipH="1">
            <a:off x="243141" y="217472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3" name="Téglalap 158"/>
          <p:cNvSpPr/>
          <p:nvPr/>
        </p:nvSpPr>
        <p:spPr>
          <a:xfrm flipH="1">
            <a:off x="243141" y="258906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4" name="Téglalap 163"/>
          <p:cNvSpPr/>
          <p:nvPr/>
        </p:nvSpPr>
        <p:spPr>
          <a:xfrm flipH="1">
            <a:off x="243141" y="28398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5" name="Téglalap 147"/>
          <p:cNvSpPr/>
          <p:nvPr/>
        </p:nvSpPr>
        <p:spPr>
          <a:xfrm flipH="1">
            <a:off x="244729" y="316056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6" name="Téglalap 152"/>
          <p:cNvSpPr/>
          <p:nvPr/>
        </p:nvSpPr>
        <p:spPr>
          <a:xfrm flipH="1">
            <a:off x="244729" y="340821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7" name="Téglalap 158"/>
          <p:cNvSpPr/>
          <p:nvPr/>
        </p:nvSpPr>
        <p:spPr>
          <a:xfrm flipH="1">
            <a:off x="244729" y="38225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8" name="Téglalap 163"/>
          <p:cNvSpPr/>
          <p:nvPr/>
        </p:nvSpPr>
        <p:spPr>
          <a:xfrm flipH="1">
            <a:off x="244729" y="40733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9" name="Téglalap 3"/>
          <p:cNvSpPr>
            <a:spLocks noChangeArrowheads="1"/>
          </p:cNvSpPr>
          <p:nvPr/>
        </p:nvSpPr>
        <p:spPr bwMode="auto">
          <a:xfrm>
            <a:off x="2760663" y="2076967"/>
            <a:ext cx="1440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0" name="Text Box 90"/>
          <p:cNvSpPr txBox="1">
            <a:spLocks noChangeArrowheads="1"/>
          </p:cNvSpPr>
          <p:nvPr/>
        </p:nvSpPr>
        <p:spPr bwMode="auto">
          <a:xfrm>
            <a:off x="5584594" y="5004390"/>
            <a:ext cx="3572106" cy="181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SMI2: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(Parallel 64-bit VMSE data link between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SMB: Scalable Memory Buffer</a:t>
            </a:r>
          </a:p>
          <a:p>
            <a:pPr algn="ctr"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(C112/C114: Jordan Creek 2)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(Performs conversion between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parallel SMI2 and the parallel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DDR3/DDR4 DIMM interfaces)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C112:  2 DIMMs/channel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611" name="Szövegdoboz 31"/>
          <p:cNvSpPr txBox="1">
            <a:spLocks noChangeArrowheads="1"/>
          </p:cNvSpPr>
          <p:nvPr/>
        </p:nvSpPr>
        <p:spPr bwMode="auto">
          <a:xfrm>
            <a:off x="5621756" y="4384929"/>
            <a:ext cx="34460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3-1600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in both performance and lockstep modes and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4-1866 in lockstep mode</a:t>
            </a:r>
            <a:endParaRPr lang="hu-HU" altLang="en-US" sz="1100" dirty="0">
              <a:latin typeface="Verdana" pitchFamily="34" charset="0"/>
            </a:endParaRPr>
          </a:p>
        </p:txBody>
      </p:sp>
      <p:sp>
        <p:nvSpPr>
          <p:cNvPr id="612" name="TextBox 611"/>
          <p:cNvSpPr txBox="1"/>
          <p:nvPr/>
        </p:nvSpPr>
        <p:spPr>
          <a:xfrm>
            <a:off x="3089162" y="15648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13" name="TextBox 612"/>
          <p:cNvSpPr txBox="1"/>
          <p:nvPr/>
        </p:nvSpPr>
        <p:spPr>
          <a:xfrm>
            <a:off x="3127608" y="18237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614" name="Up-Down Arrow 613"/>
          <p:cNvSpPr/>
          <p:nvPr/>
        </p:nvSpPr>
        <p:spPr bwMode="auto">
          <a:xfrm>
            <a:off x="3417647" y="18285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15" name="TextBox 614"/>
          <p:cNvSpPr txBox="1"/>
          <p:nvPr/>
        </p:nvSpPr>
        <p:spPr>
          <a:xfrm>
            <a:off x="5235462" y="15775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16" name="TextBox 615"/>
          <p:cNvSpPr txBox="1"/>
          <p:nvPr/>
        </p:nvSpPr>
        <p:spPr>
          <a:xfrm>
            <a:off x="5273908" y="18364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617" name="Up-Down Arrow 616"/>
          <p:cNvSpPr/>
          <p:nvPr/>
        </p:nvSpPr>
        <p:spPr bwMode="auto">
          <a:xfrm>
            <a:off x="5563947" y="18412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18" name="Téglalap 53"/>
          <p:cNvSpPr>
            <a:spLocks noChangeArrowheads="1"/>
          </p:cNvSpPr>
          <p:nvPr/>
        </p:nvSpPr>
        <p:spPr bwMode="auto">
          <a:xfrm>
            <a:off x="2755900" y="443255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C602J PCH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Patsburg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J) 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19" name="Egyenes összekötő 121"/>
          <p:cNvCxnSpPr/>
          <p:nvPr/>
        </p:nvCxnSpPr>
        <p:spPr>
          <a:xfrm rot="5400000" flipH="1" flipV="1">
            <a:off x="3153162" y="4170229"/>
            <a:ext cx="6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0" name="Szövegdoboz 70"/>
          <p:cNvSpPr txBox="1">
            <a:spLocks noChangeArrowheads="1"/>
          </p:cNvSpPr>
          <p:nvPr/>
        </p:nvSpPr>
        <p:spPr bwMode="auto">
          <a:xfrm>
            <a:off x="3432498" y="3940429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DMI2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</a:t>
            </a:r>
            <a:r>
              <a:rPr lang="en-US" altLang="en-US" sz="1000" dirty="0" smtClean="0">
                <a:latin typeface="Verdana" pitchFamily="34" charset="0"/>
              </a:rPr>
              <a:t>xPCIe2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621" name="Egyenes összekötő 130"/>
          <p:cNvCxnSpPr/>
          <p:nvPr/>
        </p:nvCxnSpPr>
        <p:spPr>
          <a:xfrm rot="10800000" flipH="1" flipV="1">
            <a:off x="2409825" y="36546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2" name="Line 129"/>
          <p:cNvSpPr>
            <a:spLocks noChangeShapeType="1"/>
          </p:cNvSpPr>
          <p:nvPr/>
        </p:nvSpPr>
        <p:spPr bwMode="auto">
          <a:xfrm>
            <a:off x="2687638" y="375310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" name="Line 131"/>
          <p:cNvSpPr>
            <a:spLocks noChangeShapeType="1"/>
          </p:cNvSpPr>
          <p:nvPr/>
        </p:nvSpPr>
        <p:spPr bwMode="auto">
          <a:xfrm>
            <a:off x="2687638" y="37467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" name="Line 132"/>
          <p:cNvSpPr>
            <a:spLocks noChangeShapeType="1"/>
          </p:cNvSpPr>
          <p:nvPr/>
        </p:nvSpPr>
        <p:spPr bwMode="auto">
          <a:xfrm>
            <a:off x="2687638" y="37467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" name="Rectangle 178"/>
          <p:cNvSpPr>
            <a:spLocks noChangeArrowheads="1"/>
          </p:cNvSpPr>
          <p:nvPr/>
        </p:nvSpPr>
        <p:spPr bwMode="auto">
          <a:xfrm>
            <a:off x="3960813" y="476116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626" name="TextBox 625"/>
          <p:cNvSpPr txBox="1"/>
          <p:nvPr/>
        </p:nvSpPr>
        <p:spPr>
          <a:xfrm>
            <a:off x="5121162" y="41048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27" name="TextBox 626"/>
          <p:cNvSpPr txBox="1"/>
          <p:nvPr/>
        </p:nvSpPr>
        <p:spPr>
          <a:xfrm>
            <a:off x="4664308" y="39573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628" name="Up-Down Arrow 627"/>
          <p:cNvSpPr/>
          <p:nvPr/>
        </p:nvSpPr>
        <p:spPr bwMode="auto">
          <a:xfrm>
            <a:off x="5449647" y="38478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29" name="TextBox 628"/>
          <p:cNvSpPr txBox="1"/>
          <p:nvPr/>
        </p:nvSpPr>
        <p:spPr>
          <a:xfrm>
            <a:off x="2657362" y="40667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30" name="Up-Down Arrow 629"/>
          <p:cNvSpPr/>
          <p:nvPr/>
        </p:nvSpPr>
        <p:spPr bwMode="auto">
          <a:xfrm>
            <a:off x="3277947" y="38478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31" name="TextBox 630"/>
          <p:cNvSpPr txBox="1"/>
          <p:nvPr/>
        </p:nvSpPr>
        <p:spPr>
          <a:xfrm>
            <a:off x="2987908" y="38303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24" name="Rounded Rectangle 223"/>
          <p:cNvSpPr/>
          <p:nvPr/>
        </p:nvSpPr>
        <p:spPr bwMode="auto">
          <a:xfrm>
            <a:off x="2544763" y="152010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5" name="Rounded Rectangle 224"/>
          <p:cNvSpPr/>
          <p:nvPr/>
        </p:nvSpPr>
        <p:spPr bwMode="auto">
          <a:xfrm>
            <a:off x="6129038" y="155375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6" name="Rounded Rectangle 225"/>
          <p:cNvSpPr/>
          <p:nvPr/>
        </p:nvSpPr>
        <p:spPr bwMode="auto">
          <a:xfrm>
            <a:off x="3358908" y="2303777"/>
            <a:ext cx="2257367" cy="135382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417647" y="3746754"/>
            <a:ext cx="124619" cy="7294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http://www.theplatform.net/wp-content/uploads/2015/05/intel-xeon-e7-v3-block-diagram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1525588"/>
            <a:ext cx="8833917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788" y="622300"/>
            <a:ext cx="833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Contrasting the layout of the </a:t>
            </a:r>
            <a:r>
              <a:rPr lang="en-US" b="1" dirty="0" err="1" smtClean="0">
                <a:solidFill>
                  <a:schemeClr val="accent6"/>
                </a:solidFill>
              </a:rPr>
              <a:t>Haswell</a:t>
            </a:r>
            <a:r>
              <a:rPr lang="en-US" b="1" dirty="0" smtClean="0">
                <a:solidFill>
                  <a:schemeClr val="accent6"/>
                </a:solidFill>
              </a:rPr>
              <a:t>-EX cores vs. the Ivy Bridge-EX cores </a:t>
            </a:r>
            <a:r>
              <a:rPr lang="en-US" dirty="0" smtClean="0"/>
              <a:t>[</a:t>
            </a:r>
            <a:r>
              <a:rPr lang="hu-HU" dirty="0" smtClean="0"/>
              <a:t>111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788" y="908050"/>
            <a:ext cx="828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Haswell</a:t>
            </a:r>
            <a:r>
              <a:rPr lang="en-US" dirty="0" smtClean="0"/>
              <a:t>-EX has </a:t>
            </a:r>
            <a:r>
              <a:rPr lang="en-US" dirty="0" smtClean="0">
                <a:solidFill>
                  <a:srgbClr val="0070C0"/>
                </a:solidFill>
              </a:rPr>
              <a:t>four core slides with 3x4 + 6 = 18 cores </a:t>
            </a:r>
            <a:r>
              <a:rPr lang="en-US" dirty="0" smtClean="0"/>
              <a:t>rather than 3x5 cores in case of </a:t>
            </a:r>
          </a:p>
          <a:p>
            <a:r>
              <a:rPr lang="en-US" dirty="0"/>
              <a:t> </a:t>
            </a:r>
            <a:r>
              <a:rPr lang="en-US" dirty="0" smtClean="0"/>
              <a:t> the Ivy Bridge-EX (only 3x 4 = 12 cores indicated in the Figure below).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8150" y="5194300"/>
            <a:ext cx="824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</a:t>
            </a:r>
            <a:r>
              <a:rPr lang="hu-HU" dirty="0" smtClean="0"/>
              <a:t>:</a:t>
            </a:r>
            <a:r>
              <a:rPr lang="en-US" dirty="0" smtClean="0"/>
              <a:t> Contrasting the basic layout of the </a:t>
            </a:r>
            <a:r>
              <a:rPr lang="en-US" dirty="0" err="1" smtClean="0"/>
              <a:t>Haswell</a:t>
            </a:r>
            <a:r>
              <a:rPr lang="en-US" dirty="0" smtClean="0"/>
              <a:t>-EX (E7 v3) and Ivy Bridge-EX (E7 v2)</a:t>
            </a:r>
          </a:p>
          <a:p>
            <a:pPr algn="ctr"/>
            <a:r>
              <a:rPr lang="en-US" dirty="0" smtClean="0"/>
              <a:t> processors [</a:t>
            </a:r>
            <a:r>
              <a:rPr lang="hu-HU" dirty="0" smtClean="0"/>
              <a:t>111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063" y="5930900"/>
            <a:ext cx="8464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the </a:t>
            </a:r>
            <a:r>
              <a:rPr lang="en-US" dirty="0" smtClean="0">
                <a:solidFill>
                  <a:srgbClr val="0070C0"/>
                </a:solidFill>
              </a:rPr>
              <a:t>E7-V3</a:t>
            </a:r>
            <a:r>
              <a:rPr lang="en-US" dirty="0" smtClean="0"/>
              <a:t> has </a:t>
            </a:r>
            <a:r>
              <a:rPr lang="en-US" dirty="0" smtClean="0">
                <a:solidFill>
                  <a:srgbClr val="0070C0"/>
                </a:solidFill>
              </a:rPr>
              <a:t>only two ring buses interconnected by a pair of buffered switches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88" y="625475"/>
            <a:ext cx="509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More detailed layout of the Haswell-EX die </a:t>
            </a:r>
            <a:r>
              <a:rPr lang="en-US" dirty="0" smtClean="0"/>
              <a:t>[</a:t>
            </a:r>
            <a:r>
              <a:rPr lang="hu-HU" dirty="0" smtClean="0"/>
              <a:t>111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5" name="Picture 2" descr="http://www.theplatform.net/wp-content/uploads/2015/05/intel-xeon-e7-v3-block-diagram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92200"/>
            <a:ext cx="9002713" cy="56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AutoShape 2" descr="http://www.theplatform.net/wp-content/uploads/2015/05/intel-xeon-e7-v3-die-shot.jpg"/>
          <p:cNvSpPr>
            <a:spLocks noChangeAspect="1" noChangeArrowheads="1"/>
          </p:cNvSpPr>
          <p:nvPr/>
        </p:nvSpPr>
        <p:spPr bwMode="auto">
          <a:xfrm>
            <a:off x="63500" y="-136525"/>
            <a:ext cx="7972425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www.theplatform.net/wp-content/uploads/2015/05/intel-xeon-e7-v3-die-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1" y="1272609"/>
            <a:ext cx="8252460" cy="49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2088" y="622300"/>
            <a:ext cx="6187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Die micrograph of an 18-core Haswell-EX processor </a:t>
            </a:r>
            <a:r>
              <a:rPr lang="en-US" dirty="0" smtClean="0"/>
              <a:t>[111]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0700" y="6451600"/>
            <a:ext cx="3579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22 nm, 5.7 billion transistors, 662 mm</a:t>
            </a:r>
            <a:r>
              <a:rPr lang="en-US" sz="1200" b="1" baseline="30000" dirty="0" smtClean="0"/>
              <a:t>2</a:t>
            </a:r>
            <a:endParaRPr lang="en-US" sz="1200" b="1" baseline="30000" dirty="0"/>
          </a:p>
        </p:txBody>
      </p:sp>
    </p:spTree>
    <p:extLst>
      <p:ext uri="{BB962C8B-B14F-4D97-AF65-F5344CB8AC3E}">
        <p14:creationId xmlns:p14="http://schemas.microsoft.com/office/powerpoint/2010/main" val="36465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288"/>
            <a:ext cx="91440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088" y="625475"/>
            <a:ext cx="5889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Main features of 4S and 8S </a:t>
            </a:r>
            <a:r>
              <a:rPr lang="en-US" b="1" dirty="0" err="1" smtClean="0">
                <a:solidFill>
                  <a:schemeClr val="accent6"/>
                </a:solidFill>
              </a:rPr>
              <a:t>Haswell</a:t>
            </a:r>
            <a:r>
              <a:rPr lang="en-US" b="1" dirty="0" smtClean="0">
                <a:solidFill>
                  <a:schemeClr val="accent6"/>
                </a:solidFill>
              </a:rPr>
              <a:t>-EX processors </a:t>
            </a:r>
            <a:r>
              <a:rPr lang="en-US" dirty="0" smtClean="0"/>
              <a:t>[</a:t>
            </a:r>
            <a:r>
              <a:rPr lang="hu-HU" dirty="0" smtClean="0"/>
              <a:t>120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1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9068" y="648393"/>
            <a:ext cx="8427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Power management improvements in the Haswell-EP and Haswell-EX server lines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737" y="957192"/>
            <a:ext cx="8833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smtClean="0">
                <a:solidFill>
                  <a:srgbClr val="0070C0"/>
                </a:solidFill>
              </a:rPr>
              <a:t>related product families </a:t>
            </a:r>
            <a:r>
              <a:rPr lang="hu-HU" dirty="0" smtClean="0"/>
              <a:t>are: the Xeon E5-4600/2600/1600 and the Xeon </a:t>
            </a:r>
            <a:r>
              <a:rPr lang="hu-HU" dirty="0"/>
              <a:t>E7-8800/4800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406" y="1275010"/>
            <a:ext cx="7068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hu-HU" dirty="0" smtClean="0"/>
              <a:t>introduced key </a:t>
            </a:r>
            <a:r>
              <a:rPr lang="en-US" dirty="0" smtClean="0">
                <a:solidFill>
                  <a:srgbClr val="FF0000"/>
                </a:solidFill>
              </a:rPr>
              <a:t>power </a:t>
            </a:r>
            <a:r>
              <a:rPr lang="hu-HU" dirty="0" smtClean="0">
                <a:solidFill>
                  <a:srgbClr val="FF0000"/>
                </a:solidFill>
              </a:rPr>
              <a:t>management </a:t>
            </a:r>
            <a:r>
              <a:rPr lang="en-US" dirty="0" smtClean="0">
                <a:solidFill>
                  <a:srgbClr val="FF0000"/>
                </a:solidFill>
              </a:rPr>
              <a:t>improvements </a:t>
            </a:r>
            <a:r>
              <a:rPr lang="en-US" dirty="0" smtClean="0"/>
              <a:t>include</a:t>
            </a:r>
            <a:r>
              <a:rPr lang="hu-HU" dirty="0" smtClean="0"/>
              <a:t> first of all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1369" y="1596978"/>
            <a:ext cx="321959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Per core P-states (PCPS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smtClean="0"/>
              <a:t>and </a:t>
            </a:r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Uncore frequency scaling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495" y="2163652"/>
            <a:ext cx="6833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We underline that the installed OS has to support the above features.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189" y="618184"/>
            <a:ext cx="773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Per core P-states (PCPS) in the HSW-EP and Haswell-EX lines [129], [130]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826" y="901519"/>
            <a:ext cx="879439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In the </a:t>
            </a:r>
            <a:r>
              <a:rPr lang="hu-HU" dirty="0" smtClean="0">
                <a:solidFill>
                  <a:srgbClr val="0070C0"/>
                </a:solidFill>
              </a:rPr>
              <a:t>Haswell-EP and -EX server lines </a:t>
            </a:r>
            <a:r>
              <a:rPr lang="hu-HU" dirty="0" smtClean="0"/>
              <a:t>Intel introduced </a:t>
            </a:r>
            <a:r>
              <a:rPr lang="hu-HU" dirty="0" smtClean="0">
                <a:solidFill>
                  <a:srgbClr val="FF0000"/>
                </a:solidFill>
              </a:rPr>
              <a:t>individual P-state control </a:t>
            </a:r>
            <a:r>
              <a:rPr lang="hu-HU" dirty="0" smtClean="0"/>
              <a:t>instructed 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by the OS.</a:t>
            </a:r>
          </a:p>
          <a:p>
            <a:r>
              <a:rPr lang="hu-HU" dirty="0" smtClean="0"/>
              <a:t>     This means that </a:t>
            </a:r>
            <a:r>
              <a:rPr lang="hu-HU" dirty="0" smtClean="0">
                <a:solidFill>
                  <a:srgbClr val="0070C0"/>
                </a:solidFill>
              </a:rPr>
              <a:t>each core can operate independently at individual clock rate and ssociated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70C0"/>
                </a:solidFill>
              </a:rPr>
              <a:t>       core voltage.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Previously</a:t>
            </a:r>
            <a:r>
              <a:rPr lang="hu-HU" dirty="0">
                <a:solidFill>
                  <a:srgbClr val="0070C0"/>
                </a:solidFill>
              </a:rPr>
              <a:t>,</a:t>
            </a:r>
            <a:r>
              <a:rPr lang="hu-HU" dirty="0"/>
              <a:t> </a:t>
            </a:r>
            <a:r>
              <a:rPr lang="hu-HU" dirty="0" smtClean="0"/>
              <a:t>in </a:t>
            </a:r>
            <a:r>
              <a:rPr lang="hu-HU" dirty="0"/>
              <a:t>the Ivy Bridge and preceding generations </a:t>
            </a:r>
            <a:r>
              <a:rPr lang="hu-HU" dirty="0" smtClean="0">
                <a:solidFill>
                  <a:srgbClr val="0070C0"/>
                </a:solidFill>
              </a:rPr>
              <a:t>all cores run </a:t>
            </a:r>
            <a:r>
              <a:rPr lang="hu-HU" dirty="0">
                <a:solidFill>
                  <a:srgbClr val="0070C0"/>
                </a:solidFill>
              </a:rPr>
              <a:t>at the same </a:t>
            </a:r>
            <a:r>
              <a:rPr lang="hu-HU" dirty="0" smtClean="0">
                <a:solidFill>
                  <a:srgbClr val="0070C0"/>
                </a:solidFill>
              </a:rPr>
              <a:t>frequency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 and voltage.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92181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1128"/>
          <a:stretch/>
        </p:blipFill>
        <p:spPr>
          <a:xfrm>
            <a:off x="5189659" y="1940470"/>
            <a:ext cx="3694025" cy="4773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431" y="643942"/>
            <a:ext cx="536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1 - Estimated gain of using individual P-states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973" y="991671"/>
            <a:ext cx="901163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Subsequently, we cite a study investigating the </a:t>
            </a:r>
            <a:r>
              <a:rPr lang="hu-HU" dirty="0" smtClean="0">
                <a:solidFill>
                  <a:srgbClr val="0070C0"/>
                </a:solidFill>
              </a:rPr>
              <a:t>possible gain of using individual voltage and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clock domains</a:t>
            </a:r>
            <a:r>
              <a:rPr lang="hu-HU" dirty="0" smtClean="0"/>
              <a:t> [131].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assumed microarchitecture of the study is seen below.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6823" y="6143223"/>
            <a:ext cx="4431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Assumed microarchitecture in the cited</a:t>
            </a:r>
          </a:p>
          <a:p>
            <a:r>
              <a:rPr lang="hu-HU" dirty="0" smtClean="0"/>
              <a:t>study (clock generation not indicated)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212" y="2296169"/>
            <a:ext cx="39837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PMU: Power Management Unit</a:t>
            </a:r>
          </a:p>
          <a:p>
            <a:r>
              <a:rPr lang="hu-HU" dirty="0"/>
              <a:t> </a:t>
            </a:r>
            <a:r>
              <a:rPr lang="hu-HU" dirty="0" smtClean="0"/>
              <a:t>        Based on sensed data it determines</a:t>
            </a:r>
          </a:p>
          <a:p>
            <a:r>
              <a:rPr lang="hu-HU" dirty="0"/>
              <a:t> </a:t>
            </a:r>
            <a:r>
              <a:rPr lang="hu-HU" dirty="0" smtClean="0"/>
              <a:t>        individual clock and voltage values.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6823" y="3284113"/>
            <a:ext cx="4633000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Note that due to the different clock rates</a:t>
            </a:r>
          </a:p>
          <a:p>
            <a:r>
              <a:rPr lang="hu-HU" dirty="0"/>
              <a:t> 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FIFO Buffers </a:t>
            </a:r>
            <a:r>
              <a:rPr lang="hu-HU" dirty="0" smtClean="0"/>
              <a:t>are needed between the cores</a:t>
            </a:r>
          </a:p>
          <a:p>
            <a:pPr>
              <a:spcAft>
                <a:spcPts val="600"/>
              </a:spcAft>
            </a:pPr>
            <a:r>
              <a:rPr lang="hu-HU" dirty="0" smtClean="0"/>
              <a:t>  and the Interconnect </a:t>
            </a:r>
            <a:r>
              <a:rPr lang="hu-HU" dirty="0">
                <a:solidFill>
                  <a:srgbClr val="0070C0"/>
                </a:solidFill>
              </a:rPr>
              <a:t>for </a:t>
            </a:r>
            <a:r>
              <a:rPr lang="hu-HU" dirty="0" smtClean="0">
                <a:solidFill>
                  <a:srgbClr val="0070C0"/>
                </a:solidFill>
              </a:rPr>
              <a:t>clock synchronization</a:t>
            </a:r>
            <a:r>
              <a:rPr lang="hu-HU" dirty="0" smtClean="0"/>
              <a:t>.</a:t>
            </a:r>
          </a:p>
          <a:p>
            <a:r>
              <a:rPr lang="hu-HU" dirty="0" smtClean="0"/>
              <a:t>C</a:t>
            </a:r>
            <a:r>
              <a:rPr lang="en-US" dirty="0" smtClean="0"/>
              <a:t>lock synchronization</a:t>
            </a:r>
            <a:r>
              <a:rPr lang="hu-HU" dirty="0" smtClean="0"/>
              <a:t> </a:t>
            </a:r>
            <a:r>
              <a:rPr lang="en-US" dirty="0" smtClean="0"/>
              <a:t>adds </a:t>
            </a:r>
            <a:r>
              <a:rPr lang="en-US" dirty="0"/>
              <a:t>latency to </a:t>
            </a:r>
            <a:r>
              <a:rPr lang="hu-HU" dirty="0" smtClean="0"/>
              <a:t>the</a:t>
            </a:r>
          </a:p>
          <a:p>
            <a:r>
              <a:rPr lang="hu-HU" dirty="0" smtClean="0"/>
              <a:t>  </a:t>
            </a:r>
            <a:r>
              <a:rPr lang="en-US" dirty="0" smtClean="0"/>
              <a:t>memory </a:t>
            </a:r>
            <a:r>
              <a:rPr lang="en-US" dirty="0"/>
              <a:t>and cache transfers</a:t>
            </a:r>
            <a:endParaRPr lang="hu-HU" dirty="0" smtClean="0"/>
          </a:p>
          <a:p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0431" y="643942"/>
            <a:ext cx="536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1 - Estimated gain of using individual P-states -2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068" y="942448"/>
            <a:ext cx="8571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General assessment of using single and multiple voltage domains stated in the study [131]: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0584" y="1298897"/>
            <a:ext cx="86715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/>
              <a:t>"</a:t>
            </a:r>
            <a:r>
              <a:rPr lang="en-US" dirty="0" smtClean="0"/>
              <a:t>The </a:t>
            </a:r>
            <a:r>
              <a:rPr lang="en-US" dirty="0"/>
              <a:t>advantage of a </a:t>
            </a:r>
            <a:r>
              <a:rPr lang="en-US" dirty="0">
                <a:solidFill>
                  <a:srgbClr val="FF0000"/>
                </a:solidFill>
              </a:rPr>
              <a:t>single voltage domain </a:t>
            </a:r>
            <a:r>
              <a:rPr lang="en-US" dirty="0"/>
              <a:t>is the </a:t>
            </a:r>
            <a:r>
              <a:rPr lang="en-US" dirty="0">
                <a:solidFill>
                  <a:srgbClr val="0070C0"/>
                </a:solidFill>
              </a:rPr>
              <a:t>capability </a:t>
            </a:r>
            <a:r>
              <a:rPr lang="en-US" dirty="0" smtClean="0">
                <a:solidFill>
                  <a:srgbClr val="0070C0"/>
                </a:solidFill>
              </a:rPr>
              <a:t>of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sharing </a:t>
            </a:r>
            <a:r>
              <a:rPr lang="en-US" dirty="0">
                <a:solidFill>
                  <a:srgbClr val="0070C0"/>
                </a:solidFill>
              </a:rPr>
              <a:t>the current among the cores; when some cores </a:t>
            </a:r>
            <a:r>
              <a:rPr lang="en-US" dirty="0" smtClean="0">
                <a:solidFill>
                  <a:srgbClr val="0070C0"/>
                </a:solidFill>
              </a:rPr>
              <a:t>consume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less </a:t>
            </a:r>
            <a:r>
              <a:rPr lang="en-US" dirty="0">
                <a:solidFill>
                  <a:srgbClr val="0070C0"/>
                </a:solidFill>
              </a:rPr>
              <a:t>current or are turned off, current can be directed to the </a:t>
            </a:r>
            <a:r>
              <a:rPr lang="en-US" dirty="0" smtClean="0">
                <a:solidFill>
                  <a:srgbClr val="0070C0"/>
                </a:solidFill>
              </a:rPr>
              <a:t>other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active </a:t>
            </a:r>
            <a:r>
              <a:rPr lang="en-US" dirty="0">
                <a:solidFill>
                  <a:srgbClr val="0070C0"/>
                </a:solidFill>
              </a:rPr>
              <a:t>cores. </a:t>
            </a:r>
            <a:r>
              <a:rPr lang="en-US" dirty="0"/>
              <a:t>This advantage comes at the cost of tying all </a:t>
            </a:r>
            <a:r>
              <a:rPr lang="en-US" dirty="0" smtClean="0"/>
              <a:t>the</a:t>
            </a:r>
            <a:r>
              <a:rPr lang="hu-HU" dirty="0" smtClean="0"/>
              <a:t> </a:t>
            </a:r>
            <a:r>
              <a:rPr lang="en-US" dirty="0" smtClean="0"/>
              <a:t>voltage </a:t>
            </a:r>
            <a:r>
              <a:rPr lang="en-US" dirty="0"/>
              <a:t>domains together, forcing the same operation voltage </a:t>
            </a:r>
            <a:r>
              <a:rPr lang="en-US" dirty="0" smtClean="0"/>
              <a:t>to</a:t>
            </a:r>
            <a:r>
              <a:rPr lang="hu-HU" dirty="0" smtClean="0"/>
              <a:t> </a:t>
            </a:r>
            <a:r>
              <a:rPr lang="en-US" dirty="0" smtClean="0"/>
              <a:t>all </a:t>
            </a:r>
            <a:r>
              <a:rPr lang="en-US" dirty="0"/>
              <a:t>cores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en-US" dirty="0" smtClean="0"/>
              <a:t>On </a:t>
            </a:r>
            <a:r>
              <a:rPr lang="en-US" dirty="0"/>
              <a:t>the other hand, </a:t>
            </a:r>
            <a:r>
              <a:rPr lang="en-US" dirty="0">
                <a:solidFill>
                  <a:srgbClr val="FF0000"/>
                </a:solidFill>
              </a:rPr>
              <a:t>multiple voltage domains </a:t>
            </a:r>
            <a:r>
              <a:rPr lang="en-US" dirty="0" smtClean="0"/>
              <a:t>topology</a:t>
            </a:r>
            <a:r>
              <a:rPr lang="hu-HU" dirty="0" smtClean="0"/>
              <a:t> </a:t>
            </a:r>
            <a:r>
              <a:rPr lang="en-US" dirty="0" smtClean="0"/>
              <a:t>provides </a:t>
            </a:r>
            <a:r>
              <a:rPr lang="en-US" dirty="0">
                <a:solidFill>
                  <a:srgbClr val="0070C0"/>
                </a:solidFill>
              </a:rPr>
              <a:t>the ability to deliver individual voltages and </a:t>
            </a:r>
            <a:r>
              <a:rPr lang="en-US" dirty="0" smtClean="0">
                <a:solidFill>
                  <a:srgbClr val="0070C0"/>
                </a:solidFill>
              </a:rPr>
              <a:t>frequencies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according </a:t>
            </a:r>
            <a:r>
              <a:rPr lang="en-US" dirty="0">
                <a:solidFill>
                  <a:srgbClr val="0070C0"/>
                </a:solidFill>
              </a:rPr>
              <a:t>to an optimization algorithm. </a:t>
            </a:r>
            <a:r>
              <a:rPr lang="en-US" dirty="0"/>
              <a:t>In particular, when </a:t>
            </a:r>
            <a:r>
              <a:rPr lang="en-US" dirty="0" smtClean="0"/>
              <a:t>a</a:t>
            </a:r>
            <a:r>
              <a:rPr lang="hu-HU" dirty="0" smtClean="0"/>
              <a:t> </a:t>
            </a:r>
            <a:r>
              <a:rPr lang="en-US" dirty="0" smtClean="0"/>
              <a:t>single </a:t>
            </a:r>
            <a:r>
              <a:rPr lang="en-US" dirty="0"/>
              <a:t>thread workload is executed, the entire CMP power </a:t>
            </a:r>
            <a:r>
              <a:rPr lang="en-US" dirty="0" smtClean="0"/>
              <a:t>budget</a:t>
            </a:r>
            <a:r>
              <a:rPr lang="hu-HU" dirty="0" smtClean="0"/>
              <a:t> </a:t>
            </a:r>
            <a:r>
              <a:rPr lang="en-US" dirty="0" smtClean="0"/>
              <a:t>can </a:t>
            </a:r>
            <a:r>
              <a:rPr lang="en-US" dirty="0"/>
              <a:t>be assigned to a single core, which can consume 16 </a:t>
            </a:r>
            <a:r>
              <a:rPr lang="en-US" dirty="0" smtClean="0"/>
              <a:t>times</a:t>
            </a:r>
            <a:r>
              <a:rPr lang="hu-HU" dirty="0" smtClean="0"/>
              <a:t> </a:t>
            </a:r>
            <a:r>
              <a:rPr lang="en-US" dirty="0" smtClean="0"/>
              <a:t>higher </a:t>
            </a:r>
            <a:r>
              <a:rPr lang="en-US" dirty="0"/>
              <a:t>power than each individual cores when executing a</a:t>
            </a:r>
          </a:p>
          <a:p>
            <a:r>
              <a:rPr lang="en-US" dirty="0"/>
              <a:t>balanced workload on all 16 cores</a:t>
            </a:r>
            <a:r>
              <a:rPr lang="en-US" dirty="0" smtClean="0"/>
              <a:t>.</a:t>
            </a:r>
            <a:r>
              <a:rPr lang="hu-HU" dirty="0" smtClean="0"/>
              <a:t> </a:t>
            </a:r>
            <a:r>
              <a:rPr lang="en-US" dirty="0"/>
              <a:t>While in both cases the </a:t>
            </a:r>
            <a:r>
              <a:rPr lang="en-US" dirty="0" smtClean="0"/>
              <a:t>total</a:t>
            </a:r>
            <a:r>
              <a:rPr lang="hu-HU" dirty="0" smtClean="0"/>
              <a:t> </a:t>
            </a:r>
            <a:r>
              <a:rPr lang="en-US" dirty="0" smtClean="0"/>
              <a:t>CMP </a:t>
            </a:r>
            <a:r>
              <a:rPr lang="en-US" dirty="0"/>
              <a:t>power is the same, </a:t>
            </a:r>
            <a:r>
              <a:rPr lang="en-US" dirty="0">
                <a:solidFill>
                  <a:srgbClr val="0070C0"/>
                </a:solidFill>
              </a:rPr>
              <a:t>separate power domains require at </a:t>
            </a:r>
            <a:r>
              <a:rPr lang="en-US" dirty="0" smtClean="0">
                <a:solidFill>
                  <a:srgbClr val="0070C0"/>
                </a:solidFill>
              </a:rPr>
              <a:t>least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one </a:t>
            </a:r>
            <a:r>
              <a:rPr lang="en-US" dirty="0">
                <a:solidFill>
                  <a:srgbClr val="0070C0"/>
                </a:solidFill>
              </a:rPr>
              <a:t>of the 16 VRs to deliver 16 times higher power than </a:t>
            </a:r>
            <a:r>
              <a:rPr lang="en-US" dirty="0" smtClean="0">
                <a:solidFill>
                  <a:srgbClr val="0070C0"/>
                </a:solidFill>
              </a:rPr>
              <a:t>its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nominal </a:t>
            </a:r>
            <a:r>
              <a:rPr lang="en-US" dirty="0">
                <a:solidFill>
                  <a:srgbClr val="0070C0"/>
                </a:solidFill>
              </a:rPr>
              <a:t>working point. Such a requirement is not feasible.</a:t>
            </a:r>
            <a:r>
              <a:rPr lang="en-US" dirty="0"/>
              <a:t> </a:t>
            </a:r>
            <a:r>
              <a:rPr lang="en-US" dirty="0" smtClean="0">
                <a:solidFill>
                  <a:srgbClr val="0070C0"/>
                </a:solidFill>
              </a:rPr>
              <a:t>The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present </a:t>
            </a:r>
            <a:r>
              <a:rPr lang="en-US" dirty="0">
                <a:solidFill>
                  <a:srgbClr val="0070C0"/>
                </a:solidFill>
              </a:rPr>
              <a:t>study evaluates VR designed to deliver 130%–250% </a:t>
            </a:r>
            <a:r>
              <a:rPr lang="en-US" dirty="0" smtClean="0">
                <a:solidFill>
                  <a:srgbClr val="0070C0"/>
                </a:solidFill>
              </a:rPr>
              <a:t>of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rated CMP current</a:t>
            </a:r>
            <a:r>
              <a:rPr lang="en-US" dirty="0" smtClean="0"/>
              <a:t>.</a:t>
            </a:r>
            <a:r>
              <a:rPr lang="hu-HU" dirty="0" smtClean="0"/>
              <a:t>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1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7)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5072" y="1212223"/>
            <a:ext cx="9138449" cy="3115081"/>
            <a:chOff x="-5072" y="1856164"/>
            <a:chExt cx="9138449" cy="31150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072" y="1856164"/>
              <a:ext cx="4723809" cy="311508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b="11562"/>
            <a:stretch/>
          </p:blipFill>
          <p:spPr>
            <a:xfrm>
              <a:off x="4466710" y="1884090"/>
              <a:ext cx="4666667" cy="307427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89068" y="643942"/>
            <a:ext cx="7899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Estimated gain vs a baseline platform that does not make use of DVFS [131]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854" y="4327302"/>
            <a:ext cx="42001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/>
              <a:t>1V1C: Single Voltage domain, single Clock domain</a:t>
            </a:r>
          </a:p>
          <a:p>
            <a:r>
              <a:rPr lang="hu-HU" sz="1100" dirty="0" smtClean="0">
                <a:solidFill>
                  <a:srgbClr val="FF00FF"/>
                </a:solidFill>
              </a:rPr>
              <a:t>nVnC: Multiple Voltage domains, multiple Clock domains</a:t>
            </a:r>
          </a:p>
          <a:p>
            <a:r>
              <a:rPr lang="hu-HU" sz="1100" dirty="0" smtClean="0"/>
              <a:t>1VnC: Single Voltage domain, multiple Clock domains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4716463" y="4340177"/>
            <a:ext cx="434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The headroom is understood as the capability of the voltage regulators to deliver up to 130 % or 150 % of the rated current (the current consumed at the min. Vcc</a:t>
            </a:r>
          </a:p>
          <a:p>
            <a:r>
              <a:rPr lang="hu-HU" sz="1100" dirty="0" smtClean="0"/>
              <a:t>design point (the lowest P point).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292100" y="5317477"/>
            <a:ext cx="891801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study has shown that </a:t>
            </a:r>
            <a:r>
              <a:rPr lang="hu-HU" dirty="0">
                <a:solidFill>
                  <a:srgbClr val="FF0000"/>
                </a:solidFill>
              </a:rPr>
              <a:t>for low thread counts</a:t>
            </a:r>
            <a:r>
              <a:rPr lang="hu-HU" dirty="0">
                <a:solidFill>
                  <a:srgbClr val="0070C0"/>
                </a:solidFill>
              </a:rPr>
              <a:t>, typical in DT and mobile platforms, the </a:t>
            </a:r>
            <a:r>
              <a:rPr lang="hu-HU" dirty="0" smtClean="0">
                <a:solidFill>
                  <a:srgbClr val="0070C0"/>
                </a:solidFill>
              </a:rPr>
              <a:t>use</a:t>
            </a:r>
          </a:p>
          <a:p>
            <a:pPr>
              <a:spcAft>
                <a:spcPts val="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of multiple voltage and clock domains degrades performance due to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clock </a:t>
            </a:r>
            <a:r>
              <a:rPr lang="en-US" dirty="0" err="1" smtClean="0">
                <a:solidFill>
                  <a:srgbClr val="0070C0"/>
                </a:solidFill>
                <a:latin typeface="Verdana"/>
              </a:rPr>
              <a:t>synchroni</a:t>
            </a:r>
            <a:r>
              <a:rPr lang="hu-HU" dirty="0">
                <a:solidFill>
                  <a:srgbClr val="0070C0"/>
                </a:solidFill>
                <a:latin typeface="Verdana"/>
              </a:rPr>
              <a:t>z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ation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      needed that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add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s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latency to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memory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and cache transfers</a:t>
            </a:r>
            <a:r>
              <a:rPr lang="hu-HU" dirty="0" smtClean="0">
                <a:solidFill>
                  <a:srgbClr val="0070C0"/>
                </a:solidFill>
              </a:rPr>
              <a:t>.</a:t>
            </a:r>
            <a:endParaRPr lang="hu-HU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By contrast, </a:t>
            </a:r>
            <a:r>
              <a:rPr lang="hu-HU" dirty="0" smtClean="0">
                <a:solidFill>
                  <a:srgbClr val="0070C0"/>
                </a:solidFill>
              </a:rPr>
              <a:t>in processors that support a </a:t>
            </a:r>
            <a:r>
              <a:rPr lang="hu-HU" dirty="0" smtClean="0">
                <a:solidFill>
                  <a:srgbClr val="FF0000"/>
                </a:solidFill>
              </a:rPr>
              <a:t>large number of threads</a:t>
            </a:r>
            <a:r>
              <a:rPr lang="hu-HU" dirty="0" smtClean="0">
                <a:solidFill>
                  <a:srgbClr val="0070C0"/>
                </a:solidFill>
              </a:rPr>
              <a:t>, as typical in servers,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multiple voltage and frequency domains may be benefitial </a:t>
            </a:r>
            <a:r>
              <a:rPr lang="hu-HU" dirty="0" smtClean="0"/>
              <a:t>assuming that voltage regulators </a:t>
            </a:r>
          </a:p>
          <a:p>
            <a:pPr>
              <a:spcAft>
                <a:spcPts val="600"/>
              </a:spcAft>
            </a:pPr>
            <a:r>
              <a:rPr lang="hu-HU" dirty="0" smtClean="0"/>
              <a:t>      have a high enough power delivery capability.</a:t>
            </a:r>
          </a:p>
        </p:txBody>
      </p:sp>
    </p:spTree>
    <p:extLst>
      <p:ext uri="{BB962C8B-B14F-4D97-AF65-F5344CB8AC3E}">
        <p14:creationId xmlns:p14="http://schemas.microsoft.com/office/powerpoint/2010/main" val="41520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310" y="631062"/>
            <a:ext cx="9054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2 -</a:t>
            </a:r>
            <a:r>
              <a:rPr lang="en-US" dirty="0">
                <a:solidFill>
                  <a:srgbClr val="FF0000"/>
                </a:solidFill>
              </a:rPr>
              <a:t>Principle of operation of </a:t>
            </a:r>
            <a:r>
              <a:rPr lang="hu-HU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Per-core P-state (PCPS) power </a:t>
            </a:r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hu-HU" dirty="0" smtClean="0">
                <a:solidFill>
                  <a:srgbClr val="FF0000"/>
                </a:solidFill>
              </a:rPr>
              <a:t> (simplified)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37" y="940156"/>
            <a:ext cx="8791189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</a:t>
            </a:r>
            <a:r>
              <a:rPr lang="hu-HU" dirty="0" smtClean="0"/>
              <a:t>patent application </a:t>
            </a:r>
            <a:r>
              <a:rPr lang="en-US" dirty="0" smtClean="0"/>
              <a:t>20140229750 A1</a:t>
            </a:r>
            <a:r>
              <a:rPr lang="hu-HU" dirty="0" smtClean="0"/>
              <a:t> (filed in 2012 and issued in 2014) reveals details 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of the implementation [133].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Figure below </a:t>
            </a:r>
            <a:r>
              <a:rPr lang="hu-HU" dirty="0" smtClean="0">
                <a:solidFill>
                  <a:srgbClr val="0070C0"/>
                </a:solidFill>
              </a:rPr>
              <a:t>illustrates PCPS for an 18 core Haswell-EX processor </a:t>
            </a:r>
            <a:r>
              <a:rPr lang="hu-HU" dirty="0" smtClean="0"/>
              <a:t>when the cores</a:t>
            </a:r>
          </a:p>
          <a:p>
            <a:r>
              <a:rPr lang="hu-HU" dirty="0"/>
              <a:t> </a:t>
            </a:r>
            <a:r>
              <a:rPr lang="hu-HU" dirty="0" smtClean="0"/>
              <a:t>      run a four different P-states.</a:t>
            </a:r>
            <a:endParaRPr lang="en-US" dirty="0"/>
          </a:p>
        </p:txBody>
      </p:sp>
      <p:pic>
        <p:nvPicPr>
          <p:cNvPr id="8" name="Picture 7" descr="http://patentimages.storage.googleapis.com/US20140229750A1/US20140229750A1-20140814-D000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" b="51765"/>
          <a:stretch/>
        </p:blipFill>
        <p:spPr bwMode="auto">
          <a:xfrm>
            <a:off x="1416322" y="2328139"/>
            <a:ext cx="6246609" cy="395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273" y="6465193"/>
            <a:ext cx="9041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Illustration of PCPS for an 18-core Haswell-EX processor if the cores run a four P-states []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0"/>
          <p:cNvSpPr txBox="1">
            <a:spLocks noChangeArrowheads="1"/>
          </p:cNvSpPr>
          <p:nvPr/>
        </p:nvSpPr>
        <p:spPr bwMode="auto">
          <a:xfrm>
            <a:off x="200025" y="622300"/>
            <a:ext cx="4302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Compatibility of platform components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(2)</a:t>
            </a:r>
          </a:p>
        </p:txBody>
      </p:sp>
      <p:sp>
        <p:nvSpPr>
          <p:cNvPr id="54275" name="Text Box 31"/>
          <p:cNvSpPr txBox="1">
            <a:spLocks noChangeArrowheads="1"/>
          </p:cNvSpPr>
          <p:nvPr/>
        </p:nvSpPr>
        <p:spPr bwMode="auto">
          <a:xfrm>
            <a:off x="234950" y="955675"/>
            <a:ext cx="88970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Due to the fact that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platform components </a:t>
            </a:r>
            <a:r>
              <a:rPr lang="en-US" altLang="en-US" sz="1400" dirty="0">
                <a:latin typeface="Verdana" pitchFamily="34" charset="0"/>
              </a:rPr>
              <a:t>are connected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via specified interfaces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 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subsequent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generations of platform components, </a:t>
            </a:r>
            <a:r>
              <a:rPr lang="en-US" altLang="en-US" sz="1400" dirty="0">
                <a:latin typeface="Verdana" pitchFamily="34" charset="0"/>
              </a:rPr>
              <a:t>such as processors or chipsets of a given </a:t>
            </a:r>
            <a:r>
              <a:rPr lang="en-US" altLang="en-US" sz="1400" dirty="0" smtClean="0">
                <a:latin typeface="Verdana" pitchFamily="34" charset="0"/>
              </a:rPr>
              <a:t>line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33CC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33CC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are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compatible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as long as they make use of the same interfaces </a:t>
            </a:r>
            <a:r>
              <a:rPr lang="en-US" altLang="en-US" sz="1400" dirty="0" smtClean="0">
                <a:latin typeface="Verdana" pitchFamily="34" charset="0"/>
              </a:rPr>
              <a:t>nevertheless, differing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interface parameters (</a:t>
            </a:r>
            <a:r>
              <a:rPr lang="en-US" altLang="en-US" sz="1400" dirty="0">
                <a:latin typeface="Verdana" pitchFamily="34" charset="0"/>
              </a:rPr>
              <a:t>such FSB speed) </a:t>
            </a:r>
            <a:r>
              <a:rPr lang="en-US" altLang="en-US" sz="1400" dirty="0" smtClean="0">
                <a:latin typeface="Verdana" pitchFamily="34" charset="0"/>
              </a:rPr>
              <a:t>typically do </a:t>
            </a:r>
            <a:r>
              <a:rPr lang="en-US" altLang="en-US" sz="1400" dirty="0">
                <a:latin typeface="Verdana" pitchFamily="34" charset="0"/>
              </a:rPr>
              <a:t>not restrict this.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521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2100" y="915893"/>
            <a:ext cx="85266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According to the patent each core includes a </a:t>
            </a:r>
            <a:r>
              <a:rPr lang="hu-HU" dirty="0" smtClean="0">
                <a:solidFill>
                  <a:srgbClr val="0070C0"/>
                </a:solidFill>
              </a:rPr>
              <a:t>set of 32-bit registers</a:t>
            </a:r>
            <a:r>
              <a:rPr lang="hu-HU" dirty="0" smtClean="0"/>
              <a:t>, </a:t>
            </a:r>
            <a:r>
              <a:rPr lang="hu-HU" dirty="0" smtClean="0">
                <a:solidFill>
                  <a:srgbClr val="0070C0"/>
                </a:solidFill>
              </a:rPr>
              <a:t>one register for each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thread</a:t>
            </a:r>
            <a:r>
              <a:rPr lang="hu-HU" dirty="0" smtClean="0"/>
              <a:t> (Registers 212 to 214) </a:t>
            </a:r>
            <a:r>
              <a:rPr lang="hu-HU" dirty="0" smtClean="0">
                <a:solidFill>
                  <a:srgbClr val="0070C0"/>
                </a:solidFill>
              </a:rPr>
              <a:t>plus an additional register </a:t>
            </a:r>
            <a:r>
              <a:rPr lang="hu-HU" dirty="0" smtClean="0"/>
              <a:t>(Register 218), as indicated</a:t>
            </a:r>
          </a:p>
          <a:p>
            <a:r>
              <a:rPr lang="hu-HU" dirty="0" smtClean="0"/>
              <a:t>      for two cores (Core i and Core n) below. </a:t>
            </a:r>
            <a:endParaRPr lang="en-US" dirty="0"/>
          </a:p>
        </p:txBody>
      </p:sp>
      <p:pic>
        <p:nvPicPr>
          <p:cNvPr id="4" name="Picture 3" descr="http://patentimages.storage.googleapis.com/US20140229750A1/US20140229750A1-20140814-D000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8" b="5440"/>
          <a:stretch/>
        </p:blipFill>
        <p:spPr bwMode="auto">
          <a:xfrm>
            <a:off x="1205405" y="1841684"/>
            <a:ext cx="6724608" cy="43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1840" y="6375042"/>
            <a:ext cx="5276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Per core implemented registers used for PCPS []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3310" y="631062"/>
            <a:ext cx="9236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2 -</a:t>
            </a:r>
            <a:r>
              <a:rPr lang="en-US" dirty="0">
                <a:solidFill>
                  <a:srgbClr val="FF0000"/>
                </a:solidFill>
              </a:rPr>
              <a:t>Principle of operation of </a:t>
            </a:r>
            <a:r>
              <a:rPr lang="hu-HU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Per-core P-state (PCPS) power </a:t>
            </a:r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hu-HU" dirty="0" smtClean="0">
                <a:solidFill>
                  <a:srgbClr val="FF0000"/>
                </a:solidFill>
              </a:rPr>
              <a:t> (simplified) -2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(20)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9674" y="1026205"/>
            <a:ext cx="9238491" cy="290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smtClean="0">
                <a:solidFill>
                  <a:srgbClr val="FF0000"/>
                </a:solidFill>
              </a:rPr>
              <a:t>per-thread available registers </a:t>
            </a:r>
            <a:r>
              <a:rPr lang="hu-HU" dirty="0" smtClean="0"/>
              <a:t>(Registers 212 to 214) provide a set of fields, detailed in 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the patent.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smtClean="0">
                <a:solidFill>
                  <a:srgbClr val="FF0000"/>
                </a:solidFill>
              </a:rPr>
              <a:t>OS</a:t>
            </a:r>
            <a:r>
              <a:rPr lang="hu-HU" dirty="0" smtClean="0">
                <a:solidFill>
                  <a:srgbClr val="0070C0"/>
                </a:solidFill>
              </a:rPr>
              <a:t> determines for each thread the requested P-state needed for executing the thread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at efficient performance</a:t>
            </a:r>
            <a:r>
              <a:rPr lang="hu-HU" dirty="0" smtClean="0"/>
              <a:t> (i.e. at the min. clock rate needed to execute the thread without</a:t>
            </a:r>
          </a:p>
          <a:p>
            <a:r>
              <a:rPr lang="hu-HU" dirty="0"/>
              <a:t> </a:t>
            </a:r>
            <a:r>
              <a:rPr lang="hu-HU" dirty="0" smtClean="0"/>
              <a:t>      substantially lengthening its runtime. Note here that each thread is scheduled only for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in given time windows thus a higher clock rate would not substantially reduce its runtime).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Available </a:t>
            </a:r>
            <a:r>
              <a:rPr lang="hu-HU" dirty="0" smtClean="0">
                <a:solidFill>
                  <a:srgbClr val="0070C0"/>
                </a:solidFill>
              </a:rPr>
              <a:t>core logic evaluates the per-thread requests</a:t>
            </a:r>
            <a:r>
              <a:rPr lang="hu-HU" dirty="0" smtClean="0"/>
              <a:t>, </a:t>
            </a:r>
            <a:r>
              <a:rPr lang="hu-HU" dirty="0" smtClean="0">
                <a:solidFill>
                  <a:srgbClr val="FF0000"/>
                </a:solidFill>
              </a:rPr>
              <a:t>determines the highest performance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       P-state </a:t>
            </a:r>
            <a:r>
              <a:rPr lang="hu-HU" dirty="0" smtClean="0"/>
              <a:t>needed for the core and writes this values into the additional register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(Register 218).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Finally, the </a:t>
            </a:r>
            <a:r>
              <a:rPr lang="hu-HU" dirty="0" smtClean="0">
                <a:solidFill>
                  <a:srgbClr val="0070C0"/>
                </a:solidFill>
              </a:rPr>
              <a:t>requested P-state is communicated to the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Central Power Control Unit </a:t>
            </a:r>
            <a:r>
              <a:rPr lang="hu-HU" dirty="0" smtClean="0"/>
              <a:t>(230) and </a:t>
            </a:r>
          </a:p>
          <a:p>
            <a:r>
              <a:rPr lang="hu-HU" dirty="0" smtClean="0"/>
              <a:t>       </a:t>
            </a:r>
            <a:r>
              <a:rPr lang="hu-HU" dirty="0" smtClean="0">
                <a:solidFill>
                  <a:srgbClr val="0070C0"/>
                </a:solidFill>
              </a:rPr>
              <a:t>it sets the related individual voltage regulator and clock generator </a:t>
            </a:r>
            <a:r>
              <a:rPr lang="hu-HU" dirty="0" smtClean="0"/>
              <a:t>(PLL) belonging</a:t>
            </a:r>
          </a:p>
          <a:p>
            <a:r>
              <a:rPr lang="hu-HU" dirty="0"/>
              <a:t> </a:t>
            </a:r>
            <a:r>
              <a:rPr lang="hu-HU" dirty="0" smtClean="0"/>
              <a:t>      to the core considered to obtain the requested P-state.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3310" y="631062"/>
            <a:ext cx="9236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2 -</a:t>
            </a:r>
            <a:r>
              <a:rPr lang="en-US" dirty="0">
                <a:solidFill>
                  <a:srgbClr val="FF0000"/>
                </a:solidFill>
              </a:rPr>
              <a:t>Principle of operation of </a:t>
            </a:r>
            <a:r>
              <a:rPr lang="hu-HU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Per-core P-state (PCPS) power </a:t>
            </a:r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hu-HU" dirty="0" smtClean="0">
                <a:solidFill>
                  <a:srgbClr val="FF0000"/>
                </a:solidFill>
              </a:rPr>
              <a:t> (simplified) -3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6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(21)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9068" y="631063"/>
            <a:ext cx="3373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Uncore frequency scaling [132]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884" y="902593"/>
            <a:ext cx="894988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With </a:t>
            </a:r>
            <a:r>
              <a:rPr lang="hu-HU" dirty="0" smtClean="0">
                <a:solidFill>
                  <a:srgbClr val="FF0000"/>
                </a:solidFill>
              </a:rPr>
              <a:t>uncore frequency scaling </a:t>
            </a:r>
            <a:r>
              <a:rPr lang="hu-HU" dirty="0" smtClean="0"/>
              <a:t>t</a:t>
            </a:r>
            <a:r>
              <a:rPr lang="en-US" dirty="0" smtClean="0"/>
              <a:t>he </a:t>
            </a:r>
            <a:r>
              <a:rPr lang="en-US" dirty="0" err="1" smtClean="0">
                <a:solidFill>
                  <a:srgbClr val="0070C0"/>
                </a:solidFill>
              </a:rPr>
              <a:t>uncore</a:t>
            </a:r>
            <a:r>
              <a:rPr lang="hu-HU" dirty="0" smtClean="0">
                <a:solidFill>
                  <a:srgbClr val="0070C0"/>
                </a:solidFill>
              </a:rPr>
              <a:t> voltage and </a:t>
            </a:r>
            <a:r>
              <a:rPr lang="en-US" dirty="0" smtClean="0">
                <a:solidFill>
                  <a:srgbClr val="0070C0"/>
                </a:solidFill>
              </a:rPr>
              <a:t>frequency </a:t>
            </a:r>
            <a:r>
              <a:rPr lang="en-US" dirty="0">
                <a:solidFill>
                  <a:srgbClr val="0070C0"/>
                </a:solidFill>
              </a:rPr>
              <a:t>is independently </a:t>
            </a:r>
            <a:r>
              <a:rPr lang="en-US" dirty="0" smtClean="0">
                <a:solidFill>
                  <a:srgbClr val="0070C0"/>
                </a:solidFill>
              </a:rPr>
              <a:t>controlled</a:t>
            </a:r>
            <a:endParaRPr lang="hu-HU" dirty="0" smtClean="0">
              <a:solidFill>
                <a:srgbClr val="0070C0"/>
              </a:solidFill>
            </a:endParaRPr>
          </a:p>
          <a:p>
            <a:pPr marL="0" lvl="1">
              <a:spcAft>
                <a:spcPts val="600"/>
              </a:spcAft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70C0"/>
                </a:solidFill>
              </a:rPr>
              <a:t>from </a:t>
            </a:r>
            <a:r>
              <a:rPr lang="en-US" dirty="0">
                <a:solidFill>
                  <a:srgbClr val="0070C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</a:rPr>
              <a:t>core</a:t>
            </a:r>
            <a:r>
              <a:rPr lang="hu-HU" dirty="0" smtClean="0">
                <a:solidFill>
                  <a:srgbClr val="0070C0"/>
                </a:solidFill>
              </a:rPr>
              <a:t>'</a:t>
            </a:r>
            <a:r>
              <a:rPr lang="en-US" dirty="0" smtClean="0">
                <a:solidFill>
                  <a:srgbClr val="0070C0"/>
                </a:solidFill>
              </a:rPr>
              <a:t>s</a:t>
            </a:r>
            <a:r>
              <a:rPr lang="hu-HU" dirty="0" smtClean="0">
                <a:solidFill>
                  <a:srgbClr val="0070C0"/>
                </a:solidFill>
              </a:rPr>
              <a:t> voltage and </a:t>
            </a:r>
            <a:r>
              <a:rPr lang="en-US" dirty="0" smtClean="0">
                <a:solidFill>
                  <a:srgbClr val="0070C0"/>
                </a:solidFill>
              </a:rPr>
              <a:t>frequency</a:t>
            </a:r>
            <a:r>
              <a:rPr lang="hu-HU" dirty="0" smtClean="0">
                <a:solidFill>
                  <a:srgbClr val="0070C0"/>
                </a:solidFill>
              </a:rPr>
              <a:t> settings</a:t>
            </a:r>
            <a:r>
              <a:rPr lang="hu-HU" dirty="0" smtClean="0"/>
              <a:t>.</a:t>
            </a:r>
          </a:p>
          <a:p>
            <a:pPr marL="0" lvl="1"/>
            <a:r>
              <a:rPr lang="hu-HU" dirty="0" smtClean="0"/>
              <a:t>     To achieve this the </a:t>
            </a:r>
            <a:r>
              <a:rPr lang="hu-HU" dirty="0" smtClean="0">
                <a:solidFill>
                  <a:srgbClr val="0070C0"/>
                </a:solidFill>
              </a:rPr>
              <a:t>uncore</a:t>
            </a:r>
            <a:r>
              <a:rPr lang="hu-HU" dirty="0" smtClean="0"/>
              <a:t> needs to be implemented on a </a:t>
            </a:r>
            <a:r>
              <a:rPr lang="hu-HU" dirty="0" smtClean="0">
                <a:solidFill>
                  <a:srgbClr val="0070C0"/>
                </a:solidFill>
              </a:rPr>
              <a:t>separate voltage and clock domain</a:t>
            </a:r>
            <a:r>
              <a:rPr lang="hu-HU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600" y="1729702"/>
            <a:ext cx="3655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Benefit</a:t>
            </a:r>
            <a:r>
              <a:rPr lang="hu-HU" dirty="0" smtClean="0"/>
              <a:t> of uncore frequency scaling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1700" y="2014466"/>
            <a:ext cx="8092215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For compute bound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a</a:t>
            </a:r>
            <a:r>
              <a:rPr lang="en-US" dirty="0" err="1" smtClean="0">
                <a:solidFill>
                  <a:srgbClr val="FF0000"/>
                </a:solidFill>
              </a:rPr>
              <a:t>pplications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c</a:t>
            </a:r>
            <a:r>
              <a:rPr lang="en-US" dirty="0" smtClean="0">
                <a:solidFill>
                  <a:srgbClr val="0070C0"/>
                </a:solidFill>
              </a:rPr>
              <a:t>ore </a:t>
            </a:r>
            <a:r>
              <a:rPr lang="en-US" dirty="0">
                <a:solidFill>
                  <a:srgbClr val="0070C0"/>
                </a:solidFill>
              </a:rPr>
              <a:t>frequency </a:t>
            </a:r>
            <a:r>
              <a:rPr lang="hu-HU" dirty="0" smtClean="0">
                <a:solidFill>
                  <a:srgbClr val="0070C0"/>
                </a:solidFill>
              </a:rPr>
              <a:t>may be raised </a:t>
            </a:r>
            <a:r>
              <a:rPr lang="en-US" dirty="0" smtClean="0">
                <a:solidFill>
                  <a:srgbClr val="0070C0"/>
                </a:solidFill>
              </a:rPr>
              <a:t>without needing</a:t>
            </a:r>
            <a:endParaRPr lang="hu-HU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to </a:t>
            </a:r>
            <a:r>
              <a:rPr lang="en-US" dirty="0" smtClean="0">
                <a:solidFill>
                  <a:srgbClr val="0070C0"/>
                </a:solidFill>
              </a:rPr>
              <a:t>increase</a:t>
            </a:r>
            <a:r>
              <a:rPr lang="hu-HU" dirty="0" smtClean="0">
                <a:solidFill>
                  <a:srgbClr val="0070C0"/>
                </a:solidFill>
              </a:rPr>
              <a:t> u</a:t>
            </a:r>
            <a:r>
              <a:rPr lang="en-US" dirty="0" err="1" smtClean="0">
                <a:solidFill>
                  <a:srgbClr val="0070C0"/>
                </a:solidFill>
              </a:rPr>
              <a:t>ncore</a:t>
            </a:r>
            <a:r>
              <a:rPr lang="hu-HU" dirty="0" smtClean="0">
                <a:solidFill>
                  <a:srgbClr val="0070C0"/>
                </a:solidFill>
              </a:rPr>
              <a:t> frequency and voltage </a:t>
            </a:r>
            <a:r>
              <a:rPr lang="hu-HU" dirty="0" smtClean="0"/>
              <a:t>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for m</a:t>
            </a:r>
            <a:r>
              <a:rPr lang="en-US" dirty="0" err="1" smtClean="0">
                <a:solidFill>
                  <a:srgbClr val="FF0000"/>
                </a:solidFill>
              </a:rPr>
              <a:t>emory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hu-HU" dirty="0" smtClean="0">
                <a:solidFill>
                  <a:srgbClr val="FF0000"/>
                </a:solidFill>
              </a:rPr>
              <a:t>b</a:t>
            </a:r>
            <a:r>
              <a:rPr lang="en-US" dirty="0" err="1" smtClean="0">
                <a:solidFill>
                  <a:srgbClr val="FF0000"/>
                </a:solidFill>
              </a:rPr>
              <a:t>ound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a</a:t>
            </a:r>
            <a:r>
              <a:rPr lang="en-US" dirty="0" err="1" smtClean="0">
                <a:solidFill>
                  <a:srgbClr val="FF0000"/>
                </a:solidFill>
              </a:rPr>
              <a:t>pplications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u</a:t>
            </a:r>
            <a:r>
              <a:rPr lang="en-US" dirty="0" err="1" smtClean="0">
                <a:solidFill>
                  <a:srgbClr val="0070C0"/>
                </a:solidFill>
              </a:rPr>
              <a:t>ncore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frequency </a:t>
            </a:r>
            <a:r>
              <a:rPr lang="hu-HU" dirty="0" smtClean="0">
                <a:solidFill>
                  <a:srgbClr val="0070C0"/>
                </a:solidFill>
              </a:rPr>
              <a:t>may be raised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without </a:t>
            </a:r>
            <a:r>
              <a:rPr lang="hu-HU" dirty="0" smtClean="0">
                <a:solidFill>
                  <a:srgbClr val="0070C0"/>
                </a:solidFill>
              </a:rPr>
              <a:t>needing to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increase</a:t>
            </a:r>
            <a:r>
              <a:rPr lang="en-US" dirty="0" smtClean="0">
                <a:solidFill>
                  <a:srgbClr val="0070C0"/>
                </a:solidFill>
              </a:rPr>
              <a:t> core</a:t>
            </a:r>
            <a:r>
              <a:rPr lang="hu-HU" dirty="0" smtClean="0">
                <a:solidFill>
                  <a:srgbClr val="0070C0"/>
                </a:solidFill>
              </a:rPr>
              <a:t> frequency and voltage.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0" y="3027070"/>
            <a:ext cx="6135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     This </a:t>
            </a:r>
            <a:r>
              <a:rPr lang="hu-HU" dirty="0"/>
              <a:t>allows to optimize performance by consuming less power</a:t>
            </a:r>
            <a:r>
              <a:rPr lang="hu-HU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3369970"/>
            <a:ext cx="1445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[132]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400" y="3700170"/>
            <a:ext cx="8498930" cy="841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In </a:t>
            </a:r>
            <a:r>
              <a:rPr lang="hu-HU" dirty="0" smtClean="0">
                <a:solidFill>
                  <a:srgbClr val="0070C0"/>
                </a:solidFill>
              </a:rPr>
              <a:t>Nehalem </a:t>
            </a:r>
            <a:r>
              <a:rPr lang="hu-HU" dirty="0" smtClean="0"/>
              <a:t>the cores were DVFS controlled whereas the </a:t>
            </a:r>
            <a:r>
              <a:rPr lang="hu-HU" dirty="0" smtClean="0">
                <a:solidFill>
                  <a:srgbClr val="0070C0"/>
                </a:solidFill>
              </a:rPr>
              <a:t>uncore run at a fixed frequency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In the </a:t>
            </a:r>
            <a:r>
              <a:rPr lang="hu-HU" dirty="0" smtClean="0">
                <a:solidFill>
                  <a:srgbClr val="0070C0"/>
                </a:solidFill>
              </a:rPr>
              <a:t>Sandy Bridge and Ivy Bridge cores and uncore were tight together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in </a:t>
            </a:r>
            <a:r>
              <a:rPr lang="hu-HU" dirty="0" smtClean="0">
                <a:solidFill>
                  <a:srgbClr val="0070C0"/>
                </a:solidFill>
              </a:rPr>
              <a:t>Haswell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0070C0"/>
                </a:solidFill>
              </a:rPr>
              <a:t>each core and the uncore is treated separately</a:t>
            </a:r>
            <a:r>
              <a:rPr lang="hu-HU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3" grpId="0"/>
      <p:bldP spid="14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3" b="16774"/>
          <a:stretch/>
        </p:blipFill>
        <p:spPr bwMode="auto">
          <a:xfrm>
            <a:off x="0" y="1270000"/>
            <a:ext cx="891381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9300" y="4392039"/>
            <a:ext cx="353943" cy="191013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P4-based Tulsa (2006)</a:t>
            </a:r>
            <a:endParaRPr lang="en-US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2088" y="619125"/>
            <a:ext cx="663406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Performance comparison of 4S processors -1 </a:t>
            </a:r>
            <a:r>
              <a:rPr lang="en-US" dirty="0" smtClean="0"/>
              <a:t>[</a:t>
            </a:r>
            <a:r>
              <a:rPr lang="hu-HU" dirty="0" smtClean="0"/>
              <a:t>121</a:t>
            </a:r>
            <a:r>
              <a:rPr lang="en-US" dirty="0" smtClean="0"/>
              <a:t>]</a:t>
            </a:r>
          </a:p>
          <a:p>
            <a:r>
              <a:rPr lang="en-US" dirty="0" smtClean="0"/>
              <a:t>(The test workload is: CPU 45 nm Design Rule Check Tool C 2006 Rev.)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22400" y="4384501"/>
            <a:ext cx="353943" cy="21970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Core 2 Tigerton QC (2007)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71700" y="4386839"/>
            <a:ext cx="353943" cy="228363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Penryn </a:t>
            </a:r>
            <a:r>
              <a:rPr lang="en-US" sz="1100" b="1" dirty="0" err="1" smtClean="0"/>
              <a:t>Dunnington</a:t>
            </a:r>
            <a:r>
              <a:rPr lang="en-US" sz="1100" b="1" dirty="0" smtClean="0"/>
              <a:t>  (2008)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33700" y="4395502"/>
            <a:ext cx="353943" cy="171617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Nehalem-EX  (2010)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83000" y="4401293"/>
            <a:ext cx="353943" cy="177388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err="1" smtClean="0"/>
              <a:t>Westmere</a:t>
            </a:r>
            <a:r>
              <a:rPr lang="en-US" sz="1100" b="1" dirty="0" smtClean="0"/>
              <a:t>-EX (2011)</a:t>
            </a:r>
            <a:endParaRPr lang="en-US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32300" y="4380455"/>
            <a:ext cx="353943" cy="179472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Ivy Bridge-EX (2014)</a:t>
            </a:r>
            <a:endParaRPr lang="en-US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56200" y="4391933"/>
            <a:ext cx="353943" cy="159274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err="1" smtClean="0"/>
              <a:t>Haswell</a:t>
            </a:r>
            <a:r>
              <a:rPr lang="en-US" sz="1100" b="1" dirty="0" smtClean="0"/>
              <a:t>-EX (2015)</a:t>
            </a:r>
            <a:endParaRPr lang="en-US" sz="1100" b="1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88" y="619125"/>
            <a:ext cx="5404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Performance comparison of 4S processors -2 </a:t>
            </a:r>
            <a:r>
              <a:rPr lang="en-US" dirty="0" smtClean="0"/>
              <a:t>[</a:t>
            </a:r>
            <a:r>
              <a:rPr lang="hu-HU" dirty="0" smtClean="0"/>
              <a:t>121</a:t>
            </a:r>
            <a:r>
              <a:rPr lang="en-US" dirty="0" smtClean="0"/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788" y="936625"/>
            <a:ext cx="8765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with their </a:t>
            </a:r>
            <a:r>
              <a:rPr lang="en-US" dirty="0" smtClean="0">
                <a:solidFill>
                  <a:srgbClr val="0070C0"/>
                </a:solidFill>
              </a:rPr>
              <a:t>4S line </a:t>
            </a:r>
            <a:r>
              <a:rPr lang="en-US" dirty="0" smtClean="0"/>
              <a:t>Intel achieved a </a:t>
            </a:r>
            <a:r>
              <a:rPr lang="en-US" dirty="0" smtClean="0">
                <a:solidFill>
                  <a:srgbClr val="0070C0"/>
                </a:solidFill>
              </a:rPr>
              <a:t>more than 10-fold performance boost in 10 years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</a:t>
            </a:r>
            <a:r>
              <a:rPr lang="hu-HU" dirty="0" smtClean="0"/>
              <a:t>.</a:t>
            </a:r>
            <a:r>
              <a:rPr lang="en-US" dirty="0" smtClean="0"/>
              <a:t>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3.5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Broadwell-EX (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E7-4800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) 4S processor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</a:t>
            </a:r>
            <a:r>
              <a:rPr lang="en-US" altLang="en-US" dirty="0" smtClean="0"/>
              <a:t>1</a:t>
            </a:r>
            <a:r>
              <a:rPr lang="hu-HU" altLang="en-US" dirty="0" smtClean="0"/>
              <a:t>)</a:t>
            </a:r>
            <a:endParaRPr lang="en-US" dirty="0"/>
          </a:p>
        </p:txBody>
      </p:sp>
      <p:pic>
        <p:nvPicPr>
          <p:cNvPr id="145410" name="Picture 2" descr="http://www.cpu-world.com/news_2015/images/L_Purley_roadmap_positio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25575"/>
            <a:ext cx="9080500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2806700" y="1358900"/>
            <a:ext cx="3683000" cy="34020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ounded Rectangle 2"/>
          <p:cNvSpPr>
            <a:spLocks noChangeArrowheads="1"/>
          </p:cNvSpPr>
          <p:nvPr/>
        </p:nvSpPr>
        <p:spPr bwMode="auto">
          <a:xfrm>
            <a:off x="5372100" y="2238535"/>
            <a:ext cx="2070260" cy="72925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963" y="622300"/>
            <a:ext cx="569258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3.5 The </a:t>
            </a:r>
            <a:r>
              <a:rPr lang="en-US" b="1" dirty="0">
                <a:solidFill>
                  <a:schemeClr val="accent6"/>
                </a:solidFill>
              </a:rPr>
              <a:t>Broadwell-EX (E7-4800 v4) 4S </a:t>
            </a:r>
            <a:r>
              <a:rPr lang="en-US" b="1" dirty="0" smtClean="0">
                <a:solidFill>
                  <a:schemeClr val="accent6"/>
                </a:solidFill>
              </a:rPr>
              <a:t>processor line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Positioning the </a:t>
            </a:r>
            <a:r>
              <a:rPr lang="hu-HU" b="1" dirty="0" smtClean="0">
                <a:solidFill>
                  <a:schemeClr val="accent6"/>
                </a:solidFill>
              </a:rPr>
              <a:t>14 nm </a:t>
            </a:r>
            <a:r>
              <a:rPr lang="en-US" b="1" dirty="0" smtClean="0">
                <a:solidFill>
                  <a:schemeClr val="accent6"/>
                </a:solidFill>
              </a:rPr>
              <a:t>Broadwell-EX line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hu-HU" dirty="0" smtClean="0"/>
              <a:t>[112]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77508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77509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404" y="625475"/>
            <a:ext cx="9195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Planned features of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with the </a:t>
            </a:r>
            <a:r>
              <a:rPr lang="en-US" b="1" dirty="0" err="1" smtClean="0">
                <a:solidFill>
                  <a:schemeClr val="accent6"/>
                </a:solidFill>
              </a:rPr>
              <a:t>Broadwell</a:t>
            </a:r>
            <a:r>
              <a:rPr lang="en-US" b="1" dirty="0" smtClean="0">
                <a:solidFill>
                  <a:schemeClr val="accent6"/>
                </a:solidFill>
              </a:rPr>
              <a:t>-EX processor line -1 </a:t>
            </a:r>
            <a:r>
              <a:rPr lang="en-US" dirty="0" smtClean="0"/>
              <a:t>[</a:t>
            </a:r>
            <a:r>
              <a:rPr lang="hu-HU" dirty="0" smtClean="0"/>
              <a:t>122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3.5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</a:t>
            </a:r>
            <a:r>
              <a:rPr lang="en-US" altLang="en-US" dirty="0" err="1" smtClean="0"/>
              <a:t>Broadwell</a:t>
            </a:r>
            <a:r>
              <a:rPr lang="en-US" altLang="en-US" dirty="0" smtClean="0"/>
              <a:t>-EX (E7-4800 v4) 4S processor line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  <p:pic>
        <p:nvPicPr>
          <p:cNvPr id="11" name="Picture 149" descr="http://www.kitguru.net/wp-content/uploads/2015/07/intel_xeon_skylake_purley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" r="7678" b="5209"/>
          <a:stretch/>
        </p:blipFill>
        <p:spPr bwMode="auto">
          <a:xfrm>
            <a:off x="76201" y="1168399"/>
            <a:ext cx="8949706" cy="510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 bwMode="auto">
          <a:xfrm>
            <a:off x="3629192" y="1257300"/>
            <a:ext cx="2655276" cy="501458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88" y="625475"/>
            <a:ext cx="5952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Main</a:t>
            </a:r>
            <a:r>
              <a:rPr lang="en-US" b="1" dirty="0" smtClean="0">
                <a:solidFill>
                  <a:schemeClr val="accent6"/>
                </a:solidFill>
              </a:rPr>
              <a:t> features of the Broadwell-EX processor line -2 </a:t>
            </a:r>
            <a:r>
              <a:rPr lang="en-US" dirty="0" smtClean="0"/>
              <a:t>[</a:t>
            </a:r>
            <a:r>
              <a:rPr lang="hu-HU" dirty="0" smtClean="0"/>
              <a:t>122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788" y="930275"/>
            <a:ext cx="8523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seen in the above Table, the planned </a:t>
            </a:r>
            <a:r>
              <a:rPr lang="en-US" dirty="0">
                <a:solidFill>
                  <a:srgbClr val="0070C0"/>
                </a:solidFill>
              </a:rPr>
              <a:t>features – </a:t>
            </a:r>
            <a:r>
              <a:rPr lang="en-US" dirty="0" smtClean="0">
                <a:solidFill>
                  <a:srgbClr val="0070C0"/>
                </a:solidFill>
              </a:rPr>
              <a:t>except of having 24 cores – are the same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 as implemented in the </a:t>
            </a:r>
            <a:r>
              <a:rPr lang="en-US" dirty="0" err="1" smtClean="0">
                <a:solidFill>
                  <a:srgbClr val="0070C0"/>
                </a:solidFill>
              </a:rPr>
              <a:t>Haswell</a:t>
            </a:r>
            <a:r>
              <a:rPr lang="en-US" dirty="0" smtClean="0">
                <a:solidFill>
                  <a:srgbClr val="0070C0"/>
                </a:solidFill>
              </a:rPr>
              <a:t>-EX line.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3.5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</a:t>
            </a:r>
            <a:r>
              <a:rPr lang="en-US" altLang="en-US" dirty="0" err="1" smtClean="0"/>
              <a:t>Broadwell</a:t>
            </a:r>
            <a:r>
              <a:rPr lang="en-US" altLang="en-US" dirty="0" smtClean="0"/>
              <a:t>-EX (E7-4800 v4) 4S processor line </a:t>
            </a:r>
            <a:r>
              <a:rPr lang="hu-HU" altLang="en-US" dirty="0" smtClean="0"/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035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36" t="10122" r="6519"/>
          <a:stretch/>
        </p:blipFill>
        <p:spPr>
          <a:xfrm>
            <a:off x="0" y="1124691"/>
            <a:ext cx="9235440" cy="5573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088" y="625475"/>
            <a:ext cx="3869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L</a:t>
            </a:r>
            <a:r>
              <a:rPr lang="en-US" b="1" dirty="0" err="1" smtClean="0">
                <a:solidFill>
                  <a:schemeClr val="accent6"/>
                </a:solidFill>
              </a:rPr>
              <a:t>ayout</a:t>
            </a:r>
            <a:r>
              <a:rPr lang="en-US" b="1" dirty="0" smtClean="0">
                <a:solidFill>
                  <a:schemeClr val="accent6"/>
                </a:solidFill>
              </a:rPr>
              <a:t> of the </a:t>
            </a:r>
            <a:r>
              <a:rPr lang="hu-HU" b="1" dirty="0" smtClean="0">
                <a:solidFill>
                  <a:schemeClr val="accent6"/>
                </a:solidFill>
              </a:rPr>
              <a:t>Broadw</a:t>
            </a:r>
            <a:r>
              <a:rPr lang="en-US" b="1" dirty="0" smtClean="0">
                <a:solidFill>
                  <a:schemeClr val="accent6"/>
                </a:solidFill>
              </a:rPr>
              <a:t>ell-EX die </a:t>
            </a:r>
            <a:r>
              <a:rPr lang="en-US" dirty="0" smtClean="0"/>
              <a:t>[</a:t>
            </a:r>
            <a:r>
              <a:rPr lang="hu-HU" dirty="0" smtClean="0"/>
              <a:t>128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églalap 3"/>
          <p:cNvSpPr>
            <a:spLocks noChangeArrowheads="1"/>
          </p:cNvSpPr>
          <p:nvPr/>
        </p:nvSpPr>
        <p:spPr bwMode="auto">
          <a:xfrm>
            <a:off x="2782888" y="2043984"/>
            <a:ext cx="1439862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3721100" y="424743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7500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IOH</a:t>
            </a:r>
          </a:p>
        </p:txBody>
      </p:sp>
      <p:cxnSp>
        <p:nvCxnSpPr>
          <p:cNvPr id="109" name="Egyenes összekötő 108"/>
          <p:cNvCxnSpPr>
            <a:endCxn id="183298" idx="3"/>
          </p:cNvCxnSpPr>
          <p:nvPr/>
        </p:nvCxnSpPr>
        <p:spPr>
          <a:xfrm rot="10800000">
            <a:off x="4222750" y="2332909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49337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260754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262024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  <a:endCxn id="183298" idx="2"/>
          </p:cNvCxnSpPr>
          <p:nvPr/>
        </p:nvCxnSpPr>
        <p:spPr bwMode="auto">
          <a:xfrm flipV="1">
            <a:off x="3503613" y="262024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262024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4664075" y="4011585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675" y="2086847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4975" y="3518772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34025" y="2785347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3071813" y="2782172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949700" y="2786934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697413" y="2786934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4968875" y="3907709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4" name="Szövegdoboz 70"/>
          <p:cNvSpPr txBox="1">
            <a:spLocks noChangeArrowheads="1"/>
          </p:cNvSpPr>
          <p:nvPr/>
        </p:nvSpPr>
        <p:spPr bwMode="auto">
          <a:xfrm>
            <a:off x="3560763" y="3899772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21255" y="3620689"/>
            <a:ext cx="3508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17445" y="3101894"/>
            <a:ext cx="263525" cy="63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97025" y="3017122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49413" y="283297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62100" y="283297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97025" y="318698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49413" y="308062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62100" y="308062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295362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97025" y="353305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49413" y="343145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62100" y="343145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97025" y="371085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49413" y="368228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62100" y="368228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46638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31" name="Szövegdoboz 31"/>
          <p:cNvSpPr txBox="1">
            <a:spLocks noChangeArrowheads="1"/>
          </p:cNvSpPr>
          <p:nvPr/>
        </p:nvSpPr>
        <p:spPr bwMode="auto">
          <a:xfrm>
            <a:off x="331382" y="4618909"/>
            <a:ext cx="2513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Nehalem-EX:   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3-1067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latin typeface="Verdana" pitchFamily="34" charset="0"/>
              </a:rPr>
              <a:t>Westmere</a:t>
            </a:r>
            <a:r>
              <a:rPr lang="en-US" altLang="en-US" sz="1100" dirty="0" smtClean="0">
                <a:latin typeface="Verdana" pitchFamily="34" charset="0"/>
              </a:rPr>
              <a:t>-EX: up to DDR3-1333</a:t>
            </a:r>
            <a:endParaRPr lang="hu-HU" altLang="en-US" sz="1100" dirty="0"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378947"/>
            <a:ext cx="35083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48243" y="1880472"/>
            <a:ext cx="236537" cy="47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97025" y="1799509"/>
            <a:ext cx="469900" cy="31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76400" y="161535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89088" y="161535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97025" y="196937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76400" y="186300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89088" y="186300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73600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97025" y="230750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76400" y="220114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89088" y="220114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97025" y="248054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76400" y="245197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89088" y="245197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23607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396409"/>
            <a:ext cx="350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883647"/>
            <a:ext cx="228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865938" y="1802684"/>
            <a:ext cx="457200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16185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161853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865938" y="1972547"/>
            <a:ext cx="457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186618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186618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174077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881813" y="2323384"/>
            <a:ext cx="441325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2170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21702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865938" y="2496422"/>
            <a:ext cx="457200" cy="47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46784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46784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25194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37338" y="3666409"/>
            <a:ext cx="350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15547"/>
            <a:ext cx="228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865938" y="3034584"/>
            <a:ext cx="457200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28504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285043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865938" y="3204447"/>
            <a:ext cx="457200" cy="79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09808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09808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297267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881813" y="3593384"/>
            <a:ext cx="441325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4870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48702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865938" y="3764834"/>
            <a:ext cx="4572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373784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373784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52194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80" name="Line 85"/>
          <p:cNvSpPr>
            <a:spLocks noChangeShapeType="1"/>
          </p:cNvSpPr>
          <p:nvPr/>
        </p:nvSpPr>
        <p:spPr bwMode="auto">
          <a:xfrm>
            <a:off x="4068763" y="3727938"/>
            <a:ext cx="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églalap 60"/>
          <p:cNvSpPr/>
          <p:nvPr/>
        </p:nvSpPr>
        <p:spPr>
          <a:xfrm>
            <a:off x="3751263" y="5241209"/>
            <a:ext cx="1439862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chemeClr val="bg1"/>
                </a:solidFill>
                <a:latin typeface="Verdana" pitchFamily="34" charset="0"/>
              </a:rPr>
              <a:t>ICH</a:t>
            </a: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10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82" name="Line 87"/>
          <p:cNvSpPr>
            <a:spLocks noChangeShapeType="1"/>
          </p:cNvSpPr>
          <p:nvPr/>
        </p:nvSpPr>
        <p:spPr bwMode="auto">
          <a:xfrm>
            <a:off x="4486275" y="4844506"/>
            <a:ext cx="0" cy="3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83" name="Szövegdoboz 70"/>
          <p:cNvSpPr txBox="1">
            <a:spLocks noChangeArrowheads="1"/>
          </p:cNvSpPr>
          <p:nvPr/>
        </p:nvSpPr>
        <p:spPr bwMode="auto">
          <a:xfrm>
            <a:off x="4505325" y="4912597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83385" name="Text Box 90"/>
          <p:cNvSpPr txBox="1">
            <a:spLocks noChangeArrowheads="1"/>
          </p:cNvSpPr>
          <p:nvPr/>
        </p:nvSpPr>
        <p:spPr bwMode="auto">
          <a:xfrm>
            <a:off x="5718175" y="4718922"/>
            <a:ext cx="3260725" cy="118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SMI: </a:t>
            </a:r>
            <a:r>
              <a:rPr lang="en-US" altLang="en-US" sz="1100" dirty="0" smtClean="0">
                <a:latin typeface="Verdana" pitchFamily="34" charset="0"/>
              </a:rPr>
              <a:t>Scalable Memory Interface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        (Serial </a:t>
            </a:r>
            <a:r>
              <a:rPr lang="en-US" altLang="en-US" sz="1100" dirty="0">
                <a:latin typeface="Verdana" pitchFamily="34" charset="0"/>
              </a:rPr>
              <a:t>link between the processor </a:t>
            </a:r>
            <a:endParaRPr lang="en-US" altLang="en-US" sz="1100" dirty="0" smtClean="0"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and the SMB)</a:t>
            </a:r>
            <a:endParaRPr lang="en-US" altLang="en-US" sz="11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       SMB</a:t>
            </a:r>
            <a:r>
              <a:rPr lang="en-US" altLang="en-US" sz="1100" dirty="0">
                <a:latin typeface="Verdana" pitchFamily="34" charset="0"/>
              </a:rPr>
              <a:t>: Scalable Memory 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       </a:t>
            </a:r>
            <a:r>
              <a:rPr lang="en-US" altLang="en-US" sz="1100" dirty="0" smtClean="0">
                <a:latin typeface="Verdana" pitchFamily="34" charset="0"/>
              </a:rPr>
              <a:t>  (Performs conversion between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 serial SMI and the parallel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 DDR3 DIMM interfaces)</a:t>
            </a:r>
            <a:endParaRPr lang="en-US" altLang="en-US" sz="1100" dirty="0">
              <a:latin typeface="Verdana" pitchFamily="34" charset="0"/>
            </a:endParaRP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71073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14875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354013" y="206779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188364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188364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354013" y="223765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13129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13129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00429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354013" y="265199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54563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54563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354013" y="282503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279645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279645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58055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395533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38224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355600" y="330128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11713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11713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355600" y="347114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36478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36478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23778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355600" y="388548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377912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377912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355600" y="405852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402994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402994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381404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2542776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254563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254563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254563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1881424"/>
            <a:ext cx="0" cy="216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101134"/>
            <a:ext cx="108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370768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109959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370133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370133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29493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8088" y="2734484"/>
            <a:ext cx="1576387" cy="4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164634"/>
            <a:ext cx="16906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213725" y="208367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18995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189952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213725" y="221543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14717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14717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202175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229600" y="264247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53610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53610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213725" y="281550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27869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278693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257103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8088" y="4010897"/>
            <a:ext cx="1576387" cy="79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383834"/>
            <a:ext cx="1706562" cy="127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213725" y="330287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1187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11872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213725" y="343463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36637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36637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24095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229600" y="391247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380610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380610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213725" y="408392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0569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05693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386643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3726734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3739434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3735624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110784"/>
            <a:ext cx="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40449" y="3269534"/>
            <a:ext cx="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526584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526584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1883709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101134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65363" y="4101384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5813" y="4102972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95263" y="652463"/>
            <a:ext cx="889476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for compatibility of platform co</a:t>
            </a:r>
            <a:r>
              <a:rPr lang="hu-HU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m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ponents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4926013" y="457604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6156325" y="589843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046413" y="1348659"/>
            <a:ext cx="1398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Xeon 7500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(Becton) 8C</a:t>
            </a:r>
          </a:p>
        </p:txBody>
      </p:sp>
      <p:sp>
        <p:nvSpPr>
          <p:cNvPr id="183476" name="Rectangle 181"/>
          <p:cNvSpPr>
            <a:spLocks noChangeArrowheads="1"/>
          </p:cNvSpPr>
          <p:nvPr/>
        </p:nvSpPr>
        <p:spPr bwMode="auto">
          <a:xfrm>
            <a:off x="4565650" y="1383584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E7-4800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-EX) 10C</a:t>
            </a: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204557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>
                <a:solidFill>
                  <a:schemeClr val="bg1"/>
                </a:solidFill>
                <a:latin typeface="Verdana" pitchFamily="34" charset="0"/>
              </a:rPr>
              <a:t>Westmere</a:t>
            </a: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-EX 10C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20127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20127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80" name="Text Box 185"/>
          <p:cNvSpPr txBox="1">
            <a:spLocks noChangeArrowheads="1"/>
          </p:cNvSpPr>
          <p:nvPr/>
        </p:nvSpPr>
        <p:spPr bwMode="auto">
          <a:xfrm>
            <a:off x="4341813" y="1389934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/</a:t>
            </a: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-106753" y="6345596"/>
            <a:ext cx="93159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Figure: The Boxboro-EX 4S server platform supporting Nehalem-EX/</a:t>
            </a:r>
            <a:r>
              <a:rPr lang="en-US" altLang="en-US" sz="1400" dirty="0" err="1" smtClean="0">
                <a:latin typeface="Verdana" pitchFamily="34" charset="0"/>
              </a:rPr>
              <a:t>Westmer</a:t>
            </a:r>
            <a:r>
              <a:rPr lang="en-US" altLang="en-US" sz="1400" dirty="0" smtClean="0">
                <a:latin typeface="Verdana" pitchFamily="34" charset="0"/>
              </a:rPr>
              <a:t>-EX server processor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785" y="5285416"/>
            <a:ext cx="2055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 DIMMs/memory channel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365125" y="5034834"/>
            <a:ext cx="1794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 x QPI up to 6.4 GT/s</a:t>
            </a:r>
            <a:endParaRPr lang="en-US" sz="1100" dirty="0"/>
          </a:p>
        </p:txBody>
      </p:sp>
      <p:sp>
        <p:nvSpPr>
          <p:cNvPr id="20" name="Left-Right Arrow 19"/>
          <p:cNvSpPr/>
          <p:nvPr/>
        </p:nvSpPr>
        <p:spPr bwMode="auto">
          <a:xfrm>
            <a:off x="5155406" y="4464921"/>
            <a:ext cx="360000" cy="126000"/>
          </a:xfrm>
          <a:prstGeom prst="left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306" y="4549059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36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5497161" y="4326809"/>
            <a:ext cx="5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/>
              <a:t>PCIe</a:t>
            </a:r>
            <a:endParaRPr lang="en-US" sz="1100" dirty="0" smtClean="0"/>
          </a:p>
          <a:p>
            <a:pPr algn="ctr"/>
            <a:r>
              <a:rPr lang="en-US" sz="1100" dirty="0" smtClean="0"/>
              <a:t>2.0</a:t>
            </a:r>
            <a:endParaRPr lang="en-US" sz="1100" dirty="0"/>
          </a:p>
        </p:txBody>
      </p:sp>
      <p:sp>
        <p:nvSpPr>
          <p:cNvPr id="192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5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27" name="Rounded Rectangle 26"/>
          <p:cNvSpPr/>
          <p:nvPr/>
        </p:nvSpPr>
        <p:spPr bwMode="auto">
          <a:xfrm>
            <a:off x="2544763" y="152010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3" name="Rounded Rectangle 192"/>
          <p:cNvSpPr/>
          <p:nvPr/>
        </p:nvSpPr>
        <p:spPr bwMode="auto">
          <a:xfrm>
            <a:off x="6129038" y="155375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3021900" y="1834434"/>
            <a:ext cx="2949711" cy="23304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0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413" t="24836"/>
          <a:stretch/>
        </p:blipFill>
        <p:spPr>
          <a:xfrm>
            <a:off x="2046991" y="1841899"/>
            <a:ext cx="4997003" cy="4413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800" y="636588"/>
            <a:ext cx="3845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4S Cluster on Die (COD) Mode [128]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979" y="947453"/>
            <a:ext cx="872719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COD is a performance enhancing feature, introduced with Haswell-EP, as 2S COD mode.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Broadwell-EX adds 4S COD capability by </a:t>
            </a:r>
            <a:r>
              <a:rPr lang="hu-HU" dirty="0" smtClean="0">
                <a:solidFill>
                  <a:srgbClr val="0070C0"/>
                </a:solidFill>
              </a:rPr>
              <a:t>dividing 24 cores, 24 LLCs and the Home Agents 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(HA) into two clusters</a:t>
            </a:r>
            <a:r>
              <a:rPr lang="hu-HU" dirty="0" smtClean="0"/>
              <a:t>, as seen below.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0195" y="6467063"/>
            <a:ext cx="4209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4S Cluster on Die (COD) Mode [128]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084" y="636850"/>
            <a:ext cx="299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Principle of operation [128]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604" y="993913"/>
            <a:ext cx="837626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Each </a:t>
            </a:r>
            <a:r>
              <a:rPr lang="hu-HU" dirty="0" smtClean="0">
                <a:solidFill>
                  <a:srgbClr val="FF0000"/>
                </a:solidFill>
              </a:rPr>
              <a:t>LLC cluster </a:t>
            </a:r>
            <a:r>
              <a:rPr lang="hu-HU" dirty="0" smtClean="0"/>
              <a:t>operates as an </a:t>
            </a:r>
            <a:r>
              <a:rPr lang="hu-HU" dirty="0" smtClean="0">
                <a:solidFill>
                  <a:srgbClr val="0070C0"/>
                </a:solidFill>
              </a:rPr>
              <a:t>independent caching agent.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OS </a:t>
            </a:r>
            <a:r>
              <a:rPr lang="hu-HU" dirty="0" smtClean="0"/>
              <a:t>creates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NUMA domains </a:t>
            </a:r>
            <a:r>
              <a:rPr lang="hu-HU" dirty="0" smtClean="0"/>
              <a:t>such that </a:t>
            </a:r>
            <a:r>
              <a:rPr lang="hu-HU" dirty="0" smtClean="0">
                <a:solidFill>
                  <a:srgbClr val="0070C0"/>
                </a:solidFill>
              </a:rPr>
              <a:t>most memory accesses remain within the cluster.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840" y="163001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Benefits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604" y="1961326"/>
            <a:ext cx="7995971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LLC access latency is reduced </a:t>
            </a:r>
            <a:r>
              <a:rPr lang="hu-HU" dirty="0" smtClean="0"/>
              <a:t>as the </a:t>
            </a:r>
            <a:r>
              <a:rPr lang="hu-HU" dirty="0" smtClean="0">
                <a:solidFill>
                  <a:srgbClr val="0070C0"/>
                </a:solidFill>
              </a:rPr>
              <a:t>cache slices are more localized to the cores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Memory system latency is reduced </a:t>
            </a:r>
            <a:r>
              <a:rPr lang="hu-HU" dirty="0" smtClean="0"/>
              <a:t>because the </a:t>
            </a:r>
            <a:r>
              <a:rPr lang="hu-HU" dirty="0" smtClean="0">
                <a:solidFill>
                  <a:srgbClr val="0070C0"/>
                </a:solidFill>
              </a:rPr>
              <a:t>number of threads seen by each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Home Agent is reduced</a:t>
            </a:r>
            <a:r>
              <a:rPr lang="hu-HU" dirty="0" smtClean="0"/>
              <a:t> and this increases the likelihood that memory requests hit</a:t>
            </a:r>
          </a:p>
          <a:p>
            <a:r>
              <a:rPr lang="hu-HU" dirty="0"/>
              <a:t> </a:t>
            </a:r>
            <a:r>
              <a:rPr lang="hu-HU" dirty="0" smtClean="0"/>
              <a:t>     open pages in the memory controller.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0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6189" y="618184"/>
            <a:ext cx="8419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- Introduction of the COD mode already in Haswell-EP for 1S and 2S servers [134]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869470"/>
            <a:ext cx="9054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 case of an 18 core Haswell-EP (E5-2600 v3) processor </a:t>
            </a:r>
            <a:r>
              <a:rPr lang="hu-HU" dirty="0" smtClean="0">
                <a:solidFill>
                  <a:srgbClr val="0070C0"/>
                </a:solidFill>
              </a:rPr>
              <a:t>the cores are partitioned into 2x 9 cores</a:t>
            </a:r>
          </a:p>
          <a:p>
            <a:r>
              <a:rPr lang="hu-HU" dirty="0"/>
              <a:t> </a:t>
            </a:r>
            <a:r>
              <a:rPr lang="hu-HU" dirty="0" smtClean="0"/>
              <a:t>  as follows: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056"/>
          <a:stretch/>
        </p:blipFill>
        <p:spPr>
          <a:xfrm>
            <a:off x="1991047" y="1455024"/>
            <a:ext cx="5161905" cy="4711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100" y="6293661"/>
            <a:ext cx="8870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Partitioning 18 cores into 2x 9 cores for the COD mode in a Haswell-EP processor [134]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2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(8)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11671"/>
              </p:ext>
            </p:extLst>
          </p:nvPr>
        </p:nvGraphicFramePr>
        <p:xfrm>
          <a:off x="104105" y="1304880"/>
          <a:ext cx="8885905" cy="4177429"/>
        </p:xfrm>
        <a:graphic>
          <a:graphicData uri="http://schemas.openxmlformats.org/drawingml/2006/table">
            <a:tbl>
              <a:tblPr/>
              <a:tblGrid>
                <a:gridCol w="1826295"/>
                <a:gridCol w="1092200"/>
                <a:gridCol w="1409700"/>
                <a:gridCol w="1295400"/>
                <a:gridCol w="1104900"/>
                <a:gridCol w="1140496"/>
                <a:gridCol w="1016914"/>
              </a:tblGrid>
              <a:tr h="307720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Cores / Threads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Clock / Turbo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L3 Cache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QPI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TDP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MSRP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E7-8890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24 / 48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2.2 / 3.4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$7174.00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E7-8880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22 / 44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2.2 / 3.3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150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$5895.00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E7-8870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 / 40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/ 3.0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$4672.00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E7-8860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18 / 36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2.2 / 3.2 </a:t>
                      </a:r>
                      <a:r>
                        <a:rPr lang="en-US" sz="1300" dirty="0" err="1"/>
                        <a:t>Ghz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$4061.00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</a:t>
                      </a:r>
                      <a:r>
                        <a:rPr lang="hu-HU" sz="1300" baseline="0" dirty="0" smtClean="0"/>
                        <a:t> </a:t>
                      </a:r>
                      <a:r>
                        <a:rPr lang="en-US" sz="1300" dirty="0" smtClean="0"/>
                        <a:t>E7-8855 </a:t>
                      </a:r>
                      <a:r>
                        <a:rPr lang="en-US" sz="1300" dirty="0"/>
                        <a:t>v4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 / 28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/ 2.8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N/A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E7-8867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18 / 36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2.4 / 3.3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45 MB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$4672.00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</a:t>
                      </a:r>
                      <a:r>
                        <a:rPr lang="hu-HU" sz="1300" baseline="0" dirty="0" smtClean="0"/>
                        <a:t> </a:t>
                      </a:r>
                      <a:r>
                        <a:rPr lang="en-US" sz="1300" dirty="0" smtClean="0"/>
                        <a:t>E7-8891 </a:t>
                      </a:r>
                      <a:r>
                        <a:rPr lang="en-US" sz="1300" dirty="0"/>
                        <a:t>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 / 20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2.8 / 3.5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$6841.00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E7-8893 </a:t>
                      </a:r>
                      <a:r>
                        <a:rPr lang="en-US" sz="1300" dirty="0" smtClean="0"/>
                        <a:t>v4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 / 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3.2 / 3.5 Ghz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$6841.00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</a:t>
                      </a:r>
                      <a:r>
                        <a:rPr lang="hu-HU" sz="1300" baseline="0" dirty="0" smtClean="0"/>
                        <a:t> </a:t>
                      </a:r>
                      <a:r>
                        <a:rPr lang="en-US" sz="1300" dirty="0" smtClean="0"/>
                        <a:t>E7-4850 v4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 / 36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/ 2.8 Ghz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$3003.00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62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Xeon E7-4830 v4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 / 28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 / 2.8 Ghz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$2170.00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E7-4820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 / 20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6.4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$1502.00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Xeo</a:t>
                      </a:r>
                      <a:r>
                        <a:rPr lang="hu-HU" sz="1300" dirty="0" smtClean="0"/>
                        <a:t>n</a:t>
                      </a:r>
                      <a:r>
                        <a:rPr lang="en-US" sz="1300" dirty="0" smtClean="0"/>
                        <a:t> </a:t>
                      </a:r>
                      <a:r>
                        <a:rPr lang="en-US" sz="1300" dirty="0"/>
                        <a:t>E7-4809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 / 16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6.4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$1223.00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7800" y="635000"/>
            <a:ext cx="8106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Main features of the Broadwell-EX (Xeon E7-8800 v4 and 4800 v4) lines [128]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4. Example 2: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Purley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Example 2:</a:t>
            </a:r>
            <a:r>
              <a:rPr lang="hu-HU" dirty="0" smtClean="0"/>
              <a:t>. </a:t>
            </a:r>
            <a:r>
              <a:rPr lang="en-US" dirty="0" smtClean="0"/>
              <a:t>The </a:t>
            </a:r>
            <a:r>
              <a:rPr lang="en-US" dirty="0" err="1" smtClean="0"/>
              <a:t>Purley</a:t>
            </a:r>
            <a:r>
              <a:rPr lang="en-US" dirty="0" smtClean="0"/>
              <a:t> platform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2088" y="625475"/>
            <a:ext cx="3623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4. Example 2: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67" y="990600"/>
            <a:ext cx="699890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According to leaked Intel sources it is planned </a:t>
            </a:r>
            <a:r>
              <a:rPr lang="en-US" dirty="0" smtClean="0">
                <a:solidFill>
                  <a:srgbClr val="0070C0"/>
                </a:solidFill>
              </a:rPr>
              <a:t>to be introduced in 2017</a:t>
            </a:r>
            <a:r>
              <a:rPr lang="en-US" dirty="0" smtClean="0"/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It is based on the </a:t>
            </a:r>
            <a:r>
              <a:rPr lang="en-US" dirty="0" smtClean="0">
                <a:solidFill>
                  <a:srgbClr val="0070C0"/>
                </a:solidFill>
              </a:rPr>
              <a:t>14 nm </a:t>
            </a:r>
            <a:r>
              <a:rPr lang="en-US" dirty="0" err="1" smtClean="0">
                <a:solidFill>
                  <a:srgbClr val="FF0000"/>
                </a:solidFill>
              </a:rPr>
              <a:t>Skylake</a:t>
            </a:r>
            <a:r>
              <a:rPr lang="en-US" dirty="0" smtClean="0">
                <a:solidFill>
                  <a:srgbClr val="FF0000"/>
                </a:solidFill>
              </a:rPr>
              <a:t> family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263" y="622300"/>
            <a:ext cx="4240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Positioning of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112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5758" y="1164523"/>
            <a:ext cx="9065185" cy="5596885"/>
            <a:chOff x="79690" y="1446594"/>
            <a:chExt cx="8985495" cy="5314814"/>
          </a:xfrm>
        </p:grpSpPr>
        <p:pic>
          <p:nvPicPr>
            <p:cNvPr id="7" name="Picture 2" descr="Intel Skylake Purley Roadmap Positioni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" b="6892"/>
            <a:stretch/>
          </p:blipFill>
          <p:spPr bwMode="auto">
            <a:xfrm>
              <a:off x="79690" y="1446594"/>
              <a:ext cx="8985495" cy="5314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 bwMode="auto">
            <a:xfrm>
              <a:off x="2807594" y="1461166"/>
              <a:ext cx="3580327" cy="34356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8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77509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pic>
        <p:nvPicPr>
          <p:cNvPr id="277510" name="Picture 149" descr="http://www.kitguru.net/wp-content/uploads/2015/07/intel_xeon_skylake_purley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" r="7678" b="5209"/>
          <a:stretch/>
        </p:blipFill>
        <p:spPr bwMode="auto">
          <a:xfrm>
            <a:off x="76201" y="1168399"/>
            <a:ext cx="8949706" cy="510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088" y="625475"/>
            <a:ext cx="8667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Planned features of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with the </a:t>
            </a:r>
            <a:r>
              <a:rPr lang="en-US" b="1" dirty="0" err="1" smtClean="0">
                <a:solidFill>
                  <a:schemeClr val="accent6"/>
                </a:solidFill>
              </a:rPr>
              <a:t>Skylake</a:t>
            </a:r>
            <a:r>
              <a:rPr lang="en-US" b="1" dirty="0" smtClean="0">
                <a:solidFill>
                  <a:schemeClr val="accent6"/>
                </a:solidFill>
              </a:rPr>
              <a:t>-EX processor line -1 </a:t>
            </a:r>
            <a:r>
              <a:rPr lang="en-US" dirty="0" smtClean="0"/>
              <a:t>[</a:t>
            </a:r>
            <a:r>
              <a:rPr lang="hu-HU" dirty="0" smtClean="0"/>
              <a:t>122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323624" y="1257300"/>
            <a:ext cx="2655276" cy="49403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5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3" descr="https://fbexternal-a.akamaihd.net/safe_image.php?d=AQDYuIUvKFTa4_JP&amp;w=474&amp;h=248&amp;url=http%3A%2F%2Fwww.overclock3d.net%2Fgfx%2Farticles%2F2015%2F05%2F25074859917l.jpg&amp;cfs=1&amp;upscale=1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/>
        </p:blipFill>
        <p:spPr bwMode="auto">
          <a:xfrm>
            <a:off x="311150" y="1243013"/>
            <a:ext cx="8820150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438" y="622300"/>
            <a:ext cx="5004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Key advancements of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123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709" y="617490"/>
            <a:ext cx="4078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of a 2S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123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6838" y="1240969"/>
            <a:ext cx="8831262" cy="4804231"/>
            <a:chOff x="96838" y="1240969"/>
            <a:chExt cx="8831262" cy="4423231"/>
          </a:xfrm>
        </p:grpSpPr>
        <p:pic>
          <p:nvPicPr>
            <p:cNvPr id="285699" name="Picture 4" descr="New info on Skylake Xeon chips leaked, meet Skylake Purley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19" b="3973"/>
            <a:stretch/>
          </p:blipFill>
          <p:spPr bwMode="auto">
            <a:xfrm>
              <a:off x="96838" y="1240969"/>
              <a:ext cx="8831262" cy="432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7797800" y="5372100"/>
              <a:ext cx="1130300" cy="2921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91075" y="3371850"/>
            <a:ext cx="43172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3B68"/>
                </a:solidFill>
              </a:rPr>
              <a:t>10GBASE-T: </a:t>
            </a:r>
            <a:r>
              <a:rPr lang="en-US" sz="1050" dirty="0">
                <a:solidFill>
                  <a:srgbClr val="003B68"/>
                </a:solidFill>
              </a:rPr>
              <a:t>10 </a:t>
            </a:r>
            <a:r>
              <a:rPr lang="en-US" sz="1050" dirty="0" err="1">
                <a:solidFill>
                  <a:srgbClr val="003B68"/>
                </a:solidFill>
              </a:rPr>
              <a:t>Gbit</a:t>
            </a:r>
            <a:r>
              <a:rPr lang="en-US" sz="1050" dirty="0">
                <a:solidFill>
                  <a:srgbClr val="003B68"/>
                </a:solidFill>
              </a:rPr>
              <a:t>/s Ethernet </a:t>
            </a:r>
            <a:r>
              <a:rPr lang="en-US" sz="1050" dirty="0" smtClean="0">
                <a:solidFill>
                  <a:srgbClr val="003B68"/>
                </a:solidFill>
              </a:rPr>
              <a:t>via </a:t>
            </a:r>
            <a:r>
              <a:rPr lang="en-US" sz="1050" dirty="0">
                <a:solidFill>
                  <a:srgbClr val="003B68"/>
                </a:solidFill>
              </a:rPr>
              <a:t>copper twisted pair cable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89924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1.3 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classified according 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processors supported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5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.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184150" y="644525"/>
            <a:ext cx="8661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[1]:</a:t>
            </a:r>
            <a:r>
              <a:rPr lang="hu-HU" altLang="en-US" sz="1400" dirty="0"/>
              <a:t> </a:t>
            </a:r>
            <a:r>
              <a:rPr lang="hu-HU" altLang="en-US" sz="1400" dirty="0" err="1">
                <a:latin typeface="Verdana" pitchFamily="34" charset="0"/>
              </a:rPr>
              <a:t>Radhakrisnan</a:t>
            </a:r>
            <a:r>
              <a:rPr lang="hu-HU" altLang="en-US" sz="1400" dirty="0">
                <a:latin typeface="Verdana" pitchFamily="34" charset="0"/>
              </a:rPr>
              <a:t> S., </a:t>
            </a:r>
            <a:r>
              <a:rPr lang="hu-HU" altLang="en-US" sz="1400" dirty="0" err="1">
                <a:latin typeface="Verdana" pitchFamily="34" charset="0"/>
              </a:rPr>
              <a:t>Sundaram</a:t>
            </a:r>
            <a:r>
              <a:rPr lang="hu-HU" altLang="en-US" sz="1400" dirty="0">
                <a:latin typeface="Verdana" pitchFamily="34" charset="0"/>
              </a:rPr>
              <a:t> C. and </a:t>
            </a:r>
            <a:r>
              <a:rPr lang="hu-HU" altLang="en-US" sz="1400" dirty="0" err="1">
                <a:latin typeface="Verdana" pitchFamily="34" charset="0"/>
              </a:rPr>
              <a:t>Cheng</a:t>
            </a:r>
            <a:r>
              <a:rPr lang="hu-HU" altLang="en-US" sz="1400" dirty="0">
                <a:latin typeface="Verdana" pitchFamily="34" charset="0"/>
              </a:rPr>
              <a:t> K., „The </a:t>
            </a:r>
            <a:r>
              <a:rPr lang="hu-HU" altLang="en-US" sz="1400" dirty="0" err="1">
                <a:latin typeface="Verdana" pitchFamily="34" charset="0"/>
              </a:rPr>
              <a:t>Blackford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Northbridge</a:t>
            </a:r>
            <a:r>
              <a:rPr lang="hu-HU" altLang="en-US" sz="1400" dirty="0">
                <a:latin typeface="Verdana" pitchFamily="34" charset="0"/>
              </a:rPr>
              <a:t> Chipset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the</a:t>
            </a:r>
            <a:r>
              <a:rPr lang="hu-HU" altLang="en-US" sz="1400" dirty="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Intel </a:t>
            </a:r>
            <a:r>
              <a:rPr lang="hu-HU" altLang="en-US" sz="1400" dirty="0">
                <a:latin typeface="Verdana" pitchFamily="34" charset="0"/>
              </a:rPr>
              <a:t>5000”, IEEE Micro,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/</a:t>
            </a:r>
            <a:r>
              <a:rPr lang="hu-HU" altLang="en-US" sz="1400" dirty="0" err="1">
                <a:latin typeface="Verdana" pitchFamily="34" charset="0"/>
              </a:rPr>
              <a:t>April</a:t>
            </a:r>
            <a:r>
              <a:rPr lang="hu-HU" altLang="en-US" sz="1400" dirty="0">
                <a:latin typeface="Verdana" pitchFamily="34" charset="0"/>
              </a:rPr>
              <a:t> 2007, pp. 22-33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6963" name="Text Box 3"/>
          <p:cNvSpPr txBox="1">
            <a:spLocks noChangeArrowheads="1"/>
          </p:cNvSpPr>
          <p:nvPr/>
        </p:nvSpPr>
        <p:spPr bwMode="auto">
          <a:xfrm>
            <a:off x="184150" y="1222375"/>
            <a:ext cx="874726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[2]:</a:t>
            </a:r>
            <a:r>
              <a:rPr lang="hu-HU" altLang="en-US" sz="1400" dirty="0"/>
              <a:t> </a:t>
            </a:r>
            <a:r>
              <a:rPr lang="hu-HU" altLang="en-US" sz="1400" dirty="0" err="1">
                <a:latin typeface="Verdana" pitchFamily="34" charset="0"/>
              </a:rPr>
              <a:t>Next-Generation</a:t>
            </a:r>
            <a:r>
              <a:rPr lang="hu-HU" altLang="en-US" sz="1400" dirty="0">
                <a:latin typeface="Verdana" pitchFamily="34" charset="0"/>
              </a:rPr>
              <a:t> AMD </a:t>
            </a:r>
            <a:r>
              <a:rPr lang="hu-HU" altLang="en-US" sz="1400" dirty="0" err="1">
                <a:latin typeface="Verdana" pitchFamily="34" charset="0"/>
              </a:rPr>
              <a:t>Opteron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with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Direct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Connect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Architecture</a:t>
            </a:r>
            <a:r>
              <a:rPr lang="hu-HU" altLang="en-US" sz="1400" dirty="0">
                <a:latin typeface="Verdana" pitchFamily="34" charset="0"/>
              </a:rPr>
              <a:t> – 4P Server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hu-HU" altLang="en-US" sz="1400" dirty="0" err="1" smtClean="0">
                <a:latin typeface="Verdana" pitchFamily="34" charset="0"/>
              </a:rPr>
              <a:t>Comparison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en-US" altLang="en-US" sz="1400" dirty="0">
                <a:latin typeface="Verdana" pitchFamily="34" charset="0"/>
              </a:rPr>
              <a:t>http://www.amd.com/us-en/assets/content_type/DownloadableAssets/4P_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Server_Comparison_PID_41461.pdf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6964" name="Text Box 4"/>
          <p:cNvSpPr txBox="1">
            <a:spLocks noChangeArrowheads="1"/>
          </p:cNvSpPr>
          <p:nvPr/>
        </p:nvSpPr>
        <p:spPr bwMode="auto">
          <a:xfrm>
            <a:off x="184150" y="2009775"/>
            <a:ext cx="79015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[3]: </a:t>
            </a:r>
            <a:r>
              <a:rPr lang="en-US" altLang="en-US" sz="1400" dirty="0">
                <a:latin typeface="Verdana" pitchFamily="34" charset="0"/>
              </a:rPr>
              <a:t>Intel® 5000P/5000V/5000Z Chipset Memory Controller Hub (MCH) – Datasheet</a:t>
            </a:r>
            <a:r>
              <a:rPr lang="hu-HU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Sept</a:t>
            </a:r>
            <a:r>
              <a:rPr lang="hu-HU" altLang="en-US" sz="1400" dirty="0">
                <a:latin typeface="Verdana" pitchFamily="34" charset="0"/>
              </a:rPr>
              <a:t>. 2006. </a:t>
            </a:r>
            <a:r>
              <a:rPr lang="en-US" altLang="en-US" sz="1400" dirty="0">
                <a:latin typeface="Verdana" pitchFamily="34" charset="0"/>
              </a:rPr>
              <a:t>http://www.intel.com/design/chipsets/datashts/313071.htm</a:t>
            </a:r>
          </a:p>
        </p:txBody>
      </p:sp>
      <p:sp>
        <p:nvSpPr>
          <p:cNvPr id="296965" name="Text Box 5"/>
          <p:cNvSpPr txBox="1">
            <a:spLocks noChangeArrowheads="1"/>
          </p:cNvSpPr>
          <p:nvPr/>
        </p:nvSpPr>
        <p:spPr bwMode="auto">
          <a:xfrm>
            <a:off x="184150" y="2619375"/>
            <a:ext cx="6925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[4]: </a:t>
            </a:r>
            <a:r>
              <a:rPr lang="en-US" altLang="en-US" sz="1400" dirty="0">
                <a:latin typeface="Verdana" pitchFamily="34" charset="0"/>
              </a:rPr>
              <a:t>Intel® E8501 Chipset North Bridge (NB) Datasheet</a:t>
            </a:r>
            <a:r>
              <a:rPr lang="hu-HU" altLang="en-US" sz="1400" dirty="0">
                <a:latin typeface="Verdana" pitchFamily="34" charset="0"/>
              </a:rPr>
              <a:t>, Mai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://www.intel.com/design/chipsets/e8501/datashts/309620.htm</a:t>
            </a:r>
          </a:p>
        </p:txBody>
      </p:sp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184150" y="3182938"/>
            <a:ext cx="80168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[5]: </a:t>
            </a:r>
            <a:r>
              <a:rPr lang="hu-HU" altLang="en-US" sz="1400" dirty="0" err="1">
                <a:latin typeface="Verdana" pitchFamily="34" charset="0"/>
              </a:rPr>
              <a:t>Conway</a:t>
            </a:r>
            <a:r>
              <a:rPr lang="hu-HU" altLang="en-US" sz="1400" dirty="0">
                <a:latin typeface="Verdana" pitchFamily="34" charset="0"/>
              </a:rPr>
              <a:t> P &amp; </a:t>
            </a:r>
            <a:r>
              <a:rPr lang="hu-HU" altLang="en-US" sz="1400" dirty="0" err="1">
                <a:latin typeface="Verdana" pitchFamily="34" charset="0"/>
              </a:rPr>
              <a:t>Hughes</a:t>
            </a:r>
            <a:r>
              <a:rPr lang="hu-HU" altLang="en-US" sz="1400" dirty="0">
                <a:latin typeface="Verdana" pitchFamily="34" charset="0"/>
              </a:rPr>
              <a:t> B., „</a:t>
            </a:r>
            <a:r>
              <a:rPr lang="en-US" altLang="en-US" sz="1400" dirty="0">
                <a:latin typeface="Verdana" pitchFamily="34" charset="0"/>
              </a:rPr>
              <a:t>The AMD Opteron Northbridge Architecture</a:t>
            </a:r>
            <a:r>
              <a:rPr lang="hu-HU" altLang="en-US" sz="1400" dirty="0">
                <a:latin typeface="Verdana" pitchFamily="34" charset="0"/>
              </a:rPr>
              <a:t>”, IEEE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MICRO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/</a:t>
            </a:r>
            <a:r>
              <a:rPr lang="hu-HU" altLang="en-US" sz="1400" dirty="0" err="1">
                <a:latin typeface="Verdana" pitchFamily="34" charset="0"/>
              </a:rPr>
              <a:t>April</a:t>
            </a:r>
            <a:r>
              <a:rPr lang="hu-HU" altLang="en-US" sz="1400" dirty="0">
                <a:latin typeface="Verdana" pitchFamily="34" charset="0"/>
              </a:rPr>
              <a:t> 2007, pp. 10-21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6967" name="Text Box 7"/>
          <p:cNvSpPr txBox="1">
            <a:spLocks noChangeArrowheads="1"/>
          </p:cNvSpPr>
          <p:nvPr/>
        </p:nvSpPr>
        <p:spPr bwMode="auto">
          <a:xfrm>
            <a:off x="184150" y="3770313"/>
            <a:ext cx="7524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[6]: </a:t>
            </a:r>
            <a:r>
              <a:rPr lang="en-US" altLang="en-US" sz="1400">
                <a:latin typeface="Verdana" pitchFamily="34" charset="0"/>
              </a:rPr>
              <a:t>Intel® </a:t>
            </a:r>
            <a:r>
              <a:rPr lang="hu-HU" altLang="en-US" sz="1400">
                <a:latin typeface="Verdana" pitchFamily="34" charset="0"/>
              </a:rPr>
              <a:t>7300</a:t>
            </a:r>
            <a:r>
              <a:rPr lang="en-US" altLang="en-US" sz="1400">
                <a:latin typeface="Verdana" pitchFamily="34" charset="0"/>
              </a:rPr>
              <a:t> Chipset Memory Controller Hub (MCH) – Datasheet</a:t>
            </a:r>
            <a:r>
              <a:rPr lang="hu-HU" altLang="en-US" sz="1400">
                <a:latin typeface="Verdana" pitchFamily="34" charset="0"/>
              </a:rPr>
              <a:t>, Sept.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          </a:t>
            </a:r>
            <a:r>
              <a:rPr lang="en-US" altLang="en-US" sz="1400">
                <a:latin typeface="Verdana" pitchFamily="34" charset="0"/>
              </a:rPr>
              <a:t>http://www.intel.com/design/chipsets/datashts/3130</a:t>
            </a:r>
            <a:r>
              <a:rPr lang="hu-HU" altLang="en-US" sz="1400">
                <a:latin typeface="Verdana" pitchFamily="34" charset="0"/>
              </a:rPr>
              <a:t>82</a:t>
            </a:r>
            <a:r>
              <a:rPr lang="en-US" altLang="en-US" sz="1400">
                <a:latin typeface="Verdana" pitchFamily="34" charset="0"/>
              </a:rPr>
              <a:t>.htm</a:t>
            </a:r>
          </a:p>
        </p:txBody>
      </p:sp>
      <p:sp>
        <p:nvSpPr>
          <p:cNvPr id="296968" name="Text Box 8"/>
          <p:cNvSpPr txBox="1">
            <a:spLocks noChangeArrowheads="1"/>
          </p:cNvSpPr>
          <p:nvPr/>
        </p:nvSpPr>
        <p:spPr bwMode="auto">
          <a:xfrm>
            <a:off x="184150" y="4360863"/>
            <a:ext cx="7764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[7]: Supermicro Motherboards, </a:t>
            </a:r>
            <a:r>
              <a:rPr lang="en-US" altLang="en-US" sz="1400">
                <a:latin typeface="Verdana" pitchFamily="34" charset="0"/>
              </a:rPr>
              <a:t>http://www.supermicro.com/products/motherboard/</a:t>
            </a:r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184150" y="4800600"/>
            <a:ext cx="71543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8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r>
              <a:rPr lang="hu-HU" altLang="en-US" sz="1400" dirty="0" smtClean="0">
                <a:latin typeface="Verdana" pitchFamily="34" charset="0"/>
              </a:rPr>
              <a:t>: </a:t>
            </a:r>
            <a:r>
              <a:rPr lang="hu-HU" altLang="en-US" sz="1400" dirty="0" err="1">
                <a:latin typeface="Verdana" pitchFamily="34" charset="0"/>
              </a:rPr>
              <a:t>Sander</a:t>
            </a:r>
            <a:r>
              <a:rPr lang="hu-HU" altLang="en-US" sz="1400" dirty="0">
                <a:latin typeface="Verdana" pitchFamily="34" charset="0"/>
              </a:rPr>
              <a:t> B., „AMD </a:t>
            </a:r>
            <a:r>
              <a:rPr lang="hu-HU" altLang="en-US" sz="1400" dirty="0" err="1">
                <a:latin typeface="Verdana" pitchFamily="34" charset="0"/>
              </a:rPr>
              <a:t>Microprocessor</a:t>
            </a:r>
            <a:r>
              <a:rPr lang="hu-HU" altLang="en-US" sz="1400" dirty="0">
                <a:latin typeface="Verdana" pitchFamily="34" charset="0"/>
              </a:rPr>
              <a:t> Technologies,” 2006,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://www.ewh.ieee.org/r4/chicago/foxvalley/IEEE_AMD_Meeting.ppt</a:t>
            </a:r>
          </a:p>
        </p:txBody>
      </p:sp>
      <p:sp>
        <p:nvSpPr>
          <p:cNvPr id="296970" name="Text Box 10"/>
          <p:cNvSpPr txBox="1">
            <a:spLocks noChangeArrowheads="1"/>
          </p:cNvSpPr>
          <p:nvPr/>
        </p:nvSpPr>
        <p:spPr bwMode="auto">
          <a:xfrm>
            <a:off x="184150" y="5422900"/>
            <a:ext cx="7548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[9]: </a:t>
            </a:r>
            <a:r>
              <a:rPr lang="en-US" altLang="en-US" sz="1400">
                <a:latin typeface="Verdana" pitchFamily="34" charset="0"/>
              </a:rPr>
              <a:t>AMD Quad FX Platform with Dual Socket Direct Connect (DSDC) Architecture</a:t>
            </a:r>
            <a:r>
              <a:rPr lang="hu-HU" altLang="en-US" sz="140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http://www.asisupport.com/ts_amd_quad_fx.htm</a:t>
            </a:r>
          </a:p>
        </p:txBody>
      </p:sp>
      <p:sp>
        <p:nvSpPr>
          <p:cNvPr id="296971" name="Text Box 11"/>
          <p:cNvSpPr txBox="1">
            <a:spLocks noChangeArrowheads="1"/>
          </p:cNvSpPr>
          <p:nvPr/>
        </p:nvSpPr>
        <p:spPr bwMode="auto">
          <a:xfrm>
            <a:off x="184150" y="6010275"/>
            <a:ext cx="82942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[10]: </a:t>
            </a:r>
            <a:r>
              <a:rPr lang="hu-HU" altLang="en-US" sz="1400" dirty="0" err="1">
                <a:latin typeface="Verdana" pitchFamily="34" charset="0"/>
              </a:rPr>
              <a:t>Asustek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motherboards</a:t>
            </a:r>
            <a:r>
              <a:rPr lang="hu-HU" altLang="en-US" sz="1400" dirty="0">
                <a:latin typeface="Verdana" pitchFamily="34" charset="0"/>
              </a:rPr>
              <a:t> - http://www.asus.com.tw/products.aspx?l1=9&amp;l2=39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://support.asus.com/download/model_list.aspx?product=5&amp;SLanguage=en-us</a:t>
            </a:r>
          </a:p>
        </p:txBody>
      </p:sp>
      <p:sp>
        <p:nvSpPr>
          <p:cNvPr id="2969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188913" y="635000"/>
            <a:ext cx="88771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[11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Kanter</a:t>
            </a:r>
            <a:r>
              <a:rPr lang="hu-HU" altLang="en-US" sz="1400" dirty="0">
                <a:latin typeface="Verdana" pitchFamily="34" charset="0"/>
              </a:rPr>
              <a:t>, D. „</a:t>
            </a:r>
            <a:r>
              <a:rPr lang="en-US" altLang="en-US" sz="1400" dirty="0">
                <a:latin typeface="Verdana" pitchFamily="34" charset="0"/>
              </a:rPr>
              <a:t>A Preview of Intel's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Platform (Part I)</a:t>
            </a:r>
            <a:r>
              <a:rPr lang="hu-HU" altLang="en-US" sz="1400" dirty="0">
                <a:latin typeface="Verdana" pitchFamily="34" charset="0"/>
              </a:rPr>
              <a:t>,” Real Word Technologies,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Aug</a:t>
            </a:r>
            <a:r>
              <a:rPr lang="hu-HU" altLang="en-US" sz="1400" dirty="0">
                <a:latin typeface="Verdana" pitchFamily="34" charset="0"/>
              </a:rPr>
              <a:t>. 2005, </a:t>
            </a:r>
            <a:r>
              <a:rPr lang="en-US" altLang="en-US" sz="1400" dirty="0">
                <a:latin typeface="Verdana" pitchFamily="34" charset="0"/>
              </a:rPr>
              <a:t>http://www.realworldtech.com/page.cfm?ArticleID=RWT110805135916&amp;p=2</a:t>
            </a:r>
          </a:p>
        </p:txBody>
      </p:sp>
      <p:sp>
        <p:nvSpPr>
          <p:cNvPr id="297987" name="Text Box 3"/>
          <p:cNvSpPr txBox="1">
            <a:spLocks noChangeArrowheads="1"/>
          </p:cNvSpPr>
          <p:nvPr/>
        </p:nvSpPr>
        <p:spPr bwMode="auto">
          <a:xfrm>
            <a:off x="188913" y="1266825"/>
            <a:ext cx="89234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[12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Kanter</a:t>
            </a:r>
            <a:r>
              <a:rPr lang="hu-HU" altLang="en-US" sz="1400" dirty="0">
                <a:latin typeface="Verdana" pitchFamily="34" charset="0"/>
              </a:rPr>
              <a:t>, D. „</a:t>
            </a:r>
            <a:r>
              <a:rPr lang="en-US" altLang="en-US" sz="1400" dirty="0">
                <a:latin typeface="Verdana" pitchFamily="34" charset="0"/>
              </a:rPr>
              <a:t>A Preview of Intel's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Platform (Part </a:t>
            </a:r>
            <a:r>
              <a:rPr lang="hu-HU" altLang="en-US" sz="1400" dirty="0">
                <a:latin typeface="Verdana" pitchFamily="34" charset="0"/>
              </a:rPr>
              <a:t>I</a:t>
            </a:r>
            <a:r>
              <a:rPr lang="en-US" altLang="en-US" sz="1400" dirty="0">
                <a:latin typeface="Verdana" pitchFamily="34" charset="0"/>
              </a:rPr>
              <a:t>I)</a:t>
            </a:r>
            <a:r>
              <a:rPr lang="hu-HU" altLang="en-US" sz="1400" dirty="0">
                <a:latin typeface="Verdana" pitchFamily="34" charset="0"/>
              </a:rPr>
              <a:t>,” Real Word Technologies,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Nov</a:t>
            </a:r>
            <a:r>
              <a:rPr lang="hu-HU" altLang="en-US" sz="1400" dirty="0">
                <a:latin typeface="Verdana" pitchFamily="34" charset="0"/>
              </a:rPr>
              <a:t>. 2005, </a:t>
            </a:r>
            <a:r>
              <a:rPr lang="en-US" altLang="en-US" sz="1400" dirty="0">
                <a:latin typeface="Verdana" pitchFamily="34" charset="0"/>
              </a:rPr>
              <a:t>http://www.realworldtech.com/page.cfm?ArticleID=RWT112905011743&amp;p=7</a:t>
            </a:r>
          </a:p>
        </p:txBody>
      </p:sp>
      <p:sp>
        <p:nvSpPr>
          <p:cNvPr id="297988" name="Text Box 4"/>
          <p:cNvSpPr txBox="1">
            <a:spLocks noChangeArrowheads="1"/>
          </p:cNvSpPr>
          <p:nvPr/>
        </p:nvSpPr>
        <p:spPr bwMode="auto">
          <a:xfrm>
            <a:off x="190500" y="1905000"/>
            <a:ext cx="79190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[13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en-US" altLang="en-US" sz="1400" dirty="0">
                <a:latin typeface="Verdana" pitchFamily="34" charset="0"/>
              </a:rPr>
              <a:t>Quad-Core Intel® Xeon® Processor 7300 Series Product Brief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Intel, Nov. 2007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://download.intel.com/products/processor/xeon/7300_prodbrief.pdf</a:t>
            </a:r>
          </a:p>
        </p:txBody>
      </p:sp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188913" y="2530475"/>
            <a:ext cx="85394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[14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>
                <a:latin typeface="Verdana" pitchFamily="34" charset="0"/>
              </a:rPr>
              <a:t>„AMD </a:t>
            </a:r>
            <a:r>
              <a:rPr lang="hu-HU" altLang="en-US" sz="1400" dirty="0" err="1">
                <a:latin typeface="Verdana" pitchFamily="34" charset="0"/>
              </a:rPr>
              <a:t>Shows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Off</a:t>
            </a:r>
            <a:r>
              <a:rPr lang="hu-HU" altLang="en-US" sz="1400" dirty="0">
                <a:latin typeface="Verdana" pitchFamily="34" charset="0"/>
              </a:rPr>
              <a:t> More </a:t>
            </a:r>
            <a:r>
              <a:rPr lang="hu-HU" altLang="en-US" sz="1400" dirty="0" err="1">
                <a:latin typeface="Verdana" pitchFamily="34" charset="0"/>
              </a:rPr>
              <a:t>Quad-Core</a:t>
            </a:r>
            <a:r>
              <a:rPr lang="hu-HU" altLang="en-US" sz="1400" dirty="0">
                <a:latin typeface="Verdana" pitchFamily="34" charset="0"/>
              </a:rPr>
              <a:t> Server </a:t>
            </a:r>
            <a:r>
              <a:rPr lang="hu-HU" altLang="en-US" sz="1400" dirty="0" err="1">
                <a:latin typeface="Verdana" pitchFamily="34" charset="0"/>
              </a:rPr>
              <a:t>Processors</a:t>
            </a:r>
            <a:r>
              <a:rPr lang="hu-HU" altLang="en-US" sz="1400" dirty="0">
                <a:latin typeface="Verdana" pitchFamily="34" charset="0"/>
              </a:rPr>
              <a:t> Benchmark”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X-bit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labs</a:t>
            </a:r>
            <a:r>
              <a:rPr lang="hu-HU" altLang="en-US" sz="1400" dirty="0">
                <a:latin typeface="Verdana" pitchFamily="34" charset="0"/>
              </a:rPr>
              <a:t>, Nov.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://www.xbitlabs.com/news/cpu/display/20070702235635.html</a:t>
            </a:r>
          </a:p>
        </p:txBody>
      </p:sp>
      <p:sp>
        <p:nvSpPr>
          <p:cNvPr id="297990" name="Text Box 6"/>
          <p:cNvSpPr txBox="1">
            <a:spLocks noChangeArrowheads="1"/>
          </p:cNvSpPr>
          <p:nvPr/>
        </p:nvSpPr>
        <p:spPr bwMode="auto">
          <a:xfrm>
            <a:off x="190500" y="3148013"/>
            <a:ext cx="67485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[15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>
                <a:latin typeface="Verdana" pitchFamily="34" charset="0"/>
              </a:rPr>
              <a:t>AMD, Nov. 2006 </a:t>
            </a:r>
            <a:r>
              <a:rPr lang="en-US" altLang="en-US" sz="1400" dirty="0">
                <a:latin typeface="Verdana" pitchFamily="34" charset="0"/>
              </a:rPr>
              <a:t>http://www.asisupport.com/ts_amd_quad_fx.htm</a:t>
            </a:r>
          </a:p>
        </p:txBody>
      </p:sp>
      <p:sp>
        <p:nvSpPr>
          <p:cNvPr id="297991" name="Text Box 7"/>
          <p:cNvSpPr txBox="1">
            <a:spLocks noChangeArrowheads="1"/>
          </p:cNvSpPr>
          <p:nvPr/>
        </p:nvSpPr>
        <p:spPr bwMode="auto">
          <a:xfrm>
            <a:off x="192088" y="3556000"/>
            <a:ext cx="87391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[16]: </a:t>
            </a:r>
            <a:r>
              <a:rPr lang="en-US" altLang="en-US" sz="1400" dirty="0" err="1">
                <a:latin typeface="Verdana" pitchFamily="34" charset="0"/>
              </a:rPr>
              <a:t>Rusu</a:t>
            </a:r>
            <a:r>
              <a:rPr lang="en-US" altLang="en-US" sz="1400" dirty="0">
                <a:latin typeface="Verdana" pitchFamily="34" charset="0"/>
              </a:rPr>
              <a:t> S.,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A Dual-Core Multi-Threaded Xeon Processor with 16 MB L3 Cache,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Intel,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http://ewh.ieee.org/r5/denver/sscs/Presentations/2006_04_Rusu.pdf </a:t>
            </a:r>
          </a:p>
        </p:txBody>
      </p:sp>
      <p:sp>
        <p:nvSpPr>
          <p:cNvPr id="297992" name="Text Box 8"/>
          <p:cNvSpPr txBox="1">
            <a:spLocks noChangeArrowheads="1"/>
          </p:cNvSpPr>
          <p:nvPr/>
        </p:nvSpPr>
        <p:spPr bwMode="auto">
          <a:xfrm>
            <a:off x="190500" y="4178300"/>
            <a:ext cx="65082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[17]: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H., Intel Processors,  </a:t>
            </a:r>
            <a:r>
              <a:rPr lang="en-US" altLang="en-US" sz="1400" dirty="0" err="1">
                <a:latin typeface="Verdana" pitchFamily="34" charset="0"/>
              </a:rPr>
              <a:t>PCWatch</a:t>
            </a:r>
            <a:r>
              <a:rPr lang="en-US" altLang="en-US" sz="1400" dirty="0">
                <a:latin typeface="Verdana" pitchFamily="34" charset="0"/>
              </a:rPr>
              <a:t>, March 04 2005,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://pc.watch.impress.co.jp/docs/2005/0304/kaigai162.htm</a:t>
            </a:r>
          </a:p>
        </p:txBody>
      </p:sp>
      <p:sp>
        <p:nvSpPr>
          <p:cNvPr id="297993" name="Text Box 9"/>
          <p:cNvSpPr txBox="1">
            <a:spLocks noChangeArrowheads="1"/>
          </p:cNvSpPr>
          <p:nvPr/>
        </p:nvSpPr>
        <p:spPr bwMode="auto">
          <a:xfrm>
            <a:off x="187325" y="4838700"/>
            <a:ext cx="87446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[18]: Gilbert J. D., Hunt S., </a:t>
            </a:r>
            <a:r>
              <a:rPr lang="en-US" altLang="en-US" sz="1400" dirty="0" err="1">
                <a:latin typeface="Verdana" pitchFamily="34" charset="0"/>
              </a:rPr>
              <a:t>Gunadi</a:t>
            </a:r>
            <a:r>
              <a:rPr lang="en-US" altLang="en-US" sz="1400" dirty="0">
                <a:latin typeface="Verdana" pitchFamily="34" charset="0"/>
              </a:rPr>
              <a:t> D., Srinivas G.,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The Tulsa Processor,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Hot Chips 18, 2006,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://www.hotchips.org/archives/hc18/3_Tues/HC18.S9/HC18.S9T1.pdf</a:t>
            </a:r>
          </a:p>
        </p:txBody>
      </p:sp>
      <p:sp>
        <p:nvSpPr>
          <p:cNvPr id="297994" name="Text Box 10"/>
          <p:cNvSpPr txBox="1">
            <a:spLocks noChangeArrowheads="1"/>
          </p:cNvSpPr>
          <p:nvPr/>
        </p:nvSpPr>
        <p:spPr bwMode="auto">
          <a:xfrm>
            <a:off x="198438" y="5473700"/>
            <a:ext cx="62694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[19</a:t>
            </a:r>
            <a:r>
              <a:rPr lang="en-US" altLang="en-US" sz="1400" dirty="0" smtClean="0">
                <a:latin typeface="Verdana" pitchFamily="34" charset="0"/>
              </a:rPr>
              <a:t>]: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Goto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H., IDF 2007 Spring, PC Watch, April 26 2007,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://pc.watch.impress.co.jp/docs/2007/0426/hot481.htm</a:t>
            </a:r>
          </a:p>
        </p:txBody>
      </p:sp>
      <p:sp>
        <p:nvSpPr>
          <p:cNvPr id="29799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ext Box 2"/>
          <p:cNvSpPr txBox="1">
            <a:spLocks noChangeArrowheads="1"/>
          </p:cNvSpPr>
          <p:nvPr/>
        </p:nvSpPr>
        <p:spPr bwMode="auto">
          <a:xfrm>
            <a:off x="180975" y="635000"/>
            <a:ext cx="866416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[20]: </a:t>
            </a:r>
            <a:r>
              <a:rPr lang="en-US" altLang="en-US" sz="1400" dirty="0" err="1">
                <a:latin typeface="Verdana" pitchFamily="34" charset="0"/>
              </a:rPr>
              <a:t>Hruska</a:t>
            </a:r>
            <a:r>
              <a:rPr lang="en-US" altLang="en-US" sz="1400" dirty="0">
                <a:latin typeface="Verdana" pitchFamily="34" charset="0"/>
              </a:rPr>
              <a:t> J., “Details slip on upcoming Intel </a:t>
            </a:r>
            <a:r>
              <a:rPr lang="en-US" altLang="en-US" sz="1400" dirty="0" err="1">
                <a:latin typeface="Verdana" pitchFamily="34" charset="0"/>
              </a:rPr>
              <a:t>Dunnington</a:t>
            </a:r>
            <a:r>
              <a:rPr lang="en-US" altLang="en-US" sz="1400" dirty="0">
                <a:latin typeface="Verdana" pitchFamily="34" charset="0"/>
              </a:rPr>
              <a:t> six-core processor,” </a:t>
            </a:r>
            <a:r>
              <a:rPr lang="en-US" altLang="en-US" sz="1400" dirty="0" err="1">
                <a:latin typeface="Verdana" pitchFamily="34" charset="0"/>
              </a:rPr>
              <a:t>Ars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technica</a:t>
            </a:r>
            <a:r>
              <a:rPr lang="en-US" altLang="en-US" sz="1400" dirty="0">
                <a:latin typeface="Verdana" pitchFamily="34" charset="0"/>
              </a:rPr>
              <a:t>, 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February </a:t>
            </a:r>
            <a:r>
              <a:rPr lang="en-US" altLang="en-US" sz="1400" dirty="0">
                <a:latin typeface="Verdana" pitchFamily="34" charset="0"/>
              </a:rPr>
              <a:t>26, 2008,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http://arstechnica.com/news.ars/post/20080226-details-slip-on-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upcoming-intel-dunnington-six-core-processor.html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180975" y="1466850"/>
            <a:ext cx="75649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[21]: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</a:t>
            </a:r>
            <a:r>
              <a:rPr lang="hu-HU" altLang="en-US" sz="1400" dirty="0" smtClean="0">
                <a:latin typeface="Verdana" pitchFamily="34" charset="0"/>
              </a:rPr>
              <a:t>.</a:t>
            </a:r>
            <a:r>
              <a:rPr lang="en-US" altLang="en-US" sz="1400" dirty="0" smtClean="0">
                <a:latin typeface="Verdana" pitchFamily="34" charset="0"/>
              </a:rPr>
              <a:t>, </a:t>
            </a:r>
            <a:r>
              <a:rPr lang="en-US" altLang="en-US" sz="1400" dirty="0">
                <a:latin typeface="Verdana" pitchFamily="34" charset="0"/>
              </a:rPr>
              <a:t>32 nm </a:t>
            </a:r>
            <a:r>
              <a:rPr lang="en-US" altLang="en-US" sz="1400" dirty="0" err="1">
                <a:latin typeface="Verdana" pitchFamily="34" charset="0"/>
              </a:rPr>
              <a:t>Westmere</a:t>
            </a:r>
            <a:r>
              <a:rPr lang="en-US" altLang="en-US" sz="1400" dirty="0">
                <a:latin typeface="Verdana" pitchFamily="34" charset="0"/>
              </a:rPr>
              <a:t> arrives in 2009-2010, PC Watch, March 26 2008,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http://pc.watch.impress.co.jp/docs/2008/0326/kaigai428.htm</a:t>
            </a:r>
          </a:p>
        </p:txBody>
      </p:sp>
      <p:sp>
        <p:nvSpPr>
          <p:cNvPr id="299012" name="Text Box 4"/>
          <p:cNvSpPr txBox="1">
            <a:spLocks noChangeArrowheads="1"/>
          </p:cNvSpPr>
          <p:nvPr/>
        </p:nvSpPr>
        <p:spPr bwMode="auto">
          <a:xfrm>
            <a:off x="180975" y="2079625"/>
            <a:ext cx="828098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[22]: </a:t>
            </a:r>
            <a:r>
              <a:rPr lang="en-US" altLang="en-US" sz="1400" dirty="0" err="1">
                <a:latin typeface="Verdana" pitchFamily="34" charset="0"/>
              </a:rPr>
              <a:t>Singhal</a:t>
            </a:r>
            <a:r>
              <a:rPr lang="en-US" altLang="en-US" sz="1400" dirty="0">
                <a:latin typeface="Verdana" pitchFamily="34" charset="0"/>
              </a:rPr>
              <a:t> R.,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Next Generation Intel Microarchitecture (Nehalem) Family: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Architecture </a:t>
            </a:r>
            <a:r>
              <a:rPr lang="en-US" altLang="en-US" sz="1400" dirty="0">
                <a:latin typeface="Verdana" pitchFamily="34" charset="0"/>
              </a:rPr>
              <a:t>Insight and Power </a:t>
            </a:r>
            <a:r>
              <a:rPr lang="en-US" altLang="en-US" sz="1400" dirty="0" smtClean="0">
                <a:latin typeface="Verdana" pitchFamily="34" charset="0"/>
              </a:rPr>
              <a:t>Management, </a:t>
            </a:r>
            <a:r>
              <a:rPr lang="en-US" altLang="en-US" sz="1400" dirty="0">
                <a:latin typeface="Verdana" pitchFamily="34" charset="0"/>
              </a:rPr>
              <a:t>IDF </a:t>
            </a:r>
            <a:r>
              <a:rPr lang="en-US" altLang="en-US" sz="1400" dirty="0" err="1">
                <a:latin typeface="Verdana" pitchFamily="34" charset="0"/>
              </a:rPr>
              <a:t>Taipeh</a:t>
            </a:r>
            <a:r>
              <a:rPr lang="en-US" altLang="en-US" sz="1400" dirty="0">
                <a:latin typeface="Verdana" pitchFamily="34" charset="0"/>
              </a:rPr>
              <a:t>, Oct. 2008,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://intel.wingateweb.com/taiwan08/published/sessions/TPTS001/FA08%20IDF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-Taipei_TPTS001_100.pdf</a:t>
            </a:r>
          </a:p>
        </p:txBody>
      </p:sp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184150" y="3098800"/>
            <a:ext cx="8540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[23]: Smith S. L.,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45 nm Product Press Briefing,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, IDF Fall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ftp://download.intel.com/pressroom/kits/events/idffall_2007/BriefingSmith45nm.pdf </a:t>
            </a:r>
          </a:p>
        </p:txBody>
      </p:sp>
      <p:sp>
        <p:nvSpPr>
          <p:cNvPr id="299014" name="Text Box 6"/>
          <p:cNvSpPr txBox="1">
            <a:spLocks noChangeArrowheads="1"/>
          </p:cNvSpPr>
          <p:nvPr/>
        </p:nvSpPr>
        <p:spPr bwMode="auto">
          <a:xfrm>
            <a:off x="180975" y="3711575"/>
            <a:ext cx="83118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[24]: Bryant D.,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Intel Hitting on All Cylinders,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UBS Conf., Nov. 2007,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://files.shareholder.com/downloads/INTC/0x0x191011/e2b3bcc5-0a37-4d06-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aa5a-0c46e8a1a76d/UBSConfNov2007Bryant.pdf </a:t>
            </a:r>
          </a:p>
        </p:txBody>
      </p:sp>
      <p:sp>
        <p:nvSpPr>
          <p:cNvPr id="299015" name="Text Box 7"/>
          <p:cNvSpPr txBox="1">
            <a:spLocks noChangeArrowheads="1"/>
          </p:cNvSpPr>
          <p:nvPr/>
        </p:nvSpPr>
        <p:spPr bwMode="auto">
          <a:xfrm>
            <a:off x="188913" y="4543425"/>
            <a:ext cx="77222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[25]: Barcelona's Innovative Architecture Is Driven by a New Shared </a:t>
            </a:r>
            <a:r>
              <a:rPr lang="en-US" altLang="en-US" sz="1400" dirty="0" smtClean="0">
                <a:latin typeface="Verdana" pitchFamily="34" charset="0"/>
              </a:rPr>
              <a:t>Cache,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http://developer.amd.com/documentation/articles/pages/8142007173.aspx</a:t>
            </a:r>
          </a:p>
        </p:txBody>
      </p:sp>
      <p:sp>
        <p:nvSpPr>
          <p:cNvPr id="299016" name="Text Box 8"/>
          <p:cNvSpPr txBox="1">
            <a:spLocks noChangeArrowheads="1"/>
          </p:cNvSpPr>
          <p:nvPr/>
        </p:nvSpPr>
        <p:spPr bwMode="auto">
          <a:xfrm>
            <a:off x="180975" y="5187950"/>
            <a:ext cx="83772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[26]: Larger L3 cache in Shanghai, Nov. 13 2008, AMD,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http://forums.amd.com/devblog/blogpost.cfm?threadid=103010&amp;catid=271</a:t>
            </a:r>
          </a:p>
        </p:txBody>
      </p:sp>
      <p:sp>
        <p:nvSpPr>
          <p:cNvPr id="299017" name="Rectangle 9"/>
          <p:cNvSpPr>
            <a:spLocks noChangeArrowheads="1"/>
          </p:cNvSpPr>
          <p:nvPr/>
        </p:nvSpPr>
        <p:spPr bwMode="auto">
          <a:xfrm>
            <a:off x="6397625" y="172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299018" name="Text Box 14"/>
          <p:cNvSpPr txBox="1">
            <a:spLocks noChangeArrowheads="1"/>
          </p:cNvSpPr>
          <p:nvPr/>
        </p:nvSpPr>
        <p:spPr bwMode="auto">
          <a:xfrm>
            <a:off x="184150" y="5816600"/>
            <a:ext cx="8244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[27]: </a:t>
            </a:r>
            <a:r>
              <a:rPr lang="en-US" altLang="en-US" sz="1400" dirty="0" err="1">
                <a:latin typeface="Verdana" pitchFamily="34" charset="0"/>
              </a:rPr>
              <a:t>Shimpi</a:t>
            </a:r>
            <a:r>
              <a:rPr lang="en-US" altLang="en-US" sz="1400" dirty="0">
                <a:latin typeface="Verdana" pitchFamily="34" charset="0"/>
              </a:rPr>
              <a:t> A. L.,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Barcelona Architecture: AMD on the Counterattack,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March 1 2007,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Anandtech</a:t>
            </a:r>
            <a:r>
              <a:rPr lang="en-US" altLang="en-US" sz="1400" dirty="0">
                <a:latin typeface="Verdana" pitchFamily="34" charset="0"/>
              </a:rPr>
              <a:t>,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http://www.anandtech.com/cpuchipsets/showdoc.aspx?i=2939&amp;p=1 </a:t>
            </a:r>
          </a:p>
        </p:txBody>
      </p:sp>
      <p:sp>
        <p:nvSpPr>
          <p:cNvPr id="299019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ext Box 2"/>
          <p:cNvSpPr txBox="1">
            <a:spLocks noChangeArrowheads="1"/>
          </p:cNvSpPr>
          <p:nvPr/>
        </p:nvSpPr>
        <p:spPr bwMode="auto">
          <a:xfrm>
            <a:off x="187325" y="635000"/>
            <a:ext cx="78911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[28]: Rivas M.,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Roadmap update,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, 2007 Financial Analyst Day, Dec. 2007, AMD,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://download.amd.com/Corporate/MarioRivasDec2007AMDAnalystDay.pdf</a:t>
            </a:r>
          </a:p>
        </p:txBody>
      </p:sp>
      <p:sp>
        <p:nvSpPr>
          <p:cNvPr id="300035" name="Text Box 3"/>
          <p:cNvSpPr txBox="1">
            <a:spLocks noChangeArrowheads="1"/>
          </p:cNvSpPr>
          <p:nvPr/>
        </p:nvSpPr>
        <p:spPr bwMode="auto">
          <a:xfrm>
            <a:off x="190500" y="1228725"/>
            <a:ext cx="78835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[29]: </a:t>
            </a:r>
            <a:r>
              <a:rPr lang="en-US" altLang="en-US" sz="1400" dirty="0" err="1">
                <a:latin typeface="Verdana" pitchFamily="34" charset="0"/>
              </a:rPr>
              <a:t>Scansen</a:t>
            </a:r>
            <a:r>
              <a:rPr lang="en-US" altLang="en-US" sz="1400" dirty="0">
                <a:latin typeface="Verdana" pitchFamily="34" charset="0"/>
              </a:rPr>
              <a:t> D.,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Under the Hood: AMD</a:t>
            </a:r>
            <a:r>
              <a:rPr lang="en-US" altLang="en-US" sz="1400" dirty="0">
                <a:latin typeface="Times New Roman" pitchFamily="18" charset="0"/>
              </a:rPr>
              <a:t>’</a:t>
            </a:r>
            <a:r>
              <a:rPr lang="en-US" altLang="en-US" sz="1400" dirty="0">
                <a:latin typeface="Verdana" pitchFamily="34" charset="0"/>
              </a:rPr>
              <a:t>s Shanghai marks move to 45 nm node,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EE Times, Nov. 11 2008,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http://www.eetimes.com/news/latest/showArticle.jhtml?articleID=212002243</a:t>
            </a:r>
          </a:p>
        </p:txBody>
      </p:sp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175468" y="2041525"/>
            <a:ext cx="6956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[30]: 2-way Intel Dempsey/Woodcrest CPU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Server Platform, </a:t>
            </a:r>
            <a:r>
              <a:rPr lang="en-US" altLang="en-US" sz="1400" dirty="0" err="1" smtClean="0">
                <a:latin typeface="Verdana" pitchFamily="34" charset="0"/>
              </a:rPr>
              <a:t>Tyan</a:t>
            </a:r>
            <a:r>
              <a:rPr lang="en-US" altLang="en-US" sz="1400" dirty="0" smtClean="0">
                <a:latin typeface="Verdana" pitchFamily="34" charset="0"/>
              </a:rPr>
              <a:t>,</a:t>
            </a:r>
            <a:endParaRPr lang="hu-HU" altLang="en-US" sz="14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://www.tyan.com/tempest/training/s5370.pdf</a:t>
            </a:r>
          </a:p>
        </p:txBody>
      </p:sp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187325" y="2647950"/>
            <a:ext cx="85804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[31]: </a:t>
            </a:r>
            <a:r>
              <a:rPr lang="en-US" altLang="en-US" sz="1400" dirty="0" err="1">
                <a:latin typeface="Verdana" pitchFamily="34" charset="0"/>
              </a:rPr>
              <a:t>Gelsinger</a:t>
            </a:r>
            <a:r>
              <a:rPr lang="en-US" altLang="en-US" sz="1400" dirty="0">
                <a:latin typeface="Verdana" pitchFamily="34" charset="0"/>
              </a:rPr>
              <a:t> P. P.,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Intel Architecture Press Briefing,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, 17. March 2008,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http://download.intel.com/pressroom/archive/reference/Gelsinger_briefing_0308.pdf </a:t>
            </a:r>
          </a:p>
        </p:txBody>
      </p:sp>
      <p:sp>
        <p:nvSpPr>
          <p:cNvPr id="300038" name="Text Box 6"/>
          <p:cNvSpPr txBox="1">
            <a:spLocks noChangeArrowheads="1"/>
          </p:cNvSpPr>
          <p:nvPr/>
        </p:nvSpPr>
        <p:spPr bwMode="auto">
          <a:xfrm>
            <a:off x="187325" y="3244850"/>
            <a:ext cx="68437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[32]: Mueller S., </a:t>
            </a:r>
            <a:r>
              <a:rPr lang="en-US" altLang="en-US" sz="1400" dirty="0" err="1">
                <a:latin typeface="Verdana" pitchFamily="34" charset="0"/>
              </a:rPr>
              <a:t>Soper</a:t>
            </a:r>
            <a:r>
              <a:rPr lang="en-US" altLang="en-US" sz="1400" dirty="0">
                <a:latin typeface="Verdana" pitchFamily="34" charset="0"/>
              </a:rPr>
              <a:t> M. E., </a:t>
            </a:r>
            <a:r>
              <a:rPr lang="en-US" altLang="en-US" sz="1400" dirty="0" err="1">
                <a:latin typeface="Verdana" pitchFamily="34" charset="0"/>
              </a:rPr>
              <a:t>Sosinsky</a:t>
            </a:r>
            <a:r>
              <a:rPr lang="en-US" altLang="en-US" sz="1400" dirty="0">
                <a:latin typeface="Verdana" pitchFamily="34" charset="0"/>
              </a:rPr>
              <a:t> B., Server Chipsets, Jun 12,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http://www.informit.com/articles/article.aspx?p=481869 </a:t>
            </a:r>
          </a:p>
        </p:txBody>
      </p:sp>
      <p:sp>
        <p:nvSpPr>
          <p:cNvPr id="300039" name="Text Box 7"/>
          <p:cNvSpPr txBox="1">
            <a:spLocks noChangeArrowheads="1"/>
          </p:cNvSpPr>
          <p:nvPr/>
        </p:nvSpPr>
        <p:spPr bwMode="auto">
          <a:xfrm>
            <a:off x="187325" y="3844925"/>
            <a:ext cx="6450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[33]: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H., IDF, Aug. 26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http://pc.watch.impress.co.jp/docs/2005/0826/kaigai207.htm</a:t>
            </a:r>
          </a:p>
        </p:txBody>
      </p:sp>
      <p:sp>
        <p:nvSpPr>
          <p:cNvPr id="300040" name="Text Box 8"/>
          <p:cNvSpPr txBox="1">
            <a:spLocks noChangeArrowheads="1"/>
          </p:cNvSpPr>
          <p:nvPr/>
        </p:nvSpPr>
        <p:spPr bwMode="auto">
          <a:xfrm>
            <a:off x="187325" y="4451350"/>
            <a:ext cx="8084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[34]: </a:t>
            </a:r>
            <a:r>
              <a:rPr lang="en-US" altLang="en-US" sz="1400" dirty="0" err="1">
                <a:latin typeface="Verdana" pitchFamily="34" charset="0"/>
              </a:rPr>
              <a:t>TechChannel</a:t>
            </a:r>
            <a:r>
              <a:rPr lang="en-US" altLang="en-US" sz="1400" dirty="0">
                <a:latin typeface="Verdana" pitchFamily="34" charset="0"/>
              </a:rPr>
              <a:t>, http://www.tecchannel.de/_misc/img/detail1000.cfm?pk=342850&amp;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fk</a:t>
            </a:r>
            <a:r>
              <a:rPr lang="en-US" altLang="en-US" sz="1400" dirty="0" smtClean="0">
                <a:latin typeface="Verdana" pitchFamily="34" charset="0"/>
              </a:rPr>
              <a:t>=432919&amp;id=il-74145482909021379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0041" name="Text Box 9"/>
          <p:cNvSpPr txBox="1">
            <a:spLocks noChangeArrowheads="1"/>
          </p:cNvSpPr>
          <p:nvPr/>
        </p:nvSpPr>
        <p:spPr bwMode="auto">
          <a:xfrm>
            <a:off x="187325" y="5048250"/>
            <a:ext cx="830105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[35]: Intel </a:t>
            </a:r>
            <a:r>
              <a:rPr lang="en-US" altLang="en-US" sz="1400" dirty="0" err="1">
                <a:latin typeface="Verdana" pitchFamily="34" charset="0"/>
              </a:rPr>
              <a:t>quadcore</a:t>
            </a:r>
            <a:r>
              <a:rPr lang="en-US" altLang="en-US" sz="1400" dirty="0">
                <a:latin typeface="Verdana" pitchFamily="34" charset="0"/>
              </a:rPr>
              <a:t> Xeon 5300 review, Nov. 13 2006, </a:t>
            </a:r>
            <a:r>
              <a:rPr lang="en-US" altLang="en-US" sz="1400" dirty="0" err="1">
                <a:latin typeface="Verdana" pitchFamily="34" charset="0"/>
              </a:rPr>
              <a:t>Hardware.Info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://www.hardware.info/en-US/articles/amdnY2ppZGWa/Intel_quadcore_Xeon_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5300_review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00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87325" y="5854700"/>
            <a:ext cx="8951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[36]: Wasson S., Intel's Woodcrest processor previewed, The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server platform debuts,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Mai 23, 2006, The Tech </a:t>
            </a:r>
            <a:r>
              <a:rPr lang="en-US" altLang="en-US" sz="1400" dirty="0" smtClean="0">
                <a:latin typeface="Verdana" pitchFamily="34" charset="0"/>
              </a:rPr>
              <a:t>Report,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://techreport.com/articles.x/10021/1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0" y="0"/>
            <a:ext cx="142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187325" y="641350"/>
            <a:ext cx="73088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[37]: Enderle R., AMD Shanghai </a:t>
            </a:r>
            <a:r>
              <a:rPr lang="en-US" altLang="en-US" sz="1400">
                <a:latin typeface="Times New Roman" pitchFamily="18" charset="0"/>
              </a:rPr>
              <a:t>“</a:t>
            </a:r>
            <a:r>
              <a:rPr lang="en-US" altLang="en-US" sz="1400">
                <a:latin typeface="Verdana" pitchFamily="34" charset="0"/>
              </a:rPr>
              <a:t>We are back! TGDaily, November 13, 2008,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http://www.tgdaily.com/content/view/40176/128/</a:t>
            </a:r>
          </a:p>
        </p:txBody>
      </p:sp>
      <p:sp>
        <p:nvSpPr>
          <p:cNvPr id="301064" name="Text Box 12"/>
          <p:cNvSpPr txBox="1">
            <a:spLocks noChangeArrowheads="1"/>
          </p:cNvSpPr>
          <p:nvPr/>
        </p:nvSpPr>
        <p:spPr bwMode="auto">
          <a:xfrm>
            <a:off x="193675" y="1250950"/>
            <a:ext cx="75618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[38]: Clark J. &amp; Whitehead R.,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AMD Shanghai Launch, </a:t>
            </a:r>
            <a:r>
              <a:rPr lang="en-US" altLang="en-US" sz="1400" dirty="0" err="1">
                <a:latin typeface="Verdana" pitchFamily="34" charset="0"/>
              </a:rPr>
              <a:t>Anandtech</a:t>
            </a:r>
            <a:r>
              <a:rPr lang="en-US" altLang="en-US" sz="1400" dirty="0">
                <a:latin typeface="Verdana" pitchFamily="34" charset="0"/>
              </a:rPr>
              <a:t>, Nov. 13 2008,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://www.anandtech.com/showdoc.aspx?i=3456 </a:t>
            </a:r>
          </a:p>
        </p:txBody>
      </p:sp>
      <p:sp>
        <p:nvSpPr>
          <p:cNvPr id="301067" name="Text Box 19"/>
          <p:cNvSpPr txBox="1">
            <a:spLocks noChangeArrowheads="1"/>
          </p:cNvSpPr>
          <p:nvPr/>
        </p:nvSpPr>
        <p:spPr bwMode="auto">
          <a:xfrm>
            <a:off x="184150" y="1847850"/>
            <a:ext cx="83629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[39]: </a:t>
            </a:r>
            <a:r>
              <a:rPr lang="en-US" altLang="en-US" sz="1400" dirty="0" err="1">
                <a:latin typeface="Verdana" pitchFamily="34" charset="0"/>
              </a:rPr>
              <a:t>Chiappetta</a:t>
            </a:r>
            <a:r>
              <a:rPr lang="en-US" altLang="en-US" sz="1400" dirty="0">
                <a:latin typeface="Verdana" pitchFamily="34" charset="0"/>
              </a:rPr>
              <a:t> M., AMD Barcelona Architecture Launch: Native Quad-Core, </a:t>
            </a:r>
            <a:r>
              <a:rPr lang="en-US" altLang="en-US" sz="1400" dirty="0" err="1">
                <a:latin typeface="Verdana" pitchFamily="34" charset="0"/>
              </a:rPr>
              <a:t>Hothardware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Sept. 10, 2007,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http://hothardware.com/Articles/AMD_Barcelona_Architecture_Launch_Native_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err="1">
                <a:latin typeface="Verdana" pitchFamily="34" charset="0"/>
              </a:rPr>
              <a:t>QuadCore</a:t>
            </a:r>
            <a:r>
              <a:rPr lang="en-US" altLang="en-US" sz="1400" dirty="0">
                <a:latin typeface="Verdana" pitchFamily="34" charset="0"/>
              </a:rPr>
              <a:t>/</a:t>
            </a:r>
          </a:p>
        </p:txBody>
      </p:sp>
      <p:sp>
        <p:nvSpPr>
          <p:cNvPr id="301068" name="Text Box 20"/>
          <p:cNvSpPr txBox="1">
            <a:spLocks noChangeArrowheads="1"/>
          </p:cNvSpPr>
          <p:nvPr/>
        </p:nvSpPr>
        <p:spPr bwMode="auto">
          <a:xfrm>
            <a:off x="187325" y="2857500"/>
            <a:ext cx="80724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[40]: </a:t>
            </a:r>
            <a:r>
              <a:rPr lang="en-US" altLang="en-US" sz="1400" dirty="0" err="1">
                <a:latin typeface="Verdana" pitchFamily="34" charset="0"/>
              </a:rPr>
              <a:t>Hachman</a:t>
            </a:r>
            <a:r>
              <a:rPr lang="en-US" altLang="en-US" sz="1400" dirty="0">
                <a:latin typeface="Verdana" pitchFamily="34" charset="0"/>
              </a:rPr>
              <a:t> M., “AMD Phenom, Barcelona Chips Hit By Lock-up Bug,”, </a:t>
            </a:r>
            <a:r>
              <a:rPr lang="en-US" altLang="en-US" sz="1400" dirty="0" err="1">
                <a:latin typeface="Verdana" pitchFamily="34" charset="0"/>
              </a:rPr>
              <a:t>ExtremeTech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Dec. 5 2007, http://www.extremetech.com/article2/0,2845,2228878,00.asp </a:t>
            </a:r>
          </a:p>
        </p:txBody>
      </p:sp>
      <p:sp>
        <p:nvSpPr>
          <p:cNvPr id="301069" name="Text Box 21"/>
          <p:cNvSpPr txBox="1">
            <a:spLocks noChangeArrowheads="1"/>
          </p:cNvSpPr>
          <p:nvPr/>
        </p:nvSpPr>
        <p:spPr bwMode="auto">
          <a:xfrm>
            <a:off x="193675" y="3457575"/>
            <a:ext cx="82010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[41]: AMD Opteron™ Processor for Servers and Workstations,</a:t>
            </a:r>
            <a:br>
              <a:rPr lang="en-US" altLang="en-US" sz="1400" dirty="0">
                <a:latin typeface="Verdana" pitchFamily="34" charset="0"/>
              </a:rPr>
            </a:br>
            <a:r>
              <a:rPr lang="en-US" altLang="en-US" sz="1400" dirty="0">
                <a:latin typeface="Verdana" pitchFamily="34" charset="0"/>
              </a:rPr>
              <a:t>           http://amd.com.cn/CHCN/Processors/ProductInformation/0,,</a:t>
            </a:r>
            <a:r>
              <a:rPr lang="en-US" altLang="en-US" sz="1400" dirty="0" smtClean="0">
                <a:latin typeface="Verdana" pitchFamily="34" charset="0"/>
              </a:rPr>
              <a:t>30_118_8826_8832,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           00-1.html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1070" name="Text Box 22"/>
          <p:cNvSpPr txBox="1">
            <a:spLocks noChangeArrowheads="1"/>
          </p:cNvSpPr>
          <p:nvPr/>
        </p:nvSpPr>
        <p:spPr bwMode="auto">
          <a:xfrm>
            <a:off x="187325" y="4254500"/>
            <a:ext cx="81645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[42]: AMD Opteron Processor with Direct Connect Architecture, 2P Server Power Savings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Comparison, AMD,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http://enterprise.amd.com/downloads/2P_Power_PID_41497.pdf</a:t>
            </a:r>
          </a:p>
        </p:txBody>
      </p:sp>
      <p:sp>
        <p:nvSpPr>
          <p:cNvPr id="301071" name="Text Box 23"/>
          <p:cNvSpPr txBox="1">
            <a:spLocks noChangeArrowheads="1"/>
          </p:cNvSpPr>
          <p:nvPr/>
        </p:nvSpPr>
        <p:spPr bwMode="auto">
          <a:xfrm>
            <a:off x="187325" y="5067300"/>
            <a:ext cx="81645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[43]: AMD Opteron Processor with Direct Connect Architecture, 4P Server Power Savings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Comparison, AMD,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http://enterprise.amd.com/downloads/4P_Power_PID_41498.pdf</a:t>
            </a:r>
          </a:p>
        </p:txBody>
      </p:sp>
      <p:sp>
        <p:nvSpPr>
          <p:cNvPr id="30107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5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80975" y="5870575"/>
            <a:ext cx="4926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[44]: AMD Opteron Product Data Sheet, AMD,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http://pdfs.icecat.biz/pdf/1868812-2278.pdf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187325" y="641350"/>
            <a:ext cx="81037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[45]: Images, </a:t>
            </a:r>
            <a:r>
              <a:rPr lang="en-US" altLang="en-US" sz="1400" dirty="0" err="1">
                <a:latin typeface="Verdana" pitchFamily="34" charset="0"/>
              </a:rPr>
              <a:t>Xtreview</a:t>
            </a:r>
            <a:r>
              <a:rPr lang="en-US" altLang="en-US" sz="1400" dirty="0">
                <a:latin typeface="Verdana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</a:t>
            </a:r>
            <a:r>
              <a:rPr lang="en-US" altLang="en-US" sz="1400" dirty="0" smtClean="0">
                <a:latin typeface="Verdana" pitchFamily="34" charset="0"/>
              </a:rPr>
              <a:t>xtreview.com/images/K10%20processor%2045nm%20architec%203.jpg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187325" y="1257300"/>
            <a:ext cx="8423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[46]: Kanter D., “Inside Barcelona: AMD's Next Generation, Real World Tech., Mai 16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http://www.realworldtech.com/page.cfm?ArticleID=RWT051607033728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187325" y="1847850"/>
            <a:ext cx="7810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[47]: Kanter D,, “AMD's K8L and 4x4 Preview, Real World Tech. June 02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http://www.realworldtech.com/page.cfm?ArticleID=RWT060206035626&amp;p=1</a:t>
            </a:r>
          </a:p>
        </p:txBody>
      </p:sp>
      <p:sp>
        <p:nvSpPr>
          <p:cNvPr id="3020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6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193675" y="2435225"/>
            <a:ext cx="85409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[48]: </a:t>
            </a:r>
            <a:r>
              <a:rPr lang="en-US" altLang="en-US" sz="1400" dirty="0" err="1">
                <a:latin typeface="Verdana" pitchFamily="34" charset="0"/>
              </a:rPr>
              <a:t>Kottapali</a:t>
            </a:r>
            <a:r>
              <a:rPr lang="en-US" altLang="en-US" sz="1400" dirty="0">
                <a:latin typeface="Verdana" pitchFamily="34" charset="0"/>
              </a:rPr>
              <a:t> S., Baxter J., “Nehalem-EX CPU Architecture”, Hot Chips 21, 2009,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://www.hotchips.org/archives/hc21/2_mon/HC21.24.100.ServerSystemsI-Epub/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HC21.24.122-Kottapalli-Intel-NHM-EX.pdf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193675" y="3238500"/>
            <a:ext cx="75914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[49]: Kahn O., Piazza T., Valentine B., “Technology Insight: Intel next Generation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Microarchitecture Codename Sandy Bridge, IDF, San Francisco, Sept. 2010</a:t>
            </a:r>
          </a:p>
        </p:txBody>
      </p:sp>
      <p:sp>
        <p:nvSpPr>
          <p:cNvPr id="302089" name="Text Box 9"/>
          <p:cNvSpPr txBox="1">
            <a:spLocks noChangeArrowheads="1"/>
          </p:cNvSpPr>
          <p:nvPr/>
        </p:nvSpPr>
        <p:spPr bwMode="auto">
          <a:xfrm>
            <a:off x="193675" y="3838575"/>
            <a:ext cx="84849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[50]: Piazza T., Jiang H., “Intel Next Generation Microarchitecture Codename Sandy Bridge: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Processor </a:t>
            </a:r>
            <a:r>
              <a:rPr lang="en-US" altLang="en-US" sz="1400" dirty="0">
                <a:latin typeface="Verdana" pitchFamily="34" charset="0"/>
              </a:rPr>
              <a:t>Graphics, IDF, San Francisco, Sept. 2010</a:t>
            </a:r>
          </a:p>
        </p:txBody>
      </p:sp>
      <p:sp>
        <p:nvSpPr>
          <p:cNvPr id="302090" name="Text Box 10"/>
          <p:cNvSpPr txBox="1">
            <a:spLocks noChangeArrowheads="1"/>
          </p:cNvSpPr>
          <p:nvPr/>
        </p:nvSpPr>
        <p:spPr bwMode="auto">
          <a:xfrm>
            <a:off x="193675" y="4425950"/>
            <a:ext cx="7042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[51]: Braun-Protte T., “Intel die neuste Generation”, March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https://sp.ts.fujitsu.com/dmsp/docs/02_fujitsu_intel_server_cpu.pdf</a:t>
            </a:r>
          </a:p>
        </p:txBody>
      </p:sp>
      <p:sp>
        <p:nvSpPr>
          <p:cNvPr id="302091" name="Text Box 11"/>
          <p:cNvSpPr txBox="1">
            <a:spLocks noChangeArrowheads="1"/>
          </p:cNvSpPr>
          <p:nvPr/>
        </p:nvSpPr>
        <p:spPr bwMode="auto">
          <a:xfrm>
            <a:off x="190500" y="5030788"/>
            <a:ext cx="82526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[5</a:t>
            </a:r>
            <a:r>
              <a:rPr lang="hu-HU" altLang="en-US" sz="1400" dirty="0">
                <a:latin typeface="Verdana" pitchFamily="34" charset="0"/>
              </a:rPr>
              <a:t>2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De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Gelas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J.,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The Intel Xeon E7-8800 v3 Review: The POWER8 Killer?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May 8 2015, http://www.anandtech.com/show/9193/the-xeon-e78800-v3-review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2092" name="Text Box 12"/>
          <p:cNvSpPr txBox="1">
            <a:spLocks noChangeArrowheads="1"/>
          </p:cNvSpPr>
          <p:nvPr/>
        </p:nvSpPr>
        <p:spPr bwMode="auto">
          <a:xfrm>
            <a:off x="188913" y="5641975"/>
            <a:ext cx="80756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[5</a:t>
            </a:r>
            <a:r>
              <a:rPr lang="hu-HU" altLang="en-US" sz="1400">
                <a:latin typeface="Verdana" pitchFamily="34" charset="0"/>
              </a:rPr>
              <a:t>3</a:t>
            </a:r>
            <a:r>
              <a:rPr lang="en-US" altLang="en-US" sz="1400">
                <a:latin typeface="Verdana" pitchFamily="34" charset="0"/>
              </a:rPr>
              <a:t>]: </a:t>
            </a:r>
            <a:r>
              <a:rPr lang="hu-HU" altLang="en-US" sz="1400">
                <a:latin typeface="Verdana" pitchFamily="34" charset="0"/>
              </a:rPr>
              <a:t>Tyan Confidential,</a:t>
            </a:r>
            <a:r>
              <a:rPr lang="en-US" altLang="en-US" sz="1400">
                <a:latin typeface="Verdana" pitchFamily="34" charset="0"/>
              </a:rPr>
              <a:t> </a:t>
            </a:r>
            <a:r>
              <a:rPr lang="hu-HU" altLang="en-US" sz="1400">
                <a:latin typeface="Verdana" pitchFamily="34" charset="0"/>
              </a:rPr>
              <a:t>Tempest i5000VF S5370, 2-way Intel Dempsey/Woodcrest CPU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           Bensley Server Platform, </a:t>
            </a:r>
            <a:r>
              <a:rPr lang="en-US" altLang="en-US" sz="1400">
                <a:latin typeface="Verdana" pitchFamily="34" charset="0"/>
              </a:rPr>
              <a:t>http://www.tyan.com/tempest/training/s5370.pdf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87325" y="1250950"/>
            <a:ext cx="87060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5]: </a:t>
            </a:r>
            <a:r>
              <a:rPr lang="hu-HU" altLang="en-US" sz="1400" dirty="0" err="1">
                <a:latin typeface="Verdana" pitchFamily="34" charset="0"/>
              </a:rPr>
              <a:t>Neiger</a:t>
            </a:r>
            <a:r>
              <a:rPr lang="hu-HU" altLang="en-US" sz="1400" dirty="0">
                <a:latin typeface="Verdana" pitchFamily="34" charset="0"/>
              </a:rPr>
              <a:t> G., </a:t>
            </a:r>
            <a:r>
              <a:rPr lang="hu-HU" altLang="en-US" sz="1400" dirty="0" err="1">
                <a:latin typeface="Verdana" pitchFamily="34" charset="0"/>
              </a:rPr>
              <a:t>Santoni</a:t>
            </a:r>
            <a:r>
              <a:rPr lang="hu-HU" altLang="en-US" sz="1400" dirty="0">
                <a:latin typeface="Verdana" pitchFamily="34" charset="0"/>
              </a:rPr>
              <a:t> A., </a:t>
            </a:r>
            <a:r>
              <a:rPr lang="hu-HU" altLang="en-US" sz="1400" dirty="0" err="1">
                <a:latin typeface="Verdana" pitchFamily="34" charset="0"/>
              </a:rPr>
              <a:t>Leung</a:t>
            </a:r>
            <a:r>
              <a:rPr lang="hu-HU" altLang="en-US" sz="1400" dirty="0">
                <a:latin typeface="Verdana" pitchFamily="34" charset="0"/>
              </a:rPr>
              <a:t> F., </a:t>
            </a:r>
            <a:r>
              <a:rPr lang="hu-HU" altLang="en-US" sz="1400" dirty="0" err="1">
                <a:latin typeface="Verdana" pitchFamily="34" charset="0"/>
              </a:rPr>
              <a:t>Rodgers</a:t>
            </a:r>
            <a:r>
              <a:rPr lang="hu-HU" altLang="en-US" sz="1400" dirty="0">
                <a:latin typeface="Verdana" pitchFamily="34" charset="0"/>
              </a:rPr>
              <a:t> D., </a:t>
            </a:r>
            <a:r>
              <a:rPr lang="hu-HU" altLang="en-US" sz="1400" dirty="0" err="1">
                <a:latin typeface="Verdana" pitchFamily="34" charset="0"/>
              </a:rPr>
              <a:t>Uhlig</a:t>
            </a:r>
            <a:r>
              <a:rPr lang="hu-HU" altLang="en-US" sz="1400" dirty="0">
                <a:latin typeface="Verdana" pitchFamily="34" charset="0"/>
              </a:rPr>
              <a:t> R., Intel® </a:t>
            </a:r>
            <a:r>
              <a:rPr lang="hu-HU" altLang="en-US" sz="1400" dirty="0" err="1">
                <a:latin typeface="Verdana" pitchFamily="34" charset="0"/>
              </a:rPr>
              <a:t>Virtualization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Technology</a:t>
            </a:r>
            <a:r>
              <a:rPr lang="hu-HU" altLang="en-US" sz="1400" dirty="0">
                <a:latin typeface="Verdana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hu-HU" altLang="en-US" sz="1400" dirty="0">
                <a:latin typeface="Verdana" pitchFamily="34" charset="0"/>
              </a:rPr>
              <a:t>Hardware </a:t>
            </a:r>
            <a:r>
              <a:rPr lang="hu-HU" altLang="en-US" sz="1400" dirty="0" err="1">
                <a:latin typeface="Verdana" pitchFamily="34" charset="0"/>
              </a:rPr>
              <a:t>support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efficient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virtualization</a:t>
            </a:r>
            <a:r>
              <a:rPr lang="hu-HU" altLang="en-US" sz="1400" dirty="0">
                <a:latin typeface="Verdana" pitchFamily="34" charset="0"/>
              </a:rPr>
              <a:t>, Aug. 10 2006, </a:t>
            </a:r>
            <a:r>
              <a:rPr lang="hu-HU" altLang="en-US" sz="1400" dirty="0" err="1">
                <a:latin typeface="Verdana" pitchFamily="34" charset="0"/>
              </a:rPr>
              <a:t>Vol</a:t>
            </a:r>
            <a:r>
              <a:rPr lang="hu-HU" altLang="en-US" sz="1400" dirty="0">
                <a:latin typeface="Verdana" pitchFamily="34" charset="0"/>
              </a:rPr>
              <a:t>. 10, </a:t>
            </a:r>
            <a:r>
              <a:rPr lang="hu-HU" altLang="en-US" sz="1400" dirty="0" err="1">
                <a:latin typeface="Verdana" pitchFamily="34" charset="0"/>
              </a:rPr>
              <a:t>Issue</a:t>
            </a:r>
            <a:r>
              <a:rPr lang="hu-HU" altLang="en-US" sz="1400" dirty="0">
                <a:latin typeface="Verdana" pitchFamily="34" charset="0"/>
              </a:rPr>
              <a:t> 3, 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</a:t>
            </a:r>
            <a:r>
              <a:rPr lang="en-US" altLang="en-US" sz="1400" dirty="0" smtClean="0">
                <a:latin typeface="Verdana" pitchFamily="34" charset="0"/>
              </a:rPr>
              <a:t>www.intel.com/technology/itj/2006/v10i3/1-hardware/1-abstract.htm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2057400"/>
            <a:ext cx="688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6]: </a:t>
            </a:r>
            <a:r>
              <a:rPr lang="hu-HU" altLang="en-US" sz="1400" dirty="0">
                <a:latin typeface="Verdana" pitchFamily="34" charset="0"/>
              </a:rPr>
              <a:t>Intel Software </a:t>
            </a:r>
            <a:r>
              <a:rPr lang="hu-HU" altLang="en-US" sz="1400" dirty="0" err="1">
                <a:latin typeface="Verdana" pitchFamily="34" charset="0"/>
              </a:rPr>
              <a:t>Networks</a:t>
            </a:r>
            <a:r>
              <a:rPr lang="hu-HU" altLang="en-US" sz="1400" dirty="0">
                <a:latin typeface="Verdana" pitchFamily="34" charset="0"/>
              </a:rPr>
              <a:t>: </a:t>
            </a:r>
            <a:r>
              <a:rPr lang="hu-HU" altLang="en-US" sz="1400" dirty="0" err="1">
                <a:latin typeface="Verdana" pitchFamily="34" charset="0"/>
              </a:rPr>
              <a:t>Forums</a:t>
            </a:r>
            <a:r>
              <a:rPr lang="hu-HU" altLang="en-US" sz="1400" dirty="0">
                <a:latin typeface="Verdana" pitchFamily="34" charset="0"/>
              </a:rPr>
              <a:t>, 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://software.intel.com/en-us/forums/showthread.php?t=56802</a:t>
            </a: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5" y="2670175"/>
            <a:ext cx="80779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7]: </a:t>
            </a:r>
            <a:r>
              <a:rPr lang="hu-HU" altLang="en-US" sz="1400" dirty="0" err="1">
                <a:latin typeface="Verdana" pitchFamily="34" charset="0"/>
              </a:rPr>
              <a:t>Wikipedia</a:t>
            </a:r>
            <a:r>
              <a:rPr lang="hu-HU" altLang="en-US" sz="1400" dirty="0">
                <a:latin typeface="Verdana" pitchFamily="34" charset="0"/>
              </a:rPr>
              <a:t>: x86 </a:t>
            </a:r>
            <a:r>
              <a:rPr lang="hu-HU" altLang="en-US" sz="1400" dirty="0" err="1">
                <a:latin typeface="Verdana" pitchFamily="34" charset="0"/>
              </a:rPr>
              <a:t>virtualization</a:t>
            </a:r>
            <a:r>
              <a:rPr lang="hu-HU" altLang="en-US" sz="1400" dirty="0">
                <a:latin typeface="Verdana" pitchFamily="34" charset="0"/>
              </a:rPr>
              <a:t>, 2011,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://en.wikipedia.org/wiki/X86_virtualization#Intel_virtualization_.28VT-x.29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9102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4]: </a:t>
            </a:r>
            <a:r>
              <a:rPr lang="hu-HU" altLang="en-US" sz="1400" dirty="0">
                <a:latin typeface="Verdana" pitchFamily="34" charset="0"/>
              </a:rPr>
              <a:t>Intel 5520 Chipset and Intel 5500 Chipset, </a:t>
            </a:r>
            <a:r>
              <a:rPr lang="hu-HU" altLang="en-US" sz="1400" dirty="0" err="1">
                <a:latin typeface="Verdana" pitchFamily="34" charset="0"/>
              </a:rPr>
              <a:t>Datasheet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 2009,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://www.intel.com/content/www/us/en/chipsets/5520-5500-chipset-ioh-datasheet.html</a:t>
            </a: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(7)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248025"/>
            <a:ext cx="877695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8]: </a:t>
            </a:r>
            <a:r>
              <a:rPr lang="hu-HU" altLang="en-US" sz="1400" dirty="0" err="1">
                <a:latin typeface="Verdana" pitchFamily="34" charset="0"/>
              </a:rPr>
              <a:t>Sharma</a:t>
            </a:r>
            <a:r>
              <a:rPr lang="hu-HU" altLang="en-US" sz="1400" dirty="0">
                <a:latin typeface="Verdana" pitchFamily="34" charset="0"/>
              </a:rPr>
              <a:t> D. D., 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Intel 5520 Chipset: An I/O </a:t>
            </a:r>
            <a:r>
              <a:rPr lang="hu-HU" altLang="en-US" sz="1400" dirty="0" err="1">
                <a:latin typeface="Verdana" pitchFamily="34" charset="0"/>
              </a:rPr>
              <a:t>Hub</a:t>
            </a:r>
            <a:r>
              <a:rPr lang="hu-HU" altLang="en-US" sz="1400" dirty="0">
                <a:latin typeface="Verdana" pitchFamily="34" charset="0"/>
              </a:rPr>
              <a:t> Chipset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Server, Workstation, and </a:t>
            </a:r>
            <a:r>
              <a:rPr lang="hu-HU" altLang="en-US" sz="1400" dirty="0" err="1">
                <a:latin typeface="Verdana" pitchFamily="34" charset="0"/>
              </a:rPr>
              <a:t>High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End </a:t>
            </a:r>
            <a:r>
              <a:rPr lang="hu-HU" altLang="en-US" sz="1400" dirty="0" err="1">
                <a:latin typeface="Verdana" pitchFamily="34" charset="0"/>
              </a:rPr>
              <a:t>Desktop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>
                <a:latin typeface="Verdana" pitchFamily="34" charset="0"/>
              </a:rPr>
              <a:t> Hot</a:t>
            </a:r>
            <a:r>
              <a:rPr lang="hu-HU" altLang="en-US" sz="1400" dirty="0">
                <a:latin typeface="Verdana" pitchFamily="34" charset="0"/>
              </a:rPr>
              <a:t>c</a:t>
            </a:r>
            <a:r>
              <a:rPr lang="en-US" altLang="en-US" sz="1400" dirty="0">
                <a:latin typeface="Verdana" pitchFamily="34" charset="0"/>
              </a:rPr>
              <a:t>hips 2009,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http://www.hotchips.org/archives/hc21/2_mon/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HC21.24.200.I-O-Epub/HC21.24.230.DasSharma-Intel-5520-Chipset.pdf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193675" y="4051300"/>
            <a:ext cx="9084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9]: </a:t>
            </a:r>
            <a:r>
              <a:rPr lang="hu-HU" altLang="en-US" sz="1400" dirty="0">
                <a:latin typeface="Verdana" pitchFamily="34" charset="0"/>
              </a:rPr>
              <a:t>Morgan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T. P</a:t>
            </a:r>
            <a:r>
              <a:rPr lang="en-US" altLang="en-US" sz="1400" dirty="0">
                <a:latin typeface="Verdana" pitchFamily="34" charset="0"/>
              </a:rPr>
              <a:t>., </a:t>
            </a:r>
            <a:r>
              <a:rPr lang="hu-HU" altLang="en-US" sz="1400" dirty="0">
                <a:latin typeface="Verdana" pitchFamily="34" charset="0"/>
              </a:rPr>
              <a:t>Intel's </a:t>
            </a:r>
            <a:r>
              <a:rPr lang="hu-HU" altLang="en-US" sz="1400" dirty="0" err="1">
                <a:latin typeface="Verdana" pitchFamily="34" charset="0"/>
              </a:rPr>
              <a:t>future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Sandy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Bridge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Xeons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exposed</a:t>
            </a:r>
            <a:r>
              <a:rPr lang="hu-HU" altLang="en-US" sz="1400" dirty="0">
                <a:latin typeface="Verdana" pitchFamily="34" charset="0"/>
              </a:rPr>
              <a:t>, May 30 2011, The </a:t>
            </a:r>
            <a:r>
              <a:rPr lang="hu-HU" altLang="en-US" sz="1400" dirty="0" err="1">
                <a:latin typeface="Verdana" pitchFamily="34" charset="0"/>
              </a:rPr>
              <a:t>Register</a:t>
            </a:r>
            <a:r>
              <a:rPr lang="hu-HU" altLang="en-US" sz="1400" dirty="0">
                <a:latin typeface="Verdana" pitchFamily="34" charset="0"/>
              </a:rPr>
              <a:t>,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://www.theregister.co.uk/2011/05/30/intel_sandy_bridge_xeon_platforms/page2.html</a:t>
            </a: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4651375"/>
            <a:ext cx="8784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0]: </a:t>
            </a:r>
            <a:r>
              <a:rPr lang="hu-HU" altLang="en-US" sz="1400" dirty="0">
                <a:latin typeface="Verdana" pitchFamily="34" charset="0"/>
              </a:rPr>
              <a:t>Gilbert J. D., Hunt S. H., </a:t>
            </a:r>
            <a:r>
              <a:rPr lang="hu-HU" altLang="en-US" sz="1400" dirty="0" err="1">
                <a:latin typeface="Verdana" pitchFamily="34" charset="0"/>
              </a:rPr>
              <a:t>Gunadi</a:t>
            </a:r>
            <a:r>
              <a:rPr lang="hu-HU" altLang="en-US" sz="1400" dirty="0">
                <a:latin typeface="Verdana" pitchFamily="34" charset="0"/>
              </a:rPr>
              <a:t> D., </a:t>
            </a:r>
            <a:r>
              <a:rPr lang="hu-HU" altLang="en-US" sz="1400" dirty="0" err="1">
                <a:latin typeface="Verdana" pitchFamily="34" charset="0"/>
              </a:rPr>
              <a:t>Srinivas</a:t>
            </a:r>
            <a:r>
              <a:rPr lang="hu-HU" altLang="en-US" sz="1400" dirty="0">
                <a:latin typeface="Verdana" pitchFamily="34" charset="0"/>
              </a:rPr>
              <a:t> G., 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The </a:t>
            </a:r>
            <a:r>
              <a:rPr lang="hu-HU" altLang="en-US" sz="1400" dirty="0" err="1">
                <a:latin typeface="Verdana" pitchFamily="34" charset="0"/>
              </a:rPr>
              <a:t>Tulsa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: A </a:t>
            </a:r>
            <a:r>
              <a:rPr lang="hu-HU" altLang="en-US" sz="1400" dirty="0" err="1">
                <a:latin typeface="Verdana" pitchFamily="34" charset="0"/>
              </a:rPr>
              <a:t>Dual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Core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Large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Shared-Cache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Intel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7000 </a:t>
            </a:r>
            <a:r>
              <a:rPr lang="hu-HU" altLang="en-US" sz="1400" dirty="0" err="1">
                <a:latin typeface="Verdana" pitchFamily="34" charset="0"/>
              </a:rPr>
              <a:t>Sequence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the</a:t>
            </a:r>
            <a:r>
              <a:rPr lang="hu-HU" altLang="en-US" sz="1400" dirty="0">
                <a:latin typeface="Verdana" pitchFamily="34" charset="0"/>
              </a:rPr>
              <a:t> MP Server Market </a:t>
            </a:r>
            <a:r>
              <a:rPr lang="hu-HU" altLang="en-US" sz="1400" dirty="0" err="1">
                <a:latin typeface="Verdana" pitchFamily="34" charset="0"/>
              </a:rPr>
              <a:t>Segment</a:t>
            </a:r>
            <a:r>
              <a:rPr lang="hu-HU" altLang="en-US" sz="1400" dirty="0">
                <a:latin typeface="Verdana" pitchFamily="34" charset="0"/>
              </a:rPr>
              <a:t>,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Aug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21 2006, </a:t>
            </a:r>
            <a:r>
              <a:rPr lang="en-US" altLang="en-US" sz="1400" dirty="0">
                <a:latin typeface="Verdana" pitchFamily="34" charset="0"/>
              </a:rPr>
              <a:t>http://www.hotchips.org/archives/hc18/3_Tues/HC18.S9/HC18.S9T1.pdf</a:t>
            </a: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5476875"/>
            <a:ext cx="89235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1]: </a:t>
            </a:r>
            <a:r>
              <a:rPr lang="hu-HU" altLang="en-US" sz="1400" dirty="0">
                <a:latin typeface="Verdana" pitchFamily="34" charset="0"/>
              </a:rPr>
              <a:t>Intel Server </a:t>
            </a:r>
            <a:r>
              <a:rPr lang="hu-HU" altLang="en-US" sz="1400" dirty="0" err="1">
                <a:latin typeface="Verdana" pitchFamily="34" charset="0"/>
              </a:rPr>
              <a:t>Board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Set</a:t>
            </a:r>
            <a:r>
              <a:rPr lang="hu-HU" altLang="en-US" sz="1400" dirty="0">
                <a:latin typeface="Verdana" pitchFamily="34" charset="0"/>
              </a:rPr>
              <a:t> SE8500HW4, </a:t>
            </a:r>
            <a:r>
              <a:rPr lang="hu-HU" altLang="en-US" sz="1400" dirty="0" err="1">
                <a:latin typeface="Verdana" pitchFamily="34" charset="0"/>
              </a:rPr>
              <a:t>Technical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Product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Specification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Revision</a:t>
            </a:r>
            <a:r>
              <a:rPr lang="hu-HU" altLang="en-US" sz="1400" dirty="0">
                <a:latin typeface="Verdana" pitchFamily="34" charset="0"/>
              </a:rPr>
              <a:t> 1.0,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May </a:t>
            </a:r>
            <a:r>
              <a:rPr lang="hu-HU" altLang="en-US" sz="1400" dirty="0">
                <a:latin typeface="Verdana" pitchFamily="34" charset="0"/>
              </a:rPr>
              <a:t>2005, </a:t>
            </a:r>
            <a:r>
              <a:rPr lang="en-US" altLang="en-US" sz="1400" dirty="0">
                <a:latin typeface="Verdana" pitchFamily="34" charset="0"/>
              </a:rPr>
              <a:t>ftp://download.intel.com/support/motherboards/server/sb/se8500hw4_board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_</a:t>
            </a:r>
            <a:r>
              <a:rPr lang="en-US" altLang="en-US" sz="1400" dirty="0">
                <a:latin typeface="Verdana" pitchFamily="34" charset="0"/>
              </a:rPr>
              <a:t>set_tpsr10.pdf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(8)</a:t>
            </a:r>
            <a:endParaRPr lang="en-US" altLang="en-US" dirty="0" smtClean="0"/>
          </a:p>
        </p:txBody>
      </p:sp>
      <p:sp>
        <p:nvSpPr>
          <p:cNvPr id="303115" name="Text Box 11"/>
          <p:cNvSpPr txBox="1">
            <a:spLocks noChangeArrowheads="1"/>
          </p:cNvSpPr>
          <p:nvPr/>
        </p:nvSpPr>
        <p:spPr bwMode="auto">
          <a:xfrm>
            <a:off x="180975" y="631826"/>
            <a:ext cx="7242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62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Mitchell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.,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review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PCPro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://www.pcpro.co.uk/reviews/processors/357709/intel-nehalem-ex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7800" y="1822450"/>
            <a:ext cx="81111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64</a:t>
            </a:r>
            <a:r>
              <a:rPr lang="en-US" altLang="en-US" sz="1400" dirty="0">
                <a:latin typeface="Verdana" pitchFamily="34" charset="0"/>
              </a:rPr>
              <a:t>]: Intel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E7-8800/4800/2800 </a:t>
            </a:r>
            <a:r>
              <a:rPr lang="hu-HU" altLang="en-US" sz="1400" dirty="0" err="1">
                <a:latin typeface="Verdana" pitchFamily="34" charset="0"/>
              </a:rPr>
              <a:t>Product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Families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Datasheet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Vol</a:t>
            </a:r>
            <a:r>
              <a:rPr lang="hu-HU" altLang="en-US" sz="1400" dirty="0">
                <a:latin typeface="Verdana" pitchFamily="34" charset="0"/>
              </a:rPr>
              <a:t>. 1 of 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hu-HU" altLang="en-US" sz="1400" dirty="0" err="1" smtClean="0">
                <a:latin typeface="Verdana" pitchFamily="34" charset="0"/>
              </a:rPr>
              <a:t>April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2011, </a:t>
            </a:r>
            <a:r>
              <a:rPr lang="en-US" altLang="en-US" sz="1400" dirty="0">
                <a:latin typeface="Verdana" pitchFamily="34" charset="0"/>
              </a:rPr>
              <a:t>http://www.intel.com/Assets/PDF/datasheet/325119.pdf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80975" y="1212850"/>
            <a:ext cx="91251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63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Nagaraj</a:t>
            </a:r>
            <a:r>
              <a:rPr lang="hu-HU" altLang="en-US" sz="1400" dirty="0">
                <a:latin typeface="Verdana" pitchFamily="34" charset="0"/>
              </a:rPr>
              <a:t> D., </a:t>
            </a:r>
            <a:r>
              <a:rPr lang="hu-HU" altLang="en-US" sz="1400" dirty="0" err="1">
                <a:latin typeface="Verdana" pitchFamily="34" charset="0"/>
              </a:rPr>
              <a:t>Kottapalli</a:t>
            </a:r>
            <a:r>
              <a:rPr lang="hu-HU" altLang="en-US" sz="1400" dirty="0">
                <a:latin typeface="Verdana" pitchFamily="34" charset="0"/>
              </a:rPr>
              <a:t> S.: </a:t>
            </a:r>
            <a:r>
              <a:rPr lang="hu-HU" altLang="en-US" sz="1400" dirty="0" err="1">
                <a:latin typeface="Verdana" pitchFamily="34" charset="0"/>
              </a:rPr>
              <a:t>Westmere-EX</a:t>
            </a:r>
            <a:r>
              <a:rPr lang="hu-HU" altLang="en-US" sz="1400" dirty="0">
                <a:latin typeface="Verdana" pitchFamily="34" charset="0"/>
              </a:rPr>
              <a:t>: A 20 </a:t>
            </a:r>
            <a:r>
              <a:rPr lang="hu-HU" altLang="en-US" sz="1400" dirty="0" err="1">
                <a:latin typeface="Verdana" pitchFamily="34" charset="0"/>
              </a:rPr>
              <a:t>thread</a:t>
            </a:r>
            <a:r>
              <a:rPr lang="hu-HU" altLang="en-US" sz="1400" dirty="0">
                <a:latin typeface="Verdana" pitchFamily="34" charset="0"/>
              </a:rPr>
              <a:t> server CPU, Hot Chips 2010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://www.hotchips.org/uploads/archive22/HC22.24.610-Nagara-Intel-6-Westmere-EX.pdf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80975" y="2420938"/>
            <a:ext cx="74792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65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Supermicro</a:t>
            </a:r>
            <a:r>
              <a:rPr lang="hu-HU" altLang="en-US" sz="1400" dirty="0">
                <a:latin typeface="Verdana" pitchFamily="34" charset="0"/>
              </a:rPr>
              <a:t> P4QH6 / P4QH8 </a:t>
            </a:r>
            <a:r>
              <a:rPr lang="hu-HU" altLang="en-US" sz="1400" dirty="0" err="1">
                <a:latin typeface="Verdana" pitchFamily="34" charset="0"/>
              </a:rPr>
              <a:t>User</a:t>
            </a:r>
            <a:r>
              <a:rPr lang="hu-HU" altLang="en-US" sz="1400" dirty="0">
                <a:latin typeface="Verdana" pitchFamily="34" charset="0"/>
              </a:rPr>
              <a:t>’s </a:t>
            </a:r>
            <a:r>
              <a:rPr lang="hu-HU" altLang="en-US" sz="1400" dirty="0" err="1">
                <a:latin typeface="Verdana" pitchFamily="34" charset="0"/>
              </a:rPr>
              <a:t>Manual</a:t>
            </a:r>
            <a:r>
              <a:rPr lang="hu-HU" altLang="en-US" sz="1400" dirty="0">
                <a:latin typeface="Verdana" pitchFamily="34" charset="0"/>
              </a:rPr>
              <a:t>, 2002,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http</a:t>
            </a:r>
            <a:r>
              <a:rPr lang="hu-HU" altLang="en-US" sz="1400" dirty="0">
                <a:latin typeface="Verdana" pitchFamily="34" charset="0"/>
              </a:rPr>
              <a:t>://www.supermicro.com/manuals/motherboard/GC-HE/MNL-0665.pdf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84150" y="3032125"/>
            <a:ext cx="81158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66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>
                <a:latin typeface="Verdana" pitchFamily="34" charset="0"/>
              </a:rPr>
              <a:t>Intel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7500/6500 Series, Public Gold </a:t>
            </a:r>
            <a:r>
              <a:rPr lang="hu-HU" altLang="en-US" sz="1400" dirty="0" err="1">
                <a:latin typeface="Verdana" pitchFamily="34" charset="0"/>
              </a:rPr>
              <a:t>Presentation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 30 2010,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http</a:t>
            </a:r>
            <a:r>
              <a:rPr lang="hu-HU" altLang="en-US" sz="1400" dirty="0">
                <a:latin typeface="Verdana" pitchFamily="34" charset="0"/>
              </a:rPr>
              <a:t>://cache-www.intel.com/cd/00/00/44/64/446456_446456.pdf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80975" y="3641725"/>
            <a:ext cx="876201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67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Supermicro</a:t>
            </a:r>
            <a:r>
              <a:rPr lang="hu-HU" altLang="en-US" sz="1400" dirty="0">
                <a:latin typeface="Verdana" pitchFamily="34" charset="0"/>
              </a:rPr>
              <a:t> X8QB6-F / X8QBE-F </a:t>
            </a:r>
            <a:r>
              <a:rPr lang="hu-HU" altLang="en-US" sz="1400" dirty="0" err="1">
                <a:latin typeface="Verdana" pitchFamily="34" charset="0"/>
              </a:rPr>
              <a:t>User</a:t>
            </a:r>
            <a:r>
              <a:rPr lang="hu-HU" altLang="en-US" sz="1400" dirty="0">
                <a:latin typeface="Verdana" pitchFamily="34" charset="0"/>
              </a:rPr>
              <a:t>’s </a:t>
            </a:r>
            <a:r>
              <a:rPr lang="hu-HU" altLang="en-US" sz="1400" dirty="0" err="1">
                <a:latin typeface="Verdana" pitchFamily="34" charset="0"/>
              </a:rPr>
              <a:t>Manual</a:t>
            </a:r>
            <a:r>
              <a:rPr lang="hu-HU" altLang="en-US" sz="1400" dirty="0">
                <a:latin typeface="Verdana" pitchFamily="34" charset="0"/>
              </a:rPr>
              <a:t>,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http</a:t>
            </a:r>
            <a:r>
              <a:rPr lang="hu-HU" altLang="en-US" sz="1400" dirty="0">
                <a:latin typeface="Verdana" pitchFamily="34" charset="0"/>
              </a:rPr>
              <a:t>://files.siliconmechanics.com/Documentation/Rackform/iServ/R413/Mainboard/MNL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-</a:t>
            </a:r>
            <a:r>
              <a:rPr lang="hu-HU" altLang="en-US" sz="1400" dirty="0">
                <a:latin typeface="Verdana" pitchFamily="34" charset="0"/>
              </a:rPr>
              <a:t>X8QB-E-6-F.pdf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76225" y="4449763"/>
            <a:ext cx="882741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[68]: </a:t>
            </a:r>
            <a:r>
              <a:rPr lang="en-US" altLang="en-US" sz="1400" dirty="0" err="1">
                <a:latin typeface="Verdana" pitchFamily="34" charset="0"/>
              </a:rPr>
              <a:t>Rusu</a:t>
            </a:r>
            <a:r>
              <a:rPr lang="en-US" altLang="en-US" sz="1400" dirty="0">
                <a:latin typeface="Verdana" pitchFamily="34" charset="0"/>
              </a:rPr>
              <a:t> &amp; al.: A 45 nm 8-Core Enterprise Xeon Processor, IEEE journal of Solid State Circuits,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Vol</a:t>
            </a:r>
            <a:r>
              <a:rPr lang="en-US" altLang="en-US" sz="1400" dirty="0">
                <a:latin typeface="Verdana" pitchFamily="34" charset="0"/>
              </a:rPr>
              <a:t>. 45, No. 1, Jan. 2010, pp. 7-14 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80975" y="4962525"/>
            <a:ext cx="8725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[69]: </a:t>
            </a:r>
            <a:r>
              <a:rPr lang="en-US" altLang="en-US" sz="1400" dirty="0" err="1">
                <a:latin typeface="Verdana" pitchFamily="34" charset="0"/>
              </a:rPr>
              <a:t>Jafarjead</a:t>
            </a:r>
            <a:r>
              <a:rPr lang="en-US" altLang="en-US" sz="1400" dirty="0">
                <a:latin typeface="Verdana" pitchFamily="34" charset="0"/>
              </a:rPr>
              <a:t> B., “Intel Core Duo Processor,” Intel,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://masih0111.persiangig.com/document/peresentation/behrooz%20jafarnejad.ppt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276225" y="5548313"/>
            <a:ext cx="89001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[70]: </a:t>
            </a:r>
            <a:r>
              <a:rPr lang="en-US" altLang="en-US" sz="1400" dirty="0" err="1">
                <a:latin typeface="Verdana" pitchFamily="34" charset="0"/>
              </a:rPr>
              <a:t>Keutzer</a:t>
            </a:r>
            <a:r>
              <a:rPr lang="en-US" altLang="en-US" sz="1400" dirty="0">
                <a:latin typeface="Verdana" pitchFamily="34" charset="0"/>
              </a:rPr>
              <a:t> K., Malik S., Newton R., </a:t>
            </a:r>
            <a:r>
              <a:rPr lang="en-US" altLang="en-US" sz="1400" dirty="0" err="1">
                <a:latin typeface="Verdana" pitchFamily="34" charset="0"/>
              </a:rPr>
              <a:t>Rabaey</a:t>
            </a:r>
            <a:r>
              <a:rPr lang="en-US" altLang="en-US" sz="1400" dirty="0">
                <a:latin typeface="Verdana" pitchFamily="34" charset="0"/>
              </a:rPr>
              <a:t> J., </a:t>
            </a:r>
            <a:r>
              <a:rPr lang="en-US" altLang="en-US" sz="1400" dirty="0" err="1">
                <a:latin typeface="Verdana" pitchFamily="34" charset="0"/>
              </a:rPr>
              <a:t>Sangiovanni-Vincentelli</a:t>
            </a:r>
            <a:r>
              <a:rPr lang="en-US" altLang="en-US" sz="1400" dirty="0">
                <a:latin typeface="Verdana" pitchFamily="34" charset="0"/>
              </a:rPr>
              <a:t> A., System Level Design: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</a:t>
            </a:r>
            <a:r>
              <a:rPr lang="hu-HU" altLang="en-US" sz="1400" dirty="0" smtClean="0">
                <a:latin typeface="Verdana" pitchFamily="34" charset="0"/>
              </a:rPr>
              <a:t>    </a:t>
            </a:r>
            <a:r>
              <a:rPr lang="en-US" altLang="en-US" sz="1400" dirty="0" err="1" smtClean="0">
                <a:latin typeface="Verdana" pitchFamily="34" charset="0"/>
              </a:rPr>
              <a:t>Orthogonalization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of Concerns and Platform-Based Design, IEEE Transactions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</a:t>
            </a:r>
            <a:r>
              <a:rPr lang="hu-HU" altLang="en-US" sz="1400" dirty="0" smtClean="0">
                <a:latin typeface="Verdana" pitchFamily="34" charset="0"/>
              </a:rPr>
              <a:t>    </a:t>
            </a:r>
            <a:r>
              <a:rPr lang="en-US" altLang="en-US" sz="1400" dirty="0" smtClean="0">
                <a:latin typeface="Verdana" pitchFamily="34" charset="0"/>
              </a:rPr>
              <a:t>Computer-Aided </a:t>
            </a:r>
            <a:r>
              <a:rPr lang="en-US" altLang="en-US" sz="1400" dirty="0">
                <a:latin typeface="Verdana" pitchFamily="34" charset="0"/>
              </a:rPr>
              <a:t>Design of Circuits and Systems, Vol. 19, No. 12, Dec. 2000, pp.?????</a:t>
            </a:r>
          </a:p>
        </p:txBody>
      </p:sp>
    </p:spTree>
    <p:extLst>
      <p:ext uri="{BB962C8B-B14F-4D97-AF65-F5344CB8AC3E}">
        <p14:creationId xmlns:p14="http://schemas.microsoft.com/office/powerpoint/2010/main" val="405185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(9)</a:t>
            </a:r>
            <a:endParaRPr lang="en-US" altLang="en-US" dirty="0" smtClean="0"/>
          </a:p>
        </p:txBody>
      </p:sp>
      <p:sp>
        <p:nvSpPr>
          <p:cNvPr id="304139" name="Text Box 24"/>
          <p:cNvSpPr txBox="1">
            <a:spLocks noChangeArrowheads="1"/>
          </p:cNvSpPr>
          <p:nvPr/>
        </p:nvSpPr>
        <p:spPr bwMode="auto">
          <a:xfrm>
            <a:off x="279400" y="677863"/>
            <a:ext cx="859979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[71]: </a:t>
            </a:r>
            <a:r>
              <a:rPr lang="en-US" altLang="en-US" sz="1400" dirty="0" err="1">
                <a:latin typeface="Verdana" pitchFamily="34" charset="0"/>
              </a:rPr>
              <a:t>Perich</a:t>
            </a:r>
            <a:r>
              <a:rPr lang="en-US" altLang="en-US" sz="1400" dirty="0">
                <a:latin typeface="Verdana" pitchFamily="34" charset="0"/>
              </a:rPr>
              <a:t> D., Intel Volume platforms Technology Leadership, Presentation at HP World 2004,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://98.190.245.141:8080/Proceed/HPW04CD/papers/4194.pdf  </a:t>
            </a:r>
          </a:p>
        </p:txBody>
      </p:sp>
      <p:sp>
        <p:nvSpPr>
          <p:cNvPr id="304140" name="Text Box 26"/>
          <p:cNvSpPr txBox="1">
            <a:spLocks noChangeArrowheads="1"/>
          </p:cNvSpPr>
          <p:nvPr/>
        </p:nvSpPr>
        <p:spPr bwMode="auto">
          <a:xfrm>
            <a:off x="279400" y="1220788"/>
            <a:ext cx="85002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[72]: </a:t>
            </a:r>
            <a:r>
              <a:rPr lang="en-US" altLang="en-US" sz="1400" dirty="0" err="1">
                <a:latin typeface="Verdana" pitchFamily="34" charset="0"/>
              </a:rPr>
              <a:t>Krazit</a:t>
            </a:r>
            <a:r>
              <a:rPr lang="en-US" altLang="en-US" sz="1400" dirty="0">
                <a:latin typeface="Verdana" pitchFamily="34" charset="0"/>
              </a:rPr>
              <a:t> T., Intel Sheds Light on 2005 Desktop Strategy, IDG News Service, Dec. 07 2004,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://pcworld.about.net/news/Dec072004id118866.htm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79400" y="1738313"/>
            <a:ext cx="824712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[73]: </a:t>
            </a:r>
            <a:r>
              <a:rPr lang="en-US" altLang="en-US" sz="1400" dirty="0" err="1">
                <a:latin typeface="Verdana" pitchFamily="34" charset="0"/>
              </a:rPr>
              <a:t>Molka</a:t>
            </a:r>
            <a:r>
              <a:rPr lang="en-US" altLang="en-US" sz="1400" dirty="0">
                <a:latin typeface="Verdana" pitchFamily="34" charset="0"/>
              </a:rPr>
              <a:t> D., </a:t>
            </a:r>
            <a:r>
              <a:rPr lang="en-US" altLang="en-US" sz="1400" dirty="0" err="1">
                <a:latin typeface="Verdana" pitchFamily="34" charset="0"/>
              </a:rPr>
              <a:t>Hackenberg</a:t>
            </a:r>
            <a:r>
              <a:rPr lang="en-US" altLang="en-US" sz="1400" dirty="0">
                <a:latin typeface="Verdana" pitchFamily="34" charset="0"/>
              </a:rPr>
              <a:t> D., </a:t>
            </a:r>
            <a:r>
              <a:rPr lang="en-US" altLang="en-US" sz="1400" dirty="0" err="1">
                <a:latin typeface="Verdana" pitchFamily="34" charset="0"/>
              </a:rPr>
              <a:t>Schöne</a:t>
            </a:r>
            <a:r>
              <a:rPr lang="en-US" altLang="en-US" sz="1400" dirty="0">
                <a:latin typeface="Verdana" pitchFamily="34" charset="0"/>
              </a:rPr>
              <a:t> R., Müller M. S., Memory Performance and Cache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Coherency </a:t>
            </a:r>
            <a:r>
              <a:rPr lang="en-US" altLang="en-US" sz="1400" dirty="0">
                <a:latin typeface="Verdana" pitchFamily="34" charset="0"/>
              </a:rPr>
              <a:t>Effects on an Intel Nehalem multiprocessor System, Proc. 18</a:t>
            </a:r>
            <a:r>
              <a:rPr lang="en-US" altLang="en-US" sz="1400" baseline="30000" dirty="0">
                <a:latin typeface="Verdana" pitchFamily="34" charset="0"/>
              </a:rPr>
              <a:t>th</a:t>
            </a:r>
            <a:r>
              <a:rPr lang="en-US" altLang="en-US" sz="1400" dirty="0">
                <a:latin typeface="Verdana" pitchFamily="34" charset="0"/>
              </a:rPr>
              <a:t> Int. Conf.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on </a:t>
            </a:r>
            <a:r>
              <a:rPr lang="en-US" altLang="en-US" sz="1400" dirty="0">
                <a:latin typeface="Verdana" pitchFamily="34" charset="0"/>
              </a:rPr>
              <a:t>Parallel Architectures and Compilation, Techniques, PACT 2009,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://doi.ieeecomputersociety.org/10.1109/PACT.2009.22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66700" y="2703513"/>
            <a:ext cx="810523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[74]: </a:t>
            </a:r>
            <a:r>
              <a:rPr lang="en-US" altLang="en-US" sz="1400" dirty="0" err="1">
                <a:latin typeface="Verdana" pitchFamily="34" charset="0"/>
              </a:rPr>
              <a:t>Radhakrishnan</a:t>
            </a:r>
            <a:r>
              <a:rPr lang="en-US" altLang="en-US" sz="1400" dirty="0">
                <a:latin typeface="Verdana" pitchFamily="34" charset="0"/>
              </a:rPr>
              <a:t> S., </a:t>
            </a:r>
            <a:r>
              <a:rPr lang="en-US" altLang="en-US" sz="1400" dirty="0" err="1">
                <a:latin typeface="Verdana" pitchFamily="34" charset="0"/>
              </a:rPr>
              <a:t>Chinthamani</a:t>
            </a:r>
            <a:r>
              <a:rPr lang="en-US" altLang="en-US" sz="1400" dirty="0">
                <a:latin typeface="Verdana" pitchFamily="34" charset="0"/>
              </a:rPr>
              <a:t> S., Cheng K., The Blackford Northbridge Chipset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Intel </a:t>
            </a:r>
            <a:r>
              <a:rPr lang="en-US" altLang="en-US" sz="1400" dirty="0">
                <a:latin typeface="Verdana" pitchFamily="34" charset="0"/>
              </a:rPr>
              <a:t>5000, IEEE MICRO, March-April 2007, pp. 22-33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79400" y="3240088"/>
            <a:ext cx="883235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[75]: Rolf T., Cache Organization and Memory Management of the Intel Nehalem Computer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Architecture</a:t>
            </a:r>
            <a:r>
              <a:rPr lang="en-US" altLang="en-US" sz="1400" dirty="0">
                <a:latin typeface="Verdana" pitchFamily="34" charset="0"/>
              </a:rPr>
              <a:t>, University of Utah, Dec. 2009, http://rolfed.com/nehalem/nehalemPaper.pdf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266700" y="3763963"/>
            <a:ext cx="857952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[76]: </a:t>
            </a:r>
            <a:r>
              <a:rPr lang="en-US" altLang="en-US" sz="1400" dirty="0" err="1">
                <a:latin typeface="Verdana" pitchFamily="34" charset="0"/>
              </a:rPr>
              <a:t>Levinthal</a:t>
            </a:r>
            <a:r>
              <a:rPr lang="en-US" altLang="en-US" sz="1400" dirty="0">
                <a:latin typeface="Verdana" pitchFamily="34" charset="0"/>
              </a:rPr>
              <a:t> D., Performance Analysis Guide for Intel Core i7 Processor and Intel Xeon 5500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processors</a:t>
            </a:r>
            <a:r>
              <a:rPr lang="en-US" altLang="en-US" sz="1400" dirty="0">
                <a:latin typeface="Verdana" pitchFamily="34" charset="0"/>
              </a:rPr>
              <a:t>, Version 1.0,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://software.intel.com/sites/products/collateral/hpc/vtune/performance_analysis</a:t>
            </a:r>
            <a:r>
              <a:rPr lang="en-US" altLang="en-US" sz="1400" dirty="0" smtClean="0">
                <a:latin typeface="Verdana" pitchFamily="34" charset="0"/>
              </a:rPr>
              <a:t>_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        </a:t>
            </a:r>
            <a:r>
              <a:rPr lang="en-US" altLang="en-US" sz="1400" dirty="0" smtClean="0">
                <a:latin typeface="Verdana" pitchFamily="34" charset="0"/>
              </a:rPr>
              <a:t>guide.pdf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276225" y="5754688"/>
            <a:ext cx="84407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[79]: </a:t>
            </a:r>
            <a:r>
              <a:rPr lang="en-US" altLang="en-US" sz="1400" dirty="0" err="1">
                <a:latin typeface="Verdana" pitchFamily="34" charset="0"/>
              </a:rPr>
              <a:t>Gavrichenkov</a:t>
            </a:r>
            <a:r>
              <a:rPr lang="en-US" altLang="en-US" sz="1400" dirty="0">
                <a:latin typeface="Verdana" pitchFamily="34" charset="0"/>
              </a:rPr>
              <a:t> I., Workstation Processors Duel: AMD Opteron against Intel Xeon, Page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12/21/2005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://www.xbitlabs.com/articles/cpu/display/opteron-xeon-workstation_5.html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276225" y="5233988"/>
            <a:ext cx="851297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[78]: 3.6GHz 2MB 800MHz Intel Xeon Processor SL7ZC C8511, http://store.flagshiptech.com/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products/3.6GHz-2MB-800MHz-Intel-Xeon-Processor-SL7ZC-C8511.html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276225" y="4700588"/>
            <a:ext cx="752295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[77]: </a:t>
            </a:r>
            <a:r>
              <a:rPr lang="en-US" altLang="en-US" sz="1400" dirty="0" err="1">
                <a:latin typeface="Verdana" pitchFamily="34" charset="0"/>
              </a:rPr>
              <a:t>Ryszard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Sommefeldt</a:t>
            </a:r>
            <a:r>
              <a:rPr lang="en-US" altLang="en-US" sz="1400" dirty="0">
                <a:latin typeface="Verdana" pitchFamily="34" charset="0"/>
              </a:rPr>
              <a:t> R., Intel Xeon 3.4GHz ['Nocona' core], 18th Aug, 2004, </a:t>
            </a:r>
            <a:br>
              <a:rPr lang="en-US" altLang="en-US" sz="1400" dirty="0">
                <a:latin typeface="Verdana" pitchFamily="34" charset="0"/>
              </a:rPr>
            </a:b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://www.hexus.net/content/item.php?item=822&amp;page=1&amp;search=reas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85750" y="674688"/>
            <a:ext cx="80391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1.3 Server platforms classified according to the number of processors supported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149428" y="3526351"/>
            <a:ext cx="217328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2S (DP)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3603936" y="1573726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1552575" y="1789626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11"/>
          <p:cNvSpPr>
            <a:spLocks noChangeShapeType="1"/>
          </p:cNvSpPr>
          <p:nvPr/>
        </p:nvSpPr>
        <p:spPr bwMode="auto">
          <a:xfrm>
            <a:off x="8153399" y="3243778"/>
            <a:ext cx="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Oval 12"/>
          <p:cNvSpPr>
            <a:spLocks noChangeArrowheads="1"/>
          </p:cNvSpPr>
          <p:nvPr/>
        </p:nvSpPr>
        <p:spPr bwMode="auto">
          <a:xfrm>
            <a:off x="1511300" y="198965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>
            <a:off x="1544638" y="178962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1274474" y="1243705"/>
            <a:ext cx="468844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M</a:t>
            </a:r>
            <a:r>
              <a:rPr lang="en-US" altLang="en-US" sz="1200" b="1" dirty="0" smtClean="0">
                <a:latin typeface="Verdana" pitchFamily="34" charset="0"/>
              </a:rPr>
              <a:t>ax. processor configuration supported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5498292" y="3502539"/>
            <a:ext cx="20923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8S</a:t>
            </a:r>
            <a:r>
              <a:rPr lang="en-US" altLang="en-US" sz="1200" b="1" dirty="0" smtClean="0">
                <a:latin typeface="Verdana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server 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3958351" y="3527939"/>
            <a:ext cx="182030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4S (MP)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</a:t>
            </a:r>
            <a:r>
              <a:rPr lang="en-US" altLang="en-US" sz="1200" b="1" dirty="0">
                <a:latin typeface="Verdana" pitchFamily="34" charset="0"/>
              </a:rPr>
              <a:t>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4838419" y="324305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0" name="Text Box 4"/>
          <p:cNvSpPr txBox="1">
            <a:spLocks noChangeArrowheads="1"/>
          </p:cNvSpPr>
          <p:nvPr/>
        </p:nvSpPr>
        <p:spPr bwMode="auto">
          <a:xfrm rot="10800000" flipH="1" flipV="1">
            <a:off x="107950" y="2064264"/>
            <a:ext cx="3027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Uniprocessor 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(UP-server platforms)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1" name="Text Box 20"/>
          <p:cNvSpPr txBox="1">
            <a:spLocks noChangeArrowheads="1"/>
          </p:cNvSpPr>
          <p:nvPr/>
        </p:nvSpPr>
        <p:spPr bwMode="auto">
          <a:xfrm>
            <a:off x="282575" y="2565914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1-processor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(1-socket server platforms)</a:t>
            </a:r>
          </a:p>
        </p:txBody>
      </p:sp>
      <p:sp>
        <p:nvSpPr>
          <p:cNvPr id="59413" name="Line 13"/>
          <p:cNvSpPr>
            <a:spLocks noChangeShapeType="1"/>
          </p:cNvSpPr>
          <p:nvPr/>
        </p:nvSpPr>
        <p:spPr bwMode="auto">
          <a:xfrm>
            <a:off x="3241295" y="3237892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4" name="Oval 12"/>
          <p:cNvSpPr>
            <a:spLocks noChangeArrowheads="1"/>
          </p:cNvSpPr>
          <p:nvPr/>
        </p:nvSpPr>
        <p:spPr bwMode="auto">
          <a:xfrm>
            <a:off x="5637166" y="19848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5" name="Line 13"/>
          <p:cNvSpPr>
            <a:spLocks noChangeShapeType="1"/>
          </p:cNvSpPr>
          <p:nvPr/>
        </p:nvSpPr>
        <p:spPr bwMode="auto">
          <a:xfrm>
            <a:off x="5670503" y="17848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6" name="Text Box 4"/>
          <p:cNvSpPr txBox="1">
            <a:spLocks noChangeArrowheads="1"/>
          </p:cNvSpPr>
          <p:nvPr/>
        </p:nvSpPr>
        <p:spPr bwMode="auto">
          <a:xfrm rot="10800000" flipH="1" flipV="1">
            <a:off x="4395788" y="2065851"/>
            <a:ext cx="29829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Multiprocessor 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7" name="Text Box 28"/>
          <p:cNvSpPr txBox="1">
            <a:spLocks noChangeArrowheads="1"/>
          </p:cNvSpPr>
          <p:nvPr/>
        </p:nvSpPr>
        <p:spPr bwMode="auto">
          <a:xfrm>
            <a:off x="3514725" y="2561151"/>
            <a:ext cx="437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Server platforms supporting more than one processor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(Multi-socket server platforms)</a:t>
            </a:r>
          </a:p>
        </p:txBody>
      </p:sp>
      <p:sp>
        <p:nvSpPr>
          <p:cNvPr id="59418" name="Line 8"/>
          <p:cNvSpPr>
            <a:spLocks noChangeShapeType="1"/>
          </p:cNvSpPr>
          <p:nvPr/>
        </p:nvSpPr>
        <p:spPr bwMode="auto">
          <a:xfrm>
            <a:off x="5678505" y="3029464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9" name="Line 10"/>
          <p:cNvSpPr>
            <a:spLocks noChangeShapeType="1"/>
          </p:cNvSpPr>
          <p:nvPr/>
        </p:nvSpPr>
        <p:spPr bwMode="auto">
          <a:xfrm flipV="1">
            <a:off x="3238500" y="3243776"/>
            <a:ext cx="4914899" cy="31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3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Server platforms classified according to the number of processors supported (1)</a:t>
            </a:r>
            <a:endParaRPr lang="hu-HU" altLang="en-US" sz="1600" dirty="0" smtClean="0"/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7118882" y="3513270"/>
            <a:ext cx="20923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&gt; </a:t>
            </a:r>
            <a:r>
              <a:rPr lang="en-US" altLang="en-US" sz="1200" b="1" dirty="0" err="1" smtClean="0">
                <a:latin typeface="Verdana" pitchFamily="34" charset="0"/>
              </a:rPr>
              <a:t>8S</a:t>
            </a:r>
            <a:r>
              <a:rPr lang="en-US" altLang="en-US" sz="1200" b="1" dirty="0" smtClean="0">
                <a:latin typeface="Verdana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server 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6554648" y="324998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4806234" y="34326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6525915" y="343961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204296" y="343730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8121740" y="343745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9" grpId="0" animBg="1"/>
      <p:bldP spid="59403" grpId="0"/>
      <p:bldP spid="59405" grpId="0"/>
      <p:bldP spid="59407" grpId="0" animBg="1"/>
      <p:bldP spid="59413" grpId="0" animBg="1"/>
      <p:bldP spid="59417" grpId="0"/>
      <p:bldP spid="59418" grpId="0" animBg="1"/>
      <p:bldP spid="59419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61" name="Text Box 17"/>
          <p:cNvSpPr txBox="1">
            <a:spLocks noChangeArrowheads="1"/>
          </p:cNvSpPr>
          <p:nvPr/>
        </p:nvSpPr>
        <p:spPr bwMode="auto">
          <a:xfrm>
            <a:off x="180975" y="635000"/>
            <a:ext cx="8339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[80]: </a:t>
            </a:r>
            <a:r>
              <a:rPr lang="hu-HU" altLang="en-US" sz="1400" dirty="0" err="1">
                <a:latin typeface="Verdana" pitchFamily="34" charset="0"/>
              </a:rPr>
              <a:t>Glaskowsky</a:t>
            </a:r>
            <a:r>
              <a:rPr lang="hu-HU" altLang="en-US" sz="1400" dirty="0">
                <a:latin typeface="Verdana" pitchFamily="34" charset="0"/>
              </a:rPr>
              <a:t> P.: </a:t>
            </a:r>
            <a:r>
              <a:rPr lang="hu-HU" altLang="en-US" sz="1400" dirty="0" err="1">
                <a:latin typeface="Verdana" pitchFamily="34" charset="0"/>
              </a:rPr>
              <a:t>Investigating</a:t>
            </a:r>
            <a:r>
              <a:rPr lang="hu-HU" altLang="en-US" sz="1400" dirty="0">
                <a:latin typeface="Verdana" pitchFamily="34" charset="0"/>
              </a:rPr>
              <a:t> Intel's </a:t>
            </a:r>
            <a:r>
              <a:rPr lang="hu-HU" altLang="en-US" sz="1400" dirty="0" err="1">
                <a:latin typeface="Verdana" pitchFamily="34" charset="0"/>
              </a:rPr>
              <a:t>Lynnfield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mysteries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cnet</a:t>
            </a:r>
            <a:r>
              <a:rPr lang="hu-HU" altLang="en-US" sz="1400" dirty="0">
                <a:latin typeface="Verdana" pitchFamily="34" charset="0"/>
              </a:rPr>
              <a:t> News, </a:t>
            </a:r>
            <a:r>
              <a:rPr lang="hu-HU" altLang="en-US" sz="1400" dirty="0" err="1">
                <a:latin typeface="Verdana" pitchFamily="34" charset="0"/>
              </a:rPr>
              <a:t>Sept</a:t>
            </a:r>
            <a:r>
              <a:rPr lang="hu-HU" altLang="en-US" sz="1400" dirty="0">
                <a:latin typeface="Verdana" pitchFamily="34" charset="0"/>
              </a:rPr>
              <a:t>. 21. 2009,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://news.cnet.com/8301-13512_3-10357328-23.html</a:t>
            </a:r>
          </a:p>
        </p:txBody>
      </p:sp>
      <p:sp>
        <p:nvSpPr>
          <p:cNvPr id="305162" name="Text Box 28"/>
          <p:cNvSpPr txBox="1">
            <a:spLocks noChangeArrowheads="1"/>
          </p:cNvSpPr>
          <p:nvPr/>
        </p:nvSpPr>
        <p:spPr bwMode="auto">
          <a:xfrm>
            <a:off x="276225" y="1236663"/>
            <a:ext cx="8297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[81]: Kurd &amp; al., </a:t>
            </a:r>
            <a:r>
              <a:rPr lang="en-US" altLang="en-US" sz="1400" dirty="0" err="1">
                <a:latin typeface="Verdana" pitchFamily="34" charset="0"/>
              </a:rPr>
              <a:t>Westmere</a:t>
            </a:r>
            <a:r>
              <a:rPr lang="en-US" altLang="en-US" sz="1400" dirty="0">
                <a:latin typeface="Verdana" pitchFamily="34" charset="0"/>
              </a:rPr>
              <a:t>: A Family of 32 nm IA Processors, Proc. ISSCC 2010, pp. 96-98 </a:t>
            </a:r>
          </a:p>
        </p:txBody>
      </p:sp>
      <p:sp>
        <p:nvSpPr>
          <p:cNvPr id="305163" name="Text Box 30"/>
          <p:cNvSpPr txBox="1">
            <a:spLocks noChangeArrowheads="1"/>
          </p:cNvSpPr>
          <p:nvPr/>
        </p:nvSpPr>
        <p:spPr bwMode="auto">
          <a:xfrm>
            <a:off x="273050" y="1573213"/>
            <a:ext cx="916892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[82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r>
              <a:rPr lang="hu-HU" altLang="en-US" sz="1400" dirty="0" smtClean="0">
                <a:latin typeface="Verdana" pitchFamily="34" charset="0"/>
              </a:rPr>
              <a:t>: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Miller M. </a:t>
            </a:r>
            <a:r>
              <a:rPr lang="en-US" altLang="en-US" sz="1400" dirty="0" err="1">
                <a:latin typeface="Verdana" pitchFamily="34" charset="0"/>
              </a:rPr>
              <a:t>J.,Intel</a:t>
            </a:r>
            <a:r>
              <a:rPr lang="en-US" altLang="en-US" sz="1400" dirty="0">
                <a:latin typeface="Verdana" pitchFamily="34" charset="0"/>
              </a:rPr>
              <a:t> Previews ISSCC: 6-Core </a:t>
            </a:r>
            <a:r>
              <a:rPr lang="en-US" altLang="en-US" sz="1400" dirty="0" err="1">
                <a:latin typeface="Verdana" pitchFamily="34" charset="0"/>
              </a:rPr>
              <a:t>Gulftown</a:t>
            </a:r>
            <a:r>
              <a:rPr lang="en-US" altLang="en-US" sz="1400" dirty="0">
                <a:latin typeface="Verdana" pitchFamily="34" charset="0"/>
              </a:rPr>
              <a:t> Processor, Feb 03, 2010, http://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</a:t>
            </a:r>
            <a:r>
              <a:rPr lang="hu-HU" altLang="en-US" sz="1400" dirty="0" smtClean="0">
                <a:latin typeface="Verdana" pitchFamily="34" charset="0"/>
              </a:rPr>
              <a:t>    </a:t>
            </a:r>
            <a:r>
              <a:rPr lang="en-US" altLang="en-US" sz="1400" dirty="0" smtClean="0">
                <a:latin typeface="Verdana" pitchFamily="34" charset="0"/>
              </a:rPr>
              <a:t>forwardthinking.pcmag.com/chips/282694-intel-previews-isscc-6-core-gulftown-processor     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5164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(10)</a:t>
            </a:r>
            <a:endParaRPr lang="en-US" altLang="en-US" dirty="0" smtClean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69875" y="2100263"/>
            <a:ext cx="85468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[83]: Hill D., Chowdhury M., </a:t>
            </a:r>
            <a:r>
              <a:rPr lang="en-US" altLang="en-US" sz="1400" dirty="0" err="1">
                <a:latin typeface="Verdana" pitchFamily="34" charset="0"/>
              </a:rPr>
              <a:t>Westmere</a:t>
            </a:r>
            <a:r>
              <a:rPr lang="en-US" altLang="en-US" sz="1400" dirty="0">
                <a:latin typeface="Verdana" pitchFamily="34" charset="0"/>
              </a:rPr>
              <a:t> Xeon-56xx “Tick” CPU, Hot Chips 22,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://www.hotchips.org/uploads/archive22/HC22.24.620-Hill-Intel-WSM-EP-print.pdf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5738" y="2638425"/>
            <a:ext cx="85629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[84]: </a:t>
            </a:r>
            <a:r>
              <a:rPr lang="hu-HU" altLang="en-US" sz="1400" dirty="0" err="1">
                <a:latin typeface="Verdana" pitchFamily="34" charset="0"/>
              </a:rPr>
              <a:t>Pawlowski</a:t>
            </a:r>
            <a:r>
              <a:rPr lang="hu-HU" altLang="en-US" sz="1400" dirty="0">
                <a:latin typeface="Verdana" pitchFamily="34" charset="0"/>
              </a:rPr>
              <a:t> S.: </a:t>
            </a:r>
            <a:r>
              <a:rPr lang="hu-HU" altLang="en-US" sz="1400" dirty="0" err="1">
                <a:latin typeface="Verdana" pitchFamily="34" charset="0"/>
              </a:rPr>
              <a:t>Intelligent</a:t>
            </a:r>
            <a:r>
              <a:rPr lang="hu-HU" altLang="en-US" sz="1400" dirty="0">
                <a:latin typeface="Verdana" pitchFamily="34" charset="0"/>
              </a:rPr>
              <a:t> and </a:t>
            </a:r>
            <a:r>
              <a:rPr lang="hu-HU" altLang="en-US" sz="1400" dirty="0" err="1">
                <a:latin typeface="Verdana" pitchFamily="34" charset="0"/>
              </a:rPr>
              <a:t>Expandable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High-</a:t>
            </a:r>
            <a:r>
              <a:rPr lang="hu-HU" altLang="en-US" sz="1400" dirty="0">
                <a:latin typeface="Verdana" pitchFamily="34" charset="0"/>
              </a:rPr>
              <a:t> End Intel Server Platform, </a:t>
            </a:r>
            <a:r>
              <a:rPr lang="hu-HU" altLang="en-US" sz="1400" dirty="0" err="1">
                <a:latin typeface="Verdana" pitchFamily="34" charset="0"/>
              </a:rPr>
              <a:t>Codenamed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hu-HU" altLang="en-US" sz="1400" dirty="0" err="1" smtClean="0">
                <a:latin typeface="Verdana" pitchFamily="34" charset="0"/>
              </a:rPr>
              <a:t>Nehalem-EX</a:t>
            </a:r>
            <a:r>
              <a:rPr lang="hu-HU" altLang="en-US" sz="1400" dirty="0">
                <a:latin typeface="Verdana" pitchFamily="34" charset="0"/>
              </a:rPr>
              <a:t>, IDF 2009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80975" y="3230563"/>
            <a:ext cx="8278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[85]: Intel Sandy Bridge Review, Bit-tech, Jan. 3 2011</a:t>
            </a:r>
            <a:r>
              <a:rPr lang="hu-HU" altLang="en-US" sz="1400" dirty="0">
                <a:latin typeface="Verdana" pitchFamily="34" charset="0"/>
              </a:rPr>
              <a:t>,</a:t>
            </a:r>
            <a:endParaRPr lang="en-US" altLang="en-US" sz="1400" dirty="0">
              <a:latin typeface="Verdan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://www.bit-tech.net/hardware/cpus/2011/01/03/intel-sandy-bridge-review/1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80975" y="3829050"/>
            <a:ext cx="8326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[86]: </a:t>
            </a:r>
            <a:r>
              <a:rPr lang="hu-HU" altLang="en-US" sz="1400" dirty="0">
                <a:latin typeface="Verdana" pitchFamily="34" charset="0"/>
              </a:rPr>
              <a:t>Kahn O., </a:t>
            </a:r>
            <a:r>
              <a:rPr lang="hu-HU" altLang="en-US" sz="1400" dirty="0" err="1">
                <a:latin typeface="Verdana" pitchFamily="34" charset="0"/>
              </a:rPr>
              <a:t>Piazza</a:t>
            </a:r>
            <a:r>
              <a:rPr lang="hu-HU" altLang="en-US" sz="1400" dirty="0">
                <a:latin typeface="Verdana" pitchFamily="34" charset="0"/>
              </a:rPr>
              <a:t> T., </a:t>
            </a:r>
            <a:r>
              <a:rPr lang="hu-HU" altLang="en-US" sz="1400" dirty="0" err="1">
                <a:latin typeface="Verdana" pitchFamily="34" charset="0"/>
              </a:rPr>
              <a:t>Valentine</a:t>
            </a:r>
            <a:r>
              <a:rPr lang="hu-HU" altLang="en-US" sz="1400" dirty="0">
                <a:latin typeface="Verdana" pitchFamily="34" charset="0"/>
              </a:rPr>
              <a:t> B.: </a:t>
            </a:r>
            <a:r>
              <a:rPr lang="hu-HU" altLang="en-US" sz="1400" dirty="0" err="1">
                <a:latin typeface="Verdana" pitchFamily="34" charset="0"/>
              </a:rPr>
              <a:t>Technology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Insight</a:t>
            </a:r>
            <a:r>
              <a:rPr lang="hu-HU" altLang="en-US" sz="1400" dirty="0">
                <a:latin typeface="Verdana" pitchFamily="34" charset="0"/>
              </a:rPr>
              <a:t>: Intel </a:t>
            </a:r>
            <a:r>
              <a:rPr lang="hu-HU" altLang="en-US" sz="1400" dirty="0" err="1">
                <a:latin typeface="Verdana" pitchFamily="34" charset="0"/>
              </a:rPr>
              <a:t>Next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Generation</a:t>
            </a:r>
            <a:r>
              <a:rPr lang="hu-HU" altLang="en-US" sz="1400" dirty="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hu-HU" altLang="en-US" sz="1400" dirty="0" err="1" smtClean="0">
                <a:latin typeface="Verdana" pitchFamily="34" charset="0"/>
              </a:rPr>
              <a:t>Microarchitecture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Codename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Sandy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Bridge</a:t>
            </a:r>
            <a:r>
              <a:rPr lang="hu-HU" altLang="en-US" sz="1400" dirty="0">
                <a:latin typeface="Verdana" pitchFamily="34" charset="0"/>
              </a:rPr>
              <a:t>, IDF 2010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hu-HU" altLang="en-US" sz="1400" dirty="0" err="1" smtClean="0">
                <a:latin typeface="Verdana" pitchFamily="34" charset="0"/>
              </a:rPr>
              <a:t>extreme.pcgameshardware.de</a:t>
            </a:r>
            <a:r>
              <a:rPr lang="hu-HU" altLang="en-US" sz="1400" dirty="0">
                <a:latin typeface="Verdana" pitchFamily="34" charset="0"/>
              </a:rPr>
              <a:t>/.../281270d1288260884-bonusmaterial-pc- </a:t>
            </a:r>
            <a:r>
              <a:rPr lang="hu-HU" altLang="en-US" sz="1400" dirty="0" err="1">
                <a:latin typeface="Verdana" pitchFamily="34" charset="0"/>
              </a:rPr>
              <a:t>games-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ardware-12-2010-sf10_spcs001_100.pdf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82563" y="4851400"/>
            <a:ext cx="8397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[87]: </a:t>
            </a:r>
            <a:r>
              <a:rPr lang="en-US" altLang="en-US" sz="1400" dirty="0" err="1">
                <a:latin typeface="Verdana" pitchFamily="34" charset="0"/>
              </a:rPr>
              <a:t>Inkley</a:t>
            </a:r>
            <a:r>
              <a:rPr lang="en-US" altLang="en-US" sz="1400" dirty="0">
                <a:latin typeface="Verdana" pitchFamily="34" charset="0"/>
              </a:rPr>
              <a:t> B., </a:t>
            </a:r>
            <a:r>
              <a:rPr lang="en-US" altLang="en-US" sz="1400" dirty="0" err="1">
                <a:latin typeface="Verdana" pitchFamily="34" charset="0"/>
              </a:rPr>
              <a:t>Tetrick</a:t>
            </a:r>
            <a:r>
              <a:rPr lang="en-US" altLang="en-US" sz="1400" dirty="0">
                <a:latin typeface="Verdana" pitchFamily="34" charset="0"/>
              </a:rPr>
              <a:t> S</a:t>
            </a:r>
            <a:r>
              <a:rPr lang="en-US" altLang="en-US" sz="1400" dirty="0" smtClean="0">
                <a:latin typeface="Verdana" pitchFamily="34" charset="0"/>
              </a:rPr>
              <a:t>.</a:t>
            </a:r>
            <a:r>
              <a:rPr lang="hu-HU" altLang="en-US" sz="1400" dirty="0" smtClean="0">
                <a:latin typeface="Verdana" pitchFamily="34" charset="0"/>
              </a:rPr>
              <a:t>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Intel Multi-core Architecture and Implementations, IDF, Session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MATS002</a:t>
            </a:r>
            <a:r>
              <a:rPr lang="en-US" altLang="en-US" sz="1400" dirty="0">
                <a:latin typeface="Verdana" pitchFamily="34" charset="0"/>
              </a:rPr>
              <a:t>, March 7 2006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84150" y="5443538"/>
            <a:ext cx="9300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[88]: Smith S. L</a:t>
            </a:r>
            <a:r>
              <a:rPr lang="en-US" altLang="en-US" sz="1400" dirty="0" smtClean="0">
                <a:latin typeface="Verdana" pitchFamily="34" charset="0"/>
              </a:rPr>
              <a:t>.</a:t>
            </a:r>
            <a:r>
              <a:rPr lang="hu-HU" altLang="en-US" sz="1400" dirty="0" smtClean="0">
                <a:latin typeface="Verdana" pitchFamily="34" charset="0"/>
              </a:rPr>
              <a:t>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Intel Roadmap Overview, IDF Fall, Aug. 20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://download.intel.com/pressroom/kits/events/idffall_2008/SSmith_briefing_roadmap.pdf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85738" y="6035675"/>
            <a:ext cx="85520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[89]: Intel Public Roadmap; Business Platforms for Desktop, Mobile &amp; Data Center, H1’ 2011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://www.2ncinesil.com/download/Public%20Roadmap%201H%202011.pptx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4"/>
          <p:cNvSpPr txBox="1">
            <a:spLocks noChangeArrowheads="1"/>
          </p:cNvSpPr>
          <p:nvPr/>
        </p:nvSpPr>
        <p:spPr bwMode="auto">
          <a:xfrm>
            <a:off x="187325" y="628650"/>
            <a:ext cx="75042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[90]: </a:t>
            </a:r>
            <a:r>
              <a:rPr lang="hu-HU" altLang="en-US" sz="1400" dirty="0" err="1">
                <a:latin typeface="Verdana" pitchFamily="34" charset="0"/>
              </a:rPr>
              <a:t>Rusu</a:t>
            </a:r>
            <a:r>
              <a:rPr lang="hu-HU" altLang="en-US" sz="1400" dirty="0">
                <a:latin typeface="Verdana" pitchFamily="34" charset="0"/>
              </a:rPr>
              <a:t> S., „</a:t>
            </a:r>
            <a:r>
              <a:rPr lang="hu-HU" altLang="en-US" sz="1400" dirty="0" err="1">
                <a:latin typeface="Verdana" pitchFamily="34" charset="0"/>
              </a:rPr>
              <a:t>Circuit</a:t>
            </a:r>
            <a:r>
              <a:rPr lang="hu-HU" altLang="en-US" sz="1400" dirty="0">
                <a:latin typeface="Verdana" pitchFamily="34" charset="0"/>
              </a:rPr>
              <a:t> Technologies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Multi-Core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Design,” </a:t>
            </a:r>
            <a:r>
              <a:rPr lang="hu-HU" altLang="en-US" sz="1400" dirty="0" err="1">
                <a:latin typeface="Verdana" pitchFamily="34" charset="0"/>
              </a:rPr>
              <a:t>April</a:t>
            </a:r>
            <a:r>
              <a:rPr lang="hu-HU" altLang="en-US" sz="1400" dirty="0">
                <a:latin typeface="Verdana" pitchFamily="34" charset="0"/>
              </a:rPr>
              <a:t>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http</a:t>
            </a:r>
            <a:r>
              <a:rPr lang="hu-HU" altLang="en-US" sz="1400" dirty="0">
                <a:latin typeface="Verdana" pitchFamily="34" charset="0"/>
              </a:rPr>
              <a:t>://www.ewh.ieee.org/r6/scv/ssc/April06.pdf</a:t>
            </a:r>
            <a:r>
              <a:rPr lang="en-US" altLang="en-US" sz="1400" dirty="0">
                <a:latin typeface="Verdana" pitchFamily="34" charset="0"/>
              </a:rPr>
              <a:t> </a:t>
            </a:r>
          </a:p>
        </p:txBody>
      </p:sp>
      <p:sp>
        <p:nvSpPr>
          <p:cNvPr id="306186" name="Text Box 18"/>
          <p:cNvSpPr txBox="1">
            <a:spLocks noChangeArrowheads="1"/>
          </p:cNvSpPr>
          <p:nvPr/>
        </p:nvSpPr>
        <p:spPr bwMode="auto">
          <a:xfrm>
            <a:off x="187325" y="1212850"/>
            <a:ext cx="6450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[91]: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H., IDF, Aug. 26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http://pc.watch.impress.co.jp/docs/2005/0826/kaigai207.htm</a:t>
            </a:r>
          </a:p>
        </p:txBody>
      </p:sp>
      <p:sp>
        <p:nvSpPr>
          <p:cNvPr id="306187" name="Text Box 19"/>
          <p:cNvSpPr txBox="1">
            <a:spLocks noChangeArrowheads="1"/>
          </p:cNvSpPr>
          <p:nvPr/>
        </p:nvSpPr>
        <p:spPr bwMode="auto">
          <a:xfrm>
            <a:off x="187325" y="1809750"/>
            <a:ext cx="8084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[92]: </a:t>
            </a:r>
            <a:r>
              <a:rPr lang="en-US" altLang="en-US" sz="1400" dirty="0" err="1">
                <a:latin typeface="Verdana" pitchFamily="34" charset="0"/>
              </a:rPr>
              <a:t>TechChannel</a:t>
            </a:r>
            <a:r>
              <a:rPr lang="en-US" altLang="en-US" sz="1400" dirty="0">
                <a:latin typeface="Verdana" pitchFamily="34" charset="0"/>
              </a:rPr>
              <a:t>, http://www.tecchannel.de/_misc/img/detail1000.cfm?pk=342850&amp;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fk</a:t>
            </a:r>
            <a:r>
              <a:rPr lang="en-US" altLang="en-US" sz="1400" dirty="0" smtClean="0">
                <a:latin typeface="Verdana" pitchFamily="34" charset="0"/>
              </a:rPr>
              <a:t>=432919&amp;id=il-74145482909021379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6188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1</a:t>
            </a:r>
            <a:r>
              <a:rPr lang="hu-HU" altLang="en-US" dirty="0" smtClean="0"/>
              <a:t>1)</a:t>
            </a:r>
            <a:endParaRPr lang="en-US" altLang="en-US" dirty="0" smtClean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9400" y="2747963"/>
            <a:ext cx="826014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[94]: Morgan T. P., Intel's future Sandy Bridge Xeons exposed, The Register, May 30. 2011,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://www.theregister.co.uk/2011/05/30/intel_sandy_bridge_xeon_platforms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79400" y="3255963"/>
            <a:ext cx="690118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[95]: </a:t>
            </a:r>
            <a:r>
              <a:rPr lang="en-US" altLang="en-US" sz="1400" dirty="0" err="1" smtClean="0">
                <a:latin typeface="Verdana" pitchFamily="34" charset="0"/>
              </a:rPr>
              <a:t>Gelsinger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P., Keynote, IDF Spring 2005, March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http:</a:t>
            </a:r>
            <a:r>
              <a:rPr lang="en-US" altLang="en-US" sz="1400" dirty="0" smtClean="0">
                <a:latin typeface="Verdana" pitchFamily="34" charset="0"/>
              </a:rPr>
              <a:t>//</a:t>
            </a:r>
            <a:r>
              <a:rPr lang="en-US" altLang="en-US" sz="1400" dirty="0">
                <a:latin typeface="Verdana" pitchFamily="34" charset="0"/>
              </a:rPr>
              <a:t>www.intel.com/pressroom/kits/events/idfspr_2005/index.htm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79400" y="2422525"/>
            <a:ext cx="56943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[93]: Sandy Bridge, http://en.wikipedia.org/wiki/Sandy_Bridge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76225" y="3787775"/>
            <a:ext cx="88201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[96]: </a:t>
            </a:r>
            <a:r>
              <a:rPr lang="en-US" altLang="en-US" sz="1400" dirty="0" err="1">
                <a:latin typeface="Verdana" pitchFamily="34" charset="0"/>
              </a:rPr>
              <a:t>Kuppuswamy</a:t>
            </a:r>
            <a:r>
              <a:rPr lang="en-US" altLang="en-US" sz="1400" dirty="0">
                <a:latin typeface="Verdana" pitchFamily="34" charset="0"/>
              </a:rPr>
              <a:t>, R. C al., Over one million TPCC with a 45nm 6-core Xeon® CPU,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IEEE </a:t>
            </a:r>
            <a:r>
              <a:rPr lang="en-US" altLang="en-US" sz="1400" dirty="0">
                <a:latin typeface="Verdana" pitchFamily="34" charset="0"/>
              </a:rPr>
              <a:t>International Solid-State Circuits Conference - Digest of Technical Papers, 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ISSCC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2009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Feb. 2009, pp. 70 - 71,71a 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79400" y="4516438"/>
            <a:ext cx="80538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[97]: </a:t>
            </a:r>
            <a:r>
              <a:rPr lang="en-US" altLang="en-US" sz="1400" dirty="0" err="1">
                <a:latin typeface="Verdana" pitchFamily="34" charset="0"/>
              </a:rPr>
              <a:t>Perich</a:t>
            </a:r>
            <a:r>
              <a:rPr lang="en-US" altLang="en-US" sz="1400" dirty="0">
                <a:latin typeface="Verdana" pitchFamily="34" charset="0"/>
              </a:rPr>
              <a:t> D., Intel Volume Platforms Technology Leadership, Solutions and Technology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Conference</a:t>
            </a:r>
            <a:r>
              <a:rPr lang="en-US" altLang="en-US" sz="1400" dirty="0">
                <a:latin typeface="Verdana" pitchFamily="34" charset="0"/>
              </a:rPr>
              <a:t>, HP World 2004,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://www.openmpe.com/cslproceed/HPW04CD/papers/4194.pdf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90500" y="5259388"/>
            <a:ext cx="87471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98</a:t>
            </a:r>
            <a:r>
              <a:rPr lang="en-US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 smtClean="0">
                <a:latin typeface="Verdana" pitchFamily="34" charset="0"/>
              </a:rPr>
              <a:t>De </a:t>
            </a:r>
            <a:r>
              <a:rPr lang="hu-HU" altLang="en-US" sz="1400" dirty="0" err="1" smtClean="0">
                <a:latin typeface="Verdana" pitchFamily="34" charset="0"/>
              </a:rPr>
              <a:t>Gelas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J</a:t>
            </a:r>
            <a:r>
              <a:rPr lang="en-US" altLang="en-US" sz="1400" dirty="0" smtClean="0">
                <a:latin typeface="Verdana" pitchFamily="34" charset="0"/>
              </a:rPr>
              <a:t>., </a:t>
            </a:r>
            <a:r>
              <a:rPr lang="hu-HU" altLang="en-US" sz="1400" dirty="0" err="1">
                <a:latin typeface="Verdana" pitchFamily="34" charset="0"/>
              </a:rPr>
              <a:t>Westmere-EX</a:t>
            </a:r>
            <a:r>
              <a:rPr lang="hu-HU" altLang="en-US" sz="1400" dirty="0">
                <a:latin typeface="Verdana" pitchFamily="34" charset="0"/>
              </a:rPr>
              <a:t>: Intel </a:t>
            </a:r>
            <a:r>
              <a:rPr lang="hu-HU" altLang="en-US" sz="1400" dirty="0" err="1">
                <a:latin typeface="Verdana" pitchFamily="34" charset="0"/>
              </a:rPr>
              <a:t>Improves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their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Flagship</a:t>
            </a:r>
            <a:r>
              <a:rPr lang="hu-HU" altLang="en-US" sz="1400" dirty="0" smtClean="0">
                <a:latin typeface="Verdana" pitchFamily="34" charset="0"/>
              </a:rPr>
              <a:t>, </a:t>
            </a:r>
            <a:r>
              <a:rPr lang="hu-HU" altLang="en-US" sz="1400" dirty="0" err="1" smtClean="0">
                <a:latin typeface="Verdana" pitchFamily="34" charset="0"/>
              </a:rPr>
              <a:t>AnandTech</a:t>
            </a:r>
            <a:r>
              <a:rPr lang="hu-HU" altLang="en-US" sz="1400" dirty="0" smtClean="0">
                <a:latin typeface="Verdana" pitchFamily="34" charset="0"/>
              </a:rPr>
              <a:t>, </a:t>
            </a:r>
            <a:r>
              <a:rPr lang="hu-HU" altLang="en-US" sz="1400" dirty="0" err="1" smtClean="0">
                <a:latin typeface="Verdana" pitchFamily="34" charset="0"/>
              </a:rPr>
              <a:t>April</a:t>
            </a:r>
            <a:r>
              <a:rPr lang="hu-HU" altLang="en-US" sz="1400" dirty="0" smtClean="0">
                <a:latin typeface="Verdana" pitchFamily="34" charset="0"/>
              </a:rPr>
              <a:t> 6 2011,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latin typeface="Verdana" pitchFamily="34" charset="0"/>
              </a:rPr>
              <a:t>           http</a:t>
            </a:r>
            <a:r>
              <a:rPr lang="hu-HU" altLang="en-US" sz="1400" dirty="0">
                <a:latin typeface="Verdana" pitchFamily="34" charset="0"/>
              </a:rPr>
              <a:t>://www.anandtech.com/show/4259/westmereex-intels-flagship-improves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88913" y="5870575"/>
            <a:ext cx="90127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99</a:t>
            </a:r>
            <a:r>
              <a:rPr lang="en-US" altLang="en-US" sz="1400" dirty="0">
                <a:latin typeface="Verdana" pitchFamily="34" charset="0"/>
              </a:rPr>
              <a:t>]: Starke W.J., POWER7: IBM’s Next Generation, Balanced POWER </a:t>
            </a:r>
            <a:r>
              <a:rPr lang="en-US" altLang="en-US" sz="1400" dirty="0" smtClean="0">
                <a:latin typeface="Verdana" pitchFamily="34" charset="0"/>
              </a:rPr>
              <a:t>Server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Chip</a:t>
            </a:r>
            <a:r>
              <a:rPr lang="en-US" altLang="en-US" sz="1400" dirty="0">
                <a:latin typeface="Verdana" pitchFamily="34" charset="0"/>
              </a:rPr>
              <a:t>, Hot Chips 21, 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</a:t>
            </a:r>
            <a:r>
              <a:rPr lang="en-US" altLang="en-US" sz="1400" dirty="0" smtClean="0">
                <a:latin typeface="Verdana" pitchFamily="34" charset="0"/>
              </a:rPr>
              <a:t>www.hotchips.org/wp-content/uploads/hc_archives/hc21/3_tues/HC21.25.800.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        </a:t>
            </a:r>
            <a:r>
              <a:rPr lang="en-US" altLang="en-US" sz="1400" dirty="0" err="1" smtClean="0">
                <a:latin typeface="Verdana" pitchFamily="34" charset="0"/>
              </a:rPr>
              <a:t>ServerSystemsII-Epub</a:t>
            </a:r>
            <a:r>
              <a:rPr lang="en-US" altLang="en-US" sz="1400" dirty="0" smtClean="0">
                <a:latin typeface="Verdana" pitchFamily="34" charset="0"/>
              </a:rPr>
              <a:t>/HC21.25.835.Starke-IBM-POWER7SystemBalancev13_display.pdf</a:t>
            </a:r>
            <a:endParaRPr lang="en-US" altLang="en-US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87325" y="1460500"/>
            <a:ext cx="81357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Intel Server System SSH4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Board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Technical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Product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Specification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Oct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. 2003,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http://download.intel.com/support/motherboards/server/ssh4/ssh4_tps.pdf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2057400"/>
            <a:ext cx="85443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Haas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J. &amp; Vogt P., Fully buffered DIMM Technology Moves Enterprise Platforms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Next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Level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Technology Intel Magazine, March 2005, pp. 1-7 </a:t>
            </a: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5" y="2670175"/>
            <a:ext cx="846250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Ganesh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B.,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Jaleel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A.,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Wang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D., Jacob B.,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Fully-Buffered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DIMM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Architectures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: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Understanding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Mechanisms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Overheads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and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Scaling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://ece.umd.edu/~blj/papers/hpca2007.pdf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856625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Intel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E8500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Chipset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eXternal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Memory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Bridge (XMB)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www.intel.co.id/content/dam/doc/datasheet/e8500-chipset-external-memory-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bridge-datasheet.pdf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(12)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486150"/>
            <a:ext cx="70890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Smith S. L.,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Quad-Core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Press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Briefing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IDF 2006,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http://www.intel.com/pressroom/kits/quadcore/qc_pressbriefing.pdf</a:t>
            </a:r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193675" y="4108450"/>
            <a:ext cx="51642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Smith S.L., Intel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Enterprise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Roadmap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IDF 2010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4508500"/>
            <a:ext cx="80024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Intel 7500 Chipset,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2010,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http://www.intel.com/content/dam/doc/datasheet/7500-chipset-datasheet.pdf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5105400"/>
            <a:ext cx="8831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7500/7510/7512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Scalable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Buffer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April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2011,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www.intel.com/content/www/us/en/chipsets/7500-7510-7512-scalable-memory-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buffer-datasheet.html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8913" y="5937250"/>
            <a:ext cx="40751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X8QB6-LF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User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Manual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Supermicro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9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87325" y="1241425"/>
            <a:ext cx="8475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110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Morgan T. P.,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(finally) uncages Nehalem-EX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beast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The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Register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30 2010,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http://www.theregister.co.uk/2010/03/30/intel_nehalem_ex_launch/?page=2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1838325"/>
            <a:ext cx="88685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Morgan T. P.,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Puts More Compute Behind Xeon E7 Big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The Platform,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May 5 2015, 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www.theplatform.net/2015/05/05/intel-puts-more-compute-behind-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xeon-e7-big-memory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6" y="2670175"/>
            <a:ext cx="8737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Niederste-Berg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M.,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28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core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EP/EX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plattform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comes into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view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Hardware LUXX,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26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May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2015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www.hardwareluxx.com/index.php/news/hardware/cpu/35474-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28-core-skylake-epex-plattform-comes-into-view.html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86658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109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B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aseboard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management controller (BMC) definition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TechTarget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May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http://searchnetworking.techtarget.com/definition/baseboard-management-controller</a:t>
            </a: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(13)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486150"/>
            <a:ext cx="903189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Intel C102/C104 Scalable Memory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Buffer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Febr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.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2014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www.intel.com/content/dam/www/public/us/en/documents/datasheets/c102-c104-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scalable-memory-buffer-datasheet.pdf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4298950"/>
            <a:ext cx="89457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Intel Xeon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Processor E7-8800/4800 V3 Product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Family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Technical Overview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May 21 2015,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https://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software.intel.com/en-us/articles/intel-xeon-processor-e7-88004800-v3-product-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family-technical-overview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5105400"/>
            <a:ext cx="93064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115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X10QBi Platform with X10QBi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Baseboard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User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’s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manual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Supermicro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2014,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ftp://ftp.supermicro.com/CDR-X10-Q_1.00_for_Intel_X10_Q_platform/MANUALS/X10QBi.pdf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8913" y="5718175"/>
            <a:ext cx="8893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Rusu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S.,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Muljono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H.,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Ayers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D.,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Tam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S., A 22nm 15-core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enterprise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Xeon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family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IEEE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ISSC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Journal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Vol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. 50,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Issue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1, Jan. 2015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1685925"/>
            <a:ext cx="81533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Chiappetta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M.,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Launches Xeon E7-8800 and E7-4800 v3 Processor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Families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endParaRPr lang="en-US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Hot Hardware, May 5 2015, 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http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://hothardware.com/reviews/intel-launches-xeon-e7-v3-family-of-processors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6" y="2517775"/>
            <a:ext cx="873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119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-EX/EP disappear from the latest Intel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roadmap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Forums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://forums.anandtech.com/showthread.php?t=2439161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893911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Esmer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I.,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Ivybridge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Server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: A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Converged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Server, Aug. 2014, Hot Chips 2014,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http://www.hotchips.org/wp-content/uploads/hc_archives/hc26/HC26-12-day2-epub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HC26.12-8-Big-Iron-Servers-epub/HC26.13.832-IvyBridge-Esmer-Intel-IVB%20Server%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20Hotchips2014.pdf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(14)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143250"/>
            <a:ext cx="855836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Accelerate Big Data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Insights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with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the Intel Xeon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Processor E7-8800/4800 v3 Product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Families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Product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Brief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2015,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://www.intel.com/newsroom/kits/xeon/e7v3/pdfs/Xeon_E7v3_ProductBrief.pdf</a:t>
            </a: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3975100"/>
            <a:ext cx="9113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Accelerating Silicon Design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with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the Intel Xeon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Processor E7-8800 v3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Product Family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2015,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www.intel.com/content/dam/www/public/us/en/documents/product-briefs/xeon-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processor-e7-8800-v3-brief.pdf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4781550"/>
            <a:ext cx="888044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-EX/EP disappeared from Intel's enterprise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roadmaps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Linus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Tech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Tips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July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16 2015, 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linustechtips.com/main/topic/409185-broadwell-exep-disappeared-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from-intels-enterprise-roadmaps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8913" y="5613400"/>
            <a:ext cx="90018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van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Monsjou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D.,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Massive Leak shows details on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</a:rPr>
              <a:t>Skylake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Xeon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</a:rPr>
              <a:t>Chips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, Overclock3D,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          May 25 2015, http://www.overclock3d.net/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articles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cpu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mainboard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massive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leak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shows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details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on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skylake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xeon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_chips/1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References (15)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213" y="635000"/>
            <a:ext cx="8846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[124]: Server </a:t>
            </a:r>
            <a:r>
              <a:rPr lang="en-US" dirty="0"/>
              <a:t>duel: Xeon Woodcrest vs. Opteron Socket </a:t>
            </a:r>
            <a:r>
              <a:rPr lang="en-US" dirty="0" smtClean="0"/>
              <a:t>F, </a:t>
            </a:r>
            <a:r>
              <a:rPr lang="en-US" dirty="0" err="1" smtClean="0"/>
              <a:t>Tweakers</a:t>
            </a:r>
            <a:r>
              <a:rPr lang="en-US" dirty="0" smtClean="0"/>
              <a:t>, </a:t>
            </a:r>
            <a:r>
              <a:rPr lang="en-US" dirty="0"/>
              <a:t>7 September </a:t>
            </a:r>
            <a:r>
              <a:rPr lang="en-US" dirty="0" smtClean="0"/>
              <a:t>2006,</a:t>
            </a:r>
          </a:p>
          <a:p>
            <a:r>
              <a:rPr lang="en-US" dirty="0" smtClean="0"/>
              <a:t>            http</a:t>
            </a:r>
            <a:r>
              <a:rPr lang="en-US" dirty="0"/>
              <a:t>://</a:t>
            </a:r>
            <a:r>
              <a:rPr lang="en-US" dirty="0" smtClean="0"/>
              <a:t>tweakers.net/reviews/646/2/server-duel-xeon-woodcrest-vs-opteron-socket-f-   </a:t>
            </a:r>
          </a:p>
          <a:p>
            <a:r>
              <a:rPr lang="en-US" dirty="0"/>
              <a:t> </a:t>
            </a:r>
            <a:r>
              <a:rPr lang="en-US" dirty="0" smtClean="0"/>
              <a:t>           post-mortem-netburst.html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7799" y="1411307"/>
            <a:ext cx="8888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[125]: </a:t>
            </a:r>
            <a:r>
              <a:rPr lang="en-US" dirty="0" err="1" smtClean="0"/>
              <a:t>Papazian</a:t>
            </a:r>
            <a:r>
              <a:rPr lang="en-US" dirty="0" smtClean="0"/>
              <a:t> I. E. </a:t>
            </a:r>
            <a:r>
              <a:rPr lang="en-US" dirty="0"/>
              <a:t>&amp;</a:t>
            </a:r>
            <a:r>
              <a:rPr lang="en-US" dirty="0" smtClean="0"/>
              <a:t> al., Ivy Bridge Server: </a:t>
            </a:r>
            <a:r>
              <a:rPr lang="en-US" dirty="0"/>
              <a:t>A </a:t>
            </a:r>
            <a:r>
              <a:rPr lang="en-US" dirty="0" smtClean="0"/>
              <a:t>Converged Design, IEEE MICRO, March-April</a:t>
            </a:r>
          </a:p>
          <a:p>
            <a:r>
              <a:rPr lang="en-US" dirty="0"/>
              <a:t> </a:t>
            </a:r>
            <a:r>
              <a:rPr lang="en-US" dirty="0" smtClean="0"/>
              <a:t>           2015, pp. 16-25, </a:t>
            </a:r>
          </a:p>
          <a:p>
            <a:r>
              <a:rPr lang="en-US" dirty="0" smtClean="0"/>
              <a:t>            http</a:t>
            </a:r>
            <a:r>
              <a:rPr lang="en-US" dirty="0"/>
              <a:t>://ieeexplore.ieee.org/xpl/articleDetails.jsp?reload=true&amp;arnumber=7091791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966" y="2187897"/>
            <a:ext cx="94595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[126]: </a:t>
            </a:r>
            <a:r>
              <a:rPr lang="en-US" dirty="0">
                <a:solidFill>
                  <a:srgbClr val="000000"/>
                </a:solidFill>
              </a:rPr>
              <a:t>Gao Y., HPC Workload Performance Tuning on POWER8 with IBM XL Compilers and Libraries, 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SPXXL/</a:t>
            </a:r>
            <a:r>
              <a:rPr lang="en-US" dirty="0" err="1" smtClean="0">
                <a:solidFill>
                  <a:srgbClr val="000000"/>
                </a:solidFill>
              </a:rPr>
              <a:t>Scicomp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Summer Workshop 2014, http://spscicomp.org/wordpress/wp-content/</a:t>
            </a:r>
          </a:p>
          <a:p>
            <a:r>
              <a:rPr lang="en-US" dirty="0">
                <a:solidFill>
                  <a:srgbClr val="000000"/>
                </a:solidFill>
              </a:rPr>
              <a:t>         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uploads/2014/05/gao-IBM-XL-compilers-for-POWER8-Scicomp-2014.pdf</a:t>
            </a:r>
            <a:endParaRPr lang="en-US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3675" y="2978150"/>
            <a:ext cx="870052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7]: New Xeon Processor Numbering, More Than Just a Number, Intel.com, April 5 2011,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https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communities.intel.com/community/itpeernetwork/datastack/blog/2011/04/05/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new-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xeon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-processor-numbering-more-than-just-a-number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068" y="3801234"/>
            <a:ext cx="8636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[128]: Pirzada U., </a:t>
            </a:r>
            <a:r>
              <a:rPr lang="en-US" dirty="0" smtClean="0"/>
              <a:t>Intel </a:t>
            </a:r>
            <a:r>
              <a:rPr lang="en-US" dirty="0"/>
              <a:t>Launches Its 14nm Broadwell-EX </a:t>
            </a:r>
            <a:r>
              <a:rPr lang="en-US" dirty="0" smtClean="0"/>
              <a:t>Platform</a:t>
            </a:r>
            <a:r>
              <a:rPr lang="hu-HU" dirty="0" smtClean="0"/>
              <a:t>,WCCF Tech, 07 June 2016,</a:t>
            </a:r>
          </a:p>
          <a:p>
            <a:r>
              <a:rPr lang="hu-HU" dirty="0" smtClean="0"/>
              <a:t>            </a:t>
            </a:r>
            <a:r>
              <a:rPr lang="en-US" dirty="0" smtClean="0"/>
              <a:t>http</a:t>
            </a:r>
            <a:r>
              <a:rPr lang="en-US" dirty="0"/>
              <a:t>://wccftech.com/intel-broadwell-ex-xeon-e7-8890-24-cores/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947" y="4380782"/>
            <a:ext cx="8285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[129]: </a:t>
            </a:r>
            <a:r>
              <a:rPr lang="en-US" dirty="0" err="1" smtClean="0"/>
              <a:t>Karedla</a:t>
            </a:r>
            <a:r>
              <a:rPr lang="hu-HU" dirty="0" smtClean="0"/>
              <a:t>, R., </a:t>
            </a:r>
            <a:r>
              <a:rPr lang="en-US" dirty="0"/>
              <a:t>Intel Xeon E5-2600 v3 (Haswell) Architecture </a:t>
            </a:r>
            <a:r>
              <a:rPr lang="en-US" dirty="0" smtClean="0"/>
              <a:t>&amp;</a:t>
            </a:r>
            <a:r>
              <a:rPr lang="hu-HU" dirty="0" smtClean="0"/>
              <a:t> </a:t>
            </a:r>
            <a:r>
              <a:rPr lang="en-US" dirty="0" smtClean="0"/>
              <a:t>Features</a:t>
            </a:r>
            <a:r>
              <a:rPr lang="hu-HU" dirty="0" smtClean="0"/>
              <a:t>, Intel, 2014,</a:t>
            </a:r>
          </a:p>
          <a:p>
            <a:r>
              <a:rPr lang="hu-HU" dirty="0" smtClean="0"/>
              <a:t>            </a:t>
            </a:r>
            <a:r>
              <a:rPr lang="en-US" dirty="0" smtClean="0"/>
              <a:t>http</a:t>
            </a:r>
            <a:r>
              <a:rPr lang="en-US" dirty="0"/>
              <a:t>://repnop.org/pd/slides/PD_Haswell_Architecture.pdf </a:t>
            </a:r>
            <a:r>
              <a:rPr lang="hu-HU" dirty="0" smtClean="0"/>
              <a:t>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9068" y="4960333"/>
            <a:ext cx="89925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[130</a:t>
            </a:r>
            <a:r>
              <a:rPr lang="hu-HU" dirty="0"/>
              <a:t>]: </a:t>
            </a:r>
            <a:r>
              <a:rPr lang="hu-HU" dirty="0" smtClean="0"/>
              <a:t>Syamalakumari S., </a:t>
            </a:r>
            <a:r>
              <a:rPr lang="en-US" dirty="0"/>
              <a:t>Intel® Xeon® Processor E7-8800/4800 V3 Product Family Technical 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smtClean="0"/>
              <a:t>Overview</a:t>
            </a:r>
            <a:r>
              <a:rPr lang="hu-HU" dirty="0" smtClean="0"/>
              <a:t>, Intel, May 21 2015,</a:t>
            </a:r>
            <a:endParaRPr lang="hu-HU" dirty="0"/>
          </a:p>
          <a:p>
            <a:r>
              <a:rPr lang="hu-HU" dirty="0" smtClean="0"/>
              <a:t>            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software.intel.com/en-us/articles/intel-xeon-processor-e7-88004800-v3-product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smtClean="0"/>
              <a:t>-</a:t>
            </a:r>
            <a:r>
              <a:rPr lang="en-US" dirty="0"/>
              <a:t>family-technical-overview</a:t>
            </a:r>
          </a:p>
          <a:p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00" y="5943600"/>
            <a:ext cx="86442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 smtClean="0"/>
              <a:t>[131]: </a:t>
            </a:r>
            <a:r>
              <a:rPr lang="en-US" dirty="0" err="1" smtClean="0"/>
              <a:t>Rotem</a:t>
            </a:r>
            <a:r>
              <a:rPr lang="hu-HU" dirty="0" smtClean="0"/>
              <a:t> E. et al.,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Multiple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Clock and Voltage Domains for Chip Multi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Processors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,</a:t>
            </a:r>
            <a:endParaRPr lang="hu-HU" dirty="0">
              <a:solidFill>
                <a:srgbClr val="000000"/>
              </a:solidFill>
              <a:latin typeface="Verdana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Verdana"/>
              </a:rPr>
              <a:t>            Proc. </a:t>
            </a:r>
            <a:r>
              <a:rPr lang="en-US" dirty="0" smtClean="0"/>
              <a:t>42nd </a:t>
            </a:r>
            <a:r>
              <a:rPr lang="en-US" dirty="0"/>
              <a:t>Annual IEEE/ACM International Symposium on Microarchitecture (</a:t>
            </a:r>
            <a:r>
              <a:rPr lang="en-US" dirty="0" smtClean="0"/>
              <a:t>MICRO</a:t>
            </a:r>
            <a:r>
              <a:rPr lang="hu-HU" dirty="0" smtClean="0"/>
              <a:t>)</a:t>
            </a:r>
          </a:p>
          <a:p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           Dece</a:t>
            </a:r>
            <a:r>
              <a:rPr lang="en-US" dirty="0" err="1" smtClean="0">
                <a:solidFill>
                  <a:srgbClr val="000000"/>
                </a:solidFill>
                <a:latin typeface="Verdana"/>
              </a:rPr>
              <a:t>mber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12–16, 2009, New York, NY, USA.  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References (</a:t>
            </a:r>
            <a:r>
              <a:rPr lang="en-US" dirty="0" smtClean="0"/>
              <a:t>1</a:t>
            </a:r>
            <a:r>
              <a:rPr lang="hu-HU" dirty="0" smtClean="0"/>
              <a:t>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774700"/>
            <a:ext cx="834125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[132]: Gianos C., </a:t>
            </a:r>
            <a:r>
              <a:rPr lang="en-US" dirty="0" smtClean="0"/>
              <a:t>Intel Xeon </a:t>
            </a:r>
            <a:r>
              <a:rPr lang="en-US" dirty="0"/>
              <a:t>Processor E5-2600 v3 Product </a:t>
            </a:r>
            <a:r>
              <a:rPr lang="en-US" dirty="0" smtClean="0"/>
              <a:t>Family</a:t>
            </a:r>
            <a:r>
              <a:rPr lang="hu-HU" dirty="0" smtClean="0"/>
              <a:t> </a:t>
            </a:r>
            <a:r>
              <a:rPr lang="en-US" dirty="0" smtClean="0"/>
              <a:t>Architectural Overview</a:t>
            </a:r>
            <a:r>
              <a:rPr lang="hu-HU" dirty="0" smtClean="0"/>
              <a:t>,</a:t>
            </a:r>
            <a:endParaRPr lang="en-US" dirty="0"/>
          </a:p>
          <a:p>
            <a:r>
              <a:rPr lang="hu-HU" dirty="0" smtClean="0"/>
              <a:t>            Intel, </a:t>
            </a:r>
            <a:r>
              <a:rPr lang="en-US" dirty="0" smtClean="0"/>
              <a:t>Nov</a:t>
            </a:r>
            <a:r>
              <a:rPr lang="hu-HU" dirty="0" smtClean="0"/>
              <a:t>.</a:t>
            </a:r>
            <a:r>
              <a:rPr lang="en-US" dirty="0" smtClean="0"/>
              <a:t> </a:t>
            </a:r>
            <a:r>
              <a:rPr lang="en-US" dirty="0"/>
              <a:t>16, </a:t>
            </a:r>
            <a:r>
              <a:rPr lang="en-US" dirty="0" smtClean="0"/>
              <a:t>2014</a:t>
            </a:r>
            <a:r>
              <a:rPr lang="hu-HU" dirty="0" smtClean="0"/>
              <a:t>,</a:t>
            </a:r>
          </a:p>
          <a:p>
            <a:r>
              <a:rPr lang="hu-HU" dirty="0" smtClean="0"/>
              <a:t>           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www.yumpu.com/en/document/view/34127638/intelr-xeonr-processor-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e5-2600-v3-overview-for-sc14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310" y="1776824"/>
            <a:ext cx="8863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[133]: </a:t>
            </a:r>
            <a:r>
              <a:rPr lang="en-US" dirty="0"/>
              <a:t>US 2014/0229750 A1 </a:t>
            </a:r>
            <a:r>
              <a:rPr lang="hu-HU" dirty="0" smtClean="0"/>
              <a:t>Patent application M</a:t>
            </a:r>
            <a:r>
              <a:rPr lang="en-US" dirty="0" err="1" smtClean="0"/>
              <a:t>ethod</a:t>
            </a:r>
            <a:r>
              <a:rPr lang="en-US" dirty="0" smtClean="0"/>
              <a:t> and apparatus for per core</a:t>
            </a:r>
            <a:r>
              <a:rPr lang="hu-HU" dirty="0" smtClean="0"/>
              <a:t> </a:t>
            </a:r>
            <a:r>
              <a:rPr lang="en-US" dirty="0" smtClean="0"/>
              <a:t>performance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smtClean="0"/>
              <a:t> states</a:t>
            </a:r>
            <a:r>
              <a:rPr lang="hu-HU" dirty="0" smtClean="0"/>
              <a:t>, Filed March 13 2012, Published Aug. 14 2014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2832" y="2345638"/>
            <a:ext cx="88367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[134]: Klemm M., </a:t>
            </a:r>
            <a:r>
              <a:rPr lang="en-US" dirty="0"/>
              <a:t>Programming and Tuning for Intel® Xeon® </a:t>
            </a:r>
            <a:r>
              <a:rPr lang="en-US" dirty="0" smtClean="0"/>
              <a:t>Processors</a:t>
            </a:r>
            <a:r>
              <a:rPr lang="hu-HU" dirty="0" smtClean="0"/>
              <a:t>, Intel, 2015, </a:t>
            </a:r>
          </a:p>
          <a:p>
            <a:r>
              <a:rPr lang="hu-HU" dirty="0" smtClean="0"/>
              <a:t>             </a:t>
            </a:r>
            <a:r>
              <a:rPr lang="en-US" dirty="0" smtClean="0"/>
              <a:t>https</a:t>
            </a:r>
            <a:r>
              <a:rPr lang="en-US" dirty="0"/>
              <a:t>://www.dkrz.de/Nutzerportal-en/doku/training/introduction-to-mistral-july-2014</a:t>
            </a:r>
            <a:r>
              <a:rPr lang="en-US" dirty="0" smtClean="0"/>
              <a:t>/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smtClean="0"/>
              <a:t>Programming_and_Tuning_for_Intel_Xeon_Processors_2015-07-01_M.Klemm.pdf?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err="1" smtClean="0"/>
              <a:t>lang</a:t>
            </a:r>
            <a:r>
              <a:rPr lang="en-US" dirty="0" smtClean="0"/>
              <a:t>=</a:t>
            </a:r>
            <a:r>
              <a:rPr lang="en-US" dirty="0" err="1" smtClean="0"/>
              <a:t>en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1979" y="3322746"/>
            <a:ext cx="4520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[135]: </a:t>
            </a:r>
            <a:r>
              <a:rPr lang="en-US" dirty="0">
                <a:solidFill>
                  <a:srgbClr val="000000"/>
                </a:solidFill>
              </a:rPr>
              <a:t>https://</a:t>
            </a:r>
            <a:r>
              <a:rPr lang="en-US" dirty="0" smtClean="0">
                <a:solidFill>
                  <a:srgbClr val="000000"/>
                </a:solidFill>
              </a:rPr>
              <a:t>en.wikipedia.org/wiki/RC_circuit</a:t>
            </a: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858" y="3734871"/>
            <a:ext cx="88395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[136]: </a:t>
            </a:r>
            <a:r>
              <a:rPr lang="en-US" dirty="0"/>
              <a:t>Samsung Memory DDR4 </a:t>
            </a:r>
            <a:r>
              <a:rPr lang="en-US" dirty="0" smtClean="0"/>
              <a:t>SDRAM</a:t>
            </a:r>
            <a:r>
              <a:rPr lang="hu-HU" dirty="0" smtClean="0"/>
              <a:t>, Broshure, Samsung, 2015,</a:t>
            </a:r>
          </a:p>
          <a:p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www.samsung.com/semiconductor/global/file/insight/2015/11/DDR4_Brochure_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Nov-15-0.pdf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9068" y="4521551"/>
            <a:ext cx="83262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[137]: Hibben M., </a:t>
            </a:r>
            <a:r>
              <a:rPr lang="en-US" dirty="0" smtClean="0"/>
              <a:t>Will </a:t>
            </a:r>
            <a:r>
              <a:rPr lang="en-US" dirty="0"/>
              <a:t>IBM Sell Its Mainframe </a:t>
            </a:r>
            <a:r>
              <a:rPr lang="en-US" dirty="0" smtClean="0"/>
              <a:t>Business?</a:t>
            </a:r>
            <a:r>
              <a:rPr lang="hu-HU" dirty="0" smtClean="0"/>
              <a:t> Seeking Alpha, </a:t>
            </a:r>
            <a:r>
              <a:rPr lang="en-US" dirty="0" smtClean="0"/>
              <a:t>Jul</a:t>
            </a:r>
            <a:r>
              <a:rPr lang="en-US" dirty="0"/>
              <a:t>. 20, </a:t>
            </a:r>
            <a:r>
              <a:rPr lang="en-US" dirty="0" smtClean="0"/>
              <a:t>2016 </a:t>
            </a:r>
            <a:r>
              <a:rPr lang="hu-HU" dirty="0" smtClean="0"/>
              <a:t> </a:t>
            </a:r>
          </a:p>
          <a:p>
            <a:r>
              <a:rPr lang="hu-HU" dirty="0" smtClean="0"/>
              <a:t>           </a:t>
            </a:r>
            <a:r>
              <a:rPr lang="en-US" dirty="0" smtClean="0"/>
              <a:t>http</a:t>
            </a:r>
            <a:r>
              <a:rPr lang="en-US" dirty="0"/>
              <a:t>://seekingalpha.com/article/3989959-will-ibm-sell-mainframe-business?auth</a:t>
            </a:r>
            <a:r>
              <a:rPr lang="en-US" dirty="0" smtClean="0"/>
              <a:t>_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err="1" smtClean="0"/>
              <a:t>param</a:t>
            </a:r>
            <a:r>
              <a:rPr lang="en-US" dirty="0" smtClean="0"/>
              <a:t>=djq9a:1bovpmu:2be6695ecca2e22ac60039ce2a123ea7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6700" y="5344730"/>
            <a:ext cx="8007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[138</a:t>
            </a:r>
            <a:r>
              <a:rPr lang="en-US" dirty="0"/>
              <a:t>]: </a:t>
            </a:r>
            <a:r>
              <a:rPr lang="en-US" dirty="0" smtClean="0"/>
              <a:t>Intel Xeon </a:t>
            </a:r>
            <a:r>
              <a:rPr lang="en-US" dirty="0"/>
              <a:t>Processor </a:t>
            </a:r>
            <a:r>
              <a:rPr lang="en-US" dirty="0" err="1"/>
              <a:t>E7</a:t>
            </a:r>
            <a:r>
              <a:rPr lang="en-US" dirty="0"/>
              <a:t>-8800/4800/2800 Product </a:t>
            </a:r>
            <a:r>
              <a:rPr lang="en-US" dirty="0" smtClean="0"/>
              <a:t>Families, Intel's presentation,</a:t>
            </a:r>
          </a:p>
          <a:p>
            <a:r>
              <a:rPr lang="en-US" dirty="0"/>
              <a:t> </a:t>
            </a:r>
            <a:r>
              <a:rPr lang="en-US" dirty="0" smtClean="0"/>
              <a:t>         https</a:t>
            </a:r>
            <a:r>
              <a:rPr lang="en-US" dirty="0"/>
              <a:t>://</a:t>
            </a:r>
            <a:r>
              <a:rPr lang="en-US" dirty="0" err="1" smtClean="0"/>
              <a:t>sp.ts.fujitsu.com</a:t>
            </a:r>
            <a:r>
              <a:rPr lang="en-US" dirty="0" smtClean="0"/>
              <a:t>/</a:t>
            </a:r>
            <a:r>
              <a:rPr lang="en-US" dirty="0" err="1" smtClean="0"/>
              <a:t>dmsp</a:t>
            </a:r>
            <a:r>
              <a:rPr lang="en-US" dirty="0" smtClean="0"/>
              <a:t>/Publications/public/</a:t>
            </a:r>
            <a:r>
              <a:rPr lang="en-US" dirty="0" err="1" smtClean="0"/>
              <a:t>ru_sap_hana_c_intel.pdf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6547" y="6040191"/>
            <a:ext cx="826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[139]: </a:t>
            </a:r>
            <a:r>
              <a:rPr lang="en-US" dirty="0" err="1" smtClean="0"/>
              <a:t>Shimpi</a:t>
            </a:r>
            <a:r>
              <a:rPr lang="en-US" dirty="0" smtClean="0"/>
              <a:t> A. L. &amp; Key G., The </a:t>
            </a:r>
            <a:r>
              <a:rPr lang="en-US" dirty="0"/>
              <a:t>Dark Knight: Intel's Core </a:t>
            </a:r>
            <a:r>
              <a:rPr lang="en-US" dirty="0" err="1" smtClean="0"/>
              <a:t>i7</a:t>
            </a:r>
            <a:r>
              <a:rPr lang="en-US" dirty="0" smtClean="0"/>
              <a:t>, </a:t>
            </a:r>
            <a:r>
              <a:rPr lang="en-US" dirty="0" err="1" smtClean="0"/>
              <a:t>AnandTech</a:t>
            </a:r>
            <a:r>
              <a:rPr lang="en-US" dirty="0" smtClean="0"/>
              <a:t>,</a:t>
            </a:r>
            <a:r>
              <a:rPr lang="en-US" i="1" dirty="0" smtClean="0"/>
              <a:t> Nov. 3</a:t>
            </a:r>
            <a:r>
              <a:rPr lang="en-US" i="1" dirty="0"/>
              <a:t>, </a:t>
            </a:r>
            <a:r>
              <a:rPr lang="en-US" i="1" dirty="0" smtClean="0"/>
              <a:t>2008,</a:t>
            </a:r>
          </a:p>
          <a:p>
            <a:r>
              <a:rPr lang="en-US" dirty="0" smtClean="0"/>
              <a:t>           http</a:t>
            </a:r>
            <a:r>
              <a:rPr lang="en-US" dirty="0"/>
              <a:t>://</a:t>
            </a:r>
            <a:r>
              <a:rPr lang="en-US" dirty="0" err="1"/>
              <a:t>www.anandtech.com</a:t>
            </a:r>
            <a:r>
              <a:rPr lang="en-US" dirty="0"/>
              <a:t>/show/2658 </a:t>
            </a:r>
          </a:p>
        </p:txBody>
      </p:sp>
    </p:spTree>
    <p:extLst>
      <p:ext uri="{BB962C8B-B14F-4D97-AF65-F5344CB8AC3E}">
        <p14:creationId xmlns:p14="http://schemas.microsoft.com/office/powerpoint/2010/main" val="314343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38632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1.4 Server platforms classified according to their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performance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2125390"/>
            <a:ext cx="9239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9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20835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Intel’s high-end multicore server platforms</a:t>
            </a:r>
            <a:endParaRPr lang="en-US" altLang="en-US" sz="1900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120836" name="Group 4"/>
          <p:cNvGrpSpPr>
            <a:grpSpLocks/>
          </p:cNvGrpSpPr>
          <p:nvPr/>
        </p:nvGrpSpPr>
        <p:grpSpPr bwMode="auto">
          <a:xfrm>
            <a:off x="1111250" y="1968498"/>
            <a:ext cx="7521575" cy="658182"/>
            <a:chOff x="699" y="1638"/>
            <a:chExt cx="4448" cy="296"/>
          </a:xfrm>
        </p:grpSpPr>
        <p:sp>
          <p:nvSpPr>
            <p:cNvPr id="12085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1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Introduction to Intel’ s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high-end multicore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       server processors and platforms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56" name="Text Box 6"/>
            <p:cNvSpPr txBox="1">
              <a:spLocks noChangeArrowheads="1"/>
            </p:cNvSpPr>
            <p:nvPr/>
          </p:nvSpPr>
          <p:spPr bwMode="auto">
            <a:xfrm>
              <a:off x="699" y="168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37" name="Group 7"/>
          <p:cNvGrpSpPr>
            <a:grpSpLocks/>
          </p:cNvGrpSpPr>
          <p:nvPr/>
        </p:nvGrpSpPr>
        <p:grpSpPr bwMode="auto">
          <a:xfrm>
            <a:off x="1108075" y="2695575"/>
            <a:ext cx="7524750" cy="581025"/>
            <a:chOff x="699" y="1638"/>
            <a:chExt cx="4448" cy="366"/>
          </a:xfrm>
        </p:grpSpPr>
        <p:sp>
          <p:nvSpPr>
            <p:cNvPr id="12085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2.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Evolution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of Intel’s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high-end multicore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      server platforms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54" name="Text Box 9"/>
            <p:cNvSpPr txBox="1">
              <a:spLocks noChangeArrowheads="1"/>
            </p:cNvSpPr>
            <p:nvPr/>
          </p:nvSpPr>
          <p:spPr bwMode="auto">
            <a:xfrm>
              <a:off x="699" y="171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40" name="Group 16"/>
          <p:cNvGrpSpPr>
            <a:grpSpLocks/>
          </p:cNvGrpSpPr>
          <p:nvPr/>
        </p:nvGrpSpPr>
        <p:grpSpPr bwMode="auto">
          <a:xfrm>
            <a:off x="1103313" y="4391031"/>
            <a:ext cx="7529512" cy="422276"/>
            <a:chOff x="699" y="1632"/>
            <a:chExt cx="4448" cy="266"/>
          </a:xfrm>
        </p:grpSpPr>
        <p:sp>
          <p:nvSpPr>
            <p:cNvPr id="120847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5.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References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48" name="Text Box 18"/>
            <p:cNvSpPr txBox="1">
              <a:spLocks noChangeArrowheads="1"/>
            </p:cNvSpPr>
            <p:nvPr/>
          </p:nvSpPr>
          <p:spPr bwMode="auto">
            <a:xfrm>
              <a:off x="699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41" name="Group 10"/>
          <p:cNvGrpSpPr>
            <a:grpSpLocks/>
          </p:cNvGrpSpPr>
          <p:nvPr/>
        </p:nvGrpSpPr>
        <p:grpSpPr bwMode="auto">
          <a:xfrm>
            <a:off x="1111250" y="3336925"/>
            <a:ext cx="7521575" cy="463550"/>
            <a:chOff x="699" y="1638"/>
            <a:chExt cx="4448" cy="292"/>
          </a:xfrm>
        </p:grpSpPr>
        <p:sp>
          <p:nvSpPr>
            <p:cNvPr id="120845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3.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Example 1: The </a:t>
              </a:r>
              <a:r>
                <a:rPr lang="en-US" altLang="en-US" sz="1900" dirty="0" err="1">
                  <a:solidFill>
                    <a:schemeClr val="bg1"/>
                  </a:solidFill>
                  <a:latin typeface="Verdana" pitchFamily="34" charset="0"/>
                </a:rPr>
                <a:t>Brickland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platform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46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42" name="Group 13"/>
          <p:cNvGrpSpPr>
            <a:grpSpLocks/>
          </p:cNvGrpSpPr>
          <p:nvPr/>
        </p:nvGrpSpPr>
        <p:grpSpPr bwMode="auto">
          <a:xfrm>
            <a:off x="1108075" y="3878263"/>
            <a:ext cx="7524750" cy="463550"/>
            <a:chOff x="699" y="1638"/>
            <a:chExt cx="4448" cy="292"/>
          </a:xfrm>
        </p:grpSpPr>
        <p:sp>
          <p:nvSpPr>
            <p:cNvPr id="120843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4.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Example 2: The </a:t>
              </a:r>
              <a:r>
                <a:rPr lang="en-US" altLang="en-US" sz="1900" dirty="0" err="1" smtClean="0">
                  <a:solidFill>
                    <a:schemeClr val="bg1"/>
                  </a:solidFill>
                  <a:latin typeface="Verdana" pitchFamily="34" charset="0"/>
                </a:rPr>
                <a:t>Purley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platform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44" name="Text Box 15"/>
            <p:cNvSpPr txBox="1">
              <a:spLocks noChangeArrowheads="1"/>
            </p:cNvSpPr>
            <p:nvPr/>
          </p:nvSpPr>
          <p:spPr bwMode="auto">
            <a:xfrm>
              <a:off x="699" y="1640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85750" y="674688"/>
            <a:ext cx="651941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1.4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Server platforms classified according to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their performance</a:t>
            </a:r>
            <a:endParaRPr lang="en-US" altLang="en-US" sz="14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171985" y="2174072"/>
            <a:ext cx="217328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Entry level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processors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1472126" y="1197020"/>
            <a:ext cx="599440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Classification of server processors according to their performance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6181858" y="2163139"/>
            <a:ext cx="227956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  Extreme performance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processors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3230158" y="2188539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Effective performance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processors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4463211" y="1483844"/>
            <a:ext cx="0" cy="5486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1.4 Server platforms classified according to their </a:t>
            </a:r>
            <a:r>
              <a:rPr lang="en-US" altLang="en-US" sz="1600" dirty="0" smtClean="0"/>
              <a:t>performance (1</a:t>
            </a:r>
            <a:r>
              <a:rPr lang="en-US" altLang="en-US" sz="1600" dirty="0"/>
              <a:t>)</a:t>
            </a:r>
            <a:endParaRPr lang="hu-HU" altLang="en-US" sz="1600" dirty="0" smtClean="0"/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1409701" y="1642594"/>
            <a:ext cx="3047999" cy="3810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4457700" y="1642594"/>
            <a:ext cx="3124200" cy="3810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12"/>
          <p:cNvSpPr>
            <a:spLocks noChangeArrowheads="1"/>
          </p:cNvSpPr>
          <p:nvPr/>
        </p:nvSpPr>
        <p:spPr bwMode="auto">
          <a:xfrm>
            <a:off x="1375778" y="200050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151" y="2562902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727606" y="2869520"/>
            <a:ext cx="337945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 err="1" smtClean="0"/>
              <a:t>E5</a:t>
            </a:r>
            <a:r>
              <a:rPr lang="en-US" sz="1200" dirty="0" smtClean="0"/>
              <a:t>-1600/2600/4600 (SB 2011)</a:t>
            </a:r>
          </a:p>
          <a:p>
            <a:pPr>
              <a:spcAft>
                <a:spcPts val="400"/>
              </a:spcAft>
            </a:pPr>
            <a:r>
              <a:rPr lang="en-US" sz="1200" dirty="0" err="1"/>
              <a:t>E5</a:t>
            </a:r>
            <a:r>
              <a:rPr lang="en-US" sz="1200" dirty="0"/>
              <a:t>-1600/2600/4600 </a:t>
            </a:r>
            <a:r>
              <a:rPr lang="en-US" sz="1200" dirty="0" err="1" smtClean="0"/>
              <a:t>v2</a:t>
            </a:r>
            <a:r>
              <a:rPr lang="en-US" sz="1200" dirty="0" smtClean="0"/>
              <a:t> (</a:t>
            </a:r>
            <a:r>
              <a:rPr lang="en-US" sz="1200" dirty="0" err="1" smtClean="0"/>
              <a:t>IB</a:t>
            </a:r>
            <a:r>
              <a:rPr lang="en-US" sz="1200" dirty="0" smtClean="0"/>
              <a:t> 2013/2014)</a:t>
            </a:r>
          </a:p>
          <a:p>
            <a:pPr>
              <a:spcAft>
                <a:spcPts val="400"/>
              </a:spcAft>
            </a:pPr>
            <a:r>
              <a:rPr lang="en-US" sz="1200" dirty="0" err="1"/>
              <a:t>E5</a:t>
            </a:r>
            <a:r>
              <a:rPr lang="en-US" sz="1200" dirty="0"/>
              <a:t>-1600/2600/4600 </a:t>
            </a:r>
            <a:r>
              <a:rPr lang="en-US" sz="1200" dirty="0" err="1" smtClean="0"/>
              <a:t>v3</a:t>
            </a:r>
            <a:r>
              <a:rPr lang="en-US" sz="1200" dirty="0" smtClean="0"/>
              <a:t> (</a:t>
            </a:r>
            <a:r>
              <a:rPr lang="en-US" sz="1200" dirty="0" err="1" smtClean="0"/>
              <a:t>HW</a:t>
            </a:r>
            <a:r>
              <a:rPr lang="en-US" sz="1200" dirty="0" smtClean="0"/>
              <a:t> 2014/2015)</a:t>
            </a:r>
            <a:endParaRPr lang="en-US" sz="1200" dirty="0"/>
          </a:p>
          <a:p>
            <a:pPr>
              <a:spcAft>
                <a:spcPts val="400"/>
              </a:spcAft>
            </a:pPr>
            <a:r>
              <a:rPr lang="en-US" sz="1200" dirty="0" err="1"/>
              <a:t>E5</a:t>
            </a:r>
            <a:r>
              <a:rPr lang="en-US" sz="1200" dirty="0"/>
              <a:t>-1600/2600/4600 </a:t>
            </a:r>
            <a:r>
              <a:rPr lang="en-US" sz="1200" dirty="0" err="1" smtClean="0"/>
              <a:t>v4</a:t>
            </a:r>
            <a:r>
              <a:rPr lang="en-US" sz="1200" dirty="0" smtClean="0"/>
              <a:t> (BW 2016)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6181498" y="2880575"/>
            <a:ext cx="28200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 err="1" smtClean="0"/>
              <a:t>E7</a:t>
            </a:r>
            <a:r>
              <a:rPr lang="en-US" sz="1200" dirty="0" smtClean="0"/>
              <a:t>-2800/4800/8800 (WM 2011)</a:t>
            </a:r>
          </a:p>
          <a:p>
            <a:pPr>
              <a:spcAft>
                <a:spcPts val="400"/>
              </a:spcAft>
            </a:pPr>
            <a:r>
              <a:rPr lang="en-US" sz="1200" dirty="0" err="1" smtClean="0"/>
              <a:t>E7</a:t>
            </a:r>
            <a:r>
              <a:rPr lang="en-US" sz="1200" dirty="0" smtClean="0"/>
              <a:t>-2800/4800/8800 </a:t>
            </a:r>
            <a:r>
              <a:rPr lang="en-US" sz="1200" dirty="0" err="1" smtClean="0"/>
              <a:t>v2</a:t>
            </a:r>
            <a:r>
              <a:rPr lang="en-US" sz="1200" dirty="0" smtClean="0"/>
              <a:t> (</a:t>
            </a:r>
            <a:r>
              <a:rPr lang="en-US" sz="1200" dirty="0" err="1" smtClean="0"/>
              <a:t>IB</a:t>
            </a:r>
            <a:r>
              <a:rPr lang="en-US" sz="1200" dirty="0" smtClean="0"/>
              <a:t> 2014)</a:t>
            </a:r>
          </a:p>
          <a:p>
            <a:pPr>
              <a:spcAft>
                <a:spcPts val="400"/>
              </a:spcAft>
            </a:pPr>
            <a:r>
              <a:rPr lang="en-US" sz="1200" dirty="0" err="1" smtClean="0"/>
              <a:t>E7</a:t>
            </a:r>
            <a:r>
              <a:rPr lang="en-US" sz="1200" dirty="0" smtClean="0"/>
              <a:t>-4800/8800 </a:t>
            </a:r>
            <a:r>
              <a:rPr lang="en-US" sz="1200" dirty="0" err="1" smtClean="0"/>
              <a:t>v3</a:t>
            </a:r>
            <a:r>
              <a:rPr lang="en-US" sz="1200" dirty="0" smtClean="0"/>
              <a:t> (</a:t>
            </a:r>
            <a:r>
              <a:rPr lang="en-US" sz="1200" dirty="0" err="1" smtClean="0"/>
              <a:t>HW</a:t>
            </a:r>
            <a:r>
              <a:rPr lang="en-US" sz="1200" dirty="0" smtClean="0"/>
              <a:t> 2015)</a:t>
            </a:r>
          </a:p>
          <a:p>
            <a:pPr>
              <a:spcAft>
                <a:spcPts val="400"/>
              </a:spcAft>
            </a:pPr>
            <a:r>
              <a:rPr lang="en-US" sz="1200" dirty="0" err="1" smtClean="0"/>
              <a:t>E7</a:t>
            </a:r>
            <a:r>
              <a:rPr lang="en-US" sz="1200" dirty="0" smtClean="0"/>
              <a:t>-4800/8800 </a:t>
            </a:r>
            <a:r>
              <a:rPr lang="en-US" sz="1200" dirty="0" err="1" smtClean="0"/>
              <a:t>v4</a:t>
            </a:r>
            <a:r>
              <a:rPr lang="en-US" sz="1200" dirty="0" smtClean="0"/>
              <a:t> (BW 2016)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167058" y="2893454"/>
            <a:ext cx="24641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 err="1" smtClean="0"/>
              <a:t>E5</a:t>
            </a:r>
            <a:r>
              <a:rPr lang="en-US" sz="1200" dirty="0" smtClean="0"/>
              <a:t>-1400/2400 (SB 2012)</a:t>
            </a:r>
          </a:p>
          <a:p>
            <a:pPr>
              <a:spcAft>
                <a:spcPts val="400"/>
              </a:spcAft>
            </a:pPr>
            <a:r>
              <a:rPr lang="en-US" sz="1200" dirty="0" err="1"/>
              <a:t>E5</a:t>
            </a:r>
            <a:r>
              <a:rPr lang="en-US" sz="1200" dirty="0"/>
              <a:t>-1400/2400 </a:t>
            </a:r>
            <a:r>
              <a:rPr lang="en-US" sz="1200" dirty="0" err="1" smtClean="0"/>
              <a:t>v2</a:t>
            </a:r>
            <a:r>
              <a:rPr lang="en-US" sz="1200" dirty="0" smtClean="0"/>
              <a:t> (</a:t>
            </a:r>
            <a:r>
              <a:rPr lang="en-US" sz="1200" dirty="0" err="1" smtClean="0"/>
              <a:t>IB</a:t>
            </a:r>
            <a:r>
              <a:rPr lang="en-US" sz="1200" dirty="0" smtClean="0"/>
              <a:t> 2014)</a:t>
            </a:r>
          </a:p>
          <a:p>
            <a:pPr>
              <a:spcAft>
                <a:spcPts val="400"/>
              </a:spcAft>
            </a:pPr>
            <a:r>
              <a:rPr lang="en-US" sz="1200" dirty="0" err="1" smtClean="0"/>
              <a:t>E5</a:t>
            </a:r>
            <a:r>
              <a:rPr lang="en-US" sz="1200" dirty="0" smtClean="0"/>
              <a:t>-1400/2400 </a:t>
            </a:r>
            <a:r>
              <a:rPr lang="en-US" sz="1200" dirty="0" err="1" smtClean="0"/>
              <a:t>v3</a:t>
            </a:r>
            <a:r>
              <a:rPr lang="en-US" sz="1200" dirty="0" smtClean="0"/>
              <a:t> (</a:t>
            </a:r>
            <a:r>
              <a:rPr lang="en-US" sz="1200" dirty="0" err="1" smtClean="0"/>
              <a:t>HW</a:t>
            </a:r>
            <a:r>
              <a:rPr lang="en-US" sz="1200" dirty="0" smtClean="0"/>
              <a:t> 2015)</a:t>
            </a:r>
            <a:endParaRPr lang="en-US" sz="1200" dirty="0"/>
          </a:p>
          <a:p>
            <a:pPr>
              <a:spcAft>
                <a:spcPts val="400"/>
              </a:spcAft>
            </a:pPr>
            <a:endParaRPr lang="en-US" sz="1200" dirty="0"/>
          </a:p>
        </p:txBody>
      </p:sp>
      <p:sp>
        <p:nvSpPr>
          <p:cNvPr id="45" name="Oval 12"/>
          <p:cNvSpPr>
            <a:spLocks noChangeArrowheads="1"/>
          </p:cNvSpPr>
          <p:nvPr/>
        </p:nvSpPr>
        <p:spPr bwMode="auto">
          <a:xfrm>
            <a:off x="7549526" y="200310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4430006" y="199998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47755" y="5769736"/>
            <a:ext cx="1556836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en-US" sz="1200" dirty="0" smtClean="0"/>
              <a:t>SB: Sandy Bridge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en-US" sz="1200" dirty="0" err="1" smtClean="0"/>
              <a:t>IB</a:t>
            </a:r>
            <a:r>
              <a:rPr lang="en-US" sz="1200" dirty="0" smtClean="0"/>
              <a:t>: IVY Bridge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en-US" sz="1200" dirty="0" err="1" smtClean="0"/>
              <a:t>HW</a:t>
            </a:r>
            <a:r>
              <a:rPr lang="en-US" sz="1200" dirty="0" smtClean="0"/>
              <a:t>: Haswell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en-US" sz="1200" dirty="0" smtClean="0"/>
              <a:t>BW: Broadwell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81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402" grpId="0"/>
      <p:bldP spid="59403" grpId="0"/>
      <p:bldP spid="59405" grpId="0"/>
      <p:bldP spid="59407" grpId="0" animBg="1"/>
      <p:bldP spid="34" grpId="0" animBg="1"/>
      <p:bldP spid="10" grpId="0"/>
      <p:bldP spid="39" grpId="0"/>
      <p:bldP spid="40" grpId="0"/>
      <p:bldP spid="42" grpId="0"/>
      <p:bldP spid="45" grpId="0" animBg="1"/>
      <p:bldP spid="48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770452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classified according to their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memory architecture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282575" y="665163"/>
            <a:ext cx="75773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1.5 Server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platforms classified according to their memory architecture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(1)</a:t>
            </a: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90550" y="20923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SMPs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(S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ymmetrical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</a:rPr>
              <a:t>ulti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</a:rPr>
              <a:t>rocessor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0" name="Line 8"/>
          <p:cNvSpPr>
            <a:spLocks noChangeShapeType="1"/>
          </p:cNvSpPr>
          <p:nvPr/>
        </p:nvSpPr>
        <p:spPr bwMode="auto">
          <a:xfrm>
            <a:off x="4584700" y="15684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Line 10"/>
          <p:cNvSpPr>
            <a:spLocks noChangeShapeType="1"/>
          </p:cNvSpPr>
          <p:nvPr/>
        </p:nvSpPr>
        <p:spPr bwMode="auto">
          <a:xfrm flipV="1">
            <a:off x="1949450" y="18034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Oval 12"/>
          <p:cNvSpPr>
            <a:spLocks noChangeArrowheads="1"/>
          </p:cNvSpPr>
          <p:nvPr/>
        </p:nvSpPr>
        <p:spPr bwMode="auto">
          <a:xfrm>
            <a:off x="1905000" y="1997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3" name="Line 13"/>
          <p:cNvSpPr>
            <a:spLocks noChangeShapeType="1"/>
          </p:cNvSpPr>
          <p:nvPr/>
        </p:nvSpPr>
        <p:spPr bwMode="auto">
          <a:xfrm>
            <a:off x="1938338" y="1797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1841500" y="1130300"/>
            <a:ext cx="550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Server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 classified according to their memory architecture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5" name="Text Box 4"/>
          <p:cNvSpPr txBox="1">
            <a:spLocks noChangeArrowheads="1"/>
          </p:cNvSpPr>
          <p:nvPr/>
        </p:nvSpPr>
        <p:spPr bwMode="auto">
          <a:xfrm>
            <a:off x="6091238" y="20939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NUMAs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6" name="Oval 12"/>
          <p:cNvSpPr>
            <a:spLocks noChangeArrowheads="1"/>
          </p:cNvSpPr>
          <p:nvPr/>
        </p:nvSpPr>
        <p:spPr bwMode="auto">
          <a:xfrm>
            <a:off x="6643688" y="1998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6677025" y="17986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5127625" y="2624138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with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N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on-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U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niform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emory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A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ccess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82600" y="2655888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with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U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niform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emory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A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ccess (UMA)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82550" y="3684588"/>
            <a:ext cx="13144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Typical examples</a:t>
            </a:r>
          </a:p>
        </p:txBody>
      </p:sp>
      <p:sp>
        <p:nvSpPr>
          <p:cNvPr id="60431" name="Téglalap 40"/>
          <p:cNvSpPr>
            <a:spLocks noChangeArrowheads="1"/>
          </p:cNvSpPr>
          <p:nvPr/>
        </p:nvSpPr>
        <p:spPr bwMode="auto">
          <a:xfrm>
            <a:off x="501650" y="4060825"/>
            <a:ext cx="1374775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1395413" y="5264150"/>
            <a:ext cx="1114425" cy="51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hu-HU" altLang="en-US" sz="1000" smtClean="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8" name="Egyenes összekötő 47"/>
          <p:cNvCxnSpPr>
            <a:stCxn id="47" idx="0"/>
          </p:cNvCxnSpPr>
          <p:nvPr/>
        </p:nvCxnSpPr>
        <p:spPr>
          <a:xfrm rot="16200000" flipV="1">
            <a:off x="1497013" y="5087938"/>
            <a:ext cx="350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1761332" y="5976144"/>
            <a:ext cx="3857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églalap 69"/>
          <p:cNvSpPr/>
          <p:nvPr/>
        </p:nvSpPr>
        <p:spPr>
          <a:xfrm>
            <a:off x="1395413" y="6169025"/>
            <a:ext cx="1114425" cy="517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rgbClr val="FFFFFF"/>
                </a:solidFill>
                <a:latin typeface="Verdana" pitchFamily="34" charset="0"/>
              </a:rPr>
              <a:t>I</a:t>
            </a:r>
            <a:r>
              <a:rPr lang="en-US" altLang="en-US" sz="1000" smtClean="0">
                <a:solidFill>
                  <a:srgbClr val="FFFFFF"/>
                </a:solidFill>
                <a:latin typeface="Verdana" pitchFamily="34" charset="0"/>
              </a:rPr>
              <a:t>CH</a:t>
            </a:r>
            <a:endParaRPr lang="hu-HU" altLang="en-US" sz="10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0436" name="Szövegdoboz 70"/>
          <p:cNvSpPr txBox="1">
            <a:spLocks noChangeArrowheads="1"/>
          </p:cNvSpPr>
          <p:nvPr/>
        </p:nvSpPr>
        <p:spPr bwMode="auto">
          <a:xfrm>
            <a:off x="1725613" y="4964113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sp>
        <p:nvSpPr>
          <p:cNvPr id="60437" name="Téglalap 49"/>
          <p:cNvSpPr>
            <a:spLocks noChangeArrowheads="1"/>
          </p:cNvSpPr>
          <p:nvPr/>
        </p:nvSpPr>
        <p:spPr bwMode="auto">
          <a:xfrm>
            <a:off x="2076450" y="4060825"/>
            <a:ext cx="1414463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62" name="Egyenes összekötő 61"/>
          <p:cNvCxnSpPr/>
          <p:nvPr/>
        </p:nvCxnSpPr>
        <p:spPr>
          <a:xfrm rot="5400000" flipH="1" flipV="1">
            <a:off x="2443956" y="4766469"/>
            <a:ext cx="293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 flipH="1" flipV="1">
            <a:off x="1093788" y="4765675"/>
            <a:ext cx="2936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 rot="10800000">
            <a:off x="1239838" y="4913313"/>
            <a:ext cx="4238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41" name="Egyenes összekötő 23"/>
          <p:cNvCxnSpPr>
            <a:cxnSpLocks noChangeShapeType="1"/>
          </p:cNvCxnSpPr>
          <p:nvPr/>
        </p:nvCxnSpPr>
        <p:spPr bwMode="auto">
          <a:xfrm flipH="1">
            <a:off x="2517775" y="5461000"/>
            <a:ext cx="3635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42" name="Egyenes összekötő 26"/>
          <p:cNvCxnSpPr>
            <a:cxnSpLocks noChangeShapeType="1"/>
          </p:cNvCxnSpPr>
          <p:nvPr/>
        </p:nvCxnSpPr>
        <p:spPr bwMode="auto">
          <a:xfrm flipH="1">
            <a:off x="2517775" y="5600700"/>
            <a:ext cx="43021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>
            <a:spLocks noChangeArrowheads="1"/>
          </p:cNvSpPr>
          <p:nvPr/>
        </p:nvSpPr>
        <p:spPr bwMode="auto">
          <a:xfrm flipV="1">
            <a:off x="2890838" y="5156200"/>
            <a:ext cx="66675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Téglalap 28"/>
          <p:cNvSpPr>
            <a:spLocks noChangeArrowheads="1"/>
          </p:cNvSpPr>
          <p:nvPr/>
        </p:nvSpPr>
        <p:spPr bwMode="auto">
          <a:xfrm flipV="1">
            <a:off x="2771775" y="5156200"/>
            <a:ext cx="68263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Téglalap 41"/>
          <p:cNvSpPr>
            <a:spLocks noChangeArrowheads="1"/>
          </p:cNvSpPr>
          <p:nvPr/>
        </p:nvSpPr>
        <p:spPr bwMode="auto">
          <a:xfrm flipV="1">
            <a:off x="2890838" y="556577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Téglalap 42"/>
          <p:cNvSpPr>
            <a:spLocks noChangeArrowheads="1"/>
          </p:cNvSpPr>
          <p:nvPr/>
        </p:nvSpPr>
        <p:spPr bwMode="auto">
          <a:xfrm flipV="1">
            <a:off x="2771775" y="556577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" name="Egyenes összekötő 47"/>
          <p:cNvCxnSpPr>
            <a:stCxn id="47" idx="0"/>
          </p:cNvCxnSpPr>
          <p:nvPr/>
        </p:nvCxnSpPr>
        <p:spPr>
          <a:xfrm rot="16200000" flipV="1">
            <a:off x="2054225" y="5084763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8" name="Line 51"/>
          <p:cNvSpPr>
            <a:spLocks noChangeShapeType="1"/>
          </p:cNvSpPr>
          <p:nvPr/>
        </p:nvSpPr>
        <p:spPr bwMode="auto">
          <a:xfrm>
            <a:off x="2232025" y="4913313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49" name="Text Box 52"/>
          <p:cNvSpPr txBox="1">
            <a:spLocks noChangeArrowheads="1"/>
          </p:cNvSpPr>
          <p:nvPr/>
        </p:nvSpPr>
        <p:spPr bwMode="auto">
          <a:xfrm>
            <a:off x="3054350" y="5418138"/>
            <a:ext cx="1147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DDR2-533</a:t>
            </a:r>
          </a:p>
        </p:txBody>
      </p:sp>
      <p:sp>
        <p:nvSpPr>
          <p:cNvPr id="60450" name="Text Box 53"/>
          <p:cNvSpPr txBox="1">
            <a:spLocks noChangeArrowheads="1"/>
          </p:cNvSpPr>
          <p:nvPr/>
        </p:nvSpPr>
        <p:spPr bwMode="auto">
          <a:xfrm>
            <a:off x="1892300" y="5886450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</a:p>
        </p:txBody>
      </p:sp>
      <p:sp>
        <p:nvSpPr>
          <p:cNvPr id="60451" name="Text Box 55"/>
          <p:cNvSpPr txBox="1">
            <a:spLocks noChangeArrowheads="1"/>
          </p:cNvSpPr>
          <p:nvPr/>
        </p:nvSpPr>
        <p:spPr bwMode="auto">
          <a:xfrm>
            <a:off x="4032250" y="5083175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DDR3-1333</a:t>
            </a:r>
          </a:p>
        </p:txBody>
      </p:sp>
      <p:sp>
        <p:nvSpPr>
          <p:cNvPr id="60452" name="Téglalap 40"/>
          <p:cNvSpPr>
            <a:spLocks noChangeArrowheads="1"/>
          </p:cNvSpPr>
          <p:nvPr/>
        </p:nvSpPr>
        <p:spPr bwMode="auto">
          <a:xfrm>
            <a:off x="5137150" y="4076700"/>
            <a:ext cx="1349375" cy="522288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6064250" y="4989513"/>
            <a:ext cx="1184275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rgbClr val="FFFFFF"/>
                </a:solidFill>
                <a:latin typeface="Verdana" pitchFamily="34" charset="0"/>
              </a:rPr>
              <a:t>IOH</a:t>
            </a:r>
            <a:r>
              <a:rPr lang="en-US" altLang="en-US" sz="10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endParaRPr lang="hu-HU" altLang="en-US" sz="1000" baseline="300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0454" name="Szövegdoboz 70"/>
          <p:cNvSpPr txBox="1">
            <a:spLocks noChangeArrowheads="1"/>
          </p:cNvSpPr>
          <p:nvPr/>
        </p:nvSpPr>
        <p:spPr bwMode="auto">
          <a:xfrm>
            <a:off x="5873750" y="4684713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  <a:endParaRPr lang="hu-HU" altLang="en-US" sz="1000">
              <a:solidFill>
                <a:srgbClr val="000000"/>
              </a:solidFill>
              <a:latin typeface="Verdana" pitchFamily="34" charset="0"/>
            </a:endParaRPr>
          </a:p>
        </p:txBody>
      </p:sp>
      <p:cxnSp>
        <p:nvCxnSpPr>
          <p:cNvPr id="58" name="Egyenes összekötő 57"/>
          <p:cNvCxnSpPr>
            <a:stCxn id="60431" idx="3"/>
          </p:cNvCxnSpPr>
          <p:nvPr/>
        </p:nvCxnSpPr>
        <p:spPr>
          <a:xfrm>
            <a:off x="6486525" y="4357688"/>
            <a:ext cx="361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56" name="Szövegdoboz 70"/>
          <p:cNvSpPr txBox="1">
            <a:spLocks noChangeArrowheads="1"/>
          </p:cNvSpPr>
          <p:nvPr/>
        </p:nvSpPr>
        <p:spPr bwMode="auto">
          <a:xfrm>
            <a:off x="6461125" y="4122738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cxnSp>
        <p:nvCxnSpPr>
          <p:cNvPr id="60" name="Egyenes összekötő 59"/>
          <p:cNvCxnSpPr>
            <a:stCxn id="102" idx="1"/>
          </p:cNvCxnSpPr>
          <p:nvPr/>
        </p:nvCxnSpPr>
        <p:spPr>
          <a:xfrm flipV="1">
            <a:off x="4638675" y="3898900"/>
            <a:ext cx="33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61"/>
          <p:cNvCxnSpPr/>
          <p:nvPr/>
        </p:nvCxnSpPr>
        <p:spPr>
          <a:xfrm rot="10800000" flipH="1" flipV="1">
            <a:off x="4962525" y="42068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62"/>
          <p:cNvCxnSpPr>
            <a:stCxn id="101" idx="1"/>
          </p:cNvCxnSpPr>
          <p:nvPr/>
        </p:nvCxnSpPr>
        <p:spPr>
          <a:xfrm flipV="1">
            <a:off x="4641850" y="4346575"/>
            <a:ext cx="4968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>
            <a:spLocks noChangeArrowheads="1"/>
          </p:cNvSpPr>
          <p:nvPr/>
        </p:nvSpPr>
        <p:spPr bwMode="auto">
          <a:xfrm flipH="1" flipV="1">
            <a:off x="4695825" y="41640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Téglalap 74"/>
          <p:cNvSpPr>
            <a:spLocks noChangeArrowheads="1"/>
          </p:cNvSpPr>
          <p:nvPr/>
        </p:nvSpPr>
        <p:spPr bwMode="auto">
          <a:xfrm flipH="1" flipV="1">
            <a:off x="4814888" y="4164013"/>
            <a:ext cx="68262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Téglalap 75"/>
          <p:cNvSpPr>
            <a:spLocks noChangeArrowheads="1"/>
          </p:cNvSpPr>
          <p:nvPr/>
        </p:nvSpPr>
        <p:spPr bwMode="auto">
          <a:xfrm flipH="1" flipV="1">
            <a:off x="469106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églalap 77"/>
          <p:cNvSpPr>
            <a:spLocks noChangeArrowheads="1"/>
          </p:cNvSpPr>
          <p:nvPr/>
        </p:nvSpPr>
        <p:spPr bwMode="auto">
          <a:xfrm flipH="1" flipV="1">
            <a:off x="481171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9" name="Egyenes összekötő 78"/>
          <p:cNvCxnSpPr>
            <a:stCxn id="103" idx="1"/>
          </p:cNvCxnSpPr>
          <p:nvPr/>
        </p:nvCxnSpPr>
        <p:spPr>
          <a:xfrm flipV="1">
            <a:off x="4635500" y="4805363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églalap 79"/>
          <p:cNvSpPr>
            <a:spLocks noChangeArrowheads="1"/>
          </p:cNvSpPr>
          <p:nvPr/>
        </p:nvSpPr>
        <p:spPr bwMode="auto">
          <a:xfrm flipH="1" flipV="1">
            <a:off x="4695825" y="46307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Téglalap 80"/>
          <p:cNvSpPr>
            <a:spLocks noChangeArrowheads="1"/>
          </p:cNvSpPr>
          <p:nvPr/>
        </p:nvSpPr>
        <p:spPr bwMode="auto">
          <a:xfrm flipH="1" flipV="1">
            <a:off x="4814888" y="4630738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2" name="Egyenes összekötő 81"/>
          <p:cNvCxnSpPr/>
          <p:nvPr/>
        </p:nvCxnSpPr>
        <p:spPr>
          <a:xfrm rot="5400000" flipH="1" flipV="1">
            <a:off x="4802187" y="463708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10800000" flipH="1" flipV="1">
            <a:off x="4962525" y="44672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 rot="5400000" flipH="1" flipV="1">
            <a:off x="4801394" y="40520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00"/>
          <p:cNvSpPr>
            <a:spLocks noChangeArrowheads="1"/>
          </p:cNvSpPr>
          <p:nvPr/>
        </p:nvSpPr>
        <p:spPr bwMode="auto">
          <a:xfrm flipH="1" flipV="1">
            <a:off x="4575175" y="41671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Téglalap 101"/>
          <p:cNvSpPr>
            <a:spLocks noChangeArrowheads="1"/>
          </p:cNvSpPr>
          <p:nvPr/>
        </p:nvSpPr>
        <p:spPr bwMode="auto">
          <a:xfrm flipH="1" flipV="1">
            <a:off x="4572000" y="371951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" name="Téglalap 102"/>
          <p:cNvSpPr>
            <a:spLocks noChangeArrowheads="1"/>
          </p:cNvSpPr>
          <p:nvPr/>
        </p:nvSpPr>
        <p:spPr bwMode="auto">
          <a:xfrm flipH="1" flipV="1">
            <a:off x="4575175" y="46323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9" name="Egyenes összekötő 108"/>
          <p:cNvCxnSpPr>
            <a:stCxn id="127" idx="1"/>
          </p:cNvCxnSpPr>
          <p:nvPr/>
        </p:nvCxnSpPr>
        <p:spPr>
          <a:xfrm flipH="1" flipV="1">
            <a:off x="8382000" y="3886200"/>
            <a:ext cx="3286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 rot="10800000" flipV="1">
            <a:off x="8220075" y="41941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126" idx="1"/>
          </p:cNvCxnSpPr>
          <p:nvPr/>
        </p:nvCxnSpPr>
        <p:spPr>
          <a:xfrm flipH="1" flipV="1">
            <a:off x="8212138" y="4333875"/>
            <a:ext cx="4953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églalap 113"/>
          <p:cNvSpPr>
            <a:spLocks noChangeArrowheads="1"/>
          </p:cNvSpPr>
          <p:nvPr/>
        </p:nvSpPr>
        <p:spPr bwMode="auto">
          <a:xfrm flipV="1">
            <a:off x="8588375" y="41513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Téglalap 116"/>
          <p:cNvSpPr>
            <a:spLocks noChangeArrowheads="1"/>
          </p:cNvSpPr>
          <p:nvPr/>
        </p:nvSpPr>
        <p:spPr bwMode="auto">
          <a:xfrm flipV="1">
            <a:off x="8467725" y="4151313"/>
            <a:ext cx="68263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Téglalap 117"/>
          <p:cNvSpPr>
            <a:spLocks noChangeArrowheads="1"/>
          </p:cNvSpPr>
          <p:nvPr/>
        </p:nvSpPr>
        <p:spPr bwMode="auto">
          <a:xfrm flipV="1">
            <a:off x="8591550" y="370522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Téglalap 118"/>
          <p:cNvSpPr>
            <a:spLocks noChangeArrowheads="1"/>
          </p:cNvSpPr>
          <p:nvPr/>
        </p:nvSpPr>
        <p:spPr bwMode="auto">
          <a:xfrm flipV="1">
            <a:off x="8470900" y="3705225"/>
            <a:ext cx="69850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20" name="Egyenes összekötő 119"/>
          <p:cNvCxnSpPr>
            <a:stCxn id="128" idx="1"/>
          </p:cNvCxnSpPr>
          <p:nvPr/>
        </p:nvCxnSpPr>
        <p:spPr>
          <a:xfrm flipH="1" flipV="1">
            <a:off x="8382000" y="4799013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églalap 120"/>
          <p:cNvSpPr>
            <a:spLocks noChangeArrowheads="1"/>
          </p:cNvSpPr>
          <p:nvPr/>
        </p:nvSpPr>
        <p:spPr bwMode="auto">
          <a:xfrm flipV="1">
            <a:off x="8588375" y="46180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Téglalap 121"/>
          <p:cNvSpPr>
            <a:spLocks noChangeArrowheads="1"/>
          </p:cNvSpPr>
          <p:nvPr/>
        </p:nvSpPr>
        <p:spPr bwMode="auto">
          <a:xfrm flipV="1">
            <a:off x="8467725" y="4618038"/>
            <a:ext cx="68263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23" name="Egyenes összekötő 122"/>
          <p:cNvCxnSpPr/>
          <p:nvPr/>
        </p:nvCxnSpPr>
        <p:spPr>
          <a:xfrm rot="16200000" flipV="1">
            <a:off x="8221662" y="461803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gyenes összekötő 123"/>
          <p:cNvCxnSpPr/>
          <p:nvPr/>
        </p:nvCxnSpPr>
        <p:spPr>
          <a:xfrm rot="10800000" flipV="1">
            <a:off x="8220075" y="44545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gyenes összekötő 124"/>
          <p:cNvCxnSpPr/>
          <p:nvPr/>
        </p:nvCxnSpPr>
        <p:spPr>
          <a:xfrm rot="16200000" flipV="1">
            <a:off x="8224044" y="40393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églalap 125"/>
          <p:cNvSpPr>
            <a:spLocks noChangeArrowheads="1"/>
          </p:cNvSpPr>
          <p:nvPr/>
        </p:nvSpPr>
        <p:spPr bwMode="auto">
          <a:xfrm flipV="1">
            <a:off x="8707438" y="41544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Téglalap 126"/>
          <p:cNvSpPr>
            <a:spLocks noChangeArrowheads="1"/>
          </p:cNvSpPr>
          <p:nvPr/>
        </p:nvSpPr>
        <p:spPr bwMode="auto">
          <a:xfrm flipV="1">
            <a:off x="8710613" y="3706813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28" name="Téglalap 127"/>
          <p:cNvSpPr>
            <a:spLocks noChangeArrowheads="1"/>
          </p:cNvSpPr>
          <p:nvPr/>
        </p:nvSpPr>
        <p:spPr bwMode="auto">
          <a:xfrm flipV="1">
            <a:off x="8707438" y="46196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6440487" y="5700713"/>
            <a:ext cx="390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69"/>
          <p:cNvSpPr/>
          <p:nvPr/>
        </p:nvSpPr>
        <p:spPr>
          <a:xfrm>
            <a:off x="6065838" y="5895975"/>
            <a:ext cx="1157287" cy="522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smtClean="0">
                <a:solidFill>
                  <a:srgbClr val="FFFFFF"/>
                </a:solidFill>
                <a:latin typeface="Verdana" pitchFamily="34" charset="0"/>
              </a:rPr>
              <a:t>ICH</a:t>
            </a:r>
            <a:endParaRPr lang="hu-HU" altLang="en-US" sz="10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0491" name="Text Box 95"/>
          <p:cNvSpPr txBox="1">
            <a:spLocks noChangeArrowheads="1"/>
          </p:cNvSpPr>
          <p:nvPr/>
        </p:nvSpPr>
        <p:spPr bwMode="auto">
          <a:xfrm>
            <a:off x="6619875" y="5580063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</a:p>
        </p:txBody>
      </p:sp>
      <p:sp>
        <p:nvSpPr>
          <p:cNvPr id="60492" name="Line 96"/>
          <p:cNvSpPr>
            <a:spLocks noChangeShapeType="1"/>
          </p:cNvSpPr>
          <p:nvPr/>
        </p:nvSpPr>
        <p:spPr bwMode="auto">
          <a:xfrm>
            <a:off x="6280150" y="4595813"/>
            <a:ext cx="0" cy="403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93" name="Line 97"/>
          <p:cNvSpPr>
            <a:spLocks noChangeShapeType="1"/>
          </p:cNvSpPr>
          <p:nvPr/>
        </p:nvSpPr>
        <p:spPr bwMode="auto">
          <a:xfrm>
            <a:off x="7023100" y="4595813"/>
            <a:ext cx="0" cy="379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94" name="Szövegdoboz 70"/>
          <p:cNvSpPr txBox="1">
            <a:spLocks noChangeArrowheads="1"/>
          </p:cNvSpPr>
          <p:nvPr/>
        </p:nvSpPr>
        <p:spPr bwMode="auto">
          <a:xfrm>
            <a:off x="6981825" y="4664075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  <a:endParaRPr lang="hu-HU" altLang="en-US" sz="1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95" name="Text Box 101"/>
          <p:cNvSpPr txBox="1">
            <a:spLocks noChangeArrowheads="1"/>
          </p:cNvSpPr>
          <p:nvPr/>
        </p:nvSpPr>
        <p:spPr bwMode="auto">
          <a:xfrm>
            <a:off x="7921625" y="5113338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DDR3-1333</a:t>
            </a:r>
          </a:p>
        </p:txBody>
      </p:sp>
      <p:sp>
        <p:nvSpPr>
          <p:cNvPr id="60496" name="Téglalap 40"/>
          <p:cNvSpPr>
            <a:spLocks noChangeArrowheads="1"/>
          </p:cNvSpPr>
          <p:nvPr/>
        </p:nvSpPr>
        <p:spPr bwMode="auto">
          <a:xfrm>
            <a:off x="6865938" y="4065588"/>
            <a:ext cx="1349375" cy="522287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0497" name="Text Box 105"/>
          <p:cNvSpPr txBox="1">
            <a:spLocks noChangeArrowheads="1"/>
          </p:cNvSpPr>
          <p:nvPr/>
        </p:nvSpPr>
        <p:spPr bwMode="auto">
          <a:xfrm>
            <a:off x="171450" y="3176588"/>
            <a:ext cx="40751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All processors access main memory by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  mechanism, (e.g. by individual FSBs and an MCH).</a:t>
            </a:r>
          </a:p>
        </p:txBody>
      </p:sp>
      <p:sp>
        <p:nvSpPr>
          <p:cNvPr id="60498" name="Text Box 106"/>
          <p:cNvSpPr txBox="1">
            <a:spLocks noChangeArrowheads="1"/>
          </p:cNvSpPr>
          <p:nvPr/>
        </p:nvSpPr>
        <p:spPr bwMode="auto">
          <a:xfrm>
            <a:off x="5321300" y="310515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99" name="Text Box 107"/>
          <p:cNvSpPr txBox="1">
            <a:spLocks noChangeArrowheads="1"/>
          </p:cNvSpPr>
          <p:nvPr/>
        </p:nvSpPr>
        <p:spPr bwMode="auto">
          <a:xfrm>
            <a:off x="4406900" y="3163888"/>
            <a:ext cx="4616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A particular part of the main memory can be accessed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    by each processor immediately, other parts remotely.    </a:t>
            </a: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500" name="Text Box 108"/>
          <p:cNvSpPr txBox="1">
            <a:spLocks noChangeArrowheads="1"/>
          </p:cNvSpPr>
          <p:nvPr/>
        </p:nvSpPr>
        <p:spPr bwMode="auto">
          <a:xfrm>
            <a:off x="7658100" y="6313488"/>
            <a:ext cx="893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aseline="3000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ICH: I/O hub</a:t>
            </a:r>
          </a:p>
        </p:txBody>
      </p:sp>
      <p:sp>
        <p:nvSpPr>
          <p:cNvPr id="60501" name="Text Box 109"/>
          <p:cNvSpPr txBox="1">
            <a:spLocks noChangeArrowheads="1"/>
          </p:cNvSpPr>
          <p:nvPr/>
        </p:nvSpPr>
        <p:spPr bwMode="auto">
          <a:xfrm>
            <a:off x="6858000" y="6489700"/>
            <a:ext cx="21256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ESI: Enterprise System Interface</a:t>
            </a:r>
          </a:p>
        </p:txBody>
      </p: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5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Server platforms classified according to their memory architecture (1)</a:t>
            </a:r>
            <a:endParaRPr lang="hu-HU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07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6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8" grpId="0"/>
      <p:bldP spid="60451" grpId="0"/>
      <p:bldP spid="60452" grpId="0" animBg="1"/>
      <p:bldP spid="4" grpId="0" animBg="1"/>
      <p:bldP spid="60454" grpId="0"/>
      <p:bldP spid="60456" grpId="0"/>
      <p:bldP spid="74" grpId="0" animBg="1"/>
      <p:bldP spid="75" grpId="0" animBg="1"/>
      <p:bldP spid="76" grpId="0" animBg="1"/>
      <p:bldP spid="7" grpId="0" animBg="1"/>
      <p:bldP spid="80" grpId="0" animBg="1"/>
      <p:bldP spid="81" grpId="0" animBg="1"/>
      <p:bldP spid="101" grpId="0" animBg="1"/>
      <p:bldP spid="102" grpId="0" animBg="1"/>
      <p:bldP spid="103" grpId="0" animBg="1"/>
      <p:bldP spid="114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6" grpId="0" animBg="1"/>
      <p:bldP spid="127" grpId="0" animBg="1"/>
      <p:bldP spid="128" grpId="0" animBg="1"/>
      <p:bldP spid="9" grpId="0" animBg="1"/>
      <p:bldP spid="60491" grpId="0"/>
      <p:bldP spid="60492" grpId="0" animBg="1"/>
      <p:bldP spid="60493" grpId="0" animBg="1"/>
      <p:bldP spid="60494" grpId="0"/>
      <p:bldP spid="60495" grpId="0"/>
      <p:bldP spid="60496" grpId="0" animBg="1"/>
      <p:bldP spid="60498" grpId="0"/>
      <p:bldP spid="60499" grpId="0"/>
      <p:bldP spid="60500" grpId="0"/>
      <p:bldP spid="6050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590550" y="21177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SMPs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(S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ymmetrical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</a:rPr>
              <a:t>ulti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</a:rPr>
              <a:t>rocessor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1" name="Line 8"/>
          <p:cNvSpPr>
            <a:spLocks noChangeShapeType="1"/>
          </p:cNvSpPr>
          <p:nvPr/>
        </p:nvSpPr>
        <p:spPr bwMode="auto">
          <a:xfrm>
            <a:off x="4584700" y="15938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2" name="Line 10"/>
          <p:cNvSpPr>
            <a:spLocks noChangeShapeType="1"/>
          </p:cNvSpPr>
          <p:nvPr/>
        </p:nvSpPr>
        <p:spPr bwMode="auto">
          <a:xfrm flipV="1">
            <a:off x="1949450" y="18288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3" name="Oval 12"/>
          <p:cNvSpPr>
            <a:spLocks noChangeArrowheads="1"/>
          </p:cNvSpPr>
          <p:nvPr/>
        </p:nvSpPr>
        <p:spPr bwMode="auto">
          <a:xfrm>
            <a:off x="1905000" y="20224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4" name="Line 13"/>
          <p:cNvSpPr>
            <a:spLocks noChangeShapeType="1"/>
          </p:cNvSpPr>
          <p:nvPr/>
        </p:nvSpPr>
        <p:spPr bwMode="auto">
          <a:xfrm>
            <a:off x="1938338" y="18224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5" name="Text Box 4"/>
          <p:cNvSpPr txBox="1">
            <a:spLocks noChangeArrowheads="1"/>
          </p:cNvSpPr>
          <p:nvPr/>
        </p:nvSpPr>
        <p:spPr bwMode="auto">
          <a:xfrm>
            <a:off x="6091238" y="21193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NUMAs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6" name="Oval 12"/>
          <p:cNvSpPr>
            <a:spLocks noChangeArrowheads="1"/>
          </p:cNvSpPr>
          <p:nvPr/>
        </p:nvSpPr>
        <p:spPr bwMode="auto">
          <a:xfrm>
            <a:off x="6643688" y="20240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7" name="Line 13"/>
          <p:cNvSpPr>
            <a:spLocks noChangeShapeType="1"/>
          </p:cNvSpPr>
          <p:nvPr/>
        </p:nvSpPr>
        <p:spPr bwMode="auto">
          <a:xfrm>
            <a:off x="6677025" y="1824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8" name="Text Box 11"/>
          <p:cNvSpPr txBox="1">
            <a:spLocks noChangeArrowheads="1"/>
          </p:cNvSpPr>
          <p:nvPr/>
        </p:nvSpPr>
        <p:spPr bwMode="auto">
          <a:xfrm>
            <a:off x="384175" y="2666619"/>
            <a:ext cx="369415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</a:pP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All </a:t>
            </a: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processors share the </a:t>
            </a:r>
            <a:r>
              <a:rPr lang="en-US" altLang="en-US" sz="1200" dirty="0">
                <a:solidFill>
                  <a:srgbClr val="FF0000"/>
                </a:solidFill>
                <a:latin typeface="Verdana" pitchFamily="34" charset="0"/>
              </a:rPr>
              <a:t>same memory space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</a:t>
            </a: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and all processors access memory by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    the same access mechanism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(e.g. by the same FSB or by individual FSBs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and an MCH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.</a:t>
            </a:r>
            <a:endParaRPr lang="en-US" altLang="en-US" sz="1200" dirty="0">
              <a:solidFill>
                <a:srgbClr val="0033CC"/>
              </a:solidFill>
              <a:latin typeface="Verdana" pitchFamily="34" charset="0"/>
            </a:endParaRPr>
          </a:p>
        </p:txBody>
      </p:sp>
      <p:sp>
        <p:nvSpPr>
          <p:cNvPr id="63499" name="Text Box 12"/>
          <p:cNvSpPr txBox="1">
            <a:spLocks noChangeArrowheads="1"/>
          </p:cNvSpPr>
          <p:nvPr/>
        </p:nvSpPr>
        <p:spPr bwMode="auto">
          <a:xfrm>
            <a:off x="4370388" y="2668206"/>
            <a:ext cx="4595104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Verdana" panose="020B060403050404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All processors share the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same memory space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, but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each processor can access only a part </a:t>
            </a: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of the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memory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     space immediately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via its memory controller,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      this part of the memory is called the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local memory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     of a given processor, whereas 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the rest of the memory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    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is considered as the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remote memory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for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      considered processor.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500" name="AutoShape 38"/>
          <p:cNvSpPr>
            <a:spLocks noChangeArrowheads="1"/>
          </p:cNvSpPr>
          <p:nvPr/>
        </p:nvSpPr>
        <p:spPr bwMode="auto">
          <a:xfrm>
            <a:off x="4130675" y="2260600"/>
            <a:ext cx="393700" cy="88900"/>
          </a:xfrm>
          <a:prstGeom prst="rightArrow">
            <a:avLst>
              <a:gd name="adj1" fmla="val 50000"/>
              <a:gd name="adj2" fmla="val 110714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00"/>
              </a:solidFill>
            </a:endParaRPr>
          </a:p>
        </p:txBody>
      </p:sp>
      <p:sp>
        <p:nvSpPr>
          <p:cNvPr id="63501" name="Text Box 4"/>
          <p:cNvSpPr txBox="1">
            <a:spLocks noChangeArrowheads="1"/>
          </p:cNvSpPr>
          <p:nvPr/>
        </p:nvSpPr>
        <p:spPr bwMode="auto">
          <a:xfrm>
            <a:off x="1841500" y="1155700"/>
            <a:ext cx="550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Multiprocessor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 classified according to their memory architecture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502" name="Text Box 15"/>
          <p:cNvSpPr txBox="1">
            <a:spLocks noChangeArrowheads="1"/>
          </p:cNvSpPr>
          <p:nvPr/>
        </p:nvSpPr>
        <p:spPr bwMode="auto">
          <a:xfrm>
            <a:off x="298450" y="674688"/>
            <a:ext cx="60261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Main features of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</a:rPr>
              <a:t>SMP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-type and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</a:rPr>
              <a:t>NUMA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-type server platforms </a:t>
            </a:r>
          </a:p>
        </p:txBody>
      </p:sp>
      <p:sp>
        <p:nvSpPr>
          <p:cNvPr id="63503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1.</a:t>
            </a:r>
            <a:r>
              <a:rPr lang="en-US" altLang="en-US" sz="1600" dirty="0"/>
              <a:t>5</a:t>
            </a:r>
            <a:r>
              <a:rPr lang="hu-HU" altLang="en-US" sz="1600" dirty="0"/>
              <a:t> </a:t>
            </a:r>
            <a:r>
              <a:rPr lang="en-US" altLang="en-US" sz="1600" dirty="0"/>
              <a:t>Server platforms classified according to their memory architecture </a:t>
            </a:r>
            <a:r>
              <a:rPr lang="en-US" altLang="en-US" sz="1600" dirty="0" smtClean="0"/>
              <a:t>(2)</a:t>
            </a:r>
            <a:endParaRPr lang="hu-HU" alt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98575" y="3553167"/>
            <a:ext cx="381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Verdana" panose="020B060403050404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Consequently, </a:t>
            </a:r>
            <a:r>
              <a:rPr lang="en-US" sz="1200" dirty="0">
                <a:solidFill>
                  <a:srgbClr val="0070C0"/>
                </a:solidFill>
              </a:rPr>
              <a:t>all processors access memory</a:t>
            </a:r>
          </a:p>
          <a:p>
            <a:r>
              <a:rPr lang="en-US" sz="1200" dirty="0">
                <a:solidFill>
                  <a:srgbClr val="0070C0"/>
                </a:solidFill>
              </a:rPr>
              <a:t>     basically  with the </a:t>
            </a:r>
            <a:r>
              <a:rPr lang="en-US" sz="1200" dirty="0">
                <a:solidFill>
                  <a:srgbClr val="FF0000"/>
                </a:solidFill>
              </a:rPr>
              <a:t>same latency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75388" y="3980443"/>
            <a:ext cx="4641784" cy="1487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Verdana" panose="020B060403050404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The </a:t>
            </a:r>
            <a:r>
              <a:rPr lang="en-US" altLang="en-US" sz="1200" dirty="0" smtClean="0">
                <a:solidFill>
                  <a:srgbClr val="0070C0"/>
                </a:solidFill>
              </a:rPr>
              <a:t>remote memory can be accessed via the processor</a:t>
            </a:r>
          </a:p>
          <a:p>
            <a:pPr>
              <a:spcAft>
                <a:spcPts val="400"/>
              </a:spcAft>
            </a:pPr>
            <a:r>
              <a:rPr lang="en-US" altLang="en-US" sz="1200" dirty="0">
                <a:solidFill>
                  <a:srgbClr val="0070C0"/>
                </a:solidFill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</a:rPr>
              <a:t>     owing the addressed part of the memory space.</a:t>
            </a:r>
          </a:p>
          <a:p>
            <a:pPr marL="171450" indent="-171450">
              <a:buFont typeface="Verdana" panose="020B0604030504040204" pitchFamily="34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en-US" sz="1200" dirty="0">
                <a:solidFill>
                  <a:srgbClr val="000000"/>
                </a:solidFill>
              </a:rPr>
              <a:t>Consequently, </a:t>
            </a:r>
            <a:r>
              <a:rPr lang="en-US" altLang="en-US" sz="1200" dirty="0" smtClean="0">
                <a:solidFill>
                  <a:srgbClr val="000000"/>
                </a:solidFill>
              </a:rPr>
              <a:t>in </a:t>
            </a:r>
            <a:r>
              <a:rPr lang="en-US" altLang="en-US" sz="1200" dirty="0" err="1" smtClean="0">
                <a:solidFill>
                  <a:srgbClr val="0070C0"/>
                </a:solidFill>
              </a:rPr>
              <a:t>NUMAs</a:t>
            </a:r>
            <a:r>
              <a:rPr lang="en-US" altLang="en-US" sz="1200" dirty="0" smtClean="0">
                <a:solidFill>
                  <a:srgbClr val="0070C0"/>
                </a:solidFill>
              </a:rPr>
              <a:t> processors have </a:t>
            </a:r>
            <a:r>
              <a:rPr lang="en-US" altLang="en-US" sz="1200" dirty="0" smtClean="0">
                <a:solidFill>
                  <a:srgbClr val="FF0000"/>
                </a:solidFill>
              </a:rPr>
              <a:t>two different</a:t>
            </a:r>
          </a:p>
          <a:p>
            <a:pPr>
              <a:spcAft>
                <a:spcPts val="400"/>
              </a:spcAft>
            </a:pPr>
            <a:r>
              <a:rPr lang="en-US" altLang="en-US" sz="1200" dirty="0">
                <a:solidFill>
                  <a:srgbClr val="FF0000"/>
                </a:solidFill>
              </a:rPr>
              <a:t> </a:t>
            </a:r>
            <a:r>
              <a:rPr lang="en-US" altLang="en-US" sz="1200" dirty="0" smtClean="0">
                <a:solidFill>
                  <a:srgbClr val="FF0000"/>
                </a:solidFill>
              </a:rPr>
              <a:t>     access latencies:</a:t>
            </a:r>
          </a:p>
          <a:p>
            <a:r>
              <a:rPr lang="en-US" altLang="en-US" sz="1200" dirty="0">
                <a:solidFill>
                  <a:srgbClr val="0033CC"/>
                </a:solidFill>
              </a:rPr>
              <a:t> </a:t>
            </a:r>
            <a:r>
              <a:rPr lang="en-US" altLang="en-US" sz="1200" dirty="0" smtClean="0">
                <a:solidFill>
                  <a:srgbClr val="0033CC"/>
                </a:solidFill>
              </a:rPr>
              <a:t>     </a:t>
            </a:r>
            <a:r>
              <a:rPr lang="en-US" altLang="en-US" sz="1200" dirty="0" smtClean="0">
                <a:solidFill>
                  <a:srgbClr val="000000"/>
                </a:solidFill>
              </a:rPr>
              <a:t>processors </a:t>
            </a:r>
            <a:r>
              <a:rPr lang="en-US" altLang="en-US" sz="1200" dirty="0">
                <a:solidFill>
                  <a:srgbClr val="000000"/>
                </a:solidFill>
              </a:rPr>
              <a:t>access their local </a:t>
            </a:r>
            <a:r>
              <a:rPr lang="en-US" altLang="en-US" sz="1200" dirty="0" smtClean="0">
                <a:solidFill>
                  <a:srgbClr val="000000"/>
                </a:solidFill>
              </a:rPr>
              <a:t>memory space </a:t>
            </a:r>
          </a:p>
          <a:p>
            <a:r>
              <a:rPr lang="en-US" altLang="en-US" sz="1200" dirty="0">
                <a:solidFill>
                  <a:srgbClr val="000000"/>
                </a:solidFill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</a:rPr>
              <a:t>     in </a:t>
            </a:r>
            <a:r>
              <a:rPr lang="en-US" altLang="en-US" sz="1200" dirty="0">
                <a:solidFill>
                  <a:srgbClr val="000000"/>
                </a:solidFill>
              </a:rPr>
              <a:t>significantly shorter </a:t>
            </a:r>
            <a:r>
              <a:rPr lang="en-US" altLang="en-US" sz="1200" dirty="0" smtClean="0">
                <a:solidFill>
                  <a:srgbClr val="000000"/>
                </a:solidFill>
              </a:rPr>
              <a:t>time than the memory space</a:t>
            </a:r>
          </a:p>
          <a:p>
            <a:r>
              <a:rPr lang="en-US" altLang="en-US" sz="1200" dirty="0">
                <a:solidFill>
                  <a:srgbClr val="000000"/>
                </a:solidFill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</a:rPr>
              <a:t>     </a:t>
            </a:r>
            <a:r>
              <a:rPr lang="en-US" altLang="en-US" sz="1200" dirty="0">
                <a:solidFill>
                  <a:srgbClr val="000000"/>
                </a:solidFill>
              </a:rPr>
              <a:t>remote to them</a:t>
            </a:r>
            <a:r>
              <a:rPr lang="en-US" altLang="en-US" sz="1200" dirty="0" smtClean="0">
                <a:solidFill>
                  <a:srgbClr val="000000"/>
                </a:solidFill>
              </a:rPr>
              <a:t>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8"/>
          <p:cNvSpPr txBox="1">
            <a:spLocks noChangeArrowheads="1"/>
          </p:cNvSpPr>
          <p:nvPr/>
        </p:nvSpPr>
        <p:spPr bwMode="auto">
          <a:xfrm>
            <a:off x="285750" y="665163"/>
            <a:ext cx="59551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Example of measured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read latencies of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</a:rPr>
              <a:t>uncached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 data [73]</a:t>
            </a:r>
          </a:p>
        </p:txBody>
      </p:sp>
      <p:sp>
        <p:nvSpPr>
          <p:cNvPr id="68611" name="Text Box 20"/>
          <p:cNvSpPr txBox="1">
            <a:spLocks noChangeArrowheads="1"/>
          </p:cNvSpPr>
          <p:nvPr/>
        </p:nvSpPr>
        <p:spPr bwMode="auto">
          <a:xfrm>
            <a:off x="304800" y="1000125"/>
            <a:ext cx="88201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Read latencies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depend on whether referenced data is kept in the own or remote main memory space.</a:t>
            </a:r>
          </a:p>
        </p:txBody>
      </p:sp>
      <p:pic>
        <p:nvPicPr>
          <p:cNvPr id="68612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b="13773"/>
          <a:stretch>
            <a:fillRect/>
          </a:stretch>
        </p:blipFill>
        <p:spPr bwMode="auto">
          <a:xfrm>
            <a:off x="2298700" y="1930400"/>
            <a:ext cx="5840413" cy="39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3" name="Line 22"/>
          <p:cNvSpPr>
            <a:spLocks noChangeShapeType="1"/>
          </p:cNvSpPr>
          <p:nvPr/>
        </p:nvSpPr>
        <p:spPr bwMode="auto">
          <a:xfrm flipH="1">
            <a:off x="2794000" y="3187700"/>
            <a:ext cx="127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4" name="Line 23"/>
          <p:cNvSpPr>
            <a:spLocks noChangeShapeType="1"/>
          </p:cNvSpPr>
          <p:nvPr/>
        </p:nvSpPr>
        <p:spPr bwMode="auto">
          <a:xfrm>
            <a:off x="3740150" y="3893526"/>
            <a:ext cx="0" cy="18288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5" name="Line 30"/>
          <p:cNvSpPr>
            <a:spLocks noChangeShapeType="1"/>
          </p:cNvSpPr>
          <p:nvPr/>
        </p:nvSpPr>
        <p:spPr bwMode="auto">
          <a:xfrm>
            <a:off x="2679700" y="4762500"/>
            <a:ext cx="0" cy="285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6" name="Line 31"/>
          <p:cNvSpPr>
            <a:spLocks noChangeShapeType="1"/>
          </p:cNvSpPr>
          <p:nvPr/>
        </p:nvSpPr>
        <p:spPr bwMode="auto">
          <a:xfrm>
            <a:off x="3120292" y="4102100"/>
            <a:ext cx="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7" name="Line 32"/>
          <p:cNvSpPr>
            <a:spLocks noChangeShapeType="1"/>
          </p:cNvSpPr>
          <p:nvPr/>
        </p:nvSpPr>
        <p:spPr bwMode="auto">
          <a:xfrm>
            <a:off x="3108568" y="4083050"/>
            <a:ext cx="64922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8" name="Text Box 36"/>
          <p:cNvSpPr txBox="1">
            <a:spLocks noChangeArrowheads="1"/>
          </p:cNvSpPr>
          <p:nvPr/>
        </p:nvSpPr>
        <p:spPr bwMode="auto">
          <a:xfrm>
            <a:off x="323850" y="1512888"/>
            <a:ext cx="811472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a) Read latency of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uncached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data when referenced data is kept in the own memory space</a:t>
            </a:r>
          </a:p>
        </p:txBody>
      </p:sp>
      <p:sp>
        <p:nvSpPr>
          <p:cNvPr id="68619" name="Text Box 37"/>
          <p:cNvSpPr txBox="1">
            <a:spLocks noChangeArrowheads="1"/>
          </p:cNvSpPr>
          <p:nvPr/>
        </p:nvSpPr>
        <p:spPr bwMode="auto">
          <a:xfrm>
            <a:off x="425450" y="3100388"/>
            <a:ext cx="1628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Read latency: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65.1 ns (190 cycles)</a:t>
            </a:r>
          </a:p>
        </p:txBody>
      </p:sp>
      <p:sp>
        <p:nvSpPr>
          <p:cNvPr id="68620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1.</a:t>
            </a:r>
            <a:r>
              <a:rPr lang="en-US" altLang="en-US" sz="1600" dirty="0"/>
              <a:t>5</a:t>
            </a:r>
            <a:r>
              <a:rPr lang="hu-HU" altLang="en-US" sz="1600" dirty="0"/>
              <a:t> </a:t>
            </a:r>
            <a:r>
              <a:rPr lang="en-US" altLang="en-US" sz="1600" dirty="0"/>
              <a:t>Server platforms classified according to their memory architecture </a:t>
            </a:r>
            <a:r>
              <a:rPr lang="en-US" altLang="en-US" sz="1600" dirty="0" smtClean="0"/>
              <a:t>(3)</a:t>
            </a:r>
            <a:endParaRPr lang="hu-HU" altLang="en-US" sz="16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246063" y="2987899"/>
            <a:ext cx="2052637" cy="65682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b="13773"/>
          <a:stretch>
            <a:fillRect/>
          </a:stretch>
        </p:blipFill>
        <p:spPr bwMode="auto">
          <a:xfrm>
            <a:off x="1066800" y="1206500"/>
            <a:ext cx="5840413" cy="39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Line 6"/>
          <p:cNvSpPr>
            <a:spLocks noChangeShapeType="1"/>
          </p:cNvSpPr>
          <p:nvPr/>
        </p:nvSpPr>
        <p:spPr bwMode="auto">
          <a:xfrm flipH="1">
            <a:off x="1540553" y="2446464"/>
            <a:ext cx="127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6" name="Line 7"/>
          <p:cNvSpPr>
            <a:spLocks noChangeShapeType="1"/>
          </p:cNvSpPr>
          <p:nvPr/>
        </p:nvSpPr>
        <p:spPr bwMode="auto">
          <a:xfrm>
            <a:off x="2512282" y="3177016"/>
            <a:ext cx="0" cy="210312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7" name="Line 8"/>
          <p:cNvSpPr>
            <a:spLocks noChangeShapeType="1"/>
          </p:cNvSpPr>
          <p:nvPr/>
        </p:nvSpPr>
        <p:spPr bwMode="auto">
          <a:xfrm>
            <a:off x="2520950" y="3378200"/>
            <a:ext cx="6921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8" name="Line 10"/>
          <p:cNvSpPr>
            <a:spLocks noChangeShapeType="1"/>
          </p:cNvSpPr>
          <p:nvPr/>
        </p:nvSpPr>
        <p:spPr bwMode="auto">
          <a:xfrm flipH="1">
            <a:off x="4838700" y="3367214"/>
            <a:ext cx="6858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9" name="Line 11"/>
          <p:cNvSpPr>
            <a:spLocks noChangeShapeType="1"/>
          </p:cNvSpPr>
          <p:nvPr/>
        </p:nvSpPr>
        <p:spPr bwMode="auto">
          <a:xfrm>
            <a:off x="4830032" y="3384550"/>
            <a:ext cx="0" cy="184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0" name="Line 12"/>
          <p:cNvSpPr>
            <a:spLocks noChangeShapeType="1"/>
          </p:cNvSpPr>
          <p:nvPr/>
        </p:nvSpPr>
        <p:spPr bwMode="auto">
          <a:xfrm>
            <a:off x="3727450" y="3790950"/>
            <a:ext cx="5842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1" name="Line 13"/>
          <p:cNvSpPr>
            <a:spLocks noChangeShapeType="1"/>
          </p:cNvSpPr>
          <p:nvPr/>
        </p:nvSpPr>
        <p:spPr bwMode="auto">
          <a:xfrm>
            <a:off x="3193748" y="3378200"/>
            <a:ext cx="0" cy="196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2" name="Line 16"/>
          <p:cNvSpPr>
            <a:spLocks noChangeShapeType="1"/>
          </p:cNvSpPr>
          <p:nvPr/>
        </p:nvSpPr>
        <p:spPr bwMode="auto">
          <a:xfrm>
            <a:off x="1879298" y="3378200"/>
            <a:ext cx="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3" name="Line 17"/>
          <p:cNvSpPr>
            <a:spLocks noChangeShapeType="1"/>
          </p:cNvSpPr>
          <p:nvPr/>
        </p:nvSpPr>
        <p:spPr bwMode="auto">
          <a:xfrm>
            <a:off x="1870630" y="3380216"/>
            <a:ext cx="6286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4" name="Line 18"/>
          <p:cNvSpPr>
            <a:spLocks noChangeShapeType="1"/>
          </p:cNvSpPr>
          <p:nvPr/>
        </p:nvSpPr>
        <p:spPr bwMode="auto">
          <a:xfrm>
            <a:off x="5718302" y="4027186"/>
            <a:ext cx="0" cy="285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5" name="Line 19"/>
          <p:cNvSpPr>
            <a:spLocks noChangeShapeType="1"/>
          </p:cNvSpPr>
          <p:nvPr/>
        </p:nvSpPr>
        <p:spPr bwMode="auto">
          <a:xfrm flipV="1">
            <a:off x="5507038" y="3358118"/>
            <a:ext cx="6477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6" name="Line 20"/>
          <p:cNvSpPr>
            <a:spLocks noChangeShapeType="1"/>
          </p:cNvSpPr>
          <p:nvPr/>
        </p:nvSpPr>
        <p:spPr bwMode="auto">
          <a:xfrm>
            <a:off x="6139418" y="3373438"/>
            <a:ext cx="0" cy="196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7" name="Text Box 21"/>
          <p:cNvSpPr txBox="1">
            <a:spLocks noChangeArrowheads="1"/>
          </p:cNvSpPr>
          <p:nvPr/>
        </p:nvSpPr>
        <p:spPr bwMode="auto">
          <a:xfrm>
            <a:off x="285750" y="674688"/>
            <a:ext cx="884889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b) Read latency of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uncached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data when referenced data is kept in the remote memory space [73]</a:t>
            </a:r>
          </a:p>
        </p:txBody>
      </p:sp>
      <p:sp>
        <p:nvSpPr>
          <p:cNvPr id="69648" name="Text Box 22"/>
          <p:cNvSpPr txBox="1">
            <a:spLocks noChangeArrowheads="1"/>
          </p:cNvSpPr>
          <p:nvPr/>
        </p:nvSpPr>
        <p:spPr bwMode="auto">
          <a:xfrm>
            <a:off x="7183438" y="3127375"/>
            <a:ext cx="1698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Read latency: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106 ns (~310 cycles)</a:t>
            </a:r>
          </a:p>
        </p:txBody>
      </p:sp>
      <p:sp>
        <p:nvSpPr>
          <p:cNvPr id="69649" name="Text Box 23"/>
          <p:cNvSpPr txBox="1">
            <a:spLocks noChangeArrowheads="1"/>
          </p:cNvSpPr>
          <p:nvPr/>
        </p:nvSpPr>
        <p:spPr bwMode="auto">
          <a:xfrm>
            <a:off x="323850" y="5335588"/>
            <a:ext cx="810055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Read latency is increased now by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inter-processor access penalty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of 41 ns in this case.</a:t>
            </a:r>
          </a:p>
        </p:txBody>
      </p:sp>
      <p:sp>
        <p:nvSpPr>
          <p:cNvPr id="69650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1.</a:t>
            </a:r>
            <a:r>
              <a:rPr lang="en-US" altLang="en-US" sz="1600" dirty="0"/>
              <a:t>5</a:t>
            </a:r>
            <a:r>
              <a:rPr lang="hu-HU" altLang="en-US" sz="1600" dirty="0"/>
              <a:t> </a:t>
            </a:r>
            <a:r>
              <a:rPr lang="en-US" altLang="en-US" sz="1600" dirty="0"/>
              <a:t>Server platforms classified according to their memory architecture </a:t>
            </a:r>
            <a:r>
              <a:rPr lang="en-US" altLang="en-US" sz="1600" dirty="0" smtClean="0"/>
              <a:t>(4)</a:t>
            </a:r>
            <a:endParaRPr lang="hu-HU" altLang="en-US" sz="1600" dirty="0" smtClean="0"/>
          </a:p>
        </p:txBody>
      </p:sp>
      <p:sp>
        <p:nvSpPr>
          <p:cNvPr id="19" name="Oval 18"/>
          <p:cNvSpPr/>
          <p:nvPr/>
        </p:nvSpPr>
        <p:spPr bwMode="auto">
          <a:xfrm>
            <a:off x="7047271" y="3039415"/>
            <a:ext cx="2052637" cy="65682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4"/>
            <a:ext cx="8532813" cy="667421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1.6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and use of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QPI buses in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NUMA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type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6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1.6 Number and use of </a:t>
            </a:r>
            <a:r>
              <a:rPr lang="en-US" dirty="0" smtClean="0"/>
              <a:t>QPI </a:t>
            </a:r>
            <a:r>
              <a:rPr lang="en-US" dirty="0"/>
              <a:t>buses in </a:t>
            </a:r>
            <a:r>
              <a:rPr lang="en-US" dirty="0" err="1"/>
              <a:t>NUMA</a:t>
            </a:r>
            <a:r>
              <a:rPr lang="en-US" dirty="0"/>
              <a:t> type server </a:t>
            </a:r>
            <a:r>
              <a:rPr lang="en-US" dirty="0" smtClean="0"/>
              <a:t>processors (1)</a:t>
            </a:r>
            <a:endParaRPr lang="en-US" dirty="0"/>
          </a:p>
        </p:txBody>
      </p:sp>
      <p:grpSp>
        <p:nvGrpSpPr>
          <p:cNvPr id="405" name="Group 404"/>
          <p:cNvGrpSpPr/>
          <p:nvPr/>
        </p:nvGrpSpPr>
        <p:grpSpPr>
          <a:xfrm>
            <a:off x="140013" y="2529758"/>
            <a:ext cx="4265679" cy="3613461"/>
            <a:chOff x="178113" y="1666875"/>
            <a:chExt cx="4265679" cy="3613461"/>
          </a:xfrm>
        </p:grpSpPr>
        <p:sp>
          <p:nvSpPr>
            <p:cNvPr id="5" name="Téglalap 3"/>
            <p:cNvSpPr>
              <a:spLocks noChangeArrowheads="1"/>
            </p:cNvSpPr>
            <p:nvPr/>
          </p:nvSpPr>
          <p:spPr bwMode="auto">
            <a:xfrm>
              <a:off x="1434781" y="2049907"/>
              <a:ext cx="742539" cy="51496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" name="Egyenes összekötő 108"/>
            <p:cNvCxnSpPr>
              <a:endCxn id="5" idx="3"/>
            </p:cNvCxnSpPr>
            <p:nvPr/>
          </p:nvCxnSpPr>
          <p:spPr>
            <a:xfrm rot="10800000">
              <a:off x="2177319" y="2308099"/>
              <a:ext cx="2971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12"/>
            <p:cNvCxnSpPr/>
            <p:nvPr/>
          </p:nvCxnSpPr>
          <p:spPr>
            <a:xfrm rot="10800000">
              <a:off x="2177319" y="3345122"/>
              <a:ext cx="2971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13"/>
            <p:cNvCxnSpPr/>
            <p:nvPr/>
          </p:nvCxnSpPr>
          <p:spPr>
            <a:xfrm rot="10800000">
              <a:off x="2177319" y="2553523"/>
              <a:ext cx="297180" cy="5561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15"/>
            <p:cNvCxnSpPr/>
            <p:nvPr/>
          </p:nvCxnSpPr>
          <p:spPr>
            <a:xfrm rot="10800000" flipV="1">
              <a:off x="2177319" y="2564872"/>
              <a:ext cx="290630" cy="5447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18"/>
            <p:cNvCxnSpPr>
              <a:cxnSpLocks noChangeShapeType="1"/>
              <a:endCxn id="5" idx="2"/>
            </p:cNvCxnSpPr>
            <p:nvPr/>
          </p:nvCxnSpPr>
          <p:spPr bwMode="auto">
            <a:xfrm flipV="1">
              <a:off x="1806459" y="2564872"/>
              <a:ext cx="0" cy="52205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Egyenes összekötő 119"/>
            <p:cNvCxnSpPr>
              <a:cxnSpLocks noChangeShapeType="1"/>
            </p:cNvCxnSpPr>
            <p:nvPr/>
          </p:nvCxnSpPr>
          <p:spPr bwMode="auto">
            <a:xfrm flipV="1">
              <a:off x="2846178" y="2564872"/>
              <a:ext cx="0" cy="52205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Egyenes összekötő 121"/>
            <p:cNvCxnSpPr/>
            <p:nvPr/>
          </p:nvCxnSpPr>
          <p:spPr>
            <a:xfrm rot="5400000" flipH="1" flipV="1">
              <a:off x="2313117" y="3808212"/>
              <a:ext cx="4341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70"/>
            <p:cNvSpPr txBox="1">
              <a:spLocks noChangeArrowheads="1"/>
            </p:cNvSpPr>
            <p:nvPr/>
          </p:nvSpPr>
          <p:spPr bwMode="auto">
            <a:xfrm>
              <a:off x="2109535" y="2088210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5" name="Szövegdoboz 70"/>
            <p:cNvSpPr txBox="1">
              <a:spLocks noChangeArrowheads="1"/>
            </p:cNvSpPr>
            <p:nvPr/>
          </p:nvSpPr>
          <p:spPr bwMode="auto">
            <a:xfrm>
              <a:off x="2129878" y="3367819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6" name="Szövegdoboz 70"/>
            <p:cNvSpPr txBox="1">
              <a:spLocks noChangeArrowheads="1"/>
            </p:cNvSpPr>
            <p:nvPr/>
          </p:nvSpPr>
          <p:spPr bwMode="auto">
            <a:xfrm>
              <a:off x="2815146" y="2712410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7" name="Szövegdoboz 70"/>
            <p:cNvSpPr txBox="1">
              <a:spLocks noChangeArrowheads="1"/>
            </p:cNvSpPr>
            <p:nvPr/>
          </p:nvSpPr>
          <p:spPr bwMode="auto">
            <a:xfrm>
              <a:off x="1475988" y="2709573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8" name="Szövegdoboz 70"/>
            <p:cNvSpPr txBox="1">
              <a:spLocks noChangeArrowheads="1"/>
            </p:cNvSpPr>
            <p:nvPr/>
          </p:nvSpPr>
          <p:spPr bwMode="auto">
            <a:xfrm>
              <a:off x="1951846" y="2713829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9" name="Szövegdoboz 70"/>
            <p:cNvSpPr txBox="1">
              <a:spLocks noChangeArrowheads="1"/>
            </p:cNvSpPr>
            <p:nvPr/>
          </p:nvSpPr>
          <p:spPr bwMode="auto">
            <a:xfrm>
              <a:off x="2337442" y="2713829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20" name="Szövegdoboz 70"/>
            <p:cNvSpPr txBox="1">
              <a:spLocks noChangeArrowheads="1"/>
            </p:cNvSpPr>
            <p:nvPr/>
          </p:nvSpPr>
          <p:spPr bwMode="auto">
            <a:xfrm>
              <a:off x="2503194" y="3720866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21" name="Szövegdoboz 70"/>
            <p:cNvSpPr txBox="1">
              <a:spLocks noChangeArrowheads="1"/>
            </p:cNvSpPr>
            <p:nvPr/>
          </p:nvSpPr>
          <p:spPr bwMode="auto">
            <a:xfrm>
              <a:off x="1751271" y="3688015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cxnSp>
          <p:nvCxnSpPr>
            <p:cNvPr id="22" name="Egyenes összekötő 130"/>
            <p:cNvCxnSpPr/>
            <p:nvPr/>
          </p:nvCxnSpPr>
          <p:spPr>
            <a:xfrm rot="10800000" flipH="1" flipV="1">
              <a:off x="1242392" y="3448682"/>
              <a:ext cx="18092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131"/>
            <p:cNvCxnSpPr/>
            <p:nvPr/>
          </p:nvCxnSpPr>
          <p:spPr>
            <a:xfrm rot="10800000" flipH="1" flipV="1">
              <a:off x="1242392" y="2991881"/>
              <a:ext cx="135900" cy="567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145"/>
            <p:cNvCxnSpPr/>
            <p:nvPr/>
          </p:nvCxnSpPr>
          <p:spPr>
            <a:xfrm rot="10800000" flipH="1">
              <a:off x="823230" y="2919531"/>
              <a:ext cx="228411" cy="709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églalap 146"/>
            <p:cNvSpPr/>
            <p:nvPr/>
          </p:nvSpPr>
          <p:spPr>
            <a:xfrm flipH="1">
              <a:off x="850246" y="2754969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" name="Téglalap 147"/>
            <p:cNvSpPr/>
            <p:nvPr/>
          </p:nvSpPr>
          <p:spPr>
            <a:xfrm flipH="1">
              <a:off x="805219" y="2754969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7" name="Egyenes összekötő 150"/>
            <p:cNvCxnSpPr/>
            <p:nvPr/>
          </p:nvCxnSpPr>
          <p:spPr>
            <a:xfrm rot="10800000" flipH="1">
              <a:off x="823230" y="3071325"/>
              <a:ext cx="228411" cy="85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églalap 151"/>
            <p:cNvSpPr/>
            <p:nvPr/>
          </p:nvSpPr>
          <p:spPr>
            <a:xfrm flipH="1">
              <a:off x="850246" y="2976277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" name="Téglalap 152"/>
            <p:cNvSpPr/>
            <p:nvPr/>
          </p:nvSpPr>
          <p:spPr>
            <a:xfrm flipH="1">
              <a:off x="805219" y="2976277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0" name="Téglalap 155"/>
            <p:cNvSpPr/>
            <p:nvPr/>
          </p:nvSpPr>
          <p:spPr>
            <a:xfrm flipH="1">
              <a:off x="977960" y="2862786"/>
              <a:ext cx="334020" cy="258192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1" name="Egyenes összekötő 156"/>
            <p:cNvCxnSpPr/>
            <p:nvPr/>
          </p:nvCxnSpPr>
          <p:spPr>
            <a:xfrm rot="10800000" flipH="1">
              <a:off x="823230" y="3380588"/>
              <a:ext cx="221042" cy="425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églalap 157"/>
            <p:cNvSpPr/>
            <p:nvPr/>
          </p:nvSpPr>
          <p:spPr>
            <a:xfrm flipH="1">
              <a:off x="850246" y="3289795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" name="Téglalap 158"/>
            <p:cNvSpPr/>
            <p:nvPr/>
          </p:nvSpPr>
          <p:spPr>
            <a:xfrm flipH="1">
              <a:off x="805219" y="3289795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4" name="Egyenes összekötő 161"/>
            <p:cNvCxnSpPr/>
            <p:nvPr/>
          </p:nvCxnSpPr>
          <p:spPr>
            <a:xfrm rot="10800000" flipH="1">
              <a:off x="823230" y="3539475"/>
              <a:ext cx="228411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églalap 162"/>
            <p:cNvSpPr/>
            <p:nvPr/>
          </p:nvSpPr>
          <p:spPr>
            <a:xfrm flipH="1">
              <a:off x="850246" y="3513939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" name="Téglalap 163"/>
            <p:cNvSpPr/>
            <p:nvPr/>
          </p:nvSpPr>
          <p:spPr>
            <a:xfrm flipH="1">
              <a:off x="805219" y="3513939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" name="Téglalap 166"/>
            <p:cNvSpPr/>
            <p:nvPr/>
          </p:nvSpPr>
          <p:spPr>
            <a:xfrm flipH="1">
              <a:off x="977960" y="3321005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8" name="Egyenes összekötő 130"/>
            <p:cNvCxnSpPr/>
            <p:nvPr/>
          </p:nvCxnSpPr>
          <p:spPr>
            <a:xfrm rot="10800000" flipH="1" flipV="1">
              <a:off x="1256309" y="2349240"/>
              <a:ext cx="18092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131"/>
            <p:cNvCxnSpPr/>
            <p:nvPr/>
          </p:nvCxnSpPr>
          <p:spPr>
            <a:xfrm rot="10800000" flipH="1" flipV="1">
              <a:off x="1256309" y="1903788"/>
              <a:ext cx="121982" cy="425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145"/>
            <p:cNvCxnSpPr/>
            <p:nvPr/>
          </p:nvCxnSpPr>
          <p:spPr>
            <a:xfrm rot="10800000" flipH="1">
              <a:off x="823230" y="1831437"/>
              <a:ext cx="242328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églalap 146"/>
            <p:cNvSpPr/>
            <p:nvPr/>
          </p:nvSpPr>
          <p:spPr>
            <a:xfrm flipH="1">
              <a:off x="864163" y="1666875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" name="Téglalap 147"/>
            <p:cNvSpPr/>
            <p:nvPr/>
          </p:nvSpPr>
          <p:spPr>
            <a:xfrm flipH="1">
              <a:off x="819136" y="1666875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3" name="Egyenes összekötő 150"/>
            <p:cNvCxnSpPr/>
            <p:nvPr/>
          </p:nvCxnSpPr>
          <p:spPr>
            <a:xfrm rot="10800000" flipH="1">
              <a:off x="823230" y="1983231"/>
              <a:ext cx="242328" cy="425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églalap 151"/>
            <p:cNvSpPr/>
            <p:nvPr/>
          </p:nvSpPr>
          <p:spPr>
            <a:xfrm flipH="1">
              <a:off x="864163" y="1888182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5" name="Téglalap 152"/>
            <p:cNvSpPr/>
            <p:nvPr/>
          </p:nvSpPr>
          <p:spPr>
            <a:xfrm flipH="1">
              <a:off x="819136" y="1888182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6" name="Téglalap 155"/>
            <p:cNvSpPr/>
            <p:nvPr/>
          </p:nvSpPr>
          <p:spPr>
            <a:xfrm flipH="1">
              <a:off x="991877" y="1774691"/>
              <a:ext cx="334020" cy="258192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7" name="Egyenes összekötő 156"/>
            <p:cNvCxnSpPr/>
            <p:nvPr/>
          </p:nvCxnSpPr>
          <p:spPr>
            <a:xfrm rot="10800000" flipH="1">
              <a:off x="823230" y="2285400"/>
              <a:ext cx="234960" cy="85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églalap 157"/>
            <p:cNvSpPr/>
            <p:nvPr/>
          </p:nvSpPr>
          <p:spPr>
            <a:xfrm flipH="1">
              <a:off x="864163" y="2190352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9" name="Téglalap 158"/>
            <p:cNvSpPr/>
            <p:nvPr/>
          </p:nvSpPr>
          <p:spPr>
            <a:xfrm flipH="1">
              <a:off x="819136" y="2190352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50" name="Egyenes összekötő 161"/>
            <p:cNvCxnSpPr/>
            <p:nvPr/>
          </p:nvCxnSpPr>
          <p:spPr>
            <a:xfrm rot="10800000" flipH="1">
              <a:off x="823230" y="2440032"/>
              <a:ext cx="242328" cy="709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églalap 162"/>
            <p:cNvSpPr/>
            <p:nvPr/>
          </p:nvSpPr>
          <p:spPr>
            <a:xfrm flipH="1">
              <a:off x="864163" y="2414497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2" name="Téglalap 163"/>
            <p:cNvSpPr/>
            <p:nvPr/>
          </p:nvSpPr>
          <p:spPr>
            <a:xfrm flipH="1">
              <a:off x="819136" y="2414497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3" name="Téglalap 166"/>
            <p:cNvSpPr/>
            <p:nvPr/>
          </p:nvSpPr>
          <p:spPr>
            <a:xfrm flipH="1">
              <a:off x="991877" y="2221562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4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3138823" y="2364844"/>
              <a:ext cx="18092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3201861" y="1906625"/>
              <a:ext cx="117889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3502315" y="1834274"/>
              <a:ext cx="235779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" name="Téglalap 173"/>
            <p:cNvSpPr>
              <a:spLocks noChangeArrowheads="1"/>
            </p:cNvSpPr>
            <p:nvPr/>
          </p:nvSpPr>
          <p:spPr bwMode="auto">
            <a:xfrm>
              <a:off x="3680786" y="1669712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8" name="Téglalap 174"/>
            <p:cNvSpPr>
              <a:spLocks noChangeArrowheads="1"/>
            </p:cNvSpPr>
            <p:nvPr/>
          </p:nvSpPr>
          <p:spPr bwMode="auto">
            <a:xfrm>
              <a:off x="3724995" y="1669712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59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3502315" y="1986069"/>
              <a:ext cx="235779" cy="141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Téglalap 178"/>
            <p:cNvSpPr>
              <a:spLocks noChangeArrowheads="1"/>
            </p:cNvSpPr>
            <p:nvPr/>
          </p:nvSpPr>
          <p:spPr bwMode="auto">
            <a:xfrm>
              <a:off x="3680786" y="1891020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1" name="Téglalap 179"/>
            <p:cNvSpPr>
              <a:spLocks noChangeArrowheads="1"/>
            </p:cNvSpPr>
            <p:nvPr/>
          </p:nvSpPr>
          <p:spPr bwMode="auto">
            <a:xfrm>
              <a:off x="3724995" y="1891020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2" name="Téglalap 182"/>
            <p:cNvSpPr>
              <a:spLocks noChangeArrowheads="1"/>
            </p:cNvSpPr>
            <p:nvPr/>
          </p:nvSpPr>
          <p:spPr bwMode="auto">
            <a:xfrm>
              <a:off x="3242794" y="1778948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63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3510502" y="2299587"/>
              <a:ext cx="227592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" name="Téglalap 184"/>
            <p:cNvSpPr>
              <a:spLocks noChangeArrowheads="1"/>
            </p:cNvSpPr>
            <p:nvPr/>
          </p:nvSpPr>
          <p:spPr bwMode="auto">
            <a:xfrm>
              <a:off x="3680786" y="2204539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5" name="Téglalap 185"/>
            <p:cNvSpPr>
              <a:spLocks noChangeArrowheads="1"/>
            </p:cNvSpPr>
            <p:nvPr/>
          </p:nvSpPr>
          <p:spPr bwMode="auto">
            <a:xfrm>
              <a:off x="3724995" y="2204539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66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3502315" y="2454219"/>
              <a:ext cx="235779" cy="425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" name="Téglalap 189"/>
            <p:cNvSpPr>
              <a:spLocks noChangeArrowheads="1"/>
            </p:cNvSpPr>
            <p:nvPr/>
          </p:nvSpPr>
          <p:spPr bwMode="auto">
            <a:xfrm>
              <a:off x="3680786" y="2428683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8" name="Téglalap 190"/>
            <p:cNvSpPr>
              <a:spLocks noChangeArrowheads="1"/>
            </p:cNvSpPr>
            <p:nvPr/>
          </p:nvSpPr>
          <p:spPr bwMode="auto">
            <a:xfrm>
              <a:off x="3724995" y="2428683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9" name="Téglalap 193"/>
            <p:cNvSpPr>
              <a:spLocks noChangeArrowheads="1"/>
            </p:cNvSpPr>
            <p:nvPr/>
          </p:nvSpPr>
          <p:spPr bwMode="auto">
            <a:xfrm>
              <a:off x="3242794" y="2235749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0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3126575" y="3499753"/>
              <a:ext cx="18092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3201861" y="3007487"/>
              <a:ext cx="117889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3502315" y="2935136"/>
              <a:ext cx="235779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Téglalap 173"/>
            <p:cNvSpPr>
              <a:spLocks noChangeArrowheads="1"/>
            </p:cNvSpPr>
            <p:nvPr/>
          </p:nvSpPr>
          <p:spPr bwMode="auto">
            <a:xfrm>
              <a:off x="3680786" y="2770574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Téglalap 174"/>
            <p:cNvSpPr>
              <a:spLocks noChangeArrowheads="1"/>
            </p:cNvSpPr>
            <p:nvPr/>
          </p:nvSpPr>
          <p:spPr bwMode="auto">
            <a:xfrm>
              <a:off x="3724995" y="2770574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5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3502315" y="3086930"/>
              <a:ext cx="235779" cy="709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Téglalap 178"/>
            <p:cNvSpPr>
              <a:spLocks noChangeArrowheads="1"/>
            </p:cNvSpPr>
            <p:nvPr/>
          </p:nvSpPr>
          <p:spPr bwMode="auto">
            <a:xfrm>
              <a:off x="3680786" y="2991881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7" name="Téglalap 179"/>
            <p:cNvSpPr>
              <a:spLocks noChangeArrowheads="1"/>
            </p:cNvSpPr>
            <p:nvPr/>
          </p:nvSpPr>
          <p:spPr bwMode="auto">
            <a:xfrm>
              <a:off x="3724995" y="2991881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8" name="Téglalap 182"/>
            <p:cNvSpPr>
              <a:spLocks noChangeArrowheads="1"/>
            </p:cNvSpPr>
            <p:nvPr/>
          </p:nvSpPr>
          <p:spPr bwMode="auto">
            <a:xfrm>
              <a:off x="3242794" y="2879809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9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3510502" y="3434496"/>
              <a:ext cx="227592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Téglalap 184"/>
            <p:cNvSpPr>
              <a:spLocks noChangeArrowheads="1"/>
            </p:cNvSpPr>
            <p:nvPr/>
          </p:nvSpPr>
          <p:spPr bwMode="auto">
            <a:xfrm>
              <a:off x="3680786" y="3339448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1" name="Téglalap 185"/>
            <p:cNvSpPr>
              <a:spLocks noChangeArrowheads="1"/>
            </p:cNvSpPr>
            <p:nvPr/>
          </p:nvSpPr>
          <p:spPr bwMode="auto">
            <a:xfrm>
              <a:off x="3724995" y="3339448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2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3502315" y="3587709"/>
              <a:ext cx="235779" cy="141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Téglalap 189"/>
            <p:cNvSpPr>
              <a:spLocks noChangeArrowheads="1"/>
            </p:cNvSpPr>
            <p:nvPr/>
          </p:nvSpPr>
          <p:spPr bwMode="auto">
            <a:xfrm>
              <a:off x="3680786" y="3563592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4" name="Téglalap 190"/>
            <p:cNvSpPr>
              <a:spLocks noChangeArrowheads="1"/>
            </p:cNvSpPr>
            <p:nvPr/>
          </p:nvSpPr>
          <p:spPr bwMode="auto">
            <a:xfrm>
              <a:off x="3724995" y="3563592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5" name="Téglalap 193"/>
            <p:cNvSpPr>
              <a:spLocks noChangeArrowheads="1"/>
            </p:cNvSpPr>
            <p:nvPr/>
          </p:nvSpPr>
          <p:spPr bwMode="auto">
            <a:xfrm>
              <a:off x="3242794" y="3370658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86" name="Line 85"/>
            <p:cNvSpPr>
              <a:spLocks noChangeShapeType="1"/>
            </p:cNvSpPr>
            <p:nvPr/>
          </p:nvSpPr>
          <p:spPr bwMode="auto">
            <a:xfrm>
              <a:off x="2097908" y="3554737"/>
              <a:ext cx="0" cy="465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87" name="Téglalap 60"/>
            <p:cNvSpPr/>
            <p:nvPr/>
          </p:nvSpPr>
          <p:spPr>
            <a:xfrm>
              <a:off x="1934173" y="4765371"/>
              <a:ext cx="742539" cy="5149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000" dirty="0" err="1" smtClean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88" name="Line 87"/>
            <p:cNvSpPr>
              <a:spLocks noChangeShapeType="1"/>
            </p:cNvSpPr>
            <p:nvPr/>
          </p:nvSpPr>
          <p:spPr bwMode="auto">
            <a:xfrm>
              <a:off x="2313220" y="4526777"/>
              <a:ext cx="0" cy="3538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cxnSp>
          <p:nvCxnSpPr>
            <p:cNvPr id="90" name="Egyenes összekötő 130"/>
            <p:cNvCxnSpPr/>
            <p:nvPr/>
          </p:nvCxnSpPr>
          <p:spPr>
            <a:xfrm rot="10800000" flipH="1" flipV="1">
              <a:off x="615286" y="2645734"/>
              <a:ext cx="763006" cy="1134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Egyenes összekötő 131"/>
            <p:cNvCxnSpPr/>
            <p:nvPr/>
          </p:nvCxnSpPr>
          <p:spPr>
            <a:xfrm rot="10800000" flipH="1" flipV="1">
              <a:off x="615286" y="2143537"/>
              <a:ext cx="816220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Egyenes összekötő 145"/>
            <p:cNvCxnSpPr/>
            <p:nvPr/>
          </p:nvCxnSpPr>
          <p:spPr>
            <a:xfrm rot="10800000" flipH="1">
              <a:off x="182207" y="2071187"/>
              <a:ext cx="242328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églalap 146"/>
            <p:cNvSpPr/>
            <p:nvPr/>
          </p:nvSpPr>
          <p:spPr>
            <a:xfrm flipH="1">
              <a:off x="223140" y="1906625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4" name="Téglalap 147"/>
            <p:cNvSpPr/>
            <p:nvPr/>
          </p:nvSpPr>
          <p:spPr>
            <a:xfrm flipH="1">
              <a:off x="178113" y="1906625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95" name="Egyenes összekötő 150"/>
            <p:cNvCxnSpPr/>
            <p:nvPr/>
          </p:nvCxnSpPr>
          <p:spPr>
            <a:xfrm rot="10800000" flipH="1">
              <a:off x="182207" y="2222980"/>
              <a:ext cx="242328" cy="425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églalap 151"/>
            <p:cNvSpPr/>
            <p:nvPr/>
          </p:nvSpPr>
          <p:spPr>
            <a:xfrm flipH="1">
              <a:off x="223140" y="2127932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7" name="Téglalap 152"/>
            <p:cNvSpPr/>
            <p:nvPr/>
          </p:nvSpPr>
          <p:spPr>
            <a:xfrm flipH="1">
              <a:off x="178113" y="2127932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8" name="Téglalap 155"/>
            <p:cNvSpPr/>
            <p:nvPr/>
          </p:nvSpPr>
          <p:spPr>
            <a:xfrm flipH="1">
              <a:off x="350854" y="2014441"/>
              <a:ext cx="334020" cy="258192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99" name="Egyenes összekötő 156"/>
            <p:cNvCxnSpPr/>
            <p:nvPr/>
          </p:nvCxnSpPr>
          <p:spPr>
            <a:xfrm rot="10800000" flipH="1">
              <a:off x="182207" y="2593245"/>
              <a:ext cx="234960" cy="85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églalap 157"/>
            <p:cNvSpPr/>
            <p:nvPr/>
          </p:nvSpPr>
          <p:spPr>
            <a:xfrm flipH="1">
              <a:off x="223140" y="2498196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1" name="Téglalap 158"/>
            <p:cNvSpPr/>
            <p:nvPr/>
          </p:nvSpPr>
          <p:spPr>
            <a:xfrm flipH="1">
              <a:off x="178113" y="2498196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02" name="Egyenes összekötő 161"/>
            <p:cNvCxnSpPr/>
            <p:nvPr/>
          </p:nvCxnSpPr>
          <p:spPr>
            <a:xfrm rot="10800000" flipH="1">
              <a:off x="182207" y="2747876"/>
              <a:ext cx="242328" cy="709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églalap 162"/>
            <p:cNvSpPr/>
            <p:nvPr/>
          </p:nvSpPr>
          <p:spPr>
            <a:xfrm flipH="1">
              <a:off x="223140" y="2722340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4" name="Téglalap 163"/>
            <p:cNvSpPr/>
            <p:nvPr/>
          </p:nvSpPr>
          <p:spPr>
            <a:xfrm flipH="1">
              <a:off x="178113" y="2722340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5" name="Téglalap 166"/>
            <p:cNvSpPr/>
            <p:nvPr/>
          </p:nvSpPr>
          <p:spPr>
            <a:xfrm flipH="1">
              <a:off x="350854" y="2529406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06" name="Egyenes összekötő 130"/>
            <p:cNvCxnSpPr/>
            <p:nvPr/>
          </p:nvCxnSpPr>
          <p:spPr>
            <a:xfrm rot="10800000" flipH="1" flipV="1">
              <a:off x="616105" y="3757945"/>
              <a:ext cx="762187" cy="141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Egyenes összekötő 131"/>
            <p:cNvCxnSpPr/>
            <p:nvPr/>
          </p:nvCxnSpPr>
          <p:spPr>
            <a:xfrm rot="10800000" flipH="1" flipV="1">
              <a:off x="616105" y="3245818"/>
              <a:ext cx="821132" cy="14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Egyenes összekötő 145"/>
            <p:cNvCxnSpPr/>
            <p:nvPr/>
          </p:nvCxnSpPr>
          <p:spPr>
            <a:xfrm rot="10800000" flipH="1">
              <a:off x="183025" y="3173467"/>
              <a:ext cx="242328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églalap 146"/>
            <p:cNvSpPr/>
            <p:nvPr/>
          </p:nvSpPr>
          <p:spPr>
            <a:xfrm flipH="1">
              <a:off x="223959" y="3008905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0" name="Téglalap 147"/>
            <p:cNvSpPr/>
            <p:nvPr/>
          </p:nvSpPr>
          <p:spPr>
            <a:xfrm flipH="1">
              <a:off x="178932" y="3008905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11" name="Egyenes összekötő 150"/>
            <p:cNvCxnSpPr/>
            <p:nvPr/>
          </p:nvCxnSpPr>
          <p:spPr>
            <a:xfrm rot="10800000" flipH="1">
              <a:off x="183025" y="3325261"/>
              <a:ext cx="242328" cy="425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églalap 151"/>
            <p:cNvSpPr/>
            <p:nvPr/>
          </p:nvSpPr>
          <p:spPr>
            <a:xfrm flipH="1">
              <a:off x="223959" y="3230212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3" name="Téglalap 152"/>
            <p:cNvSpPr/>
            <p:nvPr/>
          </p:nvSpPr>
          <p:spPr>
            <a:xfrm flipH="1">
              <a:off x="178932" y="3230212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4" name="Téglalap 155"/>
            <p:cNvSpPr/>
            <p:nvPr/>
          </p:nvSpPr>
          <p:spPr>
            <a:xfrm flipH="1">
              <a:off x="351672" y="3116721"/>
              <a:ext cx="334020" cy="258192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15" name="Egyenes összekötő 156"/>
            <p:cNvCxnSpPr/>
            <p:nvPr/>
          </p:nvCxnSpPr>
          <p:spPr>
            <a:xfrm rot="10800000" flipH="1">
              <a:off x="183025" y="3695525"/>
              <a:ext cx="234960" cy="85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églalap 157"/>
            <p:cNvSpPr/>
            <p:nvPr/>
          </p:nvSpPr>
          <p:spPr>
            <a:xfrm flipH="1">
              <a:off x="223959" y="3600477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7" name="Téglalap 158"/>
            <p:cNvSpPr/>
            <p:nvPr/>
          </p:nvSpPr>
          <p:spPr>
            <a:xfrm flipH="1">
              <a:off x="178932" y="3600477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18" name="Egyenes összekötő 161"/>
            <p:cNvCxnSpPr/>
            <p:nvPr/>
          </p:nvCxnSpPr>
          <p:spPr>
            <a:xfrm rot="10800000" flipH="1">
              <a:off x="183025" y="3850157"/>
              <a:ext cx="242328" cy="709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églalap 162"/>
            <p:cNvSpPr/>
            <p:nvPr/>
          </p:nvSpPr>
          <p:spPr>
            <a:xfrm flipH="1">
              <a:off x="223959" y="3824621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20" name="Téglalap 163"/>
            <p:cNvSpPr/>
            <p:nvPr/>
          </p:nvSpPr>
          <p:spPr>
            <a:xfrm flipH="1">
              <a:off x="178932" y="3824621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21" name="Téglalap 166"/>
            <p:cNvSpPr/>
            <p:nvPr/>
          </p:nvSpPr>
          <p:spPr>
            <a:xfrm flipH="1">
              <a:off x="351672" y="3631687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2" name="Line 123"/>
            <p:cNvSpPr>
              <a:spLocks noChangeShapeType="1"/>
            </p:cNvSpPr>
            <p:nvPr/>
          </p:nvSpPr>
          <p:spPr bwMode="auto">
            <a:xfrm flipV="1">
              <a:off x="1382385" y="2519476"/>
              <a:ext cx="0" cy="12767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3" name="Line 124"/>
            <p:cNvSpPr>
              <a:spLocks noChangeShapeType="1"/>
            </p:cNvSpPr>
            <p:nvPr/>
          </p:nvSpPr>
          <p:spPr bwMode="auto">
            <a:xfrm>
              <a:off x="1395484" y="2498196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4" name="Line 125"/>
            <p:cNvSpPr>
              <a:spLocks noChangeShapeType="1"/>
            </p:cNvSpPr>
            <p:nvPr/>
          </p:nvSpPr>
          <p:spPr bwMode="auto">
            <a:xfrm>
              <a:off x="1395484" y="2498196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5" name="Line 126"/>
            <p:cNvSpPr>
              <a:spLocks noChangeShapeType="1"/>
            </p:cNvSpPr>
            <p:nvPr/>
          </p:nvSpPr>
          <p:spPr bwMode="auto">
            <a:xfrm>
              <a:off x="1385660" y="2498196"/>
              <a:ext cx="4912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6" name="Line 127"/>
            <p:cNvSpPr>
              <a:spLocks noChangeShapeType="1"/>
            </p:cNvSpPr>
            <p:nvPr/>
          </p:nvSpPr>
          <p:spPr bwMode="auto">
            <a:xfrm>
              <a:off x="1385660" y="1908043"/>
              <a:ext cx="0" cy="17591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7" name="Line 128"/>
            <p:cNvSpPr>
              <a:spLocks noChangeShapeType="1"/>
            </p:cNvSpPr>
            <p:nvPr/>
          </p:nvSpPr>
          <p:spPr bwMode="auto">
            <a:xfrm>
              <a:off x="1385660" y="2100978"/>
              <a:ext cx="4257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8" name="Line 129"/>
            <p:cNvSpPr>
              <a:spLocks noChangeShapeType="1"/>
            </p:cNvSpPr>
            <p:nvPr/>
          </p:nvSpPr>
          <p:spPr bwMode="auto">
            <a:xfrm>
              <a:off x="1385660" y="3536638"/>
              <a:ext cx="0" cy="22130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9" name="Line 130"/>
            <p:cNvSpPr>
              <a:spLocks noChangeShapeType="1"/>
            </p:cNvSpPr>
            <p:nvPr/>
          </p:nvSpPr>
          <p:spPr bwMode="auto">
            <a:xfrm>
              <a:off x="1385660" y="3002493"/>
              <a:ext cx="0" cy="14753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30" name="Line 131"/>
            <p:cNvSpPr>
              <a:spLocks noChangeShapeType="1"/>
            </p:cNvSpPr>
            <p:nvPr/>
          </p:nvSpPr>
          <p:spPr bwMode="auto">
            <a:xfrm>
              <a:off x="1385660" y="3530963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31" name="Line 132"/>
            <p:cNvSpPr>
              <a:spLocks noChangeShapeType="1"/>
            </p:cNvSpPr>
            <p:nvPr/>
          </p:nvSpPr>
          <p:spPr bwMode="auto">
            <a:xfrm>
              <a:off x="1385660" y="3530963"/>
              <a:ext cx="4257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32" name="Line 133"/>
            <p:cNvSpPr>
              <a:spLocks noChangeShapeType="1"/>
            </p:cNvSpPr>
            <p:nvPr/>
          </p:nvSpPr>
          <p:spPr bwMode="auto">
            <a:xfrm>
              <a:off x="1385660" y="3167792"/>
              <a:ext cx="4257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cxnSp>
          <p:nvCxnSpPr>
            <p:cNvPr id="133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3194493" y="2645734"/>
              <a:ext cx="812945" cy="4256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3135548" y="2157723"/>
              <a:ext cx="871889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4197370" y="2085373"/>
              <a:ext cx="235779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6" name="Téglalap 173"/>
            <p:cNvSpPr>
              <a:spLocks noChangeArrowheads="1"/>
            </p:cNvSpPr>
            <p:nvPr/>
          </p:nvSpPr>
          <p:spPr bwMode="auto">
            <a:xfrm>
              <a:off x="4375842" y="1920811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7" name="Téglalap 174"/>
            <p:cNvSpPr>
              <a:spLocks noChangeArrowheads="1"/>
            </p:cNvSpPr>
            <p:nvPr/>
          </p:nvSpPr>
          <p:spPr bwMode="auto">
            <a:xfrm>
              <a:off x="4420050" y="1920811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38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4197370" y="2203120"/>
              <a:ext cx="235779" cy="141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9" name="Téglalap 178"/>
            <p:cNvSpPr>
              <a:spLocks noChangeArrowheads="1"/>
            </p:cNvSpPr>
            <p:nvPr/>
          </p:nvSpPr>
          <p:spPr bwMode="auto">
            <a:xfrm>
              <a:off x="4375842" y="2142119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0" name="Téglalap 179"/>
            <p:cNvSpPr>
              <a:spLocks noChangeArrowheads="1"/>
            </p:cNvSpPr>
            <p:nvPr/>
          </p:nvSpPr>
          <p:spPr bwMode="auto">
            <a:xfrm>
              <a:off x="4420050" y="2142119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1" name="Téglalap 182"/>
            <p:cNvSpPr>
              <a:spLocks noChangeArrowheads="1"/>
            </p:cNvSpPr>
            <p:nvPr/>
          </p:nvSpPr>
          <p:spPr bwMode="auto">
            <a:xfrm>
              <a:off x="3937850" y="2030046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2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4205557" y="2584733"/>
              <a:ext cx="227592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" name="Téglalap 184"/>
            <p:cNvSpPr>
              <a:spLocks noChangeArrowheads="1"/>
            </p:cNvSpPr>
            <p:nvPr/>
          </p:nvSpPr>
          <p:spPr bwMode="auto">
            <a:xfrm>
              <a:off x="4375842" y="2489684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4" name="Téglalap 185"/>
            <p:cNvSpPr>
              <a:spLocks noChangeArrowheads="1"/>
            </p:cNvSpPr>
            <p:nvPr/>
          </p:nvSpPr>
          <p:spPr bwMode="auto">
            <a:xfrm>
              <a:off x="4420050" y="2489684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45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4197370" y="2739364"/>
              <a:ext cx="235779" cy="4256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" name="Téglalap 189"/>
            <p:cNvSpPr>
              <a:spLocks noChangeArrowheads="1"/>
            </p:cNvSpPr>
            <p:nvPr/>
          </p:nvSpPr>
          <p:spPr bwMode="auto">
            <a:xfrm>
              <a:off x="4375842" y="2713829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7" name="Téglalap 190"/>
            <p:cNvSpPr>
              <a:spLocks noChangeArrowheads="1"/>
            </p:cNvSpPr>
            <p:nvPr/>
          </p:nvSpPr>
          <p:spPr bwMode="auto">
            <a:xfrm>
              <a:off x="4420050" y="2713829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8" name="Téglalap 193"/>
            <p:cNvSpPr>
              <a:spLocks noChangeArrowheads="1"/>
            </p:cNvSpPr>
            <p:nvPr/>
          </p:nvSpPr>
          <p:spPr bwMode="auto">
            <a:xfrm>
              <a:off x="3937850" y="2520894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9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3194493" y="3807598"/>
              <a:ext cx="812945" cy="709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3127361" y="3247236"/>
              <a:ext cx="880076" cy="1134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4197370" y="3174886"/>
              <a:ext cx="235779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2" name="Téglalap 173"/>
            <p:cNvSpPr>
              <a:spLocks noChangeArrowheads="1"/>
            </p:cNvSpPr>
            <p:nvPr/>
          </p:nvSpPr>
          <p:spPr bwMode="auto">
            <a:xfrm>
              <a:off x="4375842" y="3010324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3" name="Téglalap 174"/>
            <p:cNvSpPr>
              <a:spLocks noChangeArrowheads="1"/>
            </p:cNvSpPr>
            <p:nvPr/>
          </p:nvSpPr>
          <p:spPr bwMode="auto">
            <a:xfrm>
              <a:off x="4420050" y="3010324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54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4197370" y="3292632"/>
              <a:ext cx="235779" cy="7094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5" name="Téglalap 178"/>
            <p:cNvSpPr>
              <a:spLocks noChangeArrowheads="1"/>
            </p:cNvSpPr>
            <p:nvPr/>
          </p:nvSpPr>
          <p:spPr bwMode="auto">
            <a:xfrm>
              <a:off x="4375842" y="3231631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6" name="Téglalap 179"/>
            <p:cNvSpPr>
              <a:spLocks noChangeArrowheads="1"/>
            </p:cNvSpPr>
            <p:nvPr/>
          </p:nvSpPr>
          <p:spPr bwMode="auto">
            <a:xfrm>
              <a:off x="4420050" y="3231631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7" name="Téglalap 182"/>
            <p:cNvSpPr>
              <a:spLocks noChangeArrowheads="1"/>
            </p:cNvSpPr>
            <p:nvPr/>
          </p:nvSpPr>
          <p:spPr bwMode="auto">
            <a:xfrm>
              <a:off x="3937850" y="3119559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58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4205557" y="3719642"/>
              <a:ext cx="227592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9" name="Téglalap 184"/>
            <p:cNvSpPr>
              <a:spLocks noChangeArrowheads="1"/>
            </p:cNvSpPr>
            <p:nvPr/>
          </p:nvSpPr>
          <p:spPr bwMode="auto">
            <a:xfrm>
              <a:off x="4375842" y="3624593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0" name="Téglalap 185"/>
            <p:cNvSpPr>
              <a:spLocks noChangeArrowheads="1"/>
            </p:cNvSpPr>
            <p:nvPr/>
          </p:nvSpPr>
          <p:spPr bwMode="auto">
            <a:xfrm>
              <a:off x="4420050" y="3624593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61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4197370" y="3872855"/>
              <a:ext cx="235779" cy="141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2" name="Téglalap 189"/>
            <p:cNvSpPr>
              <a:spLocks noChangeArrowheads="1"/>
            </p:cNvSpPr>
            <p:nvPr/>
          </p:nvSpPr>
          <p:spPr bwMode="auto">
            <a:xfrm>
              <a:off x="4375842" y="3848738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3" name="Téglalap 190"/>
            <p:cNvSpPr>
              <a:spLocks noChangeArrowheads="1"/>
            </p:cNvSpPr>
            <p:nvPr/>
          </p:nvSpPr>
          <p:spPr bwMode="auto">
            <a:xfrm>
              <a:off x="4420050" y="3848738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4" name="Téglalap 193"/>
            <p:cNvSpPr>
              <a:spLocks noChangeArrowheads="1"/>
            </p:cNvSpPr>
            <p:nvPr/>
          </p:nvSpPr>
          <p:spPr bwMode="auto">
            <a:xfrm>
              <a:off x="3937850" y="3678501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65" name="Line 166"/>
            <p:cNvSpPr>
              <a:spLocks noChangeShapeType="1"/>
            </p:cNvSpPr>
            <p:nvPr/>
          </p:nvSpPr>
          <p:spPr bwMode="auto">
            <a:xfrm flipV="1">
              <a:off x="3201861" y="3553661"/>
              <a:ext cx="0" cy="2667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66" name="Line 167"/>
            <p:cNvSpPr>
              <a:spLocks noChangeShapeType="1"/>
            </p:cNvSpPr>
            <p:nvPr/>
          </p:nvSpPr>
          <p:spPr bwMode="auto">
            <a:xfrm>
              <a:off x="3201861" y="3565010"/>
              <a:ext cx="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67" name="Line 168"/>
            <p:cNvSpPr>
              <a:spLocks noChangeShapeType="1"/>
            </p:cNvSpPr>
            <p:nvPr/>
          </p:nvSpPr>
          <p:spPr bwMode="auto">
            <a:xfrm flipH="1">
              <a:off x="3131454" y="3565010"/>
              <a:ext cx="704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68" name="Line 169"/>
            <p:cNvSpPr>
              <a:spLocks noChangeShapeType="1"/>
            </p:cNvSpPr>
            <p:nvPr/>
          </p:nvSpPr>
          <p:spPr bwMode="auto">
            <a:xfrm>
              <a:off x="3201861" y="3003230"/>
              <a:ext cx="0" cy="141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69" name="Line 170"/>
            <p:cNvSpPr>
              <a:spLocks noChangeShapeType="1"/>
            </p:cNvSpPr>
            <p:nvPr/>
          </p:nvSpPr>
          <p:spPr bwMode="auto">
            <a:xfrm flipH="1">
              <a:off x="3138004" y="3145094"/>
              <a:ext cx="638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0" name="Line 171"/>
            <p:cNvSpPr>
              <a:spLocks noChangeShapeType="1"/>
            </p:cNvSpPr>
            <p:nvPr/>
          </p:nvSpPr>
          <p:spPr bwMode="auto">
            <a:xfrm flipV="1">
              <a:off x="3201861" y="2481172"/>
              <a:ext cx="0" cy="164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1" name="Line 172"/>
            <p:cNvSpPr>
              <a:spLocks noChangeShapeType="1"/>
            </p:cNvSpPr>
            <p:nvPr/>
          </p:nvSpPr>
          <p:spPr bwMode="auto">
            <a:xfrm flipH="1">
              <a:off x="3141279" y="2481172"/>
              <a:ext cx="605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2" name="Line 173"/>
            <p:cNvSpPr>
              <a:spLocks noChangeShapeType="1"/>
            </p:cNvSpPr>
            <p:nvPr/>
          </p:nvSpPr>
          <p:spPr bwMode="auto">
            <a:xfrm>
              <a:off x="3201861" y="1906680"/>
              <a:ext cx="0" cy="1986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3" name="Line 174"/>
            <p:cNvSpPr>
              <a:spLocks noChangeShapeType="1"/>
            </p:cNvSpPr>
            <p:nvPr/>
          </p:nvSpPr>
          <p:spPr bwMode="auto">
            <a:xfrm flipH="1">
              <a:off x="3138004" y="2100978"/>
              <a:ext cx="638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5" name="Téglalap 3"/>
            <p:cNvSpPr>
              <a:spLocks noChangeArrowheads="1"/>
            </p:cNvSpPr>
            <p:nvPr/>
          </p:nvSpPr>
          <p:spPr bwMode="auto">
            <a:xfrm>
              <a:off x="2431109" y="2051326"/>
              <a:ext cx="685800" cy="51496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6" name="Téglalap 3"/>
            <p:cNvSpPr>
              <a:spLocks noChangeArrowheads="1"/>
            </p:cNvSpPr>
            <p:nvPr/>
          </p:nvSpPr>
          <p:spPr bwMode="auto">
            <a:xfrm>
              <a:off x="1429050" y="3084093"/>
              <a:ext cx="742539" cy="51496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7" name="Téglalap 3"/>
            <p:cNvSpPr>
              <a:spLocks noChangeArrowheads="1"/>
            </p:cNvSpPr>
            <p:nvPr/>
          </p:nvSpPr>
          <p:spPr bwMode="auto">
            <a:xfrm>
              <a:off x="2456110" y="3084093"/>
              <a:ext cx="685800" cy="51496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8" name="Left-Right Arrow 177"/>
            <p:cNvSpPr/>
            <p:nvPr/>
          </p:nvSpPr>
          <p:spPr bwMode="auto">
            <a:xfrm>
              <a:off x="2658291" y="4174690"/>
              <a:ext cx="246341" cy="112597"/>
            </a:xfrm>
            <a:prstGeom prst="leftRightArrow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642844" y="4249878"/>
              <a:ext cx="3184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36</a:t>
              </a:r>
              <a:endParaRPr lang="en-US" sz="1050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897712" y="4025511"/>
              <a:ext cx="44653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 err="1" smtClean="0"/>
                <a:t>PCIe</a:t>
              </a:r>
              <a:endParaRPr lang="en-US" sz="1050" dirty="0" smtClean="0"/>
            </a:p>
            <a:p>
              <a:pPr algn="ctr"/>
              <a:r>
                <a:rPr lang="en-US" sz="1050" dirty="0" smtClean="0"/>
                <a:t>2.0</a:t>
              </a:r>
              <a:endParaRPr lang="en-US" sz="1050" dirty="0"/>
            </a:p>
          </p:txBody>
        </p:sp>
      </p:grpSp>
      <p:sp>
        <p:nvSpPr>
          <p:cNvPr id="183" name="TextBox 182"/>
          <p:cNvSpPr txBox="1"/>
          <p:nvPr/>
        </p:nvSpPr>
        <p:spPr>
          <a:xfrm>
            <a:off x="905974" y="1149733"/>
            <a:ext cx="268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1200" b="1" dirty="0" smtClean="0"/>
              <a:t>Nehalem-EX / </a:t>
            </a:r>
            <a:r>
              <a:rPr lang="en-US" altLang="en-US" sz="1200" b="1" dirty="0" err="1" smtClean="0"/>
              <a:t>Westmere</a:t>
            </a:r>
            <a:r>
              <a:rPr lang="en-US" altLang="en-US" sz="1200" b="1" dirty="0" smtClean="0"/>
              <a:t>-EX </a:t>
            </a:r>
          </a:p>
          <a:p>
            <a:pPr algn="ctr"/>
            <a:r>
              <a:rPr lang="en-US" altLang="en-US" sz="1200" b="1" dirty="0" smtClean="0"/>
              <a:t>based (Boxboro) platforms</a:t>
            </a:r>
            <a:endParaRPr lang="en-US" sz="1200" b="1" dirty="0"/>
          </a:p>
        </p:txBody>
      </p:sp>
      <p:sp>
        <p:nvSpPr>
          <p:cNvPr id="184" name="TextBox 183"/>
          <p:cNvSpPr txBox="1"/>
          <p:nvPr/>
        </p:nvSpPr>
        <p:spPr>
          <a:xfrm>
            <a:off x="7699502" y="5512704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4 x SMB</a:t>
            </a:r>
          </a:p>
          <a:p>
            <a:pPr algn="ctr"/>
            <a:r>
              <a:rPr lang="en-US" sz="1200" dirty="0" smtClean="0"/>
              <a:t>per processor</a:t>
            </a:r>
            <a:endParaRPr lang="en-US" sz="1200" dirty="0"/>
          </a:p>
        </p:txBody>
      </p:sp>
      <p:grpSp>
        <p:nvGrpSpPr>
          <p:cNvPr id="186" name="Group 185"/>
          <p:cNvGrpSpPr/>
          <p:nvPr/>
        </p:nvGrpSpPr>
        <p:grpSpPr>
          <a:xfrm>
            <a:off x="4717229" y="2266680"/>
            <a:ext cx="4273415" cy="3437907"/>
            <a:chOff x="243141" y="1278192"/>
            <a:chExt cx="8541442" cy="3944498"/>
          </a:xfrm>
        </p:grpSpPr>
        <p:cxnSp>
          <p:nvCxnSpPr>
            <p:cNvPr id="187" name="Egyenes összekötő 108"/>
            <p:cNvCxnSpPr/>
            <p:nvPr/>
          </p:nvCxnSpPr>
          <p:spPr>
            <a:xfrm flipH="1" flipV="1">
              <a:off x="4200663" y="2326867"/>
              <a:ext cx="576126" cy="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Egyenes összekötő 112"/>
            <p:cNvCxnSpPr/>
            <p:nvPr/>
          </p:nvCxnSpPr>
          <p:spPr>
            <a:xfrm rot="10800000">
              <a:off x="4222750" y="3500692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Egyenes összekötő 113"/>
            <p:cNvCxnSpPr/>
            <p:nvPr/>
          </p:nvCxnSpPr>
          <p:spPr>
            <a:xfrm rot="10800000">
              <a:off x="4222750" y="2614867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Egyenes összekötő 115"/>
            <p:cNvCxnSpPr/>
            <p:nvPr/>
          </p:nvCxnSpPr>
          <p:spPr>
            <a:xfrm rot="10800000" flipV="1">
              <a:off x="4222750" y="2627567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Egyenes összekötő 118"/>
            <p:cNvCxnSpPr>
              <a:cxnSpLocks noChangeShapeType="1"/>
            </p:cNvCxnSpPr>
            <p:nvPr/>
          </p:nvCxnSpPr>
          <p:spPr bwMode="auto">
            <a:xfrm flipH="1" flipV="1">
              <a:off x="3480663" y="2614867"/>
              <a:ext cx="726" cy="5844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2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2627567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3" name="Szövegdoboz 70"/>
            <p:cNvSpPr txBox="1">
              <a:spLocks noChangeArrowheads="1"/>
            </p:cNvSpPr>
            <p:nvPr/>
          </p:nvSpPr>
          <p:spPr bwMode="auto">
            <a:xfrm>
              <a:off x="4038379" y="1807282"/>
              <a:ext cx="856104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4" name="Szövegdoboz 70"/>
            <p:cNvSpPr txBox="1">
              <a:spLocks noChangeArrowheads="1"/>
            </p:cNvSpPr>
            <p:nvPr/>
          </p:nvSpPr>
          <p:spPr bwMode="auto">
            <a:xfrm>
              <a:off x="4025679" y="3620606"/>
              <a:ext cx="856104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5" name="Szövegdoboz 70"/>
            <p:cNvSpPr txBox="1">
              <a:spLocks noChangeArrowheads="1"/>
            </p:cNvSpPr>
            <p:nvPr/>
          </p:nvSpPr>
          <p:spPr bwMode="auto">
            <a:xfrm>
              <a:off x="5392301" y="2704006"/>
              <a:ext cx="904166" cy="476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 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6" name="Szövegdoboz 70"/>
            <p:cNvSpPr txBox="1">
              <a:spLocks noChangeArrowheads="1"/>
            </p:cNvSpPr>
            <p:nvPr/>
          </p:nvSpPr>
          <p:spPr bwMode="auto">
            <a:xfrm>
              <a:off x="2688788" y="2686671"/>
              <a:ext cx="904166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 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7" name="Szövegdoboz 70"/>
            <p:cNvSpPr txBox="1">
              <a:spLocks noChangeArrowheads="1"/>
            </p:cNvSpPr>
            <p:nvPr/>
          </p:nvSpPr>
          <p:spPr bwMode="auto">
            <a:xfrm>
              <a:off x="3592124" y="2705593"/>
              <a:ext cx="904166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 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8" name="Szövegdoboz 70"/>
            <p:cNvSpPr txBox="1">
              <a:spLocks noChangeArrowheads="1"/>
            </p:cNvSpPr>
            <p:nvPr/>
          </p:nvSpPr>
          <p:spPr bwMode="auto">
            <a:xfrm>
              <a:off x="4506646" y="2705593"/>
              <a:ext cx="904166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 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cxnSp>
          <p:nvCxnSpPr>
            <p:cNvPr id="199" name="Egyenes összekötő 130"/>
            <p:cNvCxnSpPr/>
            <p:nvPr/>
          </p:nvCxnSpPr>
          <p:spPr>
            <a:xfrm rot="10800000" flipH="1" flipV="1">
              <a:off x="2409825" y="36165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Egyenes összekötő 131"/>
            <p:cNvCxnSpPr/>
            <p:nvPr/>
          </p:nvCxnSpPr>
          <p:spPr>
            <a:xfrm rot="10800000" flipH="1" flipV="1">
              <a:off x="2409825" y="3105404"/>
              <a:ext cx="263525" cy="63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Egyenes összekötő 145"/>
            <p:cNvCxnSpPr/>
            <p:nvPr/>
          </p:nvCxnSpPr>
          <p:spPr>
            <a:xfrm rot="10800000" flipH="1">
              <a:off x="1502017" y="3018504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églalap 146"/>
            <p:cNvSpPr/>
            <p:nvPr/>
          </p:nvSpPr>
          <p:spPr>
            <a:xfrm flipH="1">
              <a:off x="1658603" y="28402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3" name="Téglalap 147"/>
            <p:cNvSpPr/>
            <p:nvPr/>
          </p:nvSpPr>
          <p:spPr>
            <a:xfrm flipH="1">
              <a:off x="1571290" y="284029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04" name="Egyenes összekötő 150"/>
            <p:cNvCxnSpPr/>
            <p:nvPr/>
          </p:nvCxnSpPr>
          <p:spPr>
            <a:xfrm rot="10800000" flipH="1">
              <a:off x="1507955" y="3194304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églalap 151"/>
            <p:cNvSpPr/>
            <p:nvPr/>
          </p:nvSpPr>
          <p:spPr>
            <a:xfrm flipH="1">
              <a:off x="1658603" y="30879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6" name="Téglalap 152"/>
            <p:cNvSpPr/>
            <p:nvPr/>
          </p:nvSpPr>
          <p:spPr>
            <a:xfrm flipH="1">
              <a:off x="1571290" y="308794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7" name="Téglalap 155"/>
            <p:cNvSpPr/>
            <p:nvPr/>
          </p:nvSpPr>
          <p:spPr>
            <a:xfrm flipH="1">
              <a:off x="1897063" y="2960942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08" name="Egyenes összekötő 156"/>
            <p:cNvCxnSpPr/>
            <p:nvPr/>
          </p:nvCxnSpPr>
          <p:spPr>
            <a:xfrm rot="10800000" flipH="1">
              <a:off x="1502017" y="3540379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Téglalap 157"/>
            <p:cNvSpPr/>
            <p:nvPr/>
          </p:nvSpPr>
          <p:spPr>
            <a:xfrm flipH="1">
              <a:off x="1658603" y="34387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0" name="Téglalap 158"/>
            <p:cNvSpPr/>
            <p:nvPr/>
          </p:nvSpPr>
          <p:spPr>
            <a:xfrm flipH="1">
              <a:off x="1571290" y="3438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11" name="Egyenes összekötő 161"/>
            <p:cNvCxnSpPr/>
            <p:nvPr/>
          </p:nvCxnSpPr>
          <p:spPr>
            <a:xfrm rot="10800000" flipH="1">
              <a:off x="1502017" y="3718179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églalap 162"/>
            <p:cNvSpPr/>
            <p:nvPr/>
          </p:nvSpPr>
          <p:spPr>
            <a:xfrm flipH="1">
              <a:off x="1658603" y="36896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3" name="Téglalap 163"/>
            <p:cNvSpPr/>
            <p:nvPr/>
          </p:nvSpPr>
          <p:spPr>
            <a:xfrm flipH="1">
              <a:off x="1571290" y="36896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4" name="Téglalap 166"/>
            <p:cNvSpPr/>
            <p:nvPr/>
          </p:nvSpPr>
          <p:spPr>
            <a:xfrm flipH="1">
              <a:off x="1897063" y="347370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15" name="Egyenes összekötő 130"/>
            <p:cNvCxnSpPr/>
            <p:nvPr/>
          </p:nvCxnSpPr>
          <p:spPr>
            <a:xfrm rot="10800000" flipH="1" flipV="1">
              <a:off x="2436813" y="2386267"/>
              <a:ext cx="35083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Egyenes összekötő 131"/>
            <p:cNvCxnSpPr/>
            <p:nvPr/>
          </p:nvCxnSpPr>
          <p:spPr>
            <a:xfrm rot="10800000" flipH="1" flipV="1">
              <a:off x="2436813" y="1887792"/>
              <a:ext cx="236537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Egyenes összekötő 145"/>
            <p:cNvCxnSpPr/>
            <p:nvPr/>
          </p:nvCxnSpPr>
          <p:spPr>
            <a:xfrm rot="10800000" flipH="1">
              <a:off x="1525769" y="1806829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églalap 146"/>
            <p:cNvSpPr/>
            <p:nvPr/>
          </p:nvSpPr>
          <p:spPr>
            <a:xfrm flipH="1">
              <a:off x="1667210" y="16226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9" name="Téglalap 147"/>
            <p:cNvSpPr/>
            <p:nvPr/>
          </p:nvSpPr>
          <p:spPr>
            <a:xfrm flipH="1">
              <a:off x="1579898" y="16226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20" name="Egyenes összekötő 150"/>
            <p:cNvCxnSpPr/>
            <p:nvPr/>
          </p:nvCxnSpPr>
          <p:spPr>
            <a:xfrm rot="10800000" flipH="1">
              <a:off x="1525769" y="1976692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Téglalap 151"/>
            <p:cNvSpPr/>
            <p:nvPr/>
          </p:nvSpPr>
          <p:spPr>
            <a:xfrm flipH="1">
              <a:off x="1667210" y="187032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2" name="Téglalap 152"/>
            <p:cNvSpPr/>
            <p:nvPr/>
          </p:nvSpPr>
          <p:spPr>
            <a:xfrm flipH="1">
              <a:off x="1579898" y="187032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3" name="Téglalap 155"/>
            <p:cNvSpPr/>
            <p:nvPr/>
          </p:nvSpPr>
          <p:spPr>
            <a:xfrm flipH="1">
              <a:off x="1924050" y="1743329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24" name="Egyenes összekötő 156"/>
            <p:cNvCxnSpPr/>
            <p:nvPr/>
          </p:nvCxnSpPr>
          <p:spPr>
            <a:xfrm rot="10800000" flipH="1">
              <a:off x="1525769" y="2314829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Téglalap 157"/>
            <p:cNvSpPr/>
            <p:nvPr/>
          </p:nvSpPr>
          <p:spPr>
            <a:xfrm flipH="1">
              <a:off x="1667210" y="22084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6" name="Téglalap 158"/>
            <p:cNvSpPr/>
            <p:nvPr/>
          </p:nvSpPr>
          <p:spPr>
            <a:xfrm flipH="1">
              <a:off x="1579898" y="22084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27" name="Egyenes összekötő 161"/>
            <p:cNvCxnSpPr/>
            <p:nvPr/>
          </p:nvCxnSpPr>
          <p:spPr>
            <a:xfrm rot="10800000" flipH="1">
              <a:off x="1525769" y="2487867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églalap 162"/>
            <p:cNvSpPr/>
            <p:nvPr/>
          </p:nvSpPr>
          <p:spPr>
            <a:xfrm flipH="1">
              <a:off x="1667210" y="24592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9" name="Téglalap 163"/>
            <p:cNvSpPr/>
            <p:nvPr/>
          </p:nvSpPr>
          <p:spPr>
            <a:xfrm flipH="1">
              <a:off x="1579898" y="245929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30" name="Téglalap 166"/>
            <p:cNvSpPr/>
            <p:nvPr/>
          </p:nvSpPr>
          <p:spPr>
            <a:xfrm flipH="1">
              <a:off x="1924050" y="22433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31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24037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18909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3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18100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4" name="Téglalap 173"/>
            <p:cNvSpPr>
              <a:spLocks noChangeArrowheads="1"/>
            </p:cNvSpPr>
            <p:nvPr/>
          </p:nvSpPr>
          <p:spPr bwMode="auto">
            <a:xfrm>
              <a:off x="7212013" y="16258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5" name="Téglalap 174"/>
            <p:cNvSpPr>
              <a:spLocks noChangeArrowheads="1"/>
            </p:cNvSpPr>
            <p:nvPr/>
          </p:nvSpPr>
          <p:spPr bwMode="auto">
            <a:xfrm>
              <a:off x="7297738" y="16258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36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1979867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7" name="Téglalap 178"/>
            <p:cNvSpPr>
              <a:spLocks noChangeArrowheads="1"/>
            </p:cNvSpPr>
            <p:nvPr/>
          </p:nvSpPr>
          <p:spPr bwMode="auto">
            <a:xfrm>
              <a:off x="7212013" y="18735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8" name="Téglalap 179"/>
            <p:cNvSpPr>
              <a:spLocks noChangeArrowheads="1"/>
            </p:cNvSpPr>
            <p:nvPr/>
          </p:nvSpPr>
          <p:spPr bwMode="auto">
            <a:xfrm>
              <a:off x="7297738" y="18735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9" name="Téglalap 182"/>
            <p:cNvSpPr>
              <a:spLocks noChangeArrowheads="1"/>
            </p:cNvSpPr>
            <p:nvPr/>
          </p:nvSpPr>
          <p:spPr bwMode="auto">
            <a:xfrm>
              <a:off x="6362700" y="17480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40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23307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1" name="Téglalap 184"/>
            <p:cNvSpPr>
              <a:spLocks noChangeArrowheads="1"/>
            </p:cNvSpPr>
            <p:nvPr/>
          </p:nvSpPr>
          <p:spPr bwMode="auto">
            <a:xfrm>
              <a:off x="7212013" y="2224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42" name="Téglalap 185"/>
            <p:cNvSpPr>
              <a:spLocks noChangeArrowheads="1"/>
            </p:cNvSpPr>
            <p:nvPr/>
          </p:nvSpPr>
          <p:spPr bwMode="auto">
            <a:xfrm>
              <a:off x="7297738" y="22243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43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49070" y="2503742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4" name="Téglalap 189"/>
            <p:cNvSpPr>
              <a:spLocks noChangeArrowheads="1"/>
            </p:cNvSpPr>
            <p:nvPr/>
          </p:nvSpPr>
          <p:spPr bwMode="auto">
            <a:xfrm>
              <a:off x="7212013" y="24751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45" name="Téglalap 190"/>
            <p:cNvSpPr>
              <a:spLocks noChangeArrowheads="1"/>
            </p:cNvSpPr>
            <p:nvPr/>
          </p:nvSpPr>
          <p:spPr bwMode="auto">
            <a:xfrm>
              <a:off x="7297738" y="24751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46" name="Téglalap 193"/>
            <p:cNvSpPr>
              <a:spLocks noChangeArrowheads="1"/>
            </p:cNvSpPr>
            <p:nvPr/>
          </p:nvSpPr>
          <p:spPr bwMode="auto">
            <a:xfrm>
              <a:off x="6362700" y="22592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47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36737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8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1228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9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30419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0" name="Téglalap 173"/>
            <p:cNvSpPr>
              <a:spLocks noChangeArrowheads="1"/>
            </p:cNvSpPr>
            <p:nvPr/>
          </p:nvSpPr>
          <p:spPr bwMode="auto">
            <a:xfrm>
              <a:off x="7212013" y="28577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51" name="Téglalap 174"/>
            <p:cNvSpPr>
              <a:spLocks noChangeArrowheads="1"/>
            </p:cNvSpPr>
            <p:nvPr/>
          </p:nvSpPr>
          <p:spPr bwMode="auto">
            <a:xfrm>
              <a:off x="7297738" y="28577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52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3211767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3" name="Téglalap 178"/>
            <p:cNvSpPr>
              <a:spLocks noChangeArrowheads="1"/>
            </p:cNvSpPr>
            <p:nvPr/>
          </p:nvSpPr>
          <p:spPr bwMode="auto">
            <a:xfrm>
              <a:off x="7212013" y="31054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54" name="Téglalap 179"/>
            <p:cNvSpPr>
              <a:spLocks noChangeArrowheads="1"/>
            </p:cNvSpPr>
            <p:nvPr/>
          </p:nvSpPr>
          <p:spPr bwMode="auto">
            <a:xfrm>
              <a:off x="7297738" y="31054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55" name="Téglalap 182"/>
            <p:cNvSpPr>
              <a:spLocks noChangeArrowheads="1"/>
            </p:cNvSpPr>
            <p:nvPr/>
          </p:nvSpPr>
          <p:spPr bwMode="auto">
            <a:xfrm>
              <a:off x="6362700" y="29799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56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36007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7" name="Téglalap 184"/>
            <p:cNvSpPr>
              <a:spLocks noChangeArrowheads="1"/>
            </p:cNvSpPr>
            <p:nvPr/>
          </p:nvSpPr>
          <p:spPr bwMode="auto">
            <a:xfrm>
              <a:off x="7212013" y="3494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58" name="Téglalap 185"/>
            <p:cNvSpPr>
              <a:spLocks noChangeArrowheads="1"/>
            </p:cNvSpPr>
            <p:nvPr/>
          </p:nvSpPr>
          <p:spPr bwMode="auto">
            <a:xfrm>
              <a:off x="7297738" y="34943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59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55008" y="37721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0" name="Téglalap 189"/>
            <p:cNvSpPr>
              <a:spLocks noChangeArrowheads="1"/>
            </p:cNvSpPr>
            <p:nvPr/>
          </p:nvSpPr>
          <p:spPr bwMode="auto">
            <a:xfrm>
              <a:off x="7212013" y="37451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61" name="Téglalap 190"/>
            <p:cNvSpPr>
              <a:spLocks noChangeArrowheads="1"/>
            </p:cNvSpPr>
            <p:nvPr/>
          </p:nvSpPr>
          <p:spPr bwMode="auto">
            <a:xfrm>
              <a:off x="7297738" y="37451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62" name="Téglalap 193"/>
            <p:cNvSpPr>
              <a:spLocks noChangeArrowheads="1"/>
            </p:cNvSpPr>
            <p:nvPr/>
          </p:nvSpPr>
          <p:spPr bwMode="auto">
            <a:xfrm>
              <a:off x="6362700" y="35292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63" name="Egyenes összekötő 130"/>
            <p:cNvCxnSpPr/>
            <p:nvPr/>
          </p:nvCxnSpPr>
          <p:spPr>
            <a:xfrm rot="10800000" flipH="1" flipV="1">
              <a:off x="1193800" y="2718054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Egyenes összekötő 131"/>
            <p:cNvCxnSpPr/>
            <p:nvPr/>
          </p:nvCxnSpPr>
          <p:spPr>
            <a:xfrm rot="10800000" flipH="1" flipV="1">
              <a:off x="1193800" y="2156079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Egyenes összekötő 145"/>
            <p:cNvCxnSpPr/>
            <p:nvPr/>
          </p:nvCxnSpPr>
          <p:spPr>
            <a:xfrm rot="10800000" flipH="1">
              <a:off x="270881" y="2075117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Téglalap 146"/>
            <p:cNvSpPr/>
            <p:nvPr/>
          </p:nvSpPr>
          <p:spPr>
            <a:xfrm flipH="1">
              <a:off x="433388" y="18909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7" name="Téglalap 147"/>
            <p:cNvSpPr/>
            <p:nvPr/>
          </p:nvSpPr>
          <p:spPr>
            <a:xfrm flipH="1">
              <a:off x="346075" y="189096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68" name="Egyenes összekötő 150"/>
            <p:cNvCxnSpPr/>
            <p:nvPr/>
          </p:nvCxnSpPr>
          <p:spPr>
            <a:xfrm rot="10800000" flipH="1">
              <a:off x="270881" y="2244979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églalap 151"/>
            <p:cNvSpPr/>
            <p:nvPr/>
          </p:nvSpPr>
          <p:spPr>
            <a:xfrm flipH="1">
              <a:off x="433388" y="213861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0" name="Téglalap 152"/>
            <p:cNvSpPr/>
            <p:nvPr/>
          </p:nvSpPr>
          <p:spPr>
            <a:xfrm flipH="1">
              <a:off x="346075" y="213861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1" name="Téglalap 155"/>
            <p:cNvSpPr/>
            <p:nvPr/>
          </p:nvSpPr>
          <p:spPr>
            <a:xfrm flipH="1">
              <a:off x="681038" y="2011617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2" name="Egyenes összekötő 156"/>
            <p:cNvCxnSpPr/>
            <p:nvPr/>
          </p:nvCxnSpPr>
          <p:spPr>
            <a:xfrm rot="10800000" flipH="1">
              <a:off x="270881" y="2659317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Téglalap 157"/>
            <p:cNvSpPr/>
            <p:nvPr/>
          </p:nvSpPr>
          <p:spPr>
            <a:xfrm flipH="1">
              <a:off x="433388" y="25529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4" name="Téglalap 158"/>
            <p:cNvSpPr/>
            <p:nvPr/>
          </p:nvSpPr>
          <p:spPr>
            <a:xfrm flipH="1">
              <a:off x="346075" y="25529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75" name="Egyenes összekötő 161"/>
            <p:cNvCxnSpPr/>
            <p:nvPr/>
          </p:nvCxnSpPr>
          <p:spPr>
            <a:xfrm rot="10800000" flipH="1">
              <a:off x="270881" y="2832354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églalap 162"/>
            <p:cNvSpPr/>
            <p:nvPr/>
          </p:nvSpPr>
          <p:spPr>
            <a:xfrm flipH="1">
              <a:off x="433388" y="28037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7" name="Téglalap 163"/>
            <p:cNvSpPr/>
            <p:nvPr/>
          </p:nvSpPr>
          <p:spPr>
            <a:xfrm flipH="1">
              <a:off x="346075" y="2803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8" name="Téglalap 166"/>
            <p:cNvSpPr/>
            <p:nvPr/>
          </p:nvSpPr>
          <p:spPr>
            <a:xfrm flipH="1">
              <a:off x="681038" y="25878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9" name="Egyenes összekötő 130"/>
            <p:cNvCxnSpPr/>
            <p:nvPr/>
          </p:nvCxnSpPr>
          <p:spPr>
            <a:xfrm rot="10800000" flipH="1" flipV="1">
              <a:off x="1195388" y="3962654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Egyenes összekötő 131"/>
            <p:cNvCxnSpPr/>
            <p:nvPr/>
          </p:nvCxnSpPr>
          <p:spPr>
            <a:xfrm rot="10800000" flipH="1" flipV="1">
              <a:off x="1195388" y="3389567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Egyenes összekötő 145"/>
            <p:cNvCxnSpPr/>
            <p:nvPr/>
          </p:nvCxnSpPr>
          <p:spPr>
            <a:xfrm rot="10800000" flipH="1">
              <a:off x="272468" y="3308604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Téglalap 146"/>
            <p:cNvSpPr/>
            <p:nvPr/>
          </p:nvSpPr>
          <p:spPr>
            <a:xfrm flipH="1">
              <a:off x="434975" y="31244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3" name="Téglalap 147"/>
            <p:cNvSpPr/>
            <p:nvPr/>
          </p:nvSpPr>
          <p:spPr>
            <a:xfrm flipH="1">
              <a:off x="347663" y="31244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84" name="Egyenes összekötő 150"/>
            <p:cNvCxnSpPr/>
            <p:nvPr/>
          </p:nvCxnSpPr>
          <p:spPr>
            <a:xfrm rot="10800000" flipH="1">
              <a:off x="272468" y="3478467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Téglalap 151"/>
            <p:cNvSpPr/>
            <p:nvPr/>
          </p:nvSpPr>
          <p:spPr>
            <a:xfrm flipH="1">
              <a:off x="434975" y="33721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6" name="Téglalap 152"/>
            <p:cNvSpPr/>
            <p:nvPr/>
          </p:nvSpPr>
          <p:spPr>
            <a:xfrm flipH="1">
              <a:off x="347663" y="33721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7" name="Téglalap 155"/>
            <p:cNvSpPr/>
            <p:nvPr/>
          </p:nvSpPr>
          <p:spPr>
            <a:xfrm flipH="1">
              <a:off x="682625" y="3245104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88" name="Egyenes összekötő 156"/>
            <p:cNvCxnSpPr/>
            <p:nvPr/>
          </p:nvCxnSpPr>
          <p:spPr>
            <a:xfrm rot="10800000" flipH="1">
              <a:off x="272468" y="3892804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Téglalap 157"/>
            <p:cNvSpPr/>
            <p:nvPr/>
          </p:nvSpPr>
          <p:spPr>
            <a:xfrm flipH="1">
              <a:off x="434975" y="37864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0" name="Téglalap 158"/>
            <p:cNvSpPr/>
            <p:nvPr/>
          </p:nvSpPr>
          <p:spPr>
            <a:xfrm flipH="1">
              <a:off x="347663" y="378644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91" name="Egyenes összekötő 161"/>
            <p:cNvCxnSpPr/>
            <p:nvPr/>
          </p:nvCxnSpPr>
          <p:spPr>
            <a:xfrm rot="10800000" flipH="1">
              <a:off x="272468" y="4065842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Téglalap 162"/>
            <p:cNvSpPr/>
            <p:nvPr/>
          </p:nvSpPr>
          <p:spPr>
            <a:xfrm flipH="1">
              <a:off x="434975" y="40372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3" name="Téglalap 163"/>
            <p:cNvSpPr/>
            <p:nvPr/>
          </p:nvSpPr>
          <p:spPr>
            <a:xfrm flipH="1">
              <a:off x="347663" y="40372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4" name="Téglalap 166"/>
            <p:cNvSpPr/>
            <p:nvPr/>
          </p:nvSpPr>
          <p:spPr>
            <a:xfrm flipH="1">
              <a:off x="682625" y="38213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295" name="Line 123"/>
            <p:cNvSpPr>
              <a:spLocks noChangeShapeType="1"/>
            </p:cNvSpPr>
            <p:nvPr/>
          </p:nvSpPr>
          <p:spPr bwMode="auto">
            <a:xfrm flipV="1">
              <a:off x="2681288" y="2553791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6" name="Line 124"/>
            <p:cNvSpPr>
              <a:spLocks noChangeShapeType="1"/>
            </p:cNvSpPr>
            <p:nvPr/>
          </p:nvSpPr>
          <p:spPr bwMode="auto">
            <a:xfrm>
              <a:off x="2706688" y="25529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7" name="Line 125"/>
            <p:cNvSpPr>
              <a:spLocks noChangeShapeType="1"/>
            </p:cNvSpPr>
            <p:nvPr/>
          </p:nvSpPr>
          <p:spPr bwMode="auto">
            <a:xfrm>
              <a:off x="2706688" y="25529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8" name="Line 126"/>
            <p:cNvSpPr>
              <a:spLocks noChangeShapeType="1"/>
            </p:cNvSpPr>
            <p:nvPr/>
          </p:nvSpPr>
          <p:spPr bwMode="auto">
            <a:xfrm>
              <a:off x="2687638" y="2552954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9" name="Line 127"/>
            <p:cNvSpPr>
              <a:spLocks noChangeShapeType="1"/>
            </p:cNvSpPr>
            <p:nvPr/>
          </p:nvSpPr>
          <p:spPr bwMode="auto">
            <a:xfrm>
              <a:off x="2687638" y="1901744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00" name="Line 128"/>
            <p:cNvSpPr>
              <a:spLocks noChangeShapeType="1"/>
            </p:cNvSpPr>
            <p:nvPr/>
          </p:nvSpPr>
          <p:spPr bwMode="auto">
            <a:xfrm>
              <a:off x="2687638" y="21084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01" name="Line 130"/>
            <p:cNvSpPr>
              <a:spLocks noChangeShapeType="1"/>
            </p:cNvSpPr>
            <p:nvPr/>
          </p:nvSpPr>
          <p:spPr bwMode="auto">
            <a:xfrm>
              <a:off x="2687638" y="3114594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02" name="Line 133"/>
            <p:cNvSpPr>
              <a:spLocks noChangeShapeType="1"/>
            </p:cNvSpPr>
            <p:nvPr/>
          </p:nvSpPr>
          <p:spPr bwMode="auto">
            <a:xfrm>
              <a:off x="2687638" y="33022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cxnSp>
          <p:nvCxnSpPr>
            <p:cNvPr id="303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3639" y="2718054"/>
              <a:ext cx="15480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4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171954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5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20909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6" name="Téglalap 173"/>
            <p:cNvSpPr>
              <a:spLocks noChangeArrowheads="1"/>
            </p:cNvSpPr>
            <p:nvPr/>
          </p:nvSpPr>
          <p:spPr bwMode="auto">
            <a:xfrm>
              <a:off x="8559800" y="19068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7" name="Téglalap 174"/>
            <p:cNvSpPr>
              <a:spLocks noChangeArrowheads="1"/>
            </p:cNvSpPr>
            <p:nvPr/>
          </p:nvSpPr>
          <p:spPr bwMode="auto">
            <a:xfrm>
              <a:off x="8645525" y="19068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08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14671" y="22227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9" name="Téglalap 178"/>
            <p:cNvSpPr>
              <a:spLocks noChangeArrowheads="1"/>
            </p:cNvSpPr>
            <p:nvPr/>
          </p:nvSpPr>
          <p:spPr bwMode="auto">
            <a:xfrm>
              <a:off x="8559800" y="21544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0" name="Téglalap 179"/>
            <p:cNvSpPr>
              <a:spLocks noChangeArrowheads="1"/>
            </p:cNvSpPr>
            <p:nvPr/>
          </p:nvSpPr>
          <p:spPr bwMode="auto">
            <a:xfrm>
              <a:off x="8645525" y="21544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1" name="Téglalap 182"/>
            <p:cNvSpPr>
              <a:spLocks noChangeArrowheads="1"/>
            </p:cNvSpPr>
            <p:nvPr/>
          </p:nvSpPr>
          <p:spPr bwMode="auto">
            <a:xfrm>
              <a:off x="7710488" y="20290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12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24608" y="26497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3" name="Téglalap 184"/>
            <p:cNvSpPr>
              <a:spLocks noChangeArrowheads="1"/>
            </p:cNvSpPr>
            <p:nvPr/>
          </p:nvSpPr>
          <p:spPr bwMode="auto">
            <a:xfrm>
              <a:off x="8559800" y="25434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4" name="Téglalap 185"/>
            <p:cNvSpPr>
              <a:spLocks noChangeArrowheads="1"/>
            </p:cNvSpPr>
            <p:nvPr/>
          </p:nvSpPr>
          <p:spPr bwMode="auto">
            <a:xfrm>
              <a:off x="8645525" y="25434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15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08733" y="2822829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6" name="Téglalap 189"/>
            <p:cNvSpPr>
              <a:spLocks noChangeArrowheads="1"/>
            </p:cNvSpPr>
            <p:nvPr/>
          </p:nvSpPr>
          <p:spPr bwMode="auto">
            <a:xfrm>
              <a:off x="8559800" y="2794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7" name="Téglalap 190"/>
            <p:cNvSpPr>
              <a:spLocks noChangeArrowheads="1"/>
            </p:cNvSpPr>
            <p:nvPr/>
          </p:nvSpPr>
          <p:spPr bwMode="auto">
            <a:xfrm>
              <a:off x="8645525" y="27942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8" name="Téglalap 193"/>
            <p:cNvSpPr>
              <a:spLocks noChangeArrowheads="1"/>
            </p:cNvSpPr>
            <p:nvPr/>
          </p:nvSpPr>
          <p:spPr bwMode="auto">
            <a:xfrm>
              <a:off x="7710488" y="25783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19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2823" y="4018217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0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3391154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1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33101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2" name="Téglalap 173"/>
            <p:cNvSpPr>
              <a:spLocks noChangeArrowheads="1"/>
            </p:cNvSpPr>
            <p:nvPr/>
          </p:nvSpPr>
          <p:spPr bwMode="auto">
            <a:xfrm>
              <a:off x="8559800" y="31260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3" name="Téglalap 174"/>
            <p:cNvSpPr>
              <a:spLocks noChangeArrowheads="1"/>
            </p:cNvSpPr>
            <p:nvPr/>
          </p:nvSpPr>
          <p:spPr bwMode="auto">
            <a:xfrm>
              <a:off x="8645525" y="31260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24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08733" y="3441954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5" name="Téglalap 178"/>
            <p:cNvSpPr>
              <a:spLocks noChangeArrowheads="1"/>
            </p:cNvSpPr>
            <p:nvPr/>
          </p:nvSpPr>
          <p:spPr bwMode="auto">
            <a:xfrm>
              <a:off x="8559800" y="33736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6" name="Téglalap 179"/>
            <p:cNvSpPr>
              <a:spLocks noChangeArrowheads="1"/>
            </p:cNvSpPr>
            <p:nvPr/>
          </p:nvSpPr>
          <p:spPr bwMode="auto">
            <a:xfrm>
              <a:off x="8645525" y="33736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7" name="Téglalap 182"/>
            <p:cNvSpPr>
              <a:spLocks noChangeArrowheads="1"/>
            </p:cNvSpPr>
            <p:nvPr/>
          </p:nvSpPr>
          <p:spPr bwMode="auto">
            <a:xfrm>
              <a:off x="7710488" y="32482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28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30546" y="39197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9" name="Téglalap 184"/>
            <p:cNvSpPr>
              <a:spLocks noChangeArrowheads="1"/>
            </p:cNvSpPr>
            <p:nvPr/>
          </p:nvSpPr>
          <p:spPr bwMode="auto">
            <a:xfrm>
              <a:off x="8559800" y="38134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0" name="Téglalap 185"/>
            <p:cNvSpPr>
              <a:spLocks noChangeArrowheads="1"/>
            </p:cNvSpPr>
            <p:nvPr/>
          </p:nvSpPr>
          <p:spPr bwMode="auto">
            <a:xfrm>
              <a:off x="8645525" y="38134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31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14671" y="4091242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2" name="Téglalap 189"/>
            <p:cNvSpPr>
              <a:spLocks noChangeArrowheads="1"/>
            </p:cNvSpPr>
            <p:nvPr/>
          </p:nvSpPr>
          <p:spPr bwMode="auto">
            <a:xfrm>
              <a:off x="8559800" y="4064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3" name="Téglalap 190"/>
            <p:cNvSpPr>
              <a:spLocks noChangeArrowheads="1"/>
            </p:cNvSpPr>
            <p:nvPr/>
          </p:nvSpPr>
          <p:spPr bwMode="auto">
            <a:xfrm>
              <a:off x="8645525" y="40642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4" name="Téglalap 193"/>
            <p:cNvSpPr>
              <a:spLocks noChangeArrowheads="1"/>
            </p:cNvSpPr>
            <p:nvPr/>
          </p:nvSpPr>
          <p:spPr bwMode="auto">
            <a:xfrm>
              <a:off x="7710488" y="38737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35" name="Line 166"/>
            <p:cNvSpPr>
              <a:spLocks noChangeShapeType="1"/>
            </p:cNvSpPr>
            <p:nvPr/>
          </p:nvSpPr>
          <p:spPr bwMode="auto">
            <a:xfrm flipV="1">
              <a:off x="6283325" y="3747839"/>
              <a:ext cx="0" cy="27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6" name="Line 167"/>
            <p:cNvSpPr>
              <a:spLocks noChangeShapeType="1"/>
            </p:cNvSpPr>
            <p:nvPr/>
          </p:nvSpPr>
          <p:spPr bwMode="auto">
            <a:xfrm>
              <a:off x="6283325" y="37467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7" name="Line 168"/>
            <p:cNvSpPr>
              <a:spLocks noChangeShapeType="1"/>
            </p:cNvSpPr>
            <p:nvPr/>
          </p:nvSpPr>
          <p:spPr bwMode="auto">
            <a:xfrm flipH="1">
              <a:off x="6146800" y="3746754"/>
              <a:ext cx="1365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8" name="Line 169"/>
            <p:cNvSpPr>
              <a:spLocks noChangeShapeType="1"/>
            </p:cNvSpPr>
            <p:nvPr/>
          </p:nvSpPr>
          <p:spPr bwMode="auto">
            <a:xfrm>
              <a:off x="6283325" y="3118104"/>
              <a:ext cx="0" cy="1587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9" name="Line 170"/>
            <p:cNvSpPr>
              <a:spLocks noChangeShapeType="1"/>
            </p:cNvSpPr>
            <p:nvPr/>
          </p:nvSpPr>
          <p:spPr bwMode="auto">
            <a:xfrm flipH="1">
              <a:off x="6131929" y="3276854"/>
              <a:ext cx="144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0" name="Line 171"/>
            <p:cNvSpPr>
              <a:spLocks noChangeShapeType="1"/>
            </p:cNvSpPr>
            <p:nvPr/>
          </p:nvSpPr>
          <p:spPr bwMode="auto">
            <a:xfrm flipV="1">
              <a:off x="6283325" y="2533904"/>
              <a:ext cx="0" cy="1841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1" name="Line 172"/>
            <p:cNvSpPr>
              <a:spLocks noChangeShapeType="1"/>
            </p:cNvSpPr>
            <p:nvPr/>
          </p:nvSpPr>
          <p:spPr bwMode="auto">
            <a:xfrm flipH="1">
              <a:off x="6165850" y="2533904"/>
              <a:ext cx="11747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2" name="Line 173"/>
            <p:cNvSpPr>
              <a:spLocks noChangeShapeType="1"/>
            </p:cNvSpPr>
            <p:nvPr/>
          </p:nvSpPr>
          <p:spPr bwMode="auto">
            <a:xfrm>
              <a:off x="6283325" y="1887209"/>
              <a:ext cx="0" cy="2222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3" name="Line 174"/>
            <p:cNvSpPr>
              <a:spLocks noChangeShapeType="1"/>
            </p:cNvSpPr>
            <p:nvPr/>
          </p:nvSpPr>
          <p:spPr bwMode="auto">
            <a:xfrm flipH="1">
              <a:off x="6159500" y="2108454"/>
              <a:ext cx="1238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4" name="Text Box 176"/>
            <p:cNvSpPr txBox="1">
              <a:spLocks noChangeArrowheads="1"/>
            </p:cNvSpPr>
            <p:nvPr/>
          </p:nvSpPr>
          <p:spPr bwMode="auto">
            <a:xfrm>
              <a:off x="6077281" y="1278192"/>
              <a:ext cx="369229" cy="263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endParaRPr lang="en-US" altLang="en-US" sz="1050" dirty="0">
                <a:latin typeface="Verdana" pitchFamily="34" charset="0"/>
              </a:endParaRPr>
            </a:p>
          </p:txBody>
        </p:sp>
        <p:sp>
          <p:nvSpPr>
            <p:cNvPr id="345" name="Rectangle 180"/>
            <p:cNvSpPr>
              <a:spLocks noChangeArrowheads="1"/>
            </p:cNvSpPr>
            <p:nvPr/>
          </p:nvSpPr>
          <p:spPr bwMode="auto">
            <a:xfrm>
              <a:off x="3706812" y="5065107"/>
              <a:ext cx="1398588" cy="157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endParaRPr lang="en-US" altLang="en-US" sz="105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46" name="Téglalap 3"/>
            <p:cNvSpPr>
              <a:spLocks noChangeArrowheads="1"/>
            </p:cNvSpPr>
            <p:nvPr/>
          </p:nvSpPr>
          <p:spPr bwMode="auto">
            <a:xfrm>
              <a:off x="4714875" y="20528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47" name="Téglalap 3"/>
            <p:cNvSpPr>
              <a:spLocks noChangeArrowheads="1"/>
            </p:cNvSpPr>
            <p:nvPr/>
          </p:nvSpPr>
          <p:spPr bwMode="auto">
            <a:xfrm>
              <a:off x="2771775" y="3208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48" name="Téglalap 3"/>
            <p:cNvSpPr>
              <a:spLocks noChangeArrowheads="1"/>
            </p:cNvSpPr>
            <p:nvPr/>
          </p:nvSpPr>
          <p:spPr bwMode="auto">
            <a:xfrm>
              <a:off x="4689475" y="3208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49" name="Téglalap 174"/>
            <p:cNvSpPr>
              <a:spLocks noChangeArrowheads="1"/>
            </p:cNvSpPr>
            <p:nvPr/>
          </p:nvSpPr>
          <p:spPr bwMode="auto">
            <a:xfrm>
              <a:off x="8738545" y="19048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0" name="Téglalap 179"/>
            <p:cNvSpPr>
              <a:spLocks noChangeArrowheads="1"/>
            </p:cNvSpPr>
            <p:nvPr/>
          </p:nvSpPr>
          <p:spPr bwMode="auto">
            <a:xfrm>
              <a:off x="8738545" y="21525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1" name="Téglalap 185"/>
            <p:cNvSpPr>
              <a:spLocks noChangeArrowheads="1"/>
            </p:cNvSpPr>
            <p:nvPr/>
          </p:nvSpPr>
          <p:spPr bwMode="auto">
            <a:xfrm>
              <a:off x="8738545" y="25414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2" name="Téglalap 190"/>
            <p:cNvSpPr>
              <a:spLocks noChangeArrowheads="1"/>
            </p:cNvSpPr>
            <p:nvPr/>
          </p:nvSpPr>
          <p:spPr bwMode="auto">
            <a:xfrm>
              <a:off x="8738545" y="27922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3" name="Téglalap 174"/>
            <p:cNvSpPr>
              <a:spLocks noChangeArrowheads="1"/>
            </p:cNvSpPr>
            <p:nvPr/>
          </p:nvSpPr>
          <p:spPr bwMode="auto">
            <a:xfrm>
              <a:off x="8738545" y="31240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4" name="Téglalap 179"/>
            <p:cNvSpPr>
              <a:spLocks noChangeArrowheads="1"/>
            </p:cNvSpPr>
            <p:nvPr/>
          </p:nvSpPr>
          <p:spPr bwMode="auto">
            <a:xfrm>
              <a:off x="8738545" y="33717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5" name="Téglalap 185"/>
            <p:cNvSpPr>
              <a:spLocks noChangeArrowheads="1"/>
            </p:cNvSpPr>
            <p:nvPr/>
          </p:nvSpPr>
          <p:spPr bwMode="auto">
            <a:xfrm>
              <a:off x="8738545" y="38114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6" name="Téglalap 190"/>
            <p:cNvSpPr>
              <a:spLocks noChangeArrowheads="1"/>
            </p:cNvSpPr>
            <p:nvPr/>
          </p:nvSpPr>
          <p:spPr bwMode="auto">
            <a:xfrm>
              <a:off x="8738545" y="40622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7" name="Téglalap 174"/>
            <p:cNvSpPr>
              <a:spLocks noChangeArrowheads="1"/>
            </p:cNvSpPr>
            <p:nvPr/>
          </p:nvSpPr>
          <p:spPr bwMode="auto">
            <a:xfrm>
              <a:off x="7390758" y="16298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8" name="Téglalap 179"/>
            <p:cNvSpPr>
              <a:spLocks noChangeArrowheads="1"/>
            </p:cNvSpPr>
            <p:nvPr/>
          </p:nvSpPr>
          <p:spPr bwMode="auto">
            <a:xfrm>
              <a:off x="7390758" y="18774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9" name="Téglalap 185"/>
            <p:cNvSpPr>
              <a:spLocks noChangeArrowheads="1"/>
            </p:cNvSpPr>
            <p:nvPr/>
          </p:nvSpPr>
          <p:spPr bwMode="auto">
            <a:xfrm>
              <a:off x="7390758" y="22282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0" name="Téglalap 190"/>
            <p:cNvSpPr>
              <a:spLocks noChangeArrowheads="1"/>
            </p:cNvSpPr>
            <p:nvPr/>
          </p:nvSpPr>
          <p:spPr bwMode="auto">
            <a:xfrm>
              <a:off x="7390758" y="24791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1" name="Téglalap 174"/>
            <p:cNvSpPr>
              <a:spLocks noChangeArrowheads="1"/>
            </p:cNvSpPr>
            <p:nvPr/>
          </p:nvSpPr>
          <p:spPr bwMode="auto">
            <a:xfrm>
              <a:off x="7390758" y="28617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2" name="Téglalap 179"/>
            <p:cNvSpPr>
              <a:spLocks noChangeArrowheads="1"/>
            </p:cNvSpPr>
            <p:nvPr/>
          </p:nvSpPr>
          <p:spPr bwMode="auto">
            <a:xfrm>
              <a:off x="7390758" y="31093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3" name="Téglalap 185"/>
            <p:cNvSpPr>
              <a:spLocks noChangeArrowheads="1"/>
            </p:cNvSpPr>
            <p:nvPr/>
          </p:nvSpPr>
          <p:spPr bwMode="auto">
            <a:xfrm>
              <a:off x="7390758" y="34982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4" name="Téglalap 190"/>
            <p:cNvSpPr>
              <a:spLocks noChangeArrowheads="1"/>
            </p:cNvSpPr>
            <p:nvPr/>
          </p:nvSpPr>
          <p:spPr bwMode="auto">
            <a:xfrm>
              <a:off x="7390758" y="37491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5" name="Téglalap 147"/>
            <p:cNvSpPr/>
            <p:nvPr/>
          </p:nvSpPr>
          <p:spPr>
            <a:xfrm flipH="1">
              <a:off x="1480232" y="28383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6" name="Téglalap 152"/>
            <p:cNvSpPr/>
            <p:nvPr/>
          </p:nvSpPr>
          <p:spPr>
            <a:xfrm flipH="1">
              <a:off x="1480232" y="30859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7" name="Téglalap 158"/>
            <p:cNvSpPr/>
            <p:nvPr/>
          </p:nvSpPr>
          <p:spPr>
            <a:xfrm flipH="1">
              <a:off x="1480232" y="34367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8" name="Téglalap 163"/>
            <p:cNvSpPr/>
            <p:nvPr/>
          </p:nvSpPr>
          <p:spPr>
            <a:xfrm flipH="1">
              <a:off x="1480232" y="368761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9" name="Téglalap 147"/>
            <p:cNvSpPr/>
            <p:nvPr/>
          </p:nvSpPr>
          <p:spPr>
            <a:xfrm flipH="1">
              <a:off x="1488840" y="162069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0" name="Téglalap 152"/>
            <p:cNvSpPr/>
            <p:nvPr/>
          </p:nvSpPr>
          <p:spPr>
            <a:xfrm flipH="1">
              <a:off x="1488840" y="186834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1" name="Téglalap 158"/>
            <p:cNvSpPr/>
            <p:nvPr/>
          </p:nvSpPr>
          <p:spPr>
            <a:xfrm flipH="1">
              <a:off x="1488840" y="22064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2" name="Téglalap 163"/>
            <p:cNvSpPr/>
            <p:nvPr/>
          </p:nvSpPr>
          <p:spPr>
            <a:xfrm flipH="1">
              <a:off x="1488840" y="24573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3" name="Téglalap 147"/>
            <p:cNvSpPr/>
            <p:nvPr/>
          </p:nvSpPr>
          <p:spPr>
            <a:xfrm flipH="1">
              <a:off x="243141" y="18889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4" name="Téglalap 152"/>
            <p:cNvSpPr/>
            <p:nvPr/>
          </p:nvSpPr>
          <p:spPr>
            <a:xfrm flipH="1">
              <a:off x="243141" y="213662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5" name="Téglalap 158"/>
            <p:cNvSpPr/>
            <p:nvPr/>
          </p:nvSpPr>
          <p:spPr>
            <a:xfrm flipH="1">
              <a:off x="243141" y="255096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6" name="Téglalap 163"/>
            <p:cNvSpPr/>
            <p:nvPr/>
          </p:nvSpPr>
          <p:spPr>
            <a:xfrm flipH="1">
              <a:off x="243141" y="28017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7" name="Téglalap 147"/>
            <p:cNvSpPr/>
            <p:nvPr/>
          </p:nvSpPr>
          <p:spPr>
            <a:xfrm flipH="1">
              <a:off x="244729" y="312246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8" name="Téglalap 152"/>
            <p:cNvSpPr/>
            <p:nvPr/>
          </p:nvSpPr>
          <p:spPr>
            <a:xfrm flipH="1">
              <a:off x="244729" y="337011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9" name="Téglalap 158"/>
            <p:cNvSpPr/>
            <p:nvPr/>
          </p:nvSpPr>
          <p:spPr>
            <a:xfrm flipH="1">
              <a:off x="244729" y="37844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80" name="Téglalap 163"/>
            <p:cNvSpPr/>
            <p:nvPr/>
          </p:nvSpPr>
          <p:spPr>
            <a:xfrm flipH="1">
              <a:off x="244729" y="40352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81" name="Téglalap 3"/>
            <p:cNvSpPr>
              <a:spLocks noChangeArrowheads="1"/>
            </p:cNvSpPr>
            <p:nvPr/>
          </p:nvSpPr>
          <p:spPr bwMode="auto">
            <a:xfrm>
              <a:off x="2760663" y="2038867"/>
              <a:ext cx="1440000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2732713" y="1482408"/>
              <a:ext cx="1528942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PCIe</a:t>
              </a:r>
              <a:r>
                <a:rPr lang="en-US" sz="1050" dirty="0" smtClean="0"/>
                <a:t> 3.0</a:t>
              </a:r>
              <a:endParaRPr lang="en-US" sz="1050" dirty="0"/>
            </a:p>
          </p:txBody>
        </p:sp>
        <p:sp>
          <p:nvSpPr>
            <p:cNvPr id="383" name="TextBox 382"/>
            <p:cNvSpPr txBox="1"/>
            <p:nvPr/>
          </p:nvSpPr>
          <p:spPr>
            <a:xfrm>
              <a:off x="2826935" y="1756110"/>
              <a:ext cx="708721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32</a:t>
              </a:r>
              <a:endParaRPr lang="en-US" sz="1050" dirty="0"/>
            </a:p>
          </p:txBody>
        </p:sp>
        <p:sp>
          <p:nvSpPr>
            <p:cNvPr id="384" name="Up-Down Arrow 383"/>
            <p:cNvSpPr/>
            <p:nvPr/>
          </p:nvSpPr>
          <p:spPr bwMode="auto">
            <a:xfrm>
              <a:off x="3417647" y="17904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4854702" y="1481153"/>
              <a:ext cx="1528942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PCIe</a:t>
              </a:r>
              <a:r>
                <a:rPr lang="en-US" sz="1050" dirty="0" smtClean="0"/>
                <a:t> 3.0</a:t>
              </a:r>
              <a:endParaRPr lang="en-US" sz="1050" dirty="0"/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5527747" y="1769221"/>
              <a:ext cx="708721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32</a:t>
              </a:r>
              <a:endParaRPr lang="en-US" sz="1050" dirty="0"/>
            </a:p>
          </p:txBody>
        </p:sp>
        <p:sp>
          <p:nvSpPr>
            <p:cNvPr id="387" name="Up-Down Arrow 386"/>
            <p:cNvSpPr/>
            <p:nvPr/>
          </p:nvSpPr>
          <p:spPr bwMode="auto">
            <a:xfrm>
              <a:off x="5563947" y="18031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88" name="Téglalap 53"/>
            <p:cNvSpPr>
              <a:spLocks noChangeArrowheads="1"/>
            </p:cNvSpPr>
            <p:nvPr/>
          </p:nvSpPr>
          <p:spPr bwMode="auto">
            <a:xfrm>
              <a:off x="2755900" y="4394454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050" dirty="0" err="1" smtClean="0">
                  <a:solidFill>
                    <a:schemeClr val="bg1"/>
                  </a:solidFill>
                  <a:latin typeface="Verdana" pitchFamily="34" charset="0"/>
                </a:rPr>
                <a:t>PCH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89" name="Egyenes összekötő 121"/>
            <p:cNvCxnSpPr/>
            <p:nvPr/>
          </p:nvCxnSpPr>
          <p:spPr>
            <a:xfrm rot="5400000" flipH="1" flipV="1">
              <a:off x="3153162" y="4132129"/>
              <a:ext cx="61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Szövegdoboz 70"/>
            <p:cNvSpPr txBox="1">
              <a:spLocks noChangeArrowheads="1"/>
            </p:cNvSpPr>
            <p:nvPr/>
          </p:nvSpPr>
          <p:spPr bwMode="auto">
            <a:xfrm>
              <a:off x="3503776" y="4018901"/>
              <a:ext cx="1086792" cy="29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err="1" smtClean="0">
                  <a:latin typeface="Verdana" pitchFamily="34" charset="0"/>
                </a:rPr>
                <a:t>DMI2</a:t>
              </a:r>
              <a:endParaRPr lang="en-US" altLang="en-US" sz="1050" dirty="0" smtClean="0">
                <a:latin typeface="Verdana" pitchFamily="34" charset="0"/>
              </a:endParaRPr>
            </a:p>
          </p:txBody>
        </p:sp>
        <p:cxnSp>
          <p:nvCxnSpPr>
            <p:cNvPr id="391" name="Egyenes összekötő 130"/>
            <p:cNvCxnSpPr/>
            <p:nvPr/>
          </p:nvCxnSpPr>
          <p:spPr>
            <a:xfrm rot="10800000" flipH="1" flipV="1">
              <a:off x="2564904" y="3616579"/>
              <a:ext cx="1828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2" name="Line 129"/>
            <p:cNvSpPr>
              <a:spLocks noChangeShapeType="1"/>
            </p:cNvSpPr>
            <p:nvPr/>
          </p:nvSpPr>
          <p:spPr bwMode="auto">
            <a:xfrm>
              <a:off x="2687638" y="3715004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93" name="Line 131"/>
            <p:cNvSpPr>
              <a:spLocks noChangeShapeType="1"/>
            </p:cNvSpPr>
            <p:nvPr/>
          </p:nvSpPr>
          <p:spPr bwMode="auto">
            <a:xfrm>
              <a:off x="2687638" y="37086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94" name="Line 132"/>
            <p:cNvSpPr>
              <a:spLocks noChangeShapeType="1"/>
            </p:cNvSpPr>
            <p:nvPr/>
          </p:nvSpPr>
          <p:spPr bwMode="auto">
            <a:xfrm>
              <a:off x="2687638" y="37086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95" name="TextBox 394"/>
            <p:cNvSpPr txBox="1"/>
            <p:nvPr/>
          </p:nvSpPr>
          <p:spPr>
            <a:xfrm>
              <a:off x="4740402" y="4052168"/>
              <a:ext cx="1528942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PCIe</a:t>
              </a:r>
              <a:r>
                <a:rPr lang="en-US" sz="1050" dirty="0" smtClean="0"/>
                <a:t> 3.0</a:t>
              </a:r>
              <a:endParaRPr lang="en-US" sz="1050" dirty="0"/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5425828" y="3817265"/>
              <a:ext cx="708721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32</a:t>
              </a:r>
              <a:endParaRPr lang="en-US" sz="1050" dirty="0"/>
            </a:p>
          </p:txBody>
        </p:sp>
        <p:sp>
          <p:nvSpPr>
            <p:cNvPr id="397" name="Up-Down Arrow 396"/>
            <p:cNvSpPr/>
            <p:nvPr/>
          </p:nvSpPr>
          <p:spPr bwMode="auto">
            <a:xfrm>
              <a:off x="5449647" y="38097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98" name="TextBox 397"/>
            <p:cNvSpPr txBox="1"/>
            <p:nvPr/>
          </p:nvSpPr>
          <p:spPr>
            <a:xfrm>
              <a:off x="2073530" y="4028639"/>
              <a:ext cx="1528942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PCIe</a:t>
              </a:r>
              <a:r>
                <a:rPr lang="en-US" sz="1050" dirty="0" smtClean="0"/>
                <a:t> 3.0</a:t>
              </a:r>
              <a:endParaRPr lang="en-US" sz="1050" dirty="0"/>
            </a:p>
          </p:txBody>
        </p:sp>
        <p:sp>
          <p:nvSpPr>
            <p:cNvPr id="399" name="Up-Down Arrow 398"/>
            <p:cNvSpPr/>
            <p:nvPr/>
          </p:nvSpPr>
          <p:spPr bwMode="auto">
            <a:xfrm>
              <a:off x="3277947" y="38097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2734068" y="3792264"/>
              <a:ext cx="708721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32</a:t>
              </a:r>
              <a:endParaRPr lang="en-US" sz="1050" dirty="0"/>
            </a:p>
          </p:txBody>
        </p:sp>
      </p:grpSp>
      <p:sp>
        <p:nvSpPr>
          <p:cNvPr id="404" name="TextBox 403"/>
          <p:cNvSpPr txBox="1"/>
          <p:nvPr/>
        </p:nvSpPr>
        <p:spPr>
          <a:xfrm>
            <a:off x="6891980" y="5106322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dirty="0" err="1" smtClean="0"/>
              <a:t>DMI2</a:t>
            </a:r>
            <a:r>
              <a:rPr lang="en-US" altLang="en-US" sz="1200" dirty="0" smtClean="0"/>
              <a:t>: </a:t>
            </a:r>
            <a:r>
              <a:rPr lang="en-US" altLang="en-US" sz="1200" dirty="0" err="1" smtClean="0"/>
              <a:t>4xPCIe2</a:t>
            </a:r>
            <a:endParaRPr lang="en-US" sz="1200" dirty="0"/>
          </a:p>
        </p:txBody>
      </p:sp>
      <p:sp>
        <p:nvSpPr>
          <p:cNvPr id="406" name="Téglalap 53"/>
          <p:cNvSpPr>
            <a:spLocks noChangeArrowheads="1"/>
          </p:cNvSpPr>
          <p:nvPr/>
        </p:nvSpPr>
        <p:spPr bwMode="auto">
          <a:xfrm>
            <a:off x="1880517" y="4881857"/>
            <a:ext cx="742540" cy="514965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5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050" dirty="0" err="1" smtClean="0">
                <a:solidFill>
                  <a:schemeClr val="bg1"/>
                </a:solidFill>
                <a:latin typeface="Verdana" pitchFamily="34" charset="0"/>
              </a:rPr>
              <a:t>IOH</a:t>
            </a:r>
            <a:endParaRPr lang="hu-HU" altLang="en-US" sz="105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4663272" y="1172707"/>
            <a:ext cx="3999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1200" b="1" dirty="0" smtClean="0"/>
              <a:t>Ivy Bridge-EX / Haswell-EX / Broadwell-EX </a:t>
            </a:r>
          </a:p>
          <a:p>
            <a:pPr algn="ctr"/>
            <a:r>
              <a:rPr lang="en-US" altLang="en-US" sz="1200" b="1" dirty="0" smtClean="0"/>
              <a:t>based (</a:t>
            </a:r>
            <a:r>
              <a:rPr lang="en-US" altLang="en-US" sz="1200" b="1" dirty="0" err="1" smtClean="0"/>
              <a:t>Brickland</a:t>
            </a:r>
            <a:r>
              <a:rPr lang="en-US" altLang="en-US" sz="1200" b="1" dirty="0" smtClean="0"/>
              <a:t>) platforms</a:t>
            </a:r>
            <a:endParaRPr lang="en-US" sz="1200" b="1" dirty="0"/>
          </a:p>
        </p:txBody>
      </p:sp>
      <p:sp>
        <p:nvSpPr>
          <p:cNvPr id="408" name="Oval 407"/>
          <p:cNvSpPr/>
          <p:nvPr/>
        </p:nvSpPr>
        <p:spPr bwMode="auto">
          <a:xfrm>
            <a:off x="6344858" y="4624952"/>
            <a:ext cx="548640" cy="3189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" name="Oval 408"/>
          <p:cNvSpPr/>
          <p:nvPr/>
        </p:nvSpPr>
        <p:spPr bwMode="auto">
          <a:xfrm>
            <a:off x="2379884" y="4536966"/>
            <a:ext cx="548640" cy="3189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10" name="Oval 409"/>
          <p:cNvSpPr/>
          <p:nvPr/>
        </p:nvSpPr>
        <p:spPr bwMode="auto">
          <a:xfrm>
            <a:off x="1635098" y="4516583"/>
            <a:ext cx="548640" cy="3189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189068" y="635504"/>
            <a:ext cx="7359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1.6 Number and use of the QPI buses in </a:t>
            </a:r>
            <a:r>
              <a:rPr lang="en-US" b="1" dirty="0" err="1" smtClean="0">
                <a:solidFill>
                  <a:schemeClr val="accent6"/>
                </a:solidFill>
              </a:rPr>
              <a:t>NUMA</a:t>
            </a:r>
            <a:r>
              <a:rPr lang="en-US" b="1" dirty="0" smtClean="0">
                <a:solidFill>
                  <a:schemeClr val="accent6"/>
                </a:solidFill>
              </a:rPr>
              <a:t> type server processors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14" name="TextBox 413"/>
          <p:cNvSpPr txBox="1"/>
          <p:nvPr/>
        </p:nvSpPr>
        <p:spPr>
          <a:xfrm>
            <a:off x="185857" y="5510368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4 x SMB</a:t>
            </a:r>
          </a:p>
          <a:p>
            <a:pPr algn="ctr"/>
            <a:r>
              <a:rPr lang="en-US" sz="1200" dirty="0" smtClean="0"/>
              <a:t>per processor</a:t>
            </a:r>
            <a:endParaRPr lang="en-US" sz="1200" dirty="0"/>
          </a:p>
        </p:txBody>
      </p:sp>
      <p:sp>
        <p:nvSpPr>
          <p:cNvPr id="415" name="TextBox 414"/>
          <p:cNvSpPr txBox="1"/>
          <p:nvPr/>
        </p:nvSpPr>
        <p:spPr>
          <a:xfrm>
            <a:off x="201768" y="6375040"/>
            <a:ext cx="7293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in both platforms </a:t>
            </a:r>
            <a:r>
              <a:rPr lang="en-US" dirty="0" smtClean="0">
                <a:solidFill>
                  <a:srgbClr val="0070C0"/>
                </a:solidFill>
              </a:rPr>
              <a:t>three QPI buses remain to interconnect processors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9743" y="1675115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QPI buses</a:t>
            </a:r>
            <a:endParaRPr lang="en-US" dirty="0"/>
          </a:p>
        </p:txBody>
      </p:sp>
      <p:sp>
        <p:nvSpPr>
          <p:cNvPr id="413" name="TextBox 412"/>
          <p:cNvSpPr txBox="1"/>
          <p:nvPr/>
        </p:nvSpPr>
        <p:spPr>
          <a:xfrm>
            <a:off x="6077509" y="1727759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QPI buses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 bwMode="auto">
          <a:xfrm>
            <a:off x="4118693" y="1812631"/>
            <a:ext cx="817479" cy="109728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3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4" grpId="0"/>
      <p:bldP spid="404" grpId="0"/>
      <p:bldP spid="406" grpId="0" animBg="1"/>
      <p:bldP spid="407" grpId="0"/>
      <p:bldP spid="408" grpId="0" animBg="1"/>
      <p:bldP spid="409" grpId="0" animBg="1"/>
      <p:bldP spid="410" grpId="0" animBg="1"/>
      <p:bldP spid="414" grpId="0"/>
      <p:bldP spid="415" grpId="0"/>
      <p:bldP spid="3" grpId="0"/>
      <p:bldP spid="413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1.6 Number and use of </a:t>
            </a:r>
            <a:r>
              <a:rPr lang="en-US" dirty="0" smtClean="0"/>
              <a:t>QPI </a:t>
            </a:r>
            <a:r>
              <a:rPr lang="en-US" dirty="0"/>
              <a:t>buses in </a:t>
            </a:r>
            <a:r>
              <a:rPr lang="en-US" dirty="0" err="1"/>
              <a:t>NUMA</a:t>
            </a:r>
            <a:r>
              <a:rPr lang="en-US" dirty="0"/>
              <a:t> type server processors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879" y="942744"/>
            <a:ext cx="294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Three QPI busses may </a:t>
            </a:r>
            <a:r>
              <a:rPr lang="en-US" dirty="0" smtClean="0">
                <a:solidFill>
                  <a:srgbClr val="0070C0"/>
                </a:solidFill>
              </a:rPr>
              <a:t>provide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189" y="622635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Scalability of Intel's </a:t>
            </a:r>
            <a:r>
              <a:rPr lang="en-US" b="1" dirty="0" err="1" smtClean="0">
                <a:solidFill>
                  <a:schemeClr val="accent6"/>
                </a:solidFill>
              </a:rPr>
              <a:t>NUMA</a:t>
            </a:r>
            <a:r>
              <a:rPr lang="en-US" b="1" dirty="0" smtClean="0">
                <a:solidFill>
                  <a:schemeClr val="accent6"/>
                </a:solidFill>
              </a:rPr>
              <a:t> 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214" y="1300764"/>
            <a:ext cx="826251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full connectivity with full sized QPI buses up to 4S configurations </a:t>
            </a:r>
            <a:r>
              <a:rPr lang="en-US" dirty="0" smtClean="0">
                <a:solidFill>
                  <a:srgbClr val="0070C0"/>
                </a:solidFill>
              </a:rPr>
              <a:t>or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full </a:t>
            </a:r>
            <a:r>
              <a:rPr lang="en-US" dirty="0">
                <a:solidFill>
                  <a:srgbClr val="0070C0"/>
                </a:solidFill>
              </a:rPr>
              <a:t>connectivity with two full sized and two half sized QPI buses for </a:t>
            </a:r>
            <a:r>
              <a:rPr lang="en-US" dirty="0" err="1">
                <a:solidFill>
                  <a:srgbClr val="0070C0"/>
                </a:solidFill>
              </a:rPr>
              <a:t>8S</a:t>
            </a:r>
            <a:r>
              <a:rPr lang="en-US" dirty="0">
                <a:solidFill>
                  <a:srgbClr val="0070C0"/>
                </a:solidFill>
              </a:rPr>
              <a:t> configurations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2748" y="1961467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47839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1.6 Number and use of </a:t>
            </a:r>
            <a:r>
              <a:rPr lang="en-US" dirty="0" smtClean="0"/>
              <a:t>QPI </a:t>
            </a:r>
            <a:r>
              <a:rPr lang="en-US" dirty="0"/>
              <a:t>buses in </a:t>
            </a:r>
            <a:r>
              <a:rPr lang="en-US" dirty="0" err="1"/>
              <a:t>NUMA</a:t>
            </a:r>
            <a:r>
              <a:rPr lang="en-US" dirty="0"/>
              <a:t> type server processors </a:t>
            </a:r>
            <a:r>
              <a:rPr lang="en-US" dirty="0" smtClean="0"/>
              <a:t>(3)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9" y="1478720"/>
            <a:ext cx="8975458" cy="5192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584" y="622635"/>
            <a:ext cx="8368253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Example: Scalability of Intel's </a:t>
            </a:r>
            <a:r>
              <a:rPr lang="en-US" b="1" dirty="0" err="1" smtClean="0">
                <a:solidFill>
                  <a:schemeClr val="accent6"/>
                </a:solidFill>
              </a:rPr>
              <a:t>Westmere</a:t>
            </a:r>
            <a:r>
              <a:rPr lang="en-US" b="1" dirty="0" smtClean="0">
                <a:solidFill>
                  <a:schemeClr val="accent6"/>
                </a:solidFill>
              </a:rPr>
              <a:t>-EX </a:t>
            </a:r>
            <a:r>
              <a:rPr lang="en-US" b="1" dirty="0" err="1" smtClean="0">
                <a:solidFill>
                  <a:schemeClr val="accent6"/>
                </a:solidFill>
              </a:rPr>
              <a:t>NUMA</a:t>
            </a:r>
            <a:r>
              <a:rPr lang="en-US" b="1" dirty="0" smtClean="0">
                <a:solidFill>
                  <a:schemeClr val="accent6"/>
                </a:solidFill>
              </a:rPr>
              <a:t> platforms [138]</a:t>
            </a:r>
          </a:p>
          <a:p>
            <a:r>
              <a:rPr lang="en-US" dirty="0" smtClean="0"/>
              <a:t>  (Note that one of the four QPI buses provided per processor aims at connecting the </a:t>
            </a:r>
            <a:r>
              <a:rPr lang="en-US" dirty="0" err="1" smtClean="0"/>
              <a:t>IOH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Intel’s high-end multicore 4S platforms -1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656" y="624355"/>
            <a:ext cx="1135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414" y="946327"/>
            <a:ext cx="910723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The material presented in these slides is </a:t>
            </a:r>
            <a:r>
              <a:rPr lang="en-US" dirty="0" smtClean="0">
                <a:solidFill>
                  <a:srgbClr val="0070C0"/>
                </a:solidFill>
              </a:rPr>
              <a:t>restricted to Intel’s </a:t>
            </a:r>
            <a:r>
              <a:rPr lang="en-US" dirty="0" smtClean="0">
                <a:solidFill>
                  <a:srgbClr val="FF0000"/>
                </a:solidFill>
              </a:rPr>
              <a:t>high-end multicore server processors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and platforms, </a:t>
            </a:r>
            <a:r>
              <a:rPr lang="en-US" dirty="0"/>
              <a:t>accordingly previous server systems will not be </a:t>
            </a:r>
            <a:r>
              <a:rPr lang="en-US" dirty="0" smtClean="0"/>
              <a:t>covered.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Intel's </a:t>
            </a:r>
            <a:r>
              <a:rPr lang="en-US" dirty="0" smtClean="0">
                <a:solidFill>
                  <a:srgbClr val="FF0000"/>
                </a:solidFill>
              </a:rPr>
              <a:t>multicore servers </a:t>
            </a:r>
            <a:r>
              <a:rPr lang="en-US" dirty="0" smtClean="0">
                <a:solidFill>
                  <a:srgbClr val="0070C0"/>
                </a:solidFill>
              </a:rPr>
              <a:t>emerged based on the 3. core of the Pentium 4 family </a:t>
            </a:r>
            <a:r>
              <a:rPr lang="en-US" dirty="0" smtClean="0"/>
              <a:t>(on the 64-bit 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version of the Prescott core) about 2005.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First they were implemented </a:t>
            </a:r>
            <a:r>
              <a:rPr lang="en-US" dirty="0" smtClean="0">
                <a:solidFill>
                  <a:srgbClr val="0070C0"/>
                </a:solidFill>
              </a:rPr>
              <a:t>as two single core parts placed into the same package</a:t>
            </a:r>
            <a:r>
              <a:rPr lang="en-US" dirty="0" smtClean="0"/>
              <a:t>. 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66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71893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1.7 Server platforms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classified according 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of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chips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constituting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590550" y="2207341"/>
            <a:ext cx="26685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Three-chip implementation</a:t>
            </a:r>
          </a:p>
        </p:txBody>
      </p:sp>
      <p:sp>
        <p:nvSpPr>
          <p:cNvPr id="110599" name="Text Box 4"/>
          <p:cNvSpPr txBox="1">
            <a:spLocks noChangeArrowheads="1"/>
          </p:cNvSpPr>
          <p:nvPr/>
        </p:nvSpPr>
        <p:spPr bwMode="auto">
          <a:xfrm>
            <a:off x="1231900" y="1181816"/>
            <a:ext cx="67373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Server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platforms</a:t>
            </a: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 classified according to the number of chips constituting the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chipset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0" name="Text Box 4"/>
          <p:cNvSpPr txBox="1">
            <a:spLocks noChangeArrowheads="1"/>
          </p:cNvSpPr>
          <p:nvPr/>
        </p:nvSpPr>
        <p:spPr bwMode="auto">
          <a:xfrm>
            <a:off x="5684838" y="2208929"/>
            <a:ext cx="27701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Two-chip implementation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05000" y="1683466"/>
            <a:ext cx="4799013" cy="490538"/>
            <a:chOff x="1905000" y="1683466"/>
            <a:chExt cx="4799013" cy="490538"/>
          </a:xfrm>
        </p:grpSpPr>
        <p:sp>
          <p:nvSpPr>
            <p:cNvPr id="110595" name="Line 8"/>
            <p:cNvSpPr>
              <a:spLocks noChangeShapeType="1"/>
            </p:cNvSpPr>
            <p:nvPr/>
          </p:nvSpPr>
          <p:spPr bwMode="auto">
            <a:xfrm>
              <a:off x="4584700" y="1683466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96" name="Line 10"/>
            <p:cNvSpPr>
              <a:spLocks noChangeShapeType="1"/>
            </p:cNvSpPr>
            <p:nvPr/>
          </p:nvSpPr>
          <p:spPr bwMode="auto">
            <a:xfrm flipV="1">
              <a:off x="1949450" y="1918416"/>
              <a:ext cx="4733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97" name="Oval 12"/>
            <p:cNvSpPr>
              <a:spLocks noChangeArrowheads="1"/>
            </p:cNvSpPr>
            <p:nvPr/>
          </p:nvSpPr>
          <p:spPr bwMode="auto">
            <a:xfrm>
              <a:off x="1905000" y="2112091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0598" name="Line 13"/>
            <p:cNvSpPr>
              <a:spLocks noChangeShapeType="1"/>
            </p:cNvSpPr>
            <p:nvPr/>
          </p:nvSpPr>
          <p:spPr bwMode="auto">
            <a:xfrm>
              <a:off x="1938338" y="1912066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01" name="Oval 12"/>
            <p:cNvSpPr>
              <a:spLocks noChangeArrowheads="1"/>
            </p:cNvSpPr>
            <p:nvPr/>
          </p:nvSpPr>
          <p:spPr bwMode="auto">
            <a:xfrm>
              <a:off x="6643688" y="2113679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0602" name="Line 13"/>
            <p:cNvSpPr>
              <a:spLocks noChangeShapeType="1"/>
            </p:cNvSpPr>
            <p:nvPr/>
          </p:nvSpPr>
          <p:spPr bwMode="auto">
            <a:xfrm>
              <a:off x="6677025" y="1913654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0603" name="AutoShape 38"/>
          <p:cNvSpPr>
            <a:spLocks noChangeArrowheads="1"/>
          </p:cNvSpPr>
          <p:nvPr/>
        </p:nvSpPr>
        <p:spPr bwMode="auto">
          <a:xfrm>
            <a:off x="4387808" y="2271025"/>
            <a:ext cx="393700" cy="88900"/>
          </a:xfrm>
          <a:prstGeom prst="rightArrow">
            <a:avLst>
              <a:gd name="adj1" fmla="val 50000"/>
              <a:gd name="adj2" fmla="val 110714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00"/>
              </a:solidFill>
            </a:endParaRPr>
          </a:p>
        </p:txBody>
      </p:sp>
      <p:sp>
        <p:nvSpPr>
          <p:cNvPr id="110604" name="Text Box 14"/>
          <p:cNvSpPr txBox="1">
            <a:spLocks noChangeArrowheads="1"/>
          </p:cNvSpPr>
          <p:nvPr/>
        </p:nvSpPr>
        <p:spPr bwMode="auto">
          <a:xfrm>
            <a:off x="643088" y="2670676"/>
            <a:ext cx="25952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The system architecture consists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basically of three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chips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(processors/MCH/ICH)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5" name="Text Box 15"/>
          <p:cNvSpPr txBox="1">
            <a:spLocks noChangeArrowheads="1"/>
          </p:cNvSpPr>
          <p:nvPr/>
        </p:nvSpPr>
        <p:spPr bwMode="auto">
          <a:xfrm>
            <a:off x="5613598" y="2672263"/>
            <a:ext cx="25952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The system architecture consists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basically of two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chips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(processors/PCH)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7" name="Text Box 18"/>
          <p:cNvSpPr txBox="1">
            <a:spLocks noChangeArrowheads="1"/>
          </p:cNvSpPr>
          <p:nvPr/>
        </p:nvSpPr>
        <p:spPr bwMode="auto">
          <a:xfrm>
            <a:off x="288925" y="665163"/>
            <a:ext cx="79669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1.7 Server platforms classified according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to the number of chips constituting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      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10608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7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Platforms classified according to the number of chips constituting the </a:t>
            </a:r>
            <a:r>
              <a:rPr lang="en-US" altLang="en-US" sz="1600" dirty="0" err="1" smtClean="0"/>
              <a:t>plaform</a:t>
            </a:r>
            <a:r>
              <a:rPr lang="en-US" altLang="en-US" sz="1600" dirty="0" smtClean="0"/>
              <a:t> (1)</a:t>
            </a:r>
            <a:endParaRPr lang="hu-HU" alt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15152" y="3311958"/>
            <a:ext cx="285366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200" i="1" dirty="0" err="1" smtClean="0"/>
              <a:t>Truland</a:t>
            </a:r>
            <a:r>
              <a:rPr lang="en-US" sz="1200" i="1" dirty="0" smtClean="0"/>
              <a:t> platform (2005/2006)</a:t>
            </a:r>
          </a:p>
          <a:p>
            <a:pPr>
              <a:spcAft>
                <a:spcPts val="200"/>
              </a:spcAft>
            </a:pPr>
            <a:r>
              <a:rPr lang="en-US" sz="1200" i="1" dirty="0" err="1" smtClean="0"/>
              <a:t>Caneland</a:t>
            </a:r>
            <a:r>
              <a:rPr lang="en-US" sz="1200" i="1" dirty="0" smtClean="0"/>
              <a:t> platform (2007/2008)</a:t>
            </a:r>
          </a:p>
          <a:p>
            <a:pPr>
              <a:spcAft>
                <a:spcPts val="200"/>
              </a:spcAft>
            </a:pPr>
            <a:r>
              <a:rPr lang="en-US" sz="1200" i="1" dirty="0" smtClean="0"/>
              <a:t>Boxboro-EX platform (2010/2011)</a:t>
            </a:r>
            <a:endParaRPr lang="en-US" sz="1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615181" y="3320678"/>
            <a:ext cx="2653290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200" i="1" dirty="0" err="1" smtClean="0"/>
              <a:t>Brickland</a:t>
            </a:r>
            <a:r>
              <a:rPr lang="en-US" sz="1200" i="1" dirty="0" smtClean="0"/>
              <a:t> platform (2014/2015)</a:t>
            </a:r>
          </a:p>
          <a:p>
            <a:pPr>
              <a:spcAft>
                <a:spcPts val="200"/>
              </a:spcAft>
            </a:pPr>
            <a:r>
              <a:rPr lang="en-US" sz="1200" i="1" dirty="0" err="1" smtClean="0"/>
              <a:t>Purley</a:t>
            </a:r>
            <a:r>
              <a:rPr lang="en-US" sz="1200" i="1" dirty="0" smtClean="0"/>
              <a:t> platform (2017?)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69597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0" grpId="0"/>
      <p:bldP spid="110603" grpId="0" animBg="1"/>
      <p:bldP spid="110605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85738" y="661988"/>
            <a:ext cx="889476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of a 3-chip implementation: The Boxboro-EX 4S server platform supporting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Nehalem-EX/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Westmere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-EX processors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1279744" y="6319838"/>
            <a:ext cx="63368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Nehalem-EX aimed  Boxboro-EX </a:t>
            </a:r>
            <a:r>
              <a:rPr lang="en-US" altLang="en-US" sz="1400" dirty="0" smtClean="0">
                <a:latin typeface="Verdana" pitchFamily="34" charset="0"/>
              </a:rPr>
              <a:t>4S </a:t>
            </a:r>
            <a:r>
              <a:rPr lang="en-US" altLang="en-US" sz="1400" dirty="0">
                <a:latin typeface="Verdana" pitchFamily="34" charset="0"/>
              </a:rPr>
              <a:t>server platform (for up to 10 C)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17785" y="1400175"/>
            <a:ext cx="8761115" cy="4810125"/>
            <a:chOff x="217785" y="1400175"/>
            <a:chExt cx="8761115" cy="4810125"/>
          </a:xfrm>
        </p:grpSpPr>
        <p:sp>
          <p:nvSpPr>
            <p:cNvPr id="183298" name="Téglalap 3"/>
            <p:cNvSpPr>
              <a:spLocks noChangeArrowheads="1"/>
            </p:cNvSpPr>
            <p:nvPr/>
          </p:nvSpPr>
          <p:spPr bwMode="auto">
            <a:xfrm>
              <a:off x="2782888" y="2095500"/>
              <a:ext cx="1439862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Nehalem-EX 8C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Westmere-EX 10C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299" name="Téglalap 53"/>
            <p:cNvSpPr>
              <a:spLocks noChangeArrowheads="1"/>
            </p:cNvSpPr>
            <p:nvPr/>
          </p:nvSpPr>
          <p:spPr bwMode="auto">
            <a:xfrm>
              <a:off x="3721100" y="4298950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 7500 </a:t>
              </a:r>
              <a:r>
                <a:rPr lang="hu-HU" altLang="en-US" sz="1100">
                  <a:solidFill>
                    <a:schemeClr val="bg1"/>
                  </a:solidFill>
                  <a:latin typeface="Verdana" pitchFamily="34" charset="0"/>
                </a:rPr>
                <a:t>IOH</a:t>
              </a:r>
            </a:p>
          </p:txBody>
        </p:sp>
        <p:cxnSp>
          <p:nvCxnSpPr>
            <p:cNvPr id="109" name="Egyenes összekötő 108"/>
            <p:cNvCxnSpPr>
              <a:endCxn id="183298" idx="3"/>
            </p:cNvCxnSpPr>
            <p:nvPr/>
          </p:nvCxnSpPr>
          <p:spPr>
            <a:xfrm rot="10800000">
              <a:off x="4222750" y="2384425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gyenes összekötő 112"/>
            <p:cNvCxnSpPr/>
            <p:nvPr/>
          </p:nvCxnSpPr>
          <p:spPr>
            <a:xfrm rot="10800000">
              <a:off x="4222750" y="3544888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Egyenes összekötő 113"/>
            <p:cNvCxnSpPr/>
            <p:nvPr/>
          </p:nvCxnSpPr>
          <p:spPr>
            <a:xfrm rot="10800000">
              <a:off x="4222750" y="2659063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gyenes összekötő 115"/>
            <p:cNvCxnSpPr/>
            <p:nvPr/>
          </p:nvCxnSpPr>
          <p:spPr>
            <a:xfrm rot="10800000" flipV="1">
              <a:off x="4222750" y="2671763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304" name="Egyenes összekötő 118"/>
            <p:cNvCxnSpPr>
              <a:cxnSpLocks noChangeShapeType="1"/>
              <a:endCxn id="183298" idx="2"/>
            </p:cNvCxnSpPr>
            <p:nvPr/>
          </p:nvCxnSpPr>
          <p:spPr bwMode="auto">
            <a:xfrm flipV="1">
              <a:off x="3503613" y="2671763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05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2671763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Egyenes összekötő 121"/>
            <p:cNvCxnSpPr/>
            <p:nvPr/>
          </p:nvCxnSpPr>
          <p:spPr>
            <a:xfrm rot="5400000" flipH="1" flipV="1">
              <a:off x="4664075" y="4063101"/>
              <a:ext cx="4857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307" name="Szövegdoboz 70"/>
            <p:cNvSpPr txBox="1">
              <a:spLocks noChangeArrowheads="1"/>
            </p:cNvSpPr>
            <p:nvPr/>
          </p:nvSpPr>
          <p:spPr bwMode="auto">
            <a:xfrm>
              <a:off x="4257675" y="2138363"/>
              <a:ext cx="4175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08" name="Szövegdoboz 70"/>
            <p:cNvSpPr txBox="1">
              <a:spLocks noChangeArrowheads="1"/>
            </p:cNvSpPr>
            <p:nvPr/>
          </p:nvSpPr>
          <p:spPr bwMode="auto">
            <a:xfrm>
              <a:off x="4244975" y="3570288"/>
              <a:ext cx="4175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09" name="Szövegdoboz 70"/>
            <p:cNvSpPr txBox="1">
              <a:spLocks noChangeArrowheads="1"/>
            </p:cNvSpPr>
            <p:nvPr/>
          </p:nvSpPr>
          <p:spPr bwMode="auto">
            <a:xfrm>
              <a:off x="5534025" y="2836863"/>
              <a:ext cx="4175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0" name="Szövegdoboz 70"/>
            <p:cNvSpPr txBox="1">
              <a:spLocks noChangeArrowheads="1"/>
            </p:cNvSpPr>
            <p:nvPr/>
          </p:nvSpPr>
          <p:spPr bwMode="auto">
            <a:xfrm>
              <a:off x="3071813" y="2833688"/>
              <a:ext cx="4175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1" name="Szövegdoboz 70"/>
            <p:cNvSpPr txBox="1">
              <a:spLocks noChangeArrowheads="1"/>
            </p:cNvSpPr>
            <p:nvPr/>
          </p:nvSpPr>
          <p:spPr bwMode="auto">
            <a:xfrm>
              <a:off x="3949700" y="2838450"/>
              <a:ext cx="41751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2" name="Szövegdoboz 70"/>
            <p:cNvSpPr txBox="1">
              <a:spLocks noChangeArrowheads="1"/>
            </p:cNvSpPr>
            <p:nvPr/>
          </p:nvSpPr>
          <p:spPr bwMode="auto">
            <a:xfrm>
              <a:off x="4697413" y="2838450"/>
              <a:ext cx="417512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3" name="Szövegdoboz 70"/>
            <p:cNvSpPr txBox="1">
              <a:spLocks noChangeArrowheads="1"/>
            </p:cNvSpPr>
            <p:nvPr/>
          </p:nvSpPr>
          <p:spPr bwMode="auto">
            <a:xfrm>
              <a:off x="4968875" y="3959225"/>
              <a:ext cx="41751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4" name="Szövegdoboz 70"/>
            <p:cNvSpPr txBox="1">
              <a:spLocks noChangeArrowheads="1"/>
            </p:cNvSpPr>
            <p:nvPr/>
          </p:nvSpPr>
          <p:spPr bwMode="auto">
            <a:xfrm>
              <a:off x="3560763" y="3951288"/>
              <a:ext cx="4175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cxnSp>
          <p:nvCxnSpPr>
            <p:cNvPr id="131" name="Egyenes összekötő 130"/>
            <p:cNvCxnSpPr/>
            <p:nvPr/>
          </p:nvCxnSpPr>
          <p:spPr>
            <a:xfrm rot="10800000" flipH="1" flipV="1">
              <a:off x="2409825" y="3660775"/>
              <a:ext cx="35083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Egyenes összekötő 131"/>
            <p:cNvCxnSpPr/>
            <p:nvPr/>
          </p:nvCxnSpPr>
          <p:spPr>
            <a:xfrm rot="10800000" flipH="1" flipV="1">
              <a:off x="2409825" y="3149600"/>
              <a:ext cx="263525" cy="635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Egyenes összekötő 145"/>
            <p:cNvCxnSpPr/>
            <p:nvPr/>
          </p:nvCxnSpPr>
          <p:spPr>
            <a:xfrm rot="10800000" flipH="1">
              <a:off x="1597025" y="3068638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églalap 146"/>
            <p:cNvSpPr/>
            <p:nvPr/>
          </p:nvSpPr>
          <p:spPr>
            <a:xfrm flipH="1">
              <a:off x="1649413" y="28844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48" name="Téglalap 147"/>
            <p:cNvSpPr/>
            <p:nvPr/>
          </p:nvSpPr>
          <p:spPr>
            <a:xfrm flipH="1">
              <a:off x="1562100" y="28844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51" name="Egyenes összekötő 150"/>
            <p:cNvCxnSpPr/>
            <p:nvPr/>
          </p:nvCxnSpPr>
          <p:spPr>
            <a:xfrm rot="10800000" flipH="1">
              <a:off x="1597025" y="3238500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églalap 151"/>
            <p:cNvSpPr/>
            <p:nvPr/>
          </p:nvSpPr>
          <p:spPr>
            <a:xfrm flipH="1">
              <a:off x="1649413" y="31321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53" name="Téglalap 152"/>
            <p:cNvSpPr/>
            <p:nvPr/>
          </p:nvSpPr>
          <p:spPr>
            <a:xfrm flipH="1">
              <a:off x="1562100" y="31321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56" name="Téglalap 155"/>
            <p:cNvSpPr/>
            <p:nvPr/>
          </p:nvSpPr>
          <p:spPr>
            <a:xfrm flipH="1">
              <a:off x="1897063" y="3005138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57" name="Egyenes összekötő 156"/>
            <p:cNvCxnSpPr/>
            <p:nvPr/>
          </p:nvCxnSpPr>
          <p:spPr>
            <a:xfrm rot="10800000" flipH="1">
              <a:off x="1597025" y="3584575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églalap 157"/>
            <p:cNvSpPr/>
            <p:nvPr/>
          </p:nvSpPr>
          <p:spPr>
            <a:xfrm flipH="1">
              <a:off x="1649413" y="34829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59" name="Téglalap 158"/>
            <p:cNvSpPr/>
            <p:nvPr/>
          </p:nvSpPr>
          <p:spPr>
            <a:xfrm flipH="1">
              <a:off x="1562100" y="34829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62" name="Egyenes összekötő 161"/>
            <p:cNvCxnSpPr/>
            <p:nvPr/>
          </p:nvCxnSpPr>
          <p:spPr>
            <a:xfrm rot="10800000" flipH="1">
              <a:off x="1597025" y="3762375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églalap 162"/>
            <p:cNvSpPr/>
            <p:nvPr/>
          </p:nvSpPr>
          <p:spPr>
            <a:xfrm flipH="1">
              <a:off x="1649413" y="37338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64" name="Téglalap 163"/>
            <p:cNvSpPr/>
            <p:nvPr/>
          </p:nvSpPr>
          <p:spPr>
            <a:xfrm flipH="1">
              <a:off x="1562100" y="37338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67" name="Téglalap 166"/>
            <p:cNvSpPr/>
            <p:nvPr/>
          </p:nvSpPr>
          <p:spPr>
            <a:xfrm flipH="1">
              <a:off x="1897063" y="3517900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331" name="Szövegdoboz 31"/>
            <p:cNvSpPr txBox="1">
              <a:spLocks noChangeArrowheads="1"/>
            </p:cNvSpPr>
            <p:nvPr/>
          </p:nvSpPr>
          <p:spPr bwMode="auto">
            <a:xfrm>
              <a:off x="331382" y="4670425"/>
              <a:ext cx="25138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Nehalem-EX:   up to </a:t>
              </a:r>
              <a:r>
                <a:rPr lang="hu-HU" altLang="en-US" sz="1100" dirty="0" smtClean="0">
                  <a:latin typeface="Verdana" pitchFamily="34" charset="0"/>
                </a:rPr>
                <a:t>DDR</a:t>
              </a:r>
              <a:r>
                <a:rPr lang="en-US" altLang="en-US" sz="1100" dirty="0" smtClean="0">
                  <a:latin typeface="Verdana" pitchFamily="34" charset="0"/>
                </a:rPr>
                <a:t>3-1067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err="1" smtClean="0">
                  <a:latin typeface="Verdana" pitchFamily="34" charset="0"/>
                </a:rPr>
                <a:t>Westmere</a:t>
              </a:r>
              <a:r>
                <a:rPr lang="en-US" altLang="en-US" sz="1100" dirty="0" smtClean="0">
                  <a:latin typeface="Verdana" pitchFamily="34" charset="0"/>
                </a:rPr>
                <a:t>-EX: up to DDR3-1333</a:t>
              </a:r>
              <a:endParaRPr lang="hu-HU" altLang="en-US" sz="1100" dirty="0">
                <a:latin typeface="Verdana" pitchFamily="34" charset="0"/>
              </a:endParaRPr>
            </a:p>
          </p:txBody>
        </p:sp>
        <p:cxnSp>
          <p:nvCxnSpPr>
            <p:cNvPr id="2" name="Egyenes összekötő 130"/>
            <p:cNvCxnSpPr/>
            <p:nvPr/>
          </p:nvCxnSpPr>
          <p:spPr>
            <a:xfrm rot="10800000" flipH="1" flipV="1">
              <a:off x="2436813" y="2430463"/>
              <a:ext cx="35083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Egyenes összekötő 131"/>
            <p:cNvCxnSpPr/>
            <p:nvPr/>
          </p:nvCxnSpPr>
          <p:spPr>
            <a:xfrm rot="10800000" flipH="1" flipV="1">
              <a:off x="2436813" y="1931988"/>
              <a:ext cx="236537" cy="47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145"/>
            <p:cNvCxnSpPr/>
            <p:nvPr/>
          </p:nvCxnSpPr>
          <p:spPr>
            <a:xfrm rot="10800000" flipH="1">
              <a:off x="1597025" y="1851025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églalap 146"/>
            <p:cNvSpPr/>
            <p:nvPr/>
          </p:nvSpPr>
          <p:spPr>
            <a:xfrm flipH="1">
              <a:off x="1676400" y="16668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7" name="Téglalap 147"/>
            <p:cNvSpPr/>
            <p:nvPr/>
          </p:nvSpPr>
          <p:spPr>
            <a:xfrm flipH="1">
              <a:off x="1589088" y="1666875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8" name="Egyenes összekötő 150"/>
            <p:cNvCxnSpPr/>
            <p:nvPr/>
          </p:nvCxnSpPr>
          <p:spPr>
            <a:xfrm rot="10800000" flipH="1">
              <a:off x="1597025" y="2020888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églalap 151"/>
            <p:cNvSpPr/>
            <p:nvPr/>
          </p:nvSpPr>
          <p:spPr>
            <a:xfrm flipH="1">
              <a:off x="1676400" y="191452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" name="Téglalap 152"/>
            <p:cNvSpPr/>
            <p:nvPr/>
          </p:nvSpPr>
          <p:spPr>
            <a:xfrm flipH="1">
              <a:off x="1589088" y="1914525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" name="Téglalap 155"/>
            <p:cNvSpPr/>
            <p:nvPr/>
          </p:nvSpPr>
          <p:spPr>
            <a:xfrm flipH="1">
              <a:off x="1924050" y="1787525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2" name="Egyenes összekötő 156"/>
            <p:cNvCxnSpPr/>
            <p:nvPr/>
          </p:nvCxnSpPr>
          <p:spPr>
            <a:xfrm rot="10800000" flipH="1">
              <a:off x="1597025" y="2359025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églalap 157"/>
            <p:cNvSpPr/>
            <p:nvPr/>
          </p:nvSpPr>
          <p:spPr>
            <a:xfrm flipH="1">
              <a:off x="1676400" y="2252663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4" name="Téglalap 158"/>
            <p:cNvSpPr/>
            <p:nvPr/>
          </p:nvSpPr>
          <p:spPr>
            <a:xfrm flipH="1">
              <a:off x="1589088" y="2252663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5" name="Egyenes összekötő 161"/>
            <p:cNvCxnSpPr/>
            <p:nvPr/>
          </p:nvCxnSpPr>
          <p:spPr>
            <a:xfrm rot="10800000" flipH="1">
              <a:off x="1597025" y="2532063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églalap 162"/>
            <p:cNvSpPr/>
            <p:nvPr/>
          </p:nvSpPr>
          <p:spPr>
            <a:xfrm flipH="1">
              <a:off x="1676400" y="25034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7" name="Téglalap 163"/>
            <p:cNvSpPr/>
            <p:nvPr/>
          </p:nvSpPr>
          <p:spPr>
            <a:xfrm flipH="1">
              <a:off x="1589088" y="250348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" name="Téglalap 166"/>
            <p:cNvSpPr/>
            <p:nvPr/>
          </p:nvSpPr>
          <p:spPr>
            <a:xfrm flipH="1">
              <a:off x="1924050" y="2287588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48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2447925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49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1935163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50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865938" y="1854200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" name="Téglalap 173"/>
            <p:cNvSpPr>
              <a:spLocks noChangeArrowheads="1"/>
            </p:cNvSpPr>
            <p:nvPr/>
          </p:nvSpPr>
          <p:spPr bwMode="auto">
            <a:xfrm>
              <a:off x="7212013" y="167005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5" name="Téglalap 174"/>
            <p:cNvSpPr>
              <a:spLocks noChangeArrowheads="1"/>
            </p:cNvSpPr>
            <p:nvPr/>
          </p:nvSpPr>
          <p:spPr bwMode="auto">
            <a:xfrm>
              <a:off x="7297738" y="1670050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53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865938" y="2024063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9" name="Téglalap 178"/>
            <p:cNvSpPr>
              <a:spLocks noChangeArrowheads="1"/>
            </p:cNvSpPr>
            <p:nvPr/>
          </p:nvSpPr>
          <p:spPr bwMode="auto">
            <a:xfrm>
              <a:off x="7212013" y="191770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0" name="Téglalap 179"/>
            <p:cNvSpPr>
              <a:spLocks noChangeArrowheads="1"/>
            </p:cNvSpPr>
            <p:nvPr/>
          </p:nvSpPr>
          <p:spPr bwMode="auto">
            <a:xfrm>
              <a:off x="7297738" y="1917700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56" name="Téglalap 182"/>
            <p:cNvSpPr>
              <a:spLocks noChangeArrowheads="1"/>
            </p:cNvSpPr>
            <p:nvPr/>
          </p:nvSpPr>
          <p:spPr bwMode="auto">
            <a:xfrm>
              <a:off x="6362700" y="1792288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57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881813" y="2374900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5" name="Téglalap 184"/>
            <p:cNvSpPr>
              <a:spLocks noChangeArrowheads="1"/>
            </p:cNvSpPr>
            <p:nvPr/>
          </p:nvSpPr>
          <p:spPr bwMode="auto">
            <a:xfrm>
              <a:off x="7212013" y="226853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6" name="Téglalap 185"/>
            <p:cNvSpPr>
              <a:spLocks noChangeArrowheads="1"/>
            </p:cNvSpPr>
            <p:nvPr/>
          </p:nvSpPr>
          <p:spPr bwMode="auto">
            <a:xfrm>
              <a:off x="7297738" y="2268538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60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865938" y="2547938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0" name="Téglalap 189"/>
            <p:cNvSpPr>
              <a:spLocks noChangeArrowheads="1"/>
            </p:cNvSpPr>
            <p:nvPr/>
          </p:nvSpPr>
          <p:spPr bwMode="auto">
            <a:xfrm>
              <a:off x="7212013" y="2519363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1" name="Téglalap 190"/>
            <p:cNvSpPr>
              <a:spLocks noChangeArrowheads="1"/>
            </p:cNvSpPr>
            <p:nvPr/>
          </p:nvSpPr>
          <p:spPr bwMode="auto">
            <a:xfrm>
              <a:off x="7297738" y="2519363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63" name="Téglalap 193"/>
            <p:cNvSpPr>
              <a:spLocks noChangeArrowheads="1"/>
            </p:cNvSpPr>
            <p:nvPr/>
          </p:nvSpPr>
          <p:spPr bwMode="auto">
            <a:xfrm>
              <a:off x="6362700" y="2303463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64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37338" y="3717925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65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167063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66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865938" y="3086100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églalap 173"/>
            <p:cNvSpPr>
              <a:spLocks noChangeArrowheads="1"/>
            </p:cNvSpPr>
            <p:nvPr/>
          </p:nvSpPr>
          <p:spPr bwMode="auto">
            <a:xfrm>
              <a:off x="7212013" y="290195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" name="Téglalap 174"/>
            <p:cNvSpPr>
              <a:spLocks noChangeArrowheads="1"/>
            </p:cNvSpPr>
            <p:nvPr/>
          </p:nvSpPr>
          <p:spPr bwMode="auto">
            <a:xfrm>
              <a:off x="7297738" y="2901950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69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865938" y="3255963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églalap 178"/>
            <p:cNvSpPr>
              <a:spLocks noChangeArrowheads="1"/>
            </p:cNvSpPr>
            <p:nvPr/>
          </p:nvSpPr>
          <p:spPr bwMode="auto">
            <a:xfrm>
              <a:off x="7212013" y="314960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Téglalap 179"/>
            <p:cNvSpPr>
              <a:spLocks noChangeArrowheads="1"/>
            </p:cNvSpPr>
            <p:nvPr/>
          </p:nvSpPr>
          <p:spPr bwMode="auto">
            <a:xfrm>
              <a:off x="7297738" y="3149600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72" name="Téglalap 182"/>
            <p:cNvSpPr>
              <a:spLocks noChangeArrowheads="1"/>
            </p:cNvSpPr>
            <p:nvPr/>
          </p:nvSpPr>
          <p:spPr bwMode="auto">
            <a:xfrm>
              <a:off x="6362700" y="3024188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73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881813" y="3644900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Téglalap 184"/>
            <p:cNvSpPr>
              <a:spLocks noChangeArrowheads="1"/>
            </p:cNvSpPr>
            <p:nvPr/>
          </p:nvSpPr>
          <p:spPr bwMode="auto">
            <a:xfrm>
              <a:off x="7212013" y="353853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" name="Téglalap 185"/>
            <p:cNvSpPr>
              <a:spLocks noChangeArrowheads="1"/>
            </p:cNvSpPr>
            <p:nvPr/>
          </p:nvSpPr>
          <p:spPr bwMode="auto">
            <a:xfrm>
              <a:off x="7297738" y="3538538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76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865938" y="3816350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Téglalap 189"/>
            <p:cNvSpPr>
              <a:spLocks noChangeArrowheads="1"/>
            </p:cNvSpPr>
            <p:nvPr/>
          </p:nvSpPr>
          <p:spPr bwMode="auto">
            <a:xfrm>
              <a:off x="7212013" y="3789363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" name="Téglalap 190"/>
            <p:cNvSpPr>
              <a:spLocks noChangeArrowheads="1"/>
            </p:cNvSpPr>
            <p:nvPr/>
          </p:nvSpPr>
          <p:spPr bwMode="auto">
            <a:xfrm>
              <a:off x="7297738" y="3789363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79" name="Téglalap 193"/>
            <p:cNvSpPr>
              <a:spLocks noChangeArrowheads="1"/>
            </p:cNvSpPr>
            <p:nvPr/>
          </p:nvSpPr>
          <p:spPr bwMode="auto">
            <a:xfrm>
              <a:off x="6362700" y="3573463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380" name="Line 85"/>
            <p:cNvSpPr>
              <a:spLocks noChangeShapeType="1"/>
            </p:cNvSpPr>
            <p:nvPr/>
          </p:nvSpPr>
          <p:spPr bwMode="auto">
            <a:xfrm>
              <a:off x="4068763" y="3779454"/>
              <a:ext cx="0" cy="520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Téglalap 60"/>
            <p:cNvSpPr/>
            <p:nvPr/>
          </p:nvSpPr>
          <p:spPr>
            <a:xfrm>
              <a:off x="3751263" y="5292725"/>
              <a:ext cx="1439862" cy="5762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10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382" name="Line 87"/>
            <p:cNvSpPr>
              <a:spLocks noChangeShapeType="1"/>
            </p:cNvSpPr>
            <p:nvPr/>
          </p:nvSpPr>
          <p:spPr bwMode="auto">
            <a:xfrm>
              <a:off x="4486275" y="4896022"/>
              <a:ext cx="0" cy="396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83" name="Szövegdoboz 70"/>
            <p:cNvSpPr txBox="1">
              <a:spLocks noChangeArrowheads="1"/>
            </p:cNvSpPr>
            <p:nvPr/>
          </p:nvSpPr>
          <p:spPr bwMode="auto">
            <a:xfrm>
              <a:off x="4505325" y="4964113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ESI</a:t>
              </a:r>
              <a:endParaRPr lang="hu-HU" altLang="en-US" sz="1000">
                <a:latin typeface="Verdana" pitchFamily="34" charset="0"/>
              </a:endParaRPr>
            </a:p>
          </p:txBody>
        </p:sp>
        <p:sp>
          <p:nvSpPr>
            <p:cNvPr id="183385" name="Text Box 90"/>
            <p:cNvSpPr txBox="1">
              <a:spLocks noChangeArrowheads="1"/>
            </p:cNvSpPr>
            <p:nvPr/>
          </p:nvSpPr>
          <p:spPr bwMode="auto">
            <a:xfrm>
              <a:off x="5718175" y="4770438"/>
              <a:ext cx="3260725" cy="1188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spcAft>
                  <a:spcPts val="100"/>
                </a:spcAft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SMI: </a:t>
              </a:r>
              <a:r>
                <a:rPr lang="en-US" altLang="en-US" sz="1100" dirty="0" smtClean="0">
                  <a:latin typeface="Verdana" pitchFamily="34" charset="0"/>
                </a:rPr>
                <a:t>Scalable Memory Interface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         (Serial </a:t>
              </a:r>
              <a:r>
                <a:rPr lang="en-US" altLang="en-US" sz="1100" dirty="0">
                  <a:latin typeface="Verdana" pitchFamily="34" charset="0"/>
                </a:rPr>
                <a:t>link between the processor </a:t>
              </a:r>
              <a:endParaRPr lang="en-US" altLang="en-US" sz="11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latin typeface="Verdana" pitchFamily="34" charset="0"/>
                </a:rPr>
                <a:t>         and the SMB)</a:t>
              </a:r>
              <a:endParaRPr lang="en-US" altLang="en-US" sz="1100" dirty="0"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        SMB</a:t>
              </a:r>
              <a:r>
                <a:rPr lang="en-US" altLang="en-US" sz="1100" dirty="0">
                  <a:latin typeface="Verdana" pitchFamily="34" charset="0"/>
                </a:rPr>
                <a:t>: Scalable Memory Buffer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        </a:t>
              </a:r>
              <a:r>
                <a:rPr lang="en-US" altLang="en-US" sz="1100" dirty="0" smtClean="0">
                  <a:latin typeface="Verdana" pitchFamily="34" charset="0"/>
                </a:rPr>
                <a:t>  (Performs conversion between the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latin typeface="Verdana" pitchFamily="34" charset="0"/>
                </a:rPr>
                <a:t>          serial SMI and the parallel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latin typeface="Verdana" pitchFamily="34" charset="0"/>
                </a:rPr>
                <a:t>          DDR3 DIMM interfaces)</a:t>
              </a:r>
              <a:endParaRPr lang="en-US" altLang="en-US" sz="1100" dirty="0">
                <a:latin typeface="Verdana" pitchFamily="34" charset="0"/>
              </a:endParaRPr>
            </a:p>
          </p:txBody>
        </p:sp>
        <p:cxnSp>
          <p:nvCxnSpPr>
            <p:cNvPr id="35" name="Egyenes összekötő 130"/>
            <p:cNvCxnSpPr/>
            <p:nvPr/>
          </p:nvCxnSpPr>
          <p:spPr>
            <a:xfrm rot="10800000" flipH="1" flipV="1">
              <a:off x="1193800" y="2762250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131"/>
            <p:cNvCxnSpPr/>
            <p:nvPr/>
          </p:nvCxnSpPr>
          <p:spPr>
            <a:xfrm rot="10800000" flipH="1" flipV="1">
              <a:off x="1193800" y="2200275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145"/>
            <p:cNvCxnSpPr/>
            <p:nvPr/>
          </p:nvCxnSpPr>
          <p:spPr>
            <a:xfrm rot="10800000" flipH="1">
              <a:off x="354013" y="2119313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églalap 146"/>
            <p:cNvSpPr/>
            <p:nvPr/>
          </p:nvSpPr>
          <p:spPr>
            <a:xfrm flipH="1">
              <a:off x="433388" y="1935163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9" name="Téglalap 147"/>
            <p:cNvSpPr/>
            <p:nvPr/>
          </p:nvSpPr>
          <p:spPr>
            <a:xfrm flipH="1">
              <a:off x="346075" y="1935163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0" name="Egyenes összekötő 150"/>
            <p:cNvCxnSpPr/>
            <p:nvPr/>
          </p:nvCxnSpPr>
          <p:spPr>
            <a:xfrm rot="10800000" flipH="1">
              <a:off x="354013" y="2289175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églalap 151"/>
            <p:cNvSpPr/>
            <p:nvPr/>
          </p:nvSpPr>
          <p:spPr>
            <a:xfrm flipH="1">
              <a:off x="433388" y="2182813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" name="Téglalap 152"/>
            <p:cNvSpPr/>
            <p:nvPr/>
          </p:nvSpPr>
          <p:spPr>
            <a:xfrm flipH="1">
              <a:off x="346075" y="2182813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" name="Téglalap 155"/>
            <p:cNvSpPr/>
            <p:nvPr/>
          </p:nvSpPr>
          <p:spPr>
            <a:xfrm flipH="1">
              <a:off x="681038" y="2055813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4" name="Egyenes összekötő 156"/>
            <p:cNvCxnSpPr/>
            <p:nvPr/>
          </p:nvCxnSpPr>
          <p:spPr>
            <a:xfrm rot="10800000" flipH="1">
              <a:off x="354013" y="2703513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églalap 157"/>
            <p:cNvSpPr/>
            <p:nvPr/>
          </p:nvSpPr>
          <p:spPr>
            <a:xfrm flipH="1">
              <a:off x="433388" y="25971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6" name="Téglalap 158"/>
            <p:cNvSpPr/>
            <p:nvPr/>
          </p:nvSpPr>
          <p:spPr>
            <a:xfrm flipH="1">
              <a:off x="346075" y="25971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7" name="Egyenes összekötő 161"/>
            <p:cNvCxnSpPr/>
            <p:nvPr/>
          </p:nvCxnSpPr>
          <p:spPr>
            <a:xfrm rot="10800000" flipH="1">
              <a:off x="354013" y="2876550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églalap 162"/>
            <p:cNvSpPr/>
            <p:nvPr/>
          </p:nvSpPr>
          <p:spPr>
            <a:xfrm flipH="1">
              <a:off x="433388" y="28479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9" name="Téglalap 163"/>
            <p:cNvSpPr/>
            <p:nvPr/>
          </p:nvSpPr>
          <p:spPr>
            <a:xfrm flipH="1">
              <a:off x="346075" y="28479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0" name="Téglalap 166"/>
            <p:cNvSpPr/>
            <p:nvPr/>
          </p:nvSpPr>
          <p:spPr>
            <a:xfrm flipH="1">
              <a:off x="681038" y="2632075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1" name="Egyenes összekötő 130"/>
            <p:cNvCxnSpPr/>
            <p:nvPr/>
          </p:nvCxnSpPr>
          <p:spPr>
            <a:xfrm rot="10800000" flipH="1" flipV="1">
              <a:off x="1195388" y="4006850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131"/>
            <p:cNvCxnSpPr/>
            <p:nvPr/>
          </p:nvCxnSpPr>
          <p:spPr>
            <a:xfrm rot="10800000" flipH="1" flipV="1">
              <a:off x="1195388" y="3433763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145"/>
            <p:cNvCxnSpPr/>
            <p:nvPr/>
          </p:nvCxnSpPr>
          <p:spPr>
            <a:xfrm rot="10800000" flipH="1">
              <a:off x="355600" y="3352800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églalap 146"/>
            <p:cNvSpPr/>
            <p:nvPr/>
          </p:nvSpPr>
          <p:spPr>
            <a:xfrm flipH="1">
              <a:off x="434975" y="31686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6" name="Téglalap 147"/>
            <p:cNvSpPr/>
            <p:nvPr/>
          </p:nvSpPr>
          <p:spPr>
            <a:xfrm flipH="1">
              <a:off x="347663" y="316865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57" name="Egyenes összekötő 150"/>
            <p:cNvCxnSpPr/>
            <p:nvPr/>
          </p:nvCxnSpPr>
          <p:spPr>
            <a:xfrm rot="10800000" flipH="1">
              <a:off x="355600" y="3522663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églalap 151"/>
            <p:cNvSpPr/>
            <p:nvPr/>
          </p:nvSpPr>
          <p:spPr>
            <a:xfrm flipH="1">
              <a:off x="434975" y="34163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9" name="Téglalap 152"/>
            <p:cNvSpPr/>
            <p:nvPr/>
          </p:nvSpPr>
          <p:spPr>
            <a:xfrm flipH="1">
              <a:off x="347663" y="341630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60" name="Téglalap 155"/>
            <p:cNvSpPr/>
            <p:nvPr/>
          </p:nvSpPr>
          <p:spPr>
            <a:xfrm flipH="1">
              <a:off x="682625" y="3289300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62" name="Egyenes összekötő 156"/>
            <p:cNvCxnSpPr/>
            <p:nvPr/>
          </p:nvCxnSpPr>
          <p:spPr>
            <a:xfrm rot="10800000" flipH="1">
              <a:off x="355600" y="3937000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églalap 157"/>
            <p:cNvSpPr/>
            <p:nvPr/>
          </p:nvSpPr>
          <p:spPr>
            <a:xfrm flipH="1">
              <a:off x="434975" y="38306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20960" name="Téglalap 158"/>
            <p:cNvSpPr/>
            <p:nvPr/>
          </p:nvSpPr>
          <p:spPr>
            <a:xfrm flipH="1">
              <a:off x="347663" y="383063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320961" name="Egyenes összekötő 161"/>
            <p:cNvCxnSpPr/>
            <p:nvPr/>
          </p:nvCxnSpPr>
          <p:spPr>
            <a:xfrm rot="10800000" flipH="1">
              <a:off x="355600" y="4110038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0962" name="Téglalap 162"/>
            <p:cNvSpPr/>
            <p:nvPr/>
          </p:nvSpPr>
          <p:spPr>
            <a:xfrm flipH="1">
              <a:off x="434975" y="4081463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20963" name="Téglalap 163"/>
            <p:cNvSpPr/>
            <p:nvPr/>
          </p:nvSpPr>
          <p:spPr>
            <a:xfrm flipH="1">
              <a:off x="347663" y="4081463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20964" name="Téglalap 166"/>
            <p:cNvSpPr/>
            <p:nvPr/>
          </p:nvSpPr>
          <p:spPr>
            <a:xfrm flipH="1">
              <a:off x="682625" y="3865563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18" name="Line 123"/>
            <p:cNvSpPr>
              <a:spLocks noChangeShapeType="1"/>
            </p:cNvSpPr>
            <p:nvPr/>
          </p:nvSpPr>
          <p:spPr bwMode="auto">
            <a:xfrm flipV="1">
              <a:off x="2681288" y="2620963"/>
              <a:ext cx="0" cy="1428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19" name="Line 124"/>
            <p:cNvSpPr>
              <a:spLocks noChangeShapeType="1"/>
            </p:cNvSpPr>
            <p:nvPr/>
          </p:nvSpPr>
          <p:spPr bwMode="auto">
            <a:xfrm>
              <a:off x="2706688" y="2597150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0" name="Line 125"/>
            <p:cNvSpPr>
              <a:spLocks noChangeShapeType="1"/>
            </p:cNvSpPr>
            <p:nvPr/>
          </p:nvSpPr>
          <p:spPr bwMode="auto">
            <a:xfrm>
              <a:off x="2706688" y="2597150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1" name="Line 126"/>
            <p:cNvSpPr>
              <a:spLocks noChangeShapeType="1"/>
            </p:cNvSpPr>
            <p:nvPr/>
          </p:nvSpPr>
          <p:spPr bwMode="auto">
            <a:xfrm>
              <a:off x="2687638" y="2597150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2" name="Line 127"/>
            <p:cNvSpPr>
              <a:spLocks noChangeShapeType="1"/>
            </p:cNvSpPr>
            <p:nvPr/>
          </p:nvSpPr>
          <p:spPr bwMode="auto">
            <a:xfrm>
              <a:off x="2687638" y="1936750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3" name="Line 128"/>
            <p:cNvSpPr>
              <a:spLocks noChangeShapeType="1"/>
            </p:cNvSpPr>
            <p:nvPr/>
          </p:nvSpPr>
          <p:spPr bwMode="auto">
            <a:xfrm>
              <a:off x="2687638" y="2152650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4" name="Line 129"/>
            <p:cNvSpPr>
              <a:spLocks noChangeShapeType="1"/>
            </p:cNvSpPr>
            <p:nvPr/>
          </p:nvSpPr>
          <p:spPr bwMode="auto">
            <a:xfrm>
              <a:off x="2687638" y="3759200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5" name="Line 130"/>
            <p:cNvSpPr>
              <a:spLocks noChangeShapeType="1"/>
            </p:cNvSpPr>
            <p:nvPr/>
          </p:nvSpPr>
          <p:spPr bwMode="auto">
            <a:xfrm>
              <a:off x="2687638" y="3161475"/>
              <a:ext cx="0" cy="1651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6" name="Line 131"/>
            <p:cNvSpPr>
              <a:spLocks noChangeShapeType="1"/>
            </p:cNvSpPr>
            <p:nvPr/>
          </p:nvSpPr>
          <p:spPr bwMode="auto">
            <a:xfrm>
              <a:off x="2687638" y="3752850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7" name="Line 132"/>
            <p:cNvSpPr>
              <a:spLocks noChangeShapeType="1"/>
            </p:cNvSpPr>
            <p:nvPr/>
          </p:nvSpPr>
          <p:spPr bwMode="auto">
            <a:xfrm>
              <a:off x="2687638" y="3752850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8" name="Line 133"/>
            <p:cNvSpPr>
              <a:spLocks noChangeShapeType="1"/>
            </p:cNvSpPr>
            <p:nvPr/>
          </p:nvSpPr>
          <p:spPr bwMode="auto">
            <a:xfrm>
              <a:off x="2687638" y="3346450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83429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69038" y="2762250"/>
              <a:ext cx="1576387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30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216150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31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213725" y="2135188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68" name="Téglalap 173"/>
            <p:cNvSpPr>
              <a:spLocks noChangeArrowheads="1"/>
            </p:cNvSpPr>
            <p:nvPr/>
          </p:nvSpPr>
          <p:spPr bwMode="auto">
            <a:xfrm>
              <a:off x="8559800" y="195103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69" name="Téglalap 174"/>
            <p:cNvSpPr>
              <a:spLocks noChangeArrowheads="1"/>
            </p:cNvSpPr>
            <p:nvPr/>
          </p:nvSpPr>
          <p:spPr bwMode="auto">
            <a:xfrm>
              <a:off x="8645525" y="1951038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34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213725" y="2266950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71" name="Téglalap 178"/>
            <p:cNvSpPr>
              <a:spLocks noChangeArrowheads="1"/>
            </p:cNvSpPr>
            <p:nvPr/>
          </p:nvSpPr>
          <p:spPr bwMode="auto">
            <a:xfrm>
              <a:off x="8559800" y="219868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80" name="Téglalap 179"/>
            <p:cNvSpPr>
              <a:spLocks noChangeArrowheads="1"/>
            </p:cNvSpPr>
            <p:nvPr/>
          </p:nvSpPr>
          <p:spPr bwMode="auto">
            <a:xfrm>
              <a:off x="8645525" y="2198688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37" name="Téglalap 182"/>
            <p:cNvSpPr>
              <a:spLocks noChangeArrowheads="1"/>
            </p:cNvSpPr>
            <p:nvPr/>
          </p:nvSpPr>
          <p:spPr bwMode="auto">
            <a:xfrm>
              <a:off x="7710488" y="2073275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438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229600" y="2693988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83" name="Téglalap 184"/>
            <p:cNvSpPr>
              <a:spLocks noChangeArrowheads="1"/>
            </p:cNvSpPr>
            <p:nvPr/>
          </p:nvSpPr>
          <p:spPr bwMode="auto">
            <a:xfrm>
              <a:off x="8559800" y="2587625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84" name="Téglalap 185"/>
            <p:cNvSpPr>
              <a:spLocks noChangeArrowheads="1"/>
            </p:cNvSpPr>
            <p:nvPr/>
          </p:nvSpPr>
          <p:spPr bwMode="auto">
            <a:xfrm>
              <a:off x="8645525" y="2587625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41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213725" y="2867025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86" name="Téglalap 189"/>
            <p:cNvSpPr>
              <a:spLocks noChangeArrowheads="1"/>
            </p:cNvSpPr>
            <p:nvPr/>
          </p:nvSpPr>
          <p:spPr bwMode="auto">
            <a:xfrm>
              <a:off x="8559800" y="283845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87" name="Téglalap 190"/>
            <p:cNvSpPr>
              <a:spLocks noChangeArrowheads="1"/>
            </p:cNvSpPr>
            <p:nvPr/>
          </p:nvSpPr>
          <p:spPr bwMode="auto">
            <a:xfrm>
              <a:off x="8645525" y="2838450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44" name="Téglalap 193"/>
            <p:cNvSpPr>
              <a:spLocks noChangeArrowheads="1"/>
            </p:cNvSpPr>
            <p:nvPr/>
          </p:nvSpPr>
          <p:spPr bwMode="auto">
            <a:xfrm>
              <a:off x="7710488" y="2622550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445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69038" y="4062413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46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3435350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47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213725" y="3354388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92" name="Téglalap 173"/>
            <p:cNvSpPr>
              <a:spLocks noChangeArrowheads="1"/>
            </p:cNvSpPr>
            <p:nvPr/>
          </p:nvSpPr>
          <p:spPr bwMode="auto">
            <a:xfrm>
              <a:off x="8559800" y="317023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93" name="Téglalap 174"/>
            <p:cNvSpPr>
              <a:spLocks noChangeArrowheads="1"/>
            </p:cNvSpPr>
            <p:nvPr/>
          </p:nvSpPr>
          <p:spPr bwMode="auto">
            <a:xfrm>
              <a:off x="8645525" y="3170238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50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213725" y="3486150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95" name="Téglalap 178"/>
            <p:cNvSpPr>
              <a:spLocks noChangeArrowheads="1"/>
            </p:cNvSpPr>
            <p:nvPr/>
          </p:nvSpPr>
          <p:spPr bwMode="auto">
            <a:xfrm>
              <a:off x="8559800" y="341788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97" name="Téglalap 179"/>
            <p:cNvSpPr>
              <a:spLocks noChangeArrowheads="1"/>
            </p:cNvSpPr>
            <p:nvPr/>
          </p:nvSpPr>
          <p:spPr bwMode="auto">
            <a:xfrm>
              <a:off x="8645525" y="3417888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53" name="Téglalap 182"/>
            <p:cNvSpPr>
              <a:spLocks noChangeArrowheads="1"/>
            </p:cNvSpPr>
            <p:nvPr/>
          </p:nvSpPr>
          <p:spPr bwMode="auto">
            <a:xfrm>
              <a:off x="7710488" y="3292475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454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229600" y="3963988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1000" name="Téglalap 184"/>
            <p:cNvSpPr>
              <a:spLocks noChangeArrowheads="1"/>
            </p:cNvSpPr>
            <p:nvPr/>
          </p:nvSpPr>
          <p:spPr bwMode="auto">
            <a:xfrm>
              <a:off x="8559800" y="3857625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1001" name="Téglalap 185"/>
            <p:cNvSpPr>
              <a:spLocks noChangeArrowheads="1"/>
            </p:cNvSpPr>
            <p:nvPr/>
          </p:nvSpPr>
          <p:spPr bwMode="auto">
            <a:xfrm>
              <a:off x="8645525" y="3857625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57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213725" y="4135438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1003" name="Téglalap 189"/>
            <p:cNvSpPr>
              <a:spLocks noChangeArrowheads="1"/>
            </p:cNvSpPr>
            <p:nvPr/>
          </p:nvSpPr>
          <p:spPr bwMode="auto">
            <a:xfrm>
              <a:off x="8559800" y="410845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1004" name="Téglalap 190"/>
            <p:cNvSpPr>
              <a:spLocks noChangeArrowheads="1"/>
            </p:cNvSpPr>
            <p:nvPr/>
          </p:nvSpPr>
          <p:spPr bwMode="auto">
            <a:xfrm>
              <a:off x="8645525" y="4108450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60" name="Téglalap 193"/>
            <p:cNvSpPr>
              <a:spLocks noChangeArrowheads="1"/>
            </p:cNvSpPr>
            <p:nvPr/>
          </p:nvSpPr>
          <p:spPr bwMode="auto">
            <a:xfrm>
              <a:off x="7710488" y="3917950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61" name="Line 166"/>
            <p:cNvSpPr>
              <a:spLocks noChangeShapeType="1"/>
            </p:cNvSpPr>
            <p:nvPr/>
          </p:nvSpPr>
          <p:spPr bwMode="auto">
            <a:xfrm flipV="1">
              <a:off x="6283325" y="3778250"/>
              <a:ext cx="0" cy="298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2" name="Line 167"/>
            <p:cNvSpPr>
              <a:spLocks noChangeShapeType="1"/>
            </p:cNvSpPr>
            <p:nvPr/>
          </p:nvSpPr>
          <p:spPr bwMode="auto">
            <a:xfrm>
              <a:off x="6283325" y="3790950"/>
              <a:ext cx="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3" name="Line 168"/>
            <p:cNvSpPr>
              <a:spLocks noChangeShapeType="1"/>
            </p:cNvSpPr>
            <p:nvPr/>
          </p:nvSpPr>
          <p:spPr bwMode="auto">
            <a:xfrm flipH="1">
              <a:off x="6146800" y="3790950"/>
              <a:ext cx="136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4" name="Line 169"/>
            <p:cNvSpPr>
              <a:spLocks noChangeShapeType="1"/>
            </p:cNvSpPr>
            <p:nvPr/>
          </p:nvSpPr>
          <p:spPr bwMode="auto">
            <a:xfrm>
              <a:off x="6283325" y="3162300"/>
              <a:ext cx="0" cy="158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5" name="Line 170"/>
            <p:cNvSpPr>
              <a:spLocks noChangeShapeType="1"/>
            </p:cNvSpPr>
            <p:nvPr/>
          </p:nvSpPr>
          <p:spPr bwMode="auto">
            <a:xfrm flipH="1">
              <a:off x="6159500" y="3321050"/>
              <a:ext cx="1238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6" name="Line 171"/>
            <p:cNvSpPr>
              <a:spLocks noChangeShapeType="1"/>
            </p:cNvSpPr>
            <p:nvPr/>
          </p:nvSpPr>
          <p:spPr bwMode="auto">
            <a:xfrm flipV="1">
              <a:off x="6283325" y="2578100"/>
              <a:ext cx="0" cy="184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7" name="Line 172"/>
            <p:cNvSpPr>
              <a:spLocks noChangeShapeType="1"/>
            </p:cNvSpPr>
            <p:nvPr/>
          </p:nvSpPr>
          <p:spPr bwMode="auto">
            <a:xfrm flipH="1">
              <a:off x="6165850" y="2578100"/>
              <a:ext cx="117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8" name="Line 173"/>
            <p:cNvSpPr>
              <a:spLocks noChangeShapeType="1"/>
            </p:cNvSpPr>
            <p:nvPr/>
          </p:nvSpPr>
          <p:spPr bwMode="auto">
            <a:xfrm>
              <a:off x="6283325" y="1935225"/>
              <a:ext cx="0" cy="222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9" name="Line 174"/>
            <p:cNvSpPr>
              <a:spLocks noChangeShapeType="1"/>
            </p:cNvSpPr>
            <p:nvPr/>
          </p:nvSpPr>
          <p:spPr bwMode="auto">
            <a:xfrm flipH="1">
              <a:off x="6159500" y="2152650"/>
              <a:ext cx="1238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70" name="Text Box 175"/>
            <p:cNvSpPr txBox="1">
              <a:spLocks noChangeArrowheads="1"/>
            </p:cNvSpPr>
            <p:nvPr/>
          </p:nvSpPr>
          <p:spPr bwMode="auto">
            <a:xfrm>
              <a:off x="2265363" y="4152900"/>
              <a:ext cx="792162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2x4 SMI</a:t>
              </a: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83471" name="Text Box 176"/>
            <p:cNvSpPr txBox="1">
              <a:spLocks noChangeArrowheads="1"/>
            </p:cNvSpPr>
            <p:nvPr/>
          </p:nvSpPr>
          <p:spPr bwMode="auto">
            <a:xfrm>
              <a:off x="5865813" y="4154488"/>
              <a:ext cx="792162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2x4 SMI</a:t>
              </a: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83473" name="Rectangle 178"/>
            <p:cNvSpPr>
              <a:spLocks noChangeArrowheads="1"/>
            </p:cNvSpPr>
            <p:nvPr/>
          </p:nvSpPr>
          <p:spPr bwMode="auto">
            <a:xfrm>
              <a:off x="4926013" y="4627563"/>
              <a:ext cx="219075" cy="22701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ME</a:t>
              </a:r>
            </a:p>
          </p:txBody>
        </p:sp>
        <p:sp>
          <p:nvSpPr>
            <p:cNvPr id="183474" name="Text Box 179"/>
            <p:cNvSpPr txBox="1">
              <a:spLocks noChangeArrowheads="1"/>
            </p:cNvSpPr>
            <p:nvPr/>
          </p:nvSpPr>
          <p:spPr bwMode="auto">
            <a:xfrm>
              <a:off x="6156325" y="5949950"/>
              <a:ext cx="1935163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ME: Management Engine</a:t>
              </a:r>
            </a:p>
          </p:txBody>
        </p:sp>
        <p:sp>
          <p:nvSpPr>
            <p:cNvPr id="183475" name="Rectangle 180"/>
            <p:cNvSpPr>
              <a:spLocks noChangeArrowheads="1"/>
            </p:cNvSpPr>
            <p:nvPr/>
          </p:nvSpPr>
          <p:spPr bwMode="auto">
            <a:xfrm>
              <a:off x="3046413" y="1400175"/>
              <a:ext cx="1398587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>
                  <a:solidFill>
                    <a:srgbClr val="000000"/>
                  </a:solidFill>
                  <a:latin typeface="Verdana" pitchFamily="34" charset="0"/>
                </a:rPr>
                <a:t>Xeon 7500</a:t>
              </a: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100" i="1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>
                  <a:solidFill>
                    <a:srgbClr val="000000"/>
                  </a:solidFill>
                  <a:latin typeface="Verdana" pitchFamily="34" charset="0"/>
                </a:rPr>
                <a:t>Nehalem-EX</a:t>
              </a:r>
              <a:r>
                <a:rPr lang="hu-HU" altLang="en-US" sz="1100" i="1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100" i="1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>
                  <a:solidFill>
                    <a:srgbClr val="000000"/>
                  </a:solidFill>
                  <a:latin typeface="Verdana" pitchFamily="34" charset="0"/>
                </a:rPr>
                <a:t>(Becton) 8C</a:t>
              </a:r>
            </a:p>
          </p:txBody>
        </p:sp>
        <p:sp>
          <p:nvSpPr>
            <p:cNvPr id="183476" name="Rectangle 181"/>
            <p:cNvSpPr>
              <a:spLocks noChangeArrowheads="1"/>
            </p:cNvSpPr>
            <p:nvPr/>
          </p:nvSpPr>
          <p:spPr bwMode="auto">
            <a:xfrm>
              <a:off x="4565650" y="1435100"/>
              <a:ext cx="14097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i="1" dirty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E7-4800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i="1" dirty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err="1">
                  <a:solidFill>
                    <a:srgbClr val="000000"/>
                  </a:solidFill>
                  <a:latin typeface="Verdana" pitchFamily="34" charset="0"/>
                </a:rPr>
                <a:t>Westmere</a:t>
              </a:r>
              <a:r>
                <a:rPr lang="en-US" altLang="en-US" sz="1100" i="1" dirty="0">
                  <a:solidFill>
                    <a:srgbClr val="000000"/>
                  </a:solidFill>
                  <a:latin typeface="Verdana" pitchFamily="34" charset="0"/>
                </a:rPr>
                <a:t>-EX) 10C</a:t>
              </a:r>
            </a:p>
          </p:txBody>
        </p:sp>
        <p:sp>
          <p:nvSpPr>
            <p:cNvPr id="183477" name="Téglalap 3"/>
            <p:cNvSpPr>
              <a:spLocks noChangeArrowheads="1"/>
            </p:cNvSpPr>
            <p:nvPr/>
          </p:nvSpPr>
          <p:spPr bwMode="auto">
            <a:xfrm>
              <a:off x="4714875" y="2097088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Nehalem-EX 8C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Westmere-EX 10C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78" name="Téglalap 3"/>
            <p:cNvSpPr>
              <a:spLocks noChangeArrowheads="1"/>
            </p:cNvSpPr>
            <p:nvPr/>
          </p:nvSpPr>
          <p:spPr bwMode="auto">
            <a:xfrm>
              <a:off x="2771775" y="3252788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Nehalem-EX 8C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Westmere-EX 10C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79" name="Téglalap 3"/>
            <p:cNvSpPr>
              <a:spLocks noChangeArrowheads="1"/>
            </p:cNvSpPr>
            <p:nvPr/>
          </p:nvSpPr>
          <p:spPr bwMode="auto">
            <a:xfrm>
              <a:off x="4689475" y="3252788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Nehalem-EX 8C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Westmere-EX 10C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80" name="Text Box 185"/>
            <p:cNvSpPr txBox="1">
              <a:spLocks noChangeArrowheads="1"/>
            </p:cNvSpPr>
            <p:nvPr/>
          </p:nvSpPr>
          <p:spPr bwMode="auto">
            <a:xfrm>
              <a:off x="4341813" y="1441450"/>
              <a:ext cx="2476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latin typeface="Verdana" pitchFamily="34" charset="0"/>
                </a:rPr>
                <a:t>/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7785" y="5336932"/>
              <a:ext cx="20553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 DIMMs/memory channel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5125" y="5086350"/>
              <a:ext cx="17940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4 x QPI up to 6.4 GT/s</a:t>
              </a:r>
              <a:endParaRPr lang="en-US" sz="1100" dirty="0"/>
            </a:p>
          </p:txBody>
        </p:sp>
        <p:sp>
          <p:nvSpPr>
            <p:cNvPr id="20" name="Left-Right Arrow 19"/>
            <p:cNvSpPr/>
            <p:nvPr/>
          </p:nvSpPr>
          <p:spPr bwMode="auto">
            <a:xfrm>
              <a:off x="5155406" y="4516437"/>
              <a:ext cx="360000" cy="126000"/>
            </a:xfrm>
            <a:prstGeom prst="leftRightArrow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70306" y="4600575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36</a:t>
              </a:r>
              <a:endParaRPr lang="en-US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97161" y="4378325"/>
              <a:ext cx="5100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err="1" smtClean="0"/>
                <a:t>PCIe</a:t>
              </a:r>
              <a:endParaRPr lang="en-US" sz="1100" dirty="0" smtClean="0"/>
            </a:p>
            <a:p>
              <a:pPr algn="ctr"/>
              <a:r>
                <a:rPr lang="en-US" sz="1100" dirty="0" smtClean="0"/>
                <a:t>2.0</a:t>
              </a:r>
              <a:endParaRPr lang="en-US" sz="1100" dirty="0"/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3502819" y="4186954"/>
              <a:ext cx="1855071" cy="182353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193" name="Rectangle 2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7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Platforms classified according to the number of chips constituting the platform (</a:t>
            </a:r>
            <a:r>
              <a:rPr lang="hu-HU" altLang="en-US" sz="1600" dirty="0" smtClean="0"/>
              <a:t>2</a:t>
            </a:r>
            <a:r>
              <a:rPr lang="en-US" altLang="en-US" sz="1600" dirty="0" smtClean="0"/>
              <a:t>)</a:t>
            </a:r>
            <a:endParaRPr lang="hu-HU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4217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 Box 177"/>
          <p:cNvSpPr txBox="1">
            <a:spLocks noChangeArrowheads="1"/>
          </p:cNvSpPr>
          <p:nvPr/>
        </p:nvSpPr>
        <p:spPr bwMode="auto">
          <a:xfrm>
            <a:off x="194726" y="651389"/>
            <a:ext cx="889476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of a 2-chip implementation: The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-EX 4S server platform supporting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Ivy Bridge-EX/Haswell-EX/Broadwell-EX processors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44" name="Rectangle 2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7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Platforms classified according to the number of chips constituting the platform (</a:t>
            </a:r>
            <a:r>
              <a:rPr lang="hu-HU" altLang="en-US" sz="1600" dirty="0" smtClean="0"/>
              <a:t>3</a:t>
            </a:r>
            <a:r>
              <a:rPr lang="en-US" altLang="en-US" sz="1600" dirty="0" smtClean="0"/>
              <a:t>)</a:t>
            </a:r>
            <a:endParaRPr lang="hu-HU" altLang="en-US" sz="1600" dirty="0" smtClean="0"/>
          </a:p>
        </p:txBody>
      </p:sp>
      <p:sp>
        <p:nvSpPr>
          <p:cNvPr id="245" name="Text Box 179"/>
          <p:cNvSpPr txBox="1">
            <a:spLocks noChangeArrowheads="1"/>
          </p:cNvSpPr>
          <p:nvPr/>
        </p:nvSpPr>
        <p:spPr bwMode="auto">
          <a:xfrm>
            <a:off x="3527425" y="625609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247" name="TextBox 3"/>
          <p:cNvSpPr txBox="1">
            <a:spLocks noChangeArrowheads="1"/>
          </p:cNvSpPr>
          <p:nvPr/>
        </p:nvSpPr>
        <p:spPr bwMode="auto">
          <a:xfrm>
            <a:off x="3463925" y="5264150"/>
            <a:ext cx="18790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QPI 1.1: Up to 9.6 </a:t>
            </a:r>
            <a:r>
              <a:rPr lang="en-US" altLang="en-US" sz="1100" dirty="0"/>
              <a:t>GT/s</a:t>
            </a:r>
          </a:p>
        </p:txBody>
      </p:sp>
      <p:sp>
        <p:nvSpPr>
          <p:cNvPr id="444" name="Text Box 90"/>
          <p:cNvSpPr txBox="1">
            <a:spLocks noChangeArrowheads="1"/>
          </p:cNvSpPr>
          <p:nvPr/>
        </p:nvSpPr>
        <p:spPr bwMode="auto">
          <a:xfrm>
            <a:off x="5584594" y="4991690"/>
            <a:ext cx="3572106" cy="181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SMI2: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(Parallel 64-bit VMSE data link between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SMB: Scalable Memory Buffer</a:t>
            </a:r>
          </a:p>
          <a:p>
            <a:pPr algn="ctr"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(C112/C114: Jordan Creek 2)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(Performs conversion between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parallel SMI2 and the parallel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DDR3/DDR4 DIMM interfaces)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C112:  2 DIMMs/channel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3141" y="1276604"/>
            <a:ext cx="8824658" cy="3695789"/>
            <a:chOff x="243141" y="1276604"/>
            <a:chExt cx="8824658" cy="3695789"/>
          </a:xfrm>
        </p:grpSpPr>
        <p:cxnSp>
          <p:nvCxnSpPr>
            <p:cNvPr id="248" name="Egyenes összekötő 108"/>
            <p:cNvCxnSpPr/>
            <p:nvPr/>
          </p:nvCxnSpPr>
          <p:spPr>
            <a:xfrm flipH="1" flipV="1">
              <a:off x="4200663" y="2326867"/>
              <a:ext cx="576126" cy="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Egyenes összekötő 112"/>
            <p:cNvCxnSpPr/>
            <p:nvPr/>
          </p:nvCxnSpPr>
          <p:spPr>
            <a:xfrm rot="10800000">
              <a:off x="4222750" y="3500692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Egyenes összekötő 113"/>
            <p:cNvCxnSpPr/>
            <p:nvPr/>
          </p:nvCxnSpPr>
          <p:spPr>
            <a:xfrm rot="10800000">
              <a:off x="4222750" y="2614867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Egyenes összekötő 115"/>
            <p:cNvCxnSpPr/>
            <p:nvPr/>
          </p:nvCxnSpPr>
          <p:spPr>
            <a:xfrm rot="10800000" flipV="1">
              <a:off x="4222750" y="2627567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Egyenes összekötő 118"/>
            <p:cNvCxnSpPr>
              <a:cxnSpLocks noChangeShapeType="1"/>
            </p:cNvCxnSpPr>
            <p:nvPr/>
          </p:nvCxnSpPr>
          <p:spPr bwMode="auto">
            <a:xfrm flipH="1" flipV="1">
              <a:off x="3480663" y="2614867"/>
              <a:ext cx="726" cy="5844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3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2627567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4" name="Szövegdoboz 70"/>
            <p:cNvSpPr txBox="1">
              <a:spLocks noChangeArrowheads="1"/>
            </p:cNvSpPr>
            <p:nvPr/>
          </p:nvSpPr>
          <p:spPr bwMode="auto">
            <a:xfrm>
              <a:off x="4257881" y="1865567"/>
              <a:ext cx="4171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5" name="Szövegdoboz 70"/>
            <p:cNvSpPr txBox="1">
              <a:spLocks noChangeArrowheads="1"/>
            </p:cNvSpPr>
            <p:nvPr/>
          </p:nvSpPr>
          <p:spPr bwMode="auto">
            <a:xfrm>
              <a:off x="4245181" y="3576892"/>
              <a:ext cx="4171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6" name="Szövegdoboz 70"/>
            <p:cNvSpPr txBox="1">
              <a:spLocks noChangeArrowheads="1"/>
            </p:cNvSpPr>
            <p:nvPr/>
          </p:nvSpPr>
          <p:spPr bwMode="auto">
            <a:xfrm>
              <a:off x="5508394" y="2792667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7" name="Szövegdoboz 70"/>
            <p:cNvSpPr txBox="1">
              <a:spLocks noChangeArrowheads="1"/>
            </p:cNvSpPr>
            <p:nvPr/>
          </p:nvSpPr>
          <p:spPr bwMode="auto">
            <a:xfrm>
              <a:off x="2804881" y="2789492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8" name="Szövegdoboz 70"/>
            <p:cNvSpPr txBox="1">
              <a:spLocks noChangeArrowheads="1"/>
            </p:cNvSpPr>
            <p:nvPr/>
          </p:nvSpPr>
          <p:spPr bwMode="auto">
            <a:xfrm>
              <a:off x="3784369" y="27942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9" name="Szövegdoboz 70"/>
            <p:cNvSpPr txBox="1">
              <a:spLocks noChangeArrowheads="1"/>
            </p:cNvSpPr>
            <p:nvPr/>
          </p:nvSpPr>
          <p:spPr bwMode="auto">
            <a:xfrm>
              <a:off x="4570181" y="27942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cxnSp>
          <p:nvCxnSpPr>
            <p:cNvPr id="260" name="Egyenes összekötő 130"/>
            <p:cNvCxnSpPr/>
            <p:nvPr/>
          </p:nvCxnSpPr>
          <p:spPr>
            <a:xfrm rot="10800000" flipH="1" flipV="1">
              <a:off x="2409825" y="36165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Egyenes összekötő 131"/>
            <p:cNvCxnSpPr/>
            <p:nvPr/>
          </p:nvCxnSpPr>
          <p:spPr>
            <a:xfrm rot="10800000" flipH="1" flipV="1">
              <a:off x="2409825" y="3105404"/>
              <a:ext cx="263525" cy="63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Egyenes összekötő 145"/>
            <p:cNvCxnSpPr/>
            <p:nvPr/>
          </p:nvCxnSpPr>
          <p:spPr>
            <a:xfrm rot="10800000" flipH="1">
              <a:off x="1502017" y="3018504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Téglalap 146"/>
            <p:cNvSpPr/>
            <p:nvPr/>
          </p:nvSpPr>
          <p:spPr>
            <a:xfrm flipH="1">
              <a:off x="1658603" y="28402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4" name="Téglalap 147"/>
            <p:cNvSpPr/>
            <p:nvPr/>
          </p:nvSpPr>
          <p:spPr>
            <a:xfrm flipH="1">
              <a:off x="1571290" y="284029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65" name="Egyenes összekötő 150"/>
            <p:cNvCxnSpPr/>
            <p:nvPr/>
          </p:nvCxnSpPr>
          <p:spPr>
            <a:xfrm rot="10800000" flipH="1">
              <a:off x="1507955" y="3194304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Téglalap 151"/>
            <p:cNvSpPr/>
            <p:nvPr/>
          </p:nvSpPr>
          <p:spPr>
            <a:xfrm flipH="1">
              <a:off x="1658603" y="30879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7" name="Téglalap 152"/>
            <p:cNvSpPr/>
            <p:nvPr/>
          </p:nvSpPr>
          <p:spPr>
            <a:xfrm flipH="1">
              <a:off x="1571290" y="308794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8" name="Téglalap 155"/>
            <p:cNvSpPr/>
            <p:nvPr/>
          </p:nvSpPr>
          <p:spPr>
            <a:xfrm flipH="1">
              <a:off x="1897063" y="2960942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69" name="Egyenes összekötő 156"/>
            <p:cNvCxnSpPr/>
            <p:nvPr/>
          </p:nvCxnSpPr>
          <p:spPr>
            <a:xfrm rot="10800000" flipH="1">
              <a:off x="1502017" y="3540379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Téglalap 157"/>
            <p:cNvSpPr/>
            <p:nvPr/>
          </p:nvSpPr>
          <p:spPr>
            <a:xfrm flipH="1">
              <a:off x="1658603" y="34387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1" name="Téglalap 158"/>
            <p:cNvSpPr/>
            <p:nvPr/>
          </p:nvSpPr>
          <p:spPr>
            <a:xfrm flipH="1">
              <a:off x="1571290" y="3438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72" name="Egyenes összekötő 161"/>
            <p:cNvCxnSpPr/>
            <p:nvPr/>
          </p:nvCxnSpPr>
          <p:spPr>
            <a:xfrm rot="10800000" flipH="1">
              <a:off x="1502017" y="3718179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Téglalap 162"/>
            <p:cNvSpPr/>
            <p:nvPr/>
          </p:nvSpPr>
          <p:spPr>
            <a:xfrm flipH="1">
              <a:off x="1658603" y="36896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4" name="Téglalap 163"/>
            <p:cNvSpPr/>
            <p:nvPr/>
          </p:nvSpPr>
          <p:spPr>
            <a:xfrm flipH="1">
              <a:off x="1571290" y="36896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5" name="Téglalap 166"/>
            <p:cNvSpPr/>
            <p:nvPr/>
          </p:nvSpPr>
          <p:spPr>
            <a:xfrm flipH="1">
              <a:off x="1897063" y="347370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6" name="Egyenes összekötő 130"/>
            <p:cNvCxnSpPr/>
            <p:nvPr/>
          </p:nvCxnSpPr>
          <p:spPr>
            <a:xfrm rot="10800000" flipH="1" flipV="1">
              <a:off x="2436813" y="2386267"/>
              <a:ext cx="35083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Egyenes összekötő 131"/>
            <p:cNvCxnSpPr/>
            <p:nvPr/>
          </p:nvCxnSpPr>
          <p:spPr>
            <a:xfrm rot="10800000" flipH="1" flipV="1">
              <a:off x="2436813" y="1887792"/>
              <a:ext cx="236537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Egyenes összekötő 145"/>
            <p:cNvCxnSpPr/>
            <p:nvPr/>
          </p:nvCxnSpPr>
          <p:spPr>
            <a:xfrm rot="10800000" flipH="1">
              <a:off x="1525769" y="1806829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Téglalap 146"/>
            <p:cNvSpPr/>
            <p:nvPr/>
          </p:nvSpPr>
          <p:spPr>
            <a:xfrm flipH="1">
              <a:off x="1667210" y="16226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0" name="Téglalap 147"/>
            <p:cNvSpPr/>
            <p:nvPr/>
          </p:nvSpPr>
          <p:spPr>
            <a:xfrm flipH="1">
              <a:off x="1579898" y="16226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81" name="Egyenes összekötő 150"/>
            <p:cNvCxnSpPr/>
            <p:nvPr/>
          </p:nvCxnSpPr>
          <p:spPr>
            <a:xfrm rot="10800000" flipH="1">
              <a:off x="1525769" y="1976692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Téglalap 151"/>
            <p:cNvSpPr/>
            <p:nvPr/>
          </p:nvSpPr>
          <p:spPr>
            <a:xfrm flipH="1">
              <a:off x="1667210" y="187032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3" name="Téglalap 152"/>
            <p:cNvSpPr/>
            <p:nvPr/>
          </p:nvSpPr>
          <p:spPr>
            <a:xfrm flipH="1">
              <a:off x="1579898" y="187032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4" name="Téglalap 155"/>
            <p:cNvSpPr/>
            <p:nvPr/>
          </p:nvSpPr>
          <p:spPr>
            <a:xfrm flipH="1">
              <a:off x="1924050" y="1743329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85" name="Egyenes összekötő 156"/>
            <p:cNvCxnSpPr/>
            <p:nvPr/>
          </p:nvCxnSpPr>
          <p:spPr>
            <a:xfrm rot="10800000" flipH="1">
              <a:off x="1525769" y="2314829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Téglalap 157"/>
            <p:cNvSpPr/>
            <p:nvPr/>
          </p:nvSpPr>
          <p:spPr>
            <a:xfrm flipH="1">
              <a:off x="1667210" y="22084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7" name="Téglalap 158"/>
            <p:cNvSpPr/>
            <p:nvPr/>
          </p:nvSpPr>
          <p:spPr>
            <a:xfrm flipH="1">
              <a:off x="1579898" y="22084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88" name="Egyenes összekötő 161"/>
            <p:cNvCxnSpPr/>
            <p:nvPr/>
          </p:nvCxnSpPr>
          <p:spPr>
            <a:xfrm rot="10800000" flipH="1">
              <a:off x="1525769" y="2487867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Téglalap 162"/>
            <p:cNvSpPr/>
            <p:nvPr/>
          </p:nvSpPr>
          <p:spPr>
            <a:xfrm flipH="1">
              <a:off x="1667210" y="24592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0" name="Téglalap 163"/>
            <p:cNvSpPr/>
            <p:nvPr/>
          </p:nvSpPr>
          <p:spPr>
            <a:xfrm flipH="1">
              <a:off x="1579898" y="245929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1" name="Téglalap 166"/>
            <p:cNvSpPr/>
            <p:nvPr/>
          </p:nvSpPr>
          <p:spPr>
            <a:xfrm flipH="1">
              <a:off x="1924050" y="22433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92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24037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3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18909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4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18100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5" name="Téglalap 173"/>
            <p:cNvSpPr>
              <a:spLocks noChangeArrowheads="1"/>
            </p:cNvSpPr>
            <p:nvPr/>
          </p:nvSpPr>
          <p:spPr bwMode="auto">
            <a:xfrm>
              <a:off x="7212013" y="16258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96" name="Téglalap 174"/>
            <p:cNvSpPr>
              <a:spLocks noChangeArrowheads="1"/>
            </p:cNvSpPr>
            <p:nvPr/>
          </p:nvSpPr>
          <p:spPr bwMode="auto">
            <a:xfrm>
              <a:off x="7297738" y="16258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97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1979867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8" name="Téglalap 178"/>
            <p:cNvSpPr>
              <a:spLocks noChangeArrowheads="1"/>
            </p:cNvSpPr>
            <p:nvPr/>
          </p:nvSpPr>
          <p:spPr bwMode="auto">
            <a:xfrm>
              <a:off x="7212013" y="18735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99" name="Téglalap 179"/>
            <p:cNvSpPr>
              <a:spLocks noChangeArrowheads="1"/>
            </p:cNvSpPr>
            <p:nvPr/>
          </p:nvSpPr>
          <p:spPr bwMode="auto">
            <a:xfrm>
              <a:off x="7297738" y="18735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0" name="Téglalap 182"/>
            <p:cNvSpPr>
              <a:spLocks noChangeArrowheads="1"/>
            </p:cNvSpPr>
            <p:nvPr/>
          </p:nvSpPr>
          <p:spPr bwMode="auto">
            <a:xfrm>
              <a:off x="6362700" y="17480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01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23307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2" name="Téglalap 184"/>
            <p:cNvSpPr>
              <a:spLocks noChangeArrowheads="1"/>
            </p:cNvSpPr>
            <p:nvPr/>
          </p:nvSpPr>
          <p:spPr bwMode="auto">
            <a:xfrm>
              <a:off x="7212013" y="2224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3" name="Téglalap 185"/>
            <p:cNvSpPr>
              <a:spLocks noChangeArrowheads="1"/>
            </p:cNvSpPr>
            <p:nvPr/>
          </p:nvSpPr>
          <p:spPr bwMode="auto">
            <a:xfrm>
              <a:off x="7297738" y="22243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04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49070" y="2503742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5" name="Téglalap 189"/>
            <p:cNvSpPr>
              <a:spLocks noChangeArrowheads="1"/>
            </p:cNvSpPr>
            <p:nvPr/>
          </p:nvSpPr>
          <p:spPr bwMode="auto">
            <a:xfrm>
              <a:off x="7212013" y="24751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6" name="Téglalap 190"/>
            <p:cNvSpPr>
              <a:spLocks noChangeArrowheads="1"/>
            </p:cNvSpPr>
            <p:nvPr/>
          </p:nvSpPr>
          <p:spPr bwMode="auto">
            <a:xfrm>
              <a:off x="7297738" y="24751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7" name="Téglalap 193"/>
            <p:cNvSpPr>
              <a:spLocks noChangeArrowheads="1"/>
            </p:cNvSpPr>
            <p:nvPr/>
          </p:nvSpPr>
          <p:spPr bwMode="auto">
            <a:xfrm>
              <a:off x="6362700" y="22592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08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36737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1228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0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30419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1" name="Téglalap 173"/>
            <p:cNvSpPr>
              <a:spLocks noChangeArrowheads="1"/>
            </p:cNvSpPr>
            <p:nvPr/>
          </p:nvSpPr>
          <p:spPr bwMode="auto">
            <a:xfrm>
              <a:off x="7212013" y="28577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2" name="Téglalap 174"/>
            <p:cNvSpPr>
              <a:spLocks noChangeArrowheads="1"/>
            </p:cNvSpPr>
            <p:nvPr/>
          </p:nvSpPr>
          <p:spPr bwMode="auto">
            <a:xfrm>
              <a:off x="7297738" y="28577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13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3211767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4" name="Téglalap 178"/>
            <p:cNvSpPr>
              <a:spLocks noChangeArrowheads="1"/>
            </p:cNvSpPr>
            <p:nvPr/>
          </p:nvSpPr>
          <p:spPr bwMode="auto">
            <a:xfrm>
              <a:off x="7212013" y="31054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5" name="Téglalap 179"/>
            <p:cNvSpPr>
              <a:spLocks noChangeArrowheads="1"/>
            </p:cNvSpPr>
            <p:nvPr/>
          </p:nvSpPr>
          <p:spPr bwMode="auto">
            <a:xfrm>
              <a:off x="7297738" y="31054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6" name="Téglalap 182"/>
            <p:cNvSpPr>
              <a:spLocks noChangeArrowheads="1"/>
            </p:cNvSpPr>
            <p:nvPr/>
          </p:nvSpPr>
          <p:spPr bwMode="auto">
            <a:xfrm>
              <a:off x="6362700" y="29799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17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36007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8" name="Téglalap 184"/>
            <p:cNvSpPr>
              <a:spLocks noChangeArrowheads="1"/>
            </p:cNvSpPr>
            <p:nvPr/>
          </p:nvSpPr>
          <p:spPr bwMode="auto">
            <a:xfrm>
              <a:off x="7212013" y="3494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9" name="Téglalap 185"/>
            <p:cNvSpPr>
              <a:spLocks noChangeArrowheads="1"/>
            </p:cNvSpPr>
            <p:nvPr/>
          </p:nvSpPr>
          <p:spPr bwMode="auto">
            <a:xfrm>
              <a:off x="7297738" y="34943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20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55008" y="37721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1" name="Téglalap 189"/>
            <p:cNvSpPr>
              <a:spLocks noChangeArrowheads="1"/>
            </p:cNvSpPr>
            <p:nvPr/>
          </p:nvSpPr>
          <p:spPr bwMode="auto">
            <a:xfrm>
              <a:off x="7212013" y="37451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2" name="Téglalap 190"/>
            <p:cNvSpPr>
              <a:spLocks noChangeArrowheads="1"/>
            </p:cNvSpPr>
            <p:nvPr/>
          </p:nvSpPr>
          <p:spPr bwMode="auto">
            <a:xfrm>
              <a:off x="7297738" y="37451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3" name="Téglalap 193"/>
            <p:cNvSpPr>
              <a:spLocks noChangeArrowheads="1"/>
            </p:cNvSpPr>
            <p:nvPr/>
          </p:nvSpPr>
          <p:spPr bwMode="auto">
            <a:xfrm>
              <a:off x="6362700" y="35292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24" name="Egyenes összekötő 130"/>
            <p:cNvCxnSpPr/>
            <p:nvPr/>
          </p:nvCxnSpPr>
          <p:spPr>
            <a:xfrm rot="10800000" flipH="1" flipV="1">
              <a:off x="1193800" y="2718054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Egyenes összekötő 131"/>
            <p:cNvCxnSpPr/>
            <p:nvPr/>
          </p:nvCxnSpPr>
          <p:spPr>
            <a:xfrm rot="10800000" flipH="1" flipV="1">
              <a:off x="1193800" y="2156079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Egyenes összekötő 145"/>
            <p:cNvCxnSpPr/>
            <p:nvPr/>
          </p:nvCxnSpPr>
          <p:spPr>
            <a:xfrm rot="10800000" flipH="1">
              <a:off x="270881" y="2075117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Téglalap 146"/>
            <p:cNvSpPr/>
            <p:nvPr/>
          </p:nvSpPr>
          <p:spPr>
            <a:xfrm flipH="1">
              <a:off x="433388" y="18909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28" name="Téglalap 147"/>
            <p:cNvSpPr/>
            <p:nvPr/>
          </p:nvSpPr>
          <p:spPr>
            <a:xfrm flipH="1">
              <a:off x="346075" y="189096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29" name="Egyenes összekötő 150"/>
            <p:cNvCxnSpPr/>
            <p:nvPr/>
          </p:nvCxnSpPr>
          <p:spPr>
            <a:xfrm rot="10800000" flipH="1">
              <a:off x="270881" y="2244979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Téglalap 151"/>
            <p:cNvSpPr/>
            <p:nvPr/>
          </p:nvSpPr>
          <p:spPr>
            <a:xfrm flipH="1">
              <a:off x="433388" y="213861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1" name="Téglalap 152"/>
            <p:cNvSpPr/>
            <p:nvPr/>
          </p:nvSpPr>
          <p:spPr>
            <a:xfrm flipH="1">
              <a:off x="346075" y="213861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2" name="Téglalap 155"/>
            <p:cNvSpPr/>
            <p:nvPr/>
          </p:nvSpPr>
          <p:spPr>
            <a:xfrm flipH="1">
              <a:off x="681038" y="2011617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33" name="Egyenes összekötő 156"/>
            <p:cNvCxnSpPr/>
            <p:nvPr/>
          </p:nvCxnSpPr>
          <p:spPr>
            <a:xfrm rot="10800000" flipH="1">
              <a:off x="270881" y="2659317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églalap 157"/>
            <p:cNvSpPr/>
            <p:nvPr/>
          </p:nvSpPr>
          <p:spPr>
            <a:xfrm flipH="1">
              <a:off x="433388" y="25529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5" name="Téglalap 158"/>
            <p:cNvSpPr/>
            <p:nvPr/>
          </p:nvSpPr>
          <p:spPr>
            <a:xfrm flipH="1">
              <a:off x="346075" y="25529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36" name="Egyenes összekötő 161"/>
            <p:cNvCxnSpPr/>
            <p:nvPr/>
          </p:nvCxnSpPr>
          <p:spPr>
            <a:xfrm rot="10800000" flipH="1">
              <a:off x="270881" y="2832354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Téglalap 162"/>
            <p:cNvSpPr/>
            <p:nvPr/>
          </p:nvSpPr>
          <p:spPr>
            <a:xfrm flipH="1">
              <a:off x="433388" y="28037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8" name="Téglalap 163"/>
            <p:cNvSpPr/>
            <p:nvPr/>
          </p:nvSpPr>
          <p:spPr>
            <a:xfrm flipH="1">
              <a:off x="346075" y="2803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9" name="Téglalap 166"/>
            <p:cNvSpPr/>
            <p:nvPr/>
          </p:nvSpPr>
          <p:spPr>
            <a:xfrm flipH="1">
              <a:off x="681038" y="25878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40" name="Egyenes összekötő 130"/>
            <p:cNvCxnSpPr/>
            <p:nvPr/>
          </p:nvCxnSpPr>
          <p:spPr>
            <a:xfrm rot="10800000" flipH="1" flipV="1">
              <a:off x="1195388" y="3962654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Egyenes összekötő 131"/>
            <p:cNvCxnSpPr/>
            <p:nvPr/>
          </p:nvCxnSpPr>
          <p:spPr>
            <a:xfrm rot="10800000" flipH="1" flipV="1">
              <a:off x="1195388" y="3389567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Egyenes összekötő 145"/>
            <p:cNvCxnSpPr/>
            <p:nvPr/>
          </p:nvCxnSpPr>
          <p:spPr>
            <a:xfrm rot="10800000" flipH="1">
              <a:off x="272468" y="3308604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Téglalap 146"/>
            <p:cNvSpPr/>
            <p:nvPr/>
          </p:nvSpPr>
          <p:spPr>
            <a:xfrm flipH="1">
              <a:off x="434975" y="31244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44" name="Téglalap 147"/>
            <p:cNvSpPr/>
            <p:nvPr/>
          </p:nvSpPr>
          <p:spPr>
            <a:xfrm flipH="1">
              <a:off x="347663" y="31244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45" name="Egyenes összekötő 150"/>
            <p:cNvCxnSpPr/>
            <p:nvPr/>
          </p:nvCxnSpPr>
          <p:spPr>
            <a:xfrm rot="10800000" flipH="1">
              <a:off x="272468" y="3478467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Téglalap 151"/>
            <p:cNvSpPr/>
            <p:nvPr/>
          </p:nvSpPr>
          <p:spPr>
            <a:xfrm flipH="1">
              <a:off x="434975" y="33721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47" name="Téglalap 152"/>
            <p:cNvSpPr/>
            <p:nvPr/>
          </p:nvSpPr>
          <p:spPr>
            <a:xfrm flipH="1">
              <a:off x="347663" y="33721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48" name="Téglalap 155"/>
            <p:cNvSpPr/>
            <p:nvPr/>
          </p:nvSpPr>
          <p:spPr>
            <a:xfrm flipH="1">
              <a:off x="682625" y="3245104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49" name="Egyenes összekötő 156"/>
            <p:cNvCxnSpPr/>
            <p:nvPr/>
          </p:nvCxnSpPr>
          <p:spPr>
            <a:xfrm rot="10800000" flipH="1">
              <a:off x="272468" y="3892804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Téglalap 157"/>
            <p:cNvSpPr/>
            <p:nvPr/>
          </p:nvSpPr>
          <p:spPr>
            <a:xfrm flipH="1">
              <a:off x="434975" y="37864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1" name="Téglalap 158"/>
            <p:cNvSpPr/>
            <p:nvPr/>
          </p:nvSpPr>
          <p:spPr>
            <a:xfrm flipH="1">
              <a:off x="347663" y="378644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52" name="Egyenes összekötő 161"/>
            <p:cNvCxnSpPr/>
            <p:nvPr/>
          </p:nvCxnSpPr>
          <p:spPr>
            <a:xfrm rot="10800000" flipH="1">
              <a:off x="272468" y="4065842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Téglalap 162"/>
            <p:cNvSpPr/>
            <p:nvPr/>
          </p:nvSpPr>
          <p:spPr>
            <a:xfrm flipH="1">
              <a:off x="434975" y="40372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4" name="Téglalap 163"/>
            <p:cNvSpPr/>
            <p:nvPr/>
          </p:nvSpPr>
          <p:spPr>
            <a:xfrm flipH="1">
              <a:off x="347663" y="40372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5" name="Téglalap 166"/>
            <p:cNvSpPr/>
            <p:nvPr/>
          </p:nvSpPr>
          <p:spPr>
            <a:xfrm flipH="1">
              <a:off x="682625" y="38213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56" name="Line 123"/>
            <p:cNvSpPr>
              <a:spLocks noChangeShapeType="1"/>
            </p:cNvSpPr>
            <p:nvPr/>
          </p:nvSpPr>
          <p:spPr bwMode="auto">
            <a:xfrm flipV="1">
              <a:off x="2681288" y="2553791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Line 124"/>
            <p:cNvSpPr>
              <a:spLocks noChangeShapeType="1"/>
            </p:cNvSpPr>
            <p:nvPr/>
          </p:nvSpPr>
          <p:spPr bwMode="auto">
            <a:xfrm>
              <a:off x="2706688" y="25529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Line 125"/>
            <p:cNvSpPr>
              <a:spLocks noChangeShapeType="1"/>
            </p:cNvSpPr>
            <p:nvPr/>
          </p:nvSpPr>
          <p:spPr bwMode="auto">
            <a:xfrm>
              <a:off x="2706688" y="25529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Line 126"/>
            <p:cNvSpPr>
              <a:spLocks noChangeShapeType="1"/>
            </p:cNvSpPr>
            <p:nvPr/>
          </p:nvSpPr>
          <p:spPr bwMode="auto">
            <a:xfrm>
              <a:off x="2687638" y="2552954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Line 127"/>
            <p:cNvSpPr>
              <a:spLocks noChangeShapeType="1"/>
            </p:cNvSpPr>
            <p:nvPr/>
          </p:nvSpPr>
          <p:spPr bwMode="auto">
            <a:xfrm>
              <a:off x="2687638" y="1901744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Line 128"/>
            <p:cNvSpPr>
              <a:spLocks noChangeShapeType="1"/>
            </p:cNvSpPr>
            <p:nvPr/>
          </p:nvSpPr>
          <p:spPr bwMode="auto">
            <a:xfrm>
              <a:off x="2687638" y="21084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Line 130"/>
            <p:cNvSpPr>
              <a:spLocks noChangeShapeType="1"/>
            </p:cNvSpPr>
            <p:nvPr/>
          </p:nvSpPr>
          <p:spPr bwMode="auto">
            <a:xfrm>
              <a:off x="2687638" y="3114594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Line 133"/>
            <p:cNvSpPr>
              <a:spLocks noChangeShapeType="1"/>
            </p:cNvSpPr>
            <p:nvPr/>
          </p:nvSpPr>
          <p:spPr bwMode="auto">
            <a:xfrm>
              <a:off x="2687638" y="33022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64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3639" y="2718054"/>
              <a:ext cx="15480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5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171954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6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20909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7" name="Téglalap 173"/>
            <p:cNvSpPr>
              <a:spLocks noChangeArrowheads="1"/>
            </p:cNvSpPr>
            <p:nvPr/>
          </p:nvSpPr>
          <p:spPr bwMode="auto">
            <a:xfrm>
              <a:off x="8559800" y="19068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8" name="Téglalap 174"/>
            <p:cNvSpPr>
              <a:spLocks noChangeArrowheads="1"/>
            </p:cNvSpPr>
            <p:nvPr/>
          </p:nvSpPr>
          <p:spPr bwMode="auto">
            <a:xfrm>
              <a:off x="8645525" y="19068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69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14671" y="22227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0" name="Téglalap 178"/>
            <p:cNvSpPr>
              <a:spLocks noChangeArrowheads="1"/>
            </p:cNvSpPr>
            <p:nvPr/>
          </p:nvSpPr>
          <p:spPr bwMode="auto">
            <a:xfrm>
              <a:off x="8559800" y="21544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1" name="Téglalap 179"/>
            <p:cNvSpPr>
              <a:spLocks noChangeArrowheads="1"/>
            </p:cNvSpPr>
            <p:nvPr/>
          </p:nvSpPr>
          <p:spPr bwMode="auto">
            <a:xfrm>
              <a:off x="8645525" y="21544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2" name="Téglalap 182"/>
            <p:cNvSpPr>
              <a:spLocks noChangeArrowheads="1"/>
            </p:cNvSpPr>
            <p:nvPr/>
          </p:nvSpPr>
          <p:spPr bwMode="auto">
            <a:xfrm>
              <a:off x="7710488" y="20290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73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24608" y="26497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4" name="Téglalap 184"/>
            <p:cNvSpPr>
              <a:spLocks noChangeArrowheads="1"/>
            </p:cNvSpPr>
            <p:nvPr/>
          </p:nvSpPr>
          <p:spPr bwMode="auto">
            <a:xfrm>
              <a:off x="8559800" y="25434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5" name="Téglalap 185"/>
            <p:cNvSpPr>
              <a:spLocks noChangeArrowheads="1"/>
            </p:cNvSpPr>
            <p:nvPr/>
          </p:nvSpPr>
          <p:spPr bwMode="auto">
            <a:xfrm>
              <a:off x="8645525" y="25434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76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08733" y="2822829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7" name="Téglalap 189"/>
            <p:cNvSpPr>
              <a:spLocks noChangeArrowheads="1"/>
            </p:cNvSpPr>
            <p:nvPr/>
          </p:nvSpPr>
          <p:spPr bwMode="auto">
            <a:xfrm>
              <a:off x="8559800" y="2794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8" name="Téglalap 190"/>
            <p:cNvSpPr>
              <a:spLocks noChangeArrowheads="1"/>
            </p:cNvSpPr>
            <p:nvPr/>
          </p:nvSpPr>
          <p:spPr bwMode="auto">
            <a:xfrm>
              <a:off x="8645525" y="27942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9" name="Téglalap 193"/>
            <p:cNvSpPr>
              <a:spLocks noChangeArrowheads="1"/>
            </p:cNvSpPr>
            <p:nvPr/>
          </p:nvSpPr>
          <p:spPr bwMode="auto">
            <a:xfrm>
              <a:off x="7710488" y="25783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80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2823" y="4018217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1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3391154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2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33101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3" name="Téglalap 173"/>
            <p:cNvSpPr>
              <a:spLocks noChangeArrowheads="1"/>
            </p:cNvSpPr>
            <p:nvPr/>
          </p:nvSpPr>
          <p:spPr bwMode="auto">
            <a:xfrm>
              <a:off x="8559800" y="31260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84" name="Téglalap 174"/>
            <p:cNvSpPr>
              <a:spLocks noChangeArrowheads="1"/>
            </p:cNvSpPr>
            <p:nvPr/>
          </p:nvSpPr>
          <p:spPr bwMode="auto">
            <a:xfrm>
              <a:off x="8645525" y="31260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85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08733" y="3441954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6" name="Téglalap 178"/>
            <p:cNvSpPr>
              <a:spLocks noChangeArrowheads="1"/>
            </p:cNvSpPr>
            <p:nvPr/>
          </p:nvSpPr>
          <p:spPr bwMode="auto">
            <a:xfrm>
              <a:off x="8559800" y="33736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87" name="Téglalap 179"/>
            <p:cNvSpPr>
              <a:spLocks noChangeArrowheads="1"/>
            </p:cNvSpPr>
            <p:nvPr/>
          </p:nvSpPr>
          <p:spPr bwMode="auto">
            <a:xfrm>
              <a:off x="8645525" y="33736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88" name="Téglalap 182"/>
            <p:cNvSpPr>
              <a:spLocks noChangeArrowheads="1"/>
            </p:cNvSpPr>
            <p:nvPr/>
          </p:nvSpPr>
          <p:spPr bwMode="auto">
            <a:xfrm>
              <a:off x="7710488" y="32482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89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30546" y="39197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0" name="Téglalap 184"/>
            <p:cNvSpPr>
              <a:spLocks noChangeArrowheads="1"/>
            </p:cNvSpPr>
            <p:nvPr/>
          </p:nvSpPr>
          <p:spPr bwMode="auto">
            <a:xfrm>
              <a:off x="8559800" y="38134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91" name="Téglalap 185"/>
            <p:cNvSpPr>
              <a:spLocks noChangeArrowheads="1"/>
            </p:cNvSpPr>
            <p:nvPr/>
          </p:nvSpPr>
          <p:spPr bwMode="auto">
            <a:xfrm>
              <a:off x="8645525" y="38134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92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14671" y="4091242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3" name="Téglalap 189"/>
            <p:cNvSpPr>
              <a:spLocks noChangeArrowheads="1"/>
            </p:cNvSpPr>
            <p:nvPr/>
          </p:nvSpPr>
          <p:spPr bwMode="auto">
            <a:xfrm>
              <a:off x="8559800" y="4064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94" name="Téglalap 190"/>
            <p:cNvSpPr>
              <a:spLocks noChangeArrowheads="1"/>
            </p:cNvSpPr>
            <p:nvPr/>
          </p:nvSpPr>
          <p:spPr bwMode="auto">
            <a:xfrm>
              <a:off x="8645525" y="40642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95" name="Téglalap 193"/>
            <p:cNvSpPr>
              <a:spLocks noChangeArrowheads="1"/>
            </p:cNvSpPr>
            <p:nvPr/>
          </p:nvSpPr>
          <p:spPr bwMode="auto">
            <a:xfrm>
              <a:off x="7710488" y="38737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96" name="Line 166"/>
            <p:cNvSpPr>
              <a:spLocks noChangeShapeType="1"/>
            </p:cNvSpPr>
            <p:nvPr/>
          </p:nvSpPr>
          <p:spPr bwMode="auto">
            <a:xfrm flipV="1">
              <a:off x="6283325" y="3747839"/>
              <a:ext cx="0" cy="27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Line 167"/>
            <p:cNvSpPr>
              <a:spLocks noChangeShapeType="1"/>
            </p:cNvSpPr>
            <p:nvPr/>
          </p:nvSpPr>
          <p:spPr bwMode="auto">
            <a:xfrm>
              <a:off x="6283325" y="37467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Line 168"/>
            <p:cNvSpPr>
              <a:spLocks noChangeShapeType="1"/>
            </p:cNvSpPr>
            <p:nvPr/>
          </p:nvSpPr>
          <p:spPr bwMode="auto">
            <a:xfrm flipH="1">
              <a:off x="6146800" y="3746754"/>
              <a:ext cx="1365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Line 169"/>
            <p:cNvSpPr>
              <a:spLocks noChangeShapeType="1"/>
            </p:cNvSpPr>
            <p:nvPr/>
          </p:nvSpPr>
          <p:spPr bwMode="auto">
            <a:xfrm>
              <a:off x="6283325" y="3118104"/>
              <a:ext cx="0" cy="1587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Line 170"/>
            <p:cNvSpPr>
              <a:spLocks noChangeShapeType="1"/>
            </p:cNvSpPr>
            <p:nvPr/>
          </p:nvSpPr>
          <p:spPr bwMode="auto">
            <a:xfrm flipH="1">
              <a:off x="6131929" y="3276854"/>
              <a:ext cx="144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Line 171"/>
            <p:cNvSpPr>
              <a:spLocks noChangeShapeType="1"/>
            </p:cNvSpPr>
            <p:nvPr/>
          </p:nvSpPr>
          <p:spPr bwMode="auto">
            <a:xfrm flipV="1">
              <a:off x="6283325" y="2533904"/>
              <a:ext cx="0" cy="1841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Line 172"/>
            <p:cNvSpPr>
              <a:spLocks noChangeShapeType="1"/>
            </p:cNvSpPr>
            <p:nvPr/>
          </p:nvSpPr>
          <p:spPr bwMode="auto">
            <a:xfrm flipH="1">
              <a:off x="6165850" y="2533904"/>
              <a:ext cx="11747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Line 173"/>
            <p:cNvSpPr>
              <a:spLocks noChangeShapeType="1"/>
            </p:cNvSpPr>
            <p:nvPr/>
          </p:nvSpPr>
          <p:spPr bwMode="auto">
            <a:xfrm>
              <a:off x="6283325" y="1887209"/>
              <a:ext cx="0" cy="2222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Line 174"/>
            <p:cNvSpPr>
              <a:spLocks noChangeShapeType="1"/>
            </p:cNvSpPr>
            <p:nvPr/>
          </p:nvSpPr>
          <p:spPr bwMode="auto">
            <a:xfrm flipH="1">
              <a:off x="6159500" y="2108454"/>
              <a:ext cx="1238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Text Box 175"/>
            <p:cNvSpPr txBox="1">
              <a:spLocks noChangeArrowheads="1"/>
            </p:cNvSpPr>
            <p:nvPr/>
          </p:nvSpPr>
          <p:spPr bwMode="auto">
            <a:xfrm>
              <a:off x="2274035" y="1276604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406" name="Text Box 176"/>
            <p:cNvSpPr txBox="1">
              <a:spLocks noChangeArrowheads="1"/>
            </p:cNvSpPr>
            <p:nvPr/>
          </p:nvSpPr>
          <p:spPr bwMode="auto">
            <a:xfrm>
              <a:off x="5861785" y="1278192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407" name="Rectangle 180"/>
            <p:cNvSpPr>
              <a:spLocks noChangeArrowheads="1"/>
            </p:cNvSpPr>
            <p:nvPr/>
          </p:nvSpPr>
          <p:spPr bwMode="auto">
            <a:xfrm>
              <a:off x="3706813" y="1355979"/>
              <a:ext cx="1398587" cy="28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Xeon E7-4800 v3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err="1" smtClean="0">
                  <a:solidFill>
                    <a:srgbClr val="000000"/>
                  </a:solidFill>
                  <a:latin typeface="Verdana" pitchFamily="34" charset="0"/>
                </a:rPr>
                <a:t>Haswell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-EX</a:t>
              </a: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08" name="Téglalap 3"/>
            <p:cNvSpPr>
              <a:spLocks noChangeArrowheads="1"/>
            </p:cNvSpPr>
            <p:nvPr/>
          </p:nvSpPr>
          <p:spPr bwMode="auto">
            <a:xfrm>
              <a:off x="4714875" y="20528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Haswell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-EX 18C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09" name="Téglalap 3"/>
            <p:cNvSpPr>
              <a:spLocks noChangeArrowheads="1"/>
            </p:cNvSpPr>
            <p:nvPr/>
          </p:nvSpPr>
          <p:spPr bwMode="auto">
            <a:xfrm>
              <a:off x="2771775" y="3208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Haswell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--EX 18C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10" name="Téglalap 3"/>
            <p:cNvSpPr>
              <a:spLocks noChangeArrowheads="1"/>
            </p:cNvSpPr>
            <p:nvPr/>
          </p:nvSpPr>
          <p:spPr bwMode="auto">
            <a:xfrm>
              <a:off x="4689475" y="3208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Haswell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-EX 18C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11" name="Téglalap 174"/>
            <p:cNvSpPr>
              <a:spLocks noChangeArrowheads="1"/>
            </p:cNvSpPr>
            <p:nvPr/>
          </p:nvSpPr>
          <p:spPr bwMode="auto">
            <a:xfrm>
              <a:off x="8738545" y="19048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2" name="Téglalap 179"/>
            <p:cNvSpPr>
              <a:spLocks noChangeArrowheads="1"/>
            </p:cNvSpPr>
            <p:nvPr/>
          </p:nvSpPr>
          <p:spPr bwMode="auto">
            <a:xfrm>
              <a:off x="8738545" y="21525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3" name="Téglalap 185"/>
            <p:cNvSpPr>
              <a:spLocks noChangeArrowheads="1"/>
            </p:cNvSpPr>
            <p:nvPr/>
          </p:nvSpPr>
          <p:spPr bwMode="auto">
            <a:xfrm>
              <a:off x="8738545" y="25414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4" name="Téglalap 190"/>
            <p:cNvSpPr>
              <a:spLocks noChangeArrowheads="1"/>
            </p:cNvSpPr>
            <p:nvPr/>
          </p:nvSpPr>
          <p:spPr bwMode="auto">
            <a:xfrm>
              <a:off x="8738545" y="27922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5" name="Téglalap 174"/>
            <p:cNvSpPr>
              <a:spLocks noChangeArrowheads="1"/>
            </p:cNvSpPr>
            <p:nvPr/>
          </p:nvSpPr>
          <p:spPr bwMode="auto">
            <a:xfrm>
              <a:off x="8738545" y="31240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6" name="Téglalap 179"/>
            <p:cNvSpPr>
              <a:spLocks noChangeArrowheads="1"/>
            </p:cNvSpPr>
            <p:nvPr/>
          </p:nvSpPr>
          <p:spPr bwMode="auto">
            <a:xfrm>
              <a:off x="8738545" y="33717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7" name="Téglalap 185"/>
            <p:cNvSpPr>
              <a:spLocks noChangeArrowheads="1"/>
            </p:cNvSpPr>
            <p:nvPr/>
          </p:nvSpPr>
          <p:spPr bwMode="auto">
            <a:xfrm>
              <a:off x="8738545" y="38114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8" name="Téglalap 190"/>
            <p:cNvSpPr>
              <a:spLocks noChangeArrowheads="1"/>
            </p:cNvSpPr>
            <p:nvPr/>
          </p:nvSpPr>
          <p:spPr bwMode="auto">
            <a:xfrm>
              <a:off x="8738545" y="40622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9" name="Téglalap 174"/>
            <p:cNvSpPr>
              <a:spLocks noChangeArrowheads="1"/>
            </p:cNvSpPr>
            <p:nvPr/>
          </p:nvSpPr>
          <p:spPr bwMode="auto">
            <a:xfrm>
              <a:off x="7390758" y="16298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0" name="Téglalap 179"/>
            <p:cNvSpPr>
              <a:spLocks noChangeArrowheads="1"/>
            </p:cNvSpPr>
            <p:nvPr/>
          </p:nvSpPr>
          <p:spPr bwMode="auto">
            <a:xfrm>
              <a:off x="7390758" y="18774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1" name="Téglalap 185"/>
            <p:cNvSpPr>
              <a:spLocks noChangeArrowheads="1"/>
            </p:cNvSpPr>
            <p:nvPr/>
          </p:nvSpPr>
          <p:spPr bwMode="auto">
            <a:xfrm>
              <a:off x="7390758" y="22282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2" name="Téglalap 190"/>
            <p:cNvSpPr>
              <a:spLocks noChangeArrowheads="1"/>
            </p:cNvSpPr>
            <p:nvPr/>
          </p:nvSpPr>
          <p:spPr bwMode="auto">
            <a:xfrm>
              <a:off x="7390758" y="24791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3" name="Téglalap 174"/>
            <p:cNvSpPr>
              <a:spLocks noChangeArrowheads="1"/>
            </p:cNvSpPr>
            <p:nvPr/>
          </p:nvSpPr>
          <p:spPr bwMode="auto">
            <a:xfrm>
              <a:off x="7390758" y="28617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4" name="Téglalap 179"/>
            <p:cNvSpPr>
              <a:spLocks noChangeArrowheads="1"/>
            </p:cNvSpPr>
            <p:nvPr/>
          </p:nvSpPr>
          <p:spPr bwMode="auto">
            <a:xfrm>
              <a:off x="7390758" y="31093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5" name="Téglalap 185"/>
            <p:cNvSpPr>
              <a:spLocks noChangeArrowheads="1"/>
            </p:cNvSpPr>
            <p:nvPr/>
          </p:nvSpPr>
          <p:spPr bwMode="auto">
            <a:xfrm>
              <a:off x="7390758" y="34982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6" name="Téglalap 190"/>
            <p:cNvSpPr>
              <a:spLocks noChangeArrowheads="1"/>
            </p:cNvSpPr>
            <p:nvPr/>
          </p:nvSpPr>
          <p:spPr bwMode="auto">
            <a:xfrm>
              <a:off x="7390758" y="37491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7" name="Téglalap 147"/>
            <p:cNvSpPr/>
            <p:nvPr/>
          </p:nvSpPr>
          <p:spPr>
            <a:xfrm flipH="1">
              <a:off x="1480232" y="28383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8" name="Téglalap 152"/>
            <p:cNvSpPr/>
            <p:nvPr/>
          </p:nvSpPr>
          <p:spPr>
            <a:xfrm flipH="1">
              <a:off x="1480232" y="30859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9" name="Téglalap 158"/>
            <p:cNvSpPr/>
            <p:nvPr/>
          </p:nvSpPr>
          <p:spPr>
            <a:xfrm flipH="1">
              <a:off x="1480232" y="34367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0" name="Téglalap 163"/>
            <p:cNvSpPr/>
            <p:nvPr/>
          </p:nvSpPr>
          <p:spPr>
            <a:xfrm flipH="1">
              <a:off x="1480232" y="368761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1" name="Téglalap 147"/>
            <p:cNvSpPr/>
            <p:nvPr/>
          </p:nvSpPr>
          <p:spPr>
            <a:xfrm flipH="1">
              <a:off x="1488840" y="162069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2" name="Téglalap 152"/>
            <p:cNvSpPr/>
            <p:nvPr/>
          </p:nvSpPr>
          <p:spPr>
            <a:xfrm flipH="1">
              <a:off x="1488840" y="186834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3" name="Téglalap 158"/>
            <p:cNvSpPr/>
            <p:nvPr/>
          </p:nvSpPr>
          <p:spPr>
            <a:xfrm flipH="1">
              <a:off x="1488840" y="22064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4" name="Téglalap 163"/>
            <p:cNvSpPr/>
            <p:nvPr/>
          </p:nvSpPr>
          <p:spPr>
            <a:xfrm flipH="1">
              <a:off x="1488840" y="24573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5" name="Téglalap 147"/>
            <p:cNvSpPr/>
            <p:nvPr/>
          </p:nvSpPr>
          <p:spPr>
            <a:xfrm flipH="1">
              <a:off x="243141" y="18889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6" name="Téglalap 152"/>
            <p:cNvSpPr/>
            <p:nvPr/>
          </p:nvSpPr>
          <p:spPr>
            <a:xfrm flipH="1">
              <a:off x="243141" y="213662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7" name="Téglalap 158"/>
            <p:cNvSpPr/>
            <p:nvPr/>
          </p:nvSpPr>
          <p:spPr>
            <a:xfrm flipH="1">
              <a:off x="243141" y="255096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8" name="Téglalap 163"/>
            <p:cNvSpPr/>
            <p:nvPr/>
          </p:nvSpPr>
          <p:spPr>
            <a:xfrm flipH="1">
              <a:off x="243141" y="28017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9" name="Téglalap 147"/>
            <p:cNvSpPr/>
            <p:nvPr/>
          </p:nvSpPr>
          <p:spPr>
            <a:xfrm flipH="1">
              <a:off x="244729" y="312246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40" name="Téglalap 152"/>
            <p:cNvSpPr/>
            <p:nvPr/>
          </p:nvSpPr>
          <p:spPr>
            <a:xfrm flipH="1">
              <a:off x="244729" y="337011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41" name="Téglalap 158"/>
            <p:cNvSpPr/>
            <p:nvPr/>
          </p:nvSpPr>
          <p:spPr>
            <a:xfrm flipH="1">
              <a:off x="244729" y="37844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42" name="Téglalap 163"/>
            <p:cNvSpPr/>
            <p:nvPr/>
          </p:nvSpPr>
          <p:spPr>
            <a:xfrm flipH="1">
              <a:off x="244729" y="40352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43" name="Téglalap 3"/>
            <p:cNvSpPr>
              <a:spLocks noChangeArrowheads="1"/>
            </p:cNvSpPr>
            <p:nvPr/>
          </p:nvSpPr>
          <p:spPr bwMode="auto">
            <a:xfrm>
              <a:off x="2760663" y="2038867"/>
              <a:ext cx="1440000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Haswell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-EX 18C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45" name="Szövegdoboz 31"/>
            <p:cNvSpPr txBox="1">
              <a:spLocks noChangeArrowheads="1"/>
            </p:cNvSpPr>
            <p:nvPr/>
          </p:nvSpPr>
          <p:spPr bwMode="auto">
            <a:xfrm>
              <a:off x="5621756" y="4372229"/>
              <a:ext cx="3446043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Up to </a:t>
              </a:r>
              <a:r>
                <a:rPr lang="hu-HU" altLang="en-US" sz="1100" dirty="0" smtClean="0">
                  <a:latin typeface="Verdana" pitchFamily="34" charset="0"/>
                </a:rPr>
                <a:t>DDR</a:t>
              </a:r>
              <a:r>
                <a:rPr lang="en-US" altLang="en-US" sz="1100" dirty="0" smtClean="0">
                  <a:latin typeface="Verdana" pitchFamily="34" charset="0"/>
                </a:rPr>
                <a:t>3-1600 </a:t>
              </a:r>
            </a:p>
            <a:p>
              <a:pPr algn="ct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in both performance and lockstep modes and</a:t>
              </a:r>
            </a:p>
            <a:p>
              <a:pPr algn="ct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up to </a:t>
              </a:r>
              <a:r>
                <a:rPr lang="hu-HU" altLang="en-US" sz="1100" dirty="0" smtClean="0">
                  <a:latin typeface="Verdana" pitchFamily="34" charset="0"/>
                </a:rPr>
                <a:t>DDR</a:t>
              </a:r>
              <a:r>
                <a:rPr lang="en-US" altLang="en-US" sz="1100" dirty="0" smtClean="0">
                  <a:latin typeface="Verdana" pitchFamily="34" charset="0"/>
                </a:rPr>
                <a:t>4-1866 in lockstep mode</a:t>
              </a:r>
              <a:endParaRPr lang="hu-HU" altLang="en-US" sz="1100" dirty="0">
                <a:latin typeface="Verdana" pitchFamily="34" charset="0"/>
              </a:endParaRPr>
            </a:p>
          </p:txBody>
        </p:sp>
        <p:sp>
          <p:nvSpPr>
            <p:cNvPr id="446" name="TextBox 445"/>
            <p:cNvSpPr txBox="1"/>
            <p:nvPr/>
          </p:nvSpPr>
          <p:spPr>
            <a:xfrm>
              <a:off x="3089162" y="15267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3127608" y="17856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448" name="Up-Down Arrow 447"/>
            <p:cNvSpPr/>
            <p:nvPr/>
          </p:nvSpPr>
          <p:spPr bwMode="auto">
            <a:xfrm>
              <a:off x="3417647" y="17904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5235462" y="15394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5273908" y="17983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451" name="Up-Down Arrow 450"/>
            <p:cNvSpPr/>
            <p:nvPr/>
          </p:nvSpPr>
          <p:spPr bwMode="auto">
            <a:xfrm>
              <a:off x="5563947" y="18031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52" name="Téglalap 53"/>
            <p:cNvSpPr>
              <a:spLocks noChangeArrowheads="1"/>
            </p:cNvSpPr>
            <p:nvPr/>
          </p:nvSpPr>
          <p:spPr bwMode="auto">
            <a:xfrm>
              <a:off x="2755900" y="4394454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C602J PCH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(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Patsburg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J) 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53" name="Egyenes összekötő 121"/>
            <p:cNvCxnSpPr/>
            <p:nvPr/>
          </p:nvCxnSpPr>
          <p:spPr>
            <a:xfrm rot="5400000" flipH="1" flipV="1">
              <a:off x="3153162" y="4132129"/>
              <a:ext cx="61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4" name="Szövegdoboz 70"/>
            <p:cNvSpPr txBox="1">
              <a:spLocks noChangeArrowheads="1"/>
            </p:cNvSpPr>
            <p:nvPr/>
          </p:nvSpPr>
          <p:spPr bwMode="auto">
            <a:xfrm>
              <a:off x="3432498" y="3902329"/>
              <a:ext cx="721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DMI2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4</a:t>
              </a:r>
              <a:r>
                <a:rPr lang="en-US" altLang="en-US" sz="1000" dirty="0" smtClean="0">
                  <a:latin typeface="Verdana" pitchFamily="34" charset="0"/>
                </a:rPr>
                <a:t>xPCIe2</a:t>
              </a:r>
              <a:endParaRPr lang="hu-HU" altLang="en-US" sz="1000" dirty="0">
                <a:latin typeface="Verdana" pitchFamily="34" charset="0"/>
              </a:endParaRPr>
            </a:p>
          </p:txBody>
        </p:sp>
        <p:cxnSp>
          <p:nvCxnSpPr>
            <p:cNvPr id="455" name="Egyenes összekötő 130"/>
            <p:cNvCxnSpPr/>
            <p:nvPr/>
          </p:nvCxnSpPr>
          <p:spPr>
            <a:xfrm rot="10800000" flipH="1" flipV="1">
              <a:off x="2409825" y="36165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6" name="Line 129"/>
            <p:cNvSpPr>
              <a:spLocks noChangeShapeType="1"/>
            </p:cNvSpPr>
            <p:nvPr/>
          </p:nvSpPr>
          <p:spPr bwMode="auto">
            <a:xfrm>
              <a:off x="2687638" y="3715004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" name="Line 131"/>
            <p:cNvSpPr>
              <a:spLocks noChangeShapeType="1"/>
            </p:cNvSpPr>
            <p:nvPr/>
          </p:nvSpPr>
          <p:spPr bwMode="auto">
            <a:xfrm>
              <a:off x="2687638" y="37086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" name="Line 132"/>
            <p:cNvSpPr>
              <a:spLocks noChangeShapeType="1"/>
            </p:cNvSpPr>
            <p:nvPr/>
          </p:nvSpPr>
          <p:spPr bwMode="auto">
            <a:xfrm>
              <a:off x="2687638" y="37086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" name="Rectangle 178"/>
            <p:cNvSpPr>
              <a:spLocks noChangeArrowheads="1"/>
            </p:cNvSpPr>
            <p:nvPr/>
          </p:nvSpPr>
          <p:spPr bwMode="auto">
            <a:xfrm>
              <a:off x="3960813" y="4723067"/>
              <a:ext cx="219075" cy="22701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ME</a:t>
              </a:r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5121162" y="40667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4664308" y="39192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462" name="Up-Down Arrow 461"/>
            <p:cNvSpPr/>
            <p:nvPr/>
          </p:nvSpPr>
          <p:spPr bwMode="auto">
            <a:xfrm>
              <a:off x="5449647" y="38097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63" name="TextBox 462"/>
            <p:cNvSpPr txBox="1"/>
            <p:nvPr/>
          </p:nvSpPr>
          <p:spPr>
            <a:xfrm>
              <a:off x="2657362" y="40286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464" name="Up-Down Arrow 463"/>
            <p:cNvSpPr/>
            <p:nvPr/>
          </p:nvSpPr>
          <p:spPr bwMode="auto">
            <a:xfrm>
              <a:off x="3277947" y="38097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2987908" y="37922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99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Naming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schemes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of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 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3"/>
          <p:cNvSpPr txBox="1">
            <a:spLocks noChangeArrowheads="1"/>
          </p:cNvSpPr>
          <p:nvPr/>
        </p:nvSpPr>
        <p:spPr bwMode="auto">
          <a:xfrm>
            <a:off x="282575" y="665163"/>
            <a:ext cx="492121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1.8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Naming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schemes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of 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server processors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304574" y="986102"/>
            <a:ext cx="86524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Until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2005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en-US" altLang="en-US" sz="1400" dirty="0">
                <a:latin typeface="Verdana" pitchFamily="34" charset="0"/>
              </a:rPr>
              <a:t>named their server chips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emphasizing clock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frequency,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like Xeon 2.8 GHz </a:t>
            </a:r>
            <a:r>
              <a:rPr lang="en-US" altLang="en-US" sz="1400" dirty="0" smtClean="0">
                <a:latin typeface="Verdana" pitchFamily="34" charset="0"/>
              </a:rPr>
              <a:t>DP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     </a:t>
            </a:r>
            <a:r>
              <a:rPr lang="en-US" altLang="en-US" sz="1400" dirty="0">
                <a:latin typeface="Verdana" pitchFamily="34" charset="0"/>
              </a:rPr>
              <a:t>or Xeon 2.0 GHz </a:t>
            </a:r>
            <a:r>
              <a:rPr lang="en-US" altLang="en-US" sz="1400" dirty="0" smtClean="0">
                <a:latin typeface="Verdana" pitchFamily="34" charset="0"/>
              </a:rPr>
              <a:t>MP.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1049" y="2933390"/>
            <a:ext cx="21732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9000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693" name="Oval 7"/>
          <p:cNvSpPr>
            <a:spLocks noChangeArrowheads="1"/>
          </p:cNvSpPr>
          <p:nvPr/>
        </p:nvSpPr>
        <p:spPr bwMode="auto">
          <a:xfrm>
            <a:off x="7540399" y="282544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694" name="Line 8"/>
          <p:cNvSpPr>
            <a:spLocks noChangeShapeType="1"/>
          </p:cNvSpPr>
          <p:nvPr/>
        </p:nvSpPr>
        <p:spPr bwMode="auto">
          <a:xfrm>
            <a:off x="4339999" y="2409515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5" name="Line 10"/>
          <p:cNvSpPr>
            <a:spLocks noChangeShapeType="1"/>
          </p:cNvSpPr>
          <p:nvPr/>
        </p:nvSpPr>
        <p:spPr bwMode="auto">
          <a:xfrm flipV="1">
            <a:off x="1120549" y="2638115"/>
            <a:ext cx="645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6" name="Line 11"/>
          <p:cNvSpPr>
            <a:spLocks noChangeShapeType="1"/>
          </p:cNvSpPr>
          <p:nvPr/>
        </p:nvSpPr>
        <p:spPr bwMode="auto">
          <a:xfrm flipH="1">
            <a:off x="7578499" y="2633353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7" name="Oval 12"/>
          <p:cNvSpPr>
            <a:spLocks noChangeArrowheads="1"/>
          </p:cNvSpPr>
          <p:nvPr/>
        </p:nvSpPr>
        <p:spPr bwMode="auto">
          <a:xfrm>
            <a:off x="1088799" y="283814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698" name="Line 13"/>
          <p:cNvSpPr>
            <a:spLocks noChangeShapeType="1"/>
          </p:cNvSpPr>
          <p:nvPr/>
        </p:nvSpPr>
        <p:spPr bwMode="auto">
          <a:xfrm>
            <a:off x="1122137" y="263811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9" name="Text Box 4"/>
          <p:cNvSpPr txBox="1">
            <a:spLocks noChangeArrowheads="1"/>
          </p:cNvSpPr>
          <p:nvPr/>
        </p:nvSpPr>
        <p:spPr bwMode="auto">
          <a:xfrm>
            <a:off x="2752499" y="2098365"/>
            <a:ext cx="31813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Intel’s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second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naming scheme of servers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0" name="Text Box 4"/>
          <p:cNvSpPr txBox="1">
            <a:spLocks noChangeArrowheads="1"/>
          </p:cNvSpPr>
          <p:nvPr/>
        </p:nvSpPr>
        <p:spPr bwMode="auto">
          <a:xfrm>
            <a:off x="6386287" y="2934978"/>
            <a:ext cx="2368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3000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1" name="Text Box 4"/>
          <p:cNvSpPr txBox="1">
            <a:spLocks noChangeArrowheads="1"/>
          </p:cNvSpPr>
          <p:nvPr/>
        </p:nvSpPr>
        <p:spPr bwMode="auto">
          <a:xfrm>
            <a:off x="4486049" y="2909578"/>
            <a:ext cx="1927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5000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2" name="Oval 12"/>
          <p:cNvSpPr>
            <a:spLocks noChangeArrowheads="1"/>
          </p:cNvSpPr>
          <p:nvPr/>
        </p:nvSpPr>
        <p:spPr bwMode="auto">
          <a:xfrm>
            <a:off x="5376637" y="280797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3" name="Text Box 16"/>
          <p:cNvSpPr txBox="1">
            <a:spLocks noChangeArrowheads="1"/>
          </p:cNvSpPr>
          <p:nvPr/>
        </p:nvSpPr>
        <p:spPr bwMode="auto">
          <a:xfrm>
            <a:off x="6838724" y="3347346"/>
            <a:ext cx="1379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1S (UP)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server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processor lines</a:t>
            </a:r>
          </a:p>
        </p:txBody>
      </p:sp>
      <p:sp>
        <p:nvSpPr>
          <p:cNvPr id="114704" name="Text Box 17"/>
          <p:cNvSpPr txBox="1">
            <a:spLocks noChangeArrowheads="1"/>
          </p:cNvSpPr>
          <p:nvPr/>
        </p:nvSpPr>
        <p:spPr bwMode="auto">
          <a:xfrm>
            <a:off x="393474" y="3334646"/>
            <a:ext cx="125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Itanium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of processors</a:t>
            </a:r>
          </a:p>
        </p:txBody>
      </p:sp>
      <p:sp>
        <p:nvSpPr>
          <p:cNvPr id="114705" name="Text Box 4"/>
          <p:cNvSpPr txBox="1">
            <a:spLocks noChangeArrowheads="1"/>
          </p:cNvSpPr>
          <p:nvPr/>
        </p:nvSpPr>
        <p:spPr bwMode="auto">
          <a:xfrm>
            <a:off x="2138137" y="2934978"/>
            <a:ext cx="21732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7000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6" name="Oval 12"/>
          <p:cNvSpPr>
            <a:spLocks noChangeArrowheads="1"/>
          </p:cNvSpPr>
          <p:nvPr/>
        </p:nvSpPr>
        <p:spPr bwMode="auto">
          <a:xfrm>
            <a:off x="3185887" y="283972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7" name="Line 13"/>
          <p:cNvSpPr>
            <a:spLocks noChangeShapeType="1"/>
          </p:cNvSpPr>
          <p:nvPr/>
        </p:nvSpPr>
        <p:spPr bwMode="auto">
          <a:xfrm>
            <a:off x="3219224" y="263970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708" name="Text Box 21"/>
          <p:cNvSpPr txBox="1">
            <a:spLocks noChangeArrowheads="1"/>
          </p:cNvSpPr>
          <p:nvPr/>
        </p:nvSpPr>
        <p:spPr bwMode="auto">
          <a:xfrm>
            <a:off x="2493737" y="3336234"/>
            <a:ext cx="1379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4S (MP) server</a:t>
            </a:r>
            <a:endParaRPr lang="en-US" altLang="en-US" sz="1200" dirty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Verdana" pitchFamily="34" charset="0"/>
              </a:rPr>
              <a:t> processor lines</a:t>
            </a:r>
          </a:p>
        </p:txBody>
      </p:sp>
      <p:sp>
        <p:nvSpPr>
          <p:cNvPr id="114709" name="Line 13"/>
          <p:cNvSpPr>
            <a:spLocks noChangeShapeType="1"/>
          </p:cNvSpPr>
          <p:nvPr/>
        </p:nvSpPr>
        <p:spPr bwMode="auto">
          <a:xfrm>
            <a:off x="5417912" y="262859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710" name="Text Box 23"/>
          <p:cNvSpPr txBox="1">
            <a:spLocks noChangeArrowheads="1"/>
          </p:cNvSpPr>
          <p:nvPr/>
        </p:nvSpPr>
        <p:spPr bwMode="auto">
          <a:xfrm>
            <a:off x="4637117" y="3337821"/>
            <a:ext cx="1391728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2S (DP) server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processor lines</a:t>
            </a:r>
          </a:p>
        </p:txBody>
      </p:sp>
      <p:sp>
        <p:nvSpPr>
          <p:cNvPr id="11471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 smtClean="0"/>
              <a:t>Naming scheme of Intel’s server processors (1)</a:t>
            </a:r>
            <a:endParaRPr lang="hu-HU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01947" y="4027934"/>
            <a:ext cx="7784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49000"/>
              <a:buFont typeface="Arial" panose="020B0604020202020204" pitchFamily="34" charset="0"/>
              <a:buChar char="•"/>
            </a:pPr>
            <a:r>
              <a:rPr lang="en-US" dirty="0" smtClean="0"/>
              <a:t>Accordingly, Intel’s related </a:t>
            </a:r>
            <a:r>
              <a:rPr lang="en-US" dirty="0" smtClean="0">
                <a:solidFill>
                  <a:srgbClr val="FF0000"/>
                </a:solidFill>
              </a:rPr>
              <a:t>4S server processor lines </a:t>
            </a:r>
            <a:r>
              <a:rPr lang="en-US" dirty="0" smtClean="0"/>
              <a:t>were designated as follows:</a:t>
            </a:r>
            <a:endParaRPr lang="en-US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243500"/>
              </p:ext>
            </p:extLst>
          </p:nvPr>
        </p:nvGraphicFramePr>
        <p:xfrm>
          <a:off x="1493949" y="4548109"/>
          <a:ext cx="5808373" cy="20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620"/>
                <a:gridCol w="1967770"/>
                <a:gridCol w="2394983"/>
              </a:tblGrid>
              <a:tr h="4250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Line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Processor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Based 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7000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+mj-lt"/>
                        </a:rPr>
                        <a:t>Paxville</a:t>
                      </a:r>
                      <a:r>
                        <a:rPr lang="en-US" sz="1200" dirty="0" smtClean="0">
                          <a:latin typeface="+mj-lt"/>
                        </a:rPr>
                        <a:t> MP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Pentium 4 Prescott MP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+mj-lt"/>
                        </a:rPr>
                        <a:t>7100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Tulsa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Pentium 4 Prescott MP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+mj-lt"/>
                        </a:rPr>
                        <a:t>7</a:t>
                      </a:r>
                      <a:r>
                        <a:rPr lang="en-US" sz="1200" dirty="0" smtClean="0">
                          <a:latin typeface="+mj-lt"/>
                        </a:rPr>
                        <a:t>2</a:t>
                      </a:r>
                      <a:r>
                        <a:rPr lang="hu-HU" sz="1200" dirty="0" smtClean="0">
                          <a:latin typeface="+mj-lt"/>
                        </a:rPr>
                        <a:t>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Tigerton DC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Core 2 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7300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Tigerton QC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Core 2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7400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+mj-lt"/>
                        </a:rPr>
                        <a:t>Dunnington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Penryn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7500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+mj-lt"/>
                        </a:rPr>
                        <a:t>Beckton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Nehalem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8180" y="1416676"/>
            <a:ext cx="8189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44000"/>
              <a:buFont typeface="Arial" panose="020B0604020202020204" pitchFamily="34" charset="0"/>
              <a:buChar char="•"/>
            </a:pPr>
            <a:r>
              <a:rPr lang="en-US" altLang="en-US" dirty="0"/>
              <a:t>S</a:t>
            </a:r>
            <a:r>
              <a:rPr lang="en-US" altLang="en-US" dirty="0" smtClean="0"/>
              <a:t>ubsequently</a:t>
            </a:r>
            <a:r>
              <a:rPr lang="en-US" altLang="en-US" dirty="0" smtClean="0">
                <a:solidFill>
                  <a:srgbClr val="0070C0"/>
                </a:solidFill>
              </a:rPr>
              <a:t>, after Intel could not more sustain the rising of clock frequencies, they </a:t>
            </a:r>
          </a:p>
          <a:p>
            <a:pPr>
              <a:buSzPct val="144000"/>
            </a:pP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     introduced </a:t>
            </a:r>
            <a:r>
              <a:rPr lang="en-US" altLang="en-US" dirty="0">
                <a:solidFill>
                  <a:srgbClr val="0070C0"/>
                </a:solidFill>
              </a:rPr>
              <a:t>an AMD like naming </a:t>
            </a:r>
            <a:r>
              <a:rPr lang="en-US" altLang="en-US" dirty="0" smtClean="0">
                <a:solidFill>
                  <a:srgbClr val="0070C0"/>
                </a:solidFill>
              </a:rPr>
              <a:t>scheme, </a:t>
            </a:r>
            <a:r>
              <a:rPr lang="en-US" altLang="en-US" dirty="0" smtClean="0">
                <a:solidFill>
                  <a:srgbClr val="000000"/>
                </a:solidFill>
              </a:rPr>
              <a:t>as </a:t>
            </a:r>
            <a:r>
              <a:rPr lang="en-US" altLang="en-US" dirty="0">
                <a:solidFill>
                  <a:srgbClr val="000000"/>
                </a:solidFill>
              </a:rPr>
              <a:t>follows</a:t>
            </a:r>
            <a:r>
              <a:rPr lang="en-US" altLang="en-US" dirty="0" smtClean="0">
                <a:solidFill>
                  <a:srgbClr val="000000"/>
                </a:solidFill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3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3" grpId="0" animBg="1"/>
      <p:bldP spid="114694" grpId="0" animBg="1"/>
      <p:bldP spid="114695" grpId="0" animBg="1"/>
      <p:bldP spid="114696" grpId="0" animBg="1"/>
      <p:bldP spid="114697" grpId="0" animBg="1"/>
      <p:bldP spid="114698" grpId="0" animBg="1"/>
      <p:bldP spid="114699" grpId="0"/>
      <p:bldP spid="114700" grpId="0"/>
      <p:bldP spid="114701" grpId="0"/>
      <p:bldP spid="114702" grpId="0" animBg="1"/>
      <p:bldP spid="114703" grpId="0"/>
      <p:bldP spid="114704" grpId="0"/>
      <p:bldP spid="114705" grpId="0"/>
      <p:bldP spid="114706" grpId="0" animBg="1"/>
      <p:bldP spid="114707" grpId="0" animBg="1"/>
      <p:bldP spid="114708" grpId="0"/>
      <p:bldP spid="114709" grpId="0" animBg="1"/>
      <p:bldP spid="114710" grpId="0"/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/>
              <a:t>Naming scheme of Intel’s </a:t>
            </a:r>
            <a:r>
              <a:rPr lang="en-US" altLang="en-US" dirty="0" smtClean="0"/>
              <a:t>server processors 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" y="4052998"/>
            <a:ext cx="6583149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Product </a:t>
            </a:r>
            <a:r>
              <a:rPr lang="en-US" dirty="0" smtClean="0">
                <a:solidFill>
                  <a:srgbClr val="FF0000"/>
                </a:solidFill>
              </a:rPr>
              <a:t>line</a:t>
            </a:r>
            <a:r>
              <a:rPr lang="en-US" dirty="0" smtClean="0"/>
              <a:t>: E3</a:t>
            </a:r>
            <a:r>
              <a:rPr lang="en-US" dirty="0"/>
              <a:t>, </a:t>
            </a:r>
            <a:r>
              <a:rPr lang="en-US" dirty="0" smtClean="0"/>
              <a:t>E5 or E7.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Wayness</a:t>
            </a:r>
            <a:r>
              <a:rPr lang="en-US" dirty="0"/>
              <a:t>: </a:t>
            </a:r>
            <a:r>
              <a:rPr lang="en-US" dirty="0" smtClean="0"/>
              <a:t>How </a:t>
            </a:r>
            <a:r>
              <a:rPr lang="en-US" dirty="0"/>
              <a:t>many processors are natively supported in a system</a:t>
            </a:r>
            <a:endParaRPr lang="en-US" dirty="0" smtClean="0"/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Socket type</a:t>
            </a:r>
            <a:r>
              <a:rPr lang="en-US" dirty="0" smtClean="0"/>
              <a:t>: Signifies </a:t>
            </a:r>
            <a:r>
              <a:rPr lang="en-US" dirty="0"/>
              <a:t>processor </a:t>
            </a:r>
            <a:r>
              <a:rPr lang="en-US" dirty="0" smtClean="0"/>
              <a:t>capability,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6669" y="5545032"/>
            <a:ext cx="4133696" cy="1284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     </a:t>
            </a:r>
            <a:r>
              <a:rPr lang="en-US" dirty="0" err="1" smtClean="0"/>
              <a:t>Westmere</a:t>
            </a:r>
            <a:r>
              <a:rPr lang="en-US" dirty="0" smtClean="0"/>
              <a:t> (without version number)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v2: Ivy Bridge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v3: Haswell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v4: Broadwell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v5</a:t>
            </a:r>
            <a:r>
              <a:rPr lang="en-US" dirty="0" smtClean="0"/>
              <a:t>: </a:t>
            </a:r>
            <a:r>
              <a:rPr lang="en-US" dirty="0" err="1" smtClean="0"/>
              <a:t>Skylake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656" y="621001"/>
            <a:ext cx="4661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Renewed naming scheme of Intel’s servers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506" y="930093"/>
            <a:ext cx="77941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 smtClean="0">
                <a:solidFill>
                  <a:srgbClr val="0070C0"/>
                </a:solidFill>
              </a:rPr>
              <a:t>4/2011 Intel renewed their naming scheme </a:t>
            </a:r>
            <a:r>
              <a:rPr lang="en-US" dirty="0" smtClean="0"/>
              <a:t>for their whole processor offering.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his results in the following new naming scheme for servers: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1398" y="4806774"/>
            <a:ext cx="322716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e.g. 8: high </a:t>
            </a:r>
            <a:r>
              <a:rPr lang="en-US" dirty="0" smtClean="0"/>
              <a:t>performance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6: effective performance etc</a:t>
            </a:r>
            <a:r>
              <a:rPr lang="en-US" dirty="0" smtClean="0"/>
              <a:t>..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3202" y="5299458"/>
            <a:ext cx="8898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Version</a:t>
            </a:r>
            <a:r>
              <a:rPr lang="en-US" dirty="0"/>
              <a:t>: Xeon processors with a common version number share a common microarchitecture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1363" y="3707024"/>
            <a:ext cx="443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Intel’s new Xeon naming scheme [127]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07985" y="1510659"/>
            <a:ext cx="7431200" cy="2097516"/>
            <a:chOff x="507985" y="1634229"/>
            <a:chExt cx="7431200" cy="2097516"/>
          </a:xfrm>
        </p:grpSpPr>
        <p:pic>
          <p:nvPicPr>
            <p:cNvPr id="148482" name="Picture 2" descr="New Number Construct- Detailed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85" y="1634229"/>
              <a:ext cx="7431200" cy="2097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/>
            <p:cNvSpPr/>
            <p:nvPr/>
          </p:nvSpPr>
          <p:spPr bwMode="auto">
            <a:xfrm>
              <a:off x="741398" y="1634229"/>
              <a:ext cx="3981291" cy="31813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516708" y="3052291"/>
            <a:ext cx="2048061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50" b="1" dirty="0" smtClean="0">
                <a:latin typeface="Euphemia" panose="020B0503040102020104" pitchFamily="34" charset="0"/>
              </a:rPr>
              <a:t>(Stock-Keeping Unit)</a:t>
            </a:r>
            <a:endParaRPr lang="en-US" sz="1550" b="1" dirty="0"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/>
              <a:t>Naming scheme of Intel’s </a:t>
            </a:r>
            <a:r>
              <a:rPr lang="en-US" altLang="en-US" dirty="0" smtClean="0"/>
              <a:t>server processors 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548" y="633984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" y="941896"/>
            <a:ext cx="8606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designation of the server generations v2, v3 etc. does not coincides with the designation</a:t>
            </a:r>
          </a:p>
          <a:p>
            <a:r>
              <a:rPr lang="en-US" dirty="0" smtClean="0"/>
              <a:t>  of the microarchitectures, as follows: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168292"/>
              </p:ext>
            </p:extLst>
          </p:nvPr>
        </p:nvGraphicFramePr>
        <p:xfrm>
          <a:off x="1353312" y="1873766"/>
          <a:ext cx="6339840" cy="2335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280"/>
                <a:gridCol w="2113280"/>
                <a:gridCol w="2113280"/>
              </a:tblGrid>
              <a:tr h="44120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Microarchitecture</a:t>
                      </a:r>
                      <a:endParaRPr lang="en-US" sz="1300" dirty="0"/>
                    </a:p>
                  </a:txBody>
                  <a:tcPr anchor="ctr">
                    <a:solidFill>
                      <a:srgbClr val="5CB5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Architecture generation</a:t>
                      </a:r>
                      <a:endParaRPr lang="en-US" sz="1300" dirty="0"/>
                    </a:p>
                  </a:txBody>
                  <a:tcPr anchor="ctr">
                    <a:solidFill>
                      <a:srgbClr val="5CB5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Server </a:t>
                      </a:r>
                      <a:r>
                        <a:rPr lang="en-US" sz="1300" baseline="0" dirty="0" smtClean="0"/>
                        <a:t> generation</a:t>
                      </a:r>
                      <a:endParaRPr lang="en-US" sz="1300" dirty="0"/>
                    </a:p>
                  </a:txBody>
                  <a:tcPr anchor="ctr">
                    <a:solidFill>
                      <a:srgbClr val="5CB5BC"/>
                    </a:solidFill>
                  </a:tcPr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Westmere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(without designation)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Sandy Bridge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2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Ivy Bridge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3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v2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Haswell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4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v3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Broadwell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5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v4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Skylake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6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v5</a:t>
                      </a:r>
                      <a:endParaRPr lang="en-US" sz="13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1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67872" y="1769662"/>
            <a:ext cx="1704313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Mobiles and desktops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i3/i5/i7 designations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69371" y="1769662"/>
            <a:ext cx="1499128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high-end desktops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(HED)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i7 designation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4619152" y="1343332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169557" y="1504549"/>
            <a:ext cx="6949440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2930657" y="1514379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1171380" y="1504651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131692" y="163800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886207" y="163631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787166" y="1054750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340366" y="1772455"/>
            <a:ext cx="2108725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Effective performance servers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cores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295942" y="1524107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6257842" y="166063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234092" y="1769280"/>
            <a:ext cx="1783172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High-end performance servers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cores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8127287" y="1535769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8089187" y="1672294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2059" y="2892426"/>
            <a:ext cx="7873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6309" y="3154522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i="1" dirty="0" err="1">
                <a:solidFill>
                  <a:srgbClr val="004AEB"/>
                </a:solidFill>
              </a:rPr>
              <a:t>Microservers</a:t>
            </a:r>
            <a:endParaRPr lang="en-US" altLang="en-US" sz="1100" i="1" dirty="0">
              <a:solidFill>
                <a:srgbClr val="004AEB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82034" y="3417647"/>
            <a:ext cx="44149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E3-1275L/1265L v3, 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E3-1240L/1230L/1220L v3, 2C/4C,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6/2013 and 5/2014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11759" y="3832467"/>
            <a:ext cx="9637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i="1" dirty="0">
                <a:solidFill>
                  <a:srgbClr val="004AEB"/>
                </a:solidFill>
              </a:rPr>
              <a:t>UP Servers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68909" y="4073785"/>
            <a:ext cx="38555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E3-12x5/12x6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E3-12x0/12x1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4C,     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5177308" y="4736423"/>
            <a:ext cx="22589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 E5-16xx v3,  4/6/8, 9/2014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91829" y="4671956"/>
            <a:ext cx="11112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i="1" dirty="0">
                <a:solidFill>
                  <a:srgbClr val="004AEB"/>
                </a:solidFill>
              </a:rPr>
              <a:t>Workstations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09356" y="5199423"/>
            <a:ext cx="9765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4AEB"/>
                </a:solidFill>
                <a:latin typeface="Verdana" pitchFamily="34" charset="0"/>
              </a:rPr>
              <a:t>2S-Servers</a:t>
            </a:r>
            <a:endParaRPr lang="en-US" altLang="en-US" sz="1100" i="1" dirty="0">
              <a:solidFill>
                <a:srgbClr val="004AEB"/>
              </a:solidFill>
              <a:latin typeface="Verdana" pitchFamily="34" charset="0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04594" y="5796687"/>
            <a:ext cx="12266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4AEB"/>
                </a:solidFill>
                <a:latin typeface="Verdana" pitchFamily="34" charset="0"/>
              </a:rPr>
              <a:t>4S/</a:t>
            </a:r>
            <a:r>
              <a:rPr lang="en-US" altLang="en-US" sz="1100" i="1" dirty="0" err="1" smtClean="0">
                <a:solidFill>
                  <a:srgbClr val="004AEB"/>
                </a:solidFill>
                <a:latin typeface="Verdana" pitchFamily="34" charset="0"/>
              </a:rPr>
              <a:t>8S</a:t>
            </a:r>
            <a:r>
              <a:rPr lang="en-US" altLang="en-US" sz="1100" i="1" dirty="0" smtClean="0">
                <a:solidFill>
                  <a:srgbClr val="004AEB"/>
                </a:solidFill>
                <a:latin typeface="Verdana" pitchFamily="34" charset="0"/>
              </a:rPr>
              <a:t>-Servers</a:t>
            </a:r>
            <a:endParaRPr lang="en-US" altLang="en-US" sz="1100" i="1" dirty="0">
              <a:solidFill>
                <a:srgbClr val="004AEB"/>
              </a:solidFill>
              <a:latin typeface="Verdan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47097" y="5323343"/>
            <a:ext cx="3475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E5-26xx v3,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4/6/8/10/12/14/16/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18C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4692402" y="5899827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E5-46xx v3,  6/10/12/14/16/18C, 6/2015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6417205" y="6124852"/>
            <a:ext cx="2680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E7-48xx v3, 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8/10/12/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14C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5/2015</a:t>
            </a:r>
          </a:p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E7-88xx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 4/10/16/18C,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5/2015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91614" y="618184"/>
            <a:ext cx="5404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Example: Server product lines of the Haswell family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3" name="Rectangle 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 smtClean="0"/>
              <a:t>Naming scheme of Intel’s server processors (4)</a:t>
            </a:r>
            <a:endParaRPr lang="hu-HU" altLang="en-US" dirty="0" smtClean="0"/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3586692" y="1757428"/>
            <a:ext cx="2108725" cy="111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Haswell-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EN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Entry level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servers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cores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 flipH="1">
            <a:off x="4628521" y="1537989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4584071" y="165992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3591058" y="4940339"/>
            <a:ext cx="199926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E5-14xx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v3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8C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1/2015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21454" y="5540138"/>
            <a:ext cx="25907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E5-24xx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4/6/8/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10C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1/2015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290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6063" y="991673"/>
            <a:ext cx="7991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Accordingly, </a:t>
            </a:r>
            <a:r>
              <a:rPr lang="en-US" dirty="0" smtClean="0">
                <a:solidFill>
                  <a:srgbClr val="0070C0"/>
                </a:solidFill>
              </a:rPr>
              <a:t>beginning with the </a:t>
            </a:r>
            <a:r>
              <a:rPr lang="en-US" dirty="0" err="1" smtClean="0">
                <a:solidFill>
                  <a:srgbClr val="0070C0"/>
                </a:solidFill>
              </a:rPr>
              <a:t>Westmere</a:t>
            </a:r>
            <a:r>
              <a:rPr lang="en-US" dirty="0" smtClean="0">
                <a:solidFill>
                  <a:srgbClr val="0070C0"/>
                </a:solidFill>
              </a:rPr>
              <a:t>-EX line </a:t>
            </a:r>
            <a:r>
              <a:rPr lang="en-US" dirty="0" smtClean="0"/>
              <a:t>Intel’s </a:t>
            </a:r>
            <a:r>
              <a:rPr lang="en-US" dirty="0" smtClean="0">
                <a:solidFill>
                  <a:srgbClr val="FF0000"/>
                </a:solidFill>
              </a:rPr>
              <a:t>high-end 4S server lines </a:t>
            </a:r>
            <a:r>
              <a:rPr lang="en-US" dirty="0" smtClean="0"/>
              <a:t>are </a:t>
            </a:r>
          </a:p>
          <a:p>
            <a:r>
              <a:rPr lang="en-US" dirty="0" smtClean="0"/>
              <a:t>  designated as follows: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88113" y="1572115"/>
            <a:ext cx="3379451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E7</a:t>
            </a:r>
            <a:r>
              <a:rPr lang="en-US" dirty="0" smtClean="0"/>
              <a:t>-4800     (</a:t>
            </a:r>
            <a:r>
              <a:rPr lang="en-US" dirty="0" err="1" smtClean="0"/>
              <a:t>Westmere</a:t>
            </a:r>
            <a:r>
              <a:rPr lang="en-US" dirty="0" smtClean="0"/>
              <a:t>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E7-4800 v2 (Ivy Bridge-EX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E7-4800 v3 (</a:t>
            </a:r>
            <a:r>
              <a:rPr lang="en-US" dirty="0" err="1" smtClean="0"/>
              <a:t>Haswell</a:t>
            </a:r>
            <a:r>
              <a:rPr lang="en-US" dirty="0" smtClean="0"/>
              <a:t>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E7-4800 v4 (</a:t>
            </a:r>
            <a:r>
              <a:rPr lang="en-US" dirty="0" err="1" smtClean="0"/>
              <a:t>Broadwell</a:t>
            </a:r>
            <a:r>
              <a:rPr lang="en-US" dirty="0" smtClean="0"/>
              <a:t>-EX line)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656" y="621001"/>
            <a:ext cx="5700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Renewed naming of Intel’s high-end 4S (MP) servers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9" name="Rectangle 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 smtClean="0"/>
              <a:t>Naming scheme of Intel’s server processors (5)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62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>
            <p:extLst/>
          </p:nvPr>
        </p:nvGraphicFramePr>
        <p:xfrm>
          <a:off x="115908" y="1160488"/>
          <a:ext cx="8873543" cy="557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Microsoft Drawing" r:id="rId3" imgW="9994900" imgH="7227888" progId="MSDraw">
                  <p:embed/>
                </p:oleObj>
              </mc:Choice>
              <mc:Fallback>
                <p:oleObj name="Microsoft Drawing" r:id="rId3" imgW="9994900" imgH="7227888" progId="MSDraw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908" y="1160488"/>
                        <a:ext cx="8873543" cy="5577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8548" y="605307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2D2D8A"/>
                </a:solidFill>
                <a:latin typeface="Verdana"/>
              </a:rPr>
              <a:t>Introduction and withdrawal of intel's P4 family  </a:t>
            </a:r>
            <a:endParaRPr lang="en-US" b="1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00" dirty="0"/>
              <a:t>Intel’s high-end multicore 4S platforms </a:t>
            </a:r>
            <a:r>
              <a:rPr lang="en-US" sz="1600" dirty="0" smtClean="0"/>
              <a:t>-2</a:t>
            </a:r>
            <a:endParaRPr lang="hu-HU" altLang="en-US" sz="17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7379594" y="913084"/>
            <a:ext cx="1236372" cy="11990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744694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Overview of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and platforms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 smtClean="0"/>
              <a:t>1.</a:t>
            </a:r>
            <a:r>
              <a:rPr lang="en-US" altLang="en-US" sz="1700" dirty="0" smtClean="0"/>
              <a:t>9</a:t>
            </a:r>
            <a:r>
              <a:rPr lang="hu-HU" altLang="en-US" sz="1700" dirty="0" smtClean="0"/>
              <a:t> </a:t>
            </a:r>
            <a:r>
              <a:rPr lang="en-US" altLang="en-US" sz="1700" dirty="0" smtClean="0"/>
              <a:t>Overview of Intel’s high-end multicore server processors and platforms </a:t>
            </a:r>
            <a:r>
              <a:rPr lang="hu-HU" altLang="en-US" sz="1700" dirty="0" smtClean="0"/>
              <a:t>(1)</a:t>
            </a:r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193675" y="619125"/>
            <a:ext cx="80457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1.9 Overview of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Intel’s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high-end multicore server processors and platforms -1</a:t>
            </a:r>
            <a:endParaRPr lang="en-US" altLang="en-US" sz="14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46050" y="1880541"/>
            <a:ext cx="2173288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Truland</a:t>
            </a:r>
            <a:endParaRPr lang="en-US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</a:t>
            </a:r>
            <a:r>
              <a:rPr lang="en-US" altLang="en-US" sz="1200" dirty="0" smtClean="0">
                <a:latin typeface="Verdana" pitchFamily="34" charset="0"/>
              </a:rPr>
              <a:t>(2005)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(</a:t>
            </a:r>
            <a:r>
              <a:rPr lang="en-US" altLang="en-US" sz="1200" dirty="0" smtClean="0">
                <a:latin typeface="Verdana" pitchFamily="34" charset="0"/>
              </a:rPr>
              <a:t>90/65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28" name="Oval 7"/>
          <p:cNvSpPr>
            <a:spLocks noChangeArrowheads="1"/>
          </p:cNvSpPr>
          <p:nvPr/>
        </p:nvSpPr>
        <p:spPr bwMode="auto">
          <a:xfrm>
            <a:off x="6642100" y="17983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>
            <a:off x="4841128" y="1356666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225551" y="1585266"/>
            <a:ext cx="7124174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6680200" y="1606262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1193800" y="178529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1227138" y="158526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526067" y="1108330"/>
            <a:ext cx="661670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Intel’s </a:t>
            </a:r>
            <a:r>
              <a:rPr lang="en-US" altLang="en-US" sz="1200" b="1" dirty="0" smtClean="0">
                <a:latin typeface="Verdana" pitchFamily="34" charset="0"/>
              </a:rPr>
              <a:t>high-end multicore server </a:t>
            </a:r>
            <a:r>
              <a:rPr lang="en-US" altLang="en-US" sz="1200" b="1" dirty="0">
                <a:latin typeface="Verdana" pitchFamily="34" charset="0"/>
              </a:rPr>
              <a:t>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5487988" y="1882129"/>
            <a:ext cx="2368550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Brickland</a:t>
            </a:r>
            <a:r>
              <a:rPr lang="en-US" altLang="en-US" sz="1200" b="1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(2014)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(22/14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3781425" y="1856729"/>
            <a:ext cx="2046288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Boxboro-EX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(2010)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(45/32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37" name="Oval 12"/>
          <p:cNvSpPr>
            <a:spLocks noChangeArrowheads="1"/>
          </p:cNvSpPr>
          <p:nvPr/>
        </p:nvSpPr>
        <p:spPr bwMode="auto">
          <a:xfrm>
            <a:off x="4808538" y="178052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1938338" y="1882129"/>
            <a:ext cx="2173287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Caneland</a:t>
            </a:r>
            <a:endParaRPr lang="en-US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(2007)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(65/45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2986088" y="178687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>
            <a:off x="3019425" y="158685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4849813" y="160114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456488" y="1920229"/>
            <a:ext cx="1839912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Purley</a:t>
            </a:r>
            <a:endParaRPr lang="en-US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(2017?)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(14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auto">
          <a:xfrm>
            <a:off x="8305800" y="181069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flipH="1">
            <a:off x="8343900" y="1618604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187237" y="2650791"/>
            <a:ext cx="2173288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Pentium 4 </a:t>
            </a:r>
            <a:r>
              <a:rPr lang="en-US" altLang="en-US" sz="1200" dirty="0" smtClean="0">
                <a:latin typeface="Verdana" pitchFamily="34" charset="0"/>
              </a:rPr>
              <a:t>Xeon MP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5529175" y="2652379"/>
            <a:ext cx="2368550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Ivy Bridge-EX/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err="1" smtClean="0">
                <a:latin typeface="Verdana" pitchFamily="34" charset="0"/>
              </a:rPr>
              <a:t>Haswell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err="1" smtClean="0">
                <a:latin typeface="Verdana" pitchFamily="34" charset="0"/>
              </a:rPr>
              <a:t>Broadwell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3822612" y="2626979"/>
            <a:ext cx="2046288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Nehalem-EX/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 </a:t>
            </a:r>
            <a:r>
              <a:rPr lang="en-US" altLang="en-US" sz="1200" dirty="0" err="1" smtClean="0">
                <a:latin typeface="Verdana" pitchFamily="34" charset="0"/>
              </a:rPr>
              <a:t>Westmere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979525" y="2652379"/>
            <a:ext cx="2173287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Core </a:t>
            </a:r>
            <a:r>
              <a:rPr lang="en-US" altLang="en-US" sz="1200" dirty="0" smtClean="0">
                <a:latin typeface="Verdana" pitchFamily="34" charset="0"/>
              </a:rPr>
              <a:t>2 Xeon MP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7497675" y="2690479"/>
            <a:ext cx="1839912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err="1" smtClean="0">
                <a:latin typeface="Verdana" pitchFamily="34" charset="0"/>
              </a:rPr>
              <a:t>Skylake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92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13804"/>
              </p:ext>
            </p:extLst>
          </p:nvPr>
        </p:nvGraphicFramePr>
        <p:xfrm>
          <a:off x="73839" y="1207928"/>
          <a:ext cx="9015502" cy="5536260"/>
        </p:xfrm>
        <a:graphic>
          <a:graphicData uri="http://schemas.openxmlformats.org/drawingml/2006/table">
            <a:tbl>
              <a:tblPr/>
              <a:tblGrid>
                <a:gridCol w="1120140"/>
                <a:gridCol w="1369060"/>
                <a:gridCol w="825500"/>
                <a:gridCol w="800100"/>
                <a:gridCol w="1877310"/>
                <a:gridCol w="1146220"/>
                <a:gridCol w="1184856"/>
                <a:gridCol w="692316"/>
              </a:tblGrid>
              <a:tr h="4519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high-end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server processor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Chipset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Proc.</a:t>
                      </a:r>
                    </a:p>
                    <a:p>
                      <a:pPr algn="ctr"/>
                      <a:r>
                        <a:rPr lang="en-US" sz="1100" b="1" dirty="0" smtClean="0"/>
                        <a:t>socket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195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35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783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195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4770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5195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(Boxboro)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537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00/4800/2800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9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740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2/2014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-8800/4800/2800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v2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(Ivy Bridge-EX)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740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-8800/4800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v3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(Haswell-EX)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740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-8800/4800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v4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(Broadwell-EX)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2017??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n.a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Lewisburg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Socket 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4010" y="616464"/>
            <a:ext cx="8119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Overview of Intel’s </a:t>
            </a:r>
            <a:r>
              <a:rPr lang="en-US" altLang="en-US" b="1" dirty="0" smtClean="0">
                <a:solidFill>
                  <a:schemeClr val="accent2"/>
                </a:solidFill>
              </a:rPr>
              <a:t>high-end multicore server processor lines </a:t>
            </a:r>
            <a:r>
              <a:rPr lang="en-US" altLang="en-US" b="1" dirty="0">
                <a:solidFill>
                  <a:schemeClr val="accent2"/>
                </a:solidFill>
              </a:rPr>
              <a:t>and platforms </a:t>
            </a:r>
            <a:r>
              <a:rPr lang="en-US" altLang="en-US" b="1" dirty="0" smtClean="0">
                <a:solidFill>
                  <a:schemeClr val="accent2"/>
                </a:solidFill>
              </a:rPr>
              <a:t>-2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altLang="en-US" sz="1700" kern="0" dirty="0" smtClean="0"/>
              <a:t>1.</a:t>
            </a:r>
            <a:r>
              <a:rPr lang="en-US" altLang="en-US" sz="1700" kern="0" dirty="0" smtClean="0"/>
              <a:t>9</a:t>
            </a:r>
            <a:r>
              <a:rPr lang="hu-HU" altLang="en-US" sz="1700" kern="0" dirty="0" smtClean="0"/>
              <a:t> </a:t>
            </a:r>
            <a:r>
              <a:rPr lang="en-US" altLang="en-US" sz="1700" kern="0" dirty="0" smtClean="0"/>
              <a:t>Overview of Intel’s high-end multicore server processors and platforms </a:t>
            </a:r>
            <a:r>
              <a:rPr lang="hu-HU" altLang="en-US" sz="1700" kern="0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37761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25424"/>
              </p:ext>
            </p:extLst>
          </p:nvPr>
        </p:nvGraphicFramePr>
        <p:xfrm>
          <a:off x="1066800" y="1841500"/>
          <a:ext cx="6972300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460"/>
                <a:gridCol w="1394460"/>
                <a:gridCol w="1394460"/>
                <a:gridCol w="1394460"/>
                <a:gridCol w="13944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Family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Processor</a:t>
                      </a:r>
                      <a:r>
                        <a:rPr lang="en-US" sz="1400" baseline="0" dirty="0" smtClean="0"/>
                        <a:t> line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Core no.</a:t>
                      </a:r>
                    </a:p>
                    <a:p>
                      <a:pPr algn="ctr"/>
                      <a:r>
                        <a:rPr lang="en-US" sz="1400" dirty="0" smtClean="0"/>
                        <a:t> up to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Processor</a:t>
                      </a:r>
                      <a:r>
                        <a:rPr lang="en-US" sz="1400" baseline="0" dirty="0" smtClean="0"/>
                        <a:t> line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Core no.</a:t>
                      </a:r>
                    </a:p>
                    <a:p>
                      <a:pPr algn="ctr"/>
                      <a:r>
                        <a:rPr lang="en-US" sz="1400" dirty="0" smtClean="0"/>
                        <a:t> up to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Westmere</a:t>
                      </a:r>
                      <a:r>
                        <a:rPr lang="en-US" sz="1400" dirty="0" smtClean="0"/>
                        <a:t>-EX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-8800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-4800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Ivy Bridge-EX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-8800 </a:t>
                      </a:r>
                      <a:r>
                        <a:rPr lang="en-US" sz="1400" dirty="0" err="1" smtClean="0"/>
                        <a:t>v2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-4800 </a:t>
                      </a:r>
                      <a:r>
                        <a:rPr lang="en-US" sz="1400" dirty="0" err="1" smtClean="0"/>
                        <a:t>v2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Haswell-EX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/>
                        <a:t>E7-8800 v3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-4800 </a:t>
                      </a:r>
                      <a:r>
                        <a:rPr lang="en-US" sz="1400" dirty="0" err="1" smtClean="0"/>
                        <a:t>v3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Broadwell-EX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-8800 </a:t>
                      </a:r>
                      <a:r>
                        <a:rPr lang="en-US" sz="1400" dirty="0" err="1" smtClean="0"/>
                        <a:t>v4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-4800 </a:t>
                      </a:r>
                      <a:r>
                        <a:rPr lang="en-US" sz="1400" dirty="0" err="1" smtClean="0"/>
                        <a:t>v4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4010" y="616464"/>
            <a:ext cx="822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Overview of Intel’s </a:t>
            </a:r>
            <a:r>
              <a:rPr lang="en-US" altLang="en-US" b="1" dirty="0" smtClean="0">
                <a:solidFill>
                  <a:schemeClr val="accent2"/>
                </a:solidFill>
              </a:rPr>
              <a:t>high-end multicore server processor lines </a:t>
            </a:r>
            <a:r>
              <a:rPr lang="en-US" altLang="en-US" b="1" dirty="0">
                <a:solidFill>
                  <a:schemeClr val="accent2"/>
                </a:solidFill>
              </a:rPr>
              <a:t>and platforms </a:t>
            </a:r>
            <a:r>
              <a:rPr lang="en-US" altLang="en-US" b="1" dirty="0" smtClean="0">
                <a:solidFill>
                  <a:schemeClr val="accent2"/>
                </a:solidFill>
              </a:rPr>
              <a:t>-3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1.</a:t>
            </a:r>
            <a:r>
              <a:rPr lang="en-US" altLang="en-US" sz="1700" dirty="0"/>
              <a:t>9</a:t>
            </a:r>
            <a:r>
              <a:rPr lang="hu-HU" altLang="en-US" sz="1700" dirty="0"/>
              <a:t> </a:t>
            </a:r>
            <a:r>
              <a:rPr lang="en-US" altLang="en-US" sz="1700" dirty="0"/>
              <a:t>Overview of Intel’s </a:t>
            </a:r>
            <a:r>
              <a:rPr lang="en-US" altLang="en-US" sz="1700" dirty="0" smtClean="0"/>
              <a:t>high-end multicore server </a:t>
            </a:r>
            <a:r>
              <a:rPr lang="en-US" altLang="en-US" sz="1700" dirty="0"/>
              <a:t>processors and </a:t>
            </a:r>
            <a:r>
              <a:rPr lang="en-US" altLang="en-US" sz="1700" dirty="0" smtClean="0"/>
              <a:t>platforms </a:t>
            </a:r>
            <a:r>
              <a:rPr lang="hu-HU" altLang="en-US" sz="1700" dirty="0" smtClean="0"/>
              <a:t>(</a:t>
            </a:r>
            <a:r>
              <a:rPr lang="en-US" altLang="en-US" sz="1700" dirty="0" smtClean="0"/>
              <a:t>3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190500" y="952500"/>
            <a:ext cx="87280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we note that </a:t>
            </a:r>
            <a:r>
              <a:rPr lang="en-US" dirty="0" smtClean="0">
                <a:solidFill>
                  <a:srgbClr val="0070C0"/>
                </a:solidFill>
              </a:rPr>
              <a:t>the maximum core counts for the </a:t>
            </a:r>
            <a:r>
              <a:rPr lang="en-US" dirty="0" err="1" smtClean="0">
                <a:solidFill>
                  <a:srgbClr val="0070C0"/>
                </a:solidFill>
              </a:rPr>
              <a:t>E7</a:t>
            </a:r>
            <a:r>
              <a:rPr lang="en-US" dirty="0" smtClean="0">
                <a:solidFill>
                  <a:srgbClr val="0070C0"/>
                </a:solidFill>
              </a:rPr>
              <a:t>-8800 and </a:t>
            </a:r>
            <a:r>
              <a:rPr lang="en-US" dirty="0" err="1" smtClean="0">
                <a:solidFill>
                  <a:srgbClr val="0070C0"/>
                </a:solidFill>
              </a:rPr>
              <a:t>E7</a:t>
            </a:r>
            <a:r>
              <a:rPr lang="en-US" dirty="0" smtClean="0">
                <a:solidFill>
                  <a:srgbClr val="0070C0"/>
                </a:solidFill>
              </a:rPr>
              <a:t>-4800 processor lines,</a:t>
            </a:r>
          </a:p>
          <a:p>
            <a:r>
              <a:rPr lang="en-US" dirty="0"/>
              <a:t> </a:t>
            </a:r>
            <a:r>
              <a:rPr lang="en-US" dirty="0" smtClean="0"/>
              <a:t> supporting 8-processor and 4-processor platforms respectively, </a:t>
            </a:r>
            <a:r>
              <a:rPr lang="en-US" dirty="0" smtClean="0">
                <a:solidFill>
                  <a:srgbClr val="0070C0"/>
                </a:solidFill>
              </a:rPr>
              <a:t>partly differ</a:t>
            </a:r>
            <a:r>
              <a:rPr lang="en-US" dirty="0" smtClean="0"/>
              <a:t>, as the next Table</a:t>
            </a:r>
          </a:p>
          <a:p>
            <a:r>
              <a:rPr lang="en-US" dirty="0"/>
              <a:t> </a:t>
            </a:r>
            <a:r>
              <a:rPr lang="en-US" dirty="0" smtClean="0"/>
              <a:t> shows.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31900" y="4038600"/>
            <a:ext cx="6533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Table: Max. core counts of </a:t>
            </a:r>
            <a:r>
              <a:rPr lang="en-US" dirty="0" err="1" smtClean="0"/>
              <a:t>E7</a:t>
            </a:r>
            <a:r>
              <a:rPr lang="en-US" dirty="0" smtClean="0"/>
              <a:t>-8800 and </a:t>
            </a:r>
            <a:r>
              <a:rPr lang="en-US" dirty="0" err="1" smtClean="0"/>
              <a:t>E7</a:t>
            </a:r>
            <a:r>
              <a:rPr lang="en-US" dirty="0" smtClean="0"/>
              <a:t>-4800 Xeon processor lines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4327302" y="3116687"/>
            <a:ext cx="476518" cy="71345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119871" y="3114539"/>
            <a:ext cx="476518" cy="71345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b="19957"/>
          <a:stretch>
            <a:fillRect/>
          </a:stretch>
        </p:blipFill>
        <p:spPr bwMode="auto">
          <a:xfrm>
            <a:off x="0" y="1235410"/>
            <a:ext cx="9144000" cy="40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4" name="Text Box 8"/>
          <p:cNvSpPr txBox="1">
            <a:spLocks noChangeArrowheads="1"/>
          </p:cNvSpPr>
          <p:nvPr/>
        </p:nvSpPr>
        <p:spPr bwMode="auto">
          <a:xfrm>
            <a:off x="298450" y="674688"/>
            <a:ext cx="68747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Remark: Remember to Intel’s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transfer to 64-bit ISA in their server lines </a:t>
            </a:r>
            <a:r>
              <a:rPr lang="en-US" altLang="en-US" sz="1400" dirty="0">
                <a:latin typeface="Verdana" pitchFamily="34" charset="0"/>
              </a:rPr>
              <a:t>[97]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700" dirty="0" smtClean="0"/>
              <a:t>1.</a:t>
            </a:r>
            <a:r>
              <a:rPr lang="en-US" altLang="en-US" sz="1700" dirty="0" smtClean="0"/>
              <a:t>9</a:t>
            </a:r>
            <a:r>
              <a:rPr lang="hu-HU" altLang="en-US" sz="1700" dirty="0" smtClean="0"/>
              <a:t> </a:t>
            </a:r>
            <a:r>
              <a:rPr lang="en-US" altLang="en-US" sz="1700" dirty="0" smtClean="0"/>
              <a:t>Overview of Intel’s high-end multicore server processors and platforms </a:t>
            </a:r>
            <a:r>
              <a:rPr lang="hu-HU" altLang="en-US" sz="1700" dirty="0" smtClean="0"/>
              <a:t>(</a:t>
            </a:r>
            <a:r>
              <a:rPr lang="en-US" altLang="en-US" sz="1700" dirty="0" smtClean="0"/>
              <a:t>4</a:t>
            </a:r>
            <a:r>
              <a:rPr lang="hu-HU" altLang="en-US" sz="17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395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73181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2.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Evolution of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Intel’s high-end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 multicore 4S server platforms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92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710109"/>
              </p:ext>
            </p:extLst>
          </p:nvPr>
        </p:nvGraphicFramePr>
        <p:xfrm>
          <a:off x="60959" y="1368557"/>
          <a:ext cx="9005252" cy="5416641"/>
        </p:xfrm>
        <a:graphic>
          <a:graphicData uri="http://schemas.openxmlformats.org/drawingml/2006/table">
            <a:tbl>
              <a:tblPr/>
              <a:tblGrid>
                <a:gridCol w="840562"/>
                <a:gridCol w="1403797"/>
                <a:gridCol w="746975"/>
                <a:gridCol w="798490"/>
                <a:gridCol w="2228045"/>
                <a:gridCol w="1197735"/>
                <a:gridCol w="1043189"/>
                <a:gridCol w="746459"/>
              </a:tblGrid>
              <a:tr h="452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high-end 4S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server processor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Chipset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Proc.</a:t>
                      </a:r>
                    </a:p>
                    <a:p>
                      <a:pPr algn="ctr"/>
                      <a:r>
                        <a:rPr lang="en-US" sz="1100" b="1" dirty="0" smtClean="0"/>
                        <a:t>socket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262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2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56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262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872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6519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(Beckton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 Nehalem-EX)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3788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5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134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-4800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v2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(Ivy Bridge-EX)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E7-4800 v3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E7-4800 v4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87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2017??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n.a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na.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Lewisburg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Socket 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124998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696" y="968223"/>
            <a:ext cx="539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Intel’s high-end multicore 4S platforms -- Overview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52" y="622635"/>
            <a:ext cx="7519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2. </a:t>
            </a:r>
            <a:r>
              <a:rPr lang="en-US" b="1" dirty="0">
                <a:solidFill>
                  <a:srgbClr val="2D2D8A"/>
                </a:solidFill>
              </a:rPr>
              <a:t>Evolution of Intel’s </a:t>
            </a:r>
            <a:r>
              <a:rPr lang="en-US" b="1" dirty="0" smtClean="0">
                <a:solidFill>
                  <a:srgbClr val="2D2D8A"/>
                </a:solidFill>
              </a:rPr>
              <a:t>high-end  multicore 4S </a:t>
            </a:r>
            <a:r>
              <a:rPr lang="en-US" b="1" dirty="0">
                <a:solidFill>
                  <a:srgbClr val="2D2D8A"/>
                </a:solidFill>
              </a:rPr>
              <a:t>server </a:t>
            </a:r>
            <a:r>
              <a:rPr lang="en-US" b="1" dirty="0" smtClean="0">
                <a:solidFill>
                  <a:srgbClr val="2D2D8A"/>
                </a:solidFill>
              </a:rPr>
              <a:t>platforms </a:t>
            </a:r>
            <a:endParaRPr lang="en-US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22375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hu-HU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Per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Generation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>
                    <a:solidFill>
                      <a:srgbClr val="000000"/>
                    </a:solidFill>
                  </a:rPr>
                  <a:t>Cumulative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hu-HU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hu-HU" b="1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>
                  <a:solidFill>
                    <a:srgbClr val="000000"/>
                  </a:solidFill>
                </a:rPr>
                <a:t>Pentium M</a:t>
              </a:r>
              <a:br>
                <a:rPr lang="hu-HU" sz="1050" dirty="0" smtClean="0">
                  <a:solidFill>
                    <a:srgbClr val="000000"/>
                  </a:solidFill>
                </a:rPr>
              </a:br>
              <a:r>
                <a:rPr lang="hu-HU" sz="1050" dirty="0" err="1" smtClean="0">
                  <a:solidFill>
                    <a:srgbClr val="000000"/>
                  </a:solidFill>
                </a:rPr>
                <a:t>Dothan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>
                  <a:solidFill>
                    <a:srgbClr val="000000"/>
                  </a:solidFill>
                </a:rPr>
                <a:t>Core</a:t>
              </a:r>
              <a:r>
                <a:rPr lang="hu-HU" sz="1050" dirty="0" smtClean="0">
                  <a:solidFill>
                    <a:srgbClr val="000000"/>
                  </a:solidFill>
                </a:rPr>
                <a:t> 2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>
                  <a:solidFill>
                    <a:srgbClr val="000000"/>
                  </a:solidFill>
                </a:rPr>
                <a:t>Penryn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>
                  <a:solidFill>
                    <a:srgbClr val="000000"/>
                  </a:solidFill>
                </a:rPr>
                <a:t>NHM </a:t>
              </a:r>
              <a:br>
                <a:rPr lang="hu-HU" sz="1050" dirty="0" smtClean="0">
                  <a:solidFill>
                    <a:srgbClr val="000000"/>
                  </a:solidFill>
                </a:rPr>
              </a:br>
              <a:r>
                <a:rPr lang="hu-HU" sz="1050" dirty="0" smtClean="0">
                  <a:solidFill>
                    <a:srgbClr val="000000"/>
                  </a:solidFill>
                </a:rPr>
                <a:t>(w/o SMT)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WSM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SNB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IVB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HSW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BRW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1.8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1.7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1.6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1.5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1.4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1.3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1.1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1.2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1.9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20%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18%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16%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14%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12%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0%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8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6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4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0%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24%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22%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SKL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174625" y="632895"/>
            <a:ext cx="6705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Single thread IPC in Intel’s basic architectures </a:t>
            </a:r>
            <a:r>
              <a:rPr lang="en-US" dirty="0">
                <a:solidFill>
                  <a:srgbClr val="000000"/>
                </a:solidFill>
              </a:rPr>
              <a:t>(Based on </a:t>
            </a:r>
            <a:r>
              <a:rPr lang="en-US" dirty="0" smtClean="0">
                <a:solidFill>
                  <a:srgbClr val="000000"/>
                </a:solidFill>
              </a:rPr>
              <a:t>[195])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69862" y="6399330"/>
            <a:ext cx="8722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Note</a:t>
            </a:r>
            <a:r>
              <a:rPr lang="en-US" dirty="0" smtClean="0">
                <a:solidFill>
                  <a:srgbClr val="000000"/>
                </a:solidFill>
              </a:rPr>
              <a:t> that Intel raised IPC in the Core family </a:t>
            </a:r>
            <a:r>
              <a:rPr lang="en-US" dirty="0" smtClean="0">
                <a:solidFill>
                  <a:srgbClr val="0070C0"/>
                </a:solidFill>
              </a:rPr>
              <a:t>only less then 2-times  in about 10 years.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9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636" y="1017431"/>
            <a:ext cx="8796270" cy="5679583"/>
            <a:chOff x="77324" y="386661"/>
            <a:chExt cx="8635136" cy="6118079"/>
          </a:xfrm>
        </p:grpSpPr>
        <p:cxnSp>
          <p:nvCxnSpPr>
            <p:cNvPr id="17" name="Egyenes összekötő nyíllal 4"/>
            <p:cNvCxnSpPr/>
            <p:nvPr/>
          </p:nvCxnSpPr>
          <p:spPr>
            <a:xfrm flipH="1" flipV="1">
              <a:off x="846331" y="975131"/>
              <a:ext cx="76" cy="522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6"/>
            <p:cNvCxnSpPr/>
            <p:nvPr/>
          </p:nvCxnSpPr>
          <p:spPr>
            <a:xfrm flipV="1">
              <a:off x="1405405" y="6156167"/>
              <a:ext cx="6804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1"/>
            <p:cNvCxnSpPr/>
            <p:nvPr/>
          </p:nvCxnSpPr>
          <p:spPr>
            <a:xfrm>
              <a:off x="1398313" y="608748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2"/>
            <p:cNvCxnSpPr/>
            <p:nvPr/>
          </p:nvCxnSpPr>
          <p:spPr>
            <a:xfrm>
              <a:off x="1946308" y="608619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13"/>
            <p:cNvCxnSpPr/>
            <p:nvPr/>
          </p:nvCxnSpPr>
          <p:spPr>
            <a:xfrm>
              <a:off x="2495514" y="608558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14"/>
            <p:cNvCxnSpPr/>
            <p:nvPr/>
          </p:nvCxnSpPr>
          <p:spPr>
            <a:xfrm>
              <a:off x="3043509" y="608429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15"/>
            <p:cNvCxnSpPr/>
            <p:nvPr/>
          </p:nvCxnSpPr>
          <p:spPr>
            <a:xfrm>
              <a:off x="3597558" y="609191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16"/>
            <p:cNvCxnSpPr/>
            <p:nvPr/>
          </p:nvCxnSpPr>
          <p:spPr>
            <a:xfrm>
              <a:off x="4145553" y="60906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17"/>
            <p:cNvCxnSpPr/>
            <p:nvPr/>
          </p:nvCxnSpPr>
          <p:spPr>
            <a:xfrm>
              <a:off x="4694759" y="609001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18"/>
            <p:cNvCxnSpPr/>
            <p:nvPr/>
          </p:nvCxnSpPr>
          <p:spPr>
            <a:xfrm>
              <a:off x="5242754" y="60887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19"/>
            <p:cNvCxnSpPr/>
            <p:nvPr/>
          </p:nvCxnSpPr>
          <p:spPr>
            <a:xfrm>
              <a:off x="5792928" y="609191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0"/>
            <p:cNvCxnSpPr/>
            <p:nvPr/>
          </p:nvCxnSpPr>
          <p:spPr>
            <a:xfrm>
              <a:off x="6340923" y="60906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1"/>
            <p:cNvCxnSpPr/>
            <p:nvPr/>
          </p:nvCxnSpPr>
          <p:spPr>
            <a:xfrm>
              <a:off x="6890129" y="609001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2"/>
            <p:cNvCxnSpPr/>
            <p:nvPr/>
          </p:nvCxnSpPr>
          <p:spPr>
            <a:xfrm>
              <a:off x="7438124" y="60887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Szövegdoboz 27"/>
            <p:cNvSpPr txBox="1"/>
            <p:nvPr/>
          </p:nvSpPr>
          <p:spPr>
            <a:xfrm>
              <a:off x="77324" y="469402"/>
              <a:ext cx="2424446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00"/>
                </a:lnSpc>
                <a:spcAft>
                  <a:spcPts val="500"/>
                </a:spcAft>
              </a:pPr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ILP (rel. to Xeon 7200)</a:t>
              </a:r>
            </a:p>
            <a:p>
              <a:pPr algn="ctr">
                <a:lnSpc>
                  <a:spcPts val="1100"/>
                </a:lnSpc>
              </a:pPr>
              <a:r>
                <a:rPr lang="hu-HU" sz="1250" dirty="0" smtClean="0">
                  <a:solidFill>
                    <a:srgbClr val="BBE0E3">
                      <a:lumMod val="7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 perf. (rel. to Xeon 7200)</a:t>
              </a:r>
              <a:endParaRPr lang="hu-HU" sz="1250" dirty="0">
                <a:solidFill>
                  <a:srgbClr val="BBE0E3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Szövegdoboz 28"/>
            <p:cNvSpPr txBox="1"/>
            <p:nvPr/>
          </p:nvSpPr>
          <p:spPr>
            <a:xfrm>
              <a:off x="1374455" y="621235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2006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Szövegdoboz 29"/>
            <p:cNvSpPr txBox="1"/>
            <p:nvPr/>
          </p:nvSpPr>
          <p:spPr>
            <a:xfrm>
              <a:off x="2475386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2008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Szövegdoboz 30"/>
            <p:cNvSpPr txBox="1"/>
            <p:nvPr/>
          </p:nvSpPr>
          <p:spPr>
            <a:xfrm>
              <a:off x="3583473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Szövegdoboz 31"/>
            <p:cNvSpPr txBox="1"/>
            <p:nvPr/>
          </p:nvSpPr>
          <p:spPr>
            <a:xfrm>
              <a:off x="4671869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Szövegdoboz 32"/>
            <p:cNvSpPr txBox="1"/>
            <p:nvPr/>
          </p:nvSpPr>
          <p:spPr>
            <a:xfrm>
              <a:off x="5774478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Szövegdoboz 33"/>
            <p:cNvSpPr txBox="1"/>
            <p:nvPr/>
          </p:nvSpPr>
          <p:spPr>
            <a:xfrm>
              <a:off x="6872562" y="621235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Szövegdoboz 34"/>
            <p:cNvSpPr txBox="1"/>
            <p:nvPr/>
          </p:nvSpPr>
          <p:spPr>
            <a:xfrm>
              <a:off x="7649742" y="6188917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b="1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  <a:endParaRPr lang="hu-HU" sz="125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Szövegdoboz 56"/>
            <p:cNvSpPr txBox="1"/>
            <p:nvPr/>
          </p:nvSpPr>
          <p:spPr>
            <a:xfrm>
              <a:off x="1763385" y="4329100"/>
              <a:ext cx="1032748" cy="480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Xeon 7200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(65 nm), 2C</a:t>
              </a:r>
            </a:p>
          </p:txBody>
        </p:sp>
        <p:sp>
          <p:nvSpPr>
            <p:cNvPr id="41" name="Szövegdoboz 57"/>
            <p:cNvSpPr txBox="1"/>
            <p:nvPr/>
          </p:nvSpPr>
          <p:spPr>
            <a:xfrm>
              <a:off x="2394856" y="3834045"/>
              <a:ext cx="105201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Xeon 7400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(45 nm), 6C</a:t>
              </a:r>
            </a:p>
          </p:txBody>
        </p:sp>
        <p:sp>
          <p:nvSpPr>
            <p:cNvPr id="42" name="Szövegdoboz 58"/>
            <p:cNvSpPr txBox="1"/>
            <p:nvPr/>
          </p:nvSpPr>
          <p:spPr>
            <a:xfrm>
              <a:off x="3104237" y="3362074"/>
              <a:ext cx="1176924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(45 nm), 8C</a:t>
              </a:r>
            </a:p>
          </p:txBody>
        </p:sp>
        <p:sp>
          <p:nvSpPr>
            <p:cNvPr id="43" name="Szövegdoboz 59"/>
            <p:cNvSpPr txBox="1"/>
            <p:nvPr/>
          </p:nvSpPr>
          <p:spPr>
            <a:xfrm>
              <a:off x="3716340" y="2888940"/>
              <a:ext cx="1278107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Westmere-EX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(32 nm), 10C</a:t>
              </a:r>
            </a:p>
          </p:txBody>
        </p:sp>
        <p:sp>
          <p:nvSpPr>
            <p:cNvPr id="44" name="Szövegdoboz 60"/>
            <p:cNvSpPr txBox="1"/>
            <p:nvPr/>
          </p:nvSpPr>
          <p:spPr>
            <a:xfrm>
              <a:off x="4520499" y="2348880"/>
              <a:ext cx="1311641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Ivy-Bridge-EX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(22 nm), 15C</a:t>
              </a:r>
            </a:p>
          </p:txBody>
        </p:sp>
        <p:sp>
          <p:nvSpPr>
            <p:cNvPr id="45" name="Szövegdoboz 61"/>
            <p:cNvSpPr txBox="1"/>
            <p:nvPr/>
          </p:nvSpPr>
          <p:spPr>
            <a:xfrm>
              <a:off x="6524617" y="1119336"/>
              <a:ext cx="1249784" cy="480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Broadwell-EX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(14 nm), </a:t>
              </a:r>
              <a:r>
                <a:rPr lang="en-US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24</a:t>
              </a:r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5130071" y="1915101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302881" y="4127451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3686874" y="4111623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2855311" y="4922949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2328987" y="5019397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" name="Szövegdoboz 35"/>
            <p:cNvSpPr txBox="1"/>
            <p:nvPr/>
          </p:nvSpPr>
          <p:spPr>
            <a:xfrm>
              <a:off x="316390" y="4941169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cxnSp>
          <p:nvCxnSpPr>
            <p:cNvPr id="57" name="Egyenes összekötő 40"/>
            <p:cNvCxnSpPr/>
            <p:nvPr/>
          </p:nvCxnSpPr>
          <p:spPr>
            <a:xfrm rot="5400000">
              <a:off x="831739" y="376622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53"/>
            <p:cNvCxnSpPr/>
            <p:nvPr/>
          </p:nvCxnSpPr>
          <p:spPr>
            <a:xfrm rot="5400000">
              <a:off x="832351" y="249463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54"/>
            <p:cNvCxnSpPr/>
            <p:nvPr/>
          </p:nvCxnSpPr>
          <p:spPr>
            <a:xfrm rot="5400000">
              <a:off x="833043" y="121690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55"/>
            <p:cNvCxnSpPr/>
            <p:nvPr/>
          </p:nvCxnSpPr>
          <p:spPr>
            <a:xfrm rot="5400000">
              <a:off x="829743" y="440471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gyenes összekötő 74"/>
            <p:cNvCxnSpPr/>
            <p:nvPr/>
          </p:nvCxnSpPr>
          <p:spPr>
            <a:xfrm rot="5400000">
              <a:off x="829778" y="313249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gyenes összekötő 76"/>
            <p:cNvCxnSpPr/>
            <p:nvPr/>
          </p:nvCxnSpPr>
          <p:spPr>
            <a:xfrm rot="5400000">
              <a:off x="837276" y="185200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451208" y="21249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0000"/>
                  </a:solidFill>
                </a:rPr>
                <a:t>*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2348345" y="1789648"/>
              <a:ext cx="4841988" cy="33045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19672" y="165603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*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 rot="20721888">
              <a:off x="5367299" y="2833216"/>
              <a:ext cx="1276163" cy="304488"/>
              <a:chOff x="5269442" y="2739193"/>
              <a:chExt cx="1276163" cy="304488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 rot="20383141">
                <a:off x="5269442" y="2755681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Szövegdoboz 69"/>
              <p:cNvSpPr txBox="1"/>
              <p:nvPr/>
            </p:nvSpPr>
            <p:spPr>
              <a:xfrm rot="20348621">
                <a:off x="5310972" y="2739193"/>
                <a:ext cx="123463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10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~2x/12 years</a:t>
                </a:r>
                <a:endPara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74" name="Szövegdoboz 35"/>
            <p:cNvSpPr txBox="1"/>
            <p:nvPr/>
          </p:nvSpPr>
          <p:spPr>
            <a:xfrm>
              <a:off x="296525" y="434467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1.1</a:t>
              </a:r>
            </a:p>
          </p:txBody>
        </p:sp>
        <p:sp>
          <p:nvSpPr>
            <p:cNvPr id="75" name="Szövegdoboz 35"/>
            <p:cNvSpPr txBox="1"/>
            <p:nvPr/>
          </p:nvSpPr>
          <p:spPr>
            <a:xfrm>
              <a:off x="296525" y="3709736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1.2</a:t>
              </a:r>
            </a:p>
          </p:txBody>
        </p:sp>
        <p:sp>
          <p:nvSpPr>
            <p:cNvPr id="76" name="Szövegdoboz 35"/>
            <p:cNvSpPr txBox="1"/>
            <p:nvPr/>
          </p:nvSpPr>
          <p:spPr>
            <a:xfrm>
              <a:off x="296525" y="3074731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1.3</a:t>
              </a:r>
            </a:p>
          </p:txBody>
        </p:sp>
        <p:sp>
          <p:nvSpPr>
            <p:cNvPr id="77" name="Szövegdoboz 35"/>
            <p:cNvSpPr txBox="1"/>
            <p:nvPr/>
          </p:nvSpPr>
          <p:spPr>
            <a:xfrm>
              <a:off x="296525" y="2434933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1.4</a:t>
              </a:r>
            </a:p>
          </p:txBody>
        </p:sp>
        <p:sp>
          <p:nvSpPr>
            <p:cNvPr id="78" name="Szövegdoboz 35"/>
            <p:cNvSpPr txBox="1"/>
            <p:nvPr/>
          </p:nvSpPr>
          <p:spPr>
            <a:xfrm>
              <a:off x="296525" y="179324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1.5</a:t>
              </a:r>
            </a:p>
          </p:txBody>
        </p:sp>
        <p:sp>
          <p:nvSpPr>
            <p:cNvPr id="79" name="Szövegdoboz 35"/>
            <p:cNvSpPr txBox="1"/>
            <p:nvPr/>
          </p:nvSpPr>
          <p:spPr>
            <a:xfrm>
              <a:off x="299017" y="115581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1.6</a:t>
              </a: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5142596" y="2960949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6" name="Szövegdoboz 61"/>
            <p:cNvSpPr txBox="1"/>
            <p:nvPr/>
          </p:nvSpPr>
          <p:spPr>
            <a:xfrm>
              <a:off x="5854442" y="1525627"/>
              <a:ext cx="1166382" cy="480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(22 nm), 1</a:t>
              </a:r>
              <a:r>
                <a:rPr lang="en-US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</a:p>
          </p:txBody>
        </p:sp>
        <p:sp>
          <p:nvSpPr>
            <p:cNvPr id="87" name="Szövegdoboz 35"/>
            <p:cNvSpPr txBox="1"/>
            <p:nvPr/>
          </p:nvSpPr>
          <p:spPr>
            <a:xfrm>
              <a:off x="8262410" y="435639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0.5</a:t>
              </a:r>
            </a:p>
          </p:txBody>
        </p:sp>
        <p:sp>
          <p:nvSpPr>
            <p:cNvPr id="88" name="Szövegdoboz 35"/>
            <p:cNvSpPr txBox="1"/>
            <p:nvPr/>
          </p:nvSpPr>
          <p:spPr>
            <a:xfrm>
              <a:off x="8262410" y="3733183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sp>
          <p:nvSpPr>
            <p:cNvPr id="89" name="Szövegdoboz 35"/>
            <p:cNvSpPr txBox="1"/>
            <p:nvPr/>
          </p:nvSpPr>
          <p:spPr>
            <a:xfrm>
              <a:off x="8262410" y="3098178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1.5</a:t>
              </a:r>
            </a:p>
          </p:txBody>
        </p:sp>
        <p:sp>
          <p:nvSpPr>
            <p:cNvPr id="90" name="Szövegdoboz 35"/>
            <p:cNvSpPr txBox="1"/>
            <p:nvPr/>
          </p:nvSpPr>
          <p:spPr>
            <a:xfrm>
              <a:off x="8262410" y="244665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2.0</a:t>
              </a:r>
            </a:p>
          </p:txBody>
        </p:sp>
        <p:sp>
          <p:nvSpPr>
            <p:cNvPr id="91" name="Szövegdoboz 35"/>
            <p:cNvSpPr txBox="1"/>
            <p:nvPr/>
          </p:nvSpPr>
          <p:spPr>
            <a:xfrm>
              <a:off x="8262410" y="1793241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2.5</a:t>
              </a:r>
            </a:p>
          </p:txBody>
        </p:sp>
        <p:sp>
          <p:nvSpPr>
            <p:cNvPr id="92" name="Szövegdoboz 35"/>
            <p:cNvSpPr txBox="1"/>
            <p:nvPr/>
          </p:nvSpPr>
          <p:spPr>
            <a:xfrm>
              <a:off x="8264902" y="1167538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</a:t>
              </a:r>
            </a:p>
          </p:txBody>
        </p:sp>
        <p:sp>
          <p:nvSpPr>
            <p:cNvPr id="94" name="Szövegdoboz 35"/>
            <p:cNvSpPr txBox="1"/>
            <p:nvPr/>
          </p:nvSpPr>
          <p:spPr>
            <a:xfrm>
              <a:off x="8264902" y="498617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</a:t>
              </a:r>
            </a:p>
          </p:txBody>
        </p:sp>
        <p:cxnSp>
          <p:nvCxnSpPr>
            <p:cNvPr id="95" name="Egyenes összekötő nyíllal 4"/>
            <p:cNvCxnSpPr/>
            <p:nvPr/>
          </p:nvCxnSpPr>
          <p:spPr>
            <a:xfrm flipH="1" flipV="1">
              <a:off x="8099066" y="959909"/>
              <a:ext cx="76" cy="414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gyenes összekötő 40"/>
            <p:cNvCxnSpPr/>
            <p:nvPr/>
          </p:nvCxnSpPr>
          <p:spPr>
            <a:xfrm rot="5400000">
              <a:off x="8084474" y="376345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gyenes összekötő 53"/>
            <p:cNvCxnSpPr/>
            <p:nvPr/>
          </p:nvCxnSpPr>
          <p:spPr>
            <a:xfrm rot="5400000">
              <a:off x="8085086" y="249186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gyenes összekötő 54"/>
            <p:cNvCxnSpPr/>
            <p:nvPr/>
          </p:nvCxnSpPr>
          <p:spPr>
            <a:xfrm rot="5400000">
              <a:off x="8085778" y="121413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Egyenes összekötő 55"/>
            <p:cNvCxnSpPr/>
            <p:nvPr/>
          </p:nvCxnSpPr>
          <p:spPr>
            <a:xfrm rot="5400000">
              <a:off x="8082478" y="440194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gyenes összekötő 74"/>
            <p:cNvCxnSpPr/>
            <p:nvPr/>
          </p:nvCxnSpPr>
          <p:spPr>
            <a:xfrm rot="5400000">
              <a:off x="8082513" y="312972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Egyenes összekötő 76"/>
            <p:cNvCxnSpPr/>
            <p:nvPr/>
          </p:nvCxnSpPr>
          <p:spPr>
            <a:xfrm rot="5400000">
              <a:off x="8090011" y="184923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2861810" y="5892865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2331586" y="5015839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4301734" y="4115728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994520" y="236937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060449" y="143077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450487" y="21952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211960" y="191654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581890" y="206894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771800" y="192272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231740" y="129436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29" name="Straight Connector 128"/>
            <p:cNvCxnSpPr/>
            <p:nvPr/>
          </p:nvCxnSpPr>
          <p:spPr>
            <a:xfrm flipH="1" flipV="1">
              <a:off x="2366963" y="1430779"/>
              <a:ext cx="554878" cy="6300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2921841" y="2060849"/>
              <a:ext cx="805309" cy="1343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3727150" y="2060849"/>
              <a:ext cx="621321" cy="1343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V="1">
              <a:off x="4348471" y="1614573"/>
              <a:ext cx="826213" cy="4543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5242754" y="1614573"/>
              <a:ext cx="1354471" cy="7213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6597225" y="2335919"/>
              <a:ext cx="495055" cy="1583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5787135" y="3519010"/>
              <a:ext cx="2215671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50" b="1" dirty="0" smtClean="0">
                  <a:solidFill>
                    <a:srgbClr val="BBE0E3">
                      <a:lumMod val="75000"/>
                    </a:srgbClr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Single thread (ST)</a:t>
              </a:r>
            </a:p>
            <a:p>
              <a:pPr algn="ctr"/>
              <a:r>
                <a:rPr lang="hu-HU" sz="1250" b="1" dirty="0" smtClean="0">
                  <a:solidFill>
                    <a:srgbClr val="BBE0E3">
                      <a:lumMod val="75000"/>
                    </a:srgbClr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perf. rel. to Xeon 7200</a:t>
              </a:r>
              <a:endParaRPr lang="en-US" sz="1250" b="1" dirty="0">
                <a:solidFill>
                  <a:srgbClr val="BBE0E3">
                    <a:lumMod val="75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29616" y="386661"/>
              <a:ext cx="11624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fmax (base)</a:t>
              </a:r>
            </a:p>
            <a:p>
              <a:pPr algn="ctr"/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GHz</a:t>
              </a:r>
              <a:endParaRPr lang="en-US" sz="125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05" name="Egyenes összekötő 55"/>
            <p:cNvCxnSpPr/>
            <p:nvPr/>
          </p:nvCxnSpPr>
          <p:spPr>
            <a:xfrm rot="5400000">
              <a:off x="825387" y="501179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Egyenes összekötő 55"/>
            <p:cNvCxnSpPr/>
            <p:nvPr/>
          </p:nvCxnSpPr>
          <p:spPr>
            <a:xfrm rot="5400000">
              <a:off x="828964" y="564133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Szövegdoboz 35"/>
            <p:cNvSpPr txBox="1"/>
            <p:nvPr/>
          </p:nvSpPr>
          <p:spPr>
            <a:xfrm>
              <a:off x="309588" y="557457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0.9</a:t>
              </a:r>
            </a:p>
          </p:txBody>
        </p:sp>
        <p:sp>
          <p:nvSpPr>
            <p:cNvPr id="113" name="Szövegdoboz 35"/>
            <p:cNvSpPr txBox="1"/>
            <p:nvPr/>
          </p:nvSpPr>
          <p:spPr>
            <a:xfrm>
              <a:off x="309588" y="603756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0.8</a:t>
              </a:r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3693435" y="5740932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4297529" y="5395544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5154184" y="3475609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6572844" y="4483190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7134805" y="4497969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1" name="Straight Connector 10"/>
            <p:cNvCxnSpPr>
              <a:stCxn id="117" idx="3"/>
            </p:cNvCxnSpPr>
            <p:nvPr/>
          </p:nvCxnSpPr>
          <p:spPr>
            <a:xfrm>
              <a:off x="2365104" y="5107663"/>
              <a:ext cx="542549" cy="84856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915350" y="5812734"/>
              <a:ext cx="831625" cy="15193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119" idx="3"/>
              <a:endCxn id="120" idx="3"/>
            </p:cNvCxnSpPr>
            <p:nvPr/>
          </p:nvCxnSpPr>
          <p:spPr>
            <a:xfrm flipV="1">
              <a:off x="3726953" y="5487368"/>
              <a:ext cx="595759" cy="3453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128" idx="3"/>
              <a:endCxn id="120" idx="3"/>
            </p:cNvCxnSpPr>
            <p:nvPr/>
          </p:nvCxnSpPr>
          <p:spPr>
            <a:xfrm flipH="1">
              <a:off x="4322712" y="3567433"/>
              <a:ext cx="856655" cy="191993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179367" y="3542313"/>
              <a:ext cx="1418660" cy="100758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613099" y="4554918"/>
              <a:ext cx="561961" cy="147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52" idx="3"/>
            </p:cNvCxnSpPr>
            <p:nvPr/>
          </p:nvCxnSpPr>
          <p:spPr>
            <a:xfrm>
              <a:off x="763948" y="5083516"/>
              <a:ext cx="7335194" cy="83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3222337" y="1704147"/>
              <a:ext cx="1284326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5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fmax (base)</a:t>
              </a:r>
              <a:endParaRPr lang="en-US" sz="125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19574928">
              <a:off x="3139467" y="3930678"/>
              <a:ext cx="210025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50" b="1" dirty="0" smtClean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ILP rel. to Xeon 7200</a:t>
              </a:r>
              <a:endParaRPr lang="en-US" sz="125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9" name="Szövegdoboz 35"/>
            <p:cNvSpPr txBox="1"/>
            <p:nvPr/>
          </p:nvSpPr>
          <p:spPr>
            <a:xfrm>
              <a:off x="980317" y="4931979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sp>
          <p:nvSpPr>
            <p:cNvPr id="141" name="Szövegdoboz 35"/>
            <p:cNvSpPr txBox="1"/>
            <p:nvPr/>
          </p:nvSpPr>
          <p:spPr>
            <a:xfrm>
              <a:off x="960452" y="433548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1.1</a:t>
              </a:r>
            </a:p>
          </p:txBody>
        </p:sp>
        <p:sp>
          <p:nvSpPr>
            <p:cNvPr id="143" name="Szövegdoboz 35"/>
            <p:cNvSpPr txBox="1"/>
            <p:nvPr/>
          </p:nvSpPr>
          <p:spPr>
            <a:xfrm>
              <a:off x="960452" y="3700546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1.2</a:t>
              </a:r>
            </a:p>
          </p:txBody>
        </p:sp>
        <p:sp>
          <p:nvSpPr>
            <p:cNvPr id="144" name="Szövegdoboz 35"/>
            <p:cNvSpPr txBox="1"/>
            <p:nvPr/>
          </p:nvSpPr>
          <p:spPr>
            <a:xfrm>
              <a:off x="960452" y="3065541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1.3</a:t>
              </a:r>
            </a:p>
          </p:txBody>
        </p:sp>
        <p:sp>
          <p:nvSpPr>
            <p:cNvPr id="146" name="Szövegdoboz 35"/>
            <p:cNvSpPr txBox="1"/>
            <p:nvPr/>
          </p:nvSpPr>
          <p:spPr>
            <a:xfrm>
              <a:off x="960452" y="2425743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1.4</a:t>
              </a:r>
            </a:p>
          </p:txBody>
        </p:sp>
        <p:sp>
          <p:nvSpPr>
            <p:cNvPr id="148" name="Szövegdoboz 35"/>
            <p:cNvSpPr txBox="1"/>
            <p:nvPr/>
          </p:nvSpPr>
          <p:spPr>
            <a:xfrm>
              <a:off x="960452" y="178405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1.5</a:t>
              </a:r>
            </a:p>
          </p:txBody>
        </p:sp>
        <p:sp>
          <p:nvSpPr>
            <p:cNvPr id="150" name="Szövegdoboz 35"/>
            <p:cNvSpPr txBox="1"/>
            <p:nvPr/>
          </p:nvSpPr>
          <p:spPr>
            <a:xfrm>
              <a:off x="962944" y="114662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1.6</a:t>
              </a:r>
            </a:p>
          </p:txBody>
        </p:sp>
        <p:sp>
          <p:nvSpPr>
            <p:cNvPr id="152" name="Szövegdoboz 35"/>
            <p:cNvSpPr txBox="1"/>
            <p:nvPr/>
          </p:nvSpPr>
          <p:spPr>
            <a:xfrm>
              <a:off x="973515" y="556538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0.9</a:t>
              </a:r>
            </a:p>
          </p:txBody>
        </p:sp>
        <p:sp>
          <p:nvSpPr>
            <p:cNvPr id="154" name="Szövegdoboz 35"/>
            <p:cNvSpPr txBox="1"/>
            <p:nvPr/>
          </p:nvSpPr>
          <p:spPr>
            <a:xfrm>
              <a:off x="973515" y="602837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0.8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209550" y="619125"/>
            <a:ext cx="88905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high-end multicore platforms – </a:t>
            </a:r>
            <a:r>
              <a:rPr lang="hu-HU" b="1" dirty="0" smtClean="0">
                <a:solidFill>
                  <a:srgbClr val="2D2D8A"/>
                </a:solidFill>
                <a:latin typeface="Verdana"/>
              </a:rPr>
              <a:t>Performance features (Source of data: Intel)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7035" y="5887181"/>
            <a:ext cx="17143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0070C0"/>
                </a:solidFill>
              </a:rPr>
              <a:t>ST. Single Thread </a:t>
            </a:r>
            <a:endParaRPr lang="en-US" sz="13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6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95263" y="614690"/>
            <a:ext cx="83305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The driving force </a:t>
            </a:r>
            <a:r>
              <a:rPr lang="en-US" b="1" dirty="0" smtClean="0">
                <a:solidFill>
                  <a:schemeClr val="accent6"/>
                </a:solidFill>
              </a:rPr>
              <a:t>of </a:t>
            </a:r>
            <a:r>
              <a:rPr lang="en-US" b="1" dirty="0">
                <a:solidFill>
                  <a:schemeClr val="accent6"/>
                </a:solidFill>
              </a:rPr>
              <a:t>the evolution of memory subsystems in </a:t>
            </a:r>
            <a:r>
              <a:rPr lang="en-US" b="1" dirty="0" smtClean="0">
                <a:solidFill>
                  <a:schemeClr val="accent6"/>
                </a:solidFill>
              </a:rPr>
              <a:t>high-end servers -1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2611" y="3025784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BW =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M</a:t>
            </a:r>
            <a:r>
              <a:rPr lang="en-US" dirty="0" smtClean="0"/>
              <a:t> * T * 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31093" y="3451536"/>
            <a:ext cx="455797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err="1" smtClean="0"/>
              <a:t>n</a:t>
            </a:r>
            <a:r>
              <a:rPr lang="en-US" baseline="-25000" dirty="0" err="1" smtClean="0"/>
              <a:t>M</a:t>
            </a:r>
            <a:r>
              <a:rPr lang="en-US" dirty="0" smtClean="0"/>
              <a:t>:  No. of memory channels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T:    Memory transfer rate (e.g. 1 G transfers/s)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w:   Width of a memory channel (8 byte)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38667" y="3464041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7666" y="4430333"/>
            <a:ext cx="8033161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With time core count rises and the processor requires proportionally more bandwidth.</a:t>
            </a:r>
          </a:p>
          <a:p>
            <a:r>
              <a:rPr lang="en-US" dirty="0" smtClean="0"/>
              <a:t>When memory transfer rate would rise in time in the same rate as the core count does</a:t>
            </a:r>
          </a:p>
          <a:p>
            <a:r>
              <a:rPr lang="en-US" dirty="0"/>
              <a:t> </a:t>
            </a:r>
            <a:r>
              <a:rPr lang="en-US" dirty="0" smtClean="0"/>
              <a:t> the processor would have the same per core memory bandwidth.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29932" y="267816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The memory bandwidth (BW) provided is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0" y="2021984"/>
            <a:ext cx="9144000" cy="65617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8248" y="2074348"/>
            <a:ext cx="8211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AutoNum type="alphaLcParenR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total memory bandwidth </a:t>
            </a:r>
            <a:r>
              <a:rPr lang="en-US" dirty="0" smtClean="0">
                <a:solidFill>
                  <a:srgbClr val="FF0000"/>
                </a:solidFill>
              </a:rPr>
              <a:t>demand of </a:t>
            </a:r>
            <a:r>
              <a:rPr lang="en-US" dirty="0" smtClean="0">
                <a:solidFill>
                  <a:srgbClr val="FF0000"/>
                </a:solidFill>
              </a:rPr>
              <a:t>a multicore multiprocessor </a:t>
            </a:r>
            <a:r>
              <a:rPr lang="en-US" dirty="0" smtClean="0">
                <a:solidFill>
                  <a:srgbClr val="FF0000"/>
                </a:solidFill>
              </a:rPr>
              <a:t>platform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smtClean="0">
                <a:solidFill>
                  <a:srgbClr val="FF0000"/>
                </a:solidFill>
              </a:rPr>
              <a:t>    is directly proportional to both the processor count and the core count </a:t>
            </a:r>
            <a:r>
              <a:rPr lang="en-US" dirty="0" smtClean="0"/>
              <a:t>[</a:t>
            </a:r>
            <a:r>
              <a:rPr lang="hu-HU" dirty="0" smtClean="0"/>
              <a:t>99</a:t>
            </a:r>
            <a:r>
              <a:rPr lang="en-US" dirty="0" smtClean="0"/>
              <a:t>].</a:t>
            </a:r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10731" y="5265320"/>
            <a:ext cx="9144000" cy="65617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415" y="5331293"/>
            <a:ext cx="730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b) Nevertheless</a:t>
            </a:r>
            <a:r>
              <a:rPr lang="en-US" dirty="0"/>
              <a:t>, with time </a:t>
            </a:r>
            <a:r>
              <a:rPr lang="en-US" dirty="0">
                <a:solidFill>
                  <a:srgbClr val="FF0000"/>
                </a:solidFill>
              </a:rPr>
              <a:t>core count raises faster than memory transfer </a:t>
            </a:r>
            <a:r>
              <a:rPr lang="en-US" dirty="0" smtClean="0">
                <a:solidFill>
                  <a:srgbClr val="FF0000"/>
                </a:solidFill>
              </a:rPr>
              <a:t>rate</a:t>
            </a:r>
            <a:r>
              <a:rPr lang="en-US" dirty="0" smtClean="0"/>
              <a:t>, 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    as indicated next.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0" y="922468"/>
            <a:ext cx="9144000" cy="65299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447" y="965694"/>
            <a:ext cx="8667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Providing </a:t>
            </a:r>
            <a:r>
              <a:rPr lang="en-US" dirty="0">
                <a:solidFill>
                  <a:srgbClr val="FF0000"/>
                </a:solidFill>
              </a:rPr>
              <a:t>enough </a:t>
            </a:r>
            <a:r>
              <a:rPr lang="en-US" dirty="0" smtClean="0">
                <a:solidFill>
                  <a:srgbClr val="FF0000"/>
                </a:solidFill>
              </a:rPr>
              <a:t>memory bandwidth </a:t>
            </a:r>
            <a:r>
              <a:rPr lang="en-US" dirty="0" smtClean="0"/>
              <a:t>is </a:t>
            </a:r>
            <a:r>
              <a:rPr lang="en-US" dirty="0" smtClean="0">
                <a:solidFill>
                  <a:srgbClr val="0070C0"/>
                </a:solidFill>
              </a:rPr>
              <a:t>one of the  </a:t>
            </a:r>
            <a:r>
              <a:rPr lang="en-US" dirty="0">
                <a:solidFill>
                  <a:srgbClr val="0070C0"/>
                </a:solidFill>
              </a:rPr>
              <a:t>key </a:t>
            </a:r>
            <a:r>
              <a:rPr lang="en-US" dirty="0" smtClean="0">
                <a:solidFill>
                  <a:srgbClr val="0070C0"/>
                </a:solidFill>
              </a:rPr>
              <a:t>challenges in designing processor platforms since multicores emerged</a:t>
            </a:r>
            <a:r>
              <a:rPr lang="en-US" dirty="0" smtClean="0"/>
              <a:t>. 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-9982" y="1555023"/>
            <a:ext cx="9153982" cy="348985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945" y="1545462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has </a:t>
            </a:r>
            <a:r>
              <a:rPr lang="en-US" dirty="0">
                <a:solidFill>
                  <a:srgbClr val="FF0000"/>
                </a:solidFill>
              </a:rPr>
              <a:t>three main roots</a:t>
            </a:r>
            <a:r>
              <a:rPr lang="en-US" dirty="0" smtClean="0"/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89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Intel’s high-end multicore 4S platforms -3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656" y="624355"/>
            <a:ext cx="1135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 -2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414" y="946327"/>
            <a:ext cx="86119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First we give an </a:t>
            </a:r>
            <a:r>
              <a:rPr lang="en-US" dirty="0" smtClean="0">
                <a:solidFill>
                  <a:srgbClr val="FF0000"/>
                </a:solidFill>
              </a:rPr>
              <a:t>overview o</a:t>
            </a:r>
            <a:r>
              <a:rPr lang="en-US" dirty="0" smtClean="0">
                <a:solidFill>
                  <a:srgbClr val="0070C0"/>
                </a:solidFill>
              </a:rPr>
              <a:t>f Intel's </a:t>
            </a:r>
            <a:r>
              <a:rPr lang="en-US" dirty="0" smtClean="0">
                <a:solidFill>
                  <a:srgbClr val="FF0000"/>
                </a:solidFill>
              </a:rPr>
              <a:t>high-end multicore server processors and platforms </a:t>
            </a:r>
            <a:r>
              <a:rPr lang="en-US" dirty="0" smtClean="0"/>
              <a:t>then 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we will </a:t>
            </a:r>
            <a:r>
              <a:rPr lang="en-US" dirty="0" smtClean="0">
                <a:solidFill>
                  <a:srgbClr val="FF0000"/>
                </a:solidFill>
              </a:rPr>
              <a:t>focus on four socket (4S) </a:t>
            </a:r>
            <a:r>
              <a:rPr lang="en-US" dirty="0" smtClean="0">
                <a:solidFill>
                  <a:srgbClr val="0070C0"/>
                </a:solidFill>
              </a:rPr>
              <a:t>called also four processor (MP) high-end multicore 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server processors and platforms.</a:t>
            </a:r>
          </a:p>
        </p:txBody>
      </p:sp>
    </p:spTree>
    <p:extLst>
      <p:ext uri="{BB962C8B-B14F-4D97-AF65-F5344CB8AC3E}">
        <p14:creationId xmlns:p14="http://schemas.microsoft.com/office/powerpoint/2010/main" val="24907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3967" y="1255194"/>
            <a:ext cx="7903478" cy="5189141"/>
            <a:chOff x="116505" y="1144253"/>
            <a:chExt cx="7903478" cy="5189141"/>
          </a:xfrm>
        </p:grpSpPr>
        <p:grpSp>
          <p:nvGrpSpPr>
            <p:cNvPr id="4" name="Group 3"/>
            <p:cNvGrpSpPr/>
            <p:nvPr/>
          </p:nvGrpSpPr>
          <p:grpSpPr>
            <a:xfrm>
              <a:off x="116505" y="1144253"/>
              <a:ext cx="7903478" cy="5189141"/>
              <a:chOff x="116505" y="1144253"/>
              <a:chExt cx="7903478" cy="5189141"/>
            </a:xfrm>
          </p:grpSpPr>
          <p:cxnSp>
            <p:nvCxnSpPr>
              <p:cNvPr id="16" name="Egyenes összekötő nyíllal 4"/>
              <p:cNvCxnSpPr>
                <a:endCxn id="30" idx="2"/>
              </p:cNvCxnSpPr>
              <p:nvPr/>
            </p:nvCxnSpPr>
            <p:spPr>
              <a:xfrm flipH="1" flipV="1">
                <a:off x="603904" y="1518714"/>
                <a:ext cx="76" cy="45999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nyíllal 6"/>
              <p:cNvCxnSpPr/>
              <p:nvPr/>
            </p:nvCxnSpPr>
            <p:spPr>
              <a:xfrm flipV="1">
                <a:off x="544790" y="5978825"/>
                <a:ext cx="7020000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11"/>
              <p:cNvCxnSpPr/>
              <p:nvPr/>
            </p:nvCxnSpPr>
            <p:spPr>
              <a:xfrm>
                <a:off x="1155886" y="591613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2"/>
              <p:cNvCxnSpPr/>
              <p:nvPr/>
            </p:nvCxnSpPr>
            <p:spPr>
              <a:xfrm>
                <a:off x="1703881" y="59148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gyenes összekötő 13"/>
              <p:cNvCxnSpPr/>
              <p:nvPr/>
            </p:nvCxnSpPr>
            <p:spPr>
              <a:xfrm>
                <a:off x="2253087" y="591423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14"/>
              <p:cNvCxnSpPr/>
              <p:nvPr/>
            </p:nvCxnSpPr>
            <p:spPr>
              <a:xfrm>
                <a:off x="2801082" y="59129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15"/>
              <p:cNvCxnSpPr/>
              <p:nvPr/>
            </p:nvCxnSpPr>
            <p:spPr>
              <a:xfrm>
                <a:off x="335513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16"/>
              <p:cNvCxnSpPr/>
              <p:nvPr/>
            </p:nvCxnSpPr>
            <p:spPr>
              <a:xfrm>
                <a:off x="390312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17"/>
              <p:cNvCxnSpPr/>
              <p:nvPr/>
            </p:nvCxnSpPr>
            <p:spPr>
              <a:xfrm>
                <a:off x="445233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18"/>
              <p:cNvCxnSpPr/>
              <p:nvPr/>
            </p:nvCxnSpPr>
            <p:spPr>
              <a:xfrm>
                <a:off x="500032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19"/>
              <p:cNvCxnSpPr/>
              <p:nvPr/>
            </p:nvCxnSpPr>
            <p:spPr>
              <a:xfrm>
                <a:off x="555050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20"/>
              <p:cNvCxnSpPr/>
              <p:nvPr/>
            </p:nvCxnSpPr>
            <p:spPr>
              <a:xfrm>
                <a:off x="609849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21"/>
              <p:cNvCxnSpPr/>
              <p:nvPr/>
            </p:nvCxnSpPr>
            <p:spPr>
              <a:xfrm>
                <a:off x="664770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22"/>
              <p:cNvCxnSpPr/>
              <p:nvPr/>
            </p:nvCxnSpPr>
            <p:spPr>
              <a:xfrm>
                <a:off x="719569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Szövegdoboz 27"/>
              <p:cNvSpPr txBox="1"/>
              <p:nvPr/>
            </p:nvSpPr>
            <p:spPr>
              <a:xfrm>
                <a:off x="258296" y="1144253"/>
                <a:ext cx="691215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Core</a:t>
                </a:r>
                <a:br>
                  <a:rPr lang="hu-HU" sz="12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hu-HU" sz="12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count</a:t>
                </a:r>
                <a:endParaRPr lang="hu-HU" sz="12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1" name="Szövegdoboz 28"/>
              <p:cNvSpPr txBox="1"/>
              <p:nvPr/>
            </p:nvSpPr>
            <p:spPr>
              <a:xfrm>
                <a:off x="1132028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Szövegdoboz 29"/>
              <p:cNvSpPr txBox="1"/>
              <p:nvPr/>
            </p:nvSpPr>
            <p:spPr>
              <a:xfrm>
                <a:off x="2232959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3" name="Szövegdoboz 30"/>
              <p:cNvSpPr txBox="1"/>
              <p:nvPr/>
            </p:nvSpPr>
            <p:spPr>
              <a:xfrm>
                <a:off x="3341046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4" name="Szövegdoboz 31"/>
              <p:cNvSpPr txBox="1"/>
              <p:nvPr/>
            </p:nvSpPr>
            <p:spPr>
              <a:xfrm>
                <a:off x="4429442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5" name="Szövegdoboz 32"/>
              <p:cNvSpPr txBox="1"/>
              <p:nvPr/>
            </p:nvSpPr>
            <p:spPr>
              <a:xfrm>
                <a:off x="5532051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6" name="Szövegdoboz 33"/>
              <p:cNvSpPr txBox="1"/>
              <p:nvPr/>
            </p:nvSpPr>
            <p:spPr>
              <a:xfrm>
                <a:off x="6630135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" name="Szövegdoboz 34"/>
              <p:cNvSpPr txBox="1"/>
              <p:nvPr/>
            </p:nvSpPr>
            <p:spPr>
              <a:xfrm>
                <a:off x="7407315" y="6017571"/>
                <a:ext cx="61266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  <a:endParaRPr lang="hu-HU" sz="12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8" name="Szövegdoboz 46"/>
              <p:cNvSpPr txBox="1"/>
              <p:nvPr/>
            </p:nvSpPr>
            <p:spPr>
              <a:xfrm>
                <a:off x="654039" y="4446958"/>
                <a:ext cx="74090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7000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(90 nm)</a:t>
                </a:r>
              </a:p>
            </p:txBody>
          </p:sp>
          <p:sp>
            <p:nvSpPr>
              <p:cNvPr id="39" name="Szövegdoboz 56"/>
              <p:cNvSpPr txBox="1"/>
              <p:nvPr/>
            </p:nvSpPr>
            <p:spPr>
              <a:xfrm>
                <a:off x="1691680" y="3789040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7300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(65 nm)</a:t>
                </a:r>
              </a:p>
            </p:txBody>
          </p:sp>
          <p:sp>
            <p:nvSpPr>
              <p:cNvPr id="40" name="Szövegdoboz 57"/>
              <p:cNvSpPr txBox="1"/>
              <p:nvPr/>
            </p:nvSpPr>
            <p:spPr>
              <a:xfrm>
                <a:off x="2276745" y="3474005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7400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41" name="Szövegdoboz 58"/>
              <p:cNvSpPr txBox="1"/>
              <p:nvPr/>
            </p:nvSpPr>
            <p:spPr>
              <a:xfrm>
                <a:off x="2861810" y="3110045"/>
                <a:ext cx="1176924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Nehalem-EX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42" name="Szövegdoboz 59"/>
              <p:cNvSpPr txBox="1"/>
              <p:nvPr/>
            </p:nvSpPr>
            <p:spPr>
              <a:xfrm>
                <a:off x="3473913" y="2753925"/>
                <a:ext cx="1278107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Westmere-EX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(32 nm)</a:t>
                </a:r>
              </a:p>
            </p:txBody>
          </p:sp>
          <p:sp>
            <p:nvSpPr>
              <p:cNvPr id="43" name="Szövegdoboz 60"/>
              <p:cNvSpPr txBox="1"/>
              <p:nvPr/>
            </p:nvSpPr>
            <p:spPr>
              <a:xfrm>
                <a:off x="4970549" y="2254950"/>
                <a:ext cx="1311641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Ivy-Bridge-EX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(22 nm)</a:t>
                </a:r>
              </a:p>
            </p:txBody>
          </p:sp>
          <p:sp>
            <p:nvSpPr>
              <p:cNvPr id="44" name="Szövegdoboz 61"/>
              <p:cNvSpPr txBox="1"/>
              <p:nvPr/>
            </p:nvSpPr>
            <p:spPr>
              <a:xfrm>
                <a:off x="6282190" y="1808820"/>
                <a:ext cx="1255472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Broadwell-EX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(14 nm)</a:t>
                </a:r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4887644" y="2812271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4060454" y="3330342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3444447" y="358676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2617218" y="3829104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2075886" y="433949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1055176" y="5159773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1" name="Szövegdoboz 35"/>
              <p:cNvSpPr txBox="1"/>
              <p:nvPr/>
            </p:nvSpPr>
            <p:spPr>
              <a:xfrm>
                <a:off x="171937" y="5057605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52" name="Szövegdoboz 36"/>
              <p:cNvSpPr txBox="1"/>
              <p:nvPr/>
            </p:nvSpPr>
            <p:spPr>
              <a:xfrm>
                <a:off x="169444" y="4271697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</a:p>
            </p:txBody>
          </p:sp>
          <p:sp>
            <p:nvSpPr>
              <p:cNvPr id="53" name="Szövegdoboz 37"/>
              <p:cNvSpPr txBox="1"/>
              <p:nvPr/>
            </p:nvSpPr>
            <p:spPr>
              <a:xfrm>
                <a:off x="174783" y="3463659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</a:p>
            </p:txBody>
          </p:sp>
          <p:sp>
            <p:nvSpPr>
              <p:cNvPr id="54" name="Szövegdoboz 38"/>
              <p:cNvSpPr txBox="1"/>
              <p:nvPr/>
            </p:nvSpPr>
            <p:spPr>
              <a:xfrm>
                <a:off x="117853" y="259655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16</a:t>
                </a:r>
              </a:p>
            </p:txBody>
          </p:sp>
          <p:sp>
            <p:nvSpPr>
              <p:cNvPr id="55" name="Szövegdoboz 39"/>
              <p:cNvSpPr txBox="1"/>
              <p:nvPr/>
            </p:nvSpPr>
            <p:spPr>
              <a:xfrm>
                <a:off x="119836" y="1847816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32</a:t>
                </a:r>
              </a:p>
            </p:txBody>
          </p:sp>
          <p:cxnSp>
            <p:nvCxnSpPr>
              <p:cNvPr id="56" name="Egyenes összekötő 40"/>
              <p:cNvCxnSpPr/>
              <p:nvPr/>
            </p:nvCxnSpPr>
            <p:spPr>
              <a:xfrm rot="5400000">
                <a:off x="589312" y="431846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Egyenes összekötő 41"/>
              <p:cNvCxnSpPr/>
              <p:nvPr/>
            </p:nvCxnSpPr>
            <p:spPr>
              <a:xfrm rot="5400000">
                <a:off x="596656" y="1910201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Egyenes összekötő 43"/>
              <p:cNvCxnSpPr/>
              <p:nvPr/>
            </p:nvCxnSpPr>
            <p:spPr>
              <a:xfrm rot="5400000">
                <a:off x="603211" y="2679772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Szövegdoboz 47"/>
              <p:cNvSpPr txBox="1"/>
              <p:nvPr/>
            </p:nvSpPr>
            <p:spPr>
              <a:xfrm>
                <a:off x="117853" y="2163733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24</a:t>
                </a:r>
              </a:p>
            </p:txBody>
          </p:sp>
          <p:sp>
            <p:nvSpPr>
              <p:cNvPr id="60" name="Szövegdoboz 52"/>
              <p:cNvSpPr txBox="1"/>
              <p:nvPr/>
            </p:nvSpPr>
            <p:spPr>
              <a:xfrm>
                <a:off x="121760" y="322154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</a:p>
            </p:txBody>
          </p:sp>
          <p:cxnSp>
            <p:nvCxnSpPr>
              <p:cNvPr id="61" name="Egyenes összekötő 53"/>
              <p:cNvCxnSpPr/>
              <p:nvPr/>
            </p:nvCxnSpPr>
            <p:spPr>
              <a:xfrm rot="5400000">
                <a:off x="589924" y="354020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Egyenes összekötő 54"/>
              <p:cNvCxnSpPr/>
              <p:nvPr/>
            </p:nvCxnSpPr>
            <p:spPr>
              <a:xfrm rot="5400000">
                <a:off x="590616" y="2225583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Egyenes összekötő 55"/>
              <p:cNvCxnSpPr/>
              <p:nvPr/>
            </p:nvCxnSpPr>
            <p:spPr>
              <a:xfrm rot="5400000">
                <a:off x="587316" y="511475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Egyenes összekötő 71"/>
              <p:cNvCxnSpPr/>
              <p:nvPr/>
            </p:nvCxnSpPr>
            <p:spPr>
              <a:xfrm rot="5400000">
                <a:off x="589312" y="328961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Egyenes összekötő 74"/>
              <p:cNvCxnSpPr/>
              <p:nvPr/>
            </p:nvCxnSpPr>
            <p:spPr>
              <a:xfrm rot="5400000">
                <a:off x="587351" y="3837143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Szövegdoboz 75"/>
              <p:cNvSpPr txBox="1"/>
              <p:nvPr/>
            </p:nvSpPr>
            <p:spPr>
              <a:xfrm>
                <a:off x="174783" y="380384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</a:t>
                </a:r>
                <a:endPara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67" name="Egyenes összekötő 76"/>
              <p:cNvCxnSpPr/>
              <p:nvPr/>
            </p:nvCxnSpPr>
            <p:spPr>
              <a:xfrm rot="5400000">
                <a:off x="594849" y="2769231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Szövegdoboz 77"/>
              <p:cNvSpPr txBox="1"/>
              <p:nvPr/>
            </p:nvSpPr>
            <p:spPr>
              <a:xfrm>
                <a:off x="116505" y="277657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15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487503" y="272535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77245" y="216886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9" name="Straight Connector 8"/>
            <p:cNvCxnSpPr>
              <a:stCxn id="50" idx="1"/>
            </p:cNvCxnSpPr>
            <p:nvPr/>
          </p:nvCxnSpPr>
          <p:spPr>
            <a:xfrm flipV="1">
              <a:off x="1055176" y="1251084"/>
              <a:ext cx="4732409" cy="4000513"/>
            </a:xfrm>
            <a:prstGeom prst="line">
              <a:avLst/>
            </a:prstGeom>
            <a:ln>
              <a:solidFill>
                <a:srgbClr val="004AE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5212929" y="2992063"/>
              <a:ext cx="1260000" cy="288000"/>
              <a:chOff x="5212929" y="3172543"/>
              <a:chExt cx="1260000" cy="288000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 rot="20383141">
                <a:off x="5212929" y="3172543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" name="Szövegdoboz 69"/>
              <p:cNvSpPr txBox="1"/>
              <p:nvPr/>
            </p:nvSpPr>
            <p:spPr>
              <a:xfrm rot="20348621">
                <a:off x="5312369" y="3187920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~2x/4 years</a:t>
                </a:r>
                <a:endPara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21136769">
              <a:off x="1802725" y="4497237"/>
              <a:ext cx="1264793" cy="328078"/>
              <a:chOff x="4991289" y="3263636"/>
              <a:chExt cx="1264793" cy="328078"/>
            </a:xfrm>
          </p:grpSpPr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 rot="19832685">
                <a:off x="4991289" y="3303714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Szövegdoboz 69"/>
              <p:cNvSpPr txBox="1"/>
              <p:nvPr/>
            </p:nvSpPr>
            <p:spPr>
              <a:xfrm rot="19852946">
                <a:off x="5117629" y="3263636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~2x/2 years</a:t>
                </a:r>
                <a:endPara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204135" y="636423"/>
            <a:ext cx="643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The rate of rising core counts in Intel's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high-end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 servers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-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err="1" smtClean="0">
                <a:solidFill>
                  <a:srgbClr val="FFFFFF"/>
                </a:solidFill>
                <a:latin typeface="Verdana" pitchFamily="34" charset="0"/>
              </a:rPr>
              <a:t>5a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dirty="0"/>
          </a:p>
        </p:txBody>
      </p:sp>
      <p:cxnSp>
        <p:nvCxnSpPr>
          <p:cNvPr id="71" name="Straight Connector 70"/>
          <p:cNvCxnSpPr>
            <a:stCxn id="48" idx="3"/>
            <a:endCxn id="50" idx="1"/>
          </p:cNvCxnSpPr>
          <p:nvPr/>
        </p:nvCxnSpPr>
        <p:spPr bwMode="auto">
          <a:xfrm flipH="1">
            <a:off x="1612638" y="4031869"/>
            <a:ext cx="1595560" cy="1330669"/>
          </a:xfrm>
          <a:prstGeom prst="line">
            <a:avLst/>
          </a:prstGeom>
          <a:noFill/>
          <a:ln w="19050" cap="flat" cmpd="sng" algn="ctr">
            <a:solidFill>
              <a:srgbClr val="004A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 flipH="1">
            <a:off x="3208199" y="2347710"/>
            <a:ext cx="4426590" cy="1684159"/>
          </a:xfrm>
          <a:prstGeom prst="line">
            <a:avLst/>
          </a:prstGeom>
          <a:noFill/>
          <a:ln w="19050" cap="flat" cmpd="sng" algn="ctr">
            <a:solidFill>
              <a:srgbClr val="004A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652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olution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of Intel’s high-end multicore 4S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err="1" smtClean="0">
                <a:solidFill>
                  <a:srgbClr val="FFFFFF"/>
                </a:solidFill>
                <a:latin typeface="Verdana" pitchFamily="34" charset="0"/>
              </a:rPr>
              <a:t>5b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065" y="1001869"/>
            <a:ext cx="80621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fact, </a:t>
            </a:r>
            <a:r>
              <a:rPr lang="en-US" dirty="0">
                <a:solidFill>
                  <a:srgbClr val="0070C0"/>
                </a:solidFill>
              </a:rPr>
              <a:t>core counts </a:t>
            </a:r>
            <a:r>
              <a:rPr lang="en-US" dirty="0"/>
              <a:t>in Intel's high-end servers </a:t>
            </a:r>
            <a:r>
              <a:rPr lang="en-US" dirty="0">
                <a:solidFill>
                  <a:srgbClr val="0070C0"/>
                </a:solidFill>
              </a:rPr>
              <a:t>initially doubled about </a:t>
            </a:r>
            <a:r>
              <a:rPr lang="en-US" dirty="0" smtClean="0">
                <a:solidFill>
                  <a:srgbClr val="0070C0"/>
                </a:solidFill>
              </a:rPr>
              <a:t>every two </a:t>
            </a:r>
            <a:r>
              <a:rPr lang="en-US" dirty="0">
                <a:solidFill>
                  <a:srgbClr val="0070C0"/>
                </a:solidFill>
              </a:rPr>
              <a:t>years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in accordance with Moore’s revised rule but </a:t>
            </a:r>
            <a:r>
              <a:rPr lang="en-US" dirty="0">
                <a:solidFill>
                  <a:srgbClr val="0070C0"/>
                </a:solidFill>
              </a:rPr>
              <a:t>later </a:t>
            </a:r>
            <a:r>
              <a:rPr lang="en-US" dirty="0">
                <a:solidFill>
                  <a:srgbClr val="FF0000"/>
                </a:solidFill>
              </a:rPr>
              <a:t>after emerging </a:t>
            </a:r>
            <a:r>
              <a:rPr lang="en-US" dirty="0" err="1" smtClean="0">
                <a:solidFill>
                  <a:srgbClr val="FF0000"/>
                </a:solidFill>
              </a:rPr>
              <a:t>L3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caches</a:t>
            </a:r>
            <a:r>
              <a:rPr lang="en-US" dirty="0">
                <a:solidFill>
                  <a:srgbClr val="0070C0"/>
                </a:solidFill>
              </a:rPr>
              <a:t> the rate </a:t>
            </a:r>
            <a:r>
              <a:rPr lang="en-US" dirty="0" smtClean="0">
                <a:solidFill>
                  <a:srgbClr val="0070C0"/>
                </a:solidFill>
              </a:rPr>
              <a:t>of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raising core counts slowed down to doubling in about </a:t>
            </a:r>
            <a:r>
              <a:rPr lang="en-US" dirty="0" smtClean="0">
                <a:solidFill>
                  <a:srgbClr val="0070C0"/>
                </a:solidFill>
              </a:rPr>
              <a:t>four years </a:t>
            </a:r>
            <a:r>
              <a:rPr lang="en-US" dirty="0"/>
              <a:t>due to the reduced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silicon area </a:t>
            </a:r>
            <a:r>
              <a:rPr lang="en-US" dirty="0"/>
              <a:t>remaining for the cores, as seen in the </a:t>
            </a:r>
            <a:r>
              <a:rPr lang="en-US" dirty="0" smtClean="0"/>
              <a:t>next </a:t>
            </a:r>
            <a:r>
              <a:rPr lang="en-US" dirty="0"/>
              <a:t>Figure.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875" y="636423"/>
            <a:ext cx="643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The rate of rising core counts in Intel's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high-end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 servers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-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24" y="2360976"/>
            <a:ext cx="492283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97735" y="607882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876526" y="5717277"/>
            <a:ext cx="47099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photo of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processor [139]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9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314" y="1046240"/>
            <a:ext cx="8837055" cy="4447265"/>
            <a:chOff x="45314" y="1046240"/>
            <a:chExt cx="8837055" cy="4447265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962576" y="3567329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607175" y="288428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294394" y="343624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091685" y="2486709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314" y="1046240"/>
              <a:ext cx="1537075" cy="437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100" b="1" kern="1200" dirty="0" err="1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>Transfer</a:t>
              </a:r>
              <a:r>
                <a:rPr lang="hu-HU" sz="1100" b="1" kern="1200" dirty="0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> </a:t>
              </a:r>
              <a:r>
                <a:rPr lang="hu-HU" sz="1100" b="1" kern="1200" dirty="0" err="1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>rate</a:t>
              </a:r>
              <a:r>
                <a:rPr lang="hu-HU" sz="1100" b="1" kern="1200" dirty="0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/>
              </a:r>
              <a:br>
                <a:rPr lang="hu-HU" sz="1100" b="1" kern="1200" dirty="0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</a:br>
              <a:r>
                <a:rPr lang="hu-HU" sz="1100" b="1" kern="1200" dirty="0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>(MT/s)</a:t>
              </a:r>
              <a:endParaRPr lang="en-US" sz="18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0" name="Line 7"/>
            <p:cNvCxnSpPr/>
            <p:nvPr/>
          </p:nvCxnSpPr>
          <p:spPr bwMode="auto">
            <a:xfrm flipV="1">
              <a:off x="817262" y="1455389"/>
              <a:ext cx="0" cy="3780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47251" y="4470568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73678" y="3182548"/>
              <a:ext cx="330427" cy="31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500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8532440" y="5046910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10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Year</a:t>
              </a:r>
              <a:endParaRPr lang="en-US" sz="28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217832" y="5250218"/>
              <a:ext cx="320956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03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075681" y="5250218"/>
              <a:ext cx="31913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05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330740" y="5261349"/>
              <a:ext cx="453773" cy="193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01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762064" y="5250218"/>
              <a:ext cx="319058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02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616566" y="5250218"/>
              <a:ext cx="319101" cy="2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04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539639" y="5250218"/>
              <a:ext cx="2551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06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022013" y="5243692"/>
              <a:ext cx="24102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07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484761" y="5250218"/>
              <a:ext cx="2250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08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94389" y="2659539"/>
              <a:ext cx="396499" cy="20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1000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25271" y="1773150"/>
              <a:ext cx="409714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</a:t>
              </a:r>
              <a:r>
                <a:rPr lang="hu-HU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60476" y="3901904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22486" y="2090483"/>
              <a:ext cx="40971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7" name="Line 3"/>
            <p:cNvCxnSpPr/>
            <p:nvPr/>
          </p:nvCxnSpPr>
          <p:spPr bwMode="auto">
            <a:xfrm>
              <a:off x="676551" y="2738267"/>
              <a:ext cx="78021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Line 58"/>
            <p:cNvCxnSpPr/>
            <p:nvPr/>
          </p:nvCxnSpPr>
          <p:spPr bwMode="auto">
            <a:xfrm>
              <a:off x="737974" y="3276795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59"/>
            <p:cNvCxnSpPr/>
            <p:nvPr/>
          </p:nvCxnSpPr>
          <p:spPr bwMode="auto">
            <a:xfrm flipV="1">
              <a:off x="737974" y="1854135"/>
              <a:ext cx="7746140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61"/>
            <p:cNvCxnSpPr/>
            <p:nvPr/>
          </p:nvCxnSpPr>
          <p:spPr bwMode="auto">
            <a:xfrm flipV="1">
              <a:off x="737974" y="4560976"/>
              <a:ext cx="7763249" cy="27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Line 63"/>
            <p:cNvCxnSpPr/>
            <p:nvPr/>
          </p:nvCxnSpPr>
          <p:spPr bwMode="auto">
            <a:xfrm>
              <a:off x="737974" y="4001736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64"/>
            <p:cNvCxnSpPr/>
            <p:nvPr/>
          </p:nvCxnSpPr>
          <p:spPr bwMode="auto">
            <a:xfrm>
              <a:off x="724759" y="2179027"/>
              <a:ext cx="7753916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" name="Csoportba foglalás 2"/>
            <p:cNvGrpSpPr/>
            <p:nvPr/>
          </p:nvGrpSpPr>
          <p:grpSpPr>
            <a:xfrm>
              <a:off x="1736685" y="2305194"/>
              <a:ext cx="1076752" cy="366940"/>
              <a:chOff x="3608153" y="489026"/>
              <a:chExt cx="1063968" cy="209550"/>
            </a:xfrm>
          </p:grpSpPr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3608153" y="489026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3811928" y="541431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hu-HU" sz="1000" b="1" kern="1200" dirty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~ 2*/4 </a:t>
                </a:r>
                <a:r>
                  <a:rPr lang="en-US" sz="1000" b="1" kern="1200" dirty="0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1000" b="1" kern="1200" dirty="0" err="1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8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444876" y="2811751"/>
              <a:ext cx="566474" cy="400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533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2919091" y="2627130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317346" y="2433300"/>
              <a:ext cx="624584" cy="411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DDR2</a:t>
              </a:r>
              <a:b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</a:b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800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6057165" y="1902765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4990815" y="5250218"/>
              <a:ext cx="248921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09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5917514" y="5270931"/>
              <a:ext cx="217939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11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5408689" y="5250333"/>
              <a:ext cx="350496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2010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6440109" y="5250218"/>
              <a:ext cx="229436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12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6930513" y="5250218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13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7891846" y="5250218"/>
              <a:ext cx="235549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5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030889" y="2852155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871765" y="5250218"/>
              <a:ext cx="384862" cy="24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7" name="Szövegdoboz 79"/>
            <p:cNvSpPr txBox="1"/>
            <p:nvPr/>
          </p:nvSpPr>
          <p:spPr>
            <a:xfrm>
              <a:off x="764403" y="4835966"/>
              <a:ext cx="130357" cy="215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>
                  <a:solidFill>
                    <a:srgbClr val="000000"/>
                  </a:solidFill>
                  <a:effectLst/>
                  <a:latin typeface="Verdana"/>
                  <a:ea typeface="Verdana"/>
                  <a:cs typeface="Verdana"/>
                  <a:sym typeface="Symbol"/>
                </a:rPr>
                <a:t></a:t>
              </a:r>
              <a:endParaRPr lang="en-US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48" name="Line 15"/>
            <p:cNvCxnSpPr/>
            <p:nvPr/>
          </p:nvCxnSpPr>
          <p:spPr bwMode="auto">
            <a:xfrm flipV="1">
              <a:off x="2943412" y="5146795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Line 18"/>
            <p:cNvCxnSpPr/>
            <p:nvPr/>
          </p:nvCxnSpPr>
          <p:spPr bwMode="auto">
            <a:xfrm flipV="1">
              <a:off x="3383571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Line 19"/>
            <p:cNvCxnSpPr/>
            <p:nvPr/>
          </p:nvCxnSpPr>
          <p:spPr bwMode="auto">
            <a:xfrm flipV="1">
              <a:off x="3867746" y="5144041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Line 20"/>
            <p:cNvCxnSpPr/>
            <p:nvPr/>
          </p:nvCxnSpPr>
          <p:spPr bwMode="auto">
            <a:xfrm flipV="1">
              <a:off x="1608264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Line 22"/>
            <p:cNvCxnSpPr/>
            <p:nvPr/>
          </p:nvCxnSpPr>
          <p:spPr bwMode="auto">
            <a:xfrm flipV="1">
              <a:off x="2048423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Line 23"/>
            <p:cNvCxnSpPr/>
            <p:nvPr/>
          </p:nvCxnSpPr>
          <p:spPr bwMode="auto">
            <a:xfrm flipV="1">
              <a:off x="2488582" y="5146795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Line 66"/>
            <p:cNvCxnSpPr/>
            <p:nvPr/>
          </p:nvCxnSpPr>
          <p:spPr bwMode="auto">
            <a:xfrm flipV="1">
              <a:off x="4351921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Line 67"/>
            <p:cNvCxnSpPr/>
            <p:nvPr/>
          </p:nvCxnSpPr>
          <p:spPr bwMode="auto">
            <a:xfrm flipV="1">
              <a:off x="4850767" y="5144041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Line 18"/>
            <p:cNvCxnSpPr/>
            <p:nvPr/>
          </p:nvCxnSpPr>
          <p:spPr bwMode="auto">
            <a:xfrm flipV="1">
              <a:off x="5290926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Line 19"/>
            <p:cNvCxnSpPr/>
            <p:nvPr/>
          </p:nvCxnSpPr>
          <p:spPr bwMode="auto">
            <a:xfrm flipV="1">
              <a:off x="5789771" y="51412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Line 66"/>
            <p:cNvCxnSpPr/>
            <p:nvPr/>
          </p:nvCxnSpPr>
          <p:spPr bwMode="auto">
            <a:xfrm flipV="1">
              <a:off x="6273946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Line 67"/>
            <p:cNvCxnSpPr/>
            <p:nvPr/>
          </p:nvCxnSpPr>
          <p:spPr bwMode="auto">
            <a:xfrm flipV="1">
              <a:off x="6772792" y="51412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Line 18"/>
            <p:cNvCxnSpPr/>
            <p:nvPr/>
          </p:nvCxnSpPr>
          <p:spPr bwMode="auto">
            <a:xfrm flipV="1">
              <a:off x="7256967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Line 19"/>
            <p:cNvCxnSpPr/>
            <p:nvPr/>
          </p:nvCxnSpPr>
          <p:spPr bwMode="auto">
            <a:xfrm flipV="1">
              <a:off x="7755814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Line 59"/>
            <p:cNvCxnSpPr/>
            <p:nvPr/>
          </p:nvCxnSpPr>
          <p:spPr bwMode="auto">
            <a:xfrm flipV="1">
              <a:off x="817262" y="5125942"/>
              <a:ext cx="7625168" cy="20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Line 19"/>
            <p:cNvCxnSpPr/>
            <p:nvPr/>
          </p:nvCxnSpPr>
          <p:spPr bwMode="auto">
            <a:xfrm flipV="1">
              <a:off x="8231617" y="5139969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9"/>
            <p:cNvCxnSpPr/>
            <p:nvPr/>
          </p:nvCxnSpPr>
          <p:spPr bwMode="auto">
            <a:xfrm flipV="1">
              <a:off x="1195396" y="5146477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7421085" y="5243454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4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3102030" y="3019778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4097900" y="267012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4760859" y="2151125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7970236" y="222324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7620396" y="1741795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DDR4/</a:t>
              </a:r>
              <a:r>
                <a:rPr lang="en-US" sz="105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2133</a:t>
              </a:r>
              <a:endParaRPr lang="en-US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/</a:t>
              </a:r>
              <a:r>
                <a:rPr lang="hu-HU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6436331" y="234662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2706555" y="321579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8039485" y="2123511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4127141" y="2177015"/>
              <a:ext cx="3941585" cy="546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1736685" y="3111891"/>
              <a:ext cx="503154" cy="460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76" name="Csoportba foglalás 2"/>
            <p:cNvGrpSpPr/>
            <p:nvPr/>
          </p:nvGrpSpPr>
          <p:grpSpPr>
            <a:xfrm>
              <a:off x="5967157" y="2762140"/>
              <a:ext cx="1065627" cy="366939"/>
              <a:chOff x="4097336" y="1285770"/>
              <a:chExt cx="1052975" cy="209550"/>
            </a:xfrm>
          </p:grpSpPr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4097336" y="1285770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3200"/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4259966" y="1334237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hu-HU" sz="1000" b="1" kern="1200" dirty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~ 2</a:t>
                </a:r>
                <a:r>
                  <a:rPr lang="hu-HU" sz="1000" b="1" kern="1200" dirty="0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*/</a:t>
                </a:r>
                <a:r>
                  <a:rPr lang="en-US" sz="10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8 </a:t>
                </a:r>
                <a:r>
                  <a:rPr lang="en-US" sz="1000" b="1" kern="1200" dirty="0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1000" b="1" kern="1200" dirty="0" err="1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8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1329909" y="3257200"/>
              <a:ext cx="548696" cy="492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266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4157446" y="1569235"/>
              <a:ext cx="2484784" cy="112466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2935598" y="3383760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100070" y="2987170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98775" y="2617605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267645" y="2268786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821155" y="2176637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cxnSp>
          <p:nvCxnSpPr>
            <p:cNvPr id="88" name="Straight Connector 87"/>
            <p:cNvCxnSpPr/>
            <p:nvPr/>
          </p:nvCxnSpPr>
          <p:spPr>
            <a:xfrm rot="60000" flipV="1">
              <a:off x="3038460" y="2709938"/>
              <a:ext cx="2260315" cy="77375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5292080" y="2279027"/>
              <a:ext cx="2628000" cy="44297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5330749" y="1870382"/>
              <a:ext cx="2490406" cy="8495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1616769" y="3755907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2645984" y="3531515"/>
              <a:ext cx="755886" cy="4612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400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3954206" y="3201901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6990326" y="2484011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7677345" y="235186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1947461" y="2976019"/>
              <a:ext cx="755886" cy="4612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400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3761910" y="2235758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>
            <a:xfrm rot="120000" flipV="1">
              <a:off x="1642357" y="2670124"/>
              <a:ext cx="2484784" cy="1124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1330740" y="3797260"/>
              <a:ext cx="43473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accen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DT </a:t>
              </a:r>
              <a:endParaRPr lang="en-US" sz="105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575350" y="3392215"/>
              <a:ext cx="42351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4S </a:t>
              </a:r>
              <a:endParaRPr lang="en-US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192421" y="619418"/>
            <a:ext cx="775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rate of rising </a:t>
            </a:r>
            <a:r>
              <a:rPr lang="en-US" b="1" dirty="0" smtClean="0">
                <a:solidFill>
                  <a:schemeClr val="accent6"/>
                </a:solidFill>
              </a:rPr>
              <a:t>memory transfer </a:t>
            </a:r>
            <a:r>
              <a:rPr lang="en-US" b="1" dirty="0" smtClean="0">
                <a:solidFill>
                  <a:schemeClr val="accent6"/>
                </a:solidFill>
              </a:rPr>
              <a:t>rates </a:t>
            </a:r>
            <a:r>
              <a:rPr lang="en-US" b="1" dirty="0" smtClean="0">
                <a:solidFill>
                  <a:schemeClr val="accent6"/>
                </a:solidFill>
              </a:rPr>
              <a:t>in Intel’s DT and 4S </a:t>
            </a:r>
            <a:r>
              <a:rPr lang="en-US" b="1" dirty="0" smtClean="0">
                <a:solidFill>
                  <a:schemeClr val="accent6"/>
                </a:solidFill>
              </a:rPr>
              <a:t>platforms -1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172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4826" y="991671"/>
            <a:ext cx="9173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contrast, </a:t>
            </a:r>
            <a:r>
              <a:rPr lang="en-US" dirty="0" smtClean="0">
                <a:solidFill>
                  <a:srgbClr val="0070C0"/>
                </a:solidFill>
              </a:rPr>
              <a:t>memory speeds </a:t>
            </a:r>
            <a:r>
              <a:rPr lang="en-US" dirty="0" smtClean="0"/>
              <a:t>in Intel's multicore high-end servers and also DT platforms </a:t>
            </a:r>
            <a:r>
              <a:rPr lang="en-US" dirty="0" smtClean="0">
                <a:solidFill>
                  <a:srgbClr val="0070C0"/>
                </a:solidFill>
              </a:rPr>
              <a:t>doubled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in case of </a:t>
            </a:r>
            <a:r>
              <a:rPr lang="en-US" dirty="0" err="1" smtClean="0">
                <a:solidFill>
                  <a:srgbClr val="0070C0"/>
                </a:solidFill>
              </a:rPr>
              <a:t>DDR2</a:t>
            </a:r>
            <a:r>
              <a:rPr lang="en-US" dirty="0" smtClean="0">
                <a:solidFill>
                  <a:srgbClr val="0070C0"/>
                </a:solidFill>
              </a:rPr>
              <a:t> memories in about 4 years but later for </a:t>
            </a:r>
            <a:r>
              <a:rPr lang="en-US" dirty="0" err="1" smtClean="0">
                <a:solidFill>
                  <a:srgbClr val="0070C0"/>
                </a:solidFill>
              </a:rPr>
              <a:t>DDR3</a:t>
            </a:r>
            <a:r>
              <a:rPr lang="en-US" dirty="0" smtClean="0">
                <a:solidFill>
                  <a:srgbClr val="0070C0"/>
                </a:solidFill>
              </a:rPr>
              <a:t> memories in about four years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as the next Figure indicates.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2421" y="619418"/>
            <a:ext cx="7672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rate of rising </a:t>
            </a:r>
            <a:r>
              <a:rPr lang="en-US" b="1" dirty="0" smtClean="0">
                <a:solidFill>
                  <a:schemeClr val="accent6"/>
                </a:solidFill>
              </a:rPr>
              <a:t>memory transfer </a:t>
            </a:r>
            <a:r>
              <a:rPr lang="en-US" b="1" dirty="0" smtClean="0">
                <a:solidFill>
                  <a:schemeClr val="accent6"/>
                </a:solidFill>
              </a:rPr>
              <a:t>rates </a:t>
            </a:r>
            <a:r>
              <a:rPr lang="en-US" b="1" dirty="0" smtClean="0">
                <a:solidFill>
                  <a:schemeClr val="accent6"/>
                </a:solidFill>
              </a:rPr>
              <a:t>in Intel’s DT and 4S </a:t>
            </a:r>
            <a:r>
              <a:rPr lang="en-US" b="1" dirty="0" smtClean="0">
                <a:solidFill>
                  <a:schemeClr val="accent6"/>
                </a:solidFill>
              </a:rPr>
              <a:t>platforms -2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182563" y="614690"/>
            <a:ext cx="8536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The driving force for the evolution of memory subsystems in </a:t>
            </a:r>
            <a:r>
              <a:rPr lang="en-US" b="1" dirty="0" smtClean="0">
                <a:solidFill>
                  <a:schemeClr val="accent6"/>
                </a:solidFill>
              </a:rPr>
              <a:t>high-end servers </a:t>
            </a:r>
            <a:r>
              <a:rPr lang="en-US" b="1" dirty="0" smtClean="0">
                <a:solidFill>
                  <a:schemeClr val="accent6"/>
                </a:solidFill>
              </a:rPr>
              <a:t>-2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060" y="3284113"/>
            <a:ext cx="779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Here </a:t>
            </a:r>
            <a:r>
              <a:rPr lang="en-US" dirty="0"/>
              <a:t>we assume that the width of the memory channels remains unchanged.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6700" y="2871240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BW =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M</a:t>
            </a:r>
            <a:r>
              <a:rPr lang="en-US" dirty="0" smtClean="0"/>
              <a:t> * T * 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700" y="1056063"/>
            <a:ext cx="82766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Since memory speed raises slower than core count,  the available bandwidth</a:t>
            </a:r>
            <a:r>
              <a:rPr lang="en-US" dirty="0"/>
              <a:t>,</a:t>
            </a:r>
          </a:p>
          <a:p>
            <a:r>
              <a:rPr lang="en-US" dirty="0"/>
              <a:t>        i.e. the product of the number of memory channels, memory speed and data width,</a:t>
            </a:r>
            <a:endParaRPr lang="en-US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       </a:t>
            </a:r>
            <a:r>
              <a:rPr lang="en-US" dirty="0">
                <a:solidFill>
                  <a:srgbClr val="FF0000"/>
                </a:solidFill>
              </a:rPr>
              <a:t>raises </a:t>
            </a:r>
            <a:r>
              <a:rPr lang="en-US" dirty="0" smtClean="0">
                <a:solidFill>
                  <a:srgbClr val="FF0000"/>
                </a:solidFill>
              </a:rPr>
              <a:t>also slower </a:t>
            </a:r>
            <a:r>
              <a:rPr lang="en-US" dirty="0">
                <a:solidFill>
                  <a:srgbClr val="FF0000"/>
                </a:solidFill>
              </a:rPr>
              <a:t>than required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1841681"/>
            <a:ext cx="91440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455" y="1944711"/>
            <a:ext cx="88676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As a consequence, </a:t>
            </a:r>
            <a:r>
              <a:rPr lang="en-US" dirty="0">
                <a:solidFill>
                  <a:srgbClr val="FF0000"/>
                </a:solidFill>
              </a:rPr>
              <a:t>the arising bandwidth deficit needs to be compensated by implementing </a:t>
            </a:r>
          </a:p>
          <a:p>
            <a:r>
              <a:rPr lang="en-US" dirty="0">
                <a:solidFill>
                  <a:srgbClr val="FF0000"/>
                </a:solidFill>
              </a:rPr>
              <a:t>        appropriately more memory channels,</a:t>
            </a:r>
            <a:r>
              <a:rPr lang="en-US" dirty="0"/>
              <a:t> if the same per core memory bandwidth should be </a:t>
            </a:r>
          </a:p>
          <a:p>
            <a:pPr>
              <a:spcAft>
                <a:spcPts val="600"/>
              </a:spcAft>
            </a:pPr>
            <a:r>
              <a:rPr lang="en-US" dirty="0"/>
              <a:t>        provided while core counts raise: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-2148" y="3810005"/>
            <a:ext cx="9144000" cy="109728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019" y="3860492"/>
            <a:ext cx="9153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c) It is however </a:t>
            </a:r>
            <a:r>
              <a:rPr lang="en-US" dirty="0" smtClean="0">
                <a:solidFill>
                  <a:srgbClr val="FF0000"/>
                </a:solidFill>
              </a:rPr>
              <a:t>not a straightforward task to increase the number of 64-bit memory channels 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beyond two high speed 64-bit memory channels </a:t>
            </a:r>
            <a:r>
              <a:rPr lang="en-US" dirty="0" smtClean="0"/>
              <a:t>(e.g</a:t>
            </a:r>
            <a:r>
              <a:rPr lang="en-US" dirty="0"/>
              <a:t>. </a:t>
            </a:r>
            <a:r>
              <a:rPr lang="en-US" dirty="0" err="1" smtClean="0"/>
              <a:t>DDR2</a:t>
            </a:r>
            <a:r>
              <a:rPr lang="en-US" dirty="0" smtClean="0"/>
              <a:t>/3/4 channels) </a:t>
            </a:r>
            <a:r>
              <a:rPr lang="en-US" dirty="0" smtClean="0">
                <a:solidFill>
                  <a:srgbClr val="0070C0"/>
                </a:solidFill>
              </a:rPr>
              <a:t>if memory is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attached</a:t>
            </a:r>
            <a:r>
              <a:rPr lang="en-US" dirty="0" smtClean="0"/>
              <a:t> in </a:t>
            </a:r>
            <a:r>
              <a:rPr lang="en-US" dirty="0"/>
              <a:t>the traditional way, that is </a:t>
            </a:r>
            <a:r>
              <a:rPr lang="en-US" dirty="0" smtClean="0">
                <a:solidFill>
                  <a:srgbClr val="0070C0"/>
                </a:solidFill>
              </a:rPr>
              <a:t>via </a:t>
            </a:r>
            <a:r>
              <a:rPr lang="en-US" dirty="0">
                <a:solidFill>
                  <a:srgbClr val="0070C0"/>
                </a:solidFill>
              </a:rPr>
              <a:t>standard </a:t>
            </a:r>
            <a:r>
              <a:rPr lang="en-US" dirty="0" smtClean="0">
                <a:solidFill>
                  <a:srgbClr val="0070C0"/>
                </a:solidFill>
              </a:rPr>
              <a:t>parallel DRAM </a:t>
            </a:r>
            <a:r>
              <a:rPr lang="en-US" dirty="0">
                <a:solidFill>
                  <a:srgbClr val="0070C0"/>
                </a:solidFill>
              </a:rPr>
              <a:t>channels </a:t>
            </a:r>
            <a:r>
              <a:rPr lang="en-US" dirty="0" smtClean="0">
                <a:solidFill>
                  <a:srgbClr val="0070C0"/>
                </a:solidFill>
              </a:rPr>
              <a:t>to the </a:t>
            </a:r>
            <a:r>
              <a:rPr lang="en-US" dirty="0" err="1" smtClean="0">
                <a:solidFill>
                  <a:srgbClr val="0070C0"/>
                </a:solidFill>
              </a:rPr>
              <a:t>MCH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as discussed subsequently.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3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 animBg="1"/>
      <p:bldP spid="12" grpId="0"/>
      <p:bldP spid="13" grpId="0" animBg="1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Text Box 5"/>
          <p:cNvSpPr txBox="1">
            <a:spLocks noChangeArrowheads="1"/>
          </p:cNvSpPr>
          <p:nvPr/>
        </p:nvSpPr>
        <p:spPr bwMode="auto">
          <a:xfrm>
            <a:off x="205480" y="997484"/>
            <a:ext cx="81104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ntel’s early 32-bit Pentium 4 Xeon MP based 4S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servers </a:t>
            </a:r>
            <a:r>
              <a:rPr lang="en-US" altLang="en-US" sz="1400" dirty="0" smtClean="0">
                <a:latin typeface="Verdana" pitchFamily="34" charset="0"/>
              </a:rPr>
              <a:t>were implemented as </a:t>
            </a:r>
            <a:r>
              <a:rPr lang="en-US" altLang="en-US" sz="1400" dirty="0" err="1" smtClean="0">
                <a:solidFill>
                  <a:srgbClr val="FF0000"/>
                </a:solidFill>
                <a:latin typeface="Verdana" pitchFamily="34" charset="0"/>
              </a:rPr>
              <a:t>SMP</a:t>
            </a:r>
            <a:endParaRPr lang="en-US" altLang="en-US" sz="1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 (Symmetric Multiprocessor) platforms </a:t>
            </a:r>
            <a:r>
              <a:rPr lang="en-US" altLang="en-US" sz="1400" dirty="0" smtClean="0">
                <a:latin typeface="Verdana" pitchFamily="34" charset="0"/>
              </a:rPr>
              <a:t>with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a single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FSB</a:t>
            </a:r>
            <a:r>
              <a:rPr lang="en-US" altLang="en-US" sz="1400" dirty="0">
                <a:latin typeface="Verdana" pitchFamily="34" charset="0"/>
              </a:rPr>
              <a:t> that connects all 4 single </a:t>
            </a:r>
            <a:r>
              <a:rPr lang="en-US" altLang="en-US" sz="1400" dirty="0" smtClean="0">
                <a:latin typeface="Verdana" pitchFamily="34" charset="0"/>
              </a:rPr>
              <a:t>core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processors to the </a:t>
            </a:r>
            <a:r>
              <a:rPr lang="en-US" altLang="en-US" sz="1400" dirty="0" smtClean="0">
                <a:latin typeface="Verdana" pitchFamily="34" charset="0"/>
              </a:rPr>
              <a:t>north bridge (NB) and used typically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four 32-bit memory channels</a:t>
            </a:r>
            <a:r>
              <a:rPr lang="en-US" altLang="en-US" sz="1400" dirty="0" smtClean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as </a:t>
            </a:r>
            <a:r>
              <a:rPr lang="en-US" altLang="en-US" sz="1400" dirty="0" smtClean="0">
                <a:latin typeface="Verdana" pitchFamily="34" charset="0"/>
              </a:rPr>
              <a:t>shown </a:t>
            </a:r>
            <a:r>
              <a:rPr lang="en-US" altLang="en-US" sz="1400" dirty="0">
                <a:latin typeface="Verdana" pitchFamily="34" charset="0"/>
              </a:rPr>
              <a:t>below.  </a:t>
            </a:r>
          </a:p>
        </p:txBody>
      </p:sp>
      <p:sp>
        <p:nvSpPr>
          <p:cNvPr id="150572" name="Text Box 46"/>
          <p:cNvSpPr txBox="1">
            <a:spLocks noChangeArrowheads="1"/>
          </p:cNvSpPr>
          <p:nvPr/>
        </p:nvSpPr>
        <p:spPr bwMode="auto">
          <a:xfrm>
            <a:off x="1025525" y="5470032"/>
            <a:ext cx="708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tabLst>
                <a:tab pos="3594100" algn="l"/>
                <a:tab pos="3771900" algn="l"/>
              </a:tabLst>
            </a:pPr>
            <a:r>
              <a:rPr lang="en-US" altLang="en-US" sz="1400" dirty="0" smtClean="0">
                <a:latin typeface="Verdana" pitchFamily="34" charset="0"/>
              </a:rPr>
              <a:t>Figure: Pentium </a:t>
            </a:r>
            <a:r>
              <a:rPr lang="en-US" altLang="en-US" sz="1400" dirty="0">
                <a:latin typeface="Verdana" pitchFamily="34" charset="0"/>
              </a:rPr>
              <a:t>4 MP aimed </a:t>
            </a:r>
            <a:r>
              <a:rPr lang="en-US" altLang="en-US" sz="1400" dirty="0" smtClean="0">
                <a:latin typeface="Verdana" pitchFamily="34" charset="0"/>
              </a:rPr>
              <a:t>4S </a:t>
            </a:r>
            <a:r>
              <a:rPr lang="en-US" altLang="en-US" sz="1400" dirty="0">
                <a:latin typeface="Verdana" pitchFamily="34" charset="0"/>
              </a:rPr>
              <a:t>server platform </a:t>
            </a:r>
            <a:r>
              <a:rPr lang="en-US" altLang="en-US" sz="1400" dirty="0" smtClean="0">
                <a:latin typeface="Verdana" pitchFamily="34" charset="0"/>
              </a:rPr>
              <a:t>for </a:t>
            </a:r>
            <a:r>
              <a:rPr lang="en-US" altLang="en-US" sz="1400" dirty="0">
                <a:latin typeface="Verdana" pitchFamily="34" charset="0"/>
              </a:rPr>
              <a:t>single core </a:t>
            </a:r>
            <a:r>
              <a:rPr lang="en-US" altLang="en-US" sz="1400" dirty="0" smtClean="0">
                <a:latin typeface="Verdana" pitchFamily="34" charset="0"/>
              </a:rPr>
              <a:t>processors</a:t>
            </a:r>
            <a:endParaRPr lang="en-US" altLang="en-US" sz="1400" dirty="0">
              <a:latin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59038" y="2248995"/>
            <a:ext cx="4329112" cy="2860675"/>
            <a:chOff x="2484438" y="2055813"/>
            <a:chExt cx="4329112" cy="2860675"/>
          </a:xfrm>
        </p:grpSpPr>
        <p:cxnSp>
          <p:nvCxnSpPr>
            <p:cNvPr id="11" name="Egyenes összekötő 10"/>
            <p:cNvCxnSpPr/>
            <p:nvPr/>
          </p:nvCxnSpPr>
          <p:spPr>
            <a:xfrm rot="5400000" flipH="1" flipV="1">
              <a:off x="2736056" y="2812257"/>
              <a:ext cx="360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églalap 3"/>
            <p:cNvSpPr>
              <a:spLocks noChangeArrowheads="1"/>
            </p:cNvSpPr>
            <p:nvPr/>
          </p:nvSpPr>
          <p:spPr bwMode="auto">
            <a:xfrm>
              <a:off x="2484438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sp>
          <p:nvSpPr>
            <p:cNvPr id="7" name="Téglalap 6"/>
            <p:cNvSpPr>
              <a:spLocks noChangeArrowheads="1"/>
            </p:cNvSpPr>
            <p:nvPr/>
          </p:nvSpPr>
          <p:spPr bwMode="auto">
            <a:xfrm>
              <a:off x="3563938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cxnSp>
          <p:nvCxnSpPr>
            <p:cNvPr id="9" name="Egyenes összekötő 8"/>
            <p:cNvCxnSpPr/>
            <p:nvPr/>
          </p:nvCxnSpPr>
          <p:spPr>
            <a:xfrm>
              <a:off x="2916238" y="2992438"/>
              <a:ext cx="33115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 rot="16200000" flipV="1">
              <a:off x="3851275" y="28479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 rot="16200000" flipV="1">
              <a:off x="5003800" y="28479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/>
            <p:nvPr/>
          </p:nvCxnSpPr>
          <p:spPr>
            <a:xfrm rot="16200000" flipV="1">
              <a:off x="6083300" y="28479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/>
            <p:cNvCxnSpPr/>
            <p:nvPr/>
          </p:nvCxnSpPr>
          <p:spPr>
            <a:xfrm rot="16200000" flipV="1">
              <a:off x="4401344" y="3163094"/>
              <a:ext cx="3413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/>
            <p:cNvCxnSpPr/>
            <p:nvPr/>
          </p:nvCxnSpPr>
          <p:spPr>
            <a:xfrm rot="16200000" flipV="1">
              <a:off x="4356100" y="4124325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/>
            <p:cNvCxnSpPr/>
            <p:nvPr/>
          </p:nvCxnSpPr>
          <p:spPr>
            <a:xfrm rot="10800000">
              <a:off x="5260975" y="3470275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églalap 27"/>
            <p:cNvSpPr/>
            <p:nvPr/>
          </p:nvSpPr>
          <p:spPr>
            <a:xfrm>
              <a:off x="5607050" y="33591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" name="Téglalap 28"/>
            <p:cNvSpPr/>
            <p:nvPr/>
          </p:nvSpPr>
          <p:spPr>
            <a:xfrm>
              <a:off x="5692775" y="33591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0" name="Téglalap 29"/>
            <p:cNvSpPr/>
            <p:nvPr/>
          </p:nvSpPr>
          <p:spPr>
            <a:xfrm>
              <a:off x="5778500" y="33591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1" name="Téglalap 30"/>
            <p:cNvSpPr/>
            <p:nvPr/>
          </p:nvSpPr>
          <p:spPr>
            <a:xfrm>
              <a:off x="5862638" y="335915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3" name="Egyenes összekötő 32"/>
            <p:cNvCxnSpPr/>
            <p:nvPr/>
          </p:nvCxnSpPr>
          <p:spPr>
            <a:xfrm rot="10800000">
              <a:off x="5260975" y="3770313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églalap 33"/>
            <p:cNvSpPr/>
            <p:nvPr/>
          </p:nvSpPr>
          <p:spPr>
            <a:xfrm>
              <a:off x="5607050" y="36655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" name="Téglalap 34"/>
            <p:cNvSpPr/>
            <p:nvPr/>
          </p:nvSpPr>
          <p:spPr>
            <a:xfrm>
              <a:off x="5692775" y="36655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" name="Téglalap 35"/>
            <p:cNvSpPr/>
            <p:nvPr/>
          </p:nvSpPr>
          <p:spPr>
            <a:xfrm>
              <a:off x="5778500" y="36655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" name="Téglalap 36"/>
            <p:cNvSpPr/>
            <p:nvPr/>
          </p:nvSpPr>
          <p:spPr>
            <a:xfrm>
              <a:off x="5862638" y="366553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4" name="Téglalap 53"/>
            <p:cNvSpPr/>
            <p:nvPr/>
          </p:nvSpPr>
          <p:spPr>
            <a:xfrm>
              <a:off x="3851275" y="4340225"/>
              <a:ext cx="1439863" cy="5762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50552" name="Szövegdoboz 70"/>
            <p:cNvSpPr txBox="1">
              <a:spLocks noChangeArrowheads="1"/>
            </p:cNvSpPr>
            <p:nvPr/>
          </p:nvSpPr>
          <p:spPr bwMode="auto">
            <a:xfrm>
              <a:off x="4572000" y="3044825"/>
              <a:ext cx="4333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latin typeface="Verdana" pitchFamily="34" charset="0"/>
                </a:rPr>
                <a:t>FSB</a:t>
              </a:r>
            </a:p>
          </p:txBody>
        </p:sp>
        <p:sp>
          <p:nvSpPr>
            <p:cNvPr id="59" name="Téglalap 58"/>
            <p:cNvSpPr>
              <a:spLocks noChangeArrowheads="1"/>
            </p:cNvSpPr>
            <p:nvPr/>
          </p:nvSpPr>
          <p:spPr bwMode="auto">
            <a:xfrm>
              <a:off x="4716463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sp>
          <p:nvSpPr>
            <p:cNvPr id="60" name="Téglalap 59"/>
            <p:cNvSpPr>
              <a:spLocks noChangeArrowheads="1"/>
            </p:cNvSpPr>
            <p:nvPr/>
          </p:nvSpPr>
          <p:spPr bwMode="auto">
            <a:xfrm>
              <a:off x="5795963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sp>
          <p:nvSpPr>
            <p:cNvPr id="150555" name="Text Box 29"/>
            <p:cNvSpPr txBox="1">
              <a:spLocks noChangeArrowheads="1"/>
            </p:cNvSpPr>
            <p:nvPr/>
          </p:nvSpPr>
          <p:spPr bwMode="auto">
            <a:xfrm>
              <a:off x="4327525" y="4502150"/>
              <a:ext cx="49725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</a:p>
          </p:txBody>
        </p:sp>
        <p:sp>
          <p:nvSpPr>
            <p:cNvPr id="150567" name="Text Box 41"/>
            <p:cNvSpPr txBox="1">
              <a:spLocks noChangeArrowheads="1"/>
            </p:cNvSpPr>
            <p:nvPr/>
          </p:nvSpPr>
          <p:spPr bwMode="auto">
            <a:xfrm>
              <a:off x="4537075" y="4006850"/>
              <a:ext cx="8826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E.g. HI 1.5</a:t>
              </a:r>
            </a:p>
          </p:txBody>
        </p:sp>
        <p:sp>
          <p:nvSpPr>
            <p:cNvPr id="150568" name="Text Box 42"/>
            <p:cNvSpPr txBox="1">
              <a:spLocks noChangeArrowheads="1"/>
            </p:cNvSpPr>
            <p:nvPr/>
          </p:nvSpPr>
          <p:spPr bwMode="auto">
            <a:xfrm>
              <a:off x="5559425" y="4540250"/>
              <a:ext cx="123507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HI 1.5 266 MB/s</a:t>
              </a:r>
            </a:p>
          </p:txBody>
        </p:sp>
        <p:sp>
          <p:nvSpPr>
            <p:cNvPr id="150570" name="Text Box 44"/>
            <p:cNvSpPr txBox="1">
              <a:spLocks noChangeArrowheads="1"/>
            </p:cNvSpPr>
            <p:nvPr/>
          </p:nvSpPr>
          <p:spPr bwMode="auto">
            <a:xfrm>
              <a:off x="5446713" y="3995738"/>
              <a:ext cx="13668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E.g. DDR-200/266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60372" y="3042596"/>
              <a:ext cx="1085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E.g. 400 MT/s</a:t>
              </a:r>
              <a:endParaRPr lang="en-US" sz="1000" dirty="0"/>
            </a:p>
          </p:txBody>
        </p:sp>
      </p:grpSp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3480" y="619418"/>
            <a:ext cx="872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Only limited number </a:t>
            </a:r>
            <a:r>
              <a:rPr lang="en-US" b="1" dirty="0" smtClean="0">
                <a:solidFill>
                  <a:schemeClr val="accent6"/>
                </a:solidFill>
              </a:rPr>
              <a:t>of 64-bit memory channels </a:t>
            </a:r>
            <a:r>
              <a:rPr lang="en-US" b="1" dirty="0" smtClean="0">
                <a:solidFill>
                  <a:schemeClr val="accent6"/>
                </a:solidFill>
              </a:rPr>
              <a:t>are attachable to the north </a:t>
            </a:r>
            <a:r>
              <a:rPr lang="en-US" b="1" dirty="0" smtClean="0">
                <a:solidFill>
                  <a:schemeClr val="accent6"/>
                </a:solidFill>
              </a:rPr>
              <a:t>bridge -1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2" name="Téglalap 18"/>
          <p:cNvSpPr/>
          <p:nvPr/>
        </p:nvSpPr>
        <p:spPr>
          <a:xfrm>
            <a:off x="3827463" y="3526932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smtClean="0">
                <a:solidFill>
                  <a:schemeClr val="bg1"/>
                </a:solidFill>
                <a:latin typeface="Verdana" pitchFamily="34" charset="0"/>
              </a:rPr>
              <a:t>NB</a:t>
            </a: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83054" y="4426666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 x </a:t>
            </a:r>
            <a:r>
              <a:rPr lang="en-US" sz="1000" dirty="0" smtClean="0"/>
              <a:t>64 </a:t>
            </a:r>
            <a:r>
              <a:rPr lang="en-US" sz="1000" dirty="0" smtClean="0"/>
              <a:t>bit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409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0" y="1171977"/>
            <a:ext cx="8950519" cy="55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480" y="620517"/>
            <a:ext cx="6994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for Intel’s early Pentium 4 based 4S server platform </a:t>
            </a:r>
            <a:r>
              <a:rPr lang="en-US" dirty="0" smtClean="0"/>
              <a:t>[</a:t>
            </a:r>
            <a:r>
              <a:rPr lang="hu-HU" dirty="0" smtClean="0"/>
              <a:t>101</a:t>
            </a:r>
            <a:r>
              <a:rPr lang="en-US" dirty="0" smtClean="0"/>
              <a:t>] </a:t>
            </a:r>
          </a:p>
          <a:p>
            <a:r>
              <a:rPr lang="en-US" dirty="0" smtClean="0"/>
              <a:t>(Willamette based 32-bit Xeon (called Foster) (2002)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360608" y="4368800"/>
            <a:ext cx="2280275" cy="5588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9822" y="4494726"/>
            <a:ext cx="1601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~ 2 x 64 </a:t>
            </a:r>
            <a:r>
              <a:rPr lang="en-US" sz="1100" b="1" dirty="0" smtClean="0"/>
              <a:t>bit </a:t>
            </a:r>
            <a:r>
              <a:rPr lang="en-US" sz="1100" b="1" dirty="0" err="1" smtClean="0"/>
              <a:t>DDR2</a:t>
            </a:r>
            <a:endParaRPr lang="en-US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6482" y="3322748"/>
            <a:ext cx="190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ServerWorks</a:t>
            </a:r>
            <a:endParaRPr lang="en-US" sz="1200" dirty="0" smtClean="0"/>
          </a:p>
          <a:p>
            <a:pPr algn="ctr"/>
            <a:r>
              <a:rPr lang="en-US" sz="1200" dirty="0" smtClean="0"/>
              <a:t> </a:t>
            </a:r>
            <a:r>
              <a:rPr lang="en-US" sz="1200" dirty="0"/>
              <a:t>Grand </a:t>
            </a:r>
            <a:r>
              <a:rPr lang="en-US" sz="1200" dirty="0" smtClean="0"/>
              <a:t>Champion HE chipset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10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338" y="1009009"/>
            <a:ext cx="9014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fact, i</a:t>
            </a:r>
            <a:r>
              <a:rPr lang="en-US" dirty="0" smtClean="0">
                <a:solidFill>
                  <a:srgbClr val="0070C0"/>
                </a:solidFill>
              </a:rPr>
              <a:t>f </a:t>
            </a:r>
            <a:r>
              <a:rPr lang="en-US" dirty="0">
                <a:solidFill>
                  <a:srgbClr val="0070C0"/>
                </a:solidFill>
              </a:rPr>
              <a:t>high speed </a:t>
            </a:r>
            <a:r>
              <a:rPr lang="en-US" dirty="0"/>
              <a:t>(e.g. DDR2/3/4) </a:t>
            </a:r>
            <a:r>
              <a:rPr lang="en-US" dirty="0">
                <a:solidFill>
                  <a:srgbClr val="0070C0"/>
                </a:solidFill>
              </a:rPr>
              <a:t>DIMMs</a:t>
            </a:r>
            <a:r>
              <a:rPr lang="en-US" dirty="0"/>
              <a:t> are connected </a:t>
            </a:r>
            <a:r>
              <a:rPr lang="en-US" dirty="0">
                <a:solidFill>
                  <a:srgbClr val="0070C0"/>
                </a:solidFill>
              </a:rPr>
              <a:t>via the MCH </a:t>
            </a:r>
            <a:r>
              <a:rPr lang="en-US" dirty="0"/>
              <a:t>to a platform </a:t>
            </a:r>
            <a:r>
              <a:rPr lang="en-US" dirty="0" smtClean="0">
                <a:solidFill>
                  <a:srgbClr val="0070C0"/>
                </a:solidFill>
              </a:rPr>
              <a:t>by 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</a:rPr>
              <a:t>standard </a:t>
            </a:r>
            <a:r>
              <a:rPr lang="en-US" dirty="0" smtClean="0">
                <a:solidFill>
                  <a:srgbClr val="FF0000"/>
                </a:solidFill>
              </a:rPr>
              <a:t>parallel memory buses </a:t>
            </a:r>
            <a:r>
              <a:rPr lang="en-US" dirty="0" smtClean="0">
                <a:solidFill>
                  <a:srgbClr val="0070C0"/>
                </a:solidFill>
              </a:rPr>
              <a:t>240 copper traces </a:t>
            </a:r>
            <a:r>
              <a:rPr lang="en-US" dirty="0" smtClean="0"/>
              <a:t>are needed </a:t>
            </a:r>
            <a:r>
              <a:rPr lang="en-US" dirty="0" smtClean="0">
                <a:solidFill>
                  <a:srgbClr val="0070C0"/>
                </a:solidFill>
              </a:rPr>
              <a:t>for </a:t>
            </a:r>
            <a:r>
              <a:rPr lang="en-US" dirty="0">
                <a:solidFill>
                  <a:srgbClr val="0070C0"/>
                </a:solidFill>
              </a:rPr>
              <a:t>DDR2/DDR3 </a:t>
            </a:r>
            <a:r>
              <a:rPr lang="en-US" dirty="0" err="1">
                <a:solidFill>
                  <a:srgbClr val="0070C0"/>
                </a:solidFill>
              </a:rPr>
              <a:t>DIMMs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/>
              <a:t>or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0070C0"/>
                </a:solidFill>
              </a:rPr>
              <a:t>284 </a:t>
            </a:r>
            <a:r>
              <a:rPr lang="en-US" dirty="0" smtClean="0">
                <a:solidFill>
                  <a:srgbClr val="0070C0"/>
                </a:solidFill>
              </a:rPr>
              <a:t>traces </a:t>
            </a:r>
            <a:r>
              <a:rPr lang="en-US" dirty="0">
                <a:solidFill>
                  <a:srgbClr val="0070C0"/>
                </a:solidFill>
              </a:rPr>
              <a:t>for </a:t>
            </a:r>
            <a:r>
              <a:rPr lang="en-US" dirty="0" err="1">
                <a:solidFill>
                  <a:srgbClr val="0070C0"/>
                </a:solidFill>
              </a:rPr>
              <a:t>DDR4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DIMMs</a:t>
            </a:r>
            <a:r>
              <a:rPr lang="en-US" dirty="0" smtClean="0"/>
              <a:t> on the mainboard to connect the MCH to the </a:t>
            </a:r>
            <a:r>
              <a:rPr lang="en-US" dirty="0" err="1" smtClean="0"/>
              <a:t>DIMM</a:t>
            </a:r>
            <a:r>
              <a:rPr lang="en-US" dirty="0" smtClean="0"/>
              <a:t> sockets, 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as </a:t>
            </a:r>
            <a:r>
              <a:rPr lang="en-US" dirty="0" smtClean="0"/>
              <a:t>shown in the next Figure.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93480" y="619418"/>
            <a:ext cx="872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Only limited number </a:t>
            </a:r>
            <a:r>
              <a:rPr lang="en-US" b="1" dirty="0" smtClean="0">
                <a:solidFill>
                  <a:schemeClr val="accent6"/>
                </a:solidFill>
              </a:rPr>
              <a:t>of 64-bit memory channels </a:t>
            </a:r>
            <a:r>
              <a:rPr lang="en-US" b="1" dirty="0" smtClean="0">
                <a:solidFill>
                  <a:schemeClr val="accent6"/>
                </a:solidFill>
              </a:rPr>
              <a:t>are attachable to the north </a:t>
            </a:r>
            <a:r>
              <a:rPr lang="en-US" b="1" dirty="0" smtClean="0">
                <a:solidFill>
                  <a:schemeClr val="accent6"/>
                </a:solidFill>
              </a:rPr>
              <a:t>bridge </a:t>
            </a:r>
            <a:r>
              <a:rPr lang="en-US" b="1" dirty="0" smtClean="0">
                <a:solidFill>
                  <a:schemeClr val="accent6"/>
                </a:solidFill>
              </a:rPr>
              <a:t>-2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dra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658813"/>
            <a:ext cx="45370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3" name="Text Box 11"/>
          <p:cNvSpPr txBox="1">
            <a:spLocks noChangeArrowheads="1"/>
          </p:cNvSpPr>
          <p:nvPr/>
        </p:nvSpPr>
        <p:spPr bwMode="auto">
          <a:xfrm>
            <a:off x="207963" y="1110228"/>
            <a:ext cx="1800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All </a:t>
            </a:r>
            <a:r>
              <a:rPr lang="en-US" altLang="en-US" dirty="0" smtClean="0">
                <a:solidFill>
                  <a:schemeClr val="tx1"/>
                </a:solidFill>
              </a:rPr>
              <a:t>these </a:t>
            </a:r>
            <a:r>
              <a:rPr lang="hu-HU" altLang="en-US" dirty="0" smtClean="0">
                <a:solidFill>
                  <a:schemeClr val="tx1"/>
                </a:solidFill>
              </a:rPr>
              <a:t>DIMM</a:t>
            </a:r>
            <a:r>
              <a:rPr lang="en-US" altLang="en-US" dirty="0" smtClean="0">
                <a:solidFill>
                  <a:schemeClr val="tx1"/>
                </a:solidFill>
              </a:rPr>
              <a:t>s</a:t>
            </a:r>
          </a:p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  are</a:t>
            </a:r>
            <a:r>
              <a:rPr lang="en-US" altLang="en-US" dirty="0" smtClean="0"/>
              <a:t> </a:t>
            </a:r>
            <a:r>
              <a:rPr lang="hu-HU" altLang="en-US" dirty="0">
                <a:solidFill>
                  <a:srgbClr val="0070C0"/>
                </a:solidFill>
              </a:rPr>
              <a:t>8-</a:t>
            </a:r>
            <a:r>
              <a:rPr lang="en-US" altLang="en-US" dirty="0">
                <a:solidFill>
                  <a:srgbClr val="0070C0"/>
                </a:solidFill>
              </a:rPr>
              <a:t>b</a:t>
            </a:r>
            <a:r>
              <a:rPr lang="hu-HU" altLang="en-US" dirty="0" err="1">
                <a:solidFill>
                  <a:srgbClr val="0070C0"/>
                </a:solidFill>
              </a:rPr>
              <a:t>yte</a:t>
            </a:r>
            <a:r>
              <a:rPr lang="hu-HU" altLang="en-US" dirty="0">
                <a:solidFill>
                  <a:srgbClr val="0070C0"/>
                </a:solidFill>
              </a:rPr>
              <a:t> </a:t>
            </a:r>
            <a:r>
              <a:rPr lang="hu-HU" altLang="en-US" dirty="0" err="1">
                <a:solidFill>
                  <a:srgbClr val="0070C0"/>
                </a:solidFill>
              </a:rPr>
              <a:t>wide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15404" name="Text Box 12"/>
          <p:cNvSpPr txBox="1">
            <a:spLocks noChangeArrowheads="1"/>
          </p:cNvSpPr>
          <p:nvPr/>
        </p:nvSpPr>
        <p:spPr bwMode="auto">
          <a:xfrm>
            <a:off x="195263" y="623888"/>
            <a:ext cx="2553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chemeClr val="accent2"/>
                </a:solidFill>
                <a:cs typeface="Times New Roman" pitchFamily="18" charset="0"/>
              </a:rPr>
              <a:t>Pin counts of SDRAM to</a:t>
            </a:r>
          </a:p>
          <a:p>
            <a:pPr eaLnBrk="1" hangingPunct="1"/>
            <a:r>
              <a:rPr lang="en-US" altLang="en-US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chemeClr val="accent2"/>
                </a:solidFill>
                <a:cs typeface="Times New Roman" pitchFamily="18" charset="0"/>
              </a:rPr>
              <a:t>DDR</a:t>
            </a:r>
            <a:r>
              <a:rPr lang="hu-HU" altLang="en-US" b="1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4</a:t>
            </a:r>
            <a:r>
              <a:rPr lang="en-US" altLang="en-US" b="1" dirty="0">
                <a:solidFill>
                  <a:schemeClr val="accent2"/>
                </a:solidFill>
                <a:cs typeface="Times New Roman" pitchFamily="18" charset="0"/>
              </a:rPr>
              <a:t> DIMMs</a:t>
            </a:r>
          </a:p>
        </p:txBody>
      </p:sp>
      <p:pic>
        <p:nvPicPr>
          <p:cNvPr id="315407" name="Picture 15" descr="ddr4-2400-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405438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5413" name="Group 21"/>
          <p:cNvGrpSpPr>
            <a:grpSpLocks/>
          </p:cNvGrpSpPr>
          <p:nvPr/>
        </p:nvGrpSpPr>
        <p:grpSpPr bwMode="auto">
          <a:xfrm>
            <a:off x="2378075" y="1065213"/>
            <a:ext cx="6677025" cy="5230812"/>
            <a:chOff x="1498" y="503"/>
            <a:chExt cx="4206" cy="3295"/>
          </a:xfrm>
        </p:grpSpPr>
        <p:sp>
          <p:nvSpPr>
            <p:cNvPr id="315395" name="Text Box 3"/>
            <p:cNvSpPr txBox="1">
              <a:spLocks noChangeArrowheads="1"/>
            </p:cNvSpPr>
            <p:nvPr/>
          </p:nvSpPr>
          <p:spPr bwMode="auto">
            <a:xfrm>
              <a:off x="1498" y="503"/>
              <a:ext cx="52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hu-HU" altLang="en-US" dirty="0">
                  <a:solidFill>
                    <a:schemeClr val="tx1"/>
                  </a:solidFill>
                </a:rPr>
                <a:t>SDRAM</a:t>
              </a:r>
              <a:endParaRPr lang="hu-HU" altLang="en-US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/>
              <a:r>
                <a:rPr lang="hu-HU" altLang="en-US" dirty="0">
                  <a:solidFill>
                    <a:schemeClr val="tx1"/>
                  </a:solidFill>
                  <a:latin typeface="Arial" charset="0"/>
                </a:rPr>
                <a:t>(SDR)</a:t>
              </a:r>
              <a:endParaRPr lang="en-US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5396" name="Text Box 4"/>
            <p:cNvSpPr txBox="1">
              <a:spLocks noChangeArrowheads="1"/>
            </p:cNvSpPr>
            <p:nvPr/>
          </p:nvSpPr>
          <p:spPr bwMode="auto">
            <a:xfrm>
              <a:off x="1511" y="1235"/>
              <a:ext cx="3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397" name="Text Box 5"/>
            <p:cNvSpPr txBox="1">
              <a:spLocks noChangeArrowheads="1"/>
            </p:cNvSpPr>
            <p:nvPr/>
          </p:nvSpPr>
          <p:spPr bwMode="auto">
            <a:xfrm>
              <a:off x="1503" y="2052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DDR2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398" name="Text Box 6"/>
            <p:cNvSpPr txBox="1">
              <a:spLocks noChangeArrowheads="1"/>
            </p:cNvSpPr>
            <p:nvPr/>
          </p:nvSpPr>
          <p:spPr bwMode="auto">
            <a:xfrm>
              <a:off x="1503" y="2812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DDR3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399" name="Text Box 7"/>
            <p:cNvSpPr txBox="1">
              <a:spLocks noChangeArrowheads="1"/>
            </p:cNvSpPr>
            <p:nvPr/>
          </p:nvSpPr>
          <p:spPr bwMode="auto">
            <a:xfrm>
              <a:off x="5152" y="575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168-pin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0" name="Text Box 8"/>
            <p:cNvSpPr txBox="1">
              <a:spLocks noChangeArrowheads="1"/>
            </p:cNvSpPr>
            <p:nvPr/>
          </p:nvSpPr>
          <p:spPr bwMode="auto">
            <a:xfrm>
              <a:off x="5152" y="1235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184-pin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1" name="Text Box 9"/>
            <p:cNvSpPr txBox="1">
              <a:spLocks noChangeArrowheads="1"/>
            </p:cNvSpPr>
            <p:nvPr/>
          </p:nvSpPr>
          <p:spPr bwMode="auto">
            <a:xfrm>
              <a:off x="5112" y="2067"/>
              <a:ext cx="5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240- 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2" name="Text Box 10"/>
            <p:cNvSpPr txBox="1">
              <a:spLocks noChangeArrowheads="1"/>
            </p:cNvSpPr>
            <p:nvPr/>
          </p:nvSpPr>
          <p:spPr bwMode="auto">
            <a:xfrm>
              <a:off x="5152" y="2828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240-pin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8" name="Text Box 6"/>
            <p:cNvSpPr txBox="1">
              <a:spLocks noChangeArrowheads="1"/>
            </p:cNvSpPr>
            <p:nvPr/>
          </p:nvSpPr>
          <p:spPr bwMode="auto">
            <a:xfrm>
              <a:off x="1511" y="3606"/>
              <a:ext cx="4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</a:t>
              </a:r>
              <a:r>
                <a:rPr lang="hu-HU" altLang="en-US" dirty="0">
                  <a:solidFill>
                    <a:schemeClr val="tx1"/>
                  </a:solidFill>
                  <a:latin typeface="Arial" charset="0"/>
                </a:rPr>
                <a:t>4</a:t>
              </a:r>
              <a:endParaRPr lang="en-US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5409" name="Text Box 10"/>
            <p:cNvSpPr txBox="1">
              <a:spLocks noChangeArrowheads="1"/>
            </p:cNvSpPr>
            <p:nvPr/>
          </p:nvSpPr>
          <p:spPr bwMode="auto">
            <a:xfrm>
              <a:off x="5152" y="3606"/>
              <a:ext cx="5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2</a:t>
              </a:r>
              <a:r>
                <a:rPr lang="hu-HU" altLang="en-US">
                  <a:solidFill>
                    <a:schemeClr val="tx1"/>
                  </a:solidFill>
                  <a:latin typeface="Arial" charset="0"/>
                </a:rPr>
                <a:t>84</a:t>
              </a:r>
              <a:r>
                <a:rPr lang="hu-HU" altLang="en-US">
                  <a:solidFill>
                    <a:schemeClr val="tx1"/>
                  </a:solidFill>
                </a:rPr>
                <a:t>-pin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315410" name="Picture 2" descr="dra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658813"/>
            <a:ext cx="45370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411" name="Picture 19" descr="ddr4-2400-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380038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altLang="en-US" sz="1800" kern="0" dirty="0" smtClean="0"/>
              <a:t>2.1 </a:t>
            </a:r>
            <a:r>
              <a:rPr lang="en-US" altLang="en-US" sz="1800" kern="0" dirty="0" smtClean="0"/>
              <a:t>Overview of the </a:t>
            </a:r>
            <a:r>
              <a:rPr lang="en-US" altLang="en-US" sz="1800" kern="0" dirty="0" err="1" smtClean="0"/>
              <a:t>Truland</a:t>
            </a:r>
            <a:r>
              <a:rPr lang="en-US" altLang="en-US" sz="1800" kern="0" dirty="0" smtClean="0"/>
              <a:t> MP platform </a:t>
            </a:r>
            <a:r>
              <a:rPr lang="hu-HU" altLang="en-US" sz="1800" kern="0" dirty="0" smtClean="0"/>
              <a:t>(1)</a:t>
            </a: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82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0" y="1094706"/>
            <a:ext cx="9144000" cy="73152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615" y="1193880"/>
            <a:ext cx="8897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The reason </a:t>
            </a:r>
            <a:r>
              <a:rPr lang="en-US" dirty="0" smtClean="0"/>
              <a:t>why </a:t>
            </a:r>
            <a:r>
              <a:rPr lang="en-US" dirty="0" smtClean="0"/>
              <a:t>typically </a:t>
            </a:r>
            <a:r>
              <a:rPr lang="en-US" dirty="0" smtClean="0">
                <a:solidFill>
                  <a:srgbClr val="0070C0"/>
                </a:solidFill>
              </a:rPr>
              <a:t>not more than two 64-bit high </a:t>
            </a:r>
            <a:r>
              <a:rPr lang="en-US" dirty="0" smtClean="0">
                <a:solidFill>
                  <a:srgbClr val="0070C0"/>
                </a:solidFill>
              </a:rPr>
              <a:t>speed memory </a:t>
            </a:r>
            <a:r>
              <a:rPr lang="en-US" dirty="0" smtClean="0">
                <a:solidFill>
                  <a:srgbClr val="0070C0"/>
                </a:solidFill>
              </a:rPr>
              <a:t> channels </a:t>
            </a:r>
            <a:r>
              <a:rPr lang="en-US" dirty="0" smtClean="0"/>
              <a:t>(e.g</a:t>
            </a:r>
            <a:r>
              <a:rPr lang="en-US" dirty="0" smtClean="0"/>
              <a:t>. </a:t>
            </a:r>
            <a:r>
              <a:rPr lang="en-US" dirty="0" err="1" smtClean="0"/>
              <a:t>DDR2</a:t>
            </a:r>
            <a:r>
              <a:rPr lang="en-US" dirty="0" smtClean="0"/>
              <a:t>/</a:t>
            </a:r>
            <a:r>
              <a:rPr lang="en-US" dirty="0" err="1" smtClean="0"/>
              <a:t>DDR3</a:t>
            </a:r>
            <a:r>
              <a:rPr lang="en-US" dirty="0" smtClean="0"/>
              <a:t> </a:t>
            </a:r>
            <a:r>
              <a:rPr lang="en-US" dirty="0" smtClean="0"/>
              <a:t>channels) </a:t>
            </a:r>
            <a:r>
              <a:rPr lang="en-US" dirty="0" smtClean="0">
                <a:solidFill>
                  <a:srgbClr val="0070C0"/>
                </a:solidFill>
              </a:rPr>
              <a:t>may </a:t>
            </a:r>
            <a:r>
              <a:rPr lang="en-US" dirty="0" smtClean="0">
                <a:solidFill>
                  <a:srgbClr val="0070C0"/>
                </a:solidFill>
              </a:rPr>
              <a:t>be connected to the north bridge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as follows: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480" y="619418"/>
            <a:ext cx="891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Only limited number </a:t>
            </a:r>
            <a:r>
              <a:rPr lang="en-US" b="1" dirty="0" smtClean="0">
                <a:solidFill>
                  <a:schemeClr val="accent6"/>
                </a:solidFill>
              </a:rPr>
              <a:t>of 64-bit memory channels </a:t>
            </a:r>
            <a:r>
              <a:rPr lang="en-US" b="1" dirty="0" smtClean="0">
                <a:solidFill>
                  <a:schemeClr val="accent6"/>
                </a:solidFill>
              </a:rPr>
              <a:t>are attachable to the north </a:t>
            </a:r>
            <a:r>
              <a:rPr lang="en-US" b="1" dirty="0" smtClean="0">
                <a:solidFill>
                  <a:schemeClr val="accent6"/>
                </a:solidFill>
              </a:rPr>
              <a:t>bridge </a:t>
            </a:r>
            <a:r>
              <a:rPr lang="en-US" b="1" dirty="0" smtClean="0">
                <a:solidFill>
                  <a:schemeClr val="accent6"/>
                </a:solidFill>
              </a:rPr>
              <a:t>-3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731" y="1826660"/>
            <a:ext cx="9144000" cy="73152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726" y="1931834"/>
            <a:ext cx="8248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For implementing more than two memory channels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smaller and denser cupper traces </a:t>
            </a:r>
          </a:p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dirty="0">
                <a:solidFill>
                  <a:srgbClr val="0070C0"/>
                </a:solidFill>
              </a:rPr>
              <a:t>       would be required </a:t>
            </a:r>
            <a:r>
              <a:rPr lang="en-US" dirty="0"/>
              <a:t>on the mainboard due to space limitations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-2148" y="2547869"/>
            <a:ext cx="9144000" cy="82296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484" y="2575774"/>
            <a:ext cx="81326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however, </a:t>
            </a:r>
            <a:r>
              <a:rPr lang="en-US" dirty="0">
                <a:solidFill>
                  <a:srgbClr val="0070C0"/>
                </a:solidFill>
              </a:rPr>
              <a:t>would cause </a:t>
            </a:r>
            <a:r>
              <a:rPr lang="en-US" dirty="0">
                <a:solidFill>
                  <a:srgbClr val="FF0000"/>
                </a:solidFill>
              </a:rPr>
              <a:t>higher </a:t>
            </a:r>
            <a:r>
              <a:rPr lang="en-US" dirty="0" err="1">
                <a:solidFill>
                  <a:srgbClr val="FF0000"/>
                </a:solidFill>
              </a:rPr>
              <a:t>ohmic</a:t>
            </a:r>
            <a:r>
              <a:rPr lang="en-US" dirty="0">
                <a:solidFill>
                  <a:srgbClr val="FF0000"/>
                </a:solidFill>
              </a:rPr>
              <a:t> resistance and coupling capacitance</a:t>
            </a:r>
            <a:r>
              <a:rPr lang="en-US" dirty="0">
                <a:solidFill>
                  <a:srgbClr val="0070C0"/>
                </a:solidFill>
              </a:rPr>
              <a:t>, which </a:t>
            </a:r>
          </a:p>
          <a:p>
            <a:r>
              <a:rPr lang="en-US" dirty="0">
                <a:solidFill>
                  <a:srgbClr val="0070C0"/>
                </a:solidFill>
              </a:rPr>
              <a:t>       </a:t>
            </a:r>
            <a:r>
              <a:rPr lang="en-US" dirty="0">
                <a:solidFill>
                  <a:srgbClr val="FF0000"/>
                </a:solidFill>
              </a:rPr>
              <a:t>would end up in longer rise and fall times</a:t>
            </a:r>
            <a:r>
              <a:rPr lang="en-US" dirty="0">
                <a:solidFill>
                  <a:srgbClr val="0070C0"/>
                </a:solidFill>
              </a:rPr>
              <a:t>, i.e. it would prevent the platform from 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70C0"/>
                </a:solidFill>
              </a:rPr>
              <a:t>       achieving the desired high DRAM rate</a:t>
            </a:r>
            <a:r>
              <a:rPr lang="hu-HU" dirty="0">
                <a:solidFill>
                  <a:srgbClr val="0070C0"/>
                </a:solidFill>
              </a:rPr>
              <a:t>, </a:t>
            </a:r>
            <a:r>
              <a:rPr lang="hu-HU" dirty="0"/>
              <a:t>as indicated next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615950" y="774522"/>
            <a:ext cx="7851775" cy="744118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Introduction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to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high-end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43011" name="Group 4"/>
          <p:cNvGrpSpPr>
            <a:grpSpLocks/>
          </p:cNvGrpSpPr>
          <p:nvPr/>
        </p:nvGrpSpPr>
        <p:grpSpPr bwMode="auto">
          <a:xfrm>
            <a:off x="500063" y="1833525"/>
            <a:ext cx="7967662" cy="463550"/>
            <a:chOff x="705" y="1638"/>
            <a:chExt cx="4442" cy="292"/>
          </a:xfrm>
        </p:grpSpPr>
        <p:sp>
          <p:nvSpPr>
            <p:cNvPr id="4302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.1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worldwide 4S (4 Socket) server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market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43029" name="Text Box 6"/>
            <p:cNvSpPr txBox="1">
              <a:spLocks noChangeArrowheads="1"/>
            </p:cNvSpPr>
            <p:nvPr/>
          </p:nvSpPr>
          <p:spPr bwMode="auto">
            <a:xfrm>
              <a:off x="705" y="1648"/>
              <a:ext cx="2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43012" name="AutoShape 8"/>
          <p:cNvSpPr>
            <a:spLocks noChangeArrowheads="1"/>
          </p:cNvSpPr>
          <p:nvPr/>
        </p:nvSpPr>
        <p:spPr bwMode="auto">
          <a:xfrm>
            <a:off x="938213" y="2349462"/>
            <a:ext cx="7529512" cy="4635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platform concept</a:t>
            </a:r>
          </a:p>
        </p:txBody>
      </p:sp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496888" y="2365337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4" name="AutoShape 11"/>
          <p:cNvSpPr>
            <a:spLocks noChangeArrowheads="1"/>
          </p:cNvSpPr>
          <p:nvPr/>
        </p:nvSpPr>
        <p:spPr bwMode="auto">
          <a:xfrm>
            <a:off x="941388" y="2863812"/>
            <a:ext cx="7526337" cy="7048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Server platforms classified according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    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of processors supported</a:t>
            </a:r>
          </a:p>
        </p:txBody>
      </p:sp>
      <p:sp>
        <p:nvSpPr>
          <p:cNvPr id="43015" name="Text Box 12"/>
          <p:cNvSpPr txBox="1">
            <a:spLocks noChangeArrowheads="1"/>
          </p:cNvSpPr>
          <p:nvPr/>
        </p:nvSpPr>
        <p:spPr bwMode="auto">
          <a:xfrm>
            <a:off x="500063" y="3001925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6" name="AutoShape 14"/>
          <p:cNvSpPr>
            <a:spLocks noChangeArrowheads="1"/>
          </p:cNvSpPr>
          <p:nvPr/>
        </p:nvSpPr>
        <p:spPr bwMode="auto">
          <a:xfrm>
            <a:off x="938213" y="3621050"/>
            <a:ext cx="7529512" cy="6667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classified according 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their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 performance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7" name="Text Box 15"/>
          <p:cNvSpPr txBox="1">
            <a:spLocks noChangeArrowheads="1"/>
          </p:cNvSpPr>
          <p:nvPr/>
        </p:nvSpPr>
        <p:spPr bwMode="auto">
          <a:xfrm>
            <a:off x="496888" y="3719475"/>
            <a:ext cx="4111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936065" y="4352999"/>
            <a:ext cx="7529512" cy="6667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classified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according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memory architecture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94740" y="4451424"/>
            <a:ext cx="4111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931302" y="5831184"/>
            <a:ext cx="7534275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classified according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     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number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of chips constituting the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491565" y="5943897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933450" y="5099231"/>
            <a:ext cx="7534275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6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and use of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QPI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buses in </a:t>
            </a:r>
            <a:endParaRPr lang="en-US" altLang="en-US" sz="19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NUMA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type server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93713" y="5211944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89286" y="1545329"/>
                <a:ext cx="1995483" cy="336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𝑉𝑐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𝑉𝑖𝑛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(1−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286" y="1545329"/>
                <a:ext cx="1995483" cy="336439"/>
              </a:xfrm>
              <a:prstGeom prst="rect">
                <a:avLst/>
              </a:prstGeom>
              <a:blipFill rotWithShape="0">
                <a:blip r:embed="rId2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30093" y="1848242"/>
                <a:ext cx="13855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𝑤𝑖𝑡h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93" y="1848242"/>
                <a:ext cx="1385571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969578" y="1293029"/>
            <a:ext cx="2381250" cy="1333500"/>
            <a:chOff x="1969578" y="1679399"/>
            <a:chExt cx="2381250" cy="1333500"/>
          </a:xfrm>
        </p:grpSpPr>
        <p:pic>
          <p:nvPicPr>
            <p:cNvPr id="2050" name="Picture 2" descr="https://upload.wikimedia.org/wikipedia/commons/thumb/e/e0/RC_Series_Filter_%28with_V%26I_Labels%29.svg/250px-RC_Series_Filter_%28with_V%26I_Labels%29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578" y="1679399"/>
              <a:ext cx="2381250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2202288" y="1679399"/>
              <a:ext cx="914400" cy="26531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22769" y="2175764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>
                <a:solidFill>
                  <a:srgbClr val="000000"/>
                </a:solidFill>
                <a:latin typeface="+mj-lt"/>
              </a:rPr>
              <a:t>For Vin = 1V:</a:t>
            </a:r>
            <a:endParaRPr lang="en-US" i="1" dirty="0">
              <a:solidFill>
                <a:srgbClr val="0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74260" y="2496224"/>
                <a:ext cx="1400768" cy="330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𝑉𝑐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=1−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260" y="2496224"/>
                <a:ext cx="1400768" cy="33079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89068" y="914396"/>
            <a:ext cx="8600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Modeling the temporal behavior of raising the voltage on DIMM traces by a serial RC network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189" y="618184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2125" y="3127287"/>
            <a:ext cx="6080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</a:rPr>
              <a:t>Figure: The circuit model and the related expression for Vc [135]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5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52327" y="1349863"/>
            <a:ext cx="6210867" cy="4222870"/>
            <a:chOff x="1052327" y="1349863"/>
            <a:chExt cx="6210867" cy="4222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1" r="3487"/>
            <a:stretch/>
          </p:blipFill>
          <p:spPr>
            <a:xfrm>
              <a:off x="2190750" y="1506832"/>
              <a:ext cx="4596416" cy="39685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52327" y="1349863"/>
              <a:ext cx="9877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Vc</a:t>
              </a:r>
            </a:p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(Vin = 1 V)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23882" y="2292444"/>
                  <a:ext cx="1247457" cy="223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882" y="2292444"/>
                  <a:ext cx="1247457" cy="22345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61" t="-2703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189068" y="643942"/>
            <a:ext cx="8550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2D2D8A"/>
                </a:solidFill>
              </a:rPr>
              <a:t>Raising the voltage on a capacitor of a serial RC network that model</a:t>
            </a:r>
            <a:r>
              <a:rPr lang="en-US" b="1" dirty="0" smtClean="0">
                <a:solidFill>
                  <a:srgbClr val="2D2D8A"/>
                </a:solidFill>
              </a:rPr>
              <a:t>s</a:t>
            </a:r>
            <a:r>
              <a:rPr lang="hu-HU" b="1" dirty="0" smtClean="0">
                <a:solidFill>
                  <a:srgbClr val="2D2D8A"/>
                </a:solidFill>
              </a:rPr>
              <a:t> DIMM traces </a:t>
            </a:r>
            <a:endParaRPr lang="en-US" b="1" dirty="0">
              <a:solidFill>
                <a:srgbClr val="2D2D8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05425" y="5741838"/>
                <a:ext cx="84830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hu-HU" sz="1100" dirty="0" smtClean="0">
                    <a:solidFill>
                      <a:srgbClr val="000000"/>
                    </a:solidFill>
                    <a:latin typeface="Verdana"/>
                  </a:rPr>
                  <a:t> = R * C</a:t>
                </a:r>
                <a:endParaRPr lang="en-US" sz="1100" dirty="0">
                  <a:solidFill>
                    <a:srgbClr val="000000"/>
                  </a:solidFill>
                  <a:latin typeface="Verdana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425" y="5741838"/>
                <a:ext cx="848309" cy="261610"/>
              </a:xfrm>
              <a:prstGeom prst="rect">
                <a:avLst/>
              </a:prstGeom>
              <a:blipFill rotWithShape="0">
                <a:blip r:embed="rId5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9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6" y="777291"/>
            <a:ext cx="4762500" cy="476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"/>
          <a:stretch/>
        </p:blipFill>
        <p:spPr>
          <a:xfrm>
            <a:off x="3440004" y="777291"/>
            <a:ext cx="4557777" cy="476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068947" y="661380"/>
            <a:ext cx="7521262" cy="92271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068" y="643941"/>
            <a:ext cx="8489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2D2D8A"/>
                </a:solidFill>
              </a:rPr>
              <a:t>Raising the voltage on a capacitor of a serial RC network that models DIMM traces</a:t>
            </a:r>
          </a:p>
          <a:p>
            <a:r>
              <a:rPr lang="hu-HU" b="1" dirty="0">
                <a:solidFill>
                  <a:srgbClr val="2D2D8A"/>
                </a:solidFill>
              </a:rPr>
              <a:t> </a:t>
            </a:r>
            <a:r>
              <a:rPr lang="hu-HU" b="1" dirty="0" smtClean="0">
                <a:solidFill>
                  <a:srgbClr val="2D2D8A"/>
                </a:solidFill>
              </a:rPr>
              <a:t> while </a:t>
            </a:r>
            <a:r>
              <a:rPr lang="el-GR" b="1" dirty="0" smtClean="0">
                <a:solidFill>
                  <a:srgbClr val="2D2D8A"/>
                </a:solidFill>
              </a:rPr>
              <a:t>τ</a:t>
            </a:r>
            <a:r>
              <a:rPr lang="hu-HU" b="1" dirty="0" smtClean="0">
                <a:solidFill>
                  <a:srgbClr val="2D2D8A"/>
                </a:solidFill>
              </a:rPr>
              <a:t> is doubled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6617" y="1272581"/>
            <a:ext cx="8516182" cy="4821020"/>
            <a:chOff x="-16617" y="1710467"/>
            <a:chExt cx="8516182" cy="48210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526146" y="2318195"/>
                  <a:ext cx="1247457" cy="223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46" y="2318195"/>
                  <a:ext cx="1247457" cy="22345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51" t="-2703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961883" y="4131967"/>
                  <a:ext cx="1322798" cy="223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1883" y="4131967"/>
                  <a:ext cx="1322798" cy="22345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843" t="-2703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-16617" y="1710467"/>
              <a:ext cx="9877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Vc</a:t>
              </a:r>
            </a:p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(Vin = 1 V)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023537" y="5615191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3537" y="5615191"/>
                  <a:ext cx="476028" cy="29238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22841" y="6269877"/>
                  <a:ext cx="84830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hu-HU" sz="1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hu-HU" sz="1100" dirty="0" smtClean="0">
                      <a:solidFill>
                        <a:srgbClr val="000000"/>
                      </a:solidFill>
                      <a:latin typeface="Verdana"/>
                    </a:rPr>
                    <a:t> = R * C</a:t>
                  </a:r>
                  <a:endParaRPr lang="en-US" sz="1100" dirty="0">
                    <a:solidFill>
                      <a:srgbClr val="000000"/>
                    </a:solidFill>
                    <a:latin typeface="Verdana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41" y="6269877"/>
                  <a:ext cx="848309" cy="2616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2326" b="-1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/>
          <p:cNvSpPr txBox="1"/>
          <p:nvPr/>
        </p:nvSpPr>
        <p:spPr>
          <a:xfrm>
            <a:off x="202305" y="6336404"/>
            <a:ext cx="8428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seen, </a:t>
            </a:r>
            <a:r>
              <a:rPr lang="en-US" dirty="0" smtClean="0">
                <a:solidFill>
                  <a:srgbClr val="0070C0"/>
                </a:solidFill>
              </a:rPr>
              <a:t>for seriously larger T values the required max. transfer rate could not be provided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01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563" y="645731"/>
            <a:ext cx="6117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Addressing the memory bandwidth bottleneck in servers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28383" y="5762003"/>
            <a:ext cx="2740815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memory immediately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Line 13"/>
          <p:cNvCxnSpPr/>
          <p:nvPr/>
        </p:nvCxnSpPr>
        <p:spPr bwMode="auto">
          <a:xfrm flipH="1">
            <a:off x="2167178" y="5414990"/>
            <a:ext cx="2141858" cy="27404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964893" y="5809828"/>
            <a:ext cx="3317655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algn="ctr"/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Us</a:t>
            </a:r>
            <a:r>
              <a:rPr lang="hu-HU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ea typeface="Verdana" panose="020B0604030504040204" pitchFamily="34" charset="0"/>
                <a:cs typeface="Verdana" panose="020B0604030504040204" pitchFamily="34" charset="0"/>
              </a:rPr>
              <a:t>low </a:t>
            </a:r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line </a:t>
            </a:r>
            <a:r>
              <a:rPr lang="en-US" sz="1200" b="1" dirty="0">
                <a:ea typeface="Verdana" panose="020B0604030504040204" pitchFamily="34" charset="0"/>
                <a:cs typeface="Verdana" panose="020B0604030504040204" pitchFamily="34" charset="0"/>
              </a:rPr>
              <a:t>count interfaces</a:t>
            </a:r>
          </a:p>
          <a:p>
            <a:pPr algn="ctr"/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between the MC and the DIMMs</a:t>
            </a:r>
            <a:endParaRPr lang="en-US" sz="12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Line 13"/>
          <p:cNvCxnSpPr/>
          <p:nvPr/>
        </p:nvCxnSpPr>
        <p:spPr bwMode="auto">
          <a:xfrm>
            <a:off x="4309036" y="5414990"/>
            <a:ext cx="2267483" cy="29219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05318" y="5101012"/>
            <a:ext cx="5950130" cy="4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 solutions for raising the number of memory channels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22309" y="3521291"/>
            <a:ext cx="2205364" cy="1103401"/>
            <a:chOff x="4589425" y="3865751"/>
            <a:chExt cx="2205364" cy="1103401"/>
          </a:xfrm>
        </p:grpSpPr>
        <p:sp>
          <p:nvSpPr>
            <p:cNvPr id="14" name="TextBox 13"/>
            <p:cNvSpPr txBox="1"/>
            <p:nvPr/>
          </p:nvSpPr>
          <p:spPr>
            <a:xfrm>
              <a:off x="6130825" y="3894034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DIMMs</a:t>
              </a:r>
              <a:endParaRPr lang="en-US" sz="1100" dirty="0"/>
            </a:p>
          </p:txBody>
        </p:sp>
        <p:cxnSp>
          <p:nvCxnSpPr>
            <p:cNvPr id="15" name="Egyenes összekötő 172"/>
            <p:cNvCxnSpPr/>
            <p:nvPr/>
          </p:nvCxnSpPr>
          <p:spPr bwMode="auto">
            <a:xfrm rot="10800000">
              <a:off x="5682641" y="4555203"/>
              <a:ext cx="93830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6" name="Téglalap 173"/>
            <p:cNvSpPr/>
            <p:nvPr/>
          </p:nvSpPr>
          <p:spPr bwMode="auto">
            <a:xfrm>
              <a:off x="6325661" y="4328702"/>
              <a:ext cx="64394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églalap 174"/>
            <p:cNvSpPr/>
            <p:nvPr/>
          </p:nvSpPr>
          <p:spPr bwMode="auto">
            <a:xfrm>
              <a:off x="6449850" y="4328702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églalap 175"/>
            <p:cNvSpPr/>
            <p:nvPr/>
          </p:nvSpPr>
          <p:spPr bwMode="auto">
            <a:xfrm>
              <a:off x="6574038" y="4328702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Egyenes összekötő 177"/>
            <p:cNvCxnSpPr/>
            <p:nvPr/>
          </p:nvCxnSpPr>
          <p:spPr bwMode="auto">
            <a:xfrm rot="10800000">
              <a:off x="5669762" y="4764131"/>
              <a:ext cx="93830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0" name="Téglalap 178"/>
            <p:cNvSpPr/>
            <p:nvPr/>
          </p:nvSpPr>
          <p:spPr bwMode="auto">
            <a:xfrm>
              <a:off x="6325661" y="4703600"/>
              <a:ext cx="64394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églalap 179"/>
            <p:cNvSpPr/>
            <p:nvPr/>
          </p:nvSpPr>
          <p:spPr bwMode="auto">
            <a:xfrm>
              <a:off x="6449850" y="4703600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églalap 180"/>
            <p:cNvSpPr/>
            <p:nvPr/>
          </p:nvSpPr>
          <p:spPr bwMode="auto">
            <a:xfrm>
              <a:off x="6574038" y="4703600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425" y="3865751"/>
              <a:ext cx="1328737" cy="98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Down Arrow 23"/>
          <p:cNvSpPr/>
          <p:nvPr/>
        </p:nvSpPr>
        <p:spPr bwMode="auto">
          <a:xfrm>
            <a:off x="4272522" y="4713592"/>
            <a:ext cx="72000" cy="32400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66700" y="1069010"/>
            <a:ext cx="8877300" cy="2013163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4889" y="1077966"/>
            <a:ext cx="8897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fact that </a:t>
            </a:r>
            <a:r>
              <a:rPr lang="en-US" dirty="0" smtClean="0"/>
              <a:t>typically </a:t>
            </a:r>
            <a:r>
              <a:rPr lang="en-US" dirty="0" smtClean="0">
                <a:solidFill>
                  <a:srgbClr val="FF0000"/>
                </a:solidFill>
              </a:rPr>
              <a:t>not more than two high speed memory channels </a:t>
            </a:r>
            <a:r>
              <a:rPr lang="en-US" dirty="0" smtClean="0">
                <a:solidFill>
                  <a:srgbClr val="0070C0"/>
                </a:solidFill>
              </a:rPr>
              <a:t>may be connected  </a:t>
            </a:r>
            <a:r>
              <a:rPr lang="en-US" dirty="0">
                <a:solidFill>
                  <a:srgbClr val="0070C0"/>
                </a:solidFill>
              </a:rPr>
              <a:t>centrally via the </a:t>
            </a:r>
            <a:r>
              <a:rPr lang="en-US" dirty="0" err="1" smtClean="0">
                <a:solidFill>
                  <a:srgbClr val="0070C0"/>
                </a:solidFill>
              </a:rPr>
              <a:t>MCH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>
                <a:solidFill>
                  <a:srgbClr val="0070C0"/>
                </a:solidFill>
              </a:rPr>
              <a:t>constrains the </a:t>
            </a:r>
            <a:r>
              <a:rPr lang="en-US" dirty="0" smtClean="0">
                <a:solidFill>
                  <a:srgbClr val="0070C0"/>
                </a:solidFill>
              </a:rPr>
              <a:t>usability of connecting memory by standard memory channels to the </a:t>
            </a:r>
            <a:r>
              <a:rPr lang="en-US" dirty="0" err="1" smtClean="0">
                <a:solidFill>
                  <a:srgbClr val="0070C0"/>
                </a:solidFill>
              </a:rPr>
              <a:t>MCH</a:t>
            </a:r>
            <a:r>
              <a:rPr lang="en-US" dirty="0" smtClean="0">
                <a:solidFill>
                  <a:srgbClr val="0070C0"/>
                </a:solidFill>
              </a:rPr>
              <a:t> more or less to </a:t>
            </a:r>
            <a:r>
              <a:rPr lang="en-US" dirty="0" smtClean="0">
                <a:solidFill>
                  <a:srgbClr val="FF0000"/>
                </a:solidFill>
              </a:rPr>
              <a:t>single core 4S </a:t>
            </a:r>
            <a:r>
              <a:rPr lang="en-US" dirty="0" smtClean="0">
                <a:solidFill>
                  <a:srgbClr val="FF0000"/>
                </a:solidFill>
              </a:rPr>
              <a:t>servers</a:t>
            </a:r>
            <a:r>
              <a:rPr lang="en-US" dirty="0" smtClean="0"/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3600" y="2421740"/>
            <a:ext cx="8280400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or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using low line count interfaces between the memory controller and the </a:t>
            </a:r>
            <a:r>
              <a:rPr lang="en-US" dirty="0" err="1">
                <a:solidFill>
                  <a:srgbClr val="FF0000"/>
                </a:solidFill>
              </a:rPr>
              <a:t>DIMMs</a:t>
            </a:r>
            <a:r>
              <a:rPr lang="en-US" dirty="0">
                <a:solidFill>
                  <a:srgbClr val="FF0000"/>
                </a:solidFill>
              </a:rPr>
              <a:t>,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    as </a:t>
            </a:r>
            <a:r>
              <a:rPr lang="en-US" dirty="0"/>
              <a:t>indicated in the next Figure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52438" y="1832175"/>
            <a:ext cx="8579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</a:t>
            </a:r>
            <a:r>
              <a:rPr lang="en-US" dirty="0">
                <a:solidFill>
                  <a:srgbClr val="0070C0"/>
                </a:solidFill>
              </a:rPr>
              <a:t>bottleneck can be </a:t>
            </a:r>
            <a:r>
              <a:rPr lang="en-US" dirty="0">
                <a:solidFill>
                  <a:srgbClr val="FF0000"/>
                </a:solidFill>
              </a:rPr>
              <a:t>remedied </a:t>
            </a:r>
            <a:r>
              <a:rPr lang="en-US" dirty="0" smtClean="0">
                <a:solidFill>
                  <a:srgbClr val="FF0000"/>
                </a:solidFill>
              </a:rPr>
              <a:t>for 4S </a:t>
            </a:r>
            <a:r>
              <a:rPr lang="en-US" dirty="0" smtClean="0">
                <a:solidFill>
                  <a:srgbClr val="FF0000"/>
                </a:solidFill>
              </a:rPr>
              <a:t>multicore multiprocessors </a:t>
            </a:r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dirty="0">
                <a:solidFill>
                  <a:srgbClr val="0070C0"/>
                </a:solidFill>
              </a:rPr>
              <a:t>two </a:t>
            </a:r>
            <a:r>
              <a:rPr lang="en-US" dirty="0" smtClean="0">
                <a:solidFill>
                  <a:srgbClr val="0070C0"/>
                </a:solidFill>
              </a:rPr>
              <a:t>orthogonal ways,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75763" y="2169929"/>
            <a:ext cx="8301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either </a:t>
            </a:r>
            <a:r>
              <a:rPr lang="en-US" dirty="0">
                <a:solidFill>
                  <a:srgbClr val="FF0000"/>
                </a:solidFill>
              </a:rPr>
              <a:t>by connecting memory immediately to the processor</a:t>
            </a:r>
            <a:r>
              <a:rPr lang="hu-HU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hu-HU" dirty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rather than to the </a:t>
            </a:r>
            <a:r>
              <a:rPr lang="en-US" dirty="0" err="1"/>
              <a:t>MCH</a:t>
            </a:r>
            <a:r>
              <a:rPr lang="en-US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979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4" grpId="0" animBg="1"/>
      <p:bldP spid="25" grpId="0" animBg="1"/>
      <p:bldP spid="27" grpId="0"/>
      <p:bldP spid="28" grpId="0"/>
      <p:bldP spid="2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2480" y="2352448"/>
            <a:ext cx="3454207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the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MCH (Memory Control Hub)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Line 8"/>
          <p:cNvCxnSpPr/>
          <p:nvPr/>
        </p:nvCxnSpPr>
        <p:spPr bwMode="auto">
          <a:xfrm>
            <a:off x="4423677" y="1937619"/>
            <a:ext cx="0" cy="825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Line 13"/>
          <p:cNvCxnSpPr>
            <a:endCxn id="30" idx="6"/>
          </p:cNvCxnSpPr>
          <p:nvPr/>
        </p:nvCxnSpPr>
        <p:spPr bwMode="auto">
          <a:xfrm flipH="1">
            <a:off x="2246129" y="2035598"/>
            <a:ext cx="2178586" cy="2222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83432" y="1649921"/>
            <a:ext cx="4921430" cy="2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Choice of the connection point of the 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648545" y="2349473"/>
            <a:ext cx="2160240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the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64645" y="2976696"/>
            <a:ext cx="2872740" cy="1035685"/>
            <a:chOff x="0" y="-104775"/>
            <a:chExt cx="2872740" cy="1035685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704975" y="95250"/>
              <a:ext cx="1167765" cy="548005"/>
            </a:xfrm>
            <a:custGeom>
              <a:avLst/>
              <a:gdLst>
                <a:gd name="T0" fmla="*/ 214 w 1298"/>
                <a:gd name="T1" fmla="*/ 176 h 797"/>
                <a:gd name="T2" fmla="*/ 206 w 1298"/>
                <a:gd name="T3" fmla="*/ 152 h 797"/>
                <a:gd name="T4" fmla="*/ 230 w 1298"/>
                <a:gd name="T5" fmla="*/ 136 h 797"/>
                <a:gd name="T6" fmla="*/ 254 w 1298"/>
                <a:gd name="T7" fmla="*/ 112 h 797"/>
                <a:gd name="T8" fmla="*/ 398 w 1298"/>
                <a:gd name="T9" fmla="*/ 56 h 797"/>
                <a:gd name="T10" fmla="*/ 518 w 1298"/>
                <a:gd name="T11" fmla="*/ 0 h 797"/>
                <a:gd name="T12" fmla="*/ 902 w 1298"/>
                <a:gd name="T13" fmla="*/ 24 h 797"/>
                <a:gd name="T14" fmla="*/ 926 w 1298"/>
                <a:gd name="T15" fmla="*/ 72 h 797"/>
                <a:gd name="T16" fmla="*/ 998 w 1298"/>
                <a:gd name="T17" fmla="*/ 112 h 797"/>
                <a:gd name="T18" fmla="*/ 1110 w 1298"/>
                <a:gd name="T19" fmla="*/ 200 h 797"/>
                <a:gd name="T20" fmla="*/ 1230 w 1298"/>
                <a:gd name="T21" fmla="*/ 280 h 797"/>
                <a:gd name="T22" fmla="*/ 1190 w 1298"/>
                <a:gd name="T23" fmla="*/ 528 h 797"/>
                <a:gd name="T24" fmla="*/ 1158 w 1298"/>
                <a:gd name="T25" fmla="*/ 592 h 797"/>
                <a:gd name="T26" fmla="*/ 1126 w 1298"/>
                <a:gd name="T27" fmla="*/ 640 h 797"/>
                <a:gd name="T28" fmla="*/ 982 w 1298"/>
                <a:gd name="T29" fmla="*/ 736 h 797"/>
                <a:gd name="T30" fmla="*/ 934 w 1298"/>
                <a:gd name="T31" fmla="*/ 760 h 797"/>
                <a:gd name="T32" fmla="*/ 814 w 1298"/>
                <a:gd name="T33" fmla="*/ 776 h 797"/>
                <a:gd name="T34" fmla="*/ 638 w 1298"/>
                <a:gd name="T35" fmla="*/ 768 h 797"/>
                <a:gd name="T36" fmla="*/ 590 w 1298"/>
                <a:gd name="T37" fmla="*/ 752 h 797"/>
                <a:gd name="T38" fmla="*/ 542 w 1298"/>
                <a:gd name="T39" fmla="*/ 720 h 797"/>
                <a:gd name="T40" fmla="*/ 198 w 1298"/>
                <a:gd name="T41" fmla="*/ 648 h 797"/>
                <a:gd name="T42" fmla="*/ 142 w 1298"/>
                <a:gd name="T43" fmla="*/ 552 h 797"/>
                <a:gd name="T44" fmla="*/ 70 w 1298"/>
                <a:gd name="T45" fmla="*/ 520 h 797"/>
                <a:gd name="T46" fmla="*/ 38 w 1298"/>
                <a:gd name="T47" fmla="*/ 304 h 797"/>
                <a:gd name="T48" fmla="*/ 70 w 1298"/>
                <a:gd name="T49" fmla="*/ 216 h 797"/>
                <a:gd name="T50" fmla="*/ 126 w 1298"/>
                <a:gd name="T51" fmla="*/ 208 h 797"/>
                <a:gd name="T52" fmla="*/ 214 w 1298"/>
                <a:gd name="T53" fmla="*/ 176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Text Box 1260"/>
            <p:cNvSpPr txBox="1">
              <a:spLocks noChangeArrowheads="1"/>
            </p:cNvSpPr>
            <p:nvPr/>
          </p:nvSpPr>
          <p:spPr bwMode="auto">
            <a:xfrm>
              <a:off x="1776449" y="209550"/>
              <a:ext cx="8787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upright="1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b="1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endParaRPr lang="en-US" sz="120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Téglalap 49"/>
            <p:cNvSpPr>
              <a:spLocks noChangeArrowheads="1"/>
            </p:cNvSpPr>
            <p:nvPr/>
          </p:nvSpPr>
          <p:spPr bwMode="auto">
            <a:xfrm>
              <a:off x="0" y="161925"/>
              <a:ext cx="1323975" cy="37084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Processor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AutoShape 1262"/>
            <p:cNvSpPr>
              <a:spLocks noChangeArrowheads="1"/>
            </p:cNvSpPr>
            <p:nvPr/>
          </p:nvSpPr>
          <p:spPr bwMode="auto">
            <a:xfrm>
              <a:off x="1323975" y="342900"/>
              <a:ext cx="421640" cy="58420"/>
            </a:xfrm>
            <a:prstGeom prst="leftRightArrow">
              <a:avLst>
                <a:gd name="adj1" fmla="val 50000"/>
                <a:gd name="adj2" fmla="val 144348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6" name="Line 1269"/>
            <p:cNvCxnSpPr>
              <a:cxnSpLocks noChangeShapeType="1"/>
            </p:cNvCxnSpPr>
            <p:nvPr/>
          </p:nvCxnSpPr>
          <p:spPr bwMode="auto">
            <a:xfrm flipH="1">
              <a:off x="1552575" y="-104775"/>
              <a:ext cx="10160" cy="1035685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981553" y="3457391"/>
            <a:ext cx="2895335" cy="1034415"/>
            <a:chOff x="0" y="-47625"/>
            <a:chExt cx="2895335" cy="1034415"/>
          </a:xfrm>
        </p:grpSpPr>
        <p:sp>
          <p:nvSpPr>
            <p:cNvPr id="17" name="Téglalap 46"/>
            <p:cNvSpPr>
              <a:spLocks noChangeArrowheads="1"/>
            </p:cNvSpPr>
            <p:nvPr/>
          </p:nvSpPr>
          <p:spPr bwMode="auto">
            <a:xfrm>
              <a:off x="0" y="218440"/>
              <a:ext cx="1314450" cy="369570"/>
            </a:xfrm>
            <a:prstGeom prst="rect">
              <a:avLst/>
            </a:prstGeom>
            <a:solidFill>
              <a:srgbClr val="558ED5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300"/>
                </a:spcAft>
              </a:pPr>
              <a:r>
                <a:rPr lang="hu-HU" sz="1200" kern="120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MCH</a:t>
              </a:r>
              <a:endParaRPr lang="en-US" sz="120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727570" y="155575"/>
              <a:ext cx="1167765" cy="546100"/>
            </a:xfrm>
            <a:custGeom>
              <a:avLst/>
              <a:gdLst>
                <a:gd name="T0" fmla="*/ 214 w 1298"/>
                <a:gd name="T1" fmla="*/ 176 h 797"/>
                <a:gd name="T2" fmla="*/ 206 w 1298"/>
                <a:gd name="T3" fmla="*/ 152 h 797"/>
                <a:gd name="T4" fmla="*/ 230 w 1298"/>
                <a:gd name="T5" fmla="*/ 136 h 797"/>
                <a:gd name="T6" fmla="*/ 254 w 1298"/>
                <a:gd name="T7" fmla="*/ 112 h 797"/>
                <a:gd name="T8" fmla="*/ 398 w 1298"/>
                <a:gd name="T9" fmla="*/ 56 h 797"/>
                <a:gd name="T10" fmla="*/ 518 w 1298"/>
                <a:gd name="T11" fmla="*/ 0 h 797"/>
                <a:gd name="T12" fmla="*/ 902 w 1298"/>
                <a:gd name="T13" fmla="*/ 24 h 797"/>
                <a:gd name="T14" fmla="*/ 926 w 1298"/>
                <a:gd name="T15" fmla="*/ 72 h 797"/>
                <a:gd name="T16" fmla="*/ 998 w 1298"/>
                <a:gd name="T17" fmla="*/ 112 h 797"/>
                <a:gd name="T18" fmla="*/ 1110 w 1298"/>
                <a:gd name="T19" fmla="*/ 200 h 797"/>
                <a:gd name="T20" fmla="*/ 1230 w 1298"/>
                <a:gd name="T21" fmla="*/ 280 h 797"/>
                <a:gd name="T22" fmla="*/ 1190 w 1298"/>
                <a:gd name="T23" fmla="*/ 528 h 797"/>
                <a:gd name="T24" fmla="*/ 1158 w 1298"/>
                <a:gd name="T25" fmla="*/ 592 h 797"/>
                <a:gd name="T26" fmla="*/ 1126 w 1298"/>
                <a:gd name="T27" fmla="*/ 640 h 797"/>
                <a:gd name="T28" fmla="*/ 982 w 1298"/>
                <a:gd name="T29" fmla="*/ 736 h 797"/>
                <a:gd name="T30" fmla="*/ 934 w 1298"/>
                <a:gd name="T31" fmla="*/ 760 h 797"/>
                <a:gd name="T32" fmla="*/ 814 w 1298"/>
                <a:gd name="T33" fmla="*/ 776 h 797"/>
                <a:gd name="T34" fmla="*/ 638 w 1298"/>
                <a:gd name="T35" fmla="*/ 768 h 797"/>
                <a:gd name="T36" fmla="*/ 590 w 1298"/>
                <a:gd name="T37" fmla="*/ 752 h 797"/>
                <a:gd name="T38" fmla="*/ 542 w 1298"/>
                <a:gd name="T39" fmla="*/ 720 h 797"/>
                <a:gd name="T40" fmla="*/ 198 w 1298"/>
                <a:gd name="T41" fmla="*/ 648 h 797"/>
                <a:gd name="T42" fmla="*/ 142 w 1298"/>
                <a:gd name="T43" fmla="*/ 552 h 797"/>
                <a:gd name="T44" fmla="*/ 70 w 1298"/>
                <a:gd name="T45" fmla="*/ 520 h 797"/>
                <a:gd name="T46" fmla="*/ 38 w 1298"/>
                <a:gd name="T47" fmla="*/ 304 h 797"/>
                <a:gd name="T48" fmla="*/ 70 w 1298"/>
                <a:gd name="T49" fmla="*/ 216 h 797"/>
                <a:gd name="T50" fmla="*/ 126 w 1298"/>
                <a:gd name="T51" fmla="*/ 208 h 797"/>
                <a:gd name="T52" fmla="*/ 214 w 1298"/>
                <a:gd name="T53" fmla="*/ 176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Text Box 1257"/>
            <p:cNvSpPr txBox="1">
              <a:spLocks noChangeArrowheads="1"/>
            </p:cNvSpPr>
            <p:nvPr/>
          </p:nvSpPr>
          <p:spPr bwMode="auto">
            <a:xfrm>
              <a:off x="1830424" y="296545"/>
              <a:ext cx="878767" cy="28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upright="1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AutoShape 1258"/>
            <p:cNvSpPr>
              <a:spLocks noChangeArrowheads="1"/>
            </p:cNvSpPr>
            <p:nvPr/>
          </p:nvSpPr>
          <p:spPr bwMode="auto">
            <a:xfrm>
              <a:off x="1320937" y="397510"/>
              <a:ext cx="421640" cy="59690"/>
            </a:xfrm>
            <a:prstGeom prst="leftRightArrow">
              <a:avLst>
                <a:gd name="adj1" fmla="val 50000"/>
                <a:gd name="adj2" fmla="val 14127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Line 1264"/>
            <p:cNvCxnSpPr>
              <a:cxnSpLocks noChangeShapeType="1"/>
            </p:cNvCxnSpPr>
            <p:nvPr/>
          </p:nvCxnSpPr>
          <p:spPr bwMode="auto">
            <a:xfrm flipH="1">
              <a:off x="1513840" y="-47625"/>
              <a:ext cx="10160" cy="1034415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Right Arrow 12"/>
          <p:cNvSpPr/>
          <p:nvPr/>
        </p:nvSpPr>
        <p:spPr>
          <a:xfrm>
            <a:off x="4111206" y="3430210"/>
            <a:ext cx="396000" cy="77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Line 13"/>
          <p:cNvCxnSpPr/>
          <p:nvPr/>
        </p:nvCxnSpPr>
        <p:spPr bwMode="auto">
          <a:xfrm>
            <a:off x="4423600" y="2035598"/>
            <a:ext cx="2019833" cy="2264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églalap 49"/>
          <p:cNvSpPr>
            <a:spLocks noChangeArrowheads="1"/>
          </p:cNvSpPr>
          <p:nvPr/>
        </p:nvSpPr>
        <p:spPr bwMode="auto">
          <a:xfrm>
            <a:off x="978877" y="3116396"/>
            <a:ext cx="1323975" cy="370840"/>
          </a:xfrm>
          <a:prstGeom prst="rect">
            <a:avLst/>
          </a:prstGeom>
          <a:solidFill>
            <a:srgbClr val="33CC33"/>
          </a:solidFill>
          <a:ln w="6350" algn="ctr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9" name="Straight Connector 28"/>
          <p:cNvCxnSpPr>
            <a:stCxn id="27" idx="2"/>
            <a:endCxn id="17" idx="0"/>
          </p:cNvCxnSpPr>
          <p:nvPr/>
        </p:nvCxnSpPr>
        <p:spPr bwMode="auto">
          <a:xfrm flipH="1">
            <a:off x="1638778" y="3487236"/>
            <a:ext cx="2087" cy="23622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ounded Rectangle 2"/>
          <p:cNvSpPr/>
          <p:nvPr/>
        </p:nvSpPr>
        <p:spPr bwMode="auto">
          <a:xfrm>
            <a:off x="4861635" y="2263548"/>
            <a:ext cx="3355773" cy="185424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2188890" y="2231917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3233" y="2222392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8586" y="4564485"/>
            <a:ext cx="406085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200" dirty="0" smtClean="0"/>
              <a:t>This</a:t>
            </a:r>
            <a:r>
              <a:rPr lang="hu-HU" sz="1200" dirty="0" smtClean="0"/>
              <a:t> is </a:t>
            </a:r>
            <a:r>
              <a:rPr lang="en-US" sz="1200" dirty="0" smtClean="0"/>
              <a:t>a per processor connection of </a:t>
            </a:r>
            <a:r>
              <a:rPr lang="hu-HU" sz="1200" dirty="0" smtClean="0"/>
              <a:t>the </a:t>
            </a:r>
            <a:r>
              <a:rPr lang="en-US" sz="1200" dirty="0" smtClean="0"/>
              <a:t>memory</a:t>
            </a:r>
            <a:r>
              <a:rPr lang="hu-HU" sz="1200" dirty="0" smtClean="0"/>
              <a:t>.</a:t>
            </a:r>
            <a:endParaRPr lang="en-US" sz="1200" dirty="0" smtClean="0"/>
          </a:p>
          <a:p>
            <a:pPr algn="ctr"/>
            <a:r>
              <a:rPr lang="hu-HU" sz="1200" dirty="0" smtClean="0"/>
              <a:t>It </a:t>
            </a:r>
            <a:r>
              <a:rPr lang="en-US" sz="1200" dirty="0" smtClean="0"/>
              <a:t>scales memory bandwidth inherently </a:t>
            </a:r>
          </a:p>
          <a:p>
            <a:pPr algn="ctr"/>
            <a:r>
              <a:rPr lang="en-US" sz="1200" dirty="0" smtClean="0"/>
              <a:t>with the processor count.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96029" y="4551785"/>
            <a:ext cx="355802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200" dirty="0" smtClean="0"/>
              <a:t>This is a central connection of </a:t>
            </a:r>
            <a:r>
              <a:rPr lang="hu-HU" sz="1200" dirty="0" smtClean="0"/>
              <a:t>the </a:t>
            </a:r>
            <a:r>
              <a:rPr lang="en-US" sz="1200" dirty="0" smtClean="0"/>
              <a:t>memory</a:t>
            </a:r>
            <a:r>
              <a:rPr lang="hu-HU" sz="1200" dirty="0" smtClean="0"/>
              <a:t>.</a:t>
            </a:r>
            <a:endParaRPr lang="en-US" sz="1200" dirty="0" smtClean="0"/>
          </a:p>
          <a:p>
            <a:pPr algn="ctr"/>
            <a:r>
              <a:rPr lang="hu-HU" sz="1200" dirty="0" smtClean="0"/>
              <a:t>It </a:t>
            </a:r>
            <a:r>
              <a:rPr lang="en-US" sz="1200" dirty="0" smtClean="0"/>
              <a:t>cause</a:t>
            </a:r>
            <a:r>
              <a:rPr lang="hu-HU" sz="1200" dirty="0" smtClean="0"/>
              <a:t>s</a:t>
            </a:r>
            <a:r>
              <a:rPr lang="en-US" sz="1200" dirty="0" smtClean="0"/>
              <a:t> severe bandwidth imitations</a:t>
            </a:r>
          </a:p>
          <a:p>
            <a:pPr algn="ctr"/>
            <a:r>
              <a:rPr lang="hu-HU" sz="1200" dirty="0" smtClean="0"/>
              <a:t>for multiprocessor</a:t>
            </a:r>
            <a:r>
              <a:rPr lang="en-US" sz="1200" dirty="0" smtClean="0"/>
              <a:t>s</a:t>
            </a:r>
            <a:r>
              <a:rPr lang="hu-HU" sz="1200" dirty="0" smtClean="0"/>
              <a:t>, like </a:t>
            </a:r>
            <a:r>
              <a:rPr lang="en-US" sz="1200" dirty="0" smtClean="0"/>
              <a:t>4S configurations.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77800" y="636588"/>
            <a:ext cx="4583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a) C</a:t>
            </a:r>
            <a:r>
              <a:rPr lang="hu-HU" b="1" dirty="0" smtClean="0">
                <a:solidFill>
                  <a:schemeClr val="accent6"/>
                </a:solidFill>
              </a:rPr>
              <a:t>onnecting memory via the processor(s)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705" y="939410"/>
            <a:ext cx="816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It is one option of the design aspect of "</a:t>
            </a:r>
            <a:r>
              <a:rPr lang="hu-HU" dirty="0" smtClean="0">
                <a:solidFill>
                  <a:srgbClr val="0070C0"/>
                </a:solidFill>
              </a:rPr>
              <a:t>Choice of the connection point of the memory</a:t>
            </a:r>
            <a:r>
              <a:rPr lang="hu-HU" dirty="0" smtClean="0"/>
              <a:t>", </a:t>
            </a:r>
          </a:p>
          <a:p>
            <a:r>
              <a:rPr lang="hu-HU" dirty="0"/>
              <a:t> </a:t>
            </a:r>
            <a:r>
              <a:rPr lang="hu-HU" dirty="0" smtClean="0"/>
              <a:t> as seen below.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2365" y="5443467"/>
            <a:ext cx="8097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Options </a:t>
            </a:r>
            <a:r>
              <a:rPr lang="en-US" dirty="0" smtClean="0"/>
              <a:t>for</a:t>
            </a:r>
            <a:r>
              <a:rPr lang="hu-HU" dirty="0" smtClean="0"/>
              <a:t> </a:t>
            </a:r>
            <a:r>
              <a:rPr lang="hu-HU" dirty="0"/>
              <a:t>the design aspect of </a:t>
            </a:r>
            <a:r>
              <a:rPr lang="hu-HU" dirty="0" smtClean="0"/>
              <a:t>Cho</a:t>
            </a:r>
            <a:r>
              <a:rPr lang="en-US" dirty="0" err="1" smtClean="0"/>
              <a:t>osing</a:t>
            </a:r>
            <a:r>
              <a:rPr lang="hu-HU" dirty="0" smtClean="0"/>
              <a:t> </a:t>
            </a:r>
            <a:r>
              <a:rPr lang="hu-HU" dirty="0"/>
              <a:t>the connection point of the </a:t>
            </a:r>
            <a:r>
              <a:rPr lang="hu-HU" dirty="0" smtClean="0"/>
              <a:t>memory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623899" y="1593088"/>
            <a:ext cx="5118100" cy="2936875"/>
            <a:chOff x="4032250" y="3705225"/>
            <a:chExt cx="5118100" cy="2936875"/>
          </a:xfrm>
        </p:grpSpPr>
        <p:sp>
          <p:nvSpPr>
            <p:cNvPr id="4" name="Text Box 55"/>
            <p:cNvSpPr txBox="1">
              <a:spLocks noChangeArrowheads="1"/>
            </p:cNvSpPr>
            <p:nvPr/>
          </p:nvSpPr>
          <p:spPr bwMode="auto">
            <a:xfrm>
              <a:off x="4032250" y="5083175"/>
              <a:ext cx="12287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E.g. DDR3-1333</a:t>
              </a:r>
            </a:p>
          </p:txBody>
        </p:sp>
        <p:sp>
          <p:nvSpPr>
            <p:cNvPr id="5" name="Téglalap 40"/>
            <p:cNvSpPr>
              <a:spLocks noChangeArrowheads="1"/>
            </p:cNvSpPr>
            <p:nvPr/>
          </p:nvSpPr>
          <p:spPr bwMode="auto">
            <a:xfrm>
              <a:off x="5137150" y="4076700"/>
              <a:ext cx="1349375" cy="522288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FFFFFF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6" name="Téglalap 46"/>
            <p:cNvSpPr/>
            <p:nvPr/>
          </p:nvSpPr>
          <p:spPr>
            <a:xfrm>
              <a:off x="6064250" y="4989513"/>
              <a:ext cx="1184275" cy="5222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300"/>
                </a:spcAft>
                <a:defRPr/>
              </a:pPr>
              <a:r>
                <a:rPr lang="en-US" altLang="en-US" sz="1000" smtClean="0">
                  <a:solidFill>
                    <a:srgbClr val="FFFFFF"/>
                  </a:solidFill>
                  <a:latin typeface="Verdana" pitchFamily="34" charset="0"/>
                </a:rPr>
                <a:t>IOH</a:t>
              </a:r>
              <a:r>
                <a:rPr lang="en-US" altLang="en-US" sz="1000" baseline="30000" smtClean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endParaRPr lang="hu-HU" altLang="en-US" sz="1000" baseline="300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" name="Szövegdoboz 70"/>
            <p:cNvSpPr txBox="1">
              <a:spLocks noChangeArrowheads="1"/>
            </p:cNvSpPr>
            <p:nvPr/>
          </p:nvSpPr>
          <p:spPr bwMode="auto">
            <a:xfrm>
              <a:off x="5873750" y="4684713"/>
              <a:ext cx="4143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QPI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cxnSp>
          <p:nvCxnSpPr>
            <p:cNvPr id="8" name="Egyenes összekötő 57"/>
            <p:cNvCxnSpPr/>
            <p:nvPr/>
          </p:nvCxnSpPr>
          <p:spPr>
            <a:xfrm>
              <a:off x="6486525" y="4357688"/>
              <a:ext cx="3619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70"/>
            <p:cNvSpPr txBox="1">
              <a:spLocks noChangeArrowheads="1"/>
            </p:cNvSpPr>
            <p:nvPr/>
          </p:nvSpPr>
          <p:spPr bwMode="auto">
            <a:xfrm>
              <a:off x="6461125" y="4122738"/>
              <a:ext cx="4143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</a:rPr>
                <a:t>QPI</a:t>
              </a:r>
            </a:p>
          </p:txBody>
        </p:sp>
        <p:cxnSp>
          <p:nvCxnSpPr>
            <p:cNvPr id="10" name="Egyenes összekötő 59"/>
            <p:cNvCxnSpPr>
              <a:stCxn id="24" idx="1"/>
            </p:cNvCxnSpPr>
            <p:nvPr/>
          </p:nvCxnSpPr>
          <p:spPr>
            <a:xfrm flipV="1">
              <a:off x="4638675" y="3898900"/>
              <a:ext cx="330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61"/>
            <p:cNvCxnSpPr/>
            <p:nvPr/>
          </p:nvCxnSpPr>
          <p:spPr>
            <a:xfrm rot="10800000" flipH="1" flipV="1">
              <a:off x="4962525" y="4206875"/>
              <a:ext cx="1682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62"/>
            <p:cNvCxnSpPr>
              <a:stCxn id="23" idx="1"/>
            </p:cNvCxnSpPr>
            <p:nvPr/>
          </p:nvCxnSpPr>
          <p:spPr>
            <a:xfrm flipV="1">
              <a:off x="4641850" y="4346575"/>
              <a:ext cx="49688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églalap 73"/>
            <p:cNvSpPr>
              <a:spLocks noChangeArrowheads="1"/>
            </p:cNvSpPr>
            <p:nvPr/>
          </p:nvSpPr>
          <p:spPr bwMode="auto">
            <a:xfrm flipH="1" flipV="1">
              <a:off x="4695825" y="4164013"/>
              <a:ext cx="66675" cy="35877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" name="Téglalap 74"/>
            <p:cNvSpPr>
              <a:spLocks noChangeArrowheads="1"/>
            </p:cNvSpPr>
            <p:nvPr/>
          </p:nvSpPr>
          <p:spPr bwMode="auto">
            <a:xfrm flipH="1" flipV="1">
              <a:off x="4814888" y="4164013"/>
              <a:ext cx="68262" cy="35877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Téglalap 75"/>
            <p:cNvSpPr>
              <a:spLocks noChangeArrowheads="1"/>
            </p:cNvSpPr>
            <p:nvPr/>
          </p:nvSpPr>
          <p:spPr bwMode="auto">
            <a:xfrm flipH="1" flipV="1">
              <a:off x="4691063" y="3717925"/>
              <a:ext cx="68262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" name="Téglalap 77"/>
            <p:cNvSpPr>
              <a:spLocks noChangeArrowheads="1"/>
            </p:cNvSpPr>
            <p:nvPr/>
          </p:nvSpPr>
          <p:spPr bwMode="auto">
            <a:xfrm flipH="1" flipV="1">
              <a:off x="4811713" y="3717925"/>
              <a:ext cx="68262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7" name="Egyenes összekötő 78"/>
            <p:cNvCxnSpPr>
              <a:stCxn id="25" idx="1"/>
            </p:cNvCxnSpPr>
            <p:nvPr/>
          </p:nvCxnSpPr>
          <p:spPr>
            <a:xfrm flipV="1">
              <a:off x="4635500" y="4805363"/>
              <a:ext cx="3270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églalap 79"/>
            <p:cNvSpPr>
              <a:spLocks noChangeArrowheads="1"/>
            </p:cNvSpPr>
            <p:nvPr/>
          </p:nvSpPr>
          <p:spPr bwMode="auto">
            <a:xfrm flipH="1" flipV="1">
              <a:off x="4695825" y="4630738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" name="Téglalap 80"/>
            <p:cNvSpPr>
              <a:spLocks noChangeArrowheads="1"/>
            </p:cNvSpPr>
            <p:nvPr/>
          </p:nvSpPr>
          <p:spPr bwMode="auto">
            <a:xfrm flipH="1" flipV="1">
              <a:off x="4814888" y="4630738"/>
              <a:ext cx="68262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20" name="Egyenes összekötő 81"/>
            <p:cNvCxnSpPr/>
            <p:nvPr/>
          </p:nvCxnSpPr>
          <p:spPr>
            <a:xfrm rot="5400000" flipH="1" flipV="1">
              <a:off x="4802187" y="4637088"/>
              <a:ext cx="3270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89"/>
            <p:cNvCxnSpPr/>
            <p:nvPr/>
          </p:nvCxnSpPr>
          <p:spPr>
            <a:xfrm rot="10800000" flipH="1" flipV="1">
              <a:off x="4962525" y="4467225"/>
              <a:ext cx="1682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91"/>
            <p:cNvCxnSpPr/>
            <p:nvPr/>
          </p:nvCxnSpPr>
          <p:spPr>
            <a:xfrm rot="5400000" flipH="1" flipV="1">
              <a:off x="4801394" y="4052094"/>
              <a:ext cx="3254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églalap 100"/>
            <p:cNvSpPr>
              <a:spLocks noChangeArrowheads="1"/>
            </p:cNvSpPr>
            <p:nvPr/>
          </p:nvSpPr>
          <p:spPr bwMode="auto">
            <a:xfrm flipH="1" flipV="1">
              <a:off x="4575175" y="4167188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Téglalap 101"/>
            <p:cNvSpPr>
              <a:spLocks noChangeArrowheads="1"/>
            </p:cNvSpPr>
            <p:nvPr/>
          </p:nvSpPr>
          <p:spPr bwMode="auto">
            <a:xfrm flipH="1" flipV="1">
              <a:off x="4572000" y="3719513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" name="Téglalap 102"/>
            <p:cNvSpPr>
              <a:spLocks noChangeArrowheads="1"/>
            </p:cNvSpPr>
            <p:nvPr/>
          </p:nvSpPr>
          <p:spPr bwMode="auto">
            <a:xfrm flipH="1" flipV="1">
              <a:off x="4575175" y="4632325"/>
              <a:ext cx="66675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26" name="Egyenes összekötő 108"/>
            <p:cNvCxnSpPr>
              <a:stCxn id="40" idx="1"/>
            </p:cNvCxnSpPr>
            <p:nvPr/>
          </p:nvCxnSpPr>
          <p:spPr>
            <a:xfrm flipH="1" flipV="1">
              <a:off x="8382000" y="3886200"/>
              <a:ext cx="328613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109"/>
            <p:cNvCxnSpPr/>
            <p:nvPr/>
          </p:nvCxnSpPr>
          <p:spPr>
            <a:xfrm rot="10800000" flipV="1">
              <a:off x="8220075" y="4194175"/>
              <a:ext cx="1682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112"/>
            <p:cNvCxnSpPr>
              <a:stCxn id="39" idx="1"/>
            </p:cNvCxnSpPr>
            <p:nvPr/>
          </p:nvCxnSpPr>
          <p:spPr>
            <a:xfrm flipH="1" flipV="1">
              <a:off x="8212138" y="4333875"/>
              <a:ext cx="4953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églalap 113"/>
            <p:cNvSpPr>
              <a:spLocks noChangeArrowheads="1"/>
            </p:cNvSpPr>
            <p:nvPr/>
          </p:nvSpPr>
          <p:spPr bwMode="auto">
            <a:xfrm flipV="1">
              <a:off x="8588375" y="4151313"/>
              <a:ext cx="66675" cy="35877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Téglalap 116"/>
            <p:cNvSpPr>
              <a:spLocks noChangeArrowheads="1"/>
            </p:cNvSpPr>
            <p:nvPr/>
          </p:nvSpPr>
          <p:spPr bwMode="auto">
            <a:xfrm flipV="1">
              <a:off x="8467725" y="4151313"/>
              <a:ext cx="68263" cy="35877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" name="Téglalap 117"/>
            <p:cNvSpPr>
              <a:spLocks noChangeArrowheads="1"/>
            </p:cNvSpPr>
            <p:nvPr/>
          </p:nvSpPr>
          <p:spPr bwMode="auto">
            <a:xfrm flipV="1">
              <a:off x="8591550" y="3705225"/>
              <a:ext cx="68263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Téglalap 118"/>
            <p:cNvSpPr>
              <a:spLocks noChangeArrowheads="1"/>
            </p:cNvSpPr>
            <p:nvPr/>
          </p:nvSpPr>
          <p:spPr bwMode="auto">
            <a:xfrm flipV="1">
              <a:off x="8470900" y="3705225"/>
              <a:ext cx="69850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33" name="Egyenes összekötő 119"/>
            <p:cNvCxnSpPr>
              <a:stCxn id="41" idx="1"/>
            </p:cNvCxnSpPr>
            <p:nvPr/>
          </p:nvCxnSpPr>
          <p:spPr>
            <a:xfrm flipH="1" flipV="1">
              <a:off x="8382000" y="4799013"/>
              <a:ext cx="3254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églalap 120"/>
            <p:cNvSpPr>
              <a:spLocks noChangeArrowheads="1"/>
            </p:cNvSpPr>
            <p:nvPr/>
          </p:nvSpPr>
          <p:spPr bwMode="auto">
            <a:xfrm flipV="1">
              <a:off x="8588375" y="4618038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" name="Téglalap 121"/>
            <p:cNvSpPr>
              <a:spLocks noChangeArrowheads="1"/>
            </p:cNvSpPr>
            <p:nvPr/>
          </p:nvSpPr>
          <p:spPr bwMode="auto">
            <a:xfrm flipV="1">
              <a:off x="8467725" y="4618038"/>
              <a:ext cx="68263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36" name="Egyenes összekötő 122"/>
            <p:cNvCxnSpPr/>
            <p:nvPr/>
          </p:nvCxnSpPr>
          <p:spPr>
            <a:xfrm rot="16200000" flipV="1">
              <a:off x="8221662" y="4618038"/>
              <a:ext cx="3270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123"/>
            <p:cNvCxnSpPr/>
            <p:nvPr/>
          </p:nvCxnSpPr>
          <p:spPr>
            <a:xfrm rot="10800000" flipV="1">
              <a:off x="8220075" y="4454525"/>
              <a:ext cx="1682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124"/>
            <p:cNvCxnSpPr/>
            <p:nvPr/>
          </p:nvCxnSpPr>
          <p:spPr>
            <a:xfrm rot="16200000" flipV="1">
              <a:off x="8224044" y="4039394"/>
              <a:ext cx="3254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églalap 125"/>
            <p:cNvSpPr>
              <a:spLocks noChangeArrowheads="1"/>
            </p:cNvSpPr>
            <p:nvPr/>
          </p:nvSpPr>
          <p:spPr bwMode="auto">
            <a:xfrm flipV="1">
              <a:off x="8707438" y="4154488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" name="Téglalap 126"/>
            <p:cNvSpPr>
              <a:spLocks noChangeArrowheads="1"/>
            </p:cNvSpPr>
            <p:nvPr/>
          </p:nvSpPr>
          <p:spPr bwMode="auto">
            <a:xfrm flipV="1">
              <a:off x="8710613" y="3706813"/>
              <a:ext cx="68262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" name="Téglalap 127"/>
            <p:cNvSpPr>
              <a:spLocks noChangeArrowheads="1"/>
            </p:cNvSpPr>
            <p:nvPr/>
          </p:nvSpPr>
          <p:spPr bwMode="auto">
            <a:xfrm flipV="1">
              <a:off x="8707438" y="4619625"/>
              <a:ext cx="66675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42" name="Egyenes összekötő 48"/>
            <p:cNvCxnSpPr/>
            <p:nvPr/>
          </p:nvCxnSpPr>
          <p:spPr>
            <a:xfrm rot="5400000" flipH="1" flipV="1">
              <a:off x="6440487" y="5700713"/>
              <a:ext cx="3905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églalap 69"/>
            <p:cNvSpPr/>
            <p:nvPr/>
          </p:nvSpPr>
          <p:spPr>
            <a:xfrm>
              <a:off x="6065838" y="5895975"/>
              <a:ext cx="1157287" cy="5222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000" smtClean="0">
                  <a:solidFill>
                    <a:srgbClr val="FFFFFF"/>
                  </a:solidFill>
                  <a:latin typeface="Verdana" pitchFamily="34" charset="0"/>
                </a:rPr>
                <a:t>ICH</a:t>
              </a:r>
              <a:endParaRPr lang="hu-HU" altLang="en-US" sz="10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44" name="Text Box 95"/>
            <p:cNvSpPr txBox="1">
              <a:spLocks noChangeArrowheads="1"/>
            </p:cNvSpPr>
            <p:nvPr/>
          </p:nvSpPr>
          <p:spPr bwMode="auto">
            <a:xfrm>
              <a:off x="6619875" y="5580063"/>
              <a:ext cx="4064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ESI</a:t>
              </a:r>
            </a:p>
          </p:txBody>
        </p:sp>
        <p:sp>
          <p:nvSpPr>
            <p:cNvPr id="45" name="Line 96"/>
            <p:cNvSpPr>
              <a:spLocks noChangeShapeType="1"/>
            </p:cNvSpPr>
            <p:nvPr/>
          </p:nvSpPr>
          <p:spPr bwMode="auto">
            <a:xfrm>
              <a:off x="6280150" y="4595813"/>
              <a:ext cx="0" cy="4032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Line 97"/>
            <p:cNvSpPr>
              <a:spLocks noChangeShapeType="1"/>
            </p:cNvSpPr>
            <p:nvPr/>
          </p:nvSpPr>
          <p:spPr bwMode="auto">
            <a:xfrm>
              <a:off x="7023100" y="4595813"/>
              <a:ext cx="0" cy="3794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Szövegdoboz 70"/>
            <p:cNvSpPr txBox="1">
              <a:spLocks noChangeArrowheads="1"/>
            </p:cNvSpPr>
            <p:nvPr/>
          </p:nvSpPr>
          <p:spPr bwMode="auto">
            <a:xfrm>
              <a:off x="6981825" y="4664075"/>
              <a:ext cx="4143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QPI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8" name="Text Box 101"/>
            <p:cNvSpPr txBox="1">
              <a:spLocks noChangeArrowheads="1"/>
            </p:cNvSpPr>
            <p:nvPr/>
          </p:nvSpPr>
          <p:spPr bwMode="auto">
            <a:xfrm>
              <a:off x="7921625" y="5113338"/>
              <a:ext cx="12287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E.g. DDR3-1333</a:t>
              </a:r>
            </a:p>
          </p:txBody>
        </p:sp>
        <p:sp>
          <p:nvSpPr>
            <p:cNvPr id="49" name="Téglalap 40"/>
            <p:cNvSpPr>
              <a:spLocks noChangeArrowheads="1"/>
            </p:cNvSpPr>
            <p:nvPr/>
          </p:nvSpPr>
          <p:spPr bwMode="auto">
            <a:xfrm>
              <a:off x="6865938" y="4065588"/>
              <a:ext cx="1349375" cy="522287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FFFFFF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50" name="Text Box 108"/>
            <p:cNvSpPr txBox="1">
              <a:spLocks noChangeArrowheads="1"/>
            </p:cNvSpPr>
            <p:nvPr/>
          </p:nvSpPr>
          <p:spPr bwMode="auto">
            <a:xfrm>
              <a:off x="7658100" y="6313488"/>
              <a:ext cx="893763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aseline="30000">
                  <a:solidFill>
                    <a:srgbClr val="000000"/>
                  </a:solidFill>
                  <a:latin typeface="Verdana" pitchFamily="34" charset="0"/>
                </a:rPr>
                <a:t>1</a:t>
              </a: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ICH: I/O hub</a:t>
              </a:r>
            </a:p>
          </p:txBody>
        </p:sp>
        <p:sp>
          <p:nvSpPr>
            <p:cNvPr id="51" name="Text Box 109"/>
            <p:cNvSpPr txBox="1">
              <a:spLocks noChangeArrowheads="1"/>
            </p:cNvSpPr>
            <p:nvPr/>
          </p:nvSpPr>
          <p:spPr bwMode="auto">
            <a:xfrm>
              <a:off x="6858000" y="6489700"/>
              <a:ext cx="2125663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ESI: Enterprise System Interface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89426" y="631063"/>
            <a:ext cx="6971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</a:t>
            </a:r>
            <a:r>
              <a:rPr lang="en-US" b="1" dirty="0" smtClean="0"/>
              <a:t> for a platform with connecting </a:t>
            </a:r>
            <a:r>
              <a:rPr lang="en-US" b="1" dirty="0" smtClean="0"/>
              <a:t>memory </a:t>
            </a:r>
            <a:r>
              <a:rPr lang="en-US" b="1" dirty="0" smtClean="0"/>
              <a:t>via the processors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176547" y="965914"/>
            <a:ext cx="6339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(Actually, Intel's Nehalem-based 5500 2S server, called </a:t>
            </a:r>
            <a:r>
              <a:rPr lang="en-US" dirty="0" err="1" smtClean="0"/>
              <a:t>Gainstown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42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157712" y="1588398"/>
            <a:ext cx="8912142" cy="1921532"/>
            <a:chOff x="281282" y="1031734"/>
            <a:chExt cx="8912142" cy="1921532"/>
          </a:xfrm>
        </p:grpSpPr>
        <p:sp>
          <p:nvSpPr>
            <p:cNvPr id="67" name="Text Box 1784"/>
            <p:cNvSpPr txBox="1">
              <a:spLocks noChangeArrowheads="1"/>
            </p:cNvSpPr>
            <p:nvPr/>
          </p:nvSpPr>
          <p:spPr bwMode="auto">
            <a:xfrm>
              <a:off x="2139655" y="1031734"/>
              <a:ext cx="4866532" cy="314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b="1" dirty="0" smtClean="0"/>
                <a:t>Choice of the interface between the MC and the DIMMs</a:t>
              </a:r>
              <a:endParaRPr lang="en-US" sz="1200" b="1" dirty="0"/>
            </a:p>
          </p:txBody>
        </p:sp>
        <p:sp>
          <p:nvSpPr>
            <p:cNvPr id="68" name="Text Box 1785"/>
            <p:cNvSpPr txBox="1">
              <a:spLocks noChangeArrowheads="1"/>
            </p:cNvSpPr>
            <p:nvPr/>
          </p:nvSpPr>
          <p:spPr bwMode="auto">
            <a:xfrm>
              <a:off x="383060" y="1664566"/>
              <a:ext cx="3351326" cy="637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Use standard DRAM </a:t>
              </a: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interfaces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between the MCs and the DIMMs </a:t>
              </a:r>
              <a:endPara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Text Box 1786"/>
            <p:cNvSpPr txBox="1">
              <a:spLocks noChangeArrowheads="1"/>
            </p:cNvSpPr>
            <p:nvPr/>
          </p:nvSpPr>
          <p:spPr bwMode="auto">
            <a:xfrm>
              <a:off x="3876496" y="1684751"/>
              <a:ext cx="5316928" cy="730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Use low line </a:t>
              </a:r>
              <a:r>
                <a:rPr lang="en-US" sz="120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count </a:t>
              </a: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interfaces</a:t>
              </a:r>
            </a:p>
            <a:p>
              <a:pPr algn="ctr">
                <a:spcAft>
                  <a:spcPts val="1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between the MCs and the DIMMs</a:t>
              </a:r>
              <a:endParaRPr lang="en-US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0" name="Line 1788"/>
            <p:cNvCxnSpPr/>
            <p:nvPr/>
          </p:nvCxnSpPr>
          <p:spPr bwMode="auto">
            <a:xfrm flipH="1">
              <a:off x="2201669" y="1346057"/>
              <a:ext cx="2314425" cy="2962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1790"/>
            <p:cNvCxnSpPr/>
            <p:nvPr/>
          </p:nvCxnSpPr>
          <p:spPr bwMode="auto">
            <a:xfrm>
              <a:off x="4522681" y="1346057"/>
              <a:ext cx="1999184" cy="26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Text Box 1791"/>
            <p:cNvSpPr txBox="1">
              <a:spLocks noChangeArrowheads="1"/>
            </p:cNvSpPr>
            <p:nvPr/>
          </p:nvSpPr>
          <p:spPr bwMode="auto">
            <a:xfrm>
              <a:off x="281282" y="2141331"/>
              <a:ext cx="3753520" cy="811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DIMMs are connected to  one or more memory controllers directly by standard DRAM interfaces.</a:t>
              </a:r>
            </a:p>
            <a:p>
              <a:pPr algn="ctr">
                <a:spcAft>
                  <a:spcPts val="300"/>
                </a:spcAft>
              </a:pPr>
              <a:r>
                <a:rPr lang="en-US" sz="120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The number of memory channels is limited due to spatial and electrical constraints typically to two.</a:t>
              </a: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US" sz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Text Box 1791"/>
            <p:cNvSpPr txBox="1">
              <a:spLocks noChangeArrowheads="1"/>
            </p:cNvSpPr>
            <p:nvPr/>
          </p:nvSpPr>
          <p:spPr bwMode="auto">
            <a:xfrm>
              <a:off x="4526995" y="2145022"/>
              <a:ext cx="4050450" cy="80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DIMMs are connected to one or more memory controllers via </a:t>
              </a:r>
              <a:r>
                <a:rPr lang="en-US" sz="1200" dirty="0" smtClean="0">
                  <a:solidFill>
                    <a:srgbClr val="FF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low line count interfaces </a:t>
              </a: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and interface converters, called memory extension buffers (</a:t>
              </a:r>
              <a:r>
                <a:rPr lang="en-US" sz="1200" dirty="0" err="1" smtClean="0">
                  <a:solidFill>
                    <a:srgbClr val="FF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MBs</a:t>
              </a: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) </a:t>
              </a:r>
              <a:r>
                <a:rPr lang="en-US" sz="120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 order to connect more than two memory channels</a:t>
              </a:r>
              <a:endParaRPr lang="en-US" sz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2192151" y="1616372"/>
              <a:ext cx="49773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6514866" y="1584098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02559" y="4085419"/>
            <a:ext cx="1517483" cy="976313"/>
            <a:chOff x="5793464" y="3453792"/>
            <a:chExt cx="1517483" cy="976313"/>
          </a:xfrm>
        </p:grpSpPr>
        <p:cxnSp>
          <p:nvCxnSpPr>
            <p:cNvPr id="31" name="Egyenes összekötő 170"/>
            <p:cNvCxnSpPr/>
            <p:nvPr/>
          </p:nvCxnSpPr>
          <p:spPr bwMode="auto">
            <a:xfrm rot="10800000" flipV="1">
              <a:off x="5793464" y="4142767"/>
              <a:ext cx="35083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" name="Egyenes összekötő 171"/>
            <p:cNvCxnSpPr/>
            <p:nvPr/>
          </p:nvCxnSpPr>
          <p:spPr bwMode="auto">
            <a:xfrm rot="10800000" flipV="1">
              <a:off x="5793464" y="3718905"/>
              <a:ext cx="35083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" name="Egyenes összekötő 172"/>
            <p:cNvCxnSpPr/>
            <p:nvPr/>
          </p:nvCxnSpPr>
          <p:spPr bwMode="auto">
            <a:xfrm rot="10800000">
              <a:off x="6646438" y="3637942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4" name="Téglalap 173"/>
            <p:cNvSpPr/>
            <p:nvPr/>
          </p:nvSpPr>
          <p:spPr bwMode="auto">
            <a:xfrm>
              <a:off x="7093459" y="3453792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églalap 174"/>
            <p:cNvSpPr/>
            <p:nvPr/>
          </p:nvSpPr>
          <p:spPr bwMode="auto">
            <a:xfrm>
              <a:off x="7179185" y="345379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églalap 175"/>
            <p:cNvSpPr/>
            <p:nvPr/>
          </p:nvSpPr>
          <p:spPr bwMode="auto">
            <a:xfrm>
              <a:off x="7264910" y="345379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Egyenes összekötő 177"/>
            <p:cNvCxnSpPr/>
            <p:nvPr/>
          </p:nvCxnSpPr>
          <p:spPr bwMode="auto">
            <a:xfrm rot="10800000">
              <a:off x="6640500" y="3807805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9" name="Téglalap 178"/>
            <p:cNvSpPr/>
            <p:nvPr/>
          </p:nvSpPr>
          <p:spPr bwMode="auto">
            <a:xfrm>
              <a:off x="7093459" y="3701442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églalap 179"/>
            <p:cNvSpPr/>
            <p:nvPr/>
          </p:nvSpPr>
          <p:spPr bwMode="auto">
            <a:xfrm>
              <a:off x="7179185" y="370144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églalap 180"/>
            <p:cNvSpPr/>
            <p:nvPr/>
          </p:nvSpPr>
          <p:spPr bwMode="auto">
            <a:xfrm>
              <a:off x="7264910" y="370144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églalap 182"/>
            <p:cNvSpPr/>
            <p:nvPr/>
          </p:nvSpPr>
          <p:spPr bwMode="auto">
            <a:xfrm>
              <a:off x="6170005" y="3576030"/>
              <a:ext cx="647700" cy="287337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MB</a:t>
              </a:r>
              <a:endParaRPr kumimoji="0" lang="hu-HU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44" name="Egyenes összekötő 183"/>
            <p:cNvCxnSpPr/>
            <p:nvPr/>
          </p:nvCxnSpPr>
          <p:spPr bwMode="auto">
            <a:xfrm rot="10800000">
              <a:off x="6644500" y="4069742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5" name="Téglalap 184"/>
            <p:cNvSpPr/>
            <p:nvPr/>
          </p:nvSpPr>
          <p:spPr bwMode="auto">
            <a:xfrm>
              <a:off x="7093459" y="3963380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églalap 185"/>
            <p:cNvSpPr/>
            <p:nvPr/>
          </p:nvSpPr>
          <p:spPr bwMode="auto">
            <a:xfrm>
              <a:off x="7179185" y="3963380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églalap 186"/>
            <p:cNvSpPr/>
            <p:nvPr/>
          </p:nvSpPr>
          <p:spPr bwMode="auto">
            <a:xfrm>
              <a:off x="7264910" y="3963380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Egyenes összekötő 188"/>
            <p:cNvCxnSpPr/>
            <p:nvPr/>
          </p:nvCxnSpPr>
          <p:spPr bwMode="auto">
            <a:xfrm rot="10800000">
              <a:off x="6640500" y="4242780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0" name="Téglalap 189"/>
            <p:cNvSpPr/>
            <p:nvPr/>
          </p:nvSpPr>
          <p:spPr bwMode="auto">
            <a:xfrm>
              <a:off x="7093459" y="4214205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églalap 190"/>
            <p:cNvSpPr/>
            <p:nvPr/>
          </p:nvSpPr>
          <p:spPr bwMode="auto">
            <a:xfrm>
              <a:off x="7179185" y="4214205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églalap 191"/>
            <p:cNvSpPr/>
            <p:nvPr/>
          </p:nvSpPr>
          <p:spPr bwMode="auto">
            <a:xfrm>
              <a:off x="7264910" y="4214205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églalap 193"/>
            <p:cNvSpPr/>
            <p:nvPr/>
          </p:nvSpPr>
          <p:spPr bwMode="auto">
            <a:xfrm>
              <a:off x="6170005" y="3998305"/>
              <a:ext cx="647700" cy="287337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MB</a:t>
              </a:r>
              <a:endParaRPr kumimoji="0" lang="hu-HU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568503" y="5201775"/>
            <a:ext cx="140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Standard DRAM</a:t>
            </a:r>
          </a:p>
          <a:p>
            <a:pPr algn="ctr"/>
            <a:r>
              <a:rPr lang="en-US" sz="1200" dirty="0" smtClean="0"/>
              <a:t>interface</a:t>
            </a:r>
            <a:endParaRPr lang="en-US" sz="1200" dirty="0"/>
          </a:p>
        </p:txBody>
      </p:sp>
      <p:sp>
        <p:nvSpPr>
          <p:cNvPr id="82" name="TextBox 81"/>
          <p:cNvSpPr txBox="1"/>
          <p:nvPr/>
        </p:nvSpPr>
        <p:spPr>
          <a:xfrm>
            <a:off x="5276094" y="5189418"/>
            <a:ext cx="1300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Low line count</a:t>
            </a:r>
          </a:p>
          <a:p>
            <a:pPr algn="ctr"/>
            <a:r>
              <a:rPr lang="en-US" sz="1200" dirty="0" smtClean="0"/>
              <a:t>interface</a:t>
            </a:r>
            <a:endParaRPr lang="en-US" sz="1200" dirty="0"/>
          </a:p>
        </p:txBody>
      </p:sp>
      <p:cxnSp>
        <p:nvCxnSpPr>
          <p:cNvPr id="84" name="Straight Arrow Connector 83"/>
          <p:cNvCxnSpPr/>
          <p:nvPr/>
        </p:nvCxnSpPr>
        <p:spPr bwMode="auto">
          <a:xfrm flipV="1">
            <a:off x="6055583" y="4870546"/>
            <a:ext cx="188961" cy="2880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Arrow Connector 85"/>
          <p:cNvCxnSpPr/>
          <p:nvPr/>
        </p:nvCxnSpPr>
        <p:spPr bwMode="auto">
          <a:xfrm flipV="1">
            <a:off x="7265659" y="4916712"/>
            <a:ext cx="0" cy="32339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TextBox 79"/>
          <p:cNvSpPr txBox="1"/>
          <p:nvPr/>
        </p:nvSpPr>
        <p:spPr>
          <a:xfrm>
            <a:off x="1710303" y="5037018"/>
            <a:ext cx="140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Standard DRAM</a:t>
            </a:r>
          </a:p>
          <a:p>
            <a:pPr algn="ctr"/>
            <a:r>
              <a:rPr lang="en-US" sz="1200" dirty="0" smtClean="0"/>
              <a:t>interface</a:t>
            </a:r>
            <a:endParaRPr lang="en-US" sz="1200" dirty="0"/>
          </a:p>
        </p:txBody>
      </p:sp>
      <p:cxnSp>
        <p:nvCxnSpPr>
          <p:cNvPr id="90" name="Straight Arrow Connector 89"/>
          <p:cNvCxnSpPr/>
          <p:nvPr/>
        </p:nvCxnSpPr>
        <p:spPr bwMode="auto">
          <a:xfrm flipV="1">
            <a:off x="2404900" y="4723116"/>
            <a:ext cx="0" cy="32339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2256755" y="3961849"/>
            <a:ext cx="889374" cy="801305"/>
            <a:chOff x="2303796" y="3012722"/>
            <a:chExt cx="889374" cy="801305"/>
          </a:xfrm>
        </p:grpSpPr>
        <p:cxnSp>
          <p:nvCxnSpPr>
            <p:cNvPr id="56" name="Egyenes összekötő 172"/>
            <p:cNvCxnSpPr/>
            <p:nvPr/>
          </p:nvCxnSpPr>
          <p:spPr bwMode="auto">
            <a:xfrm rot="10800000">
              <a:off x="2303796" y="3534627"/>
              <a:ext cx="5400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7" name="Téglalap 173"/>
            <p:cNvSpPr/>
            <p:nvPr/>
          </p:nvSpPr>
          <p:spPr bwMode="auto">
            <a:xfrm>
              <a:off x="2649055" y="3350477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églalap 174"/>
            <p:cNvSpPr/>
            <p:nvPr/>
          </p:nvSpPr>
          <p:spPr bwMode="auto">
            <a:xfrm>
              <a:off x="2734781" y="335047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églalap 175"/>
            <p:cNvSpPr/>
            <p:nvPr/>
          </p:nvSpPr>
          <p:spPr bwMode="auto">
            <a:xfrm>
              <a:off x="2820506" y="335047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Egyenes összekötő 177"/>
            <p:cNvCxnSpPr/>
            <p:nvPr/>
          </p:nvCxnSpPr>
          <p:spPr bwMode="auto">
            <a:xfrm rot="10800000">
              <a:off x="2303796" y="3704490"/>
              <a:ext cx="5400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2" name="Téglalap 178"/>
            <p:cNvSpPr/>
            <p:nvPr/>
          </p:nvSpPr>
          <p:spPr bwMode="auto">
            <a:xfrm>
              <a:off x="2649055" y="3598127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églalap 179"/>
            <p:cNvSpPr/>
            <p:nvPr/>
          </p:nvSpPr>
          <p:spPr bwMode="auto">
            <a:xfrm>
              <a:off x="2734781" y="359812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églalap 180"/>
            <p:cNvSpPr/>
            <p:nvPr/>
          </p:nvSpPr>
          <p:spPr bwMode="auto">
            <a:xfrm>
              <a:off x="2820506" y="359812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85925" y="3012722"/>
              <a:ext cx="70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DIMMs</a:t>
              </a:r>
              <a:endParaRPr lang="en-US" sz="1200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7183165" y="3770893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DIMMs</a:t>
            </a:r>
            <a:endParaRPr lang="en-US" sz="1200" dirty="0"/>
          </a:p>
        </p:txBody>
      </p:sp>
      <p:sp>
        <p:nvSpPr>
          <p:cNvPr id="83" name="Right Arrow 82"/>
          <p:cNvSpPr/>
          <p:nvPr/>
        </p:nvSpPr>
        <p:spPr>
          <a:xfrm>
            <a:off x="3852202" y="4536204"/>
            <a:ext cx="396000" cy="77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4392524" y="2194099"/>
            <a:ext cx="4097927" cy="357563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759" y="629793"/>
            <a:ext cx="6684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b) </a:t>
            </a:r>
            <a:r>
              <a:rPr lang="hu-HU" b="1" dirty="0" smtClean="0">
                <a:solidFill>
                  <a:schemeClr val="accent6"/>
                </a:solidFill>
              </a:rPr>
              <a:t>Use low line count interfaces between the MCs and the DIMMs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7705" y="887894"/>
            <a:ext cx="939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It is one option of the design aspect of "</a:t>
            </a:r>
            <a:r>
              <a:rPr lang="hu-HU" dirty="0" smtClean="0">
                <a:solidFill>
                  <a:srgbClr val="0070C0"/>
                </a:solidFill>
              </a:rPr>
              <a:t>Choice of the interface between the MCs and the DIMMs</a:t>
            </a:r>
            <a:r>
              <a:rPr lang="hu-HU" dirty="0" smtClean="0"/>
              <a:t>", </a:t>
            </a:r>
          </a:p>
          <a:p>
            <a:r>
              <a:rPr lang="hu-HU" dirty="0"/>
              <a:t> </a:t>
            </a:r>
            <a:r>
              <a:rPr lang="hu-HU" dirty="0" smtClean="0"/>
              <a:t> as seen below.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02142" y="5945748"/>
            <a:ext cx="874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Options </a:t>
            </a:r>
            <a:r>
              <a:rPr lang="hu-HU" dirty="0"/>
              <a:t>of the design aspect of </a:t>
            </a:r>
            <a:r>
              <a:rPr lang="hu-HU" dirty="0" smtClean="0"/>
              <a:t>Choice </a:t>
            </a:r>
            <a:r>
              <a:rPr lang="hu-HU" dirty="0"/>
              <a:t>of the </a:t>
            </a:r>
            <a:r>
              <a:rPr lang="hu-HU" dirty="0" smtClean="0"/>
              <a:t>interface between the MC and the DIMMs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904991" y="4243811"/>
            <a:ext cx="1353256" cy="57626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79234" y="4332368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MC in</a:t>
            </a:r>
          </a:p>
          <a:p>
            <a:pPr algn="ctr"/>
            <a:r>
              <a:rPr lang="en-US" sz="1200" dirty="0" smtClean="0"/>
              <a:t>MCH/processor</a:t>
            </a:r>
            <a:endParaRPr lang="en-US" sz="1200" dirty="0"/>
          </a:p>
        </p:txBody>
      </p:sp>
      <p:sp>
        <p:nvSpPr>
          <p:cNvPr id="85" name="Rectangle 84"/>
          <p:cNvSpPr/>
          <p:nvPr/>
        </p:nvSpPr>
        <p:spPr bwMode="auto">
          <a:xfrm>
            <a:off x="4727875" y="4293179"/>
            <a:ext cx="1353256" cy="57626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702118" y="4368857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MC in</a:t>
            </a:r>
          </a:p>
          <a:p>
            <a:pPr algn="ctr"/>
            <a:r>
              <a:rPr lang="en-US" sz="1200" dirty="0" smtClean="0"/>
              <a:t>MCH/processor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99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21)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00808" y="1255098"/>
            <a:ext cx="4364114" cy="513405"/>
            <a:chOff x="2443330" y="1728449"/>
            <a:chExt cx="4364114" cy="513405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443330" y="1728449"/>
              <a:ext cx="4364114" cy="350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342265" indent="-342265" algn="ctr">
                <a:spcAft>
                  <a:spcPts val="1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Choice of the connection point of the memory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" name="Line 8"/>
            <p:cNvCxnSpPr/>
            <p:nvPr/>
          </p:nvCxnSpPr>
          <p:spPr bwMode="auto">
            <a:xfrm>
              <a:off x="4623703" y="1974434"/>
              <a:ext cx="0" cy="825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Line 13"/>
            <p:cNvCxnSpPr/>
            <p:nvPr/>
          </p:nvCxnSpPr>
          <p:spPr bwMode="auto">
            <a:xfrm flipH="1">
              <a:off x="3333510" y="2057019"/>
              <a:ext cx="1289296" cy="1588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Line 13"/>
            <p:cNvCxnSpPr/>
            <p:nvPr/>
          </p:nvCxnSpPr>
          <p:spPr bwMode="auto">
            <a:xfrm>
              <a:off x="4622805" y="2057020"/>
              <a:ext cx="1276191" cy="1329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5881691" y="2177263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303501" y="2189962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039359" y="1827798"/>
            <a:ext cx="2074220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the MCH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621312" y="1809526"/>
            <a:ext cx="2070320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 rot="16200000">
            <a:off x="-5963" y="3268730"/>
            <a:ext cx="3740764" cy="1842372"/>
            <a:chOff x="3355676" y="3288558"/>
            <a:chExt cx="3740764" cy="1842372"/>
          </a:xfrm>
        </p:grpSpPr>
        <p:sp>
          <p:nvSpPr>
            <p:cNvPr id="16" name="Text Box 1785"/>
            <p:cNvSpPr txBox="1">
              <a:spLocks noChangeArrowheads="1"/>
            </p:cNvSpPr>
            <p:nvPr/>
          </p:nvSpPr>
          <p:spPr bwMode="auto">
            <a:xfrm>
              <a:off x="4821805" y="4134260"/>
              <a:ext cx="2274635" cy="996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vert270" wrap="square" lIns="63094" tIns="31547" rIns="63094" bIns="31547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Use standard DRAM interfaces between the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MCs and the DIMMs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8" name="Line 1788"/>
            <p:cNvCxnSpPr/>
            <p:nvPr/>
          </p:nvCxnSpPr>
          <p:spPr bwMode="auto">
            <a:xfrm flipH="1">
              <a:off x="3787180" y="3799557"/>
              <a:ext cx="1067395" cy="2475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Line 1790"/>
            <p:cNvCxnSpPr/>
            <p:nvPr/>
          </p:nvCxnSpPr>
          <p:spPr bwMode="auto">
            <a:xfrm>
              <a:off x="4854575" y="3799955"/>
              <a:ext cx="1092200" cy="2471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919792" y="4031462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752828" y="4038996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55676" y="3288558"/>
              <a:ext cx="3073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Choice of the interface </a:t>
              </a:r>
            </a:p>
            <a:p>
              <a:pPr algn="ctr"/>
              <a:r>
                <a:rPr lang="en-US" sz="1200" b="1" dirty="0" smtClean="0"/>
                <a:t>between the MCs and the DIMMs </a:t>
              </a:r>
              <a:endParaRPr lang="en-US" sz="1200" b="1" dirty="0"/>
            </a:p>
          </p:txBody>
        </p:sp>
      </p:grpSp>
      <p:sp>
        <p:nvSpPr>
          <p:cNvPr id="25" name="Text Box 1786"/>
          <p:cNvSpPr txBox="1">
            <a:spLocks noChangeArrowheads="1"/>
          </p:cNvSpPr>
          <p:nvPr/>
        </p:nvSpPr>
        <p:spPr bwMode="auto">
          <a:xfrm rot="16200000">
            <a:off x="1059831" y="5167444"/>
            <a:ext cx="2239639" cy="80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vert270" wrap="square" lIns="63094" tIns="31547" rIns="63094" bIns="31547" upright="1">
            <a:noAutofit/>
          </a:bodyPr>
          <a:lstStyle/>
          <a:p>
            <a:pPr algn="ctr">
              <a:spcAft>
                <a:spcPts val="1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low line count interfaces between the MCs and the DIMMs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92629" y="5082970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Truland</a:t>
            </a:r>
            <a:r>
              <a:rPr lang="en-US" sz="1200" i="1" dirty="0" smtClean="0"/>
              <a:t> MP platform</a:t>
            </a:r>
          </a:p>
          <a:p>
            <a:pPr algn="ctr"/>
            <a:r>
              <a:rPr lang="en-US" sz="1200" i="1" dirty="0" smtClean="0"/>
              <a:t>(2005/2006)</a:t>
            </a:r>
            <a:endParaRPr lang="en-US" sz="12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3234488" y="5599268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Caneland</a:t>
            </a:r>
            <a:r>
              <a:rPr lang="en-US" sz="1200" dirty="0" smtClean="0"/>
              <a:t>  platform</a:t>
            </a:r>
          </a:p>
          <a:p>
            <a:pPr algn="ctr"/>
            <a:r>
              <a:rPr lang="en-US" sz="1200" dirty="0" smtClean="0"/>
              <a:t>(2007/2008)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3543300" y="3188774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Traditional</a:t>
            </a:r>
          </a:p>
          <a:p>
            <a:pPr algn="ctr"/>
            <a:r>
              <a:rPr lang="en-US" i="1" dirty="0" smtClean="0"/>
              <a:t> </a:t>
            </a:r>
            <a:r>
              <a:rPr lang="en-US" sz="1200" i="1" dirty="0" smtClean="0"/>
              <a:t>solution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72083" y="5070270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Boxboro-EX platform</a:t>
            </a:r>
          </a:p>
          <a:p>
            <a:pPr algn="ctr"/>
            <a:r>
              <a:rPr lang="en-US" sz="1200" i="1" dirty="0" smtClean="0"/>
              <a:t>(2010/2011)</a:t>
            </a:r>
            <a:endParaRPr lang="en-US" sz="12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804144" y="5599268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Brickland</a:t>
            </a:r>
            <a:r>
              <a:rPr lang="en-US" sz="1200" dirty="0" smtClean="0"/>
              <a:t> platform</a:t>
            </a:r>
          </a:p>
          <a:p>
            <a:pPr algn="ctr"/>
            <a:r>
              <a:rPr lang="en-US" sz="1200" dirty="0" smtClean="0"/>
              <a:t>(2014/2015)</a:t>
            </a:r>
            <a:endParaRPr lang="en-US" sz="1200" dirty="0"/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2743200" y="2450305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2768600" y="4469605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2781300" y="6539705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2743200" y="2461699"/>
            <a:ext cx="0" cy="407800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5382866" y="2461699"/>
            <a:ext cx="8284" cy="409098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7886700" y="2461699"/>
            <a:ext cx="0" cy="407800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Down Arrow 46"/>
          <p:cNvSpPr/>
          <p:nvPr/>
        </p:nvSpPr>
        <p:spPr bwMode="auto">
          <a:xfrm>
            <a:off x="4080117" y="4193091"/>
            <a:ext cx="72000" cy="54000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>
            <a:off x="5113579" y="5506534"/>
            <a:ext cx="576000" cy="90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100" y="623888"/>
            <a:ext cx="8127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Evolution of connecting memory in Intel’s multicore high-end platforms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within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the related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design space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558" y="630190"/>
            <a:ext cx="5497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Assessing the number of memory channels required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485" y="963822"/>
            <a:ext cx="8898783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As stated before, </a:t>
            </a:r>
            <a:r>
              <a:rPr lang="en-US" dirty="0" smtClean="0">
                <a:solidFill>
                  <a:srgbClr val="0070C0"/>
                </a:solidFill>
              </a:rPr>
              <a:t>in high-end servers the core count raises faster than memory transfer rate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If </a:t>
            </a:r>
            <a:r>
              <a:rPr lang="en-US" dirty="0">
                <a:solidFill>
                  <a:srgbClr val="FF0000"/>
                </a:solidFill>
              </a:rPr>
              <a:t>the arising bandwidth deficit should be compensated by raising the number of memory</a:t>
            </a:r>
          </a:p>
          <a:p>
            <a:r>
              <a:rPr lang="en-US" dirty="0">
                <a:solidFill>
                  <a:srgbClr val="FF0000"/>
                </a:solidFill>
              </a:rPr>
              <a:t>      channels</a:t>
            </a:r>
            <a:r>
              <a:rPr lang="en-US" dirty="0"/>
              <a:t>, assuming otherwise unchanged platform conditions, like clock speed, width of </a:t>
            </a:r>
          </a:p>
          <a:p>
            <a:pPr>
              <a:spcAft>
                <a:spcPts val="600"/>
              </a:spcAft>
            </a:pPr>
            <a:r>
              <a:rPr lang="en-US" dirty="0"/>
              <a:t>      the memory channels etc</a:t>
            </a:r>
            <a:r>
              <a:rPr lang="en-US" dirty="0" smtClean="0"/>
              <a:t>., </a:t>
            </a:r>
            <a:r>
              <a:rPr lang="en-US" dirty="0">
                <a:solidFill>
                  <a:srgbClr val="FF0000"/>
                </a:solidFill>
              </a:rPr>
              <a:t>a scaling rule can be formulated </a:t>
            </a:r>
            <a:r>
              <a:rPr lang="en-US" dirty="0"/>
              <a:t>as follows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3771900" y="2978596"/>
            <a:ext cx="1914170" cy="7747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4888" y="3157070"/>
            <a:ext cx="174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M</a:t>
            </a:r>
            <a:r>
              <a:rPr lang="en-US" dirty="0"/>
              <a:t> ~  </a:t>
            </a:r>
            <a:r>
              <a:rPr lang="en-US" dirty="0" smtClean="0"/>
              <a:t>√</a:t>
            </a:r>
            <a:r>
              <a:rPr lang="hu-HU" dirty="0" smtClean="0"/>
              <a:t>2 x </a:t>
            </a:r>
            <a:r>
              <a:rPr lang="en-US" dirty="0" smtClean="0"/>
              <a:t>√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.</a:t>
            </a:r>
            <a:r>
              <a:rPr lang="en-US" baseline="-25000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2503" y="2020559"/>
            <a:ext cx="895168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can be shown </a:t>
            </a:r>
            <a:r>
              <a:rPr lang="en-US" dirty="0" smtClean="0"/>
              <a:t>(in a </a:t>
            </a:r>
            <a:r>
              <a:rPr lang="en-US" dirty="0"/>
              <a:t>publication in preparation) that an up to date </a:t>
            </a:r>
            <a:r>
              <a:rPr lang="en-US" dirty="0" smtClean="0"/>
              <a:t>high-end server platform</a:t>
            </a:r>
            <a:endParaRPr lang="en-US" dirty="0"/>
          </a:p>
          <a:p>
            <a:r>
              <a:rPr lang="en-US" dirty="0"/>
              <a:t>      </a:t>
            </a:r>
            <a:r>
              <a:rPr lang="en-US" dirty="0" smtClean="0"/>
              <a:t>with the highest available core count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) and highest available memory transfer rate, </a:t>
            </a:r>
            <a:r>
              <a:rPr lang="en-US" dirty="0"/>
              <a:t>will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have  </a:t>
            </a:r>
            <a:r>
              <a:rPr lang="en-US" dirty="0"/>
              <a:t>linear </a:t>
            </a:r>
            <a:r>
              <a:rPr lang="en-US" dirty="0" smtClean="0"/>
              <a:t>memory bandwidth </a:t>
            </a:r>
            <a:r>
              <a:rPr lang="en-US" dirty="0"/>
              <a:t>scaling in respect to the core count (</a:t>
            </a:r>
            <a:r>
              <a:rPr lang="en-US" dirty="0" err="1"/>
              <a:t>n</a:t>
            </a:r>
            <a:r>
              <a:rPr lang="en-US" baseline="-25000" dirty="0" err="1"/>
              <a:t>C</a:t>
            </a:r>
            <a:r>
              <a:rPr lang="en-US" dirty="0"/>
              <a:t>) if the number of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memory channels per </a:t>
            </a:r>
            <a:r>
              <a:rPr lang="en-US" dirty="0"/>
              <a:t>socket (</a:t>
            </a:r>
            <a:r>
              <a:rPr lang="en-US" dirty="0" err="1"/>
              <a:t>n</a:t>
            </a:r>
            <a:r>
              <a:rPr lang="en-US" baseline="-25000" dirty="0" err="1"/>
              <a:t>M</a:t>
            </a:r>
            <a:r>
              <a:rPr lang="en-US" dirty="0"/>
              <a:t>) </a:t>
            </a:r>
            <a:r>
              <a:rPr lang="en-US" dirty="0" smtClean="0"/>
              <a:t>amount</a:t>
            </a:r>
            <a:r>
              <a:rPr lang="hu-HU" dirty="0" smtClean="0"/>
              <a:t>s</a:t>
            </a:r>
            <a:r>
              <a:rPr lang="en-US" dirty="0" smtClean="0"/>
              <a:t> </a:t>
            </a:r>
            <a:r>
              <a:rPr lang="en-US" dirty="0"/>
              <a:t>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5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5768" y="622300"/>
            <a:ext cx="837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Expected number of memory channels (</a:t>
            </a:r>
            <a:r>
              <a:rPr lang="en-US" b="1" dirty="0" err="1">
                <a:solidFill>
                  <a:schemeClr val="accent6"/>
                </a:solidFill>
              </a:rPr>
              <a:t>n</a:t>
            </a:r>
            <a:r>
              <a:rPr lang="en-US" b="1" baseline="-25000" dirty="0" err="1">
                <a:solidFill>
                  <a:schemeClr val="accent6"/>
                </a:solidFill>
              </a:rPr>
              <a:t>M</a:t>
            </a:r>
            <a:r>
              <a:rPr lang="en-US" b="1" dirty="0">
                <a:solidFill>
                  <a:schemeClr val="accent6"/>
                </a:solidFill>
              </a:rPr>
              <a:t>/socket) for </a:t>
            </a:r>
            <a:r>
              <a:rPr lang="en-US" b="1" dirty="0" smtClean="0">
                <a:solidFill>
                  <a:schemeClr val="accent6"/>
                </a:solidFill>
              </a:rPr>
              <a:t>different core counts </a:t>
            </a:r>
            <a:r>
              <a:rPr lang="en-US" b="1" dirty="0">
                <a:solidFill>
                  <a:schemeClr val="accent6"/>
                </a:solidFill>
              </a:rPr>
              <a:t>(</a:t>
            </a:r>
            <a:r>
              <a:rPr lang="en-US" b="1" dirty="0" err="1">
                <a:solidFill>
                  <a:schemeClr val="accent6"/>
                </a:solidFill>
              </a:rPr>
              <a:t>n</a:t>
            </a:r>
            <a:r>
              <a:rPr lang="en-US" b="1" baseline="-25000" dirty="0" err="1">
                <a:solidFill>
                  <a:schemeClr val="accent6"/>
                </a:solidFill>
              </a:rPr>
              <a:t>C</a:t>
            </a:r>
            <a:r>
              <a:rPr lang="en-US" b="1" dirty="0">
                <a:solidFill>
                  <a:schemeClr val="accent6"/>
                </a:solidFill>
              </a:rPr>
              <a:t>) </a:t>
            </a:r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b="1" dirty="0" smtClean="0">
                <a:solidFill>
                  <a:schemeClr val="accent6"/>
                </a:solidFill>
              </a:rPr>
              <a:t>  arising from the </a:t>
            </a:r>
            <a:r>
              <a:rPr lang="en-US" b="1" dirty="0">
                <a:solidFill>
                  <a:schemeClr val="accent6"/>
                </a:solidFill>
              </a:rPr>
              <a:t>scaling rule of memory </a:t>
            </a:r>
            <a:r>
              <a:rPr lang="en-US" b="1" dirty="0" smtClean="0">
                <a:solidFill>
                  <a:schemeClr val="accent6"/>
                </a:solidFill>
              </a:rPr>
              <a:t>channels</a:t>
            </a:r>
            <a:endParaRPr lang="en-US" b="1" dirty="0">
              <a:solidFill>
                <a:schemeClr val="accent6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356819"/>
              </p:ext>
            </p:extLst>
          </p:nvPr>
        </p:nvGraphicFramePr>
        <p:xfrm>
          <a:off x="3164111" y="1442983"/>
          <a:ext cx="2501301" cy="5220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039"/>
                <a:gridCol w="1539262"/>
              </a:tblGrid>
              <a:tr h="433575">
                <a:tc>
                  <a:txBody>
                    <a:bodyPr/>
                    <a:lstStyle/>
                    <a:p>
                      <a:pPr algn="ctr"/>
                      <a:r>
                        <a:rPr lang="en-US" sz="1250" baseline="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</a:t>
                      </a:r>
                      <a:r>
                        <a:rPr lang="en-US" sz="1250" baseline="-25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r>
                        <a:rPr lang="hu-HU" sz="125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(t)</a:t>
                      </a:r>
                      <a:endParaRPr lang="en-US" sz="125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</a:t>
                      </a:r>
                      <a:r>
                        <a:rPr lang="en-US" sz="1250" baseline="-25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hu-HU" sz="125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(t)</a:t>
                      </a:r>
                      <a:endParaRPr lang="hu-HU" sz="125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3.5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4.5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4.9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5.3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5.6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6.3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6.9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9.8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11.3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3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615950" y="774522"/>
            <a:ext cx="7851775" cy="744118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Introduction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to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high-end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platforms cont.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939799" y="1952440"/>
            <a:ext cx="7527925" cy="4635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Naming scheme of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76250" y="1961965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939800" y="2456925"/>
            <a:ext cx="7537450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Overview of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endParaRPr lang="en-US" altLang="en-US" sz="19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server processors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04444" y="2569638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613" y="609600"/>
            <a:ext cx="4400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FSB bottleneck in SMP configurations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213" y="1003300"/>
            <a:ext cx="90461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In early SMP configurations </a:t>
            </a:r>
            <a:r>
              <a:rPr lang="en-US" dirty="0" smtClean="0"/>
              <a:t>(e.g. in first 32-bit Pentium 4 based single core (SC) Xeon based</a:t>
            </a:r>
          </a:p>
          <a:p>
            <a:r>
              <a:rPr lang="en-US" dirty="0"/>
              <a:t> </a:t>
            </a:r>
            <a:r>
              <a:rPr lang="en-US" dirty="0" smtClean="0"/>
              <a:t> systems) there is a </a:t>
            </a:r>
            <a:r>
              <a:rPr lang="en-US" dirty="0" smtClean="0">
                <a:solidFill>
                  <a:srgbClr val="0070C0"/>
                </a:solidFill>
              </a:rPr>
              <a:t>single FSB </a:t>
            </a:r>
            <a:r>
              <a:rPr lang="en-US" dirty="0" smtClean="0"/>
              <a:t>that interconnects the four processors with the NB (Northbridge),</a:t>
            </a:r>
          </a:p>
          <a:p>
            <a:r>
              <a:rPr lang="en-US" dirty="0"/>
              <a:t> </a:t>
            </a:r>
            <a:r>
              <a:rPr lang="en-US" dirty="0" smtClean="0"/>
              <a:t>  as seen below.</a:t>
            </a:r>
            <a:endParaRPr lang="en-US" dirty="0"/>
          </a:p>
        </p:txBody>
      </p:sp>
      <p:cxnSp>
        <p:nvCxnSpPr>
          <p:cNvPr id="6" name="Egyenes összekötő 10"/>
          <p:cNvCxnSpPr/>
          <p:nvPr/>
        </p:nvCxnSpPr>
        <p:spPr>
          <a:xfrm rot="5400000" flipH="1" flipV="1">
            <a:off x="2736056" y="266164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3"/>
          <p:cNvSpPr>
            <a:spLocks noChangeArrowheads="1"/>
          </p:cNvSpPr>
          <p:nvPr/>
        </p:nvSpPr>
        <p:spPr bwMode="auto">
          <a:xfrm>
            <a:off x="2484438" y="190520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8" name="Téglalap 6"/>
          <p:cNvSpPr>
            <a:spLocks noChangeArrowheads="1"/>
          </p:cNvSpPr>
          <p:nvPr/>
        </p:nvSpPr>
        <p:spPr bwMode="auto">
          <a:xfrm>
            <a:off x="3563938" y="190520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2916238" y="2841828"/>
            <a:ext cx="3311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12"/>
          <p:cNvCxnSpPr/>
          <p:nvPr/>
        </p:nvCxnSpPr>
        <p:spPr>
          <a:xfrm rot="16200000" flipV="1">
            <a:off x="3851275" y="269736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5"/>
          <p:cNvCxnSpPr/>
          <p:nvPr/>
        </p:nvCxnSpPr>
        <p:spPr>
          <a:xfrm rot="16200000" flipV="1">
            <a:off x="5003800" y="269736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6"/>
          <p:cNvCxnSpPr/>
          <p:nvPr/>
        </p:nvCxnSpPr>
        <p:spPr>
          <a:xfrm rot="16200000" flipV="1">
            <a:off x="6083300" y="269736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9"/>
          <p:cNvCxnSpPr/>
          <p:nvPr/>
        </p:nvCxnSpPr>
        <p:spPr>
          <a:xfrm rot="16200000" flipV="1">
            <a:off x="4401344" y="3012484"/>
            <a:ext cx="341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22"/>
          <p:cNvCxnSpPr/>
          <p:nvPr/>
        </p:nvCxnSpPr>
        <p:spPr>
          <a:xfrm rot="16200000" flipV="1">
            <a:off x="4356100" y="3973715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25"/>
          <p:cNvCxnSpPr/>
          <p:nvPr/>
        </p:nvCxnSpPr>
        <p:spPr>
          <a:xfrm rot="10800000">
            <a:off x="5260975" y="331966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27"/>
          <p:cNvSpPr/>
          <p:nvPr/>
        </p:nvSpPr>
        <p:spPr>
          <a:xfrm>
            <a:off x="5607050" y="320854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28"/>
          <p:cNvSpPr/>
          <p:nvPr/>
        </p:nvSpPr>
        <p:spPr>
          <a:xfrm>
            <a:off x="5692775" y="320854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29"/>
          <p:cNvSpPr/>
          <p:nvPr/>
        </p:nvSpPr>
        <p:spPr>
          <a:xfrm>
            <a:off x="5778500" y="320854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" name="Téglalap 30"/>
          <p:cNvSpPr/>
          <p:nvPr/>
        </p:nvSpPr>
        <p:spPr>
          <a:xfrm>
            <a:off x="5862638" y="320854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20" name="Egyenes összekötő 32"/>
          <p:cNvCxnSpPr/>
          <p:nvPr/>
        </p:nvCxnSpPr>
        <p:spPr>
          <a:xfrm rot="10800000">
            <a:off x="5260975" y="3619703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33"/>
          <p:cNvSpPr/>
          <p:nvPr/>
        </p:nvSpPr>
        <p:spPr>
          <a:xfrm>
            <a:off x="5607050" y="351492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" name="Téglalap 34"/>
          <p:cNvSpPr/>
          <p:nvPr/>
        </p:nvSpPr>
        <p:spPr>
          <a:xfrm>
            <a:off x="5692775" y="351492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3" name="Téglalap 35"/>
          <p:cNvSpPr/>
          <p:nvPr/>
        </p:nvSpPr>
        <p:spPr>
          <a:xfrm>
            <a:off x="5778500" y="351492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4" name="Téglalap 36"/>
          <p:cNvSpPr/>
          <p:nvPr/>
        </p:nvSpPr>
        <p:spPr>
          <a:xfrm>
            <a:off x="5862638" y="351492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5" name="Téglalap 53"/>
          <p:cNvSpPr/>
          <p:nvPr/>
        </p:nvSpPr>
        <p:spPr>
          <a:xfrm>
            <a:off x="3851275" y="4189615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Szövegdoboz 70"/>
          <p:cNvSpPr txBox="1">
            <a:spLocks noChangeArrowheads="1"/>
          </p:cNvSpPr>
          <p:nvPr/>
        </p:nvSpPr>
        <p:spPr bwMode="auto">
          <a:xfrm>
            <a:off x="4559304" y="2894215"/>
            <a:ext cx="45878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latin typeface="Verdana" pitchFamily="34" charset="0"/>
              </a:rPr>
              <a:t>FSB</a:t>
            </a:r>
          </a:p>
        </p:txBody>
      </p:sp>
      <p:sp>
        <p:nvSpPr>
          <p:cNvPr id="27" name="Téglalap 58"/>
          <p:cNvSpPr>
            <a:spLocks noChangeArrowheads="1"/>
          </p:cNvSpPr>
          <p:nvPr/>
        </p:nvSpPr>
        <p:spPr bwMode="auto">
          <a:xfrm>
            <a:off x="4716463" y="190520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28" name="Téglalap 59"/>
          <p:cNvSpPr>
            <a:spLocks noChangeArrowheads="1"/>
          </p:cNvSpPr>
          <p:nvPr/>
        </p:nvSpPr>
        <p:spPr bwMode="auto">
          <a:xfrm>
            <a:off x="5795963" y="190520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4327525" y="4351540"/>
            <a:ext cx="49725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4537075" y="3856240"/>
            <a:ext cx="96051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E.g. HI 1.5</a:t>
            </a:r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5559425" y="4441156"/>
            <a:ext cx="135165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HI 1.5 266 MB/s</a:t>
            </a:r>
          </a:p>
        </p:txBody>
      </p: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5446713" y="3845128"/>
            <a:ext cx="14975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E.g. DDR-200/266</a:t>
            </a:r>
          </a:p>
        </p:txBody>
      </p:sp>
      <p:sp>
        <p:nvSpPr>
          <p:cNvPr id="34" name="Text Box 46"/>
          <p:cNvSpPr txBox="1">
            <a:spLocks noChangeArrowheads="1"/>
          </p:cNvSpPr>
          <p:nvPr/>
        </p:nvSpPr>
        <p:spPr bwMode="auto">
          <a:xfrm>
            <a:off x="581025" y="5126240"/>
            <a:ext cx="835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Figure: 32-bit Pentium </a:t>
            </a:r>
            <a:r>
              <a:rPr lang="en-US" altLang="en-US" sz="1400" dirty="0">
                <a:latin typeface="Verdana" pitchFamily="34" charset="0"/>
              </a:rPr>
              <a:t>4 MP aimed </a:t>
            </a:r>
            <a:r>
              <a:rPr lang="en-US" altLang="en-US" sz="1400" dirty="0" smtClean="0">
                <a:latin typeface="Verdana" pitchFamily="34" charset="0"/>
              </a:rPr>
              <a:t>4S </a:t>
            </a:r>
            <a:r>
              <a:rPr lang="en-US" altLang="en-US" sz="1400" dirty="0">
                <a:latin typeface="Verdana" pitchFamily="34" charset="0"/>
              </a:rPr>
              <a:t>server platform (for single core processors)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60372" y="2891986"/>
            <a:ext cx="1176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E.g. 400 MT/s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190500" y="5602490"/>
            <a:ext cx="848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the bandwidth data on the Figure demonstrate, in the example </a:t>
            </a:r>
            <a:r>
              <a:rPr lang="en-US" dirty="0" smtClean="0">
                <a:solidFill>
                  <a:srgbClr val="0070C0"/>
                </a:solidFill>
              </a:rPr>
              <a:t>there is already the FSB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that limits the overall memory bandwidth.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6248221" y="2710066"/>
            <a:ext cx="2743200" cy="10334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61100" y="2906915"/>
            <a:ext cx="13580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Up to 3.2 GB/s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61100" y="3351415"/>
            <a:ext cx="28167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Up to 4 x 4 x 0.266 = 4.26 GB/s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52" name="Téglalap 18"/>
          <p:cNvSpPr/>
          <p:nvPr/>
        </p:nvSpPr>
        <p:spPr>
          <a:xfrm>
            <a:off x="3852863" y="3183140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smtClean="0">
                <a:solidFill>
                  <a:schemeClr val="bg1"/>
                </a:solidFill>
                <a:latin typeface="Verdana" pitchFamily="34" charset="0"/>
              </a:rPr>
              <a:t>NB</a:t>
            </a: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60319" y="4078933"/>
            <a:ext cx="8370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2 x </a:t>
            </a:r>
            <a:r>
              <a:rPr lang="en-US" sz="1050" dirty="0" smtClean="0"/>
              <a:t>64 </a:t>
            </a:r>
            <a:r>
              <a:rPr lang="en-US" sz="1050" dirty="0" smtClean="0"/>
              <a:t>bit</a:t>
            </a:r>
            <a:endParaRPr lang="en-US" sz="1050" dirty="0"/>
          </a:p>
        </p:txBody>
      </p:sp>
      <p:sp>
        <p:nvSpPr>
          <p:cNvPr id="30" name="TextBox 29"/>
          <p:cNvSpPr txBox="1"/>
          <p:nvPr/>
        </p:nvSpPr>
        <p:spPr>
          <a:xfrm>
            <a:off x="3879964" y="2884866"/>
            <a:ext cx="6431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8 Byte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407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313" y="977900"/>
            <a:ext cx="8856655" cy="1005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Obviously</a:t>
            </a:r>
            <a:r>
              <a:rPr lang="en-US" dirty="0" smtClean="0">
                <a:solidFill>
                  <a:srgbClr val="0070C0"/>
                </a:solidFill>
              </a:rPr>
              <a:t>, in SMP configurations with higher core count and memory speeds, a single FSB 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may severely limit memory bandwidth and thus performance. </a:t>
            </a:r>
          </a:p>
          <a:p>
            <a:r>
              <a:rPr lang="en-US" dirty="0" smtClean="0"/>
              <a:t>This FSB caused bandwidth bottleneck may </a:t>
            </a:r>
            <a:r>
              <a:rPr lang="en-US" dirty="0" smtClean="0">
                <a:solidFill>
                  <a:srgbClr val="0070C0"/>
                </a:solidFill>
              </a:rPr>
              <a:t>resolved by using more than one FSB</a:t>
            </a:r>
            <a:r>
              <a:rPr lang="en-US" dirty="0" smtClean="0"/>
              <a:t>, as indicated</a:t>
            </a:r>
          </a:p>
          <a:p>
            <a:r>
              <a:rPr lang="en-US" dirty="0"/>
              <a:t> </a:t>
            </a:r>
            <a:r>
              <a:rPr lang="en-US" dirty="0" smtClean="0"/>
              <a:t> in the subsequent Figures.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913" y="609600"/>
            <a:ext cx="5846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Resolving the FSB bottleneck in SMP configurations -1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0818" name="Egyenes összekötő 10"/>
          <p:cNvCxnSpPr>
            <a:cxnSpLocks noChangeShapeType="1"/>
          </p:cNvCxnSpPr>
          <p:nvPr/>
        </p:nvCxnSpPr>
        <p:spPr bwMode="auto">
          <a:xfrm flipV="1">
            <a:off x="554038" y="2251075"/>
            <a:ext cx="0" cy="360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églalap 3"/>
          <p:cNvSpPr>
            <a:spLocks noChangeArrowheads="1"/>
          </p:cNvSpPr>
          <p:nvPr/>
        </p:nvSpPr>
        <p:spPr bwMode="auto">
          <a:xfrm>
            <a:off x="147638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125538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547688" y="2597150"/>
            <a:ext cx="30130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822" name="Egyenes összekötő 12"/>
          <p:cNvCxnSpPr>
            <a:cxnSpLocks noChangeShapeType="1"/>
          </p:cNvCxnSpPr>
          <p:nvPr/>
        </p:nvCxnSpPr>
        <p:spPr bwMode="auto">
          <a:xfrm flipV="1">
            <a:off x="1506538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3" name="Egyenes összekötő 15"/>
          <p:cNvCxnSpPr>
            <a:cxnSpLocks noChangeShapeType="1"/>
          </p:cNvCxnSpPr>
          <p:nvPr/>
        </p:nvCxnSpPr>
        <p:spPr bwMode="auto">
          <a:xfrm flipV="1">
            <a:off x="2570163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4" name="Egyenes összekötő 16"/>
          <p:cNvCxnSpPr>
            <a:cxnSpLocks noChangeShapeType="1"/>
          </p:cNvCxnSpPr>
          <p:nvPr/>
        </p:nvCxnSpPr>
        <p:spPr bwMode="auto">
          <a:xfrm flipV="1">
            <a:off x="3548063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5" name="Egyenes összekötő 19"/>
          <p:cNvCxnSpPr>
            <a:cxnSpLocks noChangeShapeType="1"/>
          </p:cNvCxnSpPr>
          <p:nvPr/>
        </p:nvCxnSpPr>
        <p:spPr bwMode="auto">
          <a:xfrm flipV="1">
            <a:off x="2082800" y="2611438"/>
            <a:ext cx="0" cy="3413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6" name="Egyenes összekötő 22"/>
          <p:cNvCxnSpPr>
            <a:cxnSpLocks noChangeShapeType="1"/>
          </p:cNvCxnSpPr>
          <p:nvPr/>
        </p:nvCxnSpPr>
        <p:spPr bwMode="auto">
          <a:xfrm flipV="1">
            <a:off x="2082800" y="3502025"/>
            <a:ext cx="0" cy="431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7" name="Egyenes összekötő 25"/>
          <p:cNvCxnSpPr>
            <a:cxnSpLocks noChangeShapeType="1"/>
          </p:cNvCxnSpPr>
          <p:nvPr/>
        </p:nvCxnSpPr>
        <p:spPr bwMode="auto">
          <a:xfrm flipH="1">
            <a:off x="2771775" y="3063875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/>
          <p:nvPr/>
        </p:nvSpPr>
        <p:spPr>
          <a:xfrm>
            <a:off x="3117850" y="29527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3203575" y="2952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3289300" y="2952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3373438" y="295275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90832" name="Egyenes összekötő 32"/>
          <p:cNvCxnSpPr>
            <a:cxnSpLocks noChangeShapeType="1"/>
          </p:cNvCxnSpPr>
          <p:nvPr/>
        </p:nvCxnSpPr>
        <p:spPr bwMode="auto">
          <a:xfrm flipH="1">
            <a:off x="2771775" y="3363913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églalap 33"/>
          <p:cNvSpPr/>
          <p:nvPr/>
        </p:nvSpPr>
        <p:spPr>
          <a:xfrm>
            <a:off x="3117850" y="3259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5" name="Téglalap 34"/>
          <p:cNvSpPr/>
          <p:nvPr/>
        </p:nvSpPr>
        <p:spPr>
          <a:xfrm>
            <a:off x="3203575" y="3259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6" name="Téglalap 35"/>
          <p:cNvSpPr/>
          <p:nvPr/>
        </p:nvSpPr>
        <p:spPr>
          <a:xfrm>
            <a:off x="3289300" y="3259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3373438" y="32591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4" name="Téglalap 53"/>
          <p:cNvSpPr/>
          <p:nvPr/>
        </p:nvSpPr>
        <p:spPr>
          <a:xfrm>
            <a:off x="1362075" y="3883025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38" name="Szövegdoboz 70"/>
          <p:cNvSpPr txBox="1">
            <a:spLocks noChangeArrowheads="1"/>
          </p:cNvSpPr>
          <p:nvPr/>
        </p:nvSpPr>
        <p:spPr bwMode="auto">
          <a:xfrm>
            <a:off x="2110311" y="2650946"/>
            <a:ext cx="17331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FSB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 (400 MT/s), 64-bit)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" name="Téglalap 58"/>
          <p:cNvSpPr>
            <a:spLocks noChangeArrowheads="1"/>
          </p:cNvSpPr>
          <p:nvPr/>
        </p:nvSpPr>
        <p:spPr bwMode="auto">
          <a:xfrm>
            <a:off x="2112963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60" name="Téglalap 59"/>
          <p:cNvSpPr>
            <a:spLocks noChangeArrowheads="1"/>
          </p:cNvSpPr>
          <p:nvPr/>
        </p:nvSpPr>
        <p:spPr bwMode="auto">
          <a:xfrm>
            <a:off x="3090863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290841" name="Text Box 27"/>
          <p:cNvSpPr txBox="1">
            <a:spLocks noChangeArrowheads="1"/>
          </p:cNvSpPr>
          <p:nvPr/>
        </p:nvSpPr>
        <p:spPr bwMode="auto">
          <a:xfrm>
            <a:off x="1495425" y="4044950"/>
            <a:ext cx="11779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Preceding ICH</a:t>
            </a:r>
          </a:p>
        </p:txBody>
      </p:sp>
      <p:sp>
        <p:nvSpPr>
          <p:cNvPr id="19" name="Téglalap 18"/>
          <p:cNvSpPr/>
          <p:nvPr/>
        </p:nvSpPr>
        <p:spPr>
          <a:xfrm>
            <a:off x="1363663" y="2927350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Preceding</a:t>
            </a: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NBs</a:t>
            </a: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53" name="Text Box 39"/>
          <p:cNvSpPr txBox="1">
            <a:spLocks noChangeArrowheads="1"/>
          </p:cNvSpPr>
          <p:nvPr/>
        </p:nvSpPr>
        <p:spPr bwMode="auto">
          <a:xfrm>
            <a:off x="2047875" y="3600450"/>
            <a:ext cx="882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HI 1.5</a:t>
            </a:r>
          </a:p>
        </p:txBody>
      </p:sp>
      <p:sp>
        <p:nvSpPr>
          <p:cNvPr id="290854" name="Text Box 40"/>
          <p:cNvSpPr txBox="1">
            <a:spLocks noChangeArrowheads="1"/>
          </p:cNvSpPr>
          <p:nvPr/>
        </p:nvSpPr>
        <p:spPr bwMode="auto">
          <a:xfrm>
            <a:off x="3298825" y="4286250"/>
            <a:ext cx="1235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1.5 266 MB/s</a:t>
            </a:r>
          </a:p>
        </p:txBody>
      </p:sp>
      <p:sp>
        <p:nvSpPr>
          <p:cNvPr id="290856" name="Text Box 42"/>
          <p:cNvSpPr txBox="1">
            <a:spLocks noChangeArrowheads="1"/>
          </p:cNvSpPr>
          <p:nvPr/>
        </p:nvSpPr>
        <p:spPr bwMode="auto">
          <a:xfrm>
            <a:off x="2957513" y="3589338"/>
            <a:ext cx="1366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sp>
        <p:nvSpPr>
          <p:cNvPr id="290900" name="Text Box 110"/>
          <p:cNvSpPr txBox="1">
            <a:spLocks noChangeArrowheads="1"/>
          </p:cNvSpPr>
          <p:nvPr/>
        </p:nvSpPr>
        <p:spPr bwMode="auto">
          <a:xfrm>
            <a:off x="5052791" y="4819650"/>
            <a:ext cx="3296095" cy="63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64-bit Pentium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5" name="Text Box 115"/>
          <p:cNvSpPr txBox="1">
            <a:spLocks noChangeArrowheads="1"/>
          </p:cNvSpPr>
          <p:nvPr/>
        </p:nvSpPr>
        <p:spPr bwMode="auto">
          <a:xfrm>
            <a:off x="348690" y="4819650"/>
            <a:ext cx="3530134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Previous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32-bit Pentium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MP aimed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server platform (for single core processors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(2004 and before)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89908" y="2705100"/>
            <a:ext cx="4536163" cy="1752600"/>
            <a:chOff x="4589908" y="2705100"/>
            <a:chExt cx="4536163" cy="1752600"/>
          </a:xfrm>
        </p:grpSpPr>
        <p:cxnSp>
          <p:nvCxnSpPr>
            <p:cNvPr id="131" name="Egyenes összekötő 130"/>
            <p:cNvCxnSpPr/>
            <p:nvPr/>
          </p:nvCxnSpPr>
          <p:spPr>
            <a:xfrm rot="10800000" flipH="1" flipV="1">
              <a:off x="5826125" y="3444875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Egyenes összekötő 131"/>
            <p:cNvCxnSpPr/>
            <p:nvPr/>
          </p:nvCxnSpPr>
          <p:spPr>
            <a:xfrm rot="10800000" flipH="1" flipV="1">
              <a:off x="5826125" y="3022600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églalap 141"/>
            <p:cNvSpPr/>
            <p:nvPr/>
          </p:nvSpPr>
          <p:spPr>
            <a:xfrm>
              <a:off x="6161088" y="2941638"/>
              <a:ext cx="1439862" cy="5762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8500</a:t>
              </a:r>
              <a:r>
                <a:rPr lang="en-US" altLang="en-US" sz="1100" baseline="30000" smtClean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/8501</a:t>
              </a:r>
            </a:p>
          </p:txBody>
        </p:sp>
        <p:cxnSp>
          <p:nvCxnSpPr>
            <p:cNvPr id="143" name="Egyenes összekötő 142"/>
            <p:cNvCxnSpPr/>
            <p:nvPr/>
          </p:nvCxnSpPr>
          <p:spPr>
            <a:xfrm rot="5400000" flipH="1" flipV="1">
              <a:off x="6699250" y="3698875"/>
              <a:ext cx="3635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églalap 143"/>
            <p:cNvSpPr/>
            <p:nvPr/>
          </p:nvSpPr>
          <p:spPr>
            <a:xfrm>
              <a:off x="6161088" y="3881438"/>
              <a:ext cx="1439862" cy="5762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ICH5</a:t>
              </a:r>
            </a:p>
          </p:txBody>
        </p:sp>
        <p:cxnSp>
          <p:nvCxnSpPr>
            <p:cNvPr id="146" name="Egyenes összekötő 145"/>
            <p:cNvCxnSpPr/>
            <p:nvPr/>
          </p:nvCxnSpPr>
          <p:spPr>
            <a:xfrm rot="10800000" flipH="1">
              <a:off x="4808538" y="2941638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églalap 146"/>
            <p:cNvSpPr/>
            <p:nvPr/>
          </p:nvSpPr>
          <p:spPr>
            <a:xfrm flipH="1">
              <a:off x="5065713" y="27574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48" name="Téglalap 147"/>
            <p:cNvSpPr/>
            <p:nvPr/>
          </p:nvSpPr>
          <p:spPr>
            <a:xfrm flipH="1">
              <a:off x="4978400" y="27574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49" name="Téglalap 148"/>
            <p:cNvSpPr/>
            <p:nvPr/>
          </p:nvSpPr>
          <p:spPr>
            <a:xfrm flipH="1">
              <a:off x="4892675" y="27574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0" name="Téglalap 149"/>
            <p:cNvSpPr/>
            <p:nvPr/>
          </p:nvSpPr>
          <p:spPr>
            <a:xfrm flipH="1">
              <a:off x="4795838" y="275748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51" name="Egyenes összekötő 150"/>
            <p:cNvCxnSpPr/>
            <p:nvPr/>
          </p:nvCxnSpPr>
          <p:spPr>
            <a:xfrm rot="10800000" flipH="1">
              <a:off x="4808538" y="3111500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églalap 151"/>
            <p:cNvSpPr/>
            <p:nvPr/>
          </p:nvSpPr>
          <p:spPr>
            <a:xfrm flipH="1">
              <a:off x="5065713" y="30051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3" name="Téglalap 152"/>
            <p:cNvSpPr/>
            <p:nvPr/>
          </p:nvSpPr>
          <p:spPr>
            <a:xfrm flipH="1">
              <a:off x="4978400" y="30051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4" name="Téglalap 153"/>
            <p:cNvSpPr/>
            <p:nvPr/>
          </p:nvSpPr>
          <p:spPr>
            <a:xfrm flipH="1">
              <a:off x="4892675" y="30051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5" name="Téglalap 154"/>
            <p:cNvSpPr/>
            <p:nvPr/>
          </p:nvSpPr>
          <p:spPr>
            <a:xfrm flipH="1">
              <a:off x="4795838" y="297973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6" name="Téglalap 155"/>
            <p:cNvSpPr/>
            <p:nvPr/>
          </p:nvSpPr>
          <p:spPr>
            <a:xfrm flipH="1">
              <a:off x="5313363" y="2878138"/>
              <a:ext cx="647700" cy="2889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57" name="Egyenes összekötő 156"/>
            <p:cNvCxnSpPr/>
            <p:nvPr/>
          </p:nvCxnSpPr>
          <p:spPr>
            <a:xfrm rot="10800000" flipH="1">
              <a:off x="4794250" y="3373438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églalap 157"/>
            <p:cNvSpPr/>
            <p:nvPr/>
          </p:nvSpPr>
          <p:spPr>
            <a:xfrm flipH="1">
              <a:off x="5065713" y="32670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9" name="Téglalap 158"/>
            <p:cNvSpPr/>
            <p:nvPr/>
          </p:nvSpPr>
          <p:spPr>
            <a:xfrm flipH="1">
              <a:off x="4978400" y="32670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0" name="Téglalap 159"/>
            <p:cNvSpPr/>
            <p:nvPr/>
          </p:nvSpPr>
          <p:spPr>
            <a:xfrm flipH="1">
              <a:off x="4892675" y="32670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1" name="Téglalap 160"/>
            <p:cNvSpPr/>
            <p:nvPr/>
          </p:nvSpPr>
          <p:spPr>
            <a:xfrm flipH="1">
              <a:off x="4795838" y="3241675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62" name="Egyenes összekötő 161"/>
            <p:cNvCxnSpPr/>
            <p:nvPr/>
          </p:nvCxnSpPr>
          <p:spPr>
            <a:xfrm rot="10800000" flipH="1">
              <a:off x="4808538" y="3546475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églalap 162"/>
            <p:cNvSpPr/>
            <p:nvPr/>
          </p:nvSpPr>
          <p:spPr>
            <a:xfrm flipH="1">
              <a:off x="5065713" y="35179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4" name="Téglalap 163"/>
            <p:cNvSpPr/>
            <p:nvPr/>
          </p:nvSpPr>
          <p:spPr>
            <a:xfrm flipH="1">
              <a:off x="4978400" y="3517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5" name="Téglalap 164"/>
            <p:cNvSpPr/>
            <p:nvPr/>
          </p:nvSpPr>
          <p:spPr>
            <a:xfrm flipH="1">
              <a:off x="4892675" y="3517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6" name="Téglalap 165"/>
            <p:cNvSpPr/>
            <p:nvPr/>
          </p:nvSpPr>
          <p:spPr>
            <a:xfrm flipH="1">
              <a:off x="4795838" y="349250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7" name="Téglalap 166"/>
            <p:cNvSpPr/>
            <p:nvPr/>
          </p:nvSpPr>
          <p:spPr>
            <a:xfrm flipH="1">
              <a:off x="5313363" y="3302000"/>
              <a:ext cx="647700" cy="28733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90890" name="Szövegdoboz 31"/>
            <p:cNvSpPr txBox="1">
              <a:spLocks noChangeArrowheads="1"/>
            </p:cNvSpPr>
            <p:nvPr/>
          </p:nvSpPr>
          <p:spPr bwMode="auto">
            <a:xfrm>
              <a:off x="4589908" y="3832225"/>
              <a:ext cx="10699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-266/333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DDR2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-400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grpSp>
          <p:nvGrpSpPr>
            <p:cNvPr id="290892" name="Csoportba foglalás 135"/>
            <p:cNvGrpSpPr>
              <a:grpSpLocks/>
            </p:cNvGrpSpPr>
            <p:nvPr/>
          </p:nvGrpSpPr>
          <p:grpSpPr bwMode="auto">
            <a:xfrm flipH="1">
              <a:off x="7602538" y="2774950"/>
              <a:ext cx="1382712" cy="976313"/>
              <a:chOff x="4845164" y="3676774"/>
              <a:chExt cx="1383020" cy="976238"/>
            </a:xfrm>
          </p:grpSpPr>
          <p:cxnSp>
            <p:nvCxnSpPr>
              <p:cNvPr id="171" name="Egyenes összekötő 170"/>
              <p:cNvCxnSpPr/>
              <p:nvPr/>
            </p:nvCxnSpPr>
            <p:spPr>
              <a:xfrm rot="10800000" flipH="1" flipV="1">
                <a:off x="5877269" y="4365696"/>
                <a:ext cx="350915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Egyenes összekötő 171"/>
              <p:cNvCxnSpPr/>
              <p:nvPr/>
            </p:nvCxnSpPr>
            <p:spPr>
              <a:xfrm rot="10800000" flipH="1" flipV="1">
                <a:off x="5877269" y="3941867"/>
                <a:ext cx="350915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Egyenes összekötő 172"/>
              <p:cNvCxnSpPr/>
              <p:nvPr/>
            </p:nvCxnSpPr>
            <p:spPr>
              <a:xfrm rot="10800000" flipH="1">
                <a:off x="4861043" y="3860910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Téglalap 173"/>
              <p:cNvSpPr/>
              <p:nvPr/>
            </p:nvSpPr>
            <p:spPr>
              <a:xfrm flipH="1">
                <a:off x="5118275" y="3676774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Téglalap 174"/>
              <p:cNvSpPr/>
              <p:nvPr/>
            </p:nvSpPr>
            <p:spPr>
              <a:xfrm flipH="1">
                <a:off x="5030942" y="3676774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Téglalap 175"/>
              <p:cNvSpPr/>
              <p:nvPr/>
            </p:nvSpPr>
            <p:spPr>
              <a:xfrm flipH="1">
                <a:off x="4945198" y="3676774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Téglalap 176"/>
              <p:cNvSpPr/>
              <p:nvPr/>
            </p:nvSpPr>
            <p:spPr>
              <a:xfrm flipH="1">
                <a:off x="4861043" y="3676774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8" name="Egyenes összekötő 177"/>
              <p:cNvCxnSpPr/>
              <p:nvPr/>
            </p:nvCxnSpPr>
            <p:spPr>
              <a:xfrm rot="10800000" flipH="1">
                <a:off x="4861043" y="4030760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églalap 178"/>
              <p:cNvSpPr/>
              <p:nvPr/>
            </p:nvSpPr>
            <p:spPr>
              <a:xfrm flipH="1">
                <a:off x="5118275" y="3924405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Téglalap 179"/>
              <p:cNvSpPr/>
              <p:nvPr/>
            </p:nvSpPr>
            <p:spPr>
              <a:xfrm flipH="1">
                <a:off x="5030942" y="3924405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Téglalap 180"/>
              <p:cNvSpPr/>
              <p:nvPr/>
            </p:nvSpPr>
            <p:spPr>
              <a:xfrm flipH="1">
                <a:off x="4945198" y="3924405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Téglalap 181"/>
              <p:cNvSpPr/>
              <p:nvPr/>
            </p:nvSpPr>
            <p:spPr>
              <a:xfrm flipH="1">
                <a:off x="4861043" y="3924405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Téglalap 182"/>
              <p:cNvSpPr/>
              <p:nvPr/>
            </p:nvSpPr>
            <p:spPr>
              <a:xfrm flipH="1">
                <a:off x="5364392" y="3799003"/>
                <a:ext cx="647844" cy="28731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defRPr/>
                </a:pPr>
                <a:r>
                  <a:rPr lang="hu-HU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XM</a:t>
                </a:r>
                <a:r>
                  <a:rPr lang="en-US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B</a:t>
                </a:r>
                <a:endParaRPr lang="hu-HU" altLang="en-US" sz="11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cxnSp>
            <p:nvCxnSpPr>
              <p:cNvPr id="184" name="Egyenes összekötő 183"/>
              <p:cNvCxnSpPr/>
              <p:nvPr/>
            </p:nvCxnSpPr>
            <p:spPr>
              <a:xfrm rot="10800000" flipH="1">
                <a:off x="4845164" y="4292677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Téglalap 184"/>
              <p:cNvSpPr/>
              <p:nvPr/>
            </p:nvSpPr>
            <p:spPr>
              <a:xfrm flipH="1">
                <a:off x="5118275" y="4186323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Téglalap 185"/>
              <p:cNvSpPr/>
              <p:nvPr/>
            </p:nvSpPr>
            <p:spPr>
              <a:xfrm flipH="1">
                <a:off x="5030942" y="4186323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Téglalap 186"/>
              <p:cNvSpPr/>
              <p:nvPr/>
            </p:nvSpPr>
            <p:spPr>
              <a:xfrm flipH="1">
                <a:off x="4945198" y="4186323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Téglalap 187"/>
              <p:cNvSpPr/>
              <p:nvPr/>
            </p:nvSpPr>
            <p:spPr>
              <a:xfrm flipH="1">
                <a:off x="4861043" y="4186323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9" name="Egyenes összekötő 188"/>
              <p:cNvCxnSpPr/>
              <p:nvPr/>
            </p:nvCxnSpPr>
            <p:spPr>
              <a:xfrm rot="10800000" flipH="1">
                <a:off x="4861043" y="4465701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églalap 189"/>
              <p:cNvSpPr/>
              <p:nvPr/>
            </p:nvSpPr>
            <p:spPr>
              <a:xfrm flipH="1">
                <a:off x="5118275" y="4437129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Téglalap 190"/>
              <p:cNvSpPr/>
              <p:nvPr/>
            </p:nvSpPr>
            <p:spPr>
              <a:xfrm flipH="1">
                <a:off x="5030942" y="4437129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Téglalap 191"/>
              <p:cNvSpPr/>
              <p:nvPr/>
            </p:nvSpPr>
            <p:spPr>
              <a:xfrm flipH="1">
                <a:off x="4945198" y="4437129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Téglalap 192"/>
              <p:cNvSpPr/>
              <p:nvPr/>
            </p:nvSpPr>
            <p:spPr>
              <a:xfrm flipH="1">
                <a:off x="4861043" y="4437129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Téglalap 193"/>
              <p:cNvSpPr/>
              <p:nvPr/>
            </p:nvSpPr>
            <p:spPr>
              <a:xfrm flipH="1">
                <a:off x="5364392" y="4221245"/>
                <a:ext cx="647844" cy="28731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defRPr/>
                </a:pPr>
                <a:r>
                  <a:rPr lang="hu-HU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XM</a:t>
                </a:r>
                <a:r>
                  <a:rPr lang="en-US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B</a:t>
                </a:r>
                <a:endParaRPr lang="hu-HU" altLang="en-US" sz="11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290893" name="Text Box 103"/>
            <p:cNvSpPr txBox="1">
              <a:spLocks noChangeArrowheads="1"/>
            </p:cNvSpPr>
            <p:nvPr/>
          </p:nvSpPr>
          <p:spPr bwMode="auto">
            <a:xfrm>
              <a:off x="6897688" y="3600450"/>
              <a:ext cx="5857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HI 1.5</a:t>
              </a:r>
            </a:p>
          </p:txBody>
        </p:sp>
        <p:sp>
          <p:nvSpPr>
            <p:cNvPr id="290894" name="Szövegdoboz 31"/>
            <p:cNvSpPr txBox="1">
              <a:spLocks noChangeArrowheads="1"/>
            </p:cNvSpPr>
            <p:nvPr/>
          </p:nvSpPr>
          <p:spPr bwMode="auto">
            <a:xfrm>
              <a:off x="8056096" y="3846513"/>
              <a:ext cx="10699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-266/333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DDR2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-400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90907" name="Text Box 117"/>
            <p:cNvSpPr txBox="1">
              <a:spLocks noChangeArrowheads="1"/>
            </p:cNvSpPr>
            <p:nvPr/>
          </p:nvSpPr>
          <p:spPr bwMode="auto">
            <a:xfrm>
              <a:off x="8559800" y="2705100"/>
              <a:ext cx="4953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290910" name="AutoShape 120"/>
          <p:cNvSpPr>
            <a:spLocks noChangeArrowheads="1"/>
          </p:cNvSpPr>
          <p:nvPr/>
        </p:nvSpPr>
        <p:spPr bwMode="auto">
          <a:xfrm>
            <a:off x="3898900" y="32004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11" name="Text Box 121"/>
          <p:cNvSpPr txBox="1">
            <a:spLocks noChangeArrowheads="1"/>
          </p:cNvSpPr>
          <p:nvPr/>
        </p:nvSpPr>
        <p:spPr bwMode="auto">
          <a:xfrm>
            <a:off x="185738" y="611188"/>
            <a:ext cx="8894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Resolving the FSB bottleneck by using dual FSBs in dual core 4S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22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26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794250" y="1117600"/>
            <a:ext cx="4271963" cy="1692000"/>
          </a:xfrm>
          <a:prstGeom prst="roundRect">
            <a:avLst/>
          </a:prstGeom>
          <a:solidFill>
            <a:srgbClr val="EAEAEA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4872038" y="1308100"/>
            <a:ext cx="3938587" cy="1747838"/>
            <a:chOff x="4872038" y="1308100"/>
            <a:chExt cx="3938587" cy="1747838"/>
          </a:xfrm>
        </p:grpSpPr>
        <p:cxnSp>
          <p:nvCxnSpPr>
            <p:cNvPr id="125" name="Egyenes összekötő 137"/>
            <p:cNvCxnSpPr/>
            <p:nvPr/>
          </p:nvCxnSpPr>
          <p:spPr>
            <a:xfrm rot="5400000" flipH="1" flipV="1">
              <a:off x="5188743" y="2443957"/>
              <a:ext cx="360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Egyenes összekötő 136"/>
            <p:cNvCxnSpPr/>
            <p:nvPr/>
          </p:nvCxnSpPr>
          <p:spPr>
            <a:xfrm flipV="1">
              <a:off x="5368925" y="2624138"/>
              <a:ext cx="1009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Egyenes összekötő 138"/>
            <p:cNvCxnSpPr/>
            <p:nvPr/>
          </p:nvCxnSpPr>
          <p:spPr>
            <a:xfrm rot="16200000" flipV="1">
              <a:off x="6016625" y="2695576"/>
              <a:ext cx="7207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Egyenes összekötő 139"/>
            <p:cNvCxnSpPr/>
            <p:nvPr/>
          </p:nvCxnSpPr>
          <p:spPr>
            <a:xfrm rot="16200000" flipV="1">
              <a:off x="7024687" y="2695576"/>
              <a:ext cx="7207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Egyenes összekötő 140"/>
            <p:cNvCxnSpPr/>
            <p:nvPr/>
          </p:nvCxnSpPr>
          <p:spPr>
            <a:xfrm rot="16200000" flipV="1">
              <a:off x="8248650" y="24796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Egyenes összekötő 144"/>
            <p:cNvCxnSpPr/>
            <p:nvPr/>
          </p:nvCxnSpPr>
          <p:spPr>
            <a:xfrm>
              <a:off x="7386638" y="2624138"/>
              <a:ext cx="10080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Szövegdoboz 70"/>
            <p:cNvSpPr txBox="1">
              <a:spLocks noChangeArrowheads="1"/>
            </p:cNvSpPr>
            <p:nvPr/>
          </p:nvSpPr>
          <p:spPr bwMode="auto">
            <a:xfrm>
              <a:off x="6430416" y="2386013"/>
              <a:ext cx="9012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FSB up to</a:t>
              </a:r>
              <a:endParaRPr lang="en-US" altLang="en-US" sz="1000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(800 MT/s)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34" name="Rectangle 105"/>
            <p:cNvSpPr>
              <a:spLocks noChangeArrowheads="1"/>
            </p:cNvSpPr>
            <p:nvPr/>
          </p:nvSpPr>
          <p:spPr bwMode="auto">
            <a:xfrm>
              <a:off x="6357938" y="1308100"/>
              <a:ext cx="12382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Xeon 7000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hu-HU" altLang="en-US" sz="1000" i="1" dirty="0" err="1">
                  <a:solidFill>
                    <a:srgbClr val="000000"/>
                  </a:solidFill>
                  <a:latin typeface="Verdana" pitchFamily="34" charset="0"/>
                </a:rPr>
                <a:t>Paxville</a:t>
              </a: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 MP</a:t>
              </a: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) 2x1C </a:t>
              </a:r>
            </a:p>
          </p:txBody>
        </p:sp>
        <p:sp>
          <p:nvSpPr>
            <p:cNvPr id="135" name="Rectangle 106"/>
            <p:cNvSpPr>
              <a:spLocks noChangeArrowheads="1"/>
            </p:cNvSpPr>
            <p:nvPr/>
          </p:nvSpPr>
          <p:spPr bwMode="auto">
            <a:xfrm>
              <a:off x="7880350" y="1308100"/>
              <a:ext cx="6905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7100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(Tulsa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) 2C</a:t>
              </a:r>
            </a:p>
          </p:txBody>
        </p:sp>
        <p:sp>
          <p:nvSpPr>
            <p:cNvPr id="136" name="Rectangle 107"/>
            <p:cNvSpPr>
              <a:spLocks noChangeArrowheads="1"/>
            </p:cNvSpPr>
            <p:nvPr/>
          </p:nvSpPr>
          <p:spPr bwMode="auto">
            <a:xfrm>
              <a:off x="5348288" y="1308100"/>
              <a:ext cx="87788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Xeon MP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(P</a:t>
              </a:r>
              <a:r>
                <a:rPr lang="en-US" altLang="en-US" sz="1000" i="1" dirty="0" err="1">
                  <a:solidFill>
                    <a:srgbClr val="000000"/>
                  </a:solidFill>
                  <a:latin typeface="Verdana" pitchFamily="34" charset="0"/>
                </a:rPr>
                <a:t>otomac</a:t>
              </a: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1</a:t>
              </a: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C</a:t>
              </a:r>
              <a:endParaRPr lang="en-US" altLang="en-US" sz="10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68" name="Text Box 108"/>
            <p:cNvSpPr txBox="1">
              <a:spLocks noChangeArrowheads="1"/>
            </p:cNvSpPr>
            <p:nvPr/>
          </p:nvSpPr>
          <p:spPr bwMode="auto">
            <a:xfrm>
              <a:off x="6218238" y="1327150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169" name="Text Box 109"/>
            <p:cNvSpPr txBox="1">
              <a:spLocks noChangeArrowheads="1"/>
            </p:cNvSpPr>
            <p:nvPr/>
          </p:nvSpPr>
          <p:spPr bwMode="auto">
            <a:xfrm>
              <a:off x="7642225" y="1328738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170" name="Téglalap 132"/>
            <p:cNvSpPr>
              <a:spLocks noChangeArrowheads="1"/>
            </p:cNvSpPr>
            <p:nvPr/>
          </p:nvSpPr>
          <p:spPr bwMode="auto">
            <a:xfrm>
              <a:off x="4872038" y="1758950"/>
              <a:ext cx="9271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Xeon MP 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1C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/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5" name="Téglalap 132"/>
            <p:cNvSpPr>
              <a:spLocks noChangeArrowheads="1"/>
            </p:cNvSpPr>
            <p:nvPr/>
          </p:nvSpPr>
          <p:spPr bwMode="auto">
            <a:xfrm>
              <a:off x="5876925" y="1760538"/>
              <a:ext cx="927100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Xeon MP 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1C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/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6" name="Téglalap 132"/>
            <p:cNvSpPr>
              <a:spLocks noChangeArrowheads="1"/>
            </p:cNvSpPr>
            <p:nvPr/>
          </p:nvSpPr>
          <p:spPr bwMode="auto">
            <a:xfrm>
              <a:off x="6880225" y="1760538"/>
              <a:ext cx="927100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Xeon MP 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1C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/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7" name="Téglalap 132"/>
            <p:cNvSpPr>
              <a:spLocks noChangeArrowheads="1"/>
            </p:cNvSpPr>
            <p:nvPr/>
          </p:nvSpPr>
          <p:spPr bwMode="auto">
            <a:xfrm>
              <a:off x="7883525" y="1760538"/>
              <a:ext cx="927100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Xeon MP 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1C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/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8" name="Oval 116"/>
            <p:cNvSpPr>
              <a:spLocks noChangeArrowheads="1"/>
            </p:cNvSpPr>
            <p:nvPr/>
          </p:nvSpPr>
          <p:spPr bwMode="auto">
            <a:xfrm>
              <a:off x="5041900" y="2413000"/>
              <a:ext cx="3619500" cy="40640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07247" y="5609999"/>
            <a:ext cx="455765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baseline="30000" dirty="0" smtClean="0"/>
              <a:t>1</a:t>
            </a:r>
            <a:r>
              <a:rPr lang="hu-HU" sz="1050" dirty="0" smtClean="0"/>
              <a:t>The 8500 MCH support only</a:t>
            </a:r>
            <a:r>
              <a:rPr lang="en-US" sz="1050" dirty="0" smtClean="0"/>
              <a:t> </a:t>
            </a:r>
            <a:r>
              <a:rPr lang="hu-HU" sz="1050" dirty="0" smtClean="0"/>
              <a:t>667 MT/sFSB speeds and is used in</a:t>
            </a:r>
          </a:p>
          <a:p>
            <a:r>
              <a:rPr lang="hu-HU" sz="1050" dirty="0"/>
              <a:t> </a:t>
            </a:r>
            <a:r>
              <a:rPr lang="hu-HU" sz="1050" dirty="0" smtClean="0"/>
              <a:t>  single core configurations whereas the  8501 supports already</a:t>
            </a:r>
          </a:p>
          <a:p>
            <a:r>
              <a:rPr lang="hu-HU" sz="1050" dirty="0"/>
              <a:t> </a:t>
            </a:r>
            <a:r>
              <a:rPr lang="hu-HU" sz="1050" dirty="0" smtClean="0"/>
              <a:t>  800 MT/s and is used for dual core configurations</a:t>
            </a:r>
            <a:endParaRPr lang="en-US" sz="1050" dirty="0"/>
          </a:p>
        </p:txBody>
      </p:sp>
      <p:sp>
        <p:nvSpPr>
          <p:cNvPr id="123" name="TextBox 122"/>
          <p:cNvSpPr txBox="1"/>
          <p:nvPr/>
        </p:nvSpPr>
        <p:spPr>
          <a:xfrm>
            <a:off x="3328365" y="3784864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 x </a:t>
            </a:r>
            <a:r>
              <a:rPr lang="en-US" sz="1000" dirty="0" smtClean="0"/>
              <a:t>64 </a:t>
            </a:r>
            <a:r>
              <a:rPr lang="en-US" sz="1000" dirty="0" smtClean="0"/>
              <a:t>bit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5780757" y="3605368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2x</a:t>
            </a:r>
            <a:r>
              <a:rPr lang="en-US" sz="1000" dirty="0" smtClean="0"/>
              <a:t> IMI</a:t>
            </a:r>
            <a:endParaRPr lang="en-US" sz="1000" dirty="0"/>
          </a:p>
        </p:txBody>
      </p:sp>
      <p:sp>
        <p:nvSpPr>
          <p:cNvPr id="138" name="TextBox 137"/>
          <p:cNvSpPr txBox="1"/>
          <p:nvPr/>
        </p:nvSpPr>
        <p:spPr>
          <a:xfrm>
            <a:off x="7388469" y="3603220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2x</a:t>
            </a:r>
            <a:r>
              <a:rPr lang="en-US" sz="1000" dirty="0" smtClean="0"/>
              <a:t> IMI</a:t>
            </a:r>
            <a:endParaRPr lang="en-US" sz="1000" dirty="0"/>
          </a:p>
        </p:txBody>
      </p:sp>
      <p:sp>
        <p:nvSpPr>
          <p:cNvPr id="139" name="TextBox 138"/>
          <p:cNvSpPr txBox="1"/>
          <p:nvPr/>
        </p:nvSpPr>
        <p:spPr>
          <a:xfrm>
            <a:off x="4702114" y="4179812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  <p:sp>
        <p:nvSpPr>
          <p:cNvPr id="140" name="TextBox 139"/>
          <p:cNvSpPr txBox="1"/>
          <p:nvPr/>
        </p:nvSpPr>
        <p:spPr>
          <a:xfrm>
            <a:off x="8190150" y="4151906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034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Egyenes összekötő 137"/>
          <p:cNvCxnSpPr/>
          <p:nvPr/>
        </p:nvCxnSpPr>
        <p:spPr>
          <a:xfrm rot="5400000" flipH="1" flipV="1">
            <a:off x="578643" y="26090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gyenes összekötő 130"/>
          <p:cNvCxnSpPr/>
          <p:nvPr/>
        </p:nvCxnSpPr>
        <p:spPr>
          <a:xfrm rot="10800000" flipH="1" flipV="1">
            <a:off x="1216025" y="360997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1216025" y="3187700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758825" y="2789238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1406525" y="28606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2414587" y="28606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3638550" y="26447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1550988" y="3106738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8500</a:t>
            </a:r>
            <a:r>
              <a:rPr lang="en-US" altLang="en-US" sz="11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2089150" y="3863975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1550988" y="40465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2776538" y="27892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98438" y="31067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455613" y="29225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368300" y="29225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282575" y="29225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198438" y="29225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98438" y="3276600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455613" y="31702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368300" y="31702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282575" y="31702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198438" y="31702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703263" y="3043238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84150" y="35385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455613" y="34321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368300" y="34321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282575" y="34321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198438" y="34321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98438" y="371157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455613" y="36830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368300" y="36830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282575" y="36830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198438" y="36830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703263" y="3467100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1914" name="Szövegdoboz 31"/>
          <p:cNvSpPr txBox="1">
            <a:spLocks noChangeArrowheads="1"/>
          </p:cNvSpPr>
          <p:nvPr/>
        </p:nvSpPr>
        <p:spPr bwMode="auto">
          <a:xfrm>
            <a:off x="104370" y="3997325"/>
            <a:ext cx="11572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15" name="Szövegdoboz 70"/>
          <p:cNvSpPr txBox="1">
            <a:spLocks noChangeArrowheads="1"/>
          </p:cNvSpPr>
          <p:nvPr/>
        </p:nvSpPr>
        <p:spPr bwMode="auto">
          <a:xfrm>
            <a:off x="1820316" y="2640013"/>
            <a:ext cx="90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FSB</a:t>
            </a:r>
            <a:endParaRPr lang="en-US" altLang="en-US" sz="1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(800 MT/s)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91916" name="Csoportba foglalás 135"/>
          <p:cNvGrpSpPr>
            <a:grpSpLocks/>
          </p:cNvGrpSpPr>
          <p:nvPr/>
        </p:nvGrpSpPr>
        <p:grpSpPr bwMode="auto">
          <a:xfrm flipH="1">
            <a:off x="2992438" y="2940050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91920" name="AutoShape 106"/>
          <p:cNvSpPr>
            <a:spLocks noChangeArrowheads="1"/>
          </p:cNvSpPr>
          <p:nvPr/>
        </p:nvSpPr>
        <p:spPr bwMode="auto">
          <a:xfrm>
            <a:off x="4724400" y="34925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1" name="Text Box 107"/>
          <p:cNvSpPr txBox="1">
            <a:spLocks noChangeArrowheads="1"/>
          </p:cNvSpPr>
          <p:nvPr/>
        </p:nvSpPr>
        <p:spPr bwMode="auto">
          <a:xfrm>
            <a:off x="2287588" y="3765550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</a:t>
            </a:r>
          </a:p>
        </p:txBody>
      </p:sp>
      <p:sp>
        <p:nvSpPr>
          <p:cNvPr id="291922" name="Szövegdoboz 31"/>
          <p:cNvSpPr txBox="1">
            <a:spLocks noChangeArrowheads="1"/>
          </p:cNvSpPr>
          <p:nvPr/>
        </p:nvSpPr>
        <p:spPr bwMode="auto">
          <a:xfrm>
            <a:off x="3094038" y="4011613"/>
            <a:ext cx="11572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4" name="Rectangle 110"/>
          <p:cNvSpPr>
            <a:spLocks noChangeArrowheads="1"/>
          </p:cNvSpPr>
          <p:nvPr/>
        </p:nvSpPr>
        <p:spPr bwMode="auto">
          <a:xfrm>
            <a:off x="1824038" y="1409700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7000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Paxville MP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2x1C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91925" name="Rectangle 111"/>
          <p:cNvSpPr>
            <a:spLocks noChangeArrowheads="1"/>
          </p:cNvSpPr>
          <p:nvPr/>
        </p:nvSpPr>
        <p:spPr bwMode="auto">
          <a:xfrm>
            <a:off x="3270250" y="1409700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2C</a:t>
            </a:r>
          </a:p>
        </p:txBody>
      </p:sp>
      <p:sp>
        <p:nvSpPr>
          <p:cNvPr id="291926" name="Rectangle 112"/>
          <p:cNvSpPr>
            <a:spLocks noChangeArrowheads="1"/>
          </p:cNvSpPr>
          <p:nvPr/>
        </p:nvSpPr>
        <p:spPr bwMode="auto">
          <a:xfrm>
            <a:off x="788988" y="1409700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(P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otomac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7" name="Text Box 113"/>
          <p:cNvSpPr txBox="1">
            <a:spLocks noChangeArrowheads="1"/>
          </p:cNvSpPr>
          <p:nvPr/>
        </p:nvSpPr>
        <p:spPr bwMode="auto">
          <a:xfrm>
            <a:off x="1646238" y="1428750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8" name="Text Box 114"/>
          <p:cNvSpPr txBox="1">
            <a:spLocks noChangeArrowheads="1"/>
          </p:cNvSpPr>
          <p:nvPr/>
        </p:nvSpPr>
        <p:spPr bwMode="auto">
          <a:xfrm>
            <a:off x="3032125" y="1430338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9" name="Text Box 115"/>
          <p:cNvSpPr txBox="1">
            <a:spLocks noChangeArrowheads="1"/>
          </p:cNvSpPr>
          <p:nvPr/>
        </p:nvSpPr>
        <p:spPr bwMode="auto">
          <a:xfrm>
            <a:off x="1393825" y="6432550"/>
            <a:ext cx="712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aseline="3000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The E8500 MCH supports an FSB of 667 MT/s and consequently only the SC Xeon MP (Potomac) </a:t>
            </a:r>
          </a:p>
        </p:txBody>
      </p:sp>
      <p:sp>
        <p:nvSpPr>
          <p:cNvPr id="291935" name="Text Box 121"/>
          <p:cNvSpPr txBox="1">
            <a:spLocks noChangeArrowheads="1"/>
          </p:cNvSpPr>
          <p:nvPr/>
        </p:nvSpPr>
        <p:spPr bwMode="auto">
          <a:xfrm>
            <a:off x="667779" y="4921250"/>
            <a:ext cx="3201517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Pentium 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(2006)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6" name="Text Box 122"/>
          <p:cNvSpPr txBox="1">
            <a:spLocks noChangeArrowheads="1"/>
          </p:cNvSpPr>
          <p:nvPr/>
        </p:nvSpPr>
        <p:spPr bwMode="auto">
          <a:xfrm>
            <a:off x="4996318" y="4922838"/>
            <a:ext cx="3320140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 2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Caneland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6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(2007)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7" name="Text Box 123"/>
          <p:cNvSpPr txBox="1">
            <a:spLocks noChangeArrowheads="1"/>
          </p:cNvSpPr>
          <p:nvPr/>
        </p:nvSpPr>
        <p:spPr bwMode="auto">
          <a:xfrm>
            <a:off x="4662488" y="5619750"/>
            <a:ext cx="41671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ESI: Enterprise System Interface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PCIe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lanes, 0.25 GB/s per lane (like the DMI interface,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providing 1 GB/s transfer rate in each direction)</a:t>
            </a:r>
          </a:p>
        </p:txBody>
      </p:sp>
      <p:sp>
        <p:nvSpPr>
          <p:cNvPr id="291938" name="Text Box 124"/>
          <p:cNvSpPr txBox="1">
            <a:spLocks noChangeArrowheads="1"/>
          </p:cNvSpPr>
          <p:nvPr/>
        </p:nvSpPr>
        <p:spPr bwMode="auto">
          <a:xfrm>
            <a:off x="860425" y="5659438"/>
            <a:ext cx="24114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HI 1.5 (Hub Interface 1.5)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8 bit wide, 66 MHz clock, QDR,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266 MB/s peak transfer rate</a:t>
            </a:r>
          </a:p>
        </p:txBody>
      </p:sp>
      <p:sp>
        <p:nvSpPr>
          <p:cNvPr id="291939" name="Téglalap 132"/>
          <p:cNvSpPr>
            <a:spLocks noChangeArrowheads="1"/>
          </p:cNvSpPr>
          <p:nvPr/>
        </p:nvSpPr>
        <p:spPr bwMode="auto">
          <a:xfrm>
            <a:off x="261938" y="1924050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0" name="Téglalap 132"/>
          <p:cNvSpPr>
            <a:spLocks noChangeArrowheads="1"/>
          </p:cNvSpPr>
          <p:nvPr/>
        </p:nvSpPr>
        <p:spPr bwMode="auto">
          <a:xfrm>
            <a:off x="1266825" y="19256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1" name="Téglalap 132"/>
          <p:cNvSpPr>
            <a:spLocks noChangeArrowheads="1"/>
          </p:cNvSpPr>
          <p:nvPr/>
        </p:nvSpPr>
        <p:spPr bwMode="auto">
          <a:xfrm>
            <a:off x="2270125" y="19256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2" name="Téglalap 132"/>
          <p:cNvSpPr>
            <a:spLocks noChangeArrowheads="1"/>
          </p:cNvSpPr>
          <p:nvPr/>
        </p:nvSpPr>
        <p:spPr bwMode="auto">
          <a:xfrm>
            <a:off x="3273425" y="19256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22963" y="2927350"/>
            <a:ext cx="3190875" cy="1695450"/>
            <a:chOff x="5922963" y="3028950"/>
            <a:chExt cx="3190875" cy="1695450"/>
          </a:xfrm>
        </p:grpSpPr>
        <p:cxnSp>
          <p:nvCxnSpPr>
            <p:cNvPr id="201" name="Egyenes összekötő 200"/>
            <p:cNvCxnSpPr/>
            <p:nvPr/>
          </p:nvCxnSpPr>
          <p:spPr>
            <a:xfrm rot="10800000" flipH="1">
              <a:off x="7624763" y="3859213"/>
              <a:ext cx="2159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Egyenes összekötő 201"/>
            <p:cNvCxnSpPr/>
            <p:nvPr/>
          </p:nvCxnSpPr>
          <p:spPr>
            <a:xfrm flipV="1">
              <a:off x="7335838" y="3714750"/>
              <a:ext cx="2889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Egyenes összekötő 202"/>
            <p:cNvCxnSpPr/>
            <p:nvPr/>
          </p:nvCxnSpPr>
          <p:spPr>
            <a:xfrm rot="16200000" flipH="1">
              <a:off x="7552531" y="3786982"/>
              <a:ext cx="144463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Egyenes összekötő 125"/>
            <p:cNvCxnSpPr/>
            <p:nvPr/>
          </p:nvCxnSpPr>
          <p:spPr>
            <a:xfrm rot="10800000">
              <a:off x="7335838" y="3279775"/>
              <a:ext cx="2159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46"/>
            <p:cNvCxnSpPr/>
            <p:nvPr/>
          </p:nvCxnSpPr>
          <p:spPr>
            <a:xfrm rot="16200000" flipV="1">
              <a:off x="6427788" y="3927475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gyenes összekötő 112"/>
            <p:cNvCxnSpPr/>
            <p:nvPr/>
          </p:nvCxnSpPr>
          <p:spPr>
            <a:xfrm rot="10800000">
              <a:off x="7820025" y="3136900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églalap 44"/>
            <p:cNvSpPr/>
            <p:nvPr/>
          </p:nvSpPr>
          <p:spPr>
            <a:xfrm>
              <a:off x="5924550" y="3208338"/>
              <a:ext cx="1439863" cy="5762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7300</a:t>
              </a:r>
            </a:p>
          </p:txBody>
        </p:sp>
        <p:sp>
          <p:nvSpPr>
            <p:cNvPr id="61" name="Téglalap 60"/>
            <p:cNvSpPr/>
            <p:nvPr/>
          </p:nvSpPr>
          <p:spPr>
            <a:xfrm>
              <a:off x="5922963" y="4148138"/>
              <a:ext cx="1439862" cy="5762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631xESB/</a:t>
              </a:r>
              <a:b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632xESB</a:t>
              </a:r>
            </a:p>
          </p:txBody>
        </p:sp>
        <p:cxnSp>
          <p:nvCxnSpPr>
            <p:cNvPr id="56" name="Egyenes összekötő 55"/>
            <p:cNvCxnSpPr>
              <a:stCxn id="58" idx="3"/>
            </p:cNvCxnSpPr>
            <p:nvPr/>
          </p:nvCxnSpPr>
          <p:spPr>
            <a:xfrm flipH="1" flipV="1">
              <a:off x="7551738" y="3136900"/>
              <a:ext cx="2889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églalap 56"/>
            <p:cNvSpPr/>
            <p:nvPr/>
          </p:nvSpPr>
          <p:spPr>
            <a:xfrm>
              <a:off x="7708900" y="30289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58" name="Téglalap 57"/>
            <p:cNvSpPr/>
            <p:nvPr/>
          </p:nvSpPr>
          <p:spPr>
            <a:xfrm>
              <a:off x="7794625" y="30289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60" name="Téglalap 59"/>
            <p:cNvSpPr/>
            <p:nvPr/>
          </p:nvSpPr>
          <p:spPr>
            <a:xfrm>
              <a:off x="8108950" y="30289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91867" name="Szövegdoboz 31"/>
            <p:cNvSpPr txBox="1">
              <a:spLocks noChangeArrowheads="1"/>
            </p:cNvSpPr>
            <p:nvPr/>
          </p:nvSpPr>
          <p:spPr bwMode="auto">
            <a:xfrm>
              <a:off x="8267700" y="3213100"/>
              <a:ext cx="846138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up to</a:t>
              </a:r>
              <a:endParaRPr lang="en-US" altLang="en-US" sz="110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 8 DIMMs</a:t>
              </a:r>
            </a:p>
          </p:txBody>
        </p:sp>
        <p:cxnSp>
          <p:nvCxnSpPr>
            <p:cNvPr id="115" name="Egyenes összekötő 114"/>
            <p:cNvCxnSpPr/>
            <p:nvPr/>
          </p:nvCxnSpPr>
          <p:spPr>
            <a:xfrm rot="10800000">
              <a:off x="7820025" y="3371850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gyenes összekötő 115"/>
            <p:cNvCxnSpPr>
              <a:stCxn id="118" idx="3"/>
            </p:cNvCxnSpPr>
            <p:nvPr/>
          </p:nvCxnSpPr>
          <p:spPr>
            <a:xfrm flipH="1">
              <a:off x="7362825" y="3371850"/>
              <a:ext cx="477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églalap 116"/>
            <p:cNvSpPr/>
            <p:nvPr/>
          </p:nvSpPr>
          <p:spPr>
            <a:xfrm>
              <a:off x="7708900" y="32639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18" name="Téglalap 117"/>
            <p:cNvSpPr/>
            <p:nvPr/>
          </p:nvSpPr>
          <p:spPr>
            <a:xfrm>
              <a:off x="7794625" y="3263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19" name="Téglalap 118"/>
            <p:cNvSpPr/>
            <p:nvPr/>
          </p:nvSpPr>
          <p:spPr>
            <a:xfrm>
              <a:off x="8108950" y="3263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20" name="Egyenes összekötő 119"/>
            <p:cNvCxnSpPr/>
            <p:nvPr/>
          </p:nvCxnSpPr>
          <p:spPr>
            <a:xfrm rot="10800000">
              <a:off x="7820025" y="3614738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Egyenes összekötő 120"/>
            <p:cNvCxnSpPr>
              <a:stCxn id="123" idx="3"/>
            </p:cNvCxnSpPr>
            <p:nvPr/>
          </p:nvCxnSpPr>
          <p:spPr>
            <a:xfrm flipH="1">
              <a:off x="7362825" y="3614738"/>
              <a:ext cx="477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églalap 121"/>
            <p:cNvSpPr/>
            <p:nvPr/>
          </p:nvSpPr>
          <p:spPr>
            <a:xfrm>
              <a:off x="7708900" y="35067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7794625" y="35067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8108950" y="35067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25" name="Egyenes összekötő 124"/>
            <p:cNvCxnSpPr/>
            <p:nvPr/>
          </p:nvCxnSpPr>
          <p:spPr>
            <a:xfrm rot="10800000">
              <a:off x="7820025" y="3857625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églalap 126"/>
            <p:cNvSpPr/>
            <p:nvPr/>
          </p:nvSpPr>
          <p:spPr>
            <a:xfrm>
              <a:off x="7708900" y="37480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8" name="Téglalap 127"/>
            <p:cNvSpPr/>
            <p:nvPr/>
          </p:nvSpPr>
          <p:spPr>
            <a:xfrm>
              <a:off x="7794625" y="37480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9" name="Téglalap 128"/>
            <p:cNvSpPr/>
            <p:nvPr/>
          </p:nvSpPr>
          <p:spPr>
            <a:xfrm>
              <a:off x="8108950" y="37480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98" name="Egyenes összekötő 197"/>
            <p:cNvCxnSpPr/>
            <p:nvPr/>
          </p:nvCxnSpPr>
          <p:spPr>
            <a:xfrm rot="5400000">
              <a:off x="7480300" y="3208338"/>
              <a:ext cx="1428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918" name="Szövegdoboz 31"/>
            <p:cNvSpPr txBox="1">
              <a:spLocks noChangeArrowheads="1"/>
            </p:cNvSpPr>
            <p:nvPr/>
          </p:nvSpPr>
          <p:spPr bwMode="auto">
            <a:xfrm>
              <a:off x="6664325" y="3836988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</a:rPr>
                <a:t>ESI</a:t>
              </a:r>
            </a:p>
          </p:txBody>
        </p:sp>
        <p:sp>
          <p:nvSpPr>
            <p:cNvPr id="291923" name="Szövegdoboz 31"/>
            <p:cNvSpPr txBox="1">
              <a:spLocks noChangeArrowheads="1"/>
            </p:cNvSpPr>
            <p:nvPr/>
          </p:nvSpPr>
          <p:spPr bwMode="auto">
            <a:xfrm>
              <a:off x="7520680" y="4009286"/>
              <a:ext cx="1246188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err="1">
                  <a:solidFill>
                    <a:srgbClr val="000000"/>
                  </a:solidFill>
                  <a:latin typeface="Verdana" pitchFamily="34" charset="0"/>
                </a:rPr>
                <a:t>FBDIMM</a:t>
              </a:r>
              <a:endParaRPr lang="en-US" altLang="en-US" sz="1100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000000"/>
                  </a:solidFill>
                  <a:latin typeface="Verdana" pitchFamily="34" charset="0"/>
                </a:rPr>
                <a:t>DDR</a:t>
              </a:r>
              <a:r>
                <a:rPr lang="en-US" altLang="en-US" sz="1100" dirty="0">
                  <a:solidFill>
                    <a:srgbClr val="000000"/>
                  </a:solidFill>
                  <a:latin typeface="Verdana" pitchFamily="34" charset="0"/>
                </a:rPr>
                <a:t>2-533/667</a:t>
              </a:r>
              <a:endParaRPr lang="hu-HU" altLang="en-US" sz="11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91946" name="Oval 132"/>
            <p:cNvSpPr>
              <a:spLocks noChangeArrowheads="1"/>
            </p:cNvSpPr>
            <p:nvPr/>
          </p:nvSpPr>
          <p:spPr bwMode="auto">
            <a:xfrm>
              <a:off x="6438900" y="3797300"/>
              <a:ext cx="825500" cy="30480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33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4" name="Text Box 121"/>
          <p:cNvSpPr txBox="1">
            <a:spLocks noChangeArrowheads="1"/>
          </p:cNvSpPr>
          <p:nvPr/>
        </p:nvSpPr>
        <p:spPr bwMode="auto">
          <a:xfrm>
            <a:off x="173038" y="611188"/>
            <a:ext cx="8894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Resolving the FSB bottleneck by using quad FSBs in up to 6 core 4S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313238" y="1220788"/>
            <a:ext cx="4668837" cy="1908000"/>
          </a:xfrm>
          <a:prstGeom prst="roundRect">
            <a:avLst/>
          </a:prstGeom>
          <a:solidFill>
            <a:srgbClr val="EAEAEA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4365625" y="1408113"/>
            <a:ext cx="4557713" cy="1812925"/>
            <a:chOff x="4365625" y="1509713"/>
            <a:chExt cx="4557713" cy="1812925"/>
          </a:xfrm>
        </p:grpSpPr>
        <p:cxnSp>
          <p:nvCxnSpPr>
            <p:cNvPr id="169" name="Egyenes összekötő 107"/>
            <p:cNvCxnSpPr/>
            <p:nvPr/>
          </p:nvCxnSpPr>
          <p:spPr>
            <a:xfrm rot="16200000" flipV="1">
              <a:off x="5844474" y="2961482"/>
              <a:ext cx="720725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Egyenes összekötő 40"/>
            <p:cNvCxnSpPr/>
            <p:nvPr/>
          </p:nvCxnSpPr>
          <p:spPr>
            <a:xfrm rot="5400000" flipH="1" flipV="1">
              <a:off x="4952206" y="2710657"/>
              <a:ext cx="360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Egyenes összekötő 108"/>
            <p:cNvCxnSpPr/>
            <p:nvPr/>
          </p:nvCxnSpPr>
          <p:spPr>
            <a:xfrm rot="16200000" flipV="1">
              <a:off x="6761873" y="2898775"/>
              <a:ext cx="61118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églalap 26"/>
            <p:cNvSpPr>
              <a:spLocks noChangeArrowheads="1"/>
            </p:cNvSpPr>
            <p:nvPr/>
          </p:nvSpPr>
          <p:spPr bwMode="auto">
            <a:xfrm>
              <a:off x="4365625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sp>
          <p:nvSpPr>
            <p:cNvPr id="197" name="Téglalap 31"/>
            <p:cNvSpPr>
              <a:spLocks noChangeArrowheads="1"/>
            </p:cNvSpPr>
            <p:nvPr/>
          </p:nvSpPr>
          <p:spPr bwMode="auto">
            <a:xfrm>
              <a:off x="6684963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sp>
          <p:nvSpPr>
            <p:cNvPr id="199" name="Téglalap 37"/>
            <p:cNvSpPr>
              <a:spLocks noChangeArrowheads="1"/>
            </p:cNvSpPr>
            <p:nvPr/>
          </p:nvSpPr>
          <p:spPr bwMode="auto">
            <a:xfrm>
              <a:off x="7843838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sp>
          <p:nvSpPr>
            <p:cNvPr id="200" name="Téglalap 38"/>
            <p:cNvSpPr>
              <a:spLocks noChangeArrowheads="1"/>
            </p:cNvSpPr>
            <p:nvPr/>
          </p:nvSpPr>
          <p:spPr bwMode="auto">
            <a:xfrm>
              <a:off x="5524500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cxnSp>
          <p:nvCxnSpPr>
            <p:cNvPr id="204" name="Egyenes összekötő 39"/>
            <p:cNvCxnSpPr/>
            <p:nvPr/>
          </p:nvCxnSpPr>
          <p:spPr>
            <a:xfrm flipV="1">
              <a:off x="5132388" y="2890838"/>
              <a:ext cx="9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Egyenes összekötő 41"/>
            <p:cNvCxnSpPr/>
            <p:nvPr/>
          </p:nvCxnSpPr>
          <p:spPr>
            <a:xfrm rot="5400000" flipH="1" flipV="1">
              <a:off x="5870630" y="3070226"/>
              <a:ext cx="3587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Egyenes összekötő 42"/>
            <p:cNvCxnSpPr/>
            <p:nvPr/>
          </p:nvCxnSpPr>
          <p:spPr>
            <a:xfrm rot="5400000" flipH="1" flipV="1">
              <a:off x="7012997" y="3106738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Egyenes összekötő 43"/>
            <p:cNvCxnSpPr/>
            <p:nvPr/>
          </p:nvCxnSpPr>
          <p:spPr>
            <a:xfrm rot="16200000" flipV="1">
              <a:off x="8017136" y="27463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Egyenes összekötő 61"/>
            <p:cNvCxnSpPr/>
            <p:nvPr/>
          </p:nvCxnSpPr>
          <p:spPr>
            <a:xfrm>
              <a:off x="7223873" y="2890838"/>
              <a:ext cx="9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Szövegdoboz 70"/>
            <p:cNvSpPr txBox="1">
              <a:spLocks noChangeArrowheads="1"/>
            </p:cNvSpPr>
            <p:nvPr/>
          </p:nvSpPr>
          <p:spPr bwMode="auto">
            <a:xfrm>
              <a:off x="6139500" y="2746375"/>
              <a:ext cx="98296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FSB</a:t>
              </a:r>
              <a:endParaRPr lang="en-US" altLang="en-US" sz="1000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(1066 MT/s)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10" name="Rectangle 116"/>
            <p:cNvSpPr>
              <a:spLocks noChangeArrowheads="1"/>
            </p:cNvSpPr>
            <p:nvPr/>
          </p:nvSpPr>
          <p:spPr bwMode="auto">
            <a:xfrm>
              <a:off x="4641850" y="1509713"/>
              <a:ext cx="12461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7200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(Tigerton DC)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 1x2C</a:t>
              </a:r>
            </a:p>
          </p:txBody>
        </p:sp>
        <p:sp>
          <p:nvSpPr>
            <p:cNvPr id="211" name="Rectangle 117"/>
            <p:cNvSpPr>
              <a:spLocks noChangeArrowheads="1"/>
            </p:cNvSpPr>
            <p:nvPr/>
          </p:nvSpPr>
          <p:spPr bwMode="auto">
            <a:xfrm>
              <a:off x="6097588" y="1519238"/>
              <a:ext cx="12493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7300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(Tigerton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 QC) 2x2C</a:t>
              </a:r>
            </a:p>
          </p:txBody>
        </p:sp>
        <p:sp>
          <p:nvSpPr>
            <p:cNvPr id="212" name="Rectangle 118"/>
            <p:cNvSpPr>
              <a:spLocks noChangeArrowheads="1"/>
            </p:cNvSpPr>
            <p:nvPr/>
          </p:nvSpPr>
          <p:spPr bwMode="auto">
            <a:xfrm>
              <a:off x="7531100" y="1519238"/>
              <a:ext cx="1073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7400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Dunnington 6C</a:t>
              </a: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000" i="1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13" name="Text Box 119"/>
            <p:cNvSpPr txBox="1">
              <a:spLocks noChangeArrowheads="1"/>
            </p:cNvSpPr>
            <p:nvPr/>
          </p:nvSpPr>
          <p:spPr bwMode="auto">
            <a:xfrm>
              <a:off x="5916613" y="1533525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214" name="Text Box 120"/>
            <p:cNvSpPr txBox="1">
              <a:spLocks noChangeArrowheads="1"/>
            </p:cNvSpPr>
            <p:nvPr/>
          </p:nvSpPr>
          <p:spPr bwMode="auto">
            <a:xfrm>
              <a:off x="7364413" y="1533525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215" name="Oval 130"/>
            <p:cNvSpPr>
              <a:spLocks noChangeArrowheads="1"/>
            </p:cNvSpPr>
            <p:nvPr/>
          </p:nvSpPr>
          <p:spPr bwMode="auto">
            <a:xfrm>
              <a:off x="4864100" y="2654299"/>
              <a:ext cx="3657600" cy="5381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77024" y="4275070"/>
            <a:ext cx="158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 memory channels</a:t>
            </a:r>
            <a:endParaRPr lang="en-US" sz="1100" dirty="0"/>
          </a:p>
        </p:txBody>
      </p:sp>
      <p:sp>
        <p:nvSpPr>
          <p:cNvPr id="135" name="TextBox 134"/>
          <p:cNvSpPr txBox="1"/>
          <p:nvPr/>
        </p:nvSpPr>
        <p:spPr>
          <a:xfrm>
            <a:off x="246020" y="4347239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  <p:sp>
        <p:nvSpPr>
          <p:cNvPr id="136" name="TextBox 135"/>
          <p:cNvSpPr txBox="1"/>
          <p:nvPr/>
        </p:nvSpPr>
        <p:spPr>
          <a:xfrm>
            <a:off x="3246803" y="4398755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693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041235"/>
              </p:ext>
            </p:extLst>
          </p:nvPr>
        </p:nvGraphicFramePr>
        <p:xfrm>
          <a:off x="101603" y="1055687"/>
          <a:ext cx="8937622" cy="5771992"/>
        </p:xfrm>
        <a:graphic>
          <a:graphicData uri="http://schemas.openxmlformats.org/drawingml/2006/table">
            <a:tbl>
              <a:tblPr/>
              <a:tblGrid>
                <a:gridCol w="916721"/>
                <a:gridCol w="1104268"/>
                <a:gridCol w="750191"/>
                <a:gridCol w="1215827"/>
                <a:gridCol w="788994"/>
                <a:gridCol w="788994"/>
                <a:gridCol w="1270650"/>
                <a:gridCol w="1076452"/>
                <a:gridCol w="1025525"/>
              </a:tblGrid>
              <a:tr h="6453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 topology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Date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intro.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Processor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Techno-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logy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Core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count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No./kind of the links to mem. buffers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No. of mem. 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mem. buffer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No. /speed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mem. channels (up to)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48424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Truland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w/dual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3/2005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Pentium 4 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(Potomac)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4 serial 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IMI channels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from  MCH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to XMBs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XMB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DDR2-800/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socket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</a:tr>
              <a:tr h="334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7000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Paxville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7100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Tulsa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49800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Caneland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w/Quad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DC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 serial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FB-DIMM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from MCH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 AMBs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AMB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DDR2-667/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</a:tr>
              <a:tr h="503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QC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9/2008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Dunnington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(Penryn)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</a:tr>
              <a:tr h="48424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Boxboro-EX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3/2010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Nehalem-EX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(Xeon 7500/ 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Beckton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 serial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SMI 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proc.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 4 SMBs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DDR3-1067/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socket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</a:tr>
              <a:tr h="323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Westmere-EX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E7-4800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0322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Ivy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Bridge-EX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(E7-4800 v2)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 parallel SMI2 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proc.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 4 SMBs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DDR3-1600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(IWB) 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DDR4-1866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(HSW)/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socket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5/2015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Haswell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(E7-4800 v3)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1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??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Broadwell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-EX??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8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Purley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UPI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Skylake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n.a.C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 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proc.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DDR4-2666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mem. speed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0025" y="619125"/>
            <a:ext cx="772839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2D2D8A"/>
                </a:solidFill>
                <a:latin typeface="Verdana"/>
              </a:rPr>
              <a:t>Evolution of Intel’s high-end 4S multicore platforms – Memory architecture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28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651500" y="1041221"/>
            <a:ext cx="3389313" cy="58039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0818" name="Egyenes összekötő 10"/>
          <p:cNvCxnSpPr>
            <a:cxnSpLocks noChangeShapeType="1"/>
          </p:cNvCxnSpPr>
          <p:nvPr/>
        </p:nvCxnSpPr>
        <p:spPr bwMode="auto">
          <a:xfrm flipV="1">
            <a:off x="554038" y="2470018"/>
            <a:ext cx="0" cy="360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églalap 3"/>
          <p:cNvSpPr>
            <a:spLocks noChangeArrowheads="1"/>
          </p:cNvSpPr>
          <p:nvPr/>
        </p:nvSpPr>
        <p:spPr bwMode="auto">
          <a:xfrm>
            <a:off x="147638" y="1977893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125538" y="1977893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547688" y="2816093"/>
            <a:ext cx="30130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822" name="Egyenes összekötő 12"/>
          <p:cNvCxnSpPr>
            <a:cxnSpLocks noChangeShapeType="1"/>
          </p:cNvCxnSpPr>
          <p:nvPr/>
        </p:nvCxnSpPr>
        <p:spPr bwMode="auto">
          <a:xfrm flipV="1">
            <a:off x="1506538" y="2541456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3" name="Egyenes összekötő 15"/>
          <p:cNvCxnSpPr>
            <a:cxnSpLocks noChangeShapeType="1"/>
          </p:cNvCxnSpPr>
          <p:nvPr/>
        </p:nvCxnSpPr>
        <p:spPr bwMode="auto">
          <a:xfrm flipV="1">
            <a:off x="2570163" y="2541456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4" name="Egyenes összekötő 16"/>
          <p:cNvCxnSpPr>
            <a:cxnSpLocks noChangeShapeType="1"/>
          </p:cNvCxnSpPr>
          <p:nvPr/>
        </p:nvCxnSpPr>
        <p:spPr bwMode="auto">
          <a:xfrm flipV="1">
            <a:off x="3548063" y="2541456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5" name="Egyenes összekötő 19"/>
          <p:cNvCxnSpPr>
            <a:cxnSpLocks noChangeShapeType="1"/>
          </p:cNvCxnSpPr>
          <p:nvPr/>
        </p:nvCxnSpPr>
        <p:spPr bwMode="auto">
          <a:xfrm flipV="1">
            <a:off x="2082800" y="2830381"/>
            <a:ext cx="0" cy="3413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6" name="Egyenes összekötő 22"/>
          <p:cNvCxnSpPr>
            <a:cxnSpLocks noChangeShapeType="1"/>
          </p:cNvCxnSpPr>
          <p:nvPr/>
        </p:nvCxnSpPr>
        <p:spPr bwMode="auto">
          <a:xfrm flipV="1">
            <a:off x="2082800" y="3720968"/>
            <a:ext cx="0" cy="431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7" name="Egyenes összekötő 25"/>
          <p:cNvCxnSpPr>
            <a:cxnSpLocks noChangeShapeType="1"/>
          </p:cNvCxnSpPr>
          <p:nvPr/>
        </p:nvCxnSpPr>
        <p:spPr bwMode="auto">
          <a:xfrm flipH="1">
            <a:off x="2771775" y="3282818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/>
          <p:nvPr/>
        </p:nvSpPr>
        <p:spPr>
          <a:xfrm>
            <a:off x="3117850" y="317169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3203575" y="317169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3289300" y="317169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3373438" y="317169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90832" name="Egyenes összekötő 32"/>
          <p:cNvCxnSpPr>
            <a:cxnSpLocks noChangeShapeType="1"/>
          </p:cNvCxnSpPr>
          <p:nvPr/>
        </p:nvCxnSpPr>
        <p:spPr bwMode="auto">
          <a:xfrm flipH="1">
            <a:off x="2771775" y="3582856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églalap 33"/>
          <p:cNvSpPr/>
          <p:nvPr/>
        </p:nvSpPr>
        <p:spPr>
          <a:xfrm>
            <a:off x="3117850" y="347808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5" name="Téglalap 34"/>
          <p:cNvSpPr/>
          <p:nvPr/>
        </p:nvSpPr>
        <p:spPr>
          <a:xfrm>
            <a:off x="3203575" y="347808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6" name="Téglalap 35"/>
          <p:cNvSpPr/>
          <p:nvPr/>
        </p:nvSpPr>
        <p:spPr>
          <a:xfrm>
            <a:off x="3289300" y="347808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3373438" y="347808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4" name="Téglalap 53"/>
          <p:cNvSpPr/>
          <p:nvPr/>
        </p:nvSpPr>
        <p:spPr>
          <a:xfrm>
            <a:off x="1362075" y="4101968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38" name="Szövegdoboz 70"/>
          <p:cNvSpPr txBox="1">
            <a:spLocks noChangeArrowheads="1"/>
          </p:cNvSpPr>
          <p:nvPr/>
        </p:nvSpPr>
        <p:spPr bwMode="auto">
          <a:xfrm>
            <a:off x="2082800" y="2882768"/>
            <a:ext cx="433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sp>
        <p:nvSpPr>
          <p:cNvPr id="59" name="Téglalap 58"/>
          <p:cNvSpPr>
            <a:spLocks noChangeArrowheads="1"/>
          </p:cNvSpPr>
          <p:nvPr/>
        </p:nvSpPr>
        <p:spPr bwMode="auto">
          <a:xfrm>
            <a:off x="2112963" y="1977893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60" name="Téglalap 59"/>
          <p:cNvSpPr>
            <a:spLocks noChangeArrowheads="1"/>
          </p:cNvSpPr>
          <p:nvPr/>
        </p:nvSpPr>
        <p:spPr bwMode="auto">
          <a:xfrm>
            <a:off x="3090863" y="1977893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290841" name="Text Box 27"/>
          <p:cNvSpPr txBox="1">
            <a:spLocks noChangeArrowheads="1"/>
          </p:cNvSpPr>
          <p:nvPr/>
        </p:nvSpPr>
        <p:spPr bwMode="auto">
          <a:xfrm>
            <a:off x="1495425" y="4263893"/>
            <a:ext cx="11779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Preceding ICH</a:t>
            </a:r>
          </a:p>
        </p:txBody>
      </p:sp>
      <p:sp>
        <p:nvSpPr>
          <p:cNvPr id="19" name="Téglalap 18"/>
          <p:cNvSpPr/>
          <p:nvPr/>
        </p:nvSpPr>
        <p:spPr>
          <a:xfrm>
            <a:off x="1363663" y="3146293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Preceding</a:t>
            </a: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NBs</a:t>
            </a: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53" name="Text Box 39"/>
          <p:cNvSpPr txBox="1">
            <a:spLocks noChangeArrowheads="1"/>
          </p:cNvSpPr>
          <p:nvPr/>
        </p:nvSpPr>
        <p:spPr bwMode="auto">
          <a:xfrm>
            <a:off x="2047875" y="3819393"/>
            <a:ext cx="882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HI 1.5</a:t>
            </a:r>
          </a:p>
        </p:txBody>
      </p:sp>
      <p:sp>
        <p:nvSpPr>
          <p:cNvPr id="290854" name="Text Box 40"/>
          <p:cNvSpPr txBox="1">
            <a:spLocks noChangeArrowheads="1"/>
          </p:cNvSpPr>
          <p:nvPr/>
        </p:nvSpPr>
        <p:spPr bwMode="auto">
          <a:xfrm>
            <a:off x="3298825" y="4505193"/>
            <a:ext cx="1235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1.5 266 MB/s</a:t>
            </a:r>
          </a:p>
        </p:txBody>
      </p:sp>
      <p:sp>
        <p:nvSpPr>
          <p:cNvPr id="290856" name="Text Box 42"/>
          <p:cNvSpPr txBox="1">
            <a:spLocks noChangeArrowheads="1"/>
          </p:cNvSpPr>
          <p:nvPr/>
        </p:nvSpPr>
        <p:spPr bwMode="auto">
          <a:xfrm>
            <a:off x="2867360" y="3808281"/>
            <a:ext cx="1366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cxnSp>
        <p:nvCxnSpPr>
          <p:cNvPr id="138" name="Egyenes összekötő 137"/>
          <p:cNvCxnSpPr/>
          <p:nvPr/>
        </p:nvCxnSpPr>
        <p:spPr>
          <a:xfrm rot="5400000" flipH="1" flipV="1">
            <a:off x="5188743" y="2662900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gyenes összekötő 130"/>
          <p:cNvCxnSpPr/>
          <p:nvPr/>
        </p:nvCxnSpPr>
        <p:spPr>
          <a:xfrm rot="10800000" flipH="1" flipV="1">
            <a:off x="5826125" y="3663818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5826125" y="3241543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5368925" y="2843081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6016625" y="2914519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7024687" y="2914519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8248650" y="2698619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6161088" y="3160581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8500</a:t>
            </a:r>
            <a:r>
              <a:rPr lang="en-US" altLang="en-US" sz="11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6699250" y="3917818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6161088" y="4100381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7386638" y="2843081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4808538" y="3160581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5065713" y="297643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4978400" y="297643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4892675" y="297643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4795838" y="297643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4808538" y="3330443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5065713" y="322408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4978400" y="322408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4892675" y="322408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4795838" y="319868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5313363" y="3097081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4794250" y="3592381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5065713" y="348601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4978400" y="348601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4892675" y="348601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4795838" y="346061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4808538" y="376541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5065713" y="373684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4978400" y="373684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4892675" y="373684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4795838" y="371144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5313363" y="3520943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90" name="Szövegdoboz 31"/>
          <p:cNvSpPr txBox="1">
            <a:spLocks noChangeArrowheads="1"/>
          </p:cNvSpPr>
          <p:nvPr/>
        </p:nvSpPr>
        <p:spPr bwMode="auto">
          <a:xfrm>
            <a:off x="4680061" y="4051168"/>
            <a:ext cx="106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891" name="Szövegdoboz 70"/>
          <p:cNvSpPr txBox="1">
            <a:spLocks noChangeArrowheads="1"/>
          </p:cNvSpPr>
          <p:nvPr/>
        </p:nvSpPr>
        <p:spPr bwMode="auto">
          <a:xfrm>
            <a:off x="6664325" y="2744656"/>
            <a:ext cx="433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grpSp>
        <p:nvGrpSpPr>
          <p:cNvPr id="290892" name="Csoportba foglalás 135"/>
          <p:cNvGrpSpPr>
            <a:grpSpLocks/>
          </p:cNvGrpSpPr>
          <p:nvPr/>
        </p:nvGrpSpPr>
        <p:grpSpPr bwMode="auto">
          <a:xfrm flipH="1">
            <a:off x="7602538" y="2993893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90893" name="Text Box 103"/>
          <p:cNvSpPr txBox="1">
            <a:spLocks noChangeArrowheads="1"/>
          </p:cNvSpPr>
          <p:nvPr/>
        </p:nvSpPr>
        <p:spPr bwMode="auto">
          <a:xfrm>
            <a:off x="6897688" y="3819393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HI 1.5</a:t>
            </a:r>
          </a:p>
        </p:txBody>
      </p:sp>
      <p:sp>
        <p:nvSpPr>
          <p:cNvPr id="290894" name="Szövegdoboz 31"/>
          <p:cNvSpPr txBox="1">
            <a:spLocks noChangeArrowheads="1"/>
          </p:cNvSpPr>
          <p:nvPr/>
        </p:nvSpPr>
        <p:spPr bwMode="auto">
          <a:xfrm>
            <a:off x="8043217" y="4065456"/>
            <a:ext cx="106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895" name="Rectangle 105"/>
          <p:cNvSpPr>
            <a:spLocks noChangeArrowheads="1"/>
          </p:cNvSpPr>
          <p:nvPr/>
        </p:nvSpPr>
        <p:spPr bwMode="auto">
          <a:xfrm>
            <a:off x="6434138" y="1463543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7000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Paxville MP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2x1C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90896" name="Rectangle 106"/>
          <p:cNvSpPr>
            <a:spLocks noChangeArrowheads="1"/>
          </p:cNvSpPr>
          <p:nvPr/>
        </p:nvSpPr>
        <p:spPr bwMode="auto">
          <a:xfrm>
            <a:off x="7880350" y="1463543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2C</a:t>
            </a:r>
          </a:p>
        </p:txBody>
      </p:sp>
      <p:sp>
        <p:nvSpPr>
          <p:cNvPr id="290897" name="Rectangle 107"/>
          <p:cNvSpPr>
            <a:spLocks noChangeArrowheads="1"/>
          </p:cNvSpPr>
          <p:nvPr/>
        </p:nvSpPr>
        <p:spPr bwMode="auto">
          <a:xfrm>
            <a:off x="5399088" y="1463543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(P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otomac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898" name="Text Box 108"/>
          <p:cNvSpPr txBox="1">
            <a:spLocks noChangeArrowheads="1"/>
          </p:cNvSpPr>
          <p:nvPr/>
        </p:nvSpPr>
        <p:spPr bwMode="auto">
          <a:xfrm>
            <a:off x="6256338" y="1482593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0899" name="Text Box 109"/>
          <p:cNvSpPr txBox="1">
            <a:spLocks noChangeArrowheads="1"/>
          </p:cNvSpPr>
          <p:nvPr/>
        </p:nvSpPr>
        <p:spPr bwMode="auto">
          <a:xfrm>
            <a:off x="7642225" y="1484181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0900" name="Text Box 110"/>
          <p:cNvSpPr txBox="1">
            <a:spLocks noChangeArrowheads="1"/>
          </p:cNvSpPr>
          <p:nvPr/>
        </p:nvSpPr>
        <p:spPr bwMode="auto">
          <a:xfrm>
            <a:off x="5052791" y="4975093"/>
            <a:ext cx="3296095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64-bit Pentium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(2006)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1" name="Téglalap 132"/>
          <p:cNvSpPr>
            <a:spLocks noChangeArrowheads="1"/>
          </p:cNvSpPr>
          <p:nvPr/>
        </p:nvSpPr>
        <p:spPr bwMode="auto">
          <a:xfrm>
            <a:off x="4872038" y="1977893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2" name="Téglalap 132"/>
          <p:cNvSpPr>
            <a:spLocks noChangeArrowheads="1"/>
          </p:cNvSpPr>
          <p:nvPr/>
        </p:nvSpPr>
        <p:spPr bwMode="auto">
          <a:xfrm>
            <a:off x="5876925" y="1979481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3" name="Téglalap 132"/>
          <p:cNvSpPr>
            <a:spLocks noChangeArrowheads="1"/>
          </p:cNvSpPr>
          <p:nvPr/>
        </p:nvSpPr>
        <p:spPr bwMode="auto">
          <a:xfrm>
            <a:off x="6880225" y="1979481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4" name="Téglalap 132"/>
          <p:cNvSpPr>
            <a:spLocks noChangeArrowheads="1"/>
          </p:cNvSpPr>
          <p:nvPr/>
        </p:nvSpPr>
        <p:spPr bwMode="auto">
          <a:xfrm>
            <a:off x="7883525" y="1979481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5" name="Text Box 115"/>
          <p:cNvSpPr txBox="1">
            <a:spLocks noChangeArrowheads="1"/>
          </p:cNvSpPr>
          <p:nvPr/>
        </p:nvSpPr>
        <p:spPr bwMode="auto">
          <a:xfrm>
            <a:off x="323844" y="4975093"/>
            <a:ext cx="3579827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Previous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32-bit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Pentium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MP aimed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server platform (for single core processors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(2004 and before)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6" name="Oval 116"/>
          <p:cNvSpPr>
            <a:spLocks noChangeArrowheads="1"/>
          </p:cNvSpPr>
          <p:nvPr/>
        </p:nvSpPr>
        <p:spPr bwMode="auto">
          <a:xfrm>
            <a:off x="5041900" y="2631943"/>
            <a:ext cx="3619500" cy="4064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7" name="Text Box 117"/>
          <p:cNvSpPr txBox="1">
            <a:spLocks noChangeArrowheads="1"/>
          </p:cNvSpPr>
          <p:nvPr/>
        </p:nvSpPr>
        <p:spPr bwMode="auto">
          <a:xfrm>
            <a:off x="8559800" y="2924043"/>
            <a:ext cx="495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8" name="Oval 118"/>
          <p:cNvSpPr>
            <a:spLocks noChangeArrowheads="1"/>
          </p:cNvSpPr>
          <p:nvPr/>
        </p:nvSpPr>
        <p:spPr bwMode="auto">
          <a:xfrm>
            <a:off x="4572000" y="2784343"/>
            <a:ext cx="1589088" cy="1333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9" name="Oval 119"/>
          <p:cNvSpPr>
            <a:spLocks noChangeArrowheads="1"/>
          </p:cNvSpPr>
          <p:nvPr/>
        </p:nvSpPr>
        <p:spPr bwMode="auto">
          <a:xfrm>
            <a:off x="7602538" y="2785931"/>
            <a:ext cx="1495425" cy="1333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10" name="AutoShape 120"/>
          <p:cNvSpPr>
            <a:spLocks noChangeArrowheads="1"/>
          </p:cNvSpPr>
          <p:nvPr/>
        </p:nvSpPr>
        <p:spPr bwMode="auto">
          <a:xfrm>
            <a:off x="3898900" y="3419343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11" name="Text Box 121"/>
          <p:cNvSpPr txBox="1">
            <a:spLocks noChangeArrowheads="1"/>
          </p:cNvSpPr>
          <p:nvPr/>
        </p:nvSpPr>
        <p:spPr bwMode="auto">
          <a:xfrm>
            <a:off x="134401" y="611188"/>
            <a:ext cx="91255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Evolution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of 32-bit single core 4S server platforms to 64-bit dual core 4S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22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29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9944" y="3843206"/>
            <a:ext cx="4010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IMI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462044" y="3855906"/>
            <a:ext cx="4010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IMI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5641843"/>
            <a:ext cx="801213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100" dirty="0" smtClean="0">
                <a:solidFill>
                  <a:srgbClr val="FF0000"/>
                </a:solidFill>
              </a:rPr>
              <a:t>IMI (Independent Memory Interface): </a:t>
            </a:r>
            <a:r>
              <a:rPr lang="en-US" sz="1100" dirty="0" smtClean="0">
                <a:solidFill>
                  <a:srgbClr val="0070C0"/>
                </a:solidFill>
              </a:rPr>
              <a:t>Low line count (70 signal lines) serial interface </a:t>
            </a:r>
            <a:r>
              <a:rPr lang="en-US" sz="1100" dirty="0" smtClean="0"/>
              <a:t>vs. DDR2 with 240 pins.</a:t>
            </a:r>
          </a:p>
          <a:p>
            <a:r>
              <a:rPr lang="en-US" sz="1100" dirty="0" smtClean="0">
                <a:solidFill>
                  <a:srgbClr val="FF0000"/>
                </a:solidFill>
              </a:rPr>
              <a:t>XMB: </a:t>
            </a:r>
            <a:r>
              <a:rPr lang="en-US" sz="1100" dirty="0" err="1" smtClean="0">
                <a:solidFill>
                  <a:srgbClr val="FF0000"/>
                </a:solidFill>
              </a:rPr>
              <a:t>eXternal</a:t>
            </a:r>
            <a:r>
              <a:rPr lang="en-US" sz="1100" dirty="0" smtClean="0">
                <a:solidFill>
                  <a:srgbClr val="FF0000"/>
                </a:solidFill>
              </a:rPr>
              <a:t> Memory Bridge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843781" y="4437392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  <p:sp>
        <p:nvSpPr>
          <p:cNvPr id="125" name="TextBox 124"/>
          <p:cNvSpPr txBox="1"/>
          <p:nvPr/>
        </p:nvSpPr>
        <p:spPr>
          <a:xfrm>
            <a:off x="8190145" y="4435244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  <p:sp>
        <p:nvSpPr>
          <p:cNvPr id="127" name="TextBox 126"/>
          <p:cNvSpPr txBox="1"/>
          <p:nvPr/>
        </p:nvSpPr>
        <p:spPr>
          <a:xfrm>
            <a:off x="3287583" y="3988780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 x </a:t>
            </a:r>
            <a:r>
              <a:rPr lang="en-US" sz="1000" dirty="0" smtClean="0"/>
              <a:t>64 </a:t>
            </a:r>
            <a:r>
              <a:rPr lang="en-US" sz="1000" dirty="0" smtClean="0"/>
              <a:t>bit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12963" y="991671"/>
            <a:ext cx="4386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Introducing low line count memory connection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0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0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0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0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0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290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290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290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290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290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290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290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290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290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290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290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290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290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290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29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29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29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29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29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29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29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29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29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29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29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29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29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29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29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29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29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29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29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29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290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29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29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29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290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290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29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290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54" grpId="0" animBg="1"/>
      <p:bldP spid="290838" grpId="0"/>
      <p:bldP spid="59" grpId="0" animBg="1"/>
      <p:bldP spid="60" grpId="0" animBg="1"/>
      <p:bldP spid="290841" grpId="0"/>
      <p:bldP spid="19" grpId="0" animBg="1"/>
      <p:bldP spid="290853" grpId="0"/>
      <p:bldP spid="290854" grpId="0"/>
      <p:bldP spid="290856" grpId="0"/>
      <p:bldP spid="142" grpId="0" animBg="1"/>
      <p:bldP spid="144" grpId="0" animBg="1"/>
      <p:bldP spid="147" grpId="0" animBg="1"/>
      <p:bldP spid="148" grpId="0" animBg="1"/>
      <p:bldP spid="149" grpId="0" animBg="1"/>
      <p:bldP spid="150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8" grpId="0" animBg="1"/>
      <p:bldP spid="159" grpId="0" animBg="1"/>
      <p:bldP spid="160" grpId="0" animBg="1"/>
      <p:bldP spid="161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290890" grpId="0"/>
      <p:bldP spid="290891" grpId="0"/>
      <p:bldP spid="290893" grpId="0"/>
      <p:bldP spid="290894" grpId="0"/>
      <p:bldP spid="290895" grpId="0"/>
      <p:bldP spid="290896" grpId="0"/>
      <p:bldP spid="290897" grpId="0"/>
      <p:bldP spid="290898" grpId="0"/>
      <p:bldP spid="290899" grpId="0"/>
      <p:bldP spid="290900" grpId="0"/>
      <p:bldP spid="290901" grpId="0" animBg="1"/>
      <p:bldP spid="290902" grpId="0" animBg="1"/>
      <p:bldP spid="290903" grpId="0" animBg="1"/>
      <p:bldP spid="290904" grpId="0" animBg="1"/>
      <p:bldP spid="290905" grpId="0"/>
      <p:bldP spid="290906" grpId="0" animBg="1"/>
      <p:bldP spid="290907" grpId="0"/>
      <p:bldP spid="290908" grpId="0" animBg="1"/>
      <p:bldP spid="290909" grpId="0" animBg="1"/>
      <p:bldP spid="290910" grpId="0" animBg="1"/>
      <p:bldP spid="2" grpId="0"/>
      <p:bldP spid="123" grpId="0"/>
      <p:bldP spid="10" grpId="0"/>
      <p:bldP spid="124" grpId="0"/>
      <p:bldP spid="125" grpId="0"/>
      <p:bldP spid="12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Egyenes összekötő 107"/>
          <p:cNvCxnSpPr/>
          <p:nvPr/>
        </p:nvCxnSpPr>
        <p:spPr>
          <a:xfrm rot="16200000" flipV="1">
            <a:off x="5995194" y="2952183"/>
            <a:ext cx="72072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Egyenes összekötő 200"/>
          <p:cNvCxnSpPr/>
          <p:nvPr/>
        </p:nvCxnSpPr>
        <p:spPr>
          <a:xfrm rot="10800000" flipH="1">
            <a:off x="7624763" y="3849914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Egyenes összekötő 201"/>
          <p:cNvCxnSpPr/>
          <p:nvPr/>
        </p:nvCxnSpPr>
        <p:spPr>
          <a:xfrm flipV="1">
            <a:off x="7335838" y="3705451"/>
            <a:ext cx="2889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Egyenes összekötő 202"/>
          <p:cNvCxnSpPr/>
          <p:nvPr/>
        </p:nvCxnSpPr>
        <p:spPr>
          <a:xfrm rot="16200000" flipH="1">
            <a:off x="7552531" y="3777683"/>
            <a:ext cx="14446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gyenes összekötő 125"/>
          <p:cNvCxnSpPr/>
          <p:nvPr/>
        </p:nvCxnSpPr>
        <p:spPr>
          <a:xfrm rot="10800000">
            <a:off x="7335838" y="3270476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/>
          <p:nvPr/>
        </p:nvCxnSpPr>
        <p:spPr>
          <a:xfrm rot="16200000" flipV="1">
            <a:off x="6427788" y="3918176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/>
          <p:nvPr/>
        </p:nvCxnSpPr>
        <p:spPr>
          <a:xfrm rot="5400000" flipH="1" flipV="1">
            <a:off x="4952206" y="2701358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gyenes összekötő 137"/>
          <p:cNvCxnSpPr/>
          <p:nvPr/>
        </p:nvCxnSpPr>
        <p:spPr>
          <a:xfrm rot="5400000" flipH="1" flipV="1">
            <a:off x="578643" y="2701358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7820025" y="3127601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gyenes összekötő 108"/>
          <p:cNvCxnSpPr/>
          <p:nvPr/>
        </p:nvCxnSpPr>
        <p:spPr>
          <a:xfrm rot="16200000" flipV="1">
            <a:off x="6626225" y="2889476"/>
            <a:ext cx="61118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26"/>
          <p:cNvSpPr>
            <a:spLocks noChangeArrowheads="1"/>
          </p:cNvSpPr>
          <p:nvPr/>
        </p:nvSpPr>
        <p:spPr bwMode="auto">
          <a:xfrm>
            <a:off x="4365625" y="2016351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sp>
        <p:nvSpPr>
          <p:cNvPr id="32" name="Téglalap 31"/>
          <p:cNvSpPr>
            <a:spLocks noChangeArrowheads="1"/>
          </p:cNvSpPr>
          <p:nvPr/>
        </p:nvSpPr>
        <p:spPr bwMode="auto">
          <a:xfrm>
            <a:off x="6684963" y="2016351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sp>
        <p:nvSpPr>
          <p:cNvPr id="38" name="Téglalap 37"/>
          <p:cNvSpPr>
            <a:spLocks noChangeArrowheads="1"/>
          </p:cNvSpPr>
          <p:nvPr/>
        </p:nvSpPr>
        <p:spPr bwMode="auto">
          <a:xfrm>
            <a:off x="7843838" y="2016351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sp>
        <p:nvSpPr>
          <p:cNvPr id="39" name="Téglalap 38"/>
          <p:cNvSpPr>
            <a:spLocks noChangeArrowheads="1"/>
          </p:cNvSpPr>
          <p:nvPr/>
        </p:nvSpPr>
        <p:spPr bwMode="auto">
          <a:xfrm>
            <a:off x="5524500" y="2016351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cxnSp>
        <p:nvCxnSpPr>
          <p:cNvPr id="40" name="Egyenes összekötő 39"/>
          <p:cNvCxnSpPr/>
          <p:nvPr/>
        </p:nvCxnSpPr>
        <p:spPr>
          <a:xfrm flipV="1">
            <a:off x="5132388" y="2881539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 rot="5400000" flipH="1" flipV="1">
            <a:off x="5961062" y="3060927"/>
            <a:ext cx="358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/>
          <p:nvPr/>
        </p:nvCxnSpPr>
        <p:spPr>
          <a:xfrm rot="5400000" flipH="1" flipV="1">
            <a:off x="6932613" y="3097439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 rot="16200000" flipV="1">
            <a:off x="8012112" y="2737077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44"/>
          <p:cNvSpPr/>
          <p:nvPr/>
        </p:nvSpPr>
        <p:spPr>
          <a:xfrm>
            <a:off x="5924550" y="3199039"/>
            <a:ext cx="1439863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7300</a:t>
            </a:r>
          </a:p>
        </p:txBody>
      </p:sp>
      <p:sp>
        <p:nvSpPr>
          <p:cNvPr id="61" name="Téglalap 60"/>
          <p:cNvSpPr/>
          <p:nvPr/>
        </p:nvSpPr>
        <p:spPr>
          <a:xfrm>
            <a:off x="5922963" y="4138839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631xESB/</a:t>
            </a:r>
            <a:br>
              <a:rPr lang="hu-HU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632xESB</a:t>
            </a:r>
          </a:p>
        </p:txBody>
      </p:sp>
      <p:cxnSp>
        <p:nvCxnSpPr>
          <p:cNvPr id="62" name="Egyenes összekötő 61"/>
          <p:cNvCxnSpPr/>
          <p:nvPr/>
        </p:nvCxnSpPr>
        <p:spPr>
          <a:xfrm>
            <a:off x="7148513" y="2881539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>
            <a:stCxn id="58" idx="3"/>
          </p:cNvCxnSpPr>
          <p:nvPr/>
        </p:nvCxnSpPr>
        <p:spPr>
          <a:xfrm flipH="1" flipV="1">
            <a:off x="7551738" y="3127601"/>
            <a:ext cx="2889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églalap 56"/>
          <p:cNvSpPr/>
          <p:nvPr/>
        </p:nvSpPr>
        <p:spPr>
          <a:xfrm>
            <a:off x="7708900" y="301965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8" name="Téglalap 57"/>
          <p:cNvSpPr/>
          <p:nvPr/>
        </p:nvSpPr>
        <p:spPr>
          <a:xfrm>
            <a:off x="7794625" y="301965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60" name="Téglalap 59"/>
          <p:cNvSpPr/>
          <p:nvPr/>
        </p:nvSpPr>
        <p:spPr>
          <a:xfrm>
            <a:off x="8108950" y="301965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91867" name="Szövegdoboz 31"/>
          <p:cNvSpPr txBox="1">
            <a:spLocks noChangeArrowheads="1"/>
          </p:cNvSpPr>
          <p:nvPr/>
        </p:nvSpPr>
        <p:spPr bwMode="auto">
          <a:xfrm>
            <a:off x="8267700" y="3203801"/>
            <a:ext cx="8461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up to</a:t>
            </a:r>
            <a:endParaRPr lang="en-US" altLang="en-US" sz="110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 8 DIMMs</a:t>
            </a:r>
          </a:p>
        </p:txBody>
      </p:sp>
      <p:cxnSp>
        <p:nvCxnSpPr>
          <p:cNvPr id="115" name="Egyenes összekötő 114"/>
          <p:cNvCxnSpPr/>
          <p:nvPr/>
        </p:nvCxnSpPr>
        <p:spPr>
          <a:xfrm rot="10800000">
            <a:off x="7820025" y="3362551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>
            <a:stCxn id="118" idx="3"/>
          </p:cNvCxnSpPr>
          <p:nvPr/>
        </p:nvCxnSpPr>
        <p:spPr>
          <a:xfrm flipH="1">
            <a:off x="7362825" y="3362551"/>
            <a:ext cx="477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églalap 116"/>
          <p:cNvSpPr/>
          <p:nvPr/>
        </p:nvSpPr>
        <p:spPr>
          <a:xfrm>
            <a:off x="7708900" y="325460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8" name="Téglalap 117"/>
          <p:cNvSpPr/>
          <p:nvPr/>
        </p:nvSpPr>
        <p:spPr>
          <a:xfrm>
            <a:off x="7794625" y="325460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9" name="Téglalap 118"/>
          <p:cNvSpPr/>
          <p:nvPr/>
        </p:nvSpPr>
        <p:spPr>
          <a:xfrm>
            <a:off x="8108950" y="325460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20" name="Egyenes összekötő 119"/>
          <p:cNvCxnSpPr/>
          <p:nvPr/>
        </p:nvCxnSpPr>
        <p:spPr>
          <a:xfrm rot="10800000">
            <a:off x="7820025" y="3605439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Egyenes összekötő 120"/>
          <p:cNvCxnSpPr>
            <a:stCxn id="123" idx="3"/>
          </p:cNvCxnSpPr>
          <p:nvPr/>
        </p:nvCxnSpPr>
        <p:spPr>
          <a:xfrm flipH="1">
            <a:off x="7362825" y="3605439"/>
            <a:ext cx="477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églalap 121"/>
          <p:cNvSpPr/>
          <p:nvPr/>
        </p:nvSpPr>
        <p:spPr>
          <a:xfrm>
            <a:off x="7708900" y="349748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3" name="Téglalap 122"/>
          <p:cNvSpPr/>
          <p:nvPr/>
        </p:nvSpPr>
        <p:spPr>
          <a:xfrm>
            <a:off x="7794625" y="349748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4" name="Téglalap 123"/>
          <p:cNvSpPr/>
          <p:nvPr/>
        </p:nvSpPr>
        <p:spPr>
          <a:xfrm>
            <a:off x="8108950" y="349748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25" name="Egyenes összekötő 124"/>
          <p:cNvCxnSpPr/>
          <p:nvPr/>
        </p:nvCxnSpPr>
        <p:spPr>
          <a:xfrm rot="10800000">
            <a:off x="7820025" y="3848326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églalap 126"/>
          <p:cNvSpPr/>
          <p:nvPr/>
        </p:nvSpPr>
        <p:spPr>
          <a:xfrm>
            <a:off x="7708900" y="373878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8" name="Téglalap 127"/>
          <p:cNvSpPr/>
          <p:nvPr/>
        </p:nvSpPr>
        <p:spPr>
          <a:xfrm>
            <a:off x="7794625" y="373878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9" name="Téglalap 128"/>
          <p:cNvSpPr/>
          <p:nvPr/>
        </p:nvSpPr>
        <p:spPr>
          <a:xfrm>
            <a:off x="8108950" y="373878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1216025" y="3702276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1216025" y="3280001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758825" y="2881539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1406525" y="2952977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2414587" y="2952977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3638550" y="2737077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1550988" y="3199039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8500</a:t>
            </a:r>
            <a:r>
              <a:rPr lang="en-US" altLang="en-US" sz="11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2089150" y="3956276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1550988" y="4138839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2776538" y="2881539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98438" y="3199039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455613" y="301488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368300" y="301488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282575" y="301488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198438" y="301488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98438" y="3368901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455613" y="326253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368300" y="326253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282575" y="326253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198438" y="326253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703263" y="3135539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84150" y="3630839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455613" y="352447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368300" y="352447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282575" y="352447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198438" y="352447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98438" y="3803876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455613" y="377530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368300" y="377530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282575" y="377530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198438" y="377530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703263" y="3559401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1914" name="Szövegdoboz 31"/>
          <p:cNvSpPr txBox="1">
            <a:spLocks noChangeArrowheads="1"/>
          </p:cNvSpPr>
          <p:nvPr/>
        </p:nvSpPr>
        <p:spPr bwMode="auto">
          <a:xfrm>
            <a:off x="361950" y="4089626"/>
            <a:ext cx="11572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15" name="Szövegdoboz 70"/>
          <p:cNvSpPr txBox="1">
            <a:spLocks noChangeArrowheads="1"/>
          </p:cNvSpPr>
          <p:nvPr/>
        </p:nvSpPr>
        <p:spPr bwMode="auto">
          <a:xfrm>
            <a:off x="2054225" y="2783114"/>
            <a:ext cx="433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grpSp>
        <p:nvGrpSpPr>
          <p:cNvPr id="291916" name="Csoportba foglalás 135"/>
          <p:cNvGrpSpPr>
            <a:grpSpLocks/>
          </p:cNvGrpSpPr>
          <p:nvPr/>
        </p:nvGrpSpPr>
        <p:grpSpPr bwMode="auto">
          <a:xfrm flipH="1">
            <a:off x="2992438" y="3032351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cxnSp>
        <p:nvCxnSpPr>
          <p:cNvPr id="198" name="Egyenes összekötő 197"/>
          <p:cNvCxnSpPr/>
          <p:nvPr/>
        </p:nvCxnSpPr>
        <p:spPr>
          <a:xfrm rot="5400000">
            <a:off x="7480300" y="3199039"/>
            <a:ext cx="1428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918" name="Szövegdoboz 31"/>
          <p:cNvSpPr txBox="1">
            <a:spLocks noChangeArrowheads="1"/>
          </p:cNvSpPr>
          <p:nvPr/>
        </p:nvSpPr>
        <p:spPr bwMode="auto">
          <a:xfrm>
            <a:off x="6664325" y="3827689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</a:p>
        </p:txBody>
      </p:sp>
      <p:sp>
        <p:nvSpPr>
          <p:cNvPr id="291919" name="Szövegdoboz 70"/>
          <p:cNvSpPr txBox="1">
            <a:spLocks noChangeArrowheads="1"/>
          </p:cNvSpPr>
          <p:nvPr/>
        </p:nvSpPr>
        <p:spPr bwMode="auto">
          <a:xfrm>
            <a:off x="6399213" y="2800576"/>
            <a:ext cx="433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sp>
        <p:nvSpPr>
          <p:cNvPr id="291920" name="AutoShape 106"/>
          <p:cNvSpPr>
            <a:spLocks noChangeArrowheads="1"/>
          </p:cNvSpPr>
          <p:nvPr/>
        </p:nvSpPr>
        <p:spPr bwMode="auto">
          <a:xfrm>
            <a:off x="4724400" y="3584801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1" name="Text Box 107"/>
          <p:cNvSpPr txBox="1">
            <a:spLocks noChangeArrowheads="1"/>
          </p:cNvSpPr>
          <p:nvPr/>
        </p:nvSpPr>
        <p:spPr bwMode="auto">
          <a:xfrm>
            <a:off x="2287588" y="3857851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</a:t>
            </a:r>
          </a:p>
        </p:txBody>
      </p:sp>
      <p:sp>
        <p:nvSpPr>
          <p:cNvPr id="291922" name="Szövegdoboz 31"/>
          <p:cNvSpPr txBox="1">
            <a:spLocks noChangeArrowheads="1"/>
          </p:cNvSpPr>
          <p:nvPr/>
        </p:nvSpPr>
        <p:spPr bwMode="auto">
          <a:xfrm>
            <a:off x="3094038" y="4103914"/>
            <a:ext cx="11572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3" name="Szövegdoboz 31"/>
          <p:cNvSpPr txBox="1">
            <a:spLocks noChangeArrowheads="1"/>
          </p:cNvSpPr>
          <p:nvPr/>
        </p:nvSpPr>
        <p:spPr bwMode="auto">
          <a:xfrm>
            <a:off x="7585075" y="4167414"/>
            <a:ext cx="12461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FB-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</a:rPr>
              <a:t>DIMM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2-533/667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4" name="Rectangle 110"/>
          <p:cNvSpPr>
            <a:spLocks noChangeArrowheads="1"/>
          </p:cNvSpPr>
          <p:nvPr/>
        </p:nvSpPr>
        <p:spPr bwMode="auto">
          <a:xfrm>
            <a:off x="1824038" y="1502001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7000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Paxville MP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2x1C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91925" name="Rectangle 111"/>
          <p:cNvSpPr>
            <a:spLocks noChangeArrowheads="1"/>
          </p:cNvSpPr>
          <p:nvPr/>
        </p:nvSpPr>
        <p:spPr bwMode="auto">
          <a:xfrm>
            <a:off x="3270250" y="1502001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2C</a:t>
            </a:r>
          </a:p>
        </p:txBody>
      </p:sp>
      <p:sp>
        <p:nvSpPr>
          <p:cNvPr id="291926" name="Rectangle 112"/>
          <p:cNvSpPr>
            <a:spLocks noChangeArrowheads="1"/>
          </p:cNvSpPr>
          <p:nvPr/>
        </p:nvSpPr>
        <p:spPr bwMode="auto">
          <a:xfrm>
            <a:off x="788988" y="1502001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(P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otomac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7" name="Text Box 113"/>
          <p:cNvSpPr txBox="1">
            <a:spLocks noChangeArrowheads="1"/>
          </p:cNvSpPr>
          <p:nvPr/>
        </p:nvSpPr>
        <p:spPr bwMode="auto">
          <a:xfrm>
            <a:off x="1646238" y="1521051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8" name="Text Box 114"/>
          <p:cNvSpPr txBox="1">
            <a:spLocks noChangeArrowheads="1"/>
          </p:cNvSpPr>
          <p:nvPr/>
        </p:nvSpPr>
        <p:spPr bwMode="auto">
          <a:xfrm>
            <a:off x="3032125" y="1522639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9" name="Text Box 115"/>
          <p:cNvSpPr txBox="1">
            <a:spLocks noChangeArrowheads="1"/>
          </p:cNvSpPr>
          <p:nvPr/>
        </p:nvSpPr>
        <p:spPr bwMode="auto">
          <a:xfrm>
            <a:off x="987425" y="6512151"/>
            <a:ext cx="712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aseline="3000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The E8500 MCH supports an FSB of 667 MT/s and consequently only the SC Xeon MP (Potomac) </a:t>
            </a:r>
          </a:p>
        </p:txBody>
      </p:sp>
      <p:sp>
        <p:nvSpPr>
          <p:cNvPr id="291930" name="Rectangle 116"/>
          <p:cNvSpPr>
            <a:spLocks noChangeArrowheads="1"/>
          </p:cNvSpPr>
          <p:nvPr/>
        </p:nvSpPr>
        <p:spPr bwMode="auto">
          <a:xfrm>
            <a:off x="4641850" y="1500414"/>
            <a:ext cx="1246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7200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(Tigerton DC)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 1x2C</a:t>
            </a:r>
          </a:p>
        </p:txBody>
      </p:sp>
      <p:sp>
        <p:nvSpPr>
          <p:cNvPr id="291931" name="Rectangle 117"/>
          <p:cNvSpPr>
            <a:spLocks noChangeArrowheads="1"/>
          </p:cNvSpPr>
          <p:nvPr/>
        </p:nvSpPr>
        <p:spPr bwMode="auto">
          <a:xfrm>
            <a:off x="6097588" y="1509939"/>
            <a:ext cx="1249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7300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(Tigerton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 QC) 2x2C</a:t>
            </a:r>
          </a:p>
        </p:txBody>
      </p:sp>
      <p:sp>
        <p:nvSpPr>
          <p:cNvPr id="291932" name="Rectangle 118"/>
          <p:cNvSpPr>
            <a:spLocks noChangeArrowheads="1"/>
          </p:cNvSpPr>
          <p:nvPr/>
        </p:nvSpPr>
        <p:spPr bwMode="auto">
          <a:xfrm>
            <a:off x="7531100" y="1509939"/>
            <a:ext cx="107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7400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Dunnington 6C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3" name="Text Box 119"/>
          <p:cNvSpPr txBox="1">
            <a:spLocks noChangeArrowheads="1"/>
          </p:cNvSpPr>
          <p:nvPr/>
        </p:nvSpPr>
        <p:spPr bwMode="auto">
          <a:xfrm>
            <a:off x="5916613" y="1524226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34" name="Text Box 120"/>
          <p:cNvSpPr txBox="1">
            <a:spLocks noChangeArrowheads="1"/>
          </p:cNvSpPr>
          <p:nvPr/>
        </p:nvSpPr>
        <p:spPr bwMode="auto">
          <a:xfrm>
            <a:off x="7364413" y="1524226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35" name="Text Box 121"/>
          <p:cNvSpPr txBox="1">
            <a:spLocks noChangeArrowheads="1"/>
          </p:cNvSpPr>
          <p:nvPr/>
        </p:nvSpPr>
        <p:spPr bwMode="auto">
          <a:xfrm>
            <a:off x="489979" y="5064351"/>
            <a:ext cx="3201517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Pentium 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(2006)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6" name="Text Box 122"/>
          <p:cNvSpPr txBox="1">
            <a:spLocks noChangeArrowheads="1"/>
          </p:cNvSpPr>
          <p:nvPr/>
        </p:nvSpPr>
        <p:spPr bwMode="auto">
          <a:xfrm>
            <a:off x="4729618" y="5065939"/>
            <a:ext cx="3320140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 2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Caneland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6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(2007)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7" name="Text Box 123"/>
          <p:cNvSpPr txBox="1">
            <a:spLocks noChangeArrowheads="1"/>
          </p:cNvSpPr>
          <p:nvPr/>
        </p:nvSpPr>
        <p:spPr bwMode="auto">
          <a:xfrm>
            <a:off x="4814888" y="5712051"/>
            <a:ext cx="41671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ESI: Enterprise System Interface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4 PCIe lanes, 0.25 GB/s per lane (like the DMI interface,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providing 1 GB/s transfer rate in each direction)</a:t>
            </a:r>
          </a:p>
        </p:txBody>
      </p:sp>
      <p:sp>
        <p:nvSpPr>
          <p:cNvPr id="291938" name="Text Box 124"/>
          <p:cNvSpPr txBox="1">
            <a:spLocks noChangeArrowheads="1"/>
          </p:cNvSpPr>
          <p:nvPr/>
        </p:nvSpPr>
        <p:spPr bwMode="auto">
          <a:xfrm>
            <a:off x="1190625" y="5751739"/>
            <a:ext cx="24114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HI 1.5 (Hub Interface 1.5)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8 bit wide, 66 MHz clock, QDR,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266 MB/s peak transfer rate</a:t>
            </a:r>
          </a:p>
        </p:txBody>
      </p:sp>
      <p:sp>
        <p:nvSpPr>
          <p:cNvPr id="291939" name="Téglalap 132"/>
          <p:cNvSpPr>
            <a:spLocks noChangeArrowheads="1"/>
          </p:cNvSpPr>
          <p:nvPr/>
        </p:nvSpPr>
        <p:spPr bwMode="auto">
          <a:xfrm>
            <a:off x="261938" y="2016351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0" name="Téglalap 132"/>
          <p:cNvSpPr>
            <a:spLocks noChangeArrowheads="1"/>
          </p:cNvSpPr>
          <p:nvPr/>
        </p:nvSpPr>
        <p:spPr bwMode="auto">
          <a:xfrm>
            <a:off x="1266825" y="2017939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1" name="Téglalap 132"/>
          <p:cNvSpPr>
            <a:spLocks noChangeArrowheads="1"/>
          </p:cNvSpPr>
          <p:nvPr/>
        </p:nvSpPr>
        <p:spPr bwMode="auto">
          <a:xfrm>
            <a:off x="2270125" y="2017939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2" name="Téglalap 132"/>
          <p:cNvSpPr>
            <a:spLocks noChangeArrowheads="1"/>
          </p:cNvSpPr>
          <p:nvPr/>
        </p:nvSpPr>
        <p:spPr bwMode="auto">
          <a:xfrm>
            <a:off x="3273425" y="2017939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3" name="Text Box 129"/>
          <p:cNvSpPr txBox="1">
            <a:spLocks noChangeArrowheads="1"/>
          </p:cNvSpPr>
          <p:nvPr/>
        </p:nvSpPr>
        <p:spPr bwMode="auto">
          <a:xfrm>
            <a:off x="173038" y="611188"/>
            <a:ext cx="8894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Evolution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of dual core 4S server platform to up to 6 core 4S 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291944" name="Oval 130"/>
          <p:cNvSpPr>
            <a:spLocks noChangeArrowheads="1"/>
          </p:cNvSpPr>
          <p:nvPr/>
        </p:nvSpPr>
        <p:spPr bwMode="auto">
          <a:xfrm>
            <a:off x="4864100" y="2657701"/>
            <a:ext cx="3657600" cy="444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45" name="Oval 131"/>
          <p:cNvSpPr>
            <a:spLocks noChangeArrowheads="1"/>
          </p:cNvSpPr>
          <p:nvPr/>
        </p:nvSpPr>
        <p:spPr bwMode="auto">
          <a:xfrm>
            <a:off x="7010400" y="2924401"/>
            <a:ext cx="2133600" cy="2032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46" name="Oval 132"/>
          <p:cNvSpPr>
            <a:spLocks noChangeArrowheads="1"/>
          </p:cNvSpPr>
          <p:nvPr/>
        </p:nvSpPr>
        <p:spPr bwMode="auto">
          <a:xfrm>
            <a:off x="6438900" y="3788001"/>
            <a:ext cx="825500" cy="3048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3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30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112963" y="965913"/>
            <a:ext cx="4380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Introducing low line count FB-</a:t>
            </a:r>
            <a:r>
              <a:rPr lang="en-US" dirty="0" err="1" smtClean="0">
                <a:solidFill>
                  <a:srgbClr val="FF0000"/>
                </a:solidFill>
              </a:rPr>
              <a:t>DIMM</a:t>
            </a:r>
            <a:r>
              <a:rPr lang="en-US" dirty="0" smtClean="0">
                <a:solidFill>
                  <a:srgbClr val="FF0000"/>
                </a:solidFill>
              </a:rPr>
              <a:t> memories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6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291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291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291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291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291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291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291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291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291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291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29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29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29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29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29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29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29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29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29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29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29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29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29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29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29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29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29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29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291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29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29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29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29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29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291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291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291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291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29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29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291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291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291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291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500" fill="hold"/>
                                        <p:tgtEl>
                                          <p:spTgt spid="291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291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500" fill="hold"/>
                                        <p:tgtEl>
                                          <p:spTgt spid="291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291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291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291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291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291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500" fill="hold"/>
                                        <p:tgtEl>
                                          <p:spTgt spid="29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29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291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291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291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291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 fill="hold"/>
                                        <p:tgtEl>
                                          <p:spTgt spid="291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291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291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291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8" grpId="0" animBg="1"/>
      <p:bldP spid="39" grpId="0" animBg="1"/>
      <p:bldP spid="45" grpId="0" animBg="1"/>
      <p:bldP spid="61" grpId="0" animBg="1"/>
      <p:bldP spid="57" grpId="0" animBg="1"/>
      <p:bldP spid="58" grpId="0" animBg="1"/>
      <p:bldP spid="60" grpId="0" animBg="1"/>
      <p:bldP spid="291867" grpId="0"/>
      <p:bldP spid="117" grpId="0" animBg="1"/>
      <p:bldP spid="118" grpId="0" animBg="1"/>
      <p:bldP spid="119" grpId="0" animBg="1"/>
      <p:bldP spid="122" grpId="0" animBg="1"/>
      <p:bldP spid="123" grpId="0" animBg="1"/>
      <p:bldP spid="124" grpId="0" animBg="1"/>
      <p:bldP spid="127" grpId="0" animBg="1"/>
      <p:bldP spid="128" grpId="0" animBg="1"/>
      <p:bldP spid="129" grpId="0" animBg="1"/>
      <p:bldP spid="142" grpId="0" animBg="1"/>
      <p:bldP spid="144" grpId="0" animBg="1"/>
      <p:bldP spid="147" grpId="0" animBg="1"/>
      <p:bldP spid="148" grpId="0" animBg="1"/>
      <p:bldP spid="149" grpId="0" animBg="1"/>
      <p:bldP spid="150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8" grpId="0" animBg="1"/>
      <p:bldP spid="159" grpId="0" animBg="1"/>
      <p:bldP spid="160" grpId="0" animBg="1"/>
      <p:bldP spid="161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291914" grpId="0"/>
      <p:bldP spid="291915" grpId="0"/>
      <p:bldP spid="291918" grpId="0"/>
      <p:bldP spid="291919" grpId="0"/>
      <p:bldP spid="291920" grpId="0" animBg="1"/>
      <p:bldP spid="291921" grpId="0"/>
      <p:bldP spid="291922" grpId="0"/>
      <p:bldP spid="291923" grpId="0"/>
      <p:bldP spid="291924" grpId="0"/>
      <p:bldP spid="291925" grpId="0"/>
      <p:bldP spid="291926" grpId="0"/>
      <p:bldP spid="291927" grpId="0"/>
      <p:bldP spid="291928" grpId="0"/>
      <p:bldP spid="291929" grpId="0"/>
      <p:bldP spid="291930" grpId="0"/>
      <p:bldP spid="291931" grpId="0"/>
      <p:bldP spid="291932" grpId="0"/>
      <p:bldP spid="291933" grpId="0"/>
      <p:bldP spid="291934" grpId="0"/>
      <p:bldP spid="291935" grpId="0"/>
      <p:bldP spid="291936" grpId="0"/>
      <p:bldP spid="291937" grpId="0"/>
      <p:bldP spid="291938" grpId="0"/>
      <p:bldP spid="291939" grpId="0" animBg="1"/>
      <p:bldP spid="291940" grpId="0" animBg="1"/>
      <p:bldP spid="291941" grpId="0" animBg="1"/>
      <p:bldP spid="291942" grpId="0" animBg="1"/>
      <p:bldP spid="291944" grpId="0" animBg="1"/>
      <p:bldP spid="291945" grpId="0" animBg="1"/>
      <p:bldP spid="29194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6481" y="617728"/>
            <a:ext cx="91108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 brief introduction to FB-DIMM memories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7950" y="950031"/>
            <a:ext cx="836498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FB-DIMM memories </a:t>
            </a:r>
            <a:r>
              <a:rPr lang="en-US" dirty="0"/>
              <a:t>were </a:t>
            </a:r>
            <a:r>
              <a:rPr lang="en-US" dirty="0" smtClean="0">
                <a:solidFill>
                  <a:srgbClr val="0070C0"/>
                </a:solidFill>
              </a:rPr>
              <a:t>standardized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introduced</a:t>
            </a:r>
            <a:r>
              <a:rPr lang="en-US" dirty="0" smtClean="0"/>
              <a:t> </a:t>
            </a:r>
            <a:r>
              <a:rPr lang="en-US" dirty="0"/>
              <a:t>in the </a:t>
            </a:r>
            <a:r>
              <a:rPr lang="en-US" dirty="0">
                <a:solidFill>
                  <a:srgbClr val="0070C0"/>
                </a:solidFill>
              </a:rPr>
              <a:t>2006/2007</a:t>
            </a:r>
            <a:r>
              <a:rPr lang="en-US" dirty="0"/>
              <a:t> </a:t>
            </a:r>
            <a:r>
              <a:rPr lang="en-US" dirty="0" smtClean="0"/>
              <a:t>timeframe.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They supported </a:t>
            </a:r>
            <a:r>
              <a:rPr lang="en-US" dirty="0"/>
              <a:t>DDR2 </a:t>
            </a:r>
            <a:r>
              <a:rPr lang="en-US" dirty="0" smtClean="0"/>
              <a:t>memories </a:t>
            </a:r>
            <a:r>
              <a:rPr lang="en-US" dirty="0">
                <a:solidFill>
                  <a:srgbClr val="0070C0"/>
                </a:solidFill>
              </a:rPr>
              <a:t>up to DDR2-667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FB-DIMMs connect the MC and the DIMMs via </a:t>
            </a:r>
            <a:r>
              <a:rPr lang="en-US" dirty="0" smtClean="0">
                <a:solidFill>
                  <a:srgbClr val="0070C0"/>
                </a:solidFill>
              </a:rPr>
              <a:t>low line count serial buses </a:t>
            </a:r>
            <a:r>
              <a:rPr lang="en-US" dirty="0" smtClean="0"/>
              <a:t>whereby the 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memory buffers </a:t>
            </a:r>
            <a:r>
              <a:rPr lang="en-US" dirty="0" smtClean="0"/>
              <a:t>providing serial/parallel conversion to the DIMMs are </a:t>
            </a:r>
            <a:r>
              <a:rPr lang="en-US" dirty="0" smtClean="0">
                <a:solidFill>
                  <a:srgbClr val="FF0000"/>
                </a:solidFill>
              </a:rPr>
              <a:t>placed onto the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DIMMs</a:t>
            </a:r>
            <a:r>
              <a:rPr lang="en-US" dirty="0" smtClean="0"/>
              <a:t>, as shown in the next Figure.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00898"/>
            <a:ext cx="7239000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59075" y="6132186"/>
            <a:ext cx="42363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dirty="0" err="1">
                <a:latin typeface="+mj-lt"/>
              </a:rPr>
              <a:t>Figure</a:t>
            </a:r>
            <a:r>
              <a:rPr lang="hu-HU" altLang="en-US" dirty="0">
                <a:latin typeface="+mj-lt"/>
              </a:rPr>
              <a:t>: FB-DIMM </a:t>
            </a:r>
            <a:r>
              <a:rPr lang="hu-HU" altLang="en-US" dirty="0" err="1">
                <a:latin typeface="+mj-lt"/>
              </a:rPr>
              <a:t>memory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err="1">
                <a:latin typeface="+mj-lt"/>
              </a:rPr>
              <a:t>architecture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smtClean="0">
                <a:latin typeface="+mj-lt"/>
              </a:rPr>
              <a:t>[102]</a:t>
            </a:r>
            <a:endParaRPr lang="en-US" altLang="en-US" dirty="0">
              <a:latin typeface="+mj-lt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1203325" y="544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003" y="622105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-1 </a:t>
            </a:r>
            <a:r>
              <a:rPr lang="en-US" dirty="0" smtClean="0"/>
              <a:t>[</a:t>
            </a:r>
            <a:r>
              <a:rPr lang="hu-HU" dirty="0" smtClean="0"/>
              <a:t>102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063" y="948096"/>
            <a:ext cx="8812797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standardized FB-DIMM technology supports </a:t>
            </a: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cascaded connection of </a:t>
            </a:r>
            <a:r>
              <a:rPr lang="en-US" dirty="0" smtClean="0">
                <a:solidFill>
                  <a:srgbClr val="0070C0"/>
                </a:solidFill>
              </a:rPr>
              <a:t>up to 8 FB-DIMMs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to </a:t>
            </a:r>
            <a:r>
              <a:rPr lang="en-US" dirty="0"/>
              <a:t>a </a:t>
            </a:r>
            <a:r>
              <a:rPr lang="en-US" dirty="0" smtClean="0"/>
              <a:t>memory controller </a:t>
            </a:r>
            <a:r>
              <a:rPr lang="en-US" dirty="0"/>
              <a:t>by a </a:t>
            </a:r>
            <a:r>
              <a:rPr lang="en-US" dirty="0" smtClean="0">
                <a:solidFill>
                  <a:srgbClr val="0070C0"/>
                </a:solidFill>
              </a:rPr>
              <a:t>packet based, bidirectional, point-to-point link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link make use of </a:t>
            </a:r>
            <a:r>
              <a:rPr lang="en-US" dirty="0" smtClean="0">
                <a:solidFill>
                  <a:srgbClr val="0070C0"/>
                </a:solidFill>
              </a:rPr>
              <a:t>differential signaling</a:t>
            </a:r>
            <a:r>
              <a:rPr lang="en-US" dirty="0" smtClean="0"/>
              <a:t> and includes </a:t>
            </a:r>
            <a:r>
              <a:rPr lang="en-US" dirty="0">
                <a:solidFill>
                  <a:srgbClr val="0070C0"/>
                </a:solidFill>
              </a:rPr>
              <a:t>14 read/10 write lanes</a:t>
            </a:r>
            <a:r>
              <a:rPr lang="en-US" dirty="0"/>
              <a:t>, as </a:t>
            </a:r>
            <a:r>
              <a:rPr lang="en-US" dirty="0" smtClean="0"/>
              <a:t>indicated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in the </a:t>
            </a:r>
            <a:r>
              <a:rPr lang="en-US" dirty="0" smtClean="0"/>
              <a:t>next Figure. 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7003" y="622105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-2 </a:t>
            </a:r>
            <a:r>
              <a:rPr lang="en-US" dirty="0" smtClean="0"/>
              <a:t>[</a:t>
            </a:r>
            <a:r>
              <a:rPr lang="hu-HU" dirty="0" smtClean="0"/>
              <a:t>102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3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.1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worldwide 4S (4 Socket) server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market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00898"/>
            <a:ext cx="7239000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59075" y="6132186"/>
            <a:ext cx="42363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dirty="0" err="1">
                <a:latin typeface="+mj-lt"/>
              </a:rPr>
              <a:t>Figure</a:t>
            </a:r>
            <a:r>
              <a:rPr lang="hu-HU" altLang="en-US" dirty="0">
                <a:latin typeface="+mj-lt"/>
              </a:rPr>
              <a:t>: FB-DIMM </a:t>
            </a:r>
            <a:r>
              <a:rPr lang="hu-HU" altLang="en-US" dirty="0" err="1">
                <a:latin typeface="+mj-lt"/>
              </a:rPr>
              <a:t>memory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err="1">
                <a:latin typeface="+mj-lt"/>
              </a:rPr>
              <a:t>architecture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smtClean="0">
                <a:latin typeface="+mj-lt"/>
              </a:rPr>
              <a:t>[102]</a:t>
            </a:r>
            <a:endParaRPr lang="en-US" altLang="en-US" dirty="0">
              <a:latin typeface="+mj-lt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1203325" y="544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003" y="622105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-3 </a:t>
            </a:r>
            <a:r>
              <a:rPr lang="en-US" dirty="0" smtClean="0"/>
              <a:t>[</a:t>
            </a:r>
            <a:r>
              <a:rPr lang="hu-HU" dirty="0" smtClean="0"/>
              <a:t>102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063" y="964504"/>
            <a:ext cx="8975727" cy="1715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14  </a:t>
            </a:r>
            <a:r>
              <a:rPr lang="en-US" dirty="0" smtClean="0">
                <a:solidFill>
                  <a:srgbClr val="FF0000"/>
                </a:solidFill>
              </a:rPr>
              <a:t>inbound lanes </a:t>
            </a:r>
            <a:r>
              <a:rPr lang="en-US" dirty="0" smtClean="0"/>
              <a:t>carry </a:t>
            </a:r>
            <a:r>
              <a:rPr lang="en-US" dirty="0" smtClean="0">
                <a:solidFill>
                  <a:srgbClr val="0070C0"/>
                </a:solidFill>
              </a:rPr>
              <a:t>data from the memory </a:t>
            </a:r>
            <a:r>
              <a:rPr lang="en-US" dirty="0" smtClean="0"/>
              <a:t>to the memory controller whereas the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10 </a:t>
            </a:r>
            <a:r>
              <a:rPr lang="en-US" dirty="0" smtClean="0">
                <a:solidFill>
                  <a:srgbClr val="FF0000"/>
                </a:solidFill>
              </a:rPr>
              <a:t>outbound lanes </a:t>
            </a:r>
            <a:r>
              <a:rPr lang="en-US" dirty="0" smtClean="0"/>
              <a:t>transfer </a:t>
            </a:r>
            <a:r>
              <a:rPr lang="en-US" dirty="0" smtClean="0">
                <a:solidFill>
                  <a:srgbClr val="0070C0"/>
                </a:solidFill>
              </a:rPr>
              <a:t>commands and data </a:t>
            </a:r>
            <a:r>
              <a:rPr lang="en-US" dirty="0" smtClean="0"/>
              <a:t>from the memory controller to the memory.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70C0"/>
                </a:solidFill>
              </a:rPr>
              <a:t>transfer rate is 6 times the transfer rate of the memory</a:t>
            </a:r>
            <a:r>
              <a:rPr lang="en-US" dirty="0" smtClean="0"/>
              <a:t>, i.e. 6x667=4 MT/s over the 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differential lines.</a:t>
            </a:r>
          </a:p>
          <a:p>
            <a:r>
              <a:rPr lang="en-US" dirty="0" smtClean="0"/>
              <a:t>Data and commands, transferred in </a:t>
            </a:r>
            <a:r>
              <a:rPr lang="en-US" dirty="0" smtClean="0">
                <a:solidFill>
                  <a:srgbClr val="0070C0"/>
                </a:solidFill>
              </a:rPr>
              <a:t>12 cycles, from one frame</a:t>
            </a:r>
            <a:r>
              <a:rPr lang="en-US" dirty="0" smtClean="0"/>
              <a:t>, that is an inbound frame includes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12x14=168 bit whereas an outbound frame has 12x10=120 bits. </a:t>
            </a:r>
          </a:p>
          <a:p>
            <a:r>
              <a:rPr lang="en-US" dirty="0" smtClean="0"/>
              <a:t>For more information we refer to the literature, e.g. [</a:t>
            </a:r>
            <a:r>
              <a:rPr lang="hu-HU" dirty="0" smtClean="0"/>
              <a:t>103</a:t>
            </a:r>
            <a:r>
              <a:rPr lang="en-US" dirty="0" smtClean="0"/>
              <a:t>].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7003" y="622105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-4 </a:t>
            </a:r>
            <a:r>
              <a:rPr lang="en-US" dirty="0" smtClean="0"/>
              <a:t>[</a:t>
            </a:r>
            <a:r>
              <a:rPr lang="hu-HU" dirty="0" smtClean="0"/>
              <a:t>103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7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653" t="20516" r="8597" b="12908"/>
          <a:stretch/>
        </p:blipFill>
        <p:spPr>
          <a:xfrm>
            <a:off x="837128" y="1109259"/>
            <a:ext cx="7998340" cy="51841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189" y="631063"/>
            <a:ext cx="8675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Comparing the number of </a:t>
            </a:r>
            <a:r>
              <a:rPr lang="en-US" b="1" dirty="0" smtClean="0">
                <a:solidFill>
                  <a:schemeClr val="accent6"/>
                </a:solidFill>
              </a:rPr>
              <a:t>a</a:t>
            </a:r>
            <a:r>
              <a:rPr lang="hu-HU" b="1" dirty="0" smtClean="0">
                <a:solidFill>
                  <a:schemeClr val="accent6"/>
                </a:solidFill>
              </a:rPr>
              <a:t>ctive signal lines in RDIMM and FB-DIMM channels [129]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6481" y="617728"/>
            <a:ext cx="91108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Reasoning </a:t>
            </a:r>
            <a:r>
              <a:rPr lang="en-US" b="1" dirty="0" smtClean="0">
                <a:solidFill>
                  <a:schemeClr val="accent6"/>
                </a:solidFill>
              </a:rPr>
              <a:t>for using FB-DIMM memory in the </a:t>
            </a:r>
            <a:r>
              <a:rPr lang="en-US" b="1" dirty="0" err="1" smtClean="0">
                <a:solidFill>
                  <a:schemeClr val="accent6"/>
                </a:solidFill>
              </a:rPr>
              <a:t>Caneland</a:t>
            </a:r>
            <a:r>
              <a:rPr lang="en-US" b="1" dirty="0" smtClean="0">
                <a:solidFill>
                  <a:schemeClr val="accent6"/>
                </a:solidFill>
              </a:rPr>
              <a:t> platform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700" y="1080655"/>
            <a:ext cx="8970917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FB-DIMMs need only a fraction of the lines compared to standard DDR2 DIMMs,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>
                <a:solidFill>
                  <a:srgbClr val="0070C0"/>
                </a:solidFill>
              </a:rPr>
              <a:t>significantly more memory channels </a:t>
            </a:r>
            <a:r>
              <a:rPr lang="en-US" dirty="0" smtClean="0"/>
              <a:t>(e.g. 6 channels) may be connected to the MCH than</a:t>
            </a:r>
          </a:p>
          <a:p>
            <a:pPr>
              <a:spcAft>
                <a:spcPts val="400"/>
              </a:spcAft>
            </a:pPr>
            <a:r>
              <a:rPr lang="en-US" dirty="0"/>
              <a:t> </a:t>
            </a:r>
            <a:r>
              <a:rPr lang="en-US" dirty="0" smtClean="0"/>
              <a:t>     in case of high pin count DDR2 DIMMs.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Furthermore, due to the cascaded interconnection of the FB-DIMMs (with repeater</a:t>
            </a:r>
          </a:p>
          <a:p>
            <a:r>
              <a:rPr lang="en-US" dirty="0"/>
              <a:t> </a:t>
            </a:r>
            <a:r>
              <a:rPr lang="en-US" dirty="0" smtClean="0"/>
              <a:t>     functionality), </a:t>
            </a:r>
            <a:r>
              <a:rPr lang="en-US" dirty="0" smtClean="0">
                <a:solidFill>
                  <a:srgbClr val="0070C0"/>
                </a:solidFill>
              </a:rPr>
              <a:t>up to 8 DIMMs may be interconnected to a single DIMM channel </a:t>
            </a:r>
            <a:r>
              <a:rPr lang="en-US" dirty="0" smtClean="0"/>
              <a:t>instead of </a:t>
            </a:r>
          </a:p>
          <a:p>
            <a:pPr>
              <a:spcAft>
                <a:spcPts val="400"/>
              </a:spcAft>
            </a:pPr>
            <a:r>
              <a:rPr lang="en-US" dirty="0"/>
              <a:t> </a:t>
            </a:r>
            <a:r>
              <a:rPr lang="en-US" dirty="0" smtClean="0"/>
              <a:t>     two or three as typical for standard DDR2 memory channels.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results in </a:t>
            </a:r>
            <a:r>
              <a:rPr lang="en-US" dirty="0" smtClean="0">
                <a:solidFill>
                  <a:srgbClr val="FF0000"/>
                </a:solidFill>
              </a:rPr>
              <a:t>considerably more memory bandwidth and memory size by reduced mainboard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complexity.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</a:t>
            </a:r>
            <a:r>
              <a:rPr lang="en-US" dirty="0" smtClean="0"/>
              <a:t>these benefits </a:t>
            </a:r>
            <a:r>
              <a:rPr lang="en-US" dirty="0">
                <a:solidFill>
                  <a:srgbClr val="0070C0"/>
                </a:solidFill>
              </a:rPr>
              <a:t>Intel decided to use </a:t>
            </a:r>
            <a:r>
              <a:rPr lang="en-US" dirty="0" smtClean="0">
                <a:solidFill>
                  <a:srgbClr val="0070C0"/>
                </a:solidFill>
              </a:rPr>
              <a:t>FB-DIMM-667 </a:t>
            </a:r>
            <a:r>
              <a:rPr lang="en-US" dirty="0">
                <a:solidFill>
                  <a:srgbClr val="0070C0"/>
                </a:solidFill>
              </a:rPr>
              <a:t>memory in their </a:t>
            </a:r>
            <a:r>
              <a:rPr lang="en-US" dirty="0" smtClean="0">
                <a:solidFill>
                  <a:srgbClr val="0070C0"/>
                </a:solidFill>
              </a:rPr>
              <a:t>server </a:t>
            </a:r>
            <a:r>
              <a:rPr lang="en-US" dirty="0">
                <a:solidFill>
                  <a:srgbClr val="0070C0"/>
                </a:solidFill>
              </a:rPr>
              <a:t>platforms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     first in </a:t>
            </a:r>
            <a:r>
              <a:rPr lang="en-US" dirty="0"/>
              <a:t>their </a:t>
            </a:r>
            <a:r>
              <a:rPr lang="en-US" dirty="0" smtClean="0"/>
              <a:t>DP </a:t>
            </a:r>
            <a:r>
              <a:rPr lang="en-US" dirty="0"/>
              <a:t>platforms already in 2006 followed by the </a:t>
            </a:r>
            <a:r>
              <a:rPr lang="en-US" dirty="0" err="1"/>
              <a:t>Caneland</a:t>
            </a:r>
            <a:r>
              <a:rPr lang="en-US" dirty="0"/>
              <a:t> MP platform in 2007,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as discussed before.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églalap 3"/>
          <p:cNvSpPr>
            <a:spLocks noChangeArrowheads="1"/>
          </p:cNvSpPr>
          <p:nvPr/>
        </p:nvSpPr>
        <p:spPr bwMode="auto">
          <a:xfrm>
            <a:off x="2782888" y="2288685"/>
            <a:ext cx="1439862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3721100" y="4492135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7500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IOH</a:t>
            </a:r>
          </a:p>
        </p:txBody>
      </p:sp>
      <p:cxnSp>
        <p:nvCxnSpPr>
          <p:cNvPr id="109" name="Egyenes összekötő 108"/>
          <p:cNvCxnSpPr>
            <a:endCxn id="183298" idx="3"/>
          </p:cNvCxnSpPr>
          <p:nvPr/>
        </p:nvCxnSpPr>
        <p:spPr>
          <a:xfrm rot="10800000">
            <a:off x="4222750" y="2577610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738073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2852248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2864948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  <a:endCxn id="183298" idx="2"/>
          </p:cNvCxnSpPr>
          <p:nvPr/>
        </p:nvCxnSpPr>
        <p:spPr bwMode="auto">
          <a:xfrm flipV="1">
            <a:off x="3503613" y="2864948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2864948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4664075" y="4256286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675" y="2331548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4975" y="3763473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34025" y="3030048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3071813" y="3026873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949700" y="3031635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697413" y="3031635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4968875" y="4152410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4" name="Szövegdoboz 70"/>
          <p:cNvSpPr txBox="1">
            <a:spLocks noChangeArrowheads="1"/>
          </p:cNvSpPr>
          <p:nvPr/>
        </p:nvSpPr>
        <p:spPr bwMode="auto">
          <a:xfrm>
            <a:off x="3560763" y="4144473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09825" y="3853960"/>
            <a:ext cx="3508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09825" y="3342785"/>
            <a:ext cx="263525" cy="63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97025" y="3261823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49413" y="307767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62100" y="307767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97025" y="3431685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49413" y="332532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62100" y="332532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3198323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97025" y="3777760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49413" y="367616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62100" y="367616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97025" y="3955560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49413" y="392698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62100" y="392698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711085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331" name="Szövegdoboz 31"/>
          <p:cNvSpPr txBox="1">
            <a:spLocks noChangeArrowheads="1"/>
          </p:cNvSpPr>
          <p:nvPr/>
        </p:nvSpPr>
        <p:spPr bwMode="auto">
          <a:xfrm>
            <a:off x="331382" y="4863610"/>
            <a:ext cx="2513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Nehalem-EX:   up to </a:t>
            </a:r>
            <a:r>
              <a:rPr lang="hu-HU" altLang="en-US" sz="1100" dirty="0" smtClean="0">
                <a:solidFill>
                  <a:srgbClr val="FF0000"/>
                </a:solidFill>
                <a:latin typeface="Verdana" pitchFamily="34" charset="0"/>
              </a:rPr>
              <a:t>DDR</a:t>
            </a: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3-1067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-EX: up to </a:t>
            </a: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DDR3-1333</a:t>
            </a:r>
            <a:endParaRPr lang="hu-HU" altLang="en-US" sz="1100" dirty="0">
              <a:solidFill>
                <a:srgbClr val="FF0000"/>
              </a:solidFill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623648"/>
            <a:ext cx="35083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36813" y="2125173"/>
            <a:ext cx="236537" cy="47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97025" y="2044210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76400" y="186006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89088" y="186006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97025" y="2214073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76400" y="210771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89088" y="210771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980710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97025" y="2552210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76400" y="244584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89088" y="244584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97025" y="2725248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76400" y="269667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89088" y="269667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480773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641110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2128348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865938" y="2047385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186323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1863235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865938" y="2217248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211088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2110885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198547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881813" y="2568085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46172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46172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865938" y="2741123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71254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71254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49664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37338" y="3911110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360248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865938" y="3279285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309513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3095135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865938" y="3449148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34278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342785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321737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881813" y="3838085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73172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73172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865938" y="4009535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398254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398254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76664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380" name="Line 85"/>
          <p:cNvSpPr>
            <a:spLocks noChangeShapeType="1"/>
          </p:cNvSpPr>
          <p:nvPr/>
        </p:nvSpPr>
        <p:spPr bwMode="auto">
          <a:xfrm>
            <a:off x="4068763" y="3972639"/>
            <a:ext cx="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" name="Téglalap 60"/>
          <p:cNvSpPr/>
          <p:nvPr/>
        </p:nvSpPr>
        <p:spPr>
          <a:xfrm>
            <a:off x="3751263" y="5485910"/>
            <a:ext cx="1439862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ICH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382" name="Line 87"/>
          <p:cNvSpPr>
            <a:spLocks noChangeShapeType="1"/>
          </p:cNvSpPr>
          <p:nvPr/>
        </p:nvSpPr>
        <p:spPr bwMode="auto">
          <a:xfrm>
            <a:off x="4486275" y="5089207"/>
            <a:ext cx="0" cy="3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383" name="Szövegdoboz 70"/>
          <p:cNvSpPr txBox="1">
            <a:spLocks noChangeArrowheads="1"/>
          </p:cNvSpPr>
          <p:nvPr/>
        </p:nvSpPr>
        <p:spPr bwMode="auto">
          <a:xfrm>
            <a:off x="4505325" y="5157298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  <a:endParaRPr lang="hu-HU" altLang="en-US" sz="1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3385" name="Text Box 90"/>
          <p:cNvSpPr txBox="1">
            <a:spLocks noChangeArrowheads="1"/>
          </p:cNvSpPr>
          <p:nvPr/>
        </p:nvSpPr>
        <p:spPr bwMode="auto">
          <a:xfrm>
            <a:off x="5718175" y="4963623"/>
            <a:ext cx="3260725" cy="124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>
                <a:solidFill>
                  <a:srgbClr val="FF0000"/>
                </a:solidFill>
                <a:latin typeface="Verdana" pitchFamily="34" charset="0"/>
              </a:rPr>
              <a:t>SMI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: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Scalable Memory Interface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        (Serial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link between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the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processor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and the SMB)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(Differential signaling, ~25 lanes)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       SMB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: Scalable Memory 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      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 (Conversion between the serial SMI and the parallel DDR3 DIMM interfaces)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955435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393460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354013" y="2312498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212834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212834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354013" y="2482360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37599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37599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248998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354013" y="2896698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79033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79033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354013" y="3069735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304116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304116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825260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4200035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626948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355600" y="3545985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36183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36183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355600" y="3715848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60948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60948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482485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355600" y="4130185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402382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402382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355600" y="4303223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427464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427464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4058748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2814148"/>
            <a:ext cx="0" cy="142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2790335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2790335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2790335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2129935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345835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3952385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354660"/>
            <a:ext cx="0" cy="165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3946035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3946035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539635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69038" y="2955435"/>
            <a:ext cx="1576387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409335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213725" y="2328373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214422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214422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213725" y="2460135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39187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39187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226646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229600" y="2887173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78081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78081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213725" y="3060210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303163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303163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281573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69038" y="4255598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628535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213725" y="3547573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36342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36342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213725" y="3679335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61107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61107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48566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229600" y="4157173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405081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405081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213725" y="4328623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30163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30163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411113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3971435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3984135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3984135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355485"/>
            <a:ext cx="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59500" y="3514235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771285"/>
            <a:ext cx="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771285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212841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345835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65363" y="4346085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5813" y="4347673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85738" y="636588"/>
            <a:ext cx="8894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Main enhancements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Nehalem-EX/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</a:rPr>
              <a:t>Westmere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-EX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aimed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up to 10 core Boxboro-EX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   4S server platform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(assuming 1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IOH)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4926013" y="4820748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6219825" y="6155477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046413" y="1593360"/>
            <a:ext cx="1398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Xeon 7500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(Becton) 8C</a:t>
            </a:r>
          </a:p>
        </p:txBody>
      </p:sp>
      <p:sp>
        <p:nvSpPr>
          <p:cNvPr id="183476" name="Rectangle 181"/>
          <p:cNvSpPr>
            <a:spLocks noChangeArrowheads="1"/>
          </p:cNvSpPr>
          <p:nvPr/>
        </p:nvSpPr>
        <p:spPr bwMode="auto">
          <a:xfrm>
            <a:off x="4565650" y="1628285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E7-4800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-EX) 10C</a:t>
            </a: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2290273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445973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445973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80" name="Text Box 185"/>
          <p:cNvSpPr txBox="1">
            <a:spLocks noChangeArrowheads="1"/>
          </p:cNvSpPr>
          <p:nvPr/>
        </p:nvSpPr>
        <p:spPr bwMode="auto">
          <a:xfrm>
            <a:off x="4341813" y="1634635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670603" y="6474386"/>
            <a:ext cx="75551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Nehalem-EX aimed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Boxboro-EX  4S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server platform (for up to 10 C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) (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2010/2011)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785" y="5530117"/>
            <a:ext cx="2055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2 DIMMs/memory channel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125" y="5279535"/>
            <a:ext cx="1794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4 x QPI up to 6.4 GT/s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0" name="Left-Right Arrow 19"/>
          <p:cNvSpPr/>
          <p:nvPr/>
        </p:nvSpPr>
        <p:spPr bwMode="auto">
          <a:xfrm>
            <a:off x="5155406" y="4709622"/>
            <a:ext cx="360000" cy="126000"/>
          </a:xfrm>
          <a:prstGeom prst="left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306" y="4793760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36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7161" y="4571510"/>
            <a:ext cx="5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0000"/>
                </a:solidFill>
              </a:rPr>
              <a:t>PCIe</a:t>
            </a:r>
            <a:endParaRPr lang="en-US" sz="1100" dirty="0" smtClean="0">
              <a:solidFill>
                <a:srgbClr val="000000"/>
              </a:solidFill>
            </a:endParaRP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2.0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92" name="Oval 188"/>
          <p:cNvSpPr>
            <a:spLocks noChangeArrowheads="1"/>
          </p:cNvSpPr>
          <p:nvPr/>
        </p:nvSpPr>
        <p:spPr bwMode="auto">
          <a:xfrm>
            <a:off x="0" y="1627211"/>
            <a:ext cx="3162300" cy="307129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3" name="Oval 188"/>
          <p:cNvSpPr>
            <a:spLocks noChangeArrowheads="1"/>
          </p:cNvSpPr>
          <p:nvPr/>
        </p:nvSpPr>
        <p:spPr bwMode="auto">
          <a:xfrm>
            <a:off x="5767644" y="1637942"/>
            <a:ext cx="3162300" cy="307129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4" name="Oval 190"/>
          <p:cNvSpPr>
            <a:spLocks noChangeArrowheads="1"/>
          </p:cNvSpPr>
          <p:nvPr/>
        </p:nvSpPr>
        <p:spPr bwMode="auto">
          <a:xfrm>
            <a:off x="2781300" y="2148985"/>
            <a:ext cx="3619500" cy="23749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38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266700" y="4835622"/>
            <a:ext cx="2578512" cy="4588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584930" y="1133340"/>
            <a:ext cx="6024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Returning to the memory Buffer based low line count connection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5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8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8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8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8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8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8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8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8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83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8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83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83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8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8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8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8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8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8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8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8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8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8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8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8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183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183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183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183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183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183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183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183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183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183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500" fill="hold"/>
                                        <p:tgtEl>
                                          <p:spTgt spid="1320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/>
                                        <p:tgtEl>
                                          <p:spTgt spid="1320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132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132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1" dur="500" fill="hold"/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500" fill="hold"/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5" dur="500" fill="hold"/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/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9" dur="500" fill="hold"/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/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500" fill="hold"/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/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7" dur="500" fill="hold"/>
                                        <p:tgtEl>
                                          <p:spTgt spid="183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500" fill="hold"/>
                                        <p:tgtEl>
                                          <p:spTgt spid="183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 fill="hold"/>
                                        <p:tgtEl>
                                          <p:spTgt spid="183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 fill="hold"/>
                                        <p:tgtEl>
                                          <p:spTgt spid="183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5" dur="500" fill="hold"/>
                                        <p:tgtEl>
                                          <p:spTgt spid="183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/>
                                        <p:tgtEl>
                                          <p:spTgt spid="183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9" dur="500" fill="hold"/>
                                        <p:tgtEl>
                                          <p:spTgt spid="183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0" dur="500" fill="hold"/>
                                        <p:tgtEl>
                                          <p:spTgt spid="183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500" fill="hold"/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500" fill="hold"/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500" fill="hold"/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/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500" fill="hold"/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/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5" dur="500" fill="hold"/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6" dur="500" fill="hold"/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9" dur="500" fill="hold"/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0" dur="500" fill="hold"/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500" fill="hold"/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/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7" dur="500" fill="hold"/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/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1" dur="500" fill="hold"/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/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 fill="hold"/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500" fill="hold"/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9" dur="500" fill="hold"/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 fill="hold"/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3" dur="500" fill="hold"/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/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500" fill="hold"/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/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1" dur="500" fill="hold"/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/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5" dur="500" fill="hold"/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6" dur="500" fill="hold"/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500" fill="hold"/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500" fill="hold"/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3" dur="500" fill="hold"/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/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7" dur="500" fill="hold"/>
                                        <p:tgtEl>
                                          <p:spTgt spid="132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/>
                                        <p:tgtEl>
                                          <p:spTgt spid="132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 fill="hold"/>
                                        <p:tgtEl>
                                          <p:spTgt spid="1320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2" dur="500" fill="hold"/>
                                        <p:tgtEl>
                                          <p:spTgt spid="1320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5" dur="500" fill="hold"/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6" dur="500" fill="hold"/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9" dur="500" fill="hold"/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/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3" dur="500" fill="hold"/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4" dur="500" fill="hold"/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7" dur="500" fill="hold"/>
                                        <p:tgtEl>
                                          <p:spTgt spid="183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8" dur="500" fill="hold"/>
                                        <p:tgtEl>
                                          <p:spTgt spid="183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1" dur="500" fill="hold"/>
                                        <p:tgtEl>
                                          <p:spTgt spid="183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/>
                                        <p:tgtEl>
                                          <p:spTgt spid="183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5" dur="500" fill="hold"/>
                                        <p:tgtEl>
                                          <p:spTgt spid="183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/>
                                        <p:tgtEl>
                                          <p:spTgt spid="183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9" dur="500" fill="hold"/>
                                        <p:tgtEl>
                                          <p:spTgt spid="183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/>
                                        <p:tgtEl>
                                          <p:spTgt spid="183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3" dur="500" fill="hold"/>
                                        <p:tgtEl>
                                          <p:spTgt spid="1320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4" dur="500" fill="hold"/>
                                        <p:tgtEl>
                                          <p:spTgt spid="1320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7" dur="500" fill="hold"/>
                                        <p:tgtEl>
                                          <p:spTgt spid="1320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8" dur="500" fill="hold"/>
                                        <p:tgtEl>
                                          <p:spTgt spid="1320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1" dur="500" fill="hold"/>
                                        <p:tgtEl>
                                          <p:spTgt spid="183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/>
                                        <p:tgtEl>
                                          <p:spTgt spid="183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5" dur="500" fill="hold"/>
                                        <p:tgtEl>
                                          <p:spTgt spid="1320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/>
                                        <p:tgtEl>
                                          <p:spTgt spid="1320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9" dur="500" fill="hold"/>
                                        <p:tgtEl>
                                          <p:spTgt spid="132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/>
                                        <p:tgtEl>
                                          <p:spTgt spid="132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3" dur="500" fill="hold"/>
                                        <p:tgtEl>
                                          <p:spTgt spid="183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4" dur="500" fill="hold"/>
                                        <p:tgtEl>
                                          <p:spTgt spid="183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7" dur="500" fill="hold"/>
                                        <p:tgtEl>
                                          <p:spTgt spid="183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8" dur="500" fill="hold"/>
                                        <p:tgtEl>
                                          <p:spTgt spid="183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1" dur="500" fill="hold"/>
                                        <p:tgtEl>
                                          <p:spTgt spid="132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/>
                                        <p:tgtEl>
                                          <p:spTgt spid="132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5" dur="500" fill="hold"/>
                                        <p:tgtEl>
                                          <p:spTgt spid="132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/>
                                        <p:tgtEl>
                                          <p:spTgt spid="132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9" dur="500" fill="hold"/>
                                        <p:tgtEl>
                                          <p:spTgt spid="183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/>
                                        <p:tgtEl>
                                          <p:spTgt spid="183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3" dur="500" fill="hold"/>
                                        <p:tgtEl>
                                          <p:spTgt spid="132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4" dur="500" fill="hold"/>
                                        <p:tgtEl>
                                          <p:spTgt spid="132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7" dur="500" fill="hold"/>
                                        <p:tgtEl>
                                          <p:spTgt spid="132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8" dur="500" fill="hold"/>
                                        <p:tgtEl>
                                          <p:spTgt spid="132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1" dur="500" fill="hold"/>
                                        <p:tgtEl>
                                          <p:spTgt spid="183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2" dur="500" fill="hold"/>
                                        <p:tgtEl>
                                          <p:spTgt spid="183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5" dur="500" fill="hold"/>
                                        <p:tgtEl>
                                          <p:spTgt spid="183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6" dur="500" fill="hold"/>
                                        <p:tgtEl>
                                          <p:spTgt spid="183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9" dur="500" fill="hold"/>
                                        <p:tgtEl>
                                          <p:spTgt spid="183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0" dur="500" fill="hold"/>
                                        <p:tgtEl>
                                          <p:spTgt spid="183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3" dur="500" fill="hold"/>
                                        <p:tgtEl>
                                          <p:spTgt spid="183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 fill="hold"/>
                                        <p:tgtEl>
                                          <p:spTgt spid="183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7" dur="500" fill="hold"/>
                                        <p:tgtEl>
                                          <p:spTgt spid="183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 fill="hold"/>
                                        <p:tgtEl>
                                          <p:spTgt spid="183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1" dur="500" fill="hold"/>
                                        <p:tgtEl>
                                          <p:spTgt spid="183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2" dur="500" fill="hold"/>
                                        <p:tgtEl>
                                          <p:spTgt spid="183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5" dur="500" fill="hold"/>
                                        <p:tgtEl>
                                          <p:spTgt spid="183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6" dur="500" fill="hold"/>
                                        <p:tgtEl>
                                          <p:spTgt spid="183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9" dur="500" fill="hold"/>
                                        <p:tgtEl>
                                          <p:spTgt spid="183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/>
                                        <p:tgtEl>
                                          <p:spTgt spid="183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3" dur="500" fill="hold"/>
                                        <p:tgtEl>
                                          <p:spTgt spid="183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 fill="hold"/>
                                        <p:tgtEl>
                                          <p:spTgt spid="183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7" dur="500" fill="hold"/>
                                        <p:tgtEl>
                                          <p:spTgt spid="183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/>
                                        <p:tgtEl>
                                          <p:spTgt spid="183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1" dur="500" fill="hold"/>
                                        <p:tgtEl>
                                          <p:spTgt spid="183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500" fill="hold"/>
                                        <p:tgtEl>
                                          <p:spTgt spid="183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5" dur="500" fill="hold"/>
                                        <p:tgtEl>
                                          <p:spTgt spid="183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6" dur="500" fill="hold"/>
                                        <p:tgtEl>
                                          <p:spTgt spid="183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9" dur="500" fill="hold"/>
                                        <p:tgtEl>
                                          <p:spTgt spid="183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500" fill="hold"/>
                                        <p:tgtEl>
                                          <p:spTgt spid="183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3" dur="500" fill="hold"/>
                                        <p:tgtEl>
                                          <p:spTgt spid="183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500" fill="hold"/>
                                        <p:tgtEl>
                                          <p:spTgt spid="183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7" dur="500" fill="hold"/>
                                        <p:tgtEl>
                                          <p:spTgt spid="183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500" fill="hold"/>
                                        <p:tgtEl>
                                          <p:spTgt spid="183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1" dur="500" fill="hold"/>
                                        <p:tgtEl>
                                          <p:spTgt spid="183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500" fill="hold"/>
                                        <p:tgtEl>
                                          <p:spTgt spid="18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5" dur="500" fill="hold"/>
                                        <p:tgtEl>
                                          <p:spTgt spid="183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6" dur="500" fill="hold"/>
                                        <p:tgtEl>
                                          <p:spTgt spid="183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9" dur="500" fill="hold"/>
                                        <p:tgtEl>
                                          <p:spTgt spid="183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500" fill="hold"/>
                                        <p:tgtEl>
                                          <p:spTgt spid="183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3" dur="500" fill="hold"/>
                                        <p:tgtEl>
                                          <p:spTgt spid="183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/>
                                        <p:tgtEl>
                                          <p:spTgt spid="183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7" dur="500" fill="hold"/>
                                        <p:tgtEl>
                                          <p:spTgt spid="183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 fill="hold"/>
                                        <p:tgtEl>
                                          <p:spTgt spid="183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1" dur="500" fill="hold"/>
                                        <p:tgtEl>
                                          <p:spTgt spid="183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2" dur="500" fill="hold"/>
                                        <p:tgtEl>
                                          <p:spTgt spid="183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3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8" grpId="0" animBg="1"/>
      <p:bldP spid="183299" grpId="0" animBg="1"/>
      <p:bldP spid="183307" grpId="0"/>
      <p:bldP spid="183308" grpId="0"/>
      <p:bldP spid="183309" grpId="0"/>
      <p:bldP spid="183310" grpId="0"/>
      <p:bldP spid="183311" grpId="0"/>
      <p:bldP spid="183312" grpId="0"/>
      <p:bldP spid="183313" grpId="0"/>
      <p:bldP spid="183314" grpId="0"/>
      <p:bldP spid="147" grpId="0" animBg="1"/>
      <p:bldP spid="148" grpId="0" animBg="1"/>
      <p:bldP spid="152" grpId="0" animBg="1"/>
      <p:bldP spid="153" grpId="0" animBg="1"/>
      <p:bldP spid="156" grpId="0" animBg="1"/>
      <p:bldP spid="158" grpId="0" animBg="1"/>
      <p:bldP spid="159" grpId="0" animBg="1"/>
      <p:bldP spid="163" grpId="0" animBg="1"/>
      <p:bldP spid="164" grpId="0" animBg="1"/>
      <p:bldP spid="167" grpId="0" animBg="1"/>
      <p:bldP spid="183331" grpId="0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74" grpId="0" animBg="1"/>
      <p:bldP spid="175" grpId="0" animBg="1"/>
      <p:bldP spid="179" grpId="0" animBg="1"/>
      <p:bldP spid="180" grpId="0" animBg="1"/>
      <p:bldP spid="183356" grpId="0" animBg="1"/>
      <p:bldP spid="185" grpId="0" animBg="1"/>
      <p:bldP spid="186" grpId="0" animBg="1"/>
      <p:bldP spid="190" grpId="0" animBg="1"/>
      <p:bldP spid="191" grpId="0" animBg="1"/>
      <p:bldP spid="183363" grpId="0" animBg="1"/>
      <p:bldP spid="22" grpId="0" animBg="1"/>
      <p:bldP spid="23" grpId="0" animBg="1"/>
      <p:bldP spid="25" grpId="0" animBg="1"/>
      <p:bldP spid="26" grpId="0" animBg="1"/>
      <p:bldP spid="183372" grpId="0" animBg="1"/>
      <p:bldP spid="29" grpId="0" animBg="1"/>
      <p:bldP spid="30" grpId="0" animBg="1"/>
      <p:bldP spid="32" grpId="0" animBg="1"/>
      <p:bldP spid="33" grpId="0" animBg="1"/>
      <p:bldP spid="183379" grpId="0" animBg="1"/>
      <p:bldP spid="183380" grpId="0" animBg="1"/>
      <p:bldP spid="61" grpId="0" animBg="1"/>
      <p:bldP spid="183382" grpId="0" animBg="1"/>
      <p:bldP spid="183383" grpId="0"/>
      <p:bldP spid="183385" grpId="0"/>
      <p:bldP spid="38" grpId="0" animBg="1"/>
      <p:bldP spid="39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3" grpId="0" animBg="1"/>
      <p:bldP spid="1320960" grpId="0" animBg="1"/>
      <p:bldP spid="1320962" grpId="0" animBg="1"/>
      <p:bldP spid="1320963" grpId="0" animBg="1"/>
      <p:bldP spid="1320964" grpId="0" animBg="1"/>
      <p:bldP spid="183418" grpId="0" animBg="1"/>
      <p:bldP spid="183419" grpId="0" animBg="1"/>
      <p:bldP spid="183420" grpId="0" animBg="1"/>
      <p:bldP spid="183421" grpId="0" animBg="1"/>
      <p:bldP spid="183422" grpId="0" animBg="1"/>
      <p:bldP spid="183423" grpId="0" animBg="1"/>
      <p:bldP spid="183424" grpId="0" animBg="1"/>
      <p:bldP spid="183425" grpId="0" animBg="1"/>
      <p:bldP spid="183426" grpId="0" animBg="1"/>
      <p:bldP spid="183427" grpId="0" animBg="1"/>
      <p:bldP spid="183428" grpId="0" animBg="1"/>
      <p:bldP spid="1320968" grpId="0" animBg="1"/>
      <p:bldP spid="1320969" grpId="0" animBg="1"/>
      <p:bldP spid="1320971" grpId="0" animBg="1"/>
      <p:bldP spid="1320980" grpId="0" animBg="1"/>
      <p:bldP spid="183437" grpId="0" animBg="1"/>
      <p:bldP spid="1320983" grpId="0" animBg="1"/>
      <p:bldP spid="1320984" grpId="0" animBg="1"/>
      <p:bldP spid="1320986" grpId="0" animBg="1"/>
      <p:bldP spid="1320987" grpId="0" animBg="1"/>
      <p:bldP spid="183444" grpId="0" animBg="1"/>
      <p:bldP spid="1320992" grpId="0" animBg="1"/>
      <p:bldP spid="1320993" grpId="0" animBg="1"/>
      <p:bldP spid="1320995" grpId="0" animBg="1"/>
      <p:bldP spid="1320997" grpId="0" animBg="1"/>
      <p:bldP spid="183453" grpId="0" animBg="1"/>
      <p:bldP spid="1321000" grpId="0" animBg="1"/>
      <p:bldP spid="1321001" grpId="0" animBg="1"/>
      <p:bldP spid="1321003" grpId="0" animBg="1"/>
      <p:bldP spid="1321004" grpId="0" animBg="1"/>
      <p:bldP spid="183460" grpId="0" animBg="1"/>
      <p:bldP spid="183461" grpId="0" animBg="1"/>
      <p:bldP spid="183462" grpId="0" animBg="1"/>
      <p:bldP spid="183463" grpId="0" animBg="1"/>
      <p:bldP spid="183464" grpId="0" animBg="1"/>
      <p:bldP spid="183465" grpId="0" animBg="1"/>
      <p:bldP spid="183466" grpId="0" animBg="1"/>
      <p:bldP spid="183467" grpId="0" animBg="1"/>
      <p:bldP spid="183468" grpId="0" animBg="1"/>
      <p:bldP spid="183469" grpId="0" animBg="1"/>
      <p:bldP spid="183470" grpId="0"/>
      <p:bldP spid="183471" grpId="0"/>
      <p:bldP spid="183473" grpId="0" animBg="1"/>
      <p:bldP spid="183474" grpId="0"/>
      <p:bldP spid="183475" grpId="0"/>
      <p:bldP spid="183476" grpId="0"/>
      <p:bldP spid="183477" grpId="0" animBg="1"/>
      <p:bldP spid="183478" grpId="0" animBg="1"/>
      <p:bldP spid="183479" grpId="0" animBg="1"/>
      <p:bldP spid="183480" grpId="0"/>
      <p:bldP spid="183481" grpId="0"/>
      <p:bldP spid="4" grpId="0"/>
      <p:bldP spid="19" grpId="0"/>
      <p:bldP spid="20" grpId="0" animBg="1"/>
      <p:bldP spid="21" grpId="0"/>
      <p:bldP spid="24" grpId="0"/>
      <p:bldP spid="192" grpId="0" animBg="1"/>
      <p:bldP spid="193" grpId="0" animBg="1"/>
      <p:bldP spid="194" grpId="0" animBg="1"/>
      <p:bldP spid="2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609600"/>
            <a:ext cx="8182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Returning </a:t>
            </a:r>
            <a:r>
              <a:rPr lang="en-US" b="1" dirty="0">
                <a:solidFill>
                  <a:schemeClr val="accent6"/>
                </a:solidFill>
              </a:rPr>
              <a:t>to </a:t>
            </a:r>
            <a:r>
              <a:rPr lang="en-US" b="1" dirty="0" smtClean="0">
                <a:solidFill>
                  <a:schemeClr val="accent6"/>
                </a:solidFill>
              </a:rPr>
              <a:t>the stand </a:t>
            </a:r>
            <a:r>
              <a:rPr lang="en-US" b="1" dirty="0">
                <a:solidFill>
                  <a:schemeClr val="accent6"/>
                </a:solidFill>
              </a:rPr>
              <a:t>alone memory buffer </a:t>
            </a:r>
            <a:r>
              <a:rPr lang="en-US" b="1" dirty="0" smtClean="0">
                <a:solidFill>
                  <a:schemeClr val="accent6"/>
                </a:solidFill>
              </a:rPr>
              <a:t>implementation in the Boxboro-EX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4S platform from using FB-DIMMs -1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212" y="1206500"/>
            <a:ext cx="8967787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FB-DIMM memories </a:t>
            </a:r>
            <a:r>
              <a:rPr lang="en-US" dirty="0" smtClean="0"/>
              <a:t>were introduced in the 2006/2007 timeframe and supported DDR2 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memories </a:t>
            </a:r>
            <a:r>
              <a:rPr lang="en-US" dirty="0" smtClean="0">
                <a:solidFill>
                  <a:srgbClr val="0070C0"/>
                </a:solidFill>
              </a:rPr>
              <a:t>up to DDR2-667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Due to inherent drawbacks of FB-DIMM memories, such as higher dissipation caused by the</a:t>
            </a:r>
          </a:p>
          <a:p>
            <a:r>
              <a:rPr lang="en-US" dirty="0"/>
              <a:t> </a:t>
            </a:r>
            <a:r>
              <a:rPr lang="en-US" dirty="0" smtClean="0"/>
              <a:t>      DA/AD conversions, longer access time due to the cascaded nature of accessing the DIMMs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and higher price, </a:t>
            </a:r>
            <a:r>
              <a:rPr lang="en-US" dirty="0" smtClean="0">
                <a:solidFill>
                  <a:srgbClr val="0070C0"/>
                </a:solidFill>
              </a:rPr>
              <a:t>FB-DIMMs reached only a small market share</a:t>
            </a:r>
            <a:r>
              <a:rPr lang="en-US" dirty="0" smtClean="0"/>
              <a:t>. </a:t>
            </a:r>
          </a:p>
          <a:p>
            <a:r>
              <a:rPr lang="en-US" dirty="0"/>
              <a:t> </a:t>
            </a:r>
            <a:r>
              <a:rPr lang="en-US" dirty="0" smtClean="0"/>
              <a:t>    This was the reason why memory </a:t>
            </a:r>
            <a:r>
              <a:rPr lang="en-US" dirty="0">
                <a:solidFill>
                  <a:srgbClr val="0070C0"/>
                </a:solidFill>
              </a:rPr>
              <a:t>vendors were reluctant to </a:t>
            </a:r>
            <a:r>
              <a:rPr lang="en-US" dirty="0" smtClean="0">
                <a:solidFill>
                  <a:srgbClr val="0070C0"/>
                </a:solidFill>
              </a:rPr>
              <a:t>develop </a:t>
            </a:r>
            <a:r>
              <a:rPr lang="en-US" dirty="0">
                <a:solidFill>
                  <a:srgbClr val="0070C0"/>
                </a:solidFill>
              </a:rPr>
              <a:t>DDR3-based </a:t>
            </a:r>
            <a:r>
              <a:rPr lang="en-US" dirty="0" smtClean="0">
                <a:solidFill>
                  <a:srgbClr val="0070C0"/>
                </a:solidFill>
              </a:rPr>
              <a:t>FB-DIMM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memory </a:t>
            </a:r>
            <a:r>
              <a:rPr lang="en-US" dirty="0" smtClean="0"/>
              <a:t>modules and why </a:t>
            </a:r>
            <a:r>
              <a:rPr lang="en-US" dirty="0" smtClean="0">
                <a:solidFill>
                  <a:srgbClr val="0070C0"/>
                </a:solidFill>
              </a:rPr>
              <a:t>Intel was forced to move </a:t>
            </a:r>
            <a:r>
              <a:rPr lang="en-US" dirty="0">
                <a:solidFill>
                  <a:srgbClr val="0070C0"/>
                </a:solidFill>
              </a:rPr>
              <a:t>back to custom </a:t>
            </a:r>
            <a:r>
              <a:rPr lang="en-US" dirty="0" smtClean="0">
                <a:solidFill>
                  <a:srgbClr val="0070C0"/>
                </a:solidFill>
              </a:rPr>
              <a:t>DDR3 DIMMs</a:t>
            </a:r>
            <a:r>
              <a:rPr lang="en-US" dirty="0" smtClean="0"/>
              <a:t> in their 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Boxboro-EX platform.</a:t>
            </a:r>
          </a:p>
          <a:p>
            <a:pPr>
              <a:spcAft>
                <a:spcPts val="300"/>
              </a:spcAft>
            </a:pPr>
            <a:endParaRPr lang="en-US" dirty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662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33625" y="1414368"/>
            <a:ext cx="4476749" cy="35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265" indent="-342265" algn="ctr">
              <a:spcAft>
                <a:spcPts val="1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Implementing memory extension buffers MBs)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90650" y="2224496"/>
            <a:ext cx="3082330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Implementing stand alone MBs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mounted on the mainboard or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on a riser card</a:t>
            </a:r>
          </a:p>
        </p:txBody>
      </p:sp>
      <p:cxnSp>
        <p:nvCxnSpPr>
          <p:cNvPr id="8" name="Line 8"/>
          <p:cNvCxnSpPr/>
          <p:nvPr/>
        </p:nvCxnSpPr>
        <p:spPr bwMode="auto">
          <a:xfrm>
            <a:off x="4584853" y="1776102"/>
            <a:ext cx="0" cy="14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Line 13"/>
          <p:cNvCxnSpPr>
            <a:endCxn id="13" idx="7"/>
          </p:cNvCxnSpPr>
          <p:nvPr/>
        </p:nvCxnSpPr>
        <p:spPr bwMode="auto">
          <a:xfrm flipH="1">
            <a:off x="2965099" y="1929326"/>
            <a:ext cx="1630714" cy="1922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901979" y="2257022"/>
            <a:ext cx="2594195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Implementing MBs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immediately on the DIMM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(called FB-DIMMs)</a:t>
            </a:r>
            <a:endParaRPr lang="en-US" sz="1200" dirty="0">
              <a:solidFill>
                <a:srgbClr val="000000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Line 13"/>
          <p:cNvCxnSpPr>
            <a:endCxn id="12" idx="2"/>
          </p:cNvCxnSpPr>
          <p:nvPr/>
        </p:nvCxnSpPr>
        <p:spPr bwMode="auto">
          <a:xfrm>
            <a:off x="4577463" y="1929326"/>
            <a:ext cx="1602679" cy="21022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180142" y="2113606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916242" y="2114006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1785"/>
          <p:cNvSpPr txBox="1">
            <a:spLocks noChangeArrowheads="1"/>
          </p:cNvSpPr>
          <p:nvPr/>
        </p:nvSpPr>
        <p:spPr bwMode="auto">
          <a:xfrm>
            <a:off x="4134072" y="3066054"/>
            <a:ext cx="3529700" cy="35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63094" tIns="31547" rIns="63094" bIns="31547" upright="1">
            <a:noAutofit/>
          </a:bodyPr>
          <a:lstStyle/>
          <a:p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6929" y="3113640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Truland</a:t>
            </a:r>
            <a:r>
              <a:rPr lang="en-US" sz="1200" i="1" dirty="0" smtClean="0"/>
              <a:t> MP platform</a:t>
            </a:r>
          </a:p>
          <a:p>
            <a:pPr algn="ctr"/>
            <a:r>
              <a:rPr lang="en-US" sz="1200" i="1" dirty="0" smtClean="0"/>
              <a:t>(2005/2006)</a:t>
            </a:r>
            <a:endParaRPr lang="en-US" sz="12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08039" y="3477538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Caneland</a:t>
            </a:r>
            <a:r>
              <a:rPr lang="en-US" sz="1200" dirty="0" smtClean="0"/>
              <a:t> platform</a:t>
            </a:r>
          </a:p>
          <a:p>
            <a:pPr algn="ctr"/>
            <a:r>
              <a:rPr lang="en-US" sz="1200" dirty="0" smtClean="0"/>
              <a:t>(2007/2008)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050983" y="4119983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Boxboro-EX platform</a:t>
            </a:r>
          </a:p>
          <a:p>
            <a:pPr algn="ctr"/>
            <a:r>
              <a:rPr lang="en-US" sz="1200" i="1" dirty="0" smtClean="0"/>
              <a:t>(2010/2011)</a:t>
            </a:r>
            <a:endParaRPr lang="en-US" sz="12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83044" y="5060750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Brickland</a:t>
            </a:r>
            <a:r>
              <a:rPr lang="en-US" sz="1200" dirty="0" smtClean="0"/>
              <a:t> platform</a:t>
            </a:r>
          </a:p>
          <a:p>
            <a:pPr algn="ctr"/>
            <a:r>
              <a:rPr lang="en-US" sz="1200" dirty="0" smtClean="0"/>
              <a:t>(2014/2015)</a:t>
            </a:r>
            <a:endParaRPr lang="en-US" sz="1200" dirty="0"/>
          </a:p>
        </p:txBody>
      </p:sp>
      <p:sp>
        <p:nvSpPr>
          <p:cNvPr id="19" name="Right Arrow 18"/>
          <p:cNvSpPr/>
          <p:nvPr/>
        </p:nvSpPr>
        <p:spPr bwMode="auto">
          <a:xfrm rot="648995">
            <a:off x="3767463" y="3482100"/>
            <a:ext cx="1620000" cy="54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9881920">
            <a:off x="3755449" y="4045721"/>
            <a:ext cx="1620000" cy="54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47726" y="6109431"/>
            <a:ext cx="5647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Intel’s implementation of memory extension buffers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77800" y="609600"/>
            <a:ext cx="8182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Returning to the stand alone memory buffer implementation in the Boxboro-EX</a:t>
            </a:r>
          </a:p>
          <a:p>
            <a:r>
              <a:rPr lang="en-US" b="1" dirty="0">
                <a:solidFill>
                  <a:schemeClr val="accent6"/>
                </a:solidFill>
              </a:rPr>
              <a:t>  </a:t>
            </a:r>
            <a:r>
              <a:rPr lang="en-US" b="1" dirty="0" smtClean="0">
                <a:solidFill>
                  <a:schemeClr val="accent6"/>
                </a:solidFill>
              </a:rPr>
              <a:t>4S </a:t>
            </a:r>
            <a:r>
              <a:rPr lang="en-US" b="1" dirty="0">
                <a:solidFill>
                  <a:schemeClr val="accent6"/>
                </a:solidFill>
              </a:rPr>
              <a:t>platform from using FB-DIMMs </a:t>
            </a:r>
            <a:r>
              <a:rPr lang="en-US" b="1" dirty="0" smtClean="0">
                <a:solidFill>
                  <a:schemeClr val="accent6"/>
                </a:solidFill>
              </a:rPr>
              <a:t>-2</a:t>
            </a:r>
            <a:endParaRPr lang="en-US" dirty="0"/>
          </a:p>
        </p:txBody>
      </p:sp>
      <p:sp>
        <p:nvSpPr>
          <p:cNvPr id="2" name="Down Arrow 1"/>
          <p:cNvSpPr/>
          <p:nvPr/>
        </p:nvSpPr>
        <p:spPr bwMode="auto">
          <a:xfrm>
            <a:off x="2916241" y="4627207"/>
            <a:ext cx="54864" cy="41439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2755900" y="484432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C602J PCH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Patsburg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J) 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09" name="Egyenes összekötő 108"/>
          <p:cNvCxnSpPr/>
          <p:nvPr/>
        </p:nvCxnSpPr>
        <p:spPr>
          <a:xfrm flipH="1" flipV="1">
            <a:off x="4200663" y="2776737"/>
            <a:ext cx="576126" cy="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95056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306473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307743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</p:cNvCxnSpPr>
          <p:nvPr/>
        </p:nvCxnSpPr>
        <p:spPr bwMode="auto">
          <a:xfrm flipH="1" flipV="1">
            <a:off x="3480663" y="3064737"/>
            <a:ext cx="726" cy="5844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307743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3153162" y="4581999"/>
            <a:ext cx="6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881" y="2391637"/>
            <a:ext cx="417101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5181" y="3975962"/>
            <a:ext cx="417101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21094" y="3242537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2830281" y="3239362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822469" y="324412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570181" y="324412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3432498" y="4352199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DMI2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</a:t>
            </a:r>
            <a:r>
              <a:rPr lang="en-US" altLang="en-US" sz="1000" dirty="0" smtClean="0">
                <a:latin typeface="Verdana" pitchFamily="34" charset="0"/>
              </a:rPr>
              <a:t>xPCIe2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09825" y="406644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09825" y="3555274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02017" y="3468374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58603" y="329016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71290" y="329016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07955" y="364417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58603" y="353781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71290" y="353781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341081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02017" y="399024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58603" y="388864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71290" y="388864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02017" y="416804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58603" y="413947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71290" y="413947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92357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836137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36813" y="2337662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25769" y="2256699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67210" y="207254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79898" y="207254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25769" y="242656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67210" y="232019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79898" y="232019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219319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25769" y="276469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67210" y="265833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79898" y="265833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25769" y="293773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67210" y="290916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79898" y="290916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69326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85359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234083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955008" y="225987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207572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207572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955008" y="2429737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232337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232337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219796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970883" y="278057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67421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67421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949070" y="2953612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92503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92503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70913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412359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57273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955008" y="349177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330762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330762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955008" y="3661637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55527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55527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342986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970883" y="405057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94421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94421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955008" y="422202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419503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419503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97913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316792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60594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270881" y="252498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234083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234083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270881" y="269484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58848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58848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46148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270881" y="310918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300282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300282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270881" y="328222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325364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325364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303774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441252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83943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272468" y="375847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57432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57432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272468" y="392833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82197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82197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69497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272468" y="434267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423631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423631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272468" y="451571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448713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448713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427123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3003661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300282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300282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300282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2351614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55832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416487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564464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415852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415852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75212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3639" y="3167924"/>
            <a:ext cx="15480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621824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314671" y="254086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235671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235671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314671" y="267262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60436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60436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247894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324608" y="309966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99329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99329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308733" y="327269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324412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324412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302822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2823" y="4468087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841024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314671" y="376006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57591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57591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308733" y="389182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82356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82356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69814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330546" y="436966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426329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426329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314671" y="454111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51412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51412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432362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4197709"/>
            <a:ext cx="0" cy="27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419662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4196624"/>
            <a:ext cx="136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567974"/>
            <a:ext cx="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31929" y="3726724"/>
            <a:ext cx="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983774"/>
            <a:ext cx="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983774"/>
            <a:ext cx="117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2337079"/>
            <a:ext cx="0" cy="222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558324"/>
            <a:ext cx="1238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74035" y="1726474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1785" y="1728062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84138" y="636588"/>
            <a:ext cx="916146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Main enhancement of the up to 15 core Ivy Bridge-EX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aimed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4S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platform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3960813" y="517293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3541199" y="6229462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796966" y="1667402"/>
            <a:ext cx="1398587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E7-4800 v2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Ivy Bridge-EX</a:t>
            </a: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Ivytown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 15C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250276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Ivy Bridge-EX 15C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65846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Ivy Bridge-EX 15C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65846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Ivy Bridge-EX 15C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83" name="TextBox 3"/>
          <p:cNvSpPr txBox="1">
            <a:spLocks noChangeArrowheads="1"/>
          </p:cNvSpPr>
          <p:nvPr/>
        </p:nvSpPr>
        <p:spPr bwMode="auto">
          <a:xfrm>
            <a:off x="3641725" y="5955320"/>
            <a:ext cx="179408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3 x QPI up to 8.0 </a:t>
            </a:r>
            <a:r>
              <a:rPr lang="en-US" altLang="en-US" sz="1100" dirty="0"/>
              <a:t>GT/s</a:t>
            </a:r>
          </a:p>
        </p:txBody>
      </p:sp>
      <p:sp>
        <p:nvSpPr>
          <p:cNvPr id="187" name="Text Box 90"/>
          <p:cNvSpPr txBox="1">
            <a:spLocks noChangeArrowheads="1"/>
          </p:cNvSpPr>
          <p:nvPr/>
        </p:nvSpPr>
        <p:spPr bwMode="auto">
          <a:xfrm>
            <a:off x="5473701" y="5416160"/>
            <a:ext cx="3765212" cy="122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SMI2</a:t>
            </a:r>
            <a:r>
              <a:rPr lang="en-US" altLang="en-US" sz="1100" dirty="0" smtClean="0">
                <a:latin typeface="Verdana" pitchFamily="34" charset="0"/>
              </a:rPr>
              <a:t>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</a:t>
            </a: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Parallel 64 bit VMSE data link </a:t>
            </a:r>
            <a:r>
              <a:rPr lang="en-US" altLang="en-US" sz="1100" dirty="0">
                <a:latin typeface="Verdana" pitchFamily="34" charset="0"/>
              </a:rPr>
              <a:t>between </a:t>
            </a:r>
            <a:endParaRPr lang="en-US" altLang="en-US" sz="1100" dirty="0" smtClean="0"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SMB: Scalable Memory </a:t>
            </a:r>
            <a:r>
              <a:rPr lang="en-US" altLang="en-US" sz="1100" dirty="0" smtClean="0">
                <a:latin typeface="Verdana" pitchFamily="34" charset="0"/>
              </a:rPr>
              <a:t>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(C102/C104: Jordan Creek)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latin typeface="Verdana" pitchFamily="34" charset="0"/>
              </a:rPr>
              <a:t>C102</a:t>
            </a:r>
            <a:r>
              <a:rPr lang="en-US" altLang="en-US" sz="1100" dirty="0" smtClean="0">
                <a:latin typeface="Verdana" pitchFamily="34" charset="0"/>
              </a:rPr>
              <a:t>: 2 DIMMs/channel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C104: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188" name="Téglalap 174"/>
          <p:cNvSpPr>
            <a:spLocks noChangeArrowheads="1"/>
          </p:cNvSpPr>
          <p:nvPr/>
        </p:nvSpPr>
        <p:spPr bwMode="auto">
          <a:xfrm>
            <a:off x="8738545" y="235472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9" name="Téglalap 179"/>
          <p:cNvSpPr>
            <a:spLocks noChangeArrowheads="1"/>
          </p:cNvSpPr>
          <p:nvPr/>
        </p:nvSpPr>
        <p:spPr bwMode="auto">
          <a:xfrm>
            <a:off x="8738545" y="260237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2" name="Téglalap 185"/>
          <p:cNvSpPr>
            <a:spLocks noChangeArrowheads="1"/>
          </p:cNvSpPr>
          <p:nvPr/>
        </p:nvSpPr>
        <p:spPr bwMode="auto">
          <a:xfrm>
            <a:off x="8738545" y="299131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3" name="Téglalap 190"/>
          <p:cNvSpPr>
            <a:spLocks noChangeArrowheads="1"/>
          </p:cNvSpPr>
          <p:nvPr/>
        </p:nvSpPr>
        <p:spPr bwMode="auto">
          <a:xfrm>
            <a:off x="8738545" y="324213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4" name="Téglalap 174"/>
          <p:cNvSpPr>
            <a:spLocks noChangeArrowheads="1"/>
          </p:cNvSpPr>
          <p:nvPr/>
        </p:nvSpPr>
        <p:spPr bwMode="auto">
          <a:xfrm>
            <a:off x="8738545" y="357392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5" name="Téglalap 179"/>
          <p:cNvSpPr>
            <a:spLocks noChangeArrowheads="1"/>
          </p:cNvSpPr>
          <p:nvPr/>
        </p:nvSpPr>
        <p:spPr bwMode="auto">
          <a:xfrm>
            <a:off x="8738545" y="382157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6" name="Téglalap 185"/>
          <p:cNvSpPr>
            <a:spLocks noChangeArrowheads="1"/>
          </p:cNvSpPr>
          <p:nvPr/>
        </p:nvSpPr>
        <p:spPr bwMode="auto">
          <a:xfrm>
            <a:off x="8738545" y="426131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7" name="Téglalap 190"/>
          <p:cNvSpPr>
            <a:spLocks noChangeArrowheads="1"/>
          </p:cNvSpPr>
          <p:nvPr/>
        </p:nvSpPr>
        <p:spPr bwMode="auto">
          <a:xfrm>
            <a:off x="8738545" y="451213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6" name="Téglalap 174"/>
          <p:cNvSpPr>
            <a:spLocks noChangeArrowheads="1"/>
          </p:cNvSpPr>
          <p:nvPr/>
        </p:nvSpPr>
        <p:spPr bwMode="auto">
          <a:xfrm>
            <a:off x="7390758" y="207967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7" name="Téglalap 179"/>
          <p:cNvSpPr>
            <a:spLocks noChangeArrowheads="1"/>
          </p:cNvSpPr>
          <p:nvPr/>
        </p:nvSpPr>
        <p:spPr bwMode="auto">
          <a:xfrm>
            <a:off x="7390758" y="232732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8" name="Téglalap 185"/>
          <p:cNvSpPr>
            <a:spLocks noChangeArrowheads="1"/>
          </p:cNvSpPr>
          <p:nvPr/>
        </p:nvSpPr>
        <p:spPr bwMode="auto">
          <a:xfrm>
            <a:off x="7390758" y="267816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9" name="Téglalap 190"/>
          <p:cNvSpPr>
            <a:spLocks noChangeArrowheads="1"/>
          </p:cNvSpPr>
          <p:nvPr/>
        </p:nvSpPr>
        <p:spPr bwMode="auto">
          <a:xfrm>
            <a:off x="7390758" y="292898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0" name="Téglalap 174"/>
          <p:cNvSpPr>
            <a:spLocks noChangeArrowheads="1"/>
          </p:cNvSpPr>
          <p:nvPr/>
        </p:nvSpPr>
        <p:spPr bwMode="auto">
          <a:xfrm>
            <a:off x="7390758" y="331157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1" name="Téglalap 179"/>
          <p:cNvSpPr>
            <a:spLocks noChangeArrowheads="1"/>
          </p:cNvSpPr>
          <p:nvPr/>
        </p:nvSpPr>
        <p:spPr bwMode="auto">
          <a:xfrm>
            <a:off x="7390758" y="355922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2" name="Téglalap 185"/>
          <p:cNvSpPr>
            <a:spLocks noChangeArrowheads="1"/>
          </p:cNvSpPr>
          <p:nvPr/>
        </p:nvSpPr>
        <p:spPr bwMode="auto">
          <a:xfrm>
            <a:off x="7390758" y="394816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3" name="Téglalap 190"/>
          <p:cNvSpPr>
            <a:spLocks noChangeArrowheads="1"/>
          </p:cNvSpPr>
          <p:nvPr/>
        </p:nvSpPr>
        <p:spPr bwMode="auto">
          <a:xfrm>
            <a:off x="7390758" y="419898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4" name="Téglalap 147"/>
          <p:cNvSpPr/>
          <p:nvPr/>
        </p:nvSpPr>
        <p:spPr>
          <a:xfrm flipH="1">
            <a:off x="1480232" y="328817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5" name="Téglalap 152"/>
          <p:cNvSpPr/>
          <p:nvPr/>
        </p:nvSpPr>
        <p:spPr>
          <a:xfrm flipH="1">
            <a:off x="1480232" y="353582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6" name="Téglalap 158"/>
          <p:cNvSpPr/>
          <p:nvPr/>
        </p:nvSpPr>
        <p:spPr>
          <a:xfrm flipH="1">
            <a:off x="1480232" y="388666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7" name="Téglalap 163"/>
          <p:cNvSpPr/>
          <p:nvPr/>
        </p:nvSpPr>
        <p:spPr>
          <a:xfrm flipH="1">
            <a:off x="1480232" y="413748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8" name="Téglalap 147"/>
          <p:cNvSpPr/>
          <p:nvPr/>
        </p:nvSpPr>
        <p:spPr>
          <a:xfrm flipH="1">
            <a:off x="1488840" y="207056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9" name="Téglalap 152"/>
          <p:cNvSpPr/>
          <p:nvPr/>
        </p:nvSpPr>
        <p:spPr>
          <a:xfrm flipH="1">
            <a:off x="1488840" y="231821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0" name="Téglalap 158"/>
          <p:cNvSpPr/>
          <p:nvPr/>
        </p:nvSpPr>
        <p:spPr>
          <a:xfrm flipH="1">
            <a:off x="1488840" y="265634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1" name="Téglalap 163"/>
          <p:cNvSpPr/>
          <p:nvPr/>
        </p:nvSpPr>
        <p:spPr>
          <a:xfrm flipH="1">
            <a:off x="1488840" y="290717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2" name="Téglalap 147"/>
          <p:cNvSpPr/>
          <p:nvPr/>
        </p:nvSpPr>
        <p:spPr>
          <a:xfrm flipH="1">
            <a:off x="243141" y="233884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3" name="Téglalap 152"/>
          <p:cNvSpPr/>
          <p:nvPr/>
        </p:nvSpPr>
        <p:spPr>
          <a:xfrm flipH="1">
            <a:off x="243141" y="258649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4" name="Téglalap 158"/>
          <p:cNvSpPr/>
          <p:nvPr/>
        </p:nvSpPr>
        <p:spPr>
          <a:xfrm flipH="1">
            <a:off x="243141" y="300083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5" name="Téglalap 163"/>
          <p:cNvSpPr/>
          <p:nvPr/>
        </p:nvSpPr>
        <p:spPr>
          <a:xfrm flipH="1">
            <a:off x="243141" y="325166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6" name="Téglalap 147"/>
          <p:cNvSpPr/>
          <p:nvPr/>
        </p:nvSpPr>
        <p:spPr>
          <a:xfrm flipH="1">
            <a:off x="244729" y="357233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7" name="Téglalap 152"/>
          <p:cNvSpPr/>
          <p:nvPr/>
        </p:nvSpPr>
        <p:spPr>
          <a:xfrm flipH="1">
            <a:off x="244729" y="381998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8" name="Téglalap 158"/>
          <p:cNvSpPr/>
          <p:nvPr/>
        </p:nvSpPr>
        <p:spPr>
          <a:xfrm flipH="1">
            <a:off x="244729" y="423432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9" name="Téglalap 163"/>
          <p:cNvSpPr/>
          <p:nvPr/>
        </p:nvSpPr>
        <p:spPr>
          <a:xfrm flipH="1">
            <a:off x="244729" y="448514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30" name="Téglalap 3"/>
          <p:cNvSpPr>
            <a:spLocks noChangeArrowheads="1"/>
          </p:cNvSpPr>
          <p:nvPr/>
        </p:nvSpPr>
        <p:spPr bwMode="auto">
          <a:xfrm>
            <a:off x="2760663" y="2488737"/>
            <a:ext cx="1440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Ivy Bridge-EX 15C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9162" y="197660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3127608" y="223553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8" name="Up-Down Arrow 27"/>
          <p:cNvSpPr/>
          <p:nvPr/>
        </p:nvSpPr>
        <p:spPr bwMode="auto">
          <a:xfrm>
            <a:off x="3417647" y="224034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5235462" y="198930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33" name="TextBox 232"/>
          <p:cNvSpPr txBox="1"/>
          <p:nvPr/>
        </p:nvSpPr>
        <p:spPr>
          <a:xfrm>
            <a:off x="5273908" y="224823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34" name="Up-Down Arrow 233"/>
          <p:cNvSpPr/>
          <p:nvPr/>
        </p:nvSpPr>
        <p:spPr bwMode="auto">
          <a:xfrm>
            <a:off x="5563947" y="225304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5121162" y="451660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36" name="TextBox 235"/>
          <p:cNvSpPr txBox="1"/>
          <p:nvPr/>
        </p:nvSpPr>
        <p:spPr>
          <a:xfrm>
            <a:off x="4664308" y="436913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37" name="Up-Down Arrow 236"/>
          <p:cNvSpPr/>
          <p:nvPr/>
        </p:nvSpPr>
        <p:spPr bwMode="auto">
          <a:xfrm>
            <a:off x="5449647" y="425964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2657362" y="447850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39" name="Up-Down Arrow 238"/>
          <p:cNvSpPr/>
          <p:nvPr/>
        </p:nvSpPr>
        <p:spPr bwMode="auto">
          <a:xfrm>
            <a:off x="3277947" y="425964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2987908" y="424213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31" name="Szövegdoboz 31"/>
          <p:cNvSpPr txBox="1">
            <a:spLocks noChangeArrowheads="1"/>
          </p:cNvSpPr>
          <p:nvPr/>
        </p:nvSpPr>
        <p:spPr bwMode="auto">
          <a:xfrm>
            <a:off x="5183162" y="4860199"/>
            <a:ext cx="42910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3-1600 in lockstep mode 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DDR3-1333 in independent channel mode</a:t>
            </a:r>
            <a:endParaRPr lang="hu-HU" altLang="en-US" sz="1100" dirty="0">
              <a:latin typeface="Verdana" pitchFamily="34" charset="0"/>
            </a:endParaRPr>
          </a:p>
        </p:txBody>
      </p:sp>
      <p:sp>
        <p:nvSpPr>
          <p:cNvPr id="2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dirty="0" smtClean="0"/>
          </a:p>
        </p:txBody>
      </p:sp>
      <p:sp>
        <p:nvSpPr>
          <p:cNvPr id="242" name="Oval 188"/>
          <p:cNvSpPr>
            <a:spLocks noChangeArrowheads="1"/>
          </p:cNvSpPr>
          <p:nvPr/>
        </p:nvSpPr>
        <p:spPr bwMode="auto">
          <a:xfrm>
            <a:off x="1" y="1605570"/>
            <a:ext cx="2755900" cy="35433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43" name="Oval 188"/>
          <p:cNvSpPr>
            <a:spLocks noChangeArrowheads="1"/>
          </p:cNvSpPr>
          <p:nvPr/>
        </p:nvSpPr>
        <p:spPr bwMode="auto">
          <a:xfrm>
            <a:off x="6134100" y="1605570"/>
            <a:ext cx="2817581" cy="3617373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44" name="Rounded Rectangle 243"/>
          <p:cNvSpPr/>
          <p:nvPr/>
        </p:nvSpPr>
        <p:spPr bwMode="auto">
          <a:xfrm>
            <a:off x="2735263" y="2205208"/>
            <a:ext cx="3411537" cy="261060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567492" y="1056070"/>
            <a:ext cx="8174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Introducing low line count proprietary parallel  memory connection to reduce dissipation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93" y="5795499"/>
            <a:ext cx="297549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en-US" sz="1100" dirty="0" err="1" smtClean="0">
                <a:solidFill>
                  <a:srgbClr val="000000"/>
                </a:solidFill>
              </a:rPr>
              <a:t>SMBs</a:t>
            </a:r>
            <a:r>
              <a:rPr lang="en-US" altLang="en-US" sz="1100" dirty="0" smtClean="0">
                <a:solidFill>
                  <a:srgbClr val="000000"/>
                </a:solidFill>
              </a:rPr>
              <a:t> perform </a:t>
            </a:r>
            <a:r>
              <a:rPr lang="en-US" altLang="en-US" sz="1100" dirty="0">
                <a:solidFill>
                  <a:srgbClr val="000000"/>
                </a:solidFill>
              </a:rPr>
              <a:t>conversion between the </a:t>
            </a:r>
          </a:p>
          <a:p>
            <a:pPr lvl="0" algn="ctr"/>
            <a:r>
              <a:rPr lang="en-US" altLang="en-US" sz="1100" dirty="0">
                <a:solidFill>
                  <a:srgbClr val="000000"/>
                </a:solidFill>
              </a:rPr>
              <a:t>parallel </a:t>
            </a:r>
            <a:r>
              <a:rPr lang="en-US" altLang="en-US" sz="1100" dirty="0" err="1">
                <a:solidFill>
                  <a:srgbClr val="000000"/>
                </a:solidFill>
              </a:rPr>
              <a:t>SMI2</a:t>
            </a:r>
            <a:r>
              <a:rPr lang="en-US" altLang="en-US" sz="1100" dirty="0">
                <a:solidFill>
                  <a:srgbClr val="000000"/>
                </a:solidFill>
              </a:rPr>
              <a:t> and the parallel </a:t>
            </a:r>
          </a:p>
          <a:p>
            <a:pPr lvl="0" algn="ctr">
              <a:spcAft>
                <a:spcPts val="300"/>
              </a:spcAft>
            </a:pPr>
            <a:r>
              <a:rPr lang="en-US" altLang="en-US" sz="1100" dirty="0" err="1">
                <a:solidFill>
                  <a:srgbClr val="000000"/>
                </a:solidFill>
              </a:rPr>
              <a:t>DDR3-DIMM</a:t>
            </a:r>
            <a:r>
              <a:rPr lang="en-US" altLang="en-US" sz="1100" dirty="0">
                <a:solidFill>
                  <a:srgbClr val="000000"/>
                </a:solidFill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</a:rPr>
              <a:t>interfaces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8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8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8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8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8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8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83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8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83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83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8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8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8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8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8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8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8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8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8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8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8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18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83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83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1320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1320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5" dur="500" fill="hold"/>
                                        <p:tgtEl>
                                          <p:spTgt spid="132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6" dur="500" fill="hold"/>
                                        <p:tgtEl>
                                          <p:spTgt spid="132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/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/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500" fill="hold"/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500" fill="hold"/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500" fill="hold"/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183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183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9" dur="500" fill="hold"/>
                                        <p:tgtEl>
                                          <p:spTgt spid="183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/>
                                        <p:tgtEl>
                                          <p:spTgt spid="183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500" fill="hold"/>
                                        <p:tgtEl>
                                          <p:spTgt spid="183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/>
                                        <p:tgtEl>
                                          <p:spTgt spid="183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183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183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1" dur="500" fill="hold"/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500" fill="hold"/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5" dur="500" fill="hold"/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/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9" dur="500" fill="hold"/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/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500" fill="hold"/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/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7" dur="500" fill="hold"/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500" fill="hold"/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 fill="hold"/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 fill="hold"/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5" dur="500" fill="hold"/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/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9" dur="500" fill="hold"/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0" dur="500" fill="hold"/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500" fill="hold"/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500" fill="hold"/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500" fill="hold"/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/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500" fill="hold"/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/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5" dur="500" fill="hold"/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6" dur="500" fill="hold"/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9" dur="500" fill="hold"/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0" dur="500" fill="hold"/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500" fill="hold"/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/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7" dur="500" fill="hold"/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/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1" dur="500" fill="hold"/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/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 fill="hold"/>
                                        <p:tgtEl>
                                          <p:spTgt spid="132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500" fill="hold"/>
                                        <p:tgtEl>
                                          <p:spTgt spid="132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9" dur="500" fill="hold"/>
                                        <p:tgtEl>
                                          <p:spTgt spid="1320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 fill="hold"/>
                                        <p:tgtEl>
                                          <p:spTgt spid="1320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3" dur="500" fill="hold"/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/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500" fill="hold"/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/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1" dur="500" fill="hold"/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/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5" dur="500" fill="hold"/>
                                        <p:tgtEl>
                                          <p:spTgt spid="183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6" dur="500" fill="hold"/>
                                        <p:tgtEl>
                                          <p:spTgt spid="183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500" fill="hold"/>
                                        <p:tgtEl>
                                          <p:spTgt spid="183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500" fill="hold"/>
                                        <p:tgtEl>
                                          <p:spTgt spid="183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3" dur="500" fill="hold"/>
                                        <p:tgtEl>
                                          <p:spTgt spid="183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/>
                                        <p:tgtEl>
                                          <p:spTgt spid="183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7" dur="500" fill="hold"/>
                                        <p:tgtEl>
                                          <p:spTgt spid="183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/>
                                        <p:tgtEl>
                                          <p:spTgt spid="183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 fill="hold"/>
                                        <p:tgtEl>
                                          <p:spTgt spid="1320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2" dur="500" fill="hold"/>
                                        <p:tgtEl>
                                          <p:spTgt spid="1320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5" dur="500" fill="hold"/>
                                        <p:tgtEl>
                                          <p:spTgt spid="1320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6" dur="500" fill="hold"/>
                                        <p:tgtEl>
                                          <p:spTgt spid="1320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9" dur="500" fill="hold"/>
                                        <p:tgtEl>
                                          <p:spTgt spid="183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/>
                                        <p:tgtEl>
                                          <p:spTgt spid="183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3" dur="500" fill="hold"/>
                                        <p:tgtEl>
                                          <p:spTgt spid="1320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4" dur="500" fill="hold"/>
                                        <p:tgtEl>
                                          <p:spTgt spid="1320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7" dur="500" fill="hold"/>
                                        <p:tgtEl>
                                          <p:spTgt spid="132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8" dur="500" fill="hold"/>
                                        <p:tgtEl>
                                          <p:spTgt spid="132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1" dur="500" fill="hold"/>
                                        <p:tgtEl>
                                          <p:spTgt spid="183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/>
                                        <p:tgtEl>
                                          <p:spTgt spid="183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5" dur="500" fill="hold"/>
                                        <p:tgtEl>
                                          <p:spTgt spid="183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/>
                                        <p:tgtEl>
                                          <p:spTgt spid="183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9" dur="500" fill="hold"/>
                                        <p:tgtEl>
                                          <p:spTgt spid="132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/>
                                        <p:tgtEl>
                                          <p:spTgt spid="132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3" dur="500" fill="hold"/>
                                        <p:tgtEl>
                                          <p:spTgt spid="132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4" dur="500" fill="hold"/>
                                        <p:tgtEl>
                                          <p:spTgt spid="132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7" dur="500" fill="hold"/>
                                        <p:tgtEl>
                                          <p:spTgt spid="183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8" dur="500" fill="hold"/>
                                        <p:tgtEl>
                                          <p:spTgt spid="183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1" dur="500" fill="hold"/>
                                        <p:tgtEl>
                                          <p:spTgt spid="132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/>
                                        <p:tgtEl>
                                          <p:spTgt spid="132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5" dur="500" fill="hold"/>
                                        <p:tgtEl>
                                          <p:spTgt spid="132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/>
                                        <p:tgtEl>
                                          <p:spTgt spid="132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9" dur="500" fill="hold"/>
                                        <p:tgtEl>
                                          <p:spTgt spid="183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/>
                                        <p:tgtEl>
                                          <p:spTgt spid="183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3" dur="500" fill="hold"/>
                                        <p:tgtEl>
                                          <p:spTgt spid="183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4" dur="500" fill="hold"/>
                                        <p:tgtEl>
                                          <p:spTgt spid="183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7" dur="500" fill="hold"/>
                                        <p:tgtEl>
                                          <p:spTgt spid="183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8" dur="500" fill="hold"/>
                                        <p:tgtEl>
                                          <p:spTgt spid="183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1" dur="500" fill="hold"/>
                                        <p:tgtEl>
                                          <p:spTgt spid="183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/>
                                        <p:tgtEl>
                                          <p:spTgt spid="183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5" dur="500" fill="hold"/>
                                        <p:tgtEl>
                                          <p:spTgt spid="183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/>
                                        <p:tgtEl>
                                          <p:spTgt spid="183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9" dur="500" fill="hold"/>
                                        <p:tgtEl>
                                          <p:spTgt spid="183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/>
                                        <p:tgtEl>
                                          <p:spTgt spid="183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3" dur="500" fill="hold"/>
                                        <p:tgtEl>
                                          <p:spTgt spid="183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4" dur="500" fill="hold"/>
                                        <p:tgtEl>
                                          <p:spTgt spid="183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7" dur="500" fill="hold"/>
                                        <p:tgtEl>
                                          <p:spTgt spid="183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8" dur="500" fill="hold"/>
                                        <p:tgtEl>
                                          <p:spTgt spid="183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1" dur="500" fill="hold"/>
                                        <p:tgtEl>
                                          <p:spTgt spid="183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2" dur="500" fill="hold"/>
                                        <p:tgtEl>
                                          <p:spTgt spid="183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5" dur="500" fill="hold"/>
                                        <p:tgtEl>
                                          <p:spTgt spid="183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6" dur="500" fill="hold"/>
                                        <p:tgtEl>
                                          <p:spTgt spid="183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9" dur="500" fill="hold"/>
                                        <p:tgtEl>
                                          <p:spTgt spid="183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0" dur="500" fill="hold"/>
                                        <p:tgtEl>
                                          <p:spTgt spid="183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3" dur="500" fill="hold"/>
                                        <p:tgtEl>
                                          <p:spTgt spid="183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 fill="hold"/>
                                        <p:tgtEl>
                                          <p:spTgt spid="183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7" dur="500" fill="hold"/>
                                        <p:tgtEl>
                                          <p:spTgt spid="183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 fill="hold"/>
                                        <p:tgtEl>
                                          <p:spTgt spid="183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1" dur="500" fill="hold"/>
                                        <p:tgtEl>
                                          <p:spTgt spid="183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2" dur="500" fill="hold"/>
                                        <p:tgtEl>
                                          <p:spTgt spid="183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5" dur="500" fill="hold"/>
                                        <p:tgtEl>
                                          <p:spTgt spid="183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6" dur="500" fill="hold"/>
                                        <p:tgtEl>
                                          <p:spTgt spid="183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9" dur="500" fill="hold"/>
                                        <p:tgtEl>
                                          <p:spTgt spid="183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/>
                                        <p:tgtEl>
                                          <p:spTgt spid="183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3" dur="500" fill="hold"/>
                                        <p:tgtEl>
                                          <p:spTgt spid="183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 fill="hold"/>
                                        <p:tgtEl>
                                          <p:spTgt spid="183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7" dur="500" fill="hold"/>
                                        <p:tgtEl>
                                          <p:spTgt spid="183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/>
                                        <p:tgtEl>
                                          <p:spTgt spid="183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1" dur="500" fill="hold"/>
                                        <p:tgtEl>
                                          <p:spTgt spid="183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500" fill="hold"/>
                                        <p:tgtEl>
                                          <p:spTgt spid="183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6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6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6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3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4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5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6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1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9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0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animBg="1"/>
      <p:bldP spid="183307" grpId="0"/>
      <p:bldP spid="183308" grpId="0"/>
      <p:bldP spid="183309" grpId="0"/>
      <p:bldP spid="183310" grpId="0"/>
      <p:bldP spid="183311" grpId="0"/>
      <p:bldP spid="183312" grpId="0"/>
      <p:bldP spid="183313" grpId="0"/>
      <p:bldP spid="147" grpId="0" animBg="1"/>
      <p:bldP spid="148" grpId="0" animBg="1"/>
      <p:bldP spid="152" grpId="0" animBg="1"/>
      <p:bldP spid="153" grpId="0" animBg="1"/>
      <p:bldP spid="156" grpId="0" animBg="1"/>
      <p:bldP spid="158" grpId="0" animBg="1"/>
      <p:bldP spid="159" grpId="0" animBg="1"/>
      <p:bldP spid="163" grpId="0" animBg="1"/>
      <p:bldP spid="164" grpId="0" animBg="1"/>
      <p:bldP spid="167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74" grpId="0" animBg="1"/>
      <p:bldP spid="175" grpId="0" animBg="1"/>
      <p:bldP spid="179" grpId="0" animBg="1"/>
      <p:bldP spid="180" grpId="0" animBg="1"/>
      <p:bldP spid="183356" grpId="0" animBg="1"/>
      <p:bldP spid="185" grpId="0" animBg="1"/>
      <p:bldP spid="186" grpId="0" animBg="1"/>
      <p:bldP spid="190" grpId="0" animBg="1"/>
      <p:bldP spid="191" grpId="0" animBg="1"/>
      <p:bldP spid="183363" grpId="0" animBg="1"/>
      <p:bldP spid="22" grpId="0" animBg="1"/>
      <p:bldP spid="23" grpId="0" animBg="1"/>
      <p:bldP spid="25" grpId="0" animBg="1"/>
      <p:bldP spid="26" grpId="0" animBg="1"/>
      <p:bldP spid="183372" grpId="0" animBg="1"/>
      <p:bldP spid="29" grpId="0" animBg="1"/>
      <p:bldP spid="30" grpId="0" animBg="1"/>
      <p:bldP spid="32" grpId="0" animBg="1"/>
      <p:bldP spid="33" grpId="0" animBg="1"/>
      <p:bldP spid="183379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3" grpId="0" animBg="1"/>
      <p:bldP spid="1320960" grpId="0" animBg="1"/>
      <p:bldP spid="1320962" grpId="0" animBg="1"/>
      <p:bldP spid="1320963" grpId="0" animBg="1"/>
      <p:bldP spid="1320964" grpId="0" animBg="1"/>
      <p:bldP spid="183418" grpId="0" animBg="1"/>
      <p:bldP spid="183419" grpId="0" animBg="1"/>
      <p:bldP spid="183420" grpId="0" animBg="1"/>
      <p:bldP spid="183421" grpId="0" animBg="1"/>
      <p:bldP spid="183422" grpId="0" animBg="1"/>
      <p:bldP spid="183423" grpId="0" animBg="1"/>
      <p:bldP spid="183424" grpId="0" animBg="1"/>
      <p:bldP spid="183425" grpId="0" animBg="1"/>
      <p:bldP spid="183426" grpId="0" animBg="1"/>
      <p:bldP spid="183427" grpId="0" animBg="1"/>
      <p:bldP spid="183428" grpId="0" animBg="1"/>
      <p:bldP spid="1320968" grpId="0" animBg="1"/>
      <p:bldP spid="1320969" grpId="0" animBg="1"/>
      <p:bldP spid="1320971" grpId="0" animBg="1"/>
      <p:bldP spid="1320980" grpId="0" animBg="1"/>
      <p:bldP spid="183437" grpId="0" animBg="1"/>
      <p:bldP spid="1320983" grpId="0" animBg="1"/>
      <p:bldP spid="1320984" grpId="0" animBg="1"/>
      <p:bldP spid="1320986" grpId="0" animBg="1"/>
      <p:bldP spid="1320987" grpId="0" animBg="1"/>
      <p:bldP spid="183444" grpId="0" animBg="1"/>
      <p:bldP spid="1320992" grpId="0" animBg="1"/>
      <p:bldP spid="1320993" grpId="0" animBg="1"/>
      <p:bldP spid="1320995" grpId="0" animBg="1"/>
      <p:bldP spid="1320997" grpId="0" animBg="1"/>
      <p:bldP spid="183453" grpId="0" animBg="1"/>
      <p:bldP spid="1321000" grpId="0" animBg="1"/>
      <p:bldP spid="1321001" grpId="0" animBg="1"/>
      <p:bldP spid="1321003" grpId="0" animBg="1"/>
      <p:bldP spid="1321004" grpId="0" animBg="1"/>
      <p:bldP spid="183460" grpId="0" animBg="1"/>
      <p:bldP spid="183461" grpId="0" animBg="1"/>
      <p:bldP spid="183462" grpId="0" animBg="1"/>
      <p:bldP spid="183463" grpId="0" animBg="1"/>
      <p:bldP spid="183464" grpId="0" animBg="1"/>
      <p:bldP spid="183465" grpId="0" animBg="1"/>
      <p:bldP spid="183466" grpId="0" animBg="1"/>
      <p:bldP spid="183467" grpId="0" animBg="1"/>
      <p:bldP spid="183468" grpId="0" animBg="1"/>
      <p:bldP spid="183469" grpId="0" animBg="1"/>
      <p:bldP spid="183470" grpId="0"/>
      <p:bldP spid="183471" grpId="0"/>
      <p:bldP spid="183473" grpId="0" animBg="1"/>
      <p:bldP spid="183474" grpId="0"/>
      <p:bldP spid="183475" grpId="0"/>
      <p:bldP spid="183477" grpId="0" animBg="1"/>
      <p:bldP spid="183478" grpId="0" animBg="1"/>
      <p:bldP spid="183479" grpId="0" animBg="1"/>
      <p:bldP spid="183483" grpId="0"/>
      <p:bldP spid="187" grpId="0"/>
      <p:bldP spid="188" grpId="0" animBg="1"/>
      <p:bldP spid="189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1" grpId="0"/>
      <p:bldP spid="24" grpId="0"/>
      <p:bldP spid="28" grpId="0" animBg="1"/>
      <p:bldP spid="232" grpId="0"/>
      <p:bldP spid="233" grpId="0"/>
      <p:bldP spid="234" grpId="0" animBg="1"/>
      <p:bldP spid="235" grpId="0"/>
      <p:bldP spid="236" grpId="0"/>
      <p:bldP spid="237" grpId="0" animBg="1"/>
      <p:bldP spid="238" grpId="0"/>
      <p:bldP spid="239" grpId="0" animBg="1"/>
      <p:bldP spid="240" grpId="0"/>
      <p:bldP spid="231" grpId="0"/>
      <p:bldP spid="242" grpId="0" animBg="1"/>
      <p:bldP spid="243" grpId="0" animBg="1"/>
      <p:bldP spid="244" grpId="0" animBg="1"/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2" y="633413"/>
            <a:ext cx="8897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Introducing low line count proprietary </a:t>
            </a:r>
            <a:r>
              <a:rPr lang="en-US" b="1" dirty="0" err="1" smtClean="0">
                <a:solidFill>
                  <a:schemeClr val="accent6"/>
                </a:solidFill>
              </a:rPr>
              <a:t>SMI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</a:rPr>
              <a:t>2 </a:t>
            </a:r>
            <a:r>
              <a:rPr lang="en-US" b="1" dirty="0" smtClean="0">
                <a:solidFill>
                  <a:schemeClr val="accent6"/>
                </a:solidFill>
              </a:rPr>
              <a:t>interfaces </a:t>
            </a:r>
            <a:r>
              <a:rPr lang="en-US" b="1" dirty="0" smtClean="0">
                <a:solidFill>
                  <a:schemeClr val="accent6"/>
                </a:solidFill>
              </a:rPr>
              <a:t>between the processor and </a:t>
            </a:r>
            <a:r>
              <a:rPr lang="en-US" b="1" dirty="0" smtClean="0">
                <a:solidFill>
                  <a:schemeClr val="accent6"/>
                </a:solidFill>
              </a:rPr>
              <a:t>the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 memory </a:t>
            </a:r>
            <a:r>
              <a:rPr lang="en-US" b="1" dirty="0" smtClean="0">
                <a:solidFill>
                  <a:schemeClr val="accent6"/>
                </a:solidFill>
              </a:rPr>
              <a:t>buffers </a:t>
            </a:r>
            <a:r>
              <a:rPr lang="en-US" b="1" dirty="0" smtClean="0">
                <a:solidFill>
                  <a:schemeClr val="accent6"/>
                </a:solidFill>
              </a:rPr>
              <a:t>to reduce </a:t>
            </a:r>
            <a:r>
              <a:rPr lang="en-US" b="1" dirty="0">
                <a:solidFill>
                  <a:schemeClr val="accent6"/>
                </a:solidFill>
              </a:rPr>
              <a:t>dissipation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963" y="1244600"/>
            <a:ext cx="9013750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SMI</a:t>
            </a:r>
            <a:r>
              <a:rPr lang="en-US" dirty="0" smtClean="0"/>
              <a:t> link of the Boxboro-EX platform was a </a:t>
            </a:r>
            <a:r>
              <a:rPr lang="en-US" dirty="0" smtClean="0">
                <a:solidFill>
                  <a:srgbClr val="0070C0"/>
                </a:solidFill>
              </a:rPr>
              <a:t>serial, packet based, differential link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including about </a:t>
            </a:r>
            <a:r>
              <a:rPr lang="en-US" dirty="0" smtClean="0">
                <a:solidFill>
                  <a:srgbClr val="0070C0"/>
                </a:solidFill>
              </a:rPr>
              <a:t>70 signal lines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By contrast, as far as the </a:t>
            </a:r>
            <a:r>
              <a:rPr lang="en-US" dirty="0" smtClean="0">
                <a:solidFill>
                  <a:srgbClr val="0070C0"/>
                </a:solidFill>
              </a:rPr>
              <a:t>data transfer </a:t>
            </a:r>
            <a:r>
              <a:rPr lang="en-US" dirty="0" smtClean="0"/>
              <a:t>is concerned, </a:t>
            </a:r>
            <a:r>
              <a:rPr lang="en-US" dirty="0" smtClean="0">
                <a:solidFill>
                  <a:srgbClr val="0070C0"/>
                </a:solidFill>
              </a:rPr>
              <a:t>with the </a:t>
            </a:r>
            <a:r>
              <a:rPr lang="en-US" dirty="0" smtClean="0">
                <a:solidFill>
                  <a:srgbClr val="FF0000"/>
                </a:solidFill>
              </a:rPr>
              <a:t>SMI2 link</a:t>
            </a:r>
            <a:r>
              <a:rPr lang="en-US" dirty="0" smtClean="0">
                <a:solidFill>
                  <a:srgbClr val="0070C0"/>
                </a:solidFill>
              </a:rPr>
              <a:t> Intel changed to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64-bit parallel, bidirectional communication using single-ended voltage reference signals</a:t>
            </a:r>
            <a:r>
              <a:rPr lang="en-US" dirty="0" smtClean="0"/>
              <a:t>,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called </a:t>
            </a:r>
            <a:r>
              <a:rPr lang="en-US" dirty="0" smtClean="0">
                <a:solidFill>
                  <a:srgbClr val="FF0000"/>
                </a:solidFill>
              </a:rPr>
              <a:t>VMSE (Voltage Mode Single Ended) signaling</a:t>
            </a:r>
            <a:r>
              <a:rPr lang="en-US" dirty="0" smtClean="0"/>
              <a:t>.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SMI 2</a:t>
            </a:r>
            <a:r>
              <a:rPr lang="en-US" dirty="0" smtClean="0">
                <a:solidFill>
                  <a:srgbClr val="0070C0"/>
                </a:solidFill>
              </a:rPr>
              <a:t> requires altogether about 110 signal lines</a:t>
            </a:r>
            <a:r>
              <a:rPr lang="en-US" dirty="0" smtClean="0"/>
              <a:t>, that is </a:t>
            </a:r>
            <a:r>
              <a:rPr lang="en-US" dirty="0" smtClean="0">
                <a:solidFill>
                  <a:srgbClr val="0070C0"/>
                </a:solidFill>
              </a:rPr>
              <a:t>about 50 % more lines than SMI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reason for changing from serial transfer to parallel transfer in case of the data lines is</a:t>
            </a:r>
          </a:p>
          <a:p>
            <a:r>
              <a:rPr lang="en-US" dirty="0"/>
              <a:t> </a:t>
            </a:r>
            <a:r>
              <a:rPr lang="en-US" dirty="0" smtClean="0"/>
              <a:t>     presumably the fact, that in this case </a:t>
            </a:r>
            <a:r>
              <a:rPr lang="en-US" dirty="0" smtClean="0">
                <a:solidFill>
                  <a:srgbClr val="0070C0"/>
                </a:solidFill>
              </a:rPr>
              <a:t>AD/DA converting of data becomes superfluous</a:t>
            </a:r>
            <a:r>
              <a:rPr lang="en-US" dirty="0" smtClean="0"/>
              <a:t> and</a:t>
            </a:r>
          </a:p>
          <a:p>
            <a:r>
              <a:rPr lang="en-US" dirty="0"/>
              <a:t> </a:t>
            </a:r>
            <a:r>
              <a:rPr lang="en-US" dirty="0" smtClean="0"/>
              <a:t>     this results </a:t>
            </a:r>
            <a:r>
              <a:rPr lang="en-US" dirty="0" smtClean="0">
                <a:solidFill>
                  <a:srgbClr val="0070C0"/>
                </a:solidFill>
              </a:rPr>
              <a:t>in reduced dissipation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051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 Box 179"/>
          <p:cNvSpPr txBox="1">
            <a:spLocks noChangeArrowheads="1"/>
          </p:cNvSpPr>
          <p:nvPr/>
        </p:nvSpPr>
        <p:spPr bwMode="auto">
          <a:xfrm>
            <a:off x="3451225" y="6062916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425825" y="5702036"/>
            <a:ext cx="215155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3x  QPI 1.1: Up to 9.6 </a:t>
            </a:r>
            <a:r>
              <a:rPr lang="en-US" altLang="en-US" sz="1100" dirty="0"/>
              <a:t>GT/s</a:t>
            </a:r>
          </a:p>
        </p:txBody>
      </p:sp>
      <p:cxnSp>
        <p:nvCxnSpPr>
          <p:cNvPr id="6" name="Egyenes összekötő 108"/>
          <p:cNvCxnSpPr/>
          <p:nvPr/>
        </p:nvCxnSpPr>
        <p:spPr>
          <a:xfrm flipH="1" flipV="1">
            <a:off x="4200663" y="2764753"/>
            <a:ext cx="576126" cy="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112"/>
          <p:cNvCxnSpPr/>
          <p:nvPr/>
        </p:nvCxnSpPr>
        <p:spPr>
          <a:xfrm rot="10800000">
            <a:off x="4222750" y="3938578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113"/>
          <p:cNvCxnSpPr/>
          <p:nvPr/>
        </p:nvCxnSpPr>
        <p:spPr>
          <a:xfrm rot="10800000">
            <a:off x="4222750" y="3052753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115"/>
          <p:cNvCxnSpPr/>
          <p:nvPr/>
        </p:nvCxnSpPr>
        <p:spPr>
          <a:xfrm rot="10800000" flipV="1">
            <a:off x="4222750" y="3065453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118"/>
          <p:cNvCxnSpPr>
            <a:cxnSpLocks noChangeShapeType="1"/>
          </p:cNvCxnSpPr>
          <p:nvPr/>
        </p:nvCxnSpPr>
        <p:spPr bwMode="auto">
          <a:xfrm flipH="1" flipV="1">
            <a:off x="3480663" y="3052753"/>
            <a:ext cx="726" cy="5844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Egyenes összekötő 119"/>
          <p:cNvCxnSpPr>
            <a:cxnSpLocks noChangeShapeType="1"/>
          </p:cNvCxnSpPr>
          <p:nvPr/>
        </p:nvCxnSpPr>
        <p:spPr bwMode="auto">
          <a:xfrm flipV="1">
            <a:off x="5519738" y="3065453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Szövegdoboz 70"/>
          <p:cNvSpPr txBox="1">
            <a:spLocks noChangeArrowheads="1"/>
          </p:cNvSpPr>
          <p:nvPr/>
        </p:nvSpPr>
        <p:spPr bwMode="auto">
          <a:xfrm>
            <a:off x="4257881" y="2303453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3" name="Szövegdoboz 70"/>
          <p:cNvSpPr txBox="1">
            <a:spLocks noChangeArrowheads="1"/>
          </p:cNvSpPr>
          <p:nvPr/>
        </p:nvSpPr>
        <p:spPr bwMode="auto">
          <a:xfrm>
            <a:off x="4245181" y="4014778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4" name="Szövegdoboz 70"/>
          <p:cNvSpPr txBox="1">
            <a:spLocks noChangeArrowheads="1"/>
          </p:cNvSpPr>
          <p:nvPr/>
        </p:nvSpPr>
        <p:spPr bwMode="auto">
          <a:xfrm>
            <a:off x="5508394" y="3230553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5" name="Szövegdoboz 70"/>
          <p:cNvSpPr txBox="1">
            <a:spLocks noChangeArrowheads="1"/>
          </p:cNvSpPr>
          <p:nvPr/>
        </p:nvSpPr>
        <p:spPr bwMode="auto">
          <a:xfrm>
            <a:off x="2804881" y="3227378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6" name="Szövegdoboz 70"/>
          <p:cNvSpPr txBox="1">
            <a:spLocks noChangeArrowheads="1"/>
          </p:cNvSpPr>
          <p:nvPr/>
        </p:nvSpPr>
        <p:spPr bwMode="auto">
          <a:xfrm>
            <a:off x="3784369" y="3232140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7" name="Szövegdoboz 70"/>
          <p:cNvSpPr txBox="1">
            <a:spLocks noChangeArrowheads="1"/>
          </p:cNvSpPr>
          <p:nvPr/>
        </p:nvSpPr>
        <p:spPr bwMode="auto">
          <a:xfrm>
            <a:off x="4570181" y="3232140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18" name="Egyenes összekötő 130"/>
          <p:cNvCxnSpPr/>
          <p:nvPr/>
        </p:nvCxnSpPr>
        <p:spPr>
          <a:xfrm rot="10800000" flipH="1" flipV="1">
            <a:off x="2409825" y="405446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31"/>
          <p:cNvCxnSpPr/>
          <p:nvPr/>
        </p:nvCxnSpPr>
        <p:spPr>
          <a:xfrm rot="10800000" flipH="1" flipV="1">
            <a:off x="2409825" y="3543290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45"/>
          <p:cNvCxnSpPr/>
          <p:nvPr/>
        </p:nvCxnSpPr>
        <p:spPr>
          <a:xfrm rot="10800000" flipH="1">
            <a:off x="1502017" y="3456390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146"/>
          <p:cNvSpPr/>
          <p:nvPr/>
        </p:nvSpPr>
        <p:spPr>
          <a:xfrm flipH="1">
            <a:off x="1658603" y="327817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" name="Téglalap 147"/>
          <p:cNvSpPr/>
          <p:nvPr/>
        </p:nvSpPr>
        <p:spPr>
          <a:xfrm flipH="1">
            <a:off x="1571290" y="327817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23" name="Egyenes összekötő 150"/>
          <p:cNvCxnSpPr/>
          <p:nvPr/>
        </p:nvCxnSpPr>
        <p:spPr>
          <a:xfrm rot="10800000" flipH="1">
            <a:off x="1507955" y="3632190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églalap 151"/>
          <p:cNvSpPr/>
          <p:nvPr/>
        </p:nvSpPr>
        <p:spPr>
          <a:xfrm flipH="1">
            <a:off x="1658603" y="352582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5" name="Téglalap 152"/>
          <p:cNvSpPr/>
          <p:nvPr/>
        </p:nvSpPr>
        <p:spPr>
          <a:xfrm flipH="1">
            <a:off x="1571290" y="352582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6" name="Téglalap 155"/>
          <p:cNvSpPr/>
          <p:nvPr/>
        </p:nvSpPr>
        <p:spPr>
          <a:xfrm flipH="1">
            <a:off x="1897063" y="3398828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7" name="Egyenes összekötő 156"/>
          <p:cNvCxnSpPr/>
          <p:nvPr/>
        </p:nvCxnSpPr>
        <p:spPr>
          <a:xfrm rot="10800000" flipH="1">
            <a:off x="1502017" y="3978265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églalap 157"/>
          <p:cNvSpPr/>
          <p:nvPr/>
        </p:nvSpPr>
        <p:spPr>
          <a:xfrm flipH="1">
            <a:off x="1658603" y="387666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9" name="Téglalap 158"/>
          <p:cNvSpPr/>
          <p:nvPr/>
        </p:nvSpPr>
        <p:spPr>
          <a:xfrm flipH="1">
            <a:off x="1571290" y="387666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30" name="Egyenes összekötő 161"/>
          <p:cNvCxnSpPr/>
          <p:nvPr/>
        </p:nvCxnSpPr>
        <p:spPr>
          <a:xfrm rot="10800000" flipH="1">
            <a:off x="1502017" y="4156065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églalap 162"/>
          <p:cNvSpPr/>
          <p:nvPr/>
        </p:nvSpPr>
        <p:spPr>
          <a:xfrm flipH="1">
            <a:off x="1658603" y="412749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2" name="Téglalap 163"/>
          <p:cNvSpPr/>
          <p:nvPr/>
        </p:nvSpPr>
        <p:spPr>
          <a:xfrm flipH="1">
            <a:off x="1571290" y="412749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3" name="Téglalap 166"/>
          <p:cNvSpPr/>
          <p:nvPr/>
        </p:nvSpPr>
        <p:spPr>
          <a:xfrm flipH="1">
            <a:off x="1897063" y="3911590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4" name="Egyenes összekötő 130"/>
          <p:cNvCxnSpPr/>
          <p:nvPr/>
        </p:nvCxnSpPr>
        <p:spPr>
          <a:xfrm rot="10800000" flipH="1" flipV="1">
            <a:off x="2436813" y="2824153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131"/>
          <p:cNvCxnSpPr/>
          <p:nvPr/>
        </p:nvCxnSpPr>
        <p:spPr>
          <a:xfrm rot="10800000" flipH="1" flipV="1">
            <a:off x="2436813" y="2325678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45"/>
          <p:cNvCxnSpPr/>
          <p:nvPr/>
        </p:nvCxnSpPr>
        <p:spPr>
          <a:xfrm rot="10800000" flipH="1">
            <a:off x="1525769" y="2244715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églalap 146"/>
          <p:cNvSpPr/>
          <p:nvPr/>
        </p:nvSpPr>
        <p:spPr>
          <a:xfrm flipH="1">
            <a:off x="1667210" y="206056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8" name="Téglalap 147"/>
          <p:cNvSpPr/>
          <p:nvPr/>
        </p:nvSpPr>
        <p:spPr>
          <a:xfrm flipH="1">
            <a:off x="1579898" y="206056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39" name="Egyenes összekötő 150"/>
          <p:cNvCxnSpPr/>
          <p:nvPr/>
        </p:nvCxnSpPr>
        <p:spPr>
          <a:xfrm rot="10800000" flipH="1">
            <a:off x="1525769" y="2414578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églalap 151"/>
          <p:cNvSpPr/>
          <p:nvPr/>
        </p:nvSpPr>
        <p:spPr>
          <a:xfrm flipH="1">
            <a:off x="1667210" y="230821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1" name="Téglalap 152"/>
          <p:cNvSpPr/>
          <p:nvPr/>
        </p:nvSpPr>
        <p:spPr>
          <a:xfrm flipH="1">
            <a:off x="1579898" y="230821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" name="Téglalap 155"/>
          <p:cNvSpPr/>
          <p:nvPr/>
        </p:nvSpPr>
        <p:spPr>
          <a:xfrm flipH="1">
            <a:off x="1924050" y="2181215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3" name="Egyenes összekötő 156"/>
          <p:cNvCxnSpPr/>
          <p:nvPr/>
        </p:nvCxnSpPr>
        <p:spPr>
          <a:xfrm rot="10800000" flipH="1">
            <a:off x="1525769" y="2752715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églalap 157"/>
          <p:cNvSpPr/>
          <p:nvPr/>
        </p:nvSpPr>
        <p:spPr>
          <a:xfrm flipH="1">
            <a:off x="1667210" y="264635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" name="Téglalap 158"/>
          <p:cNvSpPr/>
          <p:nvPr/>
        </p:nvSpPr>
        <p:spPr>
          <a:xfrm flipH="1">
            <a:off x="1579898" y="264635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6" name="Egyenes összekötő 161"/>
          <p:cNvCxnSpPr/>
          <p:nvPr/>
        </p:nvCxnSpPr>
        <p:spPr>
          <a:xfrm rot="10800000" flipH="1">
            <a:off x="1525769" y="2925753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églalap 162"/>
          <p:cNvSpPr/>
          <p:nvPr/>
        </p:nvSpPr>
        <p:spPr>
          <a:xfrm flipH="1">
            <a:off x="1667210" y="289717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8" name="Téglalap 163"/>
          <p:cNvSpPr/>
          <p:nvPr/>
        </p:nvSpPr>
        <p:spPr>
          <a:xfrm flipH="1">
            <a:off x="1579898" y="289717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" name="Téglalap 166"/>
          <p:cNvSpPr/>
          <p:nvPr/>
        </p:nvSpPr>
        <p:spPr>
          <a:xfrm flipH="1">
            <a:off x="1924050" y="2681278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0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841615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2328853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Egyenes összekötő 172"/>
          <p:cNvCxnSpPr>
            <a:cxnSpLocks noChangeShapeType="1"/>
          </p:cNvCxnSpPr>
          <p:nvPr/>
        </p:nvCxnSpPr>
        <p:spPr bwMode="auto">
          <a:xfrm rot="10800000">
            <a:off x="6955008" y="2247890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Téglalap 173"/>
          <p:cNvSpPr>
            <a:spLocks noChangeArrowheads="1"/>
          </p:cNvSpPr>
          <p:nvPr/>
        </p:nvSpPr>
        <p:spPr bwMode="auto">
          <a:xfrm>
            <a:off x="7212013" y="206374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" name="Téglalap 174"/>
          <p:cNvSpPr>
            <a:spLocks noChangeArrowheads="1"/>
          </p:cNvSpPr>
          <p:nvPr/>
        </p:nvSpPr>
        <p:spPr bwMode="auto">
          <a:xfrm>
            <a:off x="7297738" y="206374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5" name="Egyenes összekötő 177"/>
          <p:cNvCxnSpPr>
            <a:cxnSpLocks noChangeShapeType="1"/>
          </p:cNvCxnSpPr>
          <p:nvPr/>
        </p:nvCxnSpPr>
        <p:spPr bwMode="auto">
          <a:xfrm rot="10800000">
            <a:off x="6955008" y="2417753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églalap 178"/>
          <p:cNvSpPr>
            <a:spLocks noChangeArrowheads="1"/>
          </p:cNvSpPr>
          <p:nvPr/>
        </p:nvSpPr>
        <p:spPr bwMode="auto">
          <a:xfrm>
            <a:off x="7212013" y="231139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7" name="Téglalap 179"/>
          <p:cNvSpPr>
            <a:spLocks noChangeArrowheads="1"/>
          </p:cNvSpPr>
          <p:nvPr/>
        </p:nvSpPr>
        <p:spPr bwMode="auto">
          <a:xfrm>
            <a:off x="7297738" y="231139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" name="Téglalap 182"/>
          <p:cNvSpPr>
            <a:spLocks noChangeArrowheads="1"/>
          </p:cNvSpPr>
          <p:nvPr/>
        </p:nvSpPr>
        <p:spPr bwMode="auto">
          <a:xfrm>
            <a:off x="6362700" y="218597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9" name="Egyenes összekötő 183"/>
          <p:cNvCxnSpPr>
            <a:cxnSpLocks noChangeShapeType="1"/>
          </p:cNvCxnSpPr>
          <p:nvPr/>
        </p:nvCxnSpPr>
        <p:spPr bwMode="auto">
          <a:xfrm rot="10800000">
            <a:off x="6970883" y="2768590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Téglalap 184"/>
          <p:cNvSpPr>
            <a:spLocks noChangeArrowheads="1"/>
          </p:cNvSpPr>
          <p:nvPr/>
        </p:nvSpPr>
        <p:spPr bwMode="auto">
          <a:xfrm>
            <a:off x="7212013" y="266222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1" name="Téglalap 185"/>
          <p:cNvSpPr>
            <a:spLocks noChangeArrowheads="1"/>
          </p:cNvSpPr>
          <p:nvPr/>
        </p:nvSpPr>
        <p:spPr bwMode="auto">
          <a:xfrm>
            <a:off x="7297738" y="266222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62" name="Egyenes összekötő 188"/>
          <p:cNvCxnSpPr>
            <a:cxnSpLocks noChangeShapeType="1"/>
          </p:cNvCxnSpPr>
          <p:nvPr/>
        </p:nvCxnSpPr>
        <p:spPr bwMode="auto">
          <a:xfrm rot="10800000">
            <a:off x="6949070" y="2941628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Téglalap 189"/>
          <p:cNvSpPr>
            <a:spLocks noChangeArrowheads="1"/>
          </p:cNvSpPr>
          <p:nvPr/>
        </p:nvSpPr>
        <p:spPr bwMode="auto">
          <a:xfrm>
            <a:off x="7212013" y="291305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4" name="Téglalap 190"/>
          <p:cNvSpPr>
            <a:spLocks noChangeArrowheads="1"/>
          </p:cNvSpPr>
          <p:nvPr/>
        </p:nvSpPr>
        <p:spPr bwMode="auto">
          <a:xfrm>
            <a:off x="7297738" y="291305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5" name="Téglalap 193"/>
          <p:cNvSpPr>
            <a:spLocks noChangeArrowheads="1"/>
          </p:cNvSpPr>
          <p:nvPr/>
        </p:nvSpPr>
        <p:spPr bwMode="auto">
          <a:xfrm>
            <a:off x="6362700" y="269715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6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4111615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560753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Egyenes összekötő 172"/>
          <p:cNvCxnSpPr>
            <a:cxnSpLocks noChangeShapeType="1"/>
          </p:cNvCxnSpPr>
          <p:nvPr/>
        </p:nvCxnSpPr>
        <p:spPr bwMode="auto">
          <a:xfrm rot="10800000">
            <a:off x="6955008" y="3479790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" name="Téglalap 173"/>
          <p:cNvSpPr>
            <a:spLocks noChangeArrowheads="1"/>
          </p:cNvSpPr>
          <p:nvPr/>
        </p:nvSpPr>
        <p:spPr bwMode="auto">
          <a:xfrm>
            <a:off x="7212013" y="329564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0" name="Téglalap 174"/>
          <p:cNvSpPr>
            <a:spLocks noChangeArrowheads="1"/>
          </p:cNvSpPr>
          <p:nvPr/>
        </p:nvSpPr>
        <p:spPr bwMode="auto">
          <a:xfrm>
            <a:off x="7297738" y="329564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1" name="Egyenes összekötő 177"/>
          <p:cNvCxnSpPr>
            <a:cxnSpLocks noChangeShapeType="1"/>
          </p:cNvCxnSpPr>
          <p:nvPr/>
        </p:nvCxnSpPr>
        <p:spPr bwMode="auto">
          <a:xfrm rot="10800000">
            <a:off x="6955008" y="3649653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" name="Téglalap 178"/>
          <p:cNvSpPr>
            <a:spLocks noChangeArrowheads="1"/>
          </p:cNvSpPr>
          <p:nvPr/>
        </p:nvSpPr>
        <p:spPr bwMode="auto">
          <a:xfrm>
            <a:off x="7212013" y="354329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3" name="Téglalap 179"/>
          <p:cNvSpPr>
            <a:spLocks noChangeArrowheads="1"/>
          </p:cNvSpPr>
          <p:nvPr/>
        </p:nvSpPr>
        <p:spPr bwMode="auto">
          <a:xfrm>
            <a:off x="7297738" y="354329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4" name="Téglalap 182"/>
          <p:cNvSpPr>
            <a:spLocks noChangeArrowheads="1"/>
          </p:cNvSpPr>
          <p:nvPr/>
        </p:nvSpPr>
        <p:spPr bwMode="auto">
          <a:xfrm>
            <a:off x="6362700" y="341787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75" name="Egyenes összekötő 183"/>
          <p:cNvCxnSpPr>
            <a:cxnSpLocks noChangeShapeType="1"/>
          </p:cNvCxnSpPr>
          <p:nvPr/>
        </p:nvCxnSpPr>
        <p:spPr bwMode="auto">
          <a:xfrm rot="10800000">
            <a:off x="6970883" y="4038590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" name="Téglalap 184"/>
          <p:cNvSpPr>
            <a:spLocks noChangeArrowheads="1"/>
          </p:cNvSpPr>
          <p:nvPr/>
        </p:nvSpPr>
        <p:spPr bwMode="auto">
          <a:xfrm>
            <a:off x="7212013" y="393222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7" name="Téglalap 185"/>
          <p:cNvSpPr>
            <a:spLocks noChangeArrowheads="1"/>
          </p:cNvSpPr>
          <p:nvPr/>
        </p:nvSpPr>
        <p:spPr bwMode="auto">
          <a:xfrm>
            <a:off x="7297738" y="393222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8" name="Egyenes összekötő 188"/>
          <p:cNvCxnSpPr>
            <a:cxnSpLocks noChangeShapeType="1"/>
          </p:cNvCxnSpPr>
          <p:nvPr/>
        </p:nvCxnSpPr>
        <p:spPr bwMode="auto">
          <a:xfrm rot="10800000">
            <a:off x="6955008" y="4210040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Téglalap 189"/>
          <p:cNvSpPr>
            <a:spLocks noChangeArrowheads="1"/>
          </p:cNvSpPr>
          <p:nvPr/>
        </p:nvSpPr>
        <p:spPr bwMode="auto">
          <a:xfrm>
            <a:off x="7212013" y="418305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0" name="Téglalap 190"/>
          <p:cNvSpPr>
            <a:spLocks noChangeArrowheads="1"/>
          </p:cNvSpPr>
          <p:nvPr/>
        </p:nvSpPr>
        <p:spPr bwMode="auto">
          <a:xfrm>
            <a:off x="7297738" y="418305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1" name="Téglalap 193"/>
          <p:cNvSpPr>
            <a:spLocks noChangeArrowheads="1"/>
          </p:cNvSpPr>
          <p:nvPr/>
        </p:nvSpPr>
        <p:spPr bwMode="auto">
          <a:xfrm>
            <a:off x="6362700" y="396715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82" name="Egyenes összekötő 130"/>
          <p:cNvCxnSpPr/>
          <p:nvPr/>
        </p:nvCxnSpPr>
        <p:spPr>
          <a:xfrm rot="10800000" flipH="1" flipV="1">
            <a:off x="1193800" y="3155940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gyenes összekötő 131"/>
          <p:cNvCxnSpPr/>
          <p:nvPr/>
        </p:nvCxnSpPr>
        <p:spPr>
          <a:xfrm rot="10800000" flipH="1" flipV="1">
            <a:off x="1193800" y="2593965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gyenes összekötő 145"/>
          <p:cNvCxnSpPr/>
          <p:nvPr/>
        </p:nvCxnSpPr>
        <p:spPr>
          <a:xfrm rot="10800000" flipH="1">
            <a:off x="270881" y="2513003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églalap 146"/>
          <p:cNvSpPr/>
          <p:nvPr/>
        </p:nvSpPr>
        <p:spPr>
          <a:xfrm flipH="1">
            <a:off x="433388" y="232885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86" name="Téglalap 147"/>
          <p:cNvSpPr/>
          <p:nvPr/>
        </p:nvSpPr>
        <p:spPr>
          <a:xfrm flipH="1">
            <a:off x="346075" y="232885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87" name="Egyenes összekötő 150"/>
          <p:cNvCxnSpPr/>
          <p:nvPr/>
        </p:nvCxnSpPr>
        <p:spPr>
          <a:xfrm rot="10800000" flipH="1">
            <a:off x="270881" y="2682865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églalap 151"/>
          <p:cNvSpPr/>
          <p:nvPr/>
        </p:nvSpPr>
        <p:spPr>
          <a:xfrm flipH="1">
            <a:off x="433388" y="257650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89" name="Téglalap 152"/>
          <p:cNvSpPr/>
          <p:nvPr/>
        </p:nvSpPr>
        <p:spPr>
          <a:xfrm flipH="1">
            <a:off x="346075" y="257650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0" name="Téglalap 155"/>
          <p:cNvSpPr/>
          <p:nvPr/>
        </p:nvSpPr>
        <p:spPr>
          <a:xfrm flipH="1">
            <a:off x="681038" y="2449503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91" name="Egyenes összekötő 156"/>
          <p:cNvCxnSpPr/>
          <p:nvPr/>
        </p:nvCxnSpPr>
        <p:spPr>
          <a:xfrm rot="10800000" flipH="1">
            <a:off x="270881" y="3097203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églalap 157"/>
          <p:cNvSpPr/>
          <p:nvPr/>
        </p:nvSpPr>
        <p:spPr>
          <a:xfrm flipH="1">
            <a:off x="433388" y="299084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3" name="Téglalap 158"/>
          <p:cNvSpPr/>
          <p:nvPr/>
        </p:nvSpPr>
        <p:spPr>
          <a:xfrm flipH="1">
            <a:off x="346075" y="299084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94" name="Egyenes összekötő 161"/>
          <p:cNvCxnSpPr/>
          <p:nvPr/>
        </p:nvCxnSpPr>
        <p:spPr>
          <a:xfrm rot="10800000" flipH="1">
            <a:off x="270881" y="3270240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églalap 162"/>
          <p:cNvSpPr/>
          <p:nvPr/>
        </p:nvSpPr>
        <p:spPr>
          <a:xfrm flipH="1">
            <a:off x="433388" y="324166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6" name="Téglalap 163"/>
          <p:cNvSpPr/>
          <p:nvPr/>
        </p:nvSpPr>
        <p:spPr>
          <a:xfrm flipH="1">
            <a:off x="346075" y="324166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7" name="Téglalap 166"/>
          <p:cNvSpPr/>
          <p:nvPr/>
        </p:nvSpPr>
        <p:spPr>
          <a:xfrm flipH="1">
            <a:off x="681038" y="3025765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98" name="Egyenes összekötő 130"/>
          <p:cNvCxnSpPr/>
          <p:nvPr/>
        </p:nvCxnSpPr>
        <p:spPr>
          <a:xfrm rot="10800000" flipH="1" flipV="1">
            <a:off x="1195388" y="4400540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gyenes összekötő 131"/>
          <p:cNvCxnSpPr/>
          <p:nvPr/>
        </p:nvCxnSpPr>
        <p:spPr>
          <a:xfrm rot="10800000" flipH="1" flipV="1">
            <a:off x="1195388" y="3827453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gyenes összekötő 145"/>
          <p:cNvCxnSpPr/>
          <p:nvPr/>
        </p:nvCxnSpPr>
        <p:spPr>
          <a:xfrm rot="10800000" flipH="1">
            <a:off x="272468" y="3746490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46"/>
          <p:cNvSpPr/>
          <p:nvPr/>
        </p:nvSpPr>
        <p:spPr>
          <a:xfrm flipH="1">
            <a:off x="434975" y="356234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2" name="Téglalap 147"/>
          <p:cNvSpPr/>
          <p:nvPr/>
        </p:nvSpPr>
        <p:spPr>
          <a:xfrm flipH="1">
            <a:off x="347663" y="356234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03" name="Egyenes összekötő 150"/>
          <p:cNvCxnSpPr/>
          <p:nvPr/>
        </p:nvCxnSpPr>
        <p:spPr>
          <a:xfrm rot="10800000" flipH="1">
            <a:off x="272468" y="3916353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églalap 151"/>
          <p:cNvSpPr/>
          <p:nvPr/>
        </p:nvSpPr>
        <p:spPr>
          <a:xfrm flipH="1">
            <a:off x="434975" y="380999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5" name="Téglalap 152"/>
          <p:cNvSpPr/>
          <p:nvPr/>
        </p:nvSpPr>
        <p:spPr>
          <a:xfrm flipH="1">
            <a:off x="347663" y="380999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6" name="Téglalap 155"/>
          <p:cNvSpPr/>
          <p:nvPr/>
        </p:nvSpPr>
        <p:spPr>
          <a:xfrm flipH="1">
            <a:off x="682625" y="3682990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07" name="Egyenes összekötő 156"/>
          <p:cNvCxnSpPr/>
          <p:nvPr/>
        </p:nvCxnSpPr>
        <p:spPr>
          <a:xfrm rot="10800000" flipH="1">
            <a:off x="272468" y="4330690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églalap 157"/>
          <p:cNvSpPr/>
          <p:nvPr/>
        </p:nvSpPr>
        <p:spPr>
          <a:xfrm flipH="1">
            <a:off x="434975" y="422432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9" name="Téglalap 158"/>
          <p:cNvSpPr/>
          <p:nvPr/>
        </p:nvSpPr>
        <p:spPr>
          <a:xfrm flipH="1">
            <a:off x="347663" y="422432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10" name="Egyenes összekötő 161"/>
          <p:cNvCxnSpPr/>
          <p:nvPr/>
        </p:nvCxnSpPr>
        <p:spPr>
          <a:xfrm rot="10800000" flipH="1">
            <a:off x="272468" y="4503728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églalap 162"/>
          <p:cNvSpPr/>
          <p:nvPr/>
        </p:nvSpPr>
        <p:spPr>
          <a:xfrm flipH="1">
            <a:off x="434975" y="447515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2" name="Téglalap 163"/>
          <p:cNvSpPr/>
          <p:nvPr/>
        </p:nvSpPr>
        <p:spPr>
          <a:xfrm flipH="1">
            <a:off x="347663" y="447515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3" name="Téglalap 166"/>
          <p:cNvSpPr/>
          <p:nvPr/>
        </p:nvSpPr>
        <p:spPr>
          <a:xfrm flipH="1">
            <a:off x="682625" y="4259253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4" name="Line 123"/>
          <p:cNvSpPr>
            <a:spLocks noChangeShapeType="1"/>
          </p:cNvSpPr>
          <p:nvPr/>
        </p:nvSpPr>
        <p:spPr bwMode="auto">
          <a:xfrm flipV="1">
            <a:off x="2681288" y="2991677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Line 124"/>
          <p:cNvSpPr>
            <a:spLocks noChangeShapeType="1"/>
          </p:cNvSpPr>
          <p:nvPr/>
        </p:nvSpPr>
        <p:spPr bwMode="auto">
          <a:xfrm>
            <a:off x="2706688" y="299084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Line 125"/>
          <p:cNvSpPr>
            <a:spLocks noChangeShapeType="1"/>
          </p:cNvSpPr>
          <p:nvPr/>
        </p:nvSpPr>
        <p:spPr bwMode="auto">
          <a:xfrm>
            <a:off x="2706688" y="299084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Line 126"/>
          <p:cNvSpPr>
            <a:spLocks noChangeShapeType="1"/>
          </p:cNvSpPr>
          <p:nvPr/>
        </p:nvSpPr>
        <p:spPr bwMode="auto">
          <a:xfrm>
            <a:off x="2687638" y="2990840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Line 127"/>
          <p:cNvSpPr>
            <a:spLocks noChangeShapeType="1"/>
          </p:cNvSpPr>
          <p:nvPr/>
        </p:nvSpPr>
        <p:spPr bwMode="auto">
          <a:xfrm>
            <a:off x="2687638" y="2339630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Line 128"/>
          <p:cNvSpPr>
            <a:spLocks noChangeShapeType="1"/>
          </p:cNvSpPr>
          <p:nvPr/>
        </p:nvSpPr>
        <p:spPr bwMode="auto">
          <a:xfrm>
            <a:off x="2687638" y="2546340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Line 130"/>
          <p:cNvSpPr>
            <a:spLocks noChangeShapeType="1"/>
          </p:cNvSpPr>
          <p:nvPr/>
        </p:nvSpPr>
        <p:spPr bwMode="auto">
          <a:xfrm>
            <a:off x="2687638" y="3552480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Line 133"/>
          <p:cNvSpPr>
            <a:spLocks noChangeShapeType="1"/>
          </p:cNvSpPr>
          <p:nvPr/>
        </p:nvSpPr>
        <p:spPr bwMode="auto">
          <a:xfrm>
            <a:off x="2687638" y="3740140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2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3639" y="3155940"/>
            <a:ext cx="15480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609840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" name="Egyenes összekötő 172"/>
          <p:cNvCxnSpPr>
            <a:cxnSpLocks noChangeShapeType="1"/>
          </p:cNvCxnSpPr>
          <p:nvPr/>
        </p:nvCxnSpPr>
        <p:spPr bwMode="auto">
          <a:xfrm rot="10800000">
            <a:off x="8314671" y="252887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5" name="Téglalap 173"/>
          <p:cNvSpPr>
            <a:spLocks noChangeArrowheads="1"/>
          </p:cNvSpPr>
          <p:nvPr/>
        </p:nvSpPr>
        <p:spPr bwMode="auto">
          <a:xfrm>
            <a:off x="8559800" y="234472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6" name="Téglalap 174"/>
          <p:cNvSpPr>
            <a:spLocks noChangeArrowheads="1"/>
          </p:cNvSpPr>
          <p:nvPr/>
        </p:nvSpPr>
        <p:spPr bwMode="auto">
          <a:xfrm>
            <a:off x="8645525" y="234472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7" name="Egyenes összekötő 177"/>
          <p:cNvCxnSpPr>
            <a:cxnSpLocks noChangeShapeType="1"/>
          </p:cNvCxnSpPr>
          <p:nvPr/>
        </p:nvCxnSpPr>
        <p:spPr bwMode="auto">
          <a:xfrm rot="10800000">
            <a:off x="8314671" y="2660640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8" name="Téglalap 178"/>
          <p:cNvSpPr>
            <a:spLocks noChangeArrowheads="1"/>
          </p:cNvSpPr>
          <p:nvPr/>
        </p:nvSpPr>
        <p:spPr bwMode="auto">
          <a:xfrm>
            <a:off x="8559800" y="259237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9" name="Téglalap 179"/>
          <p:cNvSpPr>
            <a:spLocks noChangeArrowheads="1"/>
          </p:cNvSpPr>
          <p:nvPr/>
        </p:nvSpPr>
        <p:spPr bwMode="auto">
          <a:xfrm>
            <a:off x="8645525" y="259237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0" name="Téglalap 182"/>
          <p:cNvSpPr>
            <a:spLocks noChangeArrowheads="1"/>
          </p:cNvSpPr>
          <p:nvPr/>
        </p:nvSpPr>
        <p:spPr bwMode="auto">
          <a:xfrm>
            <a:off x="7710488" y="246696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31" name="Egyenes összekötő 183"/>
          <p:cNvCxnSpPr>
            <a:cxnSpLocks noChangeShapeType="1"/>
          </p:cNvCxnSpPr>
          <p:nvPr/>
        </p:nvCxnSpPr>
        <p:spPr bwMode="auto">
          <a:xfrm rot="10800000">
            <a:off x="8324608" y="308767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" name="Téglalap 184"/>
          <p:cNvSpPr>
            <a:spLocks noChangeArrowheads="1"/>
          </p:cNvSpPr>
          <p:nvPr/>
        </p:nvSpPr>
        <p:spPr bwMode="auto">
          <a:xfrm>
            <a:off x="8559800" y="298131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3" name="Téglalap 185"/>
          <p:cNvSpPr>
            <a:spLocks noChangeArrowheads="1"/>
          </p:cNvSpPr>
          <p:nvPr/>
        </p:nvSpPr>
        <p:spPr bwMode="auto">
          <a:xfrm>
            <a:off x="8645525" y="298131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34" name="Egyenes összekötő 188"/>
          <p:cNvCxnSpPr>
            <a:cxnSpLocks noChangeShapeType="1"/>
          </p:cNvCxnSpPr>
          <p:nvPr/>
        </p:nvCxnSpPr>
        <p:spPr bwMode="auto">
          <a:xfrm rot="10800000">
            <a:off x="8308733" y="3260715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5" name="Téglalap 189"/>
          <p:cNvSpPr>
            <a:spLocks noChangeArrowheads="1"/>
          </p:cNvSpPr>
          <p:nvPr/>
        </p:nvSpPr>
        <p:spPr bwMode="auto">
          <a:xfrm>
            <a:off x="8559800" y="323214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6" name="Téglalap 190"/>
          <p:cNvSpPr>
            <a:spLocks noChangeArrowheads="1"/>
          </p:cNvSpPr>
          <p:nvPr/>
        </p:nvSpPr>
        <p:spPr bwMode="auto">
          <a:xfrm>
            <a:off x="8645525" y="323214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7" name="Téglalap 193"/>
          <p:cNvSpPr>
            <a:spLocks noChangeArrowheads="1"/>
          </p:cNvSpPr>
          <p:nvPr/>
        </p:nvSpPr>
        <p:spPr bwMode="auto">
          <a:xfrm>
            <a:off x="7710488" y="301624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38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2823" y="4456103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9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829040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" name="Egyenes összekötő 172"/>
          <p:cNvCxnSpPr>
            <a:cxnSpLocks noChangeShapeType="1"/>
          </p:cNvCxnSpPr>
          <p:nvPr/>
        </p:nvCxnSpPr>
        <p:spPr bwMode="auto">
          <a:xfrm rot="10800000">
            <a:off x="8314671" y="374807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1" name="Téglalap 173"/>
          <p:cNvSpPr>
            <a:spLocks noChangeArrowheads="1"/>
          </p:cNvSpPr>
          <p:nvPr/>
        </p:nvSpPr>
        <p:spPr bwMode="auto">
          <a:xfrm>
            <a:off x="8559800" y="356392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2" name="Téglalap 174"/>
          <p:cNvSpPr>
            <a:spLocks noChangeArrowheads="1"/>
          </p:cNvSpPr>
          <p:nvPr/>
        </p:nvSpPr>
        <p:spPr bwMode="auto">
          <a:xfrm>
            <a:off x="8645525" y="356392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43" name="Egyenes összekötő 177"/>
          <p:cNvCxnSpPr>
            <a:cxnSpLocks noChangeShapeType="1"/>
          </p:cNvCxnSpPr>
          <p:nvPr/>
        </p:nvCxnSpPr>
        <p:spPr bwMode="auto">
          <a:xfrm rot="10800000">
            <a:off x="8308733" y="3879840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" name="Téglalap 178"/>
          <p:cNvSpPr>
            <a:spLocks noChangeArrowheads="1"/>
          </p:cNvSpPr>
          <p:nvPr/>
        </p:nvSpPr>
        <p:spPr bwMode="auto">
          <a:xfrm>
            <a:off x="8559800" y="381157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5" name="Téglalap 179"/>
          <p:cNvSpPr>
            <a:spLocks noChangeArrowheads="1"/>
          </p:cNvSpPr>
          <p:nvPr/>
        </p:nvSpPr>
        <p:spPr bwMode="auto">
          <a:xfrm>
            <a:off x="8645525" y="381157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6" name="Téglalap 182"/>
          <p:cNvSpPr>
            <a:spLocks noChangeArrowheads="1"/>
          </p:cNvSpPr>
          <p:nvPr/>
        </p:nvSpPr>
        <p:spPr bwMode="auto">
          <a:xfrm>
            <a:off x="7710488" y="368616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47" name="Egyenes összekötő 183"/>
          <p:cNvCxnSpPr>
            <a:cxnSpLocks noChangeShapeType="1"/>
          </p:cNvCxnSpPr>
          <p:nvPr/>
        </p:nvCxnSpPr>
        <p:spPr bwMode="auto">
          <a:xfrm rot="10800000">
            <a:off x="8330546" y="435767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" name="Téglalap 184"/>
          <p:cNvSpPr>
            <a:spLocks noChangeArrowheads="1"/>
          </p:cNvSpPr>
          <p:nvPr/>
        </p:nvSpPr>
        <p:spPr bwMode="auto">
          <a:xfrm>
            <a:off x="8559800" y="425131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9" name="Téglalap 185"/>
          <p:cNvSpPr>
            <a:spLocks noChangeArrowheads="1"/>
          </p:cNvSpPr>
          <p:nvPr/>
        </p:nvSpPr>
        <p:spPr bwMode="auto">
          <a:xfrm>
            <a:off x="8645525" y="425131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50" name="Egyenes összekötő 188"/>
          <p:cNvCxnSpPr>
            <a:cxnSpLocks noChangeShapeType="1"/>
          </p:cNvCxnSpPr>
          <p:nvPr/>
        </p:nvCxnSpPr>
        <p:spPr bwMode="auto">
          <a:xfrm rot="10800000">
            <a:off x="8314671" y="4529128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" name="Téglalap 189"/>
          <p:cNvSpPr>
            <a:spLocks noChangeArrowheads="1"/>
          </p:cNvSpPr>
          <p:nvPr/>
        </p:nvSpPr>
        <p:spPr bwMode="auto">
          <a:xfrm>
            <a:off x="8559800" y="450214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2" name="Téglalap 190"/>
          <p:cNvSpPr>
            <a:spLocks noChangeArrowheads="1"/>
          </p:cNvSpPr>
          <p:nvPr/>
        </p:nvSpPr>
        <p:spPr bwMode="auto">
          <a:xfrm>
            <a:off x="8645525" y="450214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3" name="Téglalap 193"/>
          <p:cNvSpPr>
            <a:spLocks noChangeArrowheads="1"/>
          </p:cNvSpPr>
          <p:nvPr/>
        </p:nvSpPr>
        <p:spPr bwMode="auto">
          <a:xfrm>
            <a:off x="7710488" y="431164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54" name="Line 166"/>
          <p:cNvSpPr>
            <a:spLocks noChangeShapeType="1"/>
          </p:cNvSpPr>
          <p:nvPr/>
        </p:nvSpPr>
        <p:spPr bwMode="auto">
          <a:xfrm flipV="1">
            <a:off x="6283325" y="4185725"/>
            <a:ext cx="0" cy="27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Line 167"/>
          <p:cNvSpPr>
            <a:spLocks noChangeShapeType="1"/>
          </p:cNvSpPr>
          <p:nvPr/>
        </p:nvSpPr>
        <p:spPr bwMode="auto">
          <a:xfrm>
            <a:off x="6283325" y="418464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Line 168"/>
          <p:cNvSpPr>
            <a:spLocks noChangeShapeType="1"/>
          </p:cNvSpPr>
          <p:nvPr/>
        </p:nvSpPr>
        <p:spPr bwMode="auto">
          <a:xfrm flipH="1">
            <a:off x="6146800" y="4184640"/>
            <a:ext cx="136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Line 169"/>
          <p:cNvSpPr>
            <a:spLocks noChangeShapeType="1"/>
          </p:cNvSpPr>
          <p:nvPr/>
        </p:nvSpPr>
        <p:spPr bwMode="auto">
          <a:xfrm>
            <a:off x="6283325" y="3555990"/>
            <a:ext cx="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Line 170"/>
          <p:cNvSpPr>
            <a:spLocks noChangeShapeType="1"/>
          </p:cNvSpPr>
          <p:nvPr/>
        </p:nvSpPr>
        <p:spPr bwMode="auto">
          <a:xfrm flipH="1">
            <a:off x="6131929" y="3714740"/>
            <a:ext cx="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Line 171"/>
          <p:cNvSpPr>
            <a:spLocks noChangeShapeType="1"/>
          </p:cNvSpPr>
          <p:nvPr/>
        </p:nvSpPr>
        <p:spPr bwMode="auto">
          <a:xfrm flipV="1">
            <a:off x="6283325" y="2971790"/>
            <a:ext cx="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Line 172"/>
          <p:cNvSpPr>
            <a:spLocks noChangeShapeType="1"/>
          </p:cNvSpPr>
          <p:nvPr/>
        </p:nvSpPr>
        <p:spPr bwMode="auto">
          <a:xfrm flipH="1">
            <a:off x="6165850" y="2971790"/>
            <a:ext cx="117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Line 173"/>
          <p:cNvSpPr>
            <a:spLocks noChangeShapeType="1"/>
          </p:cNvSpPr>
          <p:nvPr/>
        </p:nvSpPr>
        <p:spPr bwMode="auto">
          <a:xfrm>
            <a:off x="6283325" y="2325095"/>
            <a:ext cx="0" cy="222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Line 174"/>
          <p:cNvSpPr>
            <a:spLocks noChangeShapeType="1"/>
          </p:cNvSpPr>
          <p:nvPr/>
        </p:nvSpPr>
        <p:spPr bwMode="auto">
          <a:xfrm flipH="1">
            <a:off x="6159500" y="2546340"/>
            <a:ext cx="1238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Text Box 175"/>
          <p:cNvSpPr txBox="1">
            <a:spLocks noChangeArrowheads="1"/>
          </p:cNvSpPr>
          <p:nvPr/>
        </p:nvSpPr>
        <p:spPr bwMode="auto">
          <a:xfrm>
            <a:off x="2274035" y="1714490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164" name="Text Box 176"/>
          <p:cNvSpPr txBox="1">
            <a:spLocks noChangeArrowheads="1"/>
          </p:cNvSpPr>
          <p:nvPr/>
        </p:nvSpPr>
        <p:spPr bwMode="auto">
          <a:xfrm>
            <a:off x="5861785" y="1716078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165" name="Rectangle 180"/>
          <p:cNvSpPr>
            <a:spLocks noChangeArrowheads="1"/>
          </p:cNvSpPr>
          <p:nvPr/>
        </p:nvSpPr>
        <p:spPr bwMode="auto">
          <a:xfrm>
            <a:off x="3706813" y="1793865"/>
            <a:ext cx="1398587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E7-4800 v3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6" name="Téglalap 3"/>
          <p:cNvSpPr>
            <a:spLocks noChangeArrowheads="1"/>
          </p:cNvSpPr>
          <p:nvPr/>
        </p:nvSpPr>
        <p:spPr bwMode="auto">
          <a:xfrm>
            <a:off x="4714875" y="2490778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67" name="Téglalap 3"/>
          <p:cNvSpPr>
            <a:spLocks noChangeArrowheads="1"/>
          </p:cNvSpPr>
          <p:nvPr/>
        </p:nvSpPr>
        <p:spPr bwMode="auto">
          <a:xfrm>
            <a:off x="2771775" y="3646478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68" name="Téglalap 3"/>
          <p:cNvSpPr>
            <a:spLocks noChangeArrowheads="1"/>
          </p:cNvSpPr>
          <p:nvPr/>
        </p:nvSpPr>
        <p:spPr bwMode="auto">
          <a:xfrm>
            <a:off x="4689475" y="3646478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69" name="Téglalap 174"/>
          <p:cNvSpPr>
            <a:spLocks noChangeArrowheads="1"/>
          </p:cNvSpPr>
          <p:nvPr/>
        </p:nvSpPr>
        <p:spPr bwMode="auto">
          <a:xfrm>
            <a:off x="8738545" y="234274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0" name="Téglalap 179"/>
          <p:cNvSpPr>
            <a:spLocks noChangeArrowheads="1"/>
          </p:cNvSpPr>
          <p:nvPr/>
        </p:nvSpPr>
        <p:spPr bwMode="auto">
          <a:xfrm>
            <a:off x="8738545" y="259039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1" name="Téglalap 185"/>
          <p:cNvSpPr>
            <a:spLocks noChangeArrowheads="1"/>
          </p:cNvSpPr>
          <p:nvPr/>
        </p:nvSpPr>
        <p:spPr bwMode="auto">
          <a:xfrm>
            <a:off x="8738545" y="2979327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2" name="Téglalap 190"/>
          <p:cNvSpPr>
            <a:spLocks noChangeArrowheads="1"/>
          </p:cNvSpPr>
          <p:nvPr/>
        </p:nvSpPr>
        <p:spPr bwMode="auto">
          <a:xfrm>
            <a:off x="8738545" y="323015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3" name="Téglalap 174"/>
          <p:cNvSpPr>
            <a:spLocks noChangeArrowheads="1"/>
          </p:cNvSpPr>
          <p:nvPr/>
        </p:nvSpPr>
        <p:spPr bwMode="auto">
          <a:xfrm>
            <a:off x="8738545" y="356194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4" name="Téglalap 179"/>
          <p:cNvSpPr>
            <a:spLocks noChangeArrowheads="1"/>
          </p:cNvSpPr>
          <p:nvPr/>
        </p:nvSpPr>
        <p:spPr bwMode="auto">
          <a:xfrm>
            <a:off x="8738545" y="380959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5" name="Téglalap 185"/>
          <p:cNvSpPr>
            <a:spLocks noChangeArrowheads="1"/>
          </p:cNvSpPr>
          <p:nvPr/>
        </p:nvSpPr>
        <p:spPr bwMode="auto">
          <a:xfrm>
            <a:off x="8738545" y="4249327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6" name="Téglalap 190"/>
          <p:cNvSpPr>
            <a:spLocks noChangeArrowheads="1"/>
          </p:cNvSpPr>
          <p:nvPr/>
        </p:nvSpPr>
        <p:spPr bwMode="auto">
          <a:xfrm>
            <a:off x="8738545" y="450015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7" name="Téglalap 174"/>
          <p:cNvSpPr>
            <a:spLocks noChangeArrowheads="1"/>
          </p:cNvSpPr>
          <p:nvPr/>
        </p:nvSpPr>
        <p:spPr bwMode="auto">
          <a:xfrm>
            <a:off x="7390758" y="206769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8" name="Téglalap 179"/>
          <p:cNvSpPr>
            <a:spLocks noChangeArrowheads="1"/>
          </p:cNvSpPr>
          <p:nvPr/>
        </p:nvSpPr>
        <p:spPr bwMode="auto">
          <a:xfrm>
            <a:off x="7390758" y="231534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9" name="Téglalap 185"/>
          <p:cNvSpPr>
            <a:spLocks noChangeArrowheads="1"/>
          </p:cNvSpPr>
          <p:nvPr/>
        </p:nvSpPr>
        <p:spPr bwMode="auto">
          <a:xfrm>
            <a:off x="7390758" y="266617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0" name="Téglalap 190"/>
          <p:cNvSpPr>
            <a:spLocks noChangeArrowheads="1"/>
          </p:cNvSpPr>
          <p:nvPr/>
        </p:nvSpPr>
        <p:spPr bwMode="auto">
          <a:xfrm>
            <a:off x="7390758" y="291700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1" name="Téglalap 174"/>
          <p:cNvSpPr>
            <a:spLocks noChangeArrowheads="1"/>
          </p:cNvSpPr>
          <p:nvPr/>
        </p:nvSpPr>
        <p:spPr bwMode="auto">
          <a:xfrm>
            <a:off x="7390758" y="329959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2" name="Téglalap 179"/>
          <p:cNvSpPr>
            <a:spLocks noChangeArrowheads="1"/>
          </p:cNvSpPr>
          <p:nvPr/>
        </p:nvSpPr>
        <p:spPr bwMode="auto">
          <a:xfrm>
            <a:off x="7390758" y="354724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" name="Téglalap 185"/>
          <p:cNvSpPr>
            <a:spLocks noChangeArrowheads="1"/>
          </p:cNvSpPr>
          <p:nvPr/>
        </p:nvSpPr>
        <p:spPr bwMode="auto">
          <a:xfrm>
            <a:off x="7390758" y="393617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4" name="Téglalap 190"/>
          <p:cNvSpPr>
            <a:spLocks noChangeArrowheads="1"/>
          </p:cNvSpPr>
          <p:nvPr/>
        </p:nvSpPr>
        <p:spPr bwMode="auto">
          <a:xfrm>
            <a:off x="7390758" y="418700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5" name="Téglalap 147"/>
          <p:cNvSpPr/>
          <p:nvPr/>
        </p:nvSpPr>
        <p:spPr>
          <a:xfrm flipH="1">
            <a:off x="1480232" y="327619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6" name="Téglalap 152"/>
          <p:cNvSpPr/>
          <p:nvPr/>
        </p:nvSpPr>
        <p:spPr>
          <a:xfrm flipH="1">
            <a:off x="1480232" y="352384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7" name="Téglalap 158"/>
          <p:cNvSpPr/>
          <p:nvPr/>
        </p:nvSpPr>
        <p:spPr>
          <a:xfrm flipH="1">
            <a:off x="1480232" y="387467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8" name="Téglalap 163"/>
          <p:cNvSpPr/>
          <p:nvPr/>
        </p:nvSpPr>
        <p:spPr>
          <a:xfrm flipH="1">
            <a:off x="1480232" y="412550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9" name="Téglalap 147"/>
          <p:cNvSpPr/>
          <p:nvPr/>
        </p:nvSpPr>
        <p:spPr>
          <a:xfrm flipH="1">
            <a:off x="1488840" y="205857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0" name="Téglalap 152"/>
          <p:cNvSpPr/>
          <p:nvPr/>
        </p:nvSpPr>
        <p:spPr>
          <a:xfrm flipH="1">
            <a:off x="1488840" y="230622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1" name="Téglalap 158"/>
          <p:cNvSpPr/>
          <p:nvPr/>
        </p:nvSpPr>
        <p:spPr>
          <a:xfrm flipH="1">
            <a:off x="1488840" y="264436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2" name="Téglalap 163"/>
          <p:cNvSpPr/>
          <p:nvPr/>
        </p:nvSpPr>
        <p:spPr>
          <a:xfrm flipH="1">
            <a:off x="1488840" y="289519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3" name="Téglalap 147"/>
          <p:cNvSpPr/>
          <p:nvPr/>
        </p:nvSpPr>
        <p:spPr>
          <a:xfrm flipH="1">
            <a:off x="243141" y="232686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4" name="Téglalap 152"/>
          <p:cNvSpPr/>
          <p:nvPr/>
        </p:nvSpPr>
        <p:spPr>
          <a:xfrm flipH="1">
            <a:off x="243141" y="257451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5" name="Téglalap 158"/>
          <p:cNvSpPr/>
          <p:nvPr/>
        </p:nvSpPr>
        <p:spPr>
          <a:xfrm flipH="1">
            <a:off x="243141" y="298885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6" name="Téglalap 163"/>
          <p:cNvSpPr/>
          <p:nvPr/>
        </p:nvSpPr>
        <p:spPr>
          <a:xfrm flipH="1">
            <a:off x="243141" y="323967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7" name="Téglalap 147"/>
          <p:cNvSpPr/>
          <p:nvPr/>
        </p:nvSpPr>
        <p:spPr>
          <a:xfrm flipH="1">
            <a:off x="244729" y="356035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8" name="Téglalap 152"/>
          <p:cNvSpPr/>
          <p:nvPr/>
        </p:nvSpPr>
        <p:spPr>
          <a:xfrm flipH="1">
            <a:off x="244729" y="380800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9" name="Téglalap 158"/>
          <p:cNvSpPr/>
          <p:nvPr/>
        </p:nvSpPr>
        <p:spPr>
          <a:xfrm flipH="1">
            <a:off x="244729" y="422234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00" name="Téglalap 163"/>
          <p:cNvSpPr/>
          <p:nvPr/>
        </p:nvSpPr>
        <p:spPr>
          <a:xfrm flipH="1">
            <a:off x="244729" y="447316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01" name="Téglalap 3"/>
          <p:cNvSpPr>
            <a:spLocks noChangeArrowheads="1"/>
          </p:cNvSpPr>
          <p:nvPr/>
        </p:nvSpPr>
        <p:spPr bwMode="auto">
          <a:xfrm>
            <a:off x="2760663" y="2476753"/>
            <a:ext cx="1440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02" name="Text Box 90"/>
          <p:cNvSpPr txBox="1">
            <a:spLocks noChangeArrowheads="1"/>
          </p:cNvSpPr>
          <p:nvPr/>
        </p:nvSpPr>
        <p:spPr bwMode="auto">
          <a:xfrm>
            <a:off x="5584594" y="5366076"/>
            <a:ext cx="3572106" cy="14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SMI2: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(Parallel 64-bit VMSE data link between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(~110 bidirectional VMSE data lines)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SMB: Scalable Memory Buffer</a:t>
            </a:r>
          </a:p>
          <a:p>
            <a:pPr algn="ctr"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(C112/C114: Jordan Creek 2)</a:t>
            </a:r>
            <a:endParaRPr lang="en-US" altLang="en-US" sz="1100" dirty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latin typeface="Verdana" pitchFamily="34" charset="0"/>
              </a:rPr>
              <a:t>C112</a:t>
            </a:r>
            <a:r>
              <a:rPr lang="en-US" altLang="en-US" sz="1100" dirty="0" smtClean="0">
                <a:latin typeface="Verdana" pitchFamily="34" charset="0"/>
              </a:rPr>
              <a:t>:  2 DIMMs/channel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203" name="Szövegdoboz 31"/>
          <p:cNvSpPr txBox="1">
            <a:spLocks noChangeArrowheads="1"/>
          </p:cNvSpPr>
          <p:nvPr/>
        </p:nvSpPr>
        <p:spPr bwMode="auto">
          <a:xfrm>
            <a:off x="5621756" y="4772015"/>
            <a:ext cx="34460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3-1600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in both performance and lockstep modes and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up to </a:t>
            </a:r>
            <a:r>
              <a:rPr lang="hu-HU" altLang="en-US" sz="1100" dirty="0" smtClean="0">
                <a:solidFill>
                  <a:srgbClr val="FF0000"/>
                </a:solidFill>
                <a:latin typeface="Verdana" pitchFamily="34" charset="0"/>
              </a:rPr>
              <a:t>DDR</a:t>
            </a: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4-1866 in lockstep mode</a:t>
            </a:r>
            <a:endParaRPr lang="hu-HU" altLang="en-US" sz="11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3089162" y="1964625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05" name="TextBox 204"/>
          <p:cNvSpPr txBox="1"/>
          <p:nvPr/>
        </p:nvSpPr>
        <p:spPr>
          <a:xfrm>
            <a:off x="3127608" y="2223550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06" name="Up-Down Arrow 205"/>
          <p:cNvSpPr/>
          <p:nvPr/>
        </p:nvSpPr>
        <p:spPr bwMode="auto">
          <a:xfrm>
            <a:off x="3417647" y="2228363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235462" y="1977325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08" name="TextBox 207"/>
          <p:cNvSpPr txBox="1"/>
          <p:nvPr/>
        </p:nvSpPr>
        <p:spPr>
          <a:xfrm>
            <a:off x="5273908" y="2236250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09" name="Up-Down Arrow 208"/>
          <p:cNvSpPr/>
          <p:nvPr/>
        </p:nvSpPr>
        <p:spPr bwMode="auto">
          <a:xfrm>
            <a:off x="5563947" y="2241063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0" name="Téglalap 53"/>
          <p:cNvSpPr>
            <a:spLocks noChangeArrowheads="1"/>
          </p:cNvSpPr>
          <p:nvPr/>
        </p:nvSpPr>
        <p:spPr bwMode="auto">
          <a:xfrm>
            <a:off x="2755900" y="4832340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C602J PCH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Patsburg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J) 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11" name="Egyenes összekötő 121"/>
          <p:cNvCxnSpPr/>
          <p:nvPr/>
        </p:nvCxnSpPr>
        <p:spPr>
          <a:xfrm rot="5400000" flipH="1" flipV="1">
            <a:off x="3153162" y="4570015"/>
            <a:ext cx="6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Szövegdoboz 70"/>
          <p:cNvSpPr txBox="1">
            <a:spLocks noChangeArrowheads="1"/>
          </p:cNvSpPr>
          <p:nvPr/>
        </p:nvSpPr>
        <p:spPr bwMode="auto">
          <a:xfrm>
            <a:off x="3432498" y="4340215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DMI2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</a:t>
            </a:r>
            <a:r>
              <a:rPr lang="en-US" altLang="en-US" sz="1000" dirty="0" smtClean="0">
                <a:latin typeface="Verdana" pitchFamily="34" charset="0"/>
              </a:rPr>
              <a:t>xPCIe2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213" name="Egyenes összekötő 130"/>
          <p:cNvCxnSpPr/>
          <p:nvPr/>
        </p:nvCxnSpPr>
        <p:spPr>
          <a:xfrm rot="10800000" flipH="1" flipV="1">
            <a:off x="2409825" y="405446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Line 129"/>
          <p:cNvSpPr>
            <a:spLocks noChangeShapeType="1"/>
          </p:cNvSpPr>
          <p:nvPr/>
        </p:nvSpPr>
        <p:spPr bwMode="auto">
          <a:xfrm>
            <a:off x="2687638" y="4152890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" name="Line 131"/>
          <p:cNvSpPr>
            <a:spLocks noChangeShapeType="1"/>
          </p:cNvSpPr>
          <p:nvPr/>
        </p:nvSpPr>
        <p:spPr bwMode="auto">
          <a:xfrm>
            <a:off x="2687638" y="414654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" name="Line 132"/>
          <p:cNvSpPr>
            <a:spLocks noChangeShapeType="1"/>
          </p:cNvSpPr>
          <p:nvPr/>
        </p:nvSpPr>
        <p:spPr bwMode="auto">
          <a:xfrm>
            <a:off x="2687638" y="4146540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" name="Rectangle 178"/>
          <p:cNvSpPr>
            <a:spLocks noChangeArrowheads="1"/>
          </p:cNvSpPr>
          <p:nvPr/>
        </p:nvSpPr>
        <p:spPr bwMode="auto">
          <a:xfrm>
            <a:off x="3960813" y="5160953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121162" y="4504625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19" name="TextBox 218"/>
          <p:cNvSpPr txBox="1"/>
          <p:nvPr/>
        </p:nvSpPr>
        <p:spPr>
          <a:xfrm>
            <a:off x="4664308" y="4357150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20" name="Up-Down Arrow 219"/>
          <p:cNvSpPr/>
          <p:nvPr/>
        </p:nvSpPr>
        <p:spPr bwMode="auto">
          <a:xfrm>
            <a:off x="5449647" y="4247663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2657362" y="4466525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22" name="Up-Down Arrow 221"/>
          <p:cNvSpPr/>
          <p:nvPr/>
        </p:nvSpPr>
        <p:spPr bwMode="auto">
          <a:xfrm>
            <a:off x="3277947" y="4247663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2987908" y="4230150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444" name="Text Box 177"/>
          <p:cNvSpPr txBox="1">
            <a:spLocks noChangeArrowheads="1"/>
          </p:cNvSpPr>
          <p:nvPr/>
        </p:nvSpPr>
        <p:spPr bwMode="auto">
          <a:xfrm>
            <a:off x="157162" y="623172"/>
            <a:ext cx="913923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enhancements </a:t>
            </a:r>
            <a:r>
              <a:rPr lang="en-US" altLang="en-US" sz="1400" b="1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 to 18 core Haswell-EX aimed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Brickland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4S server platform</a:t>
            </a:r>
            <a:endParaRPr lang="en-US" altLang="en-US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5" name="Oval 188"/>
          <p:cNvSpPr>
            <a:spLocks noChangeArrowheads="1"/>
          </p:cNvSpPr>
          <p:nvPr/>
        </p:nvSpPr>
        <p:spPr bwMode="auto">
          <a:xfrm>
            <a:off x="1" y="1657086"/>
            <a:ext cx="2755900" cy="35433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46" name="Rounded Rectangle 445"/>
          <p:cNvSpPr/>
          <p:nvPr/>
        </p:nvSpPr>
        <p:spPr bwMode="auto">
          <a:xfrm>
            <a:off x="2735263" y="2129724"/>
            <a:ext cx="3411537" cy="261060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7" name="Oval 188"/>
          <p:cNvSpPr>
            <a:spLocks noChangeArrowheads="1"/>
          </p:cNvSpPr>
          <p:nvPr/>
        </p:nvSpPr>
        <p:spPr bwMode="auto">
          <a:xfrm>
            <a:off x="6134100" y="1657086"/>
            <a:ext cx="2817581" cy="3617373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48" name="Rounded Rectangle 447"/>
          <p:cNvSpPr/>
          <p:nvPr/>
        </p:nvSpPr>
        <p:spPr bwMode="auto">
          <a:xfrm>
            <a:off x="2580839" y="4747192"/>
            <a:ext cx="1851819" cy="80938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343" y="6001558"/>
            <a:ext cx="30989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en-US" sz="1100" dirty="0">
                <a:solidFill>
                  <a:srgbClr val="000000"/>
                </a:solidFill>
              </a:rPr>
              <a:t> </a:t>
            </a:r>
            <a:r>
              <a:rPr lang="en-US" altLang="en-US" sz="1100" dirty="0" err="1" smtClean="0">
                <a:solidFill>
                  <a:srgbClr val="000000"/>
                </a:solidFill>
              </a:rPr>
              <a:t>SMBs</a:t>
            </a:r>
            <a:r>
              <a:rPr lang="en-US" altLang="en-US" sz="1100" dirty="0" smtClean="0">
                <a:solidFill>
                  <a:srgbClr val="000000"/>
                </a:solidFill>
              </a:rPr>
              <a:t> performs </a:t>
            </a:r>
            <a:r>
              <a:rPr lang="en-US" altLang="en-US" sz="1100" dirty="0">
                <a:solidFill>
                  <a:srgbClr val="000000"/>
                </a:solidFill>
              </a:rPr>
              <a:t>conversion between the </a:t>
            </a:r>
            <a:endParaRPr lang="en-US" altLang="en-US" sz="1100" dirty="0" smtClean="0">
              <a:solidFill>
                <a:srgbClr val="000000"/>
              </a:solidFill>
            </a:endParaRPr>
          </a:p>
          <a:p>
            <a:pPr lvl="0" algn="ctr"/>
            <a:r>
              <a:rPr lang="en-US" altLang="en-US" sz="1100" dirty="0" smtClean="0">
                <a:solidFill>
                  <a:srgbClr val="000000"/>
                </a:solidFill>
              </a:rPr>
              <a:t> parallel </a:t>
            </a:r>
            <a:r>
              <a:rPr lang="en-US" altLang="en-US" sz="1100" dirty="0" err="1" smtClean="0">
                <a:solidFill>
                  <a:srgbClr val="000000"/>
                </a:solidFill>
              </a:rPr>
              <a:t>SMI2</a:t>
            </a:r>
            <a:r>
              <a:rPr lang="en-US" altLang="en-US" sz="1100" dirty="0" smtClean="0">
                <a:solidFill>
                  <a:srgbClr val="000000"/>
                </a:solidFill>
              </a:rPr>
              <a:t> and the parallel </a:t>
            </a:r>
          </a:p>
          <a:p>
            <a:pPr lvl="0" algn="ctr">
              <a:spcAft>
                <a:spcPts val="300"/>
              </a:spcAft>
            </a:pPr>
            <a:r>
              <a:rPr lang="en-US" altLang="en-US" sz="1100" dirty="0" smtClean="0">
                <a:solidFill>
                  <a:srgbClr val="000000"/>
                </a:solidFill>
              </a:rPr>
              <a:t> </a:t>
            </a:r>
            <a:r>
              <a:rPr lang="en-US" altLang="en-US" sz="1100" dirty="0" err="1" smtClean="0">
                <a:solidFill>
                  <a:srgbClr val="000000"/>
                </a:solidFill>
              </a:rPr>
              <a:t>DDR3</a:t>
            </a:r>
            <a:r>
              <a:rPr lang="en-US" altLang="en-US" sz="1100" dirty="0" smtClean="0">
                <a:solidFill>
                  <a:srgbClr val="000000"/>
                </a:solidFill>
              </a:rPr>
              <a:t>/</a:t>
            </a:r>
            <a:r>
              <a:rPr lang="en-US" altLang="en-US" sz="1100" dirty="0" err="1" smtClean="0">
                <a:solidFill>
                  <a:srgbClr val="000000"/>
                </a:solidFill>
              </a:rPr>
              <a:t>DDR4</a:t>
            </a:r>
            <a:r>
              <a:rPr lang="en-US" altLang="en-US" sz="1100" dirty="0" smtClean="0">
                <a:solidFill>
                  <a:srgbClr val="000000"/>
                </a:solidFill>
              </a:rPr>
              <a:t> </a:t>
            </a:r>
            <a:r>
              <a:rPr lang="en-US" altLang="en-US" sz="1100" dirty="0" err="1" smtClean="0">
                <a:solidFill>
                  <a:srgbClr val="000000"/>
                </a:solidFill>
              </a:rPr>
              <a:t>DIMM</a:t>
            </a:r>
            <a:r>
              <a:rPr lang="en-US" altLang="en-US" sz="1100" dirty="0" smtClean="0">
                <a:solidFill>
                  <a:srgbClr val="000000"/>
                </a:solidFill>
              </a:rPr>
              <a:t> interfaces</a:t>
            </a:r>
            <a:endParaRPr lang="en-US" dirty="0"/>
          </a:p>
        </p:txBody>
      </p:sp>
      <p:sp>
        <p:nvSpPr>
          <p:cNvPr id="229" name="TextBox 228"/>
          <p:cNvSpPr txBox="1"/>
          <p:nvPr/>
        </p:nvSpPr>
        <p:spPr>
          <a:xfrm>
            <a:off x="335684" y="1030316"/>
            <a:ext cx="8612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Redesigned low line count proprietary parallel  memory connection to support </a:t>
            </a:r>
            <a:r>
              <a:rPr lang="en-US" dirty="0" err="1" smtClean="0">
                <a:solidFill>
                  <a:srgbClr val="FF0000"/>
                </a:solidFill>
              </a:rPr>
              <a:t>DDR4</a:t>
            </a:r>
            <a:r>
              <a:rPr lang="en-US" dirty="0" smtClean="0">
                <a:solidFill>
                  <a:srgbClr val="FF0000"/>
                </a:solidFill>
              </a:rPr>
              <a:t> memory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4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5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6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1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1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2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9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0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  <p:bldP spid="15" grpId="0"/>
      <p:bldP spid="16" grpId="0"/>
      <p:bldP spid="17" grpId="0"/>
      <p:bldP spid="21" grpId="0" animBg="1"/>
      <p:bldP spid="22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5" grpId="0" animBg="1"/>
      <p:bldP spid="86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101" grpId="0" animBg="1"/>
      <p:bldP spid="102" grpId="0" animBg="1"/>
      <p:bldP spid="104" grpId="0" animBg="1"/>
      <p:bldP spid="105" grpId="0" animBg="1"/>
      <p:bldP spid="106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5" grpId="0" animBg="1"/>
      <p:bldP spid="126" grpId="0" animBg="1"/>
      <p:bldP spid="128" grpId="0" animBg="1"/>
      <p:bldP spid="129" grpId="0" animBg="1"/>
      <p:bldP spid="130" grpId="0" animBg="1"/>
      <p:bldP spid="132" grpId="0" animBg="1"/>
      <p:bldP spid="133" grpId="0" animBg="1"/>
      <p:bldP spid="135" grpId="0" animBg="1"/>
      <p:bldP spid="136" grpId="0" animBg="1"/>
      <p:bldP spid="137" grpId="0" animBg="1"/>
      <p:bldP spid="141" grpId="0" animBg="1"/>
      <p:bldP spid="142" grpId="0" animBg="1"/>
      <p:bldP spid="144" grpId="0" animBg="1"/>
      <p:bldP spid="145" grpId="0" animBg="1"/>
      <p:bldP spid="146" grpId="0" animBg="1"/>
      <p:bldP spid="148" grpId="0" animBg="1"/>
      <p:bldP spid="149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/>
      <p:bldP spid="164" grpId="0"/>
      <p:bldP spid="165" grpId="0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/>
      <p:bldP spid="203" grpId="0"/>
      <p:bldP spid="204" grpId="0"/>
      <p:bldP spid="205" grpId="0"/>
      <p:bldP spid="206" grpId="0" animBg="1"/>
      <p:bldP spid="207" grpId="0"/>
      <p:bldP spid="208" grpId="0"/>
      <p:bldP spid="209" grpId="0" animBg="1"/>
      <p:bldP spid="210" grpId="0" animBg="1"/>
      <p:bldP spid="212" grpId="0"/>
      <p:bldP spid="214" grpId="0" animBg="1"/>
      <p:bldP spid="215" grpId="0" animBg="1"/>
      <p:bldP spid="216" grpId="0" animBg="1"/>
      <p:bldP spid="217" grpId="0" animBg="1"/>
      <p:bldP spid="218" grpId="0"/>
      <p:bldP spid="219" grpId="0"/>
      <p:bldP spid="220" grpId="0" animBg="1"/>
      <p:bldP spid="221" grpId="0"/>
      <p:bldP spid="222" grpId="0" animBg="1"/>
      <p:bldP spid="223" grpId="0"/>
      <p:bldP spid="445" grpId="0" animBg="1"/>
      <p:bldP spid="446" grpId="0" animBg="1"/>
      <p:bldP spid="447" grpId="0" animBg="1"/>
      <p:bldP spid="448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1.1 </a:t>
            </a:r>
            <a:r>
              <a:rPr lang="en-US" altLang="en-US" dirty="0" smtClean="0"/>
              <a:t>The worldwide 4S (4 Socket) server market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pic>
        <p:nvPicPr>
          <p:cNvPr id="45059" name="Picture 2" descr="http://images.anandtech.com/doci/9193/RiscVsx8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19969" r="-1322" b="3721"/>
          <a:stretch/>
        </p:blipFill>
        <p:spPr bwMode="auto">
          <a:xfrm>
            <a:off x="180300" y="1506826"/>
            <a:ext cx="8885913" cy="41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364" y="618184"/>
            <a:ext cx="8820150" cy="59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ct val="35000"/>
              </a:spcAft>
            </a:pPr>
            <a:r>
              <a:rPr lang="en-US" altLang="en-US" b="1" dirty="0">
                <a:solidFill>
                  <a:srgbClr val="333399"/>
                </a:solidFill>
              </a:rPr>
              <a:t>1. Introduction to Intel’s </a:t>
            </a:r>
            <a:r>
              <a:rPr lang="en-US" altLang="en-US" b="1" dirty="0" smtClean="0">
                <a:solidFill>
                  <a:srgbClr val="333399"/>
                </a:solidFill>
              </a:rPr>
              <a:t>high-end </a:t>
            </a:r>
            <a:r>
              <a:rPr lang="en-US" altLang="en-US" b="1" dirty="0">
                <a:solidFill>
                  <a:srgbClr val="333399"/>
                </a:solidFill>
              </a:rPr>
              <a:t>multicore </a:t>
            </a:r>
            <a:r>
              <a:rPr lang="en-US" altLang="en-US" b="1" dirty="0" smtClean="0">
                <a:solidFill>
                  <a:srgbClr val="333399"/>
                </a:solidFill>
              </a:rPr>
              <a:t>4S </a:t>
            </a:r>
            <a:r>
              <a:rPr lang="en-US" altLang="en-US" b="1" dirty="0">
                <a:solidFill>
                  <a:srgbClr val="333399"/>
                </a:solidFill>
              </a:rPr>
              <a:t>servers and platforms</a:t>
            </a:r>
          </a:p>
          <a:p>
            <a:pPr>
              <a:spcAft>
                <a:spcPct val="35000"/>
              </a:spcAft>
            </a:pPr>
            <a:r>
              <a:rPr lang="en-US" altLang="en-US" b="1" dirty="0">
                <a:solidFill>
                  <a:srgbClr val="333399"/>
                </a:solidFill>
              </a:rPr>
              <a:t>1.1 The worldwide </a:t>
            </a:r>
            <a:r>
              <a:rPr lang="en-US" altLang="en-US" b="1" dirty="0" smtClean="0">
                <a:solidFill>
                  <a:srgbClr val="333399"/>
                </a:solidFill>
              </a:rPr>
              <a:t>4S (4 Socket) server</a:t>
            </a:r>
            <a:r>
              <a:rPr lang="hu-HU" altLang="en-US" b="1" dirty="0" smtClean="0">
                <a:solidFill>
                  <a:srgbClr val="333399"/>
                </a:solidFill>
              </a:rPr>
              <a:t> </a:t>
            </a:r>
            <a:r>
              <a:rPr lang="en-US" altLang="en-US" b="1" dirty="0">
                <a:solidFill>
                  <a:srgbClr val="333399"/>
                </a:solidFill>
              </a:rPr>
              <a:t>market </a:t>
            </a:r>
            <a:r>
              <a:rPr lang="en-US" altLang="en-US" dirty="0">
                <a:solidFill>
                  <a:srgbClr val="000000"/>
                </a:solidFill>
              </a:rPr>
              <a:t>[</a:t>
            </a:r>
            <a:r>
              <a:rPr lang="hu-HU" altLang="en-US" dirty="0">
                <a:solidFill>
                  <a:srgbClr val="000000"/>
                </a:solidFill>
              </a:rPr>
              <a:t>52</a:t>
            </a:r>
            <a:r>
              <a:rPr lang="en-US" altLang="en-US" dirty="0" smtClean="0">
                <a:solidFill>
                  <a:srgbClr val="000000"/>
                </a:solidFill>
              </a:rPr>
              <a:t>]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3181" y="6027312"/>
            <a:ext cx="69641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solidFill>
                  <a:srgbClr val="FF0000"/>
                </a:solidFill>
              </a:rPr>
              <a:t>MSS</a:t>
            </a:r>
            <a:r>
              <a:rPr lang="en-US" dirty="0" smtClean="0"/>
              <a:t>: Segment Market Share (here unit share)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Revenue market share</a:t>
            </a:r>
            <a:r>
              <a:rPr lang="en-US" dirty="0" smtClean="0"/>
              <a:t>: Intel ~ 80 %, IBM ~ 12-15 %, Oracle: ~ 5 % [52]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114" name="Text Box 5"/>
          <p:cNvSpPr txBox="1">
            <a:spLocks noChangeArrowheads="1"/>
          </p:cNvSpPr>
          <p:nvPr/>
        </p:nvSpPr>
        <p:spPr bwMode="auto">
          <a:xfrm>
            <a:off x="2929901" y="2173901"/>
            <a:ext cx="28216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Connect memory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distributed </a:t>
            </a: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processors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5" name="Text Box 6"/>
          <p:cNvSpPr txBox="1">
            <a:spLocks noChangeArrowheads="1"/>
          </p:cNvSpPr>
          <p:nvPr/>
        </p:nvSpPr>
        <p:spPr bwMode="auto">
          <a:xfrm>
            <a:off x="6010044" y="2173901"/>
            <a:ext cx="278313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 smtClean="0">
                <a:solidFill>
                  <a:srgbClr val="000000"/>
                </a:solidFill>
              </a:rPr>
              <a:t>Connect memory  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 smtClean="0">
                <a:solidFill>
                  <a:srgbClr val="000000"/>
                </a:solidFill>
              </a:rPr>
              <a:t>globally via an interconnect</a:t>
            </a:r>
            <a:endParaRPr lang="en-US" sz="1300" b="1" dirty="0">
              <a:solidFill>
                <a:srgbClr val="000000"/>
              </a:solidFill>
            </a:endParaRPr>
          </a:p>
        </p:txBody>
      </p:sp>
      <p:sp>
        <p:nvSpPr>
          <p:cNvPr id="119" name="Text Box 5"/>
          <p:cNvSpPr txBox="1">
            <a:spLocks noChangeArrowheads="1"/>
          </p:cNvSpPr>
          <p:nvPr/>
        </p:nvSpPr>
        <p:spPr bwMode="auto">
          <a:xfrm>
            <a:off x="380519" y="2173901"/>
            <a:ext cx="2127505" cy="6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Connect memory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hu-HU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centrally </a:t>
            </a: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MCH </a:t>
            </a:r>
            <a:endParaRPr lang="hu-HU" sz="1200" b="1" dirty="0" smtClean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Memory Control Hub</a:t>
            </a: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48285" y="1260447"/>
            <a:ext cx="5929031" cy="867249"/>
            <a:chOff x="1448285" y="1260447"/>
            <a:chExt cx="5929031" cy="867249"/>
          </a:xfrm>
        </p:grpSpPr>
        <p:sp>
          <p:nvSpPr>
            <p:cNvPr id="116" name="Line 9"/>
            <p:cNvSpPr>
              <a:spLocks noChangeShapeType="1"/>
            </p:cNvSpPr>
            <p:nvPr/>
          </p:nvSpPr>
          <p:spPr bwMode="auto">
            <a:xfrm>
              <a:off x="4403843" y="1546838"/>
              <a:ext cx="0" cy="246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7" name="Line 10"/>
            <p:cNvSpPr>
              <a:spLocks noChangeShapeType="1"/>
            </p:cNvSpPr>
            <p:nvPr/>
          </p:nvSpPr>
          <p:spPr bwMode="auto">
            <a:xfrm flipH="1">
              <a:off x="4409040" y="1792901"/>
              <a:ext cx="0" cy="2960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8" name="Text Box 13"/>
            <p:cNvSpPr txBox="1">
              <a:spLocks noChangeArrowheads="1"/>
            </p:cNvSpPr>
            <p:nvPr/>
          </p:nvSpPr>
          <p:spPr bwMode="auto">
            <a:xfrm>
              <a:off x="2502491" y="1260447"/>
              <a:ext cx="3844322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sz="1300" b="1" dirty="0" smtClean="0">
                  <a:solidFill>
                    <a:srgbClr val="000000"/>
                  </a:solidFill>
                </a:rPr>
                <a:t>Connecting memory to the processors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20" name="Straight Connector 119"/>
            <p:cNvCxnSpPr>
              <a:stCxn id="116" idx="1"/>
            </p:cNvCxnSpPr>
            <p:nvPr/>
          </p:nvCxnSpPr>
          <p:spPr>
            <a:xfrm flipH="1">
              <a:off x="1465672" y="1792901"/>
              <a:ext cx="2938172" cy="3065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17" idx="0"/>
            </p:cNvCxnSpPr>
            <p:nvPr/>
          </p:nvCxnSpPr>
          <p:spPr>
            <a:xfrm>
              <a:off x="4409040" y="1792901"/>
              <a:ext cx="2949284" cy="300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3"/>
            <p:cNvSpPr>
              <a:spLocks noChangeArrowheads="1"/>
            </p:cNvSpPr>
            <p:nvPr/>
          </p:nvSpPr>
          <p:spPr bwMode="auto">
            <a:xfrm>
              <a:off x="4376129" y="2062776"/>
              <a:ext cx="65088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23" name="Oval 13"/>
            <p:cNvSpPr>
              <a:spLocks noChangeArrowheads="1"/>
            </p:cNvSpPr>
            <p:nvPr/>
          </p:nvSpPr>
          <p:spPr bwMode="auto">
            <a:xfrm>
              <a:off x="1448285" y="2067371"/>
              <a:ext cx="65088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7312229" y="2058013"/>
              <a:ext cx="65087" cy="619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53" y="3211316"/>
            <a:ext cx="2981906" cy="3120501"/>
            <a:chOff x="11353" y="3211316"/>
            <a:chExt cx="2981906" cy="3120501"/>
          </a:xfrm>
        </p:grpSpPr>
        <p:sp>
          <p:nvSpPr>
            <p:cNvPr id="4" name="Téglalap 40"/>
            <p:cNvSpPr>
              <a:spLocks noChangeArrowheads="1"/>
            </p:cNvSpPr>
            <p:nvPr/>
          </p:nvSpPr>
          <p:spPr bwMode="auto">
            <a:xfrm>
              <a:off x="501650" y="3211316"/>
              <a:ext cx="855826" cy="447119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5" name="Téglalap 46"/>
            <p:cNvSpPr/>
            <p:nvPr/>
          </p:nvSpPr>
          <p:spPr>
            <a:xfrm>
              <a:off x="1058036" y="3970951"/>
              <a:ext cx="693753" cy="41536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300"/>
                </a:spcAft>
                <a:defRPr/>
              </a:pPr>
              <a:r>
                <a:rPr lang="hu-HU" altLang="en-US" sz="1000" smtClean="0">
                  <a:solidFill>
                    <a:schemeClr val="bg1"/>
                  </a:solidFill>
                  <a:latin typeface="Verdana" pitchFamily="34" charset="0"/>
                </a:rPr>
                <a:t>MCH</a:t>
              </a:r>
            </a:p>
          </p:txBody>
        </p:sp>
        <p:cxnSp>
          <p:nvCxnSpPr>
            <p:cNvPr id="6" name="Egyenes összekötő 47"/>
            <p:cNvCxnSpPr>
              <a:stCxn id="5" idx="0"/>
            </p:cNvCxnSpPr>
            <p:nvPr/>
          </p:nvCxnSpPr>
          <p:spPr>
            <a:xfrm rot="16200000" flipV="1">
              <a:off x="1068485" y="3808457"/>
              <a:ext cx="324000" cy="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48"/>
            <p:cNvCxnSpPr>
              <a:stCxn id="8" idx="0"/>
              <a:endCxn id="5" idx="2"/>
            </p:cNvCxnSpPr>
            <p:nvPr/>
          </p:nvCxnSpPr>
          <p:spPr>
            <a:xfrm rot="5400000" flipH="1" flipV="1">
              <a:off x="1251568" y="4540647"/>
              <a:ext cx="3086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églalap 69"/>
            <p:cNvSpPr/>
            <p:nvPr/>
          </p:nvSpPr>
          <p:spPr>
            <a:xfrm>
              <a:off x="1058036" y="4694979"/>
              <a:ext cx="693753" cy="4140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000" smtClean="0">
                  <a:solidFill>
                    <a:schemeClr val="bg1"/>
                  </a:solidFill>
                  <a:latin typeface="Verdana" pitchFamily="34" charset="0"/>
                </a:rPr>
                <a:t>I</a:t>
              </a:r>
              <a:r>
                <a:rPr lang="en-US" altLang="en-US" sz="1000" smtClean="0">
                  <a:solidFill>
                    <a:schemeClr val="bg1"/>
                  </a:solidFill>
                  <a:latin typeface="Verdana" pitchFamily="34" charset="0"/>
                </a:rPr>
                <a:t>CH</a:t>
              </a:r>
              <a:endParaRPr lang="hu-HU" altLang="en-US" sz="10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9" name="Szövegdoboz 70"/>
            <p:cNvSpPr txBox="1">
              <a:spLocks noChangeArrowheads="1"/>
            </p:cNvSpPr>
            <p:nvPr/>
          </p:nvSpPr>
          <p:spPr bwMode="auto">
            <a:xfrm>
              <a:off x="1278106" y="3701851"/>
              <a:ext cx="268804" cy="19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latin typeface="Verdana" pitchFamily="34" charset="0"/>
                </a:rPr>
                <a:t>FSB</a:t>
              </a:r>
            </a:p>
          </p:txBody>
        </p:sp>
        <p:sp>
          <p:nvSpPr>
            <p:cNvPr id="10" name="Téglalap 49"/>
            <p:cNvSpPr>
              <a:spLocks noChangeArrowheads="1"/>
            </p:cNvSpPr>
            <p:nvPr/>
          </p:nvSpPr>
          <p:spPr bwMode="auto">
            <a:xfrm>
              <a:off x="1481996" y="3211316"/>
              <a:ext cx="880533" cy="447119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" name="Egyenes összekötő 23"/>
            <p:cNvCxnSpPr>
              <a:cxnSpLocks noChangeShapeType="1"/>
            </p:cNvCxnSpPr>
            <p:nvPr/>
          </p:nvCxnSpPr>
          <p:spPr bwMode="auto">
            <a:xfrm flipH="1">
              <a:off x="1756730" y="4128459"/>
              <a:ext cx="22631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Egyenes összekötő 26"/>
            <p:cNvCxnSpPr>
              <a:cxnSpLocks noChangeShapeType="1"/>
            </p:cNvCxnSpPr>
            <p:nvPr/>
          </p:nvCxnSpPr>
          <p:spPr bwMode="auto">
            <a:xfrm flipH="1">
              <a:off x="1756730" y="4240239"/>
              <a:ext cx="26781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églalap 27"/>
            <p:cNvSpPr>
              <a:spLocks noChangeArrowheads="1"/>
            </p:cNvSpPr>
            <p:nvPr/>
          </p:nvSpPr>
          <p:spPr bwMode="auto">
            <a:xfrm flipV="1">
              <a:off x="1988969" y="3884576"/>
              <a:ext cx="41507" cy="28199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" name="Téglalap 28"/>
            <p:cNvSpPr>
              <a:spLocks noChangeArrowheads="1"/>
            </p:cNvSpPr>
            <p:nvPr/>
          </p:nvSpPr>
          <p:spPr bwMode="auto">
            <a:xfrm flipV="1">
              <a:off x="1914850" y="3884576"/>
              <a:ext cx="42495" cy="28199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" name="Téglalap 41"/>
            <p:cNvSpPr>
              <a:spLocks noChangeArrowheads="1"/>
            </p:cNvSpPr>
            <p:nvPr/>
          </p:nvSpPr>
          <p:spPr bwMode="auto">
            <a:xfrm flipV="1">
              <a:off x="1988969" y="4212294"/>
              <a:ext cx="41507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Téglalap 42"/>
            <p:cNvSpPr>
              <a:spLocks noChangeArrowheads="1"/>
            </p:cNvSpPr>
            <p:nvPr/>
          </p:nvSpPr>
          <p:spPr bwMode="auto">
            <a:xfrm flipV="1">
              <a:off x="1914850" y="4212294"/>
              <a:ext cx="42495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0" name="Egyenes összekötő 47"/>
            <p:cNvCxnSpPr>
              <a:stCxn id="5" idx="0"/>
            </p:cNvCxnSpPr>
            <p:nvPr/>
          </p:nvCxnSpPr>
          <p:spPr>
            <a:xfrm rot="16200000" flipV="1">
              <a:off x="1412891" y="3802601"/>
              <a:ext cx="32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52"/>
            <p:cNvSpPr txBox="1">
              <a:spLocks noChangeArrowheads="1"/>
            </p:cNvSpPr>
            <p:nvPr/>
          </p:nvSpPr>
          <p:spPr bwMode="auto">
            <a:xfrm>
              <a:off x="2047217" y="4616676"/>
              <a:ext cx="714506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DDR2-533</a:t>
              </a:r>
            </a:p>
          </p:txBody>
        </p:sp>
        <p:sp>
          <p:nvSpPr>
            <p:cNvPr id="23" name="Text Box 53"/>
            <p:cNvSpPr txBox="1">
              <a:spLocks noChangeArrowheads="1"/>
            </p:cNvSpPr>
            <p:nvPr/>
          </p:nvSpPr>
          <p:spPr bwMode="auto">
            <a:xfrm>
              <a:off x="1483470" y="4439851"/>
              <a:ext cx="252992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ESI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1353" y="5685486"/>
              <a:ext cx="2981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The central connection of memory</a:t>
              </a:r>
            </a:p>
            <a:p>
              <a:pPr algn="ctr"/>
              <a:r>
                <a:rPr lang="en-US" sz="1200" dirty="0" smtClean="0"/>
                <a:t>causes severe bandwidth imitations</a:t>
              </a:r>
            </a:p>
            <a:p>
              <a:pPr algn="ctr"/>
              <a:r>
                <a:rPr lang="en-US" sz="1200" dirty="0" smtClean="0"/>
                <a:t>first of all for multiprocessors.</a:t>
              </a:r>
              <a:endParaRPr lang="en-US" sz="1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99522" y="2926428"/>
            <a:ext cx="3469600" cy="3577175"/>
            <a:chOff x="2699522" y="2926428"/>
            <a:chExt cx="3469600" cy="3577175"/>
          </a:xfrm>
        </p:grpSpPr>
        <p:sp>
          <p:nvSpPr>
            <p:cNvPr id="64" name="Text Box 55"/>
            <p:cNvSpPr txBox="1">
              <a:spLocks noChangeArrowheads="1"/>
            </p:cNvSpPr>
            <p:nvPr/>
          </p:nvSpPr>
          <p:spPr bwMode="auto">
            <a:xfrm>
              <a:off x="2699522" y="4029342"/>
              <a:ext cx="764907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DDR3-1333</a:t>
              </a:r>
            </a:p>
          </p:txBody>
        </p:sp>
        <p:sp>
          <p:nvSpPr>
            <p:cNvPr id="65" name="Téglalap 40"/>
            <p:cNvSpPr>
              <a:spLocks noChangeArrowheads="1"/>
            </p:cNvSpPr>
            <p:nvPr/>
          </p:nvSpPr>
          <p:spPr bwMode="auto">
            <a:xfrm>
              <a:off x="3361587" y="3224019"/>
              <a:ext cx="840014" cy="41790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6" name="Téglalap 46"/>
            <p:cNvSpPr/>
            <p:nvPr/>
          </p:nvSpPr>
          <p:spPr>
            <a:xfrm>
              <a:off x="3964484" y="3954399"/>
              <a:ext cx="737236" cy="4179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300"/>
                </a:spcAft>
                <a:defRPr/>
              </a:pPr>
              <a:r>
                <a:rPr lang="en-US" altLang="en-US" sz="1000" smtClean="0">
                  <a:solidFill>
                    <a:schemeClr val="bg1"/>
                  </a:solidFill>
                  <a:latin typeface="Verdana" pitchFamily="34" charset="0"/>
                </a:rPr>
                <a:t>IOH</a:t>
              </a:r>
              <a:r>
                <a:rPr lang="en-US" altLang="en-US" sz="1000" baseline="30000" smtClean="0">
                  <a:solidFill>
                    <a:schemeClr val="bg1"/>
                  </a:solidFill>
                  <a:latin typeface="Verdana" pitchFamily="34" charset="0"/>
                </a:rPr>
                <a:t>1</a:t>
              </a:r>
              <a:endParaRPr lang="hu-HU" altLang="en-US" sz="1000" baseline="300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7" name="Szövegdoboz 70"/>
            <p:cNvSpPr txBox="1">
              <a:spLocks noChangeArrowheads="1"/>
            </p:cNvSpPr>
            <p:nvPr/>
          </p:nvSpPr>
          <p:spPr bwMode="auto">
            <a:xfrm>
              <a:off x="3807257" y="3684757"/>
              <a:ext cx="257934" cy="19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QPI</a:t>
              </a:r>
              <a:endParaRPr lang="hu-HU" altLang="en-US" sz="1000">
                <a:latin typeface="Verdana" pitchFamily="34" charset="0"/>
              </a:endParaRPr>
            </a:p>
          </p:txBody>
        </p:sp>
        <p:cxnSp>
          <p:nvCxnSpPr>
            <p:cNvPr id="68" name="Egyenes összekötő 57"/>
            <p:cNvCxnSpPr/>
            <p:nvPr/>
          </p:nvCxnSpPr>
          <p:spPr>
            <a:xfrm>
              <a:off x="4210122" y="3448849"/>
              <a:ext cx="288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Szövegdoboz 70"/>
            <p:cNvSpPr txBox="1">
              <a:spLocks noChangeArrowheads="1"/>
            </p:cNvSpPr>
            <p:nvPr/>
          </p:nvSpPr>
          <p:spPr bwMode="auto">
            <a:xfrm>
              <a:off x="4211547" y="3229106"/>
              <a:ext cx="257934" cy="19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latin typeface="Verdana" pitchFamily="34" charset="0"/>
                </a:rPr>
                <a:t>QPI</a:t>
              </a:r>
            </a:p>
          </p:txBody>
        </p:sp>
        <p:cxnSp>
          <p:nvCxnSpPr>
            <p:cNvPr id="70" name="Egyenes összekötő 59"/>
            <p:cNvCxnSpPr>
              <a:stCxn id="84" idx="1"/>
            </p:cNvCxnSpPr>
            <p:nvPr/>
          </p:nvCxnSpPr>
          <p:spPr>
            <a:xfrm flipV="1">
              <a:off x="3077034" y="3081753"/>
              <a:ext cx="20555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gyenes összekötő 61"/>
            <p:cNvCxnSpPr/>
            <p:nvPr/>
          </p:nvCxnSpPr>
          <p:spPr>
            <a:xfrm rot="10800000" flipH="1" flipV="1">
              <a:off x="3278637" y="3328177"/>
              <a:ext cx="10475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gyenes összekötő 62"/>
            <p:cNvCxnSpPr>
              <a:stCxn id="83" idx="1"/>
            </p:cNvCxnSpPr>
            <p:nvPr/>
          </p:nvCxnSpPr>
          <p:spPr>
            <a:xfrm flipV="1">
              <a:off x="3079011" y="3439957"/>
              <a:ext cx="309323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églalap 73"/>
            <p:cNvSpPr>
              <a:spLocks noChangeArrowheads="1"/>
            </p:cNvSpPr>
            <p:nvPr/>
          </p:nvSpPr>
          <p:spPr bwMode="auto">
            <a:xfrm flipH="1" flipV="1">
              <a:off x="3112611" y="3293882"/>
              <a:ext cx="41507" cy="28707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Téglalap 74"/>
            <p:cNvSpPr>
              <a:spLocks noChangeArrowheads="1"/>
            </p:cNvSpPr>
            <p:nvPr/>
          </p:nvSpPr>
          <p:spPr bwMode="auto">
            <a:xfrm flipH="1" flipV="1">
              <a:off x="3186730" y="3293882"/>
              <a:ext cx="42495" cy="28707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5" name="Téglalap 75"/>
            <p:cNvSpPr>
              <a:spLocks noChangeArrowheads="1"/>
            </p:cNvSpPr>
            <p:nvPr/>
          </p:nvSpPr>
          <p:spPr bwMode="auto">
            <a:xfrm flipH="1" flipV="1">
              <a:off x="3109647" y="2936948"/>
              <a:ext cx="42495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6" name="Téglalap 77"/>
            <p:cNvSpPr>
              <a:spLocks noChangeArrowheads="1"/>
            </p:cNvSpPr>
            <p:nvPr/>
          </p:nvSpPr>
          <p:spPr bwMode="auto">
            <a:xfrm flipH="1" flipV="1">
              <a:off x="3184754" y="2936948"/>
              <a:ext cx="42495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7" name="Egyenes összekötő 78"/>
            <p:cNvCxnSpPr>
              <a:stCxn id="85" idx="1"/>
            </p:cNvCxnSpPr>
            <p:nvPr/>
          </p:nvCxnSpPr>
          <p:spPr>
            <a:xfrm flipV="1">
              <a:off x="3075058" y="3807053"/>
              <a:ext cx="2035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églalap 79"/>
            <p:cNvSpPr>
              <a:spLocks noChangeArrowheads="1"/>
            </p:cNvSpPr>
            <p:nvPr/>
          </p:nvSpPr>
          <p:spPr bwMode="auto">
            <a:xfrm flipH="1" flipV="1">
              <a:off x="3112611" y="3667328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9" name="Téglalap 80"/>
            <p:cNvSpPr>
              <a:spLocks noChangeArrowheads="1"/>
            </p:cNvSpPr>
            <p:nvPr/>
          </p:nvSpPr>
          <p:spPr bwMode="auto">
            <a:xfrm flipH="1" flipV="1">
              <a:off x="3186730" y="3667328"/>
              <a:ext cx="42495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0" name="Egyenes összekötő 81"/>
            <p:cNvCxnSpPr/>
            <p:nvPr/>
          </p:nvCxnSpPr>
          <p:spPr>
            <a:xfrm rot="5400000" flipH="1" flipV="1">
              <a:off x="3149780" y="3672409"/>
              <a:ext cx="26166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gyenes összekötő 89"/>
            <p:cNvCxnSpPr/>
            <p:nvPr/>
          </p:nvCxnSpPr>
          <p:spPr>
            <a:xfrm rot="10800000" flipH="1" flipV="1">
              <a:off x="3278637" y="3536494"/>
              <a:ext cx="10475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gyenes összekötő 91"/>
            <p:cNvCxnSpPr/>
            <p:nvPr/>
          </p:nvCxnSpPr>
          <p:spPr>
            <a:xfrm rot="5400000" flipH="1" flipV="1">
              <a:off x="3149428" y="3204330"/>
              <a:ext cx="26039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églalap 100"/>
            <p:cNvSpPr>
              <a:spLocks noChangeArrowheads="1"/>
            </p:cNvSpPr>
            <p:nvPr/>
          </p:nvSpPr>
          <p:spPr bwMode="auto">
            <a:xfrm flipH="1" flipV="1">
              <a:off x="3037504" y="3296422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4" name="Téglalap 101"/>
            <p:cNvSpPr>
              <a:spLocks noChangeArrowheads="1"/>
            </p:cNvSpPr>
            <p:nvPr/>
          </p:nvSpPr>
          <p:spPr bwMode="auto">
            <a:xfrm flipH="1" flipV="1">
              <a:off x="3035528" y="2938218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5" name="Téglalap 102"/>
            <p:cNvSpPr>
              <a:spLocks noChangeArrowheads="1"/>
            </p:cNvSpPr>
            <p:nvPr/>
          </p:nvSpPr>
          <p:spPr bwMode="auto">
            <a:xfrm flipH="1" flipV="1">
              <a:off x="3037504" y="3668598"/>
              <a:ext cx="41507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6" name="Egyenes összekötő 108"/>
            <p:cNvCxnSpPr>
              <a:stCxn id="100" idx="1"/>
            </p:cNvCxnSpPr>
            <p:nvPr/>
          </p:nvCxnSpPr>
          <p:spPr>
            <a:xfrm flipH="1" flipV="1">
              <a:off x="5407331" y="3071234"/>
              <a:ext cx="20456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109"/>
            <p:cNvCxnSpPr/>
            <p:nvPr/>
          </p:nvCxnSpPr>
          <p:spPr>
            <a:xfrm rot="10800000" flipV="1">
              <a:off x="5306530" y="3318015"/>
              <a:ext cx="10475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Egyenes összekötő 112"/>
            <p:cNvCxnSpPr>
              <a:stCxn id="99" idx="1"/>
            </p:cNvCxnSpPr>
            <p:nvPr/>
          </p:nvCxnSpPr>
          <p:spPr>
            <a:xfrm flipH="1" flipV="1">
              <a:off x="5301589" y="3429437"/>
              <a:ext cx="30833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églalap 116"/>
            <p:cNvSpPr>
              <a:spLocks noChangeArrowheads="1"/>
            </p:cNvSpPr>
            <p:nvPr/>
          </p:nvSpPr>
          <p:spPr bwMode="auto">
            <a:xfrm flipV="1">
              <a:off x="5460697" y="3283720"/>
              <a:ext cx="42495" cy="28707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2" name="Téglalap 118"/>
            <p:cNvSpPr>
              <a:spLocks noChangeArrowheads="1"/>
            </p:cNvSpPr>
            <p:nvPr/>
          </p:nvSpPr>
          <p:spPr bwMode="auto">
            <a:xfrm flipV="1">
              <a:off x="5462673" y="2926786"/>
              <a:ext cx="43483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93" name="Egyenes összekötő 119"/>
            <p:cNvCxnSpPr>
              <a:stCxn id="101" idx="1"/>
            </p:cNvCxnSpPr>
            <p:nvPr/>
          </p:nvCxnSpPr>
          <p:spPr>
            <a:xfrm flipH="1" flipV="1">
              <a:off x="5407331" y="3801614"/>
              <a:ext cx="202592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églalap 121"/>
            <p:cNvSpPr>
              <a:spLocks noChangeArrowheads="1"/>
            </p:cNvSpPr>
            <p:nvPr/>
          </p:nvSpPr>
          <p:spPr bwMode="auto">
            <a:xfrm flipV="1">
              <a:off x="5460697" y="3657166"/>
              <a:ext cx="42495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96" name="Egyenes összekötő 122"/>
            <p:cNvCxnSpPr/>
            <p:nvPr/>
          </p:nvCxnSpPr>
          <p:spPr>
            <a:xfrm rot="16200000" flipV="1">
              <a:off x="5278474" y="3657166"/>
              <a:ext cx="26166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gyenes összekötő 123"/>
            <p:cNvCxnSpPr/>
            <p:nvPr/>
          </p:nvCxnSpPr>
          <p:spPr>
            <a:xfrm rot="10800000" flipV="1">
              <a:off x="5306530" y="3526332"/>
              <a:ext cx="10475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gyenes összekötő 124"/>
            <p:cNvCxnSpPr/>
            <p:nvPr/>
          </p:nvCxnSpPr>
          <p:spPr>
            <a:xfrm rot="16200000" flipV="1">
              <a:off x="5280098" y="3194169"/>
              <a:ext cx="26039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Egyenes összekötő 48"/>
            <p:cNvCxnSpPr/>
            <p:nvPr/>
          </p:nvCxnSpPr>
          <p:spPr>
            <a:xfrm rot="5400000" flipH="1" flipV="1">
              <a:off x="4164017" y="4523460"/>
              <a:ext cx="3124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églalap 69"/>
            <p:cNvSpPr/>
            <p:nvPr/>
          </p:nvSpPr>
          <p:spPr>
            <a:xfrm>
              <a:off x="3965473" y="4679697"/>
              <a:ext cx="720435" cy="4179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000" smtClean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  <a:endParaRPr lang="hu-HU" altLang="en-US" sz="10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04" name="Text Box 95"/>
            <p:cNvSpPr txBox="1">
              <a:spLocks noChangeArrowheads="1"/>
            </p:cNvSpPr>
            <p:nvPr/>
          </p:nvSpPr>
          <p:spPr bwMode="auto">
            <a:xfrm>
              <a:off x="4310372" y="4426923"/>
              <a:ext cx="252992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ESI</a:t>
              </a:r>
            </a:p>
          </p:txBody>
        </p:sp>
        <p:sp>
          <p:nvSpPr>
            <p:cNvPr id="105" name="Line 96"/>
            <p:cNvSpPr>
              <a:spLocks noChangeShapeType="1"/>
            </p:cNvSpPr>
            <p:nvPr/>
          </p:nvSpPr>
          <p:spPr bwMode="auto">
            <a:xfrm>
              <a:off x="4098886" y="3639383"/>
              <a:ext cx="0" cy="3226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Line 97"/>
            <p:cNvSpPr>
              <a:spLocks noChangeShapeType="1"/>
            </p:cNvSpPr>
            <p:nvPr/>
          </p:nvSpPr>
          <p:spPr bwMode="auto">
            <a:xfrm>
              <a:off x="4561388" y="3639383"/>
              <a:ext cx="0" cy="3035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Szövegdoboz 70"/>
            <p:cNvSpPr txBox="1">
              <a:spLocks noChangeArrowheads="1"/>
            </p:cNvSpPr>
            <p:nvPr/>
          </p:nvSpPr>
          <p:spPr bwMode="auto">
            <a:xfrm>
              <a:off x="4600088" y="3681123"/>
              <a:ext cx="257934" cy="19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QPI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08" name="Text Box 101"/>
            <p:cNvSpPr txBox="1">
              <a:spLocks noChangeArrowheads="1"/>
            </p:cNvSpPr>
            <p:nvPr/>
          </p:nvSpPr>
          <p:spPr bwMode="auto">
            <a:xfrm>
              <a:off x="5120738" y="4053476"/>
              <a:ext cx="764907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DDR3-1333</a:t>
              </a:r>
            </a:p>
          </p:txBody>
        </p:sp>
        <p:sp>
          <p:nvSpPr>
            <p:cNvPr id="109" name="Téglalap 40"/>
            <p:cNvSpPr>
              <a:spLocks noChangeArrowheads="1"/>
            </p:cNvSpPr>
            <p:nvPr/>
          </p:nvSpPr>
          <p:spPr bwMode="auto">
            <a:xfrm>
              <a:off x="4489309" y="3215128"/>
              <a:ext cx="840014" cy="417904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10" name="Text Box 108"/>
            <p:cNvSpPr txBox="1">
              <a:spLocks noChangeArrowheads="1"/>
            </p:cNvSpPr>
            <p:nvPr/>
          </p:nvSpPr>
          <p:spPr bwMode="auto">
            <a:xfrm>
              <a:off x="4956689" y="5013767"/>
              <a:ext cx="556386" cy="121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aseline="30000">
                  <a:latin typeface="Verdana" pitchFamily="34" charset="0"/>
                </a:rPr>
                <a:t>1</a:t>
              </a:r>
              <a:r>
                <a:rPr lang="en-US" altLang="en-US" sz="1000">
                  <a:latin typeface="Verdana" pitchFamily="34" charset="0"/>
                </a:rPr>
                <a:t>ICH: I/O hub</a:t>
              </a:r>
            </a:p>
          </p:txBody>
        </p:sp>
        <p:sp>
          <p:nvSpPr>
            <p:cNvPr id="111" name="Text Box 109"/>
            <p:cNvSpPr txBox="1">
              <a:spLocks noChangeArrowheads="1"/>
            </p:cNvSpPr>
            <p:nvPr/>
          </p:nvSpPr>
          <p:spPr bwMode="auto">
            <a:xfrm>
              <a:off x="5010150" y="5174717"/>
              <a:ext cx="115897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ESI: </a:t>
              </a:r>
              <a:r>
                <a:rPr lang="en-US" altLang="en-US" sz="1000" dirty="0" smtClean="0">
                  <a:latin typeface="Verdana" pitchFamily="34" charset="0"/>
                </a:rPr>
                <a:t>Enterprise</a:t>
              </a:r>
              <a:endParaRPr lang="hu-HU" altLang="en-US" sz="1000" dirty="0" smtClean="0"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 </a:t>
              </a:r>
              <a:r>
                <a:rPr lang="en-US" altLang="en-US" sz="1000" dirty="0">
                  <a:latin typeface="Verdana" pitchFamily="34" charset="0"/>
                </a:rPr>
                <a:t>System Interface</a:t>
              </a:r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4387180" y="3347218"/>
              <a:ext cx="41582" cy="3978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9" name="Téglalap 113"/>
            <p:cNvSpPr>
              <a:spLocks noChangeArrowheads="1"/>
            </p:cNvSpPr>
            <p:nvPr/>
          </p:nvSpPr>
          <p:spPr bwMode="auto">
            <a:xfrm flipV="1">
              <a:off x="5535804" y="3283362"/>
              <a:ext cx="41507" cy="28707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1" name="Téglalap 117"/>
            <p:cNvSpPr>
              <a:spLocks noChangeArrowheads="1"/>
            </p:cNvSpPr>
            <p:nvPr/>
          </p:nvSpPr>
          <p:spPr bwMode="auto">
            <a:xfrm flipV="1">
              <a:off x="5537780" y="2926428"/>
              <a:ext cx="42495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4" name="Téglalap 120"/>
            <p:cNvSpPr>
              <a:spLocks noChangeArrowheads="1"/>
            </p:cNvSpPr>
            <p:nvPr/>
          </p:nvSpPr>
          <p:spPr bwMode="auto">
            <a:xfrm flipV="1">
              <a:off x="5535804" y="3656808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9" name="Téglalap 125"/>
            <p:cNvSpPr>
              <a:spLocks noChangeArrowheads="1"/>
            </p:cNvSpPr>
            <p:nvPr/>
          </p:nvSpPr>
          <p:spPr bwMode="auto">
            <a:xfrm flipV="1">
              <a:off x="5609923" y="3285902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00" name="Téglalap 126"/>
            <p:cNvSpPr>
              <a:spLocks noChangeArrowheads="1"/>
            </p:cNvSpPr>
            <p:nvPr/>
          </p:nvSpPr>
          <p:spPr bwMode="auto">
            <a:xfrm flipV="1">
              <a:off x="5611900" y="2927699"/>
              <a:ext cx="42495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01" name="Téglalap 127"/>
            <p:cNvSpPr>
              <a:spLocks noChangeArrowheads="1"/>
            </p:cNvSpPr>
            <p:nvPr/>
          </p:nvSpPr>
          <p:spPr bwMode="auto">
            <a:xfrm flipV="1">
              <a:off x="5609923" y="3658078"/>
              <a:ext cx="41507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068263" y="5672606"/>
              <a:ext cx="27681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dirty="0" smtClean="0"/>
                <a:t>P</a:t>
              </a:r>
              <a:r>
                <a:rPr lang="en-US" sz="1200" dirty="0" err="1" smtClean="0"/>
                <a:t>er</a:t>
              </a:r>
              <a:r>
                <a:rPr lang="en-US" sz="1200" dirty="0" smtClean="0"/>
                <a:t> processor connect</a:t>
              </a:r>
              <a:r>
                <a:rPr lang="hu-HU" sz="1200" dirty="0" smtClean="0"/>
                <a:t>ed </a:t>
              </a:r>
              <a:r>
                <a:rPr lang="en-US" sz="1200" dirty="0" smtClean="0"/>
                <a:t>memory</a:t>
              </a:r>
            </a:p>
            <a:p>
              <a:pPr algn="ctr"/>
              <a:r>
                <a:rPr lang="en-US" sz="1200" dirty="0" smtClean="0"/>
                <a:t>provides inherent scaling </a:t>
              </a:r>
            </a:p>
            <a:p>
              <a:pPr algn="ctr"/>
              <a:r>
                <a:rPr lang="en-US" sz="1200" dirty="0" smtClean="0"/>
                <a:t>of the memory bandwidth</a:t>
              </a:r>
              <a:endParaRPr lang="hu-HU" sz="1200" dirty="0" smtClean="0"/>
            </a:p>
            <a:p>
              <a:pPr algn="ctr"/>
              <a:r>
                <a:rPr lang="en-US" sz="1200" dirty="0" smtClean="0"/>
                <a:t> with the processor count.</a:t>
              </a:r>
              <a:endParaRPr lang="en-US" sz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57187" y="3202556"/>
            <a:ext cx="2402417" cy="3114233"/>
            <a:chOff x="6257187" y="3202556"/>
            <a:chExt cx="2402417" cy="3114233"/>
          </a:xfrm>
        </p:grpSpPr>
        <p:grpSp>
          <p:nvGrpSpPr>
            <p:cNvPr id="167" name="Group 166"/>
            <p:cNvGrpSpPr/>
            <p:nvPr/>
          </p:nvGrpSpPr>
          <p:grpSpPr>
            <a:xfrm>
              <a:off x="6257187" y="3202556"/>
              <a:ext cx="2402417" cy="1929149"/>
              <a:chOff x="6257187" y="3005613"/>
              <a:chExt cx="2402417" cy="1929149"/>
            </a:xfrm>
          </p:grpSpPr>
          <p:sp>
            <p:nvSpPr>
              <p:cNvPr id="127" name="Téglalap 40"/>
              <p:cNvSpPr>
                <a:spLocks noChangeArrowheads="1"/>
              </p:cNvSpPr>
              <p:nvPr/>
            </p:nvSpPr>
            <p:spPr bwMode="auto">
              <a:xfrm>
                <a:off x="6269350" y="3009909"/>
                <a:ext cx="840014" cy="417905"/>
              </a:xfrm>
              <a:prstGeom prst="rect">
                <a:avLst/>
              </a:prstGeom>
              <a:solidFill>
                <a:srgbClr val="33CC33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chemeClr val="bg1"/>
                    </a:solidFill>
                    <a:latin typeface="Verdana" pitchFamily="34" charset="0"/>
                  </a:rPr>
                  <a:t>Processor</a:t>
                </a:r>
                <a:endParaRPr lang="hu-HU" altLang="en-US" sz="10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  <p:sp>
            <p:nvSpPr>
              <p:cNvPr id="128" name="Téglalap 40"/>
              <p:cNvSpPr>
                <a:spLocks noChangeArrowheads="1"/>
              </p:cNvSpPr>
              <p:nvPr/>
            </p:nvSpPr>
            <p:spPr bwMode="auto">
              <a:xfrm>
                <a:off x="7207356" y="3007761"/>
                <a:ext cx="840014" cy="417905"/>
              </a:xfrm>
              <a:prstGeom prst="rect">
                <a:avLst/>
              </a:prstGeom>
              <a:solidFill>
                <a:srgbClr val="33CC33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chemeClr val="bg1"/>
                    </a:solidFill>
                    <a:latin typeface="Verdana" pitchFamily="34" charset="0"/>
                  </a:rPr>
                  <a:t>Processor</a:t>
                </a:r>
                <a:endParaRPr lang="hu-HU" altLang="en-US" sz="10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  <p:sp>
            <p:nvSpPr>
              <p:cNvPr id="129" name="Téglalap 40"/>
              <p:cNvSpPr>
                <a:spLocks noChangeArrowheads="1"/>
              </p:cNvSpPr>
              <p:nvPr/>
            </p:nvSpPr>
            <p:spPr bwMode="auto">
              <a:xfrm>
                <a:off x="8119604" y="3005613"/>
                <a:ext cx="540000" cy="417905"/>
              </a:xfrm>
              <a:prstGeom prst="rect">
                <a:avLst/>
              </a:prstGeom>
              <a:solidFill>
                <a:srgbClr val="FFC000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en-US" sz="1000" dirty="0" smtClean="0">
                    <a:solidFill>
                      <a:schemeClr val="bg1"/>
                    </a:solidFill>
                    <a:latin typeface="Verdana" pitchFamily="34" charset="0"/>
                  </a:rPr>
                  <a:t>GPU</a:t>
                </a:r>
                <a:endParaRPr lang="hu-HU" altLang="en-US" sz="10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  <p:sp>
            <p:nvSpPr>
              <p:cNvPr id="130" name="Rounded Rectangle 129"/>
              <p:cNvSpPr/>
              <p:nvPr/>
            </p:nvSpPr>
            <p:spPr bwMode="auto">
              <a:xfrm>
                <a:off x="6257187" y="3628440"/>
                <a:ext cx="2390254" cy="527143"/>
              </a:xfrm>
              <a:prstGeom prst="roundRect">
                <a:avLst/>
              </a:prstGeom>
              <a:solidFill>
                <a:srgbClr val="FFA3A3"/>
              </a:solidFill>
              <a:ln w="15875" cap="flat" cmpd="sng" algn="ctr">
                <a:solidFill>
                  <a:srgbClr val="AEA2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hu-HU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  <a:cs typeface="Times New Roman" pitchFamily="18" charset="0"/>
                  </a:rPr>
                  <a:t>                 </a:t>
                </a:r>
                <a:r>
                  <a:rPr kumimoji="0" lang="hu-HU" sz="1000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 pitchFamily="34" charset="0"/>
                    <a:cs typeface="Times New Roman" pitchFamily="18" charset="0"/>
                  </a:rPr>
                  <a:t>Interconnect</a:t>
                </a:r>
                <a:endParaRPr kumimoji="0" lang="en-US" sz="10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6432467" y="4348932"/>
                <a:ext cx="381836" cy="246221"/>
              </a:xfrm>
              <a:prstGeom prst="rect">
                <a:avLst/>
              </a:prstGeom>
              <a:solidFill>
                <a:srgbClr val="19C3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1000" dirty="0" smtClean="0">
                    <a:solidFill>
                      <a:schemeClr val="bg1"/>
                    </a:solidFill>
                  </a:rPr>
                  <a:t>MC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41" name="Group 140"/>
              <p:cNvGrpSpPr/>
              <p:nvPr/>
            </p:nvGrpSpPr>
            <p:grpSpPr>
              <a:xfrm rot="5400000">
                <a:off x="6442625" y="4615672"/>
                <a:ext cx="349841" cy="288340"/>
                <a:chOff x="8055525" y="5583135"/>
                <a:chExt cx="349841" cy="288340"/>
              </a:xfrm>
            </p:grpSpPr>
            <p:cxnSp>
              <p:nvCxnSpPr>
                <p:cNvPr id="134" name="Egyenes összekötő 112"/>
                <p:cNvCxnSpPr>
                  <a:stCxn id="138" idx="1"/>
                </p:cNvCxnSpPr>
                <p:nvPr/>
              </p:nvCxnSpPr>
              <p:spPr>
                <a:xfrm flipH="1" flipV="1">
                  <a:off x="8055525" y="5729210"/>
                  <a:ext cx="3083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Téglalap 113"/>
                <p:cNvSpPr>
                  <a:spLocks noChangeArrowheads="1"/>
                </p:cNvSpPr>
                <p:nvPr/>
              </p:nvSpPr>
              <p:spPr bwMode="auto">
                <a:xfrm flipV="1">
                  <a:off x="8289740" y="5583135"/>
                  <a:ext cx="41507" cy="287071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136" name="Téglalap 116"/>
                <p:cNvSpPr>
                  <a:spLocks noChangeArrowheads="1"/>
                </p:cNvSpPr>
                <p:nvPr/>
              </p:nvSpPr>
              <p:spPr bwMode="auto">
                <a:xfrm flipV="1">
                  <a:off x="8214633" y="5583135"/>
                  <a:ext cx="42495" cy="287071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138" name="Téglalap 125"/>
                <p:cNvSpPr>
                  <a:spLocks noChangeArrowheads="1"/>
                </p:cNvSpPr>
                <p:nvPr/>
              </p:nvSpPr>
              <p:spPr bwMode="auto">
                <a:xfrm flipV="1">
                  <a:off x="8363859" y="5585675"/>
                  <a:ext cx="41507" cy="285800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44" name="TextBox 143"/>
              <p:cNvSpPr txBox="1"/>
              <p:nvPr/>
            </p:nvSpPr>
            <p:spPr>
              <a:xfrm>
                <a:off x="6918242" y="4348932"/>
                <a:ext cx="381836" cy="246221"/>
              </a:xfrm>
              <a:prstGeom prst="rect">
                <a:avLst/>
              </a:prstGeom>
              <a:solidFill>
                <a:srgbClr val="19C3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1000" dirty="0" smtClean="0">
                    <a:solidFill>
                      <a:schemeClr val="bg1"/>
                    </a:solidFill>
                  </a:rPr>
                  <a:t>MC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45" name="Group 144"/>
              <p:cNvGrpSpPr/>
              <p:nvPr/>
            </p:nvGrpSpPr>
            <p:grpSpPr>
              <a:xfrm rot="5400000">
                <a:off x="6928400" y="4615672"/>
                <a:ext cx="349841" cy="288340"/>
                <a:chOff x="8055525" y="5583135"/>
                <a:chExt cx="349841" cy="288340"/>
              </a:xfrm>
            </p:grpSpPr>
            <p:cxnSp>
              <p:nvCxnSpPr>
                <p:cNvPr id="146" name="Egyenes összekötő 112"/>
                <p:cNvCxnSpPr>
                  <a:stCxn id="149" idx="1"/>
                </p:cNvCxnSpPr>
                <p:nvPr/>
              </p:nvCxnSpPr>
              <p:spPr>
                <a:xfrm flipH="1" flipV="1">
                  <a:off x="8055525" y="5729210"/>
                  <a:ext cx="3083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Téglalap 113"/>
                <p:cNvSpPr>
                  <a:spLocks noChangeArrowheads="1"/>
                </p:cNvSpPr>
                <p:nvPr/>
              </p:nvSpPr>
              <p:spPr bwMode="auto">
                <a:xfrm flipV="1">
                  <a:off x="8289740" y="5583135"/>
                  <a:ext cx="41507" cy="287071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148" name="Téglalap 116"/>
                <p:cNvSpPr>
                  <a:spLocks noChangeArrowheads="1"/>
                </p:cNvSpPr>
                <p:nvPr/>
              </p:nvSpPr>
              <p:spPr bwMode="auto">
                <a:xfrm flipV="1">
                  <a:off x="8214633" y="5583135"/>
                  <a:ext cx="42495" cy="287071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149" name="Téglalap 125"/>
                <p:cNvSpPr>
                  <a:spLocks noChangeArrowheads="1"/>
                </p:cNvSpPr>
                <p:nvPr/>
              </p:nvSpPr>
              <p:spPr bwMode="auto">
                <a:xfrm flipV="1">
                  <a:off x="8363859" y="5585675"/>
                  <a:ext cx="41507" cy="285800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51" name="Rectangle 150"/>
              <p:cNvSpPr/>
              <p:nvPr/>
            </p:nvSpPr>
            <p:spPr bwMode="auto">
              <a:xfrm>
                <a:off x="7599564" y="4348933"/>
                <a:ext cx="381600" cy="244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hu-HU" sz="10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 pitchFamily="34" charset="0"/>
                    <a:cs typeface="Times New Roman" pitchFamily="18" charset="0"/>
                  </a:rPr>
                  <a:t>  IO 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8056764" y="4361633"/>
                <a:ext cx="381600" cy="244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hu-HU" sz="10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 pitchFamily="34" charset="0"/>
                    <a:cs typeface="Times New Roman" pitchFamily="18" charset="0"/>
                  </a:rPr>
                  <a:t>  IO 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cxnSp>
            <p:nvCxnSpPr>
              <p:cNvPr id="156" name="Straight Connector 155"/>
              <p:cNvCxnSpPr/>
              <p:nvPr/>
            </p:nvCxnSpPr>
            <p:spPr bwMode="auto">
              <a:xfrm flipH="1">
                <a:off x="6610685" y="415596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Straight Connector 159"/>
              <p:cNvCxnSpPr/>
              <p:nvPr/>
            </p:nvCxnSpPr>
            <p:spPr bwMode="auto">
              <a:xfrm flipH="1">
                <a:off x="7093285" y="415596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 flipH="1">
                <a:off x="7771465" y="417120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 flipH="1">
                <a:off x="8236285" y="417120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Straight Connector 162"/>
              <p:cNvCxnSpPr/>
              <p:nvPr/>
            </p:nvCxnSpPr>
            <p:spPr bwMode="auto">
              <a:xfrm flipH="1">
                <a:off x="8365825" y="343206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4" name="Straight Connector 163"/>
              <p:cNvCxnSpPr/>
              <p:nvPr/>
            </p:nvCxnSpPr>
            <p:spPr bwMode="auto">
              <a:xfrm flipH="1">
                <a:off x="7619065" y="343968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5" name="Straight Connector 164"/>
              <p:cNvCxnSpPr/>
              <p:nvPr/>
            </p:nvCxnSpPr>
            <p:spPr bwMode="auto">
              <a:xfrm flipH="1">
                <a:off x="6674185" y="343968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70" name="TextBox 169"/>
            <p:cNvSpPr txBox="1"/>
            <p:nvPr/>
          </p:nvSpPr>
          <p:spPr>
            <a:xfrm>
              <a:off x="6310049" y="5670458"/>
              <a:ext cx="21788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dirty="0" smtClean="0"/>
                <a:t>An interconnect provides</a:t>
              </a:r>
            </a:p>
            <a:p>
              <a:pPr algn="ctr"/>
              <a:r>
                <a:rPr lang="hu-HU" sz="1200" dirty="0" smtClean="0"/>
                <a:t>the interconnection for all</a:t>
              </a:r>
            </a:p>
            <a:p>
              <a:pPr algn="ctr"/>
              <a:r>
                <a:rPr lang="hu-HU" sz="1200" dirty="0" smtClean="0"/>
                <a:t>system components</a:t>
              </a:r>
              <a:endParaRPr lang="en-US" sz="12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165100" y="622300"/>
            <a:ext cx="5862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Main alternartives for connecting memory to a platform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2.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8" y="625475"/>
            <a:ext cx="8723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Microarchitecture of the ARMv8-based dual socket Cavium ThunderX processor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128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278228" y="1275007"/>
            <a:ext cx="7131675" cy="5370491"/>
            <a:chOff x="1278229" y="1339402"/>
            <a:chExt cx="6722192" cy="51785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229" y="1339402"/>
              <a:ext cx="6722192" cy="5178565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7276562" y="3193961"/>
              <a:ext cx="502277" cy="9144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287293" y="4093338"/>
              <a:ext cx="502277" cy="9144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1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13290"/>
              </p:ext>
            </p:extLst>
          </p:nvPr>
        </p:nvGraphicFramePr>
        <p:xfrm>
          <a:off x="101603" y="1055687"/>
          <a:ext cx="8937622" cy="5699569"/>
        </p:xfrm>
        <a:graphic>
          <a:graphicData uri="http://schemas.openxmlformats.org/drawingml/2006/table">
            <a:tbl>
              <a:tblPr/>
              <a:tblGrid>
                <a:gridCol w="916721"/>
                <a:gridCol w="1104268"/>
                <a:gridCol w="750191"/>
                <a:gridCol w="1215827"/>
                <a:gridCol w="788994"/>
                <a:gridCol w="788994"/>
                <a:gridCol w="1807573"/>
                <a:gridCol w="1565054"/>
              </a:tblGrid>
              <a:tr h="6453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 topology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Date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intro.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Processor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Techno-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logy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count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L2 cache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L3 cache</a:t>
                      </a:r>
                      <a:endParaRPr kumimoji="0" lang="hu-HU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</a:tr>
              <a:tr h="48424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Truland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w/dual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3/2005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Pentium 4 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(Potomac)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34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7000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Paxville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 MB L2/C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--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7100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Tulsa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 MB L2/C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16 MB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9800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Caneland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w/Quad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DC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--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3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QC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 MB/C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---</a:t>
                      </a:r>
                      <a:endParaRPr lang="en-US" sz="1050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9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9/2008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Dunnington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(Penryn)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 MB/C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16 MB</a:t>
                      </a:r>
                      <a:endParaRPr lang="en-US" sz="105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8424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Boxboro-EX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3/2010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Nehalem-EX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(Xeon 7500/ 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Beckton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24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</a:tr>
              <a:tr h="323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Westmere-EX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E7-4800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¼ MB/C</a:t>
                      </a:r>
                      <a:endParaRPr lang="en-US" sz="110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30 MB</a:t>
                      </a:r>
                      <a:endParaRPr lang="en-US" sz="1050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9E0FF"/>
                    </a:solidFill>
                  </a:tcPr>
                </a:tc>
              </a:tr>
              <a:tr h="400322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Ivy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Bridge-EX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(E7-4800 v2)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37.5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5/2015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Haswell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(E7-4800 v3)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35 MB</a:t>
                      </a:r>
                      <a:endParaRPr lang="en-US" sz="1050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1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6/2016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Broadwell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8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Purley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UPI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Skylake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9550" y="619125"/>
            <a:ext cx="642034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high-end 4S multicore platforms – Cache architectures 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46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50605" y="1055687"/>
            <a:ext cx="3388620" cy="569956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93514"/>
              </p:ext>
            </p:extLst>
          </p:nvPr>
        </p:nvGraphicFramePr>
        <p:xfrm>
          <a:off x="101603" y="1055687"/>
          <a:ext cx="8937622" cy="5743719"/>
        </p:xfrm>
        <a:graphic>
          <a:graphicData uri="http://schemas.openxmlformats.org/drawingml/2006/table">
            <a:tbl>
              <a:tblPr/>
              <a:tblGrid>
                <a:gridCol w="916721"/>
                <a:gridCol w="1104268"/>
                <a:gridCol w="750191"/>
                <a:gridCol w="1215827"/>
                <a:gridCol w="788994"/>
                <a:gridCol w="788994"/>
                <a:gridCol w="1191402"/>
                <a:gridCol w="1155700"/>
                <a:gridCol w="1025525"/>
              </a:tblGrid>
              <a:tr h="5928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 topology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Date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intro.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Processor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Techno-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logy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count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FSB/QPI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IF 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chipset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PCIe</a:t>
                      </a:r>
                      <a:endParaRPr kumimoji="0" lang="en-US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</a:tr>
              <a:tr h="33485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Truland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w/dual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3/2005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Pentium 4 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(Potomac)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2xFSB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667 MT/s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HI1.5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(266 MB/s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bidirectional)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28 x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PCIe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on the MCH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34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7000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Paxville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+mj-lt"/>
                        </a:rPr>
                        <a:t>2xFSB</a:t>
                      </a:r>
                    </a:p>
                    <a:p>
                      <a:pPr algn="ctr"/>
                      <a:r>
                        <a:rPr lang="en-US" sz="1050" dirty="0" smtClean="0">
                          <a:latin typeface="+mj-lt"/>
                        </a:rPr>
                        <a:t>800 MT/s</a:t>
                      </a:r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7100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Tulsa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49800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Caneland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w/Quad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DC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4xFSB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1066 MT/s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ESI 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(4x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lanes)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(1GB/s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direction)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 x </a:t>
                      </a:r>
                      <a:r>
                        <a:rPr kumimoji="0" lang="en-US" altLang="en-US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PCIe</a:t>
                      </a:r>
                      <a:endParaRPr kumimoji="0" lang="en-US" altLang="en-US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on the MCH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3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QC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9/2008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Dunnington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(Penryn)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</a:tr>
              <a:tr h="48424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Boxboro-EX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6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 S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3 full sized QPI buses.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 S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partially  connected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3 full or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half sized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QPI buses.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3/2010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Nehalem-EX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(Xeon 7500/ 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Beckton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4xQPI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6.4 GT/s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(3 for NUMA)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QPI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(6.4 GB/s)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36 x </a:t>
                      </a:r>
                      <a:r>
                        <a:rPr kumimoji="0" lang="en-US" altLang="en-US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2.0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on the IOH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</a:tr>
              <a:tr h="323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Westmere-EX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E7-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800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0322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Ivy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Bridge-EX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800 v2)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15C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3xQPI 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8.0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DMI2 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(4xPCIe 2.0)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(2 GB/s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direction)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 x </a:t>
                      </a:r>
                      <a:r>
                        <a:rPr kumimoji="0" lang="en-US" altLang="en-US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3.0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on the proc.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5/2015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Haswell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-4800 v3)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3xQPI 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9.6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62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6/2016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Broadwell-EX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-4800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v4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3xQPI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8.0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8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Purley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Skylake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3xUPI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10.4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DMI3 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(4xPCIe 3.0)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(~ 4GB/s/dir.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48 x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lanes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on the proc.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9550" y="619125"/>
            <a:ext cx="582563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high-end 4S multicore platforms – Connectivity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47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650605" y="1055687"/>
            <a:ext cx="3388620" cy="577655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606"/>
          <a:stretch/>
        </p:blipFill>
        <p:spPr>
          <a:xfrm>
            <a:off x="1336661" y="1289927"/>
            <a:ext cx="6480342" cy="4776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831" y="631063"/>
            <a:ext cx="8525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Supply voltage and max. transfer rate (speed) of major DRAM </a:t>
            </a:r>
            <a:r>
              <a:rPr lang="en-US" b="1" dirty="0" smtClean="0">
                <a:solidFill>
                  <a:schemeClr val="accent6"/>
                </a:solidFill>
              </a:rPr>
              <a:t>technologies</a:t>
            </a:r>
            <a:r>
              <a:rPr lang="hu-HU" b="1" dirty="0" smtClean="0">
                <a:solidFill>
                  <a:schemeClr val="accent6"/>
                </a:solidFill>
              </a:rPr>
              <a:t> [136]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10" r="305" b="4909"/>
          <a:stretch/>
        </p:blipFill>
        <p:spPr>
          <a:xfrm>
            <a:off x="132522" y="1086682"/>
            <a:ext cx="8812695" cy="44262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997974" y="3317526"/>
            <a:ext cx="2937922" cy="13130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605168" y="2357622"/>
            <a:ext cx="5118384" cy="15468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744072">
            <a:off x="5078481" y="2470808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hu-HU" sz="1400" b="1" dirty="0" smtClean="0">
                <a:solidFill>
                  <a:srgbClr val="FF0000"/>
                </a:solidFill>
              </a:rPr>
              <a:t>2x/6 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322810">
            <a:off x="2167214" y="3266383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~3x/4 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68" y="649358"/>
            <a:ext cx="823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Evolution of the transfer rate of Samsung's memory chips 2005 - 2016 [136]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50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467"/>
          <a:stretch/>
        </p:blipFill>
        <p:spPr>
          <a:xfrm>
            <a:off x="0" y="843285"/>
            <a:ext cx="9066214" cy="517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863" y="6354325"/>
            <a:ext cx="6831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http://www.samsung.com/semiconductor/global/file/insight/2015/11/DDR4_Brochure_Nov-15-0.pdf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50938" y="3345359"/>
            <a:ext cx="3646087" cy="9819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690450">
            <a:off x="1910229" y="331426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hu-HU" sz="1400" b="1" dirty="0" smtClean="0">
                <a:solidFill>
                  <a:srgbClr val="FF0000"/>
                </a:solidFill>
              </a:rPr>
              <a:t>2 x /6 y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68" y="649358"/>
            <a:ext cx="9009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Expected evolution of the transfer rate of Samsung's memory chips until 2018 [136]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AutoShape 3"/>
          <p:cNvSpPr>
            <a:spLocks noChangeArrowheads="1"/>
          </p:cNvSpPr>
          <p:nvPr/>
        </p:nvSpPr>
        <p:spPr bwMode="auto">
          <a:xfrm>
            <a:off x="768350" y="981075"/>
            <a:ext cx="7848600" cy="6207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 Example 1: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221188" name="Group 4"/>
          <p:cNvGrpSpPr>
            <a:grpSpLocks/>
          </p:cNvGrpSpPr>
          <p:nvPr/>
        </p:nvGrpSpPr>
        <p:grpSpPr bwMode="auto">
          <a:xfrm>
            <a:off x="916716" y="1989138"/>
            <a:ext cx="7700233" cy="463550"/>
            <a:chOff x="704" y="1638"/>
            <a:chExt cx="4443" cy="292"/>
          </a:xfrm>
        </p:grpSpPr>
        <p:sp>
          <p:nvSpPr>
            <p:cNvPr id="22119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3.1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Overview of 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Brickland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platform</a:t>
              </a:r>
            </a:p>
          </p:txBody>
        </p:sp>
        <p:sp>
          <p:nvSpPr>
            <p:cNvPr id="221199" name="Text Box 6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221189" name="Group 7"/>
          <p:cNvGrpSpPr>
            <a:grpSpLocks/>
          </p:cNvGrpSpPr>
          <p:nvPr/>
        </p:nvGrpSpPr>
        <p:grpSpPr bwMode="auto">
          <a:xfrm>
            <a:off x="913543" y="3231931"/>
            <a:ext cx="7703406" cy="463550"/>
            <a:chOff x="704" y="1638"/>
            <a:chExt cx="4443" cy="292"/>
          </a:xfrm>
        </p:grpSpPr>
        <p:sp>
          <p:nvSpPr>
            <p:cNvPr id="221196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Ivy Bridge-EX (E7-4800 v2) 4S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1197" name="Text Box 9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221190" name="Group 10"/>
          <p:cNvGrpSpPr>
            <a:grpSpLocks/>
          </p:cNvGrpSpPr>
          <p:nvPr/>
        </p:nvGrpSpPr>
        <p:grpSpPr bwMode="auto">
          <a:xfrm>
            <a:off x="916716" y="3771681"/>
            <a:ext cx="7700234" cy="463550"/>
            <a:chOff x="704" y="1638"/>
            <a:chExt cx="4443" cy="292"/>
          </a:xfrm>
        </p:grpSpPr>
        <p:sp>
          <p:nvSpPr>
            <p:cNvPr id="22119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Haswell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-EX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  (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E7-4800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v3)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4S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1195" name="Text Box 12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221191" name="Group 13"/>
          <p:cNvGrpSpPr>
            <a:grpSpLocks/>
          </p:cNvGrpSpPr>
          <p:nvPr/>
        </p:nvGrpSpPr>
        <p:grpSpPr bwMode="auto">
          <a:xfrm>
            <a:off x="904875" y="4313019"/>
            <a:ext cx="7712530" cy="463550"/>
            <a:chOff x="699" y="1638"/>
            <a:chExt cx="4559" cy="292"/>
          </a:xfrm>
        </p:grpSpPr>
        <p:sp>
          <p:nvSpPr>
            <p:cNvPr id="221192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307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Broadwell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-EX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(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E7-4800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v4)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4S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1193" name="Text Box 15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906278" y="2517320"/>
            <a:ext cx="7700233" cy="665163"/>
            <a:chOff x="704" y="1638"/>
            <a:chExt cx="4443" cy="419"/>
          </a:xfrm>
        </p:grpSpPr>
        <p:sp>
          <p:nvSpPr>
            <p:cNvPr id="17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41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endParaRPr lang="en-US" altLang="en-US" sz="1900" dirty="0" smtClean="0">
                <a:solidFill>
                  <a:srgbClr val="FFFFFF"/>
                </a:solidFill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3.2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Key innovations of 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Brickland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platform vs.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       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previous Boxboro-EX platform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704" y="1712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3.1 Overview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of the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hu-HU" altLang="en-US" dirty="0"/>
              <a:t>.1 </a:t>
            </a:r>
            <a:r>
              <a:rPr lang="en-US" altLang="en-US" dirty="0"/>
              <a:t>Overview of the </a:t>
            </a:r>
            <a:r>
              <a:rPr lang="en-US" altLang="en-US" dirty="0" err="1"/>
              <a:t>Brickland</a:t>
            </a:r>
            <a:r>
              <a:rPr lang="en-US" altLang="en-US" dirty="0"/>
              <a:t> platform </a:t>
            </a:r>
            <a:r>
              <a:rPr lang="hu-HU" altLang="en-US" dirty="0"/>
              <a:t>(</a:t>
            </a:r>
            <a:r>
              <a:rPr lang="en-US" altLang="en-US" dirty="0"/>
              <a:t>1</a:t>
            </a:r>
            <a:r>
              <a:rPr lang="hu-HU" altLang="en-US" dirty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780" y="625223"/>
            <a:ext cx="4230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3.1 </a:t>
            </a:r>
            <a:r>
              <a:rPr lang="en-US" b="1" dirty="0">
                <a:solidFill>
                  <a:schemeClr val="accent6"/>
                </a:solidFill>
              </a:rPr>
              <a:t>Overview of the </a:t>
            </a:r>
            <a:r>
              <a:rPr lang="en-US" b="1" dirty="0" err="1">
                <a:solidFill>
                  <a:schemeClr val="accent6"/>
                </a:solidFill>
              </a:rPr>
              <a:t>Brickland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263" y="882200"/>
            <a:ext cx="428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Positioning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112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5758" y="1164523"/>
            <a:ext cx="9065185" cy="5596885"/>
            <a:chOff x="79690" y="1446594"/>
            <a:chExt cx="8985495" cy="5314814"/>
          </a:xfrm>
        </p:grpSpPr>
        <p:pic>
          <p:nvPicPr>
            <p:cNvPr id="2050" name="Picture 2" descr="Intel Skylake Purley Roadmap Positioni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" b="6892"/>
            <a:stretch/>
          </p:blipFill>
          <p:spPr bwMode="auto">
            <a:xfrm>
              <a:off x="79690" y="1446594"/>
              <a:ext cx="8985495" cy="5314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 bwMode="auto">
            <a:xfrm>
              <a:off x="2807594" y="1461166"/>
              <a:ext cx="3580327" cy="34356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usion09_Public_BLK_WIDE">
  <a:themeElements>
    <a:clrScheme name="Fusion09_Public_BLK_WIDE 1">
      <a:dk1>
        <a:srgbClr val="009966"/>
      </a:dk1>
      <a:lt1>
        <a:srgbClr val="FFFFFF"/>
      </a:lt1>
      <a:dk2>
        <a:srgbClr val="000000"/>
      </a:dk2>
      <a:lt2>
        <a:srgbClr val="A4ACB4"/>
      </a:lt2>
      <a:accent1>
        <a:srgbClr val="D31919"/>
      </a:accent1>
      <a:accent2>
        <a:srgbClr val="767DC5"/>
      </a:accent2>
      <a:accent3>
        <a:srgbClr val="AAAAAA"/>
      </a:accent3>
      <a:accent4>
        <a:srgbClr val="DADADA"/>
      </a:accent4>
      <a:accent5>
        <a:srgbClr val="E6ABAB"/>
      </a:accent5>
      <a:accent6>
        <a:srgbClr val="6A71B2"/>
      </a:accent6>
      <a:hlink>
        <a:srgbClr val="00A8DC"/>
      </a:hlink>
      <a:folHlink>
        <a:srgbClr val="008254"/>
      </a:folHlink>
    </a:clrScheme>
    <a:fontScheme name="Fusion09_Public_BLK_WID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Fusion09_Public_BLK_WIDE 1">
        <a:dk1>
          <a:srgbClr val="009966"/>
        </a:dk1>
        <a:lt1>
          <a:srgbClr val="FFFFFF"/>
        </a:lt1>
        <a:dk2>
          <a:srgbClr val="000000"/>
        </a:dk2>
        <a:lt2>
          <a:srgbClr val="A4ACB4"/>
        </a:lt2>
        <a:accent1>
          <a:srgbClr val="D31919"/>
        </a:accent1>
        <a:accent2>
          <a:srgbClr val="767DC5"/>
        </a:accent2>
        <a:accent3>
          <a:srgbClr val="AAAAAA"/>
        </a:accent3>
        <a:accent4>
          <a:srgbClr val="DADADA"/>
        </a:accent4>
        <a:accent5>
          <a:srgbClr val="E6ABAB"/>
        </a:accent5>
        <a:accent6>
          <a:srgbClr val="6A71B2"/>
        </a:accent6>
        <a:hlink>
          <a:srgbClr val="00A8DC"/>
        </a:hlink>
        <a:folHlink>
          <a:srgbClr val="00825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212068</TotalTime>
  <Words>19548</Words>
  <Application>Microsoft Office PowerPoint</Application>
  <PresentationFormat>On-screen Show (4:3)</PresentationFormat>
  <Paragraphs>3742</Paragraphs>
  <Slides>186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210" baseType="lpstr">
      <vt:lpstr>Arial</vt:lpstr>
      <vt:lpstr>Calibri</vt:lpstr>
      <vt:lpstr>Cambria Math</vt:lpstr>
      <vt:lpstr>Euphemia</vt:lpstr>
      <vt:lpstr>Symbol</vt:lpstr>
      <vt:lpstr>Times New Roman</vt:lpstr>
      <vt:lpstr>Verdana</vt:lpstr>
      <vt:lpstr>Wingdings</vt:lpstr>
      <vt:lpstr>2_Default Design</vt:lpstr>
      <vt:lpstr>Fusion09_Public_BLK_WIDE</vt:lpstr>
      <vt:lpstr>1_Default Design</vt:lpstr>
      <vt:lpstr>7_Default Design</vt:lpstr>
      <vt:lpstr>9_Default Design</vt:lpstr>
      <vt:lpstr>18_Default Design</vt:lpstr>
      <vt:lpstr>19_Default Design</vt:lpstr>
      <vt:lpstr>20_Default Design</vt:lpstr>
      <vt:lpstr>3_Default Design</vt:lpstr>
      <vt:lpstr>21_Default Design</vt:lpstr>
      <vt:lpstr>23_Default Design</vt:lpstr>
      <vt:lpstr>24_Default Design</vt:lpstr>
      <vt:lpstr>25_Default Design</vt:lpstr>
      <vt:lpstr>4_Default Design</vt:lpstr>
      <vt:lpstr>5_Default Design</vt:lpstr>
      <vt:lpstr>Microsoft Drawing</vt:lpstr>
      <vt:lpstr>PowerPoint Presentation</vt:lpstr>
      <vt:lpstr>PowerPoint Presentation</vt:lpstr>
      <vt:lpstr>Intel’s high-end multicore 4S platforms -1</vt:lpstr>
      <vt:lpstr>Intel’s high-end multicore 4S platforms -2</vt:lpstr>
      <vt:lpstr>Intel’s high-end multicore 4S platforms -3</vt:lpstr>
      <vt:lpstr>PowerPoint Presentation</vt:lpstr>
      <vt:lpstr>PowerPoint Presentation</vt:lpstr>
      <vt:lpstr>PowerPoint Presentation</vt:lpstr>
      <vt:lpstr>1.1 The worldwide 4S (4 Socket) server market (1)</vt:lpstr>
      <vt:lpstr>1.1 The worldwide 4S (4 Socket) server market (2)</vt:lpstr>
      <vt:lpstr>PowerPoint Presentation</vt:lpstr>
      <vt:lpstr>1.2 The platform concept (1)</vt:lpstr>
      <vt:lpstr>1.2 The platform concept (2)</vt:lpstr>
      <vt:lpstr>1.2 The platform concept (3)</vt:lpstr>
      <vt:lpstr>1.2 The platform concept (4)</vt:lpstr>
      <vt:lpstr>1.2 The platform concept (5)</vt:lpstr>
      <vt:lpstr>PowerPoint Presentation</vt:lpstr>
      <vt:lpstr>1.3 Server platforms classified according to the number of processors supported (1)</vt:lpstr>
      <vt:lpstr>PowerPoint Presentation</vt:lpstr>
      <vt:lpstr>1.4 Server platforms classified according to their performance (1)</vt:lpstr>
      <vt:lpstr>PowerPoint Presentation</vt:lpstr>
      <vt:lpstr>1.5 Server platforms classified according to their memory architecture (1)</vt:lpstr>
      <vt:lpstr>1.5 Server platforms classified according to their memory architecture (2)</vt:lpstr>
      <vt:lpstr>1.5 Server platforms classified according to their memory architecture (3)</vt:lpstr>
      <vt:lpstr>1.5 Server platforms classified according to their memory architecture (4)</vt:lpstr>
      <vt:lpstr>PowerPoint Presentation</vt:lpstr>
      <vt:lpstr>1.6 Number and use of QPI buses in NUMA type server processors (1)</vt:lpstr>
      <vt:lpstr>1.6 Number and use of QPI buses in NUMA type server processors (2)</vt:lpstr>
      <vt:lpstr>1.6 Number and use of QPI buses in NUMA type server processors (3)</vt:lpstr>
      <vt:lpstr>PowerPoint Presentation</vt:lpstr>
      <vt:lpstr>1.7 Platforms classified according to the number of chips constituting the plaform (1)</vt:lpstr>
      <vt:lpstr>1.7 Platforms classified according to the number of chips constituting the platform (2)</vt:lpstr>
      <vt:lpstr>1.7 Platforms classified according to the number of chips constituting the platform (3)</vt:lpstr>
      <vt:lpstr>PowerPoint Presentation</vt:lpstr>
      <vt:lpstr>1.8 Naming scheme of Intel’s server processors (1)</vt:lpstr>
      <vt:lpstr>1.8 Naming scheme of Intel’s server processors (2)</vt:lpstr>
      <vt:lpstr>1.8 Naming scheme of Intel’s server processors (3)</vt:lpstr>
      <vt:lpstr>1.8 Naming scheme of Intel’s server processors (4)</vt:lpstr>
      <vt:lpstr>1.8 Naming scheme of Intel’s server processors (5)</vt:lpstr>
      <vt:lpstr>PowerPoint Presentation</vt:lpstr>
      <vt:lpstr>1.9 Overview of Intel’s high-end multicore server processors and platforms (1)</vt:lpstr>
      <vt:lpstr>PowerPoint Presentation</vt:lpstr>
      <vt:lpstr>1.9 Overview of Intel’s high-end multicore server processors and platforms (3)</vt:lpstr>
      <vt:lpstr>1.9 Overview of Intel’s high-end multicore server processors and platforms (4)</vt:lpstr>
      <vt:lpstr>PowerPoint Presentation</vt:lpstr>
      <vt:lpstr>PowerPoint Presentation</vt:lpstr>
      <vt:lpstr>2. Evolution of Intel’s high-end multicore 4S server platforms (2)</vt:lpstr>
      <vt:lpstr>2. Evolution of Intel’s high-end multicore 4S server platforms (3)</vt:lpstr>
      <vt:lpstr>2. Evolution of Intel’s high-end multicore 4S server platforms (4)</vt:lpstr>
      <vt:lpstr>2. Evolution of Intel’s high-end multicore 4S server platforms (5a)</vt:lpstr>
      <vt:lpstr>olution of Intel’s high-end multicore 4S server platforms (5b)</vt:lpstr>
      <vt:lpstr>2. Evolution of Intel’s high-end multicore 4S server platforms (6)</vt:lpstr>
      <vt:lpstr>2. Evolution of Intel’s high-end multicore 4S server platforms (7)</vt:lpstr>
      <vt:lpstr>2. Evolution of Intel’s high-end multicore 4S server platforms (8)</vt:lpstr>
      <vt:lpstr>2. Evolution of Intel’s high-end multicore 4S server platforms (9)</vt:lpstr>
      <vt:lpstr>2. Evolution of Intel’s high-end multicore 4S server platforms (10)</vt:lpstr>
      <vt:lpstr>2. Evolution of Intel’s high-end multicore 4S server platforms (11)</vt:lpstr>
      <vt:lpstr>2. Evolution of Intel’s high-end multicore 4S server platforms (12)</vt:lpstr>
      <vt:lpstr>2. Evolution of Intel’s high-end multicore 4S server platforms (13)</vt:lpstr>
      <vt:lpstr>2. Evolution of Intel’s high-end multicore 4S server platforms (14)</vt:lpstr>
      <vt:lpstr>2. Evolution of Intel’s high-end multicore 4S server platforms (15)</vt:lpstr>
      <vt:lpstr>2. Evolution of Intel’s high-end multicore 4S server platforms (16)</vt:lpstr>
      <vt:lpstr>2. Evolution of Intel’s high-end multicore 4S server platforms (17)</vt:lpstr>
      <vt:lpstr>2. Evolution of Intel’s high-end multicore 4S server platforms (18)</vt:lpstr>
      <vt:lpstr>2. Evolution of Intel’s high-end multicore 4S server platforms (19)</vt:lpstr>
      <vt:lpstr>2. Evolution of Intel’s high-end multicore 4S server platforms (20)</vt:lpstr>
      <vt:lpstr>2. Evolution of Intel’s high-end multicore 4S server platforms (21)</vt:lpstr>
      <vt:lpstr>2. Evolution of Intel’s high-end multicore 4S server platforms (22)</vt:lpstr>
      <vt:lpstr>2. Evolution of Intel’s high-end multicore 4S server platforms (23)</vt:lpstr>
      <vt:lpstr>2. Evolution of Intel’s high-end multicore 4S server platforms (24)</vt:lpstr>
      <vt:lpstr>2. Evolution of Intel’s high-end multicore 4S server platforms (25)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Evolution of Intel’s high-end multicore 4S server platforms (31)</vt:lpstr>
      <vt:lpstr>2. Evolution of Intel’s high-end multicore 4S server platforms (32)</vt:lpstr>
      <vt:lpstr>2. Evolution of Intel’s high-end multicore 4S server platforms (33)</vt:lpstr>
      <vt:lpstr>2. Evolution of Intel’s high-end multicore 4S server platforms (34)</vt:lpstr>
      <vt:lpstr>2. Evolution of Intel’s high-end multicore 4S server platforms (35)</vt:lpstr>
      <vt:lpstr>2. Evolution of Intel’s high-end multicore 4S server platforms (36)</vt:lpstr>
      <vt:lpstr>2. Evolution of Intel’s high-end multicore 4S server platforms (37)</vt:lpstr>
      <vt:lpstr>PowerPoint Presentation</vt:lpstr>
      <vt:lpstr>2. Evolution of Intel’s high-end multicore 4S server platforms (39)</vt:lpstr>
      <vt:lpstr>2. Evolution of Intel’s high-end multicore 4S server platforms (40)</vt:lpstr>
      <vt:lpstr>2. Evolution of Intel’s high-end multicore 4S server platforms (41)</vt:lpstr>
      <vt:lpstr>2. Evolution of Intel’s high-end multicore 4S server platforms (42)</vt:lpstr>
      <vt:lpstr>2. Evolution of Intel’s high-end multicore 4S server platforms (43)</vt:lpstr>
      <vt:lpstr>2. Evolution of Intel’s high-end multicore 4S server platforms 44)</vt:lpstr>
      <vt:lpstr>2. Evolution of Intel’s high-end multicore 4S server platforms (45)</vt:lpstr>
      <vt:lpstr>PowerPoint Presentation</vt:lpstr>
      <vt:lpstr>PowerPoint Presentation</vt:lpstr>
      <vt:lpstr>2. Evolution of Intel’s high-end multicore 4S server platforms (48)</vt:lpstr>
      <vt:lpstr>2. Evolution of Intel’s high-end multicore 4S server platforms (49)</vt:lpstr>
      <vt:lpstr>2. Evolution of Intel’s high-end multicore 4S server platforms (50)</vt:lpstr>
      <vt:lpstr>PowerPoint Presentation</vt:lpstr>
      <vt:lpstr>PowerPoint Presentation</vt:lpstr>
      <vt:lpstr>3.1 Overview of the Brickland platform (1)</vt:lpstr>
      <vt:lpstr>3.1 Overview of the Brickland platform (2)</vt:lpstr>
      <vt:lpstr>3.1 Overview of the Brickland platform (3)</vt:lpstr>
      <vt:lpstr>3.1 Overview of the Brickland platform (4)</vt:lpstr>
      <vt:lpstr>PowerPoint Presentation</vt:lpstr>
      <vt:lpstr>3.2 Key innovations of the Brickland platform (1)</vt:lpstr>
      <vt:lpstr>3.2 Key innovations of the Brickland platform (2)</vt:lpstr>
      <vt:lpstr>3.2 Key innovations of the Brickland platform (3)</vt:lpstr>
      <vt:lpstr>3.2 Key innovations of the Brickland platform (4)</vt:lpstr>
      <vt:lpstr>3.2 Key innovations of the Brickland platform (5)</vt:lpstr>
      <vt:lpstr>3.2 Key innovations of the Brickland platform (6)</vt:lpstr>
      <vt:lpstr>3.2 Key innovations of the Brickland platform (7)</vt:lpstr>
      <vt:lpstr>3.2 Key innovations of the Brickland platform (8)</vt:lpstr>
      <vt:lpstr>3.2 Key innovations of the Brickland platform (9)</vt:lpstr>
      <vt:lpstr>3.2 Key innovations of the Brickland platform (10)</vt:lpstr>
      <vt:lpstr>3.2 Key innovations of the Brickland platform (11)</vt:lpstr>
      <vt:lpstr>3.2 Key innovations of the Brickland platform (12)</vt:lpstr>
      <vt:lpstr>3.2 Key innovations of the Brickland platform (13)</vt:lpstr>
      <vt:lpstr>3.2 Key innovations of the Brickland platform (14)</vt:lpstr>
      <vt:lpstr>3.2 Key innovations of the Brickland platform (15)</vt:lpstr>
      <vt:lpstr>3.2 Key innovations of the Brickland platform (16)</vt:lpstr>
      <vt:lpstr>3.2 Key innovations of the Brickland platform (17)</vt:lpstr>
      <vt:lpstr>PowerPoint Presentation</vt:lpstr>
      <vt:lpstr>3.3 The Ivy Bridge-EX (E7-4800 v2) 4S processor line (1)</vt:lpstr>
      <vt:lpstr>3.3 The Ivy Bridge-EX (E7-4800 v2) 4S processor line (2)</vt:lpstr>
      <vt:lpstr>3.3 The Ivy Bridge-EX (E7-4800 v2) 4S processor line (3)</vt:lpstr>
      <vt:lpstr>3.3 The Ivy Bridge-EX (E7-4800 v2) 4S processor line (4)</vt:lpstr>
      <vt:lpstr>3.3 The Ivy Bridge-EX (E7-4800 v2) 4S processor line (5)</vt:lpstr>
      <vt:lpstr>3.3 The Ivy Bridge-EX (E7-4800 v2) 4S processor line (6)</vt:lpstr>
      <vt:lpstr>3.3 The Ivy Bridge-EX (E7-4800 v2) 4S processor line (7)</vt:lpstr>
      <vt:lpstr>3.3 The Ivy Bridge-EX (E7-4800 v2) 4S processor line (8)</vt:lpstr>
      <vt:lpstr>3.3 The Ivy Bridge-EX (E7-4800 v2) 4S processor line (9)</vt:lpstr>
      <vt:lpstr>PowerPoint Presentation</vt:lpstr>
      <vt:lpstr>3.4 The Haswell-EX (E7-4800 v3) 4S processor line (1)</vt:lpstr>
      <vt:lpstr>3.4 The Haswell-EX (E7-4800 v3) 4S processor line (2)</vt:lpstr>
      <vt:lpstr>3.4 The Haswell-EX (E7-4800 v3) 4S processor line (3)</vt:lpstr>
      <vt:lpstr>3.4 The Haswell-EX (E7-4800 v3) 4S processor line (4)</vt:lpstr>
      <vt:lpstr>3.4 The Haswell-EX (E7-4800 v3) 4S processor line (5)</vt:lpstr>
      <vt:lpstr>3.4 The Haswell-EX (E7-4800 v3) 4S processor line (6)</vt:lpstr>
      <vt:lpstr>3.4 The Haswell-EX (E7-4800 v3) 4S processor line (7)</vt:lpstr>
      <vt:lpstr>3.4 The Haswell-EX (E7-4800 v3) 4S processor line (8)</vt:lpstr>
      <vt:lpstr>3.4 The Haswell-EX (E7-4800 v3) 4S processor line (9)</vt:lpstr>
      <vt:lpstr>3.4 The Haswell-EX (E7-4800 v3) 4S processor line (10)</vt:lpstr>
      <vt:lpstr>3.4 The Haswell-EX (E7-4800 v3) 4S processor line (11)</vt:lpstr>
      <vt:lpstr>3.4 The Haswell-EX (E7-4800 v3) 4S processor line (12)</vt:lpstr>
      <vt:lpstr>3.4 The Haswell-EX (E7-4800 v3) 4S processor line (13)</vt:lpstr>
      <vt:lpstr>3.4 The Haswell-EX (E7-4800 v3) 4S processor line (14)</vt:lpstr>
      <vt:lpstr>3.4 The Haswell-EX (E7-4800 v3) 4S processor line (15)</vt:lpstr>
      <vt:lpstr>3.4 The Haswell-EX (E7-4800 v3) 4S processor line (16)</vt:lpstr>
      <vt:lpstr>3.4 The Haswell-EX (E7-4800 v3) 4S processor line (17)</vt:lpstr>
      <vt:lpstr>3.4 The Haswell-EX (E7-4800 v3) 4S processor line (18)</vt:lpstr>
      <vt:lpstr>3.4 The Haswell-EX (E7-4800 v3) 4S processor line (19)</vt:lpstr>
      <vt:lpstr>3.4 The Haswell-EX (E7-4800 v3) 4S processor line (20)</vt:lpstr>
      <vt:lpstr>3.4 The Haswell-EX (E7-4800 v3) 4S processor line (21)</vt:lpstr>
      <vt:lpstr>3.4 The Haswell-EX (E7-4800 v3) 4S processor line (23)</vt:lpstr>
      <vt:lpstr>3.4 The Haswell-EX (E7-4800 v3) 4S processor line (24)</vt:lpstr>
      <vt:lpstr>PowerPoint Presentation</vt:lpstr>
      <vt:lpstr>3.5 The Broadwell-EX (E7-4800 v4) 4S processor line (1)</vt:lpstr>
      <vt:lpstr>3.5 The Broadwell-EX (E7-4800 v4) 4S processor line (2)</vt:lpstr>
      <vt:lpstr>3.5 The Broadwell-EX (E7-4800 v4) 4S processor line (3)</vt:lpstr>
      <vt:lpstr>3.5 The Broadwell-EX (E7-4800 v4) 4S processor line (4)</vt:lpstr>
      <vt:lpstr>3.5 The Broadwell-EX (E7-4800 v4) 4S processor line (5)</vt:lpstr>
      <vt:lpstr>3.5 The Broadwell-EX (E7-4800 v4) 4S processor line (6)</vt:lpstr>
      <vt:lpstr>3.5 The Broadwell-EX (E7-4800 v4) 4S processor line (7)</vt:lpstr>
      <vt:lpstr>3.5 The Broadwell-EX (E7-4800 v4) 4S processor line (8)</vt:lpstr>
      <vt:lpstr>PowerPoint Presentation</vt:lpstr>
      <vt:lpstr>4. Example 2:. The Purley platform (1)</vt:lpstr>
      <vt:lpstr>4. Example 2:. The Purley platform (2)</vt:lpstr>
      <vt:lpstr>4. Example 2:. The Purley platform (3)</vt:lpstr>
      <vt:lpstr>4. Example 2:. The Purley platform (4)</vt:lpstr>
      <vt:lpstr>4. Example 2:. The Purley platform (5)</vt:lpstr>
      <vt:lpstr>PowerPoint Presentation</vt:lpstr>
      <vt:lpstr>5. References (1)</vt:lpstr>
      <vt:lpstr>5. References (2)</vt:lpstr>
      <vt:lpstr>5. References (3)</vt:lpstr>
      <vt:lpstr>5. References (4)</vt:lpstr>
      <vt:lpstr>5. References (5)</vt:lpstr>
      <vt:lpstr>5. References (6)</vt:lpstr>
      <vt:lpstr>5. References (7)</vt:lpstr>
      <vt:lpstr>5. References (8)</vt:lpstr>
      <vt:lpstr>5. References (9)</vt:lpstr>
      <vt:lpstr>5. References (10)</vt:lpstr>
      <vt:lpstr>5. References (11)</vt:lpstr>
      <vt:lpstr>5. References (12)</vt:lpstr>
      <vt:lpstr>5. References (13)</vt:lpstr>
      <vt:lpstr>5. References (14)</vt:lpstr>
      <vt:lpstr>5. References (15)</vt:lpstr>
      <vt:lpstr>5. References (16)</vt:lpstr>
    </vt:vector>
  </TitlesOfParts>
  <Company>BMF/NIK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Sima Dezso</dc:creator>
  <cp:lastModifiedBy>sima</cp:lastModifiedBy>
  <cp:revision>3341</cp:revision>
  <cp:lastPrinted>2016-06-18T06:45:40Z</cp:lastPrinted>
  <dcterms:created xsi:type="dcterms:W3CDTF">2007-11-09T14:18:24Z</dcterms:created>
  <dcterms:modified xsi:type="dcterms:W3CDTF">2016-11-09T06:32:36Z</dcterms:modified>
</cp:coreProperties>
</file>