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97" r:id="rId1"/>
    <p:sldMasterId id="2147483709" r:id="rId2"/>
    <p:sldMasterId id="2147483721" r:id="rId3"/>
    <p:sldMasterId id="2147483734" r:id="rId4"/>
    <p:sldMasterId id="2147483746" r:id="rId5"/>
  </p:sldMasterIdLst>
  <p:notesMasterIdLst>
    <p:notesMasterId r:id="rId132"/>
  </p:notesMasterIdLst>
  <p:sldIdLst>
    <p:sldId id="257" r:id="rId6"/>
    <p:sldId id="258" r:id="rId7"/>
    <p:sldId id="755" r:id="rId8"/>
    <p:sldId id="300" r:id="rId9"/>
    <p:sldId id="758" r:id="rId10"/>
    <p:sldId id="291" r:id="rId11"/>
    <p:sldId id="757" r:id="rId12"/>
    <p:sldId id="292" r:id="rId13"/>
    <p:sldId id="293" r:id="rId14"/>
    <p:sldId id="294" r:id="rId15"/>
    <p:sldId id="759" r:id="rId16"/>
    <p:sldId id="872" r:id="rId17"/>
    <p:sldId id="873" r:id="rId18"/>
    <p:sldId id="754" r:id="rId19"/>
    <p:sldId id="261" r:id="rId20"/>
    <p:sldId id="760" r:id="rId21"/>
    <p:sldId id="326" r:id="rId22"/>
    <p:sldId id="327" r:id="rId23"/>
    <p:sldId id="328" r:id="rId24"/>
    <p:sldId id="329" r:id="rId25"/>
    <p:sldId id="718" r:id="rId26"/>
    <p:sldId id="726" r:id="rId27"/>
    <p:sldId id="878" r:id="rId28"/>
    <p:sldId id="743" r:id="rId29"/>
    <p:sldId id="816" r:id="rId30"/>
    <p:sldId id="879" r:id="rId31"/>
    <p:sldId id="880" r:id="rId32"/>
    <p:sldId id="358" r:id="rId33"/>
    <p:sldId id="502" r:id="rId34"/>
    <p:sldId id="338" r:id="rId35"/>
    <p:sldId id="714" r:id="rId36"/>
    <p:sldId id="862" r:id="rId37"/>
    <p:sldId id="863" r:id="rId38"/>
    <p:sldId id="355" r:id="rId39"/>
    <p:sldId id="749" r:id="rId40"/>
    <p:sldId id="866" r:id="rId41"/>
    <p:sldId id="753" r:id="rId42"/>
    <p:sldId id="296" r:id="rId43"/>
    <p:sldId id="266" r:id="rId44"/>
    <p:sldId id="267" r:id="rId45"/>
    <p:sldId id="716" r:id="rId46"/>
    <p:sldId id="268" r:id="rId47"/>
    <p:sldId id="766" r:id="rId48"/>
    <p:sldId id="882" r:id="rId49"/>
    <p:sldId id="376" r:id="rId50"/>
    <p:sldId id="881" r:id="rId51"/>
    <p:sldId id="748" r:id="rId52"/>
    <p:sldId id="860" r:id="rId53"/>
    <p:sldId id="858" r:id="rId54"/>
    <p:sldId id="750" r:id="rId55"/>
    <p:sldId id="751" r:id="rId56"/>
    <p:sldId id="861" r:id="rId57"/>
    <p:sldId id="762" r:id="rId58"/>
    <p:sldId id="771" r:id="rId59"/>
    <p:sldId id="788" r:id="rId60"/>
    <p:sldId id="270" r:id="rId61"/>
    <p:sldId id="271" r:id="rId62"/>
    <p:sldId id="302" r:id="rId63"/>
    <p:sldId id="361" r:id="rId64"/>
    <p:sldId id="272" r:id="rId65"/>
    <p:sldId id="364" r:id="rId66"/>
    <p:sldId id="273" r:id="rId67"/>
    <p:sldId id="721" r:id="rId68"/>
    <p:sldId id="722" r:id="rId69"/>
    <p:sldId id="727" r:id="rId70"/>
    <p:sldId id="395" r:id="rId71"/>
    <p:sldId id="396" r:id="rId72"/>
    <p:sldId id="767" r:id="rId73"/>
    <p:sldId id="789" r:id="rId74"/>
    <p:sldId id="778" r:id="rId75"/>
    <p:sldId id="777" r:id="rId76"/>
    <p:sldId id="779" r:id="rId77"/>
    <p:sldId id="784" r:id="rId78"/>
    <p:sldId id="785" r:id="rId79"/>
    <p:sldId id="786" r:id="rId80"/>
    <p:sldId id="780" r:id="rId81"/>
    <p:sldId id="783" r:id="rId82"/>
    <p:sldId id="768" r:id="rId83"/>
    <p:sldId id="792" r:id="rId84"/>
    <p:sldId id="709" r:id="rId85"/>
    <p:sldId id="370" r:id="rId86"/>
    <p:sldId id="371" r:id="rId87"/>
    <p:sldId id="372" r:id="rId88"/>
    <p:sldId id="868" r:id="rId89"/>
    <p:sldId id="869" r:id="rId90"/>
    <p:sldId id="814" r:id="rId91"/>
    <p:sldId id="375" r:id="rId92"/>
    <p:sldId id="812" r:id="rId93"/>
    <p:sldId id="855" r:id="rId94"/>
    <p:sldId id="770" r:id="rId95"/>
    <p:sldId id="769" r:id="rId96"/>
    <p:sldId id="711" r:id="rId97"/>
    <p:sldId id="710" r:id="rId98"/>
    <p:sldId id="793" r:id="rId99"/>
    <p:sldId id="465" r:id="rId100"/>
    <p:sldId id="824" r:id="rId101"/>
    <p:sldId id="841" r:id="rId102"/>
    <p:sldId id="823" r:id="rId103"/>
    <p:sldId id="825" r:id="rId104"/>
    <p:sldId id="844" r:id="rId105"/>
    <p:sldId id="845" r:id="rId106"/>
    <p:sldId id="846" r:id="rId107"/>
    <p:sldId id="847" r:id="rId108"/>
    <p:sldId id="848" r:id="rId109"/>
    <p:sldId id="849" r:id="rId110"/>
    <p:sldId id="854" r:id="rId111"/>
    <p:sldId id="850" r:id="rId112"/>
    <p:sldId id="851" r:id="rId113"/>
    <p:sldId id="852" r:id="rId114"/>
    <p:sldId id="853" r:id="rId115"/>
    <p:sldId id="795" r:id="rId116"/>
    <p:sldId id="388" r:id="rId117"/>
    <p:sldId id="796" r:id="rId118"/>
    <p:sldId id="389" r:id="rId119"/>
    <p:sldId id="797" r:id="rId120"/>
    <p:sldId id="289" r:id="rId121"/>
    <p:sldId id="290" r:id="rId122"/>
    <p:sldId id="304" r:id="rId123"/>
    <p:sldId id="706" r:id="rId124"/>
    <p:sldId id="707" r:id="rId125"/>
    <p:sldId id="715" r:id="rId126"/>
    <p:sldId id="798" r:id="rId127"/>
    <p:sldId id="799" r:id="rId128"/>
    <p:sldId id="874" r:id="rId129"/>
    <p:sldId id="875" r:id="rId130"/>
    <p:sldId id="876" r:id="rId131"/>
  </p:sldIdLst>
  <p:sldSz cx="9144000" cy="6858000" type="screen4x3"/>
  <p:notesSz cx="6794500" cy="9931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84" userDrawn="1">
          <p15:clr>
            <a:srgbClr val="A4A3A4"/>
          </p15:clr>
        </p15:guide>
        <p15:guide id="2" orient="horz" pos="2302" userDrawn="1">
          <p15:clr>
            <a:srgbClr val="A4A3A4"/>
          </p15:clr>
        </p15:guide>
        <p15:guide id="3" orient="horz" pos="459">
          <p15:clr>
            <a:srgbClr val="A4A3A4"/>
          </p15:clr>
        </p15:guide>
        <p15:guide id="4" pos="612" userDrawn="1">
          <p15:clr>
            <a:srgbClr val="A4A3A4"/>
          </p15:clr>
        </p15:guide>
        <p15:guide id="5" pos="243" userDrawn="1">
          <p15:clr>
            <a:srgbClr val="A4A3A4"/>
          </p15:clr>
        </p15:guide>
        <p15:guide id="6" pos="187">
          <p15:clr>
            <a:srgbClr val="A4A3A4"/>
          </p15:clr>
        </p15:guide>
        <p15:guide id="7" pos="523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A000"/>
    <a:srgbClr val="3333FF"/>
    <a:srgbClr val="FF3737"/>
    <a:srgbClr val="FFFF66"/>
    <a:srgbClr val="FFFF00"/>
    <a:srgbClr val="000000"/>
    <a:srgbClr val="FF33CC"/>
    <a:srgbClr val="0070C0"/>
    <a:srgbClr val="04CC55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17" autoAdjust="0"/>
    <p:restoredTop sz="99328" autoAdjust="0"/>
  </p:normalViewPr>
  <p:slideViewPr>
    <p:cSldViewPr snapToObjects="1" showGuides="1">
      <p:cViewPr varScale="1">
        <p:scale>
          <a:sx n="74" d="100"/>
          <a:sy n="74" d="100"/>
        </p:scale>
        <p:origin x="1056" y="72"/>
      </p:cViewPr>
      <p:guideLst>
        <p:guide orient="horz" pos="884"/>
        <p:guide orient="horz" pos="2302"/>
        <p:guide orient="horz" pos="459"/>
        <p:guide pos="612"/>
        <p:guide pos="243"/>
        <p:guide pos="187"/>
        <p:guide pos="523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63" Type="http://schemas.openxmlformats.org/officeDocument/2006/relationships/slide" Target="slides/slide58.xml"/><Relationship Id="rId84" Type="http://schemas.openxmlformats.org/officeDocument/2006/relationships/slide" Target="slides/slide79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28" Type="http://schemas.openxmlformats.org/officeDocument/2006/relationships/slide" Target="slides/slide123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134" Type="http://schemas.openxmlformats.org/officeDocument/2006/relationships/viewProps" Target="viewProps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slide" Target="slides/slide119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0" Type="http://schemas.openxmlformats.org/officeDocument/2006/relationships/slide" Target="slides/slide125.xml"/><Relationship Id="rId135" Type="http://schemas.openxmlformats.org/officeDocument/2006/relationships/theme" Target="theme/theme1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slide" Target="slides/slide126.xml"/><Relationship Id="rId136" Type="http://schemas.openxmlformats.org/officeDocument/2006/relationships/tableStyles" Target="tableStyles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notesMaster" Target="notesMasters/notesMaster1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4"/>
            <a:ext cx="2944283" cy="49657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6" y="4"/>
            <a:ext cx="2944283" cy="49657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DB0495-58CC-4EF6-97F8-1133796C7CDE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6125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7419"/>
            <a:ext cx="5435600" cy="446912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33110"/>
            <a:ext cx="2944283" cy="49657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6" y="9433110"/>
            <a:ext cx="2944283" cy="49657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1133A8-0DFE-46B0-8F21-47DBA7175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292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7892" y="9434833"/>
            <a:ext cx="2945024" cy="49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6125"/>
            <a:ext cx="4960937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136" y="4716618"/>
            <a:ext cx="5436235" cy="4469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8359112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79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7892" y="9434833"/>
            <a:ext cx="2945024" cy="49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79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6125"/>
            <a:ext cx="4960937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136" y="4716618"/>
            <a:ext cx="5436235" cy="4469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4132514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94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7892" y="9434833"/>
            <a:ext cx="2945024" cy="49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94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6125"/>
            <a:ext cx="4960937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136" y="4716618"/>
            <a:ext cx="5436235" cy="4469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42130936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111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7892" y="9434833"/>
            <a:ext cx="2945024" cy="49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111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6125"/>
            <a:ext cx="4960937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136" y="4716618"/>
            <a:ext cx="5436235" cy="4469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5126175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115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7892" y="9434833"/>
            <a:ext cx="2945024" cy="49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115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6125"/>
            <a:ext cx="4960937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136" y="4716618"/>
            <a:ext cx="5436235" cy="4469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1455714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Jegyzetek hely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smtClean="0">
              <a:latin typeface="Arial" pitchFamily="34" charset="0"/>
            </a:endParaRPr>
          </a:p>
        </p:txBody>
      </p:sp>
      <p:sp>
        <p:nvSpPr>
          <p:cNvPr id="154628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35198" indent="-282768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31073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583502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35932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488361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40789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393219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45648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4DBE4DAB-7F0A-4A0A-8B5B-9808A73DEBD4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116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609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Jegyzetek hely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smtClean="0">
              <a:latin typeface="Arial" pitchFamily="34" charset="0"/>
            </a:endParaRPr>
          </a:p>
        </p:txBody>
      </p:sp>
      <p:sp>
        <p:nvSpPr>
          <p:cNvPr id="154628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35198" indent="-282768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31073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583502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35932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488361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40789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393219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45648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4DBE4DAB-7F0A-4A0A-8B5B-9808A73DEBD4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117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0545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Jegyzetek hely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smtClean="0">
              <a:latin typeface="Arial" pitchFamily="34" charset="0"/>
            </a:endParaRPr>
          </a:p>
        </p:txBody>
      </p:sp>
      <p:sp>
        <p:nvSpPr>
          <p:cNvPr id="154628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35198" indent="-282768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31073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583502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35932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488361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40789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393219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45648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4DBE4DAB-7F0A-4A0A-8B5B-9808A73DEBD4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118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435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7892" y="9434833"/>
            <a:ext cx="2945024" cy="49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6125"/>
            <a:ext cx="4960937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136" y="4716618"/>
            <a:ext cx="5436235" cy="4469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492197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B784C-0CE6-4D47-8F52-8DBE4E85EE7A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866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37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7892" y="9434833"/>
            <a:ext cx="2945024" cy="49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6125"/>
            <a:ext cx="4960937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136" y="4716618"/>
            <a:ext cx="5436235" cy="4469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4284951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B784C-0CE6-4D47-8F52-8DBE4E85EE7A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852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53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7892" y="9434833"/>
            <a:ext cx="2945024" cy="49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6125"/>
            <a:ext cx="4960937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136" y="4716618"/>
            <a:ext cx="5436235" cy="4469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849424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55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7892" y="9434833"/>
            <a:ext cx="2945024" cy="49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6125"/>
            <a:ext cx="4960937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136" y="4716618"/>
            <a:ext cx="5436235" cy="4469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41003675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69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7892" y="9434833"/>
            <a:ext cx="2945024" cy="49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6125"/>
            <a:ext cx="4960937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136" y="4716618"/>
            <a:ext cx="5436235" cy="4469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992785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78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7892" y="9434833"/>
            <a:ext cx="2945024" cy="49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78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6125"/>
            <a:ext cx="4960937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136" y="4716618"/>
            <a:ext cx="5436235" cy="4469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697720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C95A3E-1A16-433A-875D-10C178DDD9C7}" type="datetimeFigureOut">
              <a:rPr lang="en-US">
                <a:solidFill>
                  <a:srgbClr val="000000"/>
                </a:solidFill>
              </a:rPr>
              <a:pPr/>
              <a:t>11/22/2016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AC62D-2C84-44E0-BD94-22DABFE69D0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109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2D0482-6DB4-43F6-A56F-84B219FE5C34}" type="datetimeFigureOut">
              <a:rPr lang="en-US">
                <a:solidFill>
                  <a:srgbClr val="000000"/>
                </a:solidFill>
              </a:rPr>
              <a:pPr/>
              <a:t>11/22/2016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613740-5D40-4234-BB56-21D7609B679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149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1539B9F-9C78-41FA-8C66-EEA4571F01A2}" type="datetimeFigureOut">
              <a:rPr lang="en-US">
                <a:solidFill>
                  <a:srgbClr val="000000"/>
                </a:solidFill>
              </a:rPr>
              <a:pPr/>
              <a:t>11/22/2016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D2D880-1BD8-4C48-BF23-5146EAAAF81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556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FB6BB2C-226B-45A7-873E-CC8D325203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4680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38B1548-2BA3-40F8-8D6E-C51109FF9D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948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21E5317-0817-40E0-BD04-1A9B16492E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021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8AF3409-3797-45DF-AE4F-BB3C94A48E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847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43080BA-3CD2-4EC5-8F4F-ACA88574BA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4989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2FE5546-159B-4AD4-B93C-EDA6D1C551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4552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C86714B-1EBF-4757-99D5-1C49FCF999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7606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A92475E-75C5-4169-9E44-E32FEC499E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999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4CF0EC-AEB7-4DA1-8F3B-CA4078BDA7EB}" type="datetimeFigureOut">
              <a:rPr lang="en-US">
                <a:solidFill>
                  <a:srgbClr val="000000"/>
                </a:solidFill>
              </a:rPr>
              <a:pPr/>
              <a:t>11/22/2016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EC0B06-BCFC-4826-B448-D702D698420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7559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12EEF3C-4632-4A30-B1D1-3F05BC7E81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437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FD6EFD8-6EB5-4BBE-87F4-A385234686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3512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7E46780-493A-43F2-A436-C9DC06B96B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3577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73FE5-D902-46D2-B81E-D30B1B136E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1075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6E968-35E0-4B35-93A0-B15D0E8530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1325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B5FFC-FA84-4AEA-89BC-1D553877B3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1704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47D0E-16C3-4DAF-96FF-5E1C947BE8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9124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90EC1-472F-4BAD-8ECB-5423D333F7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5345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  <a:solidFill>
            <a:srgbClr val="0000FF"/>
          </a:solidFill>
        </p:spPr>
        <p:txBody>
          <a:bodyPr/>
          <a:lstStyle>
            <a:lvl1pPr algn="ctr">
              <a:defRPr sz="1800">
                <a:latin typeface="+mn-lt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4371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62071-DB06-4AA1-83C1-2DED61C5B4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604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4E7D70E-1CD1-487C-A2A7-8442818F388D}" type="datetimeFigureOut">
              <a:rPr lang="en-US">
                <a:solidFill>
                  <a:srgbClr val="000000"/>
                </a:solidFill>
              </a:rPr>
              <a:pPr/>
              <a:t>11/22/2016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B4F5A1-5681-4638-871F-CA3AE28DC40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5252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41734-B569-4339-B0D1-FF3E7241CB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4186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5D4C2-91AB-4B86-88E5-12CA82A292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287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87231-833E-45D8-9B6D-EA572D4A8A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4926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68057-C9E1-4654-A59A-099A3AF35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3465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ECC148-84BA-4689-B465-D20516F99C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1660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1D51F-ADCE-40D0-BF27-B62BBC751D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6964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CA839-D65F-49C3-B927-07529CBB90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0342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FE3E9-C92A-4242-92B7-350C8CB718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9262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319421-57B0-4F97-A410-959DF2CEE3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1599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4FFF02-553D-4335-84BF-A37B591A2B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68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3874719-6AA8-4DA2-8355-8D48648ACD6C}" type="datetimeFigureOut">
              <a:rPr lang="en-US">
                <a:solidFill>
                  <a:srgbClr val="000000"/>
                </a:solidFill>
              </a:rPr>
              <a:pPr/>
              <a:t>11/22/2016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F4760-DCE2-48D3-8831-A7033BA8A61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2025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BD3FF-4C3D-40E9-9463-C0480A7E0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5523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69A7D-2158-4551-AD13-E06D85D6E8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949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673D5-793F-43D4-8703-70E88EA357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3938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A6271-18CB-480A-B7E6-D52BEA9094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9030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70887-6531-4CA4-879B-0D93167E29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1557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02138E-9B43-42EF-A5F3-8A7D4C6E8F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5621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35AEA859-1FBD-492C-B728-F9B5FDA394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1503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94A8D3E-3776-416F-A664-C25D87E514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5919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D436388-307E-48ED-B679-858C6E568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998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AF9ADC9-3E27-44DA-B2AE-B3C707DCE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23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221698-6126-45CB-98BE-D8AEF6F83135}" type="datetimeFigureOut">
              <a:rPr lang="en-US">
                <a:solidFill>
                  <a:srgbClr val="000000"/>
                </a:solidFill>
              </a:rPr>
              <a:pPr/>
              <a:t>11/22/2016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099715-DE08-45EF-81A2-D3BC767A50F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8297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73758EC6-CCD6-42AC-9823-2B7603B06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5442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55FC11D-C778-4699-96C3-8835C197E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2193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3E9B7A-50CC-401A-A1BD-2DD8F55F1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783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449907A-C9DE-436C-8305-5AA11DF95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4379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0237561-2B3F-4D72-9FAF-A6F919EB84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318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DE6BB42-0C31-4CFB-B147-1AAE1EDF10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0370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8C9C813-C3EC-49FF-AA04-29CCD43FF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2614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6F0074C-8013-41EE-8EF0-BE450A3791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527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DA97A4-42E8-4224-AB8F-5BF112C274BF}" type="datetimeFigureOut">
              <a:rPr lang="en-US">
                <a:solidFill>
                  <a:srgbClr val="000000"/>
                </a:solidFill>
              </a:rPr>
              <a:pPr/>
              <a:t>11/22/2016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2D2E94-A9E0-4445-A996-7F28EE1FBD2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70F58C-9A82-406D-AAF1-1D3A88FAE1EE}" type="datetimeFigureOut">
              <a:rPr lang="en-US">
                <a:solidFill>
                  <a:srgbClr val="000000"/>
                </a:solidFill>
              </a:rPr>
              <a:pPr/>
              <a:t>11/22/2016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C64390-3F1C-4E2A-8F8F-FADF133BEF6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366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EC541F-6335-484F-8466-96210B12654E}" type="datetimeFigureOut">
              <a:rPr lang="en-US">
                <a:solidFill>
                  <a:srgbClr val="000000"/>
                </a:solidFill>
              </a:rPr>
              <a:pPr/>
              <a:t>11/22/2016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9BF6DF-1205-4A5D-9127-1D0718630C2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923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56AB1F-E4B8-4D45-A826-31DD067B875E}" type="datetimeFigureOut">
              <a:rPr lang="en-US">
                <a:solidFill>
                  <a:srgbClr val="000000"/>
                </a:solidFill>
              </a:rPr>
              <a:pPr/>
              <a:t>11/22/2016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0AD73C-6709-421A-8237-54F31F31D95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827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70AA9F-562B-4412-935D-349D4194DB43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11/22/2016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046C4DC-FB77-4EA4-906D-1BC6795A1BB8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985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389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389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38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CD914A-4919-40F1-8226-167E7384F52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918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p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p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389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389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38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47DF1A-9F14-4ECB-A856-F82C4AE6D13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356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n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p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p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389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389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38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314CC6-81AB-4E13-9F33-5E08E66EF55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234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p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p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85544E-E864-4144-BCE2-0051B2C6479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079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8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8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8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e/e0/Steve_Jobs_with_the_Apple_iPad_no_logo_(cropped)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images.anandtech.com/doci/9193/RiscVsx86.png" TargetMode="Externa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8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8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8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8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8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8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8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66FF">
                <a:gamma/>
                <a:shade val="46275"/>
                <a:invGamma/>
              </a:srgbClr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187450" y="3284538"/>
            <a:ext cx="6705600" cy="2981325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ct val="50000"/>
              </a:spcAft>
            </a:pPr>
            <a:r>
              <a:rPr lang="en-US" dirty="0">
                <a:solidFill>
                  <a:schemeClr val="bg1"/>
                </a:solidFill>
                <a:latin typeface="Verdana" pitchFamily="34" charset="0"/>
              </a:rPr>
              <a:t>Sima </a:t>
            </a:r>
            <a:r>
              <a:rPr lang="en-US" dirty="0" err="1">
                <a:solidFill>
                  <a:schemeClr val="bg1"/>
                </a:solidFill>
                <a:latin typeface="Verdana" pitchFamily="34" charset="0"/>
              </a:rPr>
              <a:t>Dezső</a:t>
            </a:r>
            <a:endParaRPr lang="hu-HU" dirty="0">
              <a:solidFill>
                <a:schemeClr val="bg1"/>
              </a:solidFill>
              <a:latin typeface="Verdana" pitchFamily="34" charset="0"/>
            </a:endParaRPr>
          </a:p>
          <a:p>
            <a:pPr>
              <a:lnSpc>
                <a:spcPct val="90000"/>
              </a:lnSpc>
              <a:spcAft>
                <a:spcPct val="50000"/>
              </a:spcAft>
            </a:pPr>
            <a:endParaRPr lang="hu-HU" dirty="0">
              <a:solidFill>
                <a:schemeClr val="accent2"/>
              </a:solidFill>
              <a:latin typeface="Verdana" pitchFamily="34" charset="0"/>
            </a:endParaRPr>
          </a:p>
          <a:p>
            <a:pPr>
              <a:lnSpc>
                <a:spcPct val="90000"/>
              </a:lnSpc>
              <a:spcAft>
                <a:spcPct val="50000"/>
              </a:spcAft>
            </a:pPr>
            <a:endParaRPr lang="hu-HU" dirty="0">
              <a:solidFill>
                <a:schemeClr val="accent2"/>
              </a:solidFill>
              <a:latin typeface="Verdana" pitchFamily="34" charset="0"/>
            </a:endParaRPr>
          </a:p>
          <a:p>
            <a:pPr>
              <a:lnSpc>
                <a:spcPct val="90000"/>
              </a:lnSpc>
              <a:spcAft>
                <a:spcPct val="25000"/>
              </a:spcAft>
            </a:pPr>
            <a:r>
              <a:rPr lang="en-US" dirty="0" smtClean="0">
                <a:solidFill>
                  <a:schemeClr val="bg1"/>
                </a:solidFill>
                <a:latin typeface="Verdana" pitchFamily="34" charset="0"/>
              </a:rPr>
              <a:t>Nov.</a:t>
            </a:r>
            <a:r>
              <a:rPr lang="hu-HU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hu-HU" dirty="0" smtClean="0">
                <a:solidFill>
                  <a:schemeClr val="bg1"/>
                </a:solidFill>
                <a:latin typeface="Verdana" pitchFamily="34" charset="0"/>
              </a:rPr>
              <a:t>20</a:t>
            </a:r>
            <a:r>
              <a:rPr lang="en-US" dirty="0" smtClean="0">
                <a:solidFill>
                  <a:schemeClr val="bg1"/>
                </a:solidFill>
                <a:latin typeface="Verdana" pitchFamily="34" charset="0"/>
              </a:rPr>
              <a:t>1</a:t>
            </a:r>
            <a:r>
              <a:rPr lang="hu-HU" dirty="0" smtClean="0">
                <a:solidFill>
                  <a:schemeClr val="bg1"/>
                </a:solidFill>
                <a:latin typeface="Verdana" pitchFamily="34" charset="0"/>
              </a:rPr>
              <a:t>6</a:t>
            </a:r>
            <a:endParaRPr lang="hu-HU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4036953" y="6357938"/>
            <a:ext cx="95103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sz="1400" dirty="0">
                <a:solidFill>
                  <a:srgbClr val="FFFFFF"/>
                </a:solidFill>
                <a:latin typeface="Verdana" pitchFamily="34" charset="0"/>
              </a:rPr>
              <a:t>(Ver. </a:t>
            </a:r>
            <a:r>
              <a:rPr lang="en-US" sz="1400" smtClean="0">
                <a:solidFill>
                  <a:srgbClr val="FFFFFF"/>
                </a:solidFill>
                <a:latin typeface="Verdana" pitchFamily="34" charset="0"/>
              </a:rPr>
              <a:t>2.3</a:t>
            </a:r>
            <a:r>
              <a:rPr lang="hu-HU" sz="140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sz="14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7082305" y="6372225"/>
            <a:ext cx="19389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sz="1400" dirty="0">
                <a:solidFill>
                  <a:srgbClr val="FFFFFF"/>
                </a:solidFill>
                <a:latin typeface="Verdana" pitchFamily="34" charset="0"/>
                <a:sym typeface="Symbol" pitchFamily="18" charset="2"/>
              </a:rPr>
              <a:t> </a:t>
            </a:r>
            <a:r>
              <a:rPr lang="hu-HU" sz="1400" dirty="0">
                <a:solidFill>
                  <a:srgbClr val="FFFFFF"/>
                </a:solidFill>
                <a:latin typeface="Verdana" pitchFamily="34" charset="0"/>
              </a:rPr>
              <a:t>Sima</a:t>
            </a:r>
            <a:r>
              <a:rPr lang="hu-HU" sz="1400" dirty="0">
                <a:solidFill>
                  <a:srgbClr val="FFFFFF"/>
                </a:solidFill>
                <a:latin typeface="Verdana" pitchFamily="34" charset="0"/>
                <a:sym typeface="Symbol" pitchFamily="18" charset="2"/>
              </a:rPr>
              <a:t> </a:t>
            </a:r>
            <a:r>
              <a:rPr lang="hu-HU" sz="1400" dirty="0">
                <a:solidFill>
                  <a:srgbClr val="FFFFFF"/>
                </a:solidFill>
                <a:latin typeface="Verdana" pitchFamily="34" charset="0"/>
              </a:rPr>
              <a:t>Dezső, 20</a:t>
            </a:r>
            <a:r>
              <a:rPr lang="en-US" sz="1400" dirty="0" smtClean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sz="1400" smtClean="0">
                <a:solidFill>
                  <a:srgbClr val="FFFFFF"/>
                </a:solidFill>
                <a:latin typeface="Verdana" pitchFamily="34" charset="0"/>
              </a:rPr>
              <a:t>6</a:t>
            </a:r>
            <a:endParaRPr lang="en-US" sz="14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504825" y="1313765"/>
            <a:ext cx="813435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smtClean="0">
                <a:solidFill>
                  <a:srgbClr val="FF0000"/>
                </a:solidFill>
                <a:latin typeface="Verdana" pitchFamily="34" charset="0"/>
              </a:rPr>
              <a:t>The mobile boom</a:t>
            </a:r>
            <a:endParaRPr lang="hu-HU" sz="4400" dirty="0">
              <a:solidFill>
                <a:srgbClr val="FF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53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Worldwide PC shipments by quarter, 1999-20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6"/>
          <a:stretch/>
        </p:blipFill>
        <p:spPr bwMode="auto">
          <a:xfrm>
            <a:off x="1466655" y="1371600"/>
            <a:ext cx="6165685" cy="435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6910" y="632169"/>
            <a:ext cx="7366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  <a:latin typeface="+mj-lt"/>
              </a:rPr>
              <a:t>Worldwide PC shipments by quarter, Q2 1999 – Q2 2013 </a:t>
            </a:r>
            <a:r>
              <a:rPr lang="en-US" dirty="0" smtClean="0">
                <a:solidFill>
                  <a:srgbClr val="000000"/>
                </a:solidFill>
                <a:latin typeface="+mj-lt"/>
              </a:rPr>
              <a:t>[18]</a:t>
            </a:r>
            <a:endParaRPr lang="en-US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</a:t>
            </a:r>
            <a:r>
              <a:rPr lang="en-US" dirty="0"/>
              <a:t>. The traditional computer </a:t>
            </a:r>
            <a:r>
              <a:rPr lang="en-US" dirty="0" smtClean="0"/>
              <a:t>market (7)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89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5.2 Microsoft’s response to the mobile boom 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hu-HU" dirty="0" smtClean="0">
                <a:solidFill>
                  <a:srgbClr val="FFFFFF"/>
                </a:solidFill>
                <a:latin typeface="Verdana" pitchFamily="34" charset="0"/>
              </a:rPr>
              <a:t>6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346765" y="4104075"/>
            <a:ext cx="639790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hu-HU" altLang="en-US" sz="1300" b="1" dirty="0" smtClean="0">
                <a:solidFill>
                  <a:srgbClr val="000000"/>
                </a:solidFill>
              </a:rPr>
              <a:t>Microsoft's activities to become a devices and services company</a:t>
            </a:r>
            <a:endParaRPr lang="en-US" altLang="en-US" sz="1300" b="1" dirty="0">
              <a:solidFill>
                <a:srgbClr val="000000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-198530" y="4969797"/>
            <a:ext cx="340120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sz="1300" b="1" dirty="0" smtClean="0">
                <a:solidFill>
                  <a:srgbClr val="000000"/>
                </a:solidFill>
              </a:rPr>
              <a:t>Taking part in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1300" b="1" dirty="0">
                <a:solidFill>
                  <a:srgbClr val="000000"/>
                </a:solidFill>
              </a:rPr>
              <a:t>the </a:t>
            </a:r>
            <a:r>
              <a:rPr lang="hu-HU" altLang="en-US" sz="1300" b="1" dirty="0" smtClean="0">
                <a:solidFill>
                  <a:srgbClr val="000000"/>
                </a:solidFill>
              </a:rPr>
              <a:t>game console market</a:t>
            </a:r>
            <a:endParaRPr lang="en-US" altLang="en-US" sz="1300" b="1" dirty="0">
              <a:solidFill>
                <a:srgbClr val="000000"/>
              </a:solidFill>
            </a:endParaRPr>
          </a:p>
        </p:txBody>
      </p:sp>
      <p:sp>
        <p:nvSpPr>
          <p:cNvPr id="5" name="Oval 13"/>
          <p:cNvSpPr>
            <a:spLocks noChangeArrowheads="1"/>
          </p:cNvSpPr>
          <p:nvPr/>
        </p:nvSpPr>
        <p:spPr bwMode="auto">
          <a:xfrm>
            <a:off x="1414268" y="4913480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altLang="en-US" sz="1300" dirty="0">
              <a:solidFill>
                <a:srgbClr val="000000"/>
              </a:solidFill>
            </a:endParaRPr>
          </a:p>
        </p:txBody>
      </p:sp>
      <p:sp>
        <p:nvSpPr>
          <p:cNvPr id="6" name="Line 17"/>
          <p:cNvSpPr>
            <a:spLocks noChangeShapeType="1"/>
          </p:cNvSpPr>
          <p:nvPr/>
        </p:nvSpPr>
        <p:spPr bwMode="auto">
          <a:xfrm flipV="1">
            <a:off x="1458925" y="4734688"/>
            <a:ext cx="6030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sz="1300" dirty="0"/>
          </a:p>
        </p:txBody>
      </p:sp>
      <p:sp>
        <p:nvSpPr>
          <p:cNvPr id="7" name="Line 25"/>
          <p:cNvSpPr>
            <a:spLocks noChangeShapeType="1"/>
          </p:cNvSpPr>
          <p:nvPr/>
        </p:nvSpPr>
        <p:spPr bwMode="auto">
          <a:xfrm>
            <a:off x="1458924" y="4730982"/>
            <a:ext cx="1" cy="1777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sz="1300" dirty="0"/>
          </a:p>
        </p:txBody>
      </p:sp>
      <p:sp>
        <p:nvSpPr>
          <p:cNvPr id="8" name="Oval 13"/>
          <p:cNvSpPr>
            <a:spLocks noChangeArrowheads="1"/>
          </p:cNvSpPr>
          <p:nvPr/>
        </p:nvSpPr>
        <p:spPr bwMode="auto">
          <a:xfrm>
            <a:off x="7451842" y="4915067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altLang="en-US" sz="1300" dirty="0">
              <a:solidFill>
                <a:srgbClr val="000000"/>
              </a:solidFill>
            </a:endParaRPr>
          </a:p>
        </p:txBody>
      </p:sp>
      <p:sp>
        <p:nvSpPr>
          <p:cNvPr id="9" name="Line 29"/>
          <p:cNvSpPr>
            <a:spLocks noChangeShapeType="1"/>
          </p:cNvSpPr>
          <p:nvPr/>
        </p:nvSpPr>
        <p:spPr bwMode="auto">
          <a:xfrm flipH="1">
            <a:off x="7486856" y="4730960"/>
            <a:ext cx="0" cy="19045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sz="1300" dirty="0"/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951820" y="4976702"/>
            <a:ext cx="319535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sz="1300" b="1" dirty="0" smtClean="0">
                <a:solidFill>
                  <a:srgbClr val="000000"/>
                </a:solidFill>
              </a:rPr>
              <a:t>Introduction of the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sz="1300" b="1" dirty="0" smtClean="0">
                <a:solidFill>
                  <a:srgbClr val="000000"/>
                </a:solidFill>
              </a:rPr>
              <a:t>Surface line of tablets</a:t>
            </a:r>
            <a:endParaRPr lang="en-US" altLang="en-US" sz="1300" b="1" dirty="0">
              <a:solidFill>
                <a:srgbClr val="000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4539694" y="4477362"/>
            <a:ext cx="1" cy="24447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961360" y="4973695"/>
            <a:ext cx="308683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sz="1300" b="1" dirty="0" smtClean="0">
                <a:solidFill>
                  <a:srgbClr val="000000"/>
                </a:solidFill>
              </a:rPr>
              <a:t>Entering the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sz="1300" b="1" dirty="0" smtClean="0">
                <a:solidFill>
                  <a:srgbClr val="000000"/>
                </a:solidFill>
              </a:rPr>
              <a:t> phone business</a:t>
            </a:r>
            <a:endParaRPr lang="en-US" altLang="en-US" sz="1300" b="1" dirty="0">
              <a:solidFill>
                <a:srgbClr val="000000"/>
              </a:solidFill>
            </a:endParaRPr>
          </a:p>
        </p:txBody>
      </p:sp>
      <p:sp>
        <p:nvSpPr>
          <p:cNvPr id="13" name="Oval 13"/>
          <p:cNvSpPr>
            <a:spLocks noChangeArrowheads="1"/>
          </p:cNvSpPr>
          <p:nvPr/>
        </p:nvSpPr>
        <p:spPr bwMode="auto">
          <a:xfrm>
            <a:off x="4506913" y="4916643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altLang="en-US" sz="1300" dirty="0">
              <a:solidFill>
                <a:srgbClr val="000000"/>
              </a:solidFill>
            </a:endParaRPr>
          </a:p>
        </p:txBody>
      </p:sp>
      <p:sp>
        <p:nvSpPr>
          <p:cNvPr id="14" name="Line 25"/>
          <p:cNvSpPr>
            <a:spLocks noChangeShapeType="1"/>
          </p:cNvSpPr>
          <p:nvPr/>
        </p:nvSpPr>
        <p:spPr bwMode="auto">
          <a:xfrm>
            <a:off x="4538869" y="4734145"/>
            <a:ext cx="1" cy="1777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sz="1300" dirty="0"/>
          </a:p>
        </p:txBody>
      </p:sp>
      <p:sp>
        <p:nvSpPr>
          <p:cNvPr id="20" name="TextBox 19"/>
          <p:cNvSpPr txBox="1"/>
          <p:nvPr/>
        </p:nvSpPr>
        <p:spPr>
          <a:xfrm>
            <a:off x="219589" y="651569"/>
            <a:ext cx="8847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dirty="0" smtClean="0">
                <a:solidFill>
                  <a:schemeClr val="accent6"/>
                </a:solidFill>
              </a:rPr>
              <a:t>c) Microsoft's vision to become</a:t>
            </a:r>
            <a:r>
              <a:rPr lang="en-US" altLang="en-US" dirty="0" smtClean="0">
                <a:solidFill>
                  <a:schemeClr val="accent6"/>
                </a:solidFill>
              </a:rPr>
              <a:t> </a:t>
            </a:r>
            <a:r>
              <a:rPr lang="en-US" altLang="en-US" dirty="0">
                <a:solidFill>
                  <a:schemeClr val="accent6"/>
                </a:solidFill>
              </a:rPr>
              <a:t>a devices and </a:t>
            </a:r>
            <a:r>
              <a:rPr lang="en-US" altLang="en-US" dirty="0" smtClean="0">
                <a:solidFill>
                  <a:schemeClr val="accent6"/>
                </a:solidFill>
              </a:rPr>
              <a:t>services</a:t>
            </a:r>
            <a:r>
              <a:rPr lang="hu-HU" altLang="en-US" dirty="0" smtClean="0">
                <a:solidFill>
                  <a:schemeClr val="accent6"/>
                </a:solidFill>
              </a:rPr>
              <a:t> </a:t>
            </a:r>
            <a:r>
              <a:rPr lang="en-US" altLang="en-US" dirty="0" smtClean="0">
                <a:solidFill>
                  <a:schemeClr val="accent6"/>
                </a:solidFill>
              </a:rPr>
              <a:t>company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6515" y="1497313"/>
            <a:ext cx="8881715" cy="1128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“I </a:t>
            </a:r>
            <a:r>
              <a:rPr lang="en-US" sz="1600" dirty="0"/>
              <a:t>think that in a back-looking view, </a:t>
            </a:r>
            <a:r>
              <a:rPr lang="en-US" sz="1600" dirty="0">
                <a:solidFill>
                  <a:srgbClr val="3333FF"/>
                </a:solidFill>
              </a:rPr>
              <a:t>people would say we were a </a:t>
            </a:r>
            <a:r>
              <a:rPr lang="en-US" sz="1600" dirty="0" smtClean="0">
                <a:solidFill>
                  <a:srgbClr val="3333FF"/>
                </a:solidFill>
              </a:rPr>
              <a:t>software company</a:t>
            </a:r>
            <a:r>
              <a:rPr lang="en-US" sz="1600" dirty="0" smtClean="0"/>
              <a:t>.</a:t>
            </a:r>
          </a:p>
          <a:p>
            <a:pPr>
              <a:spcAft>
                <a:spcPts val="400"/>
              </a:spcAft>
            </a:pPr>
            <a:r>
              <a:rPr lang="en-US" sz="1600" dirty="0" smtClean="0"/>
              <a:t>  That's </a:t>
            </a:r>
            <a:r>
              <a:rPr lang="en-US" sz="1600" dirty="0"/>
              <a:t>kind of how we were born.</a:t>
            </a:r>
          </a:p>
          <a:p>
            <a:r>
              <a:rPr lang="en-US" sz="1600" dirty="0"/>
              <a:t>I think when you look forward, our core capability will be software, (but</a:t>
            </a:r>
            <a:r>
              <a:rPr lang="en-US" sz="1600" dirty="0" smtClean="0"/>
              <a:t>)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</a:t>
            </a:r>
            <a:r>
              <a:rPr lang="en-US" sz="1600" dirty="0">
                <a:solidFill>
                  <a:srgbClr val="3333FF"/>
                </a:solidFill>
              </a:rPr>
              <a:t>you'll probably think of us more as a devices-and-services company</a:t>
            </a:r>
            <a:r>
              <a:rPr lang="en-US" sz="1600" dirty="0" smtClean="0"/>
              <a:t>.” [22]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701570" y="3469018"/>
            <a:ext cx="66648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>
                <a:solidFill>
                  <a:srgbClr val="FF0000"/>
                </a:solidFill>
              </a:rPr>
              <a:t>Microsoft's vision to become</a:t>
            </a:r>
            <a:r>
              <a:rPr lang="en-US" sz="1600" dirty="0" smtClean="0">
                <a:solidFill>
                  <a:srgbClr val="FF0000"/>
                </a:solidFill>
              </a:rPr>
              <a:t> a devices-and-services company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0720" y="1105239"/>
            <a:ext cx="41056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Ballmer (CEO of Microsoft in 9/2012):</a:t>
            </a:r>
            <a:endParaRPr lang="en-US" sz="1600" dirty="0"/>
          </a:p>
        </p:txBody>
      </p:sp>
      <p:sp>
        <p:nvSpPr>
          <p:cNvPr id="24" name="Down Arrow 23"/>
          <p:cNvSpPr/>
          <p:nvPr/>
        </p:nvSpPr>
        <p:spPr>
          <a:xfrm>
            <a:off x="4505310" y="2820998"/>
            <a:ext cx="108000" cy="4680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29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2" grpId="0"/>
      <p:bldP spid="13" grpId="0" animBg="1"/>
      <p:bldP spid="14" grpId="0" animBg="1"/>
      <p:bldP spid="22" grpId="0"/>
      <p:bldP spid="24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5.2 Microsoft’s response to the mobile boom 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hu-HU" dirty="0" smtClean="0">
                <a:solidFill>
                  <a:srgbClr val="FFFFFF"/>
                </a:solidFill>
                <a:latin typeface="Verdana" pitchFamily="34" charset="0"/>
              </a:rPr>
              <a:t>7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pic>
        <p:nvPicPr>
          <p:cNvPr id="3" name="Picture 28" descr="https://upload.wikimedia.org/wikipedia/commons/thumb/4/43/Xbox-console.jpg/1280px-Xbox-conso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825" y="2193439"/>
            <a:ext cx="5535615" cy="254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0952" y="638690"/>
            <a:ext cx="7003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accent6"/>
                </a:solidFill>
              </a:rPr>
              <a:t>ca) Microsoft's participation in the game console market []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37388" y="4914165"/>
            <a:ext cx="59550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/>
              <a:t>Picture: The original </a:t>
            </a:r>
            <a:r>
              <a:rPr lang="en-US" sz="1600" dirty="0" smtClean="0"/>
              <a:t>Xbox </a:t>
            </a:r>
            <a:r>
              <a:rPr lang="en-US" sz="1600" dirty="0"/>
              <a:t>console with </a:t>
            </a:r>
            <a:r>
              <a:rPr lang="hu-HU" sz="1600" dirty="0" smtClean="0"/>
              <a:t>the </a:t>
            </a:r>
            <a:r>
              <a:rPr lang="en-US" sz="1600" dirty="0" smtClean="0"/>
              <a:t>Controller</a:t>
            </a:r>
            <a:r>
              <a:rPr lang="hu-HU" sz="1600" dirty="0" smtClean="0"/>
              <a:t> []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296863" y="6174305"/>
            <a:ext cx="28954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https://en.wikipedia.org/wiki/Xbox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4350" y="1043735"/>
            <a:ext cx="7518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smtClean="0"/>
              <a:t>Microsoft created a </a:t>
            </a:r>
            <a:r>
              <a:rPr lang="hu-HU" sz="1600" dirty="0" smtClean="0">
                <a:solidFill>
                  <a:srgbClr val="0070C0"/>
                </a:solidFill>
              </a:rPr>
              <a:t>family of video game consoles</a:t>
            </a:r>
            <a:r>
              <a:rPr lang="hu-HU" sz="1600" dirty="0" smtClean="0"/>
              <a:t>, dubbed as </a:t>
            </a:r>
            <a:r>
              <a:rPr lang="hu-HU" sz="1600" dirty="0" smtClean="0">
                <a:solidFill>
                  <a:srgbClr val="FF0000"/>
                </a:solidFill>
              </a:rPr>
              <a:t>Xbox</a:t>
            </a:r>
            <a:r>
              <a:rPr lang="hu-HU" sz="1600" dirty="0" smtClean="0"/>
              <a:t>.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384350" y="1358770"/>
            <a:ext cx="37285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smtClean="0">
                <a:solidFill>
                  <a:srgbClr val="0070C0"/>
                </a:solidFill>
              </a:rPr>
              <a:t>Main models </a:t>
            </a:r>
            <a:r>
              <a:rPr lang="hu-HU" sz="1600" dirty="0" smtClean="0"/>
              <a:t>of the Xbox family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867949" y="1665964"/>
            <a:ext cx="2668936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hu-HU" sz="1600" dirty="0" smtClean="0"/>
              <a:t>2001: The original Xbox</a:t>
            </a:r>
          </a:p>
          <a:p>
            <a:pPr>
              <a:spcAft>
                <a:spcPts val="300"/>
              </a:spcAft>
            </a:pPr>
            <a:r>
              <a:rPr lang="hu-HU" sz="1600" dirty="0" smtClean="0"/>
              <a:t>2005: Xbox 360</a:t>
            </a:r>
          </a:p>
          <a:p>
            <a:pPr>
              <a:spcAft>
                <a:spcPts val="300"/>
              </a:spcAft>
            </a:pPr>
            <a:r>
              <a:rPr lang="hu-HU" sz="1600" dirty="0" smtClean="0"/>
              <a:t>2013: Xbox One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1140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5.2 Microsoft’s response to the mobile boom 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hu-HU" dirty="0" smtClean="0">
                <a:solidFill>
                  <a:srgbClr val="FFFFFF"/>
                </a:solidFill>
                <a:latin typeface="Verdana" pitchFamily="34" charset="0"/>
              </a:rPr>
              <a:t>8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5971859" y="2118052"/>
            <a:ext cx="189186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Surface Pro lines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4" name="Line 9"/>
          <p:cNvSpPr>
            <a:spLocks noChangeShapeType="1"/>
          </p:cNvSpPr>
          <p:nvPr/>
        </p:nvSpPr>
        <p:spPr bwMode="auto">
          <a:xfrm>
            <a:off x="4743329" y="1605289"/>
            <a:ext cx="0" cy="246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2833224" y="1268760"/>
            <a:ext cx="387477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Microsoft’s Surface family of tablets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844671" y="2118052"/>
            <a:ext cx="148630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Surface lines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362298" y="2618910"/>
            <a:ext cx="4358244" cy="992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en-US" dirty="0" smtClean="0">
                <a:solidFill>
                  <a:srgbClr val="000000"/>
                </a:solidFill>
              </a:rPr>
              <a:t>First Surface tablets are NVIDIA’s </a:t>
            </a:r>
            <a:r>
              <a:rPr lang="en-US" dirty="0" err="1" smtClean="0">
                <a:solidFill>
                  <a:srgbClr val="000000"/>
                </a:solidFill>
              </a:rPr>
              <a:t>Tegra</a:t>
            </a:r>
            <a:r>
              <a:rPr lang="en-US" dirty="0" smtClean="0">
                <a:solidFill>
                  <a:srgbClr val="000000"/>
                </a:solidFill>
              </a:rPr>
              <a:t> based</a:t>
            </a:r>
          </a:p>
          <a:p>
            <a:pPr algn="ctr" eaLnBrk="1" fontAlgn="base" hangingPunct="1">
              <a:spcBef>
                <a:spcPct val="0"/>
              </a:spcBef>
              <a:spcAft>
                <a:spcPts val="300"/>
              </a:spcAft>
            </a:pPr>
            <a:r>
              <a:rPr lang="en-US" dirty="0" smtClean="0">
                <a:solidFill>
                  <a:srgbClr val="000000"/>
                </a:solidFill>
              </a:rPr>
              <a:t>and run under Windows RT/Windows 8.1</a:t>
            </a:r>
          </a:p>
          <a:p>
            <a:pPr algn="ctr" eaLnBrk="1" fontAlgn="base" hangingPunct="1">
              <a:spcBef>
                <a:spcPct val="0"/>
              </a:spcBef>
            </a:pPr>
            <a:r>
              <a:rPr lang="en-US" dirty="0" smtClean="0">
                <a:solidFill>
                  <a:srgbClr val="000000"/>
                </a:solidFill>
              </a:rPr>
              <a:t>Recent Surface tablets are Intel’s Atom based</a:t>
            </a:r>
          </a:p>
          <a:p>
            <a:pPr algn="ctr" eaLnBrk="1" fontAlgn="base" hangingPunct="1">
              <a:spcBef>
                <a:spcPct val="0"/>
              </a:spcBef>
            </a:pPr>
            <a:r>
              <a:rPr lang="en-US" dirty="0" smtClean="0">
                <a:solidFill>
                  <a:srgbClr val="000000"/>
                </a:solidFill>
              </a:rPr>
              <a:t>and are running under Windows 8.1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2557867" y="1846000"/>
            <a:ext cx="2185462" cy="1871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751037" y="1846000"/>
            <a:ext cx="2175894" cy="1871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3"/>
          <p:cNvSpPr>
            <a:spLocks noChangeArrowheads="1"/>
          </p:cNvSpPr>
          <p:nvPr/>
        </p:nvSpPr>
        <p:spPr bwMode="auto">
          <a:xfrm>
            <a:off x="2533019" y="2011522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3" name="Oval 13"/>
          <p:cNvSpPr>
            <a:spLocks noChangeArrowheads="1"/>
          </p:cNvSpPr>
          <p:nvPr/>
        </p:nvSpPr>
        <p:spPr bwMode="auto">
          <a:xfrm>
            <a:off x="6915631" y="2002164"/>
            <a:ext cx="65087" cy="61913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61367" y="2623509"/>
            <a:ext cx="350608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</a:pPr>
            <a:r>
              <a:rPr lang="en-US" sz="1400" dirty="0" smtClean="0">
                <a:solidFill>
                  <a:srgbClr val="000000"/>
                </a:solidFill>
              </a:rPr>
              <a:t>Surface Pro tablets are Core 2 based</a:t>
            </a:r>
          </a:p>
          <a:p>
            <a:pPr lvl="0" algn="ctr" fontAlgn="base">
              <a:spcBef>
                <a:spcPct val="0"/>
              </a:spcBef>
            </a:pPr>
            <a:r>
              <a:rPr lang="en-US" sz="1400" dirty="0" smtClean="0">
                <a:solidFill>
                  <a:srgbClr val="000000"/>
                </a:solidFill>
              </a:rPr>
              <a:t>and run under Windows 8</a:t>
            </a:r>
          </a:p>
          <a:p>
            <a:pPr lvl="0" algn="ctr" fontAlgn="base">
              <a:spcBef>
                <a:spcPct val="0"/>
              </a:spcBef>
            </a:pPr>
            <a:r>
              <a:rPr lang="en-US" sz="1400" dirty="0" smtClean="0">
                <a:solidFill>
                  <a:srgbClr val="000000"/>
                </a:solidFill>
              </a:rPr>
              <a:t>or subsequent Windows versions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23885" y="3752502"/>
            <a:ext cx="16995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High end models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1443334" y="3745244"/>
            <a:ext cx="2249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Less expensive models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196655" y="643346"/>
            <a:ext cx="5740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accent6"/>
                </a:solidFill>
              </a:rPr>
              <a:t>cb) Introduction of </a:t>
            </a:r>
            <a:r>
              <a:rPr lang="en-US" dirty="0" smtClean="0">
                <a:solidFill>
                  <a:schemeClr val="accent6"/>
                </a:solidFill>
              </a:rPr>
              <a:t>the Surface family of tablets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87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áblázat 1"/>
          <p:cNvGraphicFramePr>
            <a:graphicFrameLocks noGrp="1"/>
          </p:cNvGraphicFramePr>
          <p:nvPr>
            <p:extLst/>
          </p:nvPr>
        </p:nvGraphicFramePr>
        <p:xfrm>
          <a:off x="297115" y="1472020"/>
          <a:ext cx="8460350" cy="16982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70175"/>
                <a:gridCol w="990110"/>
                <a:gridCol w="1530170"/>
                <a:gridCol w="1215135"/>
                <a:gridCol w="900100"/>
                <a:gridCol w="2354660"/>
              </a:tblGrid>
              <a:tr h="468935"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Model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Intro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Processor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Word </a:t>
                      </a:r>
                      <a:r>
                        <a:rPr lang="hu-HU" sz="13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length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Core</a:t>
                      </a:r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hu-HU" sz="13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nr</a:t>
                      </a:r>
                      <a:r>
                        <a:rPr lang="en-US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.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OS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Surface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10/2012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Tegra</a:t>
                      </a:r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3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32</a:t>
                      </a:r>
                      <a:r>
                        <a:rPr lang="en-US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-bit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Windows RT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Surface</a:t>
                      </a:r>
                      <a:r>
                        <a:rPr lang="hu-HU" sz="13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2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10/2013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Tegra</a:t>
                      </a:r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4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32</a:t>
                      </a:r>
                      <a:r>
                        <a:rPr lang="en-US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-bit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Windows RT/Windows 8.1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Surface</a:t>
                      </a:r>
                      <a:r>
                        <a:rPr lang="en-US" sz="13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3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05/2015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Atom X7-Z8700</a:t>
                      </a:r>
                    </a:p>
                    <a:p>
                      <a:pPr algn="ctr"/>
                      <a:r>
                        <a:rPr lang="en-US" sz="13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Airmont</a:t>
                      </a:r>
                      <a:r>
                        <a:rPr lang="en-US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core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64-bit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Windows 8.1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áblázat 7"/>
          <p:cNvGraphicFramePr>
            <a:graphicFrameLocks noGrp="1"/>
          </p:cNvGraphicFramePr>
          <p:nvPr>
            <p:extLst/>
          </p:nvPr>
        </p:nvGraphicFramePr>
        <p:xfrm>
          <a:off x="276920" y="4654656"/>
          <a:ext cx="8480545" cy="15814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70175"/>
                <a:gridCol w="990110"/>
                <a:gridCol w="1537665"/>
                <a:gridCol w="1230125"/>
                <a:gridCol w="885110"/>
                <a:gridCol w="2367360"/>
              </a:tblGrid>
              <a:tr h="468935"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Model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Intro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Processor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Word </a:t>
                      </a:r>
                      <a:r>
                        <a:rPr lang="hu-HU" sz="13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length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Core</a:t>
                      </a:r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hu-HU" sz="13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nr</a:t>
                      </a:r>
                      <a:r>
                        <a:rPr lang="en-US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.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OS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Surface</a:t>
                      </a:r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Pro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2/2013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Ivy</a:t>
                      </a:r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hu-HU" sz="13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Bridge</a:t>
                      </a:r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i5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64-bit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Windows 8 Pro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Surface</a:t>
                      </a:r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Pro</a:t>
                      </a:r>
                      <a:r>
                        <a:rPr lang="hu-HU" sz="13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2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10/2013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Haswell</a:t>
                      </a:r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i5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64-bit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Windows 8.1 Pro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Surface</a:t>
                      </a:r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Pro 3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6/2014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Haswell</a:t>
                      </a:r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i3/i5/i7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64-bit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Windows 8.1 Pro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46575" y="3360476"/>
            <a:ext cx="75005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Table: Microsoft’s ARM/Intel Atom-based Surface RT /Surface 2 tablets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1466655" y="6465821"/>
            <a:ext cx="61380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Table: Microsoft’s Intel Core 2-based Surface Pro tablets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95515" y="622415"/>
            <a:ext cx="4702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accent6"/>
                </a:solidFill>
              </a:rPr>
              <a:t>Overview of </a:t>
            </a:r>
            <a:r>
              <a:rPr lang="en-US" dirty="0" smtClean="0">
                <a:solidFill>
                  <a:schemeClr val="accent6"/>
                </a:solidFill>
              </a:rPr>
              <a:t>Microsoft’s Surface tablets</a:t>
            </a:r>
            <a:endParaRPr lang="en-US" sz="1600" dirty="0">
              <a:solidFill>
                <a:schemeClr val="accent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6515" y="975211"/>
            <a:ext cx="6868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Main features of Microsoft’s Surface</a:t>
            </a:r>
            <a:r>
              <a:rPr lang="hu-HU" sz="1600" dirty="0" smtClean="0">
                <a:solidFill>
                  <a:srgbClr val="FF0000"/>
                </a:solidFill>
              </a:rPr>
              <a:t> and Surface Pro </a:t>
            </a:r>
            <a:r>
              <a:rPr lang="en-US" sz="1600" dirty="0" smtClean="0">
                <a:solidFill>
                  <a:srgbClr val="FF0000"/>
                </a:solidFill>
              </a:rPr>
              <a:t>tablet lines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7115" y="3810526"/>
            <a:ext cx="87303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333FF"/>
                </a:solidFill>
              </a:rPr>
              <a:t>The exclusivity of Windows RT drastically limits app availability</a:t>
            </a:r>
            <a:r>
              <a:rPr lang="en-US" sz="1600" dirty="0"/>
              <a:t>, and </a:t>
            </a:r>
            <a:r>
              <a:rPr lang="en-US" sz="1600" dirty="0">
                <a:solidFill>
                  <a:srgbClr val="3333FF"/>
                </a:solidFill>
              </a:rPr>
              <a:t>is one of the main reasons why sales of Surface tablets remained lower than expected </a:t>
            </a:r>
            <a:r>
              <a:rPr lang="en-US" sz="1600" dirty="0" smtClean="0"/>
              <a:t>[21].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endParaRPr lang="en-US" sz="1600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5.2 Microsoft’s response to the mobile boom 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hu-HU" dirty="0" smtClean="0">
                <a:solidFill>
                  <a:srgbClr val="FFFFFF"/>
                </a:solidFill>
                <a:latin typeface="Verdana" pitchFamily="34" charset="0"/>
              </a:rPr>
              <a:t>9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/>
            </a:r>
            <a:br>
              <a:rPr lang="en-US" dirty="0">
                <a:solidFill>
                  <a:srgbClr val="FFFFFF"/>
                </a:solidFill>
                <a:latin typeface="Verdana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5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6515" y="2025655"/>
            <a:ext cx="4668400" cy="3158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Microsoft Surface Pro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561" y="1945013"/>
            <a:ext cx="3769909" cy="282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5263" y="627063"/>
            <a:ext cx="5171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accent6"/>
                </a:solidFill>
              </a:rPr>
              <a:t>Example: </a:t>
            </a:r>
            <a:r>
              <a:rPr lang="en-US" dirty="0" smtClean="0">
                <a:solidFill>
                  <a:schemeClr val="accent6"/>
                </a:solidFill>
              </a:rPr>
              <a:t>Windows Surface Pro 3 (8/2014)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5264" y="987140"/>
            <a:ext cx="3060002" cy="697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dirty="0" smtClean="0"/>
              <a:t>2 </a:t>
            </a:r>
            <a:r>
              <a:rPr lang="en-US" dirty="0"/>
              <a:t>in 1 tablet 12”</a:t>
            </a:r>
          </a:p>
          <a:p>
            <a:r>
              <a:rPr lang="en-US" dirty="0"/>
              <a:t>Aim: Replacing laptops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06615" y="5274205"/>
            <a:ext cx="24737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Intel’s Surface Pro 3</a:t>
            </a:r>
          </a:p>
          <a:p>
            <a:pPr algn="ctr"/>
            <a:r>
              <a:rPr lang="en-US" sz="1600" dirty="0" smtClean="0"/>
              <a:t> used as a laptop [22]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5659932" y="5274205"/>
            <a:ext cx="2422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Intel’s Surface Pro 3</a:t>
            </a:r>
          </a:p>
          <a:p>
            <a:pPr algn="ctr"/>
            <a:r>
              <a:rPr lang="en-US" sz="1600" dirty="0" smtClean="0"/>
              <a:t> used as a tablet [23]</a:t>
            </a:r>
            <a:endParaRPr lang="en-US" sz="1600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5.2 Microsoft’s response to the mobile boom 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hu-HU" dirty="0" smtClean="0">
                <a:solidFill>
                  <a:srgbClr val="FFFFFF"/>
                </a:solidFill>
                <a:latin typeface="Verdana" pitchFamily="34" charset="0"/>
              </a:rPr>
              <a:t>10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/>
            </a:r>
            <a:br>
              <a:rPr lang="en-US" dirty="0">
                <a:solidFill>
                  <a:srgbClr val="FFFFFF"/>
                </a:solidFill>
                <a:latin typeface="Verdana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72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static.cdn-seekingalpha.com/uploads/2014/8/7/29943265-14074307073642259-Steve-Guenette_origi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2"/>
          <a:stretch/>
        </p:blipFill>
        <p:spPr bwMode="auto">
          <a:xfrm>
            <a:off x="1165430" y="1239049"/>
            <a:ext cx="6795755" cy="338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7465" y="629165"/>
            <a:ext cx="7807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Early financial performance of Microsoft’s Surface business </a:t>
            </a:r>
            <a:r>
              <a:rPr lang="en-US" dirty="0" smtClean="0"/>
              <a:t>[24] 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5.2 Microsoft’s response to the mobile boom 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hu-HU" dirty="0" smtClean="0">
                <a:solidFill>
                  <a:srgbClr val="FFFFFF"/>
                </a:solidFill>
                <a:latin typeface="Verdana" pitchFamily="34" charset="0"/>
              </a:rPr>
              <a:t>11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/>
            </a:r>
            <a:br>
              <a:rPr lang="en-US" dirty="0">
                <a:solidFill>
                  <a:srgbClr val="FFFFFF"/>
                </a:solidFill>
                <a:latin typeface="Verdana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2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5.2 Microsoft’s response to the mobile boom 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hu-HU" dirty="0" smtClean="0">
                <a:solidFill>
                  <a:srgbClr val="FFFFFF"/>
                </a:solidFill>
                <a:latin typeface="Verdana" pitchFamily="34" charset="0"/>
              </a:rPr>
              <a:t>12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31539" y="1133745"/>
            <a:ext cx="89559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600" dirty="0" smtClean="0">
                <a:solidFill>
                  <a:srgbClr val="000000"/>
                </a:solidFill>
              </a:rPr>
              <a:t>9/</a:t>
            </a:r>
            <a:r>
              <a:rPr lang="en-US" sz="1600" dirty="0" smtClean="0">
                <a:solidFill>
                  <a:srgbClr val="000000"/>
                </a:solidFill>
              </a:rPr>
              <a:t>201</a:t>
            </a:r>
            <a:r>
              <a:rPr lang="hu-HU" sz="1600" dirty="0">
                <a:solidFill>
                  <a:srgbClr val="000000"/>
                </a:solidFill>
              </a:rPr>
              <a:t>3</a:t>
            </a:r>
            <a:r>
              <a:rPr lang="en-US" sz="1600" dirty="0">
                <a:solidFill>
                  <a:srgbClr val="000000"/>
                </a:solidFill>
              </a:rPr>
              <a:t>: Microsoft </a:t>
            </a:r>
            <a:r>
              <a:rPr lang="hu-HU" sz="1600" dirty="0">
                <a:solidFill>
                  <a:srgbClr val="000000"/>
                </a:solidFill>
              </a:rPr>
              <a:t>announces their plan to acquire the </a:t>
            </a:r>
            <a:r>
              <a:rPr lang="en-US" sz="1600" dirty="0">
                <a:solidFill>
                  <a:srgbClr val="3333FF"/>
                </a:solidFill>
              </a:rPr>
              <a:t>phone business</a:t>
            </a:r>
            <a:r>
              <a:rPr lang="hu-HU" sz="1600" dirty="0">
                <a:solidFill>
                  <a:srgbClr val="3333FF"/>
                </a:solidFill>
              </a:rPr>
              <a:t> of Nokia,</a:t>
            </a:r>
          </a:p>
          <a:p>
            <a:pPr lvl="0">
              <a:spcAft>
                <a:spcPts val="300"/>
              </a:spcAft>
            </a:pPr>
            <a:r>
              <a:rPr lang="hu-HU" sz="1600" dirty="0">
                <a:solidFill>
                  <a:srgbClr val="000000"/>
                </a:solidFill>
              </a:rPr>
              <a:t>                including the Lumia brand.</a:t>
            </a:r>
          </a:p>
          <a:p>
            <a:pPr marL="285750" lvl="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u-HU" sz="1600" dirty="0" smtClean="0">
                <a:solidFill>
                  <a:srgbClr val="000000"/>
                </a:solidFill>
              </a:rPr>
              <a:t>4/2014</a:t>
            </a:r>
            <a:r>
              <a:rPr lang="hu-HU" sz="1600" dirty="0">
                <a:solidFill>
                  <a:srgbClr val="000000"/>
                </a:solidFill>
              </a:rPr>
              <a:t>: Microsoft finalyses the acqisition </a:t>
            </a:r>
            <a:r>
              <a:rPr lang="hu-HU" sz="1600" dirty="0" smtClean="0">
                <a:solidFill>
                  <a:srgbClr val="000000"/>
                </a:solidFill>
              </a:rPr>
              <a:t>by paying </a:t>
            </a:r>
            <a:r>
              <a:rPr lang="hu-HU" sz="1600" dirty="0">
                <a:solidFill>
                  <a:srgbClr val="000000"/>
                </a:solidFill>
              </a:rPr>
              <a:t>about 7 billion USD to Nokia,</a:t>
            </a:r>
          </a:p>
          <a:p>
            <a:pPr lvl="0">
              <a:spcAft>
                <a:spcPts val="600"/>
              </a:spcAft>
            </a:pPr>
            <a:r>
              <a:rPr lang="hu-HU" sz="1600" dirty="0">
                <a:solidFill>
                  <a:srgbClr val="000000"/>
                </a:solidFill>
              </a:rPr>
              <a:t>                and taking over about 25000 </a:t>
            </a:r>
            <a:r>
              <a:rPr lang="hu-HU" sz="1600" dirty="0" smtClean="0">
                <a:solidFill>
                  <a:srgbClr val="000000"/>
                </a:solidFill>
              </a:rPr>
              <a:t>Nokia </a:t>
            </a:r>
            <a:r>
              <a:rPr lang="hu-HU" sz="1600" dirty="0">
                <a:solidFill>
                  <a:srgbClr val="000000"/>
                </a:solidFill>
              </a:rPr>
              <a:t>employees</a:t>
            </a:r>
            <a:r>
              <a:rPr lang="hu-HU" sz="1600" dirty="0" smtClean="0">
                <a:solidFill>
                  <a:srgbClr val="000000"/>
                </a:solidFill>
              </a:rPr>
              <a:t>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u-HU" sz="1600" dirty="0" smtClean="0"/>
              <a:t>11/</a:t>
            </a:r>
            <a:r>
              <a:rPr lang="en-US" sz="1600" dirty="0" smtClean="0"/>
              <a:t>2014</a:t>
            </a:r>
            <a:r>
              <a:rPr lang="hu-HU" sz="1600" dirty="0" smtClean="0"/>
              <a:t>:</a:t>
            </a:r>
            <a:r>
              <a:rPr lang="en-US" sz="1600" dirty="0" smtClean="0"/>
              <a:t> </a:t>
            </a:r>
            <a:r>
              <a:rPr lang="en-US" sz="1600" dirty="0">
                <a:solidFill>
                  <a:srgbClr val="3333FF"/>
                </a:solidFill>
              </a:rPr>
              <a:t>Microsoft </a:t>
            </a:r>
            <a:r>
              <a:rPr lang="hu-HU" sz="1600" dirty="0">
                <a:solidFill>
                  <a:srgbClr val="3333FF"/>
                </a:solidFill>
              </a:rPr>
              <a:t>rebranded the Nokia Lumia line to Microsoft Lumia line</a:t>
            </a:r>
            <a:r>
              <a:rPr lang="hu-HU" sz="1600" dirty="0" smtClean="0"/>
              <a:t>.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2041" y="645058"/>
            <a:ext cx="8555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dirty="0" smtClean="0">
                <a:solidFill>
                  <a:schemeClr val="accent6"/>
                </a:solidFill>
              </a:rPr>
              <a:t>cc) Microsoft's move to enter the  </a:t>
            </a:r>
            <a:r>
              <a:rPr lang="hu-HU" altLang="en-US" dirty="0">
                <a:solidFill>
                  <a:schemeClr val="accent6"/>
                </a:solidFill>
              </a:rPr>
              <a:t>phone </a:t>
            </a:r>
            <a:r>
              <a:rPr lang="hu-HU" altLang="en-US" dirty="0" smtClean="0">
                <a:solidFill>
                  <a:schemeClr val="accent6"/>
                </a:solidFill>
              </a:rPr>
              <a:t>business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29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5.2 Microsoft’s response to the mobile boom 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hu-HU" dirty="0" smtClean="0">
                <a:solidFill>
                  <a:srgbClr val="FFFFFF"/>
                </a:solidFill>
                <a:latin typeface="Verdana" pitchFamily="34" charset="0"/>
              </a:rPr>
              <a:t>13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pic>
        <p:nvPicPr>
          <p:cNvPr id="3" name="Picture 25" descr="https://upload.wikimedia.org/wikipedia/commons/1/10/Microsoft_Lumia_535_Back_showing_Microsoft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810" y="1313765"/>
            <a:ext cx="370131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6515" y="638690"/>
            <a:ext cx="8925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accent6"/>
                </a:solidFill>
              </a:rPr>
              <a:t>The first Microsoft branded Lumia phone (the Lumia 535 from 11/2014) []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6863" y="6212341"/>
            <a:ext cx="3773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https://en.wikipedia.org/wiki/Microsoft_Lumia</a:t>
            </a:r>
          </a:p>
        </p:txBody>
      </p:sp>
    </p:spTree>
    <p:extLst>
      <p:ext uri="{BB962C8B-B14F-4D97-AF65-F5344CB8AC3E}">
        <p14:creationId xmlns:p14="http://schemas.microsoft.com/office/powerpoint/2010/main" val="74770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5.2 Microsoft’s response to the mobile boom 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hu-HU" dirty="0" smtClean="0">
                <a:solidFill>
                  <a:srgbClr val="FFFFFF"/>
                </a:solidFill>
                <a:latin typeface="Verdana" pitchFamily="34" charset="0"/>
              </a:rPr>
              <a:t>14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8448"/>
            <a:ext cx="9144000" cy="21011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0" y="643736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https://en.wikipedia.org/wiki/Microsoft_Lumia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5783" y="1043735"/>
            <a:ext cx="89284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smtClean="0"/>
              <a:t>Microsoft's acquisition of Nokia's phone business </a:t>
            </a:r>
            <a:r>
              <a:rPr lang="hu-HU" sz="1600" dirty="0" smtClean="0">
                <a:solidFill>
                  <a:srgbClr val="0070C0"/>
                </a:solidFill>
              </a:rPr>
              <a:t>did not seriously boost the sale</a:t>
            </a:r>
          </a:p>
          <a:p>
            <a:r>
              <a:rPr lang="hu-HU" sz="1600" dirty="0" smtClean="0">
                <a:solidFill>
                  <a:srgbClr val="0070C0"/>
                </a:solidFill>
              </a:rPr>
              <a:t>     figures of Windows phone based Lumia devices</a:t>
            </a:r>
            <a:r>
              <a:rPr lang="hu-HU" sz="1600" dirty="0" smtClean="0"/>
              <a:t>, as indicated in the Figure below. 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-243535" y="4689140"/>
            <a:ext cx="95939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600" dirty="0" smtClean="0"/>
              <a:t>Figure: </a:t>
            </a:r>
            <a:r>
              <a:rPr lang="en-US" sz="1600" dirty="0"/>
              <a:t>Quarterly </a:t>
            </a:r>
            <a:r>
              <a:rPr lang="en-US" sz="1600" dirty="0" smtClean="0"/>
              <a:t>sale</a:t>
            </a:r>
            <a:r>
              <a:rPr lang="hu-HU" sz="1600" dirty="0" smtClean="0"/>
              <a:t> figure</a:t>
            </a:r>
            <a:r>
              <a:rPr lang="en-US" sz="1600" dirty="0" smtClean="0"/>
              <a:t>s of </a:t>
            </a:r>
            <a:r>
              <a:rPr lang="en-US" sz="1600" dirty="0"/>
              <a:t>Lumia devices (million units</a:t>
            </a:r>
            <a:r>
              <a:rPr lang="en-US" sz="1600" dirty="0" smtClean="0"/>
              <a:t>)</a:t>
            </a:r>
            <a:r>
              <a:rPr lang="hu-HU" sz="1600" dirty="0" smtClean="0"/>
              <a:t> [] </a:t>
            </a:r>
          </a:p>
          <a:p>
            <a:pPr algn="ctr"/>
            <a:r>
              <a:rPr lang="hu-HU" sz="1600" dirty="0" smtClean="0"/>
              <a:t>(Nokia introduced the Lumia brand for a series of smartphones running Windows phone)</a:t>
            </a:r>
            <a:endParaRPr lang="en-US" sz="16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5427095" y="2438890"/>
            <a:ext cx="0" cy="216024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494583" y="1943835"/>
            <a:ext cx="18165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100" dirty="0" smtClean="0"/>
              <a:t>Microsoft ackquires</a:t>
            </a:r>
          </a:p>
          <a:p>
            <a:pPr algn="ctr"/>
            <a:r>
              <a:rPr lang="hu-HU" sz="1100" dirty="0" smtClean="0"/>
              <a:t> Nokia's phone buiness</a:t>
            </a:r>
            <a:endParaRPr lang="en-US" sz="1100" dirty="0"/>
          </a:p>
        </p:txBody>
      </p:sp>
      <p:sp>
        <p:nvSpPr>
          <p:cNvPr id="11" name="TextBox 10"/>
          <p:cNvSpPr txBox="1"/>
          <p:nvPr/>
        </p:nvSpPr>
        <p:spPr>
          <a:xfrm>
            <a:off x="246271" y="5401379"/>
            <a:ext cx="8907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smtClean="0"/>
              <a:t>On the contrary, </a:t>
            </a:r>
            <a:r>
              <a:rPr lang="hu-HU" sz="1600" dirty="0" smtClean="0">
                <a:solidFill>
                  <a:srgbClr val="0070C0"/>
                </a:solidFill>
              </a:rPr>
              <a:t>in about two years sale figures desreased below 1 % of the total</a:t>
            </a:r>
          </a:p>
          <a:p>
            <a:pPr>
              <a:spcAft>
                <a:spcPts val="600"/>
              </a:spcAft>
            </a:pPr>
            <a:r>
              <a:rPr lang="hu-HU" sz="1600" dirty="0">
                <a:solidFill>
                  <a:srgbClr val="0070C0"/>
                </a:solidFill>
              </a:rPr>
              <a:t> </a:t>
            </a:r>
            <a:r>
              <a:rPr lang="hu-HU" sz="1600" dirty="0" smtClean="0">
                <a:solidFill>
                  <a:srgbClr val="0070C0"/>
                </a:solidFill>
              </a:rPr>
              <a:t>    world sales </a:t>
            </a:r>
            <a:r>
              <a:rPr lang="hu-HU" sz="1600" dirty="0" smtClean="0"/>
              <a:t>of smartphones, as indicated in the Figure.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72292" y="2438890"/>
            <a:ext cx="4539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50" dirty="0" smtClean="0"/>
              <a:t>378</a:t>
            </a:r>
            <a:endParaRPr lang="en-US" sz="1050" dirty="0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4413235" y="3718421"/>
            <a:ext cx="4545982" cy="399"/>
          </a:xfrm>
          <a:prstGeom prst="line">
            <a:avLst/>
          </a:prstGeom>
          <a:ln w="28575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677345" y="2683078"/>
            <a:ext cx="14879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100" dirty="0" smtClean="0"/>
              <a:t>1 % of worldwide</a:t>
            </a:r>
          </a:p>
          <a:p>
            <a:pPr algn="ctr"/>
            <a:r>
              <a:rPr lang="hu-HU" sz="1100" dirty="0" smtClean="0"/>
              <a:t>smartphone sales </a:t>
            </a:r>
            <a:endParaRPr lang="en-US" sz="1100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8802470" y="3113965"/>
            <a:ext cx="0" cy="495055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18843" y="651389"/>
            <a:ext cx="4939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accent6"/>
                </a:solidFill>
              </a:rPr>
              <a:t>The outcome of Microsoft's Nokia deal -1</a:t>
            </a:r>
            <a:endParaRPr lang="en-US" dirty="0">
              <a:solidFill>
                <a:schemeClr val="accent6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6372200" y="2438890"/>
            <a:ext cx="0" cy="216024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213058" y="1943835"/>
            <a:ext cx="24994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100" dirty="0" smtClean="0"/>
              <a:t>Rebranding the Nokia Lumia line</a:t>
            </a:r>
          </a:p>
          <a:p>
            <a:pPr algn="ctr"/>
            <a:r>
              <a:rPr lang="hu-HU" sz="1100" dirty="0" smtClean="0"/>
              <a:t>to Microsoft Lumia line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82071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5.2 Microsoft’s response to the mobile boom 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hu-HU" dirty="0" smtClean="0">
                <a:solidFill>
                  <a:srgbClr val="FFFFFF"/>
                </a:solidFill>
                <a:latin typeface="Verdana" pitchFamily="34" charset="0"/>
              </a:rPr>
              <a:t>15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3558" y="1403775"/>
            <a:ext cx="8664488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/>
              <a:t>In 7/2015 </a:t>
            </a:r>
            <a:r>
              <a:rPr lang="hu-HU" sz="1600" dirty="0">
                <a:solidFill>
                  <a:srgbClr val="0070C0"/>
                </a:solidFill>
              </a:rPr>
              <a:t>Microsoft restructured Microsoft Mobile </a:t>
            </a:r>
            <a:r>
              <a:rPr lang="hu-HU" sz="1600" dirty="0"/>
              <a:t>and </a:t>
            </a:r>
            <a:r>
              <a:rPr lang="hu-HU" sz="1600" dirty="0">
                <a:solidFill>
                  <a:srgbClr val="0070C0"/>
                </a:solidFill>
              </a:rPr>
              <a:t>laid off 7200 employees</a:t>
            </a:r>
            <a:r>
              <a:rPr lang="hu-HU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smtClean="0"/>
              <a:t>In 5/2016 Microsoft made </a:t>
            </a:r>
            <a:r>
              <a:rPr lang="hu-HU" sz="1600" dirty="0"/>
              <a:t>the decision </a:t>
            </a:r>
            <a:r>
              <a:rPr lang="hu-HU" sz="1600" dirty="0">
                <a:solidFill>
                  <a:srgbClr val="0070C0"/>
                </a:solidFill>
              </a:rPr>
              <a:t>to sell their feature </a:t>
            </a:r>
            <a:r>
              <a:rPr lang="hu-HU" sz="1600" dirty="0" smtClean="0">
                <a:solidFill>
                  <a:srgbClr val="0070C0"/>
                </a:solidFill>
              </a:rPr>
              <a:t>phone business</a:t>
            </a:r>
          </a:p>
          <a:p>
            <a:pPr>
              <a:spcAft>
                <a:spcPts val="600"/>
              </a:spcAft>
            </a:pPr>
            <a:r>
              <a:rPr lang="hu-HU" sz="1600" dirty="0">
                <a:solidFill>
                  <a:srgbClr val="0070C0"/>
                </a:solidFill>
              </a:rPr>
              <a:t> </a:t>
            </a:r>
            <a:r>
              <a:rPr lang="hu-HU" sz="1600" dirty="0" smtClean="0">
                <a:solidFill>
                  <a:srgbClr val="0070C0"/>
                </a:solidFill>
              </a:rPr>
              <a:t>     to </a:t>
            </a:r>
            <a:r>
              <a:rPr lang="hu-HU" sz="1600" dirty="0">
                <a:solidFill>
                  <a:srgbClr val="0070C0"/>
                </a:solidFill>
              </a:rPr>
              <a:t>Foxconn</a:t>
            </a:r>
            <a:r>
              <a:rPr lang="hu-HU" sz="1600" dirty="0"/>
              <a:t> (Taiwan</a:t>
            </a:r>
            <a:r>
              <a:rPr lang="hu-HU" sz="1600" dirty="0" smtClean="0"/>
              <a:t>), for 350 million USD.</a:t>
            </a:r>
            <a:endParaRPr lang="en-US" sz="1600" dirty="0"/>
          </a:p>
          <a:p>
            <a:pPr>
              <a:spcAft>
                <a:spcPts val="600"/>
              </a:spcAft>
            </a:pPr>
            <a:r>
              <a:rPr lang="hu-HU" sz="1600" dirty="0" smtClean="0"/>
              <a:t>    As a consequence, 4500 Microsoft employes were moved to Foxconn.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smtClean="0"/>
              <a:t>At the same time </a:t>
            </a:r>
            <a:r>
              <a:rPr lang="en-US" sz="1600" dirty="0" smtClean="0"/>
              <a:t>Microsoft </a:t>
            </a:r>
            <a:r>
              <a:rPr lang="hu-HU" sz="1600" dirty="0" smtClean="0"/>
              <a:t>confirmed that </a:t>
            </a:r>
            <a:r>
              <a:rPr lang="en-US" sz="1600" dirty="0" smtClean="0">
                <a:solidFill>
                  <a:srgbClr val="FF0000"/>
                </a:solidFill>
              </a:rPr>
              <a:t>it </a:t>
            </a:r>
            <a:r>
              <a:rPr lang="en-US" sz="1600" dirty="0">
                <a:solidFill>
                  <a:srgbClr val="FF0000"/>
                </a:solidFill>
              </a:rPr>
              <a:t>will continue to </a:t>
            </a:r>
            <a:r>
              <a:rPr lang="en-US" sz="1600" dirty="0" smtClean="0">
                <a:solidFill>
                  <a:srgbClr val="FF0000"/>
                </a:solidFill>
              </a:rPr>
              <a:t>develop</a:t>
            </a:r>
            <a:endParaRPr lang="hu-HU" sz="1600" dirty="0" smtClean="0">
              <a:solidFill>
                <a:srgbClr val="FF0000"/>
              </a:solidFill>
            </a:endParaRPr>
          </a:p>
          <a:p>
            <a:r>
              <a:rPr lang="hu-HU" sz="1600" dirty="0">
                <a:solidFill>
                  <a:srgbClr val="FF0000"/>
                </a:solidFill>
              </a:rPr>
              <a:t> </a:t>
            </a:r>
            <a:r>
              <a:rPr lang="hu-HU" sz="1600" dirty="0" smtClean="0">
                <a:solidFill>
                  <a:srgbClr val="FF0000"/>
                </a:solidFill>
              </a:rPr>
              <a:t>    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</a:rPr>
              <a:t>Windows </a:t>
            </a:r>
            <a:r>
              <a:rPr lang="en-US" sz="1600" dirty="0" smtClean="0">
                <a:solidFill>
                  <a:srgbClr val="FF0000"/>
                </a:solidFill>
              </a:rPr>
              <a:t>10</a:t>
            </a:r>
            <a:r>
              <a:rPr lang="hu-HU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Mobile</a:t>
            </a:r>
            <a:r>
              <a:rPr lang="en-US" sz="1600" dirty="0">
                <a:solidFill>
                  <a:srgbClr val="FF0000"/>
                </a:solidFill>
              </a:rPr>
              <a:t>,</a:t>
            </a:r>
            <a:r>
              <a:rPr lang="en-US" sz="1600" dirty="0">
                <a:solidFill>
                  <a:srgbClr val="0070C0"/>
                </a:solidFill>
              </a:rPr>
              <a:t> and support </a:t>
            </a:r>
            <a:r>
              <a:rPr lang="en-US" sz="1600" dirty="0" smtClean="0">
                <a:solidFill>
                  <a:srgbClr val="0070C0"/>
                </a:solidFill>
              </a:rPr>
              <a:t>existing </a:t>
            </a:r>
            <a:r>
              <a:rPr lang="en-US" sz="1600" dirty="0">
                <a:solidFill>
                  <a:srgbClr val="0070C0"/>
                </a:solidFill>
              </a:rPr>
              <a:t>Lumia phones and ones </a:t>
            </a:r>
            <a:r>
              <a:rPr lang="hu-HU" sz="1600" dirty="0" smtClean="0">
                <a:solidFill>
                  <a:srgbClr val="0070C0"/>
                </a:solidFill>
              </a:rPr>
              <a:t>built </a:t>
            </a:r>
          </a:p>
          <a:p>
            <a:pPr>
              <a:spcAft>
                <a:spcPts val="600"/>
              </a:spcAft>
            </a:pPr>
            <a:r>
              <a:rPr lang="hu-HU" sz="1600" dirty="0" smtClean="0">
                <a:solidFill>
                  <a:srgbClr val="0070C0"/>
                </a:solidFill>
              </a:rPr>
              <a:t>      by</a:t>
            </a:r>
            <a:r>
              <a:rPr lang="en-US" sz="1600" dirty="0" smtClean="0">
                <a:solidFill>
                  <a:srgbClr val="0070C0"/>
                </a:solidFill>
              </a:rPr>
              <a:t> </a:t>
            </a:r>
            <a:r>
              <a:rPr lang="en-US" sz="1600" dirty="0">
                <a:solidFill>
                  <a:srgbClr val="0070C0"/>
                </a:solidFill>
              </a:rPr>
              <a:t>third-party </a:t>
            </a:r>
            <a:r>
              <a:rPr lang="en-US" sz="1600" dirty="0" smtClean="0">
                <a:solidFill>
                  <a:srgbClr val="0070C0"/>
                </a:solidFill>
              </a:rPr>
              <a:t>phone</a:t>
            </a:r>
            <a:r>
              <a:rPr lang="hu-HU" sz="1600" dirty="0" smtClean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makers</a:t>
            </a:r>
            <a:r>
              <a:rPr lang="hu-HU" sz="1600" dirty="0" smtClean="0">
                <a:solidFill>
                  <a:srgbClr val="0070C0"/>
                </a:solidFill>
              </a:rPr>
              <a:t> </a:t>
            </a:r>
            <a:r>
              <a:rPr lang="hu-HU" sz="1600" dirty="0" smtClean="0"/>
              <a:t>[].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smtClean="0"/>
              <a:t>However, at this announcement </a:t>
            </a:r>
            <a:r>
              <a:rPr lang="hu-HU" sz="1600" dirty="0" smtClean="0">
                <a:solidFill>
                  <a:srgbClr val="3333FF"/>
                </a:solidFill>
              </a:rPr>
              <a:t>Microsoft did not give any hint about the</a:t>
            </a:r>
          </a:p>
          <a:p>
            <a:r>
              <a:rPr lang="hu-HU" sz="1600" dirty="0">
                <a:solidFill>
                  <a:srgbClr val="3333FF"/>
                </a:solidFill>
              </a:rPr>
              <a:t> </a:t>
            </a:r>
            <a:r>
              <a:rPr lang="hu-HU" sz="1600" dirty="0" smtClean="0">
                <a:solidFill>
                  <a:srgbClr val="3333FF"/>
                </a:solidFill>
              </a:rPr>
              <a:t>     continuation of </a:t>
            </a:r>
            <a:r>
              <a:rPr lang="en-US" sz="1600" dirty="0" smtClean="0">
                <a:solidFill>
                  <a:srgbClr val="3333FF"/>
                </a:solidFill>
              </a:rPr>
              <a:t>develop</a:t>
            </a:r>
            <a:r>
              <a:rPr lang="hu-HU" sz="1600" dirty="0" smtClean="0">
                <a:solidFill>
                  <a:srgbClr val="3333FF"/>
                </a:solidFill>
              </a:rPr>
              <a:t>ing </a:t>
            </a:r>
            <a:r>
              <a:rPr lang="en-US" sz="1600" dirty="0" smtClean="0">
                <a:solidFill>
                  <a:srgbClr val="3333FF"/>
                </a:solidFill>
              </a:rPr>
              <a:t>Lumia </a:t>
            </a:r>
            <a:r>
              <a:rPr lang="hu-HU" sz="1600" dirty="0" smtClean="0">
                <a:solidFill>
                  <a:srgbClr val="3333FF"/>
                </a:solidFill>
              </a:rPr>
              <a:t>phones</a:t>
            </a:r>
            <a:r>
              <a:rPr lang="hu-HU" sz="1600" dirty="0" smtClean="0">
                <a:solidFill>
                  <a:srgbClr val="FF0000"/>
                </a:solidFill>
              </a:rPr>
              <a:t>.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521550" y="6444335"/>
            <a:ext cx="629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http://www.theverge.com/2016/5/18/11699766/microsoft-lumia-phone-brand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5347" y="651389"/>
            <a:ext cx="5003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accent6"/>
                </a:solidFill>
              </a:rPr>
              <a:t>The outcome of Microsoft's Nokia deal -2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791" y="1067731"/>
            <a:ext cx="8000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>
                <a:solidFill>
                  <a:srgbClr val="FF0000"/>
                </a:solidFill>
              </a:rPr>
              <a:t>Consequences of deminishing sales figures of Windows based Lumia phones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58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The traditional computer market </a:t>
            </a:r>
            <a:r>
              <a:rPr lang="en-US" dirty="0" smtClean="0"/>
              <a:t>(8)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4" t="13363" r="3052" b="14636"/>
          <a:stretch/>
        </p:blipFill>
        <p:spPr bwMode="auto">
          <a:xfrm>
            <a:off x="91105" y="1118376"/>
            <a:ext cx="8913195" cy="4875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6910" y="632169"/>
            <a:ext cx="8558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  <a:latin typeface="+mj-lt"/>
              </a:rPr>
              <a:t>Worldwide PC shipments </a:t>
            </a:r>
            <a:r>
              <a:rPr lang="en-US" dirty="0" smtClean="0">
                <a:solidFill>
                  <a:srgbClr val="2D2D8A"/>
                </a:solidFill>
                <a:latin typeface="+mj-lt"/>
              </a:rPr>
              <a:t>by quarter Q1 2009 </a:t>
            </a:r>
            <a:r>
              <a:rPr lang="en-US" dirty="0">
                <a:solidFill>
                  <a:srgbClr val="2D2D8A"/>
                </a:solidFill>
                <a:latin typeface="+mj-lt"/>
              </a:rPr>
              <a:t>– </a:t>
            </a:r>
            <a:r>
              <a:rPr lang="en-US" dirty="0" smtClean="0">
                <a:solidFill>
                  <a:srgbClr val="2D2D8A"/>
                </a:solidFill>
                <a:latin typeface="+mj-lt"/>
              </a:rPr>
              <a:t>Q2 2015 by vendor </a:t>
            </a:r>
            <a:r>
              <a:rPr lang="en-US" dirty="0" smtClean="0">
                <a:solidFill>
                  <a:srgbClr val="000000"/>
                </a:solidFill>
                <a:latin typeface="+mj-lt"/>
              </a:rPr>
              <a:t>[</a:t>
            </a:r>
            <a:r>
              <a:rPr lang="hu-HU" dirty="0" smtClean="0">
                <a:solidFill>
                  <a:srgbClr val="000000"/>
                </a:solidFill>
                <a:latin typeface="+mj-lt"/>
              </a:rPr>
              <a:t>52</a:t>
            </a:r>
            <a:r>
              <a:rPr lang="en-US" dirty="0" smtClean="0">
                <a:solidFill>
                  <a:srgbClr val="000000"/>
                </a:solidFill>
                <a:latin typeface="+mj-lt"/>
              </a:rPr>
              <a:t>]</a:t>
            </a:r>
            <a:endParaRPr lang="en-US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5352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5.2 Microsoft’s response to the mobile boom 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hu-HU" dirty="0" smtClean="0">
                <a:solidFill>
                  <a:srgbClr val="FFFFFF"/>
                </a:solidFill>
                <a:latin typeface="Verdana" pitchFamily="34" charset="0"/>
              </a:rPr>
              <a:t>16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6710" y="657937"/>
            <a:ext cx="54327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>
                <a:solidFill>
                  <a:srgbClr val="FF0000"/>
                </a:solidFill>
              </a:rPr>
              <a:t>Remarks on the decline of Nokia's phone business 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3752" y="1025441"/>
            <a:ext cx="9041258" cy="29007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smtClean="0"/>
              <a:t>About the same time when Google's Android overtook the sales figures Nokia's </a:t>
            </a:r>
          </a:p>
          <a:p>
            <a:r>
              <a:rPr lang="hu-HU" sz="1600" dirty="0"/>
              <a:t> </a:t>
            </a:r>
            <a:r>
              <a:rPr lang="hu-HU" sz="1600" dirty="0" smtClean="0"/>
              <a:t>     previously leading Symbian mobile OS, in 2/2011</a:t>
            </a:r>
            <a:r>
              <a:rPr lang="hu-HU" sz="1600" dirty="0" smtClean="0">
                <a:solidFill>
                  <a:srgbClr val="0070C0"/>
                </a:solidFill>
              </a:rPr>
              <a:t>, Nokia set up a business </a:t>
            </a:r>
          </a:p>
          <a:p>
            <a:r>
              <a:rPr lang="hu-HU" sz="1600" dirty="0">
                <a:solidFill>
                  <a:srgbClr val="0070C0"/>
                </a:solidFill>
              </a:rPr>
              <a:t> </a:t>
            </a:r>
            <a:r>
              <a:rPr lang="hu-HU" sz="1600" dirty="0" smtClean="0">
                <a:solidFill>
                  <a:srgbClr val="0070C0"/>
                </a:solidFill>
              </a:rPr>
              <a:t>     partnership with Microsoft </a:t>
            </a:r>
            <a:r>
              <a:rPr lang="hu-HU" sz="1600" dirty="0" smtClean="0"/>
              <a:t>and </a:t>
            </a:r>
            <a:r>
              <a:rPr lang="hu-HU" sz="1600" dirty="0" smtClean="0">
                <a:solidFill>
                  <a:srgbClr val="FF0000"/>
                </a:solidFill>
              </a:rPr>
              <a:t>adopted Windows Phone as its primary platform</a:t>
            </a:r>
          </a:p>
          <a:p>
            <a:pPr>
              <a:spcAft>
                <a:spcPts val="600"/>
              </a:spcAft>
            </a:pPr>
            <a:r>
              <a:rPr lang="hu-HU" sz="1600" dirty="0">
                <a:solidFill>
                  <a:srgbClr val="FF0000"/>
                </a:solidFill>
              </a:rPr>
              <a:t> </a:t>
            </a:r>
            <a:r>
              <a:rPr lang="hu-HU" sz="1600" dirty="0" smtClean="0">
                <a:solidFill>
                  <a:srgbClr val="FF0000"/>
                </a:solidFill>
              </a:rPr>
              <a:t>     for future smartphones.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 smtClean="0"/>
              <a:t>Nokia's next smartphones, dubbed as the Lumia line, run under Windows Phone 7.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 smtClean="0"/>
              <a:t>The new line gained only </a:t>
            </a:r>
            <a:r>
              <a:rPr lang="hu-HU" sz="1600" dirty="0" smtClean="0">
                <a:solidFill>
                  <a:srgbClr val="3333FF"/>
                </a:solidFill>
              </a:rPr>
              <a:t>moderate success</a:t>
            </a:r>
            <a:r>
              <a:rPr lang="hu-HU" sz="1600" dirty="0" smtClean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smtClean="0"/>
              <a:t>Subsequently, </a:t>
            </a:r>
            <a:r>
              <a:rPr lang="hu-HU" sz="1600" dirty="0" smtClean="0">
                <a:solidFill>
                  <a:srgbClr val="3333FF"/>
                </a:solidFill>
              </a:rPr>
              <a:t>in 9/</a:t>
            </a:r>
            <a:r>
              <a:rPr lang="en-US" sz="1600" dirty="0" smtClean="0">
                <a:solidFill>
                  <a:srgbClr val="3333FF"/>
                </a:solidFill>
              </a:rPr>
              <a:t>201</a:t>
            </a:r>
            <a:r>
              <a:rPr lang="hu-HU" sz="1600" dirty="0" smtClean="0">
                <a:solidFill>
                  <a:srgbClr val="3333FF"/>
                </a:solidFill>
              </a:rPr>
              <a:t>3 </a:t>
            </a:r>
            <a:r>
              <a:rPr lang="en-US" sz="1600" dirty="0" smtClean="0"/>
              <a:t>Microsoft </a:t>
            </a:r>
            <a:r>
              <a:rPr lang="hu-HU" sz="1600" dirty="0" smtClean="0"/>
              <a:t>and Nokia agreed that </a:t>
            </a:r>
            <a:r>
              <a:rPr lang="hu-HU" sz="1600" dirty="0" smtClean="0">
                <a:solidFill>
                  <a:srgbClr val="0070C0"/>
                </a:solidFill>
              </a:rPr>
              <a:t>Microsoft will acquire</a:t>
            </a:r>
          </a:p>
          <a:p>
            <a:pPr>
              <a:spcAft>
                <a:spcPts val="600"/>
              </a:spcAft>
            </a:pPr>
            <a:r>
              <a:rPr lang="hu-HU" sz="1600" dirty="0"/>
              <a:t> </a:t>
            </a:r>
            <a:r>
              <a:rPr lang="hu-HU" sz="1600" dirty="0" smtClean="0"/>
              <a:t>      </a:t>
            </a:r>
            <a:r>
              <a:rPr lang="hu-HU" sz="1600" dirty="0"/>
              <a:t>the </a:t>
            </a:r>
            <a:r>
              <a:rPr lang="en-US" sz="1600" dirty="0" smtClean="0">
                <a:solidFill>
                  <a:srgbClr val="3333FF"/>
                </a:solidFill>
              </a:rPr>
              <a:t>phone</a:t>
            </a:r>
            <a:r>
              <a:rPr lang="hu-HU" sz="1600" dirty="0" smtClean="0">
                <a:solidFill>
                  <a:srgbClr val="3333FF"/>
                </a:solidFill>
              </a:rPr>
              <a:t> business of </a:t>
            </a:r>
            <a:r>
              <a:rPr lang="hu-HU" sz="1600" dirty="0">
                <a:solidFill>
                  <a:srgbClr val="3333FF"/>
                </a:solidFill>
              </a:rPr>
              <a:t>Nokia</a:t>
            </a:r>
            <a:r>
              <a:rPr lang="hu-HU" sz="1600" dirty="0" smtClean="0">
                <a:solidFill>
                  <a:srgbClr val="3333FF"/>
                </a:solidFill>
              </a:rPr>
              <a:t>, </a:t>
            </a:r>
            <a:r>
              <a:rPr lang="hu-HU" sz="1600" dirty="0" smtClean="0"/>
              <a:t>including related patents and the </a:t>
            </a:r>
            <a:r>
              <a:rPr lang="hu-HU" sz="1600" dirty="0"/>
              <a:t>Lumia brand.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u-HU" sz="1600" dirty="0" smtClean="0"/>
              <a:t>In 4/2014 the acquisiton becam finalized, Microsoft paid </a:t>
            </a:r>
            <a:r>
              <a:rPr lang="hu-HU" sz="1600" dirty="0"/>
              <a:t>about 7 billion </a:t>
            </a:r>
            <a:r>
              <a:rPr lang="hu-HU" sz="1600" dirty="0" smtClean="0"/>
              <a:t>USD</a:t>
            </a:r>
          </a:p>
          <a:p>
            <a:pPr>
              <a:spcAft>
                <a:spcPts val="600"/>
              </a:spcAft>
            </a:pPr>
            <a:r>
              <a:rPr lang="hu-HU" sz="1600" dirty="0"/>
              <a:t> </a:t>
            </a:r>
            <a:r>
              <a:rPr lang="hu-HU" sz="1600" dirty="0" smtClean="0"/>
              <a:t>     </a:t>
            </a:r>
            <a:r>
              <a:rPr lang="hu-HU" sz="1600" dirty="0"/>
              <a:t>to </a:t>
            </a:r>
            <a:r>
              <a:rPr lang="hu-HU" sz="1600" dirty="0" smtClean="0"/>
              <a:t>Nokia and took over </a:t>
            </a:r>
            <a:r>
              <a:rPr lang="hu-HU" sz="1600" dirty="0"/>
              <a:t>about 25000 </a:t>
            </a:r>
            <a:r>
              <a:rPr lang="hu-HU" sz="1600" dirty="0" smtClean="0"/>
              <a:t>Nokia </a:t>
            </a:r>
            <a:r>
              <a:rPr lang="hu-HU" sz="1600" dirty="0"/>
              <a:t>employees</a:t>
            </a:r>
            <a:r>
              <a:rPr lang="hu-HU" sz="16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819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64035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 Conclusions</a:t>
            </a:r>
          </a:p>
        </p:txBody>
      </p:sp>
    </p:spTree>
    <p:extLst>
      <p:ext uri="{BB962C8B-B14F-4D97-AF65-F5344CB8AC3E}">
        <p14:creationId xmlns:p14="http://schemas.microsoft.com/office/powerpoint/2010/main" val="24996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6. Conclusions (1)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6910" y="638923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D2D8A"/>
                </a:solidFill>
              </a:rPr>
              <a:t>6. Conclusions</a:t>
            </a:r>
            <a:r>
              <a:rPr lang="hu-HU" dirty="0" smtClean="0">
                <a:solidFill>
                  <a:srgbClr val="2D2D8A"/>
                </a:solidFill>
              </a:rPr>
              <a:t> </a:t>
            </a:r>
            <a:r>
              <a:rPr lang="en-US" dirty="0" smtClean="0">
                <a:solidFill>
                  <a:srgbClr val="2D2D8A"/>
                </a:solidFill>
              </a:rPr>
              <a:t>-1</a:t>
            </a:r>
            <a:endParaRPr lang="en-US" dirty="0">
              <a:solidFill>
                <a:srgbClr val="2D2D8A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6505" y="1043734"/>
            <a:ext cx="4743062" cy="13954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6535" y="1434406"/>
            <a:ext cx="2117503" cy="8694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1600" dirty="0">
                <a:solidFill>
                  <a:srgbClr val="3333FF"/>
                </a:solidFill>
              </a:rPr>
              <a:t>new paradigms</a:t>
            </a:r>
          </a:p>
          <a:p>
            <a:pPr marL="285750" indent="-285750">
              <a:spcAft>
                <a:spcPts val="300"/>
              </a:spcAft>
              <a:buClr>
                <a:schemeClr val="tx1"/>
              </a:buClr>
              <a:buFont typeface="Arial" pitchFamily="34" charset="0"/>
              <a:buChar char="•"/>
            </a:pPr>
            <a:r>
              <a:rPr lang="en-US" sz="1600" dirty="0">
                <a:solidFill>
                  <a:srgbClr val="3333FF"/>
                </a:solidFill>
              </a:rPr>
              <a:t> new devices</a:t>
            </a:r>
          </a:p>
          <a:p>
            <a:pPr marL="285750" indent="-285750">
              <a:buClr>
                <a:schemeClr val="tx1"/>
              </a:buClr>
              <a:buFont typeface="Arial" pitchFamily="34" charset="0"/>
              <a:buChar char="•"/>
            </a:pPr>
            <a:r>
              <a:rPr lang="en-US" sz="1600" dirty="0">
                <a:solidFill>
                  <a:srgbClr val="3333FF"/>
                </a:solidFill>
              </a:rPr>
              <a:t> new players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6515" y="1088740"/>
            <a:ext cx="46245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Informatics came into a </a:t>
            </a:r>
            <a:r>
              <a:rPr lang="en-US" sz="1600" dirty="0">
                <a:solidFill>
                  <a:srgbClr val="FF0000"/>
                </a:solidFill>
              </a:rPr>
              <a:t>transitional phase </a:t>
            </a:r>
          </a:p>
        </p:txBody>
      </p:sp>
    </p:spTree>
    <p:extLst>
      <p:ext uri="{BB962C8B-B14F-4D97-AF65-F5344CB8AC3E}">
        <p14:creationId xmlns:p14="http://schemas.microsoft.com/office/powerpoint/2010/main" val="411275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Conclusions </a:t>
            </a:r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8978" y="1023796"/>
            <a:ext cx="8943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3333FF"/>
                </a:solidFill>
              </a:rPr>
              <a:t>Established companies </a:t>
            </a:r>
            <a:r>
              <a:rPr lang="en-US" sz="1600" dirty="0" smtClean="0">
                <a:solidFill>
                  <a:srgbClr val="3333FF"/>
                </a:solidFill>
              </a:rPr>
              <a:t>have to </a:t>
            </a:r>
            <a:r>
              <a:rPr lang="en-US" sz="1600" dirty="0" smtClean="0">
                <a:solidFill>
                  <a:srgbClr val="FF0000"/>
                </a:solidFill>
              </a:rPr>
              <a:t>respond early, quick and in an appropriate way</a:t>
            </a:r>
          </a:p>
          <a:p>
            <a:r>
              <a:rPr lang="en-US" sz="1600" dirty="0">
                <a:solidFill>
                  <a:srgbClr val="3333FF"/>
                </a:solidFill>
              </a:rPr>
              <a:t> </a:t>
            </a:r>
            <a:r>
              <a:rPr lang="en-US" sz="1600" dirty="0" smtClean="0">
                <a:solidFill>
                  <a:srgbClr val="3333FF"/>
                </a:solidFill>
              </a:rPr>
              <a:t> to the new challenges, else…</a:t>
            </a:r>
            <a:endParaRPr lang="en-US" sz="1600" dirty="0">
              <a:solidFill>
                <a:srgbClr val="3333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9235" y="1665382"/>
            <a:ext cx="880593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8/2010 Intel acquires </a:t>
            </a:r>
            <a:r>
              <a:rPr lang="en-US" sz="1600" dirty="0" smtClean="0">
                <a:solidFill>
                  <a:srgbClr val="3333FF"/>
                </a:solidFill>
              </a:rPr>
              <a:t>Infineon’s</a:t>
            </a:r>
            <a:r>
              <a:rPr lang="en-US" sz="1600" dirty="0" smtClean="0"/>
              <a:t> (former Siemens) </a:t>
            </a:r>
            <a:r>
              <a:rPr lang="en-US" sz="1600" dirty="0" smtClean="0">
                <a:solidFill>
                  <a:srgbClr val="3333FF"/>
                </a:solidFill>
              </a:rPr>
              <a:t>Wireless Solutions </a:t>
            </a:r>
            <a:r>
              <a:rPr lang="en-US" sz="1600" dirty="0" smtClean="0"/>
              <a:t>business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8/2011 Google acquires </a:t>
            </a:r>
            <a:r>
              <a:rPr lang="en-US" sz="1600" dirty="0" smtClean="0">
                <a:solidFill>
                  <a:srgbClr val="3333FF"/>
                </a:solidFill>
              </a:rPr>
              <a:t>Motorola Mobility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9/2013 Microsoft purchases </a:t>
            </a:r>
            <a:r>
              <a:rPr lang="en-US" sz="1600" dirty="0" smtClean="0">
                <a:solidFill>
                  <a:srgbClr val="3333FF"/>
                </a:solidFill>
              </a:rPr>
              <a:t>Nokia’s phone business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9/2013 </a:t>
            </a:r>
            <a:r>
              <a:rPr lang="en-US" sz="1600" dirty="0" smtClean="0">
                <a:solidFill>
                  <a:srgbClr val="3333FF"/>
                </a:solidFill>
              </a:rPr>
              <a:t>BlackBerry</a:t>
            </a:r>
            <a:r>
              <a:rPr lang="en-US" sz="1600" dirty="0" smtClean="0"/>
              <a:t> lays off 4500 employees (~ 40% of their workforce)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1/2014 Lenovo acquires </a:t>
            </a:r>
            <a:r>
              <a:rPr lang="en-US" sz="1600" dirty="0" smtClean="0">
                <a:solidFill>
                  <a:srgbClr val="3333FF"/>
                </a:solidFill>
              </a:rPr>
              <a:t>Motorola Mobility</a:t>
            </a:r>
            <a:r>
              <a:rPr lang="en-US" sz="1600" dirty="0" smtClean="0"/>
              <a:t> from Google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5/2014 NVIDIA states that they will moving out from the smartphone market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6/2014 Broadcom decides to exit the baseband business</a:t>
            </a:r>
          </a:p>
        </p:txBody>
      </p:sp>
      <p:sp>
        <p:nvSpPr>
          <p:cNvPr id="5" name="Rectangle 4"/>
          <p:cNvSpPr/>
          <p:nvPr/>
        </p:nvSpPr>
        <p:spPr>
          <a:xfrm>
            <a:off x="193491" y="628495"/>
            <a:ext cx="1885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2D2D8A"/>
                </a:solidFill>
              </a:rPr>
              <a:t>Conclusions-</a:t>
            </a:r>
            <a:r>
              <a:rPr lang="hu-HU" dirty="0" smtClean="0">
                <a:solidFill>
                  <a:srgbClr val="2D2D8A"/>
                </a:solidFill>
              </a:rPr>
              <a:t> </a:t>
            </a:r>
            <a:r>
              <a:rPr lang="en-US" dirty="0" smtClean="0">
                <a:solidFill>
                  <a:srgbClr val="2D2D8A"/>
                </a:solidFill>
              </a:rPr>
              <a:t>2</a:t>
            </a:r>
            <a:endParaRPr lang="en-US" dirty="0">
              <a:solidFill>
                <a:srgbClr val="2D2D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12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1409" y="1730326"/>
            <a:ext cx="4119846" cy="9335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  1/2011 AMD:        </a:t>
            </a:r>
            <a:r>
              <a:rPr lang="en-US" sz="1600" dirty="0" smtClean="0">
                <a:solidFill>
                  <a:srgbClr val="000000"/>
                </a:solidFill>
              </a:rPr>
              <a:t>  Dirk </a:t>
            </a:r>
            <a:r>
              <a:rPr lang="en-US" sz="1600" dirty="0">
                <a:solidFill>
                  <a:srgbClr val="000000"/>
                </a:solidFill>
              </a:rPr>
              <a:t>Meyer</a:t>
            </a:r>
          </a:p>
          <a:p>
            <a:pPr marL="285750" indent="-285750">
              <a:spcAft>
                <a:spcPts val="40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11/2012 Intel:       </a:t>
            </a:r>
            <a:r>
              <a:rPr lang="en-US" sz="1600" dirty="0" smtClean="0">
                <a:solidFill>
                  <a:srgbClr val="000000"/>
                </a:solidFill>
              </a:rPr>
              <a:t>   </a:t>
            </a:r>
            <a:r>
              <a:rPr lang="en-US" sz="1600" dirty="0">
                <a:solidFill>
                  <a:srgbClr val="000000"/>
                </a:solidFill>
              </a:rPr>
              <a:t>Paul </a:t>
            </a:r>
            <a:r>
              <a:rPr lang="en-US" sz="1600" dirty="0" err="1">
                <a:solidFill>
                  <a:srgbClr val="000000"/>
                </a:solidFill>
              </a:rPr>
              <a:t>Otellini</a:t>
            </a: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spcAft>
                <a:spcPts val="40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  8/2013 Microsoft: </a:t>
            </a:r>
            <a:r>
              <a:rPr lang="en-US" sz="1600" dirty="0" smtClean="0">
                <a:solidFill>
                  <a:srgbClr val="000000"/>
                </a:solidFill>
              </a:rPr>
              <a:t>  Steve </a:t>
            </a:r>
            <a:r>
              <a:rPr lang="en-US" sz="1600" dirty="0">
                <a:solidFill>
                  <a:srgbClr val="000000"/>
                </a:solidFill>
              </a:rPr>
              <a:t>Ballmer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1115" y="1043735"/>
            <a:ext cx="83802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Even the largest IT firms have a hard time to cope with </a:t>
            </a:r>
            <a:r>
              <a:rPr lang="en-US" sz="1600" dirty="0" smtClean="0"/>
              <a:t>as indicated by 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  </a:t>
            </a:r>
            <a:r>
              <a:rPr lang="en-US" sz="1600" dirty="0" smtClean="0">
                <a:solidFill>
                  <a:srgbClr val="3333FF"/>
                </a:solidFill>
              </a:rPr>
              <a:t>resignation </a:t>
            </a:r>
            <a:r>
              <a:rPr lang="en-US" sz="1600" dirty="0">
                <a:solidFill>
                  <a:srgbClr val="3333FF"/>
                </a:solidFill>
              </a:rPr>
              <a:t>of  AMD’s, Intel’s and Microsoft’s </a:t>
            </a:r>
            <a:r>
              <a:rPr lang="en-US" sz="1600" dirty="0" smtClean="0">
                <a:solidFill>
                  <a:srgbClr val="3333FF"/>
                </a:solidFill>
              </a:rPr>
              <a:t>CEOs </a:t>
            </a:r>
            <a:r>
              <a:rPr lang="en-US" sz="1600" dirty="0" smtClean="0">
                <a:solidFill>
                  <a:srgbClr val="000000"/>
                </a:solidFill>
              </a:rPr>
              <a:t>(</a:t>
            </a:r>
            <a:r>
              <a:rPr lang="en-US" sz="1600" dirty="0">
                <a:solidFill>
                  <a:srgbClr val="000000"/>
                </a:solidFill>
              </a:rPr>
              <a:t>Chief Execution Officers</a:t>
            </a:r>
            <a:r>
              <a:rPr lang="en-US" sz="1600" dirty="0" smtClean="0">
                <a:solidFill>
                  <a:srgbClr val="000000"/>
                </a:solidFill>
              </a:rPr>
              <a:t>):</a:t>
            </a:r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 smtClean="0"/>
              <a:t>  </a:t>
            </a:r>
            <a:endParaRPr lang="en-US" sz="16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dirty="0" smtClean="0"/>
              <a:t>6. Conclusions (3)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6515" y="2882035"/>
            <a:ext cx="77401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3333FF"/>
                </a:solidFill>
              </a:rPr>
              <a:t>But it is also an </a:t>
            </a:r>
            <a:r>
              <a:rPr lang="en-US" sz="1600" dirty="0">
                <a:solidFill>
                  <a:srgbClr val="FF0000"/>
                </a:solidFill>
              </a:rPr>
              <a:t>opportunity and challenge </a:t>
            </a:r>
            <a:r>
              <a:rPr lang="en-US" sz="1600" dirty="0">
                <a:solidFill>
                  <a:srgbClr val="3333FF"/>
                </a:solidFill>
              </a:rPr>
              <a:t>for individuals and institutions</a:t>
            </a:r>
          </a:p>
          <a:p>
            <a:r>
              <a:rPr lang="en-US" sz="1600" dirty="0">
                <a:solidFill>
                  <a:srgbClr val="3333FF"/>
                </a:solidFill>
              </a:rPr>
              <a:t>  to catch up with the progress and make benefit of it.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0560" y="638923"/>
            <a:ext cx="1885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D2D8A"/>
                </a:solidFill>
              </a:rPr>
              <a:t>Conclusions</a:t>
            </a:r>
            <a:r>
              <a:rPr lang="hu-HU" dirty="0" smtClean="0">
                <a:solidFill>
                  <a:srgbClr val="2D2D8A"/>
                </a:solidFill>
              </a:rPr>
              <a:t> </a:t>
            </a:r>
            <a:r>
              <a:rPr lang="en-US" dirty="0" smtClean="0">
                <a:solidFill>
                  <a:srgbClr val="2D2D8A"/>
                </a:solidFill>
              </a:rPr>
              <a:t>-3</a:t>
            </a:r>
            <a:endParaRPr lang="en-US" dirty="0">
              <a:solidFill>
                <a:srgbClr val="2D2D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64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64035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7. References</a:t>
            </a:r>
          </a:p>
        </p:txBody>
      </p:sp>
    </p:spTree>
    <p:extLst>
      <p:ext uri="{BB962C8B-B14F-4D97-AF65-F5344CB8AC3E}">
        <p14:creationId xmlns:p14="http://schemas.microsoft.com/office/powerpoint/2010/main" val="424425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4"/>
          <p:cNvSpPr>
            <a:spLocks noChangeArrowheads="1"/>
          </p:cNvSpPr>
          <p:nvPr/>
        </p:nvSpPr>
        <p:spPr bwMode="auto">
          <a:xfrm>
            <a:off x="180975" y="1005760"/>
            <a:ext cx="62161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[1]: </a:t>
            </a:r>
            <a:r>
              <a:rPr lang="hu-HU" sz="1400" dirty="0">
                <a:solidFill>
                  <a:srgbClr val="000000"/>
                </a:solidFill>
              </a:rPr>
              <a:t>Bártfai D., Merre felé tartanak a hardverek?, Aug. 22-24 2007</a:t>
            </a:r>
          </a:p>
        </p:txBody>
      </p:sp>
      <p:sp>
        <p:nvSpPr>
          <p:cNvPr id="139267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7</a:t>
            </a:r>
            <a:r>
              <a:rPr lang="en-US" dirty="0" smtClean="0">
                <a:solidFill>
                  <a:srgbClr val="FFFFFF"/>
                </a:solidFill>
              </a:rPr>
              <a:t>. </a:t>
            </a:r>
            <a:r>
              <a:rPr lang="en-US" dirty="0">
                <a:solidFill>
                  <a:srgbClr val="FFFFFF"/>
                </a:solidFill>
              </a:rPr>
              <a:t>References (</a:t>
            </a:r>
            <a:r>
              <a:rPr lang="hu-HU" dirty="0">
                <a:solidFill>
                  <a:srgbClr val="FFFFFF"/>
                </a:solidFill>
              </a:rPr>
              <a:t>1</a:t>
            </a:r>
            <a:r>
              <a:rPr lang="en-US" dirty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138244" name="Text Box 11"/>
          <p:cNvSpPr txBox="1">
            <a:spLocks noChangeArrowheads="1"/>
          </p:cNvSpPr>
          <p:nvPr/>
        </p:nvSpPr>
        <p:spPr bwMode="auto">
          <a:xfrm>
            <a:off x="176213" y="2124203"/>
            <a:ext cx="86032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3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en-US" dirty="0">
                <a:solidFill>
                  <a:srgbClr val="000000"/>
                </a:solidFill>
              </a:rPr>
              <a:t>AMD 2013 Mobility APU Introduction,</a:t>
            </a:r>
            <a:r>
              <a:rPr lang="hu-HU" dirty="0">
                <a:solidFill>
                  <a:srgbClr val="000000"/>
                </a:solidFill>
              </a:rPr>
              <a:t> May 22 2013,</a:t>
            </a:r>
            <a:endParaRPr lang="en-US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          http://www.slideshare.net/AMD/amd-2013-mobility-apu-introduction-deck-final-for-lp</a:t>
            </a:r>
          </a:p>
        </p:txBody>
      </p:sp>
      <p:sp>
        <p:nvSpPr>
          <p:cNvPr id="139269" name="Text Box 11"/>
          <p:cNvSpPr txBox="1">
            <a:spLocks noChangeArrowheads="1"/>
          </p:cNvSpPr>
          <p:nvPr/>
        </p:nvSpPr>
        <p:spPr bwMode="auto">
          <a:xfrm>
            <a:off x="171450" y="2716347"/>
            <a:ext cx="829733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4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</a:rPr>
              <a:t>Frommer</a:t>
            </a:r>
            <a:r>
              <a:rPr lang="hu-HU" dirty="0">
                <a:solidFill>
                  <a:srgbClr val="000000"/>
                </a:solidFill>
              </a:rPr>
              <a:t> D</a:t>
            </a:r>
            <a:r>
              <a:rPr lang="en-US" dirty="0">
                <a:solidFill>
                  <a:srgbClr val="000000"/>
                </a:solidFill>
              </a:rPr>
              <a:t>., CHART OF THE DAY: Smartphone Sales To Beat PC Sales By 2011</a:t>
            </a:r>
            <a:r>
              <a:rPr lang="hu-HU" dirty="0">
                <a:solidFill>
                  <a:srgbClr val="000000"/>
                </a:solidFill>
              </a:rPr>
              <a:t>,</a:t>
            </a:r>
            <a:endParaRPr lang="en-US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          </a:t>
            </a:r>
            <a:r>
              <a:rPr lang="hu-HU" dirty="0">
                <a:solidFill>
                  <a:srgbClr val="000000"/>
                </a:solidFill>
              </a:rPr>
              <a:t>Business </a:t>
            </a:r>
            <a:r>
              <a:rPr lang="hu-HU" dirty="0" err="1">
                <a:solidFill>
                  <a:srgbClr val="000000"/>
                </a:solidFill>
              </a:rPr>
              <a:t>Insider</a:t>
            </a:r>
            <a:r>
              <a:rPr lang="hu-HU" dirty="0">
                <a:solidFill>
                  <a:srgbClr val="000000"/>
                </a:solidFill>
              </a:rPr>
              <a:t>, Aug. 21 2009, </a:t>
            </a:r>
            <a:r>
              <a:rPr lang="en-US" dirty="0">
                <a:solidFill>
                  <a:srgbClr val="000000"/>
                </a:solidFill>
              </a:rPr>
              <a:t>http://www.businessinsider.com/chart-of-the-day-</a:t>
            </a:r>
            <a:endParaRPr lang="hu-HU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srgbClr val="000000"/>
                </a:solidFill>
              </a:rPr>
              <a:t>          </a:t>
            </a:r>
            <a:r>
              <a:rPr lang="en-US" dirty="0">
                <a:solidFill>
                  <a:srgbClr val="000000"/>
                </a:solidFill>
              </a:rPr>
              <a:t>smartphone-sales-to-beat-pc-sales-by-2011-2009-8</a:t>
            </a:r>
          </a:p>
        </p:txBody>
      </p:sp>
      <p:sp>
        <p:nvSpPr>
          <p:cNvPr id="139271" name="Text Box 11"/>
          <p:cNvSpPr txBox="1">
            <a:spLocks noChangeArrowheads="1"/>
          </p:cNvSpPr>
          <p:nvPr/>
        </p:nvSpPr>
        <p:spPr bwMode="auto">
          <a:xfrm>
            <a:off x="176213" y="3555145"/>
            <a:ext cx="736381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5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</a:rPr>
              <a:t>Wikipedia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BlackBerry</a:t>
            </a:r>
            <a:r>
              <a:rPr lang="hu-HU" dirty="0">
                <a:solidFill>
                  <a:srgbClr val="000000"/>
                </a:solidFill>
              </a:rPr>
              <a:t> Pearl, http://en.wikipedia.org/wiki/BlackBerry_Pearl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39272" name="Text Box 11"/>
          <p:cNvSpPr txBox="1">
            <a:spLocks noChangeArrowheads="1"/>
          </p:cNvSpPr>
          <p:nvPr/>
        </p:nvSpPr>
        <p:spPr bwMode="auto">
          <a:xfrm>
            <a:off x="176213" y="3875931"/>
            <a:ext cx="67024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6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kern="0" dirty="0" err="1">
                <a:solidFill>
                  <a:srgbClr val="000000"/>
                </a:solidFill>
                <a:cs typeface="Times New Roman" pitchFamily="18" charset="0"/>
              </a:rPr>
              <a:t>Wikipedia</a:t>
            </a:r>
            <a:r>
              <a:rPr lang="hu-HU" kern="0" dirty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Android</a:t>
            </a:r>
            <a:r>
              <a:rPr lang="hu-HU" dirty="0">
                <a:solidFill>
                  <a:srgbClr val="000000"/>
                </a:solidFill>
              </a:rPr>
              <a:t> (</a:t>
            </a:r>
            <a:r>
              <a:rPr lang="hu-HU" dirty="0" err="1">
                <a:solidFill>
                  <a:srgbClr val="000000"/>
                </a:solidFill>
              </a:rPr>
              <a:t>operating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system</a:t>
            </a:r>
            <a:r>
              <a:rPr lang="hu-HU" dirty="0">
                <a:solidFill>
                  <a:srgbClr val="000000"/>
                </a:solidFill>
              </a:rPr>
              <a:t>)</a:t>
            </a:r>
            <a:r>
              <a:rPr lang="hu-HU" kern="0" dirty="0">
                <a:solidFill>
                  <a:srgbClr val="000000"/>
                </a:solidFill>
              </a:rPr>
              <a:t>,</a:t>
            </a:r>
            <a:endParaRPr lang="en-US" kern="0" dirty="0">
              <a:solidFill>
                <a:srgbClr val="000000"/>
              </a:solidFill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kern="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hu-HU" kern="0" dirty="0">
                <a:solidFill>
                  <a:srgbClr val="000000"/>
                </a:solidFill>
                <a:cs typeface="Times New Roman" pitchFamily="18" charset="0"/>
              </a:rPr>
              <a:t>         http://en.wikipedia.org/wiki/Android_%28operating_system%29</a:t>
            </a:r>
            <a:endParaRPr lang="en-US" kern="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39273" name="Rectangle 11"/>
          <p:cNvSpPr>
            <a:spLocks noChangeArrowheads="1"/>
          </p:cNvSpPr>
          <p:nvPr/>
        </p:nvSpPr>
        <p:spPr bwMode="auto">
          <a:xfrm>
            <a:off x="184150" y="1349071"/>
            <a:ext cx="920477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</a:rPr>
              <a:t>[2]: </a:t>
            </a:r>
            <a:r>
              <a:rPr lang="hu-HU" sz="1400" dirty="0">
                <a:solidFill>
                  <a:srgbClr val="000000"/>
                </a:solidFill>
              </a:rPr>
              <a:t>Smith S.L</a:t>
            </a:r>
            <a:r>
              <a:rPr lang="en-US" sz="1400" dirty="0">
                <a:solidFill>
                  <a:srgbClr val="000000"/>
                </a:solidFill>
              </a:rPr>
              <a:t>., </a:t>
            </a:r>
            <a:r>
              <a:rPr lang="hu-HU" sz="1400" dirty="0">
                <a:solidFill>
                  <a:srgbClr val="000000"/>
                </a:solidFill>
              </a:rPr>
              <a:t>Intel </a:t>
            </a:r>
            <a:r>
              <a:rPr lang="hu-HU" sz="1400" dirty="0" err="1">
                <a:solidFill>
                  <a:srgbClr val="000000"/>
                </a:solidFill>
              </a:rPr>
              <a:t>Strategy</a:t>
            </a:r>
            <a:r>
              <a:rPr lang="hu-HU" sz="1400" dirty="0">
                <a:solidFill>
                  <a:srgbClr val="000000"/>
                </a:solidFill>
              </a:rPr>
              <a:t> &amp; </a:t>
            </a:r>
            <a:r>
              <a:rPr lang="hu-HU" sz="1400" dirty="0" err="1">
                <a:solidFill>
                  <a:srgbClr val="000000"/>
                </a:solidFill>
              </a:rPr>
              <a:t>Technology</a:t>
            </a:r>
            <a:r>
              <a:rPr lang="hu-HU" sz="1400" dirty="0">
                <a:solidFill>
                  <a:srgbClr val="000000"/>
                </a:solidFill>
              </a:rPr>
              <a:t> Update, </a:t>
            </a:r>
            <a:r>
              <a:rPr lang="hu-HU" sz="1400" dirty="0" err="1">
                <a:solidFill>
                  <a:srgbClr val="000000"/>
                </a:solidFill>
              </a:rPr>
              <a:t>Barclays</a:t>
            </a:r>
            <a:r>
              <a:rPr lang="hu-HU" sz="1400" dirty="0">
                <a:solidFill>
                  <a:srgbClr val="000000"/>
                </a:solidFill>
              </a:rPr>
              <a:t> Capital Global </a:t>
            </a:r>
            <a:r>
              <a:rPr lang="hu-HU" sz="1400" dirty="0" err="1">
                <a:solidFill>
                  <a:srgbClr val="000000"/>
                </a:solidFill>
              </a:rPr>
              <a:t>Technology</a:t>
            </a:r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err="1">
                <a:solidFill>
                  <a:srgbClr val="000000"/>
                </a:solidFill>
              </a:rPr>
              <a:t>Conf</a:t>
            </a:r>
            <a:r>
              <a:rPr lang="hu-HU" sz="1400" dirty="0">
                <a:solidFill>
                  <a:srgbClr val="000000"/>
                </a:solidFill>
              </a:rPr>
              <a:t>.,</a:t>
            </a:r>
            <a:endParaRPr lang="en-US" sz="14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400" dirty="0">
                <a:solidFill>
                  <a:srgbClr val="000000"/>
                </a:solidFill>
              </a:rPr>
              <a:t>          Dec. 2011, http://files.shareholder.com/downloads/INTC/1576180143x0x526852/c9868a3a-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400" dirty="0">
                <a:solidFill>
                  <a:srgbClr val="000000"/>
                </a:solidFill>
              </a:rPr>
              <a:t>          494e-4506-bcc6-a631aca1fd75/Steve%20Smith%20Barclays%20Dec%202011.pdf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139274" name="Text Box 11"/>
          <p:cNvSpPr txBox="1">
            <a:spLocks noChangeArrowheads="1"/>
          </p:cNvSpPr>
          <p:nvPr/>
        </p:nvSpPr>
        <p:spPr bwMode="auto">
          <a:xfrm>
            <a:off x="174625" y="4443371"/>
            <a:ext cx="903619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7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</a:rPr>
              <a:t>Ciufo</a:t>
            </a:r>
            <a:r>
              <a:rPr lang="hu-HU" dirty="0">
                <a:solidFill>
                  <a:srgbClr val="000000"/>
                </a:solidFill>
              </a:rPr>
              <a:t> C.A., </a:t>
            </a:r>
            <a:r>
              <a:rPr lang="en-US" dirty="0" err="1">
                <a:solidFill>
                  <a:srgbClr val="000000"/>
                </a:solidFill>
              </a:rPr>
              <a:t>Tizen</a:t>
            </a:r>
            <a:r>
              <a:rPr lang="en-US" dirty="0">
                <a:solidFill>
                  <a:srgbClr val="000000"/>
                </a:solidFill>
              </a:rPr>
              <a:t> OS for Smartphones – Intel’s Biggest Bet Yet</a:t>
            </a:r>
            <a:r>
              <a:rPr lang="hu-HU" dirty="0">
                <a:solidFill>
                  <a:srgbClr val="000000"/>
                </a:solidFill>
              </a:rPr>
              <a:t>, Jan. 4 2013,</a:t>
            </a:r>
            <a:endParaRPr lang="en-US" dirty="0">
              <a:solidFill>
                <a:srgbClr val="000000"/>
              </a:solidFill>
            </a:endParaRPr>
          </a:p>
          <a:p>
            <a:pPr eaLnBrk="1" hangingPunct="1"/>
            <a:r>
              <a:rPr lang="hu-HU" dirty="0">
                <a:solidFill>
                  <a:srgbClr val="000000"/>
                </a:solidFill>
              </a:rPr>
              <a:t>          http://eecatalog.com/caciufo/2013/01/04/samsung-hedges-apple-google-bets-with-intels-</a:t>
            </a:r>
          </a:p>
          <a:p>
            <a:pPr eaLnBrk="1" hangingPunct="1"/>
            <a:r>
              <a:rPr lang="hu-HU" dirty="0">
                <a:solidFill>
                  <a:srgbClr val="000000"/>
                </a:solidFill>
              </a:rPr>
              <a:t>          html5-based-tizen/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87465" y="5209500"/>
            <a:ext cx="80509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8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</a:rPr>
              <a:t>Introduction</a:t>
            </a:r>
            <a:r>
              <a:rPr lang="hu-HU" dirty="0">
                <a:solidFill>
                  <a:srgbClr val="000000"/>
                </a:solidFill>
              </a:rPr>
              <a:t> of </a:t>
            </a:r>
            <a:r>
              <a:rPr lang="hu-HU" dirty="0" err="1">
                <a:solidFill>
                  <a:srgbClr val="000000"/>
                </a:solidFill>
              </a:rPr>
              <a:t>the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Next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Generation</a:t>
            </a:r>
            <a:r>
              <a:rPr lang="hu-HU" dirty="0">
                <a:solidFill>
                  <a:srgbClr val="000000"/>
                </a:solidFill>
              </a:rPr>
              <a:t> Intel Atom </a:t>
            </a:r>
            <a:r>
              <a:rPr lang="hu-HU" dirty="0" err="1">
                <a:solidFill>
                  <a:srgbClr val="000000"/>
                </a:solidFill>
              </a:rPr>
              <a:t>Processor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Oak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Trail</a:t>
            </a:r>
            <a:r>
              <a:rPr lang="hu-HU" dirty="0">
                <a:solidFill>
                  <a:srgbClr val="000000"/>
                </a:solidFill>
              </a:rPr>
              <a:t> Z670, 4/2011,</a:t>
            </a:r>
          </a:p>
          <a:p>
            <a:r>
              <a:rPr lang="hu-HU" dirty="0">
                <a:solidFill>
                  <a:srgbClr val="000000"/>
                </a:solidFill>
              </a:rPr>
              <a:t>          http://newsroom.intel.com/docs/DOC-1976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81115" y="5800337"/>
            <a:ext cx="840486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[9]: </a:t>
            </a:r>
            <a:r>
              <a:rPr lang="en-US" dirty="0">
                <a:solidFill>
                  <a:srgbClr val="000000"/>
                </a:solidFill>
              </a:rPr>
              <a:t>Apple Maintains 48 Percent Share of Global Branded Tablet Shipments in Q1 2013</a:t>
            </a:r>
            <a:r>
              <a:rPr lang="hu-HU" dirty="0">
                <a:solidFill>
                  <a:srgbClr val="000000"/>
                </a:solidFill>
              </a:rPr>
              <a:t>,</a:t>
            </a:r>
            <a:endParaRPr lang="en-US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hu-HU" dirty="0">
                <a:solidFill>
                  <a:srgbClr val="000000"/>
                </a:solidFill>
              </a:rPr>
              <a:t>         </a:t>
            </a:r>
            <a:r>
              <a:rPr lang="hu-HU" dirty="0" err="1">
                <a:solidFill>
                  <a:srgbClr val="000000"/>
                </a:solidFill>
              </a:rPr>
              <a:t>Strategy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Analytics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April</a:t>
            </a:r>
            <a:r>
              <a:rPr lang="hu-HU" dirty="0">
                <a:solidFill>
                  <a:srgbClr val="000000"/>
                </a:solidFill>
              </a:rPr>
              <a:t> 25 2013, Boston,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srgbClr val="000000"/>
                </a:solidFill>
              </a:rPr>
              <a:t>          http://www.strategyanalytics.com/default.aspx?mod=pressreleaseviewer&amp;a0=5351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4129" y="616409"/>
            <a:ext cx="1769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</a:rPr>
              <a:t>7. References</a:t>
            </a:r>
          </a:p>
        </p:txBody>
      </p:sp>
    </p:spTree>
    <p:extLst>
      <p:ext uri="{BB962C8B-B14F-4D97-AF65-F5344CB8AC3E}">
        <p14:creationId xmlns:p14="http://schemas.microsoft.com/office/powerpoint/2010/main" val="314528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4"/>
          <p:cNvSpPr>
            <a:spLocks noChangeArrowheads="1"/>
          </p:cNvSpPr>
          <p:nvPr/>
        </p:nvSpPr>
        <p:spPr bwMode="auto">
          <a:xfrm>
            <a:off x="180975" y="647700"/>
            <a:ext cx="64986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[10]: </a:t>
            </a:r>
            <a:r>
              <a:rPr lang="hu-HU" sz="1400" dirty="0" err="1">
                <a:solidFill>
                  <a:srgbClr val="000000"/>
                </a:solidFill>
              </a:rPr>
              <a:t>Goto</a:t>
            </a:r>
            <a:r>
              <a:rPr lang="hu-HU" sz="1400" dirty="0">
                <a:solidFill>
                  <a:srgbClr val="000000"/>
                </a:solidFill>
              </a:rPr>
              <a:t> H., ARM </a:t>
            </a:r>
            <a:r>
              <a:rPr lang="hu-HU" sz="1400" dirty="0" err="1">
                <a:solidFill>
                  <a:srgbClr val="000000"/>
                </a:solidFill>
              </a:rPr>
              <a:t>Cortex</a:t>
            </a:r>
            <a:r>
              <a:rPr lang="hu-HU" sz="1400" dirty="0">
                <a:solidFill>
                  <a:srgbClr val="000000"/>
                </a:solidFill>
              </a:rPr>
              <a:t> – A </a:t>
            </a:r>
            <a:r>
              <a:rPr lang="hu-HU" sz="1400" dirty="0" err="1">
                <a:solidFill>
                  <a:srgbClr val="000000"/>
                </a:solidFill>
              </a:rPr>
              <a:t>Family</a:t>
            </a:r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err="1">
                <a:solidFill>
                  <a:srgbClr val="000000"/>
                </a:solidFill>
              </a:rPr>
              <a:t>Architecture</a:t>
            </a:r>
            <a:r>
              <a:rPr lang="hu-HU" sz="1400" dirty="0">
                <a:solidFill>
                  <a:srgbClr val="000000"/>
                </a:solidFill>
              </a:rPr>
              <a:t>, 2010,</a:t>
            </a:r>
          </a:p>
          <a:p>
            <a:r>
              <a:rPr lang="hu-HU" sz="1400" dirty="0">
                <a:solidFill>
                  <a:srgbClr val="000000"/>
                </a:solidFill>
              </a:rPr>
              <a:t>          </a:t>
            </a:r>
            <a:r>
              <a:rPr lang="en-US" sz="1400" dirty="0">
                <a:solidFill>
                  <a:srgbClr val="000000"/>
                </a:solidFill>
              </a:rPr>
              <a:t>http://pc.watch.impress.co.jp/video/pcw/docs/423/409/p1.pdf</a:t>
            </a:r>
          </a:p>
        </p:txBody>
      </p:sp>
      <p:sp>
        <p:nvSpPr>
          <p:cNvPr id="139267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7</a:t>
            </a:r>
            <a:r>
              <a:rPr lang="en-US" dirty="0" smtClean="0">
                <a:solidFill>
                  <a:srgbClr val="FFFFFF"/>
                </a:solidFill>
              </a:rPr>
              <a:t>. References </a:t>
            </a:r>
            <a:r>
              <a:rPr lang="en-US" dirty="0">
                <a:solidFill>
                  <a:srgbClr val="FFFFFF"/>
                </a:solidFill>
              </a:rPr>
              <a:t>(2)</a:t>
            </a:r>
          </a:p>
        </p:txBody>
      </p:sp>
      <p:sp>
        <p:nvSpPr>
          <p:cNvPr id="138244" name="Text Box 11"/>
          <p:cNvSpPr txBox="1">
            <a:spLocks noChangeArrowheads="1"/>
          </p:cNvSpPr>
          <p:nvPr/>
        </p:nvSpPr>
        <p:spPr bwMode="auto">
          <a:xfrm>
            <a:off x="176213" y="1866525"/>
            <a:ext cx="52430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[12]: Wikipedia, </a:t>
            </a:r>
            <a:r>
              <a:rPr lang="en-US" dirty="0" err="1" smtClean="0">
                <a:solidFill>
                  <a:srgbClr val="000000"/>
                </a:solidFill>
              </a:rPr>
              <a:t>iPad</a:t>
            </a:r>
            <a:r>
              <a:rPr lang="en-US" dirty="0" smtClean="0">
                <a:solidFill>
                  <a:srgbClr val="000000"/>
                </a:solidFill>
              </a:rPr>
              <a:t>, http://en.wikipedia.org/wiki/IPad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9273" name="Rectangle 11"/>
          <p:cNvSpPr>
            <a:spLocks noChangeArrowheads="1"/>
          </p:cNvSpPr>
          <p:nvPr/>
        </p:nvSpPr>
        <p:spPr bwMode="auto">
          <a:xfrm>
            <a:off x="184150" y="1256060"/>
            <a:ext cx="92047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[11]: </a:t>
            </a:r>
            <a:r>
              <a:rPr lang="hu-HU" sz="1400" dirty="0" err="1">
                <a:solidFill>
                  <a:srgbClr val="000000"/>
                </a:solidFill>
              </a:rPr>
              <a:t>Eul</a:t>
            </a:r>
            <a:r>
              <a:rPr lang="hu-HU" sz="1400" dirty="0">
                <a:solidFill>
                  <a:srgbClr val="000000"/>
                </a:solidFill>
              </a:rPr>
              <a:t> H., Bell M., Mobile </a:t>
            </a:r>
            <a:r>
              <a:rPr lang="hu-HU" sz="1400" dirty="0" err="1">
                <a:solidFill>
                  <a:srgbClr val="000000"/>
                </a:solidFill>
              </a:rPr>
              <a:t>at</a:t>
            </a:r>
            <a:r>
              <a:rPr lang="hu-HU" sz="1400" dirty="0">
                <a:solidFill>
                  <a:srgbClr val="000000"/>
                </a:solidFill>
              </a:rPr>
              <a:t> Intel, </a:t>
            </a:r>
            <a:r>
              <a:rPr lang="hu-HU" sz="1400" dirty="0" err="1">
                <a:solidFill>
                  <a:srgbClr val="000000"/>
                </a:solidFill>
              </a:rPr>
              <a:t>Investor</a:t>
            </a:r>
            <a:r>
              <a:rPr lang="hu-HU" sz="1400" dirty="0">
                <a:solidFill>
                  <a:srgbClr val="000000"/>
                </a:solidFill>
              </a:rPr>
              <a:t> Meeting 2012,</a:t>
            </a:r>
          </a:p>
          <a:p>
            <a:r>
              <a:rPr lang="hu-HU" sz="1400" dirty="0">
                <a:solidFill>
                  <a:srgbClr val="000000"/>
                </a:solidFill>
              </a:rPr>
              <a:t>          http://www.cnx-software.com/pdf/Intel_2012/2012_Intel_Investor_Meeting_Eul_Bell.pdf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76213" y="2225806"/>
            <a:ext cx="8707577" cy="393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[13]: </a:t>
            </a:r>
            <a:r>
              <a:rPr lang="hu-HU" dirty="0" err="1" smtClean="0">
                <a:solidFill>
                  <a:srgbClr val="000000"/>
                </a:solidFill>
              </a:rPr>
              <a:t>Tablet</a:t>
            </a:r>
            <a:r>
              <a:rPr lang="hu-HU" dirty="0" smtClean="0">
                <a:solidFill>
                  <a:srgbClr val="000000"/>
                </a:solidFill>
              </a:rPr>
              <a:t> </a:t>
            </a:r>
            <a:r>
              <a:rPr lang="hu-HU" dirty="0" err="1" smtClean="0">
                <a:solidFill>
                  <a:srgbClr val="000000"/>
                </a:solidFill>
              </a:rPr>
              <a:t>Platforms</a:t>
            </a:r>
            <a:r>
              <a:rPr lang="hu-HU" dirty="0" smtClean="0">
                <a:solidFill>
                  <a:srgbClr val="000000"/>
                </a:solidFill>
              </a:rPr>
              <a:t> </a:t>
            </a:r>
            <a:r>
              <a:rPr lang="hu-HU" dirty="0" err="1" smtClean="0">
                <a:solidFill>
                  <a:srgbClr val="000000"/>
                </a:solidFill>
              </a:rPr>
              <a:t>with</a:t>
            </a:r>
            <a:r>
              <a:rPr lang="hu-HU" dirty="0" smtClean="0">
                <a:solidFill>
                  <a:srgbClr val="000000"/>
                </a:solidFill>
              </a:rPr>
              <a:t> </a:t>
            </a:r>
            <a:r>
              <a:rPr lang="hu-HU" dirty="0" err="1" smtClean="0">
                <a:solidFill>
                  <a:srgbClr val="000000"/>
                </a:solidFill>
              </a:rPr>
              <a:t>Next</a:t>
            </a:r>
            <a:r>
              <a:rPr lang="hu-HU" dirty="0" smtClean="0">
                <a:solidFill>
                  <a:srgbClr val="000000"/>
                </a:solidFill>
              </a:rPr>
              <a:t> </a:t>
            </a:r>
            <a:r>
              <a:rPr lang="hu-HU" dirty="0" err="1" smtClean="0">
                <a:solidFill>
                  <a:srgbClr val="000000"/>
                </a:solidFill>
              </a:rPr>
              <a:t>Generation</a:t>
            </a:r>
            <a:r>
              <a:rPr lang="hu-HU" dirty="0" smtClean="0">
                <a:solidFill>
                  <a:srgbClr val="000000"/>
                </a:solidFill>
              </a:rPr>
              <a:t> Intel Atom </a:t>
            </a:r>
            <a:r>
              <a:rPr lang="hu-HU" dirty="0" err="1" smtClean="0">
                <a:solidFill>
                  <a:srgbClr val="000000"/>
                </a:solidFill>
              </a:rPr>
              <a:t>Processor</a:t>
            </a:r>
            <a:r>
              <a:rPr lang="hu-HU" dirty="0" smtClean="0">
                <a:solidFill>
                  <a:srgbClr val="000000"/>
                </a:solidFill>
              </a:rPr>
              <a:t> and Microsoft Windows 8,</a:t>
            </a:r>
            <a:endParaRPr lang="en-US" kern="0" dirty="0">
              <a:solidFill>
                <a:srgbClr val="000000"/>
              </a:solidFill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kern="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hu-HU" kern="0" dirty="0" smtClean="0">
                <a:solidFill>
                  <a:srgbClr val="000000"/>
                </a:solidFill>
                <a:cs typeface="Times New Roman" pitchFamily="18" charset="0"/>
              </a:rPr>
              <a:t>         IDF 2012</a:t>
            </a:r>
            <a:endParaRPr lang="en-US" kern="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74625" y="2753925"/>
            <a:ext cx="92481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[14]: </a:t>
            </a:r>
            <a:r>
              <a:rPr lang="hu-HU" dirty="0" smtClean="0">
                <a:solidFill>
                  <a:srgbClr val="000000"/>
                </a:solidFill>
              </a:rPr>
              <a:t>The $15.3 </a:t>
            </a:r>
            <a:r>
              <a:rPr lang="hu-HU" dirty="0" err="1" smtClean="0">
                <a:solidFill>
                  <a:srgbClr val="000000"/>
                </a:solidFill>
              </a:rPr>
              <a:t>Billion</a:t>
            </a:r>
            <a:r>
              <a:rPr lang="hu-HU" dirty="0" smtClean="0">
                <a:solidFill>
                  <a:srgbClr val="000000"/>
                </a:solidFill>
              </a:rPr>
              <a:t> Server Market – </a:t>
            </a:r>
            <a:r>
              <a:rPr lang="hu-HU" dirty="0" err="1" smtClean="0">
                <a:solidFill>
                  <a:srgbClr val="000000"/>
                </a:solidFill>
              </a:rPr>
              <a:t>Surprisingly</a:t>
            </a:r>
            <a:r>
              <a:rPr lang="hu-HU" dirty="0" smtClean="0">
                <a:solidFill>
                  <a:srgbClr val="000000"/>
                </a:solidFill>
              </a:rPr>
              <a:t> </a:t>
            </a:r>
            <a:r>
              <a:rPr lang="hu-HU" dirty="0" err="1" smtClean="0">
                <a:solidFill>
                  <a:srgbClr val="000000"/>
                </a:solidFill>
              </a:rPr>
              <a:t>Buoyant</a:t>
            </a:r>
            <a:r>
              <a:rPr lang="hu-HU" dirty="0" smtClean="0">
                <a:solidFill>
                  <a:srgbClr val="000000"/>
                </a:solidFill>
              </a:rPr>
              <a:t> </a:t>
            </a:r>
            <a:r>
              <a:rPr lang="hu-HU" dirty="0" err="1" smtClean="0">
                <a:solidFill>
                  <a:srgbClr val="000000"/>
                </a:solidFill>
              </a:rPr>
              <a:t>In</a:t>
            </a:r>
            <a:r>
              <a:rPr lang="hu-HU" dirty="0" smtClean="0">
                <a:solidFill>
                  <a:srgbClr val="000000"/>
                </a:solidFill>
              </a:rPr>
              <a:t> Q1 2012, IT </a:t>
            </a:r>
            <a:r>
              <a:rPr lang="hu-HU" dirty="0" err="1" smtClean="0">
                <a:solidFill>
                  <a:srgbClr val="000000"/>
                </a:solidFill>
              </a:rPr>
              <a:t>Candor</a:t>
            </a:r>
            <a:r>
              <a:rPr lang="hu-HU" dirty="0" smtClean="0">
                <a:solidFill>
                  <a:srgbClr val="000000"/>
                </a:solidFill>
              </a:rPr>
              <a:t>, </a:t>
            </a:r>
            <a:r>
              <a:rPr lang="hu-HU" dirty="0" err="1" smtClean="0">
                <a:solidFill>
                  <a:srgbClr val="000000"/>
                </a:solidFill>
              </a:rPr>
              <a:t>July</a:t>
            </a:r>
            <a:r>
              <a:rPr lang="hu-HU" dirty="0" smtClean="0">
                <a:solidFill>
                  <a:srgbClr val="000000"/>
                </a:solidFill>
              </a:rPr>
              <a:t> 3 2012,</a:t>
            </a:r>
            <a:endParaRPr lang="en-US" dirty="0">
              <a:solidFill>
                <a:srgbClr val="000000"/>
              </a:solidFill>
            </a:endParaRPr>
          </a:p>
          <a:p>
            <a:pPr eaLnBrk="1" hangingPunct="1"/>
            <a:r>
              <a:rPr lang="hu-HU" dirty="0">
                <a:solidFill>
                  <a:srgbClr val="000000"/>
                </a:solidFill>
              </a:rPr>
              <a:t>          http://www.itcandor.com/server-q112/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76213" y="3327311"/>
            <a:ext cx="894680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000000"/>
                </a:solidFill>
              </a:rPr>
              <a:t>[15]: </a:t>
            </a:r>
            <a:r>
              <a:rPr lang="hu-HU" dirty="0" err="1" smtClean="0">
                <a:solidFill>
                  <a:srgbClr val="000000"/>
                </a:solidFill>
              </a:rPr>
              <a:t>Shah</a:t>
            </a:r>
            <a:r>
              <a:rPr lang="hu-HU" dirty="0" smtClean="0">
                <a:solidFill>
                  <a:srgbClr val="000000"/>
                </a:solidFill>
              </a:rPr>
              <a:t> A., </a:t>
            </a:r>
            <a:r>
              <a:rPr lang="en-US" dirty="0">
                <a:solidFill>
                  <a:srgbClr val="000000"/>
                </a:solidFill>
              </a:rPr>
              <a:t>Intel Loses Laptop Chip Market Share to AMD in </a:t>
            </a:r>
            <a:r>
              <a:rPr lang="en-US" dirty="0" smtClean="0">
                <a:solidFill>
                  <a:srgbClr val="000000"/>
                </a:solidFill>
              </a:rPr>
              <a:t>Q3</a:t>
            </a:r>
            <a:r>
              <a:rPr lang="hu-HU" dirty="0" smtClean="0">
                <a:solidFill>
                  <a:srgbClr val="000000"/>
                </a:solidFill>
              </a:rPr>
              <a:t>, PC World, Nov. 3 2011,</a:t>
            </a:r>
            <a:endParaRPr lang="hu-HU" dirty="0">
              <a:solidFill>
                <a:srgbClr val="000000"/>
              </a:solidFill>
            </a:endParaRPr>
          </a:p>
          <a:p>
            <a:pPr eaLnBrk="1" hangingPunct="1"/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smtClean="0">
                <a:solidFill>
                  <a:srgbClr val="000000"/>
                </a:solidFill>
              </a:rPr>
              <a:t>         http</a:t>
            </a:r>
            <a:r>
              <a:rPr lang="hu-HU" dirty="0">
                <a:solidFill>
                  <a:srgbClr val="000000"/>
                </a:solidFill>
              </a:rPr>
              <a:t>://www.pcworld.com/article/243114/intel_loses_laptop_chip_market_share_to_amd</a:t>
            </a:r>
            <a:r>
              <a:rPr lang="hu-HU" dirty="0" smtClean="0">
                <a:solidFill>
                  <a:srgbClr val="000000"/>
                </a:solidFill>
              </a:rPr>
              <a:t>_</a:t>
            </a:r>
          </a:p>
          <a:p>
            <a:pPr eaLnBrk="1" hangingPunct="1"/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smtClean="0">
                <a:solidFill>
                  <a:srgbClr val="000000"/>
                </a:solidFill>
              </a:rPr>
              <a:t>         </a:t>
            </a:r>
            <a:r>
              <a:rPr lang="hu-HU" dirty="0" err="1" smtClean="0">
                <a:solidFill>
                  <a:srgbClr val="000000"/>
                </a:solidFill>
              </a:rPr>
              <a:t>in</a:t>
            </a:r>
            <a:r>
              <a:rPr lang="hu-HU" dirty="0" smtClean="0">
                <a:solidFill>
                  <a:srgbClr val="000000"/>
                </a:solidFill>
              </a:rPr>
              <a:t>_q3.html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76213" y="4170750"/>
            <a:ext cx="82604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[16]: </a:t>
            </a:r>
            <a:r>
              <a:rPr lang="hu-HU" kern="0" dirty="0" err="1" smtClean="0">
                <a:solidFill>
                  <a:srgbClr val="000000"/>
                </a:solidFill>
                <a:cs typeface="Times New Roman" pitchFamily="18" charset="0"/>
              </a:rPr>
              <a:t>Perry</a:t>
            </a:r>
            <a:r>
              <a:rPr lang="hu-HU" kern="0" dirty="0" smtClean="0">
                <a:solidFill>
                  <a:srgbClr val="000000"/>
                </a:solidFill>
                <a:cs typeface="Times New Roman" pitchFamily="18" charset="0"/>
              </a:rPr>
              <a:t> D., </a:t>
            </a:r>
            <a:r>
              <a:rPr lang="en-US" dirty="0">
                <a:solidFill>
                  <a:srgbClr val="000000"/>
                </a:solidFill>
              </a:rPr>
              <a:t>AMD Steals Market Share From </a:t>
            </a:r>
            <a:r>
              <a:rPr lang="en-US" dirty="0" smtClean="0">
                <a:solidFill>
                  <a:srgbClr val="000000"/>
                </a:solidFill>
              </a:rPr>
              <a:t>Intel</a:t>
            </a:r>
            <a:r>
              <a:rPr lang="hu-HU" kern="0" dirty="0" smtClean="0">
                <a:solidFill>
                  <a:srgbClr val="000000"/>
                </a:solidFill>
              </a:rPr>
              <a:t>, Tom’s Hardware, </a:t>
            </a:r>
            <a:r>
              <a:rPr lang="hu-HU" kern="0" dirty="0" err="1" smtClean="0">
                <a:solidFill>
                  <a:srgbClr val="000000"/>
                </a:solidFill>
              </a:rPr>
              <a:t>March</a:t>
            </a:r>
            <a:r>
              <a:rPr lang="hu-HU" kern="0" dirty="0" smtClean="0">
                <a:solidFill>
                  <a:srgbClr val="000000"/>
                </a:solidFill>
              </a:rPr>
              <a:t> 16 2012,</a:t>
            </a:r>
            <a:endParaRPr lang="en-US" kern="0" dirty="0">
              <a:solidFill>
                <a:srgbClr val="000000"/>
              </a:solidFill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kern="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hu-HU" kern="0" dirty="0" smtClean="0">
                <a:solidFill>
                  <a:srgbClr val="000000"/>
                </a:solidFill>
                <a:cs typeface="Times New Roman" pitchFamily="18" charset="0"/>
              </a:rPr>
              <a:t>         http</a:t>
            </a:r>
            <a:r>
              <a:rPr lang="hu-HU" kern="0" dirty="0">
                <a:solidFill>
                  <a:srgbClr val="000000"/>
                </a:solidFill>
                <a:cs typeface="Times New Roman" pitchFamily="18" charset="0"/>
              </a:rPr>
              <a:t>://</a:t>
            </a:r>
            <a:r>
              <a:rPr lang="hu-HU" kern="0" dirty="0" smtClean="0">
                <a:solidFill>
                  <a:srgbClr val="000000"/>
                </a:solidFill>
                <a:cs typeface="Times New Roman" pitchFamily="18" charset="0"/>
              </a:rPr>
              <a:t>www.tomshardware.com/news/amd-intel-cpu-processor,15041.html</a:t>
            </a:r>
            <a:endParaRPr lang="en-US" kern="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87465" y="4779729"/>
            <a:ext cx="8961556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000000"/>
                </a:solidFill>
              </a:rPr>
              <a:t>[17]: </a:t>
            </a:r>
            <a:r>
              <a:rPr lang="hu-HU" dirty="0" err="1" smtClean="0">
                <a:solidFill>
                  <a:srgbClr val="000000"/>
                </a:solidFill>
              </a:rPr>
              <a:t>Shilov</a:t>
            </a:r>
            <a:r>
              <a:rPr lang="hu-HU" dirty="0" smtClean="0">
                <a:solidFill>
                  <a:srgbClr val="000000"/>
                </a:solidFill>
              </a:rPr>
              <a:t> A., </a:t>
            </a:r>
            <a:r>
              <a:rPr lang="en-US" dirty="0">
                <a:solidFill>
                  <a:srgbClr val="000000"/>
                </a:solidFill>
              </a:rPr>
              <a:t>AMD Shows Off Opteron "</a:t>
            </a:r>
            <a:r>
              <a:rPr lang="en-US" dirty="0" err="1">
                <a:solidFill>
                  <a:srgbClr val="000000"/>
                </a:solidFill>
              </a:rPr>
              <a:t>Interlagos</a:t>
            </a:r>
            <a:r>
              <a:rPr lang="en-US" dirty="0">
                <a:solidFill>
                  <a:srgbClr val="000000"/>
                </a:solidFill>
              </a:rPr>
              <a:t>" Again: No Performance Benchmarks, </a:t>
            </a:r>
            <a:endParaRPr lang="hu-HU" dirty="0" smtClean="0">
              <a:solidFill>
                <a:srgbClr val="000000"/>
              </a:solidFill>
            </a:endParaRPr>
          </a:p>
          <a:p>
            <a:pPr eaLnBrk="1" hangingPunct="1"/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smtClean="0">
                <a:solidFill>
                  <a:srgbClr val="000000"/>
                </a:solidFill>
              </a:rPr>
              <a:t>         </a:t>
            </a:r>
            <a:r>
              <a:rPr lang="en-US" dirty="0" smtClean="0">
                <a:solidFill>
                  <a:srgbClr val="000000"/>
                </a:solidFill>
              </a:rPr>
              <a:t>No </a:t>
            </a:r>
            <a:r>
              <a:rPr lang="en-US" dirty="0">
                <a:solidFill>
                  <a:srgbClr val="000000"/>
                </a:solidFill>
              </a:rPr>
              <a:t>Design Wins, No Launch Date </a:t>
            </a:r>
            <a:r>
              <a:rPr lang="en-US" dirty="0" smtClean="0">
                <a:solidFill>
                  <a:srgbClr val="000000"/>
                </a:solidFill>
              </a:rPr>
              <a:t>Announced</a:t>
            </a:r>
            <a:r>
              <a:rPr lang="hu-HU" dirty="0" smtClean="0">
                <a:solidFill>
                  <a:srgbClr val="000000"/>
                </a:solidFill>
              </a:rPr>
              <a:t>, </a:t>
            </a:r>
            <a:r>
              <a:rPr lang="hu-HU" dirty="0" err="1" smtClean="0">
                <a:solidFill>
                  <a:srgbClr val="000000"/>
                </a:solidFill>
              </a:rPr>
              <a:t>Xbit</a:t>
            </a:r>
            <a:r>
              <a:rPr lang="hu-HU" dirty="0" smtClean="0">
                <a:solidFill>
                  <a:srgbClr val="000000"/>
                </a:solidFill>
              </a:rPr>
              <a:t> </a:t>
            </a:r>
            <a:r>
              <a:rPr lang="hu-HU" dirty="0" err="1" smtClean="0">
                <a:solidFill>
                  <a:srgbClr val="000000"/>
                </a:solidFill>
              </a:rPr>
              <a:t>Labs</a:t>
            </a:r>
            <a:r>
              <a:rPr lang="hu-HU" dirty="0" smtClean="0">
                <a:solidFill>
                  <a:srgbClr val="000000"/>
                </a:solidFill>
              </a:rPr>
              <a:t>, Aug. 3 2011,</a:t>
            </a:r>
            <a:endParaRPr lang="hu-HU" dirty="0">
              <a:solidFill>
                <a:srgbClr val="000000"/>
              </a:solidFill>
            </a:endParaRPr>
          </a:p>
          <a:p>
            <a:pPr eaLnBrk="1" hangingPunct="1"/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smtClean="0">
                <a:solidFill>
                  <a:srgbClr val="000000"/>
                </a:solidFill>
              </a:rPr>
              <a:t>         http://www.xbitlabs.com/news/cpu/display/20110803103016_AMD_Shows_Off_Opteron_</a:t>
            </a:r>
          </a:p>
          <a:p>
            <a:pPr eaLnBrk="1" hangingPunct="1"/>
            <a:r>
              <a:rPr lang="hu-HU" dirty="0" smtClean="0">
                <a:solidFill>
                  <a:srgbClr val="000000"/>
                </a:solidFill>
              </a:rPr>
              <a:t>          </a:t>
            </a:r>
            <a:r>
              <a:rPr lang="hu-HU" dirty="0" err="1" smtClean="0">
                <a:solidFill>
                  <a:srgbClr val="000000"/>
                </a:solidFill>
              </a:rPr>
              <a:t>Interlagos</a:t>
            </a:r>
            <a:r>
              <a:rPr lang="hu-HU" dirty="0" smtClean="0">
                <a:solidFill>
                  <a:srgbClr val="000000"/>
                </a:solidFill>
              </a:rPr>
              <a:t>_Again_No_Performance_</a:t>
            </a:r>
            <a:r>
              <a:rPr lang="hu-HU" dirty="0" err="1" smtClean="0">
                <a:solidFill>
                  <a:srgbClr val="000000"/>
                </a:solidFill>
              </a:rPr>
              <a:t>Benchmarks</a:t>
            </a:r>
            <a:r>
              <a:rPr lang="hu-HU" dirty="0" smtClean="0">
                <a:solidFill>
                  <a:srgbClr val="000000"/>
                </a:solidFill>
              </a:rPr>
              <a:t>_No_Design_</a:t>
            </a:r>
            <a:r>
              <a:rPr lang="hu-HU" dirty="0" err="1" smtClean="0">
                <a:solidFill>
                  <a:srgbClr val="000000"/>
                </a:solidFill>
              </a:rPr>
              <a:t>Wins</a:t>
            </a:r>
            <a:r>
              <a:rPr lang="hu-HU" dirty="0" smtClean="0">
                <a:solidFill>
                  <a:srgbClr val="000000"/>
                </a:solidFill>
              </a:rPr>
              <a:t>_No_</a:t>
            </a:r>
            <a:r>
              <a:rPr lang="hu-HU" dirty="0" err="1" smtClean="0">
                <a:solidFill>
                  <a:srgbClr val="000000"/>
                </a:solidFill>
              </a:rPr>
              <a:t>Launch</a:t>
            </a:r>
            <a:r>
              <a:rPr lang="hu-HU" dirty="0" smtClean="0">
                <a:solidFill>
                  <a:srgbClr val="000000"/>
                </a:solidFill>
              </a:rPr>
              <a:t>_</a:t>
            </a:r>
            <a:r>
              <a:rPr lang="hu-HU" dirty="0" err="1" smtClean="0">
                <a:solidFill>
                  <a:srgbClr val="000000"/>
                </a:solidFill>
              </a:rPr>
              <a:t>Date</a:t>
            </a:r>
            <a:r>
              <a:rPr lang="hu-HU" dirty="0" smtClean="0">
                <a:solidFill>
                  <a:srgbClr val="000000"/>
                </a:solidFill>
              </a:rPr>
              <a:t>_</a:t>
            </a:r>
          </a:p>
          <a:p>
            <a:pPr eaLnBrk="1" hangingPunct="1"/>
            <a:r>
              <a:rPr lang="hu-HU" dirty="0" smtClean="0">
                <a:solidFill>
                  <a:srgbClr val="000000"/>
                </a:solidFill>
              </a:rPr>
              <a:t>          </a:t>
            </a:r>
            <a:r>
              <a:rPr lang="hu-HU" dirty="0" err="1" smtClean="0">
                <a:solidFill>
                  <a:srgbClr val="000000"/>
                </a:solidFill>
              </a:rPr>
              <a:t>Announced.html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87465" y="5994285"/>
            <a:ext cx="87796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[18</a:t>
            </a:r>
            <a:r>
              <a:rPr lang="en-US" dirty="0">
                <a:solidFill>
                  <a:srgbClr val="000000"/>
                </a:solidFill>
              </a:rPr>
              <a:t>]: Arthur C., PC business still waning as Microsoft's Windows 8 fails to lift </a:t>
            </a:r>
            <a:r>
              <a:rPr lang="en-US" dirty="0" smtClean="0">
                <a:solidFill>
                  <a:srgbClr val="000000"/>
                </a:solidFill>
              </a:rPr>
              <a:t>it, </a:t>
            </a:r>
            <a:r>
              <a:rPr lang="en-US" dirty="0"/>
              <a:t>11 July </a:t>
            </a:r>
            <a:r>
              <a:rPr lang="en-US" dirty="0" smtClean="0"/>
              <a:t>2013,</a:t>
            </a:r>
          </a:p>
          <a:p>
            <a:r>
              <a:rPr lang="en-US" dirty="0"/>
              <a:t> </a:t>
            </a:r>
            <a:r>
              <a:rPr lang="en-US" dirty="0" smtClean="0"/>
              <a:t>         http</a:t>
            </a:r>
            <a:r>
              <a:rPr lang="en-US" dirty="0"/>
              <a:t>://www.theguardian.com/technology/2013/jul/11/pc-business-microsoft-windows-8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80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7</a:t>
            </a:r>
            <a:r>
              <a:rPr lang="en-US" dirty="0" smtClean="0">
                <a:solidFill>
                  <a:srgbClr val="FFFFFF"/>
                </a:solidFill>
              </a:rPr>
              <a:t>. References (3)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80975" y="655530"/>
            <a:ext cx="83697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[19]: </a:t>
            </a:r>
            <a:r>
              <a:rPr lang="en-US" sz="1400" dirty="0" err="1"/>
              <a:t>Golson</a:t>
            </a:r>
            <a:r>
              <a:rPr lang="en-US" sz="1400" dirty="0"/>
              <a:t> J., Steve Jobs Envisioned the </a:t>
            </a:r>
            <a:r>
              <a:rPr lang="en-US" sz="1400" dirty="0" err="1"/>
              <a:t>iPad</a:t>
            </a:r>
            <a:r>
              <a:rPr lang="en-US" sz="1400" dirty="0"/>
              <a:t> in </a:t>
            </a:r>
            <a:r>
              <a:rPr lang="en-US" sz="1400" dirty="0" smtClean="0"/>
              <a:t>1983, </a:t>
            </a:r>
            <a:r>
              <a:rPr lang="en-US" sz="1400" dirty="0" err="1" smtClean="0"/>
              <a:t>MacRumors</a:t>
            </a:r>
            <a:r>
              <a:rPr lang="en-US" sz="1400" dirty="0" smtClean="0"/>
              <a:t>, Oct. </a:t>
            </a:r>
            <a:r>
              <a:rPr lang="en-US" sz="1400" dirty="0"/>
              <a:t>2, </a:t>
            </a:r>
            <a:r>
              <a:rPr lang="en-US" sz="1400" dirty="0" smtClean="0"/>
              <a:t>2012,</a:t>
            </a:r>
          </a:p>
          <a:p>
            <a:r>
              <a:rPr lang="en-US" sz="1400" dirty="0"/>
              <a:t>          http://www.macrumors.com/2012/10/02/steve-jobs-envisioned-the-ipad-in-1983/ 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032" y="1178750"/>
            <a:ext cx="89649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[20]: </a:t>
            </a:r>
            <a:r>
              <a:rPr lang="en-US" sz="1400" dirty="0" err="1" smtClean="0"/>
              <a:t>Yarow</a:t>
            </a:r>
            <a:r>
              <a:rPr lang="en-US" sz="1400" dirty="0" smtClean="0"/>
              <a:t> J., </a:t>
            </a:r>
            <a:r>
              <a:rPr lang="en-US" sz="1400" dirty="0"/>
              <a:t>Steve Ballmer's Biggest Mistakes As CEO Of </a:t>
            </a:r>
            <a:r>
              <a:rPr lang="en-US" sz="1400" dirty="0" smtClean="0"/>
              <a:t>Microsoft, Business Insider, Aug. 27</a:t>
            </a:r>
          </a:p>
          <a:p>
            <a:r>
              <a:rPr lang="en-US" sz="1400" dirty="0"/>
              <a:t>           2013, </a:t>
            </a:r>
            <a:endParaRPr lang="en-US" sz="1400" dirty="0" smtClean="0"/>
          </a:p>
          <a:p>
            <a:r>
              <a:rPr lang="en-US" sz="1400" dirty="0"/>
              <a:t>   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6970" y="1628800"/>
            <a:ext cx="8352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 http</a:t>
            </a:r>
            <a:r>
              <a:rPr lang="en-US" sz="1400" dirty="0"/>
              <a:t>://</a:t>
            </a:r>
            <a:r>
              <a:rPr lang="en-US" sz="1400" dirty="0" smtClean="0"/>
              <a:t>www.businessinsider.com/steve-ballmers-most-epic-mistakes-as-ceo-of-microsoft-</a:t>
            </a:r>
          </a:p>
          <a:p>
            <a:r>
              <a:rPr lang="en-US" sz="1400" dirty="0" smtClean="0"/>
              <a:t>  2013-8?op=1</a:t>
            </a:r>
            <a:endParaRPr lang="en-US" sz="1400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74210" y="2168860"/>
            <a:ext cx="86592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[21]: </a:t>
            </a:r>
            <a:r>
              <a:rPr lang="en-US" sz="1400" dirty="0" smtClean="0">
                <a:solidFill>
                  <a:srgbClr val="000000"/>
                </a:solidFill>
              </a:rPr>
              <a:t>Arora, P., Microsoft </a:t>
            </a:r>
            <a:r>
              <a:rPr lang="en-US" sz="1400" dirty="0">
                <a:solidFill>
                  <a:srgbClr val="000000"/>
                </a:solidFill>
              </a:rPr>
              <a:t>Is Not Killing The Surface RT Lineup</a:t>
            </a:r>
            <a:r>
              <a:rPr lang="en-US" sz="1400" dirty="0" smtClean="0">
                <a:solidFill>
                  <a:srgbClr val="000000"/>
                </a:solidFill>
              </a:rPr>
              <a:t>? Seeking Alpha, Aug. 25 2014, </a:t>
            </a:r>
          </a:p>
          <a:p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         </a:t>
            </a:r>
            <a:r>
              <a:rPr lang="en-US" sz="1400" dirty="0" smtClean="0"/>
              <a:t>http</a:t>
            </a:r>
            <a:r>
              <a:rPr lang="en-US" sz="1400" dirty="0"/>
              <a:t>://www.macrumors.com/2012/10/02/steve-jobs-envisioned-the-ipad-in-1983/ 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61510" y="2725760"/>
            <a:ext cx="82255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[22]: Surface Pro 3 Fact sheet May </a:t>
            </a:r>
            <a:r>
              <a:rPr lang="en-US" sz="1400" dirty="0" smtClean="0">
                <a:solidFill>
                  <a:srgbClr val="000000"/>
                </a:solidFill>
              </a:rPr>
              <a:t>2014, Microsoft,</a:t>
            </a:r>
          </a:p>
          <a:p>
            <a:r>
              <a:rPr lang="en-US" sz="1400" dirty="0">
                <a:solidFill>
                  <a:srgbClr val="000000"/>
                </a:solidFill>
              </a:rPr>
              <a:t>          http://www.microsoft.com/global/eu/PublishingImages/Surfacepro3texhspecs.pdf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61510" y="3265820"/>
            <a:ext cx="59294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[</a:t>
            </a:r>
            <a:r>
              <a:rPr lang="en-US" sz="1400" dirty="0" smtClean="0">
                <a:solidFill>
                  <a:srgbClr val="000000"/>
                </a:solidFill>
              </a:rPr>
              <a:t>23]: Microsoft Surface Pro, NDTV Gadget, May 2014,</a:t>
            </a:r>
          </a:p>
          <a:p>
            <a:r>
              <a:rPr lang="en-US" sz="1400" dirty="0">
                <a:solidFill>
                  <a:srgbClr val="000000"/>
                </a:solidFill>
              </a:rPr>
              <a:t>          http://</a:t>
            </a:r>
            <a:r>
              <a:rPr lang="en-US" sz="1400" dirty="0" smtClean="0">
                <a:solidFill>
                  <a:srgbClr val="000000"/>
                </a:solidFill>
              </a:rPr>
              <a:t>gadgets.ndtv.com/microsoft-surface-pro-3-1611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74210" y="3825043"/>
            <a:ext cx="909518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[24]: </a:t>
            </a:r>
            <a:r>
              <a:rPr lang="en-US" sz="1400" dirty="0" err="1">
                <a:solidFill>
                  <a:srgbClr val="000000"/>
                </a:solidFill>
              </a:rPr>
              <a:t>Guenette</a:t>
            </a:r>
            <a:r>
              <a:rPr lang="en-US" sz="1400" dirty="0">
                <a:solidFill>
                  <a:srgbClr val="000000"/>
                </a:solidFill>
              </a:rPr>
              <a:t> S., Nearly $2 Billion In The Hole, Microsoft Continues To Dive Deeper Into </a:t>
            </a:r>
            <a:r>
              <a:rPr lang="en-US" sz="1400" dirty="0" smtClean="0">
                <a:solidFill>
                  <a:srgbClr val="000000"/>
                </a:solidFill>
              </a:rPr>
              <a:t>Tablets, </a:t>
            </a:r>
            <a:endParaRPr lang="en-US" sz="1400" dirty="0">
              <a:solidFill>
                <a:srgbClr val="000000"/>
              </a:solidFill>
            </a:endParaRPr>
          </a:p>
          <a:p>
            <a:r>
              <a:rPr lang="en-US" sz="1400" dirty="0" smtClean="0">
                <a:solidFill>
                  <a:srgbClr val="000000"/>
                </a:solidFill>
              </a:rPr>
              <a:t>          Seeking Alpha, Aug</a:t>
            </a:r>
            <a:r>
              <a:rPr lang="en-US" sz="1400" dirty="0">
                <a:solidFill>
                  <a:srgbClr val="000000"/>
                </a:solidFill>
              </a:rPr>
              <a:t>. 8, </a:t>
            </a:r>
            <a:r>
              <a:rPr lang="en-US" sz="1400" dirty="0" smtClean="0">
                <a:solidFill>
                  <a:srgbClr val="000000"/>
                </a:solidFill>
              </a:rPr>
              <a:t>2014,</a:t>
            </a:r>
          </a:p>
          <a:p>
            <a:r>
              <a:rPr lang="en-US" sz="1400" dirty="0">
                <a:solidFill>
                  <a:srgbClr val="000000"/>
                </a:solidFill>
              </a:rPr>
              <a:t>          http://</a:t>
            </a:r>
            <a:r>
              <a:rPr lang="en-US" sz="1400" dirty="0" smtClean="0">
                <a:solidFill>
                  <a:srgbClr val="000000"/>
                </a:solidFill>
              </a:rPr>
              <a:t>seekingalpha.com/article/2402725-nearly-2-billion-in-the-hole-microsoft-continues</a:t>
            </a:r>
          </a:p>
          <a:p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         -</a:t>
            </a:r>
            <a:r>
              <a:rPr lang="en-US" sz="1400" dirty="0">
                <a:solidFill>
                  <a:srgbClr val="000000"/>
                </a:solidFill>
              </a:rPr>
              <a:t>to-dive-deeper-into-tablets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81115" y="4750985"/>
            <a:ext cx="75538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[25]: </a:t>
            </a:r>
            <a:r>
              <a:rPr lang="en-US" sz="1400" dirty="0" err="1">
                <a:solidFill>
                  <a:srgbClr val="000000"/>
                </a:solidFill>
              </a:rPr>
              <a:t>Deskovich</a:t>
            </a:r>
            <a:r>
              <a:rPr lang="en-US" sz="1400" dirty="0">
                <a:solidFill>
                  <a:srgbClr val="000000"/>
                </a:solidFill>
              </a:rPr>
              <a:t> V., Microsoft: A Monopoly No More? </a:t>
            </a:r>
            <a:r>
              <a:rPr lang="en-US" sz="1400" dirty="0" smtClean="0">
                <a:solidFill>
                  <a:srgbClr val="000000"/>
                </a:solidFill>
              </a:rPr>
              <a:t>Seeking Alpha, Jul</a:t>
            </a:r>
            <a:r>
              <a:rPr lang="en-US" sz="1400" dirty="0">
                <a:solidFill>
                  <a:srgbClr val="000000"/>
                </a:solidFill>
              </a:rPr>
              <a:t>. 11, 2014</a:t>
            </a:r>
          </a:p>
          <a:p>
            <a:r>
              <a:rPr lang="en-US" sz="1400" dirty="0" smtClean="0"/>
              <a:t>          http</a:t>
            </a:r>
            <a:r>
              <a:rPr lang="en-US" sz="1400" dirty="0"/>
              <a:t>://</a:t>
            </a:r>
            <a:r>
              <a:rPr lang="en-US" sz="1400" dirty="0" smtClean="0"/>
              <a:t>seekingalpha.com/article/2309835-microsoft-a-monopoly-no-more</a:t>
            </a:r>
            <a:endParaRPr lang="en-US" sz="1400" dirty="0"/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181115" y="5319210"/>
            <a:ext cx="863781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[26]: </a:t>
            </a:r>
            <a:r>
              <a:rPr lang="en-US" sz="1400" dirty="0" smtClean="0">
                <a:solidFill>
                  <a:srgbClr val="000000"/>
                </a:solidFill>
              </a:rPr>
              <a:t>Gill R., Intel’s </a:t>
            </a:r>
            <a:r>
              <a:rPr lang="en-US" sz="1400" dirty="0">
                <a:solidFill>
                  <a:srgbClr val="000000"/>
                </a:solidFill>
              </a:rPr>
              <a:t>Core i5-655K &amp; Core i7-875K: Overclocked and </a:t>
            </a:r>
            <a:r>
              <a:rPr lang="en-US" sz="1400" dirty="0" smtClean="0">
                <a:solidFill>
                  <a:srgbClr val="000000"/>
                </a:solidFill>
              </a:rPr>
              <a:t>Analyzed, </a:t>
            </a:r>
            <a:r>
              <a:rPr lang="en-US" sz="1400" dirty="0" err="1" smtClean="0">
                <a:solidFill>
                  <a:srgbClr val="000000"/>
                </a:solidFill>
              </a:rPr>
              <a:t>AnandTech</a:t>
            </a:r>
            <a:r>
              <a:rPr lang="en-US" sz="1400" dirty="0" smtClean="0">
                <a:solidFill>
                  <a:srgbClr val="000000"/>
                </a:solidFill>
              </a:rPr>
              <a:t>,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          May 28 2010, </a:t>
            </a:r>
            <a:r>
              <a:rPr lang="en-US" sz="1400" dirty="0" smtClean="0"/>
              <a:t>http</a:t>
            </a:r>
            <a:r>
              <a:rPr lang="en-US" sz="1400" dirty="0"/>
              <a:t>://</a:t>
            </a:r>
            <a:r>
              <a:rPr lang="en-US" sz="1400" dirty="0" smtClean="0"/>
              <a:t>www.anandtech.com/show/3742/intels-core-i5655k-core-i7875k-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overclocked-and-</a:t>
            </a:r>
            <a:r>
              <a:rPr lang="en-US" sz="1400" dirty="0" err="1" smtClean="0"/>
              <a:t>analysed</a:t>
            </a:r>
            <a:r>
              <a:rPr lang="en-US" sz="1400" dirty="0" smtClean="0"/>
              <a:t>-</a:t>
            </a:r>
            <a:r>
              <a:rPr lang="en-US" sz="1400" dirty="0"/>
              <a:t>/</a:t>
            </a:r>
            <a:r>
              <a:rPr lang="en-US" sz="1400" dirty="0" smtClean="0"/>
              <a:t>2          </a:t>
            </a:r>
            <a:endParaRPr lang="en-US" sz="1400" dirty="0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161510" y="6065711"/>
            <a:ext cx="899970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[27]: </a:t>
            </a:r>
            <a:r>
              <a:rPr lang="en-US" sz="1400" dirty="0" err="1" smtClean="0">
                <a:solidFill>
                  <a:srgbClr val="000000"/>
                </a:solidFill>
              </a:rPr>
              <a:t>Shimpi</a:t>
            </a:r>
            <a:r>
              <a:rPr lang="en-US" sz="1400" dirty="0" smtClean="0">
                <a:solidFill>
                  <a:srgbClr val="000000"/>
                </a:solidFill>
              </a:rPr>
              <a:t> A. L., AMD </a:t>
            </a:r>
            <a:r>
              <a:rPr lang="en-US" sz="1400" dirty="0" err="1">
                <a:solidFill>
                  <a:srgbClr val="000000"/>
                </a:solidFill>
              </a:rPr>
              <a:t>Beema</a:t>
            </a:r>
            <a:r>
              <a:rPr lang="en-US" sz="1400" dirty="0">
                <a:solidFill>
                  <a:srgbClr val="000000"/>
                </a:solidFill>
              </a:rPr>
              <a:t>/Mullins Architecture &amp; Performance </a:t>
            </a:r>
            <a:r>
              <a:rPr lang="en-US" sz="1400" dirty="0" smtClean="0">
                <a:solidFill>
                  <a:srgbClr val="000000"/>
                </a:solidFill>
              </a:rPr>
              <a:t>Preview, </a:t>
            </a:r>
            <a:r>
              <a:rPr lang="en-US" sz="1400" dirty="0" err="1" smtClean="0">
                <a:solidFill>
                  <a:srgbClr val="000000"/>
                </a:solidFill>
              </a:rPr>
              <a:t>AnandTech</a:t>
            </a:r>
            <a:r>
              <a:rPr lang="en-US" sz="1400" dirty="0" smtClean="0">
                <a:solidFill>
                  <a:srgbClr val="000000"/>
                </a:solidFill>
              </a:rPr>
              <a:t>, </a:t>
            </a:r>
          </a:p>
          <a:p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          April </a:t>
            </a:r>
            <a:r>
              <a:rPr lang="en-US" sz="1400" dirty="0">
                <a:solidFill>
                  <a:srgbClr val="000000"/>
                </a:solidFill>
              </a:rPr>
              <a:t>29, 2014, http://</a:t>
            </a:r>
            <a:r>
              <a:rPr lang="en-US" sz="1400" dirty="0" smtClean="0">
                <a:solidFill>
                  <a:srgbClr val="000000"/>
                </a:solidFill>
              </a:rPr>
              <a:t>www.anandtech.com/show/7974/amd-beema-mullins-architecture-</a:t>
            </a:r>
          </a:p>
          <a:p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          a10-micro-6700t-performance-preview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8952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70178" y="640539"/>
            <a:ext cx="845718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[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28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]: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Wilson S., &amp; </a:t>
            </a:r>
            <a:r>
              <a:rPr lang="en-US" sz="1400" dirty="0" err="1" smtClean="0">
                <a:solidFill>
                  <a:srgbClr val="000000"/>
                </a:solidFill>
                <a:latin typeface="+mj-lt"/>
              </a:rPr>
              <a:t>Wigginton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 C., Making 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open innovation work in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mobile - Insights 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from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the</a:t>
            </a:r>
          </a:p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          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semiconductor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industry, Deloitte University Press, July 24v2013,</a:t>
            </a:r>
          </a:p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          </a:t>
            </a:r>
            <a:r>
              <a:rPr lang="en-US" sz="1400" dirty="0">
                <a:latin typeface="+mj-lt"/>
              </a:rPr>
              <a:t>http://dupress.com/articles/making-open-innovation-work-in-mobile</a:t>
            </a:r>
            <a:r>
              <a:rPr lang="en-US" sz="1400" dirty="0" smtClean="0">
                <a:latin typeface="+mj-lt"/>
              </a:rPr>
              <a:t>/</a:t>
            </a:r>
            <a:endParaRPr lang="en-US" sz="1400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68113" y="1383625"/>
            <a:ext cx="91217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[30]: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Arora P., Wait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, Microsoft Is Not Killing The Surface RT Lineup?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Seeking Alpha, Aug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. 25,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2014,</a:t>
            </a:r>
          </a:p>
          <a:p>
            <a:r>
              <a:rPr lang="en-US" sz="1400" dirty="0" smtClean="0">
                <a:latin typeface="+mj-lt"/>
              </a:rPr>
              <a:t>           http</a:t>
            </a:r>
            <a:r>
              <a:rPr lang="en-US" sz="1400" dirty="0">
                <a:latin typeface="+mj-lt"/>
              </a:rPr>
              <a:t>://</a:t>
            </a:r>
            <a:r>
              <a:rPr lang="en-US" sz="1400" dirty="0" smtClean="0">
                <a:latin typeface="+mj-lt"/>
              </a:rPr>
              <a:t>seekingalpha.com/article/2447735-wait-microsoft-is-not-killing-the-surface-rt-lineup</a:t>
            </a:r>
            <a:endParaRPr lang="en-US" sz="1400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5844" y="1968690"/>
            <a:ext cx="89824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j-lt"/>
              </a:rPr>
              <a:t>[31]: Hodgins K., Apple </a:t>
            </a:r>
            <a:r>
              <a:rPr lang="en-US" sz="1400" dirty="0">
                <a:latin typeface="+mj-lt"/>
              </a:rPr>
              <a:t>Maintains Narrowing Lead in Tablet Market </a:t>
            </a:r>
            <a:r>
              <a:rPr lang="en-US" sz="1400" dirty="0" smtClean="0">
                <a:latin typeface="+mj-lt"/>
              </a:rPr>
              <a:t>Share, </a:t>
            </a:r>
            <a:r>
              <a:rPr lang="en-US" sz="1400" dirty="0" err="1" smtClean="0">
                <a:latin typeface="+mj-lt"/>
              </a:rPr>
              <a:t>MacRumors</a:t>
            </a:r>
            <a:r>
              <a:rPr lang="en-US" sz="1400" dirty="0" smtClean="0">
                <a:latin typeface="+mj-lt"/>
              </a:rPr>
              <a:t>, May </a:t>
            </a:r>
            <a:r>
              <a:rPr lang="en-US" sz="1400" dirty="0">
                <a:latin typeface="+mj-lt"/>
              </a:rPr>
              <a:t>1, </a:t>
            </a:r>
          </a:p>
          <a:p>
            <a:r>
              <a:rPr lang="en-US" sz="1400" dirty="0" smtClean="0">
                <a:latin typeface="+mj-lt"/>
              </a:rPr>
              <a:t>           http</a:t>
            </a:r>
            <a:r>
              <a:rPr lang="en-US" sz="1400" dirty="0">
                <a:latin typeface="+mj-lt"/>
              </a:rPr>
              <a:t>://www.macrumors.com/2014/05/01/apple-tablet-market-share-1q14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63779" y="2536915"/>
            <a:ext cx="92355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[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32]: Arora P., Wait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, Microsoft Is Not Killing The Surface RT Lineup?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Seeking Alpha, Aug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. 25,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2014,</a:t>
            </a:r>
          </a:p>
          <a:p>
            <a:r>
              <a:rPr lang="en-US" sz="1400" dirty="0" smtClean="0">
                <a:latin typeface="+mj-lt"/>
              </a:rPr>
              <a:t>           http</a:t>
            </a:r>
            <a:r>
              <a:rPr lang="en-US" sz="1400" dirty="0">
                <a:latin typeface="+mj-lt"/>
              </a:rPr>
              <a:t>://</a:t>
            </a:r>
            <a:r>
              <a:rPr lang="en-US" sz="1400" dirty="0" smtClean="0">
                <a:latin typeface="+mj-lt"/>
              </a:rPr>
              <a:t>seekingalpha.com/article/2447735-wait-microsoft-is-not-killing-the-surface-rt-lineup</a:t>
            </a:r>
            <a:endParaRPr lang="en-US" sz="1400" dirty="0">
              <a:latin typeface="+mj-lt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65542" y="3093815"/>
            <a:ext cx="89711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[33]: </a:t>
            </a:r>
            <a:r>
              <a:rPr lang="en-US" sz="1400" dirty="0" err="1" smtClean="0">
                <a:solidFill>
                  <a:srgbClr val="000000"/>
                </a:solidFill>
                <a:latin typeface="+mj-lt"/>
              </a:rPr>
              <a:t>Eul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 H., &amp; Bell M., Mobile at Intel, Investor Meeting 2012, Intel,</a:t>
            </a:r>
          </a:p>
          <a:p>
            <a:r>
              <a:rPr lang="en-US" sz="1400" dirty="0" smtClean="0">
                <a:latin typeface="+mj-lt"/>
              </a:rPr>
              <a:t>           http</a:t>
            </a:r>
            <a:r>
              <a:rPr lang="en-US" sz="1400" dirty="0">
                <a:latin typeface="+mj-lt"/>
              </a:rPr>
              <a:t>://</a:t>
            </a:r>
            <a:r>
              <a:rPr lang="en-US" sz="1400" dirty="0" smtClean="0">
                <a:latin typeface="+mj-lt"/>
              </a:rPr>
              <a:t>www.cnx-software.com/pdf/Intel_2012/2012_Intel_Investor_Meeting_Eul_Bell.pdf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 </a:t>
            </a:r>
            <a:endParaRPr lang="en-US" sz="1400" dirty="0">
              <a:latin typeface="+mj-lt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165542" y="3664660"/>
            <a:ext cx="900323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[34]: Qualcomm dominates smartphone chip and baseband, tablet processor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markets, Mobile </a:t>
            </a:r>
          </a:p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          Europe, </a:t>
            </a:r>
            <a:r>
              <a:rPr lang="en-US" sz="1400" dirty="0" smtClean="0">
                <a:latin typeface="+mj-lt"/>
              </a:rPr>
              <a:t>February 17 </a:t>
            </a:r>
            <a:r>
              <a:rPr lang="en-US" sz="1400" dirty="0">
                <a:latin typeface="+mj-lt"/>
              </a:rPr>
              <a:t>2014</a:t>
            </a:r>
            <a:endParaRPr lang="en-US" sz="1400" dirty="0" smtClean="0">
              <a:solidFill>
                <a:srgbClr val="000000"/>
              </a:solidFill>
              <a:latin typeface="+mj-lt"/>
            </a:endParaRP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     http</a:t>
            </a:r>
            <a:r>
              <a:rPr lang="en-US" sz="1400" dirty="0">
                <a:latin typeface="+mj-lt"/>
              </a:rPr>
              <a:t>://</a:t>
            </a:r>
            <a:r>
              <a:rPr lang="en-US" sz="1400" dirty="0" smtClean="0">
                <a:latin typeface="+mj-lt"/>
              </a:rPr>
              <a:t>www.mobileeurope.co.uk/Press-Wire/qualcomm-dominates-smartphone-chip-and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     -baseband-tablet-processor-markets</a:t>
            </a:r>
            <a:endParaRPr lang="en-US" sz="1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169876" y="4600763"/>
            <a:ext cx="888063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[35]: Gartner Says Worldwide Tablet Sales Grew 68 Percent in 2013, With Android Capturing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62</a:t>
            </a:r>
          </a:p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          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Percent of the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Market, Gartner, Newsroom, March 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3,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2014,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           http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://www.gartner.com/newsroom/id/2674215 </a:t>
            </a: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168113" y="5384841"/>
            <a:ext cx="913070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[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36]: </a:t>
            </a:r>
            <a:r>
              <a:rPr lang="en-US" sz="1400" dirty="0" err="1" smtClean="0">
                <a:solidFill>
                  <a:srgbClr val="000000"/>
                </a:solidFill>
                <a:latin typeface="+mj-lt"/>
              </a:rPr>
              <a:t>Trefis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 Team, 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Why Intel Can Gain Additional Share In The Mobile Market, Forbes, 5/09/2014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     http</a:t>
            </a:r>
            <a:r>
              <a:rPr lang="en-US" sz="1400" dirty="0">
                <a:latin typeface="+mj-lt"/>
              </a:rPr>
              <a:t>://</a:t>
            </a:r>
            <a:r>
              <a:rPr lang="en-US" sz="1400" dirty="0" smtClean="0">
                <a:latin typeface="+mj-lt"/>
              </a:rPr>
              <a:t>www.forbes.com/sites/greatspeculations/2014/05/09/why-intel-can-gain-additional-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     share-in-the-mobile-market</a:t>
            </a:r>
            <a:endParaRPr lang="en-US" sz="1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2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+mj-lt"/>
              </a:rPr>
              <a:t>7</a:t>
            </a:r>
            <a:r>
              <a:rPr lang="en-US" dirty="0" smtClean="0">
                <a:solidFill>
                  <a:srgbClr val="FFFFFF"/>
                </a:solidFill>
                <a:latin typeface="+mj-lt"/>
              </a:rPr>
              <a:t>. References (4)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0572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The traditional computer market (9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06515" y="629398"/>
            <a:ext cx="8058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accent6"/>
                </a:solidFill>
              </a:rPr>
              <a:t>Approximate market share Intel vs. AMD in the PC and laptop segment [65]</a:t>
            </a:r>
          </a:p>
          <a:p>
            <a:r>
              <a:rPr lang="hu-HU" dirty="0">
                <a:solidFill>
                  <a:schemeClr val="accent6"/>
                </a:solidFill>
              </a:rPr>
              <a:t> </a:t>
            </a:r>
            <a:r>
              <a:rPr lang="hu-HU" dirty="0" smtClean="0">
                <a:solidFill>
                  <a:schemeClr val="accent6"/>
                </a:solidFill>
              </a:rPr>
              <a:t>  (No. of devices </a:t>
            </a:r>
            <a:r>
              <a:rPr lang="en-US" dirty="0" smtClean="0">
                <a:solidFill>
                  <a:schemeClr val="accent6"/>
                </a:solidFill>
              </a:rPr>
              <a:t>in </a:t>
            </a:r>
            <a:r>
              <a:rPr lang="en-US" dirty="0">
                <a:solidFill>
                  <a:schemeClr val="accent6"/>
                </a:solidFill>
              </a:rPr>
              <a:t>use rather than </a:t>
            </a:r>
            <a:r>
              <a:rPr lang="en-US" dirty="0" smtClean="0">
                <a:solidFill>
                  <a:schemeClr val="accent6"/>
                </a:solidFill>
              </a:rPr>
              <a:t>purchased</a:t>
            </a:r>
            <a:r>
              <a:rPr lang="hu-HU" dirty="0" smtClean="0">
                <a:solidFill>
                  <a:schemeClr val="accent6"/>
                </a:solidFill>
              </a:rPr>
              <a:t>) </a:t>
            </a:r>
            <a:endParaRPr lang="en-US" dirty="0">
              <a:solidFill>
                <a:schemeClr val="accent6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36584" y="1448780"/>
            <a:ext cx="7470831" cy="5220580"/>
            <a:chOff x="836584" y="1493785"/>
            <a:chExt cx="7470831" cy="52205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21287" t="22927" r="21287" b="5699"/>
            <a:stretch/>
          </p:blipFill>
          <p:spPr>
            <a:xfrm>
              <a:off x="836584" y="1493785"/>
              <a:ext cx="7470831" cy="522058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680498" y="1921477"/>
              <a:ext cx="253146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300" dirty="0" smtClean="0">
                  <a:latin typeface="+mj-lt"/>
                </a:rPr>
                <a:t>Updated 10th of June 2016</a:t>
              </a:r>
              <a:endParaRPr lang="en-US" sz="13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93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1510" y="665111"/>
            <a:ext cx="87835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+mj-lt"/>
              </a:rPr>
              <a:t>[37]: Meeker M., Devitt S., Vu L., Internet </a:t>
            </a:r>
            <a:r>
              <a:rPr lang="en-US" sz="1400" dirty="0">
                <a:latin typeface="+mj-lt"/>
              </a:rPr>
              <a:t>Trends, </a:t>
            </a:r>
            <a:r>
              <a:rPr lang="en-US" sz="1400" dirty="0" smtClean="0">
                <a:latin typeface="+mj-lt"/>
              </a:rPr>
              <a:t>CM Summit, Morgan Stanley, New York,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    June </a:t>
            </a:r>
            <a:r>
              <a:rPr lang="en-US" sz="1400" dirty="0">
                <a:latin typeface="+mj-lt"/>
              </a:rPr>
              <a:t>7, </a:t>
            </a:r>
            <a:r>
              <a:rPr lang="en-US" sz="1400" dirty="0" smtClean="0">
                <a:latin typeface="+mj-lt"/>
              </a:rPr>
              <a:t>2010, http</a:t>
            </a:r>
            <a:r>
              <a:rPr lang="en-US" sz="1400" dirty="0">
                <a:latin typeface="+mj-lt"/>
              </a:rPr>
              <a:t>://demo.tizra.com/Morgan-Stanley-Internet-Trends-June-7-2010/3</a:t>
            </a:r>
          </a:p>
        </p:txBody>
      </p:sp>
      <p:sp>
        <p:nvSpPr>
          <p:cNvPr id="5" name="Rectangle 4"/>
          <p:cNvSpPr/>
          <p:nvPr/>
        </p:nvSpPr>
        <p:spPr>
          <a:xfrm>
            <a:off x="161510" y="1205171"/>
            <a:ext cx="74381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+mj-lt"/>
              </a:rPr>
              <a:t>[38]: Hardy E., BlackBerry Pearl 8100 </a:t>
            </a:r>
            <a:r>
              <a:rPr lang="en-US" sz="1400" dirty="0" smtClean="0">
                <a:latin typeface="+mj-lt"/>
              </a:rPr>
              <a:t>Review, </a:t>
            </a:r>
            <a:r>
              <a:rPr lang="en-US" sz="1400" dirty="0" err="1" smtClean="0">
                <a:latin typeface="+mj-lt"/>
              </a:rPr>
              <a:t>Brighthand</a:t>
            </a:r>
            <a:r>
              <a:rPr lang="en-US" sz="1400" dirty="0" smtClean="0">
                <a:latin typeface="+mj-lt"/>
              </a:rPr>
              <a:t>, November 15 2006,</a:t>
            </a:r>
          </a:p>
          <a:p>
            <a:r>
              <a:rPr lang="en-US" sz="1400" dirty="0" smtClean="0">
                <a:latin typeface="+mj-lt"/>
              </a:rPr>
              <a:t>          http</a:t>
            </a:r>
            <a:r>
              <a:rPr lang="en-US" sz="1400" dirty="0">
                <a:latin typeface="+mj-lt"/>
              </a:rPr>
              <a:t>://www.brighthand.com/phonereview/blackberry-pearl-8100-review</a:t>
            </a:r>
            <a:r>
              <a:rPr lang="en-US" sz="1400" dirty="0" smtClean="0">
                <a:latin typeface="+mj-lt"/>
              </a:rPr>
              <a:t>/</a:t>
            </a:r>
            <a:endParaRPr lang="en-US" sz="1400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415" y="1762071"/>
            <a:ext cx="66319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+mj-lt"/>
              </a:rPr>
              <a:t>[</a:t>
            </a:r>
            <a:r>
              <a:rPr lang="en-US" sz="1400" dirty="0" smtClean="0">
                <a:latin typeface="+mj-lt"/>
              </a:rPr>
              <a:t>39]: Nokia 7650, Wikipedia, </a:t>
            </a:r>
            <a:r>
              <a:rPr lang="en-US" sz="1400" dirty="0">
                <a:latin typeface="+mj-lt"/>
              </a:rPr>
              <a:t>http://</a:t>
            </a:r>
            <a:r>
              <a:rPr lang="en-US" sz="1400" dirty="0" smtClean="0">
                <a:latin typeface="+mj-lt"/>
              </a:rPr>
              <a:t>en.wikipedia.org/wiki/Nokia_7650 </a:t>
            </a:r>
            <a:endParaRPr lang="en-US" sz="1400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1510" y="2112529"/>
            <a:ext cx="883447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+mj-lt"/>
              </a:rPr>
              <a:t>[40]: </a:t>
            </a:r>
            <a:r>
              <a:rPr lang="en-US" sz="1400" dirty="0">
                <a:latin typeface="+mj-lt"/>
              </a:rPr>
              <a:t>Bokil-</a:t>
            </a:r>
            <a:r>
              <a:rPr lang="en-US" sz="1400" dirty="0" err="1">
                <a:latin typeface="+mj-lt"/>
              </a:rPr>
              <a:t>Paranjape</a:t>
            </a:r>
            <a:r>
              <a:rPr lang="en-US" sz="1400" dirty="0">
                <a:latin typeface="+mj-lt"/>
              </a:rPr>
              <a:t> S., Worldwide smartphone sales hit 267 million in Q1 2014: Trend </a:t>
            </a:r>
            <a:r>
              <a:rPr lang="en-US" sz="1400" dirty="0" smtClean="0">
                <a:latin typeface="+mj-lt"/>
              </a:rPr>
              <a:t>Force, </a:t>
            </a:r>
            <a:endParaRPr lang="hu-HU" sz="1400" dirty="0" smtClean="0">
              <a:latin typeface="+mj-lt"/>
            </a:endParaRPr>
          </a:p>
          <a:p>
            <a:r>
              <a:rPr lang="hu-HU" sz="1400" dirty="0">
                <a:latin typeface="+mj-lt"/>
              </a:rPr>
              <a:t> </a:t>
            </a:r>
            <a:r>
              <a:rPr lang="hu-HU" sz="1400" dirty="0" smtClean="0">
                <a:latin typeface="+mj-lt"/>
              </a:rPr>
              <a:t>          </a:t>
            </a:r>
            <a:r>
              <a:rPr lang="en-US" sz="1400" dirty="0" err="1" smtClean="0">
                <a:latin typeface="+mj-lt"/>
              </a:rPr>
              <a:t>Phonearena</a:t>
            </a:r>
            <a:r>
              <a:rPr lang="en-US" sz="1400" dirty="0" smtClean="0">
                <a:latin typeface="+mj-lt"/>
              </a:rPr>
              <a:t>,</a:t>
            </a:r>
            <a:r>
              <a:rPr lang="hu-HU" sz="1400" dirty="0" smtClean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April </a:t>
            </a:r>
            <a:r>
              <a:rPr lang="en-US" sz="1400" dirty="0">
                <a:latin typeface="+mj-lt"/>
              </a:rPr>
              <a:t>18 2014, http://</a:t>
            </a:r>
            <a:r>
              <a:rPr lang="en-US" sz="1400" dirty="0" smtClean="0">
                <a:latin typeface="+mj-lt"/>
              </a:rPr>
              <a:t>www.fonearena.com/blog/101450/worldwide-</a:t>
            </a:r>
            <a:endParaRPr lang="hu-HU" sz="1400" dirty="0" smtClean="0">
              <a:latin typeface="+mj-lt"/>
            </a:endParaRPr>
          </a:p>
          <a:p>
            <a:r>
              <a:rPr lang="hu-HU" sz="1400" dirty="0">
                <a:latin typeface="+mj-lt"/>
              </a:rPr>
              <a:t> </a:t>
            </a:r>
            <a:r>
              <a:rPr lang="hu-HU" sz="1400" dirty="0" smtClean="0">
                <a:latin typeface="+mj-lt"/>
              </a:rPr>
              <a:t>          </a:t>
            </a:r>
            <a:r>
              <a:rPr lang="en-US" sz="1400" dirty="0" smtClean="0">
                <a:latin typeface="+mj-lt"/>
              </a:rPr>
              <a:t>smartphone-sales-hit-267-million-in-q1-2014-trend-force.html</a:t>
            </a:r>
            <a:endParaRPr lang="en-US" sz="1400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7385" y="2861354"/>
            <a:ext cx="887057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+mj-lt"/>
              </a:rPr>
              <a:t>[41]: </a:t>
            </a:r>
            <a:r>
              <a:rPr lang="en-US" sz="1400" dirty="0" err="1" smtClean="0">
                <a:latin typeface="+mj-lt"/>
              </a:rPr>
              <a:t>Grifiths</a:t>
            </a:r>
            <a:r>
              <a:rPr lang="en-US" sz="1400" dirty="0" smtClean="0">
                <a:latin typeface="+mj-lt"/>
              </a:rPr>
              <a:t> H., </a:t>
            </a:r>
            <a:r>
              <a:rPr lang="en-US" sz="1400" dirty="0">
                <a:latin typeface="+mj-lt"/>
              </a:rPr>
              <a:t>How the ubiquity of </a:t>
            </a:r>
            <a:r>
              <a:rPr lang="en-US" sz="1400" dirty="0" smtClean="0">
                <a:latin typeface="+mj-lt"/>
              </a:rPr>
              <a:t>today’s smartphones </a:t>
            </a:r>
            <a:r>
              <a:rPr lang="en-US" sz="1400" dirty="0">
                <a:latin typeface="+mj-lt"/>
              </a:rPr>
              <a:t>make an </a:t>
            </a:r>
            <a:r>
              <a:rPr lang="en-US" sz="1400" dirty="0" smtClean="0">
                <a:latin typeface="+mj-lt"/>
              </a:rPr>
              <a:t>ideal platform </a:t>
            </a:r>
            <a:r>
              <a:rPr lang="en-US" sz="1400" dirty="0">
                <a:latin typeface="+mj-lt"/>
              </a:rPr>
              <a:t>for </a:t>
            </a:r>
            <a:r>
              <a:rPr lang="en-US" sz="1400" dirty="0" smtClean="0">
                <a:latin typeface="+mj-lt"/>
              </a:rPr>
              <a:t>delivering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    campus-based </a:t>
            </a:r>
            <a:r>
              <a:rPr lang="en-US" sz="1400" dirty="0">
                <a:latin typeface="+mj-lt"/>
              </a:rPr>
              <a:t>services, </a:t>
            </a:r>
            <a:r>
              <a:rPr lang="en-US" sz="1400" dirty="0" err="1">
                <a:latin typeface="+mj-lt"/>
              </a:rPr>
              <a:t>Ombiel</a:t>
            </a:r>
            <a:r>
              <a:rPr lang="en-US" sz="1400" dirty="0">
                <a:latin typeface="+mj-lt"/>
              </a:rPr>
              <a:t>, 2010, </a:t>
            </a:r>
            <a:r>
              <a:rPr lang="en-US" sz="1400" dirty="0" smtClean="0">
                <a:latin typeface="+mj-lt"/>
              </a:rPr>
              <a:t>   </a:t>
            </a:r>
          </a:p>
          <a:p>
            <a:r>
              <a:rPr lang="en-US" sz="1400" dirty="0" smtClean="0">
                <a:latin typeface="+mj-lt"/>
              </a:rPr>
              <a:t>          http</a:t>
            </a:r>
            <a:r>
              <a:rPr lang="en-US" sz="1400" dirty="0">
                <a:latin typeface="+mj-lt"/>
              </a:rPr>
              <a:t>://</a:t>
            </a:r>
            <a:r>
              <a:rPr lang="en-US" sz="1400" dirty="0" smtClean="0">
                <a:latin typeface="+mj-lt"/>
              </a:rPr>
              <a:t>www.rms-inc.com/files/datasheets/Ombiel_Whitepaper.pdf</a:t>
            </a:r>
            <a:endParaRPr lang="en-US" sz="1400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1510" y="3590436"/>
            <a:ext cx="87345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+mj-lt"/>
              </a:rPr>
              <a:t>[42]: Richter F</a:t>
            </a:r>
            <a:r>
              <a:rPr lang="en-US" sz="1400" dirty="0">
                <a:latin typeface="+mj-lt"/>
              </a:rPr>
              <a:t>., Android To Retain Big Lead In Maturing Smartphone </a:t>
            </a:r>
            <a:r>
              <a:rPr lang="en-US" sz="1400" dirty="0" smtClean="0">
                <a:latin typeface="+mj-lt"/>
              </a:rPr>
              <a:t>Market, </a:t>
            </a:r>
            <a:r>
              <a:rPr lang="en-US" sz="1400" dirty="0" err="1" smtClean="0">
                <a:latin typeface="+mj-lt"/>
              </a:rPr>
              <a:t>Statista</a:t>
            </a:r>
            <a:r>
              <a:rPr lang="en-US" sz="1400" dirty="0" smtClean="0">
                <a:latin typeface="+mj-lt"/>
              </a:rPr>
              <a:t>, March 4</a:t>
            </a:r>
          </a:p>
          <a:p>
            <a:r>
              <a:rPr lang="en-US" sz="1400" dirty="0">
                <a:latin typeface="+mj-lt"/>
              </a:rPr>
              <a:t>          2014, http://www.statista.com/chart/1961/smartphone-market-share-2014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61510" y="4147336"/>
            <a:ext cx="835632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+mj-lt"/>
              </a:rPr>
              <a:t>[43]: Smartphone Apps Processor Revenue Reached $4.7 Billion in Q1 2014 says </a:t>
            </a:r>
            <a:r>
              <a:rPr lang="en-US" sz="1400" dirty="0" smtClean="0">
                <a:latin typeface="+mj-lt"/>
              </a:rPr>
              <a:t>Strategy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    Analytics, Strategy Analytics, </a:t>
            </a:r>
            <a:r>
              <a:rPr lang="en-US" sz="1400" dirty="0">
                <a:latin typeface="+mj-lt"/>
              </a:rPr>
              <a:t>J</a:t>
            </a:r>
            <a:r>
              <a:rPr lang="en-US" sz="1400" dirty="0" smtClean="0">
                <a:latin typeface="+mj-lt"/>
              </a:rPr>
              <a:t>uly 14 2014, </a:t>
            </a:r>
          </a:p>
          <a:p>
            <a:r>
              <a:rPr lang="en-US" sz="1400" dirty="0">
                <a:latin typeface="+mj-lt"/>
              </a:rPr>
              <a:t>          http://www.strategyanalytics.com/default.aspx?mod=pressreleaseviewer&amp;a0=5543</a:t>
            </a:r>
            <a:endParaRPr lang="en-US" sz="1400" dirty="0" smtClean="0">
              <a:latin typeface="+mj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61510" y="4876997"/>
            <a:ext cx="871405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+mj-lt"/>
              </a:rPr>
              <a:t>[44]: Klug B. &amp; </a:t>
            </a:r>
            <a:r>
              <a:rPr lang="en-US" sz="1400" dirty="0" err="1">
                <a:latin typeface="+mj-lt"/>
              </a:rPr>
              <a:t>Shimpi</a:t>
            </a:r>
            <a:r>
              <a:rPr lang="en-US" sz="1400" dirty="0">
                <a:latin typeface="+mj-lt"/>
              </a:rPr>
              <a:t> A. L., Qualcomm's New Snapdragon S4: MSM8960 &amp; Krait </a:t>
            </a:r>
            <a:r>
              <a:rPr lang="en-US" sz="1400" dirty="0" smtClean="0">
                <a:latin typeface="+mj-lt"/>
              </a:rPr>
              <a:t>Architecture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    Explored, </a:t>
            </a:r>
            <a:r>
              <a:rPr lang="en-US" sz="1400" dirty="0" err="1" smtClean="0">
                <a:latin typeface="+mj-lt"/>
              </a:rPr>
              <a:t>AnandTech</a:t>
            </a:r>
            <a:r>
              <a:rPr lang="en-US" sz="1400" dirty="0" smtClean="0">
                <a:latin typeface="+mj-lt"/>
              </a:rPr>
              <a:t>, Oct. 7 2011</a:t>
            </a:r>
            <a:r>
              <a:rPr lang="en-US" sz="1400" dirty="0">
                <a:latin typeface="+mj-lt"/>
              </a:rPr>
              <a:t>, http://</a:t>
            </a:r>
            <a:r>
              <a:rPr lang="en-US" sz="1400" dirty="0" smtClean="0">
                <a:latin typeface="+mj-lt"/>
              </a:rPr>
              <a:t>www.anandtech.com/show/4940/qualcomm-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    new-snapdragon-s4-msm8960-krait-architecture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61848" y="5615661"/>
            <a:ext cx="90456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[45]: 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Lomas N., Report: Intel Gained Just 0.2% Of Smartphone Chip Market In 1H As Qualcomm</a:t>
            </a:r>
          </a:p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           Milked LTE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Lead, 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Tech Crunch, Oct. 5 2012, http://techcrunch.com/2012/10/05/report-</a:t>
            </a:r>
          </a:p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           intel-gained-just-0-2-of-smartphone-chip-market-in-1h-as-qualcomm-milked-lte-lead</a:t>
            </a:r>
          </a:p>
        </p:txBody>
      </p:sp>
      <p:sp>
        <p:nvSpPr>
          <p:cNvPr id="25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+mj-lt"/>
              </a:rPr>
              <a:t>7</a:t>
            </a:r>
            <a:r>
              <a:rPr lang="en-US" dirty="0" smtClean="0">
                <a:solidFill>
                  <a:srgbClr val="FFFFFF"/>
                </a:solidFill>
                <a:latin typeface="+mj-lt"/>
              </a:rPr>
              <a:t>. References (5)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7234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1510" y="637035"/>
            <a:ext cx="897950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+mj-lt"/>
              </a:rPr>
              <a:t>[46]: Klug B., Intel XMM7160 LTE Modem Demonstrated on Live </a:t>
            </a:r>
            <a:r>
              <a:rPr lang="en-US" sz="1400" dirty="0" smtClean="0">
                <a:latin typeface="+mj-lt"/>
              </a:rPr>
              <a:t>Network, </a:t>
            </a:r>
            <a:r>
              <a:rPr lang="en-US" sz="1400" dirty="0" err="1" smtClean="0">
                <a:latin typeface="+mj-lt"/>
              </a:rPr>
              <a:t>AnandTech</a:t>
            </a:r>
            <a:r>
              <a:rPr lang="en-US" sz="1400" dirty="0" smtClean="0">
                <a:latin typeface="+mj-lt"/>
              </a:rPr>
              <a:t>, Sept. 11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     2013, </a:t>
            </a:r>
            <a:r>
              <a:rPr lang="en-US" sz="1400" dirty="0">
                <a:latin typeface="+mj-lt"/>
              </a:rPr>
              <a:t>http://</a:t>
            </a:r>
            <a:r>
              <a:rPr lang="en-US" sz="1400" dirty="0" smtClean="0">
                <a:latin typeface="+mj-lt"/>
              </a:rPr>
              <a:t>www.anandtech.com/show/7321/intel-xmm7160-lte-modem-demonstrated-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     on-live-network</a:t>
            </a:r>
            <a:endParaRPr lang="en-US" sz="1400" dirty="0">
              <a:latin typeface="+mj-lt"/>
            </a:endParaRPr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+mj-lt"/>
              </a:rPr>
              <a:t>7</a:t>
            </a:r>
            <a:r>
              <a:rPr lang="en-US" dirty="0" smtClean="0">
                <a:solidFill>
                  <a:srgbClr val="FFFFFF"/>
                </a:solidFill>
                <a:latin typeface="+mj-lt"/>
              </a:rPr>
              <a:t>. References (6)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1510" y="1425445"/>
            <a:ext cx="89679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+mj-lt"/>
              </a:rPr>
              <a:t>[47]: </a:t>
            </a:r>
            <a:r>
              <a:rPr lang="en-US" sz="1400" dirty="0" err="1">
                <a:latin typeface="+mj-lt"/>
              </a:rPr>
              <a:t>Bocha</a:t>
            </a:r>
            <a:r>
              <a:rPr lang="en-US" sz="1400" dirty="0">
                <a:latin typeface="+mj-lt"/>
              </a:rPr>
              <a:t>, Apple iPhone </a:t>
            </a:r>
            <a:r>
              <a:rPr lang="en-US" sz="1400" dirty="0" err="1" smtClean="0">
                <a:latin typeface="+mj-lt"/>
              </a:rPr>
              <a:t>megateszt</a:t>
            </a:r>
            <a:r>
              <a:rPr lang="en-US" sz="1400" dirty="0" smtClean="0">
                <a:latin typeface="+mj-lt"/>
              </a:rPr>
              <a:t>, </a:t>
            </a:r>
            <a:r>
              <a:rPr lang="en-US" sz="1400" dirty="0" err="1" smtClean="0">
                <a:latin typeface="+mj-lt"/>
              </a:rPr>
              <a:t>Mobilarena</a:t>
            </a:r>
            <a:r>
              <a:rPr lang="en-US" sz="1400" dirty="0" smtClean="0">
                <a:latin typeface="+mj-lt"/>
              </a:rPr>
              <a:t>, </a:t>
            </a:r>
            <a:r>
              <a:rPr lang="en-US" sz="1400" dirty="0" smtClean="0"/>
              <a:t>2007-07-23,</a:t>
            </a:r>
          </a:p>
          <a:p>
            <a:r>
              <a:rPr lang="en-US" sz="1400" dirty="0" smtClean="0">
                <a:latin typeface="+mj-lt"/>
              </a:rPr>
              <a:t>           http</a:t>
            </a:r>
            <a:r>
              <a:rPr lang="en-US" sz="1400" dirty="0">
                <a:latin typeface="+mj-lt"/>
              </a:rPr>
              <a:t>://mobilarena.hu/teszt/apple_iphone_megateszt_a_bunbeeses_almaja/bevezeto.html</a:t>
            </a:r>
          </a:p>
        </p:txBody>
      </p:sp>
      <p:sp>
        <p:nvSpPr>
          <p:cNvPr id="7" name="Rectangle 6"/>
          <p:cNvSpPr/>
          <p:nvPr/>
        </p:nvSpPr>
        <p:spPr>
          <a:xfrm>
            <a:off x="161510" y="2017415"/>
            <a:ext cx="83922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+mj-lt"/>
              </a:rPr>
              <a:t>[48]: </a:t>
            </a:r>
            <a:r>
              <a:rPr lang="en-US" sz="1400" dirty="0" err="1">
                <a:latin typeface="+mj-lt"/>
              </a:rPr>
              <a:t>Shimpi</a:t>
            </a:r>
            <a:r>
              <a:rPr lang="en-US" sz="1400" dirty="0">
                <a:latin typeface="+mj-lt"/>
              </a:rPr>
              <a:t> A.L., Apple's Cyclone Microarchitecture Detailed, </a:t>
            </a:r>
            <a:r>
              <a:rPr lang="en-US" sz="1400" dirty="0" err="1">
                <a:latin typeface="+mj-lt"/>
              </a:rPr>
              <a:t>AnandTech</a:t>
            </a:r>
            <a:r>
              <a:rPr lang="en-US" sz="1400" dirty="0">
                <a:latin typeface="+mj-lt"/>
              </a:rPr>
              <a:t>, March 31 2014,</a:t>
            </a:r>
          </a:p>
          <a:p>
            <a:r>
              <a:rPr lang="en-US" sz="1400" dirty="0">
                <a:latin typeface="+mj-lt"/>
              </a:rPr>
              <a:t>           </a:t>
            </a:r>
            <a:r>
              <a:rPr lang="en-US" sz="1400" dirty="0" smtClean="0">
                <a:latin typeface="+mj-lt"/>
              </a:rPr>
              <a:t>http</a:t>
            </a:r>
            <a:r>
              <a:rPr lang="en-US" sz="1400" dirty="0">
                <a:latin typeface="+mj-lt"/>
              </a:rPr>
              <a:t>://www.anandtech.com/show/7910/apples-cyclone-microarchitecture-detailed</a:t>
            </a:r>
          </a:p>
        </p:txBody>
      </p:sp>
      <p:sp>
        <p:nvSpPr>
          <p:cNvPr id="8" name="Rectangle 7"/>
          <p:cNvSpPr/>
          <p:nvPr/>
        </p:nvSpPr>
        <p:spPr>
          <a:xfrm>
            <a:off x="177385" y="2595575"/>
            <a:ext cx="883613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+mj-lt"/>
              </a:rPr>
              <a:t>[49]: </a:t>
            </a:r>
            <a:r>
              <a:rPr lang="en-US" sz="1400" dirty="0" err="1" smtClean="0">
                <a:latin typeface="+mj-lt"/>
              </a:rPr>
              <a:t>Dilger</a:t>
            </a:r>
            <a:r>
              <a:rPr lang="en-US" sz="1400" dirty="0" smtClean="0">
                <a:latin typeface="+mj-lt"/>
              </a:rPr>
              <a:t> D.E., </a:t>
            </a:r>
            <a:r>
              <a:rPr lang="en-US" sz="1400" dirty="0">
                <a:latin typeface="+mj-lt"/>
              </a:rPr>
              <a:t>Apple's new A8X powered iPad Air 2 smokes new Android tablets, including </a:t>
            </a:r>
            <a:endParaRPr lang="en-US" sz="1400" dirty="0" smtClean="0">
              <a:latin typeface="+mj-lt"/>
            </a:endParaRP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     </a:t>
            </a:r>
            <a:r>
              <a:rPr lang="en-US" sz="1400" dirty="0" err="1" smtClean="0">
                <a:latin typeface="+mj-lt"/>
              </a:rPr>
              <a:t>Nvidia's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Tegra</a:t>
            </a:r>
            <a:r>
              <a:rPr lang="en-US" sz="1400" dirty="0">
                <a:latin typeface="+mj-lt"/>
              </a:rPr>
              <a:t> K1 Shield Tablet [u</a:t>
            </a:r>
            <a:r>
              <a:rPr lang="en-US" sz="1400" dirty="0" smtClean="0">
                <a:latin typeface="+mj-lt"/>
              </a:rPr>
              <a:t>], Apple Insider, Oct. 21 2014,    </a:t>
            </a:r>
            <a:endParaRPr lang="en-US" sz="1400" dirty="0">
              <a:latin typeface="+mj-lt"/>
            </a:endParaRPr>
          </a:p>
          <a:p>
            <a:r>
              <a:rPr lang="en-US" sz="1400" dirty="0" smtClean="0">
                <a:latin typeface="+mj-lt"/>
              </a:rPr>
              <a:t>           http</a:t>
            </a:r>
            <a:r>
              <a:rPr lang="en-US" sz="1400" dirty="0">
                <a:latin typeface="+mj-lt"/>
              </a:rPr>
              <a:t>://</a:t>
            </a:r>
            <a:r>
              <a:rPr lang="en-US" sz="1400" dirty="0" smtClean="0">
                <a:latin typeface="+mj-lt"/>
              </a:rPr>
              <a:t>appleinsider.com/articles/14/10/21/apples-new-a8x-powered-ipad-air-2-smokes-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     new-android-tablets-including-nvidias-tegra-k1</a:t>
            </a:r>
            <a:endParaRPr lang="en-US" sz="1400" dirty="0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1510" y="3633776"/>
            <a:ext cx="899361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+mj-lt"/>
              </a:rPr>
              <a:t>[50]: </a:t>
            </a:r>
            <a:r>
              <a:rPr lang="en-US" sz="1400" dirty="0" err="1" smtClean="0">
                <a:latin typeface="+mj-lt"/>
              </a:rPr>
              <a:t>Dilger</a:t>
            </a:r>
            <a:r>
              <a:rPr lang="en-US" sz="1400" dirty="0" smtClean="0">
                <a:latin typeface="+mj-lt"/>
              </a:rPr>
              <a:t> D.E., </a:t>
            </a:r>
            <a:r>
              <a:rPr lang="en-US" sz="1400" dirty="0">
                <a:latin typeface="+mj-lt"/>
              </a:rPr>
              <a:t>Apple Inc. A8X iPad chip causing big problems for Intel, Qualcomm, Samsung </a:t>
            </a:r>
            <a:endParaRPr lang="en-US" sz="1400" dirty="0" smtClean="0">
              <a:latin typeface="+mj-lt"/>
            </a:endParaRP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     and </a:t>
            </a:r>
            <a:r>
              <a:rPr lang="en-US" sz="1400" dirty="0" err="1" smtClean="0">
                <a:latin typeface="+mj-lt"/>
              </a:rPr>
              <a:t>Nvidia</a:t>
            </a:r>
            <a:r>
              <a:rPr lang="en-US" sz="1400" dirty="0" smtClean="0">
                <a:latin typeface="+mj-lt"/>
              </a:rPr>
              <a:t>, Apple Insider, Nov. 14 2014,</a:t>
            </a:r>
            <a:endParaRPr lang="en-US" sz="1400" dirty="0">
              <a:latin typeface="+mj-lt"/>
            </a:endParaRPr>
          </a:p>
          <a:p>
            <a:r>
              <a:rPr lang="en-US" sz="1400" dirty="0" smtClean="0">
                <a:latin typeface="+mj-lt"/>
              </a:rPr>
              <a:t>           http</a:t>
            </a:r>
            <a:r>
              <a:rPr lang="en-US" sz="1400" dirty="0">
                <a:latin typeface="+mj-lt"/>
              </a:rPr>
              <a:t>://</a:t>
            </a:r>
            <a:r>
              <a:rPr lang="en-US" sz="1400" dirty="0" smtClean="0">
                <a:latin typeface="+mj-lt"/>
              </a:rPr>
              <a:t>appleinsider.com/articles/14/11/15/apple-inc-a8x-ipad-chip-causing-big-problems-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     for-intel-</a:t>
            </a:r>
            <a:r>
              <a:rPr lang="en-US" sz="1400" dirty="0" err="1" smtClean="0">
                <a:latin typeface="+mj-lt"/>
              </a:rPr>
              <a:t>qualcomm</a:t>
            </a:r>
            <a:r>
              <a:rPr lang="en-US" sz="1400" dirty="0" smtClean="0">
                <a:latin typeface="+mj-lt"/>
              </a:rPr>
              <a:t>-</a:t>
            </a:r>
            <a:r>
              <a:rPr lang="en-US" sz="1400" dirty="0" err="1" smtClean="0">
                <a:latin typeface="+mj-lt"/>
              </a:rPr>
              <a:t>samsung</a:t>
            </a:r>
            <a:r>
              <a:rPr lang="en-US" sz="1400" dirty="0" smtClean="0">
                <a:latin typeface="+mj-lt"/>
              </a:rPr>
              <a:t>-and-</a:t>
            </a:r>
            <a:r>
              <a:rPr lang="en-US" sz="1400" dirty="0" err="1" smtClean="0">
                <a:latin typeface="+mj-lt"/>
              </a:rPr>
              <a:t>nvidia</a:t>
            </a:r>
            <a:endParaRPr lang="en-US" sz="1400" dirty="0">
              <a:latin typeface="+mj-lt"/>
            </a:endParaRPr>
          </a:p>
        </p:txBody>
      </p:sp>
      <p:sp>
        <p:nvSpPr>
          <p:cNvPr id="11" name="Rectangle 22"/>
          <p:cNvSpPr/>
          <p:nvPr/>
        </p:nvSpPr>
        <p:spPr>
          <a:xfrm>
            <a:off x="161510" y="4668425"/>
            <a:ext cx="82558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+mj-lt"/>
              </a:rPr>
              <a:t>[</a:t>
            </a:r>
            <a:r>
              <a:rPr lang="hu-HU" sz="1400" dirty="0" smtClean="0">
                <a:latin typeface="+mj-lt"/>
              </a:rPr>
              <a:t>51</a:t>
            </a:r>
            <a:r>
              <a:rPr lang="en-US" sz="1400" dirty="0">
                <a:latin typeface="+mj-lt"/>
              </a:rPr>
              <a:t>]: De </a:t>
            </a:r>
            <a:r>
              <a:rPr lang="en-US" sz="1400" dirty="0" err="1">
                <a:latin typeface="+mj-lt"/>
              </a:rPr>
              <a:t>Gelas</a:t>
            </a:r>
            <a:r>
              <a:rPr lang="en-US" sz="1400" dirty="0">
                <a:latin typeface="+mj-lt"/>
              </a:rPr>
              <a:t> J., The Intel Xeon E7-8800 v3 Review: The POWER8 Killer?, </a:t>
            </a:r>
            <a:r>
              <a:rPr lang="en-US" sz="1400" dirty="0" err="1">
                <a:latin typeface="+mj-lt"/>
              </a:rPr>
              <a:t>AnandTech</a:t>
            </a:r>
            <a:r>
              <a:rPr lang="en-US" sz="1400" dirty="0">
                <a:latin typeface="+mj-lt"/>
              </a:rPr>
              <a:t>,</a:t>
            </a:r>
          </a:p>
          <a:p>
            <a:r>
              <a:rPr lang="en-US" sz="1400" dirty="0">
                <a:latin typeface="+mj-lt"/>
              </a:rPr>
              <a:t>          </a:t>
            </a:r>
            <a:r>
              <a:rPr lang="hu-HU" sz="1400" dirty="0" smtClean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May </a:t>
            </a:r>
            <a:r>
              <a:rPr lang="en-US" sz="1400" dirty="0">
                <a:latin typeface="+mj-lt"/>
              </a:rPr>
              <a:t>8, 2015, http://www.anandtech.com/show/9193/the-xeon-e78800-v3-review</a:t>
            </a:r>
          </a:p>
        </p:txBody>
      </p:sp>
      <p:sp>
        <p:nvSpPr>
          <p:cNvPr id="12" name="Rectangle 23"/>
          <p:cNvSpPr/>
          <p:nvPr/>
        </p:nvSpPr>
        <p:spPr>
          <a:xfrm>
            <a:off x="161848" y="5267300"/>
            <a:ext cx="918068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[</a:t>
            </a:r>
            <a:r>
              <a:rPr lang="hu-HU" sz="1400" dirty="0" smtClean="0">
                <a:solidFill>
                  <a:srgbClr val="000000"/>
                </a:solidFill>
                <a:latin typeface="+mj-lt"/>
              </a:rPr>
              <a:t>52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]: Global PC shipments from 1st quarter 2009 to 2nd quarter 2015, by vendor (in million units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)</a:t>
            </a:r>
            <a:r>
              <a:rPr lang="hu-HU" sz="1400" dirty="0" smtClean="0">
                <a:solidFill>
                  <a:srgbClr val="000000"/>
                </a:solidFill>
                <a:latin typeface="+mj-lt"/>
              </a:rPr>
              <a:t>,</a:t>
            </a:r>
          </a:p>
          <a:p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+mj-lt"/>
              </a:rPr>
              <a:t>          </a:t>
            </a:r>
            <a:r>
              <a:rPr lang="hu-HU" sz="1400" dirty="0" err="1" smtClean="0">
                <a:solidFill>
                  <a:srgbClr val="000000"/>
                </a:solidFill>
                <a:latin typeface="+mj-lt"/>
              </a:rPr>
              <a:t>Statista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, http://</a:t>
            </a:r>
            <a:r>
              <a:rPr lang="hu-HU" sz="1400" dirty="0" smtClean="0">
                <a:solidFill>
                  <a:srgbClr val="000000"/>
                </a:solidFill>
                <a:latin typeface="+mj-lt"/>
              </a:rPr>
              <a:t>www.statista.com/statistics/263393/global-pc-shipments-since-1st-</a:t>
            </a:r>
          </a:p>
          <a:p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+mj-lt"/>
              </a:rPr>
              <a:t>          quarter-2009-by-vendor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/</a:t>
            </a:r>
            <a:endParaRPr lang="en-US" sz="14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2280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1510" y="637035"/>
            <a:ext cx="86015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[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53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]: Gartner Says Worldwide Smartphone Sales Recorded Slowest Growth Rate Since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2013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,</a:t>
            </a:r>
          </a:p>
          <a:p>
            <a:r>
              <a:rPr lang="hu-HU" sz="1400" dirty="0">
                <a:solidFill>
                  <a:srgbClr val="000000"/>
                </a:solidFill>
                <a:latin typeface="Verdana"/>
              </a:rPr>
              <a:t>           Gartner, </a:t>
            </a:r>
            <a:r>
              <a:rPr lang="hu-HU" sz="1400" dirty="0" err="1">
                <a:solidFill>
                  <a:srgbClr val="000000"/>
                </a:solidFill>
                <a:latin typeface="Verdana"/>
              </a:rPr>
              <a:t>Newsroom</a:t>
            </a:r>
            <a:r>
              <a:rPr lang="hu-HU" sz="1400" dirty="0">
                <a:solidFill>
                  <a:srgbClr val="000000"/>
                </a:solidFill>
                <a:latin typeface="Verdana"/>
              </a:rPr>
              <a:t>, 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Aug. </a:t>
            </a:r>
            <a:r>
              <a:rPr lang="hu-HU" sz="1400" dirty="0">
                <a:solidFill>
                  <a:srgbClr val="000000"/>
                </a:solidFill>
                <a:latin typeface="Verdana"/>
              </a:rPr>
              <a:t>20 2015, http://www.gartner.com/newsroom/id/3115517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Verdana"/>
              </a:rPr>
              <a:t>7</a:t>
            </a:r>
            <a:r>
              <a:rPr lang="en-US" dirty="0" smtClean="0">
                <a:solidFill>
                  <a:srgbClr val="FFFFFF"/>
                </a:solidFill>
                <a:latin typeface="Verdana"/>
              </a:rPr>
              <a:t>. References (</a:t>
            </a:r>
            <a:r>
              <a:rPr lang="hu-HU" dirty="0" smtClean="0">
                <a:solidFill>
                  <a:srgbClr val="FFFFFF"/>
                </a:solidFill>
                <a:latin typeface="Verdana"/>
              </a:rPr>
              <a:t>7</a:t>
            </a:r>
            <a:r>
              <a:rPr lang="en-US" dirty="0" smtClean="0">
                <a:solidFill>
                  <a:srgbClr val="FFFFFF"/>
                </a:solidFill>
                <a:latin typeface="Verdana"/>
              </a:rPr>
              <a:t>)</a:t>
            </a:r>
            <a:endParaRPr lang="en-US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1510" y="1240185"/>
            <a:ext cx="831246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[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54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]: </a:t>
            </a:r>
            <a:r>
              <a:rPr lang="en-US" sz="1400" dirty="0" err="1">
                <a:solidFill>
                  <a:srgbClr val="000000"/>
                </a:solidFill>
                <a:latin typeface="Verdana"/>
              </a:rPr>
              <a:t>Leswing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K., Asus </a:t>
            </a:r>
            <a:r>
              <a:rPr lang="en-US" sz="1400" dirty="0" err="1">
                <a:solidFill>
                  <a:srgbClr val="000000"/>
                </a:solidFill>
                <a:latin typeface="Verdana"/>
              </a:rPr>
              <a:t>Zenfone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2 Preview: Intel's Best Chance In Years To Break Into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           Smartphones, International Business Time, May 19 2015, 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           http://www.ibtimes.com/asus-zenfone-2-preview-intels-best-chance-years-break-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           smartphones-1929726 </a:t>
            </a:r>
          </a:p>
        </p:txBody>
      </p:sp>
      <p:sp>
        <p:nvSpPr>
          <p:cNvPr id="8" name="Rectangle 7"/>
          <p:cNvSpPr/>
          <p:nvPr/>
        </p:nvSpPr>
        <p:spPr>
          <a:xfrm>
            <a:off x="177385" y="2249345"/>
            <a:ext cx="76787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[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55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]: 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Richter F.,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Tablets to Outsell PCs Worldwide by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2015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  <a:latin typeface="Verdana"/>
              </a:rPr>
              <a:t>Statista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, Febr. 28 2014,</a:t>
            </a:r>
          </a:p>
          <a:p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          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http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://www.statista.com/chart/1138/tablet-and-pc-shipment-forecast/</a:t>
            </a:r>
          </a:p>
        </p:txBody>
      </p:sp>
      <p:sp>
        <p:nvSpPr>
          <p:cNvPr id="9" name="Rectangle 8"/>
          <p:cNvSpPr/>
          <p:nvPr/>
        </p:nvSpPr>
        <p:spPr>
          <a:xfrm>
            <a:off x="161510" y="2834410"/>
            <a:ext cx="899361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[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5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6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]: </a:t>
            </a:r>
            <a:r>
              <a:rPr lang="en-US" sz="1400" dirty="0" err="1">
                <a:solidFill>
                  <a:srgbClr val="000000"/>
                </a:solidFill>
                <a:latin typeface="Verdana"/>
              </a:rPr>
              <a:t>Dilger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D. E., After losing Apple's iPad business, Intel has bled $7 billion while heavily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           subsidizing cheap x86 Atom Android tablets, </a:t>
            </a:r>
            <a:r>
              <a:rPr lang="en-US" sz="1400" dirty="0" err="1">
                <a:solidFill>
                  <a:srgbClr val="000000"/>
                </a:solidFill>
                <a:latin typeface="Verdana"/>
              </a:rPr>
              <a:t>Appleinsider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, November 16, 2014,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           http://appleinsider.com/articles/14/11/16/after-losing-apples-ipad-business-intel-has-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           bled-7-billion-while-heavily-subsidizing-cheap-x86-atom-android-tablets</a:t>
            </a:r>
          </a:p>
        </p:txBody>
      </p:sp>
      <p:sp>
        <p:nvSpPr>
          <p:cNvPr id="11" name="Rectangle 22"/>
          <p:cNvSpPr/>
          <p:nvPr/>
        </p:nvSpPr>
        <p:spPr>
          <a:xfrm>
            <a:off x="161510" y="3843570"/>
            <a:ext cx="88033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[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57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]: Smartphone and tablet processor market share in 2014, May 7 2015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         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http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://mobilesemi.blogspot.hu/2015/05/smartphone-and-tablet-processor-market.html</a:t>
            </a:r>
          </a:p>
        </p:txBody>
      </p:sp>
      <p:sp>
        <p:nvSpPr>
          <p:cNvPr id="12" name="Rectangle 23"/>
          <p:cNvSpPr/>
          <p:nvPr/>
        </p:nvSpPr>
        <p:spPr>
          <a:xfrm>
            <a:off x="161848" y="4442445"/>
            <a:ext cx="918068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[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58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]: </a:t>
            </a:r>
            <a:r>
              <a:rPr lang="en-US" sz="1400" dirty="0" err="1">
                <a:solidFill>
                  <a:srgbClr val="000000"/>
                </a:solidFill>
                <a:latin typeface="Verdana"/>
              </a:rPr>
              <a:t>Cutress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I., The Intel </a:t>
            </a:r>
            <a:r>
              <a:rPr lang="en-US" sz="1400" dirty="0" err="1">
                <a:solidFill>
                  <a:srgbClr val="000000"/>
                </a:solidFill>
                <a:latin typeface="Verdana"/>
              </a:rPr>
              <a:t>Skylake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Mobile and Desktop Launch, with Architecture Analysis,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           </a:t>
            </a:r>
            <a:r>
              <a:rPr lang="en-US" sz="1400" dirty="0" err="1" smtClean="0">
                <a:solidFill>
                  <a:srgbClr val="000000"/>
                </a:solidFill>
                <a:latin typeface="Verdana"/>
              </a:rPr>
              <a:t>AnandTech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, Sept. 1 2015, http://www.anandtech.com/show/9582/intel-skylake-mobile-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          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desktop-launch-architecture-analysis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0" name="Rectangle 23"/>
          <p:cNvSpPr/>
          <p:nvPr/>
        </p:nvSpPr>
        <p:spPr>
          <a:xfrm>
            <a:off x="161848" y="5229200"/>
            <a:ext cx="918068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[</a:t>
            </a:r>
            <a:r>
              <a:rPr lang="hu-HU" sz="1400" dirty="0" smtClean="0">
                <a:solidFill>
                  <a:srgbClr val="000000"/>
                </a:solidFill>
                <a:latin typeface="+mj-lt"/>
              </a:rPr>
              <a:t>59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]: Klug B., The State of Qualcomm's Modems - WTR1605 and MDM9x25, </a:t>
            </a:r>
            <a:r>
              <a:rPr lang="en-US" sz="1400" dirty="0" err="1">
                <a:solidFill>
                  <a:srgbClr val="000000"/>
                </a:solidFill>
                <a:latin typeface="+mj-lt"/>
              </a:rPr>
              <a:t>AnandTech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, </a:t>
            </a:r>
          </a:p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          </a:t>
            </a:r>
            <a:r>
              <a:rPr lang="hu-HU" sz="14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Jan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. 4 2013, http://www.anandtech.com/print/6541/the-state-of-qualcomms-modems-</a:t>
            </a:r>
          </a:p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          </a:t>
            </a:r>
            <a:r>
              <a:rPr lang="hu-HU" sz="14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wtr1605-and-mdm9x25</a:t>
            </a:r>
            <a:endParaRPr lang="en-US" sz="1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3" name="Rectangle 22"/>
          <p:cNvSpPr/>
          <p:nvPr/>
        </p:nvSpPr>
        <p:spPr>
          <a:xfrm>
            <a:off x="177940" y="6008505"/>
            <a:ext cx="69174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[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60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]: </a:t>
            </a:r>
            <a:r>
              <a:rPr lang="hu-HU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iPhone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6 Plus </a:t>
            </a:r>
            <a:r>
              <a:rPr lang="hu-HU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Teardown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iFixit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</a:t>
            </a:r>
          </a:p>
          <a:p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https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://www.ifixit.com/Teardown/iPhone+6+Plus+Teardown/29206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53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1510" y="637035"/>
            <a:ext cx="884979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[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61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]: Ho J., Qualcomm Details Hexagon 680 DSP in Snapdragon 820: Accelerated Imaging,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          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Verdana"/>
              </a:rPr>
              <a:t>AnandTech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, August 24, 2015, http://www.anandtech.com/print/9552/qualcomm-details-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          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hexagon-680-dsp-in-snapdragon-820-accelerated-imaging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Verdana"/>
              </a:rPr>
              <a:t>7</a:t>
            </a:r>
            <a:r>
              <a:rPr lang="en-US" dirty="0" smtClean="0">
                <a:solidFill>
                  <a:srgbClr val="FFFFFF"/>
                </a:solidFill>
                <a:latin typeface="Verdana"/>
              </a:rPr>
              <a:t>. References (</a:t>
            </a:r>
            <a:r>
              <a:rPr lang="hu-HU" dirty="0">
                <a:solidFill>
                  <a:srgbClr val="FFFFFF"/>
                </a:solidFill>
                <a:latin typeface="Verdana"/>
              </a:rPr>
              <a:t>8</a:t>
            </a:r>
            <a:r>
              <a:rPr lang="en-US" dirty="0" smtClean="0">
                <a:solidFill>
                  <a:srgbClr val="FFFFFF"/>
                </a:solidFill>
                <a:latin typeface="Verdana"/>
              </a:rPr>
              <a:t>)</a:t>
            </a:r>
            <a:endParaRPr lang="en-US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1510" y="1430196"/>
            <a:ext cx="850271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[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62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]: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QSC6055/QSC6065/QSC6075/QSC6085 Hardware Training, Introductions and Device 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          Overview, 80-VC881-21 Rev. A, April 2007,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          http://www.droid-developers.org/images/3/3c/Qsc6085-overview.pdf </a:t>
            </a:r>
          </a:p>
        </p:txBody>
      </p:sp>
      <p:sp>
        <p:nvSpPr>
          <p:cNvPr id="8" name="Rectangle 7"/>
          <p:cNvSpPr/>
          <p:nvPr/>
        </p:nvSpPr>
        <p:spPr>
          <a:xfrm>
            <a:off x="177385" y="2249345"/>
            <a:ext cx="8639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[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63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]: James D., Inside Today’s Systems &amp; Chips: A Survey of the Past Year, </a:t>
            </a:r>
            <a:r>
              <a:rPr lang="en-US" sz="1400" dirty="0" err="1">
                <a:solidFill>
                  <a:srgbClr val="000000"/>
                </a:solidFill>
                <a:latin typeface="Verdana"/>
              </a:rPr>
              <a:t>Chipworks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, 2013,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          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http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://theconfab.com/wp-content/uploads/2014/dick_james_confab14.pdf</a:t>
            </a:r>
          </a:p>
        </p:txBody>
      </p:sp>
      <p:sp>
        <p:nvSpPr>
          <p:cNvPr id="9" name="Rectangle 8"/>
          <p:cNvSpPr/>
          <p:nvPr/>
        </p:nvSpPr>
        <p:spPr>
          <a:xfrm>
            <a:off x="161510" y="2782894"/>
            <a:ext cx="892109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[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64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]: Global unit sales of current generation video game consoles from 2008 to 2014 (in million </a:t>
            </a:r>
            <a:endParaRPr lang="hu-HU" sz="1400" dirty="0" smtClean="0">
              <a:solidFill>
                <a:srgbClr val="000000"/>
              </a:solidFill>
              <a:latin typeface="Verdana"/>
            </a:endParaRPr>
          </a:p>
          <a:p>
            <a:r>
              <a:rPr lang="hu-HU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         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units)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  <a:latin typeface="Verdana"/>
              </a:rPr>
              <a:t>Statista</a:t>
            </a:r>
            <a:r>
              <a:rPr lang="hu-HU" sz="1400" dirty="0">
                <a:solidFill>
                  <a:srgbClr val="000000"/>
                </a:solidFill>
                <a:latin typeface="Verdana"/>
              </a:rPr>
              <a:t>, http://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www.statista.com/statistics/276768/global-unit-sales-of-video-</a:t>
            </a:r>
          </a:p>
          <a:p>
            <a:r>
              <a:rPr lang="hu-HU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          </a:t>
            </a:r>
            <a:r>
              <a:rPr lang="hu-HU" sz="1400" dirty="0" err="1" smtClean="0">
                <a:solidFill>
                  <a:srgbClr val="000000"/>
                </a:solidFill>
                <a:latin typeface="Verdana"/>
              </a:rPr>
              <a:t>game-consoles</a:t>
            </a:r>
            <a:r>
              <a:rPr lang="hu-HU" sz="1400" dirty="0">
                <a:solidFill>
                  <a:srgbClr val="000000"/>
                </a:solidFill>
                <a:latin typeface="Verdana"/>
              </a:rPr>
              <a:t>/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3831" y="3550850"/>
            <a:ext cx="56977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>
                <a:latin typeface="+mj-lt"/>
              </a:rPr>
              <a:t>[65]: </a:t>
            </a:r>
            <a:r>
              <a:rPr lang="en-US" sz="1400" dirty="0">
                <a:latin typeface="+mj-lt"/>
              </a:rPr>
              <a:t>CPU </a:t>
            </a:r>
            <a:r>
              <a:rPr lang="en-US" sz="1400" dirty="0" smtClean="0">
                <a:latin typeface="+mj-lt"/>
              </a:rPr>
              <a:t>Benchmarks</a:t>
            </a:r>
            <a:r>
              <a:rPr lang="hu-HU" sz="1400" dirty="0">
                <a:latin typeface="+mj-lt"/>
              </a:rPr>
              <a:t>, Passmark Software, 10th june 2016</a:t>
            </a:r>
            <a:r>
              <a:rPr lang="hu-HU" sz="1400" dirty="0" smtClean="0">
                <a:latin typeface="+mj-lt"/>
              </a:rPr>
              <a:t>,</a:t>
            </a:r>
          </a:p>
          <a:p>
            <a:r>
              <a:rPr lang="hu-HU" sz="1400" dirty="0">
                <a:latin typeface="+mj-lt"/>
              </a:rPr>
              <a:t> </a:t>
            </a:r>
            <a:r>
              <a:rPr lang="hu-HU" sz="1400" dirty="0" smtClean="0">
                <a:latin typeface="+mj-lt"/>
              </a:rPr>
              <a:t>          http</a:t>
            </a:r>
            <a:r>
              <a:rPr lang="hu-HU" sz="1400" dirty="0">
                <a:latin typeface="+mj-lt"/>
              </a:rPr>
              <a:t>://www.cpubenchmark.net/market_share.html</a:t>
            </a:r>
            <a:endParaRPr lang="en-US" sz="14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0952" y="4116382"/>
            <a:ext cx="90337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>
                <a:latin typeface="+mj-lt"/>
              </a:rPr>
              <a:t>[66]: </a:t>
            </a:r>
            <a:r>
              <a:rPr lang="hu-HU" sz="1400" dirty="0" smtClean="0">
                <a:latin typeface="+mj-lt"/>
              </a:rPr>
              <a:t>Anchorite, </a:t>
            </a:r>
            <a:r>
              <a:rPr lang="en-US" sz="1400" dirty="0" smtClean="0">
                <a:latin typeface="+mj-lt"/>
              </a:rPr>
              <a:t>AMD Is A Threat To Intel's X86 Market Share, Not Vice Versa</a:t>
            </a:r>
            <a:r>
              <a:rPr lang="hu-HU" sz="1400" dirty="0" smtClean="0">
                <a:latin typeface="+mj-lt"/>
              </a:rPr>
              <a:t>, Seeking Alpha,</a:t>
            </a:r>
          </a:p>
          <a:p>
            <a:r>
              <a:rPr lang="hu-HU" sz="1400" dirty="0">
                <a:latin typeface="+mj-lt"/>
              </a:rPr>
              <a:t> </a:t>
            </a:r>
            <a:r>
              <a:rPr lang="hu-HU" sz="1400" dirty="0" smtClean="0">
                <a:latin typeface="+mj-lt"/>
              </a:rPr>
              <a:t>          </a:t>
            </a:r>
            <a:r>
              <a:rPr lang="en-US" sz="1400" dirty="0" smtClean="0"/>
              <a:t>Jun</a:t>
            </a:r>
            <a:r>
              <a:rPr lang="en-US" sz="1400" dirty="0"/>
              <a:t>. 10, 2016 </a:t>
            </a:r>
            <a:r>
              <a:rPr lang="hu-HU" sz="1400" dirty="0" smtClean="0"/>
              <a:t>,</a:t>
            </a:r>
          </a:p>
          <a:p>
            <a:r>
              <a:rPr lang="hu-HU" sz="1400" dirty="0" smtClean="0">
                <a:latin typeface="+mj-lt"/>
              </a:rPr>
              <a:t>           </a:t>
            </a:r>
            <a:r>
              <a:rPr lang="en-US" sz="1400" dirty="0" smtClean="0">
                <a:latin typeface="+mj-lt"/>
              </a:rPr>
              <a:t>http</a:t>
            </a:r>
            <a:r>
              <a:rPr lang="en-US" sz="1400" dirty="0">
                <a:latin typeface="+mj-lt"/>
              </a:rPr>
              <a:t>://seekingalpha.com/article/3981352-amd-threat-intels-x86-market-share-vice-versa</a:t>
            </a:r>
            <a:r>
              <a:rPr lang="en-US" sz="1400" dirty="0" smtClean="0">
                <a:latin typeface="+mj-lt"/>
              </a:rPr>
              <a:t>?</a:t>
            </a:r>
            <a:endParaRPr lang="hu-HU" sz="1400" dirty="0" smtClean="0">
              <a:latin typeface="+mj-lt"/>
            </a:endParaRPr>
          </a:p>
          <a:p>
            <a:r>
              <a:rPr lang="hu-HU" sz="1400" dirty="0">
                <a:latin typeface="+mj-lt"/>
              </a:rPr>
              <a:t> </a:t>
            </a:r>
            <a:r>
              <a:rPr lang="hu-HU" sz="1400" dirty="0" smtClean="0">
                <a:latin typeface="+mj-lt"/>
              </a:rPr>
              <a:t>          </a:t>
            </a:r>
            <a:r>
              <a:rPr lang="en-US" sz="1400" dirty="0" err="1" smtClean="0">
                <a:latin typeface="+mj-lt"/>
              </a:rPr>
              <a:t>auth_param</a:t>
            </a:r>
            <a:r>
              <a:rPr lang="en-US" sz="1400" dirty="0" smtClean="0">
                <a:latin typeface="+mj-lt"/>
              </a:rPr>
              <a:t>=djq9a:1blm8ut:579a4c85ebfd66607461f023a383c45c</a:t>
            </a:r>
            <a:endParaRPr lang="en-US" sz="14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1105" y="5119657"/>
            <a:ext cx="798988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>
                <a:latin typeface="+mj-lt"/>
              </a:rPr>
              <a:t>[67]: </a:t>
            </a:r>
            <a:r>
              <a:rPr lang="en-US" sz="1400" dirty="0">
                <a:latin typeface="+mj-lt"/>
              </a:rPr>
              <a:t>Gartner Says Five of Top 10 Worldwide Mobile Phone Vendors Increased Sales </a:t>
            </a:r>
            <a:r>
              <a:rPr lang="en-US" sz="1400" dirty="0" smtClean="0">
                <a:latin typeface="+mj-lt"/>
              </a:rPr>
              <a:t>in</a:t>
            </a:r>
            <a:endParaRPr lang="hu-HU" sz="1400" dirty="0" smtClean="0">
              <a:latin typeface="+mj-lt"/>
            </a:endParaRPr>
          </a:p>
          <a:p>
            <a:r>
              <a:rPr lang="hu-HU" sz="1400" dirty="0">
                <a:latin typeface="+mj-lt"/>
              </a:rPr>
              <a:t> </a:t>
            </a:r>
            <a:r>
              <a:rPr lang="hu-HU" sz="1400" dirty="0" smtClean="0">
                <a:latin typeface="+mj-lt"/>
              </a:rPr>
              <a:t>       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400" dirty="0">
                <a:latin typeface="+mj-lt"/>
              </a:rPr>
              <a:t>Second Quarter of </a:t>
            </a:r>
            <a:r>
              <a:rPr lang="en-US" sz="1400" dirty="0" smtClean="0">
                <a:latin typeface="+mj-lt"/>
              </a:rPr>
              <a:t>2016</a:t>
            </a:r>
            <a:r>
              <a:rPr lang="hu-HU" sz="1400" dirty="0" smtClean="0">
                <a:latin typeface="+mj-lt"/>
              </a:rPr>
              <a:t>, Gartner, Aug. 19, </a:t>
            </a:r>
            <a:r>
              <a:rPr lang="hu-HU" sz="1400" dirty="0">
                <a:latin typeface="+mj-lt"/>
              </a:rPr>
              <a:t>2016</a:t>
            </a:r>
            <a:r>
              <a:rPr lang="hu-HU" sz="1400" dirty="0" smtClean="0">
                <a:latin typeface="+mj-lt"/>
              </a:rPr>
              <a:t>,</a:t>
            </a:r>
          </a:p>
          <a:p>
            <a:r>
              <a:rPr lang="hu-HU" sz="1400" dirty="0">
                <a:latin typeface="+mj-lt"/>
              </a:rPr>
              <a:t> </a:t>
            </a:r>
            <a:r>
              <a:rPr lang="hu-HU" sz="1400" dirty="0" smtClean="0">
                <a:latin typeface="+mj-lt"/>
              </a:rPr>
              <a:t>        </a:t>
            </a:r>
            <a:r>
              <a:rPr lang="hu-HU" sz="1400" dirty="0">
                <a:latin typeface="+mj-lt"/>
              </a:rPr>
              <a:t>http://www.gartner.com/newsroom/id/3415117</a:t>
            </a:r>
            <a:endParaRPr lang="en-US" sz="14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0767" y="5891110"/>
            <a:ext cx="848610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>
                <a:latin typeface="+mj-lt"/>
              </a:rPr>
              <a:t>[68]: Jan C.-H., </a:t>
            </a:r>
            <a:r>
              <a:rPr lang="en-US" sz="1400" dirty="0" smtClean="0"/>
              <a:t>RF </a:t>
            </a:r>
            <a:r>
              <a:rPr lang="en-US" sz="1400" dirty="0"/>
              <a:t>CMOS Technology Scaling in High-k/Metal Gate Era for RF </a:t>
            </a:r>
            <a:r>
              <a:rPr lang="en-US" sz="1400" dirty="0" err="1"/>
              <a:t>SoC</a:t>
            </a:r>
            <a:r>
              <a:rPr lang="en-US" sz="1400" dirty="0"/>
              <a:t> (System-on-Chip</a:t>
            </a:r>
            <a:r>
              <a:rPr lang="en-US" sz="1400" dirty="0" smtClean="0"/>
              <a:t>)</a:t>
            </a:r>
            <a:endParaRPr lang="hu-HU" sz="1400" dirty="0" smtClean="0"/>
          </a:p>
          <a:p>
            <a:r>
              <a:rPr lang="hu-HU" sz="1400" dirty="0"/>
              <a:t> </a:t>
            </a:r>
            <a:r>
              <a:rPr lang="hu-HU" sz="1400" dirty="0" smtClean="0"/>
              <a:t>          </a:t>
            </a:r>
            <a:r>
              <a:rPr lang="en-US" sz="1400" dirty="0" smtClean="0"/>
              <a:t> Applications</a:t>
            </a:r>
            <a:r>
              <a:rPr lang="hu-HU" sz="1400" dirty="0" smtClean="0"/>
              <a:t>,</a:t>
            </a:r>
            <a:r>
              <a:rPr lang="en-US" sz="1400" dirty="0" smtClean="0"/>
              <a:t> </a:t>
            </a:r>
            <a:r>
              <a:rPr lang="en-US" sz="1400" dirty="0"/>
              <a:t>IEDM ’10, San Francisco</a:t>
            </a:r>
            <a:r>
              <a:rPr lang="hu-HU" sz="1400" dirty="0"/>
              <a:t> </a:t>
            </a:r>
            <a:r>
              <a:rPr lang="hu-HU" sz="1400" dirty="0" smtClean="0"/>
              <a:t>2010,</a:t>
            </a:r>
            <a:endParaRPr lang="hu-HU" sz="1400" dirty="0"/>
          </a:p>
          <a:p>
            <a:r>
              <a:rPr lang="hu-HU" sz="1400" dirty="0" smtClean="0"/>
              <a:t>            </a:t>
            </a:r>
            <a:r>
              <a:rPr lang="en-US" sz="1400" dirty="0" smtClean="0"/>
              <a:t>http</a:t>
            </a:r>
            <a:r>
              <a:rPr lang="en-US" sz="1400" dirty="0"/>
              <a:t>://</a:t>
            </a:r>
            <a:r>
              <a:rPr lang="en-US" sz="1400" dirty="0" smtClean="0"/>
              <a:t>www.intel.com.br/content/dam/doc/technology-brief/32nm-soc-with-rf-cmos-technology-</a:t>
            </a:r>
            <a:endParaRPr lang="hu-HU" sz="1400" dirty="0" smtClean="0"/>
          </a:p>
          <a:p>
            <a:r>
              <a:rPr lang="hu-HU" sz="1400" dirty="0"/>
              <a:t> </a:t>
            </a:r>
            <a:r>
              <a:rPr lang="hu-HU" sz="1400" dirty="0" smtClean="0"/>
              <a:t>           </a:t>
            </a:r>
            <a:r>
              <a:rPr lang="en-US" sz="1400" dirty="0" smtClean="0"/>
              <a:t>presentation.pdf</a:t>
            </a:r>
            <a:endParaRPr lang="en-US" sz="1400" dirty="0"/>
          </a:p>
          <a:p>
            <a:r>
              <a:rPr lang="hu-HU" sz="1400" dirty="0" smtClean="0">
                <a:latin typeface="+mj-lt"/>
              </a:rPr>
              <a:t>  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9770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3714" y="652809"/>
            <a:ext cx="11371428" cy="555238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71500" y="3248980"/>
            <a:ext cx="3780420" cy="171019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1916705" y="2168860"/>
            <a:ext cx="6705745" cy="184520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157065" y="2303875"/>
            <a:ext cx="681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smtClean="0">
                <a:solidFill>
                  <a:srgbClr val="FF0000"/>
                </a:solidFill>
              </a:rPr>
              <a:t>2x/6 y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11660" y="3329698"/>
            <a:ext cx="681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smtClean="0">
                <a:solidFill>
                  <a:srgbClr val="FF0000"/>
                </a:solidFill>
              </a:rPr>
              <a:t>3x/4 y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98864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0381" y="843285"/>
            <a:ext cx="10904762" cy="51714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6863" y="6354325"/>
            <a:ext cx="68316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http://www.samsung.com/semiconductor/global/file/insight/2015/11/DDR4_Brochure_Nov-15-0.pdf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76250" y="3383995"/>
            <a:ext cx="4320775" cy="9901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125832" y="3211233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smtClean="0">
                <a:solidFill>
                  <a:srgbClr val="FF0000"/>
                </a:solidFill>
              </a:rPr>
              <a:t>2 x /6 y 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17230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8000" y="-1156714"/>
            <a:ext cx="11000000" cy="91714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6863" y="6797406"/>
            <a:ext cx="68316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smtClean="0"/>
              <a:t>www.samsung.com/semiconductor/global/file/insight/2015/11/DDR4_Brochure_Nov-15-0.pdf</a:t>
            </a:r>
            <a:r>
              <a:rPr lang="hu-HU" sz="1200" smtClean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32103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The traditional computer market </a:t>
            </a:r>
            <a:r>
              <a:rPr lang="en-US" dirty="0" smtClean="0"/>
              <a:t>(</a:t>
            </a:r>
            <a:r>
              <a:rPr lang="hu-HU" dirty="0" smtClean="0"/>
              <a:t>10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028" name="Picture 4" descr="https://staticseekingalpha.a.ssl.fastly.net/uploads/2016/6/10/611070-146558474313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15" y="1403775"/>
            <a:ext cx="6795755" cy="409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6515" y="638690"/>
            <a:ext cx="7766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accent6"/>
                </a:solidFill>
                <a:latin typeface="+mj-lt"/>
              </a:rPr>
              <a:t>Intel's dominance in high performance - high price (high margin)</a:t>
            </a:r>
          </a:p>
          <a:p>
            <a:r>
              <a:rPr lang="hu-HU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hu-HU" dirty="0" smtClean="0">
                <a:solidFill>
                  <a:schemeClr val="accent6"/>
                </a:solidFill>
                <a:latin typeface="+mj-lt"/>
              </a:rPr>
              <a:t> desktop processors [66]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1898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64035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Emergence and spread of smartphones</a:t>
            </a:r>
          </a:p>
        </p:txBody>
      </p:sp>
    </p:spTree>
    <p:extLst>
      <p:ext uri="{BB962C8B-B14F-4D97-AF65-F5344CB8AC3E}">
        <p14:creationId xmlns:p14="http://schemas.microsoft.com/office/powerpoint/2010/main" val="168942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3" t="37745" r="8049" b="27333"/>
          <a:stretch/>
        </p:blipFill>
        <p:spPr bwMode="auto">
          <a:xfrm>
            <a:off x="-18510" y="1776516"/>
            <a:ext cx="9149439" cy="238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92189" y="1944799"/>
            <a:ext cx="1624741" cy="371776"/>
          </a:xfrm>
          <a:prstGeom prst="rect">
            <a:avLst/>
          </a:prstGeom>
          <a:solidFill>
            <a:srgbClr val="43A1FF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52039" y="1776515"/>
            <a:ext cx="6878890" cy="371776"/>
          </a:xfrm>
          <a:prstGeom prst="rect">
            <a:avLst/>
          </a:prstGeom>
          <a:solidFill>
            <a:srgbClr val="2D96FF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6795" y="1776515"/>
            <a:ext cx="5130569" cy="1200059"/>
          </a:xfrm>
          <a:prstGeom prst="rect">
            <a:avLst/>
          </a:prstGeom>
          <a:solidFill>
            <a:srgbClr val="009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086835" y="2148291"/>
            <a:ext cx="4770529" cy="25085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4210" y="998730"/>
            <a:ext cx="6519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99"/>
                </a:solidFill>
              </a:rPr>
              <a:t>Diversification </a:t>
            </a:r>
            <a:r>
              <a:rPr lang="en-US" dirty="0">
                <a:solidFill>
                  <a:srgbClr val="333399"/>
                </a:solidFill>
              </a:rPr>
              <a:t>of mobile devices mainly after 2005 </a:t>
            </a:r>
            <a:r>
              <a:rPr lang="en-US" dirty="0">
                <a:solidFill>
                  <a:srgbClr val="000000"/>
                </a:solidFill>
              </a:rPr>
              <a:t>[2]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Emergence and spread of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smartphones (1)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/>
            </a:r>
            <a:b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662010" y="4836855"/>
            <a:ext cx="1917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The mobile boom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603" y="626164"/>
            <a:ext cx="5197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2. Emergence and spread of smartphones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23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rbc-smartphones-pcs-2011.gif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AutoShape 6" descr="rbc-smartphones-pcs-2011.gif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AutoShape 8" descr="rbc-smartphones-pcs-2011.gif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AutoShape 10" descr="rbc-smartphones-pcs-2011.gif"/>
          <p:cNvSpPr>
            <a:spLocks noChangeAspect="1" noChangeArrowheads="1"/>
          </p:cNvSpPr>
          <p:nvPr/>
        </p:nvSpPr>
        <p:spPr bwMode="auto">
          <a:xfrm>
            <a:off x="520700" y="3206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AutoShape 12" descr="rbc-smartphones-pcs-2011.gif"/>
          <p:cNvSpPr>
            <a:spLocks noChangeAspect="1" noChangeArrowheads="1"/>
          </p:cNvSpPr>
          <p:nvPr/>
        </p:nvSpPr>
        <p:spPr bwMode="auto">
          <a:xfrm>
            <a:off x="673100" y="473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7181" name="Picture 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" t="27875" r="47237" b="19789"/>
          <a:stretch/>
        </p:blipFill>
        <p:spPr bwMode="auto">
          <a:xfrm>
            <a:off x="656565" y="1223755"/>
            <a:ext cx="7689495" cy="493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79973" y="629988"/>
            <a:ext cx="7958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D2D8A"/>
                </a:solidFill>
              </a:rPr>
              <a:t>Emergence and rapid </a:t>
            </a:r>
            <a:r>
              <a:rPr lang="en-US" dirty="0">
                <a:solidFill>
                  <a:srgbClr val="2D2D8A"/>
                </a:solidFill>
              </a:rPr>
              <a:t>increase of smartphone sales </a:t>
            </a:r>
            <a:r>
              <a:rPr lang="en-US" dirty="0" smtClean="0">
                <a:solidFill>
                  <a:srgbClr val="2D2D8A"/>
                </a:solidFill>
              </a:rPr>
              <a:t>2005-2011 </a:t>
            </a: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4</a:t>
            </a:r>
            <a:r>
              <a:rPr lang="en-US" dirty="0" smtClean="0">
                <a:solidFill>
                  <a:srgbClr val="000000"/>
                </a:solidFill>
              </a:rPr>
              <a:t>]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63366" y="5634245"/>
            <a:ext cx="15439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A: Actual values</a:t>
            </a:r>
          </a:p>
          <a:p>
            <a:r>
              <a:rPr lang="en-US" sz="1300" dirty="0" smtClean="0"/>
              <a:t>E: Estimated</a:t>
            </a:r>
            <a:endParaRPr lang="en-US" sz="1300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Emergence and spread of smartphones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62085" y="2213865"/>
            <a:ext cx="3454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PC sales: Desktop + Notebook sales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9357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Emergence and spread of smartphones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4765" y="628610"/>
            <a:ext cx="3618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99"/>
                </a:solidFill>
              </a:rPr>
              <a:t>Emergence of smartphones-1</a:t>
            </a:r>
            <a:endParaRPr lang="en-US" dirty="0">
              <a:solidFill>
                <a:srgbClr val="33339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6863" y="998730"/>
            <a:ext cx="56253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Forerunners</a:t>
            </a:r>
            <a:r>
              <a:rPr lang="en-US" sz="1600" dirty="0" smtClean="0"/>
              <a:t> of smartphones emerged already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</a:t>
            </a:r>
            <a:r>
              <a:rPr lang="en-US" sz="1600" dirty="0" smtClean="0">
                <a:solidFill>
                  <a:srgbClr val="3333FF"/>
                </a:solidFill>
              </a:rPr>
              <a:t>at the beginning of the 2000’s</a:t>
            </a:r>
            <a:r>
              <a:rPr lang="en-US" sz="1600" dirty="0" smtClean="0"/>
              <a:t>, like </a:t>
            </a:r>
            <a:r>
              <a:rPr lang="en-US" sz="1600" dirty="0" smtClean="0">
                <a:solidFill>
                  <a:srgbClr val="3333FF"/>
                </a:solidFill>
              </a:rPr>
              <a:t>Nokia’s 7650</a:t>
            </a:r>
          </a:p>
          <a:p>
            <a:r>
              <a:rPr lang="en-US" sz="1600" dirty="0" smtClean="0"/>
              <a:t>     (shipped in 2002). </a:t>
            </a:r>
            <a:endParaRPr lang="en-US" sz="1600" dirty="0"/>
          </a:p>
        </p:txBody>
      </p:sp>
      <p:pic>
        <p:nvPicPr>
          <p:cNvPr id="6" name="Picture 15" descr="http://upload.wikimedia.org/wikipedia/commons/thumb/d/da/Nokia_7650_01.jpg/320px-Nokia_7650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088740"/>
            <a:ext cx="1710190" cy="453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32140" y="5904275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Figure: Nokia’s 7650 [39]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283646" y="1853825"/>
            <a:ext cx="5773504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7650 became the </a:t>
            </a:r>
            <a:r>
              <a:rPr lang="en-US" sz="1600" dirty="0" smtClean="0">
                <a:solidFill>
                  <a:srgbClr val="3333FF"/>
                </a:solidFill>
              </a:rPr>
              <a:t>first widely available phone</a:t>
            </a:r>
          </a:p>
          <a:p>
            <a:r>
              <a:rPr lang="en-US" sz="1600" dirty="0" smtClean="0">
                <a:solidFill>
                  <a:srgbClr val="3333FF"/>
                </a:solidFill>
              </a:rPr>
              <a:t>      with camera and color screen </a:t>
            </a:r>
            <a:r>
              <a:rPr lang="en-US" sz="1600" dirty="0" smtClean="0"/>
              <a:t>but supported 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 </a:t>
            </a:r>
            <a:r>
              <a:rPr lang="en-US" sz="1600" dirty="0">
                <a:solidFill>
                  <a:srgbClr val="3333FF"/>
                </a:solidFill>
              </a:rPr>
              <a:t>no video</a:t>
            </a:r>
            <a:r>
              <a:rPr lang="en-US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It was the first Nokia phone running under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the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smtClean="0">
                <a:solidFill>
                  <a:srgbClr val="3333FF"/>
                </a:solidFill>
              </a:rPr>
              <a:t>Symbian OS.</a:t>
            </a:r>
            <a:endParaRPr lang="en-US" sz="16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50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5511" y="1043735"/>
            <a:ext cx="487024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</a:t>
            </a:r>
            <a:r>
              <a:rPr lang="en-US" sz="1600" dirty="0" smtClean="0">
                <a:solidFill>
                  <a:srgbClr val="3333FF"/>
                </a:solidFill>
              </a:rPr>
              <a:t>emergence of </a:t>
            </a:r>
            <a:r>
              <a:rPr lang="en-US" sz="1600" dirty="0" smtClean="0">
                <a:solidFill>
                  <a:srgbClr val="FF0000"/>
                </a:solidFill>
              </a:rPr>
              <a:t>smartphones</a:t>
            </a:r>
            <a:r>
              <a:rPr lang="en-US" sz="1600" dirty="0" smtClean="0">
                <a:solidFill>
                  <a:srgbClr val="3333FF"/>
                </a:solidFill>
              </a:rPr>
              <a:t> </a:t>
            </a:r>
            <a:r>
              <a:rPr lang="en-US" sz="1600" dirty="0" smtClean="0"/>
              <a:t>is often</a:t>
            </a:r>
          </a:p>
          <a:p>
            <a:r>
              <a:rPr lang="en-US" sz="1600" dirty="0" smtClean="0"/>
              <a:t>      contributed to</a:t>
            </a:r>
            <a:r>
              <a:rPr lang="en-US" sz="1600" dirty="0"/>
              <a:t> </a:t>
            </a:r>
            <a:r>
              <a:rPr lang="en-US" sz="1600" dirty="0" smtClean="0"/>
              <a:t>the </a:t>
            </a:r>
            <a:r>
              <a:rPr lang="en-US" sz="1600" dirty="0">
                <a:solidFill>
                  <a:srgbClr val="3333FF"/>
                </a:solidFill>
              </a:rPr>
              <a:t>BlackBerry Pearl </a:t>
            </a:r>
            <a:r>
              <a:rPr lang="en-US" sz="1600" dirty="0" smtClean="0">
                <a:solidFill>
                  <a:srgbClr val="3333FF"/>
                </a:solidFill>
              </a:rPr>
              <a:t>8100</a:t>
            </a:r>
          </a:p>
          <a:p>
            <a:r>
              <a:rPr lang="en-US" sz="1600" dirty="0" smtClean="0"/>
              <a:t>      line of </a:t>
            </a:r>
            <a:r>
              <a:rPr lang="en-US" sz="1600" dirty="0"/>
              <a:t>the Canadian firm </a:t>
            </a:r>
            <a:r>
              <a:rPr lang="en-US" sz="1600" dirty="0">
                <a:solidFill>
                  <a:srgbClr val="3333FF"/>
                </a:solidFill>
              </a:rPr>
              <a:t>RIM</a:t>
            </a:r>
            <a:r>
              <a:rPr lang="en-US" sz="1600" dirty="0"/>
              <a:t> </a:t>
            </a:r>
            <a:endParaRPr lang="en-US" sz="1600" dirty="0" smtClean="0"/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 (</a:t>
            </a:r>
            <a:r>
              <a:rPr lang="en-US" sz="1600" dirty="0"/>
              <a:t>Research in Motion</a:t>
            </a:r>
            <a:r>
              <a:rPr lang="en-US" sz="1600" dirty="0" smtClean="0"/>
              <a:t>)[</a:t>
            </a:r>
            <a:r>
              <a:rPr lang="en-US" sz="1600" dirty="0"/>
              <a:t>5</a:t>
            </a:r>
            <a:r>
              <a:rPr lang="en-US" sz="1600" dirty="0" smtClean="0"/>
              <a:t>].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This phone – shipped in </a:t>
            </a:r>
            <a:r>
              <a:rPr lang="en-US" sz="1600" dirty="0" smtClean="0">
                <a:solidFill>
                  <a:srgbClr val="3333FF"/>
                </a:solidFill>
              </a:rPr>
              <a:t>2006</a:t>
            </a:r>
            <a:r>
              <a:rPr lang="en-US" sz="1600" dirty="0" smtClean="0"/>
              <a:t> -  supported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beyond a camera also </a:t>
            </a:r>
            <a:r>
              <a:rPr lang="en-US" sz="1600" dirty="0" smtClean="0">
                <a:solidFill>
                  <a:srgbClr val="3333FF"/>
                </a:solidFill>
              </a:rPr>
              <a:t>video and became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3333FF"/>
                </a:solidFill>
              </a:rPr>
              <a:t> </a:t>
            </a:r>
            <a:r>
              <a:rPr lang="en-US" sz="1600" dirty="0" smtClean="0">
                <a:solidFill>
                  <a:srgbClr val="3333FF"/>
                </a:solidFill>
              </a:rPr>
              <a:t>     very popular in the US.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It was run under the </a:t>
            </a:r>
            <a:r>
              <a:rPr lang="en-US" sz="1600" dirty="0" smtClean="0">
                <a:solidFill>
                  <a:srgbClr val="3333FF"/>
                </a:solidFill>
              </a:rPr>
              <a:t>BlackBerry OS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74196" y="632340"/>
            <a:ext cx="3738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Emergence of smartphones-2</a:t>
            </a: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5" name="Picture 4" descr="http://www.brighthand.com/assets/54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965" y="1087000"/>
            <a:ext cx="2857500" cy="526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83600" y="6084295"/>
            <a:ext cx="3328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Figure: RIM’s </a:t>
            </a:r>
            <a:r>
              <a:rPr lang="en-US" sz="1400" dirty="0" err="1" smtClean="0"/>
              <a:t>BlackBarry</a:t>
            </a:r>
            <a:r>
              <a:rPr lang="en-US" sz="1400" dirty="0" smtClean="0"/>
              <a:t> Perl 8100</a:t>
            </a:r>
          </a:p>
          <a:p>
            <a:pPr algn="ctr"/>
            <a:r>
              <a:rPr lang="en-US" sz="1400" dirty="0" smtClean="0"/>
              <a:t> (2006) [38]</a:t>
            </a:r>
            <a:endParaRPr lang="en-US" sz="14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Emergence and spread of smartphones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99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4568" y="632340"/>
            <a:ext cx="3772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Early spread of smartphones-1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7268" y="1036830"/>
            <a:ext cx="8945272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Clr>
                <a:srgbClr val="000000"/>
              </a:buClr>
              <a:buFont typeface="Arial" pitchFamily="34" charset="0"/>
              <a:buChar char="•"/>
            </a:pPr>
            <a:r>
              <a:rPr lang="en-US" sz="1600" dirty="0">
                <a:solidFill>
                  <a:srgbClr val="3333FF"/>
                </a:solidFill>
              </a:rPr>
              <a:t>In 2007 </a:t>
            </a:r>
            <a:r>
              <a:rPr lang="en-US" sz="1600" dirty="0">
                <a:solidFill>
                  <a:srgbClr val="FF0000"/>
                </a:solidFill>
              </a:rPr>
              <a:t>Apple’s iPhone </a:t>
            </a:r>
            <a:r>
              <a:rPr lang="en-US" sz="1600" dirty="0">
                <a:solidFill>
                  <a:srgbClr val="000000"/>
                </a:solidFill>
              </a:rPr>
              <a:t>gave a </a:t>
            </a:r>
            <a:r>
              <a:rPr lang="en-US" sz="1600" dirty="0">
                <a:solidFill>
                  <a:srgbClr val="3333FF"/>
                </a:solidFill>
              </a:rPr>
              <a:t>strong momentum </a:t>
            </a:r>
            <a:r>
              <a:rPr lang="en-US" sz="1600" dirty="0">
                <a:solidFill>
                  <a:srgbClr val="000000"/>
                </a:solidFill>
              </a:rPr>
              <a:t>for rapid spreading of </a:t>
            </a:r>
            <a:endParaRPr lang="en-US" sz="1600" dirty="0" smtClean="0">
              <a:solidFill>
                <a:srgbClr val="000000"/>
              </a:solidFill>
            </a:endParaRPr>
          </a:p>
          <a:p>
            <a:pPr lvl="0">
              <a:spcAft>
                <a:spcPts val="600"/>
              </a:spcAft>
              <a:buClr>
                <a:srgbClr val="000000"/>
              </a:buClr>
            </a:pP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    smartphones</a:t>
            </a:r>
            <a:r>
              <a:rPr lang="en-US" sz="1600" dirty="0">
                <a:solidFill>
                  <a:srgbClr val="000000"/>
                </a:solidFill>
              </a:rPr>
              <a:t>.</a:t>
            </a:r>
          </a:p>
          <a:p>
            <a:pPr lvl="0">
              <a:spcAft>
                <a:spcPts val="600"/>
              </a:spcAft>
              <a:buClr>
                <a:srgbClr val="000000"/>
              </a:buClr>
            </a:pPr>
            <a:r>
              <a:rPr lang="en-US" sz="1600" dirty="0">
                <a:solidFill>
                  <a:srgbClr val="3333FF"/>
                </a:solidFill>
              </a:rPr>
              <a:t>    </a:t>
            </a:r>
            <a:r>
              <a:rPr lang="en-US" sz="1600" dirty="0"/>
              <a:t>It run under the </a:t>
            </a:r>
            <a:r>
              <a:rPr lang="en-US" sz="1600" dirty="0">
                <a:solidFill>
                  <a:srgbClr val="3333FF"/>
                </a:solidFill>
              </a:rPr>
              <a:t>iPhone OS </a:t>
            </a:r>
            <a:r>
              <a:rPr lang="en-US" sz="1600" dirty="0"/>
              <a:t>(</a:t>
            </a:r>
            <a:r>
              <a:rPr lang="en-US" sz="1600" dirty="0">
                <a:solidFill>
                  <a:srgbClr val="3333FF"/>
                </a:solidFill>
              </a:rPr>
              <a:t>renamed later to iOS </a:t>
            </a:r>
            <a:r>
              <a:rPr lang="en-US" sz="1600" dirty="0"/>
              <a:t>in 2010</a:t>
            </a:r>
            <a:r>
              <a:rPr lang="en-US" sz="1600" dirty="0" smtClean="0"/>
              <a:t>).</a:t>
            </a:r>
            <a:endParaRPr lang="en-US" sz="16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Emergence and spread of smartphones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(5)</a:t>
            </a:r>
            <a:endParaRPr lang="en-US" dirty="0"/>
          </a:p>
        </p:txBody>
      </p:sp>
      <p:pic>
        <p:nvPicPr>
          <p:cNvPr id="6" name="Picture 3" descr="http://mobilarena.hu/dl/cnt/2007-07/1654/stevejob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760" y="2303875"/>
            <a:ext cx="4762500" cy="347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1570" y="6150786"/>
            <a:ext cx="80067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Figure: Steve Jobs introducing the iPhone at </a:t>
            </a:r>
            <a:r>
              <a:rPr lang="en-US" sz="1600" dirty="0" err="1" smtClean="0"/>
              <a:t>MacWorld</a:t>
            </a:r>
            <a:r>
              <a:rPr lang="en-US" sz="1600" dirty="0" smtClean="0"/>
              <a:t> Expo in 1/2007 [47]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0967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33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4"/>
          <p:cNvSpPr txBox="1">
            <a:spLocks noChangeArrowheads="1"/>
          </p:cNvSpPr>
          <p:nvPr/>
        </p:nvSpPr>
        <p:spPr bwMode="auto">
          <a:xfrm>
            <a:off x="752560" y="1989624"/>
            <a:ext cx="7869154" cy="487056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FFFFFF"/>
                </a:solidFill>
                <a:latin typeface="Verdana" pitchFamily="34" charset="0"/>
              </a:rPr>
              <a:t>2. </a:t>
            </a:r>
            <a:r>
              <a:rPr lang="en-US" sz="1900" dirty="0" smtClean="0">
                <a:solidFill>
                  <a:srgbClr val="FFFFFF"/>
                </a:solidFill>
                <a:latin typeface="Verdana" pitchFamily="34" charset="0"/>
              </a:rPr>
              <a:t>The smartphone boom</a:t>
            </a:r>
            <a:endParaRPr lang="hu-HU" sz="19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66915" name="Text Box 6"/>
          <p:cNvSpPr txBox="1">
            <a:spLocks noChangeArrowheads="1"/>
          </p:cNvSpPr>
          <p:nvPr/>
        </p:nvSpPr>
        <p:spPr bwMode="auto">
          <a:xfrm>
            <a:off x="251520" y="738804"/>
            <a:ext cx="1446213" cy="42062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Contents</a:t>
            </a:r>
            <a:endParaRPr lang="hu-HU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66916" name="Text Box 7"/>
          <p:cNvSpPr txBox="1">
            <a:spLocks noChangeArrowheads="1"/>
          </p:cNvSpPr>
          <p:nvPr/>
        </p:nvSpPr>
        <p:spPr bwMode="auto">
          <a:xfrm>
            <a:off x="752560" y="1462574"/>
            <a:ext cx="7869154" cy="487056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FFFFFF"/>
                </a:solidFill>
                <a:latin typeface="Verdana" pitchFamily="34" charset="0"/>
              </a:rPr>
              <a:t>1. </a:t>
            </a:r>
            <a:r>
              <a:rPr lang="en-US" sz="1900" dirty="0" smtClean="0">
                <a:solidFill>
                  <a:srgbClr val="FFFFFF"/>
                </a:solidFill>
                <a:latin typeface="Verdana" pitchFamily="34" charset="0"/>
              </a:rPr>
              <a:t>The traditional computer market</a:t>
            </a:r>
            <a:endParaRPr lang="hu-HU" sz="19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66917" name="Text Box 8"/>
          <p:cNvSpPr txBox="1">
            <a:spLocks noChangeArrowheads="1"/>
          </p:cNvSpPr>
          <p:nvPr/>
        </p:nvSpPr>
        <p:spPr bwMode="auto">
          <a:xfrm>
            <a:off x="746780" y="3037749"/>
            <a:ext cx="7874934" cy="487056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 smtClean="0">
                <a:solidFill>
                  <a:srgbClr val="FFFFFF"/>
                </a:solidFill>
                <a:latin typeface="Verdana" pitchFamily="34" charset="0"/>
              </a:rPr>
              <a:t>4. </a:t>
            </a:r>
            <a:r>
              <a:rPr lang="en-US" sz="1900" dirty="0">
                <a:solidFill>
                  <a:srgbClr val="FFFFFF"/>
                </a:solidFill>
                <a:latin typeface="Verdana" pitchFamily="34" charset="0"/>
              </a:rPr>
              <a:t>Requirements of mobile </a:t>
            </a:r>
            <a:r>
              <a:rPr lang="en-US" sz="1900" dirty="0" smtClean="0">
                <a:solidFill>
                  <a:srgbClr val="FFFFFF"/>
                </a:solidFill>
                <a:latin typeface="Verdana" pitchFamily="34" charset="0"/>
              </a:rPr>
              <a:t>devices</a:t>
            </a:r>
            <a:endParaRPr lang="hu-HU" sz="19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751940" y="4105169"/>
            <a:ext cx="7869774" cy="487056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 smtClean="0">
                <a:solidFill>
                  <a:srgbClr val="FFFFFF"/>
                </a:solidFill>
                <a:latin typeface="Verdana" pitchFamily="34" charset="0"/>
              </a:rPr>
              <a:t>6. Conclusions</a:t>
            </a:r>
            <a:endParaRPr lang="hu-HU" sz="19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752559" y="4607129"/>
            <a:ext cx="7869155" cy="487056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 smtClean="0">
                <a:solidFill>
                  <a:srgbClr val="FFFFFF"/>
                </a:solidFill>
                <a:latin typeface="Verdana" pitchFamily="34" charset="0"/>
              </a:rPr>
              <a:t>7. References</a:t>
            </a:r>
            <a:endParaRPr lang="hu-HU" sz="19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752560" y="2513763"/>
            <a:ext cx="7869154" cy="487056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 smtClean="0">
                <a:solidFill>
                  <a:srgbClr val="FFFFFF"/>
                </a:solidFill>
                <a:latin typeface="Verdana" pitchFamily="34" charset="0"/>
              </a:rPr>
              <a:t>3. The tablet boom</a:t>
            </a:r>
            <a:endParaRPr lang="hu-HU" sz="19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52559" y="3577809"/>
            <a:ext cx="7869154" cy="487056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 smtClean="0">
                <a:solidFill>
                  <a:srgbClr val="FFFFFF"/>
                </a:solidFill>
                <a:latin typeface="Verdana" pitchFamily="34" charset="0"/>
              </a:rPr>
              <a:t>5. How leading IT vendors addressed the mobile boom?</a:t>
            </a:r>
            <a:endParaRPr lang="hu-HU" sz="19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41530" y="2002634"/>
            <a:ext cx="410724" cy="39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 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41530" y="2505205"/>
            <a:ext cx="410724" cy="39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 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341530" y="3037749"/>
            <a:ext cx="410724" cy="39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 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41530" y="3540320"/>
            <a:ext cx="410724" cy="39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 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46629" y="4117869"/>
            <a:ext cx="410724" cy="39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 </a:t>
            </a: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346629" y="4620440"/>
            <a:ext cx="410724" cy="39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 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354056" y="1470090"/>
            <a:ext cx="410724" cy="39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171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6910" y="651390"/>
            <a:ext cx="977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3333FF"/>
                </a:solidFill>
              </a:rPr>
              <a:t>Remark</a:t>
            </a:r>
            <a:endParaRPr lang="en-US" sz="1600" dirty="0">
              <a:solidFill>
                <a:srgbClr val="3333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6515" y="982333"/>
            <a:ext cx="8946488" cy="7075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3333FF"/>
                </a:solidFill>
              </a:rPr>
              <a:t>After the introduction of iPhone (2007) Steve Ballmer </a:t>
            </a:r>
            <a:r>
              <a:rPr lang="en-US" sz="1600" dirty="0" smtClean="0"/>
              <a:t>(CEO of Microsoft) said in an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interview [20]: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296863" y="1574462"/>
            <a:ext cx="8835677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“</a:t>
            </a:r>
            <a:r>
              <a:rPr lang="en-US" sz="1600" dirty="0" smtClean="0">
                <a:solidFill>
                  <a:srgbClr val="FF0000"/>
                </a:solidFill>
              </a:rPr>
              <a:t>There's </a:t>
            </a:r>
            <a:r>
              <a:rPr lang="en-US" sz="1600" dirty="0">
                <a:solidFill>
                  <a:srgbClr val="FF0000"/>
                </a:solidFill>
              </a:rPr>
              <a:t>no chance that the iPhone is going to get any significant </a:t>
            </a:r>
            <a:r>
              <a:rPr lang="en-US" sz="1600" dirty="0" smtClean="0">
                <a:solidFill>
                  <a:srgbClr val="FF0000"/>
                </a:solidFill>
              </a:rPr>
              <a:t>market share.</a:t>
            </a:r>
          </a:p>
          <a:p>
            <a:pPr>
              <a:spcAft>
                <a:spcPts val="400"/>
              </a:spcAft>
            </a:pP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 </a:t>
            </a:r>
            <a:r>
              <a:rPr lang="en-US" sz="1600" dirty="0">
                <a:solidFill>
                  <a:srgbClr val="FF0000"/>
                </a:solidFill>
              </a:rPr>
              <a:t>No </a:t>
            </a:r>
            <a:r>
              <a:rPr lang="en-US" sz="1600" dirty="0" smtClean="0">
                <a:solidFill>
                  <a:srgbClr val="FF0000"/>
                </a:solidFill>
              </a:rPr>
              <a:t>chance…</a:t>
            </a:r>
          </a:p>
          <a:p>
            <a:r>
              <a:rPr lang="en-US" sz="1600" dirty="0" smtClean="0"/>
              <a:t>But </a:t>
            </a:r>
            <a:r>
              <a:rPr lang="en-US" sz="1600" dirty="0"/>
              <a:t>if you actually take a look at the 1.3 billion phones that get sold, I'd </a:t>
            </a:r>
            <a:r>
              <a:rPr lang="en-US" sz="1600" dirty="0" smtClean="0"/>
              <a:t>prefer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</a:t>
            </a:r>
            <a:r>
              <a:rPr lang="en-US" sz="1600" dirty="0"/>
              <a:t>to </a:t>
            </a:r>
            <a:r>
              <a:rPr lang="en-US" sz="1600" dirty="0" smtClean="0"/>
              <a:t>have </a:t>
            </a:r>
            <a:r>
              <a:rPr lang="en-US" sz="1600" dirty="0">
                <a:solidFill>
                  <a:srgbClr val="3333FF"/>
                </a:solidFill>
              </a:rPr>
              <a:t>our </a:t>
            </a:r>
            <a:r>
              <a:rPr lang="en-US" sz="1600" dirty="0" smtClean="0">
                <a:solidFill>
                  <a:srgbClr val="3333FF"/>
                </a:solidFill>
              </a:rPr>
              <a:t>software </a:t>
            </a:r>
            <a:r>
              <a:rPr lang="en-US" sz="1600" dirty="0" smtClean="0"/>
              <a:t>(Windows Phone) </a:t>
            </a:r>
            <a:r>
              <a:rPr lang="en-US" sz="1600" dirty="0">
                <a:solidFill>
                  <a:srgbClr val="3333FF"/>
                </a:solidFill>
              </a:rPr>
              <a:t>in 60% or 70% or 80% </a:t>
            </a:r>
            <a:r>
              <a:rPr lang="en-US" sz="1600" dirty="0"/>
              <a:t>of them, </a:t>
            </a:r>
            <a:r>
              <a:rPr lang="en-US" sz="1600" dirty="0" smtClean="0"/>
              <a:t>than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I would </a:t>
            </a:r>
            <a:r>
              <a:rPr lang="en-US" sz="1600" dirty="0"/>
              <a:t>to have </a:t>
            </a:r>
            <a:r>
              <a:rPr lang="en-US" sz="1600" dirty="0">
                <a:solidFill>
                  <a:srgbClr val="3333FF"/>
                </a:solidFill>
              </a:rPr>
              <a:t>2</a:t>
            </a:r>
            <a:r>
              <a:rPr lang="en-US" sz="1600" dirty="0" smtClean="0">
                <a:solidFill>
                  <a:srgbClr val="3333FF"/>
                </a:solidFill>
              </a:rPr>
              <a:t>% or </a:t>
            </a:r>
            <a:r>
              <a:rPr lang="en-US" sz="1600" dirty="0">
                <a:solidFill>
                  <a:srgbClr val="3333FF"/>
                </a:solidFill>
              </a:rPr>
              <a:t>3%, which is what Apple might </a:t>
            </a:r>
            <a:r>
              <a:rPr lang="en-US" sz="1600" dirty="0" smtClean="0">
                <a:solidFill>
                  <a:srgbClr val="3333FF"/>
                </a:solidFill>
              </a:rPr>
              <a:t>get”.</a:t>
            </a:r>
            <a:endParaRPr lang="en-US" sz="1600" dirty="0">
              <a:solidFill>
                <a:srgbClr val="3333FF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Emergence and spread of smartphones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70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4568" y="632340"/>
            <a:ext cx="3772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Early spread of smartphones-2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7268" y="1036830"/>
            <a:ext cx="8945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Clr>
                <a:srgbClr val="000000"/>
              </a:buClr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Google’s </a:t>
            </a:r>
            <a:r>
              <a:rPr lang="en-US" sz="1600" dirty="0">
                <a:solidFill>
                  <a:srgbClr val="FF0000"/>
                </a:solidFill>
              </a:rPr>
              <a:t>Android </a:t>
            </a:r>
            <a:r>
              <a:rPr lang="en-US" sz="1600" dirty="0">
                <a:solidFill>
                  <a:srgbClr val="000000"/>
                </a:solidFill>
              </a:rPr>
              <a:t>was unveiled also in </a:t>
            </a:r>
            <a:r>
              <a:rPr lang="en-US" sz="1600" dirty="0">
                <a:solidFill>
                  <a:srgbClr val="3333FF"/>
                </a:solidFill>
              </a:rPr>
              <a:t>2007</a:t>
            </a:r>
            <a:r>
              <a:rPr lang="en-US" sz="1600" dirty="0">
                <a:solidFill>
                  <a:srgbClr val="000000"/>
                </a:solidFill>
              </a:rPr>
              <a:t> with </a:t>
            </a:r>
            <a:r>
              <a:rPr lang="en-US" sz="1600" dirty="0">
                <a:solidFill>
                  <a:srgbClr val="3333FF"/>
                </a:solidFill>
              </a:rPr>
              <a:t>first Android-powered phones 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</a:rPr>
              <a:t>     sold </a:t>
            </a:r>
            <a:r>
              <a:rPr lang="en-US" sz="1600" dirty="0">
                <a:solidFill>
                  <a:srgbClr val="3333FF"/>
                </a:solidFill>
              </a:rPr>
              <a:t>in 10/2008 </a:t>
            </a:r>
            <a:r>
              <a:rPr lang="en-US" sz="1600" dirty="0">
                <a:solidFill>
                  <a:srgbClr val="000000"/>
                </a:solidFill>
              </a:rPr>
              <a:t>[6].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Emergence and spread of smartphones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11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Sima Dezső\Documents\market_data\PCs-smartphones-and-tablets-unit-shipment-forecast-until-201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5" b="7412"/>
          <a:stretch/>
        </p:blipFill>
        <p:spPr bwMode="auto">
          <a:xfrm>
            <a:off x="1196743" y="1214696"/>
            <a:ext cx="6840642" cy="56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2563" y="631785"/>
            <a:ext cx="9039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Worldwide unit shipment estimates of PCs vs. smartphones 2011-2017 </a:t>
            </a:r>
            <a:r>
              <a:rPr lang="en-US" dirty="0" smtClean="0"/>
              <a:t>[28]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1510" y="6451593"/>
            <a:ext cx="1645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Source: Gartner</a:t>
            </a:r>
            <a:endParaRPr lang="en-US" sz="140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Emergence and spread of smartphones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26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Emergence and spread of smartphones (10)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9491583"/>
              </p:ext>
            </p:extLst>
          </p:nvPr>
        </p:nvGraphicFramePr>
        <p:xfrm>
          <a:off x="206515" y="1542851"/>
          <a:ext cx="8595616" cy="4432064"/>
        </p:xfrm>
        <a:graphic>
          <a:graphicData uri="http://schemas.openxmlformats.org/drawingml/2006/table">
            <a:tbl>
              <a:tblPr/>
              <a:tblGrid>
                <a:gridCol w="2339922"/>
                <a:gridCol w="1350150"/>
                <a:gridCol w="1811122"/>
                <a:gridCol w="1384233"/>
                <a:gridCol w="1710189"/>
              </a:tblGrid>
              <a:tr h="631115">
                <a:tc>
                  <a:txBody>
                    <a:bodyPr/>
                    <a:lstStyle/>
                    <a:p>
                      <a:pPr algn="ctr" rtl="0"/>
                      <a:r>
                        <a:rPr lang="en-US" sz="1400" b="1" dirty="0"/>
                        <a:t>Company</a:t>
                      </a:r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b="1" dirty="0" smtClean="0"/>
                        <a:t>2Q16</a:t>
                      </a:r>
                      <a:r>
                        <a:rPr lang="hu-HU" sz="1400" b="1" dirty="0" smtClean="0"/>
                        <a:t> Q2</a:t>
                      </a:r>
                      <a:endParaRPr lang="en-US" sz="1400" b="1" dirty="0"/>
                    </a:p>
                    <a:p>
                      <a:pPr algn="ctr" rtl="0"/>
                      <a:r>
                        <a:rPr lang="en-US" sz="1400" b="1" dirty="0"/>
                        <a:t>Units</a:t>
                      </a:r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b="1" dirty="0"/>
                        <a:t>2Q16 </a:t>
                      </a:r>
                      <a:r>
                        <a:rPr lang="hu-HU" sz="1400" b="1" dirty="0" smtClean="0"/>
                        <a:t>Q2</a:t>
                      </a:r>
                    </a:p>
                    <a:p>
                      <a:pPr algn="ctr" rtl="0"/>
                      <a:r>
                        <a:rPr lang="hu-HU" sz="1400" b="1" dirty="0" smtClean="0"/>
                        <a:t> </a:t>
                      </a:r>
                      <a:r>
                        <a:rPr lang="en-US" sz="1400" b="1" dirty="0" smtClean="0"/>
                        <a:t>Market </a:t>
                      </a:r>
                      <a:r>
                        <a:rPr lang="hu-HU" sz="1400" b="1" dirty="0" smtClean="0"/>
                        <a:t>s</a:t>
                      </a:r>
                      <a:r>
                        <a:rPr lang="en-US" sz="1400" b="1" dirty="0" smtClean="0"/>
                        <a:t>hare </a:t>
                      </a:r>
                      <a:r>
                        <a:rPr lang="en-US" sz="1400" b="1" dirty="0"/>
                        <a:t>(%)</a:t>
                      </a:r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b="1" dirty="0" smtClean="0"/>
                        <a:t>2Q15</a:t>
                      </a:r>
                      <a:r>
                        <a:rPr lang="hu-HU" sz="1400" b="1" dirty="0" smtClean="0"/>
                        <a:t> Q2</a:t>
                      </a:r>
                      <a:endParaRPr lang="en-US" sz="1400" b="1" dirty="0"/>
                    </a:p>
                    <a:p>
                      <a:pPr algn="ctr" rtl="0"/>
                      <a:r>
                        <a:rPr lang="en-US" sz="1400" b="1" dirty="0"/>
                        <a:t>Units</a:t>
                      </a:r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b="1" dirty="0"/>
                        <a:t>2Q15 </a:t>
                      </a:r>
                      <a:r>
                        <a:rPr lang="hu-HU" sz="1400" b="1" dirty="0" smtClean="0"/>
                        <a:t>Q2 </a:t>
                      </a:r>
                      <a:r>
                        <a:rPr lang="en-US" sz="1400" b="1" dirty="0" smtClean="0"/>
                        <a:t>Market </a:t>
                      </a:r>
                      <a:r>
                        <a:rPr lang="hu-HU" sz="1400" b="1" dirty="0" smtClean="0"/>
                        <a:t>s</a:t>
                      </a:r>
                      <a:r>
                        <a:rPr lang="en-US" sz="1400" b="1" dirty="0" smtClean="0"/>
                        <a:t>hare </a:t>
                      </a:r>
                      <a:r>
                        <a:rPr lang="en-US" sz="1400" b="1" dirty="0"/>
                        <a:t>(%)</a:t>
                      </a:r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9321">
                <a:tc>
                  <a:txBody>
                    <a:bodyPr/>
                    <a:lstStyle/>
                    <a:p>
                      <a:pPr algn="ctr" rtl="0"/>
                      <a:r>
                        <a:rPr lang="en-US" sz="1400" dirty="0"/>
                        <a:t>Samsung</a:t>
                      </a:r>
                    </a:p>
                  </a:txBody>
                  <a:tcPr marL="50309" marR="50309" marT="50309" marB="50309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hu-HU" sz="1400" dirty="0" smtClean="0"/>
                    </a:p>
                    <a:p>
                      <a:pPr algn="ctr" rtl="0"/>
                      <a:r>
                        <a:rPr lang="en-US" sz="1400" dirty="0" smtClean="0"/>
                        <a:t>76,7</a:t>
                      </a:r>
                      <a:endParaRPr lang="en-US" sz="1400" dirty="0"/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hu-HU" sz="1400" dirty="0" smtClean="0"/>
                    </a:p>
                    <a:p>
                      <a:pPr algn="ctr" rtl="0"/>
                      <a:r>
                        <a:rPr lang="en-US" sz="1400" dirty="0" smtClean="0"/>
                        <a:t>22.3</a:t>
                      </a:r>
                      <a:endParaRPr lang="en-US" sz="1400" dirty="0"/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hu-HU" sz="1400" dirty="0" smtClean="0"/>
                    </a:p>
                    <a:p>
                      <a:pPr algn="ctr" rtl="0"/>
                      <a:r>
                        <a:rPr lang="en-US" sz="1400" dirty="0" smtClean="0"/>
                        <a:t>72,0</a:t>
                      </a:r>
                      <a:endParaRPr lang="en-US" sz="1400" dirty="0"/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hu-HU" sz="1400" dirty="0" smtClean="0"/>
                    </a:p>
                    <a:p>
                      <a:pPr algn="ctr" rtl="0"/>
                      <a:r>
                        <a:rPr lang="en-US" sz="1400" dirty="0" smtClean="0"/>
                        <a:t>21.8</a:t>
                      </a:r>
                      <a:endParaRPr lang="en-US" sz="1400" dirty="0"/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9321">
                <a:tc>
                  <a:txBody>
                    <a:bodyPr/>
                    <a:lstStyle/>
                    <a:p>
                      <a:pPr algn="ctr" rtl="0"/>
                      <a:r>
                        <a:rPr lang="en-US" sz="1400" dirty="0"/>
                        <a:t>Apple</a:t>
                      </a:r>
                    </a:p>
                  </a:txBody>
                  <a:tcPr marL="50309" marR="50309" marT="50309" marB="50309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hu-HU" sz="1400" dirty="0" smtClean="0"/>
                    </a:p>
                    <a:p>
                      <a:pPr algn="ctr" rtl="0"/>
                      <a:r>
                        <a:rPr lang="en-US" sz="1400" dirty="0" smtClean="0"/>
                        <a:t>44,</a:t>
                      </a:r>
                      <a:r>
                        <a:rPr lang="hu-HU" sz="1400" dirty="0" smtClean="0"/>
                        <a:t>4</a:t>
                      </a:r>
                      <a:endParaRPr lang="en-US" sz="1400" dirty="0"/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hu-HU" sz="1400" dirty="0" smtClean="0"/>
                    </a:p>
                    <a:p>
                      <a:pPr algn="ctr" rtl="0"/>
                      <a:r>
                        <a:rPr lang="en-US" sz="1400" dirty="0" smtClean="0"/>
                        <a:t>12.9</a:t>
                      </a:r>
                      <a:endParaRPr lang="en-US" sz="1400" dirty="0"/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hu-HU" sz="1400" dirty="0" smtClean="0"/>
                    </a:p>
                    <a:p>
                      <a:pPr algn="ctr" rtl="0"/>
                      <a:r>
                        <a:rPr lang="en-US" sz="1400" dirty="0" smtClean="0"/>
                        <a:t>48,</a:t>
                      </a:r>
                      <a:r>
                        <a:rPr lang="hu-HU" sz="1400" dirty="0" smtClean="0"/>
                        <a:t>1</a:t>
                      </a:r>
                      <a:endParaRPr lang="en-US" sz="1400" dirty="0"/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hu-HU" sz="1400" dirty="0" smtClean="0"/>
                    </a:p>
                    <a:p>
                      <a:pPr algn="ctr" rtl="0"/>
                      <a:r>
                        <a:rPr lang="en-US" sz="1400" dirty="0" smtClean="0"/>
                        <a:t>14.6</a:t>
                      </a:r>
                      <a:endParaRPr lang="en-US" sz="1400" dirty="0"/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9321">
                <a:tc>
                  <a:txBody>
                    <a:bodyPr/>
                    <a:lstStyle/>
                    <a:p>
                      <a:pPr algn="ctr" rtl="0"/>
                      <a:r>
                        <a:rPr lang="en-US" sz="1400" dirty="0" smtClean="0"/>
                        <a:t>Huawei</a:t>
                      </a:r>
                      <a:r>
                        <a:rPr lang="hu-HU" sz="1400" dirty="0" smtClean="0"/>
                        <a:t> (kínai)</a:t>
                      </a:r>
                      <a:endParaRPr lang="en-US" sz="1400" dirty="0"/>
                    </a:p>
                  </a:txBody>
                  <a:tcPr marL="50309" marR="50309" marT="50309" marB="50309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hu-HU" sz="1400" dirty="0" smtClean="0"/>
                    </a:p>
                    <a:p>
                      <a:pPr algn="ctr" rtl="0"/>
                      <a:r>
                        <a:rPr lang="en-US" sz="1400" dirty="0" smtClean="0"/>
                        <a:t>30,</a:t>
                      </a:r>
                      <a:r>
                        <a:rPr lang="hu-HU" sz="1400" dirty="0" smtClean="0"/>
                        <a:t>7</a:t>
                      </a:r>
                      <a:endParaRPr lang="en-US" sz="1400" dirty="0"/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hu-HU" sz="1400" dirty="0" smtClean="0"/>
                    </a:p>
                    <a:p>
                      <a:pPr algn="ctr" rtl="0"/>
                      <a:r>
                        <a:rPr lang="en-US" sz="1400" dirty="0" smtClean="0"/>
                        <a:t>8.9</a:t>
                      </a:r>
                      <a:endParaRPr lang="en-US" sz="1400" dirty="0"/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hu-HU" sz="1400" dirty="0" smtClean="0"/>
                    </a:p>
                    <a:p>
                      <a:pPr algn="ctr" rtl="0"/>
                      <a:r>
                        <a:rPr lang="en-US" sz="1400" dirty="0" smtClean="0"/>
                        <a:t>26,</a:t>
                      </a:r>
                      <a:r>
                        <a:rPr lang="hu-HU" sz="1400" dirty="0" smtClean="0"/>
                        <a:t>5</a:t>
                      </a:r>
                      <a:endParaRPr lang="en-US" sz="1400" dirty="0"/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hu-HU" sz="1400" dirty="0" smtClean="0"/>
                    </a:p>
                    <a:p>
                      <a:pPr algn="ctr" rtl="0"/>
                      <a:r>
                        <a:rPr lang="en-US" sz="1400" dirty="0" smtClean="0"/>
                        <a:t>8.0</a:t>
                      </a:r>
                      <a:endParaRPr lang="en-US" sz="1400" dirty="0"/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9321">
                <a:tc>
                  <a:txBody>
                    <a:bodyPr/>
                    <a:lstStyle/>
                    <a:p>
                      <a:pPr algn="ctr" rtl="0"/>
                      <a:r>
                        <a:rPr lang="en-US" sz="1400" dirty="0" err="1" smtClean="0"/>
                        <a:t>Oppo</a:t>
                      </a:r>
                      <a:r>
                        <a:rPr lang="hu-HU" sz="1400" dirty="0" smtClean="0"/>
                        <a:t> (kínai)</a:t>
                      </a:r>
                      <a:endParaRPr lang="en-US" sz="1400" dirty="0"/>
                    </a:p>
                  </a:txBody>
                  <a:tcPr marL="50309" marR="50309" marT="50309" marB="50309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hu-HU" sz="1400" dirty="0" smtClean="0"/>
                    </a:p>
                    <a:p>
                      <a:pPr algn="ctr" rtl="0"/>
                      <a:r>
                        <a:rPr lang="en-US" sz="1400" dirty="0" smtClean="0"/>
                        <a:t>18,</a:t>
                      </a:r>
                      <a:r>
                        <a:rPr lang="hu-HU" sz="1400" dirty="0" smtClean="0"/>
                        <a:t>5</a:t>
                      </a:r>
                      <a:endParaRPr lang="en-US" sz="1400" dirty="0"/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hu-HU" sz="1400" dirty="0" smtClean="0"/>
                    </a:p>
                    <a:p>
                      <a:pPr algn="ctr" rtl="0"/>
                      <a:r>
                        <a:rPr lang="en-US" sz="1400" dirty="0" smtClean="0"/>
                        <a:t>5.4</a:t>
                      </a:r>
                      <a:endParaRPr lang="en-US" sz="1400" dirty="0"/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hu-HU" sz="1400" dirty="0" smtClean="0"/>
                    </a:p>
                    <a:p>
                      <a:pPr algn="ctr" rtl="0"/>
                      <a:r>
                        <a:rPr lang="en-US" sz="1400" dirty="0" smtClean="0"/>
                        <a:t>8,</a:t>
                      </a:r>
                      <a:r>
                        <a:rPr lang="hu-HU" sz="1400" dirty="0" smtClean="0"/>
                        <a:t>1</a:t>
                      </a:r>
                      <a:endParaRPr lang="en-US" sz="1400" dirty="0"/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hu-HU" sz="1400" dirty="0" smtClean="0"/>
                    </a:p>
                    <a:p>
                      <a:pPr algn="ctr" rtl="0"/>
                      <a:r>
                        <a:rPr lang="en-US" sz="1400" dirty="0" smtClean="0"/>
                        <a:t>2.4</a:t>
                      </a:r>
                      <a:endParaRPr lang="en-US" sz="1400" dirty="0"/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9321">
                <a:tc>
                  <a:txBody>
                    <a:bodyPr/>
                    <a:lstStyle/>
                    <a:p>
                      <a:pPr algn="ctr" rtl="0"/>
                      <a:r>
                        <a:rPr lang="en-US" sz="1400" dirty="0" smtClean="0"/>
                        <a:t>Xiaomi</a:t>
                      </a:r>
                      <a:r>
                        <a:rPr lang="hu-HU" sz="1400" dirty="0" smtClean="0"/>
                        <a:t> (kínai)</a:t>
                      </a:r>
                      <a:endParaRPr lang="en-US" sz="1400" dirty="0"/>
                    </a:p>
                  </a:txBody>
                  <a:tcPr marL="50309" marR="50309" marT="50309" marB="50309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hu-HU" sz="1400" dirty="0" smtClean="0"/>
                    </a:p>
                    <a:p>
                      <a:pPr algn="ctr" rtl="0"/>
                      <a:r>
                        <a:rPr lang="en-US" sz="1400" dirty="0" smtClean="0"/>
                        <a:t>15,5</a:t>
                      </a:r>
                      <a:endParaRPr lang="en-US" sz="1400" dirty="0"/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hu-HU" sz="1400" dirty="0" smtClean="0"/>
                    </a:p>
                    <a:p>
                      <a:pPr algn="ctr" rtl="0"/>
                      <a:r>
                        <a:rPr lang="en-US" sz="1400" dirty="0" smtClean="0"/>
                        <a:t>4.5</a:t>
                      </a:r>
                      <a:endParaRPr lang="en-US" sz="1400" dirty="0"/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hu-HU" sz="1400" dirty="0" smtClean="0"/>
                    </a:p>
                    <a:p>
                      <a:pPr algn="ctr" rtl="0"/>
                      <a:r>
                        <a:rPr lang="en-US" sz="1400" dirty="0" smtClean="0"/>
                        <a:t>15,</a:t>
                      </a:r>
                      <a:r>
                        <a:rPr lang="hu-HU" sz="1400" dirty="0" smtClean="0"/>
                        <a:t>5</a:t>
                      </a:r>
                      <a:endParaRPr lang="en-US" sz="1400" dirty="0"/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hu-HU" sz="1400" dirty="0" smtClean="0"/>
                    </a:p>
                    <a:p>
                      <a:pPr algn="ctr" rtl="0"/>
                      <a:r>
                        <a:rPr lang="en-US" sz="1400" dirty="0" smtClean="0"/>
                        <a:t>4.7</a:t>
                      </a:r>
                      <a:endParaRPr lang="en-US" sz="1400" dirty="0"/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9321">
                <a:tc>
                  <a:txBody>
                    <a:bodyPr/>
                    <a:lstStyle/>
                    <a:p>
                      <a:pPr algn="ctr" rtl="0"/>
                      <a:r>
                        <a:rPr lang="en-US" sz="1400"/>
                        <a:t>Others</a:t>
                      </a:r>
                    </a:p>
                  </a:txBody>
                  <a:tcPr marL="50309" marR="50309" marT="50309" marB="50309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hu-HU" sz="1400" dirty="0" smtClean="0"/>
                    </a:p>
                    <a:p>
                      <a:pPr algn="ctr" rtl="0"/>
                      <a:r>
                        <a:rPr lang="en-US" sz="1400" dirty="0" smtClean="0"/>
                        <a:t>158,5</a:t>
                      </a:r>
                      <a:endParaRPr lang="en-US" sz="1400" dirty="0"/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hu-HU" sz="1400" dirty="0" smtClean="0"/>
                    </a:p>
                    <a:p>
                      <a:pPr algn="ctr" rtl="0"/>
                      <a:r>
                        <a:rPr lang="en-US" sz="1400" dirty="0" smtClean="0"/>
                        <a:t>46.0</a:t>
                      </a:r>
                      <a:endParaRPr lang="en-US" sz="1400" dirty="0"/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hu-HU" sz="1400" dirty="0" smtClean="0"/>
                    </a:p>
                    <a:p>
                      <a:pPr algn="ctr" rtl="0"/>
                      <a:r>
                        <a:rPr lang="en-US" sz="1400" dirty="0" smtClean="0"/>
                        <a:t>160,1</a:t>
                      </a:r>
                      <a:endParaRPr lang="en-US" sz="1400" dirty="0"/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hu-HU" sz="1400" dirty="0" smtClean="0"/>
                    </a:p>
                    <a:p>
                      <a:pPr algn="ctr" rtl="0"/>
                      <a:r>
                        <a:rPr lang="en-US" sz="1400" dirty="0" smtClean="0"/>
                        <a:t>48.5</a:t>
                      </a:r>
                      <a:endParaRPr lang="en-US" sz="1400" dirty="0"/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9321">
                <a:tc>
                  <a:txBody>
                    <a:bodyPr/>
                    <a:lstStyle/>
                    <a:p>
                      <a:pPr algn="ctr" rtl="0"/>
                      <a:r>
                        <a:rPr lang="en-US" sz="1400" b="1" dirty="0"/>
                        <a:t>Total</a:t>
                      </a:r>
                    </a:p>
                  </a:txBody>
                  <a:tcPr marL="50309" marR="50309" marT="50309" marB="50309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hu-HU" sz="1400" b="1" dirty="0" smtClean="0"/>
                    </a:p>
                    <a:p>
                      <a:pPr algn="ctr" rtl="0"/>
                      <a:r>
                        <a:rPr lang="en-US" sz="1400" b="1" dirty="0" smtClean="0"/>
                        <a:t>344,</a:t>
                      </a:r>
                      <a:r>
                        <a:rPr lang="hu-HU" sz="1400" b="1" dirty="0" smtClean="0"/>
                        <a:t>4</a:t>
                      </a:r>
                      <a:endParaRPr lang="en-US" sz="1400" b="1" dirty="0"/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hu-HU" sz="1400" b="1" dirty="0" smtClean="0"/>
                    </a:p>
                    <a:p>
                      <a:pPr algn="ctr" rtl="0"/>
                      <a:r>
                        <a:rPr lang="en-US" sz="1400" b="1" dirty="0" smtClean="0"/>
                        <a:t>100.0</a:t>
                      </a:r>
                      <a:endParaRPr lang="en-US" sz="1400" b="1" dirty="0"/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hu-HU" sz="1400" b="1" dirty="0" smtClean="0"/>
                    </a:p>
                    <a:p>
                      <a:pPr algn="ctr" rtl="0"/>
                      <a:r>
                        <a:rPr lang="en-US" sz="1400" b="1" dirty="0" smtClean="0"/>
                        <a:t>330,3</a:t>
                      </a:r>
                      <a:endParaRPr lang="en-US" sz="1400" b="1" dirty="0"/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hu-HU" sz="1400" b="1" dirty="0" smtClean="0"/>
                    </a:p>
                    <a:p>
                      <a:pPr algn="ctr" rtl="0"/>
                      <a:r>
                        <a:rPr lang="en-US" sz="1400" b="1" dirty="0" smtClean="0"/>
                        <a:t>100.0</a:t>
                      </a:r>
                      <a:endParaRPr lang="en-US" sz="1400" b="1" dirty="0"/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06515" y="667434"/>
            <a:ext cx="7276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accent6"/>
                </a:solidFill>
                <a:latin typeface="+mj-lt"/>
              </a:rPr>
              <a:t>Worldwide </a:t>
            </a:r>
            <a:r>
              <a:rPr lang="hu-HU" altLang="en-US" dirty="0" smtClean="0">
                <a:solidFill>
                  <a:schemeClr val="accent6"/>
                </a:solidFill>
                <a:latin typeface="+mj-lt"/>
              </a:rPr>
              <a:t>s</a:t>
            </a:r>
            <a:r>
              <a:rPr lang="en-US" altLang="en-US" dirty="0" err="1" smtClean="0">
                <a:solidFill>
                  <a:schemeClr val="accent6"/>
                </a:solidFill>
                <a:latin typeface="+mj-lt"/>
              </a:rPr>
              <a:t>martphone</a:t>
            </a:r>
            <a:r>
              <a:rPr lang="en-US" altLang="en-US" dirty="0" smtClean="0">
                <a:solidFill>
                  <a:schemeClr val="accent6"/>
                </a:solidFill>
                <a:latin typeface="+mj-lt"/>
              </a:rPr>
              <a:t> </a:t>
            </a:r>
            <a:r>
              <a:rPr lang="hu-HU" altLang="en-US" dirty="0" smtClean="0">
                <a:solidFill>
                  <a:schemeClr val="accent6"/>
                </a:solidFill>
                <a:latin typeface="+mj-lt"/>
              </a:rPr>
              <a:t>s</a:t>
            </a:r>
            <a:r>
              <a:rPr lang="en-US" altLang="en-US" dirty="0" smtClean="0">
                <a:solidFill>
                  <a:schemeClr val="accent6"/>
                </a:solidFill>
                <a:latin typeface="+mj-lt"/>
              </a:rPr>
              <a:t>ales </a:t>
            </a:r>
            <a:r>
              <a:rPr lang="en-US" altLang="en-US" dirty="0">
                <a:solidFill>
                  <a:schemeClr val="accent6"/>
                </a:solidFill>
                <a:latin typeface="+mj-lt"/>
              </a:rPr>
              <a:t>to </a:t>
            </a:r>
            <a:r>
              <a:rPr lang="hu-HU" altLang="en-US" dirty="0" smtClean="0">
                <a:solidFill>
                  <a:schemeClr val="accent6"/>
                </a:solidFill>
                <a:latin typeface="+mj-lt"/>
              </a:rPr>
              <a:t>e</a:t>
            </a:r>
            <a:r>
              <a:rPr lang="en-US" altLang="en-US" dirty="0" err="1" smtClean="0">
                <a:solidFill>
                  <a:schemeClr val="accent6"/>
                </a:solidFill>
                <a:latin typeface="+mj-lt"/>
              </a:rPr>
              <a:t>nd</a:t>
            </a:r>
            <a:r>
              <a:rPr lang="en-US" altLang="en-US" dirty="0" smtClean="0">
                <a:solidFill>
                  <a:schemeClr val="accent6"/>
                </a:solidFill>
                <a:latin typeface="+mj-lt"/>
              </a:rPr>
              <a:t> </a:t>
            </a:r>
            <a:r>
              <a:rPr lang="hu-HU" altLang="en-US" dirty="0" smtClean="0">
                <a:solidFill>
                  <a:schemeClr val="accent6"/>
                </a:solidFill>
                <a:latin typeface="+mj-lt"/>
              </a:rPr>
              <a:t>u</a:t>
            </a:r>
            <a:r>
              <a:rPr lang="en-US" altLang="en-US" dirty="0" err="1" smtClean="0">
                <a:solidFill>
                  <a:schemeClr val="accent6"/>
                </a:solidFill>
                <a:latin typeface="+mj-lt"/>
              </a:rPr>
              <a:t>sers</a:t>
            </a:r>
            <a:r>
              <a:rPr lang="en-US" altLang="en-US" dirty="0" smtClean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altLang="en-US" dirty="0">
                <a:solidFill>
                  <a:schemeClr val="accent6"/>
                </a:solidFill>
                <a:latin typeface="+mj-lt"/>
              </a:rPr>
              <a:t>by </a:t>
            </a:r>
            <a:r>
              <a:rPr lang="hu-HU" altLang="en-US" dirty="0" smtClean="0">
                <a:solidFill>
                  <a:schemeClr val="accent6"/>
                </a:solidFill>
                <a:latin typeface="+mj-lt"/>
              </a:rPr>
              <a:t>v</a:t>
            </a:r>
            <a:r>
              <a:rPr lang="en-US" altLang="en-US" dirty="0" err="1" smtClean="0">
                <a:solidFill>
                  <a:schemeClr val="accent6"/>
                </a:solidFill>
                <a:latin typeface="+mj-lt"/>
              </a:rPr>
              <a:t>endor</a:t>
            </a:r>
            <a:r>
              <a:rPr lang="en-US" altLang="en-US" dirty="0" smtClean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altLang="en-US" dirty="0">
                <a:solidFill>
                  <a:schemeClr val="accent6"/>
                </a:solidFill>
                <a:latin typeface="+mj-lt"/>
              </a:rPr>
              <a:t>in </a:t>
            </a:r>
            <a:r>
              <a:rPr lang="en-US" altLang="en-US" dirty="0" smtClean="0">
                <a:solidFill>
                  <a:schemeClr val="accent6"/>
                </a:solidFill>
                <a:latin typeface="+mj-lt"/>
              </a:rPr>
              <a:t>2Q16</a:t>
            </a:r>
            <a:endParaRPr lang="hu-HU" altLang="en-US" dirty="0" smtClean="0">
              <a:solidFill>
                <a:schemeClr val="accent6"/>
              </a:solidFill>
              <a:latin typeface="+mj-lt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altLang="en-US" dirty="0" smtClean="0">
                <a:solidFill>
                  <a:schemeClr val="accent6"/>
                </a:solidFill>
                <a:latin typeface="+mj-lt"/>
              </a:rPr>
              <a:t> (</a:t>
            </a:r>
            <a:r>
              <a:rPr lang="hu-HU" altLang="en-US" dirty="0" smtClean="0">
                <a:solidFill>
                  <a:schemeClr val="accent6"/>
                </a:solidFill>
                <a:latin typeface="+mj-lt"/>
              </a:rPr>
              <a:t>Millions</a:t>
            </a:r>
            <a:r>
              <a:rPr lang="en-US" altLang="en-US" dirty="0" smtClean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altLang="en-US" dirty="0">
                <a:solidFill>
                  <a:schemeClr val="accent6"/>
                </a:solidFill>
                <a:latin typeface="+mj-lt"/>
              </a:rPr>
              <a:t>of </a:t>
            </a:r>
            <a:r>
              <a:rPr lang="hu-HU" altLang="en-US" dirty="0" smtClean="0">
                <a:solidFill>
                  <a:schemeClr val="accent6"/>
                </a:solidFill>
                <a:latin typeface="+mj-lt"/>
              </a:rPr>
              <a:t>u</a:t>
            </a:r>
            <a:r>
              <a:rPr lang="en-US" altLang="en-US" dirty="0" smtClean="0">
                <a:solidFill>
                  <a:schemeClr val="accent6"/>
                </a:solidFill>
                <a:latin typeface="+mj-lt"/>
              </a:rPr>
              <a:t>nits)</a:t>
            </a:r>
            <a:r>
              <a:rPr lang="hu-HU" altLang="en-US" dirty="0" smtClean="0">
                <a:solidFill>
                  <a:schemeClr val="accent6"/>
                </a:solidFill>
                <a:latin typeface="+mj-lt"/>
              </a:rPr>
              <a:t> [67]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121950" y="1538788"/>
            <a:ext cx="1530170" cy="3960442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43479" y="6316578"/>
            <a:ext cx="27799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latin typeface="Arial" pitchFamily="34" charset="0"/>
                <a:cs typeface="Arial" pitchFamily="34" charset="0"/>
              </a:rPr>
              <a:t>Source: Gartner (August </a:t>
            </a:r>
            <a:r>
              <a:rPr lang="en-US" altLang="en-US" sz="1400" dirty="0" smtClean="0">
                <a:latin typeface="Arial" pitchFamily="34" charset="0"/>
                <a:cs typeface="Arial" pitchFamily="34" charset="0"/>
              </a:rPr>
              <a:t>201</a:t>
            </a:r>
            <a:r>
              <a:rPr lang="hu-HU" altLang="en-US" sz="14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en-US" altLang="en-US" sz="1400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altLang="en-US" sz="1400" dirty="0">
                <a:latin typeface="Arial" pitchFamily="34" charset="0"/>
                <a:cs typeface="Arial" pitchFamily="34" charset="0"/>
              </a:rPr>
              <a:t> </a:t>
            </a:r>
            <a:endParaRPr lang="en-US" altLang="en-US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50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6515" y="625990"/>
            <a:ext cx="6866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Worldwide market share of smartphone OSs in 2009 </a:t>
            </a:r>
            <a:r>
              <a:rPr lang="en-US" dirty="0" smtClean="0"/>
              <a:t>[41]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109663" y="1284650"/>
            <a:ext cx="7242757" cy="4664630"/>
            <a:chOff x="1109663" y="1538790"/>
            <a:chExt cx="6924675" cy="4349595"/>
          </a:xfrm>
        </p:grpSpPr>
        <p:pic>
          <p:nvPicPr>
            <p:cNvPr id="1229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19"/>
            <a:stretch/>
          </p:blipFill>
          <p:spPr bwMode="auto">
            <a:xfrm>
              <a:off x="1109663" y="1583795"/>
              <a:ext cx="6924675" cy="4304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6417205" y="3203975"/>
              <a:ext cx="6912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accent6"/>
                  </a:solidFill>
                </a:rPr>
                <a:t>Nokia</a:t>
              </a:r>
              <a:endParaRPr lang="en-US" sz="1400" dirty="0">
                <a:solidFill>
                  <a:schemeClr val="accent6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501770" y="4781762"/>
              <a:ext cx="123463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" dirty="0" smtClean="0">
                  <a:solidFill>
                    <a:srgbClr val="3333FF"/>
                  </a:solidFill>
                </a:rPr>
                <a:t>RIM</a:t>
              </a:r>
            </a:p>
            <a:p>
              <a:r>
                <a:rPr lang="en-US" sz="1300" dirty="0" smtClean="0">
                  <a:solidFill>
                    <a:srgbClr val="3333FF"/>
                  </a:solidFill>
                </a:rPr>
                <a:t>(BlackBerry)</a:t>
              </a:r>
              <a:endParaRPr lang="en-US" sz="1300" dirty="0">
                <a:solidFill>
                  <a:srgbClr val="3333FF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82188" y="3357863"/>
              <a:ext cx="6896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8000"/>
                  </a:solidFill>
                </a:rPr>
                <a:t>Apple</a:t>
              </a:r>
              <a:endParaRPr lang="en-US" sz="1400" dirty="0">
                <a:solidFill>
                  <a:srgbClr val="008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681790" y="2105751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MS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979377" y="1538790"/>
              <a:ext cx="8114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9900"/>
                  </a:solidFill>
                </a:rPr>
                <a:t>Google</a:t>
              </a:r>
              <a:endParaRPr lang="en-US" sz="1400" dirty="0">
                <a:solidFill>
                  <a:srgbClr val="FF9900"/>
                </a:solidFill>
              </a:endParaRPr>
            </a:p>
          </p:txBody>
        </p:sp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Emergence and spread of smartphones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09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Emergence and spread of smartphones (12)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-11461" y="6370439"/>
            <a:ext cx="908396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http://venturebeat.com/2016/02/05/microsoft-nokia-and-the-burning-platform-a-final-look-at-the-failed-windows-phone-alliance/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1499" y="1448780"/>
            <a:ext cx="9072501" cy="4410490"/>
            <a:chOff x="71499" y="1403775"/>
            <a:chExt cx="9072501" cy="4410490"/>
          </a:xfrm>
        </p:grpSpPr>
        <p:pic>
          <p:nvPicPr>
            <p:cNvPr id="7" name="Picture 4" descr="statistic_id266136_global-market-share-held-by-smartphone-operating-systems-2009-2015-by-quarter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11591" r="2581" b="41350"/>
            <a:stretch/>
          </p:blipFill>
          <p:spPr bwMode="auto">
            <a:xfrm>
              <a:off x="71500" y="1403775"/>
              <a:ext cx="9001000" cy="3330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statistic_id266136_global-market-share-held-by-smartphone-operating-systems-2009-2015-by-quarter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64373" r="-727" b="25452"/>
            <a:stretch/>
          </p:blipFill>
          <p:spPr bwMode="auto">
            <a:xfrm>
              <a:off x="71499" y="4689140"/>
              <a:ext cx="9061041" cy="72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statistic_id266136_global-market-share-held-by-smartphone-operating-systems-2009-2015-by-quarter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57378" r="88575" b="34991"/>
            <a:stretch/>
          </p:blipFill>
          <p:spPr bwMode="auto">
            <a:xfrm>
              <a:off x="116505" y="4644135"/>
              <a:ext cx="810090" cy="540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statistic_id266136_global-market-share-held-by-smartphone-operating-systems-2009-2015-by-quarter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79636" r="-727" b="14641"/>
            <a:stretch/>
          </p:blipFill>
          <p:spPr bwMode="auto">
            <a:xfrm>
              <a:off x="71499" y="5409221"/>
              <a:ext cx="9072501" cy="405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193815" y="625990"/>
            <a:ext cx="7854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Worldwide market share of smartphone OSs in 20</a:t>
            </a:r>
            <a:r>
              <a:rPr lang="hu-HU" dirty="0" smtClean="0">
                <a:solidFill>
                  <a:schemeClr val="accent6"/>
                </a:solidFill>
              </a:rPr>
              <a:t>09</a:t>
            </a:r>
            <a:r>
              <a:rPr lang="en-US" dirty="0" smtClean="0">
                <a:solidFill>
                  <a:schemeClr val="accent6"/>
                </a:solidFill>
              </a:rPr>
              <a:t>-201</a:t>
            </a:r>
            <a:r>
              <a:rPr lang="hu-HU" dirty="0" smtClean="0">
                <a:solidFill>
                  <a:schemeClr val="accent6"/>
                </a:solidFill>
              </a:rPr>
              <a:t>5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smtClean="0"/>
              <a:t>[42]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59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Emergence and spread of smartphones (13)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1438949"/>
              </p:ext>
            </p:extLst>
          </p:nvPr>
        </p:nvGraphicFramePr>
        <p:xfrm>
          <a:off x="71500" y="1366028"/>
          <a:ext cx="8550614" cy="3789192"/>
        </p:xfrm>
        <a:graphic>
          <a:graphicData uri="http://schemas.openxmlformats.org/drawingml/2006/table">
            <a:tbl>
              <a:tblPr/>
              <a:tblGrid>
                <a:gridCol w="2565184"/>
                <a:gridCol w="1368097"/>
                <a:gridCol w="1539111"/>
                <a:gridCol w="1539111"/>
                <a:gridCol w="1539111"/>
              </a:tblGrid>
              <a:tr h="973704">
                <a:tc>
                  <a:txBody>
                    <a:bodyPr/>
                    <a:lstStyle/>
                    <a:p>
                      <a:pPr algn="ctr" rtl="0"/>
                      <a:r>
                        <a:rPr lang="en-US" sz="1400" b="1" dirty="0" smtClean="0"/>
                        <a:t>Operating</a:t>
                      </a:r>
                      <a:endParaRPr lang="hu-HU" sz="1400" b="1" dirty="0" smtClean="0"/>
                    </a:p>
                    <a:p>
                      <a:pPr algn="ctr" rtl="0"/>
                      <a:r>
                        <a:rPr lang="en-US" sz="1400" b="1" dirty="0" smtClean="0"/>
                        <a:t> </a:t>
                      </a:r>
                      <a:r>
                        <a:rPr lang="en-US" sz="1400" b="1" dirty="0"/>
                        <a:t>System</a:t>
                      </a:r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b="1"/>
                        <a:t>2Q16</a:t>
                      </a:r>
                    </a:p>
                    <a:p>
                      <a:pPr algn="ctr" rtl="0"/>
                      <a:r>
                        <a:rPr lang="en-US" sz="1400" b="1"/>
                        <a:t>Units</a:t>
                      </a:r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b="1"/>
                        <a:t>2Q16 Market Share (%)</a:t>
                      </a:r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b="1"/>
                        <a:t>2Q15</a:t>
                      </a:r>
                    </a:p>
                    <a:p>
                      <a:pPr algn="ctr" rtl="0"/>
                      <a:r>
                        <a:rPr lang="en-US" sz="1400" b="1"/>
                        <a:t>Units</a:t>
                      </a:r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b="1"/>
                        <a:t>2Q15 Market Share (%)</a:t>
                      </a:r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40060">
                <a:tc>
                  <a:txBody>
                    <a:bodyPr/>
                    <a:lstStyle/>
                    <a:p>
                      <a:pPr algn="ctr" rtl="0"/>
                      <a:r>
                        <a:rPr lang="en-US" sz="1400" dirty="0" smtClean="0"/>
                        <a:t>Android</a:t>
                      </a:r>
                      <a:endParaRPr lang="en-US" sz="1400" dirty="0"/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dirty="0" smtClean="0"/>
                        <a:t>296,9</a:t>
                      </a:r>
                      <a:endParaRPr lang="en-US" sz="1400" dirty="0"/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dirty="0" smtClean="0"/>
                        <a:t>86.2</a:t>
                      </a:r>
                      <a:endParaRPr lang="en-US" sz="1400" dirty="0"/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dirty="0" smtClean="0"/>
                        <a:t>271,6</a:t>
                      </a:r>
                      <a:endParaRPr lang="en-US" sz="1400" dirty="0"/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dirty="0" smtClean="0"/>
                        <a:t>82.2</a:t>
                      </a:r>
                      <a:endParaRPr lang="en-US" sz="1400" dirty="0"/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5035">
                <a:tc>
                  <a:txBody>
                    <a:bodyPr/>
                    <a:lstStyle/>
                    <a:p>
                      <a:pPr algn="ctr" rtl="0"/>
                      <a:r>
                        <a:rPr lang="en-US" sz="1400" dirty="0" smtClean="0"/>
                        <a:t>iOS</a:t>
                      </a:r>
                      <a:endParaRPr lang="en-US" sz="1400" dirty="0"/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dirty="0" smtClean="0"/>
                        <a:t>44,</a:t>
                      </a:r>
                      <a:r>
                        <a:rPr lang="hu-HU" sz="1400" dirty="0" smtClean="0"/>
                        <a:t>4</a:t>
                      </a:r>
                      <a:endParaRPr lang="en-US" sz="1400" dirty="0"/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dirty="0" smtClean="0"/>
                        <a:t>12.9</a:t>
                      </a:r>
                      <a:endParaRPr lang="en-US" sz="1400" dirty="0"/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dirty="0" smtClean="0"/>
                        <a:t>48,</a:t>
                      </a:r>
                      <a:r>
                        <a:rPr lang="hu-HU" sz="1400" dirty="0" smtClean="0"/>
                        <a:t>1</a:t>
                      </a:r>
                      <a:endParaRPr lang="en-US" sz="1400" dirty="0"/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dirty="0" smtClean="0"/>
                        <a:t>14.6</a:t>
                      </a:r>
                      <a:endParaRPr lang="en-US" sz="1400" dirty="0"/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14464">
                <a:tc>
                  <a:txBody>
                    <a:bodyPr/>
                    <a:lstStyle/>
                    <a:p>
                      <a:pPr algn="ctr" rtl="0"/>
                      <a:r>
                        <a:rPr lang="en-US" sz="1400" dirty="0" smtClean="0"/>
                        <a:t>Windows</a:t>
                      </a:r>
                      <a:endParaRPr lang="en-US" sz="1400" dirty="0"/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u-HU" sz="1400" dirty="0" smtClean="0"/>
                        <a:t>2,0</a:t>
                      </a:r>
                      <a:endParaRPr lang="en-US" sz="1400" dirty="0"/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dirty="0" smtClean="0"/>
                        <a:t>0.6</a:t>
                      </a:r>
                      <a:endParaRPr lang="en-US" sz="1400" dirty="0"/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dirty="0" smtClean="0"/>
                        <a:t>8,</a:t>
                      </a:r>
                      <a:r>
                        <a:rPr lang="hu-HU" sz="1400" dirty="0" smtClean="0"/>
                        <a:t>2</a:t>
                      </a:r>
                      <a:endParaRPr lang="en-US" sz="1400" dirty="0"/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dirty="0" smtClean="0"/>
                        <a:t>2.5</a:t>
                      </a:r>
                      <a:endParaRPr lang="en-US" sz="1400" dirty="0"/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6901">
                <a:tc>
                  <a:txBody>
                    <a:bodyPr/>
                    <a:lstStyle/>
                    <a:p>
                      <a:pPr algn="ctr" rtl="0"/>
                      <a:r>
                        <a:rPr lang="en-US" sz="1400"/>
                        <a:t>Blackberry</a:t>
                      </a:r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u-HU" sz="1400" dirty="0" smtClean="0"/>
                        <a:t>0,</a:t>
                      </a:r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dirty="0"/>
                        <a:t>0.1</a:t>
                      </a:r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dirty="0" smtClean="0"/>
                        <a:t>1,</a:t>
                      </a:r>
                      <a:r>
                        <a:rPr lang="hu-HU" sz="1400" dirty="0" smtClean="0"/>
                        <a:t>2</a:t>
                      </a:r>
                      <a:endParaRPr lang="en-US" sz="1400" dirty="0"/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dirty="0"/>
                        <a:t>0.3</a:t>
                      </a:r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6901">
                <a:tc>
                  <a:txBody>
                    <a:bodyPr/>
                    <a:lstStyle/>
                    <a:p>
                      <a:pPr algn="ctr" rtl="0"/>
                      <a:r>
                        <a:rPr lang="en-US" sz="1400"/>
                        <a:t>Others</a:t>
                      </a:r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u-HU" sz="1400" dirty="0" smtClean="0"/>
                        <a:t>0,7</a:t>
                      </a:r>
                      <a:endParaRPr lang="en-US" sz="1400" dirty="0"/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dirty="0"/>
                        <a:t>0.2</a:t>
                      </a:r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dirty="0" smtClean="0"/>
                        <a:t>1,2</a:t>
                      </a:r>
                      <a:endParaRPr lang="en-US" sz="1400" dirty="0"/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dirty="0"/>
                        <a:t>0.4</a:t>
                      </a:r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47246">
                <a:tc>
                  <a:txBody>
                    <a:bodyPr/>
                    <a:lstStyle/>
                    <a:p>
                      <a:pPr algn="ctr" rtl="0"/>
                      <a:endParaRPr lang="hu-HU" sz="1400" b="1" dirty="0" smtClean="0"/>
                    </a:p>
                    <a:p>
                      <a:pPr algn="ctr" rtl="0"/>
                      <a:r>
                        <a:rPr lang="en-US" sz="1400" b="1" dirty="0" smtClean="0"/>
                        <a:t>Total</a:t>
                      </a:r>
                      <a:endParaRPr lang="en-US" sz="1400" b="1" dirty="0"/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hu-HU" sz="1400" b="1" dirty="0" smtClean="0"/>
                    </a:p>
                    <a:p>
                      <a:pPr algn="ctr" rtl="0"/>
                      <a:r>
                        <a:rPr lang="en-US" sz="1400" b="1" dirty="0" smtClean="0"/>
                        <a:t>344,</a:t>
                      </a:r>
                      <a:r>
                        <a:rPr lang="hu-HU" sz="1400" b="1" dirty="0" smtClean="0"/>
                        <a:t>4</a:t>
                      </a:r>
                      <a:endParaRPr lang="en-US" sz="1400" b="1" dirty="0"/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hu-HU" sz="1400" b="1" dirty="0" smtClean="0"/>
                    </a:p>
                    <a:p>
                      <a:pPr algn="ctr" rtl="0"/>
                      <a:r>
                        <a:rPr lang="en-US" sz="1400" b="1" dirty="0" smtClean="0"/>
                        <a:t>100.0</a:t>
                      </a:r>
                      <a:endParaRPr lang="en-US" sz="1400" b="1" dirty="0"/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hu-HU" sz="1400" b="1" dirty="0" smtClean="0"/>
                    </a:p>
                    <a:p>
                      <a:pPr algn="ctr" rtl="0"/>
                      <a:r>
                        <a:rPr lang="en-US" sz="1400" b="1" dirty="0" smtClean="0"/>
                        <a:t>330,3</a:t>
                      </a:r>
                      <a:endParaRPr lang="en-US" sz="1400" b="1" dirty="0"/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hu-HU" sz="1400" b="1" dirty="0" smtClean="0"/>
                    </a:p>
                    <a:p>
                      <a:pPr algn="ctr" rtl="0"/>
                      <a:r>
                        <a:rPr lang="en-US" sz="1400" b="1" dirty="0" smtClean="0"/>
                        <a:t>100.0</a:t>
                      </a:r>
                      <a:endParaRPr lang="en-US" sz="1400" b="1" dirty="0"/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06515" y="638690"/>
            <a:ext cx="7072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Worldwide smartphone sales to end user by OS in 2Q 201</a:t>
            </a:r>
            <a:r>
              <a:rPr lang="hu-HU" dirty="0" smtClean="0">
                <a:solidFill>
                  <a:schemeClr val="accent6"/>
                </a:solidFill>
              </a:rPr>
              <a:t>6</a:t>
            </a:r>
          </a:p>
          <a:p>
            <a:r>
              <a:rPr lang="hu-HU" dirty="0">
                <a:solidFill>
                  <a:schemeClr val="accent6"/>
                </a:solidFill>
              </a:rPr>
              <a:t> </a:t>
            </a:r>
            <a:r>
              <a:rPr lang="hu-HU" dirty="0" smtClean="0">
                <a:solidFill>
                  <a:schemeClr val="accent6"/>
                </a:solidFill>
              </a:rPr>
              <a:t> (Millions of units)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smtClean="0"/>
              <a:t>[</a:t>
            </a:r>
            <a:r>
              <a:rPr lang="hu-HU" dirty="0" smtClean="0"/>
              <a:t>67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43479" y="5506488"/>
            <a:ext cx="27799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latin typeface="Arial" pitchFamily="34" charset="0"/>
                <a:cs typeface="Arial" pitchFamily="34" charset="0"/>
              </a:rPr>
              <a:t>Source: Gartner (August </a:t>
            </a:r>
            <a:r>
              <a:rPr lang="en-US" altLang="en-US" sz="1400" dirty="0" smtClean="0">
                <a:latin typeface="Arial" pitchFamily="34" charset="0"/>
                <a:cs typeface="Arial" pitchFamily="34" charset="0"/>
              </a:rPr>
              <a:t>201</a:t>
            </a:r>
            <a:r>
              <a:rPr lang="hu-HU" altLang="en-US" sz="14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en-US" altLang="en-US" sz="1400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altLang="en-US" sz="1400" dirty="0">
                <a:latin typeface="Arial" pitchFamily="34" charset="0"/>
                <a:cs typeface="Arial" pitchFamily="34" charset="0"/>
              </a:rPr>
              <a:t> </a:t>
            </a:r>
            <a:endParaRPr lang="en-US" alt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943833" y="1533310"/>
            <a:ext cx="1688138" cy="3105347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26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6910" y="651390"/>
            <a:ext cx="977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3333FF"/>
                </a:solidFill>
              </a:rPr>
              <a:t>Remark</a:t>
            </a:r>
            <a:endParaRPr lang="en-US" sz="1600" dirty="0">
              <a:solidFill>
                <a:srgbClr val="3333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6515" y="982333"/>
            <a:ext cx="8946488" cy="7075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3333FF"/>
                </a:solidFill>
              </a:rPr>
              <a:t>After the introduction of iPhone (2007) Steve Ballmer </a:t>
            </a:r>
            <a:r>
              <a:rPr lang="en-US" sz="1600" dirty="0" smtClean="0"/>
              <a:t>(CEO of Microsoft) said in an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interview [20]: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296863" y="1574462"/>
            <a:ext cx="8835677" cy="1663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“</a:t>
            </a:r>
            <a:r>
              <a:rPr lang="en-US" sz="1600" dirty="0" smtClean="0">
                <a:solidFill>
                  <a:srgbClr val="FF0000"/>
                </a:solidFill>
              </a:rPr>
              <a:t>There's </a:t>
            </a:r>
            <a:r>
              <a:rPr lang="en-US" sz="1600" dirty="0">
                <a:solidFill>
                  <a:srgbClr val="FF0000"/>
                </a:solidFill>
              </a:rPr>
              <a:t>no chance that the iPhone is going to get any significant </a:t>
            </a:r>
            <a:r>
              <a:rPr lang="en-US" sz="1600" dirty="0" smtClean="0">
                <a:solidFill>
                  <a:srgbClr val="FF0000"/>
                </a:solidFill>
              </a:rPr>
              <a:t>market share.</a:t>
            </a:r>
          </a:p>
          <a:p>
            <a:pPr>
              <a:spcAft>
                <a:spcPts val="400"/>
              </a:spcAft>
            </a:pP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 </a:t>
            </a:r>
            <a:r>
              <a:rPr lang="en-US" sz="1600" dirty="0">
                <a:solidFill>
                  <a:srgbClr val="FF0000"/>
                </a:solidFill>
              </a:rPr>
              <a:t>No </a:t>
            </a:r>
            <a:r>
              <a:rPr lang="en-US" sz="1600" dirty="0" smtClean="0">
                <a:solidFill>
                  <a:srgbClr val="FF0000"/>
                </a:solidFill>
              </a:rPr>
              <a:t>chance…</a:t>
            </a:r>
          </a:p>
          <a:p>
            <a:r>
              <a:rPr lang="en-US" sz="1600" dirty="0" smtClean="0"/>
              <a:t>But </a:t>
            </a:r>
            <a:r>
              <a:rPr lang="en-US" sz="1600" dirty="0"/>
              <a:t>if you actually take a look at the 1.3 billion phones that get sold, I'd </a:t>
            </a:r>
            <a:r>
              <a:rPr lang="en-US" sz="1600" dirty="0" smtClean="0"/>
              <a:t>prefer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</a:t>
            </a:r>
            <a:r>
              <a:rPr lang="en-US" sz="1600" dirty="0"/>
              <a:t>to </a:t>
            </a:r>
            <a:r>
              <a:rPr lang="en-US" sz="1600" dirty="0" smtClean="0"/>
              <a:t>have </a:t>
            </a:r>
            <a:r>
              <a:rPr lang="en-US" sz="1600" dirty="0">
                <a:solidFill>
                  <a:srgbClr val="3333FF"/>
                </a:solidFill>
              </a:rPr>
              <a:t>our software in 60% or 70% or 80% </a:t>
            </a:r>
            <a:r>
              <a:rPr lang="en-US" sz="1600" dirty="0"/>
              <a:t>of them, than I </a:t>
            </a:r>
            <a:r>
              <a:rPr lang="en-US" sz="1600" dirty="0" smtClean="0"/>
              <a:t>would </a:t>
            </a:r>
            <a:r>
              <a:rPr lang="en-US" sz="1600" dirty="0"/>
              <a:t>to have </a:t>
            </a:r>
            <a:r>
              <a:rPr lang="en-US" sz="1600" dirty="0">
                <a:solidFill>
                  <a:srgbClr val="3333FF"/>
                </a:solidFill>
              </a:rPr>
              <a:t>2</a:t>
            </a:r>
            <a:r>
              <a:rPr lang="en-US" sz="1600" dirty="0" smtClean="0">
                <a:solidFill>
                  <a:srgbClr val="3333FF"/>
                </a:solidFill>
              </a:rPr>
              <a:t>%</a:t>
            </a:r>
          </a:p>
          <a:p>
            <a:r>
              <a:rPr lang="en-US" sz="1600" dirty="0">
                <a:solidFill>
                  <a:srgbClr val="3333FF"/>
                </a:solidFill>
              </a:rPr>
              <a:t> </a:t>
            </a:r>
            <a:r>
              <a:rPr lang="en-US" sz="1600" dirty="0" smtClean="0">
                <a:solidFill>
                  <a:srgbClr val="3333FF"/>
                </a:solidFill>
              </a:rPr>
              <a:t> </a:t>
            </a:r>
            <a:r>
              <a:rPr lang="en-US" sz="1600" dirty="0">
                <a:solidFill>
                  <a:srgbClr val="3333FF"/>
                </a:solidFill>
              </a:rPr>
              <a:t>or 3%, which is what Apple might </a:t>
            </a:r>
            <a:r>
              <a:rPr lang="en-US" sz="1600" dirty="0" smtClean="0">
                <a:solidFill>
                  <a:srgbClr val="3333FF"/>
                </a:solidFill>
              </a:rPr>
              <a:t>get”.</a:t>
            </a:r>
            <a:endParaRPr lang="en-US" sz="1600" dirty="0">
              <a:solidFill>
                <a:srgbClr val="3333FF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Emergence and spread of smartphones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13a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9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3293" y="625304"/>
            <a:ext cx="80803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</a:rPr>
              <a:t>Worldwide market share of application processors </a:t>
            </a:r>
            <a:r>
              <a:rPr lang="en-US" dirty="0" smtClean="0">
                <a:solidFill>
                  <a:srgbClr val="2D2D8A"/>
                </a:solidFill>
              </a:rPr>
              <a:t>in </a:t>
            </a:r>
            <a:r>
              <a:rPr lang="hu-HU" dirty="0" smtClean="0">
                <a:solidFill>
                  <a:srgbClr val="2D2D8A"/>
                </a:solidFill>
              </a:rPr>
              <a:t>2015</a:t>
            </a:r>
            <a:r>
              <a:rPr lang="en-US" dirty="0" smtClean="0">
                <a:solidFill>
                  <a:srgbClr val="2D2D8A"/>
                </a:solidFill>
              </a:rPr>
              <a:t> used </a:t>
            </a:r>
            <a:r>
              <a:rPr lang="en-US" dirty="0">
                <a:solidFill>
                  <a:srgbClr val="2D2D8A"/>
                </a:solidFill>
              </a:rPr>
              <a:t>in </a:t>
            </a:r>
            <a:endParaRPr lang="en-US" dirty="0" smtClean="0">
              <a:solidFill>
                <a:srgbClr val="2D2D8A"/>
              </a:solidFill>
            </a:endParaRPr>
          </a:p>
          <a:p>
            <a:r>
              <a:rPr lang="en-US" dirty="0">
                <a:solidFill>
                  <a:srgbClr val="2D2D8A"/>
                </a:solidFill>
              </a:rPr>
              <a:t> </a:t>
            </a:r>
            <a:r>
              <a:rPr lang="en-US" dirty="0" smtClean="0">
                <a:solidFill>
                  <a:srgbClr val="2D2D8A"/>
                </a:solidFill>
              </a:rPr>
              <a:t> smartphones (</a:t>
            </a:r>
            <a:r>
              <a:rPr lang="en-US" dirty="0">
                <a:solidFill>
                  <a:srgbClr val="2D2D8A"/>
                </a:solidFill>
              </a:rPr>
              <a:t>based on revenue) </a:t>
            </a: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43</a:t>
            </a:r>
            <a:r>
              <a:rPr lang="en-US" dirty="0" smtClean="0">
                <a:solidFill>
                  <a:srgbClr val="000000"/>
                </a:solidFill>
              </a:rPr>
              <a:t>]</a:t>
            </a:r>
            <a:endParaRPr lang="en-US" dirty="0"/>
          </a:p>
        </p:txBody>
      </p:sp>
      <p:graphicFrame>
        <p:nvGraphicFramePr>
          <p:cNvPr id="7" name="Tábláza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3575813"/>
              </p:ext>
            </p:extLst>
          </p:nvPr>
        </p:nvGraphicFramePr>
        <p:xfrm>
          <a:off x="251520" y="1450960"/>
          <a:ext cx="8633465" cy="33299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92705"/>
                <a:gridCol w="952599"/>
                <a:gridCol w="1927721"/>
                <a:gridCol w="2880320"/>
                <a:gridCol w="108012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en-US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Vendor</a:t>
                      </a:r>
                      <a:endParaRPr lang="hu-HU" sz="13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b="1" dirty="0" smtClean="0"/>
                        <a:t>Market </a:t>
                      </a:r>
                      <a:r>
                        <a:rPr lang="hu-HU" sz="1300" b="1" dirty="0" err="1" smtClean="0"/>
                        <a:t>share</a:t>
                      </a:r>
                      <a:endParaRPr lang="hu-HU" sz="1300" b="1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b="1" dirty="0" smtClean="0"/>
                        <a:t>Processor lines</a:t>
                      </a:r>
                    </a:p>
                    <a:p>
                      <a:pPr algn="ctr"/>
                      <a:r>
                        <a:rPr lang="hu-HU" sz="1300" b="1" dirty="0" smtClean="0"/>
                        <a:t>(examples)</a:t>
                      </a:r>
                      <a:endParaRPr lang="hu-HU" sz="1300" b="1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b="1" dirty="0" smtClean="0"/>
                        <a:t>Cores</a:t>
                      </a:r>
                      <a:endParaRPr lang="hu-HU" sz="1300" b="1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b="1" dirty="0" smtClean="0"/>
                        <a:t>ISA</a:t>
                      </a:r>
                      <a:endParaRPr lang="hu-HU" sz="1300" b="1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solidFill>
                            <a:srgbClr val="000000"/>
                          </a:solidFill>
                        </a:rPr>
                        <a:t>Qualcomm</a:t>
                      </a:r>
                    </a:p>
                    <a:p>
                      <a:pPr algn="ctr"/>
                      <a:r>
                        <a:rPr lang="en-US" sz="1300" dirty="0" smtClean="0">
                          <a:solidFill>
                            <a:srgbClr val="000000"/>
                          </a:solidFill>
                        </a:rPr>
                        <a:t> (USA) </a:t>
                      </a:r>
                      <a:endParaRPr lang="hu-HU" sz="13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/>
                        <a:t>42 %</a:t>
                      </a:r>
                      <a:endParaRPr lang="hu-HU" sz="13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solidFill>
                            <a:srgbClr val="000000"/>
                          </a:solidFill>
                        </a:rPr>
                        <a:t>Snapdragon</a:t>
                      </a:r>
                    </a:p>
                    <a:p>
                      <a:pPr algn="ctr"/>
                      <a:r>
                        <a:rPr lang="en-US" sz="1300" dirty="0" smtClean="0">
                          <a:solidFill>
                            <a:srgbClr val="000000"/>
                          </a:solidFill>
                        </a:rPr>
                        <a:t> 200-800 </a:t>
                      </a:r>
                      <a:endParaRPr lang="hu-HU" sz="13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Qualcomm designed </a:t>
                      </a:r>
                      <a:r>
                        <a:rPr lang="hu-HU" sz="1300" dirty="0" err="1" smtClean="0"/>
                        <a:t>Krait</a:t>
                      </a:r>
                      <a:r>
                        <a:rPr lang="en-US" sz="1300" dirty="0" smtClean="0"/>
                        <a:t> cores</a:t>
                      </a:r>
                      <a:endParaRPr lang="hu-HU" sz="1300" dirty="0" smtClean="0"/>
                    </a:p>
                    <a:p>
                      <a:pPr algn="ctr"/>
                      <a:r>
                        <a:rPr lang="hu-HU" sz="1300" dirty="0" smtClean="0"/>
                        <a:t>ARM </a:t>
                      </a:r>
                      <a:r>
                        <a:rPr lang="hu-HU" sz="1300" dirty="0" err="1" smtClean="0"/>
                        <a:t>Cortex</a:t>
                      </a:r>
                      <a:r>
                        <a:rPr lang="hu-HU" sz="1300" dirty="0" smtClean="0"/>
                        <a:t> A line</a:t>
                      </a:r>
                      <a:endParaRPr lang="hu-HU" sz="13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/>
                        <a:t>ARMv7</a:t>
                      </a:r>
                    </a:p>
                    <a:p>
                      <a:pPr algn="ctr"/>
                      <a:r>
                        <a:rPr lang="hu-HU" sz="1300" dirty="0" smtClean="0"/>
                        <a:t>ARMv7/v8</a:t>
                      </a:r>
                      <a:endParaRPr lang="hu-HU" sz="13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solidFill>
                            <a:srgbClr val="000000"/>
                          </a:solidFill>
                        </a:rPr>
                        <a:t>Apple</a:t>
                      </a:r>
                    </a:p>
                    <a:p>
                      <a:pPr algn="ctr"/>
                      <a:r>
                        <a:rPr lang="en-US" sz="1300" dirty="0" smtClean="0">
                          <a:solidFill>
                            <a:srgbClr val="000000"/>
                          </a:solidFill>
                        </a:rPr>
                        <a:t> (USA) </a:t>
                      </a:r>
                      <a:endParaRPr lang="hu-HU" sz="13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/>
                        <a:t>21 %</a:t>
                      </a:r>
                      <a:endParaRPr lang="hu-HU" sz="13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>
                          <a:solidFill>
                            <a:srgbClr val="000000"/>
                          </a:solidFill>
                        </a:rPr>
                        <a:t>Apple</a:t>
                      </a:r>
                      <a:r>
                        <a:rPr lang="hu-HU" sz="1300" baseline="0" dirty="0" smtClean="0">
                          <a:solidFill>
                            <a:srgbClr val="000000"/>
                          </a:solidFill>
                        </a:rPr>
                        <a:t> A7-A9</a:t>
                      </a:r>
                    </a:p>
                    <a:p>
                      <a:pPr algn="ctr"/>
                      <a:r>
                        <a:rPr lang="hu-HU" sz="1300" baseline="0" dirty="0" smtClean="0">
                          <a:solidFill>
                            <a:srgbClr val="000000"/>
                          </a:solidFill>
                        </a:rPr>
                        <a:t>Apple A10</a:t>
                      </a:r>
                      <a:endParaRPr lang="hu-HU" sz="13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Apple designed Cyclone core</a:t>
                      </a:r>
                      <a:endParaRPr lang="hu-HU" sz="1300" dirty="0" smtClean="0"/>
                    </a:p>
                    <a:p>
                      <a:pPr algn="ctr"/>
                      <a:r>
                        <a:rPr lang="hu-HU" sz="1300" dirty="0" smtClean="0"/>
                        <a:t>2xbig./4x LITTLE cores</a:t>
                      </a:r>
                      <a:endParaRPr lang="hu-HU" sz="13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/>
                        <a:t>ARMv8</a:t>
                      </a:r>
                      <a:endParaRPr lang="hu-HU" sz="13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solidFill>
                            <a:srgbClr val="000000"/>
                          </a:solidFill>
                        </a:rPr>
                        <a:t>MediaTek</a:t>
                      </a:r>
                      <a:endParaRPr lang="en-US" sz="13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en-US" sz="1300" dirty="0" smtClean="0">
                          <a:solidFill>
                            <a:srgbClr val="000000"/>
                          </a:solidFill>
                        </a:rPr>
                        <a:t> (Taiwan) </a:t>
                      </a:r>
                      <a:endParaRPr lang="hu-HU" sz="13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/>
                        <a:t>19 %</a:t>
                      </a:r>
                      <a:endParaRPr lang="hu-HU" sz="13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>
                          <a:solidFill>
                            <a:srgbClr val="000000"/>
                          </a:solidFill>
                        </a:rPr>
                        <a:t>Helio x10</a:t>
                      </a:r>
                    </a:p>
                    <a:p>
                      <a:pPr algn="ctr"/>
                      <a:r>
                        <a:rPr lang="hu-HU" sz="1300" dirty="0" smtClean="0">
                          <a:solidFill>
                            <a:srgbClr val="000000"/>
                          </a:solidFill>
                        </a:rPr>
                        <a:t>Helio X20</a:t>
                      </a:r>
                      <a:endParaRPr lang="hu-HU" sz="13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>
                          <a:solidFill>
                            <a:srgbClr val="000000"/>
                          </a:solidFill>
                        </a:rPr>
                        <a:t>8</a:t>
                      </a:r>
                      <a:r>
                        <a:rPr lang="en-US" sz="1300" dirty="0" err="1" smtClean="0">
                          <a:solidFill>
                            <a:srgbClr val="000000"/>
                          </a:solidFill>
                        </a:rPr>
                        <a:t>xARM</a:t>
                      </a:r>
                      <a:r>
                        <a:rPr lang="en-US" sz="1300" dirty="0" smtClean="0">
                          <a:solidFill>
                            <a:srgbClr val="000000"/>
                          </a:solidFill>
                        </a:rPr>
                        <a:t> Cortex A</a:t>
                      </a:r>
                      <a:r>
                        <a:rPr lang="hu-HU" sz="1300" dirty="0" smtClean="0">
                          <a:solidFill>
                            <a:srgbClr val="000000"/>
                          </a:solidFill>
                        </a:rPr>
                        <a:t>53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>
                          <a:solidFill>
                            <a:srgbClr val="000000"/>
                          </a:solidFill>
                        </a:rPr>
                        <a:t>(ARM </a:t>
                      </a:r>
                      <a:r>
                        <a:rPr lang="en-US" sz="1300" dirty="0" err="1" smtClean="0">
                          <a:solidFill>
                            <a:srgbClr val="000000"/>
                          </a:solidFill>
                        </a:rPr>
                        <a:t>big.LITTLE</a:t>
                      </a:r>
                      <a:r>
                        <a:rPr lang="en-US" sz="130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hu-HU" sz="1300" dirty="0" smtClean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dirty="0" smtClean="0">
                          <a:solidFill>
                            <a:srgbClr val="000000"/>
                          </a:solidFill>
                        </a:rPr>
                        <a:t>2</a:t>
                      </a:r>
                      <a:r>
                        <a:rPr lang="en-US" sz="1200" dirty="0" err="1" smtClean="0">
                          <a:solidFill>
                            <a:srgbClr val="000000"/>
                          </a:solidFill>
                        </a:rPr>
                        <a:t>xARM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 Cortex A</a:t>
                      </a:r>
                      <a:r>
                        <a:rPr lang="hu-HU" sz="1200" dirty="0" smtClean="0">
                          <a:solidFill>
                            <a:srgbClr val="000000"/>
                          </a:solidFill>
                        </a:rPr>
                        <a:t>72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/</a:t>
                      </a:r>
                      <a:r>
                        <a:rPr lang="hu-HU" sz="1200" dirty="0" smtClean="0">
                          <a:solidFill>
                            <a:srgbClr val="000000"/>
                          </a:solidFill>
                        </a:rPr>
                        <a:t>8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x A5</a:t>
                      </a:r>
                      <a:r>
                        <a:rPr lang="hu-HU" sz="1200" dirty="0" smtClean="0">
                          <a:solidFill>
                            <a:srgbClr val="000000"/>
                          </a:solidFill>
                        </a:rPr>
                        <a:t>3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(ARM </a:t>
                      </a:r>
                      <a:r>
                        <a:rPr lang="en-US" sz="1200" dirty="0" err="1" smtClean="0">
                          <a:solidFill>
                            <a:srgbClr val="000000"/>
                          </a:solidFill>
                        </a:rPr>
                        <a:t>big.LITTLE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/>
                        <a:t>ARMv7</a:t>
                      </a:r>
                    </a:p>
                    <a:p>
                      <a:pPr algn="ctr"/>
                      <a:endParaRPr lang="hu-HU" sz="1300" dirty="0" smtClean="0"/>
                    </a:p>
                    <a:p>
                      <a:pPr algn="ctr"/>
                      <a:r>
                        <a:rPr lang="hu-HU" sz="1300" dirty="0" smtClean="0"/>
                        <a:t>ARMv8</a:t>
                      </a:r>
                      <a:endParaRPr lang="hu-HU" sz="13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solidFill>
                            <a:srgbClr val="000000"/>
                          </a:solidFill>
                        </a:rPr>
                        <a:t>Samsung</a:t>
                      </a:r>
                    </a:p>
                    <a:p>
                      <a:pPr algn="ctr"/>
                      <a:r>
                        <a:rPr lang="en-US" sz="13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300" dirty="0" smtClean="0">
                          <a:solidFill>
                            <a:srgbClr val="000000"/>
                          </a:solidFill>
                        </a:rPr>
                        <a:t>(S. Korea) </a:t>
                      </a:r>
                      <a:endParaRPr lang="hu-HU" sz="13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30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solidFill>
                            <a:srgbClr val="000000"/>
                          </a:solidFill>
                        </a:rPr>
                        <a:t>Exynos</a:t>
                      </a:r>
                      <a:endParaRPr lang="hu-HU" sz="13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ARM Cortex A line </a:t>
                      </a:r>
                      <a:endParaRPr lang="hu-HU" sz="13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ARMv7</a:t>
                      </a: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solidFill>
                            <a:srgbClr val="000000"/>
                          </a:solidFill>
                        </a:rPr>
                        <a:t>Spreadtrum</a:t>
                      </a:r>
                      <a:r>
                        <a:rPr lang="en-US" sz="1300" dirty="0" smtClean="0">
                          <a:solidFill>
                            <a:srgbClr val="000000"/>
                          </a:solidFill>
                        </a:rPr>
                        <a:t> (China) </a:t>
                      </a:r>
                      <a:endParaRPr lang="hu-HU" sz="13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3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SC77xx/88xx</a:t>
                      </a:r>
                      <a:endParaRPr lang="hu-HU" sz="13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ARM Cortex A5/A7 </a:t>
                      </a:r>
                      <a:endParaRPr lang="hu-HU" sz="13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ARMv7</a:t>
                      </a: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</a:tbl>
          </a:graphicData>
        </a:graphic>
      </p:graphicFrame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Emergence and spread of smartphones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14)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48013" y="5042211"/>
            <a:ext cx="23941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[Source</a:t>
            </a:r>
            <a:r>
              <a:rPr lang="hu-HU" sz="1200" dirty="0"/>
              <a:t>: </a:t>
            </a:r>
            <a:r>
              <a:rPr lang="hu-HU" sz="1200" dirty="0" smtClean="0"/>
              <a:t>Strategy </a:t>
            </a:r>
            <a:r>
              <a:rPr lang="hu-HU" sz="1200" dirty="0"/>
              <a:t>Analytics</a:t>
            </a:r>
            <a:r>
              <a:rPr lang="en-US" sz="1200" dirty="0" smtClean="0"/>
              <a:t>]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7711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ábláza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5598669"/>
              </p:ext>
            </p:extLst>
          </p:nvPr>
        </p:nvGraphicFramePr>
        <p:xfrm>
          <a:off x="199200" y="1178750"/>
          <a:ext cx="8730969" cy="53074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5074"/>
                <a:gridCol w="900100"/>
                <a:gridCol w="1080120"/>
                <a:gridCol w="2115235"/>
                <a:gridCol w="1125125"/>
                <a:gridCol w="1035115"/>
                <a:gridCol w="1800200"/>
              </a:tblGrid>
              <a:tr h="44207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Model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Released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Technology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CPU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Word length</a:t>
                      </a:r>
                      <a:endParaRPr lang="hu-HU" sz="120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bit</a:t>
                      </a:r>
                      <a:r>
                        <a:rPr lang="en-US" sz="12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Clock rate</a:t>
                      </a:r>
                      <a:endParaRPr lang="hu-HU" sz="120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</a:t>
                      </a:r>
                      <a:r>
                        <a:rPr lang="hu-HU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up</a:t>
                      </a:r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hu-HU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</a:t>
                      </a:r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)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Connectivity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</a:tr>
              <a:tr h="344944"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821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Q3/2016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14 nm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4xKryo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64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2.4 GHz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integrated LTE + RF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  <a:tr h="344944"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820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Q4/2015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14 nm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4xKryo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64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2.2 GHz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integrated LTE + RF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  <a:tr h="466634"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810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H2/2014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</a:t>
                      </a:r>
                      <a:r>
                        <a:rPr lang="hu-HU" sz="12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nm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4x ARM Cortex A57 +</a:t>
                      </a:r>
                    </a:p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4x ARM Cortex A53 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64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2.0 GHz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integrated</a:t>
                      </a:r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LTE + RF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  <a:tr h="466634"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808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H1/2015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</a:t>
                      </a:r>
                      <a:r>
                        <a:rPr lang="hu-HU" sz="12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nm</a:t>
                      </a:r>
                      <a:endParaRPr lang="hu-HU" sz="120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2x ARM Cortex A57 +</a:t>
                      </a:r>
                    </a:p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4x ARM Cortex A53</a:t>
                      </a: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64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2.0 GHz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integrated</a:t>
                      </a:r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LTE + RF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  <a:tr h="352818"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805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Q1/2014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28 nm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4x Krait 450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32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2.7 </a:t>
                      </a:r>
                      <a:r>
                        <a:rPr lang="hu-HU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GHz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integrated</a:t>
                      </a:r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LTE + RF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  <a:tr h="376760"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801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Q4/2013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28 nm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4x Krait</a:t>
                      </a:r>
                      <a:r>
                        <a:rPr lang="hu-HU" sz="12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400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32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2.5 </a:t>
                      </a:r>
                      <a:r>
                        <a:rPr lang="hu-HU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GHz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integrated</a:t>
                      </a:r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LTE + RF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  <a:tr h="376760"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800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Q2/2013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28 nm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4x Krait</a:t>
                      </a:r>
                      <a:r>
                        <a:rPr lang="hu-HU" sz="12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400</a:t>
                      </a:r>
                      <a:endParaRPr lang="hu-HU" sz="120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32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2.3 </a:t>
                      </a:r>
                      <a:r>
                        <a:rPr lang="hu-HU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GHz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integrated</a:t>
                      </a:r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LTE + RF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  <a:tr h="370110"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602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Q1/2014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28 nm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4x Krait</a:t>
                      </a:r>
                      <a:r>
                        <a:rPr lang="hu-HU" sz="12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300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32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1.5 </a:t>
                      </a:r>
                      <a:r>
                        <a:rPr lang="hu-HU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GHz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integrated</a:t>
                      </a:r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hu-HU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WiFi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  <a:tr h="376760"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600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Q1/2013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28 nm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4x Krait</a:t>
                      </a:r>
                      <a:r>
                        <a:rPr lang="hu-HU" sz="12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300</a:t>
                      </a:r>
                      <a:endParaRPr lang="hu-HU" sz="120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32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1.9 </a:t>
                      </a:r>
                      <a:r>
                        <a:rPr lang="hu-HU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GHz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integrated</a:t>
                      </a:r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hu-HU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WiFi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  <a:tr h="376760"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410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1H/2014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28 nm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4x ARM Cortex A53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64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1.4 </a:t>
                      </a:r>
                      <a:r>
                        <a:rPr lang="hu-HU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GHz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integrated LTE + RF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  <a:tr h="466634"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400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Q4/2013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28 nm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4x Krait 300 or</a:t>
                      </a:r>
                    </a:p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4x ARM Cortex A7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32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1.7 </a:t>
                      </a:r>
                      <a:r>
                        <a:rPr lang="hu-HU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GHz</a:t>
                      </a:r>
                      <a:endParaRPr lang="hu-HU" sz="120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1.4 </a:t>
                      </a:r>
                      <a:r>
                        <a:rPr lang="hu-HU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GHz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integrated</a:t>
                      </a:r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LTE + RF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  <a:tr h="466634"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200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2013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28 nm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4x ARM Cortex A5 or</a:t>
                      </a:r>
                    </a:p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4x ARM Cortex A7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32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1.4 </a:t>
                      </a:r>
                      <a:r>
                        <a:rPr lang="hu-HU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GHz</a:t>
                      </a:r>
                      <a:endParaRPr lang="hu-HU" sz="120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1.2 </a:t>
                      </a:r>
                      <a:r>
                        <a:rPr lang="hu-HU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GHz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integrated</a:t>
                      </a:r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3G + RF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86910" y="625990"/>
            <a:ext cx="6063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Main features of the Qualcomm </a:t>
            </a:r>
            <a:r>
              <a:rPr lang="en-US" dirty="0" err="1" smtClean="0">
                <a:solidFill>
                  <a:schemeClr val="accent6"/>
                </a:solidFill>
              </a:rPr>
              <a:t>Snapdragoon</a:t>
            </a:r>
            <a:r>
              <a:rPr lang="en-US" dirty="0" smtClean="0">
                <a:solidFill>
                  <a:schemeClr val="accent6"/>
                </a:solidFill>
              </a:rPr>
              <a:t> lines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Emergence and spread of smartphones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15)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826695" y="6572381"/>
            <a:ext cx="5215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RF: Radio Frequency Front </a:t>
            </a:r>
            <a:r>
              <a:rPr lang="hu-HU" sz="1200" smtClean="0"/>
              <a:t>End implemented </a:t>
            </a:r>
            <a:r>
              <a:rPr lang="hu-HU" sz="1200" dirty="0" smtClean="0"/>
              <a:t>as a separate chip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8662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64035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 The traditional computer market</a:t>
            </a:r>
          </a:p>
        </p:txBody>
      </p:sp>
    </p:spTree>
    <p:extLst>
      <p:ext uri="{BB962C8B-B14F-4D97-AF65-F5344CB8AC3E}">
        <p14:creationId xmlns:p14="http://schemas.microsoft.com/office/powerpoint/2010/main" val="38023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 rot="20678559">
            <a:off x="1390358" y="2491387"/>
            <a:ext cx="6696000" cy="144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61" t="51695" r="9522" b="41635"/>
          <a:stretch/>
        </p:blipFill>
        <p:spPr bwMode="auto">
          <a:xfrm>
            <a:off x="32305" y="728662"/>
            <a:ext cx="9072500" cy="6116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7925767" y="1152872"/>
            <a:ext cx="921708" cy="1026529"/>
            <a:chOff x="6722587" y="2216856"/>
            <a:chExt cx="921708" cy="1026529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82" t="30844" r="9522" b="51344"/>
            <a:stretch/>
          </p:blipFill>
          <p:spPr bwMode="auto">
            <a:xfrm>
              <a:off x="6766560" y="2256971"/>
              <a:ext cx="845420" cy="986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61" t="49351" r="9522" b="41635"/>
            <a:stretch/>
          </p:blipFill>
          <p:spPr bwMode="auto">
            <a:xfrm rot="325995">
              <a:off x="6722587" y="2216856"/>
              <a:ext cx="921708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2096845" y="3017988"/>
            <a:ext cx="921708" cy="1026529"/>
            <a:chOff x="6722587" y="2216856"/>
            <a:chExt cx="921708" cy="1026529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82" t="30844" r="9522" b="51344"/>
            <a:stretch/>
          </p:blipFill>
          <p:spPr bwMode="auto">
            <a:xfrm>
              <a:off x="6766560" y="2256971"/>
              <a:ext cx="845420" cy="986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61" t="49351" r="9522" b="41635"/>
            <a:stretch/>
          </p:blipFill>
          <p:spPr bwMode="auto">
            <a:xfrm rot="325995">
              <a:off x="6722587" y="2216856"/>
              <a:ext cx="921708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3569558" y="2604357"/>
            <a:ext cx="921708" cy="1026529"/>
            <a:chOff x="6722587" y="2216856"/>
            <a:chExt cx="921708" cy="1026529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82" t="30844" r="9522" b="51344"/>
            <a:stretch/>
          </p:blipFill>
          <p:spPr bwMode="auto">
            <a:xfrm>
              <a:off x="6766560" y="2256971"/>
              <a:ext cx="845420" cy="986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61" t="49351" r="9522" b="41635"/>
            <a:stretch/>
          </p:blipFill>
          <p:spPr bwMode="auto">
            <a:xfrm rot="325995">
              <a:off x="6722587" y="2216856"/>
              <a:ext cx="921708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5041486" y="2110919"/>
            <a:ext cx="921708" cy="1026529"/>
            <a:chOff x="6722587" y="2216856"/>
            <a:chExt cx="921708" cy="1026529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82" t="30844" r="9522" b="51344"/>
            <a:stretch/>
          </p:blipFill>
          <p:spPr bwMode="auto">
            <a:xfrm>
              <a:off x="6766560" y="2256971"/>
              <a:ext cx="845420" cy="986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61" t="49351" r="9522" b="41635"/>
            <a:stretch/>
          </p:blipFill>
          <p:spPr bwMode="auto">
            <a:xfrm rot="325995">
              <a:off x="6722587" y="2216856"/>
              <a:ext cx="921708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6481305" y="1647927"/>
            <a:ext cx="921708" cy="1026529"/>
            <a:chOff x="6722587" y="2216856"/>
            <a:chExt cx="921708" cy="1026529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82" t="30844" r="9522" b="51344"/>
            <a:stretch/>
          </p:blipFill>
          <p:spPr bwMode="auto">
            <a:xfrm>
              <a:off x="6766560" y="2256971"/>
              <a:ext cx="845420" cy="986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61" t="49351" r="9522" b="41635"/>
            <a:stretch/>
          </p:blipFill>
          <p:spPr bwMode="auto">
            <a:xfrm rot="325995">
              <a:off x="6722587" y="2216856"/>
              <a:ext cx="921708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7947375" y="4487598"/>
            <a:ext cx="921708" cy="1026529"/>
            <a:chOff x="6722587" y="2216856"/>
            <a:chExt cx="921708" cy="1026529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82" t="30844" r="9522" b="51344"/>
            <a:stretch/>
          </p:blipFill>
          <p:spPr bwMode="auto">
            <a:xfrm>
              <a:off x="6766560" y="2256971"/>
              <a:ext cx="845420" cy="986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61" t="49351" r="9522" b="41635"/>
            <a:stretch/>
          </p:blipFill>
          <p:spPr bwMode="auto">
            <a:xfrm rot="325995">
              <a:off x="6722587" y="2216856"/>
              <a:ext cx="921708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3579576" y="4922273"/>
            <a:ext cx="921708" cy="1026529"/>
            <a:chOff x="6722587" y="2216856"/>
            <a:chExt cx="921708" cy="1026529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82" t="30844" r="9522" b="51344"/>
            <a:stretch/>
          </p:blipFill>
          <p:spPr bwMode="auto">
            <a:xfrm>
              <a:off x="6766560" y="2256971"/>
              <a:ext cx="845420" cy="986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61" t="49351" r="9522" b="41635"/>
            <a:stretch/>
          </p:blipFill>
          <p:spPr bwMode="auto">
            <a:xfrm rot="325995">
              <a:off x="6722587" y="2216856"/>
              <a:ext cx="921708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Group 26"/>
          <p:cNvGrpSpPr/>
          <p:nvPr/>
        </p:nvGrpSpPr>
        <p:grpSpPr>
          <a:xfrm>
            <a:off x="6505812" y="4075295"/>
            <a:ext cx="921708" cy="1026529"/>
            <a:chOff x="6722587" y="2216856"/>
            <a:chExt cx="921708" cy="1026529"/>
          </a:xfrm>
        </p:grpSpPr>
        <p:pic>
          <p:nvPicPr>
            <p:cNvPr id="2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82" t="30844" r="9522" b="51344"/>
            <a:stretch/>
          </p:blipFill>
          <p:spPr bwMode="auto">
            <a:xfrm>
              <a:off x="6766560" y="2256971"/>
              <a:ext cx="845420" cy="986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61" t="49351" r="9522" b="41635"/>
            <a:stretch/>
          </p:blipFill>
          <p:spPr bwMode="auto">
            <a:xfrm rot="325995">
              <a:off x="6722587" y="2216856"/>
              <a:ext cx="921708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" name="Group 29"/>
          <p:cNvGrpSpPr/>
          <p:nvPr/>
        </p:nvGrpSpPr>
        <p:grpSpPr>
          <a:xfrm>
            <a:off x="5048391" y="4566347"/>
            <a:ext cx="921708" cy="1026529"/>
            <a:chOff x="6722587" y="2216856"/>
            <a:chExt cx="921708" cy="1026529"/>
          </a:xfrm>
        </p:grpSpPr>
        <p:pic>
          <p:nvPicPr>
            <p:cNvPr id="31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82" t="30844" r="9522" b="51344"/>
            <a:stretch/>
          </p:blipFill>
          <p:spPr bwMode="auto">
            <a:xfrm>
              <a:off x="6766560" y="2256971"/>
              <a:ext cx="845420" cy="986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61" t="49351" r="9522" b="41635"/>
            <a:stretch/>
          </p:blipFill>
          <p:spPr bwMode="auto">
            <a:xfrm rot="325995">
              <a:off x="6722587" y="2216856"/>
              <a:ext cx="921708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" name="TextBox 32"/>
          <p:cNvSpPr txBox="1"/>
          <p:nvPr/>
        </p:nvSpPr>
        <p:spPr>
          <a:xfrm>
            <a:off x="3366141" y="2173848"/>
            <a:ext cx="140455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300" b="1" dirty="0" smtClean="0">
                <a:solidFill>
                  <a:srgbClr val="FFC000"/>
                </a:solidFill>
              </a:rPr>
              <a:t>Clover Trail+</a:t>
            </a:r>
            <a:endParaRPr lang="en-US" sz="1100" b="1" dirty="0" smtClean="0">
              <a:solidFill>
                <a:schemeClr val="bg1"/>
              </a:solidFill>
            </a:endParaRPr>
          </a:p>
          <a:p>
            <a:pPr algn="ctr">
              <a:lnSpc>
                <a:spcPts val="1500"/>
              </a:lnSpc>
            </a:pPr>
            <a:r>
              <a:rPr lang="en-US" sz="1100" dirty="0" smtClean="0">
                <a:solidFill>
                  <a:schemeClr val="bg1"/>
                </a:solidFill>
              </a:rPr>
              <a:t>(2013)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096845" y="2622788"/>
            <a:ext cx="98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>
                <a:solidFill>
                  <a:srgbClr val="FFC000"/>
                </a:solidFill>
              </a:rPr>
              <a:t>Medfield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(2012)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980971" y="1700079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>
                <a:solidFill>
                  <a:srgbClr val="FFC000"/>
                </a:solidFill>
              </a:rPr>
              <a:t>Merrifield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(2014)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85500" y="1243992"/>
            <a:ext cx="1178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>
                <a:solidFill>
                  <a:srgbClr val="FFC000"/>
                </a:solidFill>
              </a:rPr>
              <a:t>Moorefield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(2014)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747122" y="747827"/>
            <a:ext cx="1300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 smtClean="0">
                <a:solidFill>
                  <a:srgbClr val="FFC000"/>
                </a:solidFill>
              </a:rPr>
              <a:t>Morganfield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(2015?)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482661" y="4508995"/>
            <a:ext cx="1114408" cy="453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300" b="1" dirty="0" smtClean="0">
                <a:solidFill>
                  <a:srgbClr val="FFC000"/>
                </a:solidFill>
              </a:rPr>
              <a:t>Lexington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(2013)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068012" y="4134792"/>
            <a:ext cx="892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 smtClean="0">
                <a:solidFill>
                  <a:srgbClr val="FFC000"/>
                </a:solidFill>
              </a:rPr>
              <a:t>Slayton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(2014)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503310" y="3632503"/>
            <a:ext cx="9829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00" b="1" dirty="0" smtClean="0">
                <a:solidFill>
                  <a:srgbClr val="FFC000"/>
                </a:solidFill>
              </a:rPr>
              <a:t>Riverton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(2015)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677345" y="4043343"/>
            <a:ext cx="1435008" cy="4847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00" b="1" dirty="0" err="1" smtClean="0">
                <a:solidFill>
                  <a:srgbClr val="FFC000"/>
                </a:solidFill>
              </a:rPr>
              <a:t>Binghampton</a:t>
            </a:r>
            <a:endParaRPr lang="en-US" sz="1300" b="1" dirty="0" smtClean="0">
              <a:solidFill>
                <a:srgbClr val="FFC000"/>
              </a:solidFill>
            </a:endParaRPr>
          </a:p>
          <a:p>
            <a:pPr algn="ctr">
              <a:lnSpc>
                <a:spcPts val="1500"/>
              </a:lnSpc>
            </a:pPr>
            <a:r>
              <a:rPr lang="en-US" sz="1100" dirty="0" smtClean="0">
                <a:solidFill>
                  <a:schemeClr val="bg1"/>
                </a:solidFill>
              </a:rPr>
              <a:t>(2016)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88386" y="3575972"/>
            <a:ext cx="18886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Z2580-2520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2xSaltwell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32 nm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+XMM 6268/6360/7160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527414" y="5878397"/>
            <a:ext cx="10422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Z2420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1</a:t>
            </a:r>
            <a:r>
              <a:rPr lang="en-US" sz="1100" dirty="0" smtClean="0">
                <a:solidFill>
                  <a:schemeClr val="bg1"/>
                </a:solidFill>
              </a:rPr>
              <a:t>xSaltwell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32 nm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+XMM 6265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989258" y="3989361"/>
            <a:ext cx="1063112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Z2480/2460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1</a:t>
            </a:r>
            <a:r>
              <a:rPr lang="en-US" sz="1100" dirty="0" smtClean="0">
                <a:solidFill>
                  <a:schemeClr val="bg1"/>
                </a:solidFill>
              </a:rPr>
              <a:t>xSaltwell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32 nm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+XMM 6260</a:t>
            </a:r>
          </a:p>
          <a:p>
            <a:pPr algn="ctr"/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797025" y="3072838"/>
            <a:ext cx="14654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Z34x0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2xSilvermont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2</a:t>
            </a:r>
            <a:r>
              <a:rPr lang="en-US" sz="1100" dirty="0" smtClean="0">
                <a:solidFill>
                  <a:schemeClr val="bg1"/>
                </a:solidFill>
              </a:rPr>
              <a:t>2 nm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+XMM 7160/7260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913398" y="5518357"/>
            <a:ext cx="11865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Z3xxx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2xSilvermont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22 nm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+A-GOLD 620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497522" y="5027305"/>
            <a:ext cx="9220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err="1" smtClean="0">
                <a:solidFill>
                  <a:schemeClr val="bg1"/>
                </a:solidFill>
              </a:rPr>
              <a:t>Zxxxx</a:t>
            </a:r>
            <a:endParaRPr lang="en-US" sz="1100" dirty="0" smtClean="0">
              <a:solidFill>
                <a:schemeClr val="bg1"/>
              </a:solidFill>
            </a:endParaRP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2xAirmont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14 nm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+?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951308" y="5433813"/>
            <a:ext cx="9428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err="1" smtClean="0">
                <a:solidFill>
                  <a:schemeClr val="bg1"/>
                </a:solidFill>
              </a:rPr>
              <a:t>Zxxx</a:t>
            </a:r>
            <a:endParaRPr lang="en-US" sz="1100" dirty="0" smtClean="0">
              <a:solidFill>
                <a:schemeClr val="bg1"/>
              </a:solidFill>
            </a:endParaRP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2xAirmont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14 nm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+?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237527" y="2612637"/>
            <a:ext cx="14398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Z35xx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4xSilvermont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2</a:t>
            </a:r>
            <a:r>
              <a:rPr lang="en-US" sz="1100" dirty="0" smtClean="0">
                <a:solidFill>
                  <a:schemeClr val="bg1"/>
                </a:solidFill>
              </a:rPr>
              <a:t>2 nm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+XMM 7260/2/35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854962" y="2147338"/>
            <a:ext cx="10470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Z5xxx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4xGoldmont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14 nm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+XMM 7360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02293" y="932203"/>
            <a:ext cx="6179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Intel’s Atom platforms targeting smartphones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(based on [33])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459847" y="1578533"/>
            <a:ext cx="0" cy="48960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71500" y="1852090"/>
            <a:ext cx="400110" cy="250049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400" dirty="0" smtClean="0">
                <a:solidFill>
                  <a:srgbClr val="CCECFF"/>
                </a:solidFill>
              </a:rPr>
              <a:t>Performance (not to scale)</a:t>
            </a:r>
            <a:endParaRPr lang="en-US" sz="1400" dirty="0">
              <a:solidFill>
                <a:srgbClr val="CCECFF"/>
              </a:solidFill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618596" y="3307623"/>
            <a:ext cx="921708" cy="1026529"/>
            <a:chOff x="6722587" y="2216856"/>
            <a:chExt cx="921708" cy="1026529"/>
          </a:xfrm>
        </p:grpSpPr>
        <p:pic>
          <p:nvPicPr>
            <p:cNvPr id="55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82" t="30844" r="9522" b="51344"/>
            <a:stretch/>
          </p:blipFill>
          <p:spPr bwMode="auto">
            <a:xfrm>
              <a:off x="6766560" y="2256971"/>
              <a:ext cx="845420" cy="986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61" t="49351" r="9522" b="41635"/>
            <a:stretch/>
          </p:blipFill>
          <p:spPr bwMode="auto">
            <a:xfrm rot="325995">
              <a:off x="6722587" y="2216856"/>
              <a:ext cx="921708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0" name="TextBox 59"/>
          <p:cNvSpPr txBox="1"/>
          <p:nvPr/>
        </p:nvSpPr>
        <p:spPr>
          <a:xfrm>
            <a:off x="489245" y="2912423"/>
            <a:ext cx="1221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err="1" smtClean="0">
                <a:solidFill>
                  <a:srgbClr val="FFC000"/>
                </a:solidFill>
              </a:rPr>
              <a:t>Morestown</a:t>
            </a:r>
            <a:endParaRPr lang="en-US" sz="1300" b="1" dirty="0" smtClean="0">
              <a:solidFill>
                <a:srgbClr val="FFC000"/>
              </a:solidFill>
            </a:endParaRP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(2010)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96774" y="4278996"/>
            <a:ext cx="891591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Z6xx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1xBonnell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45 nm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+Wireless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 module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Emergence and spread of smartphones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5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049310" y="1708198"/>
            <a:ext cx="3721100" cy="4781142"/>
            <a:chOff x="1231900" y="1283939"/>
            <a:chExt cx="3721100" cy="4781142"/>
          </a:xfrm>
        </p:grpSpPr>
        <p:pic>
          <p:nvPicPr>
            <p:cNvPr id="3" name="Picture 2" descr="http://images.anandtech.com/doci/7321/baytrail-0429_678x452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6" r="46367"/>
            <a:stretch/>
          </p:blipFill>
          <p:spPr bwMode="auto">
            <a:xfrm>
              <a:off x="1231900" y="1283939"/>
              <a:ext cx="3721100" cy="4781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ounded Rectangle 3"/>
            <p:cNvSpPr/>
            <p:nvPr/>
          </p:nvSpPr>
          <p:spPr>
            <a:xfrm>
              <a:off x="2726795" y="4155985"/>
              <a:ext cx="1215135" cy="1080120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296349" y="2888940"/>
              <a:ext cx="1012613" cy="94510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88913" y="627063"/>
            <a:ext cx="201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Intel’s XMM line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330" y="998730"/>
            <a:ext cx="6899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3</a:t>
            </a:r>
            <a:r>
              <a:rPr lang="en-US" sz="1600" dirty="0" smtClean="0"/>
              <a:t>G/4G modem + transceiver implemented </a:t>
            </a:r>
            <a:r>
              <a:rPr lang="hu-HU" sz="1600" dirty="0" smtClean="0"/>
              <a:t>basically </a:t>
            </a:r>
            <a:r>
              <a:rPr lang="en-US" sz="1600" dirty="0" smtClean="0"/>
              <a:t>on two chips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7234775" y="4967904"/>
            <a:ext cx="17027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3G/4G modem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7369790" y="3595688"/>
            <a:ext cx="1685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/>
              <a:t>RF </a:t>
            </a:r>
            <a:r>
              <a:rPr lang="en-US" sz="1600" dirty="0" smtClean="0"/>
              <a:t>Transceiver</a:t>
            </a:r>
            <a:endParaRPr lang="en-US" sz="16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151773" y="3785751"/>
            <a:ext cx="208300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759340" y="5133395"/>
            <a:ext cx="147543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80560" y="5703348"/>
            <a:ext cx="26709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Figure: Implementation</a:t>
            </a:r>
          </a:p>
          <a:p>
            <a:r>
              <a:rPr lang="hu-HU" sz="1600" dirty="0" smtClean="0"/>
              <a:t>  </a:t>
            </a:r>
            <a:r>
              <a:rPr lang="en-US" sz="1600" dirty="0" smtClean="0"/>
              <a:t>example of the </a:t>
            </a:r>
          </a:p>
          <a:p>
            <a:r>
              <a:rPr lang="hu-HU" sz="1600" dirty="0" smtClean="0"/>
              <a:t>  </a:t>
            </a:r>
            <a:r>
              <a:rPr lang="en-US" sz="1600" dirty="0" smtClean="0"/>
              <a:t>XMM7160 [46]</a:t>
            </a:r>
            <a:endParaRPr lang="en-US" sz="16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-11113" y="3175"/>
            <a:ext cx="9144001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Emergence and spread of smartphones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66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Emergence and spread of smartphones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8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16605" y="6399330"/>
            <a:ext cx="86645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http://files.shareholder.com/downloads/INTC/0x0x796060/CF287D82-FFFE-4A4E-93A9-53C56BFFD315/2014_Intel_IM_James.pdf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6515" y="6084295"/>
            <a:ext cx="3952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Investor </a:t>
            </a:r>
            <a:r>
              <a:rPr lang="hu-HU" dirty="0" smtClean="0"/>
              <a:t>meeting </a:t>
            </a:r>
            <a:r>
              <a:rPr lang="hu-HU" dirty="0" smtClean="0"/>
              <a:t>Nov. 20 2014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1510" y="645058"/>
            <a:ext cx="8069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accent6"/>
                </a:solidFill>
              </a:rPr>
              <a:t>Uniting Intel's smartphone and tablet platforms to mobile platforms</a:t>
            </a:r>
          </a:p>
          <a:p>
            <a:r>
              <a:rPr lang="hu-HU" dirty="0">
                <a:solidFill>
                  <a:schemeClr val="accent6"/>
                </a:solidFill>
              </a:rPr>
              <a:t> </a:t>
            </a:r>
            <a:r>
              <a:rPr lang="hu-HU" dirty="0" smtClean="0">
                <a:solidFill>
                  <a:schemeClr val="accent6"/>
                </a:solidFill>
              </a:rPr>
              <a:t> and classifying them into two performance classes in 2014 [] -1</a:t>
            </a:r>
            <a:endParaRPr lang="en-US" dirty="0">
              <a:solidFill>
                <a:schemeClr val="accent6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4958" y="1538790"/>
            <a:ext cx="8921741" cy="3343421"/>
            <a:chOff x="94958" y="2290824"/>
            <a:chExt cx="8921741" cy="334342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7431" t="35054" r="8487" b="26520"/>
            <a:stretch/>
          </p:blipFill>
          <p:spPr>
            <a:xfrm>
              <a:off x="94958" y="2290824"/>
              <a:ext cx="8921741" cy="256528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7425" t="35391" r="8493" b="26180"/>
            <a:stretch/>
          </p:blipFill>
          <p:spPr>
            <a:xfrm>
              <a:off x="94958" y="3068960"/>
              <a:ext cx="8921741" cy="256528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7425" t="26628" r="8493" b="63259"/>
            <a:stretch/>
          </p:blipFill>
          <p:spPr>
            <a:xfrm>
              <a:off x="94958" y="2483894"/>
              <a:ext cx="8921741" cy="675075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376645" y="2573905"/>
              <a:ext cx="5646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>
                  <a:solidFill>
                    <a:srgbClr val="FFC000"/>
                  </a:solidFill>
                </a:rPr>
                <a:t>Performance and Mid Mobile platform portfolio </a:t>
              </a:r>
              <a:endParaRPr lang="en-US" dirty="0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367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Emergence and spread of smartphones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19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16605" y="6399330"/>
            <a:ext cx="86645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http://files.shareholder.com/downloads/INTC/0x0x796060/CF287D82-FFFE-4A4E-93A9-53C56BFFD315/2014_Intel_IM_James.pdf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6515" y="6084295"/>
            <a:ext cx="3952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Investor </a:t>
            </a:r>
            <a:r>
              <a:rPr lang="hu-HU" dirty="0" smtClean="0"/>
              <a:t>meeting </a:t>
            </a:r>
            <a:r>
              <a:rPr lang="hu-HU" dirty="0" smtClean="0"/>
              <a:t>Nov. 20 2014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09472" y="1538790"/>
            <a:ext cx="8873018" cy="3960439"/>
            <a:chOff x="109472" y="1988840"/>
            <a:chExt cx="8873018" cy="396043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12644" t="31627" r="11952" b="18624"/>
            <a:stretch/>
          </p:blipFill>
          <p:spPr>
            <a:xfrm>
              <a:off x="116505" y="2483894"/>
              <a:ext cx="8865985" cy="346538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l="7425" t="26628" r="8493" b="63259"/>
            <a:stretch/>
          </p:blipFill>
          <p:spPr>
            <a:xfrm>
              <a:off x="109472" y="1988840"/>
              <a:ext cx="8856000" cy="67010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612575" y="2303875"/>
              <a:ext cx="49567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>
                  <a:solidFill>
                    <a:srgbClr val="FFC000"/>
                  </a:solidFill>
                </a:rPr>
                <a:t>Value and Entry Mobile platform portfolio</a:t>
              </a:r>
              <a:endParaRPr lang="en-US" dirty="0">
                <a:solidFill>
                  <a:srgbClr val="FFC000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76024" y="645058"/>
            <a:ext cx="8069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accent6"/>
                </a:solidFill>
              </a:rPr>
              <a:t>Uniting Intel's smartphone and tablet platforms to mobile platforms</a:t>
            </a:r>
          </a:p>
          <a:p>
            <a:r>
              <a:rPr lang="hu-HU" dirty="0">
                <a:solidFill>
                  <a:schemeClr val="accent6"/>
                </a:solidFill>
              </a:rPr>
              <a:t> </a:t>
            </a:r>
            <a:r>
              <a:rPr lang="hu-HU" dirty="0" smtClean="0">
                <a:solidFill>
                  <a:schemeClr val="accent6"/>
                </a:solidFill>
              </a:rPr>
              <a:t> and classifying them into two performance classes in 2014 [] -1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3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3815" y="631785"/>
            <a:ext cx="8285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3399"/>
                </a:solidFill>
              </a:rPr>
              <a:t>Intel’s effort to optimize their devices from the software point of view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35865" y="2181977"/>
            <a:ext cx="7851570" cy="4037333"/>
            <a:chOff x="500850" y="1448780"/>
            <a:chExt cx="7851570" cy="4037333"/>
          </a:xfrm>
        </p:grpSpPr>
        <p:pic>
          <p:nvPicPr>
            <p:cNvPr id="1331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850" y="1448780"/>
              <a:ext cx="7851570" cy="4037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Oval 3"/>
            <p:cNvSpPr/>
            <p:nvPr/>
          </p:nvSpPr>
          <p:spPr bwMode="auto">
            <a:xfrm>
              <a:off x="5543615" y="2226982"/>
              <a:ext cx="2745305" cy="3182238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03340" y="1049530"/>
            <a:ext cx="81732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In their 2012 Investor meeting (5/2012) Intel revealed that </a:t>
            </a:r>
            <a:r>
              <a:rPr lang="en-US" sz="1600" dirty="0">
                <a:solidFill>
                  <a:srgbClr val="3333FF"/>
                </a:solidFill>
              </a:rPr>
              <a:t>more than 3000 </a:t>
            </a:r>
          </a:p>
          <a:p>
            <a:r>
              <a:rPr lang="en-US" sz="1600" dirty="0">
                <a:solidFill>
                  <a:srgbClr val="3333FF"/>
                </a:solidFill>
              </a:rPr>
              <a:t>  engineers are working on OS support</a:t>
            </a:r>
            <a:r>
              <a:rPr lang="en-US" sz="1600" dirty="0">
                <a:solidFill>
                  <a:srgbClr val="000000"/>
                </a:solidFill>
              </a:rPr>
              <a:t>, among them about </a:t>
            </a:r>
            <a:r>
              <a:rPr lang="en-US" sz="1600" dirty="0">
                <a:solidFill>
                  <a:srgbClr val="FF0000"/>
                </a:solidFill>
              </a:rPr>
              <a:t>1200 engineers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  are dedicated to  Android</a:t>
            </a:r>
            <a:r>
              <a:rPr lang="en-US" sz="1600" dirty="0">
                <a:solidFill>
                  <a:srgbClr val="000000"/>
                </a:solidFill>
              </a:rPr>
              <a:t>, as  indicated below [11]. 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11113" y="3175"/>
            <a:ext cx="9144001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Emergence and spread of smartphones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20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05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0560" y="998730"/>
            <a:ext cx="9263690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Despite great efforts Intel could not yet become one of the 5 largest suppliers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 of smartphone application processors. 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According to industry sources in 2014 </a:t>
            </a:r>
            <a:r>
              <a:rPr lang="en-US" sz="1600" dirty="0" smtClean="0">
                <a:solidFill>
                  <a:srgbClr val="0070C0"/>
                </a:solidFill>
              </a:rPr>
              <a:t>I</a:t>
            </a:r>
            <a:r>
              <a:rPr lang="en-US" sz="1600" dirty="0" smtClean="0">
                <a:solidFill>
                  <a:srgbClr val="3333FF"/>
                </a:solidFill>
              </a:rPr>
              <a:t>ntel achieved less than 1 % </a:t>
            </a:r>
            <a:r>
              <a:rPr lang="en-US" sz="1600" dirty="0" smtClean="0">
                <a:solidFill>
                  <a:srgbClr val="FF0000"/>
                </a:solidFill>
              </a:rPr>
              <a:t>share in revenue </a:t>
            </a:r>
            <a:endParaRPr lang="en-US" sz="1600" dirty="0" smtClean="0">
              <a:solidFill>
                <a:srgbClr val="3333FF"/>
              </a:solidFill>
            </a:endParaRPr>
          </a:p>
          <a:p>
            <a:r>
              <a:rPr lang="en-US" sz="1600" dirty="0" smtClean="0">
                <a:solidFill>
                  <a:srgbClr val="3333FF"/>
                </a:solidFill>
              </a:rPr>
              <a:t> in smartphone application processors</a:t>
            </a:r>
            <a:r>
              <a:rPr lang="en-US" sz="1600" dirty="0" smtClean="0">
                <a:solidFill>
                  <a:srgbClr val="000000"/>
                </a:solidFill>
              </a:rPr>
              <a:t>.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438" y="634560"/>
            <a:ext cx="6616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D2D8A"/>
                </a:solidFill>
              </a:rPr>
              <a:t>Intel’s share in smartphone application processors </a:t>
            </a:r>
            <a:r>
              <a:rPr lang="en-US" dirty="0" smtClean="0"/>
              <a:t>[</a:t>
            </a:r>
            <a:r>
              <a:rPr lang="hu-HU" dirty="0" smtClean="0"/>
              <a:t>54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Emergence and spread of smartphones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21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21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Emergence and spread of smartphones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22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6515" y="638690"/>
            <a:ext cx="5083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accent6"/>
                </a:solidFill>
              </a:rPr>
              <a:t>Intel's withdrawal from the mobile market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6515" y="998730"/>
            <a:ext cx="78063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/>
              <a:t>In </a:t>
            </a:r>
            <a:r>
              <a:rPr lang="hu-HU" sz="1600" dirty="0" smtClean="0">
                <a:solidFill>
                  <a:srgbClr val="0070C0"/>
                </a:solidFill>
              </a:rPr>
              <a:t>4/2016</a:t>
            </a:r>
            <a:r>
              <a:rPr lang="hu-HU" sz="1600" dirty="0" smtClean="0"/>
              <a:t> Intel announced their </a:t>
            </a:r>
            <a:r>
              <a:rPr lang="hu-HU" sz="1600" dirty="0" smtClean="0">
                <a:solidFill>
                  <a:srgbClr val="FF0000"/>
                </a:solidFill>
              </a:rPr>
              <a:t>withdrawal from the mobile market and</a:t>
            </a:r>
          </a:p>
          <a:p>
            <a:r>
              <a:rPr lang="hu-HU" sz="1600" dirty="0" smtClean="0">
                <a:solidFill>
                  <a:srgbClr val="FF0000"/>
                </a:solidFill>
              </a:rPr>
              <a:t>  cancelled the Broxton and Sophia platforms</a:t>
            </a:r>
            <a:r>
              <a:rPr lang="hu-HU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8589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64035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Emergence and spread of tablets</a:t>
            </a:r>
          </a:p>
        </p:txBody>
      </p:sp>
    </p:spTree>
    <p:extLst>
      <p:ext uri="{BB962C8B-B14F-4D97-AF65-F5344CB8AC3E}">
        <p14:creationId xmlns:p14="http://schemas.microsoft.com/office/powerpoint/2010/main" val="376970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7893" y="633248"/>
            <a:ext cx="264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Emergence of tablets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1510" y="1377350"/>
            <a:ext cx="65715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Tablets were </a:t>
            </a:r>
            <a:r>
              <a:rPr lang="en-US" sz="1600" dirty="0" smtClean="0">
                <a:solidFill>
                  <a:srgbClr val="3333FF"/>
                </a:solidFill>
              </a:rPr>
              <a:t>envisioned </a:t>
            </a:r>
            <a:r>
              <a:rPr lang="en-US" sz="1600" dirty="0">
                <a:solidFill>
                  <a:srgbClr val="3333FF"/>
                </a:solidFill>
              </a:rPr>
              <a:t>by </a:t>
            </a:r>
            <a:r>
              <a:rPr lang="en-US" sz="1600" dirty="0" smtClean="0">
                <a:solidFill>
                  <a:srgbClr val="3333FF"/>
                </a:solidFill>
              </a:rPr>
              <a:t>Steve Jobs </a:t>
            </a:r>
            <a:r>
              <a:rPr lang="en-US" sz="1600" dirty="0">
                <a:solidFill>
                  <a:srgbClr val="000000"/>
                </a:solidFill>
              </a:rPr>
              <a:t>already </a:t>
            </a:r>
            <a:r>
              <a:rPr lang="en-US" sz="1600" dirty="0">
                <a:solidFill>
                  <a:srgbClr val="3333FF"/>
                </a:solidFill>
              </a:rPr>
              <a:t>in 1983 </a:t>
            </a:r>
            <a:r>
              <a:rPr lang="en-US" sz="1600" dirty="0">
                <a:solidFill>
                  <a:srgbClr val="000000"/>
                </a:solidFill>
              </a:rPr>
              <a:t>saying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1510" y="1737390"/>
            <a:ext cx="8791010" cy="1697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</a:rPr>
              <a:t>”Apple’s strategy is really simple. What we want to do is </a:t>
            </a:r>
            <a:r>
              <a:rPr lang="en-US" sz="1600" dirty="0">
                <a:solidFill>
                  <a:srgbClr val="FF0000"/>
                </a:solidFill>
              </a:rPr>
              <a:t>we want to put an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  incredibly great  computer in a book that you can carry around</a:t>
            </a:r>
            <a:r>
              <a:rPr lang="en-US" sz="1600" dirty="0">
                <a:solidFill>
                  <a:srgbClr val="000000"/>
                </a:solidFill>
              </a:rPr>
              <a:t> with you and learn</a:t>
            </a:r>
          </a:p>
          <a:p>
            <a:pPr>
              <a:spcAft>
                <a:spcPts val="400"/>
              </a:spcAft>
            </a:pPr>
            <a:r>
              <a:rPr lang="en-US" sz="1600" dirty="0">
                <a:solidFill>
                  <a:srgbClr val="000000"/>
                </a:solidFill>
              </a:rPr>
              <a:t>  how to use in 20 minutes.</a:t>
            </a:r>
          </a:p>
          <a:p>
            <a:r>
              <a:rPr lang="en-US" sz="1600" dirty="0">
                <a:solidFill>
                  <a:srgbClr val="000000"/>
                </a:solidFill>
              </a:rPr>
              <a:t>    ... And we </a:t>
            </a:r>
            <a:r>
              <a:rPr lang="en-US" sz="1600" dirty="0">
                <a:solidFill>
                  <a:srgbClr val="FF0000"/>
                </a:solidFill>
              </a:rPr>
              <a:t>really want to do it with a radio link </a:t>
            </a:r>
            <a:r>
              <a:rPr lang="en-US" sz="1600" dirty="0">
                <a:solidFill>
                  <a:srgbClr val="000000"/>
                </a:solidFill>
              </a:rPr>
              <a:t>in it so you don’t have to hook up</a:t>
            </a:r>
          </a:p>
          <a:p>
            <a:r>
              <a:rPr lang="en-US" sz="1600" dirty="0">
                <a:solidFill>
                  <a:srgbClr val="000000"/>
                </a:solidFill>
              </a:rPr>
              <a:t>  to anything  and you’re in communication with all of these larger databases and </a:t>
            </a:r>
          </a:p>
          <a:p>
            <a:r>
              <a:rPr lang="en-US" sz="1600" dirty="0">
                <a:solidFill>
                  <a:srgbClr val="000000"/>
                </a:solidFill>
              </a:rPr>
              <a:t>  other computers” </a:t>
            </a:r>
            <a:r>
              <a:rPr lang="en-US" sz="1600" dirty="0" smtClean="0">
                <a:solidFill>
                  <a:srgbClr val="000000"/>
                </a:solidFill>
              </a:rPr>
              <a:t>[19].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9610" y="998730"/>
            <a:ext cx="2098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Visioning tablets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Emergence and spread of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tablets (1)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79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9610" y="1392160"/>
            <a:ext cx="88898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2010: Apple’s </a:t>
            </a:r>
            <a:r>
              <a:rPr lang="en-US" sz="1600" dirty="0" err="1">
                <a:solidFill>
                  <a:srgbClr val="FF0000"/>
                </a:solidFill>
              </a:rPr>
              <a:t>iPad</a:t>
            </a:r>
            <a:r>
              <a:rPr lang="en-US" sz="1600" dirty="0">
                <a:solidFill>
                  <a:srgbClr val="000000"/>
                </a:solidFill>
              </a:rPr>
              <a:t> with </a:t>
            </a:r>
            <a:r>
              <a:rPr lang="en-US" sz="1600" dirty="0">
                <a:solidFill>
                  <a:srgbClr val="3333FF"/>
                </a:solidFill>
              </a:rPr>
              <a:t>9.7 “ screen</a:t>
            </a:r>
            <a:r>
              <a:rPr lang="en-US" sz="1600" dirty="0">
                <a:solidFill>
                  <a:srgbClr val="000000"/>
                </a:solidFill>
              </a:rPr>
              <a:t>, </a:t>
            </a:r>
            <a:r>
              <a:rPr lang="en-US" sz="1600" dirty="0">
                <a:solidFill>
                  <a:srgbClr val="3333FF"/>
                </a:solidFill>
              </a:rPr>
              <a:t>touch screen </a:t>
            </a:r>
            <a:r>
              <a:rPr lang="en-US" sz="1600" dirty="0">
                <a:solidFill>
                  <a:srgbClr val="000000"/>
                </a:solidFill>
              </a:rPr>
              <a:t>and </a:t>
            </a:r>
            <a:r>
              <a:rPr lang="en-US" sz="1600" dirty="0">
                <a:solidFill>
                  <a:srgbClr val="3333FF"/>
                </a:solidFill>
              </a:rPr>
              <a:t>Wi-Fi or </a:t>
            </a:r>
            <a:r>
              <a:rPr lang="en-US" sz="1600" dirty="0">
                <a:solidFill>
                  <a:srgbClr val="000000"/>
                </a:solidFill>
              </a:rPr>
              <a:t>additionally </a:t>
            </a:r>
            <a:r>
              <a:rPr lang="en-US" sz="1600" dirty="0">
                <a:solidFill>
                  <a:srgbClr val="3333FF"/>
                </a:solidFill>
              </a:rPr>
              <a:t>wireless</a:t>
            </a:r>
          </a:p>
          <a:p>
            <a:r>
              <a:rPr lang="en-US" sz="1600" dirty="0">
                <a:solidFill>
                  <a:srgbClr val="3333FF"/>
                </a:solidFill>
              </a:rPr>
              <a:t>  3G broadband internet connection </a:t>
            </a:r>
            <a:r>
              <a:rPr lang="en-US" sz="1600" dirty="0">
                <a:solidFill>
                  <a:srgbClr val="000000"/>
                </a:solidFill>
              </a:rPr>
              <a:t>(mobile internet connection), operating under</a:t>
            </a:r>
          </a:p>
          <a:p>
            <a:r>
              <a:rPr lang="en-US" sz="1600" dirty="0">
                <a:solidFill>
                  <a:srgbClr val="000000"/>
                </a:solidFill>
              </a:rPr>
              <a:t>  </a:t>
            </a:r>
            <a:r>
              <a:rPr lang="en-US" sz="1600" dirty="0" err="1">
                <a:solidFill>
                  <a:srgbClr val="3333FF"/>
                </a:solidFill>
              </a:rPr>
              <a:t>iOS</a:t>
            </a:r>
            <a:r>
              <a:rPr lang="en-US" sz="1600" dirty="0">
                <a:solidFill>
                  <a:srgbClr val="000000"/>
                </a:solidFill>
              </a:rPr>
              <a:t> [12].</a:t>
            </a:r>
          </a:p>
        </p:txBody>
      </p:sp>
      <p:pic>
        <p:nvPicPr>
          <p:cNvPr id="3074" name="Picture 2" descr="File:Steve Jobs with the Apple iPad no logo (cropped)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551" y="2583196"/>
            <a:ext cx="2416294" cy="301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4210" y="625990"/>
            <a:ext cx="8567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</a:rPr>
              <a:t>Designs giving the final push for rapid spreading of tablets around 2010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6910" y="1039378"/>
            <a:ext cx="8176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3333FF"/>
                </a:solidFill>
              </a:rPr>
              <a:t>From 2009 on: </a:t>
            </a:r>
            <a:r>
              <a:rPr lang="en-US" sz="1600" dirty="0">
                <a:solidFill>
                  <a:srgbClr val="FF0000"/>
                </a:solidFill>
              </a:rPr>
              <a:t>Android-based tablets </a:t>
            </a:r>
            <a:r>
              <a:rPr lang="en-US" sz="1600" dirty="0">
                <a:solidFill>
                  <a:srgbClr val="000000"/>
                </a:solidFill>
              </a:rPr>
              <a:t>arrived the market from many vendors.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41730" y="5899757"/>
            <a:ext cx="50213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Figure: </a:t>
            </a:r>
            <a:r>
              <a:rPr lang="en-US" sz="1400" dirty="0" smtClean="0">
                <a:solidFill>
                  <a:srgbClr val="000000"/>
                </a:solidFill>
              </a:rPr>
              <a:t>Steve Jobs </a:t>
            </a:r>
            <a:r>
              <a:rPr lang="en-US" sz="1400" dirty="0">
                <a:solidFill>
                  <a:srgbClr val="000000"/>
                </a:solidFill>
              </a:rPr>
              <a:t>introducing the iPad in 2010 [12]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Emergence and spread of tablets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69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</a:t>
            </a:r>
            <a:r>
              <a:rPr lang="en-US" dirty="0"/>
              <a:t>. The traditional computer </a:t>
            </a:r>
            <a:r>
              <a:rPr lang="en-US" dirty="0" smtClean="0"/>
              <a:t>market (1)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5685" y="638690"/>
            <a:ext cx="4267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1. The traditional computer market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251398" y="2198480"/>
            <a:ext cx="111440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Desktops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661656" y="2198480"/>
            <a:ext cx="19607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Embedded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computer devices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>
            <a:off x="4737726" y="1571417"/>
            <a:ext cx="0" cy="246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" name="Line 10"/>
          <p:cNvSpPr>
            <a:spLocks noChangeShapeType="1"/>
          </p:cNvSpPr>
          <p:nvPr/>
        </p:nvSpPr>
        <p:spPr bwMode="auto">
          <a:xfrm flipH="1">
            <a:off x="4736573" y="1817480"/>
            <a:ext cx="0" cy="29606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2670678" y="1261791"/>
            <a:ext cx="485581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Main computer market segments around 2000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3622336" y="2673701"/>
            <a:ext cx="2196435" cy="587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30000"/>
              </a:spcAft>
            </a:pPr>
            <a:r>
              <a:rPr lang="en-US" i="1" dirty="0" smtClean="0">
                <a:solidFill>
                  <a:srgbClr val="000000"/>
                </a:solidFill>
              </a:rPr>
              <a:t>Intel’s Pentium 4 lines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30000"/>
              </a:spcAft>
            </a:pPr>
            <a:r>
              <a:rPr lang="en-US" i="1" dirty="0" smtClean="0">
                <a:solidFill>
                  <a:srgbClr val="000000"/>
                </a:solidFill>
              </a:rPr>
              <a:t>AMD’s Athlon lines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7160420" y="2701951"/>
            <a:ext cx="119936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30000"/>
              </a:spcAft>
            </a:pPr>
            <a:r>
              <a:rPr lang="en-US" i="1" dirty="0" smtClean="0">
                <a:solidFill>
                  <a:srgbClr val="000000"/>
                </a:solidFill>
              </a:rPr>
              <a:t>ARM’s lines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365533" y="2198480"/>
            <a:ext cx="95250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Servers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801051" y="2662030"/>
            <a:ext cx="2005677" cy="587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30000"/>
              </a:spcAft>
            </a:pPr>
            <a:r>
              <a:rPr lang="en-US" i="1" dirty="0" smtClean="0">
                <a:solidFill>
                  <a:srgbClr val="000000"/>
                </a:solidFill>
              </a:rPr>
              <a:t>Intel’s  Xeon lines</a:t>
            </a:r>
            <a:endParaRPr lang="en-US" i="1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0000"/>
                </a:solidFill>
              </a:rPr>
              <a:t>AMD’s Opteron lines</a:t>
            </a:r>
            <a:endParaRPr lang="en-US" i="1" dirty="0">
              <a:solidFill>
                <a:srgbClr val="000000"/>
              </a:solidFill>
            </a:endParaRPr>
          </a:p>
        </p:txBody>
      </p:sp>
      <p:cxnSp>
        <p:nvCxnSpPr>
          <p:cNvPr id="13" name="Straight Connector 12"/>
          <p:cNvCxnSpPr>
            <a:stCxn id="6" idx="1"/>
          </p:cNvCxnSpPr>
          <p:nvPr/>
        </p:nvCxnSpPr>
        <p:spPr>
          <a:xfrm flipH="1">
            <a:off x="1799555" y="1817480"/>
            <a:ext cx="2938172" cy="3065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740908" y="1817480"/>
            <a:ext cx="2925763" cy="3179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15296" y="2631436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00000"/>
                </a:solidFill>
              </a:rPr>
              <a:t>E.g.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6515" y="3654025"/>
            <a:ext cx="89941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Verdana"/>
              </a:rPr>
              <a:t>Major trend in the first half of the 2000’s: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 spreading of laptops 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(first mobile devices)</a:t>
            </a:r>
          </a:p>
        </p:txBody>
      </p:sp>
      <p:sp>
        <p:nvSpPr>
          <p:cNvPr id="21" name="Oval 13"/>
          <p:cNvSpPr>
            <a:spLocks noChangeArrowheads="1"/>
          </p:cNvSpPr>
          <p:nvPr/>
        </p:nvSpPr>
        <p:spPr bwMode="auto">
          <a:xfrm>
            <a:off x="4703662" y="2087355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2" name="Oval 13"/>
          <p:cNvSpPr>
            <a:spLocks noChangeArrowheads="1"/>
          </p:cNvSpPr>
          <p:nvPr/>
        </p:nvSpPr>
        <p:spPr bwMode="auto">
          <a:xfrm>
            <a:off x="1775818" y="2091950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3" name="Oval 13"/>
          <p:cNvSpPr>
            <a:spLocks noChangeArrowheads="1"/>
          </p:cNvSpPr>
          <p:nvPr/>
        </p:nvSpPr>
        <p:spPr bwMode="auto">
          <a:xfrm>
            <a:off x="7621228" y="2082592"/>
            <a:ext cx="65087" cy="61913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140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63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085" y="631785"/>
            <a:ext cx="5416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3399"/>
                </a:solidFill>
              </a:rPr>
              <a:t>Implementation alternatives of </a:t>
            </a:r>
            <a:r>
              <a:rPr lang="en-US" dirty="0" smtClean="0">
                <a:solidFill>
                  <a:srgbClr val="333399"/>
                </a:solidFill>
              </a:rPr>
              <a:t>tablets -</a:t>
            </a:r>
            <a:r>
              <a:rPr lang="en-US" dirty="0" smtClean="0">
                <a:solidFill>
                  <a:srgbClr val="333399"/>
                </a:solidFill>
              </a:rPr>
              <a:t>1 </a:t>
            </a:r>
            <a:r>
              <a:rPr lang="en-US" dirty="0">
                <a:solidFill>
                  <a:srgbClr val="000000"/>
                </a:solidFill>
              </a:rPr>
              <a:t>[8]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29173" y="1268760"/>
            <a:ext cx="8505945" cy="5390828"/>
            <a:chOff x="1280160" y="1583795"/>
            <a:chExt cx="7811671" cy="4879556"/>
          </a:xfrm>
        </p:grpSpPr>
        <p:pic>
          <p:nvPicPr>
            <p:cNvPr id="3277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66" t="16324" r="-3"/>
            <a:stretch/>
          </p:blipFill>
          <p:spPr bwMode="auto">
            <a:xfrm>
              <a:off x="1280161" y="1583795"/>
              <a:ext cx="7811670" cy="4879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28" t="12910" r="79997" b="83676"/>
            <a:stretch/>
          </p:blipFill>
          <p:spPr bwMode="auto">
            <a:xfrm rot="5400000">
              <a:off x="793985" y="2204986"/>
              <a:ext cx="1125127" cy="152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Emergence and spread of tablets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00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3650" y="2205965"/>
            <a:ext cx="4668400" cy="3158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Microsoft Surface Pro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561" y="2125323"/>
            <a:ext cx="3769909" cy="282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53750" y="5454515"/>
            <a:ext cx="24737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Intel’s Surface Pro 3</a:t>
            </a:r>
          </a:p>
          <a:p>
            <a:pPr algn="ctr"/>
            <a:r>
              <a:rPr lang="en-US" sz="1600" dirty="0" smtClean="0"/>
              <a:t> used as a laptop [22]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5659932" y="5454515"/>
            <a:ext cx="2422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Intel’s Surface Pro 3</a:t>
            </a:r>
          </a:p>
          <a:p>
            <a:pPr algn="ctr"/>
            <a:r>
              <a:rPr lang="en-US" sz="1600" dirty="0" smtClean="0"/>
              <a:t> used as a tablet [23]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190085" y="631785"/>
            <a:ext cx="548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3399"/>
                </a:solidFill>
              </a:rPr>
              <a:t>Implementation alternatives of </a:t>
            </a:r>
            <a:r>
              <a:rPr lang="en-US" dirty="0" smtClean="0">
                <a:solidFill>
                  <a:srgbClr val="333399"/>
                </a:solidFill>
              </a:rPr>
              <a:t>tablets-2 </a:t>
            </a:r>
            <a:r>
              <a:rPr lang="en-US" dirty="0">
                <a:solidFill>
                  <a:srgbClr val="000000"/>
                </a:solidFill>
              </a:rPr>
              <a:t>[8]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6515" y="998730"/>
            <a:ext cx="5802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 in 1 tablets (≈ attachable keyboard + touchscreen)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206515" y="1494075"/>
            <a:ext cx="4616970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/>
              <a:t>Example: </a:t>
            </a:r>
            <a:r>
              <a:rPr lang="en-US" sz="1600" dirty="0">
                <a:solidFill>
                  <a:srgbClr val="3333FF"/>
                </a:solidFill>
              </a:rPr>
              <a:t>Windows Surface Pro 3 (8/2014)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3333FF"/>
                </a:solidFill>
              </a:rPr>
              <a:t>Aim: Replacing laptops 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Emergence and spread of tablets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69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3815" y="998730"/>
            <a:ext cx="8938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Besides smartphones</a:t>
            </a:r>
            <a:r>
              <a:rPr lang="en-US" sz="1600" dirty="0"/>
              <a:t>,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tablets </a:t>
            </a:r>
            <a:r>
              <a:rPr lang="en-US" sz="1600" dirty="0">
                <a:solidFill>
                  <a:srgbClr val="000000"/>
                </a:solidFill>
              </a:rPr>
              <a:t>and </a:t>
            </a:r>
            <a:r>
              <a:rPr lang="en-US" sz="1600" dirty="0">
                <a:solidFill>
                  <a:srgbClr val="3333FF"/>
                </a:solidFill>
              </a:rPr>
              <a:t>all their alternative designs </a:t>
            </a:r>
            <a:r>
              <a:rPr lang="en-US" sz="1600" dirty="0" smtClean="0"/>
              <a:t>(</a:t>
            </a:r>
            <a:r>
              <a:rPr lang="en-US" sz="1600" dirty="0" smtClean="0">
                <a:solidFill>
                  <a:srgbClr val="000000"/>
                </a:solidFill>
              </a:rPr>
              <a:t>that  </a:t>
            </a:r>
            <a:r>
              <a:rPr lang="en-US" sz="1600" dirty="0">
                <a:solidFill>
                  <a:srgbClr val="000000"/>
                </a:solidFill>
              </a:rPr>
              <a:t>provide also keyboard/mouse </a:t>
            </a:r>
            <a:r>
              <a:rPr lang="en-US" sz="1600" dirty="0" smtClean="0">
                <a:solidFill>
                  <a:srgbClr val="000000"/>
                </a:solidFill>
              </a:rPr>
              <a:t>input, such </a:t>
            </a:r>
            <a:r>
              <a:rPr lang="en-US" sz="1600" dirty="0">
                <a:solidFill>
                  <a:srgbClr val="000000"/>
                </a:solidFill>
              </a:rPr>
              <a:t>as convertibles </a:t>
            </a:r>
            <a:r>
              <a:rPr lang="en-US" sz="1600" dirty="0" smtClean="0">
                <a:solidFill>
                  <a:srgbClr val="000000"/>
                </a:solidFill>
              </a:rPr>
              <a:t>or 2 in 1 designs) </a:t>
            </a:r>
            <a:r>
              <a:rPr lang="en-US" sz="1600" dirty="0">
                <a:solidFill>
                  <a:srgbClr val="3333FF"/>
                </a:solidFill>
              </a:rPr>
              <a:t>have recently the highest growth potential</a:t>
            </a:r>
            <a:r>
              <a:rPr lang="en-US" sz="1600" dirty="0">
                <a:solidFill>
                  <a:srgbClr val="000000"/>
                </a:solidFill>
              </a:rPr>
              <a:t>, as indicated in the Figure below (12/1012) [3].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1"/>
          <a:stretch/>
        </p:blipFill>
        <p:spPr bwMode="auto">
          <a:xfrm>
            <a:off x="1" y="2077005"/>
            <a:ext cx="9144000" cy="4232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46575" y="3655871"/>
            <a:ext cx="9845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Desktops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75497" y="3205821"/>
            <a:ext cx="11063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Notebooks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65941" y="2710766"/>
            <a:ext cx="8162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Tablets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1238857" y="3932870"/>
            <a:ext cx="0" cy="1208166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3028693" y="3482820"/>
            <a:ext cx="0" cy="848126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5922150" y="3019849"/>
            <a:ext cx="0" cy="62310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66555" y="6420816"/>
            <a:ext cx="817864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Figure: Yearly worldwide sales figures of desktops, notebooks and tablets [3]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3148" y="620463"/>
            <a:ext cx="6991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</a:rPr>
              <a:t>Rapid increase of tablet sales in the first half of the </a:t>
            </a:r>
            <a:r>
              <a:rPr lang="en-US" dirty="0" smtClean="0">
                <a:solidFill>
                  <a:srgbClr val="2D2D8A"/>
                </a:solidFill>
              </a:rPr>
              <a:t>2010’s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Emergence and spread of tablets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1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Emergence and spread of tablets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(6)</a:t>
            </a:r>
            <a:endParaRPr lang="en-US" dirty="0"/>
          </a:p>
        </p:txBody>
      </p:sp>
      <p:pic>
        <p:nvPicPr>
          <p:cNvPr id="10242" name="Picture 2" descr="Infographic: Tablets to Outsell PCs Worldwide by 2015 | Statist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2"/>
          <a:stretch/>
        </p:blipFill>
        <p:spPr bwMode="auto">
          <a:xfrm>
            <a:off x="836585" y="1493785"/>
            <a:ext cx="7426188" cy="459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563" y="622415"/>
            <a:ext cx="7343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Worldwide PC, laptop and tablet shipments 2012 – 2018 </a:t>
            </a:r>
            <a:r>
              <a:rPr lang="en-US" dirty="0" smtClean="0"/>
              <a:t>[</a:t>
            </a:r>
            <a:r>
              <a:rPr lang="hu-HU" dirty="0" smtClean="0"/>
              <a:t>55</a:t>
            </a:r>
            <a:r>
              <a:rPr lang="en-US" dirty="0" smtClean="0"/>
              <a:t>]</a:t>
            </a:r>
          </a:p>
          <a:p>
            <a:r>
              <a:rPr lang="en-US" dirty="0" smtClean="0">
                <a:solidFill>
                  <a:schemeClr val="accent6"/>
                </a:solidFill>
              </a:rPr>
              <a:t>  (Shipments in million units)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841875" y="2438890"/>
            <a:ext cx="1395310" cy="301533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50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Emergence and spread of tablets (7)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8799313"/>
              </p:ext>
            </p:extLst>
          </p:nvPr>
        </p:nvGraphicFramePr>
        <p:xfrm>
          <a:off x="319853" y="1763815"/>
          <a:ext cx="8373384" cy="4304279"/>
        </p:xfrm>
        <a:graphic>
          <a:graphicData uri="http://schemas.openxmlformats.org/drawingml/2006/table">
            <a:tbl>
              <a:tblPr/>
              <a:tblGrid>
                <a:gridCol w="1646928"/>
                <a:gridCol w="1300074"/>
                <a:gridCol w="1239690"/>
                <a:gridCol w="1395564"/>
                <a:gridCol w="1395564"/>
                <a:gridCol w="1395564"/>
              </a:tblGrid>
              <a:tr h="116698">
                <a:tc gridSpan="6">
                  <a:txBody>
                    <a:bodyPr/>
                    <a:lstStyle/>
                    <a:p>
                      <a:pPr algn="l"/>
                      <a:endParaRPr lang="en-US" sz="1300" dirty="0"/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17873">
                <a:tc>
                  <a:txBody>
                    <a:bodyPr/>
                    <a:lstStyle/>
                    <a:p>
                      <a:pPr algn="l"/>
                      <a:r>
                        <a:rPr lang="en-US" sz="1300" b="1" dirty="0"/>
                        <a:t>Vendor</a:t>
                      </a:r>
                      <a:endParaRPr lang="en-US" sz="1300" dirty="0"/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err="1"/>
                        <a:t>2Q16</a:t>
                      </a:r>
                      <a:r>
                        <a:rPr lang="en-US" sz="1300" b="1" dirty="0"/>
                        <a:t> Unit Shipments</a:t>
                      </a:r>
                      <a:endParaRPr lang="en-US" sz="1300" dirty="0"/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err="1"/>
                        <a:t>2Q16</a:t>
                      </a:r>
                      <a:r>
                        <a:rPr lang="en-US" sz="1300" b="1" dirty="0"/>
                        <a:t> Market Share</a:t>
                      </a:r>
                      <a:endParaRPr lang="en-US" sz="1300" dirty="0"/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err="1"/>
                        <a:t>2Q15</a:t>
                      </a:r>
                      <a:r>
                        <a:rPr lang="en-US" sz="1300" b="1" dirty="0"/>
                        <a:t> Unit Shipments</a:t>
                      </a:r>
                      <a:endParaRPr lang="en-US" sz="1300" dirty="0"/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err="1"/>
                        <a:t>2Q15</a:t>
                      </a:r>
                      <a:r>
                        <a:rPr lang="en-US" sz="1300" b="1" dirty="0"/>
                        <a:t> Market Share</a:t>
                      </a:r>
                      <a:endParaRPr lang="en-US" sz="1300" dirty="0"/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Year-Over-Year Growth</a:t>
                      </a:r>
                      <a:endParaRPr lang="en-US" sz="1300" dirty="0"/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</a:tr>
              <a:tr h="335609">
                <a:tc>
                  <a:txBody>
                    <a:bodyPr/>
                    <a:lstStyle/>
                    <a:p>
                      <a:pPr algn="l"/>
                      <a:r>
                        <a:rPr lang="en-US" sz="1300" dirty="0"/>
                        <a:t>1. Apple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10.0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25.8%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11.0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24.9%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-9.2%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7316">
                <a:tc>
                  <a:txBody>
                    <a:bodyPr/>
                    <a:lstStyle/>
                    <a:p>
                      <a:pPr algn="l"/>
                      <a:r>
                        <a:rPr lang="en-US" sz="1300" dirty="0"/>
                        <a:t>2. Samsung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6.0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15.6%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8.0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18.2%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-24.5%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5609">
                <a:tc>
                  <a:txBody>
                    <a:bodyPr/>
                    <a:lstStyle/>
                    <a:p>
                      <a:pPr algn="l"/>
                      <a:r>
                        <a:rPr lang="en-US" sz="1300" dirty="0"/>
                        <a:t>3. Lenovo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2.5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6.6%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2.5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5.6%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3.1%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5609">
                <a:tc>
                  <a:txBody>
                    <a:bodyPr/>
                    <a:lstStyle/>
                    <a:p>
                      <a:pPr algn="l"/>
                      <a:r>
                        <a:rPr lang="en-US" sz="1300" dirty="0"/>
                        <a:t>4. Huawei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2.2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5.6%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1.3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2.9%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71.0%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39023">
                <a:tc>
                  <a:txBody>
                    <a:bodyPr/>
                    <a:lstStyle/>
                    <a:p>
                      <a:pPr algn="l"/>
                      <a:r>
                        <a:rPr lang="en-US" sz="1300" dirty="0"/>
                        <a:t>5</a:t>
                      </a:r>
                      <a:r>
                        <a:rPr lang="en-US" sz="1300" dirty="0" smtClean="0"/>
                        <a:t>. Amazon</a:t>
                      </a:r>
                      <a:endParaRPr lang="en-US" sz="1300" dirty="0"/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1.6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4.0%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0.1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0.3%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1208.9%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5609">
                <a:tc>
                  <a:txBody>
                    <a:bodyPr/>
                    <a:lstStyle/>
                    <a:p>
                      <a:pPr algn="l"/>
                      <a:r>
                        <a:rPr lang="en-US" sz="1300" dirty="0"/>
                        <a:t>Others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16.4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42.4%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21.3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48.2%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-22.9%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5609">
                <a:tc>
                  <a:txBody>
                    <a:bodyPr/>
                    <a:lstStyle/>
                    <a:p>
                      <a:pPr algn="l"/>
                      <a:r>
                        <a:rPr lang="en-US" sz="1300" b="1" dirty="0"/>
                        <a:t>Total</a:t>
                      </a:r>
                      <a:endParaRPr lang="en-US" sz="1300" dirty="0"/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38.7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100.0%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44.1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100.0%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-12.3%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69775" y="633066"/>
            <a:ext cx="7960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99"/>
                </a:solidFill>
              </a:rPr>
              <a:t>2016 worldwide </a:t>
            </a:r>
            <a:r>
              <a:rPr lang="en-US" dirty="0" smtClean="0">
                <a:solidFill>
                  <a:srgbClr val="333399"/>
                </a:solidFill>
              </a:rPr>
              <a:t>tablet shipments and market shares by vendors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510" y="1025240"/>
            <a:ext cx="3050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(Shipments in million units)</a:t>
            </a:r>
            <a:endParaRPr lang="en-US" sz="1600" dirty="0"/>
          </a:p>
        </p:txBody>
      </p:sp>
      <p:sp>
        <p:nvSpPr>
          <p:cNvPr id="6" name="Rounded Rectangle 5"/>
          <p:cNvSpPr/>
          <p:nvPr/>
        </p:nvSpPr>
        <p:spPr>
          <a:xfrm>
            <a:off x="3311861" y="1770326"/>
            <a:ext cx="1312980" cy="438912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19853" y="6489340"/>
            <a:ext cx="7850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IDC Press Release </a:t>
            </a:r>
            <a:r>
              <a:rPr lang="en-US" sz="1200" dirty="0" err="1" smtClean="0"/>
              <a:t>aug.</a:t>
            </a:r>
            <a:r>
              <a:rPr lang="en-US" sz="1200" dirty="0" smtClean="0"/>
              <a:t> 2016 https</a:t>
            </a:r>
            <a:r>
              <a:rPr lang="en-US" sz="1200" dirty="0"/>
              <a:t>://</a:t>
            </a:r>
            <a:r>
              <a:rPr lang="en-US" sz="1200" dirty="0" err="1"/>
              <a:t>www.idc.com</a:t>
            </a:r>
            <a:r>
              <a:rPr lang="en-US" sz="1200" dirty="0"/>
              <a:t>/</a:t>
            </a:r>
            <a:r>
              <a:rPr lang="en-US" sz="1200" dirty="0" err="1"/>
              <a:t>getdoc.jsp?containerId</a:t>
            </a:r>
            <a:r>
              <a:rPr lang="en-US" sz="1200" dirty="0"/>
              <a:t>=</a:t>
            </a:r>
            <a:r>
              <a:rPr lang="en-US" sz="1200" dirty="0" err="1"/>
              <a:t>prUS41632416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1176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1" descr="http://static.cdn-seekingalpha.com/uploads/2014/7/11806781_14050248217038_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3" t="22791" r="2534" b="13504"/>
          <a:stretch/>
        </p:blipFill>
        <p:spPr bwMode="auto">
          <a:xfrm>
            <a:off x="161510" y="1206499"/>
            <a:ext cx="8890000" cy="450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3372" y="625990"/>
            <a:ext cx="8988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Global market share of tablet OS shipments 2010 - 2014 by quarter </a:t>
            </a:r>
            <a:r>
              <a:rPr lang="en-US" dirty="0" smtClean="0"/>
              <a:t>[25] </a:t>
            </a:r>
            <a:endParaRPr lang="en-US" dirty="0"/>
          </a:p>
        </p:txBody>
      </p:sp>
      <p:pic>
        <p:nvPicPr>
          <p:cNvPr id="6" name="Picture 1" descr="http://static.cdn-seekingalpha.com/uploads/2014/7/11806781_14050248217038_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22" r="83183" b="3095"/>
          <a:stretch/>
        </p:blipFill>
        <p:spPr bwMode="auto">
          <a:xfrm>
            <a:off x="-18510" y="5706999"/>
            <a:ext cx="1601788" cy="69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Emergence and spread of tablets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dirty="0" err="1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8a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50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Emergence and spread of tablets (</a:t>
            </a:r>
            <a:r>
              <a:rPr lang="en-US" altLang="en-US" dirty="0" err="1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8b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1550" y="6444335"/>
            <a:ext cx="4946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www.idc.com</a:t>
            </a:r>
            <a:r>
              <a:rPr lang="en-US" sz="1200" dirty="0"/>
              <a:t>/</a:t>
            </a:r>
            <a:r>
              <a:rPr lang="en-US" sz="1200" dirty="0" err="1"/>
              <a:t>getdoc.jsp?containerId</a:t>
            </a:r>
            <a:r>
              <a:rPr lang="en-US" sz="1200" dirty="0"/>
              <a:t>=</a:t>
            </a:r>
            <a:r>
              <a:rPr lang="en-US" sz="1200" dirty="0" err="1"/>
              <a:t>prUS40660715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193372" y="625990"/>
            <a:ext cx="819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Global market share </a:t>
            </a:r>
            <a:r>
              <a:rPr lang="en-US" dirty="0" smtClean="0">
                <a:solidFill>
                  <a:schemeClr val="accent6"/>
                </a:solidFill>
              </a:rPr>
              <a:t>forecast of </a:t>
            </a:r>
            <a:r>
              <a:rPr lang="en-US" dirty="0" smtClean="0">
                <a:solidFill>
                  <a:schemeClr val="accent6"/>
                </a:solidFill>
              </a:rPr>
              <a:t>tablet OS shipments </a:t>
            </a:r>
            <a:r>
              <a:rPr lang="en-US" dirty="0" smtClean="0">
                <a:solidFill>
                  <a:schemeClr val="accent6"/>
                </a:solidFill>
              </a:rPr>
              <a:t>2015 </a:t>
            </a:r>
            <a:r>
              <a:rPr lang="en-US" dirty="0" smtClean="0">
                <a:solidFill>
                  <a:schemeClr val="accent6"/>
                </a:solidFill>
              </a:rPr>
              <a:t>- </a:t>
            </a:r>
            <a:r>
              <a:rPr lang="en-US" dirty="0" smtClean="0">
                <a:solidFill>
                  <a:schemeClr val="accent6"/>
                </a:solidFill>
              </a:rPr>
              <a:t>2019 </a:t>
            </a:r>
            <a:r>
              <a:rPr lang="en-US" dirty="0" smtClean="0"/>
              <a:t>[]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305" t="35850" r="47233" b="9396"/>
          <a:stretch/>
        </p:blipFill>
        <p:spPr>
          <a:xfrm>
            <a:off x="1376645" y="1268760"/>
            <a:ext cx="6435715" cy="400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39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 rot="20678559">
            <a:off x="1390358" y="2491387"/>
            <a:ext cx="6696000" cy="144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61" t="51695" r="9522" b="41635"/>
          <a:stretch/>
        </p:blipFill>
        <p:spPr bwMode="auto">
          <a:xfrm>
            <a:off x="32305" y="728662"/>
            <a:ext cx="9072500" cy="6116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7925767" y="1152872"/>
            <a:ext cx="921708" cy="1026529"/>
            <a:chOff x="6722587" y="2216856"/>
            <a:chExt cx="921708" cy="1026529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82" t="30844" r="9522" b="51344"/>
            <a:stretch/>
          </p:blipFill>
          <p:spPr bwMode="auto">
            <a:xfrm>
              <a:off x="6766560" y="2256971"/>
              <a:ext cx="845420" cy="986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61" t="49351" r="9522" b="41635"/>
            <a:stretch/>
          </p:blipFill>
          <p:spPr bwMode="auto">
            <a:xfrm rot="325995">
              <a:off x="6722587" y="2216856"/>
              <a:ext cx="921708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2096845" y="3017988"/>
            <a:ext cx="921708" cy="1026529"/>
            <a:chOff x="6722587" y="2216856"/>
            <a:chExt cx="921708" cy="1026529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82" t="30844" r="9522" b="51344"/>
            <a:stretch/>
          </p:blipFill>
          <p:spPr bwMode="auto">
            <a:xfrm>
              <a:off x="6766560" y="2256971"/>
              <a:ext cx="845420" cy="986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61" t="49351" r="9522" b="41635"/>
            <a:stretch/>
          </p:blipFill>
          <p:spPr bwMode="auto">
            <a:xfrm rot="325995">
              <a:off x="6722587" y="2216856"/>
              <a:ext cx="921708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3569558" y="2604357"/>
            <a:ext cx="921708" cy="1026529"/>
            <a:chOff x="6722587" y="2216856"/>
            <a:chExt cx="921708" cy="1026529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82" t="30844" r="9522" b="51344"/>
            <a:stretch/>
          </p:blipFill>
          <p:spPr bwMode="auto">
            <a:xfrm>
              <a:off x="6766560" y="2256971"/>
              <a:ext cx="845420" cy="986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61" t="49351" r="9522" b="41635"/>
            <a:stretch/>
          </p:blipFill>
          <p:spPr bwMode="auto">
            <a:xfrm rot="325995">
              <a:off x="6722587" y="2216856"/>
              <a:ext cx="921708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5041486" y="2110919"/>
            <a:ext cx="921708" cy="1026529"/>
            <a:chOff x="6722587" y="2216856"/>
            <a:chExt cx="921708" cy="1026529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82" t="30844" r="9522" b="51344"/>
            <a:stretch/>
          </p:blipFill>
          <p:spPr bwMode="auto">
            <a:xfrm>
              <a:off x="6766560" y="2256971"/>
              <a:ext cx="845420" cy="986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61" t="49351" r="9522" b="41635"/>
            <a:stretch/>
          </p:blipFill>
          <p:spPr bwMode="auto">
            <a:xfrm rot="325995">
              <a:off x="6722587" y="2216856"/>
              <a:ext cx="921708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6481305" y="1647927"/>
            <a:ext cx="921708" cy="1026529"/>
            <a:chOff x="6722587" y="2216856"/>
            <a:chExt cx="921708" cy="1026529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82" t="30844" r="9522" b="51344"/>
            <a:stretch/>
          </p:blipFill>
          <p:spPr bwMode="auto">
            <a:xfrm>
              <a:off x="6766560" y="2256971"/>
              <a:ext cx="845420" cy="986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61" t="49351" r="9522" b="41635"/>
            <a:stretch/>
          </p:blipFill>
          <p:spPr bwMode="auto">
            <a:xfrm rot="325995">
              <a:off x="6722587" y="2216856"/>
              <a:ext cx="921708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7947375" y="4008270"/>
            <a:ext cx="921708" cy="1026529"/>
            <a:chOff x="6722587" y="2216856"/>
            <a:chExt cx="921708" cy="1026529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82" t="30844" r="9522" b="51344"/>
            <a:stretch/>
          </p:blipFill>
          <p:spPr bwMode="auto">
            <a:xfrm>
              <a:off x="6766560" y="2256971"/>
              <a:ext cx="845420" cy="986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61" t="49351" r="9522" b="41635"/>
            <a:stretch/>
          </p:blipFill>
          <p:spPr bwMode="auto">
            <a:xfrm rot="325995">
              <a:off x="6722587" y="2216856"/>
              <a:ext cx="921708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Group 26"/>
          <p:cNvGrpSpPr/>
          <p:nvPr/>
        </p:nvGrpSpPr>
        <p:grpSpPr>
          <a:xfrm>
            <a:off x="6505812" y="4362844"/>
            <a:ext cx="921708" cy="1026529"/>
            <a:chOff x="6722587" y="2216856"/>
            <a:chExt cx="921708" cy="1026529"/>
          </a:xfrm>
        </p:grpSpPr>
        <p:pic>
          <p:nvPicPr>
            <p:cNvPr id="2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82" t="30844" r="9522" b="51344"/>
            <a:stretch/>
          </p:blipFill>
          <p:spPr bwMode="auto">
            <a:xfrm>
              <a:off x="6766560" y="2256971"/>
              <a:ext cx="845420" cy="986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61" t="49351" r="9522" b="41635"/>
            <a:stretch/>
          </p:blipFill>
          <p:spPr bwMode="auto">
            <a:xfrm rot="325995">
              <a:off x="6722587" y="2216856"/>
              <a:ext cx="921708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" name="TextBox 32"/>
          <p:cNvSpPr txBox="1"/>
          <p:nvPr/>
        </p:nvSpPr>
        <p:spPr>
          <a:xfrm>
            <a:off x="3438277" y="2173848"/>
            <a:ext cx="126028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300" b="1" dirty="0" smtClean="0">
                <a:solidFill>
                  <a:srgbClr val="FFC000"/>
                </a:solidFill>
              </a:rPr>
              <a:t>Clover Trail</a:t>
            </a:r>
            <a:endParaRPr lang="en-US" sz="1100" b="1" dirty="0" smtClean="0">
              <a:solidFill>
                <a:srgbClr val="FFFFFF"/>
              </a:solidFill>
            </a:endParaRPr>
          </a:p>
          <a:p>
            <a:pPr algn="ctr">
              <a:lnSpc>
                <a:spcPts val="1500"/>
              </a:lnSpc>
            </a:pPr>
            <a:r>
              <a:rPr lang="en-US" sz="1100" dirty="0" smtClean="0">
                <a:solidFill>
                  <a:srgbClr val="FFFFFF"/>
                </a:solidFill>
              </a:rPr>
              <a:t>(2012)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096845" y="2622788"/>
            <a:ext cx="1029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>
                <a:solidFill>
                  <a:srgbClr val="FFC000"/>
                </a:solidFill>
              </a:rPr>
              <a:t>Oak Trail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(2011)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980971" y="1700079"/>
            <a:ext cx="1011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>
                <a:solidFill>
                  <a:srgbClr val="FFC000"/>
                </a:solidFill>
              </a:rPr>
              <a:t>Bay Trail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(2013)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296597" y="1243992"/>
            <a:ext cx="1290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>
                <a:solidFill>
                  <a:srgbClr val="FFC000"/>
                </a:solidFill>
              </a:rPr>
              <a:t>Cherry Trail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(2015)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745519" y="747827"/>
            <a:ext cx="1303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 smtClean="0">
                <a:solidFill>
                  <a:srgbClr val="FFC000"/>
                </a:solidFill>
              </a:rPr>
              <a:t>Willow Trail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(201</a:t>
            </a:r>
            <a:r>
              <a:rPr lang="hu-HU" sz="1100" dirty="0" smtClean="0">
                <a:solidFill>
                  <a:srgbClr val="FFFFFF"/>
                </a:solidFill>
              </a:rPr>
              <a:t>6</a:t>
            </a:r>
            <a:r>
              <a:rPr lang="en-US" sz="1100" dirty="0" smtClean="0">
                <a:solidFill>
                  <a:srgbClr val="FFFFFF"/>
                </a:solidFill>
              </a:rPr>
              <a:t>?)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337400" y="3775885"/>
            <a:ext cx="1314784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00" b="1" dirty="0" smtClean="0">
                <a:solidFill>
                  <a:srgbClr val="FFC000"/>
                </a:solidFill>
              </a:rPr>
              <a:t>Atom X3</a:t>
            </a:r>
          </a:p>
          <a:p>
            <a:pPr algn="ctr"/>
            <a:r>
              <a:rPr lang="en-US" sz="1300" b="1" dirty="0" smtClean="0">
                <a:solidFill>
                  <a:srgbClr val="FFC000"/>
                </a:solidFill>
              </a:rPr>
              <a:t>(Sophia 3G)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(2015)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697383" y="3434795"/>
            <a:ext cx="1394934" cy="684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00" b="1" dirty="0" smtClean="0">
                <a:solidFill>
                  <a:srgbClr val="FFC000"/>
                </a:solidFill>
              </a:rPr>
              <a:t>Atom X3</a:t>
            </a:r>
          </a:p>
          <a:p>
            <a:pPr algn="ctr"/>
            <a:r>
              <a:rPr lang="en-US" sz="1300" b="1" dirty="0" smtClean="0">
                <a:solidFill>
                  <a:srgbClr val="FFC000"/>
                </a:solidFill>
              </a:rPr>
              <a:t>(Sophia LTE)</a:t>
            </a:r>
          </a:p>
          <a:p>
            <a:pPr algn="ctr">
              <a:lnSpc>
                <a:spcPts val="1500"/>
              </a:lnSpc>
            </a:pPr>
            <a:r>
              <a:rPr lang="en-US" sz="1100" dirty="0" smtClean="0">
                <a:solidFill>
                  <a:srgbClr val="FFFFFF"/>
                </a:solidFill>
              </a:rPr>
              <a:t>(2015)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511579" y="3575972"/>
            <a:ext cx="1042272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Z2760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2xSaltwell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32 nm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+XMM 6260</a:t>
            </a:r>
          </a:p>
          <a:p>
            <a:pPr algn="ctr"/>
            <a:r>
              <a:rPr lang="en-US" sz="1100" dirty="0">
                <a:solidFill>
                  <a:srgbClr val="FFFFFF"/>
                </a:solidFill>
              </a:rPr>
              <a:t>W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997276" y="3989361"/>
            <a:ext cx="1047082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Z670/650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1xBonnell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45 nm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+ no XMM 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W/</a:t>
            </a:r>
            <a:r>
              <a:rPr lang="en-US" sz="1100" dirty="0" err="1" smtClean="0">
                <a:solidFill>
                  <a:srgbClr val="FFFFFF"/>
                </a:solidFill>
              </a:rPr>
              <a:t>MeeGo</a:t>
            </a:r>
            <a:r>
              <a:rPr lang="en-US" sz="1100" dirty="0" smtClean="0">
                <a:solidFill>
                  <a:srgbClr val="FFFFFF"/>
                </a:solidFill>
              </a:rPr>
              <a:t>/A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768173" y="3072838"/>
            <a:ext cx="1523174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Z37x0</a:t>
            </a:r>
          </a:p>
          <a:p>
            <a:pPr algn="ctr"/>
            <a:r>
              <a:rPr lang="en-US" sz="1100" dirty="0">
                <a:solidFill>
                  <a:srgbClr val="FFFFFF"/>
                </a:solidFill>
              </a:rPr>
              <a:t>4</a:t>
            </a:r>
            <a:r>
              <a:rPr lang="en-US" sz="1100" dirty="0" smtClean="0">
                <a:solidFill>
                  <a:srgbClr val="FFFFFF"/>
                </a:solidFill>
              </a:rPr>
              <a:t>xSilvermont</a:t>
            </a:r>
          </a:p>
          <a:p>
            <a:pPr algn="ctr"/>
            <a:r>
              <a:rPr lang="en-US" sz="1100" dirty="0">
                <a:solidFill>
                  <a:srgbClr val="FFFFFF"/>
                </a:solidFill>
              </a:rPr>
              <a:t>2</a:t>
            </a:r>
            <a:r>
              <a:rPr lang="en-US" sz="1100" dirty="0" smtClean="0">
                <a:solidFill>
                  <a:srgbClr val="FFFFFF"/>
                </a:solidFill>
              </a:rPr>
              <a:t>2 nm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+XMM 6260/7160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W/A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377297" y="5314854"/>
            <a:ext cx="1162498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C3000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2xSilvermont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28 nm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integrated 3G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modem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813449" y="4954485"/>
            <a:ext cx="1218602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C3400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4xAirmont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28 nm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integrated LTE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modem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224704" y="2612637"/>
            <a:ext cx="1465466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Z4xxx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4xAirmont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14 nm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+XMM 7160/7260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W/A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854962" y="2147338"/>
            <a:ext cx="1047082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Z5xxx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4xGoldmont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14 nm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+XMM 7360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W/A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67138" y="932203"/>
            <a:ext cx="47500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Intel’s platforms targeting tablets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(based on [</a:t>
            </a:r>
            <a:r>
              <a:rPr lang="hu-HU" dirty="0" smtClean="0">
                <a:solidFill>
                  <a:srgbClr val="FFFFFF"/>
                </a:solidFill>
              </a:rPr>
              <a:t>11</a:t>
            </a:r>
            <a:r>
              <a:rPr lang="en-US" dirty="0" smtClean="0">
                <a:solidFill>
                  <a:srgbClr val="FFFFFF"/>
                </a:solidFill>
              </a:rPr>
              <a:t>])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459847" y="1578533"/>
            <a:ext cx="0" cy="48960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71500" y="1852090"/>
            <a:ext cx="400110" cy="250049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400" dirty="0" smtClean="0">
                <a:solidFill>
                  <a:srgbClr val="CCECFF"/>
                </a:solidFill>
              </a:rPr>
              <a:t>Performance (not to scale)</a:t>
            </a:r>
            <a:endParaRPr lang="en-US" sz="1400" dirty="0">
              <a:solidFill>
                <a:srgbClr val="CCECFF"/>
              </a:solidFill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618596" y="3307623"/>
            <a:ext cx="921708" cy="1026529"/>
            <a:chOff x="6722587" y="2216856"/>
            <a:chExt cx="921708" cy="1026529"/>
          </a:xfrm>
        </p:grpSpPr>
        <p:pic>
          <p:nvPicPr>
            <p:cNvPr id="55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82" t="30844" r="9522" b="51344"/>
            <a:stretch/>
          </p:blipFill>
          <p:spPr bwMode="auto">
            <a:xfrm>
              <a:off x="6766560" y="2256971"/>
              <a:ext cx="845420" cy="986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61" t="49351" r="9522" b="41635"/>
            <a:stretch/>
          </p:blipFill>
          <p:spPr bwMode="auto">
            <a:xfrm rot="325995">
              <a:off x="6722587" y="2216856"/>
              <a:ext cx="921708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0" name="TextBox 59"/>
          <p:cNvSpPr txBox="1"/>
          <p:nvPr/>
        </p:nvSpPr>
        <p:spPr>
          <a:xfrm>
            <a:off x="649044" y="2912423"/>
            <a:ext cx="907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err="1" smtClean="0">
                <a:solidFill>
                  <a:srgbClr val="FFC000"/>
                </a:solidFill>
              </a:rPr>
              <a:t>Menlow</a:t>
            </a:r>
            <a:endParaRPr lang="en-US" sz="1300" b="1" dirty="0" smtClean="0">
              <a:solidFill>
                <a:srgbClr val="FFC000"/>
              </a:solidFill>
            </a:endParaRP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(2008)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88760" y="4278996"/>
            <a:ext cx="907620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Z5xx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1xBonnell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45 nm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+ no XMM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W/</a:t>
            </a:r>
            <a:r>
              <a:rPr lang="en-US" sz="1100" dirty="0" err="1" smtClean="0">
                <a:solidFill>
                  <a:srgbClr val="FFFFFF"/>
                </a:solidFill>
              </a:rPr>
              <a:t>Moblin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53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Emergence and spread of tablets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(9)</a:t>
            </a:r>
            <a:endParaRPr lang="en-US" dirty="0"/>
          </a:p>
        </p:txBody>
      </p:sp>
      <p:sp>
        <p:nvSpPr>
          <p:cNvPr id="2" name="Rounded Rectangle 1"/>
          <p:cNvSpPr/>
          <p:nvPr/>
        </p:nvSpPr>
        <p:spPr>
          <a:xfrm>
            <a:off x="6296597" y="5843099"/>
            <a:ext cx="1290738" cy="36036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/>
          <p:cNvSpPr/>
          <p:nvPr/>
        </p:nvSpPr>
        <p:spPr>
          <a:xfrm>
            <a:off x="7781762" y="5486704"/>
            <a:ext cx="1290738" cy="36036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39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Emergence and spread of tablets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10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16605" y="6399330"/>
            <a:ext cx="86645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http://files.shareholder.com/downloads/INTC/0x0x796060/CF287D82-FFFE-4A4E-93A9-53C56BFFD315/2014_Intel_IM_James.pdf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6515" y="6084295"/>
            <a:ext cx="3952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Investor </a:t>
            </a:r>
            <a:r>
              <a:rPr lang="hu-HU" dirty="0" smtClean="0"/>
              <a:t>meeting </a:t>
            </a:r>
            <a:r>
              <a:rPr lang="hu-HU" dirty="0" smtClean="0"/>
              <a:t>Nov. 20 2014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1510" y="645058"/>
            <a:ext cx="8069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accent6"/>
                </a:solidFill>
              </a:rPr>
              <a:t>Uniting Intel's smartphone and tablet platforms to mobile platforms</a:t>
            </a:r>
          </a:p>
          <a:p>
            <a:r>
              <a:rPr lang="hu-HU" dirty="0">
                <a:solidFill>
                  <a:schemeClr val="accent6"/>
                </a:solidFill>
              </a:rPr>
              <a:t> </a:t>
            </a:r>
            <a:r>
              <a:rPr lang="hu-HU" dirty="0" smtClean="0">
                <a:solidFill>
                  <a:schemeClr val="accent6"/>
                </a:solidFill>
              </a:rPr>
              <a:t> and classifying them into two performance classes in 2014 [] -1</a:t>
            </a:r>
            <a:endParaRPr lang="en-US" dirty="0">
              <a:solidFill>
                <a:schemeClr val="accent6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4958" y="1538790"/>
            <a:ext cx="8921741" cy="3343421"/>
            <a:chOff x="94958" y="2290824"/>
            <a:chExt cx="8921741" cy="334342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7431" t="35054" r="8487" b="26520"/>
            <a:stretch/>
          </p:blipFill>
          <p:spPr>
            <a:xfrm>
              <a:off x="94958" y="2290824"/>
              <a:ext cx="8921741" cy="256528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7425" t="35391" r="8493" b="26180"/>
            <a:stretch/>
          </p:blipFill>
          <p:spPr>
            <a:xfrm>
              <a:off x="94958" y="3068960"/>
              <a:ext cx="8921741" cy="256528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7425" t="26628" r="8493" b="63259"/>
            <a:stretch/>
          </p:blipFill>
          <p:spPr>
            <a:xfrm>
              <a:off x="94958" y="2483894"/>
              <a:ext cx="8921741" cy="675075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376645" y="2573905"/>
              <a:ext cx="62441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>
                  <a:solidFill>
                    <a:srgbClr val="FFC000"/>
                  </a:solidFill>
                </a:rPr>
                <a:t>Performance</a:t>
              </a:r>
              <a:r>
                <a:rPr lang="hu-HU" sz="2000" dirty="0" smtClean="0">
                  <a:solidFill>
                    <a:srgbClr val="FFC000"/>
                  </a:solidFill>
                </a:rPr>
                <a:t> and Mid Mobile platform portfolio </a:t>
              </a:r>
              <a:endParaRPr lang="en-US" sz="2000" dirty="0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949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Emergence and spread of tablets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11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16605" y="6399330"/>
            <a:ext cx="86645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http://files.shareholder.com/downloads/INTC/0x0x796060/CF287D82-FFFE-4A4E-93A9-53C56BFFD315/2014_Intel_IM_James.pdf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6515" y="6084295"/>
            <a:ext cx="3952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Investor </a:t>
            </a:r>
            <a:r>
              <a:rPr lang="hu-HU" dirty="0" smtClean="0"/>
              <a:t>meeting </a:t>
            </a:r>
            <a:r>
              <a:rPr lang="hu-HU" dirty="0" smtClean="0"/>
              <a:t>Nov. 20 2014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09472" y="1538790"/>
            <a:ext cx="8873018" cy="3960439"/>
            <a:chOff x="109472" y="1988840"/>
            <a:chExt cx="8873018" cy="396043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12644" t="31627" r="11952" b="18624"/>
            <a:stretch/>
          </p:blipFill>
          <p:spPr>
            <a:xfrm>
              <a:off x="116505" y="2483894"/>
              <a:ext cx="8865985" cy="346538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l="7425" t="26628" r="8493" b="63259"/>
            <a:stretch/>
          </p:blipFill>
          <p:spPr>
            <a:xfrm>
              <a:off x="109472" y="1988840"/>
              <a:ext cx="8856000" cy="67010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612575" y="2303875"/>
              <a:ext cx="49567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>
                  <a:solidFill>
                    <a:srgbClr val="FFC000"/>
                  </a:solidFill>
                </a:rPr>
                <a:t>Value and Entry Mobile platform portfolio</a:t>
              </a:r>
              <a:endParaRPr lang="en-US" dirty="0">
                <a:solidFill>
                  <a:srgbClr val="FFC000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76024" y="645058"/>
            <a:ext cx="8069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accent6"/>
                </a:solidFill>
              </a:rPr>
              <a:t>Uniting Intel's smartphone and tablet platforms to mobile platforms</a:t>
            </a:r>
          </a:p>
          <a:p>
            <a:r>
              <a:rPr lang="hu-HU" dirty="0">
                <a:solidFill>
                  <a:schemeClr val="accent6"/>
                </a:solidFill>
              </a:rPr>
              <a:t> </a:t>
            </a:r>
            <a:r>
              <a:rPr lang="hu-HU" dirty="0" smtClean="0">
                <a:solidFill>
                  <a:schemeClr val="accent6"/>
                </a:solidFill>
              </a:rPr>
              <a:t> and classifying them into two performance classes in 2014 [] -1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00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The traditional computer market </a:t>
            </a:r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2698202" y="2410158"/>
            <a:ext cx="2196435" cy="587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30000"/>
              </a:spcAft>
            </a:pPr>
            <a:r>
              <a:rPr lang="en-US" i="1" dirty="0" smtClean="0">
                <a:solidFill>
                  <a:srgbClr val="000000"/>
                </a:solidFill>
              </a:rPr>
              <a:t>Intel’s Pentium 4 lines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30000"/>
              </a:spcAft>
            </a:pPr>
            <a:r>
              <a:rPr lang="en-US" i="1" dirty="0" smtClean="0">
                <a:solidFill>
                  <a:srgbClr val="000000"/>
                </a:solidFill>
              </a:rPr>
              <a:t>AMD’s Athlon64 lines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7019293" y="2424448"/>
            <a:ext cx="119936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30000"/>
              </a:spcAft>
            </a:pPr>
            <a:r>
              <a:rPr lang="en-US" i="1" dirty="0" smtClean="0">
                <a:solidFill>
                  <a:srgbClr val="000000"/>
                </a:solidFill>
              </a:rPr>
              <a:t>ARM’s lines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699916" y="2398487"/>
            <a:ext cx="2005677" cy="587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30000"/>
              </a:spcAft>
            </a:pPr>
            <a:r>
              <a:rPr lang="en-US" i="1" dirty="0" smtClean="0">
                <a:solidFill>
                  <a:srgbClr val="000000"/>
                </a:solidFill>
              </a:rPr>
              <a:t>Intel’s  Xeon lines</a:t>
            </a:r>
            <a:endParaRPr lang="en-US" i="1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0000"/>
                </a:solidFill>
              </a:rPr>
              <a:t>AMD’s Opteron lines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7304" y="2392438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00000"/>
                </a:solidFill>
              </a:rPr>
              <a:t>E.g.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315751" y="1935419"/>
            <a:ext cx="111440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Desktops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600743" y="1935419"/>
            <a:ext cx="202170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Embedded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 computer devices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4748303" y="1308356"/>
            <a:ext cx="0" cy="246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 flipH="1">
            <a:off x="3796417" y="1554419"/>
            <a:ext cx="953948" cy="29861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2624312" y="998730"/>
            <a:ext cx="485581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Main computer market segments around 2005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319167" y="1935419"/>
            <a:ext cx="95250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Servers</a:t>
            </a:r>
            <a:endParaRPr lang="en-US" b="1" dirty="0">
              <a:solidFill>
                <a:srgbClr val="000000"/>
              </a:solidFill>
            </a:endParaRPr>
          </a:p>
        </p:txBody>
      </p:sp>
      <p:cxnSp>
        <p:nvCxnSpPr>
          <p:cNvPr id="13" name="Straight Connector 12"/>
          <p:cNvCxnSpPr>
            <a:stCxn id="9" idx="1"/>
          </p:cNvCxnSpPr>
          <p:nvPr/>
        </p:nvCxnSpPr>
        <p:spPr>
          <a:xfrm flipH="1">
            <a:off x="1810132" y="1554419"/>
            <a:ext cx="2938172" cy="3065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733203" y="1554419"/>
            <a:ext cx="2887102" cy="3179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3764917" y="1824294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6" name="Oval 13"/>
          <p:cNvSpPr>
            <a:spLocks noChangeArrowheads="1"/>
          </p:cNvSpPr>
          <p:nvPr/>
        </p:nvSpPr>
        <p:spPr bwMode="auto">
          <a:xfrm>
            <a:off x="1729452" y="1828889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7" name="Oval 13"/>
          <p:cNvSpPr>
            <a:spLocks noChangeArrowheads="1"/>
          </p:cNvSpPr>
          <p:nvPr/>
        </p:nvSpPr>
        <p:spPr bwMode="auto">
          <a:xfrm>
            <a:off x="7574862" y="1819531"/>
            <a:ext cx="65087" cy="61913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5257015" y="1942388"/>
            <a:ext cx="97975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Laptops</a:t>
            </a:r>
            <a:endParaRPr lang="en-US" b="1" dirty="0">
              <a:solidFill>
                <a:srgbClr val="000000"/>
              </a:solidFill>
            </a:endParaRPr>
          </a:p>
        </p:txBody>
      </p:sp>
      <p:cxnSp>
        <p:nvCxnSpPr>
          <p:cNvPr id="19" name="Straight Connector 18"/>
          <p:cNvCxnSpPr>
            <a:stCxn id="9" idx="1"/>
          </p:cNvCxnSpPr>
          <p:nvPr/>
        </p:nvCxnSpPr>
        <p:spPr>
          <a:xfrm>
            <a:off x="4748304" y="1554419"/>
            <a:ext cx="1049050" cy="3046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3"/>
          <p:cNvSpPr>
            <a:spLocks noChangeArrowheads="1"/>
          </p:cNvSpPr>
          <p:nvPr/>
        </p:nvSpPr>
        <p:spPr bwMode="auto">
          <a:xfrm>
            <a:off x="5702284" y="1820821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14879" y="2432168"/>
            <a:ext cx="1744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Intel’s Celeron lines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AMD’s Duron lines</a:t>
            </a:r>
          </a:p>
        </p:txBody>
      </p:sp>
      <p:sp>
        <p:nvSpPr>
          <p:cNvPr id="22" name="Oval 21"/>
          <p:cNvSpPr/>
          <p:nvPr/>
        </p:nvSpPr>
        <p:spPr>
          <a:xfrm>
            <a:off x="5257015" y="1897319"/>
            <a:ext cx="979755" cy="4570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67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Emergence and spread of tablets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8913" y="625990"/>
            <a:ext cx="7234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D2D8A"/>
                </a:solidFill>
              </a:rPr>
              <a:t>Intel’s share in tablet application processors </a:t>
            </a:r>
            <a:r>
              <a:rPr lang="en-US" dirty="0" smtClean="0"/>
              <a:t>[</a:t>
            </a:r>
            <a:r>
              <a:rPr lang="hu-HU" dirty="0" smtClean="0"/>
              <a:t>35</a:t>
            </a:r>
            <a:r>
              <a:rPr lang="en-US" dirty="0" smtClean="0"/>
              <a:t>], [</a:t>
            </a:r>
            <a:r>
              <a:rPr lang="hu-HU" dirty="0" smtClean="0"/>
              <a:t>36</a:t>
            </a:r>
            <a:r>
              <a:rPr lang="en-US" dirty="0" smtClean="0"/>
              <a:t>], [</a:t>
            </a:r>
            <a:r>
              <a:rPr lang="hu-HU" dirty="0" smtClean="0"/>
              <a:t>56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0560" y="998730"/>
            <a:ext cx="3365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Intel’s subsidies for OEMs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3001" y="1313765"/>
            <a:ext cx="82894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Over the past four years Intel pays </a:t>
            </a:r>
            <a:r>
              <a:rPr lang="en-US" sz="1600" dirty="0" smtClean="0">
                <a:solidFill>
                  <a:srgbClr val="FF0000"/>
                </a:solidFill>
              </a:rPr>
              <a:t>significant subsidies </a:t>
            </a:r>
            <a:r>
              <a:rPr lang="en-US" sz="1600" dirty="0" smtClean="0"/>
              <a:t>(~ 50 $/tablet) </a:t>
            </a:r>
            <a:r>
              <a:rPr lang="en-US" sz="1600" dirty="0" smtClean="0">
                <a:solidFill>
                  <a:srgbClr val="0070C0"/>
                </a:solidFill>
              </a:rPr>
              <a:t>to 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netbook and tablet manufacturers </a:t>
            </a:r>
            <a:r>
              <a:rPr lang="en-US" sz="1600" dirty="0" smtClean="0"/>
              <a:t>to switch from ARM based processors to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x86 Atom processors.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296863" y="2438890"/>
            <a:ext cx="8100294" cy="1413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In </a:t>
            </a:r>
            <a:r>
              <a:rPr lang="en-US" sz="1600" dirty="0" smtClean="0"/>
              <a:t>2015 </a:t>
            </a:r>
            <a:r>
              <a:rPr lang="en-US" sz="1600" dirty="0" smtClean="0"/>
              <a:t>Intel achieved the </a:t>
            </a:r>
            <a:r>
              <a:rPr lang="en-US" sz="1600" dirty="0" smtClean="0"/>
              <a:t>3</a:t>
            </a:r>
            <a:r>
              <a:rPr lang="en-US" sz="1600" dirty="0" smtClean="0">
                <a:solidFill>
                  <a:srgbClr val="0070C0"/>
                </a:solidFill>
              </a:rPr>
              <a:t>. </a:t>
            </a:r>
            <a:r>
              <a:rPr lang="en-US" sz="1600" dirty="0" smtClean="0">
                <a:solidFill>
                  <a:srgbClr val="0070C0"/>
                </a:solidFill>
              </a:rPr>
              <a:t>place in the worldwide market share in</a:t>
            </a:r>
          </a:p>
          <a:p>
            <a:pPr>
              <a:spcAft>
                <a:spcPts val="400"/>
              </a:spcAft>
            </a:pP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 tablet application </a:t>
            </a:r>
            <a:r>
              <a:rPr lang="en-US" sz="1600" dirty="0" smtClean="0">
                <a:solidFill>
                  <a:srgbClr val="0070C0"/>
                </a:solidFill>
              </a:rPr>
              <a:t>processor revenue</a:t>
            </a:r>
            <a:r>
              <a:rPr lang="en-US" sz="1600" dirty="0" smtClean="0"/>
              <a:t>. </a:t>
            </a:r>
            <a:endParaRPr lang="en-US" sz="1600" dirty="0" smtClean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In two years Intel mobile division </a:t>
            </a:r>
            <a:r>
              <a:rPr lang="en-US" sz="1600" dirty="0" smtClean="0">
                <a:solidFill>
                  <a:srgbClr val="0070C0"/>
                </a:solidFill>
              </a:rPr>
              <a:t>has lost 7 billion $.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According to industry </a:t>
            </a:r>
            <a:r>
              <a:rPr lang="en-US" sz="1600" dirty="0" smtClean="0"/>
              <a:t>sources in </a:t>
            </a:r>
            <a:r>
              <a:rPr lang="en-US" sz="1600" dirty="0" smtClean="0"/>
              <a:t>2015 Intel </a:t>
            </a:r>
            <a:r>
              <a:rPr lang="en-US" sz="1600" dirty="0" smtClean="0"/>
              <a:t>has stopped </a:t>
            </a:r>
            <a:r>
              <a:rPr lang="en-US" sz="1600" dirty="0" smtClean="0"/>
              <a:t>paying subsidies </a:t>
            </a:r>
            <a:endParaRPr lang="en-US" sz="1600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     </a:t>
            </a:r>
            <a:r>
              <a:rPr lang="en-US" sz="1600" dirty="0" smtClean="0"/>
              <a:t>for </a:t>
            </a:r>
            <a:r>
              <a:rPr lang="en-US" sz="1600" dirty="0" smtClean="0"/>
              <a:t>OEMs.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77940" y="2114563"/>
            <a:ext cx="1018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Results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37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ábláza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9539251"/>
              </p:ext>
            </p:extLst>
          </p:nvPr>
        </p:nvGraphicFramePr>
        <p:xfrm>
          <a:off x="2771800" y="1673805"/>
          <a:ext cx="3735415" cy="2311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25225"/>
                <a:gridCol w="171019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Tablet application processors</a:t>
                      </a:r>
                    </a:p>
                    <a:p>
                      <a:pPr algn="ctr"/>
                      <a:r>
                        <a:rPr lang="en-US" sz="1200" dirty="0" smtClean="0"/>
                        <a:t>worldwide market share 201</a:t>
                      </a:r>
                      <a:r>
                        <a:rPr lang="hu-HU" sz="1200" dirty="0" smtClean="0"/>
                        <a:t>5</a:t>
                      </a:r>
                      <a:r>
                        <a:rPr lang="en-US" sz="1200" dirty="0" smtClean="0"/>
                        <a:t> (revenue</a:t>
                      </a:r>
                      <a:r>
                        <a:rPr lang="hu-HU" sz="1200" dirty="0" smtClean="0"/>
                        <a:t>)</a:t>
                      </a:r>
                      <a:r>
                        <a:rPr lang="en-US" sz="1200" dirty="0" smtClean="0"/>
                        <a:t> [</a:t>
                      </a:r>
                      <a:r>
                        <a:rPr lang="hu-HU" sz="1200" dirty="0" smtClean="0"/>
                        <a:t>57</a:t>
                      </a:r>
                      <a:r>
                        <a:rPr lang="en-US" sz="1200" dirty="0" smtClean="0"/>
                        <a:t>] </a:t>
                      </a:r>
                      <a:endParaRPr lang="en-US" sz="12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Apple (USA) 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31</a:t>
                      </a:r>
                      <a:r>
                        <a:rPr lang="en-US" sz="1200" dirty="0" smtClean="0"/>
                        <a:t> %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Qualcomm (USA)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</a:t>
                      </a:r>
                      <a:r>
                        <a:rPr lang="hu-HU" sz="1200" dirty="0" smtClean="0"/>
                        <a:t>6</a:t>
                      </a:r>
                      <a:r>
                        <a:rPr lang="en-US" sz="1200" dirty="0" smtClean="0"/>
                        <a:t> %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dirty="0" smtClean="0"/>
                        <a:t>Intel </a:t>
                      </a:r>
                      <a:r>
                        <a:rPr lang="en-US" sz="1200" dirty="0" smtClean="0"/>
                        <a:t>(USA) 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</a:t>
                      </a:r>
                      <a:r>
                        <a:rPr lang="hu-HU" sz="1200" dirty="0" smtClean="0"/>
                        <a:t>4</a:t>
                      </a:r>
                      <a:r>
                        <a:rPr lang="en-US" sz="1200" dirty="0" smtClean="0"/>
                        <a:t> %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tabLst>
                          <a:tab pos="1257300" algn="l"/>
                        </a:tabLst>
                      </a:pPr>
                      <a:r>
                        <a:rPr lang="en-US" sz="1200" dirty="0" err="1" smtClean="0"/>
                        <a:t>MediaTek</a:t>
                      </a:r>
                      <a:r>
                        <a:rPr lang="en-US" sz="1200" dirty="0" smtClean="0"/>
                        <a:t> (Taiwan)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Samsung (S. Korea)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82563" y="634560"/>
            <a:ext cx="8867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D2D8A"/>
                </a:solidFill>
              </a:rPr>
              <a:t>Worldwide market share of application processors used in tablets in 201</a:t>
            </a:r>
            <a:r>
              <a:rPr lang="hu-HU" dirty="0" smtClean="0">
                <a:solidFill>
                  <a:srgbClr val="2D2D8A"/>
                </a:solidFill>
              </a:rPr>
              <a:t>5</a:t>
            </a:r>
            <a:endParaRPr lang="en-US" dirty="0" smtClean="0">
              <a:solidFill>
                <a:srgbClr val="2D2D8A"/>
              </a:solidFill>
            </a:endParaRPr>
          </a:p>
          <a:p>
            <a:r>
              <a:rPr lang="en-US" dirty="0">
                <a:solidFill>
                  <a:srgbClr val="2D2D8A"/>
                </a:solidFill>
              </a:rPr>
              <a:t> </a:t>
            </a:r>
            <a:r>
              <a:rPr lang="en-US" dirty="0" smtClean="0">
                <a:solidFill>
                  <a:srgbClr val="2D2D8A"/>
                </a:solidFill>
              </a:rPr>
              <a:t> (based on revenue) 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Emergence and spread of tablets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73038" y="4232121"/>
            <a:ext cx="23941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[Source</a:t>
            </a:r>
            <a:r>
              <a:rPr lang="hu-HU" sz="1200" dirty="0"/>
              <a:t>: </a:t>
            </a:r>
            <a:r>
              <a:rPr lang="hu-HU" sz="1200" dirty="0" smtClean="0"/>
              <a:t>Strategy </a:t>
            </a:r>
            <a:r>
              <a:rPr lang="hu-HU" sz="1200" dirty="0"/>
              <a:t>Analytics</a:t>
            </a:r>
            <a:r>
              <a:rPr lang="en-US" sz="1200" dirty="0" smtClean="0"/>
              <a:t>]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7828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Emergence and spread of tablets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14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6515" y="638690"/>
            <a:ext cx="5083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accent6"/>
                </a:solidFill>
              </a:rPr>
              <a:t>Intel's withdrawal from the mobile market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6515" y="998730"/>
            <a:ext cx="78063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/>
              <a:t>In </a:t>
            </a:r>
            <a:r>
              <a:rPr lang="hu-HU" sz="1600" dirty="0" smtClean="0">
                <a:solidFill>
                  <a:srgbClr val="0070C0"/>
                </a:solidFill>
              </a:rPr>
              <a:t>4/2016</a:t>
            </a:r>
            <a:r>
              <a:rPr lang="hu-HU" sz="1600" dirty="0" smtClean="0"/>
              <a:t> Intel announced their </a:t>
            </a:r>
            <a:r>
              <a:rPr lang="hu-HU" sz="1600" dirty="0" smtClean="0">
                <a:solidFill>
                  <a:srgbClr val="FF0000"/>
                </a:solidFill>
              </a:rPr>
              <a:t>withdrawal from the mobile market and</a:t>
            </a:r>
          </a:p>
          <a:p>
            <a:r>
              <a:rPr lang="hu-HU" sz="1600" dirty="0" smtClean="0">
                <a:solidFill>
                  <a:srgbClr val="FF0000"/>
                </a:solidFill>
              </a:rPr>
              <a:t>  cancelled the Broxton and Sophia platforms</a:t>
            </a:r>
            <a:r>
              <a:rPr lang="hu-HU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6336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701570" y="1666578"/>
            <a:ext cx="7889103" cy="52223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Key requirement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of mobile devices (tablets, smartphones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91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 Key requirement of mobile devices (tablets, smartphones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dirty="0"/>
          </a:p>
        </p:txBody>
      </p:sp>
      <p:sp>
        <p:nvSpPr>
          <p:cNvPr id="3" name="Line 8"/>
          <p:cNvSpPr>
            <a:spLocks noChangeShapeType="1"/>
          </p:cNvSpPr>
          <p:nvPr/>
        </p:nvSpPr>
        <p:spPr bwMode="auto">
          <a:xfrm flipH="1">
            <a:off x="4552420" y="1524683"/>
            <a:ext cx="7938" cy="173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00"/>
          </a:p>
        </p:txBody>
      </p:sp>
      <p:sp>
        <p:nvSpPr>
          <p:cNvPr id="4" name="Line 10"/>
          <p:cNvSpPr>
            <a:spLocks noChangeShapeType="1"/>
          </p:cNvSpPr>
          <p:nvPr/>
        </p:nvSpPr>
        <p:spPr bwMode="auto">
          <a:xfrm flipV="1">
            <a:off x="2853946" y="1699308"/>
            <a:ext cx="3422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00"/>
          </a:p>
        </p:txBody>
      </p:sp>
      <p:sp>
        <p:nvSpPr>
          <p:cNvPr id="5" name="Line 11"/>
          <p:cNvSpPr>
            <a:spLocks noChangeShapeType="1"/>
          </p:cNvSpPr>
          <p:nvPr/>
        </p:nvSpPr>
        <p:spPr bwMode="auto">
          <a:xfrm>
            <a:off x="6274315" y="1699308"/>
            <a:ext cx="329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00"/>
          </a:p>
        </p:txBody>
      </p:sp>
      <p:sp>
        <p:nvSpPr>
          <p:cNvPr id="6" name="Line 13"/>
          <p:cNvSpPr>
            <a:spLocks noChangeShapeType="1"/>
          </p:cNvSpPr>
          <p:nvPr/>
        </p:nvSpPr>
        <p:spPr bwMode="auto">
          <a:xfrm flipH="1">
            <a:off x="2856490" y="1699308"/>
            <a:ext cx="0" cy="169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0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540391" y="1273031"/>
            <a:ext cx="6030065" cy="27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itchFamily="34" charset="0"/>
              </a:rPr>
              <a:t>Key 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</a:rPr>
              <a:t>requirements of </a:t>
            </a:r>
            <a:r>
              <a:rPr lang="en-US" altLang="en-US" sz="1300" b="1" dirty="0">
                <a:solidFill>
                  <a:srgbClr val="000000"/>
                </a:solidFill>
                <a:latin typeface="Verdana" pitchFamily="34" charset="0"/>
              </a:rPr>
              <a:t>mobile devices (tablets, 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</a:rPr>
              <a:t>smartphones)</a:t>
            </a:r>
            <a:endParaRPr lang="en-US" altLang="en-US" sz="13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475860" y="1969183"/>
            <a:ext cx="1596911" cy="49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</a:rPr>
              <a:t>Connectivity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</a:rPr>
              <a:t>(3G/4G/Wi-Fi)</a:t>
            </a:r>
            <a:endParaRPr lang="hu-HU" altLang="en-US" sz="13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747791" y="1969183"/>
            <a:ext cx="2172390" cy="27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</a:rPr>
              <a:t>Low power operation</a:t>
            </a:r>
            <a:endParaRPr lang="hu-HU" altLang="en-US" sz="13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2823785" y="183265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" name="Oval 7"/>
          <p:cNvSpPr>
            <a:spLocks noChangeArrowheads="1"/>
          </p:cNvSpPr>
          <p:nvPr/>
        </p:nvSpPr>
        <p:spPr bwMode="auto">
          <a:xfrm>
            <a:off x="6239505" y="1835833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7465" y="629165"/>
            <a:ext cx="7279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  <a:latin typeface="Verdana"/>
              </a:rPr>
              <a:t>4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. Key requirement of mobile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devices (tablets,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smartphones)</a:t>
            </a:r>
            <a:endParaRPr lang="en-US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76745" y="2551547"/>
            <a:ext cx="113204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(Section 4.1)</a:t>
            </a:r>
            <a:endParaRPr lang="en-US" sz="1300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5697125" y="2551547"/>
            <a:ext cx="113204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(Section 4.2)</a:t>
            </a:r>
            <a:endParaRPr lang="en-US" sz="1300" i="1" dirty="0"/>
          </a:p>
        </p:txBody>
      </p:sp>
    </p:spTree>
    <p:extLst>
      <p:ext uri="{BB962C8B-B14F-4D97-AF65-F5344CB8AC3E}">
        <p14:creationId xmlns:p14="http://schemas.microsoft.com/office/powerpoint/2010/main" val="74521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0" grpId="0" animBg="1"/>
      <p:bldP spid="11" grpId="0" animBg="1"/>
      <p:bldP spid="13" grpId="0"/>
      <p:bldP spid="1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701570" y="1671677"/>
            <a:ext cx="7889103" cy="52223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4.1 Low power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operation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76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4.1 Low power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operation (1)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6515" y="638690"/>
            <a:ext cx="3067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D2D8A"/>
                </a:solidFill>
              </a:rPr>
              <a:t>4.1 Low power operation</a:t>
            </a:r>
            <a:endParaRPr lang="en-US" dirty="0">
              <a:solidFill>
                <a:srgbClr val="2D2D8A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6476" y="1012893"/>
            <a:ext cx="2201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It will be expressed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21550" y="1358770"/>
            <a:ext cx="8189486" cy="8694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either by specifying </a:t>
            </a:r>
            <a:r>
              <a:rPr lang="en-US" sz="1600" dirty="0" smtClean="0">
                <a:solidFill>
                  <a:srgbClr val="FF0000"/>
                </a:solidFill>
              </a:rPr>
              <a:t>the </a:t>
            </a:r>
            <a:r>
              <a:rPr lang="en-US" sz="1600" dirty="0">
                <a:solidFill>
                  <a:srgbClr val="FF0000"/>
                </a:solidFill>
              </a:rPr>
              <a:t>power consumption</a:t>
            </a:r>
            <a:r>
              <a:rPr lang="en-US" sz="1600" dirty="0"/>
              <a:t>, </a:t>
            </a:r>
            <a:r>
              <a:rPr lang="en-US" sz="1600" dirty="0" smtClean="0"/>
              <a:t>e.g. the TDP value of</a:t>
            </a:r>
          </a:p>
          <a:p>
            <a:pPr>
              <a:spcAft>
                <a:spcPts val="3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 the processor in </a:t>
            </a:r>
            <a:r>
              <a:rPr lang="en-US" sz="1600" dirty="0"/>
              <a:t>Watt, 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or </a:t>
            </a:r>
            <a:r>
              <a:rPr lang="en-US" sz="1600" dirty="0"/>
              <a:t>in in </a:t>
            </a:r>
            <a:r>
              <a:rPr lang="en-US" sz="1600" dirty="0" smtClean="0">
                <a:solidFill>
                  <a:srgbClr val="FF0000"/>
                </a:solidFill>
              </a:rPr>
              <a:t>length of the operating hours </a:t>
            </a:r>
            <a:r>
              <a:rPr lang="en-US" sz="1600" dirty="0" smtClean="0"/>
              <a:t>of the device under given conditions.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0758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907" y="638690"/>
            <a:ext cx="8434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D2D8A"/>
                </a:solidFill>
                <a:latin typeface="Verdana"/>
              </a:rPr>
              <a:t>Contrasting the design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paradigms of traditional and mobile processors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3676" y="1088740"/>
            <a:ext cx="7902324" cy="16647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8681" y="1754523"/>
            <a:ext cx="2828018" cy="610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High performance/power 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  <a:latin typeface="Verdana"/>
              </a:rPr>
              <a:t>(e.g. GFLOPS/Watt)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5150" y="1313765"/>
            <a:ext cx="24324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Verdana"/>
              </a:rPr>
              <a:t>Traditional processors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9052" y="1313765"/>
            <a:ext cx="27719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Verdana"/>
              </a:rPr>
              <a:t>Tablets and smartphones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26721" y="1758020"/>
            <a:ext cx="3164264" cy="856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Low power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  <a:latin typeface="Verdana"/>
              </a:rPr>
              <a:t>(Watt)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  <a:latin typeface="Verdana"/>
              </a:rPr>
              <a:t>(Number of operating hours)</a:t>
            </a:r>
          </a:p>
        </p:txBody>
      </p:sp>
      <p:sp>
        <p:nvSpPr>
          <p:cNvPr id="15" name="Left-Right Arrow 14"/>
          <p:cNvSpPr/>
          <p:nvPr/>
        </p:nvSpPr>
        <p:spPr>
          <a:xfrm>
            <a:off x="3970585" y="1764268"/>
            <a:ext cx="720000" cy="14400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2785" y="2865421"/>
            <a:ext cx="78259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Verdana"/>
              </a:rPr>
              <a:t>In this point let’s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focus on the microarchitecture of CPUs </a:t>
            </a:r>
            <a:r>
              <a:rPr lang="en-US" sz="1600" dirty="0" smtClean="0">
                <a:latin typeface="Verdana"/>
              </a:rPr>
              <a:t>(processor cores)</a:t>
            </a:r>
            <a:endParaRPr lang="en-US" sz="1600" dirty="0">
              <a:latin typeface="Verdana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4.1 Low power operation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23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15" grpId="0" animBg="1"/>
      <p:bldP spid="1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931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24"/>
          <a:stretch/>
        </p:blipFill>
        <p:spPr bwMode="auto">
          <a:xfrm>
            <a:off x="390525" y="1448780"/>
            <a:ext cx="8362950" cy="367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495" y="629398"/>
            <a:ext cx="9314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Example: Block diagram of Intel’s 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Cloverview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(Z2760) tablet processor (2012)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latin typeface="+mj-lt"/>
              </a:rPr>
              <a:t>[13]</a:t>
            </a:r>
            <a:endParaRPr lang="en-US" dirty="0">
              <a:latin typeface="+mj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3833813" y="1564190"/>
            <a:ext cx="2024837" cy="9901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4.1 Low power operation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47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09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0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0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8"/>
          <p:cNvSpPr>
            <a:spLocks noChangeShapeType="1"/>
          </p:cNvSpPr>
          <p:nvPr/>
        </p:nvSpPr>
        <p:spPr bwMode="auto">
          <a:xfrm flipH="1">
            <a:off x="4552420" y="1524683"/>
            <a:ext cx="7938" cy="173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00"/>
          </a:p>
        </p:txBody>
      </p:sp>
      <p:sp>
        <p:nvSpPr>
          <p:cNvPr id="3" name="Line 10"/>
          <p:cNvSpPr>
            <a:spLocks noChangeShapeType="1"/>
          </p:cNvSpPr>
          <p:nvPr/>
        </p:nvSpPr>
        <p:spPr bwMode="auto">
          <a:xfrm flipV="1">
            <a:off x="2853946" y="1699308"/>
            <a:ext cx="3422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00"/>
          </a:p>
        </p:txBody>
      </p:sp>
      <p:sp>
        <p:nvSpPr>
          <p:cNvPr id="4" name="Line 11"/>
          <p:cNvSpPr>
            <a:spLocks noChangeShapeType="1"/>
          </p:cNvSpPr>
          <p:nvPr/>
        </p:nvSpPr>
        <p:spPr bwMode="auto">
          <a:xfrm>
            <a:off x="6274315" y="1699308"/>
            <a:ext cx="329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00"/>
          </a:p>
        </p:txBody>
      </p:sp>
      <p:sp>
        <p:nvSpPr>
          <p:cNvPr id="5" name="Line 13"/>
          <p:cNvSpPr>
            <a:spLocks noChangeShapeType="1"/>
          </p:cNvSpPr>
          <p:nvPr/>
        </p:nvSpPr>
        <p:spPr bwMode="auto">
          <a:xfrm flipH="1">
            <a:off x="2856490" y="1699308"/>
            <a:ext cx="0" cy="169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0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781691" y="1273031"/>
            <a:ext cx="5580619" cy="27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</a:rPr>
              <a:t>Key criteria for low power microarchitectures</a:t>
            </a:r>
            <a:endParaRPr lang="hu-HU" altLang="en-US" sz="13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736875" y="1969183"/>
            <a:ext cx="3074881" cy="27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</a:rPr>
              <a:t>Low processor clock frequency</a:t>
            </a:r>
            <a:endParaRPr lang="hu-HU" altLang="en-US" sz="13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501724" y="1969183"/>
            <a:ext cx="2664512" cy="27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</a:rPr>
              <a:t>Narrow microarchitecture </a:t>
            </a:r>
            <a:endParaRPr lang="hu-HU" altLang="en-US" sz="13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9" name="Oval 12"/>
          <p:cNvSpPr>
            <a:spLocks noChangeArrowheads="1"/>
          </p:cNvSpPr>
          <p:nvPr/>
        </p:nvSpPr>
        <p:spPr bwMode="auto">
          <a:xfrm>
            <a:off x="2823785" y="183265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6239505" y="1835833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6910" y="637661"/>
            <a:ext cx="7515497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accent6"/>
                </a:solidFill>
                <a:latin typeface="Verdana" pitchFamily="34" charset="0"/>
              </a:rPr>
              <a:t>Key criteria for low power </a:t>
            </a:r>
            <a:r>
              <a:rPr lang="en-US" altLang="en-US" dirty="0" smtClean="0">
                <a:solidFill>
                  <a:schemeClr val="accent6"/>
                </a:solidFill>
                <a:latin typeface="Verdana" pitchFamily="34" charset="0"/>
              </a:rPr>
              <a:t>microarchitectures</a:t>
            </a:r>
            <a:endParaRPr lang="hu-HU" altLang="en-US" dirty="0">
              <a:solidFill>
                <a:schemeClr val="accent6"/>
              </a:solidFill>
              <a:latin typeface="Verdana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4.1 Low power operation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321750" y="2393885"/>
            <a:ext cx="145264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>
                <a:latin typeface="+mj-lt"/>
              </a:rPr>
              <a:t>(Section 4.1.2)</a:t>
            </a:r>
            <a:endParaRPr lang="en-US" sz="1300" i="1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40758" y="2393885"/>
            <a:ext cx="145264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>
                <a:latin typeface="+mj-lt"/>
              </a:rPr>
              <a:t>(Section 4.1.3)</a:t>
            </a:r>
            <a:endParaRPr lang="en-US" sz="13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7648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4135" y="638690"/>
            <a:ext cx="8966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Market share of leading processor firms in traditional computer segments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</a:t>
            </a:r>
            <a:r>
              <a:rPr lang="en-US" dirty="0"/>
              <a:t>. The traditional computer </a:t>
            </a:r>
            <a:r>
              <a:rPr lang="en-US" dirty="0" smtClean="0"/>
              <a:t>market (3)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00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5679" y="625990"/>
            <a:ext cx="4158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4.1.2 “</a:t>
            </a:r>
            <a:r>
              <a:rPr lang="en-US" dirty="0">
                <a:solidFill>
                  <a:schemeClr val="accent6"/>
                </a:solidFill>
              </a:rPr>
              <a:t>N</a:t>
            </a:r>
            <a:r>
              <a:rPr lang="en-US" dirty="0" smtClean="0">
                <a:solidFill>
                  <a:schemeClr val="accent6"/>
                </a:solidFill>
              </a:rPr>
              <a:t>arrow</a:t>
            </a:r>
            <a:r>
              <a:rPr lang="en-US" dirty="0">
                <a:solidFill>
                  <a:schemeClr val="accent6"/>
                </a:solidFill>
              </a:rPr>
              <a:t>” </a:t>
            </a:r>
            <a:r>
              <a:rPr lang="en-US" dirty="0" smtClean="0">
                <a:solidFill>
                  <a:schemeClr val="accent6"/>
                </a:solidFill>
              </a:rPr>
              <a:t>microarchitectures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2705" y="998730"/>
            <a:ext cx="7968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Microarchitecture of Intel’s and AMD’s recent traditional processors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520" y="1415213"/>
            <a:ext cx="8014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3333FF"/>
                </a:solidFill>
              </a:rPr>
              <a:t>they are aiming at high </a:t>
            </a:r>
            <a:r>
              <a:rPr lang="en-US" sz="1600" dirty="0">
                <a:solidFill>
                  <a:srgbClr val="3333FF"/>
                </a:solidFill>
              </a:rPr>
              <a:t>performance/power </a:t>
            </a:r>
            <a:r>
              <a:rPr lang="en-US" sz="1600" dirty="0" smtClean="0">
                <a:solidFill>
                  <a:srgbClr val="000000"/>
                </a:solidFill>
              </a:rPr>
              <a:t>(in terms of </a:t>
            </a:r>
            <a:r>
              <a:rPr lang="en-US" sz="1600" dirty="0">
                <a:solidFill>
                  <a:srgbClr val="000000"/>
                </a:solidFill>
              </a:rPr>
              <a:t>GFLOPS/Watt</a:t>
            </a:r>
            <a:r>
              <a:rPr lang="en-US" sz="1600" dirty="0" smtClean="0">
                <a:solidFill>
                  <a:srgbClr val="000000"/>
                </a:solidFill>
              </a:rPr>
              <a:t>)</a:t>
            </a:r>
            <a:r>
              <a:rPr lang="en-US" sz="1600" dirty="0" smtClean="0">
                <a:solidFill>
                  <a:srgbClr val="333399"/>
                </a:solidFill>
              </a:rPr>
              <a:t> 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2910847" y="1775253"/>
            <a:ext cx="16161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consequently 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275305" y="2113807"/>
            <a:ext cx="67135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3333FF"/>
                </a:solidFill>
              </a:rPr>
              <a:t>have </a:t>
            </a:r>
            <a:r>
              <a:rPr lang="en-US" sz="1600" dirty="0">
                <a:solidFill>
                  <a:srgbClr val="3333FF"/>
                </a:solidFill>
              </a:rPr>
              <a:t>wide microarchitectures</a:t>
            </a:r>
            <a:r>
              <a:rPr lang="en-US" sz="1600" dirty="0"/>
              <a:t>, as the next example </a:t>
            </a:r>
            <a:r>
              <a:rPr lang="en-US" sz="1600" dirty="0" smtClean="0"/>
              <a:t>shows: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192705" y="5373507"/>
            <a:ext cx="9202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Example: </a:t>
            </a:r>
            <a:r>
              <a:rPr lang="en-US" sz="1600" dirty="0" smtClean="0">
                <a:solidFill>
                  <a:srgbClr val="000000"/>
                </a:solidFill>
              </a:rPr>
              <a:t>Width of Intel’s </a:t>
            </a:r>
            <a:r>
              <a:rPr lang="en-US" sz="1600" dirty="0">
                <a:solidFill>
                  <a:srgbClr val="000000"/>
                </a:solidFill>
              </a:rPr>
              <a:t>Core </a:t>
            </a:r>
            <a:r>
              <a:rPr lang="en-US" sz="1600" dirty="0" smtClean="0">
                <a:solidFill>
                  <a:srgbClr val="000000"/>
                </a:solidFill>
              </a:rPr>
              <a:t>2 (2006) to </a:t>
            </a:r>
            <a:r>
              <a:rPr lang="en-US" sz="1600" dirty="0" err="1" smtClean="0">
                <a:solidFill>
                  <a:srgbClr val="000000"/>
                </a:solidFill>
              </a:rPr>
              <a:t>Skylake</a:t>
            </a:r>
            <a:r>
              <a:rPr lang="en-US" sz="1600" dirty="0" smtClean="0">
                <a:solidFill>
                  <a:srgbClr val="000000"/>
                </a:solidFill>
              </a:rPr>
              <a:t> (2015) </a:t>
            </a:r>
            <a:r>
              <a:rPr lang="en-US" sz="1600" dirty="0">
                <a:solidFill>
                  <a:srgbClr val="000000"/>
                </a:solidFill>
              </a:rPr>
              <a:t>processors </a:t>
            </a:r>
            <a:r>
              <a:rPr lang="en-US" sz="1600" dirty="0" smtClean="0">
                <a:solidFill>
                  <a:srgbClr val="000000"/>
                </a:solidFill>
              </a:rPr>
              <a:t>underlying</a:t>
            </a:r>
          </a:p>
          <a:p>
            <a:pPr>
              <a:spcAft>
                <a:spcPts val="120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  servers to laptops [10]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4.1 Low power operation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(5)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809582" y="2672335"/>
            <a:ext cx="7319825" cy="2476437"/>
            <a:chOff x="809582" y="2672335"/>
            <a:chExt cx="7319825" cy="2476437"/>
          </a:xfrm>
        </p:grpSpPr>
        <p:pic>
          <p:nvPicPr>
            <p:cNvPr id="10" name="Kép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582" y="2846940"/>
              <a:ext cx="7319825" cy="230183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052163" y="2672335"/>
              <a:ext cx="66556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000000"/>
                  </a:solidFill>
                </a:rPr>
                <a:t>64-bit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3718921" y="3223315"/>
              <a:ext cx="628132" cy="166518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Kép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3" t="63515" r="77862" b="18243"/>
            <a:stretch/>
          </p:blipFill>
          <p:spPr>
            <a:xfrm>
              <a:off x="1919144" y="4089108"/>
              <a:ext cx="638824" cy="239992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834122" y="4014065"/>
              <a:ext cx="80663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Skylake</a:t>
              </a:r>
              <a:endParaRPr lang="en-US" sz="13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81463" y="6039290"/>
            <a:ext cx="87898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600" dirty="0">
                <a:solidFill>
                  <a:srgbClr val="000000"/>
                </a:solidFill>
              </a:rPr>
              <a:t>We note that AMD introduced 4-wide microarchitectures five years later, along with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</a:rPr>
              <a:t>  the Bulldozer line in 2011</a:t>
            </a:r>
            <a:r>
              <a:rPr lang="en-US" sz="1600" dirty="0" smtClean="0">
                <a:solidFill>
                  <a:srgbClr val="000000"/>
                </a:solidFill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96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3" grpId="0"/>
      <p:bldP spid="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8007" y="953725"/>
            <a:ext cx="83411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To reduce power consumption </a:t>
            </a:r>
            <a:r>
              <a:rPr lang="en-US" sz="1600" dirty="0">
                <a:solidFill>
                  <a:srgbClr val="3333FF"/>
                </a:solidFill>
              </a:rPr>
              <a:t>low power microarchitectures </a:t>
            </a:r>
            <a:r>
              <a:rPr lang="en-US" sz="1600" dirty="0" smtClean="0"/>
              <a:t>are</a:t>
            </a:r>
            <a:r>
              <a:rPr lang="en-US" sz="1600" dirty="0" smtClean="0">
                <a:solidFill>
                  <a:srgbClr val="3333FF"/>
                </a:solidFill>
              </a:rPr>
              <a:t> </a:t>
            </a:r>
            <a:r>
              <a:rPr lang="en-US" sz="1600" dirty="0">
                <a:solidFill>
                  <a:srgbClr val="3333FF"/>
                </a:solidFill>
              </a:rPr>
              <a:t>narrower </a:t>
            </a:r>
            <a:r>
              <a:rPr lang="en-US" sz="1600" dirty="0" smtClean="0"/>
              <a:t>than</a:t>
            </a:r>
          </a:p>
          <a:p>
            <a:r>
              <a:rPr lang="en-US" sz="1600" dirty="0">
                <a:solidFill>
                  <a:srgbClr val="3333FF"/>
                </a:solidFill>
              </a:rPr>
              <a:t> </a:t>
            </a:r>
            <a:r>
              <a:rPr lang="en-US" sz="1600" dirty="0" smtClean="0">
                <a:solidFill>
                  <a:srgbClr val="3333FF"/>
                </a:solidFill>
              </a:rPr>
              <a:t>  </a:t>
            </a:r>
            <a:r>
              <a:rPr lang="en-US" sz="1600" dirty="0" smtClean="0"/>
              <a:t>recent traditional processors, as the next Figure demonstrates.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85650" y="625647"/>
            <a:ext cx="4786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Microarchitectures of mobile processors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4.1 Low power operation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16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658193" y="4689140"/>
            <a:ext cx="644895" cy="292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2005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8439" y="3496796"/>
            <a:ext cx="644895" cy="292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2007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8439" y="2343869"/>
            <a:ext cx="644895" cy="292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2010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6515" y="5643684"/>
            <a:ext cx="1529293" cy="724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2009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(A9 replacement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for low-end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devices)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3" y="1284230"/>
            <a:ext cx="7272808" cy="542515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899805" y="1342862"/>
            <a:ext cx="691529" cy="2760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</a:rPr>
              <a:t>32-bit</a:t>
            </a:r>
          </a:p>
        </p:txBody>
      </p:sp>
      <p:sp>
        <p:nvSpPr>
          <p:cNvPr id="20" name="Oval 19"/>
          <p:cNvSpPr/>
          <p:nvPr/>
        </p:nvSpPr>
        <p:spPr>
          <a:xfrm>
            <a:off x="5862811" y="1253387"/>
            <a:ext cx="691529" cy="4549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924" y="634960"/>
            <a:ext cx="9392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99"/>
                </a:solidFill>
              </a:rPr>
              <a:t>Microarchitecture </a:t>
            </a:r>
            <a:r>
              <a:rPr lang="en-US" dirty="0">
                <a:solidFill>
                  <a:srgbClr val="333399"/>
                </a:solidFill>
              </a:rPr>
              <a:t>of ARM CPUs underlying </a:t>
            </a:r>
            <a:r>
              <a:rPr lang="en-US" dirty="0" smtClean="0">
                <a:solidFill>
                  <a:srgbClr val="333399"/>
                </a:solidFill>
              </a:rPr>
              <a:t>most tablets </a:t>
            </a:r>
            <a:r>
              <a:rPr lang="en-US" dirty="0">
                <a:solidFill>
                  <a:srgbClr val="333399"/>
                </a:solidFill>
              </a:rPr>
              <a:t>and smartphones </a:t>
            </a:r>
            <a:r>
              <a:rPr lang="en-US" dirty="0">
                <a:solidFill>
                  <a:srgbClr val="000000"/>
                </a:solidFill>
              </a:rPr>
              <a:t>[10]</a:t>
            </a:r>
            <a:r>
              <a:rPr lang="en-US" dirty="0">
                <a:solidFill>
                  <a:srgbClr val="333399"/>
                </a:solidFill>
              </a:rPr>
              <a:t> 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4.1 Low power operation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60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mages.anandtech.com/doci/7910/Cyclon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1"/>
          <a:stretch/>
        </p:blipFill>
        <p:spPr bwMode="auto">
          <a:xfrm>
            <a:off x="144464" y="1219199"/>
            <a:ext cx="8838026" cy="56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 bwMode="auto">
          <a:xfrm>
            <a:off x="1241630" y="3564015"/>
            <a:ext cx="0" cy="225348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1961710" y="3564015"/>
            <a:ext cx="0" cy="225348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2681790" y="3564015"/>
            <a:ext cx="0" cy="225348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3401870" y="3564015"/>
            <a:ext cx="0" cy="225348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4202232" y="3564015"/>
            <a:ext cx="0" cy="225348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4932040" y="3564015"/>
            <a:ext cx="0" cy="225348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5742130" y="3564015"/>
            <a:ext cx="0" cy="225348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6422069" y="3564015"/>
            <a:ext cx="0" cy="225348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7182290" y="3564015"/>
            <a:ext cx="0" cy="225348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173038" y="632340"/>
            <a:ext cx="9179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Block diagram of Apple’s Cyclone core, introduced in the A7 SOC (2013) </a:t>
            </a:r>
            <a:r>
              <a:rPr lang="en-US" dirty="0" smtClean="0">
                <a:latin typeface="+mj-lt"/>
              </a:rPr>
              <a:t>[48]</a:t>
            </a:r>
            <a:endParaRPr lang="en-US" dirty="0">
              <a:latin typeface="+mj-lt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4.1 Low power operation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(8)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6079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http://cdn1.appleinsider.com/gallery/10856-3294-PadAir2vsNexus9-l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5"/>
          <a:stretch/>
        </p:blipFill>
        <p:spPr bwMode="auto">
          <a:xfrm>
            <a:off x="38115" y="1178750"/>
            <a:ext cx="9080485" cy="541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5738" y="626778"/>
            <a:ext cx="5359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Geekbench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3.2 results of recent tablets </a:t>
            </a:r>
            <a:r>
              <a:rPr lang="en-US" dirty="0" smtClean="0">
                <a:latin typeface="+mj-lt"/>
              </a:rPr>
              <a:t>[49]</a:t>
            </a:r>
            <a:endParaRPr lang="en-US" dirty="0">
              <a:latin typeface="+mj-lt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4.1 Low power operation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(9)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853171" y="3744035"/>
            <a:ext cx="9492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0000"/>
                </a:solidFill>
                <a:latin typeface="+mj-lt"/>
              </a:rPr>
              <a:t>3 Cyclone</a:t>
            </a:r>
          </a:p>
          <a:p>
            <a:pPr algn="ctr"/>
            <a:r>
              <a:rPr lang="en-US" sz="1100" b="1" dirty="0" smtClean="0">
                <a:solidFill>
                  <a:srgbClr val="FF0000"/>
                </a:solidFill>
                <a:latin typeface="+mj-lt"/>
              </a:rPr>
              <a:t> cores</a:t>
            </a:r>
            <a:endParaRPr lang="en-US" sz="1100" b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8327820" y="2266918"/>
            <a:ext cx="24018" cy="1476000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8037385" y="963823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2014</a:t>
            </a:r>
            <a:endParaRPr lang="en-US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6957265" y="975024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2013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18191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6515" y="1327150"/>
            <a:ext cx="9002208" cy="2254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Intel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lost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Apple as a perspective buyer </a:t>
            </a:r>
            <a:r>
              <a:rPr lang="en-US" sz="1600" dirty="0" smtClean="0">
                <a:latin typeface="+mj-lt"/>
              </a:rPr>
              <a:t>of their chips for the iPad line,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 </a:t>
            </a:r>
            <a:r>
              <a:rPr lang="en-US" sz="1600" dirty="0" smtClean="0">
                <a:latin typeface="+mj-lt"/>
              </a:rPr>
              <a:t>and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iPad Air 2 also severely hit the perspective of their not so successful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 Atom line.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NVIDIA’s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err="1" smtClean="0">
                <a:latin typeface="+mj-lt"/>
              </a:rPr>
              <a:t>Tegra</a:t>
            </a:r>
            <a:r>
              <a:rPr lang="en-US" sz="1600" dirty="0" smtClean="0">
                <a:latin typeface="+mj-lt"/>
              </a:rPr>
              <a:t> 4 chips were not successful, so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the firm announced in 05/2014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 that they will abandon the phone market.</a:t>
            </a:r>
          </a:p>
          <a:p>
            <a:r>
              <a:rPr lang="en-US" sz="1600" dirty="0" smtClean="0">
                <a:latin typeface="+mj-lt"/>
              </a:rPr>
              <a:t>    Apple’s iPad Air 2 with its 256 GPU EUs </a:t>
            </a:r>
            <a:r>
              <a:rPr lang="en-US" sz="1600" dirty="0"/>
              <a:t>became a very powerful rival </a:t>
            </a:r>
            <a:r>
              <a:rPr lang="en-US" sz="1600" dirty="0" smtClean="0"/>
              <a:t>to </a:t>
            </a:r>
            <a:r>
              <a:rPr lang="en-US" sz="1600" dirty="0" smtClean="0">
                <a:latin typeface="+mj-lt"/>
              </a:rPr>
              <a:t>NVIDIA’s </a:t>
            </a:r>
          </a:p>
          <a:p>
            <a:pPr>
              <a:spcAft>
                <a:spcPts val="3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 subsequent 64-bit K1 chip that includes 192 GPU.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As a consequence,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NVIDIA appears close to giving up also their tablet interests</a:t>
            </a:r>
            <a:r>
              <a:rPr lang="en-US" sz="1600" dirty="0" smtClean="0">
                <a:latin typeface="+mj-lt"/>
              </a:rPr>
              <a:t>.  </a:t>
            </a:r>
            <a:endParaRPr lang="en-US" sz="16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3180" y="629165"/>
            <a:ext cx="91381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Implications of the extremely high performance figures of Apple’s A8X-based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iPad Air 2 (including 3 Cyclone cores) </a:t>
            </a:r>
            <a:r>
              <a:rPr lang="en-US" dirty="0" smtClean="0">
                <a:latin typeface="+mj-lt"/>
              </a:rPr>
              <a:t>[50]</a:t>
            </a:r>
            <a:endParaRPr lang="en-US" dirty="0">
              <a:latin typeface="+mj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4.1 Low power operation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88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26695" y="1223755"/>
            <a:ext cx="24016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D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const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x fc x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Vdd</a:t>
            </a:r>
            <a:r>
              <a:rPr lang="en-US" sz="1600" baseline="30000" dirty="0" smtClean="0">
                <a:solidFill>
                  <a:srgbClr val="000000"/>
                </a:solidFill>
                <a:latin typeface="Verdana"/>
              </a:rPr>
              <a:t>2</a:t>
            </a:r>
            <a:endParaRPr lang="en-US" sz="1600" dirty="0" smtClean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6990" y="629165"/>
            <a:ext cx="3471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4.1.3 Low clock frequency-1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41930" y="1605281"/>
            <a:ext cx="67778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 addition: higher fc requires higher </a:t>
            </a:r>
            <a:r>
              <a:rPr lang="en-US" sz="1600" dirty="0" err="1" smtClean="0"/>
              <a:t>Vdd</a:t>
            </a:r>
            <a:r>
              <a:rPr lang="en-US" sz="1600" dirty="0" smtClean="0"/>
              <a:t> (</a:t>
            </a:r>
            <a:r>
              <a:rPr lang="en-US" sz="1600" dirty="0" err="1" smtClean="0"/>
              <a:t>Vdd</a:t>
            </a:r>
            <a:r>
              <a:rPr lang="en-US" sz="1600" dirty="0" smtClean="0"/>
              <a:t> ≈ </a:t>
            </a:r>
            <a:r>
              <a:rPr lang="en-US" sz="1600" dirty="0" err="1" smtClean="0"/>
              <a:t>const</a:t>
            </a:r>
            <a:r>
              <a:rPr lang="en-US" sz="1600" dirty="0" smtClean="0"/>
              <a:t> x fc).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206515" y="1020216"/>
            <a:ext cx="8274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Basics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9" name="Picture 2" descr="http://images.anandtech.com/doci/3742/graph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" t="12140" r="1336" b="4413"/>
          <a:stretch/>
        </p:blipFill>
        <p:spPr bwMode="auto">
          <a:xfrm>
            <a:off x="1148305" y="2242961"/>
            <a:ext cx="6751095" cy="334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-18510" y="5769260"/>
            <a:ext cx="93847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Figure: Core voltage (</a:t>
            </a:r>
            <a:r>
              <a:rPr lang="en-US" sz="1600" dirty="0" err="1" smtClean="0"/>
              <a:t>Vdd</a:t>
            </a:r>
            <a:r>
              <a:rPr lang="en-US" sz="1600" dirty="0" smtClean="0"/>
              <a:t>) vs. clock frequency (fc) for Intel’s </a:t>
            </a:r>
            <a:r>
              <a:rPr lang="en-US" sz="1600" dirty="0" err="1" smtClean="0"/>
              <a:t>Westmere</a:t>
            </a:r>
            <a:r>
              <a:rPr lang="en-US" sz="1600" dirty="0" smtClean="0"/>
              <a:t> processors [26] </a:t>
            </a:r>
            <a:endParaRPr lang="en-US" sz="160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4.1 Low power operation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6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6690" y="2633137"/>
            <a:ext cx="2888931" cy="610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High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base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clock frequency</a:t>
            </a:r>
          </a:p>
          <a:p>
            <a:pPr algn="ctr">
              <a:spcAft>
                <a:spcPts val="2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(typically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2-4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GHz)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33259" y="2192379"/>
            <a:ext cx="18505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3333FF"/>
                </a:solidFill>
              </a:rPr>
              <a:t>Traditional CPUs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99165" y="2192379"/>
            <a:ext cx="14414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3333FF"/>
                </a:solidFill>
              </a:rPr>
              <a:t>Mobile CPUs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17515" y="2636634"/>
            <a:ext cx="3659592" cy="610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Relative low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base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clock frequency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  <a:latin typeface="Verdana"/>
              </a:rPr>
              <a:t>(typically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1-2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GHz)</a:t>
            </a:r>
          </a:p>
        </p:txBody>
      </p:sp>
      <p:sp>
        <p:nvSpPr>
          <p:cNvPr id="8" name="Left-Right Arrow 7"/>
          <p:cNvSpPr/>
          <p:nvPr/>
        </p:nvSpPr>
        <p:spPr>
          <a:xfrm>
            <a:off x="3874278" y="2642882"/>
            <a:ext cx="720000" cy="14400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6980" y="625990"/>
            <a:ext cx="2862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 Low clock frequency-2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3052088" y="1628799"/>
            <a:ext cx="360000" cy="1080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02665" y="1493785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Higher fc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3592148" y="1493785"/>
            <a:ext cx="13083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higher </a:t>
            </a:r>
            <a:r>
              <a:rPr lang="en-US" sz="1600" dirty="0" err="1" smtClean="0"/>
              <a:t>Vdd</a:t>
            </a:r>
            <a:endParaRPr lang="en-US" sz="1600" dirty="0"/>
          </a:p>
        </p:txBody>
      </p:sp>
      <p:sp>
        <p:nvSpPr>
          <p:cNvPr id="20" name="Right Arrow 19"/>
          <p:cNvSpPr/>
          <p:nvPr/>
        </p:nvSpPr>
        <p:spPr>
          <a:xfrm>
            <a:off x="5122318" y="1628800"/>
            <a:ext cx="360000" cy="1080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62378" y="1493785"/>
            <a:ext cx="1069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higher D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206515" y="1133745"/>
            <a:ext cx="1133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It follows</a:t>
            </a:r>
            <a:endParaRPr lang="en-US" sz="1600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4.1 Low power operation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40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4.1 Low power operation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13)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432096"/>
              </p:ext>
            </p:extLst>
          </p:nvPr>
        </p:nvGraphicFramePr>
        <p:xfrm>
          <a:off x="476546" y="1584085"/>
          <a:ext cx="8436078" cy="3598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6013"/>
                <a:gridCol w="1406013"/>
                <a:gridCol w="1406013"/>
                <a:gridCol w="1406013"/>
                <a:gridCol w="1406013"/>
                <a:gridCol w="1406013"/>
              </a:tblGrid>
              <a:tr h="86924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TDP</a:t>
                      </a:r>
                    </a:p>
                    <a:p>
                      <a:pPr algn="ctr"/>
                      <a:r>
                        <a:rPr lang="en-US" sz="1400" b="1" dirty="0" smtClean="0"/>
                        <a:t>(W)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No. of cores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Graphics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No. of</a:t>
                      </a:r>
                    </a:p>
                    <a:p>
                      <a:pPr algn="ctr"/>
                      <a:r>
                        <a:rPr lang="en-US" sz="1400" b="1" dirty="0" smtClean="0"/>
                        <a:t>graphics EUs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/>
                        <a:t>eDRAM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Base frequency</a:t>
                      </a:r>
                    </a:p>
                    <a:p>
                      <a:pPr algn="ctr"/>
                      <a:r>
                        <a:rPr lang="en-US" sz="1400" b="1" dirty="0" smtClean="0"/>
                        <a:t>up to (GHz)</a:t>
                      </a:r>
                      <a:endParaRPr lang="en-US" sz="1400" b="1" dirty="0"/>
                    </a:p>
                  </a:txBody>
                  <a:tcPr anchor="ctr"/>
                </a:tc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4.5 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515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1.2</a:t>
                      </a:r>
                      <a:endParaRPr lang="en-US" sz="1400" dirty="0"/>
                    </a:p>
                  </a:txBody>
                  <a:tcPr anchor="ctr"/>
                </a:tc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540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64 MB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2.2</a:t>
                      </a:r>
                      <a:endParaRPr lang="en-US" sz="1400" dirty="0"/>
                    </a:p>
                  </a:txBody>
                  <a:tcPr anchor="ctr"/>
                </a:tc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520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2.6</a:t>
                      </a:r>
                      <a:endParaRPr lang="en-US" sz="1400" dirty="0"/>
                    </a:p>
                  </a:txBody>
                  <a:tcPr anchor="ctr"/>
                </a:tc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550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64 MB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3.3</a:t>
                      </a:r>
                      <a:endParaRPr lang="en-US" sz="1400" dirty="0"/>
                    </a:p>
                  </a:txBody>
                  <a:tcPr anchor="ctr"/>
                </a:tc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530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2.8</a:t>
                      </a:r>
                      <a:endParaRPr lang="en-US" sz="1400" dirty="0"/>
                    </a:p>
                  </a:txBody>
                  <a:tcPr anchor="ctr"/>
                </a:tc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530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2.9</a:t>
                      </a:r>
                      <a:endParaRPr lang="en-US" sz="1400" dirty="0"/>
                    </a:p>
                  </a:txBody>
                  <a:tcPr anchor="ctr"/>
                </a:tc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530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3.4</a:t>
                      </a:r>
                      <a:endParaRPr lang="en-US" sz="1400" dirty="0"/>
                    </a:p>
                  </a:txBody>
                  <a:tcPr anchor="ctr"/>
                </a:tc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91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4.2</a:t>
                      </a:r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80560" y="638690"/>
            <a:ext cx="78931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2D2D8A"/>
                </a:solidFill>
              </a:rPr>
              <a:t>Example: Max. base frequency of </a:t>
            </a:r>
            <a:r>
              <a:rPr lang="en-US" sz="1600" dirty="0" err="1" smtClean="0">
                <a:solidFill>
                  <a:srgbClr val="2D2D8A"/>
                </a:solidFill>
              </a:rPr>
              <a:t>Skylake</a:t>
            </a:r>
            <a:r>
              <a:rPr lang="en-US" sz="1600" dirty="0" smtClean="0">
                <a:solidFill>
                  <a:srgbClr val="2D2D8A"/>
                </a:solidFill>
              </a:rPr>
              <a:t> models with different TDPs and </a:t>
            </a:r>
          </a:p>
          <a:p>
            <a:r>
              <a:rPr lang="en-US" sz="1600" dirty="0">
                <a:solidFill>
                  <a:srgbClr val="2D2D8A"/>
                </a:solidFill>
              </a:rPr>
              <a:t> </a:t>
            </a:r>
            <a:r>
              <a:rPr lang="en-US" sz="1600" dirty="0" smtClean="0">
                <a:solidFill>
                  <a:srgbClr val="2D2D8A"/>
                </a:solidFill>
              </a:rPr>
              <a:t> configurations </a:t>
            </a:r>
            <a:r>
              <a:rPr lang="en-US" sz="1600" dirty="0" smtClean="0">
                <a:solidFill>
                  <a:srgbClr val="000000"/>
                </a:solidFill>
              </a:rPr>
              <a:t>(Based on data from [</a:t>
            </a:r>
            <a:r>
              <a:rPr lang="hu-HU" sz="1600" dirty="0" smtClean="0">
                <a:solidFill>
                  <a:srgbClr val="000000"/>
                </a:solidFill>
              </a:rPr>
              <a:t>58</a:t>
            </a:r>
            <a:r>
              <a:rPr lang="en-US" sz="1600" dirty="0" smtClean="0">
                <a:solidFill>
                  <a:srgbClr val="000000"/>
                </a:solidFill>
              </a:rPr>
              <a:t>]) 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510" y="5544525"/>
            <a:ext cx="85917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Note</a:t>
            </a:r>
            <a:r>
              <a:rPr lang="en-US" sz="1600" dirty="0" smtClean="0">
                <a:solidFill>
                  <a:srgbClr val="000000"/>
                </a:solidFill>
              </a:rPr>
              <a:t> that low TDP can be achieved first of all </a:t>
            </a:r>
            <a:r>
              <a:rPr lang="en-US" sz="1600" dirty="0" smtClean="0">
                <a:solidFill>
                  <a:srgbClr val="0070C0"/>
                </a:solidFill>
              </a:rPr>
              <a:t>by reducing the core frequency </a:t>
            </a:r>
            <a:r>
              <a:rPr lang="en-US" sz="1600" dirty="0" smtClean="0">
                <a:solidFill>
                  <a:srgbClr val="000000"/>
                </a:solidFill>
              </a:rPr>
              <a:t>and</a:t>
            </a:r>
          </a:p>
          <a:p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limiting the computer resources (cores, GPU EUs) provided.  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01570" y="1449070"/>
            <a:ext cx="900100" cy="378084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7497324" y="1449070"/>
            <a:ext cx="1415299" cy="378084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18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701570" y="1691630"/>
            <a:ext cx="7889103" cy="52223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4.2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Connectivity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92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087"/>
            <a:ext cx="9144000" cy="393700"/>
          </a:xfrm>
        </p:spPr>
        <p:txBody>
          <a:bodyPr/>
          <a:lstStyle/>
          <a:p>
            <a:r>
              <a:rPr lang="en-US" dirty="0"/>
              <a:t>1. The traditional computer market </a:t>
            </a:r>
            <a:r>
              <a:rPr lang="en-US" dirty="0" smtClean="0"/>
              <a:t>(4)</a:t>
            </a:r>
            <a:endParaRPr lang="en-US" dirty="0"/>
          </a:p>
        </p:txBody>
      </p:sp>
      <p:pic>
        <p:nvPicPr>
          <p:cNvPr id="1026" name="Picture 2" descr="C:\Users\Sima Dezső\Documents\intel_haswell_ex\The Intel Xeon E7-8800 v3 Review The POWER8 Killer - Print View_files\RiscVsx86_575px.pn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" t="19936" b="4671"/>
          <a:stretch/>
        </p:blipFill>
        <p:spPr bwMode="auto">
          <a:xfrm>
            <a:off x="146605" y="1223755"/>
            <a:ext cx="8745875" cy="368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0576" y="638690"/>
            <a:ext cx="8987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Worldwide market share of x86 and RISC 4S/4S+ servers (by volume)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51</a:t>
            </a:r>
            <a:r>
              <a:rPr lang="en-US" dirty="0" smtClean="0">
                <a:latin typeface="+mj-lt"/>
              </a:rPr>
              <a:t>]</a:t>
            </a:r>
            <a:endParaRPr lang="en-US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42348" y="5686508"/>
            <a:ext cx="2805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MSS: Market Segment Share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5717286"/>
            <a:ext cx="38130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Source: IDC World Wide Server Tracker Q4’14 </a:t>
            </a:r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9521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4.2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Connectivity (1)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5263" y="638690"/>
            <a:ext cx="2078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4.2 Connectivity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1115" y="1043735"/>
            <a:ext cx="6160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Connectivity may include (depending on the device type) 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431540" y="1403775"/>
            <a:ext cx="5619423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LAN connectivity 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Wi-Fi connectivity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mobile broadband connectivity (recently 3G/4G). 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296863" y="2348880"/>
            <a:ext cx="75578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Subsequently, we will focus only on the mobile broadband connectivity.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3372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3655" y="638690"/>
            <a:ext cx="8918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Simplified view of a platform providing mobile broadband connectivity </a:t>
            </a:r>
            <a:r>
              <a:rPr lang="en-US" dirty="0" smtClean="0"/>
              <a:t>[</a:t>
            </a:r>
            <a:r>
              <a:rPr lang="hu-HU" dirty="0" smtClean="0"/>
              <a:t>59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61610" y="6264315"/>
            <a:ext cx="67219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PA: Power Amplifier</a:t>
            </a:r>
            <a:r>
              <a:rPr lang="hu-HU" sz="1200" dirty="0" smtClean="0"/>
              <a:t>    LNA: Low Noise Amplifier   Transceiver: Transmitter/Receiver</a:t>
            </a:r>
            <a:endParaRPr lang="en-US" sz="12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1" y="1284416"/>
            <a:ext cx="9144000" cy="4806262"/>
            <a:chOff x="1" y="1284416"/>
            <a:chExt cx="9144000" cy="4806262"/>
          </a:xfrm>
        </p:grpSpPr>
        <p:grpSp>
          <p:nvGrpSpPr>
            <p:cNvPr id="9" name="Group 8"/>
            <p:cNvGrpSpPr/>
            <p:nvPr/>
          </p:nvGrpSpPr>
          <p:grpSpPr>
            <a:xfrm>
              <a:off x="1" y="1284416"/>
              <a:ext cx="9144000" cy="4806262"/>
              <a:chOff x="1" y="1284416"/>
              <a:chExt cx="9144000" cy="4806262"/>
            </a:xfrm>
          </p:grpSpPr>
          <p:pic>
            <p:nvPicPr>
              <p:cNvPr id="11266" name="Picture 2" descr="http://images.anandtech.com/doci/6541/RadioToday2.pn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0" t="6227" r="2267" b="4058"/>
              <a:stretch/>
            </p:blipFill>
            <p:spPr bwMode="auto">
              <a:xfrm>
                <a:off x="1" y="1284416"/>
                <a:ext cx="9144000" cy="48062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8096344" y="4155448"/>
                <a:ext cx="5261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 smtClean="0"/>
                  <a:t>(DSP)</a:t>
                </a:r>
                <a:endParaRPr lang="en-US" sz="900" dirty="0"/>
              </a:p>
            </p:txBody>
          </p:sp>
          <p:pic>
            <p:nvPicPr>
              <p:cNvPr id="7" name="Picture 2" descr="http://images.anandtech.com/doci/6541/RadioToday2.pn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352" t="28455" r="17364" b="62278"/>
              <a:stretch/>
            </p:blipFill>
            <p:spPr bwMode="auto">
              <a:xfrm>
                <a:off x="6024517" y="2438890"/>
                <a:ext cx="2925325" cy="25202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967155" y="2483895"/>
                <a:ext cx="2858475" cy="507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35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Modem + Application Processor</a:t>
                </a:r>
              </a:p>
              <a:p>
                <a:pPr algn="ctr"/>
                <a:r>
                  <a:rPr lang="en-US" sz="135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hu-HU" sz="135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if</a:t>
                </a:r>
                <a:r>
                  <a:rPr lang="en-US" sz="135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integrated implementation)</a:t>
                </a:r>
                <a:endParaRPr lang="en-US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Rounded Rectangle 7"/>
              <p:cNvSpPr/>
              <p:nvPr/>
            </p:nvSpPr>
            <p:spPr>
              <a:xfrm>
                <a:off x="116505" y="1284416"/>
                <a:ext cx="2025225" cy="61441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4153335" y="2419285"/>
              <a:ext cx="479477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/>
                <a:t>RF</a:t>
              </a:r>
              <a:endParaRPr lang="en-US" sz="1300" dirty="0"/>
            </a:p>
          </p:txBody>
        </p:sp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4.2 Connectivity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399650" y="3609020"/>
            <a:ext cx="4651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100" dirty="0" smtClean="0">
                <a:solidFill>
                  <a:schemeClr val="bg1"/>
                </a:solidFill>
              </a:rPr>
              <a:t>LNA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71263" y="3596545"/>
            <a:ext cx="584659" cy="196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100" dirty="0" smtClean="0">
                <a:solidFill>
                  <a:schemeClr val="bg1"/>
                </a:solidFill>
              </a:rPr>
              <a:t>Mixers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56084" y="2978950"/>
            <a:ext cx="27013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350" dirty="0" smtClean="0"/>
              <a:t>Modem: Actually a baseband</a:t>
            </a:r>
          </a:p>
          <a:p>
            <a:r>
              <a:rPr lang="hu-HU" sz="1350" dirty="0" smtClean="0"/>
              <a:t> processor that runs under a</a:t>
            </a:r>
          </a:p>
          <a:p>
            <a:r>
              <a:rPr lang="hu-HU" sz="1350" dirty="0" smtClean="0"/>
              <a:t> proprietary real-time OS).</a:t>
            </a:r>
          </a:p>
          <a:p>
            <a:r>
              <a:rPr lang="hu-HU" sz="1350" dirty="0" smtClean="0"/>
              <a:t> It has two functions:</a:t>
            </a:r>
            <a:endParaRPr lang="en-US" sz="1350" dirty="0"/>
          </a:p>
        </p:txBody>
      </p:sp>
      <p:sp>
        <p:nvSpPr>
          <p:cNvPr id="15" name="TextBox 14"/>
          <p:cNvSpPr txBox="1"/>
          <p:nvPr/>
        </p:nvSpPr>
        <p:spPr>
          <a:xfrm>
            <a:off x="6192180" y="3855820"/>
            <a:ext cx="2674130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350" dirty="0" smtClean="0"/>
              <a:t>to performe modulation/</a:t>
            </a:r>
          </a:p>
          <a:p>
            <a:r>
              <a:rPr lang="hu-HU" sz="1350" dirty="0"/>
              <a:t> </a:t>
            </a:r>
            <a:r>
              <a:rPr lang="hu-HU" sz="1350" dirty="0" smtClean="0"/>
              <a:t>      demodulation 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350" dirty="0" smtClean="0"/>
              <a:t>to manage the </a:t>
            </a:r>
          </a:p>
          <a:p>
            <a:r>
              <a:rPr lang="hu-HU" sz="1350" dirty="0"/>
              <a:t> </a:t>
            </a:r>
            <a:r>
              <a:rPr lang="hu-HU" sz="1350" dirty="0" smtClean="0"/>
              <a:t>      communication</a:t>
            </a:r>
          </a:p>
          <a:p>
            <a:r>
              <a:rPr lang="hu-HU" sz="1350" dirty="0"/>
              <a:t> </a:t>
            </a:r>
            <a:r>
              <a:rPr lang="hu-HU" sz="1350" dirty="0" smtClean="0"/>
              <a:t>      according to a protocol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08706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4.2 Connectivity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(3)</a:t>
            </a:r>
            <a:endParaRPr lang="en-US" dirty="0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787266" y="2883137"/>
            <a:ext cx="35894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Use of integrated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application processor and modem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4407526" y="2370374"/>
            <a:ext cx="0" cy="246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1431885" y="2033845"/>
            <a:ext cx="596669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Integration of the application processor and the modem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4846106" y="3997060"/>
            <a:ext cx="349005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en-US" i="1" dirty="0" smtClean="0">
                <a:solidFill>
                  <a:srgbClr val="000000"/>
                </a:solidFill>
              </a:rPr>
              <a:t>Qualcomm’s MSM product offerings</a:t>
            </a:r>
          </a:p>
          <a:p>
            <a:pPr algn="ctr" eaLnBrk="1" fontAlgn="base" hangingPunct="1">
              <a:spcBef>
                <a:spcPct val="0"/>
              </a:spcBef>
            </a:pPr>
            <a:r>
              <a:rPr lang="en-US" i="1" dirty="0" smtClean="0">
                <a:solidFill>
                  <a:srgbClr val="000000"/>
                </a:solidFill>
              </a:rPr>
              <a:t>since ~ 1996</a:t>
            </a:r>
          </a:p>
          <a:p>
            <a:pPr algn="ctr" eaLnBrk="1" fontAlgn="base" hangingPunct="1">
              <a:spcBef>
                <a:spcPct val="0"/>
              </a:spcBef>
              <a:spcAft>
                <a:spcPct val="30000"/>
              </a:spcAft>
            </a:pPr>
            <a:r>
              <a:rPr lang="en-US" i="1" dirty="0" smtClean="0">
                <a:solidFill>
                  <a:srgbClr val="000000"/>
                </a:solidFill>
              </a:rPr>
              <a:t>including their Snapdragon families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04399" y="2883137"/>
            <a:ext cx="369524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Use of discrete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application processor and modem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376055" y="3517801"/>
            <a:ext cx="3692036" cy="1018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en-US" i="1" dirty="0">
                <a:solidFill>
                  <a:srgbClr val="000000"/>
                </a:solidFill>
              </a:rPr>
              <a:t>Intel’s  Atom line (2008)</a:t>
            </a:r>
          </a:p>
          <a:p>
            <a:pPr algn="ctr" eaLnBrk="1" fontAlgn="base" hangingPunct="1">
              <a:spcBef>
                <a:spcPct val="0"/>
              </a:spcBef>
              <a:spcAft>
                <a:spcPct val="30000"/>
              </a:spcAft>
            </a:pPr>
            <a:r>
              <a:rPr lang="en-US" i="1" dirty="0" smtClean="0">
                <a:solidFill>
                  <a:srgbClr val="000000"/>
                </a:solidFill>
              </a:rPr>
              <a:t>except recent Atom X3 (Sophia (2015)</a:t>
            </a:r>
            <a:endParaRPr lang="en-US" i="1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0000"/>
                </a:solidFill>
              </a:rPr>
              <a:t>Apple’s own processor designs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0000"/>
                </a:solidFill>
              </a:rPr>
              <a:t>(Swift (2012), Cyclone (2013)</a:t>
            </a:r>
            <a:endParaRPr lang="en-US" i="1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2222064" y="2611085"/>
            <a:ext cx="2185462" cy="1871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415234" y="2611085"/>
            <a:ext cx="2175894" cy="1871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84419" y="3511752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00000"/>
                </a:solidFill>
              </a:rPr>
              <a:t>E.g.</a:t>
            </a:r>
          </a:p>
        </p:txBody>
      </p:sp>
      <p:sp>
        <p:nvSpPr>
          <p:cNvPr id="16" name="Oval 13"/>
          <p:cNvSpPr>
            <a:spLocks noChangeArrowheads="1"/>
          </p:cNvSpPr>
          <p:nvPr/>
        </p:nvSpPr>
        <p:spPr bwMode="auto">
          <a:xfrm>
            <a:off x="2197216" y="2776607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7" name="Oval 13"/>
          <p:cNvSpPr>
            <a:spLocks noChangeArrowheads="1"/>
          </p:cNvSpPr>
          <p:nvPr/>
        </p:nvSpPr>
        <p:spPr bwMode="auto">
          <a:xfrm>
            <a:off x="6579828" y="2767249"/>
            <a:ext cx="65087" cy="61913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1870" y="4780729"/>
            <a:ext cx="3535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NVIDIA’s </a:t>
            </a:r>
            <a:r>
              <a:rPr lang="en-US" sz="1400" dirty="0" err="1" smtClean="0"/>
              <a:t>Tegra</a:t>
            </a:r>
            <a:r>
              <a:rPr lang="en-US" sz="1400" dirty="0" smtClean="0"/>
              <a:t> 2-4, K1 (since 2011) 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5421708" y="4780729"/>
            <a:ext cx="24410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NVIDIA’s </a:t>
            </a:r>
            <a:r>
              <a:rPr lang="en-US" sz="1400" dirty="0" err="1" smtClean="0"/>
              <a:t>Tegra</a:t>
            </a:r>
            <a:r>
              <a:rPr lang="en-US" sz="1400" dirty="0" smtClean="0"/>
              <a:t> 4i (2014)</a:t>
            </a:r>
            <a:endParaRPr lang="en-US" sz="1400" dirty="0"/>
          </a:p>
        </p:txBody>
      </p:sp>
      <p:sp>
        <p:nvSpPr>
          <p:cNvPr id="25" name="Rectangle 24"/>
          <p:cNvSpPr/>
          <p:nvPr/>
        </p:nvSpPr>
        <p:spPr>
          <a:xfrm>
            <a:off x="4995476" y="3547452"/>
            <a:ext cx="31662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</a:pPr>
            <a:r>
              <a:rPr lang="en-US" sz="1400" i="1" dirty="0">
                <a:solidFill>
                  <a:srgbClr val="000000"/>
                </a:solidFill>
              </a:rPr>
              <a:t>Intel’s  Atom </a:t>
            </a:r>
            <a:r>
              <a:rPr lang="en-US" sz="1400" i="1" dirty="0" smtClean="0">
                <a:solidFill>
                  <a:srgbClr val="000000"/>
                </a:solidFill>
              </a:rPr>
              <a:t>X3 (Sophia) </a:t>
            </a:r>
            <a:r>
              <a:rPr lang="en-US" sz="1400" i="1" dirty="0">
                <a:solidFill>
                  <a:srgbClr val="000000"/>
                </a:solidFill>
              </a:rPr>
              <a:t>(</a:t>
            </a:r>
            <a:r>
              <a:rPr lang="en-US" sz="1400" i="1" dirty="0" smtClean="0">
                <a:solidFill>
                  <a:srgbClr val="000000"/>
                </a:solidFill>
              </a:rPr>
              <a:t>2015)</a:t>
            </a:r>
            <a:endParaRPr lang="en-US" sz="1400" i="1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478511" y="5237684"/>
            <a:ext cx="4325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/>
              <a:t>MediaTek’s</a:t>
            </a:r>
            <a:r>
              <a:rPr lang="en-US" sz="1400" dirty="0" smtClean="0"/>
              <a:t> 6xxx/8xxx families (since ~ 2009)</a:t>
            </a:r>
          </a:p>
          <a:p>
            <a:pPr algn="ctr"/>
            <a:r>
              <a:rPr lang="en-US" sz="1400" dirty="0" smtClean="0"/>
              <a:t>except the 81xx line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893816" y="5237684"/>
            <a:ext cx="2717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/>
              <a:t>MediaTek’s</a:t>
            </a:r>
            <a:r>
              <a:rPr lang="en-US" sz="1400" dirty="0" smtClean="0"/>
              <a:t> 81xx line (2013)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195263" y="628210"/>
            <a:ext cx="6687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Integration of the application processor and the modem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46561" y="5680829"/>
            <a:ext cx="3495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Samsung’s </a:t>
            </a:r>
            <a:r>
              <a:rPr lang="en-US" sz="1400" dirty="0" err="1" smtClean="0"/>
              <a:t>Exynos</a:t>
            </a:r>
            <a:r>
              <a:rPr lang="en-US" sz="1400" dirty="0" smtClean="0"/>
              <a:t> 3/4/5/7 families</a:t>
            </a:r>
          </a:p>
          <a:p>
            <a:pPr algn="ctr"/>
            <a:r>
              <a:rPr lang="en-US" sz="1400" dirty="0" smtClean="0"/>
              <a:t>(since ~ 2010)</a:t>
            </a:r>
            <a:endParaRPr lang="en-US" sz="1400" dirty="0"/>
          </a:p>
        </p:txBody>
      </p:sp>
      <p:sp>
        <p:nvSpPr>
          <p:cNvPr id="32" name="TextBox 31"/>
          <p:cNvSpPr txBox="1"/>
          <p:nvPr/>
        </p:nvSpPr>
        <p:spPr>
          <a:xfrm>
            <a:off x="336431" y="1001721"/>
            <a:ext cx="8699369" cy="856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Integrating the modem </a:t>
            </a:r>
            <a:r>
              <a:rPr lang="en-US" sz="1600" dirty="0" smtClean="0"/>
              <a:t>into the chip results in </a:t>
            </a:r>
            <a:r>
              <a:rPr lang="en-US" sz="1600" dirty="0" smtClean="0">
                <a:solidFill>
                  <a:srgbClr val="0070C0"/>
                </a:solidFill>
              </a:rPr>
              <a:t>less costs </a:t>
            </a:r>
            <a:r>
              <a:rPr lang="en-US" sz="1600" dirty="0" smtClean="0"/>
              <a:t>and </a:t>
            </a:r>
            <a:r>
              <a:rPr lang="en-US" sz="1600" dirty="0" smtClean="0">
                <a:solidFill>
                  <a:srgbClr val="0070C0"/>
                </a:solidFill>
              </a:rPr>
              <a:t>shorter time to </a:t>
            </a:r>
          </a:p>
          <a:p>
            <a:pPr>
              <a:spcAft>
                <a:spcPts val="200"/>
              </a:spcAft>
            </a:pP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market</a:t>
            </a:r>
            <a:r>
              <a:rPr lang="en-US" sz="1600" dirty="0" smtClean="0"/>
              <a:t>.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Qualcomm pioneered </a:t>
            </a:r>
            <a:r>
              <a:rPr lang="en-US" sz="1600" dirty="0" smtClean="0"/>
              <a:t>this move designing integrated parts already about 1996.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812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/>
      <p:bldP spid="9" grpId="0"/>
      <p:bldP spid="10" grpId="0"/>
      <p:bldP spid="11" grpId="0"/>
      <p:bldP spid="14" grpId="0"/>
      <p:bldP spid="16" grpId="0" animBg="1"/>
      <p:bldP spid="17" grpId="0" animBg="1"/>
      <p:bldP spid="22" grpId="0"/>
      <p:bldP spid="23" grpId="0"/>
      <p:bldP spid="25" grpId="0"/>
      <p:bldP spid="26" grpId="0"/>
      <p:bldP spid="27" grpId="0"/>
      <p:bldP spid="29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d3nevzfk7ii3be.cloudfront.net/igi/t2Cw1XeX2HnFS4s1.hu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0" b="15039"/>
          <a:stretch/>
        </p:blipFill>
        <p:spPr bwMode="auto">
          <a:xfrm>
            <a:off x="334675" y="1727845"/>
            <a:ext cx="8467725" cy="501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75" t="29499" r="4531" b="13251"/>
          <a:stretch/>
        </p:blipFill>
        <p:spPr bwMode="auto">
          <a:xfrm>
            <a:off x="2006715" y="1121861"/>
            <a:ext cx="3825425" cy="3792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2494" y="628843"/>
            <a:ext cx="9057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Example of using discrete application processor and modem: The iPhone 6+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2006715" y="1121861"/>
            <a:ext cx="3825425" cy="821974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2006715" y="1976956"/>
            <a:ext cx="3825425" cy="410987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56765" y="2683520"/>
            <a:ext cx="32533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PAD: Integrated Power Amplifier-Duplexer</a:t>
            </a:r>
            <a:endParaRPr lang="en-US" sz="12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4.2 Connectivity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</a:t>
            </a:r>
            <a:endParaRPr lang="hu-HU" dirty="0"/>
          </a:p>
        </p:txBody>
      </p:sp>
      <p:sp>
        <p:nvSpPr>
          <p:cNvPr id="7" name="TextBox 6"/>
          <p:cNvSpPr txBox="1"/>
          <p:nvPr/>
        </p:nvSpPr>
        <p:spPr>
          <a:xfrm>
            <a:off x="6244195" y="1005635"/>
            <a:ext cx="25571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/>
                </a:solidFill>
              </a:rPr>
              <a:t>The front side of the</a:t>
            </a:r>
          </a:p>
          <a:p>
            <a:pPr algn="ctr"/>
            <a:r>
              <a:rPr lang="en-US" dirty="0" smtClean="0">
                <a:solidFill>
                  <a:schemeClr val="accent6"/>
                </a:solidFill>
              </a:rPr>
              <a:t>logic board </a:t>
            </a:r>
            <a:r>
              <a:rPr lang="en-US" dirty="0" smtClean="0"/>
              <a:t>[</a:t>
            </a:r>
            <a:r>
              <a:rPr lang="hu-HU" dirty="0" smtClean="0"/>
              <a:t>60</a:t>
            </a:r>
            <a:r>
              <a:rPr lang="en-US" dirty="0" smtClean="0"/>
              <a:t>]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54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4.2 Connectivity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(5)</a:t>
            </a:r>
            <a:endParaRPr lang="en-US" dirty="0"/>
          </a:p>
        </p:txBody>
      </p:sp>
      <p:pic>
        <p:nvPicPr>
          <p:cNvPr id="1028" name="Picture 4" descr="http://images.anandtech.com/doci/9552/Snapdragon_820_Diagram2_678x45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0" t="3477" r="23114" b="13378"/>
          <a:stretch/>
        </p:blipFill>
        <p:spPr bwMode="auto">
          <a:xfrm>
            <a:off x="2173920" y="1708992"/>
            <a:ext cx="4783345" cy="47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388" y="628610"/>
            <a:ext cx="8113888" cy="68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dirty="0" smtClean="0">
                <a:solidFill>
                  <a:schemeClr val="accent6"/>
                </a:solidFill>
                <a:latin typeface="+mj-lt"/>
              </a:rPr>
              <a:t>Example</a:t>
            </a:r>
            <a:r>
              <a:rPr lang="en-US" dirty="0" smtClean="0">
                <a:solidFill>
                  <a:schemeClr val="accent6"/>
                </a:solidFill>
              </a:rPr>
              <a:t> of using an integrated application processor and a modem </a:t>
            </a:r>
          </a:p>
          <a:p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 (Qualcomm’s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Snapdragon</a:t>
            </a:r>
            <a:r>
              <a:rPr lang="en-US" dirty="0" smtClean="0">
                <a:solidFill>
                  <a:schemeClr val="accent6"/>
                </a:solidFill>
              </a:rPr>
              <a:t> 820) </a:t>
            </a:r>
            <a:r>
              <a:rPr lang="en-US" dirty="0" smtClean="0"/>
              <a:t>[</a:t>
            </a:r>
            <a:r>
              <a:rPr lang="hu-HU" dirty="0" smtClean="0"/>
              <a:t>61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028955" y="1955273"/>
            <a:ext cx="1755195" cy="1513464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436985" y="4341800"/>
            <a:ext cx="2385265" cy="1828499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97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563" y="634560"/>
            <a:ext cx="8772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Worldwide market share of smartphone and tablet application processors </a:t>
            </a:r>
          </a:p>
          <a:p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 in 201</a:t>
            </a:r>
            <a:r>
              <a:rPr lang="hu-HU" dirty="0" smtClean="0">
                <a:solidFill>
                  <a:schemeClr val="accent6"/>
                </a:solidFill>
              </a:rPr>
              <a:t>5 </a:t>
            </a:r>
            <a:r>
              <a:rPr lang="en-US" dirty="0" smtClean="0">
                <a:solidFill>
                  <a:schemeClr val="accent6"/>
                </a:solidFill>
              </a:rPr>
              <a:t>(based on revenue) </a:t>
            </a:r>
            <a:r>
              <a:rPr lang="en-US" dirty="0" smtClean="0"/>
              <a:t>[</a:t>
            </a:r>
            <a:r>
              <a:rPr lang="hu-HU" dirty="0" smtClean="0"/>
              <a:t>34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4.2 Connectivity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(6)</a:t>
            </a:r>
            <a:endParaRPr lang="en-US" dirty="0"/>
          </a:p>
        </p:txBody>
      </p:sp>
      <p:graphicFrame>
        <p:nvGraphicFramePr>
          <p:cNvPr id="10" name="Tábláza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567360"/>
              </p:ext>
            </p:extLst>
          </p:nvPr>
        </p:nvGraphicFramePr>
        <p:xfrm>
          <a:off x="611560" y="1538790"/>
          <a:ext cx="3645405" cy="2311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25225"/>
                <a:gridCol w="162018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Smartphone application processors</a:t>
                      </a:r>
                    </a:p>
                    <a:p>
                      <a:pPr algn="ctr"/>
                      <a:r>
                        <a:rPr lang="en-US" sz="1200" dirty="0" smtClean="0"/>
                        <a:t>worldwide market share 201</a:t>
                      </a:r>
                      <a:r>
                        <a:rPr lang="hu-HU" sz="1200" dirty="0" smtClean="0"/>
                        <a:t>5</a:t>
                      </a:r>
                      <a:r>
                        <a:rPr lang="en-US" sz="1200" dirty="0" smtClean="0"/>
                        <a:t> (revenue) 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Qualcomm (USA) 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42</a:t>
                      </a:r>
                      <a:r>
                        <a:rPr lang="en-US" sz="1200" dirty="0" smtClean="0"/>
                        <a:t> %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Apple (USA) 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21</a:t>
                      </a:r>
                      <a:r>
                        <a:rPr lang="en-US" sz="1200" dirty="0" smtClean="0"/>
                        <a:t> %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MediaTek</a:t>
                      </a:r>
                      <a:r>
                        <a:rPr lang="en-US" sz="1200" dirty="0" smtClean="0"/>
                        <a:t> (Taiwan) 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19</a:t>
                      </a:r>
                      <a:r>
                        <a:rPr lang="en-US" sz="1200" dirty="0" smtClean="0"/>
                        <a:t> %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Samsung (S. Korea)      </a:t>
                      </a: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/>
                        <a:t>Spreadtrum</a:t>
                      </a:r>
                      <a:r>
                        <a:rPr lang="en-US" sz="1200" dirty="0" smtClean="0"/>
                        <a:t> (China)</a:t>
                      </a: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ábláza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698906"/>
              </p:ext>
            </p:extLst>
          </p:nvPr>
        </p:nvGraphicFramePr>
        <p:xfrm>
          <a:off x="4797025" y="1544753"/>
          <a:ext cx="3645405" cy="2311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25225"/>
                <a:gridCol w="162018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Tablet application processors</a:t>
                      </a:r>
                    </a:p>
                    <a:p>
                      <a:pPr algn="ctr"/>
                      <a:r>
                        <a:rPr lang="en-US" sz="1200" dirty="0" smtClean="0"/>
                        <a:t>worldwide market share 201</a:t>
                      </a:r>
                      <a:r>
                        <a:rPr lang="hu-HU" sz="1200" dirty="0" smtClean="0"/>
                        <a:t>5</a:t>
                      </a:r>
                      <a:r>
                        <a:rPr lang="en-US" sz="1200" dirty="0" smtClean="0"/>
                        <a:t> (revenue</a:t>
                      </a:r>
                      <a:r>
                        <a:rPr lang="hu-HU" sz="1200" dirty="0" smtClean="0"/>
                        <a:t>)</a:t>
                      </a:r>
                      <a:r>
                        <a:rPr lang="en-US" sz="1200" dirty="0" smtClean="0"/>
                        <a:t> </a:t>
                      </a:r>
                      <a:endParaRPr lang="en-US" sz="12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Apple (USA) 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</a:t>
                      </a:r>
                      <a:r>
                        <a:rPr lang="hu-HU" sz="1200" dirty="0" smtClean="0"/>
                        <a:t>1</a:t>
                      </a:r>
                      <a:r>
                        <a:rPr lang="en-US" sz="1200" dirty="0" smtClean="0"/>
                        <a:t> %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Qualcomm (USA) 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</a:t>
                      </a:r>
                      <a:r>
                        <a:rPr lang="hu-HU" sz="1200" dirty="0" smtClean="0"/>
                        <a:t>6</a:t>
                      </a:r>
                      <a:r>
                        <a:rPr lang="en-US" sz="1200" dirty="0" smtClean="0"/>
                        <a:t> %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Intel </a:t>
                      </a:r>
                      <a:r>
                        <a:rPr lang="en-US" sz="1200" dirty="0" smtClean="0"/>
                        <a:t>(</a:t>
                      </a:r>
                      <a:r>
                        <a:rPr lang="hu-HU" sz="1200" dirty="0" smtClean="0"/>
                        <a:t>USA</a:t>
                      </a:r>
                      <a:r>
                        <a:rPr lang="en-US" sz="1200" dirty="0" smtClean="0"/>
                        <a:t>) 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</a:t>
                      </a:r>
                      <a:r>
                        <a:rPr lang="hu-HU" sz="1200" dirty="0" smtClean="0"/>
                        <a:t>4</a:t>
                      </a:r>
                      <a:r>
                        <a:rPr lang="en-US" sz="1200" dirty="0" smtClean="0"/>
                        <a:t> %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MediaTek</a:t>
                      </a:r>
                      <a:r>
                        <a:rPr lang="hu-HU" sz="1200" baseline="0" dirty="0" smtClean="0"/>
                        <a:t> (Taiwan)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Samsung (S. Korea)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276745" y="4187116"/>
            <a:ext cx="43860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[Source</a:t>
            </a:r>
            <a:r>
              <a:rPr lang="hu-HU" sz="1200" dirty="0"/>
              <a:t>: </a:t>
            </a:r>
            <a:r>
              <a:rPr lang="hu-HU" sz="1200" dirty="0" smtClean="0"/>
              <a:t>Related press releases of Strategy </a:t>
            </a:r>
            <a:r>
              <a:rPr lang="hu-HU" sz="1200" dirty="0"/>
              <a:t>Analytics</a:t>
            </a:r>
            <a:r>
              <a:rPr lang="en-US" sz="1200" dirty="0" smtClean="0"/>
              <a:t>]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7033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8810" y="1937220"/>
            <a:ext cx="48238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Qualcomm provides  </a:t>
            </a:r>
            <a:r>
              <a:rPr lang="en-US" sz="1600" dirty="0" smtClean="0">
                <a:solidFill>
                  <a:srgbClr val="0070C0"/>
                </a:solidFill>
              </a:rPr>
              <a:t>single chip solutions 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for feature </a:t>
            </a:r>
            <a:r>
              <a:rPr lang="en-US" sz="1600" dirty="0">
                <a:solidFill>
                  <a:srgbClr val="0070C0"/>
                </a:solidFill>
              </a:rPr>
              <a:t>phones</a:t>
            </a:r>
            <a:r>
              <a:rPr lang="en-US" sz="1600" dirty="0" smtClean="0"/>
              <a:t>, termed as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</a:t>
            </a:r>
            <a:r>
              <a:rPr lang="en-US" sz="1600" dirty="0" smtClean="0">
                <a:solidFill>
                  <a:srgbClr val="FF0000"/>
                </a:solidFill>
              </a:rPr>
              <a:t>QSCs</a:t>
            </a:r>
            <a:r>
              <a:rPr lang="en-US" sz="1600" dirty="0" smtClean="0"/>
              <a:t> (</a:t>
            </a:r>
            <a:r>
              <a:rPr lang="en-US" sz="1600" dirty="0" smtClean="0">
                <a:solidFill>
                  <a:srgbClr val="FF0000"/>
                </a:solidFill>
              </a:rPr>
              <a:t>Qualcomm Single Chips</a:t>
            </a:r>
            <a:r>
              <a:rPr lang="en-US" sz="1600" dirty="0" smtClean="0"/>
              <a:t>).</a:t>
            </a:r>
            <a:endParaRPr lang="en-US" sz="16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4" t="21178" r="59852" b="25353"/>
          <a:stretch/>
        </p:blipFill>
        <p:spPr bwMode="auto">
          <a:xfrm>
            <a:off x="5080933" y="2033845"/>
            <a:ext cx="3721537" cy="4074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6696" y="2798930"/>
            <a:ext cx="37076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QSCs integrate the functions of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611560" y="3113965"/>
            <a:ext cx="3098541" cy="11926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MSMs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RF Transmitters (RF </a:t>
            </a:r>
            <a:r>
              <a:rPr lang="en-US" sz="1600" dirty="0" err="1" smtClean="0"/>
              <a:t>Tx</a:t>
            </a:r>
            <a:r>
              <a:rPr lang="en-US" sz="1600" dirty="0" smtClean="0"/>
              <a:t>)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RF Receivers (RF Rx) and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Power manager ICs (PM)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473700" y="4374105"/>
            <a:ext cx="39529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as illustrated on the </a:t>
            </a:r>
            <a:r>
              <a:rPr lang="en-US" sz="1600" dirty="0"/>
              <a:t>Figure </a:t>
            </a:r>
            <a:r>
              <a:rPr lang="en-US" sz="1600" dirty="0" smtClean="0"/>
              <a:t>left [</a:t>
            </a:r>
            <a:r>
              <a:rPr lang="hu-HU" sz="1600" dirty="0" smtClean="0"/>
              <a:t>62</a:t>
            </a:r>
            <a:r>
              <a:rPr lang="en-US" sz="1600" dirty="0" smtClean="0"/>
              <a:t>].</a:t>
            </a:r>
            <a:endParaRPr lang="en-US" sz="1600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4.2 Connectivity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(7)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2563" y="638690"/>
            <a:ext cx="8119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Integrating the application processor, the modem, RF transmitter, </a:t>
            </a:r>
          </a:p>
          <a:p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 RF receiver and power manager IC onto a single chip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6515" y="1268760"/>
            <a:ext cx="8797601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It became also feasible for less demanding applications, e.g. for feature phones.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Example: </a:t>
            </a:r>
            <a:r>
              <a:rPr lang="en-US" sz="1600" dirty="0">
                <a:solidFill>
                  <a:srgbClr val="0070C0"/>
                </a:solidFill>
              </a:rPr>
              <a:t>Qualcomm’s QSCs (Qualcomm Single Chips)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03930" y="6309320"/>
            <a:ext cx="44140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Figure: Qualcomm’s integrated QSC [</a:t>
            </a:r>
            <a:r>
              <a:rPr lang="hu-HU" sz="1600" dirty="0" smtClean="0"/>
              <a:t>62</a:t>
            </a:r>
            <a:r>
              <a:rPr lang="en-US" sz="1600" dirty="0" smtClean="0"/>
              <a:t>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0754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5" grpId="0"/>
      <p:bldP spid="10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7325" y="908720"/>
            <a:ext cx="4999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dirty="0" smtClean="0">
                <a:solidFill>
                  <a:schemeClr val="accent6"/>
                </a:solidFill>
              </a:rPr>
              <a:t>Using </a:t>
            </a:r>
            <a:r>
              <a:rPr lang="en-US" dirty="0" err="1" smtClean="0">
                <a:solidFill>
                  <a:schemeClr val="accent6"/>
                </a:solidFill>
              </a:rPr>
              <a:t>PoP</a:t>
            </a:r>
            <a:r>
              <a:rPr lang="en-US" dirty="0" smtClean="0">
                <a:solidFill>
                  <a:schemeClr val="accent6"/>
                </a:solidFill>
              </a:rPr>
              <a:t> (Package on Package) memory</a:t>
            </a:r>
          </a:p>
        </p:txBody>
      </p:sp>
      <p:sp>
        <p:nvSpPr>
          <p:cNvPr id="7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4.2 Connectivity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(8)</a:t>
            </a:r>
            <a:endParaRPr lang="hu-HU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2166640"/>
            <a:ext cx="8982490" cy="1519935"/>
            <a:chOff x="0" y="3124200"/>
            <a:chExt cx="8982490" cy="1519935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481" b="27195"/>
            <a:stretch/>
          </p:blipFill>
          <p:spPr bwMode="auto">
            <a:xfrm>
              <a:off x="0" y="3124200"/>
              <a:ext cx="8982490" cy="111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4256965" y="4336358"/>
              <a:ext cx="26068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sz="1400" dirty="0">
                  <a:solidFill>
                    <a:srgbClr val="0070C0"/>
                  </a:solidFill>
                </a:rPr>
                <a:t>1GB</a:t>
              </a:r>
              <a:r>
                <a:rPr lang="en-US" sz="1400" dirty="0">
                  <a:solidFill>
                    <a:srgbClr val="000000"/>
                  </a:solidFill>
                </a:rPr>
                <a:t> </a:t>
              </a:r>
              <a:r>
                <a:rPr lang="en-US" sz="1400" dirty="0" smtClean="0">
                  <a:solidFill>
                    <a:srgbClr val="0070C0"/>
                  </a:solidFill>
                </a:rPr>
                <a:t>LPDDR3-1600 </a:t>
              </a:r>
              <a:r>
                <a:rPr lang="en-US" sz="1400" dirty="0">
                  <a:solidFill>
                    <a:srgbClr val="0070C0"/>
                  </a:solidFill>
                </a:rPr>
                <a:t>SDRAM</a:t>
              </a:r>
              <a:endParaRPr lang="en-US" sz="1400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176845" y="3786820"/>
            <a:ext cx="3022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Figure: Apple’s A7 </a:t>
            </a:r>
            <a:r>
              <a:rPr lang="en-US" sz="1600" dirty="0" err="1" smtClean="0"/>
              <a:t>PoP</a:t>
            </a:r>
            <a:r>
              <a:rPr lang="en-US" sz="1600" dirty="0" smtClean="0"/>
              <a:t> [</a:t>
            </a:r>
            <a:r>
              <a:rPr lang="hu-HU" sz="1600" dirty="0" smtClean="0"/>
              <a:t>63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79388" y="625990"/>
            <a:ext cx="1073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Remark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9181" y="1301239"/>
            <a:ext cx="87030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The processor die  and the memory die or dies are </a:t>
            </a:r>
            <a:r>
              <a:rPr lang="en-US" sz="1600" dirty="0">
                <a:solidFill>
                  <a:srgbClr val="0070C0"/>
                </a:solidFill>
              </a:rPr>
              <a:t>mounted in the same package</a:t>
            </a:r>
            <a:r>
              <a:rPr lang="en-US" sz="1600" dirty="0"/>
              <a:t>.</a:t>
            </a:r>
          </a:p>
          <a:p>
            <a:r>
              <a:rPr lang="en-US" sz="1600" dirty="0"/>
              <a:t>E.g. In Apple’s A7 Package-on-Package processor, as used in the iPhone 5s</a:t>
            </a:r>
            <a:r>
              <a:rPr lang="en-US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028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971550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5. How leading IT vendors addressed the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mobile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boom?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331641" y="2425880"/>
            <a:ext cx="6975747" cy="487056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FFFFFF"/>
                </a:solidFill>
                <a:latin typeface="Verdana" pitchFamily="34" charset="0"/>
              </a:rPr>
              <a:t>5.2 Microsoft’s response to the mobile </a:t>
            </a:r>
            <a:r>
              <a:rPr lang="en-US" sz="1900" dirty="0" smtClean="0">
                <a:solidFill>
                  <a:srgbClr val="FFFFFF"/>
                </a:solidFill>
                <a:latin typeface="Verdana" pitchFamily="34" charset="0"/>
              </a:rPr>
              <a:t>boom</a:t>
            </a:r>
            <a:endParaRPr 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331641" y="1898830"/>
            <a:ext cx="6975747" cy="487056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FFFFFF"/>
                </a:solidFill>
                <a:latin typeface="Verdana" pitchFamily="34" charset="0"/>
              </a:rPr>
              <a:t>5.1 Intel’s and AMD’s response to the mobile </a:t>
            </a:r>
            <a:r>
              <a:rPr lang="en-US" sz="1900" dirty="0" smtClean="0">
                <a:solidFill>
                  <a:srgbClr val="FFFFFF"/>
                </a:solidFill>
                <a:latin typeface="Verdana" pitchFamily="34" charset="0"/>
              </a:rPr>
              <a:t>boom</a:t>
            </a:r>
            <a:endParaRPr 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971600" y="1919678"/>
            <a:ext cx="410724" cy="39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 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971600" y="2422249"/>
            <a:ext cx="410724" cy="39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227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64035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900" dirty="0">
                <a:solidFill>
                  <a:srgbClr val="FFFFFF"/>
                </a:solidFill>
                <a:latin typeface="Verdana" pitchFamily="34" charset="0"/>
              </a:rPr>
              <a:t>5.1 Intel’s and AMD’s response to the mobile </a:t>
            </a:r>
            <a:r>
              <a:rPr lang="en-US" sz="1900" dirty="0" smtClean="0">
                <a:solidFill>
                  <a:srgbClr val="FFFFFF"/>
                </a:solidFill>
                <a:latin typeface="Verdana" pitchFamily="34" charset="0"/>
              </a:rPr>
              <a:t>boom</a:t>
            </a:r>
            <a:endParaRPr 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12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ww.itcandor.com/wp-content/uploads/2012/07/server-q112-fig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1"/>
          <a:stretch/>
        </p:blipFill>
        <p:spPr bwMode="auto">
          <a:xfrm>
            <a:off x="251520" y="1223755"/>
            <a:ext cx="7973884" cy="545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0639" y="626000"/>
            <a:ext cx="8097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Server market revenues by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vendor ($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US Billion) – 2003-2012 </a:t>
            </a:r>
            <a:r>
              <a:rPr lang="en-US" dirty="0" smtClean="0">
                <a:latin typeface="+mj-lt"/>
              </a:rPr>
              <a:t>[14]</a:t>
            </a:r>
            <a:endParaRPr lang="en-US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62410" y="1493785"/>
            <a:ext cx="8162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≈75 %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72400" y="4966428"/>
            <a:ext cx="8162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≈18 %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72400" y="5634245"/>
            <a:ext cx="7649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≈ 7 %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26595" y="1808820"/>
            <a:ext cx="1354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Intel/AMD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1590" y="3654025"/>
            <a:ext cx="2638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j-lt"/>
              </a:rPr>
              <a:t>IBM POWER/Sun etc.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1590" y="5004175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33CC"/>
                </a:solidFill>
                <a:latin typeface="+mj-lt"/>
              </a:rPr>
              <a:t>IBM</a:t>
            </a:r>
            <a:endParaRPr lang="en-US" dirty="0">
              <a:solidFill>
                <a:srgbClr val="FF33CC"/>
              </a:solidFill>
              <a:latin typeface="+mj-lt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</a:t>
            </a:r>
            <a:r>
              <a:rPr lang="en-US" dirty="0"/>
              <a:t>. The traditional computer </a:t>
            </a:r>
            <a:r>
              <a:rPr lang="en-US" dirty="0" smtClean="0"/>
              <a:t>market (5)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36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6863" y="1090448"/>
            <a:ext cx="8730633" cy="12023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4327" y="1088740"/>
            <a:ext cx="8755987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Intel’s and AMD’s traditional CPUs 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are </a:t>
            </a:r>
            <a:r>
              <a:rPr lang="en-US" sz="1600" dirty="0" smtClean="0">
                <a:solidFill>
                  <a:srgbClr val="3333FF"/>
                </a:solidFill>
                <a:latin typeface="+mj-lt"/>
              </a:rPr>
              <a:t>designed for high performance/power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,</a:t>
            </a:r>
          </a:p>
          <a:p>
            <a:pPr algn="ctr">
              <a:spcAft>
                <a:spcPts val="400"/>
              </a:spcAft>
            </a:pP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consequently they are wide and power hungry,</a:t>
            </a:r>
            <a:endParaRPr lang="en-US" sz="1600" dirty="0">
              <a:solidFill>
                <a:srgbClr val="000000"/>
              </a:solidFill>
              <a:latin typeface="+mj-lt"/>
            </a:endParaRPr>
          </a:p>
          <a:p>
            <a:pPr algn="ctr">
              <a:spcAft>
                <a:spcPts val="400"/>
              </a:spcAft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but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mobile devices 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require </a:t>
            </a:r>
            <a:r>
              <a:rPr lang="en-US" sz="1600" dirty="0" smtClean="0">
                <a:solidFill>
                  <a:srgbClr val="3333FF"/>
                </a:solidFill>
                <a:latin typeface="+mj-lt"/>
              </a:rPr>
              <a:t>low </a:t>
            </a:r>
            <a:r>
              <a:rPr lang="en-US" sz="1600" dirty="0">
                <a:solidFill>
                  <a:srgbClr val="3333FF"/>
                </a:solidFill>
                <a:latin typeface="+mj-lt"/>
              </a:rPr>
              <a:t>power </a:t>
            </a:r>
            <a:r>
              <a:rPr lang="en-US" sz="1600" dirty="0" smtClean="0">
                <a:solidFill>
                  <a:srgbClr val="3333FF"/>
                </a:solidFill>
                <a:latin typeface="+mj-lt"/>
              </a:rPr>
              <a:t>consumption, so</a:t>
            </a:r>
            <a:endParaRPr lang="en-US" sz="1600" dirty="0">
              <a:solidFill>
                <a:srgbClr val="3333FF"/>
              </a:solidFill>
              <a:latin typeface="+mj-lt"/>
            </a:endParaRPr>
          </a:p>
          <a:p>
            <a:pPr algn="ctr">
              <a:spcAft>
                <a:spcPts val="400"/>
              </a:spcAft>
            </a:pPr>
            <a:r>
              <a:rPr lang="en-US" sz="1600" dirty="0" smtClean="0">
                <a:solidFill>
                  <a:srgbClr val="3333FF"/>
                </a:solidFill>
                <a:latin typeface="+mj-lt"/>
              </a:rPr>
              <a:t> 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Intel’s and AMD’s traditional microarchitectures are not suited for mobile devices. </a:t>
            </a:r>
            <a:endParaRPr lang="en-US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7465" y="629165"/>
            <a:ext cx="6383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D2D8A"/>
                </a:solidFill>
              </a:rPr>
              <a:t>5.1 Intel’s and AMD’s response to the mobile boom-1</a:t>
            </a:r>
            <a:endParaRPr lang="en-US" dirty="0">
              <a:solidFill>
                <a:srgbClr val="2D2D8A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5.1 Intel’s and AMD’s response to the mobile 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boom (1)</a:t>
            </a:r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/>
            </a:r>
            <a:br>
              <a:rPr lang="en-US" dirty="0">
                <a:solidFill>
                  <a:srgbClr val="FFFFFF"/>
                </a:solidFill>
                <a:latin typeface="Verdana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81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Sima Dezső\Documents\market_data\PCs-smartphones-and-tablets-unit-shipment-forecast-until-201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5" b="7412"/>
          <a:stretch/>
        </p:blipFill>
        <p:spPr bwMode="auto">
          <a:xfrm>
            <a:off x="1106733" y="1214696"/>
            <a:ext cx="6840642" cy="56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3521" y="631785"/>
            <a:ext cx="9104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Total shipments of smartphones vs. PCs and tablets 2011-2017 </a:t>
            </a:r>
            <a:r>
              <a:rPr lang="en-US" dirty="0" smtClean="0">
                <a:latin typeface="+mj-lt"/>
              </a:rPr>
              <a:t>[28]</a:t>
            </a:r>
            <a:endParaRPr lang="en-US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3272" y="6451593"/>
            <a:ext cx="2326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Source: Gartner (2013)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993263" y="1808820"/>
            <a:ext cx="34788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rgbClr val="FF0000"/>
                </a:solidFill>
                <a:latin typeface="+mj-lt"/>
              </a:rPr>
              <a:t>Smartphone and tablet shipments</a:t>
            </a:r>
          </a:p>
          <a:p>
            <a:r>
              <a:rPr lang="en-US" sz="1500" dirty="0" smtClean="0">
                <a:solidFill>
                  <a:srgbClr val="FF0000"/>
                </a:solidFill>
                <a:latin typeface="+mj-lt"/>
              </a:rPr>
              <a:t>will vastly exceed PC shipments</a:t>
            </a:r>
          </a:p>
          <a:p>
            <a:r>
              <a:rPr lang="en-US" sz="1500" dirty="0" smtClean="0">
                <a:solidFill>
                  <a:srgbClr val="FF0000"/>
                </a:solidFill>
                <a:latin typeface="+mj-lt"/>
              </a:rPr>
              <a:t>(desktops and notebooks)</a:t>
            </a:r>
          </a:p>
          <a:p>
            <a:r>
              <a:rPr lang="en-US" sz="1500" dirty="0" smtClean="0">
                <a:solidFill>
                  <a:srgbClr val="FF0000"/>
                </a:solidFill>
                <a:latin typeface="+mj-lt"/>
              </a:rPr>
              <a:t>in a few years </a:t>
            </a:r>
            <a:endParaRPr lang="en-US" sz="15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5.1 Intel’s and AMD’s response to the mobile boom 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(2)</a:t>
            </a:r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/>
            </a:r>
            <a:br>
              <a:rPr lang="en-US" dirty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dirty="0" smtClean="0"/>
              <a:t> </a:t>
            </a:r>
            <a:r>
              <a:rPr lang="en-US" dirty="0"/>
              <a:t>(1)</a:t>
            </a:r>
          </a:p>
        </p:txBody>
      </p:sp>
    </p:spTree>
    <p:extLst>
      <p:ext uri="{BB962C8B-B14F-4D97-AF65-F5344CB8AC3E}">
        <p14:creationId xmlns:p14="http://schemas.microsoft.com/office/powerpoint/2010/main" val="157699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5.1 Intel’s and AMD’s response to the mobile boom 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(3)</a:t>
            </a:r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/>
            </a:r>
            <a:br>
              <a:rPr lang="en-US" dirty="0">
                <a:solidFill>
                  <a:srgbClr val="FFFFFF"/>
                </a:solidFill>
                <a:latin typeface="Verdana" pitchFamily="34" charset="0"/>
              </a:rPr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1500" y="1647898"/>
            <a:ext cx="8955995" cy="23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1480" y="2730406"/>
            <a:ext cx="897103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3333FF"/>
                </a:solidFill>
                <a:latin typeface="+mj-lt"/>
              </a:rPr>
              <a:t>Intel and AMD were forced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6546" y="3054586"/>
            <a:ext cx="8550950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to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introduce novel narrow </a:t>
            </a:r>
            <a:r>
              <a:rPr lang="en-US" sz="1600" dirty="0">
                <a:solidFill>
                  <a:srgbClr val="3333FF"/>
                </a:solidFill>
                <a:latin typeface="+mj-lt"/>
              </a:rPr>
              <a:t>(e.g. 2-wide</a:t>
            </a:r>
            <a:r>
              <a:rPr lang="en-US" sz="1600" dirty="0" smtClean="0">
                <a:solidFill>
                  <a:srgbClr val="3333FF"/>
                </a:solidFill>
                <a:latin typeface="+mj-lt"/>
              </a:rPr>
              <a:t>),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low-power microarchitectures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endParaRPr lang="en-US" sz="1600" dirty="0" smtClean="0">
              <a:solidFill>
                <a:srgbClr val="0070C0"/>
              </a:solidFill>
              <a:latin typeface="+mj-lt"/>
            </a:endParaRPr>
          </a:p>
          <a:p>
            <a:pPr>
              <a:spcAft>
                <a:spcPts val="4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for 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their 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 CPUs 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and</a:t>
            </a:r>
          </a:p>
          <a:p>
            <a:pPr marL="285750" indent="-285750">
              <a:buClr>
                <a:schemeClr val="tx1"/>
              </a:buClr>
              <a:buFont typeface="Arial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clock them at a relative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low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rate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.</a:t>
            </a:r>
            <a:endParaRPr lang="en-US" sz="16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4505310" y="2150910"/>
            <a:ext cx="144000" cy="4680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1505" y="1133745"/>
            <a:ext cx="8928000" cy="972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8604" y="1204150"/>
            <a:ext cx="85649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To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avoid shrinking market shares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on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global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processor market</a:t>
            </a:r>
          </a:p>
          <a:p>
            <a:pPr algn="ctr"/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and benefit from the rapidly increasing mobile market 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Intel and AMD need processors that are competitive with ARM based </a:t>
            </a:r>
            <a:r>
              <a:rPr lang="en-US" sz="1600" dirty="0" err="1" smtClean="0">
                <a:solidFill>
                  <a:srgbClr val="FF0000"/>
                </a:solidFill>
                <a:latin typeface="+mj-lt"/>
              </a:rPr>
              <a:t>designes</a:t>
            </a:r>
            <a:r>
              <a:rPr lang="en-US" sz="1600" dirty="0" smtClean="0">
                <a:latin typeface="+mj-lt"/>
              </a:rPr>
              <a:t>.</a:t>
            </a:r>
            <a:endParaRPr lang="en-US" sz="16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6515" y="625990"/>
            <a:ext cx="6071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D2D8A"/>
                </a:solidFill>
              </a:rPr>
              <a:t>Intel’s and AMD’s response to the mobile boom-2</a:t>
            </a:r>
            <a:endParaRPr lang="en-US" dirty="0">
              <a:solidFill>
                <a:srgbClr val="2D2D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19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 animBg="1"/>
      <p:bldP spid="7" grpId="0" animBg="1"/>
      <p:bldP spid="8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TextBox 1"/>
          <p:cNvSpPr txBox="1">
            <a:spLocks noChangeArrowheads="1"/>
          </p:cNvSpPr>
          <p:nvPr/>
        </p:nvSpPr>
        <p:spPr bwMode="auto">
          <a:xfrm>
            <a:off x="171590" y="634478"/>
            <a:ext cx="61956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333399"/>
                </a:solidFill>
                <a:latin typeface="Verdana"/>
              </a:rPr>
              <a:t>Evolution </a:t>
            </a:r>
            <a:r>
              <a:rPr lang="en-US" dirty="0" smtClean="0">
                <a:solidFill>
                  <a:srgbClr val="333399"/>
                </a:solidFill>
                <a:latin typeface="Verdana"/>
              </a:rPr>
              <a:t>of Intel’s </a:t>
            </a:r>
            <a:r>
              <a:rPr lang="en-US" dirty="0">
                <a:solidFill>
                  <a:srgbClr val="333399"/>
                </a:solidFill>
                <a:latin typeface="Verdana"/>
              </a:rPr>
              <a:t>basic </a:t>
            </a:r>
            <a:r>
              <a:rPr lang="en-US" dirty="0" smtClean="0">
                <a:solidFill>
                  <a:srgbClr val="333399"/>
                </a:solidFill>
                <a:latin typeface="Verdana"/>
              </a:rPr>
              <a:t>architectures</a:t>
            </a:r>
            <a:r>
              <a:rPr lang="hu-HU" dirty="0" smtClean="0">
                <a:solidFill>
                  <a:srgbClr val="333399"/>
                </a:solidFill>
                <a:latin typeface="Verdana"/>
              </a:rPr>
              <a:t> 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[</a:t>
            </a:r>
            <a:r>
              <a:rPr lang="en-US" dirty="0" smtClean="0">
                <a:solidFill>
                  <a:srgbClr val="000000"/>
                </a:solidFill>
                <a:latin typeface="Verdana"/>
              </a:rPr>
              <a:t>Based on 2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]</a:t>
            </a: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5.1 Intel’s and AMD’s response to the mobile boom 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(4)</a:t>
            </a:r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/>
            </a:r>
            <a:br>
              <a:rPr lang="en-US" dirty="0">
                <a:solidFill>
                  <a:srgbClr val="FFFFFF"/>
                </a:solidFill>
                <a:latin typeface="Verdana" pitchFamily="34" charset="0"/>
              </a:rPr>
            </a:b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889123" y="5399539"/>
            <a:ext cx="774571" cy="43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FFFF"/>
                </a:solidFill>
              </a:rPr>
              <a:t>2008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19522" y="5704445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2-wide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in-order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79762" y="3719060"/>
            <a:ext cx="1130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4-wide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out-of-order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94697" y="5694570"/>
            <a:ext cx="790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2-wide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in order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76959" y="5700078"/>
            <a:ext cx="1130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2-wide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out-of-order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87335" y="5700103"/>
            <a:ext cx="1130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2-wide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out-of-order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4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0" y="1397888"/>
            <a:ext cx="9027495" cy="4758347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90425" y="4208361"/>
            <a:ext cx="8964000" cy="158400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88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5.1 Intel’s and AMD’s response to the mobile boom 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hu-HU" dirty="0" smtClean="0">
                <a:solidFill>
                  <a:srgbClr val="FFFFFF"/>
                </a:solidFill>
                <a:latin typeface="Verdana" pitchFamily="34" charset="0"/>
              </a:rPr>
              <a:t>5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32468" y="661524"/>
            <a:ext cx="8543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accent6"/>
                </a:solidFill>
              </a:rPr>
              <a:t>Intel's delay in introducing the Goldmont core and the Broxton platform</a:t>
            </a:r>
          </a:p>
          <a:p>
            <a:r>
              <a:rPr lang="hu-HU" dirty="0" smtClean="0">
                <a:solidFill>
                  <a:schemeClr val="accent6"/>
                </a:solidFill>
              </a:rPr>
              <a:t>intended both for smartphones and tablets -1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6863" y="1268617"/>
            <a:ext cx="82882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/>
              <a:t>At their announcement </a:t>
            </a:r>
            <a:r>
              <a:rPr lang="hu-HU" sz="1600" dirty="0" smtClean="0">
                <a:solidFill>
                  <a:srgbClr val="0070C0"/>
                </a:solidFill>
              </a:rPr>
              <a:t>in 2013 both the </a:t>
            </a:r>
            <a:r>
              <a:rPr lang="hu-HU" sz="1600" dirty="0" smtClean="0">
                <a:solidFill>
                  <a:srgbClr val="FF0000"/>
                </a:solidFill>
              </a:rPr>
              <a:t>Goldmont Atom </a:t>
            </a:r>
            <a:r>
              <a:rPr lang="hu-HU" sz="1600" dirty="0" smtClean="0"/>
              <a:t>core and the </a:t>
            </a:r>
            <a:r>
              <a:rPr lang="hu-HU" sz="1600" dirty="0" smtClean="0">
                <a:solidFill>
                  <a:srgbClr val="FF0000"/>
                </a:solidFill>
              </a:rPr>
              <a:t>Broxton</a:t>
            </a:r>
          </a:p>
          <a:p>
            <a:r>
              <a:rPr lang="hu-HU" sz="1600" dirty="0" smtClean="0">
                <a:solidFill>
                  <a:srgbClr val="FF0000"/>
                </a:solidFill>
              </a:rPr>
              <a:t> platform</a:t>
            </a:r>
            <a:r>
              <a:rPr lang="hu-HU" sz="1600" dirty="0" smtClean="0">
                <a:solidFill>
                  <a:srgbClr val="0070C0"/>
                </a:solidFill>
              </a:rPr>
              <a:t> were scheduled for 2015</a:t>
            </a:r>
            <a:r>
              <a:rPr lang="hu-HU" sz="1600" dirty="0" smtClean="0"/>
              <a:t>, as indicatrd in the next Figure. 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15" y="2033845"/>
            <a:ext cx="8685965" cy="42754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560" y="6489340"/>
            <a:ext cx="7917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/>
              <a:t>Figure: Intel's roadmap for tablets and smartphones announced in 2013 []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296863" y="6309320"/>
            <a:ext cx="87575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http://www.pcworld.com/article/2066162/intel-updates-atom-road-map-announces-chips-for-tablets-smartphones.html</a:t>
            </a:r>
          </a:p>
        </p:txBody>
      </p:sp>
    </p:spTree>
    <p:extLst>
      <p:ext uri="{BB962C8B-B14F-4D97-AF65-F5344CB8AC3E}">
        <p14:creationId xmlns:p14="http://schemas.microsoft.com/office/powerpoint/2010/main" val="105282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5.1 Intel’s and AMD’s response to the mobile boom 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hu-HU" dirty="0" smtClean="0">
                <a:solidFill>
                  <a:srgbClr val="FFFFFF"/>
                </a:solidFill>
                <a:latin typeface="Verdana" pitchFamily="34" charset="0"/>
              </a:rPr>
              <a:t>6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32468" y="661524"/>
            <a:ext cx="8543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accent6"/>
                </a:solidFill>
              </a:rPr>
              <a:t>Intel's delay in introducing the Goldmont core and the Broxton platform</a:t>
            </a:r>
          </a:p>
          <a:p>
            <a:r>
              <a:rPr lang="hu-HU" dirty="0" smtClean="0">
                <a:solidFill>
                  <a:schemeClr val="accent6"/>
                </a:solidFill>
              </a:rPr>
              <a:t>intended both for smartphones and tablets -2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4962" y="1313765"/>
            <a:ext cx="8077468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smtClean="0"/>
              <a:t>The </a:t>
            </a:r>
            <a:r>
              <a:rPr lang="hu-HU" sz="1600" dirty="0" smtClean="0">
                <a:solidFill>
                  <a:srgbClr val="FF0000"/>
                </a:solidFill>
              </a:rPr>
              <a:t>Goldmont core </a:t>
            </a:r>
            <a:r>
              <a:rPr lang="hu-HU" sz="1600" dirty="0" smtClean="0"/>
              <a:t>became </a:t>
            </a:r>
            <a:r>
              <a:rPr lang="hu-HU" sz="1600" dirty="0" smtClean="0">
                <a:solidFill>
                  <a:srgbClr val="0070C0"/>
                </a:solidFill>
              </a:rPr>
              <a:t>introduced only in 4/2016 </a:t>
            </a:r>
            <a:r>
              <a:rPr lang="hu-HU" sz="1600" dirty="0" smtClean="0"/>
              <a:t>for the Apollo Lake</a:t>
            </a:r>
          </a:p>
          <a:p>
            <a:pPr>
              <a:spcAft>
                <a:spcPts val="600"/>
              </a:spcAft>
            </a:pPr>
            <a:r>
              <a:rPr lang="hu-HU" sz="1600" dirty="0"/>
              <a:t> </a:t>
            </a:r>
            <a:r>
              <a:rPr lang="hu-HU" sz="1600" dirty="0" smtClean="0"/>
              <a:t>     entry level desktop platform.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smtClean="0"/>
              <a:t>The </a:t>
            </a:r>
            <a:r>
              <a:rPr lang="hu-HU" sz="1600" dirty="0" smtClean="0">
                <a:solidFill>
                  <a:srgbClr val="FF0000"/>
                </a:solidFill>
              </a:rPr>
              <a:t>Broxton platform </a:t>
            </a:r>
            <a:r>
              <a:rPr lang="hu-HU" sz="1600" dirty="0" smtClean="0"/>
              <a:t>became (after one year delay) </a:t>
            </a:r>
            <a:r>
              <a:rPr lang="hu-HU" sz="1600" dirty="0" smtClean="0">
                <a:solidFill>
                  <a:srgbClr val="0070C0"/>
                </a:solidFill>
              </a:rPr>
              <a:t>cancelled in 4/2016</a:t>
            </a:r>
            <a:r>
              <a:rPr lang="hu-HU" sz="1600" dirty="0" smtClean="0"/>
              <a:t>,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0761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5.1 Intel’s and AMD’s response to the mobile boom 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hu-HU" dirty="0" smtClean="0">
                <a:solidFill>
                  <a:srgbClr val="FFFFFF"/>
                </a:solidFill>
                <a:latin typeface="Verdana" pitchFamily="34" charset="0"/>
              </a:rPr>
              <a:t>7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6710" y="657937"/>
            <a:ext cx="7003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accent6"/>
                </a:solidFill>
              </a:rPr>
              <a:t>Intel's withdrawal from the smartphone and mobil market 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7431" y="1049960"/>
            <a:ext cx="8433463" cy="26930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 smtClean="0">
                <a:solidFill>
                  <a:srgbClr val="0070C0"/>
                </a:solidFill>
              </a:rPr>
              <a:t>In 4/2016 Intel announced their withdrawal from the mobil market.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 smtClean="0">
                <a:solidFill>
                  <a:srgbClr val="0070C0"/>
                </a:solidFill>
              </a:rPr>
              <a:t>Intel's statement </a:t>
            </a:r>
            <a:r>
              <a:rPr lang="hu-HU" sz="1600" dirty="0" smtClean="0"/>
              <a:t>says []:</a:t>
            </a:r>
          </a:p>
          <a:p>
            <a:r>
              <a:rPr lang="hu-HU" sz="1600" dirty="0" smtClean="0"/>
              <a:t>    "</a:t>
            </a:r>
            <a:r>
              <a:rPr lang="en-US" sz="1600" dirty="0"/>
              <a:t>I can confirm that the changes included canceling the Broxton platform </a:t>
            </a:r>
            <a:r>
              <a:rPr lang="en-US" sz="1600" dirty="0" smtClean="0"/>
              <a:t>as</a:t>
            </a:r>
            <a:endParaRPr lang="hu-HU" sz="1600" dirty="0" smtClean="0"/>
          </a:p>
          <a:p>
            <a:r>
              <a:rPr lang="hu-HU" sz="1600" dirty="0" smtClean="0"/>
              <a:t>       </a:t>
            </a:r>
            <a:r>
              <a:rPr lang="en-US" sz="1600" dirty="0" smtClean="0"/>
              <a:t>well </a:t>
            </a:r>
            <a:r>
              <a:rPr lang="en-US" sz="1600" dirty="0"/>
              <a:t>as </a:t>
            </a:r>
            <a:r>
              <a:rPr lang="en-US" sz="1600" dirty="0" err="1"/>
              <a:t>SoFIA</a:t>
            </a:r>
            <a:r>
              <a:rPr lang="en-US" sz="1600" dirty="0"/>
              <a:t> 3GX, </a:t>
            </a:r>
            <a:r>
              <a:rPr lang="en-US" sz="1600" dirty="0" err="1"/>
              <a:t>SoFIA</a:t>
            </a:r>
            <a:r>
              <a:rPr lang="en-US" sz="1600" dirty="0"/>
              <a:t> LTE and </a:t>
            </a:r>
            <a:r>
              <a:rPr lang="en-US" sz="1600" dirty="0" err="1"/>
              <a:t>SoFIA</a:t>
            </a:r>
            <a:r>
              <a:rPr lang="en-US" sz="1600" dirty="0"/>
              <a:t> LTE2 commercial platforms </a:t>
            </a:r>
            <a:endParaRPr lang="hu-HU" sz="1600" dirty="0" smtClean="0"/>
          </a:p>
          <a:p>
            <a:r>
              <a:rPr lang="hu-HU" sz="1600" dirty="0" smtClean="0"/>
              <a:t>       </a:t>
            </a:r>
            <a:r>
              <a:rPr lang="en-US" sz="1600" dirty="0" smtClean="0"/>
              <a:t>to </a:t>
            </a:r>
            <a:r>
              <a:rPr lang="en-US" sz="1600" dirty="0"/>
              <a:t>enable us to move resources to products that deliver higher returns </a:t>
            </a:r>
            <a:r>
              <a:rPr lang="en-US" sz="1600" dirty="0" smtClean="0"/>
              <a:t>and</a:t>
            </a:r>
            <a:endParaRPr lang="hu-HU" sz="1600" dirty="0" smtClean="0"/>
          </a:p>
          <a:p>
            <a:pPr>
              <a:spcAft>
                <a:spcPts val="600"/>
              </a:spcAft>
            </a:pPr>
            <a:r>
              <a:rPr lang="en-US" sz="1600" dirty="0" smtClean="0"/>
              <a:t> </a:t>
            </a:r>
            <a:r>
              <a:rPr lang="hu-HU" sz="1600" dirty="0" smtClean="0"/>
              <a:t>      </a:t>
            </a:r>
            <a:r>
              <a:rPr lang="en-US" sz="1600" dirty="0" smtClean="0"/>
              <a:t>advance </a:t>
            </a:r>
            <a:r>
              <a:rPr lang="en-US" sz="1600" dirty="0"/>
              <a:t>our strategy. </a:t>
            </a:r>
            <a:endParaRPr lang="hu-HU" sz="1600" dirty="0" smtClean="0"/>
          </a:p>
          <a:p>
            <a:pPr>
              <a:spcAft>
                <a:spcPts val="600"/>
              </a:spcAft>
            </a:pPr>
            <a:r>
              <a:rPr lang="hu-HU" sz="1600" dirty="0" smtClean="0"/>
              <a:t>    </a:t>
            </a:r>
            <a:r>
              <a:rPr lang="en-US" sz="1600" dirty="0" smtClean="0"/>
              <a:t>These </a:t>
            </a:r>
            <a:r>
              <a:rPr lang="en-US" sz="1600" dirty="0"/>
              <a:t>changes are effective immediately.</a:t>
            </a:r>
            <a:r>
              <a:rPr lang="hu-HU" sz="1600" dirty="0" smtClean="0"/>
              <a:t>"</a:t>
            </a:r>
            <a:endParaRPr lang="hu-HU" sz="1600" dirty="0" smtClean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smtClean="0">
                <a:solidFill>
                  <a:srgbClr val="0070C0"/>
                </a:solidFill>
              </a:rPr>
              <a:t>At the same time Intel laid off about 12000 employees (~ 11 % of their</a:t>
            </a:r>
          </a:p>
          <a:p>
            <a:r>
              <a:rPr lang="hu-HU" sz="1600" dirty="0">
                <a:solidFill>
                  <a:srgbClr val="0070C0"/>
                </a:solidFill>
              </a:rPr>
              <a:t> </a:t>
            </a:r>
            <a:r>
              <a:rPr lang="hu-HU" sz="1600" dirty="0" smtClean="0">
                <a:solidFill>
                  <a:srgbClr val="0070C0"/>
                </a:solidFill>
              </a:rPr>
              <a:t>     workforce).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6863" y="5904275"/>
            <a:ext cx="8175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http://www.anandtech.com/show/10288/intel-broxton-sofia-smartphone-socs-cancelled</a:t>
            </a:r>
          </a:p>
        </p:txBody>
      </p:sp>
    </p:spTree>
    <p:extLst>
      <p:ext uri="{BB962C8B-B14F-4D97-AF65-F5344CB8AC3E}">
        <p14:creationId xmlns:p14="http://schemas.microsoft.com/office/powerpoint/2010/main" val="337459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73655" y="625990"/>
            <a:ext cx="4602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333399"/>
                </a:solidFill>
              </a:rPr>
              <a:t>Evolution of AMD’s basic architectures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3" name="Szövegdoboz 51"/>
          <p:cNvSpPr txBox="1"/>
          <p:nvPr/>
        </p:nvSpPr>
        <p:spPr>
          <a:xfrm>
            <a:off x="7857365" y="5914353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solidFill>
                  <a:srgbClr val="FFFFFF"/>
                </a:solidFill>
                <a:ea typeface="Verdana" pitchFamily="34" charset="0"/>
                <a:cs typeface="Verdana" pitchFamily="34" charset="0"/>
              </a:rPr>
              <a:t>201</a:t>
            </a:r>
            <a:r>
              <a:rPr lang="en-US" sz="1200" dirty="0" smtClean="0">
                <a:solidFill>
                  <a:srgbClr val="FFFFFF"/>
                </a:solidFill>
                <a:ea typeface="Verdana" pitchFamily="34" charset="0"/>
                <a:cs typeface="Verdana" pitchFamily="34" charset="0"/>
              </a:rPr>
              <a:t>4</a:t>
            </a:r>
            <a:endParaRPr lang="hu-HU" sz="1200" dirty="0">
              <a:solidFill>
                <a:srgbClr val="FFFFFF"/>
              </a:solidFill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231756" y="6309320"/>
            <a:ext cx="85707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547664" y="6149623"/>
            <a:ext cx="0" cy="906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259950" y="6146347"/>
            <a:ext cx="0" cy="906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970140" y="6145678"/>
            <a:ext cx="0" cy="906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676755" y="6146347"/>
            <a:ext cx="0" cy="906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8383370" y="6146347"/>
            <a:ext cx="0" cy="906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Szövegdoboz 77"/>
          <p:cNvSpPr txBox="1"/>
          <p:nvPr/>
        </p:nvSpPr>
        <p:spPr>
          <a:xfrm>
            <a:off x="7452320" y="4305087"/>
            <a:ext cx="6511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FFFF"/>
                </a:solidFill>
                <a:ea typeface="Verdana" pitchFamily="34" charset="0"/>
                <a:cs typeface="Verdana" pitchFamily="34" charset="0"/>
              </a:rPr>
              <a:t>4</a:t>
            </a:r>
            <a:r>
              <a:rPr lang="hu-HU" sz="1000" dirty="0" smtClean="0">
                <a:solidFill>
                  <a:srgbClr val="FFFFFF"/>
                </a:solidFill>
                <a:ea typeface="Verdana" pitchFamily="34" charset="0"/>
                <a:cs typeface="Verdana" pitchFamily="34" charset="0"/>
              </a:rPr>
              <a:t>/201</a:t>
            </a:r>
            <a:r>
              <a:rPr lang="en-US" sz="1000" dirty="0" smtClean="0">
                <a:solidFill>
                  <a:srgbClr val="FFFFFF"/>
                </a:solidFill>
                <a:ea typeface="Verdana" pitchFamily="34" charset="0"/>
                <a:cs typeface="Verdana" pitchFamily="34" charset="0"/>
              </a:rPr>
              <a:t>4</a:t>
            </a:r>
            <a:endParaRPr lang="hu-HU" sz="1000" dirty="0">
              <a:solidFill>
                <a:srgbClr val="FFFFFF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65250" y="5359365"/>
            <a:ext cx="10567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2-wide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out-of-order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147175" y="5385207"/>
            <a:ext cx="10567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2-wide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out-of-order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835780" y="5385207"/>
            <a:ext cx="10567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2-wide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out-of-order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730435" y="2999942"/>
            <a:ext cx="10567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4</a:t>
            </a:r>
            <a:r>
              <a:rPr lang="en-US" sz="1100" dirty="0" smtClean="0">
                <a:solidFill>
                  <a:schemeClr val="bg1"/>
                </a:solidFill>
              </a:rPr>
              <a:t>-wide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out-of-order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5.1 Intel’s and AMD’s response to the mobile boom 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hu-HU" dirty="0" smtClean="0">
                <a:solidFill>
                  <a:srgbClr val="FFFFFF"/>
                </a:solidFill>
                <a:latin typeface="Verdana" pitchFamily="34" charset="0"/>
              </a:rPr>
              <a:t>8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/>
            </a:r>
            <a:br>
              <a:rPr lang="en-US" dirty="0">
                <a:solidFill>
                  <a:srgbClr val="FFFFFF"/>
                </a:solidFill>
                <a:latin typeface="Verdana" pitchFamily="34" charset="0"/>
              </a:rPr>
            </a:br>
            <a:endParaRPr lang="en-US" dirty="0"/>
          </a:p>
        </p:txBody>
      </p:sp>
      <p:pic>
        <p:nvPicPr>
          <p:cNvPr id="49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" y="1433622"/>
            <a:ext cx="9083325" cy="4875697"/>
          </a:xfrm>
          <a:prstGeom prst="rect">
            <a:avLst/>
          </a:prstGeom>
        </p:spPr>
      </p:pic>
      <p:sp>
        <p:nvSpPr>
          <p:cNvPr id="53" name="Rounded Rectangle 52"/>
          <p:cNvSpPr/>
          <p:nvPr/>
        </p:nvSpPr>
        <p:spPr>
          <a:xfrm>
            <a:off x="72402" y="4400292"/>
            <a:ext cx="9000000" cy="158400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2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5.1 Intel’s and AMD’s response to the mobile boom 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hu-HU" dirty="0" smtClean="0">
                <a:solidFill>
                  <a:srgbClr val="FFFFFF"/>
                </a:solidFill>
                <a:latin typeface="Verdana" pitchFamily="34" charset="0"/>
              </a:rPr>
              <a:t>9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1491" y="683695"/>
            <a:ext cx="4769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accent6"/>
                </a:solidFill>
              </a:rPr>
              <a:t>Cancellation of AMD's Cat line </a:t>
            </a:r>
            <a:r>
              <a:rPr lang="hu-HU" smtClean="0">
                <a:solidFill>
                  <a:schemeClr val="accent6"/>
                </a:solidFill>
              </a:rPr>
              <a:t>in 2015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3591" y="1075381"/>
            <a:ext cx="8667373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smtClean="0"/>
              <a:t>The </a:t>
            </a:r>
            <a:r>
              <a:rPr lang="hu-HU" sz="1600" dirty="0" smtClean="0">
                <a:solidFill>
                  <a:srgbClr val="3333FF"/>
                </a:solidFill>
              </a:rPr>
              <a:t>last core of AMD's Cat line </a:t>
            </a:r>
            <a:r>
              <a:rPr lang="hu-HU" sz="1600" dirty="0" smtClean="0"/>
              <a:t>was the Puma+ </a:t>
            </a:r>
            <a:r>
              <a:rPr lang="hu-HU" sz="1600" dirty="0" smtClean="0">
                <a:solidFill>
                  <a:srgbClr val="FF0000"/>
                </a:solidFill>
              </a:rPr>
              <a:t>core</a:t>
            </a:r>
            <a:r>
              <a:rPr lang="hu-HU" sz="1600" dirty="0" smtClean="0"/>
              <a:t> (launched in 6/2015 in the</a:t>
            </a:r>
          </a:p>
          <a:p>
            <a:pPr>
              <a:spcAft>
                <a:spcPts val="600"/>
              </a:spcAft>
            </a:pPr>
            <a:r>
              <a:rPr lang="hu-HU" sz="1600" dirty="0" smtClean="0"/>
              <a:t>      Carrizo-L  APU).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smtClean="0">
                <a:solidFill>
                  <a:srgbClr val="0070C0"/>
                </a:solidFill>
              </a:rPr>
              <a:t>In AMD's 2016 Mobility roadmap there is no sign of an APU powered by the </a:t>
            </a:r>
          </a:p>
          <a:p>
            <a:pPr>
              <a:spcAft>
                <a:spcPts val="600"/>
              </a:spcAft>
            </a:pPr>
            <a:r>
              <a:rPr lang="hu-HU" sz="1600" dirty="0">
                <a:solidFill>
                  <a:srgbClr val="0070C0"/>
                </a:solidFill>
              </a:rPr>
              <a:t> </a:t>
            </a:r>
            <a:r>
              <a:rPr lang="hu-HU" sz="1600" dirty="0" smtClean="0">
                <a:solidFill>
                  <a:srgbClr val="0070C0"/>
                </a:solidFill>
              </a:rPr>
              <a:t>     Puma+ core or a derivative of a core belonging to the Cat line.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smtClean="0"/>
              <a:t>Instead AMD places emphasis on server chips based on the Zen processor or</a:t>
            </a:r>
          </a:p>
          <a:p>
            <a:r>
              <a:rPr lang="hu-HU" sz="1600" dirty="0"/>
              <a:t> </a:t>
            </a:r>
            <a:r>
              <a:rPr lang="hu-HU" sz="1600" dirty="0" smtClean="0"/>
              <a:t>     ARM compatible processors, as indicated n the next Figure.  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5465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5.1 Intel’s and AMD’s response to the mobile boom (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dirty="0" smtClean="0">
                <a:solidFill>
                  <a:srgbClr val="FFFFFF"/>
                </a:solidFill>
                <a:latin typeface="Verdana" pitchFamily="34" charset="0"/>
              </a:rPr>
              <a:t>0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grpSp>
        <p:nvGrpSpPr>
          <p:cNvPr id="6176" name="Group 6175"/>
          <p:cNvGrpSpPr/>
          <p:nvPr/>
        </p:nvGrpSpPr>
        <p:grpSpPr>
          <a:xfrm>
            <a:off x="24863" y="1567535"/>
            <a:ext cx="9105900" cy="4876800"/>
            <a:chOff x="63500" y="1297505"/>
            <a:chExt cx="9105900" cy="4876800"/>
          </a:xfrm>
        </p:grpSpPr>
        <p:pic>
          <p:nvPicPr>
            <p:cNvPr id="6269" name="Picture 125" descr="http://media.redgamingtech.com/rgt-website/2015/04/amd-2015-2016-mobility-low-power-roadmap-leak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00" y="1297505"/>
              <a:ext cx="9105900" cy="487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74" name="Rectangle 6173"/>
            <p:cNvSpPr/>
            <p:nvPr/>
          </p:nvSpPr>
          <p:spPr>
            <a:xfrm>
              <a:off x="3671900" y="3557504"/>
              <a:ext cx="1476000" cy="360000"/>
            </a:xfrm>
            <a:prstGeom prst="rect">
              <a:avLst/>
            </a:prstGeom>
            <a:noFill/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75" name="TextBox 6174"/>
          <p:cNvSpPr txBox="1"/>
          <p:nvPr/>
        </p:nvSpPr>
        <p:spPr>
          <a:xfrm>
            <a:off x="193831" y="664448"/>
            <a:ext cx="8308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accent6"/>
                </a:solidFill>
              </a:rPr>
              <a:t>AMD's leaked mobility roadmap for 2015-2016 without indicating the </a:t>
            </a:r>
          </a:p>
          <a:p>
            <a:r>
              <a:rPr lang="hu-HU" dirty="0">
                <a:solidFill>
                  <a:schemeClr val="accent6"/>
                </a:solidFill>
              </a:rPr>
              <a:t> </a:t>
            </a:r>
            <a:r>
              <a:rPr lang="hu-HU" dirty="0" smtClean="0">
                <a:solidFill>
                  <a:schemeClr val="accent6"/>
                </a:solidFill>
              </a:rPr>
              <a:t> Puma core for 2016 []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296863" y="6572381"/>
            <a:ext cx="79285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http://hexus.net/tech/news/cpu/82813-leaked-slides-show-amd-desktop-mobility-roadmaps-2016/</a:t>
            </a:r>
          </a:p>
        </p:txBody>
      </p:sp>
    </p:spTree>
    <p:extLst>
      <p:ext uri="{BB962C8B-B14F-4D97-AF65-F5344CB8AC3E}">
        <p14:creationId xmlns:p14="http://schemas.microsoft.com/office/powerpoint/2010/main" val="155947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6910" y="631437"/>
            <a:ext cx="5840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  <a:latin typeface="+mj-lt"/>
              </a:rPr>
              <a:t>x86 server market share of Intel and AMD </a:t>
            </a:r>
            <a:r>
              <a:rPr lang="en-US" dirty="0" smtClean="0">
                <a:solidFill>
                  <a:srgbClr val="000000"/>
                </a:solidFill>
                <a:latin typeface="+mj-lt"/>
              </a:rPr>
              <a:t>[17]</a:t>
            </a:r>
            <a:r>
              <a:rPr lang="en-US" dirty="0" smtClean="0">
                <a:solidFill>
                  <a:srgbClr val="2D2D8A"/>
                </a:solidFill>
                <a:latin typeface="+mj-lt"/>
              </a:rPr>
              <a:t>  </a:t>
            </a:r>
            <a:endParaRPr lang="en-US" dirty="0">
              <a:solidFill>
                <a:srgbClr val="2D2D8A"/>
              </a:solidFill>
              <a:latin typeface="+mj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26595" y="1056754"/>
            <a:ext cx="8135004" cy="5579216"/>
            <a:chOff x="926595" y="1056754"/>
            <a:chExt cx="8135004" cy="5579216"/>
          </a:xfrm>
        </p:grpSpPr>
        <p:pic>
          <p:nvPicPr>
            <p:cNvPr id="550917" name="Picture 5" descr="amd_intc_server_mkt_trends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44"/>
            <a:stretch/>
          </p:blipFill>
          <p:spPr bwMode="auto">
            <a:xfrm>
              <a:off x="926595" y="1056754"/>
              <a:ext cx="6400800" cy="5567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0919" name="Line 7"/>
            <p:cNvSpPr>
              <a:spLocks noChangeShapeType="1"/>
            </p:cNvSpPr>
            <p:nvPr/>
          </p:nvSpPr>
          <p:spPr bwMode="auto">
            <a:xfrm flipH="1" flipV="1">
              <a:off x="2202945" y="2542893"/>
              <a:ext cx="0" cy="4445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0920" name="Text Box 8"/>
            <p:cNvSpPr txBox="1">
              <a:spLocks noChangeArrowheads="1"/>
            </p:cNvSpPr>
            <p:nvPr/>
          </p:nvSpPr>
          <p:spPr bwMode="auto">
            <a:xfrm>
              <a:off x="1893383" y="2993743"/>
              <a:ext cx="1411287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Core 2 Quad DP</a:t>
              </a:r>
            </a:p>
          </p:txBody>
        </p:sp>
        <p:sp>
          <p:nvSpPr>
            <p:cNvPr id="550921" name="Line 9"/>
            <p:cNvSpPr>
              <a:spLocks noChangeShapeType="1"/>
            </p:cNvSpPr>
            <p:nvPr/>
          </p:nvSpPr>
          <p:spPr bwMode="auto">
            <a:xfrm flipH="1" flipV="1">
              <a:off x="3309433" y="2061881"/>
              <a:ext cx="7937" cy="4953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0922" name="Text Box 10"/>
            <p:cNvSpPr txBox="1">
              <a:spLocks noChangeArrowheads="1"/>
            </p:cNvSpPr>
            <p:nvPr/>
          </p:nvSpPr>
          <p:spPr bwMode="auto">
            <a:xfrm>
              <a:off x="2834770" y="2563531"/>
              <a:ext cx="979488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Penryn DP</a:t>
              </a:r>
            </a:p>
          </p:txBody>
        </p:sp>
        <p:sp>
          <p:nvSpPr>
            <p:cNvPr id="550923" name="Line 11"/>
            <p:cNvSpPr>
              <a:spLocks noChangeShapeType="1"/>
            </p:cNvSpPr>
            <p:nvPr/>
          </p:nvSpPr>
          <p:spPr bwMode="auto">
            <a:xfrm flipV="1">
              <a:off x="4117470" y="2012668"/>
              <a:ext cx="6350" cy="4064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0924" name="Text Box 12"/>
            <p:cNvSpPr txBox="1">
              <a:spLocks noChangeArrowheads="1"/>
            </p:cNvSpPr>
            <p:nvPr/>
          </p:nvSpPr>
          <p:spPr bwMode="auto">
            <a:xfrm>
              <a:off x="3771395" y="2400018"/>
              <a:ext cx="990600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Penryn MP</a:t>
              </a:r>
            </a:p>
          </p:txBody>
        </p:sp>
        <p:sp>
          <p:nvSpPr>
            <p:cNvPr id="550925" name="Line 13"/>
            <p:cNvSpPr>
              <a:spLocks noChangeShapeType="1"/>
            </p:cNvSpPr>
            <p:nvPr/>
          </p:nvSpPr>
          <p:spPr bwMode="auto">
            <a:xfrm flipH="1" flipV="1">
              <a:off x="5773233" y="1820581"/>
              <a:ext cx="7937" cy="4445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0926" name="Text Box 14"/>
            <p:cNvSpPr txBox="1">
              <a:spLocks noChangeArrowheads="1"/>
            </p:cNvSpPr>
            <p:nvPr/>
          </p:nvSpPr>
          <p:spPr bwMode="auto">
            <a:xfrm>
              <a:off x="4922333" y="2271431"/>
              <a:ext cx="1682750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Nehalem-EX DP/MP</a:t>
              </a:r>
            </a:p>
          </p:txBody>
        </p:sp>
        <p:sp>
          <p:nvSpPr>
            <p:cNvPr id="550927" name="Line 15"/>
            <p:cNvSpPr>
              <a:spLocks noChangeShapeType="1"/>
            </p:cNvSpPr>
            <p:nvPr/>
          </p:nvSpPr>
          <p:spPr bwMode="auto">
            <a:xfrm flipH="1" flipV="1">
              <a:off x="1683833" y="2607981"/>
              <a:ext cx="12700" cy="61912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0928" name="Text Box 16"/>
            <p:cNvSpPr txBox="1">
              <a:spLocks noChangeArrowheads="1"/>
            </p:cNvSpPr>
            <p:nvPr/>
          </p:nvSpPr>
          <p:spPr bwMode="auto">
            <a:xfrm>
              <a:off x="1272670" y="3287431"/>
              <a:ext cx="952500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Core 2 DP</a:t>
              </a:r>
            </a:p>
          </p:txBody>
        </p:sp>
        <p:sp>
          <p:nvSpPr>
            <p:cNvPr id="550929" name="Line 17"/>
            <p:cNvSpPr>
              <a:spLocks noChangeShapeType="1"/>
            </p:cNvSpPr>
            <p:nvPr/>
          </p:nvSpPr>
          <p:spPr bwMode="auto">
            <a:xfrm flipH="1">
              <a:off x="3076070" y="4752693"/>
              <a:ext cx="0" cy="6985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0930" name="Text Box 18"/>
            <p:cNvSpPr txBox="1">
              <a:spLocks noChangeArrowheads="1"/>
            </p:cNvSpPr>
            <p:nvPr/>
          </p:nvSpPr>
          <p:spPr bwMode="auto">
            <a:xfrm>
              <a:off x="2274383" y="4441543"/>
              <a:ext cx="1566862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K10 Barcelona MP</a:t>
              </a:r>
            </a:p>
          </p:txBody>
        </p:sp>
        <p:sp>
          <p:nvSpPr>
            <p:cNvPr id="550931" name="Line 19"/>
            <p:cNvSpPr>
              <a:spLocks noChangeShapeType="1"/>
            </p:cNvSpPr>
            <p:nvPr/>
          </p:nvSpPr>
          <p:spPr bwMode="auto">
            <a:xfrm flipH="1">
              <a:off x="4246058" y="4995581"/>
              <a:ext cx="11112" cy="4699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0932" name="Text Box 20"/>
            <p:cNvSpPr txBox="1">
              <a:spLocks noChangeArrowheads="1"/>
            </p:cNvSpPr>
            <p:nvPr/>
          </p:nvSpPr>
          <p:spPr bwMode="auto">
            <a:xfrm>
              <a:off x="3488820" y="4684431"/>
              <a:ext cx="1528763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K10 Shanghai MP</a:t>
              </a:r>
            </a:p>
          </p:txBody>
        </p:sp>
        <p:sp>
          <p:nvSpPr>
            <p:cNvPr id="550933" name="Line 21"/>
            <p:cNvSpPr>
              <a:spLocks noChangeShapeType="1"/>
            </p:cNvSpPr>
            <p:nvPr/>
          </p:nvSpPr>
          <p:spPr bwMode="auto">
            <a:xfrm>
              <a:off x="6047870" y="5514693"/>
              <a:ext cx="0" cy="3683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0934" name="Text Box 22"/>
            <p:cNvSpPr txBox="1">
              <a:spLocks noChangeArrowheads="1"/>
            </p:cNvSpPr>
            <p:nvPr/>
          </p:nvSpPr>
          <p:spPr bwMode="auto">
            <a:xfrm>
              <a:off x="5082670" y="5203543"/>
              <a:ext cx="1900238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K10 Magny Course MP</a:t>
              </a:r>
            </a:p>
          </p:txBody>
        </p:sp>
        <p:sp>
          <p:nvSpPr>
            <p:cNvPr id="550935" name="Line 23"/>
            <p:cNvSpPr>
              <a:spLocks noChangeShapeType="1"/>
            </p:cNvSpPr>
            <p:nvPr/>
          </p:nvSpPr>
          <p:spPr bwMode="auto">
            <a:xfrm>
              <a:off x="5057270" y="5209893"/>
              <a:ext cx="0" cy="4572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0936" name="Text Box 24"/>
            <p:cNvSpPr txBox="1">
              <a:spLocks noChangeArrowheads="1"/>
            </p:cNvSpPr>
            <p:nvPr/>
          </p:nvSpPr>
          <p:spPr bwMode="auto">
            <a:xfrm>
              <a:off x="4319083" y="4911443"/>
              <a:ext cx="1489075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K10 Istambul MP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497325" y="6174305"/>
              <a:ext cx="15642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Source: IDC,</a:t>
              </a:r>
            </a:p>
            <a:p>
              <a:r>
                <a:rPr lang="en-US" sz="1200" dirty="0">
                  <a:solidFill>
                    <a:srgbClr val="000000"/>
                  </a:solidFill>
                </a:rPr>
                <a:t>Mercury Research</a:t>
              </a:r>
            </a:p>
          </p:txBody>
        </p:sp>
      </p:grp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</a:t>
            </a:r>
            <a:r>
              <a:rPr lang="en-US" dirty="0"/>
              <a:t>. The traditional computer </a:t>
            </a:r>
            <a:r>
              <a:rPr lang="en-US" dirty="0" smtClean="0"/>
              <a:t>market (6)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88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5.1 Intel’s and AMD’s response to the mobile boom 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hu-HU" dirty="0" smtClean="0">
                <a:solidFill>
                  <a:srgbClr val="FFFFFF"/>
                </a:solidFill>
                <a:latin typeface="Verdana" pitchFamily="34" charset="0"/>
              </a:rPr>
              <a:t>11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2742" y="1628800"/>
            <a:ext cx="3347007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Nintendo Wii U (2012)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Sony </a:t>
            </a:r>
            <a:r>
              <a:rPr lang="en-US" sz="1600" dirty="0" err="1" smtClean="0"/>
              <a:t>Playstation</a:t>
            </a:r>
            <a:r>
              <a:rPr lang="en-US" sz="1600" dirty="0" smtClean="0"/>
              <a:t> 4 (2013)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err="1" smtClean="0"/>
              <a:t>Mixrosoft</a:t>
            </a:r>
            <a:r>
              <a:rPr lang="en-US" sz="1600" dirty="0" smtClean="0"/>
              <a:t> Xbox One (2013).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82563" y="628210"/>
            <a:ext cx="7371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Use of AMD’s low power Jaguar architecture in game consoles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6863" y="1043735"/>
            <a:ext cx="87296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Most recent game consoles </a:t>
            </a:r>
            <a:r>
              <a:rPr lang="en-US" sz="1600" dirty="0" smtClean="0"/>
              <a:t>are based on  AMD’s low power </a:t>
            </a:r>
            <a:r>
              <a:rPr lang="en-US" sz="1600" dirty="0" smtClean="0">
                <a:solidFill>
                  <a:srgbClr val="FF0000"/>
                </a:solidFill>
              </a:rPr>
              <a:t>Jaguar architecture</a:t>
            </a:r>
            <a:r>
              <a:rPr lang="en-US" sz="1600" dirty="0" smtClean="0"/>
              <a:t>,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including  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296863" y="2618910"/>
            <a:ext cx="8620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These consoles have a significant global market share, as indicated in the next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Figure.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8422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5.1 Intel’s and AMD’s response to the mobile boom 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hu-HU" dirty="0" smtClean="0">
                <a:solidFill>
                  <a:srgbClr val="FFFFFF"/>
                </a:solidFill>
                <a:latin typeface="Verdana" pitchFamily="34" charset="0"/>
              </a:rPr>
              <a:t>12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2563" y="627063"/>
            <a:ext cx="9096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Global unit sales of current generation video game consoles 2008-2014</a:t>
            </a:r>
            <a:r>
              <a:rPr lang="hu-HU" dirty="0" smtClean="0">
                <a:solidFill>
                  <a:schemeClr val="accent6"/>
                </a:solidFill>
              </a:rPr>
              <a:t> </a:t>
            </a:r>
            <a:r>
              <a:rPr lang="en-US" dirty="0" smtClean="0"/>
              <a:t>[</a:t>
            </a:r>
            <a:r>
              <a:rPr lang="hu-HU" dirty="0" smtClean="0"/>
              <a:t>64</a:t>
            </a:r>
            <a:r>
              <a:rPr lang="en-US" dirty="0" smtClean="0"/>
              <a:t>]</a:t>
            </a:r>
          </a:p>
          <a:p>
            <a:r>
              <a:rPr lang="en-US" dirty="0" smtClean="0">
                <a:solidFill>
                  <a:schemeClr val="accent6"/>
                </a:solidFill>
              </a:rPr>
              <a:t>  (in million units)</a:t>
            </a:r>
            <a:endParaRPr lang="en-US" dirty="0">
              <a:solidFill>
                <a:schemeClr val="accent6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96863" y="1538790"/>
            <a:ext cx="8687277" cy="4883346"/>
            <a:chOff x="296863" y="1676399"/>
            <a:chExt cx="8687277" cy="4883346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9" t="9569" r="3343" b="11148"/>
            <a:stretch/>
          </p:blipFill>
          <p:spPr bwMode="auto">
            <a:xfrm>
              <a:off x="296863" y="1676399"/>
              <a:ext cx="8687277" cy="4883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ounded Rectangle 4"/>
            <p:cNvSpPr/>
            <p:nvPr/>
          </p:nvSpPr>
          <p:spPr>
            <a:xfrm>
              <a:off x="2209036" y="5994286"/>
              <a:ext cx="1710190" cy="270029"/>
            </a:xfrm>
            <a:prstGeom prst="round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781689" y="6264315"/>
              <a:ext cx="1485165" cy="270030"/>
            </a:xfrm>
            <a:prstGeom prst="round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7812360" y="5998745"/>
              <a:ext cx="1125125" cy="270030"/>
            </a:xfrm>
            <a:prstGeom prst="round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4058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4210" y="631785"/>
            <a:ext cx="7161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The effort needed to achieve considerable power reduction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3815" y="1036830"/>
            <a:ext cx="8825878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 their designs both Intel and AMD lay </a:t>
            </a:r>
            <a:r>
              <a:rPr lang="en-US" sz="1600" dirty="0">
                <a:solidFill>
                  <a:srgbClr val="3333FF"/>
                </a:solidFill>
                <a:latin typeface="+mj-lt"/>
              </a:rPr>
              <a:t>great emphasis on the reduction of power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3333FF"/>
                </a:solidFill>
                <a:latin typeface="+mj-lt"/>
              </a:rPr>
              <a:t>  consumption.</a:t>
            </a:r>
          </a:p>
          <a:p>
            <a:r>
              <a:rPr lang="en-US" sz="1600" dirty="0" smtClean="0"/>
              <a:t>To illustrate this we show a set of AMD’s power management techniques introduced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in a timeframe of about five years.   </a:t>
            </a:r>
            <a:endParaRPr lang="en-US" sz="16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5.1 Intel’s and AMD’s response to the mobile boom 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hu-HU" dirty="0" smtClean="0">
                <a:solidFill>
                  <a:srgbClr val="FFFFFF"/>
                </a:solidFill>
                <a:latin typeface="Verdana" pitchFamily="34" charset="0"/>
              </a:rPr>
              <a:t>13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/>
            </a:r>
            <a:br>
              <a:rPr lang="en-US" dirty="0">
                <a:solidFill>
                  <a:srgbClr val="FFFFFF"/>
                </a:solidFill>
                <a:latin typeface="Verdana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92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images.anandtech.com/doci/7974/Screen-Shot-2014-04-29-at-1.07.24-A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"/>
          <a:stretch/>
        </p:blipFill>
        <p:spPr bwMode="auto">
          <a:xfrm>
            <a:off x="268572" y="1270000"/>
            <a:ext cx="8603955" cy="537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63515" y="639763"/>
            <a:ext cx="9606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AMD’s technologies developed to reduce power consumption (2008-2014) </a:t>
            </a:r>
            <a:r>
              <a:rPr lang="en-US" dirty="0" smtClean="0"/>
              <a:t>[27] 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5.1 Intel’s and AMD’s response to the mobile boom 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hu-HU" dirty="0" smtClean="0">
                <a:solidFill>
                  <a:srgbClr val="FFFFFF"/>
                </a:solidFill>
                <a:latin typeface="Verdana" pitchFamily="34" charset="0"/>
              </a:rPr>
              <a:t>14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/>
            </a:r>
            <a:br>
              <a:rPr lang="en-US" dirty="0">
                <a:solidFill>
                  <a:srgbClr val="FFFFFF"/>
                </a:solidFill>
                <a:latin typeface="Verdana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9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64035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1900" dirty="0" smtClean="0">
                <a:solidFill>
                  <a:srgbClr val="FFFFFF"/>
                </a:solidFill>
                <a:latin typeface="Verdana" pitchFamily="34" charset="0"/>
              </a:rPr>
              <a:t>5.2 Microsoft’s </a:t>
            </a:r>
            <a:r>
              <a:rPr lang="en-US" sz="1900" dirty="0">
                <a:solidFill>
                  <a:srgbClr val="FFFFFF"/>
                </a:solidFill>
                <a:latin typeface="Verdana" pitchFamily="34" charset="0"/>
              </a:rPr>
              <a:t>response to </a:t>
            </a:r>
            <a:r>
              <a:rPr lang="hu-HU" sz="1900" dirty="0" smtClean="0">
                <a:solidFill>
                  <a:srgbClr val="FFFFFF"/>
                </a:solidFill>
                <a:latin typeface="Verdana" pitchFamily="34" charset="0"/>
              </a:rPr>
              <a:t>address </a:t>
            </a:r>
            <a:r>
              <a:rPr lang="en-US" sz="1900" dirty="0" smtClean="0">
                <a:solidFill>
                  <a:srgbClr val="FFFFFF"/>
                </a:solidFill>
                <a:latin typeface="Verdana" pitchFamily="34" charset="0"/>
              </a:rPr>
              <a:t>the </a:t>
            </a:r>
            <a:r>
              <a:rPr lang="en-US" sz="1900" dirty="0">
                <a:solidFill>
                  <a:srgbClr val="FFFFFF"/>
                </a:solidFill>
                <a:latin typeface="Verdana" pitchFamily="34" charset="0"/>
              </a:rPr>
              <a:t>mobile </a:t>
            </a:r>
            <a:r>
              <a:rPr lang="en-US" sz="1900" dirty="0" smtClean="0">
                <a:solidFill>
                  <a:srgbClr val="FFFFFF"/>
                </a:solidFill>
                <a:latin typeface="Verdana" pitchFamily="34" charset="0"/>
              </a:rPr>
              <a:t>boom</a:t>
            </a:r>
            <a:endParaRPr 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8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http://static.cdn-seekingalpha.com/uploads/2014/7/10/11806781-1405025375504182-Vladislav-Deshkovich_origi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8" b="11562"/>
          <a:stretch/>
        </p:blipFill>
        <p:spPr bwMode="auto">
          <a:xfrm>
            <a:off x="718955" y="1628800"/>
            <a:ext cx="7695855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2563" y="625990"/>
            <a:ext cx="6667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5</a:t>
            </a:r>
            <a:r>
              <a:rPr lang="en-US" dirty="0" smtClean="0">
                <a:solidFill>
                  <a:schemeClr val="accent6"/>
                </a:solidFill>
              </a:rPr>
              <a:t>.2 Microsoft’s response to </a:t>
            </a:r>
            <a:r>
              <a:rPr lang="hu-HU" dirty="0" smtClean="0">
                <a:solidFill>
                  <a:schemeClr val="accent6"/>
                </a:solidFill>
              </a:rPr>
              <a:t>address </a:t>
            </a:r>
            <a:r>
              <a:rPr lang="en-US" dirty="0" smtClean="0">
                <a:solidFill>
                  <a:schemeClr val="accent6"/>
                </a:solidFill>
              </a:rPr>
              <a:t>the mobile boom</a:t>
            </a:r>
            <a:r>
              <a:rPr lang="hu-HU" dirty="0" smtClean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-1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6515" y="1034443"/>
            <a:ext cx="5144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Worldwide software revenues in 2013 </a:t>
            </a:r>
            <a:r>
              <a:rPr lang="en-US" dirty="0" smtClean="0"/>
              <a:t>[25]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5.2 Microsoft’s response to the mobile 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boom (1)</a:t>
            </a:r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/>
            </a:r>
            <a:br>
              <a:rPr lang="en-US" dirty="0">
                <a:solidFill>
                  <a:srgbClr val="FFFFFF"/>
                </a:solidFill>
                <a:latin typeface="Verdana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26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5.2 Microsoft’s response to the mobile boom 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hu-HU" dirty="0" smtClean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069717" y="1178750"/>
            <a:ext cx="4951997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hu-HU" altLang="en-US" sz="1300" b="1" dirty="0" smtClean="0">
                <a:solidFill>
                  <a:srgbClr val="000000"/>
                </a:solidFill>
              </a:rPr>
              <a:t>Microsoft's response to address the mobile boom</a:t>
            </a:r>
            <a:endParaRPr lang="en-US" altLang="en-US" sz="1300" b="1" dirty="0">
              <a:solidFill>
                <a:srgbClr val="00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816805" y="2044472"/>
            <a:ext cx="3401208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sz="1300" b="1" dirty="0" smtClean="0">
                <a:solidFill>
                  <a:srgbClr val="000000"/>
                </a:solidFill>
              </a:rPr>
              <a:t>Introduction of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sz="1300" b="1" dirty="0" smtClean="0">
                <a:solidFill>
                  <a:srgbClr val="000000"/>
                </a:solidFill>
              </a:rPr>
              <a:t>Windows based OSs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sz="1300" b="1" dirty="0" smtClean="0">
                <a:solidFill>
                  <a:srgbClr val="000000"/>
                </a:solidFill>
              </a:rPr>
              <a:t>for smartphones</a:t>
            </a:r>
            <a:endParaRPr lang="en-US" altLang="en-US" sz="1300" b="1" dirty="0">
              <a:solidFill>
                <a:srgbClr val="000000"/>
              </a:solidFill>
            </a:endParaRPr>
          </a:p>
        </p:txBody>
      </p:sp>
      <p:sp>
        <p:nvSpPr>
          <p:cNvPr id="8" name="Oval 13"/>
          <p:cNvSpPr>
            <a:spLocks noChangeArrowheads="1"/>
          </p:cNvSpPr>
          <p:nvPr/>
        </p:nvSpPr>
        <p:spPr bwMode="auto">
          <a:xfrm>
            <a:off x="1414268" y="1988155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altLang="en-US" sz="1300" dirty="0">
              <a:solidFill>
                <a:srgbClr val="000000"/>
              </a:solidFill>
            </a:endParaRPr>
          </a:p>
        </p:txBody>
      </p:sp>
      <p:sp>
        <p:nvSpPr>
          <p:cNvPr id="9" name="Line 17"/>
          <p:cNvSpPr>
            <a:spLocks noChangeShapeType="1"/>
          </p:cNvSpPr>
          <p:nvPr/>
        </p:nvSpPr>
        <p:spPr bwMode="auto">
          <a:xfrm flipV="1">
            <a:off x="1458925" y="1809363"/>
            <a:ext cx="6030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sz="1300" dirty="0"/>
          </a:p>
        </p:txBody>
      </p:sp>
      <p:sp>
        <p:nvSpPr>
          <p:cNvPr id="10" name="Line 25"/>
          <p:cNvSpPr>
            <a:spLocks noChangeShapeType="1"/>
          </p:cNvSpPr>
          <p:nvPr/>
        </p:nvSpPr>
        <p:spPr bwMode="auto">
          <a:xfrm>
            <a:off x="1458924" y="1805657"/>
            <a:ext cx="1" cy="1777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sz="1300" dirty="0"/>
          </a:p>
        </p:txBody>
      </p:sp>
      <p:sp>
        <p:nvSpPr>
          <p:cNvPr id="11" name="Oval 13"/>
          <p:cNvSpPr>
            <a:spLocks noChangeArrowheads="1"/>
          </p:cNvSpPr>
          <p:nvPr/>
        </p:nvSpPr>
        <p:spPr bwMode="auto">
          <a:xfrm>
            <a:off x="7451842" y="1989742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altLang="en-US" sz="1300" dirty="0">
              <a:solidFill>
                <a:srgbClr val="000000"/>
              </a:solidFill>
            </a:endParaRPr>
          </a:p>
        </p:txBody>
      </p:sp>
      <p:sp>
        <p:nvSpPr>
          <p:cNvPr id="12" name="Line 29"/>
          <p:cNvSpPr>
            <a:spLocks noChangeShapeType="1"/>
          </p:cNvSpPr>
          <p:nvPr/>
        </p:nvSpPr>
        <p:spPr bwMode="auto">
          <a:xfrm flipH="1">
            <a:off x="7486856" y="1805635"/>
            <a:ext cx="0" cy="19045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sz="1300" dirty="0"/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4539694" y="1552037"/>
            <a:ext cx="1" cy="24447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5961360" y="2048370"/>
            <a:ext cx="308683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sz="1300" b="1" dirty="0" smtClean="0">
                <a:solidFill>
                  <a:srgbClr val="000000"/>
                </a:solidFill>
              </a:rPr>
              <a:t>Vision to become</a:t>
            </a:r>
            <a:endParaRPr lang="en-US" altLang="en-US" sz="1300" b="1" dirty="0">
              <a:solidFill>
                <a:srgbClr val="000000"/>
              </a:solidFill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</a:rPr>
              <a:t>a </a:t>
            </a:r>
            <a:r>
              <a:rPr lang="en-US" altLang="en-US" sz="1300" b="1" dirty="0">
                <a:solidFill>
                  <a:srgbClr val="000000"/>
                </a:solidFill>
              </a:rPr>
              <a:t>devices and services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</a:rPr>
              <a:t>company</a:t>
            </a:r>
            <a:endParaRPr lang="en-US" altLang="en-US" sz="1300" b="1" dirty="0">
              <a:solidFill>
                <a:srgbClr val="000000"/>
              </a:solidFill>
            </a:endParaRPr>
          </a:p>
        </p:txBody>
      </p:sp>
      <p:sp>
        <p:nvSpPr>
          <p:cNvPr id="16" name="Oval 13"/>
          <p:cNvSpPr>
            <a:spLocks noChangeArrowheads="1"/>
          </p:cNvSpPr>
          <p:nvPr/>
        </p:nvSpPr>
        <p:spPr bwMode="auto">
          <a:xfrm>
            <a:off x="4506913" y="1991318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altLang="en-US" sz="1300" dirty="0">
              <a:solidFill>
                <a:srgbClr val="000000"/>
              </a:solidFill>
            </a:endParaRPr>
          </a:p>
        </p:txBody>
      </p:sp>
      <p:sp>
        <p:nvSpPr>
          <p:cNvPr id="17" name="Line 25"/>
          <p:cNvSpPr>
            <a:spLocks noChangeShapeType="1"/>
          </p:cNvSpPr>
          <p:nvPr/>
        </p:nvSpPr>
        <p:spPr bwMode="auto">
          <a:xfrm>
            <a:off x="4538869" y="1808820"/>
            <a:ext cx="1" cy="1777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sz="1300" dirty="0"/>
          </a:p>
        </p:txBody>
      </p:sp>
      <p:sp>
        <p:nvSpPr>
          <p:cNvPr id="18" name="TextBox 17"/>
          <p:cNvSpPr txBox="1"/>
          <p:nvPr/>
        </p:nvSpPr>
        <p:spPr>
          <a:xfrm>
            <a:off x="206710" y="651569"/>
            <a:ext cx="6213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accent6"/>
                </a:solidFill>
              </a:rPr>
              <a:t>Microsoft's response to address the mobile boom -2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-63515" y="2051377"/>
            <a:ext cx="319535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sz="1300" b="1" dirty="0" smtClean="0">
                <a:solidFill>
                  <a:srgbClr val="000000"/>
                </a:solidFill>
              </a:rPr>
              <a:t>Widening</a:t>
            </a:r>
            <a:r>
              <a:rPr lang="en-US" altLang="en-US" sz="13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1300" b="1" dirty="0">
                <a:solidFill>
                  <a:srgbClr val="000000"/>
                </a:solidFill>
              </a:rPr>
              <a:t>the </a:t>
            </a:r>
            <a:r>
              <a:rPr lang="en-US" altLang="en-US" sz="1300" b="1" dirty="0" smtClean="0">
                <a:solidFill>
                  <a:srgbClr val="000000"/>
                </a:solidFill>
              </a:rPr>
              <a:t>scope</a:t>
            </a:r>
            <a:endParaRPr lang="hu-HU" altLang="en-US" sz="1300" b="1" dirty="0" smtClean="0">
              <a:solidFill>
                <a:srgbClr val="000000"/>
              </a:solidFill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1300" b="1" dirty="0">
                <a:solidFill>
                  <a:srgbClr val="000000"/>
                </a:solidFill>
              </a:rPr>
              <a:t>of </a:t>
            </a:r>
            <a:r>
              <a:rPr lang="en-US" altLang="en-US" sz="1300" b="1" dirty="0" smtClean="0">
                <a:solidFill>
                  <a:srgbClr val="000000"/>
                </a:solidFill>
              </a:rPr>
              <a:t>Windows</a:t>
            </a:r>
            <a:r>
              <a:rPr lang="hu-HU" altLang="en-US" sz="13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1300" b="1" dirty="0" smtClean="0">
                <a:solidFill>
                  <a:srgbClr val="000000"/>
                </a:solidFill>
              </a:rPr>
              <a:t>to </a:t>
            </a:r>
            <a:r>
              <a:rPr lang="en-US" altLang="en-US" sz="1300" b="1" dirty="0">
                <a:solidFill>
                  <a:srgbClr val="000000"/>
                </a:solidFill>
              </a:rPr>
              <a:t>cover also touchscreen </a:t>
            </a:r>
            <a:r>
              <a:rPr lang="en-US" altLang="en-US" sz="1300" b="1" dirty="0" smtClean="0">
                <a:solidFill>
                  <a:srgbClr val="000000"/>
                </a:solidFill>
              </a:rPr>
              <a:t>tablets</a:t>
            </a:r>
            <a:endParaRPr lang="en-US" altLang="en-US" sz="13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8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5.2 Microsoft’s response to the mobile boom 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hu-HU" dirty="0" smtClean="0">
                <a:solidFill>
                  <a:srgbClr val="FFFFFF"/>
                </a:solidFill>
                <a:latin typeface="Verdana" pitchFamily="34" charset="0"/>
              </a:rPr>
              <a:t>3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1510" y="644771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hu-HU" dirty="0">
                <a:solidFill>
                  <a:schemeClr val="accent6"/>
                </a:solidFill>
              </a:rPr>
              <a:t>a</a:t>
            </a:r>
            <a:r>
              <a:rPr lang="hu-HU" dirty="0" smtClean="0">
                <a:solidFill>
                  <a:schemeClr val="accent6"/>
                </a:solidFill>
              </a:rPr>
              <a:t>) W</a:t>
            </a:r>
            <a:r>
              <a:rPr lang="en-US" dirty="0" err="1" smtClean="0">
                <a:solidFill>
                  <a:schemeClr val="accent6"/>
                </a:solidFill>
              </a:rPr>
              <a:t>idening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>
                <a:solidFill>
                  <a:schemeClr val="accent6"/>
                </a:solidFill>
              </a:rPr>
              <a:t>the scope</a:t>
            </a:r>
            <a:r>
              <a:rPr lang="hu-HU" dirty="0">
                <a:solidFill>
                  <a:schemeClr val="accent6"/>
                </a:solidFill>
              </a:rPr>
              <a:t> </a:t>
            </a:r>
            <a:r>
              <a:rPr lang="en-US" dirty="0">
                <a:solidFill>
                  <a:schemeClr val="accent6"/>
                </a:solidFill>
              </a:rPr>
              <a:t>of Windows to cover </a:t>
            </a:r>
            <a:r>
              <a:rPr lang="en-US" dirty="0" smtClean="0">
                <a:solidFill>
                  <a:schemeClr val="accent6"/>
                </a:solidFill>
              </a:rPr>
              <a:t>also</a:t>
            </a:r>
            <a:r>
              <a:rPr lang="hu-HU" dirty="0" smtClean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touchscreen tablets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6545" y="1396949"/>
            <a:ext cx="7681847" cy="17620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600" dirty="0" smtClean="0"/>
              <a:t>2012      </a:t>
            </a:r>
            <a:r>
              <a:rPr lang="en-US" sz="1600" dirty="0"/>
              <a:t>Windows </a:t>
            </a:r>
            <a:r>
              <a:rPr lang="en-US" sz="1600" dirty="0" smtClean="0"/>
              <a:t>8 </a:t>
            </a:r>
            <a:r>
              <a:rPr lang="hu-HU" sz="1600" dirty="0" smtClean="0"/>
              <a:t>it </a:t>
            </a:r>
            <a:r>
              <a:rPr lang="en-US" sz="1600" dirty="0" smtClean="0"/>
              <a:t>aim</a:t>
            </a:r>
            <a:r>
              <a:rPr lang="hu-HU" sz="1600" dirty="0" smtClean="0"/>
              <a:t>s</a:t>
            </a:r>
            <a:r>
              <a:rPr lang="en-US" sz="1600" dirty="0" smtClean="0"/>
              <a:t> </a:t>
            </a:r>
            <a:r>
              <a:rPr lang="en-US" sz="1600" dirty="0"/>
              <a:t>to cover PCs, notebooks and also </a:t>
            </a:r>
            <a:r>
              <a:rPr lang="en-US" sz="1600" dirty="0" smtClean="0"/>
              <a:t>tablets</a:t>
            </a:r>
          </a:p>
          <a:p>
            <a:pPr marL="285750" indent="-28575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600" dirty="0" smtClean="0"/>
              <a:t>2013      Windows 8.1 </a:t>
            </a:r>
          </a:p>
          <a:p>
            <a:pPr marL="285750" indent="-28575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600" dirty="0" smtClean="0"/>
              <a:t>2014      Windows 8.1 with Bing for low cost devices</a:t>
            </a:r>
          </a:p>
          <a:p>
            <a:pPr marL="285750" indent="-28575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600" dirty="0" smtClean="0"/>
              <a:t>2014      Windows 9 skipped</a:t>
            </a:r>
          </a:p>
          <a:p>
            <a:pPr marL="285750" indent="-28575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600" dirty="0" smtClean="0"/>
              <a:t>2014      Windows 10 Technical Preview</a:t>
            </a:r>
          </a:p>
          <a:p>
            <a:pPr marL="285750" indent="-28575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600" dirty="0" smtClean="0"/>
              <a:t>2015      Windows 10 general availability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61510" y="3771415"/>
            <a:ext cx="82806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3333FF"/>
                </a:solidFill>
              </a:rPr>
              <a:t>     </a:t>
            </a:r>
            <a:r>
              <a:rPr lang="en-US" sz="1600" dirty="0">
                <a:solidFill>
                  <a:srgbClr val="0070C0"/>
                </a:solidFill>
              </a:rPr>
              <a:t>Market reflections</a:t>
            </a:r>
            <a:r>
              <a:rPr lang="en-US" sz="1600" dirty="0">
                <a:solidFill>
                  <a:srgbClr val="000000"/>
                </a:solidFill>
              </a:rPr>
              <a:t>: </a:t>
            </a:r>
            <a:r>
              <a:rPr lang="en-US" sz="1600" dirty="0" smtClean="0">
                <a:solidFill>
                  <a:srgbClr val="000000"/>
                </a:solidFill>
              </a:rPr>
              <a:t>Windows </a:t>
            </a:r>
            <a:r>
              <a:rPr lang="en-US" sz="1600" dirty="0">
                <a:solidFill>
                  <a:srgbClr val="000000"/>
                </a:solidFill>
              </a:rPr>
              <a:t>8 earned </a:t>
            </a:r>
            <a:r>
              <a:rPr lang="en-US" sz="1600" dirty="0">
                <a:solidFill>
                  <a:srgbClr val="0070C0"/>
                </a:solidFill>
              </a:rPr>
              <a:t>moderate success</a:t>
            </a:r>
            <a:r>
              <a:rPr lang="en-US" sz="1600" dirty="0" smtClean="0">
                <a:solidFill>
                  <a:srgbClr val="000000"/>
                </a:solidFill>
              </a:rPr>
              <a:t>,</a:t>
            </a:r>
            <a:r>
              <a:rPr lang="hu-HU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Android </a:t>
            </a:r>
            <a:r>
              <a:rPr lang="en-US" sz="1600" dirty="0">
                <a:solidFill>
                  <a:srgbClr val="000000"/>
                </a:solidFill>
              </a:rPr>
              <a:t>and iOS </a:t>
            </a:r>
            <a:endParaRPr lang="hu-HU" sz="1600" dirty="0" smtClean="0">
              <a:solidFill>
                <a:srgbClr val="000000"/>
              </a:solidFill>
            </a:endParaRPr>
          </a:p>
          <a:p>
            <a:r>
              <a:rPr lang="hu-HU" sz="1600" dirty="0">
                <a:solidFill>
                  <a:srgbClr val="000000"/>
                </a:solidFill>
              </a:rPr>
              <a:t> </a:t>
            </a:r>
            <a:r>
              <a:rPr lang="hu-HU" sz="1600" dirty="0" smtClean="0">
                <a:solidFill>
                  <a:srgbClr val="000000"/>
                </a:solidFill>
              </a:rPr>
              <a:t>      </a:t>
            </a:r>
            <a:r>
              <a:rPr lang="en-US" sz="1600" dirty="0" smtClean="0">
                <a:solidFill>
                  <a:srgbClr val="000000"/>
                </a:solidFill>
              </a:rPr>
              <a:t>dominate</a:t>
            </a:r>
            <a:r>
              <a:rPr lang="hu-HU" sz="1600" dirty="0" smtClean="0">
                <a:solidFill>
                  <a:srgbClr val="000000"/>
                </a:solidFill>
              </a:rPr>
              <a:t>d</a:t>
            </a:r>
            <a:r>
              <a:rPr lang="en-US" sz="1600" dirty="0" smtClean="0">
                <a:solidFill>
                  <a:srgbClr val="000000"/>
                </a:solidFill>
              </a:rPr>
              <a:t> further on the market</a:t>
            </a:r>
            <a:r>
              <a:rPr lang="hu-HU" sz="1600" dirty="0" smtClean="0">
                <a:solidFill>
                  <a:srgbClr val="000000"/>
                </a:solidFill>
              </a:rPr>
              <a:t> for smartphones and tablets</a:t>
            </a:r>
            <a:r>
              <a:rPr lang="en-US" sz="1600" dirty="0" smtClean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6515" y="3186350"/>
            <a:ext cx="90758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Windows 8</a:t>
            </a:r>
            <a:r>
              <a:rPr lang="en-US" sz="1600" dirty="0" smtClean="0"/>
              <a:t> was Microsoft’s </a:t>
            </a:r>
            <a:r>
              <a:rPr lang="hu-HU" sz="1600" dirty="0" smtClean="0"/>
              <a:t>first </a:t>
            </a:r>
            <a:r>
              <a:rPr lang="en-US" sz="1600" dirty="0" smtClean="0"/>
              <a:t>try </a:t>
            </a:r>
            <a:r>
              <a:rPr lang="en-US" sz="1600" dirty="0">
                <a:solidFill>
                  <a:srgbClr val="0070C0"/>
                </a:solidFill>
              </a:rPr>
              <a:t>to cover the whole spectrum of computers </a:t>
            </a:r>
            <a:r>
              <a:rPr lang="en-US" sz="1600" dirty="0" smtClean="0"/>
              <a:t>from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server</a:t>
            </a:r>
            <a:r>
              <a:rPr lang="hu-HU" sz="1600" dirty="0" smtClean="0"/>
              <a:t>s</a:t>
            </a:r>
            <a:r>
              <a:rPr lang="en-US" sz="1600" dirty="0" smtClean="0"/>
              <a:t> through desktops and notebooks till touchscreen tablets </a:t>
            </a:r>
            <a:r>
              <a:rPr lang="en-US" sz="1600" dirty="0">
                <a:solidFill>
                  <a:srgbClr val="0070C0"/>
                </a:solidFill>
              </a:rPr>
              <a:t>by a single OS.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4374" y="4645729"/>
            <a:ext cx="8048998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In 5/2014 Microsoft announced </a:t>
            </a:r>
            <a:r>
              <a:rPr lang="en-US" sz="1600" dirty="0" smtClean="0">
                <a:solidFill>
                  <a:srgbClr val="FF0000"/>
                </a:solidFill>
              </a:rPr>
              <a:t>Windows 8.1 with Bing.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    </a:t>
            </a:r>
            <a:r>
              <a:rPr lang="en-US" sz="1600" dirty="0" smtClean="0">
                <a:solidFill>
                  <a:srgbClr val="0070C0"/>
                </a:solidFill>
              </a:rPr>
              <a:t>It is the same as Windows 8, but is shipped with the Internet Explorer as</a:t>
            </a:r>
          </a:p>
          <a:p>
            <a:pPr>
              <a:spcAft>
                <a:spcPts val="300"/>
              </a:spcAft>
            </a:pPr>
            <a:r>
              <a:rPr lang="en-US" sz="1600" dirty="0" smtClean="0">
                <a:solidFill>
                  <a:srgbClr val="0070C0"/>
                </a:solidFill>
              </a:rPr>
              <a:t>      the default search engine.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    </a:t>
            </a:r>
            <a:r>
              <a:rPr lang="en-US" sz="1600" dirty="0" smtClean="0"/>
              <a:t>It will be delivered </a:t>
            </a:r>
            <a:r>
              <a:rPr lang="en-US" sz="1600" dirty="0">
                <a:solidFill>
                  <a:srgbClr val="0070C0"/>
                </a:solidFill>
              </a:rPr>
              <a:t>for hardware manufacturers for free</a:t>
            </a:r>
            <a:r>
              <a:rPr lang="en-US" sz="1600" dirty="0" smtClean="0"/>
              <a:t>.   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74036" y="5799891"/>
            <a:ext cx="8959056" cy="8694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Windows 10 </a:t>
            </a:r>
            <a:r>
              <a:rPr lang="en-US" sz="1600" dirty="0" smtClean="0"/>
              <a:t>is released in 07/2015, it provides an updated Start menu.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To encourage its adoption Microsoft made it available </a:t>
            </a:r>
            <a:r>
              <a:rPr lang="en-US" sz="1600" dirty="0" smtClean="0">
                <a:solidFill>
                  <a:srgbClr val="0070C0"/>
                </a:solidFill>
              </a:rPr>
              <a:t>free of charge during its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first year of availability</a:t>
            </a:r>
            <a:r>
              <a:rPr lang="en-US" sz="1600" dirty="0" smtClean="0"/>
              <a:t> to users with genuine copies of Windows 7/Windows 8.1.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93989" y="4356480"/>
            <a:ext cx="4901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Windows 8.1 </a:t>
            </a:r>
            <a:r>
              <a:rPr lang="en-US" sz="1600" dirty="0">
                <a:solidFill>
                  <a:srgbClr val="000000"/>
                </a:solidFill>
              </a:rPr>
              <a:t>is an </a:t>
            </a:r>
            <a:r>
              <a:rPr lang="en-US" sz="1600" dirty="0">
                <a:solidFill>
                  <a:srgbClr val="0070C0"/>
                </a:solidFill>
              </a:rPr>
              <a:t>upgrade for Windows 8</a:t>
            </a:r>
            <a:r>
              <a:rPr lang="en-US" sz="1600" dirty="0" smtClean="0">
                <a:solidFill>
                  <a:srgbClr val="000000"/>
                </a:solidFill>
              </a:rPr>
              <a:t>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6535" y="1020216"/>
            <a:ext cx="6609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>
                <a:solidFill>
                  <a:srgbClr val="FF0000"/>
                </a:solidFill>
              </a:rPr>
              <a:t>OS releases aiming at covering touch screen tablets as well: 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48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5.2 Microsoft’s response to the mobile boom 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hu-HU" dirty="0" smtClean="0">
                <a:solidFill>
                  <a:srgbClr val="FFFFFF"/>
                </a:solidFill>
                <a:latin typeface="Verdana" pitchFamily="34" charset="0"/>
              </a:rPr>
              <a:t>4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1705" y="677327"/>
            <a:ext cx="6641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accent6"/>
                </a:solidFill>
              </a:rPr>
              <a:t>b</a:t>
            </a:r>
            <a:r>
              <a:rPr lang="hu-HU" dirty="0" smtClean="0">
                <a:solidFill>
                  <a:schemeClr val="accent6"/>
                </a:solidFill>
              </a:rPr>
              <a:t>) Introduction of Windows based OSs for smartphones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3682" y="2843935"/>
            <a:ext cx="4068358" cy="1426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200"/>
              </a:spcAft>
              <a:buAutoNum type="arabicPlain" startAt="2010"/>
            </a:pPr>
            <a:r>
              <a:rPr lang="hu-HU" sz="1600" dirty="0" smtClean="0"/>
              <a:t>      </a:t>
            </a:r>
            <a:r>
              <a:rPr lang="en-US" sz="1600" dirty="0" smtClean="0"/>
              <a:t>Windows </a:t>
            </a:r>
            <a:r>
              <a:rPr lang="en-US" sz="1600" dirty="0"/>
              <a:t>Phone 7 </a:t>
            </a:r>
            <a:endParaRPr lang="hu-HU" sz="1600" dirty="0" smtClean="0"/>
          </a:p>
          <a:p>
            <a:pPr>
              <a:spcAft>
                <a:spcPts val="200"/>
              </a:spcAft>
            </a:pPr>
            <a:r>
              <a:rPr lang="hu-HU" sz="1600" dirty="0"/>
              <a:t> </a:t>
            </a:r>
            <a:r>
              <a:rPr lang="hu-HU" sz="1600" dirty="0" smtClean="0"/>
              <a:t>            It earned moderate success.</a:t>
            </a:r>
            <a:endParaRPr lang="en-US" sz="1600" dirty="0"/>
          </a:p>
          <a:p>
            <a:pPr marL="342900" indent="-342900">
              <a:spcAft>
                <a:spcPts val="200"/>
              </a:spcAft>
              <a:buAutoNum type="arabicPlain" startAt="2012"/>
            </a:pPr>
            <a:r>
              <a:rPr lang="hu-HU" sz="1600" dirty="0" smtClean="0"/>
              <a:t>      Windows Phone 8</a:t>
            </a:r>
          </a:p>
          <a:p>
            <a:pPr marL="342900" indent="-342900">
              <a:spcAft>
                <a:spcPts val="200"/>
              </a:spcAft>
              <a:buAutoNum type="arabicPlain" startAt="2014"/>
            </a:pPr>
            <a:r>
              <a:rPr lang="hu-HU" sz="1600" dirty="0" smtClean="0"/>
              <a:t>      Windows Phone 8.1</a:t>
            </a:r>
          </a:p>
          <a:p>
            <a:pPr marL="342900" indent="-342900">
              <a:spcAft>
                <a:spcPts val="200"/>
              </a:spcAft>
              <a:buAutoNum type="arabicPlain" startAt="2014"/>
            </a:pPr>
            <a:r>
              <a:rPr lang="hu-HU" sz="1600" dirty="0" smtClean="0"/>
              <a:t>      Windows 10 Mobile 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341530" y="1083512"/>
            <a:ext cx="9316035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smtClean="0">
                <a:solidFill>
                  <a:srgbClr val="0070C0"/>
                </a:solidFill>
              </a:rPr>
              <a:t>In 10/2010 </a:t>
            </a:r>
            <a:r>
              <a:rPr lang="hu-HU" sz="1600" dirty="0" smtClean="0"/>
              <a:t>Microsoft introduced a </a:t>
            </a:r>
            <a:r>
              <a:rPr lang="hu-HU" sz="1600" dirty="0" smtClean="0">
                <a:solidFill>
                  <a:srgbClr val="0070C0"/>
                </a:solidFill>
              </a:rPr>
              <a:t>Windows based OS </a:t>
            </a:r>
            <a:r>
              <a:rPr lang="en-US" sz="1600" dirty="0" smtClean="0">
                <a:solidFill>
                  <a:srgbClr val="0070C0"/>
                </a:solidFill>
              </a:rPr>
              <a:t>designed</a:t>
            </a:r>
            <a:r>
              <a:rPr lang="hu-HU" sz="1600" dirty="0" smtClean="0">
                <a:solidFill>
                  <a:srgbClr val="0070C0"/>
                </a:solidFill>
              </a:rPr>
              <a:t> especially </a:t>
            </a:r>
            <a:r>
              <a:rPr lang="en-US" sz="1600" dirty="0" smtClean="0">
                <a:solidFill>
                  <a:srgbClr val="0070C0"/>
                </a:solidFill>
              </a:rPr>
              <a:t>for</a:t>
            </a:r>
            <a:endParaRPr lang="hu-HU" sz="1600" dirty="0" smtClean="0">
              <a:solidFill>
                <a:srgbClr val="0070C0"/>
              </a:solidFill>
            </a:endParaRPr>
          </a:p>
          <a:p>
            <a:pPr>
              <a:spcAft>
                <a:spcPts val="600"/>
              </a:spcAft>
            </a:pPr>
            <a:r>
              <a:rPr lang="hu-HU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</a:t>
            </a:r>
            <a:r>
              <a:rPr lang="hu-HU" sz="1600" dirty="0" smtClean="0">
                <a:solidFill>
                  <a:srgbClr val="0070C0"/>
                </a:solidFill>
              </a:rPr>
              <a:t>     smart</a:t>
            </a:r>
            <a:r>
              <a:rPr lang="en-US" sz="1600" dirty="0" smtClean="0">
                <a:solidFill>
                  <a:srgbClr val="0070C0"/>
                </a:solidFill>
              </a:rPr>
              <a:t>phones</a:t>
            </a:r>
            <a:r>
              <a:rPr lang="hu-HU" sz="1600" dirty="0" smtClean="0"/>
              <a:t>, called the </a:t>
            </a:r>
            <a:r>
              <a:rPr lang="hu-HU" sz="1600" dirty="0" smtClean="0">
                <a:solidFill>
                  <a:srgbClr val="0070C0"/>
                </a:solidFill>
              </a:rPr>
              <a:t>Windows Phone 7</a:t>
            </a:r>
            <a:r>
              <a:rPr lang="hu-HU" sz="1600" dirty="0" smtClean="0"/>
              <a:t>.</a:t>
            </a:r>
          </a:p>
          <a:p>
            <a:r>
              <a:rPr lang="hu-HU" sz="1600" dirty="0" smtClean="0"/>
              <a:t>    (Here we note that Microsoft provided </a:t>
            </a:r>
            <a:r>
              <a:rPr lang="hu-HU" sz="1600" dirty="0" smtClean="0">
                <a:solidFill>
                  <a:srgbClr val="0070C0"/>
                </a:solidFill>
              </a:rPr>
              <a:t>also previously OSs for embedded or </a:t>
            </a:r>
          </a:p>
          <a:p>
            <a:r>
              <a:rPr lang="hu-HU" sz="1600" dirty="0">
                <a:solidFill>
                  <a:srgbClr val="0070C0"/>
                </a:solidFill>
              </a:rPr>
              <a:t> </a:t>
            </a:r>
            <a:r>
              <a:rPr lang="hu-HU" sz="1600" dirty="0" smtClean="0">
                <a:solidFill>
                  <a:srgbClr val="0070C0"/>
                </a:solidFill>
              </a:rPr>
              <a:t>      mobile devices</a:t>
            </a:r>
            <a:r>
              <a:rPr lang="hu-HU" sz="1600" dirty="0" smtClean="0"/>
              <a:t> (like Windows Mobile 2003), but these OSs were based on the</a:t>
            </a:r>
          </a:p>
          <a:p>
            <a:r>
              <a:rPr lang="hu-HU" sz="1600" dirty="0"/>
              <a:t> </a:t>
            </a:r>
            <a:r>
              <a:rPr lang="hu-HU" sz="1600" dirty="0" smtClean="0"/>
              <a:t>      Windows CE, an OS for embedded devices, optimized for minimal memory). 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322426" y="2548290"/>
            <a:ext cx="5203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smtClean="0">
                <a:solidFill>
                  <a:srgbClr val="0070C0"/>
                </a:solidFill>
              </a:rPr>
              <a:t>Releases of Microsoft's Windows Phone family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1567" y="4271216"/>
            <a:ext cx="87316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smtClean="0"/>
              <a:t>Despite Microsoft's efforts, </a:t>
            </a:r>
            <a:r>
              <a:rPr lang="hu-HU" sz="1600" dirty="0" smtClean="0">
                <a:solidFill>
                  <a:srgbClr val="FF0000"/>
                </a:solidFill>
              </a:rPr>
              <a:t>Windows based phone OSs could not achieve notable</a:t>
            </a:r>
          </a:p>
          <a:p>
            <a:r>
              <a:rPr lang="hu-HU" sz="1600" dirty="0">
                <a:solidFill>
                  <a:srgbClr val="FF0000"/>
                </a:solidFill>
              </a:rPr>
              <a:t> </a:t>
            </a:r>
            <a:r>
              <a:rPr lang="hu-HU" sz="1600" dirty="0" smtClean="0">
                <a:solidFill>
                  <a:srgbClr val="FF0000"/>
                </a:solidFill>
              </a:rPr>
              <a:t>     market share,</a:t>
            </a:r>
            <a:r>
              <a:rPr lang="hu-HU" sz="1600" dirty="0" smtClean="0"/>
              <a:t> as indicated in the next Figure.  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781690" y="33837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40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5.2 Microsoft’s response to the mobile boom 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hu-HU" dirty="0" smtClean="0">
                <a:solidFill>
                  <a:srgbClr val="FFFFFF"/>
                </a:solidFill>
                <a:latin typeface="Verdana" pitchFamily="34" charset="0"/>
              </a:rPr>
              <a:t>5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-11461" y="5957699"/>
            <a:ext cx="908396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http://venturebeat.com/2016/02/05/microsoft-nokia-and-the-burning-platform-a-final-look-at-the-failed-windows-phone-alliance/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7679" y="638690"/>
            <a:ext cx="8654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accent6"/>
                </a:solidFill>
              </a:rPr>
              <a:t>Global market share of leading smartphone OSs in terms of sales figures</a:t>
            </a:r>
          </a:p>
          <a:p>
            <a:r>
              <a:rPr lang="hu-HU" dirty="0">
                <a:solidFill>
                  <a:schemeClr val="accent6"/>
                </a:solidFill>
              </a:rPr>
              <a:t> </a:t>
            </a:r>
            <a:r>
              <a:rPr lang="hu-HU" dirty="0" smtClean="0">
                <a:solidFill>
                  <a:schemeClr val="accent6"/>
                </a:solidFill>
              </a:rPr>
              <a:t> to end users from Q1 2009 to Q3 2015 []</a:t>
            </a:r>
            <a:endParaRPr lang="en-US" dirty="0">
              <a:solidFill>
                <a:schemeClr val="accent6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1499" y="1448780"/>
            <a:ext cx="9072501" cy="4410490"/>
            <a:chOff x="71499" y="1403775"/>
            <a:chExt cx="9072501" cy="4410490"/>
          </a:xfrm>
        </p:grpSpPr>
        <p:pic>
          <p:nvPicPr>
            <p:cNvPr id="1028" name="Picture 4" descr="statistic_id266136_global-market-share-held-by-smartphone-operating-systems-2009-2015-by-quarter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11591" r="2581" b="41350"/>
            <a:stretch/>
          </p:blipFill>
          <p:spPr bwMode="auto">
            <a:xfrm>
              <a:off x="71500" y="1403775"/>
              <a:ext cx="9001000" cy="3330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statistic_id266136_global-market-share-held-by-smartphone-operating-systems-2009-2015-by-quarter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64373" r="-727" b="25452"/>
            <a:stretch/>
          </p:blipFill>
          <p:spPr bwMode="auto">
            <a:xfrm>
              <a:off x="71499" y="4689140"/>
              <a:ext cx="9061041" cy="72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statistic_id266136_global-market-share-held-by-smartphone-operating-systems-2009-2015-by-quarter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57378" r="88575" b="34991"/>
            <a:stretch/>
          </p:blipFill>
          <p:spPr bwMode="auto">
            <a:xfrm>
              <a:off x="116505" y="4644135"/>
              <a:ext cx="810090" cy="540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statistic_id266136_global-market-share-held-by-smartphone-operating-systems-2009-2015-by-quarter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79636" r="-727" b="14641"/>
            <a:stretch/>
          </p:blipFill>
          <p:spPr bwMode="auto">
            <a:xfrm>
              <a:off x="71499" y="5409221"/>
              <a:ext cx="9072501" cy="405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2184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Level">
  <a:themeElements>
    <a:clrScheme name="1_Level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1_Level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Level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000000"/>
      </a:accent3>
      <a:accent4>
        <a:srgbClr val="FFFFF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Level">
  <a:themeElements>
    <a:clrScheme name="1_Level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1_Level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91546</TotalTime>
  <Words>8809</Words>
  <Application>Microsoft Office PowerPoint</Application>
  <PresentationFormat>On-screen Show (4:3)</PresentationFormat>
  <Paragraphs>1569</Paragraphs>
  <Slides>126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126</vt:i4>
      </vt:variant>
    </vt:vector>
  </HeadingPairs>
  <TitlesOfParts>
    <vt:vector size="138" baseType="lpstr">
      <vt:lpstr>Arial</vt:lpstr>
      <vt:lpstr>Calibri</vt:lpstr>
      <vt:lpstr>Garamond</vt:lpstr>
      <vt:lpstr>Symbol</vt:lpstr>
      <vt:lpstr>Times New Roman</vt:lpstr>
      <vt:lpstr>Verdana</vt:lpstr>
      <vt:lpstr>Wingdings</vt:lpstr>
      <vt:lpstr>3_Default Design</vt:lpstr>
      <vt:lpstr>1_Level</vt:lpstr>
      <vt:lpstr>2_Level</vt:lpstr>
      <vt:lpstr>3_Level</vt:lpstr>
      <vt:lpstr>6_Default Design</vt:lpstr>
      <vt:lpstr>PowerPoint Presentation</vt:lpstr>
      <vt:lpstr>PowerPoint Presentation</vt:lpstr>
      <vt:lpstr>PowerPoint Presentation</vt:lpstr>
      <vt:lpstr> 1. The traditional computer market (1) </vt:lpstr>
      <vt:lpstr>1. The traditional computer market (2)</vt:lpstr>
      <vt:lpstr> 1. The traditional computer market (3) </vt:lpstr>
      <vt:lpstr>1. The traditional computer market (4)</vt:lpstr>
      <vt:lpstr> 1. The traditional computer market (5) </vt:lpstr>
      <vt:lpstr> 1. The traditional computer market (6) </vt:lpstr>
      <vt:lpstr> 1. The traditional computer market (7) </vt:lpstr>
      <vt:lpstr>1. The traditional computer market (8)</vt:lpstr>
      <vt:lpstr>1. The traditional computer market (9)</vt:lpstr>
      <vt:lpstr>1. The traditional computer market (10)</vt:lpstr>
      <vt:lpstr>PowerPoint Presentation</vt:lpstr>
      <vt:lpstr> 2. Emergence and spread of smartphones (1) </vt:lpstr>
      <vt:lpstr>2. Emergence and spread of smartphones (2)</vt:lpstr>
      <vt:lpstr>2. Emergence and spread of smartphones (3)</vt:lpstr>
      <vt:lpstr>2. Emergence and spread of smartphones (4)</vt:lpstr>
      <vt:lpstr>2. Emergence and spread of smartphones (5)</vt:lpstr>
      <vt:lpstr>2. Emergence and spread of smartphones (6)</vt:lpstr>
      <vt:lpstr>2. Emergence and spread of smartphones (7)</vt:lpstr>
      <vt:lpstr>2. Emergence and spread of smartphones (9)</vt:lpstr>
      <vt:lpstr>2. Emergence and spread of smartphones (10)</vt:lpstr>
      <vt:lpstr>2. Emergence and spread of smartphones (11)</vt:lpstr>
      <vt:lpstr>2. Emergence and spread of smartphones (12)</vt:lpstr>
      <vt:lpstr>2. Emergence and spread of smartphones (13)</vt:lpstr>
      <vt:lpstr>2. Emergence and spread of smartphones (13a)</vt:lpstr>
      <vt:lpstr>2. Emergence and spread of smartphones (14)</vt:lpstr>
      <vt:lpstr>2. Emergence and spread of smartphones (15)</vt:lpstr>
      <vt:lpstr>2. Emergence and spread of smartphones (16)</vt:lpstr>
      <vt:lpstr>2. Emergence and spread of smartphones (17)</vt:lpstr>
      <vt:lpstr>2. Emergence and spread of smartphones (18)</vt:lpstr>
      <vt:lpstr>2. Emergence and spread of smartphones (19)</vt:lpstr>
      <vt:lpstr>2. Emergence and spread of smartphones (20)</vt:lpstr>
      <vt:lpstr>2. Emergence and spread of smartphones (21)</vt:lpstr>
      <vt:lpstr>2. Emergence and spread of smartphones (22)</vt:lpstr>
      <vt:lpstr>PowerPoint Presentation</vt:lpstr>
      <vt:lpstr>3. Emergence and spread of tablets (1)</vt:lpstr>
      <vt:lpstr>3. Emergence and spread of tablets (2)</vt:lpstr>
      <vt:lpstr>3. Emergence and spread of tablets (3)</vt:lpstr>
      <vt:lpstr>3. Emergence and spread of tablets (4)</vt:lpstr>
      <vt:lpstr>3. Emergence and spread of tablets (5)</vt:lpstr>
      <vt:lpstr>3. Emergence and spread of tablets (6)</vt:lpstr>
      <vt:lpstr>3. Emergence and spread of tablets (7)</vt:lpstr>
      <vt:lpstr>3. Emergence and spread of tablets (8a)</vt:lpstr>
      <vt:lpstr>3. Emergence and spread of tablets (8b)</vt:lpstr>
      <vt:lpstr>3. Emergence and spread of tablets (9)</vt:lpstr>
      <vt:lpstr>3. Emergence and spread of tablets (10)</vt:lpstr>
      <vt:lpstr>3. Emergence and spread of tablets (11)</vt:lpstr>
      <vt:lpstr>3. Emergence and spread of tablets (12)</vt:lpstr>
      <vt:lpstr>3. Emergence and spread of tablets (13)</vt:lpstr>
      <vt:lpstr>3. Emergence and spread of tablets (14)</vt:lpstr>
      <vt:lpstr>PowerPoint Presentation</vt:lpstr>
      <vt:lpstr>4. Key requirement of mobile devices (tablets, smartphones)</vt:lpstr>
      <vt:lpstr>PowerPoint Presentation</vt:lpstr>
      <vt:lpstr>4.1 Low power operation (1)</vt:lpstr>
      <vt:lpstr>4.1 Low power operation (2)</vt:lpstr>
      <vt:lpstr>4.1 Low power operation (3)</vt:lpstr>
      <vt:lpstr>4.1 Low power operation (4)</vt:lpstr>
      <vt:lpstr>4.1 Low power operation (5)</vt:lpstr>
      <vt:lpstr>4.1 Low power operation (6)</vt:lpstr>
      <vt:lpstr>4.1 Low power operation (7)</vt:lpstr>
      <vt:lpstr>4.1 Low power operation (8)</vt:lpstr>
      <vt:lpstr>4.1 Low power operation (9)</vt:lpstr>
      <vt:lpstr>4.1 Low power operation (10)</vt:lpstr>
      <vt:lpstr>4.1 Low power operation (11)</vt:lpstr>
      <vt:lpstr>4.1 Low power operation (12)</vt:lpstr>
      <vt:lpstr>4.1 Low power operation (13)</vt:lpstr>
      <vt:lpstr>PowerPoint Presentation</vt:lpstr>
      <vt:lpstr>4.2 Connectivity (1)</vt:lpstr>
      <vt:lpstr>4.2 Connectivity (2)</vt:lpstr>
      <vt:lpstr>4.2 Connectivity (3)</vt:lpstr>
      <vt:lpstr>4.2 Connectivity (4)</vt:lpstr>
      <vt:lpstr>4.2 Connectivity (5)</vt:lpstr>
      <vt:lpstr>4.2 Connectivity (6)</vt:lpstr>
      <vt:lpstr>4.2 Connectivity (7)</vt:lpstr>
      <vt:lpstr>4.2 Connectivity (8)</vt:lpstr>
      <vt:lpstr>PowerPoint Presentation</vt:lpstr>
      <vt:lpstr>PowerPoint Presentation</vt:lpstr>
      <vt:lpstr> 5.1 Intel’s and AMD’s response to the mobile boom (1) </vt:lpstr>
      <vt:lpstr> 5.1 Intel’s and AMD’s response to the mobile boom (2)  (1)</vt:lpstr>
      <vt:lpstr> 5.1 Intel’s and AMD’s response to the mobile boom (3) </vt:lpstr>
      <vt:lpstr> 5.1 Intel’s and AMD’s response to the mobile boom (4) </vt:lpstr>
      <vt:lpstr>5.1 Intel’s and AMD’s response to the mobile boom (5)</vt:lpstr>
      <vt:lpstr>5.1 Intel’s and AMD’s response to the mobile boom (6)</vt:lpstr>
      <vt:lpstr>5.1 Intel’s and AMD’s response to the mobile boom (7)</vt:lpstr>
      <vt:lpstr> 5.1 Intel’s and AMD’s response to the mobile boom (8) </vt:lpstr>
      <vt:lpstr>5.1 Intel’s and AMD’s response to the mobile boom (9)</vt:lpstr>
      <vt:lpstr>5.1 Intel’s and AMD’s response to the mobile boom (10)</vt:lpstr>
      <vt:lpstr>5.1 Intel’s and AMD’s response to the mobile boom (11)</vt:lpstr>
      <vt:lpstr>5.1 Intel’s and AMD’s response to the mobile boom (12)</vt:lpstr>
      <vt:lpstr> 5.1 Intel’s and AMD’s response to the mobile boom (13) </vt:lpstr>
      <vt:lpstr> 5.1 Intel’s and AMD’s response to the mobile boom (14) </vt:lpstr>
      <vt:lpstr>PowerPoint Presentation</vt:lpstr>
      <vt:lpstr> 5.2 Microsoft’s response to the mobile boom (1) </vt:lpstr>
      <vt:lpstr>5.2 Microsoft’s response to the mobile boom (2)</vt:lpstr>
      <vt:lpstr>5.2 Microsoft’s response to the mobile boom (3)</vt:lpstr>
      <vt:lpstr>5.2 Microsoft’s response to the mobile boom (4)</vt:lpstr>
      <vt:lpstr>5.2 Microsoft’s response to the mobile boom (5)</vt:lpstr>
      <vt:lpstr>5.2 Microsoft’s response to the mobile boom (6)</vt:lpstr>
      <vt:lpstr>5.2 Microsoft’s response to the mobile boom (7)</vt:lpstr>
      <vt:lpstr>5.2 Microsoft’s response to the mobile boom (8)</vt:lpstr>
      <vt:lpstr> 5.2 Microsoft’s response to the mobile boom (9) </vt:lpstr>
      <vt:lpstr> 5.2 Microsoft’s response to the mobile boom (10) </vt:lpstr>
      <vt:lpstr> 5.2 Microsoft’s response to the mobile boom (11) </vt:lpstr>
      <vt:lpstr>5.2 Microsoft’s response to the mobile boom (12)</vt:lpstr>
      <vt:lpstr>5.2 Microsoft’s response to the mobile boom (13)</vt:lpstr>
      <vt:lpstr>5.2 Microsoft’s response to the mobile boom (14)</vt:lpstr>
      <vt:lpstr>5.2 Microsoft’s response to the mobile boom (15)</vt:lpstr>
      <vt:lpstr>5.2 Microsoft’s response to the mobile boom (16)</vt:lpstr>
      <vt:lpstr>PowerPoint Presentation</vt:lpstr>
      <vt:lpstr>6. Conclusions (1)</vt:lpstr>
      <vt:lpstr>6. Conclusions (2)</vt:lpstr>
      <vt:lpstr>6. Conclusions (3)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Sima Dezső</dc:creator>
  <cp:lastModifiedBy>sima</cp:lastModifiedBy>
  <cp:revision>1021</cp:revision>
  <cp:lastPrinted>2016-05-27T08:23:21Z</cp:lastPrinted>
  <dcterms:created xsi:type="dcterms:W3CDTF">2013-08-31T03:20:32Z</dcterms:created>
  <dcterms:modified xsi:type="dcterms:W3CDTF">2016-11-23T06:33:56Z</dcterms:modified>
</cp:coreProperties>
</file>