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7" r:id="rId1"/>
    <p:sldMasterId id="2147483709" r:id="rId2"/>
    <p:sldMasterId id="2147483721" r:id="rId3"/>
    <p:sldMasterId id="2147483734" r:id="rId4"/>
    <p:sldMasterId id="2147483746" r:id="rId5"/>
  </p:sldMasterIdLst>
  <p:notesMasterIdLst>
    <p:notesMasterId r:id="rId132"/>
  </p:notesMasterIdLst>
  <p:sldIdLst>
    <p:sldId id="257" r:id="rId6"/>
    <p:sldId id="258" r:id="rId7"/>
    <p:sldId id="755" r:id="rId8"/>
    <p:sldId id="300" r:id="rId9"/>
    <p:sldId id="758" r:id="rId10"/>
    <p:sldId id="291" r:id="rId11"/>
    <p:sldId id="757" r:id="rId12"/>
    <p:sldId id="292" r:id="rId13"/>
    <p:sldId id="293" r:id="rId14"/>
    <p:sldId id="294" r:id="rId15"/>
    <p:sldId id="759" r:id="rId16"/>
    <p:sldId id="872" r:id="rId17"/>
    <p:sldId id="873" r:id="rId18"/>
    <p:sldId id="754" r:id="rId19"/>
    <p:sldId id="261" r:id="rId20"/>
    <p:sldId id="760" r:id="rId21"/>
    <p:sldId id="326" r:id="rId22"/>
    <p:sldId id="327" r:id="rId23"/>
    <p:sldId id="328" r:id="rId24"/>
    <p:sldId id="329" r:id="rId25"/>
    <p:sldId id="718" r:id="rId26"/>
    <p:sldId id="726" r:id="rId27"/>
    <p:sldId id="878" r:id="rId28"/>
    <p:sldId id="743" r:id="rId29"/>
    <p:sldId id="816" r:id="rId30"/>
    <p:sldId id="879" r:id="rId31"/>
    <p:sldId id="880" r:id="rId32"/>
    <p:sldId id="358" r:id="rId33"/>
    <p:sldId id="502" r:id="rId34"/>
    <p:sldId id="338" r:id="rId35"/>
    <p:sldId id="714" r:id="rId36"/>
    <p:sldId id="862" r:id="rId37"/>
    <p:sldId id="863" r:id="rId38"/>
    <p:sldId id="355" r:id="rId39"/>
    <p:sldId id="749" r:id="rId40"/>
    <p:sldId id="866" r:id="rId41"/>
    <p:sldId id="753" r:id="rId42"/>
    <p:sldId id="296" r:id="rId43"/>
    <p:sldId id="266" r:id="rId44"/>
    <p:sldId id="267" r:id="rId45"/>
    <p:sldId id="716" r:id="rId46"/>
    <p:sldId id="268" r:id="rId47"/>
    <p:sldId id="766" r:id="rId48"/>
    <p:sldId id="882" r:id="rId49"/>
    <p:sldId id="376" r:id="rId50"/>
    <p:sldId id="881" r:id="rId51"/>
    <p:sldId id="748" r:id="rId52"/>
    <p:sldId id="860" r:id="rId53"/>
    <p:sldId id="858" r:id="rId54"/>
    <p:sldId id="750" r:id="rId55"/>
    <p:sldId id="751" r:id="rId56"/>
    <p:sldId id="861" r:id="rId57"/>
    <p:sldId id="762" r:id="rId58"/>
    <p:sldId id="771" r:id="rId59"/>
    <p:sldId id="788" r:id="rId60"/>
    <p:sldId id="270" r:id="rId61"/>
    <p:sldId id="271" r:id="rId62"/>
    <p:sldId id="302" r:id="rId63"/>
    <p:sldId id="361" r:id="rId64"/>
    <p:sldId id="272" r:id="rId65"/>
    <p:sldId id="364" r:id="rId66"/>
    <p:sldId id="273" r:id="rId67"/>
    <p:sldId id="721" r:id="rId68"/>
    <p:sldId id="722" r:id="rId69"/>
    <p:sldId id="727" r:id="rId70"/>
    <p:sldId id="395" r:id="rId71"/>
    <p:sldId id="396" r:id="rId72"/>
    <p:sldId id="767" r:id="rId73"/>
    <p:sldId id="789" r:id="rId74"/>
    <p:sldId id="778" r:id="rId75"/>
    <p:sldId id="777" r:id="rId76"/>
    <p:sldId id="779" r:id="rId77"/>
    <p:sldId id="784" r:id="rId78"/>
    <p:sldId id="785" r:id="rId79"/>
    <p:sldId id="786" r:id="rId80"/>
    <p:sldId id="780" r:id="rId81"/>
    <p:sldId id="783" r:id="rId82"/>
    <p:sldId id="768" r:id="rId83"/>
    <p:sldId id="792" r:id="rId84"/>
    <p:sldId id="709" r:id="rId85"/>
    <p:sldId id="370" r:id="rId86"/>
    <p:sldId id="371" r:id="rId87"/>
    <p:sldId id="372" r:id="rId88"/>
    <p:sldId id="868" r:id="rId89"/>
    <p:sldId id="869" r:id="rId90"/>
    <p:sldId id="814" r:id="rId91"/>
    <p:sldId id="375" r:id="rId92"/>
    <p:sldId id="812" r:id="rId93"/>
    <p:sldId id="855" r:id="rId94"/>
    <p:sldId id="770" r:id="rId95"/>
    <p:sldId id="769" r:id="rId96"/>
    <p:sldId id="711" r:id="rId97"/>
    <p:sldId id="710" r:id="rId98"/>
    <p:sldId id="793" r:id="rId99"/>
    <p:sldId id="465" r:id="rId100"/>
    <p:sldId id="824" r:id="rId101"/>
    <p:sldId id="841" r:id="rId102"/>
    <p:sldId id="823" r:id="rId103"/>
    <p:sldId id="825" r:id="rId104"/>
    <p:sldId id="844" r:id="rId105"/>
    <p:sldId id="845" r:id="rId106"/>
    <p:sldId id="846" r:id="rId107"/>
    <p:sldId id="847" r:id="rId108"/>
    <p:sldId id="848" r:id="rId109"/>
    <p:sldId id="849" r:id="rId110"/>
    <p:sldId id="854" r:id="rId111"/>
    <p:sldId id="850" r:id="rId112"/>
    <p:sldId id="851" r:id="rId113"/>
    <p:sldId id="852" r:id="rId114"/>
    <p:sldId id="853" r:id="rId115"/>
    <p:sldId id="795" r:id="rId116"/>
    <p:sldId id="388" r:id="rId117"/>
    <p:sldId id="796" r:id="rId118"/>
    <p:sldId id="389" r:id="rId119"/>
    <p:sldId id="797" r:id="rId120"/>
    <p:sldId id="289" r:id="rId121"/>
    <p:sldId id="290" r:id="rId122"/>
    <p:sldId id="304" r:id="rId123"/>
    <p:sldId id="706" r:id="rId124"/>
    <p:sldId id="707" r:id="rId125"/>
    <p:sldId id="715" r:id="rId126"/>
    <p:sldId id="798" r:id="rId127"/>
    <p:sldId id="799" r:id="rId128"/>
    <p:sldId id="874" r:id="rId129"/>
    <p:sldId id="875" r:id="rId130"/>
    <p:sldId id="876" r:id="rId131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4" userDrawn="1">
          <p15:clr>
            <a:srgbClr val="A4A3A4"/>
          </p15:clr>
        </p15:guide>
        <p15:guide id="2" orient="horz" pos="2302" userDrawn="1">
          <p15:clr>
            <a:srgbClr val="A4A3A4"/>
          </p15:clr>
        </p15:guide>
        <p15:guide id="3" orient="horz" pos="459">
          <p15:clr>
            <a:srgbClr val="A4A3A4"/>
          </p15:clr>
        </p15:guide>
        <p15:guide id="4" pos="612" userDrawn="1">
          <p15:clr>
            <a:srgbClr val="A4A3A4"/>
          </p15:clr>
        </p15:guide>
        <p15:guide id="5" pos="243" userDrawn="1">
          <p15:clr>
            <a:srgbClr val="A4A3A4"/>
          </p15:clr>
        </p15:guide>
        <p15:guide id="6" pos="187">
          <p15:clr>
            <a:srgbClr val="A4A3A4"/>
          </p15:clr>
        </p15:guide>
        <p15:guide id="7" pos="43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3333FF"/>
    <a:srgbClr val="FF3737"/>
    <a:srgbClr val="FFFF66"/>
    <a:srgbClr val="FFFF00"/>
    <a:srgbClr val="000000"/>
    <a:srgbClr val="FF33CC"/>
    <a:srgbClr val="0070C0"/>
    <a:srgbClr val="04CC55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17" autoAdjust="0"/>
    <p:restoredTop sz="99328" autoAdjust="0"/>
  </p:normalViewPr>
  <p:slideViewPr>
    <p:cSldViewPr snapToObjects="1" showGuides="1">
      <p:cViewPr varScale="1">
        <p:scale>
          <a:sx n="74" d="100"/>
          <a:sy n="74" d="100"/>
        </p:scale>
        <p:origin x="1056" y="72"/>
      </p:cViewPr>
      <p:guideLst>
        <p:guide orient="horz" pos="884"/>
        <p:guide orient="horz" pos="2302"/>
        <p:guide orient="horz" pos="459"/>
        <p:guide pos="612"/>
        <p:guide pos="243"/>
        <p:guide pos="187"/>
        <p:guide pos="43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viewProps" Target="viewProp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theme" Target="theme/theme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6" y="4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B0495-58CC-4EF6-97F8-1133796C7CD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9"/>
            <a:ext cx="5435600" cy="44691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3110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6" y="9433110"/>
            <a:ext cx="2944283" cy="496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133A8-0DFE-46B0-8F21-47DBA7175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3591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1325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1309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12617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45571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116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6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117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54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smtClean="0">
              <a:latin typeface="Arial" pitchFamily="34" charset="0"/>
            </a:endParaRPr>
          </a:p>
        </p:txBody>
      </p:sp>
      <p:sp>
        <p:nvSpPr>
          <p:cNvPr id="15462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198" indent="-282768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073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50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5932" indent="-226214" defTabSz="91428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361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078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219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5648" indent="-226214" defTabSz="91428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DBE4DAB-7F0A-4A0A-8B5B-9808A73DEBD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118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3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9219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784C-0CE6-4D47-8F52-8DBE4E85EE7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66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28495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B784C-0CE6-4D47-8F52-8DBE4E85EE7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84942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100367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99278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2" y="9434833"/>
            <a:ext cx="2945024" cy="49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6125"/>
            <a:ext cx="4960937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36" y="4716618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9772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0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4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5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B6BB2C-226B-45A7-873E-CC8D32520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68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8B1548-2BA3-40F8-8D6E-C51109FF9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4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1E5317-0817-40E0-BD04-1A9B16492E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2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AF3409-3797-45DF-AE4F-BB3C94A48E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47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3080BA-3CD2-4EC5-8F4F-ACA88574BA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98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FE5546-159B-4AD4-B93C-EDA6D1C551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55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86714B-1EBF-4757-99D5-1C49FCF999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60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92475E-75C5-4169-9E44-E32FEC499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99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55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2EEF3C-4632-4A30-B1D1-3F05BC7E8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37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D6EFD8-6EB5-4BBE-87F4-A385234686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51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E46780-493A-43F2-A436-C9DC06B96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57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FE5-D902-46D2-B81E-D30B1B136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07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E968-35E0-4B35-93A0-B15D0E853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2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B5FFC-FA84-4AEA-89BC-1D553877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0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47D0E-16C3-4DAF-96FF-5E1C947B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12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0EC1-472F-4BAD-8ECB-5423D333F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34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  <a:solidFill>
            <a:srgbClr val="0000FF"/>
          </a:solidFill>
        </p:spPr>
        <p:txBody>
          <a:bodyPr/>
          <a:lstStyle>
            <a:lvl1pPr algn="ctr">
              <a:defRPr sz="1800">
                <a:latin typeface="+mn-lt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37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2071-DB06-4AA1-83C1-2DED61C5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25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1734-B569-4339-B0D1-FF3E7241C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18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5D4C2-91AB-4B86-88E5-12CA82A2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8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7231-833E-45D8-9B6D-EA572D4A8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2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8057-C9E1-4654-A59A-099A3AF3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46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CC148-84BA-4689-B465-D20516F9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6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D51F-ADCE-40D0-BF27-B62BBC75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96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A839-D65F-49C3-B927-07529CBB9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4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E3E9-C92A-4242-92B7-350C8CB71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26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19421-57B0-4F97-A410-959DF2CEE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59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FFF02-553D-4335-84BF-A37B591A2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6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02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BD3FF-4C3D-40E9-9463-C0480A7E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5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9A7D-2158-4551-AD13-E06D85D6E8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94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673D5-793F-43D4-8703-70E88EA3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A6271-18CB-480A-B7E6-D52BEA909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3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70887-6531-4CA4-879B-0D93167E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55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2138E-9B43-42EF-A5F3-8A7D4C6E8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62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50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1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29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42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9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8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37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31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37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1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6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2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0AA9F-562B-4412-935D-349D4194DB4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11/29/2016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6C4DC-FB77-4EA4-906D-1BC6795A1BB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CD914A-4919-40F1-8226-167E7384F5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1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47DF1A-9F14-4ECB-A856-F82C4AE6D1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8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314CC6-81AB-4E13-9F33-5E08E66EF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3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0/Steve_Jobs_with_the_Apple_iPad_no_logo_(cropped)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mages.anandtech.com/doci/9193/RiscVsx86.png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>
                <a:gamma/>
                <a:shade val="46275"/>
                <a:invGamma/>
              </a:srgbClr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3284538"/>
            <a:ext cx="6705600" cy="29813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dirty="0">
                <a:solidFill>
                  <a:schemeClr val="bg1"/>
                </a:solidFill>
                <a:latin typeface="Verdana" pitchFamily="34" charset="0"/>
              </a:rPr>
              <a:t>Sima </a:t>
            </a:r>
            <a:r>
              <a:rPr 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endParaRPr lang="hu-HU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hu-HU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50000"/>
              </a:spcAft>
            </a:pPr>
            <a:endParaRPr lang="hu-HU" dirty="0">
              <a:solidFill>
                <a:schemeClr val="accent2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spcAft>
                <a:spcPct val="25000"/>
              </a:spcAft>
            </a:pP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Nov.</a:t>
            </a:r>
            <a:r>
              <a:rPr lang="hu-HU" dirty="0" smtClean="0">
                <a:solidFill>
                  <a:schemeClr val="bg1"/>
                </a:solidFill>
                <a:latin typeface="Verdana" pitchFamily="34" charset="0"/>
              </a:rPr>
              <a:t> 20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hu-HU" dirty="0" smtClean="0">
                <a:solidFill>
                  <a:schemeClr val="bg1"/>
                </a:solidFill>
                <a:latin typeface="Verdana" pitchFamily="34" charset="0"/>
              </a:rPr>
              <a:t>6</a:t>
            </a:r>
            <a:endParaRPr lang="hu-HU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036953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FFFFFF"/>
                </a:solidFill>
                <a:latin typeface="Verdana" pitchFamily="34" charset="0"/>
              </a:rPr>
              <a:t>(Ver. </a:t>
            </a: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2.4</a:t>
            </a:r>
            <a:r>
              <a:rPr lang="hu-HU" sz="14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sz="1400" dirty="0">
                <a:solidFill>
                  <a:srgbClr val="FFFFFF"/>
                </a:solidFill>
                <a:latin typeface="Verdana" pitchFamily="34" charset="0"/>
              </a:rPr>
              <a:t>Dezső, 20</a:t>
            </a: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sz="140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4825" y="1313765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0000"/>
                </a:solidFill>
                <a:latin typeface="Verdana" pitchFamily="34" charset="0"/>
              </a:rPr>
              <a:t>The mobile boom</a:t>
            </a:r>
            <a:endParaRPr lang="hu-HU" sz="44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Worldwide PC shipments by quarter, 1999-20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/>
          <a:stretch/>
        </p:blipFill>
        <p:spPr bwMode="auto">
          <a:xfrm>
            <a:off x="1466655" y="1371600"/>
            <a:ext cx="6165685" cy="43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910" y="632169"/>
            <a:ext cx="736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Worldwide PC shipments by quarter, Q2 1999 – Q2 2013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[18]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(7)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9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46765" y="4104075"/>
            <a:ext cx="63979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altLang="en-US" sz="1300" b="1" dirty="0" smtClean="0">
                <a:solidFill>
                  <a:srgbClr val="000000"/>
                </a:solidFill>
              </a:rPr>
              <a:t>Microsoft's activities to become a devices and services company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98530" y="4969797"/>
            <a:ext cx="34012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Taking part 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</a:rPr>
              <a:t>the 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game console market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1414268" y="491348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6" name="Line 17"/>
          <p:cNvSpPr>
            <a:spLocks noChangeShapeType="1"/>
          </p:cNvSpPr>
          <p:nvPr/>
        </p:nvSpPr>
        <p:spPr bwMode="auto">
          <a:xfrm flipV="1">
            <a:off x="1458925" y="4734688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1458924" y="4730982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7451842" y="491506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 flipH="1">
            <a:off x="7486856" y="4730960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51820" y="4976702"/>
            <a:ext cx="31953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Introduction of the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Surface line of tablets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539694" y="4477362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961360" y="4973695"/>
            <a:ext cx="308683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Entering the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 phone business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506913" y="4916643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>
            <a:off x="4538869" y="4734145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20" name="TextBox 19"/>
          <p:cNvSpPr txBox="1"/>
          <p:nvPr/>
        </p:nvSpPr>
        <p:spPr>
          <a:xfrm>
            <a:off x="219589" y="651569"/>
            <a:ext cx="884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dirty="0" smtClean="0">
                <a:solidFill>
                  <a:schemeClr val="accent6"/>
                </a:solidFill>
              </a:rPr>
              <a:t>c) Microsoft's vision to become</a:t>
            </a:r>
            <a:r>
              <a:rPr lang="en-US" altLang="en-US" dirty="0" smtClean="0">
                <a:solidFill>
                  <a:schemeClr val="accent6"/>
                </a:solidFill>
              </a:rPr>
              <a:t> </a:t>
            </a:r>
            <a:r>
              <a:rPr lang="en-US" altLang="en-US" dirty="0">
                <a:solidFill>
                  <a:schemeClr val="accent6"/>
                </a:solidFill>
              </a:rPr>
              <a:t>a devices and </a:t>
            </a:r>
            <a:r>
              <a:rPr lang="en-US" altLang="en-US" dirty="0" smtClean="0">
                <a:solidFill>
                  <a:schemeClr val="accent6"/>
                </a:solidFill>
              </a:rPr>
              <a:t>services</a:t>
            </a:r>
            <a:r>
              <a:rPr lang="hu-HU" altLang="en-US" dirty="0" smtClean="0">
                <a:solidFill>
                  <a:schemeClr val="accent6"/>
                </a:solidFill>
              </a:rPr>
              <a:t> </a:t>
            </a:r>
            <a:r>
              <a:rPr lang="en-US" altLang="en-US" dirty="0" smtClean="0">
                <a:solidFill>
                  <a:schemeClr val="accent6"/>
                </a:solidFill>
              </a:rPr>
              <a:t>company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515" y="1497313"/>
            <a:ext cx="8881715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“I </a:t>
            </a:r>
            <a:r>
              <a:rPr lang="en-US" sz="1600" dirty="0"/>
              <a:t>think that in a back-looking view, </a:t>
            </a:r>
            <a:r>
              <a:rPr lang="en-US" sz="1600" dirty="0">
                <a:solidFill>
                  <a:srgbClr val="3333FF"/>
                </a:solidFill>
              </a:rPr>
              <a:t>people would say we were a </a:t>
            </a:r>
            <a:r>
              <a:rPr lang="en-US" sz="1600" dirty="0" smtClean="0">
                <a:solidFill>
                  <a:srgbClr val="3333FF"/>
                </a:solidFill>
              </a:rPr>
              <a:t>software company</a:t>
            </a:r>
            <a:r>
              <a:rPr lang="en-US" sz="1600" dirty="0" smtClean="0"/>
              <a:t>.</a:t>
            </a:r>
          </a:p>
          <a:p>
            <a:pPr>
              <a:spcAft>
                <a:spcPts val="400"/>
              </a:spcAft>
            </a:pPr>
            <a:r>
              <a:rPr lang="en-US" sz="1600" dirty="0" smtClean="0"/>
              <a:t>  That's </a:t>
            </a:r>
            <a:r>
              <a:rPr lang="en-US" sz="1600" dirty="0"/>
              <a:t>kind of how we were born.</a:t>
            </a:r>
          </a:p>
          <a:p>
            <a:r>
              <a:rPr lang="en-US" sz="1600" dirty="0"/>
              <a:t>I think when you look forward, our core capability will be software, (but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3333FF"/>
                </a:solidFill>
              </a:rPr>
              <a:t>you'll probably think of us more as a devices-and-services company</a:t>
            </a:r>
            <a:r>
              <a:rPr lang="en-US" sz="1600" dirty="0" smtClean="0"/>
              <a:t>.” [22]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01570" y="3469018"/>
            <a:ext cx="6664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Microsoft's vision to become</a:t>
            </a:r>
            <a:r>
              <a:rPr lang="en-US" sz="1600" dirty="0" smtClean="0">
                <a:solidFill>
                  <a:srgbClr val="FF0000"/>
                </a:solidFill>
              </a:rPr>
              <a:t> a devices-and-services company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720" y="1105239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Ballmer (CEO of Microsoft in 9/2012):</a:t>
            </a:r>
            <a:endParaRPr lang="en-US" sz="1600" dirty="0"/>
          </a:p>
        </p:txBody>
      </p:sp>
      <p:sp>
        <p:nvSpPr>
          <p:cNvPr id="24" name="Down Arrow 23"/>
          <p:cNvSpPr/>
          <p:nvPr/>
        </p:nvSpPr>
        <p:spPr>
          <a:xfrm>
            <a:off x="4505310" y="2820998"/>
            <a:ext cx="108000" cy="468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2" grpId="0"/>
      <p:bldP spid="13" grpId="0" animBg="1"/>
      <p:bldP spid="14" grpId="0" animBg="1"/>
      <p:bldP spid="22" grpId="0"/>
      <p:bldP spid="2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8" descr="https://upload.wikimedia.org/wikipedia/commons/thumb/4/43/Xbox-console.jpg/1280px-Xbox-con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25" y="2193439"/>
            <a:ext cx="5535615" cy="25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52" y="638690"/>
            <a:ext cx="700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ca) Microsoft's participation in the game console market []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7388" y="4914165"/>
            <a:ext cx="5955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Picture: The original </a:t>
            </a:r>
            <a:r>
              <a:rPr lang="en-US" sz="1600" dirty="0" smtClean="0"/>
              <a:t>Xbox </a:t>
            </a:r>
            <a:r>
              <a:rPr lang="en-US" sz="1600" dirty="0"/>
              <a:t>console with </a:t>
            </a:r>
            <a:r>
              <a:rPr lang="hu-HU" sz="1600" dirty="0" smtClean="0"/>
              <a:t>the </a:t>
            </a:r>
            <a:r>
              <a:rPr lang="en-US" sz="1600" dirty="0" smtClean="0"/>
              <a:t>Controller</a:t>
            </a:r>
            <a:r>
              <a:rPr lang="hu-HU" sz="1600" dirty="0" smtClean="0"/>
              <a:t> []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6863" y="6174305"/>
            <a:ext cx="2895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https://en.wikipedia.org/wiki/Xbox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350" y="1043735"/>
            <a:ext cx="7518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Microsoft created a </a:t>
            </a:r>
            <a:r>
              <a:rPr lang="hu-HU" sz="1600" dirty="0" smtClean="0">
                <a:solidFill>
                  <a:srgbClr val="0070C0"/>
                </a:solidFill>
              </a:rPr>
              <a:t>family of video game consoles</a:t>
            </a:r>
            <a:r>
              <a:rPr lang="hu-HU" sz="1600" dirty="0" smtClean="0"/>
              <a:t>, dubbed as </a:t>
            </a:r>
            <a:r>
              <a:rPr lang="hu-HU" sz="1600" dirty="0" smtClean="0">
                <a:solidFill>
                  <a:srgbClr val="FF0000"/>
                </a:solidFill>
              </a:rPr>
              <a:t>Xbox</a:t>
            </a:r>
            <a:r>
              <a:rPr lang="hu-HU" sz="1600" dirty="0" smtClean="0"/>
              <a:t>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84350" y="1358770"/>
            <a:ext cx="3728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Main models </a:t>
            </a:r>
            <a:r>
              <a:rPr lang="hu-HU" sz="1600" dirty="0" smtClean="0"/>
              <a:t>of the Xbox family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67949" y="1665964"/>
            <a:ext cx="266893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sz="1600" dirty="0" smtClean="0"/>
              <a:t>2001: The original Xbox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2005: Xbox 360</a:t>
            </a:r>
          </a:p>
          <a:p>
            <a:pPr>
              <a:spcAft>
                <a:spcPts val="300"/>
              </a:spcAft>
            </a:pPr>
            <a:r>
              <a:rPr lang="hu-HU" sz="1600" dirty="0" smtClean="0"/>
              <a:t>2013: Xbox One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14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971859" y="2118052"/>
            <a:ext cx="18918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Surface Pro lines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4743329" y="1605289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833224" y="1268760"/>
            <a:ext cx="38747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Microsoft’s Surface family of tablets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44671" y="2118052"/>
            <a:ext cx="14863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Surface lines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62298" y="2618910"/>
            <a:ext cx="4358244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First Surface tablets are NVIDIA’s </a:t>
            </a:r>
            <a:r>
              <a:rPr lang="en-US" dirty="0" err="1" smtClean="0">
                <a:solidFill>
                  <a:srgbClr val="000000"/>
                </a:solidFill>
              </a:rPr>
              <a:t>Tegra</a:t>
            </a:r>
            <a:r>
              <a:rPr lang="en-US" dirty="0" smtClean="0">
                <a:solidFill>
                  <a:srgbClr val="000000"/>
                </a:solidFill>
              </a:rPr>
              <a:t> based</a:t>
            </a:r>
          </a:p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dirty="0" smtClean="0">
                <a:solidFill>
                  <a:srgbClr val="000000"/>
                </a:solidFill>
              </a:rPr>
              <a:t>and run under Windows RT/Windows 8.1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Recent Surface tablets are Intel’s Atom based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and are running under Windows 8.1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557867" y="1846000"/>
            <a:ext cx="2185462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51037" y="1846000"/>
            <a:ext cx="2175894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2533019" y="201152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6915631" y="2002164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1367" y="2623509"/>
            <a:ext cx="35060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Surface Pro tablets are Core 2 based</a:t>
            </a:r>
          </a:p>
          <a:p>
            <a:pPr lvl="0" algn="ctr"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and run under Windows 8</a:t>
            </a:r>
          </a:p>
          <a:p>
            <a:pPr lvl="0" algn="ctr"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</a:rPr>
              <a:t>or subsequent Windows versions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3885" y="3752502"/>
            <a:ext cx="169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end models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443334" y="3745244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Less expensive models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6655" y="643346"/>
            <a:ext cx="574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cb) Introduction of </a:t>
            </a:r>
            <a:r>
              <a:rPr lang="en-US" dirty="0" smtClean="0">
                <a:solidFill>
                  <a:schemeClr val="accent6"/>
                </a:solidFill>
              </a:rPr>
              <a:t>the Surface family of tablets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/>
          </p:nvPr>
        </p:nvGraphicFramePr>
        <p:xfrm>
          <a:off x="297115" y="1472020"/>
          <a:ext cx="8460350" cy="1698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175"/>
                <a:gridCol w="990110"/>
                <a:gridCol w="1530170"/>
                <a:gridCol w="1215135"/>
                <a:gridCol w="900100"/>
                <a:gridCol w="2354660"/>
              </a:tblGrid>
              <a:tr h="468935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Processor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length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nr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Tegra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RT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Tegra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RT/Windows 8.1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en-US" sz="13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05/2015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Atom X7-Z8700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Airmont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core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áblázat 7"/>
          <p:cNvGraphicFramePr>
            <a:graphicFrameLocks noGrp="1"/>
          </p:cNvGraphicFramePr>
          <p:nvPr>
            <p:extLst/>
          </p:nvPr>
        </p:nvGraphicFramePr>
        <p:xfrm>
          <a:off x="276920" y="4654656"/>
          <a:ext cx="8480545" cy="15814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0175"/>
                <a:gridCol w="990110"/>
                <a:gridCol w="1537665"/>
                <a:gridCol w="1230125"/>
                <a:gridCol w="885110"/>
                <a:gridCol w="2367360"/>
              </a:tblGrid>
              <a:tr h="468935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Processor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length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Core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nr</a:t>
                      </a:r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2/2013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Ivy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Bridge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</a:t>
                      </a:r>
                      <a:r>
                        <a:rPr lang="hu-HU" sz="13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i5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Surface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 3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6/2014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Haswell</a:t>
                      </a:r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i3/i5/i7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64-bit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Windows 8.1 Pro</a:t>
                      </a:r>
                      <a:endParaRPr lang="hu-HU" sz="13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6575" y="3360476"/>
            <a:ext cx="7500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Table: Microsoft’s ARM/Intel Atom-based Surface RT /Surface 2 tablets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466655" y="6465821"/>
            <a:ext cx="6138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Table: Microsoft’s Intel Core 2-based Surface Pro tablets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95515" y="622415"/>
            <a:ext cx="470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Overview of </a:t>
            </a:r>
            <a:r>
              <a:rPr lang="en-US" dirty="0" smtClean="0">
                <a:solidFill>
                  <a:schemeClr val="accent6"/>
                </a:solidFill>
              </a:rPr>
              <a:t>Microsoft’s Surface tablets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975211"/>
            <a:ext cx="6868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Main features of Microsoft’s Surface</a:t>
            </a:r>
            <a:r>
              <a:rPr lang="hu-HU" sz="1600" dirty="0" smtClean="0">
                <a:solidFill>
                  <a:srgbClr val="FF0000"/>
                </a:solidFill>
              </a:rPr>
              <a:t> and Surface Pro </a:t>
            </a:r>
            <a:r>
              <a:rPr lang="en-US" sz="1600" dirty="0" smtClean="0">
                <a:solidFill>
                  <a:srgbClr val="FF0000"/>
                </a:solidFill>
              </a:rPr>
              <a:t>tablet lines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115" y="3810526"/>
            <a:ext cx="8730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The exclusivity of Windows RT drastically limits app availability</a:t>
            </a:r>
            <a:r>
              <a:rPr lang="en-US" sz="1600" dirty="0"/>
              <a:t>, and </a:t>
            </a:r>
            <a:r>
              <a:rPr lang="en-US" sz="1600" dirty="0">
                <a:solidFill>
                  <a:srgbClr val="3333FF"/>
                </a:solidFill>
              </a:rPr>
              <a:t>is one of the main reasons why sales of Surface tablets remained lower than expected </a:t>
            </a:r>
            <a:r>
              <a:rPr lang="en-US" sz="1600" dirty="0" smtClean="0"/>
              <a:t>[21].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515" y="2025655"/>
            <a:ext cx="4668400" cy="3158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Microsoft Surface Pr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61" y="1945013"/>
            <a:ext cx="3769909" cy="28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263" y="627063"/>
            <a:ext cx="51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Example: </a:t>
            </a:r>
            <a:r>
              <a:rPr lang="en-US" dirty="0" smtClean="0">
                <a:solidFill>
                  <a:schemeClr val="accent6"/>
                </a:solidFill>
              </a:rPr>
              <a:t>Windows Surface Pro 3 (8/2014)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264" y="987140"/>
            <a:ext cx="3060002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/>
              <a:t>2 </a:t>
            </a:r>
            <a:r>
              <a:rPr lang="en-US" dirty="0"/>
              <a:t>in 1 tablet 12”</a:t>
            </a:r>
          </a:p>
          <a:p>
            <a:r>
              <a:rPr lang="en-US" dirty="0"/>
              <a:t>Aim: Replacing laptops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6615" y="5274205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laptop [22]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9932" y="5274205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tablet [23]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.cdn-seekingalpha.com/uploads/2014/8/7/29943265-14074307073642259-Steve-Guenette_orig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2"/>
          <a:stretch/>
        </p:blipFill>
        <p:spPr bwMode="auto">
          <a:xfrm>
            <a:off x="1165430" y="1239049"/>
            <a:ext cx="6795755" cy="338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465" y="629165"/>
            <a:ext cx="780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Early financial performance of Microsoft’s Surface business </a:t>
            </a:r>
            <a:r>
              <a:rPr lang="en-US" dirty="0" smtClean="0"/>
              <a:t>[24]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1539" y="1133745"/>
            <a:ext cx="89559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0000"/>
                </a:solidFill>
              </a:rPr>
              <a:t>9/</a:t>
            </a:r>
            <a:r>
              <a:rPr lang="en-US" sz="1600" dirty="0" smtClean="0">
                <a:solidFill>
                  <a:srgbClr val="000000"/>
                </a:solidFill>
              </a:rPr>
              <a:t>201</a:t>
            </a:r>
            <a:r>
              <a:rPr lang="hu-HU" sz="16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: Microsoft </a:t>
            </a:r>
            <a:r>
              <a:rPr lang="hu-HU" sz="1600" dirty="0">
                <a:solidFill>
                  <a:srgbClr val="000000"/>
                </a:solidFill>
              </a:rPr>
              <a:t>announces their plan to acquire the </a:t>
            </a:r>
            <a:r>
              <a:rPr lang="en-US" sz="1600" dirty="0">
                <a:solidFill>
                  <a:srgbClr val="3333FF"/>
                </a:solidFill>
              </a:rPr>
              <a:t>phone business</a:t>
            </a:r>
            <a:r>
              <a:rPr lang="hu-HU" sz="1600" dirty="0">
                <a:solidFill>
                  <a:srgbClr val="3333FF"/>
                </a:solidFill>
              </a:rPr>
              <a:t> of Nokia,</a:t>
            </a:r>
          </a:p>
          <a:p>
            <a:pPr lvl="0">
              <a:spcAft>
                <a:spcPts val="300"/>
              </a:spcAft>
            </a:pPr>
            <a:r>
              <a:rPr lang="hu-HU" sz="1600" dirty="0">
                <a:solidFill>
                  <a:srgbClr val="000000"/>
                </a:solidFill>
              </a:rPr>
              <a:t>                including the Lumia brand.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0000"/>
                </a:solidFill>
              </a:rPr>
              <a:t>4/2014</a:t>
            </a:r>
            <a:r>
              <a:rPr lang="hu-HU" sz="1600" dirty="0">
                <a:solidFill>
                  <a:srgbClr val="000000"/>
                </a:solidFill>
              </a:rPr>
              <a:t>: Microsoft finalyses the acqisition </a:t>
            </a:r>
            <a:r>
              <a:rPr lang="hu-HU" sz="1600" dirty="0" smtClean="0">
                <a:solidFill>
                  <a:srgbClr val="000000"/>
                </a:solidFill>
              </a:rPr>
              <a:t>by paying </a:t>
            </a:r>
            <a:r>
              <a:rPr lang="hu-HU" sz="1600" dirty="0">
                <a:solidFill>
                  <a:srgbClr val="000000"/>
                </a:solidFill>
              </a:rPr>
              <a:t>about 7 billion USD to Nokia,</a:t>
            </a:r>
          </a:p>
          <a:p>
            <a:pPr lvl="0">
              <a:spcAft>
                <a:spcPts val="600"/>
              </a:spcAft>
            </a:pPr>
            <a:r>
              <a:rPr lang="hu-HU" sz="1600" dirty="0">
                <a:solidFill>
                  <a:srgbClr val="000000"/>
                </a:solidFill>
              </a:rPr>
              <a:t>                and taking over about 25000 </a:t>
            </a:r>
            <a:r>
              <a:rPr lang="hu-HU" sz="1600" dirty="0" smtClean="0">
                <a:solidFill>
                  <a:srgbClr val="000000"/>
                </a:solidFill>
              </a:rPr>
              <a:t>Nokia </a:t>
            </a:r>
            <a:r>
              <a:rPr lang="hu-HU" sz="1600" dirty="0">
                <a:solidFill>
                  <a:srgbClr val="000000"/>
                </a:solidFill>
              </a:rPr>
              <a:t>employees</a:t>
            </a:r>
            <a:r>
              <a:rPr lang="hu-HU" sz="16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11/</a:t>
            </a:r>
            <a:r>
              <a:rPr lang="en-US" sz="1600" dirty="0" smtClean="0"/>
              <a:t>2014</a:t>
            </a:r>
            <a:r>
              <a:rPr lang="hu-HU" sz="1600" dirty="0" smtClean="0"/>
              <a:t>: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rgbClr val="3333FF"/>
                </a:solidFill>
              </a:rPr>
              <a:t>Microsoft </a:t>
            </a:r>
            <a:r>
              <a:rPr lang="hu-HU" sz="1600" dirty="0">
                <a:solidFill>
                  <a:srgbClr val="3333FF"/>
                </a:solidFill>
              </a:rPr>
              <a:t>rebranded the Nokia Lumia line to Microsoft Lumia line</a:t>
            </a:r>
            <a:r>
              <a:rPr lang="hu-HU" sz="1600" dirty="0" smtClean="0"/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41" y="645058"/>
            <a:ext cx="855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dirty="0" smtClean="0">
                <a:solidFill>
                  <a:schemeClr val="accent6"/>
                </a:solidFill>
              </a:rPr>
              <a:t>cc) Microsoft's move to enter the  </a:t>
            </a:r>
            <a:r>
              <a:rPr lang="hu-HU" altLang="en-US" dirty="0">
                <a:solidFill>
                  <a:schemeClr val="accent6"/>
                </a:solidFill>
              </a:rPr>
              <a:t>phone </a:t>
            </a:r>
            <a:r>
              <a:rPr lang="hu-HU" altLang="en-US" dirty="0" smtClean="0">
                <a:solidFill>
                  <a:schemeClr val="accent6"/>
                </a:solidFill>
              </a:rPr>
              <a:t>business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5" descr="https://upload.wikimedia.org/wikipedia/commons/1/10/Microsoft_Lumia_535_Back_showing_Microsof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10" y="1313765"/>
            <a:ext cx="370131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515" y="638690"/>
            <a:ext cx="8925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The first Microsoft branded Lumia phone (the Lumia 535 from 11/2014) []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63" y="6212341"/>
            <a:ext cx="3773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https://en.wikipedia.org/wiki/Microsoft_Lumia</a:t>
            </a:r>
          </a:p>
        </p:txBody>
      </p:sp>
    </p:spTree>
    <p:extLst>
      <p:ext uri="{BB962C8B-B14F-4D97-AF65-F5344CB8AC3E}">
        <p14:creationId xmlns:p14="http://schemas.microsoft.com/office/powerpoint/2010/main" val="7477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448"/>
            <a:ext cx="9144000" cy="21011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64373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https://en.wikipedia.org/wiki/Microsoft_Lumia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783" y="1043735"/>
            <a:ext cx="8928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Microsoft's acquisition of Nokia's phone business </a:t>
            </a:r>
            <a:r>
              <a:rPr lang="hu-HU" sz="1600" dirty="0" smtClean="0">
                <a:solidFill>
                  <a:srgbClr val="0070C0"/>
                </a:solidFill>
              </a:rPr>
              <a:t>did not seriously boost the sale</a:t>
            </a:r>
          </a:p>
          <a:p>
            <a:r>
              <a:rPr lang="hu-HU" sz="1600" dirty="0" smtClean="0">
                <a:solidFill>
                  <a:srgbClr val="0070C0"/>
                </a:solidFill>
              </a:rPr>
              <a:t>     figures of Windows phone based Lumia devices</a:t>
            </a:r>
            <a:r>
              <a:rPr lang="hu-HU" sz="1600" dirty="0" smtClean="0"/>
              <a:t>, as indicated in the Figure below.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-243535" y="4689140"/>
            <a:ext cx="9593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/>
              <a:t>Figure: </a:t>
            </a:r>
            <a:r>
              <a:rPr lang="en-US" sz="1600" dirty="0"/>
              <a:t>Quarterly </a:t>
            </a:r>
            <a:r>
              <a:rPr lang="en-US" sz="1600" dirty="0" smtClean="0"/>
              <a:t>sale</a:t>
            </a:r>
            <a:r>
              <a:rPr lang="hu-HU" sz="1600" dirty="0" smtClean="0"/>
              <a:t> figure</a:t>
            </a:r>
            <a:r>
              <a:rPr lang="en-US" sz="1600" dirty="0" smtClean="0"/>
              <a:t>s of </a:t>
            </a:r>
            <a:r>
              <a:rPr lang="en-US" sz="1600" dirty="0"/>
              <a:t>Lumia devices (million units</a:t>
            </a:r>
            <a:r>
              <a:rPr lang="en-US" sz="1600" dirty="0" smtClean="0"/>
              <a:t>)</a:t>
            </a:r>
            <a:r>
              <a:rPr lang="hu-HU" sz="1600" dirty="0" smtClean="0"/>
              <a:t> [] </a:t>
            </a:r>
          </a:p>
          <a:p>
            <a:pPr algn="ctr"/>
            <a:r>
              <a:rPr lang="hu-HU" sz="1600" dirty="0" smtClean="0"/>
              <a:t>(Nokia introduced the Lumia brand for a series of smartphones running Windows phone)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27095" y="2438890"/>
            <a:ext cx="0" cy="21602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94583" y="1943835"/>
            <a:ext cx="18165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Microsoft ackquires</a:t>
            </a:r>
          </a:p>
          <a:p>
            <a:pPr algn="ctr"/>
            <a:r>
              <a:rPr lang="hu-HU" sz="1100" dirty="0" smtClean="0"/>
              <a:t> Nokia's phone buiness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46271" y="5401379"/>
            <a:ext cx="8907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On the contrary, </a:t>
            </a:r>
            <a:r>
              <a:rPr lang="hu-HU" sz="1600" dirty="0" smtClean="0">
                <a:solidFill>
                  <a:srgbClr val="0070C0"/>
                </a:solidFill>
              </a:rPr>
              <a:t>in about two years sale figures desreased below 1 % of the total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world sales </a:t>
            </a:r>
            <a:r>
              <a:rPr lang="hu-HU" sz="1600" dirty="0" smtClean="0"/>
              <a:t>of smartphones, as indicated in the Figure.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2292" y="2438890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 smtClean="0"/>
              <a:t>378</a:t>
            </a:r>
            <a:endParaRPr lang="en-US" sz="105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413235" y="3718421"/>
            <a:ext cx="4545982" cy="399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77345" y="2683078"/>
            <a:ext cx="1487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1 % of worldwide</a:t>
            </a:r>
          </a:p>
          <a:p>
            <a:pPr algn="ctr"/>
            <a:r>
              <a:rPr lang="hu-HU" sz="1100" dirty="0" smtClean="0"/>
              <a:t>smartphone sales </a:t>
            </a:r>
            <a:endParaRPr lang="en-US" sz="11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802470" y="3113965"/>
            <a:ext cx="0" cy="49505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8843" y="651389"/>
            <a:ext cx="493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The outcome of Microsoft's Nokia deal -1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372200" y="2438890"/>
            <a:ext cx="0" cy="21602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13058" y="1943835"/>
            <a:ext cx="2499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100" dirty="0" smtClean="0"/>
              <a:t>Rebranding the Nokia Lumia line</a:t>
            </a:r>
          </a:p>
          <a:p>
            <a:pPr algn="ctr"/>
            <a:r>
              <a:rPr lang="hu-HU" sz="1100" dirty="0" smtClean="0"/>
              <a:t>to Microsoft Lumia line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207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3558" y="1403775"/>
            <a:ext cx="866448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In 7/2015 </a:t>
            </a:r>
            <a:r>
              <a:rPr lang="hu-HU" sz="1600" dirty="0">
                <a:solidFill>
                  <a:srgbClr val="0070C0"/>
                </a:solidFill>
              </a:rPr>
              <a:t>Microsoft restructured Microsoft Mobile </a:t>
            </a:r>
            <a:r>
              <a:rPr lang="hu-HU" sz="1600" dirty="0"/>
              <a:t>and </a:t>
            </a:r>
            <a:r>
              <a:rPr lang="hu-HU" sz="1600" dirty="0">
                <a:solidFill>
                  <a:srgbClr val="0070C0"/>
                </a:solidFill>
              </a:rPr>
              <a:t>laid off 7200 employees</a:t>
            </a:r>
            <a:r>
              <a:rPr lang="hu-H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In 5/2016 Microsoft made </a:t>
            </a:r>
            <a:r>
              <a:rPr lang="hu-HU" sz="1600" dirty="0"/>
              <a:t>the decision </a:t>
            </a:r>
            <a:r>
              <a:rPr lang="hu-HU" sz="1600" dirty="0">
                <a:solidFill>
                  <a:srgbClr val="0070C0"/>
                </a:solidFill>
              </a:rPr>
              <a:t>to sell their feature </a:t>
            </a:r>
            <a:r>
              <a:rPr lang="hu-HU" sz="1600" dirty="0" smtClean="0">
                <a:solidFill>
                  <a:srgbClr val="0070C0"/>
                </a:solidFill>
              </a:rPr>
              <a:t>phone business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to </a:t>
            </a:r>
            <a:r>
              <a:rPr lang="hu-HU" sz="1600" dirty="0">
                <a:solidFill>
                  <a:srgbClr val="0070C0"/>
                </a:solidFill>
              </a:rPr>
              <a:t>Foxconn</a:t>
            </a:r>
            <a:r>
              <a:rPr lang="hu-HU" sz="1600" dirty="0"/>
              <a:t> (Taiwan</a:t>
            </a:r>
            <a:r>
              <a:rPr lang="hu-HU" sz="1600" dirty="0" smtClean="0"/>
              <a:t>), for 350 million USD.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hu-HU" sz="1600" dirty="0" smtClean="0"/>
              <a:t>    As a consequence, 4500 Microsoft employes were moved to Foxconn.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At the same time </a:t>
            </a:r>
            <a:r>
              <a:rPr lang="en-US" sz="1600" dirty="0" smtClean="0"/>
              <a:t>Microsoft </a:t>
            </a:r>
            <a:r>
              <a:rPr lang="hu-HU" sz="1600" dirty="0" smtClean="0"/>
              <a:t>confirmed that </a:t>
            </a:r>
            <a:r>
              <a:rPr lang="en-US" sz="1600" dirty="0" smtClean="0">
                <a:solidFill>
                  <a:srgbClr val="FF0000"/>
                </a:solidFill>
              </a:rPr>
              <a:t>it </a:t>
            </a:r>
            <a:r>
              <a:rPr lang="en-US" sz="1600" dirty="0">
                <a:solidFill>
                  <a:srgbClr val="FF0000"/>
                </a:solidFill>
              </a:rPr>
              <a:t>will continue to </a:t>
            </a:r>
            <a:r>
              <a:rPr lang="en-US" sz="1600" dirty="0" smtClean="0">
                <a:solidFill>
                  <a:srgbClr val="FF0000"/>
                </a:solidFill>
              </a:rPr>
              <a:t>develop</a:t>
            </a:r>
            <a:endParaRPr lang="hu-HU" sz="1600" dirty="0" smtClean="0">
              <a:solidFill>
                <a:srgbClr val="FF0000"/>
              </a:solidFill>
            </a:endParaRPr>
          </a:p>
          <a:p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Windows </a:t>
            </a:r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Mobile</a:t>
            </a:r>
            <a:r>
              <a:rPr lang="en-US" sz="1600" dirty="0">
                <a:solidFill>
                  <a:srgbClr val="FF0000"/>
                </a:solidFill>
              </a:rPr>
              <a:t>,</a:t>
            </a:r>
            <a:r>
              <a:rPr lang="en-US" sz="1600" dirty="0">
                <a:solidFill>
                  <a:srgbClr val="0070C0"/>
                </a:solidFill>
              </a:rPr>
              <a:t> and support </a:t>
            </a:r>
            <a:r>
              <a:rPr lang="en-US" sz="1600" dirty="0" smtClean="0">
                <a:solidFill>
                  <a:srgbClr val="0070C0"/>
                </a:solidFill>
              </a:rPr>
              <a:t>existing </a:t>
            </a:r>
            <a:r>
              <a:rPr lang="en-US" sz="1600" dirty="0">
                <a:solidFill>
                  <a:srgbClr val="0070C0"/>
                </a:solidFill>
              </a:rPr>
              <a:t>Lumia phones and ones </a:t>
            </a:r>
            <a:r>
              <a:rPr lang="hu-HU" sz="1600" dirty="0" smtClean="0">
                <a:solidFill>
                  <a:srgbClr val="0070C0"/>
                </a:solidFill>
              </a:rPr>
              <a:t>built </a:t>
            </a:r>
          </a:p>
          <a:p>
            <a:pPr>
              <a:spcAft>
                <a:spcPts val="600"/>
              </a:spcAft>
            </a:pPr>
            <a:r>
              <a:rPr lang="hu-HU" sz="1600" dirty="0" smtClean="0">
                <a:solidFill>
                  <a:srgbClr val="0070C0"/>
                </a:solidFill>
              </a:rPr>
              <a:t>      by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third-party </a:t>
            </a:r>
            <a:r>
              <a:rPr lang="en-US" sz="1600" dirty="0" smtClean="0">
                <a:solidFill>
                  <a:srgbClr val="0070C0"/>
                </a:solidFill>
              </a:rPr>
              <a:t>phone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makers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 smtClean="0"/>
              <a:t>[].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However, at this announcement </a:t>
            </a:r>
            <a:r>
              <a:rPr lang="hu-HU" sz="1600" dirty="0" smtClean="0">
                <a:solidFill>
                  <a:srgbClr val="3333FF"/>
                </a:solidFill>
              </a:rPr>
              <a:t>Microsoft did not give any hint about the</a:t>
            </a:r>
          </a:p>
          <a:p>
            <a:r>
              <a:rPr lang="hu-HU" sz="1600" dirty="0">
                <a:solidFill>
                  <a:srgbClr val="3333FF"/>
                </a:solidFill>
              </a:rPr>
              <a:t> </a:t>
            </a:r>
            <a:r>
              <a:rPr lang="hu-HU" sz="1600" dirty="0" smtClean="0">
                <a:solidFill>
                  <a:srgbClr val="3333FF"/>
                </a:solidFill>
              </a:rPr>
              <a:t>     continuation of </a:t>
            </a:r>
            <a:r>
              <a:rPr lang="en-US" sz="1600" dirty="0" smtClean="0">
                <a:solidFill>
                  <a:srgbClr val="3333FF"/>
                </a:solidFill>
              </a:rPr>
              <a:t>develop</a:t>
            </a:r>
            <a:r>
              <a:rPr lang="hu-HU" sz="1600" dirty="0" smtClean="0">
                <a:solidFill>
                  <a:srgbClr val="3333FF"/>
                </a:solidFill>
              </a:rPr>
              <a:t>ing </a:t>
            </a:r>
            <a:r>
              <a:rPr lang="en-US" sz="1600" dirty="0" smtClean="0">
                <a:solidFill>
                  <a:srgbClr val="3333FF"/>
                </a:solidFill>
              </a:rPr>
              <a:t>Lumia </a:t>
            </a:r>
            <a:r>
              <a:rPr lang="hu-HU" sz="1600" dirty="0" smtClean="0">
                <a:solidFill>
                  <a:srgbClr val="3333FF"/>
                </a:solidFill>
              </a:rPr>
              <a:t>phones</a:t>
            </a:r>
            <a:r>
              <a:rPr lang="hu-HU" sz="1600" dirty="0" smtClean="0">
                <a:solidFill>
                  <a:srgbClr val="FF0000"/>
                </a:solidFill>
              </a:rPr>
              <a:t>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1550" y="6444335"/>
            <a:ext cx="629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http://www.theverge.com/2016/5/18/11699766/microsoft-lumia-phone-brand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347" y="651389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The outcome of Microsoft's Nokia deal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91" y="1067731"/>
            <a:ext cx="800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Consequences of deminishing sales figures of Windows based Lumia phones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(8)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3363" r="3052" b="14636"/>
          <a:stretch/>
        </p:blipFill>
        <p:spPr bwMode="auto">
          <a:xfrm>
            <a:off x="91105" y="1118376"/>
            <a:ext cx="8913195" cy="487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910" y="632169"/>
            <a:ext cx="855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Worldwide PC shipments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by quarter Q1 2009 </a:t>
            </a:r>
            <a:r>
              <a:rPr lang="en-US" dirty="0">
                <a:solidFill>
                  <a:srgbClr val="2D2D8A"/>
                </a:solidFill>
                <a:latin typeface="+mj-lt"/>
              </a:rPr>
              <a:t>– 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Q2 2015 by vendor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[</a:t>
            </a:r>
            <a:r>
              <a:rPr lang="hu-HU" dirty="0" smtClean="0">
                <a:solidFill>
                  <a:srgbClr val="000000"/>
                </a:solidFill>
                <a:latin typeface="+mj-lt"/>
              </a:rPr>
              <a:t>52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]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35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710" y="657937"/>
            <a:ext cx="5432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Remarks on the decline of Nokia's phone business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752" y="1025441"/>
            <a:ext cx="9041258" cy="2900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About the same time when Google's Android overtook the sales figures Nokia's </a:t>
            </a:r>
          </a:p>
          <a:p>
            <a:r>
              <a:rPr lang="hu-HU" sz="1600" dirty="0"/>
              <a:t> </a:t>
            </a:r>
            <a:r>
              <a:rPr lang="hu-HU" sz="1600" dirty="0" smtClean="0"/>
              <a:t>     previously leading Symbian mobile OS, in 2/2011</a:t>
            </a:r>
            <a:r>
              <a:rPr lang="hu-HU" sz="1600" dirty="0" smtClean="0">
                <a:solidFill>
                  <a:srgbClr val="0070C0"/>
                </a:solidFill>
              </a:rPr>
              <a:t>, Nokia set up a business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partnership with Microsoft </a:t>
            </a:r>
            <a:r>
              <a:rPr lang="hu-HU" sz="1600" dirty="0" smtClean="0"/>
              <a:t>and </a:t>
            </a:r>
            <a:r>
              <a:rPr lang="hu-HU" sz="1600" dirty="0" smtClean="0">
                <a:solidFill>
                  <a:srgbClr val="FF0000"/>
                </a:solidFill>
              </a:rPr>
              <a:t>adopted Windows Phone as its primary platform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     for future smartphones.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Nokia's next smartphones, dubbed as the Lumia line, run under Windows Phone 7.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The new line gained only </a:t>
            </a:r>
            <a:r>
              <a:rPr lang="hu-HU" sz="1600" dirty="0" smtClean="0">
                <a:solidFill>
                  <a:srgbClr val="3333FF"/>
                </a:solidFill>
              </a:rPr>
              <a:t>moderate success</a:t>
            </a:r>
            <a:r>
              <a:rPr lang="hu-HU" sz="1600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Subsequently, </a:t>
            </a:r>
            <a:r>
              <a:rPr lang="hu-HU" sz="1600" dirty="0" smtClean="0">
                <a:solidFill>
                  <a:srgbClr val="3333FF"/>
                </a:solidFill>
              </a:rPr>
              <a:t>in 9/</a:t>
            </a:r>
            <a:r>
              <a:rPr lang="en-US" sz="1600" dirty="0" smtClean="0">
                <a:solidFill>
                  <a:srgbClr val="3333FF"/>
                </a:solidFill>
              </a:rPr>
              <a:t>201</a:t>
            </a:r>
            <a:r>
              <a:rPr lang="hu-HU" sz="1600" dirty="0" smtClean="0">
                <a:solidFill>
                  <a:srgbClr val="3333FF"/>
                </a:solidFill>
              </a:rPr>
              <a:t>3 </a:t>
            </a:r>
            <a:r>
              <a:rPr lang="en-US" sz="1600" dirty="0" smtClean="0"/>
              <a:t>Microsoft </a:t>
            </a:r>
            <a:r>
              <a:rPr lang="hu-HU" sz="1600" dirty="0" smtClean="0"/>
              <a:t>and Nokia agreed that </a:t>
            </a:r>
            <a:r>
              <a:rPr lang="hu-HU" sz="1600" dirty="0" smtClean="0">
                <a:solidFill>
                  <a:srgbClr val="0070C0"/>
                </a:solidFill>
              </a:rPr>
              <a:t>Microsoft will acquire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 </a:t>
            </a:r>
            <a:r>
              <a:rPr lang="hu-HU" sz="1600" dirty="0"/>
              <a:t>the </a:t>
            </a:r>
            <a:r>
              <a:rPr lang="en-US" sz="1600" dirty="0" smtClean="0">
                <a:solidFill>
                  <a:srgbClr val="3333FF"/>
                </a:solidFill>
              </a:rPr>
              <a:t>phone</a:t>
            </a:r>
            <a:r>
              <a:rPr lang="hu-HU" sz="1600" dirty="0" smtClean="0">
                <a:solidFill>
                  <a:srgbClr val="3333FF"/>
                </a:solidFill>
              </a:rPr>
              <a:t> business of </a:t>
            </a:r>
            <a:r>
              <a:rPr lang="hu-HU" sz="1600" dirty="0">
                <a:solidFill>
                  <a:srgbClr val="3333FF"/>
                </a:solidFill>
              </a:rPr>
              <a:t>Nokia</a:t>
            </a:r>
            <a:r>
              <a:rPr lang="hu-HU" sz="1600" dirty="0" smtClean="0">
                <a:solidFill>
                  <a:srgbClr val="3333FF"/>
                </a:solidFill>
              </a:rPr>
              <a:t>, </a:t>
            </a:r>
            <a:r>
              <a:rPr lang="hu-HU" sz="1600" dirty="0" smtClean="0"/>
              <a:t>including related patents and the </a:t>
            </a:r>
            <a:r>
              <a:rPr lang="hu-HU" sz="1600" dirty="0"/>
              <a:t>Lumia brand.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 smtClean="0"/>
              <a:t>In 4/2014 the acquisiton becam finalized, Microsoft paid </a:t>
            </a:r>
            <a:r>
              <a:rPr lang="hu-HU" sz="1600" dirty="0"/>
              <a:t>about 7 billion </a:t>
            </a:r>
            <a:r>
              <a:rPr lang="hu-HU" sz="1600" dirty="0" smtClean="0"/>
              <a:t>USD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</a:t>
            </a:r>
            <a:r>
              <a:rPr lang="hu-HU" sz="1600" dirty="0"/>
              <a:t>to </a:t>
            </a:r>
            <a:r>
              <a:rPr lang="hu-HU" sz="1600" dirty="0" smtClean="0"/>
              <a:t>Nokia and took over </a:t>
            </a:r>
            <a:r>
              <a:rPr lang="hu-HU" sz="1600" dirty="0"/>
              <a:t>about 25000 </a:t>
            </a:r>
            <a:r>
              <a:rPr lang="hu-HU" sz="1600" dirty="0" smtClean="0"/>
              <a:t>Nokia </a:t>
            </a:r>
            <a:r>
              <a:rPr lang="hu-HU" sz="1600" dirty="0"/>
              <a:t>employees</a:t>
            </a:r>
            <a:r>
              <a:rPr lang="hu-HU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81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499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Conclusions (1)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6910" y="63892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6. Conclusions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-1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6505" y="1043734"/>
            <a:ext cx="4743062" cy="1395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535" y="1434406"/>
            <a:ext cx="2117503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3333FF"/>
                </a:solidFill>
              </a:rPr>
              <a:t>new paradigms</a:t>
            </a: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3333FF"/>
                </a:solidFill>
              </a:rPr>
              <a:t> new devices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3333FF"/>
                </a:solidFill>
              </a:rPr>
              <a:t> new players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1088740"/>
            <a:ext cx="4624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Informatics came into a </a:t>
            </a:r>
            <a:r>
              <a:rPr lang="en-US" sz="1600" dirty="0">
                <a:solidFill>
                  <a:srgbClr val="FF0000"/>
                </a:solidFill>
              </a:rPr>
              <a:t>transitional phase </a:t>
            </a:r>
          </a:p>
        </p:txBody>
      </p:sp>
    </p:spTree>
    <p:extLst>
      <p:ext uri="{BB962C8B-B14F-4D97-AF65-F5344CB8AC3E}">
        <p14:creationId xmlns:p14="http://schemas.microsoft.com/office/powerpoint/2010/main" val="41127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Conclusions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978" y="1023796"/>
            <a:ext cx="894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Established companies </a:t>
            </a:r>
            <a:r>
              <a:rPr lang="en-US" sz="1600" dirty="0" smtClean="0">
                <a:solidFill>
                  <a:srgbClr val="3333FF"/>
                </a:solidFill>
              </a:rPr>
              <a:t>have to </a:t>
            </a:r>
            <a:r>
              <a:rPr lang="en-US" sz="1600" dirty="0" smtClean="0">
                <a:solidFill>
                  <a:srgbClr val="FF0000"/>
                </a:solidFill>
              </a:rPr>
              <a:t>respond early, quick and in an appropriate way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to the new challenges, else…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235" y="1665382"/>
            <a:ext cx="88059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8/2010 Intel acquires </a:t>
            </a:r>
            <a:r>
              <a:rPr lang="en-US" sz="1600" dirty="0" smtClean="0">
                <a:solidFill>
                  <a:srgbClr val="3333FF"/>
                </a:solidFill>
              </a:rPr>
              <a:t>Infineon’s</a:t>
            </a:r>
            <a:r>
              <a:rPr lang="en-US" sz="1600" dirty="0" smtClean="0"/>
              <a:t> (former Siemens) </a:t>
            </a:r>
            <a:r>
              <a:rPr lang="en-US" sz="1600" dirty="0" smtClean="0">
                <a:solidFill>
                  <a:srgbClr val="3333FF"/>
                </a:solidFill>
              </a:rPr>
              <a:t>Wireless Solutions </a:t>
            </a:r>
            <a:r>
              <a:rPr lang="en-US" sz="1600" dirty="0" smtClean="0"/>
              <a:t>business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8/2011 Google acquires </a:t>
            </a:r>
            <a:r>
              <a:rPr lang="en-US" sz="1600" dirty="0" smtClean="0">
                <a:solidFill>
                  <a:srgbClr val="3333FF"/>
                </a:solidFill>
              </a:rPr>
              <a:t>Motorola Mobility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9/2013 Microsoft purchases </a:t>
            </a:r>
            <a:r>
              <a:rPr lang="en-US" sz="1600" dirty="0" smtClean="0">
                <a:solidFill>
                  <a:srgbClr val="3333FF"/>
                </a:solidFill>
              </a:rPr>
              <a:t>Nokia’s phone business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9/2013 </a:t>
            </a:r>
            <a:r>
              <a:rPr lang="en-US" sz="1600" dirty="0" smtClean="0">
                <a:solidFill>
                  <a:srgbClr val="3333FF"/>
                </a:solidFill>
              </a:rPr>
              <a:t>BlackBerry</a:t>
            </a:r>
            <a:r>
              <a:rPr lang="en-US" sz="1600" dirty="0" smtClean="0"/>
              <a:t> lays off 4500 employees (~ 40% of their workforce)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1/2014 Lenovo acquires </a:t>
            </a:r>
            <a:r>
              <a:rPr lang="en-US" sz="1600" dirty="0" smtClean="0">
                <a:solidFill>
                  <a:srgbClr val="3333FF"/>
                </a:solidFill>
              </a:rPr>
              <a:t>Motorola Mobility</a:t>
            </a:r>
            <a:r>
              <a:rPr lang="en-US" sz="1600" dirty="0" smtClean="0"/>
              <a:t> from Google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5/2014 NVIDIA states that they will moving out from the smartphone market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6/2014 Broadcom decides to exit the baseband business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491" y="628495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Conclusions-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2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409" y="1730326"/>
            <a:ext cx="4119846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 1/2011 AMD:        </a:t>
            </a:r>
            <a:r>
              <a:rPr lang="en-US" sz="1600" dirty="0" smtClean="0">
                <a:solidFill>
                  <a:srgbClr val="000000"/>
                </a:solidFill>
              </a:rPr>
              <a:t>  Dirk </a:t>
            </a:r>
            <a:r>
              <a:rPr lang="en-US" sz="1600" dirty="0">
                <a:solidFill>
                  <a:srgbClr val="000000"/>
                </a:solidFill>
              </a:rPr>
              <a:t>Meyer</a:t>
            </a:r>
          </a:p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11/2012 Intel:       </a:t>
            </a: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>
                <a:solidFill>
                  <a:srgbClr val="000000"/>
                </a:solidFill>
              </a:rPr>
              <a:t>Paul </a:t>
            </a:r>
            <a:r>
              <a:rPr lang="en-US" sz="1600" dirty="0" err="1">
                <a:solidFill>
                  <a:srgbClr val="000000"/>
                </a:solidFill>
              </a:rPr>
              <a:t>Otellini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  8/2013 Microsoft: </a:t>
            </a:r>
            <a:r>
              <a:rPr lang="en-US" sz="1600" dirty="0" smtClean="0">
                <a:solidFill>
                  <a:srgbClr val="000000"/>
                </a:solidFill>
              </a:rPr>
              <a:t>  Steve </a:t>
            </a:r>
            <a:r>
              <a:rPr lang="en-US" sz="1600" dirty="0">
                <a:solidFill>
                  <a:srgbClr val="000000"/>
                </a:solidFill>
              </a:rPr>
              <a:t>Ballmer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115" y="1043735"/>
            <a:ext cx="8380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Even the largest IT firms have a hard time to cope with </a:t>
            </a:r>
            <a:r>
              <a:rPr lang="en-US" sz="1600" dirty="0" smtClean="0"/>
              <a:t>as indicated by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smtClean="0">
                <a:solidFill>
                  <a:srgbClr val="3333FF"/>
                </a:solidFill>
              </a:rPr>
              <a:t>resignation </a:t>
            </a:r>
            <a:r>
              <a:rPr lang="en-US" sz="1600" dirty="0">
                <a:solidFill>
                  <a:srgbClr val="3333FF"/>
                </a:solidFill>
              </a:rPr>
              <a:t>of  AMD’s, Intel’s and Microsoft’s </a:t>
            </a:r>
            <a:r>
              <a:rPr lang="en-US" sz="1600" dirty="0" smtClean="0">
                <a:solidFill>
                  <a:srgbClr val="3333FF"/>
                </a:solidFill>
              </a:rPr>
              <a:t>CEOs </a:t>
            </a:r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</a:rPr>
              <a:t>Chief Execution Officers</a:t>
            </a:r>
            <a:r>
              <a:rPr lang="en-US" sz="1600" dirty="0" smtClean="0">
                <a:solidFill>
                  <a:srgbClr val="000000"/>
                </a:solidFill>
              </a:rPr>
              <a:t>):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>6. Conclusions (3)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2882035"/>
            <a:ext cx="7740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But it is also an </a:t>
            </a:r>
            <a:r>
              <a:rPr lang="en-US" sz="1600" dirty="0">
                <a:solidFill>
                  <a:srgbClr val="FF0000"/>
                </a:solidFill>
              </a:rPr>
              <a:t>opportunity and challenge </a:t>
            </a:r>
            <a:r>
              <a:rPr lang="en-US" sz="1600" dirty="0">
                <a:solidFill>
                  <a:srgbClr val="3333FF"/>
                </a:solidFill>
              </a:rPr>
              <a:t>for individuals and institutions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to catch up with the progress and make benefit of it.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560" y="638923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Conclusions</a:t>
            </a:r>
            <a:r>
              <a:rPr lang="hu-HU" dirty="0" smtClean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-3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42442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1005760"/>
            <a:ext cx="62161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[1]: </a:t>
            </a:r>
            <a:r>
              <a:rPr lang="hu-HU" sz="1400" dirty="0">
                <a:solidFill>
                  <a:srgbClr val="000000"/>
                </a:solidFill>
              </a:rPr>
              <a:t>Bártfai D., Merre felé tartanak a hardverek?, Aug. 22-24 2007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r>
              <a:rPr lang="en-US" dirty="0">
                <a:solidFill>
                  <a:srgbClr val="FFFFFF"/>
                </a:solidFill>
              </a:rPr>
              <a:t>References (</a:t>
            </a:r>
            <a:r>
              <a:rPr lang="hu-HU" dirty="0">
                <a:solidFill>
                  <a:srgbClr val="FFFFFF"/>
                </a:solidFill>
              </a:rPr>
              <a:t>1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76213" y="2124203"/>
            <a:ext cx="8603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en-US" dirty="0">
                <a:solidFill>
                  <a:srgbClr val="000000"/>
                </a:solidFill>
              </a:rPr>
              <a:t>AMD 2013 Mobility APU Introduction,</a:t>
            </a:r>
            <a:r>
              <a:rPr lang="hu-HU" dirty="0">
                <a:solidFill>
                  <a:srgbClr val="000000"/>
                </a:solidFill>
              </a:rPr>
              <a:t> May 22 2013,</a:t>
            </a:r>
            <a:endParaRPr 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http://www.slideshare.net/AMD/amd-2013-mobility-apu-introduction-deck-final-for-lp</a:t>
            </a:r>
          </a:p>
        </p:txBody>
      </p:sp>
      <p:sp>
        <p:nvSpPr>
          <p:cNvPr id="139269" name="Text Box 11"/>
          <p:cNvSpPr txBox="1">
            <a:spLocks noChangeArrowheads="1"/>
          </p:cNvSpPr>
          <p:nvPr/>
        </p:nvSpPr>
        <p:spPr bwMode="auto">
          <a:xfrm>
            <a:off x="171450" y="2716347"/>
            <a:ext cx="82973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Frommer</a:t>
            </a:r>
            <a:r>
              <a:rPr lang="hu-HU" dirty="0">
                <a:solidFill>
                  <a:srgbClr val="000000"/>
                </a:solidFill>
              </a:rPr>
              <a:t> D</a:t>
            </a:r>
            <a:r>
              <a:rPr lang="en-US" dirty="0">
                <a:solidFill>
                  <a:srgbClr val="000000"/>
                </a:solidFill>
              </a:rPr>
              <a:t>., CHART OF THE DAY: Smartphone Sales To Beat PC Sales By 2011</a:t>
            </a:r>
            <a:r>
              <a:rPr lang="hu-HU" dirty="0">
                <a:solidFill>
                  <a:srgbClr val="000000"/>
                </a:solidFill>
              </a:rPr>
              <a:t>,</a:t>
            </a:r>
            <a:endParaRPr 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Business </a:t>
            </a:r>
            <a:r>
              <a:rPr lang="hu-HU" dirty="0" err="1">
                <a:solidFill>
                  <a:srgbClr val="000000"/>
                </a:solidFill>
              </a:rPr>
              <a:t>Insider</a:t>
            </a:r>
            <a:r>
              <a:rPr lang="hu-HU" dirty="0">
                <a:solidFill>
                  <a:srgbClr val="000000"/>
                </a:solidFill>
              </a:rPr>
              <a:t>, Aug. 21 2009, </a:t>
            </a:r>
            <a:r>
              <a:rPr lang="en-US" dirty="0">
                <a:solidFill>
                  <a:srgbClr val="000000"/>
                </a:solidFill>
              </a:rPr>
              <a:t>http://www.businessinsider.com/chart-of-the-day-</a:t>
            </a:r>
            <a:endParaRPr lang="hu-HU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</a:t>
            </a:r>
            <a:r>
              <a:rPr lang="en-US" dirty="0">
                <a:solidFill>
                  <a:srgbClr val="000000"/>
                </a:solidFill>
              </a:rPr>
              <a:t>smartphone-sales-to-beat-pc-sales-by-2011-2009-8</a:t>
            </a: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176213" y="3555145"/>
            <a:ext cx="73638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5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Wikipedia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BlackBerry</a:t>
            </a:r>
            <a:r>
              <a:rPr lang="hu-HU" dirty="0">
                <a:solidFill>
                  <a:srgbClr val="000000"/>
                </a:solidFill>
              </a:rPr>
              <a:t> Pearl, http://en.wikipedia.org/wiki/BlackBerry_Pearl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176213" y="3875931"/>
            <a:ext cx="6702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kern="0" dirty="0" err="1">
                <a:solidFill>
                  <a:srgbClr val="000000"/>
                </a:solidFill>
                <a:cs typeface="Times New Roman" pitchFamily="18" charset="0"/>
              </a:rPr>
              <a:t>Wikipedia</a:t>
            </a:r>
            <a:r>
              <a:rPr lang="hu-HU" kern="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Android</a:t>
            </a:r>
            <a:r>
              <a:rPr lang="hu-HU" dirty="0">
                <a:solidFill>
                  <a:srgbClr val="000000"/>
                </a:solidFill>
              </a:rPr>
              <a:t> (</a:t>
            </a:r>
            <a:r>
              <a:rPr lang="hu-HU" dirty="0" err="1">
                <a:solidFill>
                  <a:srgbClr val="000000"/>
                </a:solidFill>
              </a:rPr>
              <a:t>operating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system</a:t>
            </a:r>
            <a:r>
              <a:rPr lang="hu-HU" dirty="0">
                <a:solidFill>
                  <a:srgbClr val="000000"/>
                </a:solidFill>
              </a:rPr>
              <a:t>)</a:t>
            </a:r>
            <a:r>
              <a:rPr lang="hu-HU" kern="0" dirty="0">
                <a:solidFill>
                  <a:srgbClr val="000000"/>
                </a:solidFill>
              </a:rPr>
              <a:t>,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kern="0" dirty="0">
                <a:solidFill>
                  <a:srgbClr val="000000"/>
                </a:solidFill>
                <a:cs typeface="Times New Roman" pitchFamily="18" charset="0"/>
              </a:rPr>
              <a:t>         http://en.wikipedia.org/wiki/Android_%28operating_system%29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349071"/>
            <a:ext cx="92047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[2]: </a:t>
            </a:r>
            <a:r>
              <a:rPr lang="hu-HU" sz="1400" dirty="0">
                <a:solidFill>
                  <a:srgbClr val="000000"/>
                </a:solidFill>
              </a:rPr>
              <a:t>Smith S.L</a:t>
            </a:r>
            <a:r>
              <a:rPr lang="en-US" sz="1400" dirty="0">
                <a:solidFill>
                  <a:srgbClr val="000000"/>
                </a:solidFill>
              </a:rPr>
              <a:t>., </a:t>
            </a:r>
            <a:r>
              <a:rPr lang="hu-HU" sz="1400" dirty="0">
                <a:solidFill>
                  <a:srgbClr val="000000"/>
                </a:solidFill>
              </a:rPr>
              <a:t>Intel </a:t>
            </a:r>
            <a:r>
              <a:rPr lang="hu-HU" sz="1400" dirty="0" err="1">
                <a:solidFill>
                  <a:srgbClr val="000000"/>
                </a:solidFill>
              </a:rPr>
              <a:t>Strategy</a:t>
            </a:r>
            <a:r>
              <a:rPr lang="hu-HU" sz="1400" dirty="0">
                <a:solidFill>
                  <a:srgbClr val="000000"/>
                </a:solidFill>
              </a:rPr>
              <a:t> &amp; </a:t>
            </a:r>
            <a:r>
              <a:rPr lang="hu-HU" sz="1400" dirty="0" err="1">
                <a:solidFill>
                  <a:srgbClr val="000000"/>
                </a:solidFill>
              </a:rPr>
              <a:t>Technology</a:t>
            </a:r>
            <a:r>
              <a:rPr lang="hu-HU" sz="1400" dirty="0">
                <a:solidFill>
                  <a:srgbClr val="000000"/>
                </a:solidFill>
              </a:rPr>
              <a:t> Update, </a:t>
            </a:r>
            <a:r>
              <a:rPr lang="hu-HU" sz="1400" dirty="0" err="1">
                <a:solidFill>
                  <a:srgbClr val="000000"/>
                </a:solidFill>
              </a:rPr>
              <a:t>Barclays</a:t>
            </a:r>
            <a:r>
              <a:rPr lang="hu-HU" sz="1400" dirty="0">
                <a:solidFill>
                  <a:srgbClr val="000000"/>
                </a:solidFill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</a:rPr>
              <a:t>Technology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Conf</a:t>
            </a:r>
            <a:r>
              <a:rPr lang="hu-HU" sz="1400" dirty="0">
                <a:solidFill>
                  <a:srgbClr val="000000"/>
                </a:solidFill>
              </a:rPr>
              <a:t>.,</a:t>
            </a:r>
            <a:endParaRPr lang="en-US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</a:rPr>
              <a:t>          Dec. 2011, http://files.shareholder.com/downloads/INTC/1576180143x0x526852/c9868a3a-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</a:rPr>
              <a:t>          494e-4506-bcc6-a631aca1fd75/Steve%20Smith%20Barclays%20Dec%202011.pdf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39274" name="Text Box 11"/>
          <p:cNvSpPr txBox="1">
            <a:spLocks noChangeArrowheads="1"/>
          </p:cNvSpPr>
          <p:nvPr/>
        </p:nvSpPr>
        <p:spPr bwMode="auto">
          <a:xfrm>
            <a:off x="174625" y="4443371"/>
            <a:ext cx="90361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Ciufo</a:t>
            </a:r>
            <a:r>
              <a:rPr lang="hu-HU" dirty="0">
                <a:solidFill>
                  <a:srgbClr val="000000"/>
                </a:solidFill>
              </a:rPr>
              <a:t> C.A., </a:t>
            </a:r>
            <a:r>
              <a:rPr lang="en-US" dirty="0" err="1">
                <a:solidFill>
                  <a:srgbClr val="000000"/>
                </a:solidFill>
              </a:rPr>
              <a:t>Tizen</a:t>
            </a:r>
            <a:r>
              <a:rPr lang="en-US" dirty="0">
                <a:solidFill>
                  <a:srgbClr val="000000"/>
                </a:solidFill>
              </a:rPr>
              <a:t> OS for Smartphones – Intel’s Biggest Bet Yet</a:t>
            </a:r>
            <a:r>
              <a:rPr lang="hu-HU" dirty="0">
                <a:solidFill>
                  <a:srgbClr val="000000"/>
                </a:solidFill>
              </a:rPr>
              <a:t>, Jan. 4 2013,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         http://eecatalog.com/caciufo/2013/01/04/samsung-hedges-apple-google-bets-with-intels-</a:t>
            </a: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         html5-based-tizen/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7465" y="5209500"/>
            <a:ext cx="8050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Introduction</a:t>
            </a:r>
            <a:r>
              <a:rPr lang="hu-HU" dirty="0">
                <a:solidFill>
                  <a:srgbClr val="000000"/>
                </a:solidFill>
              </a:rPr>
              <a:t> of </a:t>
            </a:r>
            <a:r>
              <a:rPr lang="hu-HU" dirty="0" err="1">
                <a:solidFill>
                  <a:srgbClr val="000000"/>
                </a:solidFill>
              </a:rPr>
              <a:t>the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Next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Generation</a:t>
            </a:r>
            <a:r>
              <a:rPr lang="hu-HU" dirty="0">
                <a:solidFill>
                  <a:srgbClr val="000000"/>
                </a:solidFill>
              </a:rPr>
              <a:t> Intel Atom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Oak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Trail</a:t>
            </a:r>
            <a:r>
              <a:rPr lang="hu-HU" dirty="0">
                <a:solidFill>
                  <a:srgbClr val="000000"/>
                </a:solidFill>
              </a:rPr>
              <a:t> Z670, 4/2011,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http://newsroom.intel.com/docs/DOC-1976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1115" y="5800337"/>
            <a:ext cx="84048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[9]: </a:t>
            </a:r>
            <a:r>
              <a:rPr lang="en-US" dirty="0">
                <a:solidFill>
                  <a:srgbClr val="000000"/>
                </a:solidFill>
              </a:rPr>
              <a:t>Apple Maintains 48 Percent Share of Global Branded Tablet Shipments in Q1 2013</a:t>
            </a:r>
            <a:r>
              <a:rPr lang="hu-HU" dirty="0">
                <a:solidFill>
                  <a:srgbClr val="000000"/>
                </a:solidFill>
              </a:rPr>
              <a:t>,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Strategy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Analytics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25 2013, Boston,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http://www.strategyanalytics.com/default.aspx?mod=pressreleaseviewer&amp;a0=5351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129" y="616409"/>
            <a:ext cx="176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1452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4"/>
          <p:cNvSpPr>
            <a:spLocks noChangeArrowheads="1"/>
          </p:cNvSpPr>
          <p:nvPr/>
        </p:nvSpPr>
        <p:spPr bwMode="auto">
          <a:xfrm>
            <a:off x="180975" y="647700"/>
            <a:ext cx="6498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[10]: </a:t>
            </a:r>
            <a:r>
              <a:rPr lang="hu-HU" sz="1400" dirty="0" err="1">
                <a:solidFill>
                  <a:srgbClr val="000000"/>
                </a:solidFill>
              </a:rPr>
              <a:t>Goto</a:t>
            </a:r>
            <a:r>
              <a:rPr lang="hu-HU" sz="1400" dirty="0">
                <a:solidFill>
                  <a:srgbClr val="000000"/>
                </a:solidFill>
              </a:rPr>
              <a:t> H., ARM </a:t>
            </a:r>
            <a:r>
              <a:rPr lang="hu-HU" sz="1400" dirty="0" err="1">
                <a:solidFill>
                  <a:srgbClr val="000000"/>
                </a:solidFill>
              </a:rPr>
              <a:t>Cortex</a:t>
            </a:r>
            <a:r>
              <a:rPr lang="hu-HU" sz="1400" dirty="0">
                <a:solidFill>
                  <a:srgbClr val="000000"/>
                </a:solidFill>
              </a:rPr>
              <a:t> – A </a:t>
            </a:r>
            <a:r>
              <a:rPr lang="hu-HU" sz="1400" dirty="0" err="1">
                <a:solidFill>
                  <a:srgbClr val="000000"/>
                </a:solidFill>
              </a:rPr>
              <a:t>Family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Architecture</a:t>
            </a:r>
            <a:r>
              <a:rPr lang="hu-HU" sz="1400" dirty="0">
                <a:solidFill>
                  <a:srgbClr val="000000"/>
                </a:solidFill>
              </a:rPr>
              <a:t>, 2010,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>
                <a:solidFill>
                  <a:srgbClr val="000000"/>
                </a:solidFill>
              </a:rPr>
              <a:t>http://pc.watch.impress.co.jp/video/pcw/docs/423/409/p1.pdf</a:t>
            </a:r>
          </a:p>
        </p:txBody>
      </p:sp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. References </a:t>
            </a:r>
            <a:r>
              <a:rPr lang="en-US" dirty="0">
                <a:solidFill>
                  <a:srgbClr val="FFFFFF"/>
                </a:solidFill>
              </a:rPr>
              <a:t>(2)</a:t>
            </a:r>
          </a:p>
        </p:txBody>
      </p:sp>
      <p:sp>
        <p:nvSpPr>
          <p:cNvPr id="138244" name="Text Box 11"/>
          <p:cNvSpPr txBox="1">
            <a:spLocks noChangeArrowheads="1"/>
          </p:cNvSpPr>
          <p:nvPr/>
        </p:nvSpPr>
        <p:spPr bwMode="auto">
          <a:xfrm>
            <a:off x="176213" y="1866525"/>
            <a:ext cx="5243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[12]: Wikipedia, </a:t>
            </a:r>
            <a:r>
              <a:rPr lang="en-US" dirty="0" err="1" smtClean="0">
                <a:solidFill>
                  <a:srgbClr val="000000"/>
                </a:solidFill>
              </a:rPr>
              <a:t>iPad</a:t>
            </a:r>
            <a:r>
              <a:rPr lang="en-US" dirty="0" smtClean="0">
                <a:solidFill>
                  <a:srgbClr val="000000"/>
                </a:solidFill>
              </a:rPr>
              <a:t>, http://en.wikipedia.org/wiki/IPad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73" name="Rectangle 11"/>
          <p:cNvSpPr>
            <a:spLocks noChangeArrowheads="1"/>
          </p:cNvSpPr>
          <p:nvPr/>
        </p:nvSpPr>
        <p:spPr bwMode="auto">
          <a:xfrm>
            <a:off x="184150" y="1256060"/>
            <a:ext cx="92047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[11]: </a:t>
            </a:r>
            <a:r>
              <a:rPr lang="hu-HU" sz="1400" dirty="0" err="1">
                <a:solidFill>
                  <a:srgbClr val="000000"/>
                </a:solidFill>
              </a:rPr>
              <a:t>Eul</a:t>
            </a:r>
            <a:r>
              <a:rPr lang="hu-HU" sz="1400" dirty="0">
                <a:solidFill>
                  <a:srgbClr val="000000"/>
                </a:solidFill>
              </a:rPr>
              <a:t> H., Bell M., Mobile </a:t>
            </a:r>
            <a:r>
              <a:rPr lang="hu-HU" sz="1400" dirty="0" err="1">
                <a:solidFill>
                  <a:srgbClr val="000000"/>
                </a:solidFill>
              </a:rPr>
              <a:t>at</a:t>
            </a:r>
            <a:r>
              <a:rPr lang="hu-HU" sz="1400" dirty="0">
                <a:solidFill>
                  <a:srgbClr val="000000"/>
                </a:solidFill>
              </a:rPr>
              <a:t> Intel, </a:t>
            </a:r>
            <a:r>
              <a:rPr lang="hu-HU" sz="1400" dirty="0" err="1">
                <a:solidFill>
                  <a:srgbClr val="000000"/>
                </a:solidFill>
              </a:rPr>
              <a:t>Investor</a:t>
            </a:r>
            <a:r>
              <a:rPr lang="hu-HU" sz="1400" dirty="0">
                <a:solidFill>
                  <a:srgbClr val="000000"/>
                </a:solidFill>
              </a:rPr>
              <a:t> Meeting 2012,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http://www.cnx-software.com/pdf/Intel_2012/2012_Intel_Investor_Meeting_Eul_Bell.pdf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6213" y="2225806"/>
            <a:ext cx="8707577" cy="39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[13]: </a:t>
            </a:r>
            <a:r>
              <a:rPr lang="hu-HU" dirty="0" err="1" smtClean="0">
                <a:solidFill>
                  <a:srgbClr val="000000"/>
                </a:solidFill>
              </a:rPr>
              <a:t>Tablet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Platforms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with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Next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Generation</a:t>
            </a:r>
            <a:r>
              <a:rPr lang="hu-HU" dirty="0" smtClean="0">
                <a:solidFill>
                  <a:srgbClr val="000000"/>
                </a:solidFill>
              </a:rPr>
              <a:t> Intel Atom </a:t>
            </a:r>
            <a:r>
              <a:rPr lang="hu-HU" dirty="0" err="1" smtClean="0">
                <a:solidFill>
                  <a:srgbClr val="000000"/>
                </a:solidFill>
              </a:rPr>
              <a:t>Processor</a:t>
            </a:r>
            <a:r>
              <a:rPr lang="hu-HU" dirty="0" smtClean="0">
                <a:solidFill>
                  <a:srgbClr val="000000"/>
                </a:solidFill>
              </a:rPr>
              <a:t> and Microsoft Windows 8,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         IDF 2012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625" y="2753925"/>
            <a:ext cx="9248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[14]: </a:t>
            </a:r>
            <a:r>
              <a:rPr lang="hu-HU" dirty="0" smtClean="0">
                <a:solidFill>
                  <a:srgbClr val="000000"/>
                </a:solidFill>
              </a:rPr>
              <a:t>The $15.3 </a:t>
            </a:r>
            <a:r>
              <a:rPr lang="hu-HU" dirty="0" err="1" smtClean="0">
                <a:solidFill>
                  <a:srgbClr val="000000"/>
                </a:solidFill>
              </a:rPr>
              <a:t>Billion</a:t>
            </a:r>
            <a:r>
              <a:rPr lang="hu-HU" dirty="0" smtClean="0">
                <a:solidFill>
                  <a:srgbClr val="000000"/>
                </a:solidFill>
              </a:rPr>
              <a:t> Server Market – </a:t>
            </a:r>
            <a:r>
              <a:rPr lang="hu-HU" dirty="0" err="1" smtClean="0">
                <a:solidFill>
                  <a:srgbClr val="000000"/>
                </a:solidFill>
              </a:rPr>
              <a:t>Surprisingly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Buoyant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In</a:t>
            </a:r>
            <a:r>
              <a:rPr lang="hu-HU" dirty="0" smtClean="0">
                <a:solidFill>
                  <a:srgbClr val="000000"/>
                </a:solidFill>
              </a:rPr>
              <a:t> Q1 2012, IT </a:t>
            </a:r>
            <a:r>
              <a:rPr lang="hu-HU" dirty="0" err="1" smtClean="0">
                <a:solidFill>
                  <a:srgbClr val="000000"/>
                </a:solidFill>
              </a:rPr>
              <a:t>Candor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July</a:t>
            </a:r>
            <a:r>
              <a:rPr lang="hu-HU" dirty="0" smtClean="0">
                <a:solidFill>
                  <a:srgbClr val="000000"/>
                </a:solidFill>
              </a:rPr>
              <a:t> 3 2012,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         http://www.itcandor.com/server-q112/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6213" y="3327311"/>
            <a:ext cx="89468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[15]: </a:t>
            </a:r>
            <a:r>
              <a:rPr lang="hu-HU" dirty="0" err="1" smtClean="0">
                <a:solidFill>
                  <a:srgbClr val="000000"/>
                </a:solidFill>
              </a:rPr>
              <a:t>Shah</a:t>
            </a:r>
            <a:r>
              <a:rPr lang="hu-HU" dirty="0" smtClean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Loses Laptop Chip Market Share to AMD in </a:t>
            </a:r>
            <a:r>
              <a:rPr lang="en-US" dirty="0" smtClean="0">
                <a:solidFill>
                  <a:srgbClr val="000000"/>
                </a:solidFill>
              </a:rPr>
              <a:t>Q3</a:t>
            </a:r>
            <a:r>
              <a:rPr lang="hu-HU" dirty="0" smtClean="0">
                <a:solidFill>
                  <a:srgbClr val="000000"/>
                </a:solidFill>
              </a:rPr>
              <a:t>, PC World, Nov. 3 2011,</a:t>
            </a:r>
            <a:endParaRPr lang="hu-HU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http</a:t>
            </a:r>
            <a:r>
              <a:rPr lang="hu-HU" dirty="0">
                <a:solidFill>
                  <a:srgbClr val="000000"/>
                </a:solidFill>
              </a:rPr>
              <a:t>://www.pcworld.com/article/243114/intel_loses_laptop_chip_market_share_to_amd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</a:t>
            </a:r>
            <a:r>
              <a:rPr lang="hu-HU" dirty="0" err="1" smtClean="0">
                <a:solidFill>
                  <a:srgbClr val="000000"/>
                </a:solidFill>
              </a:rPr>
              <a:t>in</a:t>
            </a:r>
            <a:r>
              <a:rPr lang="hu-HU" dirty="0" smtClean="0">
                <a:solidFill>
                  <a:srgbClr val="000000"/>
                </a:solidFill>
              </a:rPr>
              <a:t>_q3.html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6213" y="4170750"/>
            <a:ext cx="8260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[16]: </a:t>
            </a:r>
            <a:r>
              <a:rPr lang="hu-HU" kern="0" dirty="0" err="1" smtClean="0">
                <a:solidFill>
                  <a:srgbClr val="000000"/>
                </a:solidFill>
                <a:cs typeface="Times New Roman" pitchFamily="18" charset="0"/>
              </a:rPr>
              <a:t>Perry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 D., </a:t>
            </a:r>
            <a:r>
              <a:rPr lang="en-US" dirty="0">
                <a:solidFill>
                  <a:srgbClr val="000000"/>
                </a:solidFill>
              </a:rPr>
              <a:t>AMD Steals Market Share From </a:t>
            </a:r>
            <a:r>
              <a:rPr lang="en-US" dirty="0" smtClean="0">
                <a:solidFill>
                  <a:srgbClr val="000000"/>
                </a:solidFill>
              </a:rPr>
              <a:t>Intel</a:t>
            </a:r>
            <a:r>
              <a:rPr lang="hu-HU" kern="0" dirty="0" smtClean="0">
                <a:solidFill>
                  <a:srgbClr val="000000"/>
                </a:solidFill>
              </a:rPr>
              <a:t>, Tom’s Hardware, </a:t>
            </a:r>
            <a:r>
              <a:rPr lang="hu-HU" kern="0" dirty="0" err="1" smtClean="0">
                <a:solidFill>
                  <a:srgbClr val="000000"/>
                </a:solidFill>
              </a:rPr>
              <a:t>March</a:t>
            </a:r>
            <a:r>
              <a:rPr lang="hu-HU" kern="0" dirty="0" smtClean="0">
                <a:solidFill>
                  <a:srgbClr val="000000"/>
                </a:solidFill>
              </a:rPr>
              <a:t> 16 2012,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         http</a:t>
            </a:r>
            <a:r>
              <a:rPr lang="hu-HU" kern="0" dirty="0">
                <a:solidFill>
                  <a:srgbClr val="000000"/>
                </a:solidFill>
                <a:cs typeface="Times New Roman" pitchFamily="18" charset="0"/>
              </a:rPr>
              <a:t>://</a:t>
            </a:r>
            <a:r>
              <a:rPr lang="hu-HU" kern="0" dirty="0" smtClean="0">
                <a:solidFill>
                  <a:srgbClr val="000000"/>
                </a:solidFill>
                <a:cs typeface="Times New Roman" pitchFamily="18" charset="0"/>
              </a:rPr>
              <a:t>www.tomshardware.com/news/amd-intel-cpu-processor,15041.html</a:t>
            </a:r>
            <a:endParaRPr lang="en-US" kern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7465" y="4779729"/>
            <a:ext cx="896155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[17]: </a:t>
            </a:r>
            <a:r>
              <a:rPr lang="hu-HU" dirty="0" err="1" smtClean="0">
                <a:solidFill>
                  <a:srgbClr val="000000"/>
                </a:solidFill>
              </a:rPr>
              <a:t>Shilov</a:t>
            </a:r>
            <a:r>
              <a:rPr lang="hu-HU" dirty="0" smtClean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AMD Shows Off Opteron "</a:t>
            </a:r>
            <a:r>
              <a:rPr lang="en-US" dirty="0" err="1">
                <a:solidFill>
                  <a:srgbClr val="000000"/>
                </a:solidFill>
              </a:rPr>
              <a:t>Interlagos</a:t>
            </a:r>
            <a:r>
              <a:rPr lang="en-US" dirty="0">
                <a:solidFill>
                  <a:srgbClr val="000000"/>
                </a:solidFill>
              </a:rPr>
              <a:t>" Again: No Performance Benchmarks, </a:t>
            </a:r>
            <a:endParaRPr lang="hu-HU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No </a:t>
            </a:r>
            <a:r>
              <a:rPr lang="en-US" dirty="0">
                <a:solidFill>
                  <a:srgbClr val="000000"/>
                </a:solidFill>
              </a:rPr>
              <a:t>Design Wins, No Launch Date </a:t>
            </a:r>
            <a:r>
              <a:rPr lang="en-US" dirty="0" smtClean="0">
                <a:solidFill>
                  <a:srgbClr val="000000"/>
                </a:solidFill>
              </a:rPr>
              <a:t>Announced</a:t>
            </a:r>
            <a:r>
              <a:rPr lang="hu-HU" dirty="0" smtClean="0">
                <a:solidFill>
                  <a:srgbClr val="000000"/>
                </a:solidFill>
              </a:rPr>
              <a:t>, </a:t>
            </a:r>
            <a:r>
              <a:rPr lang="hu-HU" dirty="0" err="1" smtClean="0">
                <a:solidFill>
                  <a:srgbClr val="000000"/>
                </a:solidFill>
              </a:rPr>
              <a:t>Xbit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Labs</a:t>
            </a:r>
            <a:r>
              <a:rPr lang="hu-HU" dirty="0" smtClean="0">
                <a:solidFill>
                  <a:srgbClr val="000000"/>
                </a:solidFill>
              </a:rPr>
              <a:t>, Aug. 3 2011,</a:t>
            </a:r>
            <a:endParaRPr lang="hu-HU" dirty="0">
              <a:solidFill>
                <a:srgbClr val="000000"/>
              </a:solidFill>
            </a:endParaRPr>
          </a:p>
          <a:p>
            <a:pPr eaLnBrk="1" hangingPunct="1"/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        http://www.xbitlabs.com/news/cpu/display/20110803103016_AMD_Shows_Off_Opteron_</a:t>
            </a:r>
          </a:p>
          <a:p>
            <a:pPr eaLnBrk="1" hangingPunct="1"/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Interlagos</a:t>
            </a:r>
            <a:r>
              <a:rPr lang="hu-HU" dirty="0" smtClean="0">
                <a:solidFill>
                  <a:srgbClr val="000000"/>
                </a:solidFill>
              </a:rPr>
              <a:t>_Again_No_Performance_</a:t>
            </a:r>
            <a:r>
              <a:rPr lang="hu-HU" dirty="0" err="1" smtClean="0">
                <a:solidFill>
                  <a:srgbClr val="000000"/>
                </a:solidFill>
              </a:rPr>
              <a:t>Benchmarks</a:t>
            </a:r>
            <a:r>
              <a:rPr lang="hu-HU" dirty="0" smtClean="0">
                <a:solidFill>
                  <a:srgbClr val="000000"/>
                </a:solidFill>
              </a:rPr>
              <a:t>_No_Design_</a:t>
            </a:r>
            <a:r>
              <a:rPr lang="hu-HU" dirty="0" err="1" smtClean="0">
                <a:solidFill>
                  <a:srgbClr val="000000"/>
                </a:solidFill>
              </a:rPr>
              <a:t>Wins</a:t>
            </a:r>
            <a:r>
              <a:rPr lang="hu-HU" dirty="0" smtClean="0">
                <a:solidFill>
                  <a:srgbClr val="000000"/>
                </a:solidFill>
              </a:rPr>
              <a:t>_No_</a:t>
            </a:r>
            <a:r>
              <a:rPr lang="hu-HU" dirty="0" err="1" smtClean="0">
                <a:solidFill>
                  <a:srgbClr val="000000"/>
                </a:solidFill>
              </a:rPr>
              <a:t>Launch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  <a:r>
              <a:rPr lang="hu-HU" dirty="0" err="1" smtClean="0">
                <a:solidFill>
                  <a:srgbClr val="000000"/>
                </a:solidFill>
              </a:rPr>
              <a:t>Date</a:t>
            </a:r>
            <a:r>
              <a:rPr lang="hu-HU" dirty="0" smtClean="0">
                <a:solidFill>
                  <a:srgbClr val="000000"/>
                </a:solidFill>
              </a:rPr>
              <a:t>_</a:t>
            </a:r>
          </a:p>
          <a:p>
            <a:pPr eaLnBrk="1" hangingPunct="1"/>
            <a:r>
              <a:rPr lang="hu-HU" dirty="0" smtClean="0">
                <a:solidFill>
                  <a:srgbClr val="000000"/>
                </a:solidFill>
              </a:rPr>
              <a:t>          </a:t>
            </a:r>
            <a:r>
              <a:rPr lang="hu-HU" dirty="0" err="1" smtClean="0">
                <a:solidFill>
                  <a:srgbClr val="000000"/>
                </a:solidFill>
              </a:rPr>
              <a:t>Announced.html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465" y="5994285"/>
            <a:ext cx="8779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[18</a:t>
            </a:r>
            <a:r>
              <a:rPr lang="en-US" dirty="0">
                <a:solidFill>
                  <a:srgbClr val="000000"/>
                </a:solidFill>
              </a:rPr>
              <a:t>]: Arthur C., PC business still waning as Microsoft's Windows 8 fails to lift </a:t>
            </a:r>
            <a:r>
              <a:rPr lang="en-US" dirty="0" smtClean="0">
                <a:solidFill>
                  <a:srgbClr val="000000"/>
                </a:solidFill>
              </a:rPr>
              <a:t>it, </a:t>
            </a:r>
            <a:r>
              <a:rPr lang="en-US" dirty="0"/>
              <a:t>11 July </a:t>
            </a:r>
            <a:r>
              <a:rPr lang="en-US" dirty="0" smtClean="0"/>
              <a:t>2013,</a:t>
            </a:r>
          </a:p>
          <a:p>
            <a:r>
              <a:rPr lang="en-US" dirty="0"/>
              <a:t> </a:t>
            </a:r>
            <a:r>
              <a:rPr lang="en-US" dirty="0" smtClean="0"/>
              <a:t>         http</a:t>
            </a:r>
            <a:r>
              <a:rPr lang="en-US" dirty="0"/>
              <a:t>://www.theguardian.com/technology/2013/jul/11/pc-business-microsoft-windows-8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7</a:t>
            </a:r>
            <a:r>
              <a:rPr lang="en-US" dirty="0" smtClean="0">
                <a:solidFill>
                  <a:srgbClr val="FFFFFF"/>
                </a:solidFill>
              </a:rPr>
              <a:t>. References (3)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80975" y="655530"/>
            <a:ext cx="83697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[19]: </a:t>
            </a:r>
            <a:r>
              <a:rPr lang="en-US" sz="1400" dirty="0" err="1"/>
              <a:t>Golson</a:t>
            </a:r>
            <a:r>
              <a:rPr lang="en-US" sz="1400" dirty="0"/>
              <a:t> J., Steve Jobs Envisioned the </a:t>
            </a:r>
            <a:r>
              <a:rPr lang="en-US" sz="1400" dirty="0" err="1"/>
              <a:t>iPad</a:t>
            </a:r>
            <a:r>
              <a:rPr lang="en-US" sz="1400" dirty="0"/>
              <a:t> in </a:t>
            </a:r>
            <a:r>
              <a:rPr lang="en-US" sz="1400" dirty="0" smtClean="0"/>
              <a:t>1983, </a:t>
            </a:r>
            <a:r>
              <a:rPr lang="en-US" sz="1400" dirty="0" err="1" smtClean="0"/>
              <a:t>MacRumors</a:t>
            </a:r>
            <a:r>
              <a:rPr lang="en-US" sz="1400" dirty="0" smtClean="0"/>
              <a:t>, Oct. </a:t>
            </a:r>
            <a:r>
              <a:rPr lang="en-US" sz="1400" dirty="0"/>
              <a:t>2, </a:t>
            </a:r>
            <a:r>
              <a:rPr lang="en-US" sz="1400" dirty="0" smtClean="0"/>
              <a:t>2012,</a:t>
            </a:r>
          </a:p>
          <a:p>
            <a:r>
              <a:rPr lang="en-US" sz="1400" dirty="0"/>
              <a:t>          http://www.macrumors.com/2012/10/02/steve-jobs-envisioned-the-ipad-in-1983/ 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32" y="1178750"/>
            <a:ext cx="8964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[20]: </a:t>
            </a:r>
            <a:r>
              <a:rPr lang="en-US" sz="1400" dirty="0" err="1" smtClean="0"/>
              <a:t>Yarow</a:t>
            </a:r>
            <a:r>
              <a:rPr lang="en-US" sz="1400" dirty="0" smtClean="0"/>
              <a:t> J., </a:t>
            </a:r>
            <a:r>
              <a:rPr lang="en-US" sz="1400" dirty="0"/>
              <a:t>Steve Ballmer's Biggest Mistakes As CEO Of </a:t>
            </a:r>
            <a:r>
              <a:rPr lang="en-US" sz="1400" dirty="0" smtClean="0"/>
              <a:t>Microsoft, Business Insider, Aug. 27</a:t>
            </a:r>
          </a:p>
          <a:p>
            <a:r>
              <a:rPr lang="en-US" sz="1400" dirty="0"/>
              <a:t>           2013, </a:t>
            </a:r>
            <a:endParaRPr lang="en-US" sz="1400" dirty="0" smtClean="0"/>
          </a:p>
          <a:p>
            <a:r>
              <a:rPr lang="en-US" sz="1400" dirty="0"/>
              <a:t>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970" y="1628800"/>
            <a:ext cx="8352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http</a:t>
            </a:r>
            <a:r>
              <a:rPr lang="en-US" sz="1400" dirty="0"/>
              <a:t>://</a:t>
            </a:r>
            <a:r>
              <a:rPr lang="en-US" sz="1400" dirty="0" smtClean="0"/>
              <a:t>www.businessinsider.com/steve-ballmers-most-epic-mistakes-as-ceo-of-microsoft-</a:t>
            </a:r>
          </a:p>
          <a:p>
            <a:r>
              <a:rPr lang="en-US" sz="1400" dirty="0" smtClean="0"/>
              <a:t>  2013-8?op=1</a:t>
            </a:r>
            <a:endParaRPr lang="en-US" sz="14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4210" y="2168860"/>
            <a:ext cx="8659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[21]: </a:t>
            </a:r>
            <a:r>
              <a:rPr lang="en-US" sz="1400" dirty="0" smtClean="0">
                <a:solidFill>
                  <a:srgbClr val="000000"/>
                </a:solidFill>
              </a:rPr>
              <a:t>Arora, P., Microsoft </a:t>
            </a:r>
            <a:r>
              <a:rPr lang="en-US" sz="1400" dirty="0">
                <a:solidFill>
                  <a:srgbClr val="000000"/>
                </a:solidFill>
              </a:rPr>
              <a:t>Is Not Killing The Surface RT Lineup</a:t>
            </a:r>
            <a:r>
              <a:rPr lang="en-US" sz="1400" dirty="0" smtClean="0">
                <a:solidFill>
                  <a:srgbClr val="000000"/>
                </a:solidFill>
              </a:rPr>
              <a:t>? Seeking Alpha, Aug. 25 2014,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sz="1400" dirty="0" smtClean="0"/>
              <a:t>http</a:t>
            </a:r>
            <a:r>
              <a:rPr lang="en-US" sz="1400" dirty="0"/>
              <a:t>://www.macrumors.com/2012/10/02/steve-jobs-envisioned-the-ipad-in-1983/ 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1510" y="2725760"/>
            <a:ext cx="82255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[22]: Surface Pro 3 Fact sheet May </a:t>
            </a:r>
            <a:r>
              <a:rPr lang="en-US" sz="1400" dirty="0" smtClean="0">
                <a:solidFill>
                  <a:srgbClr val="000000"/>
                </a:solidFill>
              </a:rPr>
              <a:t>2014, Microsoft,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         http://www.microsoft.com/global/eu/PublishingImages/Surfacepro3texhspecs.pdf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1510" y="3265820"/>
            <a:ext cx="5929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23]: Microsoft Surface Pro, NDTV Gadget, May 2014,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         http://</a:t>
            </a:r>
            <a:r>
              <a:rPr lang="en-US" sz="1400" dirty="0" smtClean="0">
                <a:solidFill>
                  <a:srgbClr val="000000"/>
                </a:solidFill>
              </a:rPr>
              <a:t>gadgets.ndtv.com/microsoft-surface-pro-3-1611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74210" y="3825043"/>
            <a:ext cx="90951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[24]: </a:t>
            </a:r>
            <a:r>
              <a:rPr lang="en-US" sz="1400" dirty="0" err="1">
                <a:solidFill>
                  <a:srgbClr val="000000"/>
                </a:solidFill>
              </a:rPr>
              <a:t>Guenette</a:t>
            </a:r>
            <a:r>
              <a:rPr lang="en-US" sz="1400" dirty="0">
                <a:solidFill>
                  <a:srgbClr val="000000"/>
                </a:solidFill>
              </a:rPr>
              <a:t> S., Nearly $2 Billion In The Hole, Microsoft Continues To Dive Deeper Into </a:t>
            </a:r>
            <a:r>
              <a:rPr lang="en-US" sz="1400" dirty="0" smtClean="0">
                <a:solidFill>
                  <a:srgbClr val="000000"/>
                </a:solidFill>
              </a:rPr>
              <a:t>Tablets, 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          Seeking Alpha, Aug</a:t>
            </a:r>
            <a:r>
              <a:rPr lang="en-US" sz="1400" dirty="0">
                <a:solidFill>
                  <a:srgbClr val="000000"/>
                </a:solidFill>
              </a:rPr>
              <a:t>. 8, </a:t>
            </a:r>
            <a:r>
              <a:rPr lang="en-US" sz="1400" dirty="0" smtClean="0">
                <a:solidFill>
                  <a:srgbClr val="000000"/>
                </a:solidFill>
              </a:rPr>
              <a:t>2014,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         http://</a:t>
            </a:r>
            <a:r>
              <a:rPr lang="en-US" sz="1400" dirty="0" smtClean="0">
                <a:solidFill>
                  <a:srgbClr val="000000"/>
                </a:solidFill>
              </a:rPr>
              <a:t>seekingalpha.com/article/2402725-nearly-2-billion-in-the-hole-microsoft-continues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-</a:t>
            </a:r>
            <a:r>
              <a:rPr lang="en-US" sz="1400" dirty="0">
                <a:solidFill>
                  <a:srgbClr val="000000"/>
                </a:solidFill>
              </a:rPr>
              <a:t>to-dive-deeper-into-tablets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1115" y="4750985"/>
            <a:ext cx="7553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[25]: </a:t>
            </a:r>
            <a:r>
              <a:rPr lang="en-US" sz="1400" dirty="0" err="1">
                <a:solidFill>
                  <a:srgbClr val="000000"/>
                </a:solidFill>
              </a:rPr>
              <a:t>Deskovich</a:t>
            </a:r>
            <a:r>
              <a:rPr lang="en-US" sz="1400" dirty="0">
                <a:solidFill>
                  <a:srgbClr val="000000"/>
                </a:solidFill>
              </a:rPr>
              <a:t> V., Microsoft: A Monopoly No More? </a:t>
            </a:r>
            <a:r>
              <a:rPr lang="en-US" sz="1400" dirty="0" smtClean="0">
                <a:solidFill>
                  <a:srgbClr val="000000"/>
                </a:solidFill>
              </a:rPr>
              <a:t>Seeking Alpha, Jul</a:t>
            </a:r>
            <a:r>
              <a:rPr lang="en-US" sz="1400" dirty="0">
                <a:solidFill>
                  <a:srgbClr val="000000"/>
                </a:solidFill>
              </a:rPr>
              <a:t>. 11, 2014</a:t>
            </a:r>
          </a:p>
          <a:p>
            <a:r>
              <a:rPr lang="en-US" sz="1400" dirty="0" smtClean="0"/>
              <a:t>          http</a:t>
            </a:r>
            <a:r>
              <a:rPr lang="en-US" sz="1400" dirty="0"/>
              <a:t>://</a:t>
            </a:r>
            <a:r>
              <a:rPr lang="en-US" sz="1400" dirty="0" smtClean="0"/>
              <a:t>seekingalpha.com/article/2309835-microsoft-a-monopoly-no-more</a:t>
            </a:r>
            <a:endParaRPr lang="en-US" sz="1400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81115" y="5319210"/>
            <a:ext cx="8637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[26]: </a:t>
            </a:r>
            <a:r>
              <a:rPr lang="en-US" sz="1400" dirty="0" smtClean="0">
                <a:solidFill>
                  <a:srgbClr val="000000"/>
                </a:solidFill>
              </a:rPr>
              <a:t>Gill R., Intel’s </a:t>
            </a:r>
            <a:r>
              <a:rPr lang="en-US" sz="1400" dirty="0">
                <a:solidFill>
                  <a:srgbClr val="000000"/>
                </a:solidFill>
              </a:rPr>
              <a:t>Core i5-655K &amp; Core i7-875K: Overclocked and </a:t>
            </a:r>
            <a:r>
              <a:rPr lang="en-US" sz="1400" dirty="0" smtClean="0">
                <a:solidFill>
                  <a:srgbClr val="000000"/>
                </a:solidFill>
              </a:rPr>
              <a:t>Analyzed,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May 28 2010,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www.anandtech.com/show/3742/intels-core-i5655k-core-i7875k-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overclocked-and-</a:t>
            </a:r>
            <a:r>
              <a:rPr lang="en-US" sz="1400" dirty="0" err="1" smtClean="0"/>
              <a:t>analysed</a:t>
            </a:r>
            <a:r>
              <a:rPr lang="en-US" sz="1400" dirty="0" smtClean="0"/>
              <a:t>-</a:t>
            </a:r>
            <a:r>
              <a:rPr lang="en-US" sz="1400" dirty="0"/>
              <a:t>/</a:t>
            </a:r>
            <a:r>
              <a:rPr lang="en-US" sz="1400" dirty="0" smtClean="0"/>
              <a:t>2          </a:t>
            </a:r>
            <a:endParaRPr lang="en-US" sz="1400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61510" y="6065711"/>
            <a:ext cx="89997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[27]: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AMD </a:t>
            </a:r>
            <a:r>
              <a:rPr lang="en-US" sz="1400" dirty="0" err="1">
                <a:solidFill>
                  <a:srgbClr val="000000"/>
                </a:solidFill>
              </a:rPr>
              <a:t>Beema</a:t>
            </a:r>
            <a:r>
              <a:rPr lang="en-US" sz="1400" dirty="0">
                <a:solidFill>
                  <a:srgbClr val="000000"/>
                </a:solidFill>
              </a:rPr>
              <a:t>/Mullins Architecture &amp; Performance </a:t>
            </a:r>
            <a:r>
              <a:rPr lang="en-US" sz="1400" dirty="0" smtClean="0">
                <a:solidFill>
                  <a:srgbClr val="000000"/>
                </a:solidFill>
              </a:rPr>
              <a:t>Preview,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April </a:t>
            </a:r>
            <a:r>
              <a:rPr lang="en-US" sz="1400" dirty="0">
                <a:solidFill>
                  <a:srgbClr val="000000"/>
                </a:solidFill>
              </a:rPr>
              <a:t>29, 2014, http://</a:t>
            </a:r>
            <a:r>
              <a:rPr lang="en-US" sz="1400" dirty="0" smtClean="0">
                <a:solidFill>
                  <a:srgbClr val="000000"/>
                </a:solidFill>
              </a:rPr>
              <a:t>www.anandtech.com/show/7974/amd-beema-mullins-architecture-</a:t>
            </a: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a10-micro-6700t-performance-preview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952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178" y="640539"/>
            <a:ext cx="84571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28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Wilson S., &amp;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Wigginton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C., Making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open innovation work in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mobile - Insights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from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the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semiconductor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industry, Deloitte University Press, July 24v2013,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latin typeface="+mj-lt"/>
              </a:rPr>
              <a:t>http://dupress.com/articles/making-open-innovation-work-in-mobile</a:t>
            </a:r>
            <a:r>
              <a:rPr lang="en-US" sz="1400" dirty="0" smtClean="0">
                <a:latin typeface="+mj-lt"/>
              </a:rPr>
              <a:t>/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113" y="1383625"/>
            <a:ext cx="9121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[30]: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Arora P., Wait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Microsoft Is Not Killing The Surface RT Lineup?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Seeking Alpha, Aug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25,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2014,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seekingalpha.com/article/2447735-wait-microsoft-is-not-killing-the-surface-rt-lineup</a:t>
            </a:r>
            <a:endParaRPr lang="en-US" sz="1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844" y="1968690"/>
            <a:ext cx="8982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</a:rPr>
              <a:t>[31]: Hodgins K., Apple </a:t>
            </a:r>
            <a:r>
              <a:rPr lang="en-US" sz="1400" dirty="0">
                <a:latin typeface="+mj-lt"/>
              </a:rPr>
              <a:t>Maintains Narrowing Lead in Tablet Market </a:t>
            </a:r>
            <a:r>
              <a:rPr lang="en-US" sz="1400" dirty="0" smtClean="0">
                <a:latin typeface="+mj-lt"/>
              </a:rPr>
              <a:t>Share, </a:t>
            </a:r>
            <a:r>
              <a:rPr lang="en-US" sz="1400" dirty="0" err="1" smtClean="0">
                <a:latin typeface="+mj-lt"/>
              </a:rPr>
              <a:t>MacRumors</a:t>
            </a:r>
            <a:r>
              <a:rPr lang="en-US" sz="1400" dirty="0" smtClean="0">
                <a:latin typeface="+mj-lt"/>
              </a:rPr>
              <a:t>, May </a:t>
            </a:r>
            <a:r>
              <a:rPr lang="en-US" sz="1400" dirty="0">
                <a:latin typeface="+mj-lt"/>
              </a:rPr>
              <a:t>1, 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://www.macrumors.com/2014/05/01/apple-tablet-market-share-1q14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3779" y="2536915"/>
            <a:ext cx="9235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32]: Arora P., Wait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Microsoft Is Not Killing The Surface RT Lineup?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Seeking Alpha, Aug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25,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2014,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seekingalpha.com/article/2447735-wait-microsoft-is-not-killing-the-surface-rt-lineup</a:t>
            </a:r>
            <a:endParaRPr lang="en-US" sz="1400" dirty="0">
              <a:latin typeface="+mj-lt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65542" y="3093815"/>
            <a:ext cx="89711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[33]: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Eul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H., &amp; Bell M., Mobile at Intel, Investor Meeting 2012, Intel,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www.cnx-software.com/pdf/Intel_2012/2012_Intel_Investor_Meeting_Eul_Bell.pdf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US" sz="1400" dirty="0">
              <a:latin typeface="+mj-lt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542" y="3664660"/>
            <a:ext cx="90032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[34]: Qualcomm dominates smartphone chip and baseband, tablet processor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markets, Mobile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Europe, </a:t>
            </a:r>
            <a:r>
              <a:rPr lang="en-US" sz="1400" dirty="0" smtClean="0">
                <a:latin typeface="+mj-lt"/>
              </a:rPr>
              <a:t>February 17 </a:t>
            </a:r>
            <a:r>
              <a:rPr lang="en-US" sz="1400" dirty="0">
                <a:latin typeface="+mj-lt"/>
              </a:rPr>
              <a:t>2014</a:t>
            </a:r>
            <a:endParaRPr lang="en-US" sz="1400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www.mobileeurope.co.uk/Press-Wire/qualcomm-dominates-smartphone-chip-and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-baseband-tablet-processor-markets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69876" y="4600763"/>
            <a:ext cx="888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[35]: Gartner Says Worldwide Tablet Sales Grew 68 Percent in 2013, With Android Capturing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62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Percent of the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Market, Gartner, Newsroom, March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3,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2014,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          http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://www.gartner.com/newsroom/id/2674215 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8113" y="5384841"/>
            <a:ext cx="9130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36]: </a:t>
            </a:r>
            <a:r>
              <a:rPr lang="en-US" sz="1400" dirty="0" err="1" smtClean="0">
                <a:solidFill>
                  <a:srgbClr val="000000"/>
                </a:solidFill>
                <a:latin typeface="+mj-lt"/>
              </a:rPr>
              <a:t>Trefis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 Team,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Why Intel Can Gain Additional Share In The Mobile Market, Forbes, 5/09/2014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www.forbes.com/sites/greatspeculations/2014/05/09/why-intel-can-gain-additional-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share-in-the-mobile-market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. References (4)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57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(9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6515" y="629398"/>
            <a:ext cx="8058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Approximate market share Intel vs. AMD in the PC and laptop segment [65]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 (No. of devices </a:t>
            </a:r>
            <a:r>
              <a:rPr lang="en-US" dirty="0" smtClean="0">
                <a:solidFill>
                  <a:schemeClr val="accent6"/>
                </a:solidFill>
              </a:rPr>
              <a:t>in </a:t>
            </a:r>
            <a:r>
              <a:rPr lang="en-US" dirty="0">
                <a:solidFill>
                  <a:schemeClr val="accent6"/>
                </a:solidFill>
              </a:rPr>
              <a:t>use rather than </a:t>
            </a:r>
            <a:r>
              <a:rPr lang="en-US" dirty="0" smtClean="0">
                <a:solidFill>
                  <a:schemeClr val="accent6"/>
                </a:solidFill>
              </a:rPr>
              <a:t>purchased</a:t>
            </a:r>
            <a:r>
              <a:rPr lang="hu-HU" dirty="0" smtClean="0">
                <a:solidFill>
                  <a:schemeClr val="accent6"/>
                </a:solidFill>
              </a:rPr>
              <a:t>) 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6584" y="1448780"/>
            <a:ext cx="7470831" cy="5220580"/>
            <a:chOff x="836584" y="1493785"/>
            <a:chExt cx="7470831" cy="52205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1287" t="22927" r="21287" b="5699"/>
            <a:stretch/>
          </p:blipFill>
          <p:spPr>
            <a:xfrm>
              <a:off x="836584" y="1493785"/>
              <a:ext cx="7470831" cy="522058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80498" y="1921477"/>
              <a:ext cx="25314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300" dirty="0" smtClean="0">
                  <a:latin typeface="+mj-lt"/>
                </a:rPr>
                <a:t>Updated 10th of June 2016</a:t>
              </a:r>
              <a:endParaRPr lang="en-US" sz="13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510" y="665111"/>
            <a:ext cx="878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[37]: Meeker M., Devitt S., Vu L., Internet </a:t>
            </a:r>
            <a:r>
              <a:rPr lang="en-US" sz="1400" dirty="0">
                <a:latin typeface="+mj-lt"/>
              </a:rPr>
              <a:t>Trends, </a:t>
            </a:r>
            <a:r>
              <a:rPr lang="en-US" sz="1400" dirty="0" smtClean="0">
                <a:latin typeface="+mj-lt"/>
              </a:rPr>
              <a:t>CM Summit, Morgan Stanley, New York,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June </a:t>
            </a:r>
            <a:r>
              <a:rPr lang="en-US" sz="1400" dirty="0">
                <a:latin typeface="+mj-lt"/>
              </a:rPr>
              <a:t>7, </a:t>
            </a:r>
            <a:r>
              <a:rPr lang="en-US" sz="1400" dirty="0" smtClean="0">
                <a:latin typeface="+mj-lt"/>
              </a:rPr>
              <a:t>2010, http</a:t>
            </a:r>
            <a:r>
              <a:rPr lang="en-US" sz="1400" dirty="0">
                <a:latin typeface="+mj-lt"/>
              </a:rPr>
              <a:t>://demo.tizra.com/Morgan-Stanley-Internet-Trends-June-7-2010/3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510" y="1205171"/>
            <a:ext cx="743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[38]: Hardy E., BlackBerry Pearl 8100 </a:t>
            </a:r>
            <a:r>
              <a:rPr lang="en-US" sz="1400" dirty="0" smtClean="0">
                <a:latin typeface="+mj-lt"/>
              </a:rPr>
              <a:t>Review, </a:t>
            </a:r>
            <a:r>
              <a:rPr lang="en-US" sz="1400" dirty="0" err="1" smtClean="0">
                <a:latin typeface="+mj-lt"/>
              </a:rPr>
              <a:t>Brighthand</a:t>
            </a:r>
            <a:r>
              <a:rPr lang="en-US" sz="1400" dirty="0" smtClean="0">
                <a:latin typeface="+mj-lt"/>
              </a:rPr>
              <a:t>, November 15 2006,</a:t>
            </a:r>
          </a:p>
          <a:p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://www.brighthand.com/phonereview/blackberry-pearl-8100-review</a:t>
            </a:r>
            <a:r>
              <a:rPr lang="en-US" sz="1400" dirty="0" smtClean="0">
                <a:latin typeface="+mj-lt"/>
              </a:rPr>
              <a:t>/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415" y="1762071"/>
            <a:ext cx="6631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en-US" sz="1400" dirty="0" smtClean="0">
                <a:latin typeface="+mj-lt"/>
              </a:rPr>
              <a:t>39]: Nokia 7650, Wikipedia, </a:t>
            </a:r>
            <a:r>
              <a:rPr lang="en-US" sz="1400" dirty="0">
                <a:latin typeface="+mj-lt"/>
              </a:rPr>
              <a:t>http://</a:t>
            </a:r>
            <a:r>
              <a:rPr lang="en-US" sz="1400" dirty="0" smtClean="0">
                <a:latin typeface="+mj-lt"/>
              </a:rPr>
              <a:t>en.wikipedia.org/wiki/Nokia_7650 </a:t>
            </a:r>
            <a:endParaRPr lang="en-US" sz="14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510" y="2112529"/>
            <a:ext cx="88344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[40]: </a:t>
            </a:r>
            <a:r>
              <a:rPr lang="en-US" sz="1400" dirty="0">
                <a:latin typeface="+mj-lt"/>
              </a:rPr>
              <a:t>Bokil-</a:t>
            </a:r>
            <a:r>
              <a:rPr lang="en-US" sz="1400" dirty="0" err="1">
                <a:latin typeface="+mj-lt"/>
              </a:rPr>
              <a:t>Paranjape</a:t>
            </a:r>
            <a:r>
              <a:rPr lang="en-US" sz="1400" dirty="0">
                <a:latin typeface="+mj-lt"/>
              </a:rPr>
              <a:t> S., Worldwide smartphone sales hit 267 million in Q1 2014: Trend </a:t>
            </a:r>
            <a:r>
              <a:rPr lang="en-US" sz="1400" dirty="0" smtClean="0">
                <a:latin typeface="+mj-lt"/>
              </a:rPr>
              <a:t>Force, 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err="1" smtClean="0">
                <a:latin typeface="+mj-lt"/>
              </a:rPr>
              <a:t>Phonearena</a:t>
            </a:r>
            <a:r>
              <a:rPr lang="en-US" sz="1400" dirty="0" smtClean="0">
                <a:latin typeface="+mj-lt"/>
              </a:rPr>
              <a:t>,</a:t>
            </a:r>
            <a:r>
              <a:rPr lang="hu-HU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April </a:t>
            </a:r>
            <a:r>
              <a:rPr lang="en-US" sz="1400" dirty="0">
                <a:latin typeface="+mj-lt"/>
              </a:rPr>
              <a:t>18 2014, http://</a:t>
            </a:r>
            <a:r>
              <a:rPr lang="en-US" sz="1400" dirty="0" smtClean="0">
                <a:latin typeface="+mj-lt"/>
              </a:rPr>
              <a:t>www.fonearena.com/blog/101450/worldwide-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smtClean="0">
                <a:latin typeface="+mj-lt"/>
              </a:rPr>
              <a:t>smartphone-sales-hit-267-million-in-q1-2014-trend-force.html</a:t>
            </a:r>
            <a:endParaRPr lang="en-US" sz="14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7385" y="2861354"/>
            <a:ext cx="88705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[41]: </a:t>
            </a:r>
            <a:r>
              <a:rPr lang="en-US" sz="1400" dirty="0" err="1" smtClean="0">
                <a:latin typeface="+mj-lt"/>
              </a:rPr>
              <a:t>Grifiths</a:t>
            </a:r>
            <a:r>
              <a:rPr lang="en-US" sz="1400" dirty="0" smtClean="0">
                <a:latin typeface="+mj-lt"/>
              </a:rPr>
              <a:t> H., </a:t>
            </a:r>
            <a:r>
              <a:rPr lang="en-US" sz="1400" dirty="0">
                <a:latin typeface="+mj-lt"/>
              </a:rPr>
              <a:t>How the ubiquity of </a:t>
            </a:r>
            <a:r>
              <a:rPr lang="en-US" sz="1400" dirty="0" smtClean="0">
                <a:latin typeface="+mj-lt"/>
              </a:rPr>
              <a:t>today’s smartphones </a:t>
            </a:r>
            <a:r>
              <a:rPr lang="en-US" sz="1400" dirty="0">
                <a:latin typeface="+mj-lt"/>
              </a:rPr>
              <a:t>make an </a:t>
            </a:r>
            <a:r>
              <a:rPr lang="en-US" sz="1400" dirty="0" smtClean="0">
                <a:latin typeface="+mj-lt"/>
              </a:rPr>
              <a:t>ideal platform </a:t>
            </a:r>
            <a:r>
              <a:rPr lang="en-US" sz="1400" dirty="0">
                <a:latin typeface="+mj-lt"/>
              </a:rPr>
              <a:t>for </a:t>
            </a:r>
            <a:r>
              <a:rPr lang="en-US" sz="1400" dirty="0" smtClean="0">
                <a:latin typeface="+mj-lt"/>
              </a:rPr>
              <a:t>delivering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campus-based </a:t>
            </a:r>
            <a:r>
              <a:rPr lang="en-US" sz="1400" dirty="0">
                <a:latin typeface="+mj-lt"/>
              </a:rPr>
              <a:t>services, </a:t>
            </a:r>
            <a:r>
              <a:rPr lang="en-US" sz="1400" dirty="0" err="1">
                <a:latin typeface="+mj-lt"/>
              </a:rPr>
              <a:t>Ombiel</a:t>
            </a:r>
            <a:r>
              <a:rPr lang="en-US" sz="1400" dirty="0">
                <a:latin typeface="+mj-lt"/>
              </a:rPr>
              <a:t>, 2010, </a:t>
            </a:r>
            <a:r>
              <a:rPr lang="en-US" sz="1400" dirty="0" smtClean="0">
                <a:latin typeface="+mj-lt"/>
              </a:rPr>
              <a:t>   </a:t>
            </a:r>
          </a:p>
          <a:p>
            <a:r>
              <a:rPr lang="en-US" sz="1400" dirty="0" smtClean="0">
                <a:latin typeface="+mj-lt"/>
              </a:rPr>
              <a:t>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www.rms-inc.com/files/datasheets/Ombiel_Whitepaper.pdf</a:t>
            </a:r>
            <a:endParaRPr lang="en-US" sz="1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510" y="3590436"/>
            <a:ext cx="873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[42]: Richter F</a:t>
            </a:r>
            <a:r>
              <a:rPr lang="en-US" sz="1400" dirty="0">
                <a:latin typeface="+mj-lt"/>
              </a:rPr>
              <a:t>., Android To Retain Big Lead In Maturing Smartphone </a:t>
            </a:r>
            <a:r>
              <a:rPr lang="en-US" sz="1400" dirty="0" smtClean="0">
                <a:latin typeface="+mj-lt"/>
              </a:rPr>
              <a:t>Market, </a:t>
            </a:r>
            <a:r>
              <a:rPr lang="en-US" sz="1400" dirty="0" err="1" smtClean="0">
                <a:latin typeface="+mj-lt"/>
              </a:rPr>
              <a:t>Statista</a:t>
            </a:r>
            <a:r>
              <a:rPr lang="en-US" sz="1400" dirty="0" smtClean="0">
                <a:latin typeface="+mj-lt"/>
              </a:rPr>
              <a:t>, March 4</a:t>
            </a:r>
          </a:p>
          <a:p>
            <a:r>
              <a:rPr lang="en-US" sz="1400" dirty="0">
                <a:latin typeface="+mj-lt"/>
              </a:rPr>
              <a:t>          2014, http://www.statista.com/chart/1961/smartphone-market-share-2014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1510" y="4147336"/>
            <a:ext cx="83563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[43]: Smartphone Apps Processor Revenue Reached $4.7 Billion in Q1 2014 says </a:t>
            </a:r>
            <a:r>
              <a:rPr lang="en-US" sz="1400" dirty="0" smtClean="0">
                <a:latin typeface="+mj-lt"/>
              </a:rPr>
              <a:t>Strategy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Analytics, Strategy Analytics, </a:t>
            </a:r>
            <a:r>
              <a:rPr lang="en-US" sz="1400" dirty="0">
                <a:latin typeface="+mj-lt"/>
              </a:rPr>
              <a:t>J</a:t>
            </a:r>
            <a:r>
              <a:rPr lang="en-US" sz="1400" dirty="0" smtClean="0">
                <a:latin typeface="+mj-lt"/>
              </a:rPr>
              <a:t>uly 14 2014, </a:t>
            </a:r>
          </a:p>
          <a:p>
            <a:r>
              <a:rPr lang="en-US" sz="1400" dirty="0">
                <a:latin typeface="+mj-lt"/>
              </a:rPr>
              <a:t>          http://www.strategyanalytics.com/default.aspx?mod=pressreleaseviewer&amp;a0=5543</a:t>
            </a:r>
            <a:endParaRPr lang="en-US" sz="1400" dirty="0" smtClean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1510" y="4876997"/>
            <a:ext cx="87140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[44]: Klug B. &amp; </a:t>
            </a:r>
            <a:r>
              <a:rPr lang="en-US" sz="1400" dirty="0" err="1">
                <a:latin typeface="+mj-lt"/>
              </a:rPr>
              <a:t>Shimpi</a:t>
            </a:r>
            <a:r>
              <a:rPr lang="en-US" sz="1400" dirty="0">
                <a:latin typeface="+mj-lt"/>
              </a:rPr>
              <a:t> A. L., Qualcomm's New Snapdragon S4: MSM8960 &amp; Krait </a:t>
            </a:r>
            <a:r>
              <a:rPr lang="en-US" sz="1400" dirty="0" smtClean="0">
                <a:latin typeface="+mj-lt"/>
              </a:rPr>
              <a:t>Architecture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Explored, </a:t>
            </a:r>
            <a:r>
              <a:rPr lang="en-US" sz="1400" dirty="0" err="1" smtClean="0">
                <a:latin typeface="+mj-lt"/>
              </a:rPr>
              <a:t>AnandTech</a:t>
            </a:r>
            <a:r>
              <a:rPr lang="en-US" sz="1400" dirty="0" smtClean="0">
                <a:latin typeface="+mj-lt"/>
              </a:rPr>
              <a:t>, Oct. 7 2011</a:t>
            </a:r>
            <a:r>
              <a:rPr lang="en-US" sz="1400" dirty="0">
                <a:latin typeface="+mj-lt"/>
              </a:rPr>
              <a:t>, http://</a:t>
            </a:r>
            <a:r>
              <a:rPr lang="en-US" sz="1400" dirty="0" smtClean="0">
                <a:latin typeface="+mj-lt"/>
              </a:rPr>
              <a:t>www.anandtech.com/show/4940/qualcomm-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new-snapdragon-s4-msm8960-krait-architecture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1848" y="5615661"/>
            <a:ext cx="90456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[45]: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Lomas N., Report: Intel Gained Just 0.2% Of Smartphone Chip Market In 1H As Qualcomm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 Milked LTE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Lead,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Tech Crunch, Oct. 5 2012, http://techcrunch.com/2012/10/05/report-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 intel-gained-just-0-2-of-smartphone-chip-market-in-1h-as-qualcomm-milked-lte-lead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. References (5)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3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10" y="637035"/>
            <a:ext cx="89795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[46]: Klug B., Intel XMM7160 LTE Modem Demonstrated on Live </a:t>
            </a:r>
            <a:r>
              <a:rPr lang="en-US" sz="1400" dirty="0" smtClean="0">
                <a:latin typeface="+mj-lt"/>
              </a:rPr>
              <a:t>Network, </a:t>
            </a:r>
            <a:r>
              <a:rPr lang="en-US" sz="1400" dirty="0" err="1" smtClean="0">
                <a:latin typeface="+mj-lt"/>
              </a:rPr>
              <a:t>AnandTech</a:t>
            </a:r>
            <a:r>
              <a:rPr lang="en-US" sz="1400" dirty="0" smtClean="0">
                <a:latin typeface="+mj-lt"/>
              </a:rPr>
              <a:t>, Sept. 11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2013, </a:t>
            </a:r>
            <a:r>
              <a:rPr lang="en-US" sz="1400" dirty="0">
                <a:latin typeface="+mj-lt"/>
              </a:rPr>
              <a:t>http://</a:t>
            </a:r>
            <a:r>
              <a:rPr lang="en-US" sz="1400" dirty="0" smtClean="0">
                <a:latin typeface="+mj-lt"/>
              </a:rPr>
              <a:t>www.anandtech.com/show/7321/intel-xmm7160-lte-modem-demonstrated-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on-live-network</a:t>
            </a:r>
            <a:endParaRPr lang="en-US" sz="1400" dirty="0">
              <a:latin typeface="+mj-lt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+mj-lt"/>
              </a:rPr>
              <a:t>. References (6)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1425445"/>
            <a:ext cx="8967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+mj-lt"/>
              </a:rPr>
              <a:t>[47]: </a:t>
            </a:r>
            <a:r>
              <a:rPr lang="en-US" sz="1400" dirty="0" err="1">
                <a:latin typeface="+mj-lt"/>
              </a:rPr>
              <a:t>Bocha</a:t>
            </a:r>
            <a:r>
              <a:rPr lang="en-US" sz="1400" dirty="0">
                <a:latin typeface="+mj-lt"/>
              </a:rPr>
              <a:t>, Apple iPhone </a:t>
            </a:r>
            <a:r>
              <a:rPr lang="en-US" sz="1400" dirty="0" err="1" smtClean="0">
                <a:latin typeface="+mj-lt"/>
              </a:rPr>
              <a:t>megateszt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Mobilarena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/>
              <a:t>2007-07-23,</a:t>
            </a: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://mobilarena.hu/teszt/apple_iphone_megateszt_a_bunbeeses_almaja/bevezeto.html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510" y="2017415"/>
            <a:ext cx="839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[48]: </a:t>
            </a:r>
            <a:r>
              <a:rPr lang="en-US" sz="1400" dirty="0" err="1">
                <a:latin typeface="+mj-lt"/>
              </a:rPr>
              <a:t>Shimpi</a:t>
            </a:r>
            <a:r>
              <a:rPr lang="en-US" sz="1400" dirty="0">
                <a:latin typeface="+mj-lt"/>
              </a:rPr>
              <a:t> A.L., Apple's Cyclone Microarchitecture Detailed,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March 31 2014,</a:t>
            </a:r>
          </a:p>
          <a:p>
            <a:r>
              <a:rPr lang="en-US" sz="1400" dirty="0">
                <a:latin typeface="+mj-lt"/>
              </a:rPr>
              <a:t>           </a:t>
            </a:r>
            <a:r>
              <a:rPr lang="en-US" sz="1400" dirty="0" smtClean="0">
                <a:latin typeface="+mj-lt"/>
              </a:rPr>
              <a:t>http</a:t>
            </a:r>
            <a:r>
              <a:rPr lang="en-US" sz="1400" dirty="0">
                <a:latin typeface="+mj-lt"/>
              </a:rPr>
              <a:t>://www.anandtech.com/show/7910/apples-cyclone-microarchitecture-detailed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385" y="2595575"/>
            <a:ext cx="88361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[49]: </a:t>
            </a:r>
            <a:r>
              <a:rPr lang="en-US" sz="1400" dirty="0" err="1" smtClean="0">
                <a:latin typeface="+mj-lt"/>
              </a:rPr>
              <a:t>Dilger</a:t>
            </a:r>
            <a:r>
              <a:rPr lang="en-US" sz="1400" dirty="0" smtClean="0">
                <a:latin typeface="+mj-lt"/>
              </a:rPr>
              <a:t> D.E., </a:t>
            </a:r>
            <a:r>
              <a:rPr lang="en-US" sz="1400" dirty="0">
                <a:latin typeface="+mj-lt"/>
              </a:rPr>
              <a:t>Apple's new A8X powered iPad Air 2 smokes new Android tablets, including </a:t>
            </a:r>
            <a:endParaRPr lang="en-US" sz="1400" dirty="0" smtClean="0"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</a:t>
            </a:r>
            <a:r>
              <a:rPr lang="en-US" sz="1400" dirty="0" err="1" smtClean="0">
                <a:latin typeface="+mj-lt"/>
              </a:rPr>
              <a:t>Nvidia's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Tegra</a:t>
            </a:r>
            <a:r>
              <a:rPr lang="en-US" sz="1400" dirty="0">
                <a:latin typeface="+mj-lt"/>
              </a:rPr>
              <a:t> K1 Shield Tablet [u</a:t>
            </a:r>
            <a:r>
              <a:rPr lang="en-US" sz="1400" dirty="0" smtClean="0">
                <a:latin typeface="+mj-lt"/>
              </a:rPr>
              <a:t>], Apple Insider, Oct. 21 2014,    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appleinsider.com/articles/14/10/21/apples-new-a8x-powered-ipad-air-2-smokes-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new-android-tablets-including-nvidias-tegra-k1</a:t>
            </a:r>
            <a:endParaRPr lang="en-US" sz="14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510" y="3633776"/>
            <a:ext cx="89936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[50]: </a:t>
            </a:r>
            <a:r>
              <a:rPr lang="en-US" sz="1400" dirty="0" err="1" smtClean="0">
                <a:latin typeface="+mj-lt"/>
              </a:rPr>
              <a:t>Dilger</a:t>
            </a:r>
            <a:r>
              <a:rPr lang="en-US" sz="1400" dirty="0" smtClean="0">
                <a:latin typeface="+mj-lt"/>
              </a:rPr>
              <a:t> D.E., </a:t>
            </a:r>
            <a:r>
              <a:rPr lang="en-US" sz="1400" dirty="0">
                <a:latin typeface="+mj-lt"/>
              </a:rPr>
              <a:t>Apple Inc. A8X iPad chip causing big problems for Intel, Qualcomm, Samsung </a:t>
            </a:r>
            <a:endParaRPr lang="en-US" sz="1400" dirty="0" smtClean="0">
              <a:latin typeface="+mj-lt"/>
            </a:endParaRP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and </a:t>
            </a:r>
            <a:r>
              <a:rPr lang="en-US" sz="1400" dirty="0" err="1" smtClean="0">
                <a:latin typeface="+mj-lt"/>
              </a:rPr>
              <a:t>Nvidia</a:t>
            </a:r>
            <a:r>
              <a:rPr lang="en-US" sz="1400" dirty="0" smtClean="0">
                <a:latin typeface="+mj-lt"/>
              </a:rPr>
              <a:t>, Apple Insider, Nov. 14 2014,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           http</a:t>
            </a:r>
            <a:r>
              <a:rPr lang="en-US" sz="1400" dirty="0">
                <a:latin typeface="+mj-lt"/>
              </a:rPr>
              <a:t>://</a:t>
            </a:r>
            <a:r>
              <a:rPr lang="en-US" sz="1400" dirty="0" smtClean="0">
                <a:latin typeface="+mj-lt"/>
              </a:rPr>
              <a:t>appleinsider.com/articles/14/11/15/apple-inc-a8x-ipad-chip-causing-big-problems-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    for-intel-</a:t>
            </a:r>
            <a:r>
              <a:rPr lang="en-US" sz="1400" dirty="0" err="1" smtClean="0">
                <a:latin typeface="+mj-lt"/>
              </a:rPr>
              <a:t>qualcomm</a:t>
            </a:r>
            <a:r>
              <a:rPr lang="en-US" sz="1400" dirty="0" smtClean="0">
                <a:latin typeface="+mj-lt"/>
              </a:rPr>
              <a:t>-</a:t>
            </a:r>
            <a:r>
              <a:rPr lang="en-US" sz="1400" dirty="0" err="1" smtClean="0">
                <a:latin typeface="+mj-lt"/>
              </a:rPr>
              <a:t>samsung</a:t>
            </a:r>
            <a:r>
              <a:rPr lang="en-US" sz="1400" dirty="0" smtClean="0">
                <a:latin typeface="+mj-lt"/>
              </a:rPr>
              <a:t>-and-</a:t>
            </a:r>
            <a:r>
              <a:rPr lang="en-US" sz="1400" dirty="0" err="1" smtClean="0">
                <a:latin typeface="+mj-lt"/>
              </a:rPr>
              <a:t>nvidia</a:t>
            </a:r>
            <a:endParaRPr lang="en-US" sz="1400" dirty="0">
              <a:latin typeface="+mj-lt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161510" y="4668425"/>
            <a:ext cx="8255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</a:rPr>
              <a:t>[</a:t>
            </a:r>
            <a:r>
              <a:rPr lang="hu-HU" sz="1400" dirty="0" smtClean="0">
                <a:latin typeface="+mj-lt"/>
              </a:rPr>
              <a:t>51</a:t>
            </a:r>
            <a:r>
              <a:rPr lang="en-US" sz="1400" dirty="0">
                <a:latin typeface="+mj-lt"/>
              </a:rPr>
              <a:t>]: De </a:t>
            </a:r>
            <a:r>
              <a:rPr lang="en-US" sz="1400" dirty="0" err="1">
                <a:latin typeface="+mj-lt"/>
              </a:rPr>
              <a:t>Gelas</a:t>
            </a:r>
            <a:r>
              <a:rPr lang="en-US" sz="1400" dirty="0">
                <a:latin typeface="+mj-lt"/>
              </a:rPr>
              <a:t> J., The Intel Xeon E7-8800 v3 Review: The POWER8 Killer?,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</a:t>
            </a:r>
            <a:r>
              <a:rPr lang="hu-HU" sz="1400" dirty="0" smtClean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May </a:t>
            </a:r>
            <a:r>
              <a:rPr lang="en-US" sz="1400" dirty="0">
                <a:latin typeface="+mj-lt"/>
              </a:rPr>
              <a:t>8, 2015, http://www.anandtech.com/show/9193/the-xeon-e78800-v3-review</a:t>
            </a:r>
          </a:p>
        </p:txBody>
      </p:sp>
      <p:sp>
        <p:nvSpPr>
          <p:cNvPr id="12" name="Rectangle 23"/>
          <p:cNvSpPr/>
          <p:nvPr/>
        </p:nvSpPr>
        <p:spPr>
          <a:xfrm>
            <a:off x="161848" y="5267300"/>
            <a:ext cx="9180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52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Global PC shipments from 1st quarter 2009 to 2nd quarter 2015, by vendor (in million units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)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+mj-lt"/>
              </a:rPr>
              <a:t>Statista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http://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www.statista.com/statistics/263393/global-pc-shipments-since-1st-</a:t>
            </a: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         quarter-2009-by-vendor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/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8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10" y="637035"/>
            <a:ext cx="8601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53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Gartner Says Worldwide Smartphone Sales Recorded Slowest Growth Rate Since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2013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          Gartner, </a:t>
            </a:r>
            <a:r>
              <a:rPr lang="hu-HU" sz="1400" dirty="0" err="1">
                <a:solidFill>
                  <a:srgbClr val="000000"/>
                </a:solidFill>
                <a:latin typeface="Verdana"/>
              </a:rPr>
              <a:t>Newsroom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Aug. 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20 2015, http://www.gartner.com/newsroom/id/3115517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Verdana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. References (</a:t>
            </a:r>
            <a:r>
              <a:rPr lang="hu-HU" dirty="0" smtClean="0">
                <a:solidFill>
                  <a:srgbClr val="FFFFFF"/>
                </a:solidFill>
                <a:latin typeface="Verdana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)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1240185"/>
            <a:ext cx="83124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Leswing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K., Asus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Zenfone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2 Preview: Intel's Best Chance In Years To Break Into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Smartphones, International Business Time, May 19 2015,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http://www.ibtimes.com/asus-zenfone-2-preview-intels-best-chance-years-break-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smartphones-1929726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385" y="2249345"/>
            <a:ext cx="767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55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Richter F.,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Tablets to Outsell PCs Worldwide by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2015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Statista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Febr. 28 2014,</a:t>
            </a:r>
          </a:p>
          <a:p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://www.statista.com/chart/1138/tablet-and-pc-shipment-forecast/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510" y="2834410"/>
            <a:ext cx="89936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5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Dilger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D. E., After losing Apple's iPad business, Intel has bled $7 billion while heavily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subsidizing cheap x86 Atom Android tablets,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Appleinsider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November 16, 2014,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http://appleinsider.com/articles/14/11/16/after-losing-apples-ipad-business-intel-has-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bled-7-billion-while-heavily-subsidizing-cheap-x86-atom-android-tablets</a:t>
            </a:r>
          </a:p>
        </p:txBody>
      </p:sp>
      <p:sp>
        <p:nvSpPr>
          <p:cNvPr id="11" name="Rectangle 22"/>
          <p:cNvSpPr/>
          <p:nvPr/>
        </p:nvSpPr>
        <p:spPr>
          <a:xfrm>
            <a:off x="161510" y="3843570"/>
            <a:ext cx="8803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Smartphone and tablet processor market share in 2014, May 7 2015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://mobilesemi.blogspot.hu/2015/05/smartphone-and-tablet-processor-market.html</a:t>
            </a:r>
          </a:p>
        </p:txBody>
      </p:sp>
      <p:sp>
        <p:nvSpPr>
          <p:cNvPr id="12" name="Rectangle 23"/>
          <p:cNvSpPr/>
          <p:nvPr/>
        </p:nvSpPr>
        <p:spPr>
          <a:xfrm>
            <a:off x="161848" y="4442445"/>
            <a:ext cx="9180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58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desktop-launch-architecture-analysis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161848" y="5229200"/>
            <a:ext cx="9180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59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Klug B., The State of Qualcomm's Modems - WTR1605 and MDM9x25,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Jan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. 4 2013, http://www.anandtech.com/print/6541/the-state-of-qualcomms-modems-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wtr1605-and-mdm9x25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22"/>
          <p:cNvSpPr/>
          <p:nvPr/>
        </p:nvSpPr>
        <p:spPr>
          <a:xfrm>
            <a:off x="177940" y="6008505"/>
            <a:ext cx="6917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60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iPhone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6 Plus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Teardown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iFixit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https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://www.ifixit.com/Teardown/iPhone+6+Plus+Teardown/29206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510" y="637035"/>
            <a:ext cx="88497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61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Ho J., Qualcomm Details Hexagon 680 DSP in Snapdragon 820: Accelerated Imaging,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August 24, 2015, http://www.anandtech.com/print/9552/qualcomm-details-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hexagon-680-dsp-in-snapdragon-820-accelerated-imaging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Verdana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. References (</a:t>
            </a:r>
            <a:r>
              <a:rPr lang="hu-HU" dirty="0">
                <a:solidFill>
                  <a:srgbClr val="FFFFFF"/>
                </a:solidFill>
                <a:latin typeface="Verdana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Verdana"/>
              </a:rPr>
              <a:t>)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10" y="1430196"/>
            <a:ext cx="850271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62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]: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QSC6055/QSC6065/QSC6075/QSC6085 Hardware Training, Introductions and Device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Overview, 80-VC881-21 Rev. A, April 2007,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http://www.droid-developers.org/images/3/3c/Qsc6085-overview.pdf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385" y="2249345"/>
            <a:ext cx="8639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63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James D., Inside Today’s Systems &amp; Chips: A Survey of the Past Year,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Chipworks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2013,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://theconfab.com/wp-content/uploads/2014/dick_james_confab14.pdf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510" y="2782894"/>
            <a:ext cx="89210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64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]: Global unit sales of current generation video game consoles from 2008 to 2014 (in million </a:t>
            </a:r>
            <a:endParaRPr lang="hu-HU" sz="1400" dirty="0" smtClean="0">
              <a:solidFill>
                <a:srgbClr val="000000"/>
              </a:solidFill>
              <a:latin typeface="Verdana"/>
            </a:endParaRP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units)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Statista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, http://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www.statista.com/statistics/276768/global-unit-sales-of-video-</a:t>
            </a:r>
          </a:p>
          <a:p>
            <a:r>
              <a:rPr lang="hu-HU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/>
              </a:rPr>
              <a:t>game-consoles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/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31" y="3550850"/>
            <a:ext cx="5697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[65]: </a:t>
            </a:r>
            <a:r>
              <a:rPr lang="en-US" sz="1400" dirty="0">
                <a:latin typeface="+mj-lt"/>
              </a:rPr>
              <a:t>CPU </a:t>
            </a:r>
            <a:r>
              <a:rPr lang="en-US" sz="1400" dirty="0" smtClean="0">
                <a:latin typeface="+mj-lt"/>
              </a:rPr>
              <a:t>Benchmarks</a:t>
            </a:r>
            <a:r>
              <a:rPr lang="hu-HU" sz="1400" dirty="0">
                <a:latin typeface="+mj-lt"/>
              </a:rPr>
              <a:t>, Passmark Software, 10th june 2016</a:t>
            </a:r>
            <a:r>
              <a:rPr lang="hu-HU" sz="1400" dirty="0" smtClean="0">
                <a:latin typeface="+mj-lt"/>
              </a:rPr>
              <a:t>,</a:t>
            </a: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http</a:t>
            </a:r>
            <a:r>
              <a:rPr lang="hu-HU" sz="1400" dirty="0">
                <a:latin typeface="+mj-lt"/>
              </a:rPr>
              <a:t>://www.cpubenchmark.net/market_share.html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952" y="4116382"/>
            <a:ext cx="9033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[66]: </a:t>
            </a:r>
            <a:r>
              <a:rPr lang="hu-HU" sz="1400" dirty="0" smtClean="0">
                <a:latin typeface="+mj-lt"/>
              </a:rPr>
              <a:t>Anchorite, </a:t>
            </a:r>
            <a:r>
              <a:rPr lang="en-US" sz="1400" dirty="0" smtClean="0">
                <a:latin typeface="+mj-lt"/>
              </a:rPr>
              <a:t>AMD Is A Threat To Intel's X86 Market Share, Not Vice Versa</a:t>
            </a:r>
            <a:r>
              <a:rPr lang="hu-HU" sz="1400" dirty="0" smtClean="0">
                <a:latin typeface="+mj-lt"/>
              </a:rPr>
              <a:t>, Seeking Alpha,</a:t>
            </a: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smtClean="0"/>
              <a:t>Jun</a:t>
            </a:r>
            <a:r>
              <a:rPr lang="en-US" sz="1400" dirty="0"/>
              <a:t>. 10, 2016 </a:t>
            </a:r>
            <a:r>
              <a:rPr lang="hu-HU" sz="1400" dirty="0" smtClean="0"/>
              <a:t>,</a:t>
            </a:r>
          </a:p>
          <a:p>
            <a:r>
              <a:rPr lang="hu-HU" sz="1400" dirty="0" smtClean="0">
                <a:latin typeface="+mj-lt"/>
              </a:rPr>
              <a:t>           </a:t>
            </a:r>
            <a:r>
              <a:rPr lang="en-US" sz="1400" dirty="0" smtClean="0">
                <a:latin typeface="+mj-lt"/>
              </a:rPr>
              <a:t>http</a:t>
            </a:r>
            <a:r>
              <a:rPr lang="en-US" sz="1400" dirty="0">
                <a:latin typeface="+mj-lt"/>
              </a:rPr>
              <a:t>://seekingalpha.com/article/3981352-amd-threat-intels-x86-market-share-vice-versa</a:t>
            </a:r>
            <a:r>
              <a:rPr lang="en-US" sz="1400" dirty="0" smtClean="0">
                <a:latin typeface="+mj-lt"/>
              </a:rPr>
              <a:t>?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  </a:t>
            </a:r>
            <a:r>
              <a:rPr lang="en-US" sz="1400" dirty="0" err="1" smtClean="0">
                <a:latin typeface="+mj-lt"/>
              </a:rPr>
              <a:t>auth_param</a:t>
            </a:r>
            <a:r>
              <a:rPr lang="en-US" sz="1400" dirty="0" smtClean="0">
                <a:latin typeface="+mj-lt"/>
              </a:rPr>
              <a:t>=djq9a:1blm8ut:579a4c85ebfd66607461f023a383c45c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05" y="5119657"/>
            <a:ext cx="7989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[67]: </a:t>
            </a:r>
            <a:r>
              <a:rPr lang="en-US" sz="1400" dirty="0">
                <a:latin typeface="+mj-lt"/>
              </a:rPr>
              <a:t>Gartner Says Five of Top 10 Worldwide Mobile Phone Vendors Increased Sales </a:t>
            </a:r>
            <a:r>
              <a:rPr lang="en-US" sz="1400" dirty="0" smtClean="0">
                <a:latin typeface="+mj-lt"/>
              </a:rPr>
              <a:t>in</a:t>
            </a:r>
            <a:endParaRPr lang="hu-HU" sz="1400" dirty="0" smtClean="0">
              <a:latin typeface="+mj-lt"/>
            </a:endParaRP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Second Quarter of </a:t>
            </a:r>
            <a:r>
              <a:rPr lang="en-US" sz="1400" dirty="0" smtClean="0">
                <a:latin typeface="+mj-lt"/>
              </a:rPr>
              <a:t>2016</a:t>
            </a:r>
            <a:r>
              <a:rPr lang="hu-HU" sz="1400" dirty="0" smtClean="0">
                <a:latin typeface="+mj-lt"/>
              </a:rPr>
              <a:t>, Gartner, Aug. 19, </a:t>
            </a:r>
            <a:r>
              <a:rPr lang="hu-HU" sz="1400" dirty="0">
                <a:latin typeface="+mj-lt"/>
              </a:rPr>
              <a:t>2016</a:t>
            </a:r>
            <a:r>
              <a:rPr lang="hu-HU" sz="1400" dirty="0" smtClean="0">
                <a:latin typeface="+mj-lt"/>
              </a:rPr>
              <a:t>,</a:t>
            </a:r>
          </a:p>
          <a:p>
            <a:r>
              <a:rPr lang="hu-HU" sz="1400" dirty="0">
                <a:latin typeface="+mj-lt"/>
              </a:rPr>
              <a:t> </a:t>
            </a:r>
            <a:r>
              <a:rPr lang="hu-HU" sz="1400" dirty="0" smtClean="0">
                <a:latin typeface="+mj-lt"/>
              </a:rPr>
              <a:t>        </a:t>
            </a:r>
            <a:r>
              <a:rPr lang="hu-HU" sz="1400" dirty="0">
                <a:latin typeface="+mj-lt"/>
              </a:rPr>
              <a:t>http://www.gartner.com/newsroom/id/3415117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767" y="5891110"/>
            <a:ext cx="84861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+mj-lt"/>
              </a:rPr>
              <a:t>[68]: Jan C.-H., </a:t>
            </a:r>
            <a:r>
              <a:rPr lang="en-US" sz="1400" dirty="0" smtClean="0"/>
              <a:t>RF </a:t>
            </a:r>
            <a:r>
              <a:rPr lang="en-US" sz="1400" dirty="0"/>
              <a:t>CMOS Technology Scaling in High-k/Metal Gate Era for RF </a:t>
            </a:r>
            <a:r>
              <a:rPr lang="en-US" sz="1400" dirty="0" err="1"/>
              <a:t>SoC</a:t>
            </a:r>
            <a:r>
              <a:rPr lang="en-US" sz="1400" dirty="0"/>
              <a:t> (System-on-Chip</a:t>
            </a:r>
            <a:r>
              <a:rPr lang="en-US" sz="1400" dirty="0" smtClean="0"/>
              <a:t>)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en-US" sz="1400" dirty="0" smtClean="0"/>
              <a:t> Applications</a:t>
            </a:r>
            <a:r>
              <a:rPr lang="hu-HU" sz="1400" dirty="0" smtClean="0"/>
              <a:t>,</a:t>
            </a:r>
            <a:r>
              <a:rPr lang="en-US" sz="1400" dirty="0" smtClean="0"/>
              <a:t> </a:t>
            </a:r>
            <a:r>
              <a:rPr lang="en-US" sz="1400" dirty="0"/>
              <a:t>IEDM ’10, San Francisco</a:t>
            </a:r>
            <a:r>
              <a:rPr lang="hu-HU" sz="1400" dirty="0"/>
              <a:t> </a:t>
            </a:r>
            <a:r>
              <a:rPr lang="hu-HU" sz="1400" dirty="0" smtClean="0"/>
              <a:t>2010,</a:t>
            </a:r>
            <a:endParaRPr lang="hu-HU" sz="1400" dirty="0"/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www.intel.com.br/content/dam/doc/technology-brief/32nm-soc-with-rf-cmos-technology-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presentation.pdf</a:t>
            </a:r>
            <a:endParaRPr lang="en-US" sz="1400" dirty="0"/>
          </a:p>
          <a:p>
            <a:r>
              <a:rPr lang="hu-HU" sz="1400" dirty="0" smtClean="0">
                <a:latin typeface="+mj-lt"/>
              </a:rPr>
              <a:t>  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77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14" y="652809"/>
            <a:ext cx="11371428" cy="55523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1500" y="3248980"/>
            <a:ext cx="3780420" cy="17101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916705" y="2168860"/>
            <a:ext cx="6705745" cy="1845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7065" y="2303875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2x/6 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1660" y="3329698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3x/4 y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8864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381" y="843285"/>
            <a:ext cx="10904762" cy="51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6250" y="3383995"/>
            <a:ext cx="4320775" cy="9901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5832" y="321123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2 x /6 y 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723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000" y="-1156714"/>
            <a:ext cx="11000000" cy="9171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863" y="6797406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smtClean="0"/>
              <a:t>www.samsung.com/semiconductor/global/file/insight/2015/11/DDR4_Brochure_Nov-15-0.pdf</a:t>
            </a:r>
            <a:r>
              <a:rPr lang="hu-HU" sz="120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210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</a:t>
            </a:r>
            <a:r>
              <a:rPr lang="hu-HU" dirty="0" smtClean="0"/>
              <a:t>10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8" name="Picture 4" descr="https://staticseekingalpha.a.ssl.fastly.net/uploads/2016/6/10/611070-14655847431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403775"/>
            <a:ext cx="6795755" cy="40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515" y="638690"/>
            <a:ext cx="7766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  <a:latin typeface="+mj-lt"/>
              </a:rPr>
              <a:t>Intel's dominance in high performance - high price (high margin)</a:t>
            </a:r>
          </a:p>
          <a:p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desktop processors [66]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89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</a:t>
            </a:r>
          </a:p>
        </p:txBody>
      </p:sp>
    </p:spTree>
    <p:extLst>
      <p:ext uri="{BB962C8B-B14F-4D97-AF65-F5344CB8AC3E}">
        <p14:creationId xmlns:p14="http://schemas.microsoft.com/office/powerpoint/2010/main" val="16894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37745" r="8049" b="27333"/>
          <a:stretch/>
        </p:blipFill>
        <p:spPr bwMode="auto">
          <a:xfrm>
            <a:off x="-18510" y="1776516"/>
            <a:ext cx="9149439" cy="238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2189" y="1944799"/>
            <a:ext cx="1624741" cy="371776"/>
          </a:xfrm>
          <a:prstGeom prst="rect">
            <a:avLst/>
          </a:prstGeom>
          <a:solidFill>
            <a:srgbClr val="43A1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2039" y="1776515"/>
            <a:ext cx="6878890" cy="371776"/>
          </a:xfrm>
          <a:prstGeom prst="rect">
            <a:avLst/>
          </a:prstGeom>
          <a:solidFill>
            <a:srgbClr val="2D96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6795" y="1776515"/>
            <a:ext cx="5130569" cy="1200059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86835" y="2148291"/>
            <a:ext cx="4770529" cy="2508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210" y="998730"/>
            <a:ext cx="651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Diversification </a:t>
            </a:r>
            <a:r>
              <a:rPr lang="en-US" dirty="0">
                <a:solidFill>
                  <a:srgbClr val="333399"/>
                </a:solidFill>
              </a:rPr>
              <a:t>of mobile devices mainly after 2005 </a:t>
            </a:r>
            <a:r>
              <a:rPr lang="en-US" dirty="0">
                <a:solidFill>
                  <a:srgbClr val="000000"/>
                </a:solidFill>
              </a:rPr>
              <a:t>[2]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smartphones (1)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/>
            </a:r>
            <a:b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62010" y="4836855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The mobile boom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603" y="626164"/>
            <a:ext cx="519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2. Emergence and spread of smartphones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bc-smartphones-pcs-2011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6" descr="rbc-smartphones-pcs-2011.gif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8" descr="rbc-smartphones-pcs-2011.gif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utoShape 10" descr="rbc-smartphones-pcs-2011.gif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AutoShape 12" descr="rbc-smartphones-pcs-2011.gif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27875" r="47237" b="19789"/>
          <a:stretch/>
        </p:blipFill>
        <p:spPr bwMode="auto">
          <a:xfrm>
            <a:off x="656565" y="1223755"/>
            <a:ext cx="7689495" cy="49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9973" y="629988"/>
            <a:ext cx="795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Emergence and rapid </a:t>
            </a:r>
            <a:r>
              <a:rPr lang="en-US" dirty="0">
                <a:solidFill>
                  <a:srgbClr val="2D2D8A"/>
                </a:solidFill>
              </a:rPr>
              <a:t>increase of smartphone sales </a:t>
            </a:r>
            <a:r>
              <a:rPr lang="en-US" dirty="0" smtClean="0">
                <a:solidFill>
                  <a:srgbClr val="2D2D8A"/>
                </a:solidFill>
              </a:rPr>
              <a:t>2005-2011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3366" y="5634245"/>
            <a:ext cx="15439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A: Actual values</a:t>
            </a:r>
          </a:p>
          <a:p>
            <a:r>
              <a:rPr lang="en-US" sz="1300" dirty="0" smtClean="0"/>
              <a:t>E: Estimated</a:t>
            </a:r>
            <a:endParaRPr lang="en-US" sz="13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2085" y="2213865"/>
            <a:ext cx="345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PC sales: Desktop + Notebook sales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35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4765" y="628610"/>
            <a:ext cx="361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Emergence of smartphones-1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998730"/>
            <a:ext cx="5625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Forerunners</a:t>
            </a:r>
            <a:r>
              <a:rPr lang="en-US" sz="1600" dirty="0" smtClean="0"/>
              <a:t> of smartphones emerged already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3333FF"/>
                </a:solidFill>
              </a:rPr>
              <a:t>at the beginning of the 2000’s</a:t>
            </a:r>
            <a:r>
              <a:rPr lang="en-US" sz="1600" dirty="0" smtClean="0"/>
              <a:t>, like </a:t>
            </a:r>
            <a:r>
              <a:rPr lang="en-US" sz="1600" dirty="0" smtClean="0">
                <a:solidFill>
                  <a:srgbClr val="3333FF"/>
                </a:solidFill>
              </a:rPr>
              <a:t>Nokia’s 7650</a:t>
            </a:r>
          </a:p>
          <a:p>
            <a:r>
              <a:rPr lang="en-US" sz="1600" dirty="0" smtClean="0"/>
              <a:t>     (shipped in 2002). </a:t>
            </a:r>
            <a:endParaRPr lang="en-US" sz="1600" dirty="0"/>
          </a:p>
        </p:txBody>
      </p:sp>
      <p:pic>
        <p:nvPicPr>
          <p:cNvPr id="6" name="Picture 15" descr="http://upload.wikimedia.org/wikipedia/commons/thumb/d/da/Nokia_7650_01.jpg/320px-Nokia_7650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88740"/>
            <a:ext cx="1710190" cy="453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2140" y="5904275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Figure: Nokia’s 7650 [39]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83646" y="1853825"/>
            <a:ext cx="577350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7650 became the </a:t>
            </a:r>
            <a:r>
              <a:rPr lang="en-US" sz="1600" dirty="0" smtClean="0">
                <a:solidFill>
                  <a:srgbClr val="3333FF"/>
                </a:solidFill>
              </a:rPr>
              <a:t>first widely available phone</a:t>
            </a:r>
          </a:p>
          <a:p>
            <a:r>
              <a:rPr lang="en-US" sz="1600" dirty="0" smtClean="0">
                <a:solidFill>
                  <a:srgbClr val="3333FF"/>
                </a:solidFill>
              </a:rPr>
              <a:t>      with camera and color screen </a:t>
            </a:r>
            <a:r>
              <a:rPr lang="en-US" sz="1600" dirty="0" smtClean="0"/>
              <a:t>but supported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>
                <a:solidFill>
                  <a:srgbClr val="3333FF"/>
                </a:solidFill>
              </a:rPr>
              <a:t>no video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was the first Nokia phone running under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the</a:t>
            </a:r>
            <a:r>
              <a:rPr lang="en-US" sz="1600" dirty="0" smtClean="0">
                <a:solidFill>
                  <a:schemeClr val="accent6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Symbian OS.</a:t>
            </a:r>
            <a:endParaRPr lang="en-US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0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511" y="1043735"/>
            <a:ext cx="48702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 smtClean="0">
                <a:solidFill>
                  <a:srgbClr val="3333FF"/>
                </a:solidFill>
              </a:rPr>
              <a:t>emergence of </a:t>
            </a:r>
            <a:r>
              <a:rPr lang="en-US" sz="1600" dirty="0" smtClean="0">
                <a:solidFill>
                  <a:srgbClr val="FF0000"/>
                </a:solidFill>
              </a:rPr>
              <a:t>smartphones</a:t>
            </a:r>
            <a:r>
              <a:rPr lang="en-US" sz="1600" dirty="0" smtClean="0">
                <a:solidFill>
                  <a:srgbClr val="3333FF"/>
                </a:solidFill>
              </a:rPr>
              <a:t> </a:t>
            </a:r>
            <a:r>
              <a:rPr lang="en-US" sz="1600" dirty="0" smtClean="0"/>
              <a:t>is often</a:t>
            </a:r>
          </a:p>
          <a:p>
            <a:r>
              <a:rPr lang="en-US" sz="1600" dirty="0" smtClean="0"/>
              <a:t>      contributed to</a:t>
            </a:r>
            <a:r>
              <a:rPr lang="en-US" sz="1600" dirty="0"/>
              <a:t> </a:t>
            </a:r>
            <a:r>
              <a:rPr lang="en-US" sz="1600" dirty="0" smtClean="0"/>
              <a:t>the </a:t>
            </a:r>
            <a:r>
              <a:rPr lang="en-US" sz="1600" dirty="0">
                <a:solidFill>
                  <a:srgbClr val="3333FF"/>
                </a:solidFill>
              </a:rPr>
              <a:t>BlackBerry Pearl </a:t>
            </a:r>
            <a:r>
              <a:rPr lang="en-US" sz="1600" dirty="0" smtClean="0">
                <a:solidFill>
                  <a:srgbClr val="3333FF"/>
                </a:solidFill>
              </a:rPr>
              <a:t>8100</a:t>
            </a:r>
          </a:p>
          <a:p>
            <a:r>
              <a:rPr lang="en-US" sz="1600" dirty="0" smtClean="0"/>
              <a:t>      line of </a:t>
            </a:r>
            <a:r>
              <a:rPr lang="en-US" sz="1600" dirty="0"/>
              <a:t>the Canadian firm </a:t>
            </a:r>
            <a:r>
              <a:rPr lang="en-US" sz="1600" dirty="0">
                <a:solidFill>
                  <a:srgbClr val="3333FF"/>
                </a:solidFill>
              </a:rPr>
              <a:t>RIM</a:t>
            </a:r>
            <a:r>
              <a:rPr lang="en-US" sz="1600" dirty="0"/>
              <a:t> </a:t>
            </a: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(</a:t>
            </a:r>
            <a:r>
              <a:rPr lang="en-US" sz="1600" dirty="0"/>
              <a:t>Research in Motion</a:t>
            </a:r>
            <a:r>
              <a:rPr lang="en-US" sz="1600" dirty="0" smtClean="0"/>
              <a:t>)[</a:t>
            </a:r>
            <a:r>
              <a:rPr lang="en-US" sz="1600" dirty="0"/>
              <a:t>5</a:t>
            </a:r>
            <a:r>
              <a:rPr lang="en-US" sz="1600" dirty="0" smtClean="0"/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phone – shipped in </a:t>
            </a:r>
            <a:r>
              <a:rPr lang="en-US" sz="1600" dirty="0" smtClean="0">
                <a:solidFill>
                  <a:srgbClr val="3333FF"/>
                </a:solidFill>
              </a:rPr>
              <a:t>2006</a:t>
            </a:r>
            <a:r>
              <a:rPr lang="en-US" sz="1600" dirty="0" smtClean="0"/>
              <a:t> -  supported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beyond a camera also </a:t>
            </a:r>
            <a:r>
              <a:rPr lang="en-US" sz="1600" dirty="0" smtClean="0">
                <a:solidFill>
                  <a:srgbClr val="3333FF"/>
                </a:solidFill>
              </a:rPr>
              <a:t>video and became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    very popular in the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was run under the </a:t>
            </a:r>
            <a:r>
              <a:rPr lang="en-US" sz="1600" dirty="0" smtClean="0">
                <a:solidFill>
                  <a:srgbClr val="3333FF"/>
                </a:solidFill>
              </a:rPr>
              <a:t>BlackBerry OS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74196" y="632340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Emergence of smartphones-2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4" descr="http://www.brighthand.com/assets/5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965" y="1087000"/>
            <a:ext cx="28575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83600" y="6084295"/>
            <a:ext cx="3328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Figure: RIM’s </a:t>
            </a:r>
            <a:r>
              <a:rPr lang="en-US" sz="1400" dirty="0" err="1" smtClean="0"/>
              <a:t>BlackBarry</a:t>
            </a:r>
            <a:r>
              <a:rPr lang="en-US" sz="1400" dirty="0" smtClean="0"/>
              <a:t> Perl 8100</a:t>
            </a:r>
          </a:p>
          <a:p>
            <a:pPr algn="ctr"/>
            <a:r>
              <a:rPr lang="en-US" sz="1400" dirty="0" smtClean="0"/>
              <a:t> (2006) [38]</a:t>
            </a:r>
            <a:endParaRPr lang="en-US" sz="1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568" y="632340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Early spread of smartphones-1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268" y="1036830"/>
            <a:ext cx="894527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3333FF"/>
                </a:solidFill>
              </a:rPr>
              <a:t>In 2007 </a:t>
            </a:r>
            <a:r>
              <a:rPr lang="en-US" sz="1600" dirty="0">
                <a:solidFill>
                  <a:srgbClr val="FF0000"/>
                </a:solidFill>
              </a:rPr>
              <a:t>Apple’s iPhone </a:t>
            </a:r>
            <a:r>
              <a:rPr lang="en-US" sz="1600" dirty="0">
                <a:solidFill>
                  <a:srgbClr val="000000"/>
                </a:solidFill>
              </a:rPr>
              <a:t>gave a </a:t>
            </a:r>
            <a:r>
              <a:rPr lang="en-US" sz="1600" dirty="0">
                <a:solidFill>
                  <a:srgbClr val="3333FF"/>
                </a:solidFill>
              </a:rPr>
              <a:t>strong momentum </a:t>
            </a:r>
            <a:r>
              <a:rPr lang="en-US" sz="1600" dirty="0">
                <a:solidFill>
                  <a:srgbClr val="000000"/>
                </a:solidFill>
              </a:rPr>
              <a:t>for rapid spreading of 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0">
              <a:spcAft>
                <a:spcPts val="600"/>
              </a:spcAft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   smartphones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lvl="0">
              <a:spcAft>
                <a:spcPts val="600"/>
              </a:spcAft>
              <a:buClr>
                <a:srgbClr val="000000"/>
              </a:buClr>
            </a:pPr>
            <a:r>
              <a:rPr lang="en-US" sz="1600" dirty="0">
                <a:solidFill>
                  <a:srgbClr val="3333FF"/>
                </a:solidFill>
              </a:rPr>
              <a:t>    </a:t>
            </a:r>
            <a:r>
              <a:rPr lang="en-US" sz="1600" dirty="0"/>
              <a:t>It run under the </a:t>
            </a:r>
            <a:r>
              <a:rPr lang="en-US" sz="1600" dirty="0">
                <a:solidFill>
                  <a:srgbClr val="3333FF"/>
                </a:solidFill>
              </a:rPr>
              <a:t>iPhone OS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3333FF"/>
                </a:solidFill>
              </a:rPr>
              <a:t>renamed later to iOS </a:t>
            </a:r>
            <a:r>
              <a:rPr lang="en-US" sz="1600" dirty="0"/>
              <a:t>in 2010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6" name="Picture 3" descr="http://mobilarena.hu/dl/cnt/2007-07/1654/stevej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760" y="2303875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570" y="6150786"/>
            <a:ext cx="800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Steve Jobs introducing the iPhone at </a:t>
            </a:r>
            <a:r>
              <a:rPr lang="en-US" sz="1600" dirty="0" err="1" smtClean="0"/>
              <a:t>MacWorld</a:t>
            </a:r>
            <a:r>
              <a:rPr lang="en-US" sz="1600" dirty="0" smtClean="0"/>
              <a:t> Expo in 1/2007 [47]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96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4"/>
          <p:cNvSpPr txBox="1">
            <a:spLocks noChangeArrowheads="1"/>
          </p:cNvSpPr>
          <p:nvPr/>
        </p:nvSpPr>
        <p:spPr bwMode="auto">
          <a:xfrm>
            <a:off x="752560" y="1989624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The smartphone boom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6915" name="Text Box 6"/>
          <p:cNvSpPr txBox="1">
            <a:spLocks noChangeArrowheads="1"/>
          </p:cNvSpPr>
          <p:nvPr/>
        </p:nvSpPr>
        <p:spPr bwMode="auto">
          <a:xfrm>
            <a:off x="251520" y="738804"/>
            <a:ext cx="1446213" cy="42062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Contents</a:t>
            </a:r>
            <a:endParaRPr lang="hu-HU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6916" name="Text Box 7"/>
          <p:cNvSpPr txBox="1">
            <a:spLocks noChangeArrowheads="1"/>
          </p:cNvSpPr>
          <p:nvPr/>
        </p:nvSpPr>
        <p:spPr bwMode="auto">
          <a:xfrm>
            <a:off x="752560" y="1462574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1.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The traditional computer market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66917" name="Text Box 8"/>
          <p:cNvSpPr txBox="1">
            <a:spLocks noChangeArrowheads="1"/>
          </p:cNvSpPr>
          <p:nvPr/>
        </p:nvSpPr>
        <p:spPr bwMode="auto">
          <a:xfrm>
            <a:off x="746780" y="3037749"/>
            <a:ext cx="787493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4. </a:t>
            </a: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Requirements of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devices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51940" y="4105169"/>
            <a:ext cx="786977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6. Conclusions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52559" y="4607129"/>
            <a:ext cx="7869155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7. References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2560" y="2513763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3. The tablet boom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52559" y="3577809"/>
            <a:ext cx="7869154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5. How leading IT vendors addressed the mobile boom?</a:t>
            </a:r>
            <a:endParaRPr lang="hu-HU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1530" y="2002634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1530" y="2505205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1530" y="303774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41530" y="354032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46629" y="411786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46629" y="462044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54056" y="1470090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7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910" y="65139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Remark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82333"/>
            <a:ext cx="8946488" cy="707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After the introduction of iPhone (2007) Steve Ballmer </a:t>
            </a:r>
            <a:r>
              <a:rPr lang="en-US" sz="1600" dirty="0" smtClean="0"/>
              <a:t>(CEO of Microsoft) said in 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interview [20]: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1574462"/>
            <a:ext cx="883567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smtClean="0">
                <a:solidFill>
                  <a:srgbClr val="FF0000"/>
                </a:solidFill>
              </a:rPr>
              <a:t>There's </a:t>
            </a:r>
            <a:r>
              <a:rPr lang="en-US" sz="1600" dirty="0">
                <a:solidFill>
                  <a:srgbClr val="FF0000"/>
                </a:solidFill>
              </a:rPr>
              <a:t>no chance that the iPhone is going to get any significant </a:t>
            </a:r>
            <a:r>
              <a:rPr lang="en-US" sz="1600" dirty="0" smtClean="0">
                <a:solidFill>
                  <a:srgbClr val="FF0000"/>
                </a:solidFill>
              </a:rPr>
              <a:t>market share.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No </a:t>
            </a:r>
            <a:r>
              <a:rPr lang="en-US" sz="1600" dirty="0" smtClean="0">
                <a:solidFill>
                  <a:srgbClr val="FF0000"/>
                </a:solidFill>
              </a:rPr>
              <a:t>chance…</a:t>
            </a:r>
          </a:p>
          <a:p>
            <a:r>
              <a:rPr lang="en-US" sz="1600" dirty="0" smtClean="0"/>
              <a:t>But </a:t>
            </a:r>
            <a:r>
              <a:rPr lang="en-US" sz="1600" dirty="0"/>
              <a:t>if you actually take a look at the 1.3 billion phones that get sold, I'd </a:t>
            </a:r>
            <a:r>
              <a:rPr lang="en-US" sz="1600" dirty="0" smtClean="0"/>
              <a:t>prefer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have </a:t>
            </a:r>
            <a:r>
              <a:rPr lang="en-US" sz="1600" dirty="0">
                <a:solidFill>
                  <a:srgbClr val="3333FF"/>
                </a:solidFill>
              </a:rPr>
              <a:t>our </a:t>
            </a:r>
            <a:r>
              <a:rPr lang="en-US" sz="1600" dirty="0" smtClean="0">
                <a:solidFill>
                  <a:srgbClr val="3333FF"/>
                </a:solidFill>
              </a:rPr>
              <a:t>software </a:t>
            </a:r>
            <a:r>
              <a:rPr lang="en-US" sz="1600" dirty="0" smtClean="0"/>
              <a:t>(Windows Phone) </a:t>
            </a:r>
            <a:r>
              <a:rPr lang="en-US" sz="1600" dirty="0">
                <a:solidFill>
                  <a:srgbClr val="3333FF"/>
                </a:solidFill>
              </a:rPr>
              <a:t>in 60% or 70% or 80% </a:t>
            </a:r>
            <a:r>
              <a:rPr lang="en-US" sz="1600" dirty="0"/>
              <a:t>of them, </a:t>
            </a:r>
            <a:r>
              <a:rPr lang="en-US" sz="1600" dirty="0" smtClean="0"/>
              <a:t>than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 would </a:t>
            </a:r>
            <a:r>
              <a:rPr lang="en-US" sz="1600" dirty="0"/>
              <a:t>to have </a:t>
            </a:r>
            <a:r>
              <a:rPr lang="en-US" sz="1600" dirty="0">
                <a:solidFill>
                  <a:srgbClr val="3333FF"/>
                </a:solidFill>
              </a:rPr>
              <a:t>2</a:t>
            </a:r>
            <a:r>
              <a:rPr lang="en-US" sz="1600" dirty="0" smtClean="0">
                <a:solidFill>
                  <a:srgbClr val="3333FF"/>
                </a:solidFill>
              </a:rPr>
              <a:t>% or </a:t>
            </a:r>
            <a:r>
              <a:rPr lang="en-US" sz="1600" dirty="0">
                <a:solidFill>
                  <a:srgbClr val="3333FF"/>
                </a:solidFill>
              </a:rPr>
              <a:t>3%, which is what Apple might </a:t>
            </a:r>
            <a:r>
              <a:rPr lang="en-US" sz="1600" dirty="0" smtClean="0">
                <a:solidFill>
                  <a:srgbClr val="3333FF"/>
                </a:solidFill>
              </a:rPr>
              <a:t>get”.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568" y="632340"/>
            <a:ext cx="377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Early spread of smartphones-2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268" y="1036830"/>
            <a:ext cx="8945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Google’s </a:t>
            </a:r>
            <a:r>
              <a:rPr lang="en-US" sz="1600" dirty="0">
                <a:solidFill>
                  <a:srgbClr val="FF0000"/>
                </a:solidFill>
              </a:rPr>
              <a:t>Android </a:t>
            </a:r>
            <a:r>
              <a:rPr lang="en-US" sz="1600" dirty="0">
                <a:solidFill>
                  <a:srgbClr val="000000"/>
                </a:solidFill>
              </a:rPr>
              <a:t>was unveiled also in </a:t>
            </a:r>
            <a:r>
              <a:rPr lang="en-US" sz="1600" dirty="0">
                <a:solidFill>
                  <a:srgbClr val="3333FF"/>
                </a:solidFill>
              </a:rPr>
              <a:t>2007</a:t>
            </a:r>
            <a:r>
              <a:rPr lang="en-US" sz="1600" dirty="0">
                <a:solidFill>
                  <a:srgbClr val="000000"/>
                </a:solidFill>
              </a:rPr>
              <a:t> with </a:t>
            </a:r>
            <a:r>
              <a:rPr lang="en-US" sz="1600" dirty="0">
                <a:solidFill>
                  <a:srgbClr val="3333FF"/>
                </a:solidFill>
              </a:rPr>
              <a:t>first Android-powered phones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   sold </a:t>
            </a:r>
            <a:r>
              <a:rPr lang="en-US" sz="1600" dirty="0">
                <a:solidFill>
                  <a:srgbClr val="3333FF"/>
                </a:solidFill>
              </a:rPr>
              <a:t>in 10/2008 </a:t>
            </a:r>
            <a:r>
              <a:rPr lang="en-US" sz="1600" dirty="0">
                <a:solidFill>
                  <a:srgbClr val="000000"/>
                </a:solidFill>
              </a:rPr>
              <a:t>[6].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ima Dezső\Documents\market_data\PCs-smartphones-and-tablets-unit-shipment-forecast-until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7412"/>
          <a:stretch/>
        </p:blipFill>
        <p:spPr bwMode="auto">
          <a:xfrm>
            <a:off x="1196743" y="1214696"/>
            <a:ext cx="6840642" cy="56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563" y="631785"/>
            <a:ext cx="903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unit shipment estimates of PCs vs. smartphones 2011-2017 </a:t>
            </a:r>
            <a:r>
              <a:rPr lang="en-US" dirty="0" smtClean="0"/>
              <a:t>[28]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6451593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Gartner</a:t>
            </a:r>
            <a:endParaRPr lang="en-US" sz="1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(10)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491583"/>
              </p:ext>
            </p:extLst>
          </p:nvPr>
        </p:nvGraphicFramePr>
        <p:xfrm>
          <a:off x="206515" y="1542851"/>
          <a:ext cx="8595616" cy="4432064"/>
        </p:xfrm>
        <a:graphic>
          <a:graphicData uri="http://schemas.openxmlformats.org/drawingml/2006/table">
            <a:tbl>
              <a:tblPr/>
              <a:tblGrid>
                <a:gridCol w="2339922"/>
                <a:gridCol w="1350150"/>
                <a:gridCol w="1811122"/>
                <a:gridCol w="1384233"/>
                <a:gridCol w="1710189"/>
              </a:tblGrid>
              <a:tr h="631115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Company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2Q16</a:t>
                      </a:r>
                      <a:r>
                        <a:rPr lang="hu-HU" sz="1400" b="1" dirty="0" smtClean="0"/>
                        <a:t> Q2</a:t>
                      </a:r>
                      <a:endParaRPr lang="en-US" sz="1400" b="1" dirty="0"/>
                    </a:p>
                    <a:p>
                      <a:pPr algn="ctr" rtl="0"/>
                      <a:r>
                        <a:rPr lang="en-US" sz="1400" b="1" dirty="0"/>
                        <a:t>Units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2Q16 </a:t>
                      </a:r>
                      <a:r>
                        <a:rPr lang="hu-HU" sz="1400" b="1" dirty="0" smtClean="0"/>
                        <a:t>Q2</a:t>
                      </a:r>
                    </a:p>
                    <a:p>
                      <a:pPr algn="ctr" rtl="0"/>
                      <a:r>
                        <a:rPr lang="hu-HU" sz="1400" b="1" dirty="0" smtClean="0"/>
                        <a:t> </a:t>
                      </a:r>
                      <a:r>
                        <a:rPr lang="en-US" sz="1400" b="1" dirty="0" smtClean="0"/>
                        <a:t>Market </a:t>
                      </a:r>
                      <a:r>
                        <a:rPr lang="hu-HU" sz="1400" b="1" dirty="0" smtClean="0"/>
                        <a:t>s</a:t>
                      </a:r>
                      <a:r>
                        <a:rPr lang="en-US" sz="1400" b="1" dirty="0" smtClean="0"/>
                        <a:t>hare </a:t>
                      </a:r>
                      <a:r>
                        <a:rPr lang="en-US" sz="1400" b="1" dirty="0"/>
                        <a:t>(%)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2Q15</a:t>
                      </a:r>
                      <a:r>
                        <a:rPr lang="hu-HU" sz="1400" b="1" dirty="0" smtClean="0"/>
                        <a:t> Q2</a:t>
                      </a:r>
                      <a:endParaRPr lang="en-US" sz="1400" b="1" dirty="0"/>
                    </a:p>
                    <a:p>
                      <a:pPr algn="ctr" rtl="0"/>
                      <a:r>
                        <a:rPr lang="en-US" sz="1400" b="1" dirty="0"/>
                        <a:t>Units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2Q15 </a:t>
                      </a:r>
                      <a:r>
                        <a:rPr lang="hu-HU" sz="1400" b="1" dirty="0" smtClean="0"/>
                        <a:t>Q2 </a:t>
                      </a:r>
                      <a:r>
                        <a:rPr lang="en-US" sz="1400" b="1" dirty="0" smtClean="0"/>
                        <a:t>Market </a:t>
                      </a:r>
                      <a:r>
                        <a:rPr lang="hu-HU" sz="1400" b="1" dirty="0" smtClean="0"/>
                        <a:t>s</a:t>
                      </a:r>
                      <a:r>
                        <a:rPr lang="en-US" sz="1400" b="1" dirty="0" smtClean="0"/>
                        <a:t>hare </a:t>
                      </a:r>
                      <a:r>
                        <a:rPr lang="en-US" sz="1400" b="1" dirty="0"/>
                        <a:t>(%)</a:t>
                      </a:r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Samsung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76,7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22.3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72,0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21.8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Apple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44,</a:t>
                      </a:r>
                      <a:r>
                        <a:rPr lang="hu-HU" sz="1400" dirty="0" smtClean="0"/>
                        <a:t>4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12.9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48,</a:t>
                      </a:r>
                      <a:r>
                        <a:rPr lang="hu-HU" sz="1400" dirty="0" smtClean="0"/>
                        <a:t>1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14.6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Huawei</a:t>
                      </a:r>
                      <a:r>
                        <a:rPr lang="hu-HU" sz="1400" dirty="0" smtClean="0"/>
                        <a:t> (kínai)</a:t>
                      </a:r>
                      <a:endParaRPr lang="en-US" sz="1400" dirty="0"/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30,</a:t>
                      </a:r>
                      <a:r>
                        <a:rPr lang="hu-HU" sz="1400" dirty="0" smtClean="0"/>
                        <a:t>7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8.9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26,</a:t>
                      </a:r>
                      <a:r>
                        <a:rPr lang="hu-HU" sz="1400" dirty="0" smtClean="0"/>
                        <a:t>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8.0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err="1" smtClean="0"/>
                        <a:t>Oppo</a:t>
                      </a:r>
                      <a:r>
                        <a:rPr lang="hu-HU" sz="1400" dirty="0" smtClean="0"/>
                        <a:t> (kínai)</a:t>
                      </a:r>
                      <a:endParaRPr lang="en-US" sz="1400" dirty="0"/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18,</a:t>
                      </a:r>
                      <a:r>
                        <a:rPr lang="hu-HU" sz="1400" dirty="0" smtClean="0"/>
                        <a:t>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5.4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8,</a:t>
                      </a:r>
                      <a:r>
                        <a:rPr lang="hu-HU" sz="1400" dirty="0" smtClean="0"/>
                        <a:t>1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Xiaomi</a:t>
                      </a:r>
                      <a:r>
                        <a:rPr lang="hu-HU" sz="1400" dirty="0" smtClean="0"/>
                        <a:t> (kínai)</a:t>
                      </a:r>
                      <a:endParaRPr lang="en-US" sz="1400" dirty="0"/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15,5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4.5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15,</a:t>
                      </a:r>
                      <a:r>
                        <a:rPr lang="hu-HU" sz="1400" dirty="0" smtClean="0"/>
                        <a:t>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4.7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/>
                        <a:t>Others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158,5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46.0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160,1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dirty="0" smtClean="0"/>
                    </a:p>
                    <a:p>
                      <a:pPr algn="ctr" rtl="0"/>
                      <a:r>
                        <a:rPr lang="en-US" sz="1400" dirty="0" smtClean="0"/>
                        <a:t>48.5</a:t>
                      </a:r>
                      <a:endParaRPr lang="en-US" sz="1400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9321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/>
                        <a:t>Total</a:t>
                      </a:r>
                    </a:p>
                  </a:txBody>
                  <a:tcPr marL="50309" marR="50309" marT="50309" marB="5030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344,</a:t>
                      </a:r>
                      <a:r>
                        <a:rPr lang="hu-HU" sz="1400" b="1" dirty="0" smtClean="0"/>
                        <a:t>4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330,3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50309" marR="50309" marT="50309" marB="5030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6515" y="667434"/>
            <a:ext cx="7276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+mj-lt"/>
              </a:rPr>
              <a:t>Worldwide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s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martphone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s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ales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to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e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nd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u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sers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by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v</a:t>
            </a:r>
            <a:r>
              <a:rPr lang="en-US" altLang="en-US" dirty="0" err="1" smtClean="0">
                <a:solidFill>
                  <a:schemeClr val="accent6"/>
                </a:solidFill>
                <a:latin typeface="+mj-lt"/>
              </a:rPr>
              <a:t>endor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in 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2Q16</a:t>
            </a:r>
            <a:endParaRPr lang="hu-HU" altLang="en-US" dirty="0" smtClean="0">
              <a:solidFill>
                <a:schemeClr val="accent6"/>
              </a:solidFill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(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Millions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altLang="en-US" dirty="0">
                <a:solidFill>
                  <a:schemeClr val="accent6"/>
                </a:solidFill>
                <a:latin typeface="+mj-lt"/>
              </a:rPr>
              <a:t>of 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u</a:t>
            </a:r>
            <a:r>
              <a:rPr lang="en-US" altLang="en-US" dirty="0" smtClean="0">
                <a:solidFill>
                  <a:schemeClr val="accent6"/>
                </a:solidFill>
                <a:latin typeface="+mj-lt"/>
              </a:rPr>
              <a:t>nits)</a:t>
            </a:r>
            <a:r>
              <a:rPr lang="hu-HU" altLang="en-US" dirty="0" smtClean="0">
                <a:solidFill>
                  <a:schemeClr val="accent6"/>
                </a:solidFill>
                <a:latin typeface="+mj-lt"/>
              </a:rPr>
              <a:t> [67]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21950" y="1538788"/>
            <a:ext cx="1530170" cy="396044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3479" y="6316578"/>
            <a:ext cx="2779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Source: Gartner (August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hu-HU" altLang="en-US" sz="1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 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15" y="625990"/>
            <a:ext cx="6866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smartphone OSs in 2009 </a:t>
            </a:r>
            <a:r>
              <a:rPr lang="en-US" dirty="0" smtClean="0"/>
              <a:t>[41]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09663" y="1284650"/>
            <a:ext cx="7242757" cy="4664630"/>
            <a:chOff x="1109663" y="1538790"/>
            <a:chExt cx="6924675" cy="434959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9"/>
            <a:stretch/>
          </p:blipFill>
          <p:spPr bwMode="auto">
            <a:xfrm>
              <a:off x="1109663" y="1583795"/>
              <a:ext cx="6924675" cy="4304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17205" y="3203975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/>
                  </a:solidFill>
                </a:rPr>
                <a:t>Nokia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01770" y="4781762"/>
              <a:ext cx="123463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3333FF"/>
                  </a:solidFill>
                </a:rPr>
                <a:t>RIM</a:t>
              </a:r>
            </a:p>
            <a:p>
              <a:r>
                <a:rPr lang="en-US" sz="1300" dirty="0" smtClean="0">
                  <a:solidFill>
                    <a:srgbClr val="3333FF"/>
                  </a:solidFill>
                </a:rPr>
                <a:t>(BlackBerry)</a:t>
              </a:r>
              <a:endParaRPr lang="en-US" sz="1300" dirty="0">
                <a:solidFill>
                  <a:srgbClr val="3333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82188" y="3357863"/>
              <a:ext cx="689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Apple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81790" y="2105751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MS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79377" y="1538790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9900"/>
                  </a:solidFill>
                </a:rPr>
                <a:t>Google</a:t>
              </a:r>
              <a:endParaRPr lang="en-US" sz="1400" dirty="0">
                <a:solidFill>
                  <a:srgbClr val="FF99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(12)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1461" y="6370439"/>
            <a:ext cx="90839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http://venturebeat.com/2016/02/05/microsoft-nokia-and-the-burning-platform-a-final-look-at-the-failed-windows-phone-alliance/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499" y="1448780"/>
            <a:ext cx="9072501" cy="4410490"/>
            <a:chOff x="71499" y="1403775"/>
            <a:chExt cx="9072501" cy="4410490"/>
          </a:xfrm>
        </p:grpSpPr>
        <p:pic>
          <p:nvPicPr>
            <p:cNvPr id="7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11591" r="2581" b="41350"/>
            <a:stretch/>
          </p:blipFill>
          <p:spPr bwMode="auto">
            <a:xfrm>
              <a:off x="71500" y="1403775"/>
              <a:ext cx="9001000" cy="333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64373" r="-727" b="25452"/>
            <a:stretch/>
          </p:blipFill>
          <p:spPr bwMode="auto">
            <a:xfrm>
              <a:off x="71499" y="4689140"/>
              <a:ext cx="9061041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57378" r="88575" b="34991"/>
            <a:stretch/>
          </p:blipFill>
          <p:spPr bwMode="auto">
            <a:xfrm>
              <a:off x="116505" y="4644135"/>
              <a:ext cx="810090" cy="54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79636" r="-727" b="14641"/>
            <a:stretch/>
          </p:blipFill>
          <p:spPr bwMode="auto">
            <a:xfrm>
              <a:off x="71499" y="5409221"/>
              <a:ext cx="9072501" cy="40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93815" y="625990"/>
            <a:ext cx="7854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smartphone OSs in 20</a:t>
            </a:r>
            <a:r>
              <a:rPr lang="hu-HU" dirty="0" smtClean="0">
                <a:solidFill>
                  <a:schemeClr val="accent6"/>
                </a:solidFill>
              </a:rPr>
              <a:t>09</a:t>
            </a:r>
            <a:r>
              <a:rPr lang="en-US" dirty="0" smtClean="0">
                <a:solidFill>
                  <a:schemeClr val="accent6"/>
                </a:solidFill>
              </a:rPr>
              <a:t>-201</a:t>
            </a:r>
            <a:r>
              <a:rPr lang="hu-HU" dirty="0" smtClean="0">
                <a:solidFill>
                  <a:schemeClr val="accent6"/>
                </a:solidFill>
              </a:rPr>
              <a:t>5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[42]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(13)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438949"/>
              </p:ext>
            </p:extLst>
          </p:nvPr>
        </p:nvGraphicFramePr>
        <p:xfrm>
          <a:off x="71500" y="1366028"/>
          <a:ext cx="8550614" cy="3789192"/>
        </p:xfrm>
        <a:graphic>
          <a:graphicData uri="http://schemas.openxmlformats.org/drawingml/2006/table">
            <a:tbl>
              <a:tblPr/>
              <a:tblGrid>
                <a:gridCol w="2565184"/>
                <a:gridCol w="1368097"/>
                <a:gridCol w="1539111"/>
                <a:gridCol w="1539111"/>
                <a:gridCol w="1539111"/>
              </a:tblGrid>
              <a:tr h="973704"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dirty="0" smtClean="0"/>
                        <a:t>Operating</a:t>
                      </a:r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 </a:t>
                      </a:r>
                      <a:r>
                        <a:rPr lang="en-US" sz="1400" b="1" dirty="0"/>
                        <a:t>System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2Q16</a:t>
                      </a:r>
                    </a:p>
                    <a:p>
                      <a:pPr algn="ctr" rtl="0"/>
                      <a:r>
                        <a:rPr lang="en-US" sz="1400" b="1"/>
                        <a:t>Units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2Q16 Market Share (%)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2Q15</a:t>
                      </a:r>
                    </a:p>
                    <a:p>
                      <a:pPr algn="ctr" rtl="0"/>
                      <a:r>
                        <a:rPr lang="en-US" sz="1400" b="1"/>
                        <a:t>Units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/>
                        <a:t>2Q15 Market Share (%)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Android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296,9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86.2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271,6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82.2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035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iOS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44,</a:t>
                      </a:r>
                      <a:r>
                        <a:rPr lang="hu-HU" sz="1400" dirty="0" smtClean="0"/>
                        <a:t>4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12.9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48,</a:t>
                      </a:r>
                      <a:r>
                        <a:rPr lang="hu-HU" sz="1400" dirty="0" smtClean="0"/>
                        <a:t>1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14.6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4464"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Windows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400" dirty="0" smtClean="0"/>
                        <a:t>2,0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0.6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8,</a:t>
                      </a:r>
                      <a:r>
                        <a:rPr lang="hu-HU" sz="1400" dirty="0" smtClean="0"/>
                        <a:t>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901">
                <a:tc>
                  <a:txBody>
                    <a:bodyPr/>
                    <a:lstStyle/>
                    <a:p>
                      <a:pPr algn="ctr" rtl="0"/>
                      <a:r>
                        <a:rPr lang="en-US" sz="1400"/>
                        <a:t>Blackberry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400" dirty="0" smtClean="0"/>
                        <a:t>0,</a:t>
                      </a:r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0.1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1,</a:t>
                      </a:r>
                      <a:r>
                        <a:rPr lang="hu-HU" sz="1400" dirty="0" smtClean="0"/>
                        <a:t>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0.3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901">
                <a:tc>
                  <a:txBody>
                    <a:bodyPr/>
                    <a:lstStyle/>
                    <a:p>
                      <a:pPr algn="ctr" rtl="0"/>
                      <a:r>
                        <a:rPr lang="en-US" sz="1400"/>
                        <a:t>Others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1400" dirty="0" smtClean="0"/>
                        <a:t>0,7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0.2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 smtClean="0"/>
                        <a:t>1,2</a:t>
                      </a:r>
                      <a:endParaRPr lang="en-US" sz="1400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dirty="0"/>
                        <a:t>0.4</a:t>
                      </a:r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7246"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Total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344,</a:t>
                      </a:r>
                      <a:r>
                        <a:rPr lang="hu-HU" sz="1400" b="1" dirty="0" smtClean="0"/>
                        <a:t>4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330,3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hu-HU" sz="1400" b="1" dirty="0" smtClean="0"/>
                    </a:p>
                    <a:p>
                      <a:pPr algn="ctr" rtl="0"/>
                      <a:r>
                        <a:rPr lang="en-US" sz="1400" b="1" dirty="0" smtClean="0"/>
                        <a:t>100.0</a:t>
                      </a:r>
                      <a:endParaRPr lang="en-US" sz="1400" b="1" dirty="0"/>
                    </a:p>
                  </a:txBody>
                  <a:tcPr marL="63278" marR="63278" marT="63278" marB="632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6515" y="638690"/>
            <a:ext cx="707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smartphone sales to end user by OS in 2Q 201</a:t>
            </a:r>
            <a:r>
              <a:rPr lang="hu-HU" dirty="0" smtClean="0">
                <a:solidFill>
                  <a:schemeClr val="accent6"/>
                </a:solidFill>
              </a:rPr>
              <a:t>6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(Millions of units)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67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43479" y="5506488"/>
            <a:ext cx="2779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itchFamily="34" charset="0"/>
                <a:cs typeface="Arial" pitchFamily="34" charset="0"/>
              </a:rPr>
              <a:t>Source: Gartner (August 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hu-HU" altLang="en-US" sz="1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altLang="en-US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en-US" sz="1400" dirty="0">
                <a:latin typeface="Arial" pitchFamily="34" charset="0"/>
                <a:cs typeface="Arial" pitchFamily="34" charset="0"/>
              </a:rPr>
              <a:t> 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43833" y="1533310"/>
            <a:ext cx="1688138" cy="310534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910" y="65139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Remark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82333"/>
            <a:ext cx="8946488" cy="707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After the introduction of iPhone (2007) Steve Ballmer </a:t>
            </a:r>
            <a:r>
              <a:rPr lang="en-US" sz="1600" dirty="0" smtClean="0"/>
              <a:t>(CEO of Microsoft) said in an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interview [20]: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1574462"/>
            <a:ext cx="8835677" cy="166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smtClean="0">
                <a:solidFill>
                  <a:srgbClr val="FF0000"/>
                </a:solidFill>
              </a:rPr>
              <a:t>There's </a:t>
            </a:r>
            <a:r>
              <a:rPr lang="en-US" sz="1600" dirty="0">
                <a:solidFill>
                  <a:srgbClr val="FF0000"/>
                </a:solidFill>
              </a:rPr>
              <a:t>no chance that the iPhone is going to get any significant </a:t>
            </a:r>
            <a:r>
              <a:rPr lang="en-US" sz="1600" dirty="0" smtClean="0">
                <a:solidFill>
                  <a:srgbClr val="FF0000"/>
                </a:solidFill>
              </a:rPr>
              <a:t>market share.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No </a:t>
            </a:r>
            <a:r>
              <a:rPr lang="en-US" sz="1600" dirty="0" smtClean="0">
                <a:solidFill>
                  <a:srgbClr val="FF0000"/>
                </a:solidFill>
              </a:rPr>
              <a:t>chance…</a:t>
            </a:r>
          </a:p>
          <a:p>
            <a:r>
              <a:rPr lang="en-US" sz="1600" dirty="0" smtClean="0"/>
              <a:t>But </a:t>
            </a:r>
            <a:r>
              <a:rPr lang="en-US" sz="1600" dirty="0"/>
              <a:t>if you actually take a look at the 1.3 billion phones that get sold, I'd </a:t>
            </a:r>
            <a:r>
              <a:rPr lang="en-US" sz="1600" dirty="0" smtClean="0"/>
              <a:t>prefer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to </a:t>
            </a:r>
            <a:r>
              <a:rPr lang="en-US" sz="1600" dirty="0" smtClean="0"/>
              <a:t>have </a:t>
            </a:r>
            <a:r>
              <a:rPr lang="en-US" sz="1600" dirty="0">
                <a:solidFill>
                  <a:srgbClr val="3333FF"/>
                </a:solidFill>
              </a:rPr>
              <a:t>our software in 60% or 70% or 80% </a:t>
            </a:r>
            <a:r>
              <a:rPr lang="en-US" sz="1600" dirty="0"/>
              <a:t>of them, than I </a:t>
            </a:r>
            <a:r>
              <a:rPr lang="en-US" sz="1600" dirty="0" smtClean="0"/>
              <a:t>would </a:t>
            </a:r>
            <a:r>
              <a:rPr lang="en-US" sz="1600" dirty="0"/>
              <a:t>to have </a:t>
            </a:r>
            <a:r>
              <a:rPr lang="en-US" sz="1600" dirty="0">
                <a:solidFill>
                  <a:srgbClr val="3333FF"/>
                </a:solidFill>
              </a:rPr>
              <a:t>2</a:t>
            </a:r>
            <a:r>
              <a:rPr lang="en-US" sz="1600" dirty="0" smtClean="0">
                <a:solidFill>
                  <a:srgbClr val="3333FF"/>
                </a:solidFill>
              </a:rPr>
              <a:t>%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</a:t>
            </a:r>
            <a:r>
              <a:rPr lang="en-US" sz="1600" dirty="0">
                <a:solidFill>
                  <a:srgbClr val="3333FF"/>
                </a:solidFill>
              </a:rPr>
              <a:t>or 3%, which is what Apple might </a:t>
            </a:r>
            <a:r>
              <a:rPr lang="en-US" sz="1600" dirty="0" smtClean="0">
                <a:solidFill>
                  <a:srgbClr val="3333FF"/>
                </a:solidFill>
              </a:rPr>
              <a:t>get”.</a:t>
            </a:r>
            <a:endParaRPr lang="en-US" sz="1600" dirty="0">
              <a:solidFill>
                <a:srgbClr val="3333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13a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293" y="625304"/>
            <a:ext cx="808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Worldwide market share of application processors </a:t>
            </a:r>
            <a:r>
              <a:rPr lang="en-US" dirty="0" smtClean="0">
                <a:solidFill>
                  <a:srgbClr val="2D2D8A"/>
                </a:solidFill>
              </a:rPr>
              <a:t>in </a:t>
            </a:r>
            <a:r>
              <a:rPr lang="hu-HU" dirty="0" smtClean="0">
                <a:solidFill>
                  <a:srgbClr val="2D2D8A"/>
                </a:solidFill>
              </a:rPr>
              <a:t>2015</a:t>
            </a:r>
            <a:r>
              <a:rPr lang="en-US" dirty="0" smtClean="0">
                <a:solidFill>
                  <a:srgbClr val="2D2D8A"/>
                </a:solidFill>
              </a:rPr>
              <a:t> used </a:t>
            </a:r>
            <a:r>
              <a:rPr lang="en-US" dirty="0">
                <a:solidFill>
                  <a:srgbClr val="2D2D8A"/>
                </a:solidFill>
              </a:rPr>
              <a:t>in </a:t>
            </a:r>
            <a:endParaRPr lang="en-US" dirty="0" smtClean="0">
              <a:solidFill>
                <a:srgbClr val="2D2D8A"/>
              </a:solidFill>
            </a:endParaRPr>
          </a:p>
          <a:p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smartphones (</a:t>
            </a:r>
            <a:r>
              <a:rPr lang="en-US" dirty="0">
                <a:solidFill>
                  <a:srgbClr val="2D2D8A"/>
                </a:solidFill>
              </a:rPr>
              <a:t>based on revenue) 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hu-HU" dirty="0" smtClean="0">
                <a:solidFill>
                  <a:srgbClr val="000000"/>
                </a:solidFill>
              </a:rPr>
              <a:t>43</a:t>
            </a:r>
            <a:r>
              <a:rPr lang="en-US" dirty="0" smtClean="0">
                <a:solidFill>
                  <a:srgbClr val="000000"/>
                </a:solidFill>
              </a:rPr>
              <a:t>]</a:t>
            </a:r>
            <a:endParaRPr lang="en-US" dirty="0"/>
          </a:p>
        </p:txBody>
      </p:sp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575813"/>
              </p:ext>
            </p:extLst>
          </p:nvPr>
        </p:nvGraphicFramePr>
        <p:xfrm>
          <a:off x="251520" y="1450960"/>
          <a:ext cx="8633465" cy="3329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2705"/>
                <a:gridCol w="952599"/>
                <a:gridCol w="1927721"/>
                <a:gridCol w="2880320"/>
                <a:gridCol w="1080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Vendor</a:t>
                      </a:r>
                      <a:endParaRPr lang="hu-HU" sz="13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Market </a:t>
                      </a:r>
                      <a:r>
                        <a:rPr lang="hu-HU" sz="1300" b="1" dirty="0" err="1" smtClean="0"/>
                        <a:t>share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Processor lines</a:t>
                      </a:r>
                    </a:p>
                    <a:p>
                      <a:pPr algn="ctr"/>
                      <a:r>
                        <a:rPr lang="hu-HU" sz="1300" b="1" dirty="0" smtClean="0"/>
                        <a:t>(examples)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Cores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1" dirty="0" smtClean="0"/>
                        <a:t>ISA</a:t>
                      </a:r>
                      <a:endParaRPr lang="hu-HU" sz="1300" b="1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Qualcomm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(USA)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42 %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Snapdragon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200-800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Qualcomm designed </a:t>
                      </a:r>
                      <a:r>
                        <a:rPr lang="hu-HU" sz="1300" dirty="0" err="1" smtClean="0"/>
                        <a:t>Krait</a:t>
                      </a:r>
                      <a:r>
                        <a:rPr lang="en-US" sz="1300" dirty="0" smtClean="0"/>
                        <a:t> cores</a:t>
                      </a:r>
                      <a:endParaRPr lang="hu-HU" sz="1300" dirty="0" smtClean="0"/>
                    </a:p>
                    <a:p>
                      <a:pPr algn="ctr"/>
                      <a:r>
                        <a:rPr lang="hu-HU" sz="1300" dirty="0" smtClean="0"/>
                        <a:t>ARM </a:t>
                      </a:r>
                      <a:r>
                        <a:rPr lang="hu-HU" sz="1300" dirty="0" err="1" smtClean="0"/>
                        <a:t>Cortex</a:t>
                      </a:r>
                      <a:r>
                        <a:rPr lang="hu-HU" sz="1300" dirty="0" smtClean="0"/>
                        <a:t> A line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ARMv7</a:t>
                      </a:r>
                    </a:p>
                    <a:p>
                      <a:pPr algn="ctr"/>
                      <a:r>
                        <a:rPr lang="hu-HU" sz="1300" dirty="0" smtClean="0"/>
                        <a:t>ARMv7/v8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Apple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(USA)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21 %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Apple</a:t>
                      </a:r>
                      <a:r>
                        <a:rPr lang="hu-HU" sz="1300" baseline="0" dirty="0" smtClean="0">
                          <a:solidFill>
                            <a:srgbClr val="000000"/>
                          </a:solidFill>
                        </a:rPr>
                        <a:t> A7-A9</a:t>
                      </a:r>
                    </a:p>
                    <a:p>
                      <a:pPr algn="ctr"/>
                      <a:r>
                        <a:rPr lang="hu-HU" sz="1300" baseline="0" dirty="0" smtClean="0">
                          <a:solidFill>
                            <a:srgbClr val="000000"/>
                          </a:solidFill>
                        </a:rPr>
                        <a:t>Apple A10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Apple designed Cyclone core</a:t>
                      </a:r>
                      <a:endParaRPr lang="hu-HU" sz="1300" dirty="0" smtClean="0"/>
                    </a:p>
                    <a:p>
                      <a:pPr algn="ctr"/>
                      <a:r>
                        <a:rPr lang="hu-HU" sz="1300" dirty="0" smtClean="0"/>
                        <a:t>2xbig./4x LITTLE cores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ARMv8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MediaTek</a:t>
                      </a:r>
                      <a:endParaRPr lang="en-US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(Taiwan)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19 %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Helio x10</a:t>
                      </a:r>
                    </a:p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Helio X20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xARM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Cortex A</a:t>
                      </a:r>
                      <a:r>
                        <a:rPr lang="hu-HU" sz="1300" dirty="0" smtClean="0">
                          <a:solidFill>
                            <a:srgbClr val="000000"/>
                          </a:solidFill>
                        </a:rPr>
                        <a:t>53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(ARM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big.LITTLE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hu-HU" sz="13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xARM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 Cortex A</a:t>
                      </a: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72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/</a:t>
                      </a: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x A5</a:t>
                      </a:r>
                      <a:r>
                        <a:rPr lang="hu-HU" sz="12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(ARM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big.LITTLE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ARMv7</a:t>
                      </a:r>
                    </a:p>
                    <a:p>
                      <a:pPr algn="ctr"/>
                      <a:endParaRPr lang="hu-HU" sz="1300" dirty="0" smtClean="0"/>
                    </a:p>
                    <a:p>
                      <a:pPr algn="ctr"/>
                      <a:r>
                        <a:rPr lang="hu-HU" sz="1300" dirty="0" smtClean="0"/>
                        <a:t>ARMv8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Samsung</a:t>
                      </a:r>
                    </a:p>
                    <a:p>
                      <a:pPr algn="ctr"/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(S. Korea)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30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0000"/>
                          </a:solidFill>
                        </a:rPr>
                        <a:t>Exynos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 Cortex A line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ARMv7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solidFill>
                            <a:srgbClr val="000000"/>
                          </a:solidFill>
                        </a:rPr>
                        <a:t>Spreadtrum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 (China)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SC77xx/88xx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 Cortex A5/A7 </a:t>
                      </a:r>
                      <a:endParaRPr lang="hu-HU" sz="13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ARMv7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8013" y="5042211"/>
            <a:ext cx="2394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[Source</a:t>
            </a:r>
            <a:r>
              <a:rPr lang="hu-HU" sz="1200" dirty="0"/>
              <a:t>: </a:t>
            </a:r>
            <a:r>
              <a:rPr lang="hu-HU" sz="1200" dirty="0" smtClean="0"/>
              <a:t>Strategy </a:t>
            </a:r>
            <a:r>
              <a:rPr lang="hu-HU" sz="1200" dirty="0"/>
              <a:t>Analytics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71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598669"/>
              </p:ext>
            </p:extLst>
          </p:nvPr>
        </p:nvGraphicFramePr>
        <p:xfrm>
          <a:off x="199200" y="1178750"/>
          <a:ext cx="8730969" cy="5307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5074"/>
                <a:gridCol w="900100"/>
                <a:gridCol w="1080120"/>
                <a:gridCol w="2115235"/>
                <a:gridCol w="1125125"/>
                <a:gridCol w="1035115"/>
                <a:gridCol w="1800200"/>
              </a:tblGrid>
              <a:tr h="4420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Model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Released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Technology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CPU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Word length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bit</a:t>
                      </a:r>
                      <a:r>
                        <a:rPr lang="en-US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Clock rate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Connectivity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821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Q3/2016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4xKryo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2.4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4494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820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Q4/2015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4xKryo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810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H2/2014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A57 +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A53 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808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H1/2015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nm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2x ARM Cortex A57 +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A53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 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52818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805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 450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2.7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801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2.5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Q2/2013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400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2.3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11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1.5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WiFi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Q1/2013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</a:t>
                      </a:r>
                      <a:r>
                        <a:rPr lang="hu-HU" sz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300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1.9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WiFi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676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410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1H/2014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Q4/2013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Krait 300 or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A7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LTE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466634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2013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nm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A5 or</a:t>
                      </a: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4x ARM Cortex A7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1.4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 </a:t>
                      </a:r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GHz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integrated</a:t>
                      </a:r>
                      <a:r>
                        <a:rPr lang="hu-HU" sz="12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3G + RF</a:t>
                      </a:r>
                      <a:endParaRPr lang="hu-HU" sz="12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910" y="625990"/>
            <a:ext cx="606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Main features of the Qualcomm </a:t>
            </a:r>
            <a:r>
              <a:rPr lang="en-US" dirty="0" err="1" smtClean="0">
                <a:solidFill>
                  <a:schemeClr val="accent6"/>
                </a:solidFill>
              </a:rPr>
              <a:t>Snapdragoon</a:t>
            </a:r>
            <a:r>
              <a:rPr lang="en-US" dirty="0" smtClean="0">
                <a:solidFill>
                  <a:schemeClr val="accent6"/>
                </a:solidFill>
              </a:rPr>
              <a:t> lines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26695" y="6572381"/>
            <a:ext cx="5215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RF: Radio Frequency Front </a:t>
            </a:r>
            <a:r>
              <a:rPr lang="hu-HU" sz="1200" smtClean="0"/>
              <a:t>End implemented </a:t>
            </a:r>
            <a:r>
              <a:rPr lang="hu-HU" sz="1200" dirty="0" smtClean="0"/>
              <a:t>as a separate chip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66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 The traditional computer market</a:t>
            </a:r>
          </a:p>
        </p:txBody>
      </p:sp>
    </p:spTree>
    <p:extLst>
      <p:ext uri="{BB962C8B-B14F-4D97-AF65-F5344CB8AC3E}">
        <p14:creationId xmlns:p14="http://schemas.microsoft.com/office/powerpoint/2010/main" val="3802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20678559">
            <a:off x="1390358" y="2491387"/>
            <a:ext cx="6696000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1" t="51695" r="9522" b="41635"/>
          <a:stretch/>
        </p:blipFill>
        <p:spPr bwMode="auto">
          <a:xfrm>
            <a:off x="32305" y="728662"/>
            <a:ext cx="9072500" cy="61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925767" y="1152872"/>
            <a:ext cx="921708" cy="1026529"/>
            <a:chOff x="6722587" y="2216856"/>
            <a:chExt cx="921708" cy="10265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096845" y="3017988"/>
            <a:ext cx="921708" cy="1026529"/>
            <a:chOff x="6722587" y="2216856"/>
            <a:chExt cx="921708" cy="102652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569558" y="2604357"/>
            <a:ext cx="921708" cy="1026529"/>
            <a:chOff x="6722587" y="2216856"/>
            <a:chExt cx="921708" cy="102652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041486" y="2110919"/>
            <a:ext cx="921708" cy="1026529"/>
            <a:chOff x="6722587" y="2216856"/>
            <a:chExt cx="921708" cy="102652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81305" y="1647927"/>
            <a:ext cx="921708" cy="1026529"/>
            <a:chOff x="6722587" y="2216856"/>
            <a:chExt cx="921708" cy="102652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947375" y="4487598"/>
            <a:ext cx="921708" cy="1026529"/>
            <a:chOff x="6722587" y="2216856"/>
            <a:chExt cx="921708" cy="102652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579576" y="4922273"/>
            <a:ext cx="921708" cy="1026529"/>
            <a:chOff x="6722587" y="2216856"/>
            <a:chExt cx="921708" cy="1026529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505812" y="4075295"/>
            <a:ext cx="921708" cy="1026529"/>
            <a:chOff x="6722587" y="2216856"/>
            <a:chExt cx="921708" cy="1026529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5048391" y="4566347"/>
            <a:ext cx="921708" cy="1026529"/>
            <a:chOff x="6722587" y="2216856"/>
            <a:chExt cx="921708" cy="1026529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3366141" y="2173848"/>
            <a:ext cx="14045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FFC000"/>
                </a:solidFill>
              </a:rPr>
              <a:t>Clover Trail+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(2013)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96845" y="2622788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Medfield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(2012)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80971" y="170007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Merrifield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(2014)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5500" y="1243992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Moorefield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(2014)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7122" y="747827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Morganfield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(2015?)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82661" y="4508995"/>
            <a:ext cx="1114408" cy="453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FFC000"/>
                </a:solidFill>
              </a:rPr>
              <a:t>Lexington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(2013)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68012" y="4134792"/>
            <a:ext cx="89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Slayton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(2014)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03310" y="3632503"/>
            <a:ext cx="98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Riverton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(2015)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77345" y="4043343"/>
            <a:ext cx="1435008" cy="48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C000"/>
                </a:solidFill>
              </a:rPr>
              <a:t>Binghampton</a:t>
            </a:r>
            <a:endParaRPr lang="en-US" sz="1300" b="1" dirty="0" smtClean="0">
              <a:solidFill>
                <a:srgbClr val="FFC00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(2016)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8386" y="3575972"/>
            <a:ext cx="1888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Z2580-2520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2xSaltwell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6268/6360/7160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27414" y="5878397"/>
            <a:ext cx="1042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Z2420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1</a:t>
            </a:r>
            <a:r>
              <a:rPr lang="en-US" sz="1100" dirty="0" smtClean="0">
                <a:solidFill>
                  <a:schemeClr val="bg1"/>
                </a:solidFill>
              </a:rPr>
              <a:t>xSaltwell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6265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9258" y="3989361"/>
            <a:ext cx="106311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Z2480/2460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1</a:t>
            </a:r>
            <a:r>
              <a:rPr lang="en-US" sz="1100" dirty="0" smtClean="0">
                <a:solidFill>
                  <a:schemeClr val="bg1"/>
                </a:solidFill>
              </a:rPr>
              <a:t>xSaltwell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6260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97025" y="3072838"/>
            <a:ext cx="1465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Z34x0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2xSilvermont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7160/7260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13398" y="5518357"/>
            <a:ext cx="11865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Z3xxx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2xSilvermont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+A-GOLD 620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97522" y="5027305"/>
            <a:ext cx="922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bg1"/>
                </a:solidFill>
              </a:rPr>
              <a:t>Zxxxx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2xAirmont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+?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51308" y="5433813"/>
            <a:ext cx="942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chemeClr val="bg1"/>
                </a:solidFill>
              </a:rPr>
              <a:t>Zxxx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2xAirmont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+?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37527" y="2612637"/>
            <a:ext cx="143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Z35xx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4xSilvermont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2</a:t>
            </a:r>
            <a:r>
              <a:rPr lang="en-US" sz="1100" dirty="0" smtClean="0">
                <a:solidFill>
                  <a:schemeClr val="bg1"/>
                </a:solidFill>
              </a:rPr>
              <a:t>2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7260/2/35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4962" y="2147338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Z5xxx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4xGoldmont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+XMM 7360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2293" y="932203"/>
            <a:ext cx="6179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Intel’s Atom platforms targeting smartphones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(based on [33])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59847" y="1578533"/>
            <a:ext cx="0" cy="4896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1500" y="1852090"/>
            <a:ext cx="400110" cy="250049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solidFill>
                  <a:srgbClr val="CCECFF"/>
                </a:solidFill>
              </a:rPr>
              <a:t>Performance (not to scale)</a:t>
            </a:r>
            <a:endParaRPr lang="en-US" sz="1400" dirty="0">
              <a:solidFill>
                <a:srgbClr val="CCECFF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18596" y="3307623"/>
            <a:ext cx="921708" cy="1026529"/>
            <a:chOff x="6722587" y="2216856"/>
            <a:chExt cx="921708" cy="1026529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489245" y="2912423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>
                <a:solidFill>
                  <a:srgbClr val="FFC000"/>
                </a:solidFill>
              </a:rPr>
              <a:t>Morestown</a:t>
            </a:r>
            <a:endParaRPr lang="en-US" sz="13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(2010)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6774" y="4278996"/>
            <a:ext cx="89159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Z6xx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1xBonnell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45 nm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+Wireless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 module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9310" y="1708198"/>
            <a:ext cx="3721100" cy="4781142"/>
            <a:chOff x="1231900" y="1283939"/>
            <a:chExt cx="3721100" cy="4781142"/>
          </a:xfrm>
        </p:grpSpPr>
        <p:pic>
          <p:nvPicPr>
            <p:cNvPr id="3" name="Picture 2" descr="http://images.anandtech.com/doci/7321/baytrail-0429_678x45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" r="46367"/>
            <a:stretch/>
          </p:blipFill>
          <p:spPr bwMode="auto">
            <a:xfrm>
              <a:off x="1231900" y="1283939"/>
              <a:ext cx="3721100" cy="478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26795" y="4155985"/>
              <a:ext cx="1215135" cy="108012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296349" y="2888940"/>
              <a:ext cx="1012613" cy="94510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8913" y="627063"/>
            <a:ext cx="201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Intel’s XMM line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30" y="998730"/>
            <a:ext cx="6899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G/4G modem + transceiver implemented </a:t>
            </a:r>
            <a:r>
              <a:rPr lang="hu-HU" sz="1600" dirty="0" smtClean="0"/>
              <a:t>basically </a:t>
            </a:r>
            <a:r>
              <a:rPr lang="en-US" sz="1600" dirty="0" smtClean="0"/>
              <a:t>on two chips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34775" y="4967904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3G/4G modem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369790" y="3595688"/>
            <a:ext cx="1685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RF </a:t>
            </a:r>
            <a:r>
              <a:rPr lang="en-US" sz="1600" dirty="0" smtClean="0"/>
              <a:t>Transceiver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151773" y="3785751"/>
            <a:ext cx="20830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759340" y="5133395"/>
            <a:ext cx="147543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0560" y="5703348"/>
            <a:ext cx="2670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Implementation</a:t>
            </a:r>
          </a:p>
          <a:p>
            <a:r>
              <a:rPr lang="hu-HU" sz="1600" dirty="0" smtClean="0"/>
              <a:t>  </a:t>
            </a:r>
            <a:r>
              <a:rPr lang="en-US" sz="1600" dirty="0" smtClean="0"/>
              <a:t>example of the </a:t>
            </a:r>
          </a:p>
          <a:p>
            <a:r>
              <a:rPr lang="hu-HU" sz="1600" dirty="0" smtClean="0"/>
              <a:t>  </a:t>
            </a:r>
            <a:r>
              <a:rPr lang="en-US" sz="1600" dirty="0" smtClean="0"/>
              <a:t>XMM7160 [46]</a:t>
            </a:r>
            <a:endParaRPr lang="en-US" sz="16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113" y="3175"/>
            <a:ext cx="9144001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meeting Nov. 20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510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958" y="1538790"/>
            <a:ext cx="8921741" cy="3343421"/>
            <a:chOff x="94958" y="2290824"/>
            <a:chExt cx="8921741" cy="33434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431" t="35054" r="8487" b="26520"/>
            <a:stretch/>
          </p:blipFill>
          <p:spPr>
            <a:xfrm>
              <a:off x="94958" y="2290824"/>
              <a:ext cx="8921741" cy="25652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425" t="35391" r="8493" b="26180"/>
            <a:stretch/>
          </p:blipFill>
          <p:spPr>
            <a:xfrm>
              <a:off x="94958" y="3068960"/>
              <a:ext cx="8921741" cy="25652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425" t="26628" r="8493" b="63259"/>
            <a:stretch/>
          </p:blipFill>
          <p:spPr>
            <a:xfrm>
              <a:off x="94958" y="2483894"/>
              <a:ext cx="8921741" cy="67507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76645" y="2573905"/>
              <a:ext cx="5646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Performance and Mid Mobile platform portfolio 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6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19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meeting Nov. 20 2014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9472" y="1538790"/>
            <a:ext cx="8873018" cy="3960439"/>
            <a:chOff x="109472" y="1988840"/>
            <a:chExt cx="8873018" cy="3960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2644" t="31627" r="11952" b="18624"/>
            <a:stretch/>
          </p:blipFill>
          <p:spPr>
            <a:xfrm>
              <a:off x="116505" y="2483894"/>
              <a:ext cx="8865985" cy="34653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7425" t="26628" r="8493" b="63259"/>
            <a:stretch/>
          </p:blipFill>
          <p:spPr>
            <a:xfrm>
              <a:off x="109472" y="1988840"/>
              <a:ext cx="8856000" cy="6701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12575" y="2303875"/>
              <a:ext cx="495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Value and Entry Mobile platform portfolio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6024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815" y="631785"/>
            <a:ext cx="828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Intel’s effort to optimize their devices from the software point of view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5865" y="2181977"/>
            <a:ext cx="7851570" cy="4037333"/>
            <a:chOff x="500850" y="1448780"/>
            <a:chExt cx="7851570" cy="4037333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850" y="1448780"/>
              <a:ext cx="7851570" cy="4037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 bwMode="auto">
            <a:xfrm>
              <a:off x="5543615" y="2226982"/>
              <a:ext cx="2745305" cy="318223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340" y="1049530"/>
            <a:ext cx="817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 their 2012 Investor meeting (5/2012) Intel revealed that </a:t>
            </a:r>
            <a:r>
              <a:rPr lang="en-US" sz="1600" dirty="0">
                <a:solidFill>
                  <a:srgbClr val="3333FF"/>
                </a:solidFill>
              </a:rPr>
              <a:t>more than 3000 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engineers are working on OS support</a:t>
            </a:r>
            <a:r>
              <a:rPr lang="en-US" sz="1600" dirty="0">
                <a:solidFill>
                  <a:srgbClr val="000000"/>
                </a:solidFill>
              </a:rPr>
              <a:t>, among them about </a:t>
            </a:r>
            <a:r>
              <a:rPr lang="en-US" sz="1600" dirty="0">
                <a:solidFill>
                  <a:srgbClr val="FF0000"/>
                </a:solidFill>
              </a:rPr>
              <a:t>1200 engineers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are dedicated to  Android</a:t>
            </a:r>
            <a:r>
              <a:rPr lang="en-US" sz="1600" dirty="0">
                <a:solidFill>
                  <a:srgbClr val="000000"/>
                </a:solidFill>
              </a:rPr>
              <a:t>, as  indicated below [11].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113" y="3175"/>
            <a:ext cx="9144001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20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560" y="998730"/>
            <a:ext cx="926369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Despite great efforts Intel could not yet become one of the 5 largest suppliers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 of smartphone application processors.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According to industry sources in 2014 </a:t>
            </a:r>
            <a:r>
              <a:rPr lang="en-US" sz="1600" dirty="0" smtClean="0">
                <a:solidFill>
                  <a:srgbClr val="0070C0"/>
                </a:solidFill>
              </a:rPr>
              <a:t>I</a:t>
            </a:r>
            <a:r>
              <a:rPr lang="en-US" sz="1600" dirty="0" smtClean="0">
                <a:solidFill>
                  <a:srgbClr val="3333FF"/>
                </a:solidFill>
              </a:rPr>
              <a:t>ntel achieved less than 1 % </a:t>
            </a:r>
            <a:r>
              <a:rPr lang="en-US" sz="1600" dirty="0" smtClean="0">
                <a:solidFill>
                  <a:srgbClr val="FF0000"/>
                </a:solidFill>
              </a:rPr>
              <a:t>share in revenue </a:t>
            </a:r>
            <a:endParaRPr lang="en-US" sz="1600" dirty="0" smtClean="0">
              <a:solidFill>
                <a:srgbClr val="3333FF"/>
              </a:solidFill>
            </a:endParaRPr>
          </a:p>
          <a:p>
            <a:r>
              <a:rPr lang="en-US" sz="1600" dirty="0" smtClean="0">
                <a:solidFill>
                  <a:srgbClr val="3333FF"/>
                </a:solidFill>
              </a:rPr>
              <a:t> in smartphone application processors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38" y="634560"/>
            <a:ext cx="661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Intel’s share in smartphone application processors </a:t>
            </a:r>
            <a:r>
              <a:rPr lang="en-US" dirty="0" smtClean="0"/>
              <a:t>[</a:t>
            </a:r>
            <a:r>
              <a:rPr lang="hu-HU" dirty="0" smtClean="0"/>
              <a:t>54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 Emergence and spread of smartphones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22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638690"/>
            <a:ext cx="508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withdrawal from the mobile market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98730"/>
            <a:ext cx="780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In </a:t>
            </a:r>
            <a:r>
              <a:rPr lang="hu-HU" sz="1600" dirty="0" smtClean="0">
                <a:solidFill>
                  <a:srgbClr val="0070C0"/>
                </a:solidFill>
              </a:rPr>
              <a:t>4/2016</a:t>
            </a:r>
            <a:r>
              <a:rPr lang="hu-HU" sz="1600" dirty="0" smtClean="0"/>
              <a:t> Intel announced their </a:t>
            </a:r>
            <a:r>
              <a:rPr lang="hu-HU" sz="1600" dirty="0" smtClean="0">
                <a:solidFill>
                  <a:srgbClr val="FF0000"/>
                </a:solidFill>
              </a:rPr>
              <a:t>withdrawal from the mobile market and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  cancelled the Broxton and Sophia platforms</a:t>
            </a:r>
            <a:r>
              <a:rPr lang="hu-H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58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</a:t>
            </a:r>
          </a:p>
        </p:txBody>
      </p:sp>
    </p:spTree>
    <p:extLst>
      <p:ext uri="{BB962C8B-B14F-4D97-AF65-F5344CB8AC3E}">
        <p14:creationId xmlns:p14="http://schemas.microsoft.com/office/powerpoint/2010/main" val="37697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893" y="633248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Emergence of tablets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510" y="1377350"/>
            <a:ext cx="6571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Tablets were </a:t>
            </a:r>
            <a:r>
              <a:rPr lang="en-US" sz="1600" dirty="0" smtClean="0">
                <a:solidFill>
                  <a:srgbClr val="3333FF"/>
                </a:solidFill>
              </a:rPr>
              <a:t>envisioned </a:t>
            </a:r>
            <a:r>
              <a:rPr lang="en-US" sz="1600" dirty="0">
                <a:solidFill>
                  <a:srgbClr val="3333FF"/>
                </a:solidFill>
              </a:rPr>
              <a:t>by </a:t>
            </a:r>
            <a:r>
              <a:rPr lang="en-US" sz="1600" dirty="0" smtClean="0">
                <a:solidFill>
                  <a:srgbClr val="3333FF"/>
                </a:solidFill>
              </a:rPr>
              <a:t>Steve Jobs </a:t>
            </a:r>
            <a:r>
              <a:rPr lang="en-US" sz="1600" dirty="0">
                <a:solidFill>
                  <a:srgbClr val="000000"/>
                </a:solidFill>
              </a:rPr>
              <a:t>already </a:t>
            </a:r>
            <a:r>
              <a:rPr lang="en-US" sz="1600" dirty="0">
                <a:solidFill>
                  <a:srgbClr val="3333FF"/>
                </a:solidFill>
              </a:rPr>
              <a:t>in 1983 </a:t>
            </a:r>
            <a:r>
              <a:rPr lang="en-US" sz="1600" dirty="0">
                <a:solidFill>
                  <a:srgbClr val="000000"/>
                </a:solidFill>
              </a:rPr>
              <a:t>saying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510" y="1737390"/>
            <a:ext cx="8791010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”Apple’s strategy is really simple. What we want to do is </a:t>
            </a:r>
            <a:r>
              <a:rPr lang="en-US" sz="1600" dirty="0">
                <a:solidFill>
                  <a:srgbClr val="FF0000"/>
                </a:solidFill>
              </a:rPr>
              <a:t>we want to put an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incredibly great  computer in a book that you can carry around</a:t>
            </a:r>
            <a:r>
              <a:rPr lang="en-US" sz="1600" dirty="0">
                <a:solidFill>
                  <a:srgbClr val="000000"/>
                </a:solidFill>
              </a:rPr>
              <a:t> with you and learn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</a:rPr>
              <a:t>  how to use in 20 minutes.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... And we </a:t>
            </a:r>
            <a:r>
              <a:rPr lang="en-US" sz="1600" dirty="0">
                <a:solidFill>
                  <a:srgbClr val="FF0000"/>
                </a:solidFill>
              </a:rPr>
              <a:t>really want to do it with a radio link </a:t>
            </a:r>
            <a:r>
              <a:rPr lang="en-US" sz="1600" dirty="0">
                <a:solidFill>
                  <a:srgbClr val="000000"/>
                </a:solidFill>
              </a:rPr>
              <a:t>in it so you don’t have to hook up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to anything  and you’re in communication with all of these larger databases and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other computers” </a:t>
            </a:r>
            <a:r>
              <a:rPr lang="en-US" sz="1600" dirty="0" smtClean="0">
                <a:solidFill>
                  <a:srgbClr val="000000"/>
                </a:solidFill>
              </a:rPr>
              <a:t>[19].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610" y="998730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Visioning tablets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tablets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610" y="1392160"/>
            <a:ext cx="8889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2010: Apple’s </a:t>
            </a:r>
            <a:r>
              <a:rPr lang="en-US" sz="1600" dirty="0" err="1">
                <a:solidFill>
                  <a:srgbClr val="FF0000"/>
                </a:solidFill>
              </a:rPr>
              <a:t>iPad</a:t>
            </a:r>
            <a:r>
              <a:rPr lang="en-US" sz="1600" dirty="0">
                <a:solidFill>
                  <a:srgbClr val="000000"/>
                </a:solidFill>
              </a:rPr>
              <a:t> with </a:t>
            </a:r>
            <a:r>
              <a:rPr lang="en-US" sz="1600" dirty="0">
                <a:solidFill>
                  <a:srgbClr val="3333FF"/>
                </a:solidFill>
              </a:rPr>
              <a:t>9.7 “ screen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>
                <a:solidFill>
                  <a:srgbClr val="3333FF"/>
                </a:solidFill>
              </a:rPr>
              <a:t>touch screen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3333FF"/>
                </a:solidFill>
              </a:rPr>
              <a:t>Wi-Fi or </a:t>
            </a:r>
            <a:r>
              <a:rPr lang="en-US" sz="1600" dirty="0">
                <a:solidFill>
                  <a:srgbClr val="000000"/>
                </a:solidFill>
              </a:rPr>
              <a:t>additionally </a:t>
            </a:r>
            <a:r>
              <a:rPr lang="en-US" sz="1600" dirty="0">
                <a:solidFill>
                  <a:srgbClr val="3333FF"/>
                </a:solidFill>
              </a:rPr>
              <a:t>wireless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3G broadband internet connection </a:t>
            </a:r>
            <a:r>
              <a:rPr lang="en-US" sz="1600" dirty="0">
                <a:solidFill>
                  <a:srgbClr val="000000"/>
                </a:solidFill>
              </a:rPr>
              <a:t>(mobile internet connection), operating under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err="1">
                <a:solidFill>
                  <a:srgbClr val="3333FF"/>
                </a:solidFill>
              </a:rPr>
              <a:t>iOS</a:t>
            </a:r>
            <a:r>
              <a:rPr lang="en-US" sz="1600" dirty="0">
                <a:solidFill>
                  <a:srgbClr val="000000"/>
                </a:solidFill>
              </a:rPr>
              <a:t> [12].</a:t>
            </a:r>
          </a:p>
        </p:txBody>
      </p:sp>
      <p:pic>
        <p:nvPicPr>
          <p:cNvPr id="3074" name="Picture 2" descr="File:Steve Jobs with the Apple iPad no logo (cropped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51" y="2583196"/>
            <a:ext cx="2416294" cy="30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210" y="625990"/>
            <a:ext cx="856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Designs giving the final push for rapid spreading of tablets around 2010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910" y="1039378"/>
            <a:ext cx="8176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From 2009 on: </a:t>
            </a:r>
            <a:r>
              <a:rPr lang="en-US" sz="1600" dirty="0">
                <a:solidFill>
                  <a:srgbClr val="FF0000"/>
                </a:solidFill>
              </a:rPr>
              <a:t>Android-based tablets </a:t>
            </a:r>
            <a:r>
              <a:rPr lang="en-US" sz="1600" dirty="0">
                <a:solidFill>
                  <a:srgbClr val="000000"/>
                </a:solidFill>
              </a:rPr>
              <a:t>arrived the market from many vendors.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1730" y="5899757"/>
            <a:ext cx="5021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Figure: </a:t>
            </a:r>
            <a:r>
              <a:rPr lang="en-US" sz="1400" dirty="0" smtClean="0">
                <a:solidFill>
                  <a:srgbClr val="000000"/>
                </a:solidFill>
              </a:rPr>
              <a:t>Steve Jobs </a:t>
            </a:r>
            <a:r>
              <a:rPr lang="en-US" sz="1400" dirty="0">
                <a:solidFill>
                  <a:srgbClr val="000000"/>
                </a:solidFill>
              </a:rPr>
              <a:t>introducing the iPad in 2010 [12]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(1)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685" y="638690"/>
            <a:ext cx="426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1. The traditional computer market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51398" y="2198480"/>
            <a:ext cx="11144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Desktops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61656" y="2198480"/>
            <a:ext cx="1960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Embedded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computer devices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4737726" y="1571417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4736573" y="1817480"/>
            <a:ext cx="0" cy="2960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670678" y="1261791"/>
            <a:ext cx="4855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Main computer market segments around 2000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22336" y="2673701"/>
            <a:ext cx="2196435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Pentium 4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Athlon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160420" y="2701951"/>
            <a:ext cx="1199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ARM’s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365533" y="2198480"/>
            <a:ext cx="9525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Servers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801051" y="2662030"/>
            <a:ext cx="2005677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 Xeon lines</a:t>
            </a:r>
            <a:endParaRPr lang="en-US" i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Opteron lines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>
            <a:stCxn id="6" idx="1"/>
          </p:cNvCxnSpPr>
          <p:nvPr/>
        </p:nvCxnSpPr>
        <p:spPr>
          <a:xfrm flipH="1">
            <a:off x="1799555" y="1817480"/>
            <a:ext cx="2938172" cy="306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40908" y="1817480"/>
            <a:ext cx="2925763" cy="317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5296" y="263143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E.g.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6515" y="3654025"/>
            <a:ext cx="8994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Major trend in the first half of the 2000’s: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spreading of laptops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(first mobile devices)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4703662" y="2087355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1775818" y="2091950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7621228" y="2082592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85" y="631785"/>
            <a:ext cx="541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Implementation alternatives of </a:t>
            </a:r>
            <a:r>
              <a:rPr lang="en-US" dirty="0" smtClean="0">
                <a:solidFill>
                  <a:srgbClr val="333399"/>
                </a:solidFill>
              </a:rPr>
              <a:t>tablets -1 </a:t>
            </a:r>
            <a:r>
              <a:rPr lang="en-US" dirty="0">
                <a:solidFill>
                  <a:srgbClr val="000000"/>
                </a:solidFill>
              </a:rPr>
              <a:t>[8]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9173" y="1268760"/>
            <a:ext cx="8505945" cy="5390828"/>
            <a:chOff x="1280160" y="1583795"/>
            <a:chExt cx="7811671" cy="4879556"/>
          </a:xfrm>
        </p:grpSpPr>
        <p:pic>
          <p:nvPicPr>
            <p:cNvPr id="327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6" t="16324" r="-3"/>
            <a:stretch/>
          </p:blipFill>
          <p:spPr bwMode="auto">
            <a:xfrm>
              <a:off x="1280161" y="1583795"/>
              <a:ext cx="7811670" cy="4879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8" t="12910" r="79997" b="83676"/>
            <a:stretch/>
          </p:blipFill>
          <p:spPr bwMode="auto">
            <a:xfrm rot="5400000">
              <a:off x="793985" y="2204986"/>
              <a:ext cx="1125127" cy="15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650" y="2205965"/>
            <a:ext cx="4668400" cy="3158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Microsoft Surface Pr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61" y="2125323"/>
            <a:ext cx="3769909" cy="28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3750" y="5454515"/>
            <a:ext cx="247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laptop [22]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9932" y="5454515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Intel’s Surface Pro 3</a:t>
            </a:r>
          </a:p>
          <a:p>
            <a:pPr algn="ctr"/>
            <a:r>
              <a:rPr lang="en-US" sz="1600" dirty="0" smtClean="0"/>
              <a:t> used as a tablet [23]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085" y="631785"/>
            <a:ext cx="548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99"/>
                </a:solidFill>
              </a:rPr>
              <a:t>Implementation alternatives of </a:t>
            </a:r>
            <a:r>
              <a:rPr lang="en-US" dirty="0" smtClean="0">
                <a:solidFill>
                  <a:srgbClr val="333399"/>
                </a:solidFill>
              </a:rPr>
              <a:t>tablets-2 </a:t>
            </a:r>
            <a:r>
              <a:rPr lang="en-US" dirty="0">
                <a:solidFill>
                  <a:srgbClr val="000000"/>
                </a:solidFill>
              </a:rPr>
              <a:t>[8]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515" y="998730"/>
            <a:ext cx="5802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in 1 tablets (≈ attachable keyboard + touchscreen)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6515" y="1494075"/>
            <a:ext cx="461697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Example: </a:t>
            </a:r>
            <a:r>
              <a:rPr lang="en-US" sz="1600" dirty="0">
                <a:solidFill>
                  <a:srgbClr val="3333FF"/>
                </a:solidFill>
              </a:rPr>
              <a:t>Windows Surface Pro 3 (8/2014)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</a:rPr>
              <a:t>Aim: Replacing laptops 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815" y="998730"/>
            <a:ext cx="893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Besides smartphones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tablets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>
                <a:solidFill>
                  <a:srgbClr val="3333FF"/>
                </a:solidFill>
              </a:rPr>
              <a:t>all their alternative designs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0000"/>
                </a:solidFill>
              </a:rPr>
              <a:t>that  </a:t>
            </a:r>
            <a:r>
              <a:rPr lang="en-US" sz="1600" dirty="0">
                <a:solidFill>
                  <a:srgbClr val="000000"/>
                </a:solidFill>
              </a:rPr>
              <a:t>provide also keyboard/mouse </a:t>
            </a:r>
            <a:r>
              <a:rPr lang="en-US" sz="1600" dirty="0" smtClean="0">
                <a:solidFill>
                  <a:srgbClr val="000000"/>
                </a:solidFill>
              </a:rPr>
              <a:t>input, such </a:t>
            </a:r>
            <a:r>
              <a:rPr lang="en-US" sz="1600" dirty="0">
                <a:solidFill>
                  <a:srgbClr val="000000"/>
                </a:solidFill>
              </a:rPr>
              <a:t>as convertibles </a:t>
            </a:r>
            <a:r>
              <a:rPr lang="en-US" sz="1600" dirty="0" smtClean="0">
                <a:solidFill>
                  <a:srgbClr val="000000"/>
                </a:solidFill>
              </a:rPr>
              <a:t>or 2 in 1 designs) </a:t>
            </a:r>
            <a:r>
              <a:rPr lang="en-US" sz="1600" dirty="0">
                <a:solidFill>
                  <a:srgbClr val="3333FF"/>
                </a:solidFill>
              </a:rPr>
              <a:t>have recently the highest growth potential</a:t>
            </a:r>
            <a:r>
              <a:rPr lang="en-US" sz="1600" dirty="0">
                <a:solidFill>
                  <a:srgbClr val="000000"/>
                </a:solidFill>
              </a:rPr>
              <a:t>, as indicated in the Figure below (12/1012) [3].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/>
          <a:stretch/>
        </p:blipFill>
        <p:spPr bwMode="auto">
          <a:xfrm>
            <a:off x="1" y="2077005"/>
            <a:ext cx="9144000" cy="42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6575" y="3655871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5497" y="3205821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Notebooks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5941" y="2710766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Tablets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238857" y="3932870"/>
            <a:ext cx="0" cy="120816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28693" y="3482820"/>
            <a:ext cx="0" cy="8481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922150" y="3019849"/>
            <a:ext cx="0" cy="62310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6555" y="6420816"/>
            <a:ext cx="81786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Figure: Yearly worldwide sales figures of desktops, notebooks and tablets [3]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148" y="620463"/>
            <a:ext cx="699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Rapid increase of tablet sales in the first half of the </a:t>
            </a:r>
            <a:r>
              <a:rPr lang="en-US" dirty="0" smtClean="0">
                <a:solidFill>
                  <a:srgbClr val="2D2D8A"/>
                </a:solidFill>
              </a:rPr>
              <a:t>2010’s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pic>
        <p:nvPicPr>
          <p:cNvPr id="10242" name="Picture 2" descr="Infographic: Tablets to Outsell PCs Worldwide by 2015 | Stati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/>
          <a:stretch/>
        </p:blipFill>
        <p:spPr bwMode="auto">
          <a:xfrm>
            <a:off x="836585" y="1493785"/>
            <a:ext cx="7426188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563" y="622415"/>
            <a:ext cx="734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PC, laptop and tablet shipments 2012 – 2018 </a:t>
            </a:r>
            <a:r>
              <a:rPr lang="en-US" dirty="0" smtClean="0"/>
              <a:t>[</a:t>
            </a:r>
            <a:r>
              <a:rPr lang="hu-HU" dirty="0" smtClean="0"/>
              <a:t>55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(Shipments in million units)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41875" y="2438890"/>
            <a:ext cx="1395310" cy="301533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0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(7)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99313"/>
              </p:ext>
            </p:extLst>
          </p:nvPr>
        </p:nvGraphicFramePr>
        <p:xfrm>
          <a:off x="319853" y="1763815"/>
          <a:ext cx="8373384" cy="4304279"/>
        </p:xfrm>
        <a:graphic>
          <a:graphicData uri="http://schemas.openxmlformats.org/drawingml/2006/table">
            <a:tbl>
              <a:tblPr/>
              <a:tblGrid>
                <a:gridCol w="1646928"/>
                <a:gridCol w="1300074"/>
                <a:gridCol w="1239690"/>
                <a:gridCol w="1395564"/>
                <a:gridCol w="1395564"/>
                <a:gridCol w="1395564"/>
              </a:tblGrid>
              <a:tr h="116698">
                <a:tc gridSpan="6">
                  <a:txBody>
                    <a:bodyPr/>
                    <a:lstStyle/>
                    <a:p>
                      <a:pPr algn="l"/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17873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/>
                        <a:t>Vendor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2Q16</a:t>
                      </a:r>
                      <a:r>
                        <a:rPr lang="en-US" sz="1300" b="1" dirty="0"/>
                        <a:t> Unit Shipments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2Q16</a:t>
                      </a:r>
                      <a:r>
                        <a:rPr lang="en-US" sz="1300" b="1" dirty="0"/>
                        <a:t> Market Share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2Q15</a:t>
                      </a:r>
                      <a:r>
                        <a:rPr lang="en-US" sz="1300" b="1" dirty="0"/>
                        <a:t> Unit Shipments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/>
                        <a:t>2Q15</a:t>
                      </a:r>
                      <a:r>
                        <a:rPr lang="en-US" sz="1300" b="1" dirty="0"/>
                        <a:t> Market Share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Year-Over-Year Growth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1. Apple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25.8%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24.9%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-9.2%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7316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2. Samsung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18.2%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-24.5%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3. Lenovo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2.5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3.1%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4. Huawei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5.6%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1.3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71.0%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9023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5</a:t>
                      </a:r>
                      <a:r>
                        <a:rPr lang="en-US" sz="1300" dirty="0" smtClean="0"/>
                        <a:t>. Amazon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1.6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0.1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0.3%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1208.9%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Others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16.4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42.4%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21.3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48.2%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-22.9%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5609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/>
                        <a:t>Total</a:t>
                      </a:r>
                      <a:endParaRPr lang="en-US" sz="1300" dirty="0"/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38.7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44.1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100.0%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-12.3%</a:t>
                      </a:r>
                    </a:p>
                  </a:txBody>
                  <a:tcPr marL="83902" marR="83902" marT="41951" marB="419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775" y="633066"/>
            <a:ext cx="796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2016 worldwide tablet shipments and market shares by vendors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1025240"/>
            <a:ext cx="3050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(Shipments in million units)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3311861" y="1770326"/>
            <a:ext cx="1312980" cy="43891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9853" y="6489340"/>
            <a:ext cx="7850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IDC Press Release </a:t>
            </a:r>
            <a:r>
              <a:rPr lang="en-US" sz="1200" dirty="0" err="1" smtClean="0"/>
              <a:t>aug.</a:t>
            </a:r>
            <a:r>
              <a:rPr lang="en-US" sz="1200" dirty="0" smtClean="0"/>
              <a:t> 2016 https</a:t>
            </a:r>
            <a:r>
              <a:rPr lang="en-US" sz="1200" dirty="0"/>
              <a:t>://</a:t>
            </a:r>
            <a:r>
              <a:rPr lang="en-US" sz="1200" dirty="0" err="1"/>
              <a:t>www.idc.com</a:t>
            </a:r>
            <a:r>
              <a:rPr lang="en-US" sz="1200" dirty="0"/>
              <a:t>/</a:t>
            </a:r>
            <a:r>
              <a:rPr lang="en-US" sz="1200" dirty="0" err="1"/>
              <a:t>getdoc.jsp?containerId</a:t>
            </a:r>
            <a:r>
              <a:rPr lang="en-US" sz="1200" dirty="0"/>
              <a:t>=</a:t>
            </a:r>
            <a:r>
              <a:rPr lang="en-US" sz="1200" dirty="0" err="1"/>
              <a:t>prUS41632416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17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 descr="http://static.cdn-seekingalpha.com/uploads/2014/7/11806781_14050248217038_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22791" r="2534" b="13504"/>
          <a:stretch/>
        </p:blipFill>
        <p:spPr bwMode="auto">
          <a:xfrm>
            <a:off x="161510" y="1206499"/>
            <a:ext cx="88900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372" y="625990"/>
            <a:ext cx="898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Global market share of tablet OS shipments 2010 - 2014 by quarter </a:t>
            </a:r>
            <a:r>
              <a:rPr lang="en-US" dirty="0" smtClean="0"/>
              <a:t>[25] </a:t>
            </a:r>
            <a:endParaRPr lang="en-US" dirty="0"/>
          </a:p>
        </p:txBody>
      </p:sp>
      <p:pic>
        <p:nvPicPr>
          <p:cNvPr id="6" name="Picture 1" descr="http://static.cdn-seekingalpha.com/uploads/2014/7/11806781_14050248217038_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2" r="83183" b="3095"/>
          <a:stretch/>
        </p:blipFill>
        <p:spPr bwMode="auto">
          <a:xfrm>
            <a:off x="-18510" y="5706999"/>
            <a:ext cx="1601788" cy="6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8a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8b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550" y="6444335"/>
            <a:ext cx="4946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www.idc.com</a:t>
            </a:r>
            <a:r>
              <a:rPr lang="en-US" sz="1200" dirty="0"/>
              <a:t>/</a:t>
            </a:r>
            <a:r>
              <a:rPr lang="en-US" sz="1200" dirty="0" err="1"/>
              <a:t>getdoc.jsp?containerId</a:t>
            </a:r>
            <a:r>
              <a:rPr lang="en-US" sz="1200" dirty="0"/>
              <a:t>=</a:t>
            </a:r>
            <a:r>
              <a:rPr lang="en-US" sz="1200" dirty="0" err="1"/>
              <a:t>prUS40660715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93372" y="625990"/>
            <a:ext cx="819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Global market share forecast of tablet OS shipments 2015 - 2019 </a:t>
            </a:r>
            <a:r>
              <a:rPr lang="en-US" dirty="0" smtClean="0"/>
              <a:t>[]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305" t="35850" r="47233" b="9396"/>
          <a:stretch/>
        </p:blipFill>
        <p:spPr>
          <a:xfrm>
            <a:off x="1376645" y="1268760"/>
            <a:ext cx="6435715" cy="400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20678559">
            <a:off x="1390358" y="2491387"/>
            <a:ext cx="6696000" cy="14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1" t="51695" r="9522" b="41635"/>
          <a:stretch/>
        </p:blipFill>
        <p:spPr bwMode="auto">
          <a:xfrm>
            <a:off x="32305" y="728662"/>
            <a:ext cx="9072500" cy="61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925767" y="1152872"/>
            <a:ext cx="921708" cy="1026529"/>
            <a:chOff x="6722587" y="2216856"/>
            <a:chExt cx="921708" cy="102652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096845" y="3017988"/>
            <a:ext cx="921708" cy="1026529"/>
            <a:chOff x="6722587" y="2216856"/>
            <a:chExt cx="921708" cy="102652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569558" y="2604357"/>
            <a:ext cx="921708" cy="1026529"/>
            <a:chOff x="6722587" y="2216856"/>
            <a:chExt cx="921708" cy="102652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041486" y="2110919"/>
            <a:ext cx="921708" cy="1026529"/>
            <a:chOff x="6722587" y="2216856"/>
            <a:chExt cx="921708" cy="102652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481305" y="1647927"/>
            <a:ext cx="921708" cy="1026529"/>
            <a:chOff x="6722587" y="2216856"/>
            <a:chExt cx="921708" cy="102652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947375" y="4008270"/>
            <a:ext cx="921708" cy="1026529"/>
            <a:chOff x="6722587" y="2216856"/>
            <a:chExt cx="921708" cy="102652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505812" y="4362844"/>
            <a:ext cx="921708" cy="1026529"/>
            <a:chOff x="6722587" y="2216856"/>
            <a:chExt cx="921708" cy="1026529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3438277" y="2173848"/>
            <a:ext cx="12602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300" b="1" dirty="0" smtClean="0">
                <a:solidFill>
                  <a:srgbClr val="FFC000"/>
                </a:solidFill>
              </a:rPr>
              <a:t>Clover Trail</a:t>
            </a:r>
            <a:endParaRPr lang="en-US" sz="1100" b="1" dirty="0" smtClean="0">
              <a:solidFill>
                <a:srgbClr val="FFFFFF"/>
              </a:solidFill>
            </a:endParaRP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(2012)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96845" y="262278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Oak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(2011)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80971" y="1700079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Bay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(2013)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96597" y="1243992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Cherry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(2015)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5519" y="747827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Willow Trail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</a:t>
            </a:r>
            <a:r>
              <a:rPr lang="hu-HU" sz="1100" dirty="0" smtClean="0">
                <a:solidFill>
                  <a:srgbClr val="FFFFFF"/>
                </a:solidFill>
              </a:rPr>
              <a:t>6</a:t>
            </a:r>
            <a:r>
              <a:rPr lang="en-US" sz="1100" dirty="0" smtClean="0">
                <a:solidFill>
                  <a:srgbClr val="FFFFFF"/>
                </a:solidFill>
              </a:rPr>
              <a:t>?)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37400" y="3775885"/>
            <a:ext cx="131478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Atom X3</a:t>
            </a:r>
          </a:p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(Sophia 3G)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(2015)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97383" y="3434795"/>
            <a:ext cx="1394934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Atom X3</a:t>
            </a:r>
          </a:p>
          <a:p>
            <a:pPr algn="ctr"/>
            <a:r>
              <a:rPr lang="en-US" sz="1300" b="1" dirty="0" smtClean="0">
                <a:solidFill>
                  <a:srgbClr val="FFC000"/>
                </a:solidFill>
              </a:rPr>
              <a:t>(Sophia LTE)</a:t>
            </a:r>
          </a:p>
          <a:p>
            <a:pPr algn="ctr">
              <a:lnSpc>
                <a:spcPts val="15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(2015)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11579" y="3575972"/>
            <a:ext cx="104227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Z2760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2xSaltwell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32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6260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7276" y="3989361"/>
            <a:ext cx="104708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Z670/650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1xBonnell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45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 no XMM 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</a:t>
            </a:r>
            <a:r>
              <a:rPr lang="en-US" sz="1100" dirty="0" err="1" smtClean="0">
                <a:solidFill>
                  <a:srgbClr val="FFFFFF"/>
                </a:solidFill>
              </a:rPr>
              <a:t>MeeGo</a:t>
            </a:r>
            <a:r>
              <a:rPr lang="en-US" sz="1100" dirty="0" smtClean="0">
                <a:solidFill>
                  <a:srgbClr val="FFFFFF"/>
                </a:solidFill>
              </a:rPr>
              <a:t>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68173" y="3072838"/>
            <a:ext cx="152317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Z37x0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4</a:t>
            </a:r>
            <a:r>
              <a:rPr lang="en-US" sz="1100" dirty="0" smtClean="0">
                <a:solidFill>
                  <a:srgbClr val="FFFFFF"/>
                </a:solidFill>
              </a:rPr>
              <a:t>xSilvermont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2</a:t>
            </a:r>
            <a:r>
              <a:rPr lang="en-US" sz="1100" dirty="0" smtClean="0">
                <a:solidFill>
                  <a:srgbClr val="FFFFFF"/>
                </a:solidFill>
              </a:rPr>
              <a:t>2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6260/7160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7297" y="5314854"/>
            <a:ext cx="116249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C3000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2xSilvermont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28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integrated 3G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modem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13449" y="4954485"/>
            <a:ext cx="121860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C3400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4xAirmont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28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integrated LTE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modem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24704" y="2612637"/>
            <a:ext cx="146546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Z4xxx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4xAirmont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7160/7260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4962" y="2147338"/>
            <a:ext cx="104708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Z5xxx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4xGoldmont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14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+XMM 7360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7138" y="932203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Intel’s platforms targeting tablets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(based on [</a:t>
            </a:r>
            <a:r>
              <a:rPr lang="hu-HU" dirty="0" smtClean="0">
                <a:solidFill>
                  <a:srgbClr val="FFFFFF"/>
                </a:solidFill>
              </a:rPr>
              <a:t>11</a:t>
            </a:r>
            <a:r>
              <a:rPr lang="en-US" dirty="0" smtClean="0">
                <a:solidFill>
                  <a:srgbClr val="FFFFFF"/>
                </a:solidFill>
              </a:rPr>
              <a:t>])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59847" y="1578533"/>
            <a:ext cx="0" cy="4896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1500" y="1852090"/>
            <a:ext cx="400110" cy="250049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dirty="0" smtClean="0">
                <a:solidFill>
                  <a:srgbClr val="CCECFF"/>
                </a:solidFill>
              </a:rPr>
              <a:t>Performance (not to scale)</a:t>
            </a:r>
            <a:endParaRPr lang="en-US" sz="1400" dirty="0">
              <a:solidFill>
                <a:srgbClr val="CCECFF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18596" y="3307623"/>
            <a:ext cx="921708" cy="1026529"/>
            <a:chOff x="6722587" y="2216856"/>
            <a:chExt cx="921708" cy="1026529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82" t="30844" r="9522" b="51344"/>
            <a:stretch/>
          </p:blipFill>
          <p:spPr bwMode="auto">
            <a:xfrm>
              <a:off x="6766560" y="2256971"/>
              <a:ext cx="845420" cy="986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61" t="49351" r="9522" b="41635"/>
            <a:stretch/>
          </p:blipFill>
          <p:spPr bwMode="auto">
            <a:xfrm rot="325995">
              <a:off x="6722587" y="2216856"/>
              <a:ext cx="921708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Box 59"/>
          <p:cNvSpPr txBox="1"/>
          <p:nvPr/>
        </p:nvSpPr>
        <p:spPr>
          <a:xfrm>
            <a:off x="649044" y="2912423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>
                <a:solidFill>
                  <a:srgbClr val="FFC000"/>
                </a:solidFill>
              </a:rPr>
              <a:t>Menlow</a:t>
            </a:r>
            <a:endParaRPr lang="en-US" sz="13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(2008)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8760" y="4278996"/>
            <a:ext cx="90762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Z5xx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1xBonnell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45 nm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+ no XMM</a:t>
            </a:r>
          </a:p>
          <a:p>
            <a:pPr algn="ctr"/>
            <a:r>
              <a:rPr lang="en-US" sz="1100" dirty="0" smtClean="0">
                <a:solidFill>
                  <a:srgbClr val="FFFFFF"/>
                </a:solidFill>
              </a:rPr>
              <a:t>W/</a:t>
            </a:r>
            <a:r>
              <a:rPr lang="en-US" sz="1100" dirty="0" err="1" smtClean="0">
                <a:solidFill>
                  <a:srgbClr val="FFFFFF"/>
                </a:solidFill>
              </a:rPr>
              <a:t>Moblin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296597" y="5843099"/>
            <a:ext cx="1290738" cy="3603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7781762" y="5486704"/>
            <a:ext cx="1290738" cy="3603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9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meeting Nov. 20 2014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510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958" y="1538790"/>
            <a:ext cx="8921741" cy="3343421"/>
            <a:chOff x="94958" y="2290824"/>
            <a:chExt cx="8921741" cy="33434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431" t="35054" r="8487" b="26520"/>
            <a:stretch/>
          </p:blipFill>
          <p:spPr>
            <a:xfrm>
              <a:off x="94958" y="2290824"/>
              <a:ext cx="8921741" cy="25652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425" t="35391" r="8493" b="26180"/>
            <a:stretch/>
          </p:blipFill>
          <p:spPr>
            <a:xfrm>
              <a:off x="94958" y="3068960"/>
              <a:ext cx="8921741" cy="256528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425" t="26628" r="8493" b="63259"/>
            <a:stretch/>
          </p:blipFill>
          <p:spPr>
            <a:xfrm>
              <a:off x="94958" y="2483894"/>
              <a:ext cx="8921741" cy="67507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76645" y="2573905"/>
              <a:ext cx="62441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Performance</a:t>
              </a:r>
              <a:r>
                <a:rPr lang="hu-HU" sz="2000" dirty="0" smtClean="0">
                  <a:solidFill>
                    <a:srgbClr val="FFC000"/>
                  </a:solidFill>
                </a:rPr>
                <a:t> and Mid Mobile platform portfolio 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4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605" y="6399330"/>
            <a:ext cx="86645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http://files.shareholder.com/downloads/INTC/0x0x796060/CF287D82-FFFE-4A4E-93A9-53C56BFFD315/2014_Intel_IM_James.pdf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6084295"/>
            <a:ext cx="39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Investor meeting Nov. 20 2014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9472" y="1538790"/>
            <a:ext cx="8873018" cy="3960439"/>
            <a:chOff x="109472" y="1988840"/>
            <a:chExt cx="8873018" cy="3960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2644" t="31627" r="11952" b="18624"/>
            <a:stretch/>
          </p:blipFill>
          <p:spPr>
            <a:xfrm>
              <a:off x="116505" y="2483894"/>
              <a:ext cx="8865985" cy="34653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7425" t="26628" r="8493" b="63259"/>
            <a:stretch/>
          </p:blipFill>
          <p:spPr>
            <a:xfrm>
              <a:off x="109472" y="1988840"/>
              <a:ext cx="8856000" cy="6701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12575" y="2303875"/>
              <a:ext cx="495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C000"/>
                  </a:solidFill>
                </a:rPr>
                <a:t>Value and Entry Mobile platform portfolio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6024" y="645058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Uniting Intel's smartphone and tablet platforms to mobile platforms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and classifying them into two performance classes in 2014 [] -1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698202" y="2410158"/>
            <a:ext cx="2196435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Pentium 4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Athlon64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019293" y="2424448"/>
            <a:ext cx="119936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ARM’s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99916" y="2398487"/>
            <a:ext cx="2005677" cy="5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Intel’s  Xeon lines</a:t>
            </a:r>
            <a:endParaRPr lang="en-US" i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AMD’s Opteron lines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04" y="2392438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E.g.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15751" y="1935419"/>
            <a:ext cx="11144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Desktops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00743" y="1935419"/>
            <a:ext cx="2021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Embedded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 computer devices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748303" y="1308356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3796417" y="1554419"/>
            <a:ext cx="953948" cy="298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624312" y="998730"/>
            <a:ext cx="4855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Main computer market segments around 2005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19167" y="1935419"/>
            <a:ext cx="9525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Servers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>
            <a:stCxn id="9" idx="1"/>
          </p:cNvCxnSpPr>
          <p:nvPr/>
        </p:nvCxnSpPr>
        <p:spPr>
          <a:xfrm flipH="1">
            <a:off x="1810132" y="1554419"/>
            <a:ext cx="2938172" cy="306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33203" y="1554419"/>
            <a:ext cx="2887102" cy="317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3764917" y="1824294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729452" y="1828889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7574862" y="1819531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257015" y="1942388"/>
            <a:ext cx="9797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Laptops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>
            <a:stCxn id="9" idx="1"/>
          </p:cNvCxnSpPr>
          <p:nvPr/>
        </p:nvCxnSpPr>
        <p:spPr>
          <a:xfrm>
            <a:off x="4748304" y="1554419"/>
            <a:ext cx="1049050" cy="304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5702284" y="1820821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4879" y="2432168"/>
            <a:ext cx="174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Intel’s Celeron lines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AMD’s Duron lines</a:t>
            </a:r>
          </a:p>
        </p:txBody>
      </p:sp>
      <p:sp>
        <p:nvSpPr>
          <p:cNvPr id="22" name="Oval 21"/>
          <p:cNvSpPr/>
          <p:nvPr/>
        </p:nvSpPr>
        <p:spPr>
          <a:xfrm>
            <a:off x="5257015" y="1897319"/>
            <a:ext cx="979755" cy="457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8913" y="625990"/>
            <a:ext cx="723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Intel’s share in tablet application processors </a:t>
            </a:r>
            <a:r>
              <a:rPr lang="en-US" dirty="0" smtClean="0"/>
              <a:t>[</a:t>
            </a:r>
            <a:r>
              <a:rPr lang="hu-HU" dirty="0" smtClean="0"/>
              <a:t>35</a:t>
            </a:r>
            <a:r>
              <a:rPr lang="en-US" dirty="0" smtClean="0"/>
              <a:t>], [</a:t>
            </a:r>
            <a:r>
              <a:rPr lang="hu-HU" dirty="0" smtClean="0"/>
              <a:t>36</a:t>
            </a:r>
            <a:r>
              <a:rPr lang="en-US" dirty="0" smtClean="0"/>
              <a:t>], [</a:t>
            </a:r>
            <a:r>
              <a:rPr lang="hu-HU" dirty="0" smtClean="0"/>
              <a:t>56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560" y="998730"/>
            <a:ext cx="33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Intel’s subsidies for OEMs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001" y="1313765"/>
            <a:ext cx="8289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Over the past four years Intel pays </a:t>
            </a:r>
            <a:r>
              <a:rPr lang="en-US" sz="1600" dirty="0" smtClean="0">
                <a:solidFill>
                  <a:srgbClr val="FF0000"/>
                </a:solidFill>
              </a:rPr>
              <a:t>significant subsidies </a:t>
            </a:r>
            <a:r>
              <a:rPr lang="en-US" sz="1600" dirty="0" smtClean="0"/>
              <a:t>(~ 50 $/tablet)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netbook and tablet manufacturers </a:t>
            </a:r>
            <a:r>
              <a:rPr lang="en-US" sz="1600" dirty="0" smtClean="0"/>
              <a:t>to switch from ARM based processors to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x86 Atom processors.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6863" y="2438890"/>
            <a:ext cx="8100294" cy="1413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 2015 Intel achieved the 3</a:t>
            </a:r>
            <a:r>
              <a:rPr lang="en-US" sz="1600" dirty="0" smtClean="0">
                <a:solidFill>
                  <a:srgbClr val="0070C0"/>
                </a:solidFill>
              </a:rPr>
              <a:t>. place in the worldwide market share in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tablet application processor revenue</a:t>
            </a:r>
            <a:r>
              <a:rPr lang="en-US" sz="1600" dirty="0" smtClean="0"/>
              <a:t>.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two years Intel mobile division </a:t>
            </a:r>
            <a:r>
              <a:rPr lang="en-US" sz="1600" dirty="0" smtClean="0">
                <a:solidFill>
                  <a:srgbClr val="0070C0"/>
                </a:solidFill>
              </a:rPr>
              <a:t>has lost 7 billion $.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According to industry sources in 2015 Intel has stopped paying subsidies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for OEMs.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7940" y="2114563"/>
            <a:ext cx="101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Results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539251"/>
              </p:ext>
            </p:extLst>
          </p:nvPr>
        </p:nvGraphicFramePr>
        <p:xfrm>
          <a:off x="2771800" y="1673805"/>
          <a:ext cx="373541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/>
                <a:gridCol w="171019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[</a:t>
                      </a:r>
                      <a:r>
                        <a:rPr lang="hu-HU" sz="1200" dirty="0" smtClean="0"/>
                        <a:t>57</a:t>
                      </a:r>
                      <a:r>
                        <a:rPr lang="en-US" sz="1200" dirty="0" smtClean="0"/>
                        <a:t>]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31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Qualcomm (USA)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tabLst>
                          <a:tab pos="1257300" algn="l"/>
                        </a:tabLst>
                      </a:pPr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563" y="634560"/>
            <a:ext cx="886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Worldwide market share of application processors used in tablets in 201</a:t>
            </a:r>
            <a:r>
              <a:rPr lang="hu-HU" dirty="0" smtClean="0">
                <a:solidFill>
                  <a:srgbClr val="2D2D8A"/>
                </a:solidFill>
              </a:rPr>
              <a:t>5</a:t>
            </a:r>
            <a:endParaRPr lang="en-US" dirty="0" smtClean="0">
              <a:solidFill>
                <a:srgbClr val="2D2D8A"/>
              </a:solidFill>
            </a:endParaRPr>
          </a:p>
          <a:p>
            <a:r>
              <a:rPr lang="en-US" dirty="0">
                <a:solidFill>
                  <a:srgbClr val="2D2D8A"/>
                </a:solidFill>
              </a:rPr>
              <a:t> </a:t>
            </a:r>
            <a:r>
              <a:rPr lang="en-US" dirty="0" smtClean="0">
                <a:solidFill>
                  <a:srgbClr val="2D2D8A"/>
                </a:solidFill>
              </a:rPr>
              <a:t> (based on revenue)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3038" y="4232121"/>
            <a:ext cx="2394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[Source</a:t>
            </a:r>
            <a:r>
              <a:rPr lang="hu-HU" sz="1200" dirty="0"/>
              <a:t>: </a:t>
            </a:r>
            <a:r>
              <a:rPr lang="hu-HU" sz="1200" dirty="0" smtClean="0"/>
              <a:t>Strategy </a:t>
            </a:r>
            <a:r>
              <a:rPr lang="hu-HU" sz="1200" dirty="0"/>
              <a:t>Analytics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82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Emergence and spread of tablets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638690"/>
            <a:ext cx="508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withdrawal from the mobile market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998730"/>
            <a:ext cx="780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In </a:t>
            </a:r>
            <a:r>
              <a:rPr lang="hu-HU" sz="1600" dirty="0" smtClean="0">
                <a:solidFill>
                  <a:srgbClr val="0070C0"/>
                </a:solidFill>
              </a:rPr>
              <a:t>4/2016</a:t>
            </a:r>
            <a:r>
              <a:rPr lang="hu-HU" sz="1600" dirty="0" smtClean="0"/>
              <a:t> Intel announced their </a:t>
            </a:r>
            <a:r>
              <a:rPr lang="hu-HU" sz="1600" dirty="0" smtClean="0">
                <a:solidFill>
                  <a:srgbClr val="FF0000"/>
                </a:solidFill>
              </a:rPr>
              <a:t>withdrawal from the mobile market and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  cancelled the Broxton and Sophia platforms</a:t>
            </a:r>
            <a:r>
              <a:rPr lang="hu-H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33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01570" y="1666578"/>
            <a:ext cx="7889103" cy="52223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Key requirement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of mobile devices (tablets, smartphones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Key requirement of mobile devices (tablets, smartphones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40391" y="1273031"/>
            <a:ext cx="6030065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Key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requirements of </a:t>
            </a: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mobile devices (tablets,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smartphones)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475860" y="1969183"/>
            <a:ext cx="1596911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Connectivity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(3G/4G/Wi-Fi)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47791" y="1969183"/>
            <a:ext cx="2172390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power operation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465" y="629165"/>
            <a:ext cx="727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4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. Key requirement of mobile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devices (tablets,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smartphones)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6745" y="2551547"/>
            <a:ext cx="11320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4.1)</a:t>
            </a:r>
            <a:endParaRPr lang="en-US" sz="13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97125" y="2551547"/>
            <a:ext cx="11320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(Section 4.2)</a:t>
            </a:r>
            <a:endParaRPr lang="en-US" sz="1300" i="1" dirty="0"/>
          </a:p>
        </p:txBody>
      </p:sp>
    </p:spTree>
    <p:extLst>
      <p:ext uri="{BB962C8B-B14F-4D97-AF65-F5344CB8AC3E}">
        <p14:creationId xmlns:p14="http://schemas.microsoft.com/office/powerpoint/2010/main" val="7452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 animBg="1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01570" y="1671677"/>
            <a:ext cx="7889103" cy="52223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operation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operation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515" y="638690"/>
            <a:ext cx="306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4.1 Low power operation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476" y="1012893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will be expressed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1358770"/>
            <a:ext cx="818948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either by specifying </a:t>
            </a:r>
            <a:r>
              <a:rPr lang="en-US" sz="1600" dirty="0" smtClean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power consumption</a:t>
            </a:r>
            <a:r>
              <a:rPr lang="en-US" sz="1600" dirty="0"/>
              <a:t>, </a:t>
            </a:r>
            <a:r>
              <a:rPr lang="en-US" sz="1600" dirty="0" smtClean="0"/>
              <a:t>e.g. the TDP value of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 </a:t>
            </a:r>
            <a:r>
              <a:rPr lang="en-US" sz="1600" dirty="0" smtClean="0"/>
              <a:t>     the processor in </a:t>
            </a:r>
            <a:r>
              <a:rPr lang="en-US" sz="1600" dirty="0"/>
              <a:t>Watt,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or </a:t>
            </a:r>
            <a:r>
              <a:rPr lang="en-US" sz="1600" dirty="0"/>
              <a:t>in in </a:t>
            </a:r>
            <a:r>
              <a:rPr lang="en-US" sz="1600" dirty="0" smtClean="0">
                <a:solidFill>
                  <a:srgbClr val="FF0000"/>
                </a:solidFill>
              </a:rPr>
              <a:t>length of the operating hours </a:t>
            </a:r>
            <a:r>
              <a:rPr lang="en-US" sz="1600" dirty="0" smtClean="0"/>
              <a:t>of the device under given conditions.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75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907" y="638690"/>
            <a:ext cx="843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  <a:latin typeface="Verdana"/>
              </a:rPr>
              <a:t>Contrasting the design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paradigms of traditional and mobile processors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676" y="1088740"/>
            <a:ext cx="7902324" cy="1664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748" y="1754523"/>
            <a:ext cx="27558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performance/power</a:t>
            </a:r>
          </a:p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(Power efficiency)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</a:t>
            </a:r>
            <a:endParaRPr lang="en-US" sz="1600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(e.g. GFLOPS/Watt)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5150" y="1313765"/>
            <a:ext cx="2432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Traditional 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9052" y="1313765"/>
            <a:ext cx="277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Tablets and smartphones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6721" y="1758020"/>
            <a:ext cx="316426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Low power</a:t>
            </a:r>
          </a:p>
          <a:p>
            <a:pPr algn="ctr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(Watt)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(Number of operating hours)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970585" y="1764268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2785" y="2865421"/>
            <a:ext cx="7825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In this point let’s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focus on the microarchitecture of CPUs </a:t>
            </a:r>
            <a:r>
              <a:rPr lang="en-US" sz="1600" dirty="0" smtClean="0">
                <a:latin typeface="Verdana"/>
              </a:rPr>
              <a:t>(processor cores)</a:t>
            </a:r>
            <a:endParaRPr lang="en-US" sz="1600" dirty="0">
              <a:latin typeface="Verdana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4"/>
          <a:stretch/>
        </p:blipFill>
        <p:spPr bwMode="auto">
          <a:xfrm>
            <a:off x="390525" y="1448780"/>
            <a:ext cx="8362950" cy="367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95" y="629398"/>
            <a:ext cx="9314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Block diagram of Intel’s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Cloverview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(Z2760) tablet processor (2012)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[13]</a:t>
            </a:r>
            <a:endParaRPr lang="en-US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33813" y="1564190"/>
            <a:ext cx="2024837" cy="990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 flipH="1">
            <a:off x="4552420" y="1524683"/>
            <a:ext cx="7938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 flipV="1">
            <a:off x="2853946" y="1699308"/>
            <a:ext cx="3422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6274315" y="1699308"/>
            <a:ext cx="329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56490" y="1699308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1691" y="1273031"/>
            <a:ext cx="5580619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Key criteria for low power microarchitectures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36875" y="1969183"/>
            <a:ext cx="3074881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Low processor clock frequency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01724" y="1969183"/>
            <a:ext cx="2664512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Narrow microarchitecture </a:t>
            </a:r>
            <a:endParaRPr lang="hu-HU" alt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2823785" y="18326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6239505" y="183583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910" y="637661"/>
            <a:ext cx="751549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accent6"/>
                </a:solidFill>
                <a:latin typeface="Verdana" pitchFamily="34" charset="0"/>
              </a:rPr>
              <a:t>Key criteria for low power </a:t>
            </a:r>
            <a:r>
              <a:rPr lang="en-US" altLang="en-US" dirty="0" smtClean="0">
                <a:solidFill>
                  <a:schemeClr val="accent6"/>
                </a:solidFill>
                <a:latin typeface="Verdana" pitchFamily="34" charset="0"/>
              </a:rPr>
              <a:t>microarchitectures</a:t>
            </a:r>
            <a:endParaRPr lang="hu-HU" altLang="en-US" dirty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21750" y="2393885"/>
            <a:ext cx="1452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(Section 4.1.2)</a:t>
            </a:r>
            <a:endParaRPr lang="en-US" sz="1300" i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0758" y="2393885"/>
            <a:ext cx="14526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(Section 4.1.3)</a:t>
            </a:r>
            <a:endParaRPr lang="en-US" sz="13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64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35" y="638690"/>
            <a:ext cx="896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Market share of leading processor firms in traditional computer segments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(3)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0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679" y="625990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4.1.2 “</a:t>
            </a:r>
            <a:r>
              <a:rPr lang="en-US" dirty="0">
                <a:solidFill>
                  <a:schemeClr val="accent6"/>
                </a:solidFill>
              </a:rPr>
              <a:t>N</a:t>
            </a:r>
            <a:r>
              <a:rPr lang="en-US" dirty="0" smtClean="0">
                <a:solidFill>
                  <a:schemeClr val="accent6"/>
                </a:solidFill>
              </a:rPr>
              <a:t>arrow</a:t>
            </a:r>
            <a:r>
              <a:rPr lang="en-US" dirty="0">
                <a:solidFill>
                  <a:schemeClr val="accent6"/>
                </a:solidFill>
              </a:rPr>
              <a:t>” </a:t>
            </a:r>
            <a:r>
              <a:rPr lang="en-US" dirty="0" smtClean="0">
                <a:solidFill>
                  <a:schemeClr val="accent6"/>
                </a:solidFill>
              </a:rPr>
              <a:t>microarchitectures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705" y="998730"/>
            <a:ext cx="706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Recent microarchitectures </a:t>
            </a:r>
            <a:r>
              <a:rPr lang="en-US" dirty="0" smtClean="0">
                <a:solidFill>
                  <a:schemeClr val="accent6"/>
                </a:solidFill>
              </a:rPr>
              <a:t>of Intel’s and AMD’s </a:t>
            </a:r>
            <a:r>
              <a:rPr lang="en-US" dirty="0" smtClean="0">
                <a:solidFill>
                  <a:schemeClr val="accent6"/>
                </a:solidFill>
              </a:rPr>
              <a:t>processors</a:t>
            </a:r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15213"/>
            <a:ext cx="801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FF"/>
                </a:solidFill>
              </a:rPr>
              <a:t>they are aiming at high </a:t>
            </a:r>
            <a:r>
              <a:rPr lang="en-US" sz="1600" dirty="0">
                <a:solidFill>
                  <a:srgbClr val="3333FF"/>
                </a:solidFill>
              </a:rPr>
              <a:t>performance/power </a:t>
            </a:r>
            <a:r>
              <a:rPr lang="en-US" sz="1600" dirty="0" smtClean="0">
                <a:solidFill>
                  <a:srgbClr val="000000"/>
                </a:solidFill>
              </a:rPr>
              <a:t>(in terms of </a:t>
            </a:r>
            <a:r>
              <a:rPr lang="en-US" sz="1600" dirty="0">
                <a:solidFill>
                  <a:srgbClr val="000000"/>
                </a:solidFill>
              </a:rPr>
              <a:t>GFLOPS/Watt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en-US" sz="1600" dirty="0" smtClean="0">
                <a:solidFill>
                  <a:srgbClr val="333399"/>
                </a:solidFill>
              </a:rPr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10847" y="1775253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consequently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75305" y="2113807"/>
            <a:ext cx="671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FF"/>
                </a:solidFill>
              </a:rPr>
              <a:t>have </a:t>
            </a:r>
            <a:r>
              <a:rPr lang="en-US" sz="1600" dirty="0">
                <a:solidFill>
                  <a:srgbClr val="3333FF"/>
                </a:solidFill>
              </a:rPr>
              <a:t>wide microarchitectures</a:t>
            </a:r>
            <a:r>
              <a:rPr lang="en-US" sz="1600" dirty="0"/>
              <a:t>, as the next example </a:t>
            </a:r>
            <a:r>
              <a:rPr lang="en-US" sz="1600" dirty="0" smtClean="0"/>
              <a:t>shows: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2705" y="5373507"/>
            <a:ext cx="920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Example: </a:t>
            </a:r>
            <a:r>
              <a:rPr lang="en-US" sz="1600" dirty="0" smtClean="0">
                <a:solidFill>
                  <a:srgbClr val="000000"/>
                </a:solidFill>
              </a:rPr>
              <a:t>Width of Intel’s </a:t>
            </a:r>
            <a:r>
              <a:rPr lang="en-US" sz="1600" dirty="0">
                <a:solidFill>
                  <a:srgbClr val="000000"/>
                </a:solidFill>
              </a:rPr>
              <a:t>Core </a:t>
            </a:r>
            <a:r>
              <a:rPr lang="en-US" sz="1600" dirty="0" smtClean="0">
                <a:solidFill>
                  <a:srgbClr val="000000"/>
                </a:solidFill>
              </a:rPr>
              <a:t>2 (2006) to </a:t>
            </a:r>
            <a:r>
              <a:rPr lang="en-US" sz="1600" dirty="0" err="1" smtClean="0">
                <a:solidFill>
                  <a:srgbClr val="000000"/>
                </a:solidFill>
              </a:rPr>
              <a:t>Skylake</a:t>
            </a:r>
            <a:r>
              <a:rPr lang="en-US" sz="1600" dirty="0" smtClean="0">
                <a:solidFill>
                  <a:srgbClr val="000000"/>
                </a:solidFill>
              </a:rPr>
              <a:t> (2015) </a:t>
            </a:r>
            <a:r>
              <a:rPr lang="en-US" sz="1600" dirty="0">
                <a:solidFill>
                  <a:srgbClr val="000000"/>
                </a:solidFill>
              </a:rPr>
              <a:t>processors </a:t>
            </a:r>
            <a:r>
              <a:rPr lang="en-US" sz="1600" dirty="0" smtClean="0">
                <a:solidFill>
                  <a:srgbClr val="000000"/>
                </a:solidFill>
              </a:rPr>
              <a:t>underlying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 servers to laptops [10]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09582" y="2672335"/>
            <a:ext cx="7319825" cy="2476437"/>
            <a:chOff x="809582" y="2672335"/>
            <a:chExt cx="7319825" cy="2476437"/>
          </a:xfrm>
        </p:grpSpPr>
        <p:pic>
          <p:nvPicPr>
            <p:cNvPr id="10" name="Kép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582" y="2846940"/>
              <a:ext cx="7319825" cy="23018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52163" y="2672335"/>
              <a:ext cx="6655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</a:rPr>
                <a:t>64-bit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718921" y="3223315"/>
              <a:ext cx="628132" cy="16651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Kép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63515" r="77862" b="18243"/>
            <a:stretch/>
          </p:blipFill>
          <p:spPr>
            <a:xfrm>
              <a:off x="1919144" y="4089108"/>
              <a:ext cx="638824" cy="2399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34122" y="4014065"/>
              <a:ext cx="80663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Skylake</a:t>
              </a:r>
              <a:endParaRPr lang="en-US" sz="1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1463" y="6039290"/>
            <a:ext cx="8789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We note that AMD introduced 4-wide microarchitectures five years later, along with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</a:rPr>
              <a:t>  the Bulldozer line in 2011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3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007" y="953725"/>
            <a:ext cx="8341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reduce power consumption </a:t>
            </a:r>
            <a:r>
              <a:rPr lang="en-US" sz="1600" dirty="0">
                <a:solidFill>
                  <a:srgbClr val="3333FF"/>
                </a:solidFill>
              </a:rPr>
              <a:t>low power microarchitectures </a:t>
            </a:r>
            <a:r>
              <a:rPr lang="en-US" sz="1600" dirty="0" smtClean="0"/>
              <a:t>are</a:t>
            </a:r>
            <a:r>
              <a:rPr lang="en-US" sz="1600" dirty="0" smtClean="0">
                <a:solidFill>
                  <a:srgbClr val="3333FF"/>
                </a:solidFill>
              </a:rPr>
              <a:t> </a:t>
            </a:r>
            <a:r>
              <a:rPr lang="en-US" sz="1600" dirty="0">
                <a:solidFill>
                  <a:srgbClr val="3333FF"/>
                </a:solidFill>
              </a:rPr>
              <a:t>narrower </a:t>
            </a:r>
            <a:r>
              <a:rPr lang="en-US" sz="1600" dirty="0" smtClean="0"/>
              <a:t>than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</a:t>
            </a:r>
            <a:r>
              <a:rPr lang="en-US" sz="1600" dirty="0" smtClean="0">
                <a:solidFill>
                  <a:srgbClr val="3333FF"/>
                </a:solidFill>
              </a:rPr>
              <a:t>  </a:t>
            </a:r>
            <a:r>
              <a:rPr lang="en-US" sz="1600" dirty="0" smtClean="0"/>
              <a:t>recent traditional processors, as the next Figure demonstrates.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85650" y="625647"/>
            <a:ext cx="478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Microarchitectures of mobile processors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193" y="4689140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439" y="3496796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439" y="2343869"/>
            <a:ext cx="644895" cy="292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515" y="5643684"/>
            <a:ext cx="1529293" cy="72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2009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(A9 replacement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for low-end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devices)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284230"/>
            <a:ext cx="7272808" cy="54251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9805" y="1342862"/>
            <a:ext cx="691529" cy="276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32-bit</a:t>
            </a:r>
          </a:p>
        </p:txBody>
      </p:sp>
      <p:sp>
        <p:nvSpPr>
          <p:cNvPr id="20" name="Oval 19"/>
          <p:cNvSpPr/>
          <p:nvPr/>
        </p:nvSpPr>
        <p:spPr>
          <a:xfrm>
            <a:off x="5862811" y="1253387"/>
            <a:ext cx="691529" cy="454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24" y="634960"/>
            <a:ext cx="939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Microarchitecture </a:t>
            </a:r>
            <a:r>
              <a:rPr lang="en-US" dirty="0">
                <a:solidFill>
                  <a:srgbClr val="333399"/>
                </a:solidFill>
              </a:rPr>
              <a:t>of ARM CPUs underlying </a:t>
            </a:r>
            <a:r>
              <a:rPr lang="en-US" dirty="0" smtClean="0">
                <a:solidFill>
                  <a:srgbClr val="333399"/>
                </a:solidFill>
              </a:rPr>
              <a:t>most tablets </a:t>
            </a:r>
            <a:r>
              <a:rPr lang="en-US" dirty="0">
                <a:solidFill>
                  <a:srgbClr val="333399"/>
                </a:solidFill>
              </a:rPr>
              <a:t>and smartphones </a:t>
            </a:r>
            <a:r>
              <a:rPr lang="en-US" dirty="0">
                <a:solidFill>
                  <a:srgbClr val="000000"/>
                </a:solidFill>
              </a:rPr>
              <a:t>[10]</a:t>
            </a:r>
            <a:r>
              <a:rPr lang="en-US" dirty="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0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anandtech.com/doci/7910/Cyclon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/>
          <a:stretch/>
        </p:blipFill>
        <p:spPr bwMode="auto">
          <a:xfrm>
            <a:off x="144464" y="1219199"/>
            <a:ext cx="8838026" cy="56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124163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196171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68179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40187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202232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93204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4213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422069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182290" y="3564015"/>
            <a:ext cx="0" cy="22534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73038" y="632340"/>
            <a:ext cx="9179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Block diagram of Apple’s Cyclone core, introduced in the A7 SOC (2013) </a:t>
            </a:r>
            <a:r>
              <a:rPr lang="en-US" dirty="0" smtClean="0">
                <a:latin typeface="+mj-lt"/>
              </a:rPr>
              <a:t>[48]</a:t>
            </a:r>
            <a:endParaRPr lang="en-US" dirty="0"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07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http://cdn1.appleinsider.com/gallery/10856-3294-PadAir2vsNexus9-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"/>
          <a:stretch/>
        </p:blipFill>
        <p:spPr bwMode="auto">
          <a:xfrm>
            <a:off x="38115" y="1178750"/>
            <a:ext cx="9080485" cy="54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738" y="626778"/>
            <a:ext cx="535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Geekbench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3.2 results of recent tablets </a:t>
            </a:r>
            <a:r>
              <a:rPr lang="en-US" dirty="0" smtClean="0">
                <a:latin typeface="+mj-lt"/>
              </a:rPr>
              <a:t>[49]</a:t>
            </a:r>
            <a:endParaRPr lang="en-US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53171" y="3744035"/>
            <a:ext cx="949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3 Cyclone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 cores</a:t>
            </a:r>
            <a:endParaRPr lang="en-US" sz="11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8327820" y="2266918"/>
            <a:ext cx="24018" cy="1476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37385" y="963823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2014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957265" y="975024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2013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6593031" y="2818093"/>
            <a:ext cx="949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2 </a:t>
            </a:r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Cyclone</a:t>
            </a:r>
          </a:p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+mj-lt"/>
              </a:rPr>
              <a:t> cores</a:t>
            </a:r>
            <a:endParaRPr lang="en-US" sz="11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67525" y="2266919"/>
            <a:ext cx="0" cy="55117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9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6515" y="1327150"/>
            <a:ext cx="9002208" cy="2254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lost Apple as a perspective buyer </a:t>
            </a:r>
            <a:r>
              <a:rPr lang="en-US" sz="1600" dirty="0" smtClean="0">
                <a:latin typeface="+mj-lt"/>
              </a:rPr>
              <a:t>of their chips for the iPad line,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and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iPad Air 2 also severely hit the perspective of their not so successful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Atom line.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NVIDIA’s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Tegra</a:t>
            </a:r>
            <a:r>
              <a:rPr lang="en-US" sz="1600" dirty="0" smtClean="0">
                <a:latin typeface="+mj-lt"/>
              </a:rPr>
              <a:t> 4 chips were not successful, 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firm announced in 05/2014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that they will abandon the phone market.</a:t>
            </a:r>
          </a:p>
          <a:p>
            <a:r>
              <a:rPr lang="en-US" sz="1600" dirty="0" smtClean="0">
                <a:latin typeface="+mj-lt"/>
              </a:rPr>
              <a:t>    Apple’s iPad Air 2 with its 256 GPU EUs </a:t>
            </a:r>
            <a:r>
              <a:rPr lang="en-US" sz="1600" dirty="0"/>
              <a:t>became a very powerful rival </a:t>
            </a:r>
            <a:r>
              <a:rPr lang="en-US" sz="1600" dirty="0" smtClean="0"/>
              <a:t>to </a:t>
            </a:r>
            <a:r>
              <a:rPr lang="en-US" sz="1600" dirty="0" smtClean="0">
                <a:latin typeface="+mj-lt"/>
              </a:rPr>
              <a:t>NVIDIA’s 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subsequent 64-bit K1 chip that includes 192 GPU.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As a consequence,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NVIDIA appears close to giving up also their tablet interests</a:t>
            </a:r>
            <a:r>
              <a:rPr lang="en-US" sz="1600" dirty="0" smtClean="0">
                <a:latin typeface="+mj-lt"/>
              </a:rPr>
              <a:t>. 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180" y="629165"/>
            <a:ext cx="9138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Implications of the extremely high performance figures of Apple’s A8X-based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iPad Air 2 (including 3 Cyclone cores) </a:t>
            </a:r>
            <a:r>
              <a:rPr lang="en-US" dirty="0" smtClean="0">
                <a:latin typeface="+mj-lt"/>
              </a:rPr>
              <a:t>[50]</a:t>
            </a:r>
            <a:endParaRPr lang="en-US" dirty="0"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6695" y="1223755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const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x fc x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Vdd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</a:rPr>
              <a:t>2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990" y="629165"/>
            <a:ext cx="347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4.1.3 Low clock frequency-1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1930" y="1605281"/>
            <a:ext cx="677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addition: higher fc requires higher </a:t>
            </a:r>
            <a:r>
              <a:rPr lang="en-US" sz="1600" dirty="0" err="1" smtClean="0"/>
              <a:t>Vdd</a:t>
            </a:r>
            <a:r>
              <a:rPr lang="en-US" sz="1600" dirty="0" smtClean="0"/>
              <a:t> (</a:t>
            </a:r>
            <a:r>
              <a:rPr lang="en-US" sz="1600" dirty="0" err="1" smtClean="0"/>
              <a:t>Vdd</a:t>
            </a:r>
            <a:r>
              <a:rPr lang="en-US" sz="1600" dirty="0" smtClean="0"/>
              <a:t> ≈ </a:t>
            </a:r>
            <a:r>
              <a:rPr lang="en-US" sz="1600" dirty="0" err="1" smtClean="0"/>
              <a:t>const</a:t>
            </a:r>
            <a:r>
              <a:rPr lang="en-US" sz="1600" dirty="0" smtClean="0"/>
              <a:t> x fc).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6515" y="1020216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Basics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Picture 2" descr="http://images.anandtech.com/doci/3742/graph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2140" r="1336" b="4413"/>
          <a:stretch/>
        </p:blipFill>
        <p:spPr bwMode="auto">
          <a:xfrm>
            <a:off x="1148305" y="2242961"/>
            <a:ext cx="6751095" cy="33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8510" y="5769260"/>
            <a:ext cx="9384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Core voltage (</a:t>
            </a:r>
            <a:r>
              <a:rPr lang="en-US" sz="1600" dirty="0" err="1" smtClean="0"/>
              <a:t>Vdd</a:t>
            </a:r>
            <a:r>
              <a:rPr lang="en-US" sz="1600" dirty="0" smtClean="0"/>
              <a:t>) vs. clock frequency (fc) for Intel’s </a:t>
            </a:r>
            <a:r>
              <a:rPr lang="en-US" sz="1600" dirty="0" err="1" smtClean="0"/>
              <a:t>Westmere</a:t>
            </a:r>
            <a:r>
              <a:rPr lang="en-US" sz="1600" dirty="0" smtClean="0"/>
              <a:t> processors [26] 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690" y="2633137"/>
            <a:ext cx="2888931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High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2-4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3259" y="2192379"/>
            <a:ext cx="185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Traditional CPUs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99165" y="2192379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</a:rPr>
              <a:t>Mobile CPUs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7515" y="2636634"/>
            <a:ext cx="3659592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Relative low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base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frequency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Verdana"/>
              </a:rPr>
              <a:t>(typically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1-2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GHz)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3874278" y="2642882"/>
            <a:ext cx="720000" cy="144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980" y="625990"/>
            <a:ext cx="28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 Low clock frequency-2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052088" y="1628799"/>
            <a:ext cx="360000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2665" y="149378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Higher fc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592148" y="1493785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higher </a:t>
            </a:r>
            <a:r>
              <a:rPr lang="en-US" sz="1600" dirty="0" err="1" smtClean="0"/>
              <a:t>Vdd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>
          <a:xfrm>
            <a:off x="5122318" y="1628800"/>
            <a:ext cx="360000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62378" y="1493785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higher D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206515" y="113374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It follows</a:t>
            </a:r>
            <a:endParaRPr lang="en-US" sz="16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60458" y="1493785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 ≈ </a:t>
            </a:r>
            <a:r>
              <a:rPr lang="en-US" sz="1600" dirty="0" err="1" smtClean="0"/>
              <a:t>fc</a:t>
            </a:r>
            <a:r>
              <a:rPr lang="en-US" sz="1600" baseline="30000" dirty="0" err="1" smtClean="0"/>
              <a:t>3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30364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Low power operation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432096"/>
              </p:ext>
            </p:extLst>
          </p:nvPr>
        </p:nvGraphicFramePr>
        <p:xfrm>
          <a:off x="476546" y="1584085"/>
          <a:ext cx="8436078" cy="3598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013"/>
                <a:gridCol w="1406013"/>
                <a:gridCol w="1406013"/>
                <a:gridCol w="1406013"/>
                <a:gridCol w="1406013"/>
                <a:gridCol w="1406013"/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TDP</a:t>
                      </a:r>
                    </a:p>
                    <a:p>
                      <a:pPr algn="ctr"/>
                      <a:r>
                        <a:rPr lang="en-US" sz="1400" b="1" dirty="0" smtClean="0"/>
                        <a:t>(W)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 cores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Graphics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No. of</a:t>
                      </a:r>
                    </a:p>
                    <a:p>
                      <a:pPr algn="ctr"/>
                      <a:r>
                        <a:rPr lang="en-US" sz="1400" b="1" dirty="0" smtClean="0"/>
                        <a:t>graphics EUs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eDRAM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Base frequency</a:t>
                      </a:r>
                    </a:p>
                    <a:p>
                      <a:pPr algn="ctr"/>
                      <a:r>
                        <a:rPr lang="en-US" sz="1400" b="1" dirty="0" smtClean="0"/>
                        <a:t>up to (GHz)</a:t>
                      </a:r>
                      <a:endParaRPr lang="en-US" sz="1400" b="1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4.5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540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2.6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 MB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530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3.4</a:t>
                      </a:r>
                      <a:endParaRPr lang="en-US" sz="1400" dirty="0"/>
                    </a:p>
                  </a:txBody>
                  <a:tcPr anchor="ctr"/>
                </a:tc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0560" y="638690"/>
            <a:ext cx="7613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D2D8A"/>
                </a:solidFill>
              </a:rPr>
              <a:t>Example: </a:t>
            </a:r>
            <a:r>
              <a:rPr lang="en-US" sz="1600" dirty="0" smtClean="0">
                <a:solidFill>
                  <a:srgbClr val="2D2D8A"/>
                </a:solidFill>
              </a:rPr>
              <a:t>Base </a:t>
            </a:r>
            <a:r>
              <a:rPr lang="en-US" sz="1600" dirty="0" smtClean="0">
                <a:solidFill>
                  <a:srgbClr val="2D2D8A"/>
                </a:solidFill>
              </a:rPr>
              <a:t>frequency of </a:t>
            </a:r>
            <a:r>
              <a:rPr lang="en-US" sz="1600" dirty="0" err="1" smtClean="0">
                <a:solidFill>
                  <a:srgbClr val="2D2D8A"/>
                </a:solidFill>
              </a:rPr>
              <a:t>Skylake</a:t>
            </a:r>
            <a:r>
              <a:rPr lang="en-US" sz="1600" dirty="0" smtClean="0">
                <a:solidFill>
                  <a:srgbClr val="2D2D8A"/>
                </a:solidFill>
              </a:rPr>
              <a:t> models with different TDPs and </a:t>
            </a:r>
          </a:p>
          <a:p>
            <a:r>
              <a:rPr lang="en-US" sz="1600" dirty="0">
                <a:solidFill>
                  <a:srgbClr val="2D2D8A"/>
                </a:solidFill>
              </a:rPr>
              <a:t> </a:t>
            </a:r>
            <a:r>
              <a:rPr lang="en-US" sz="1600" dirty="0" smtClean="0">
                <a:solidFill>
                  <a:srgbClr val="2D2D8A"/>
                </a:solidFill>
              </a:rPr>
              <a:t> configurations </a:t>
            </a:r>
            <a:r>
              <a:rPr lang="en-US" sz="1600" dirty="0" smtClean="0">
                <a:solidFill>
                  <a:srgbClr val="000000"/>
                </a:solidFill>
              </a:rPr>
              <a:t>(Based on data from [</a:t>
            </a:r>
            <a:r>
              <a:rPr lang="hu-HU" sz="1600" dirty="0" smtClean="0">
                <a:solidFill>
                  <a:srgbClr val="000000"/>
                </a:solidFill>
              </a:rPr>
              <a:t>58</a:t>
            </a:r>
            <a:r>
              <a:rPr lang="en-US" sz="1600" dirty="0" smtClean="0">
                <a:solidFill>
                  <a:srgbClr val="000000"/>
                </a:solidFill>
              </a:rPr>
              <a:t>])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5544525"/>
            <a:ext cx="8591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Note</a:t>
            </a:r>
            <a:r>
              <a:rPr lang="en-US" sz="1600" dirty="0" smtClean="0">
                <a:solidFill>
                  <a:srgbClr val="000000"/>
                </a:solidFill>
              </a:rPr>
              <a:t> that low TDP can be achieved first of all </a:t>
            </a:r>
            <a:r>
              <a:rPr lang="en-US" sz="1600" dirty="0" smtClean="0">
                <a:solidFill>
                  <a:srgbClr val="0070C0"/>
                </a:solidFill>
              </a:rPr>
              <a:t>by reducing the core frequency </a:t>
            </a:r>
            <a:r>
              <a:rPr lang="en-US" sz="1600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 limiting the computer resources (cores, GPU EUs) provided.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1570" y="1449070"/>
            <a:ext cx="900100" cy="37808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497324" y="1449070"/>
            <a:ext cx="1415299" cy="378084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01570" y="1691630"/>
            <a:ext cx="7889103" cy="52223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4.2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Connectivity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087"/>
            <a:ext cx="9144000" cy="393700"/>
          </a:xfrm>
        </p:spPr>
        <p:txBody>
          <a:bodyPr/>
          <a:lstStyle/>
          <a:p>
            <a:r>
              <a:rPr lang="en-US" dirty="0"/>
              <a:t>1. The traditional computer market </a:t>
            </a:r>
            <a:r>
              <a:rPr lang="en-US" dirty="0" smtClean="0"/>
              <a:t>(4)</a:t>
            </a:r>
            <a:endParaRPr lang="en-US" dirty="0"/>
          </a:p>
        </p:txBody>
      </p:sp>
      <p:pic>
        <p:nvPicPr>
          <p:cNvPr id="1026" name="Picture 2" descr="C:\Users\Sima Dezső\Documents\intel_haswell_ex\The Intel Xeon E7-8800 v3 Review The POWER8 Killer - Print View_files\RiscVsx86_575px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9936" b="4671"/>
          <a:stretch/>
        </p:blipFill>
        <p:spPr bwMode="auto">
          <a:xfrm>
            <a:off x="146605" y="1223755"/>
            <a:ext cx="8745875" cy="36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576" y="638690"/>
            <a:ext cx="898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Worldwide market share of x86 and RISC 4S/4S+ servers (by volume)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51</a:t>
            </a:r>
            <a:r>
              <a:rPr lang="en-US" dirty="0" smtClean="0">
                <a:latin typeface="+mj-lt"/>
              </a:rPr>
              <a:t>]</a:t>
            </a:r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348" y="5686508"/>
            <a:ext cx="280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MSS: Market Segment Share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717286"/>
            <a:ext cx="3813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Source: IDC World Wide Server Tracker Q4’14 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52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Connectivity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263" y="638690"/>
            <a:ext cx="207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4.2 Connectivity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115" y="1043735"/>
            <a:ext cx="616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Connectivity may include (depending on the device type)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31540" y="1403775"/>
            <a:ext cx="561942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LAN connectivity 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Wi-Fi connectivity </a:t>
            </a:r>
            <a:r>
              <a:rPr lang="en-US" sz="1600" dirty="0" smtClean="0"/>
              <a:t>(coined after Hi-Fi)</a:t>
            </a:r>
            <a:endParaRPr lang="en-US" sz="1600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mobile broadband connectivity (recently 3G/4G).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6863" y="2348880"/>
            <a:ext cx="7557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Subsequently, we will focus only on the mobile broadband connectivity.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372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655" y="638690"/>
            <a:ext cx="891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Simplified view of a platform providing mobile broadband connectivity </a:t>
            </a:r>
            <a:r>
              <a:rPr lang="en-US" dirty="0" smtClean="0"/>
              <a:t>[</a:t>
            </a:r>
            <a:r>
              <a:rPr lang="hu-HU" dirty="0" smtClean="0"/>
              <a:t>59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60422" y="6122331"/>
            <a:ext cx="672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PA: Power Amplifier</a:t>
            </a:r>
            <a:r>
              <a:rPr lang="hu-HU" sz="1200" dirty="0" smtClean="0"/>
              <a:t>    LNA: Low Noise Amplifier   Transceiver: Transmitter/Receiver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8520" y="1088740"/>
            <a:ext cx="9144000" cy="4806262"/>
            <a:chOff x="1" y="1284416"/>
            <a:chExt cx="9144000" cy="4806262"/>
          </a:xfrm>
        </p:grpSpPr>
        <p:grpSp>
          <p:nvGrpSpPr>
            <p:cNvPr id="9" name="Group 8"/>
            <p:cNvGrpSpPr/>
            <p:nvPr/>
          </p:nvGrpSpPr>
          <p:grpSpPr>
            <a:xfrm>
              <a:off x="1" y="1284416"/>
              <a:ext cx="9144000" cy="4806262"/>
              <a:chOff x="1" y="1284416"/>
              <a:chExt cx="9144000" cy="4806262"/>
            </a:xfrm>
          </p:grpSpPr>
          <p:pic>
            <p:nvPicPr>
              <p:cNvPr id="11266" name="Picture 2" descr="http://images.anandtech.com/doci/6541/RadioToday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0" t="6227" r="2267" b="4058"/>
              <a:stretch/>
            </p:blipFill>
            <p:spPr bwMode="auto">
              <a:xfrm>
                <a:off x="1" y="1284416"/>
                <a:ext cx="9144000" cy="4806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096344" y="4155448"/>
                <a:ext cx="5261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(DSP)</a:t>
                </a:r>
                <a:endParaRPr lang="en-US" sz="900" dirty="0"/>
              </a:p>
            </p:txBody>
          </p:sp>
          <p:pic>
            <p:nvPicPr>
              <p:cNvPr id="7" name="Picture 2" descr="http://images.anandtech.com/doci/6541/RadioToday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52" t="28455" r="17364" b="62278"/>
              <a:stretch/>
            </p:blipFill>
            <p:spPr bwMode="auto">
              <a:xfrm>
                <a:off x="6024517" y="2438890"/>
                <a:ext cx="2925325" cy="2520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967155" y="2483895"/>
                <a:ext cx="2858475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Modem + Application Processor</a:t>
                </a:r>
              </a:p>
              <a:p>
                <a:pPr algn="ctr"/>
                <a:r>
                  <a:rPr lang="en-US" sz="13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hu-HU" sz="13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en-US" sz="135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integrated implementation)</a:t>
                </a:r>
                <a:endParaRPr lang="en-US" sz="13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16505" y="1284416"/>
                <a:ext cx="2025225" cy="6144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153335" y="2419285"/>
              <a:ext cx="47947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RF</a:t>
              </a:r>
              <a:endParaRPr lang="en-US" sz="1300" dirty="0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8169" y="3413344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bg1"/>
                </a:solidFill>
              </a:rPr>
              <a:t>LNA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9782" y="3400869"/>
            <a:ext cx="584659" cy="196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bg1"/>
                </a:solidFill>
              </a:rPr>
              <a:t>Mixers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4603" y="2783274"/>
            <a:ext cx="2701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350" dirty="0" smtClean="0"/>
              <a:t>Modem: Actually a baseband</a:t>
            </a:r>
          </a:p>
          <a:p>
            <a:r>
              <a:rPr lang="hu-HU" sz="1350" dirty="0" smtClean="0"/>
              <a:t> processor that runs under a</a:t>
            </a:r>
          </a:p>
          <a:p>
            <a:r>
              <a:rPr lang="hu-HU" sz="1350" dirty="0" smtClean="0"/>
              <a:t> proprietary real-time OS).</a:t>
            </a:r>
          </a:p>
          <a:p>
            <a:r>
              <a:rPr lang="hu-HU" sz="1350" dirty="0" smtClean="0"/>
              <a:t> It has two functions:</a:t>
            </a:r>
            <a:endParaRPr lang="en-US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6300699" y="3660144"/>
            <a:ext cx="267413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50" dirty="0" smtClean="0"/>
              <a:t>to performe modulation/</a:t>
            </a:r>
          </a:p>
          <a:p>
            <a:r>
              <a:rPr lang="hu-HU" sz="1350" dirty="0"/>
              <a:t> </a:t>
            </a:r>
            <a:r>
              <a:rPr lang="hu-HU" sz="1350" dirty="0" smtClean="0"/>
              <a:t>      demodulation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50" dirty="0" smtClean="0"/>
              <a:t>to manage the </a:t>
            </a:r>
          </a:p>
          <a:p>
            <a:r>
              <a:rPr lang="hu-HU" sz="1350" dirty="0"/>
              <a:t> </a:t>
            </a:r>
            <a:r>
              <a:rPr lang="hu-HU" sz="1350" dirty="0" smtClean="0"/>
              <a:t>      communication</a:t>
            </a:r>
          </a:p>
          <a:p>
            <a:r>
              <a:rPr lang="hu-HU" sz="1350" dirty="0"/>
              <a:t> </a:t>
            </a:r>
            <a:r>
              <a:rPr lang="hu-HU" sz="1350" dirty="0" smtClean="0"/>
              <a:t>      according to a protocol</a:t>
            </a:r>
            <a:endParaRPr lang="en-US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848718" y="6376705"/>
            <a:ext cx="4623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Multiband: multiple frequency bands, e.g. 900/1800 MHz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82028" y="6383674"/>
            <a:ext cx="2129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Multimode: </a:t>
            </a:r>
            <a:r>
              <a:rPr lang="en-US" sz="1200" dirty="0" err="1" smtClean="0"/>
              <a:t>3G</a:t>
            </a:r>
            <a:r>
              <a:rPr lang="en-US" sz="1200" dirty="0" smtClean="0"/>
              <a:t>/ </a:t>
            </a:r>
            <a:r>
              <a:rPr lang="en-US" sz="1200" dirty="0" err="1" smtClean="0"/>
              <a:t>4G</a:t>
            </a:r>
            <a:r>
              <a:rPr lang="en-US" sz="1200" dirty="0" smtClean="0"/>
              <a:t> (LTE)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70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787266" y="2883137"/>
            <a:ext cx="35894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Use of integrated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application processor and modem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407526" y="2370374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431885" y="2033845"/>
            <a:ext cx="59666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Integration of the application processor and the modem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846106" y="3997060"/>
            <a:ext cx="34900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Qualcomm’s MSM product offerings</a:t>
            </a:r>
          </a:p>
          <a:p>
            <a:pPr algn="ctr" eaLnBrk="1" fontAlgn="base" hangingPunct="1">
              <a:spcBef>
                <a:spcPct val="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since ~ 1996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including their Snapdragon families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04399" y="2883137"/>
            <a:ext cx="3695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Use of discrete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application processor and modem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6055" y="3517801"/>
            <a:ext cx="3692036" cy="101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i="1" dirty="0">
                <a:solidFill>
                  <a:srgbClr val="000000"/>
                </a:solidFill>
              </a:rPr>
              <a:t>Intel’s  Atom line (2008)</a:t>
            </a:r>
          </a:p>
          <a:p>
            <a:pPr algn="ctr" eaLnBrk="1" fontAlgn="base" hangingPunct="1">
              <a:spcBef>
                <a:spcPct val="0"/>
              </a:spcBef>
              <a:spcAft>
                <a:spcPct val="3000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except recent Atom X3 (Sophia (2015)</a:t>
            </a:r>
            <a:endParaRPr lang="en-US" i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Apple’s own processor designs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(Swift (2012), Cyclone (2013)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222064" y="2611085"/>
            <a:ext cx="2185462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5234" y="2611085"/>
            <a:ext cx="2175894" cy="18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4419" y="351175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E.g.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2197216" y="2776607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6579828" y="2767249"/>
            <a:ext cx="65087" cy="61913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870" y="4780729"/>
            <a:ext cx="3535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NVIDIA’s </a:t>
            </a:r>
            <a:r>
              <a:rPr lang="en-US" sz="1400" dirty="0" err="1" smtClean="0"/>
              <a:t>Tegra</a:t>
            </a:r>
            <a:r>
              <a:rPr lang="en-US" sz="1400" dirty="0" smtClean="0"/>
              <a:t> 2-4, K1 (since 2011) 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421708" y="4780729"/>
            <a:ext cx="2441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NVIDIA’s </a:t>
            </a:r>
            <a:r>
              <a:rPr lang="en-US" sz="1400" dirty="0" err="1" smtClean="0"/>
              <a:t>Tegra</a:t>
            </a:r>
            <a:r>
              <a:rPr lang="en-US" sz="1400" dirty="0" smtClean="0"/>
              <a:t> 4i (2014)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4995476" y="3547452"/>
            <a:ext cx="3166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1400" i="1" dirty="0">
                <a:solidFill>
                  <a:srgbClr val="000000"/>
                </a:solidFill>
              </a:rPr>
              <a:t>Intel’s  Atom </a:t>
            </a:r>
            <a:r>
              <a:rPr lang="en-US" sz="1400" i="1" dirty="0" smtClean="0">
                <a:solidFill>
                  <a:srgbClr val="000000"/>
                </a:solidFill>
              </a:rPr>
              <a:t>X3 (Sophia) </a:t>
            </a:r>
            <a:r>
              <a:rPr lang="en-US" sz="1400" i="1" dirty="0">
                <a:solidFill>
                  <a:srgbClr val="000000"/>
                </a:solidFill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</a:rPr>
              <a:t>2015)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02080" y="5237684"/>
            <a:ext cx="4325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MediaTek’s</a:t>
            </a:r>
            <a:r>
              <a:rPr lang="en-US" sz="1400" dirty="0" smtClean="0"/>
              <a:t> 6xxx/8xxx families (since ~ 2009)</a:t>
            </a:r>
          </a:p>
          <a:p>
            <a:pPr algn="ctr"/>
            <a:r>
              <a:rPr lang="en-US" sz="1400" dirty="0" smtClean="0"/>
              <a:t>except the 81xx line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93816" y="5237684"/>
            <a:ext cx="2717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MediaTek’s</a:t>
            </a:r>
            <a:r>
              <a:rPr lang="en-US" sz="1400" dirty="0" smtClean="0"/>
              <a:t> 81xx line (2013)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95263" y="628210"/>
            <a:ext cx="668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Integration of the application processor and the modem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6561" y="5680829"/>
            <a:ext cx="3495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Samsung’s </a:t>
            </a:r>
            <a:r>
              <a:rPr lang="en-US" sz="1400" dirty="0" err="1" smtClean="0"/>
              <a:t>Exynos</a:t>
            </a:r>
            <a:r>
              <a:rPr lang="en-US" sz="1400" dirty="0" smtClean="0"/>
              <a:t> 3/4/5/7 families</a:t>
            </a:r>
          </a:p>
          <a:p>
            <a:pPr algn="ctr"/>
            <a:r>
              <a:rPr lang="en-US" sz="1400" dirty="0" smtClean="0"/>
              <a:t>(since ~ 2010)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36431" y="1001721"/>
            <a:ext cx="8699369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Integrating the modem </a:t>
            </a:r>
            <a:r>
              <a:rPr lang="en-US" sz="1600" dirty="0" smtClean="0"/>
              <a:t>into the chip results in </a:t>
            </a:r>
            <a:r>
              <a:rPr lang="en-US" sz="1600" dirty="0" smtClean="0">
                <a:solidFill>
                  <a:srgbClr val="0070C0"/>
                </a:solidFill>
              </a:rPr>
              <a:t>less costs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0070C0"/>
                </a:solidFill>
              </a:rPr>
              <a:t>shorter time to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market</a:t>
            </a:r>
            <a:r>
              <a:rPr lang="en-US" sz="1600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Qualcomm pioneered </a:t>
            </a:r>
            <a:r>
              <a:rPr lang="en-US" sz="1600" dirty="0" smtClean="0"/>
              <a:t>this move designing integrated parts already about 1996.</a:t>
            </a:r>
            <a:endParaRPr lang="en-US" sz="1600" dirty="0"/>
          </a:p>
        </p:txBody>
      </p:sp>
      <p:sp>
        <p:nvSpPr>
          <p:cNvPr id="24" name="Right Arrow 23"/>
          <p:cNvSpPr/>
          <p:nvPr/>
        </p:nvSpPr>
        <p:spPr>
          <a:xfrm>
            <a:off x="4177491" y="4884076"/>
            <a:ext cx="457200" cy="1371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4204810" y="3651880"/>
            <a:ext cx="457200" cy="1371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09712" y="5741095"/>
            <a:ext cx="3030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Samsung’s </a:t>
            </a:r>
            <a:r>
              <a:rPr lang="en-US" sz="1400" dirty="0" err="1" smtClean="0"/>
              <a:t>Exynos</a:t>
            </a:r>
            <a:r>
              <a:rPr lang="en-US" sz="1400" dirty="0" smtClean="0"/>
              <a:t> </a:t>
            </a:r>
            <a:r>
              <a:rPr lang="en-US" sz="1400" dirty="0" smtClean="0"/>
              <a:t>8 </a:t>
            </a:r>
            <a:r>
              <a:rPr lang="en-US" sz="1400" dirty="0" err="1" smtClean="0"/>
              <a:t>Octa</a:t>
            </a:r>
            <a:r>
              <a:rPr lang="en-US" sz="1400" dirty="0" smtClean="0"/>
              <a:t> 8890</a:t>
            </a:r>
            <a:endParaRPr lang="en-US" sz="1400" dirty="0" smtClean="0"/>
          </a:p>
          <a:p>
            <a:pPr algn="ctr"/>
            <a:r>
              <a:rPr lang="en-US" sz="1400" dirty="0" smtClean="0"/>
              <a:t>(2015)</a:t>
            </a:r>
            <a:endParaRPr lang="en-US" sz="1400" dirty="0"/>
          </a:p>
        </p:txBody>
      </p:sp>
      <p:sp>
        <p:nvSpPr>
          <p:cNvPr id="33" name="Right Arrow 32"/>
          <p:cNvSpPr/>
          <p:nvPr/>
        </p:nvSpPr>
        <p:spPr>
          <a:xfrm>
            <a:off x="4166955" y="5319210"/>
            <a:ext cx="457200" cy="1371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4134829" y="5812120"/>
            <a:ext cx="457200" cy="1371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/>
      <p:bldP spid="10" grpId="0"/>
      <p:bldP spid="11" grpId="0"/>
      <p:bldP spid="14" grpId="0"/>
      <p:bldP spid="16" grpId="0" animBg="1"/>
      <p:bldP spid="17" grpId="0" animBg="1"/>
      <p:bldP spid="22" grpId="0"/>
      <p:bldP spid="23" grpId="0"/>
      <p:bldP spid="25" grpId="0"/>
      <p:bldP spid="26" grpId="0"/>
      <p:bldP spid="27" grpId="0"/>
      <p:bldP spid="29" grpId="0"/>
      <p:bldP spid="24" grpId="0" animBg="1"/>
      <p:bldP spid="30" grpId="0" animBg="1"/>
      <p:bldP spid="31" grpId="0"/>
      <p:bldP spid="33" grpId="0" animBg="1"/>
      <p:bldP spid="3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3nevzfk7ii3be.cloudfront.net/igi/t2Cw1XeX2HnFS4s1.hu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15039"/>
          <a:stretch/>
        </p:blipFill>
        <p:spPr bwMode="auto">
          <a:xfrm>
            <a:off x="334675" y="1727845"/>
            <a:ext cx="8467725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5" t="29499" r="4531" b="13251"/>
          <a:stretch/>
        </p:blipFill>
        <p:spPr bwMode="auto">
          <a:xfrm>
            <a:off x="2006715" y="1121861"/>
            <a:ext cx="3825425" cy="379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494" y="628843"/>
            <a:ext cx="905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Example of using discrete application processor and modem: The iPhone 6+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06715" y="1121861"/>
            <a:ext cx="3825425" cy="82197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006715" y="1976956"/>
            <a:ext cx="3825425" cy="41098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765" y="2683520"/>
            <a:ext cx="3253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PAD: Integrated Power Amplifier-Duplexer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6244195" y="1005635"/>
            <a:ext cx="2557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The front side of the</a:t>
            </a:r>
          </a:p>
          <a:p>
            <a:pPr algn="ctr"/>
            <a:r>
              <a:rPr lang="en-US" dirty="0" smtClean="0">
                <a:solidFill>
                  <a:schemeClr val="accent6"/>
                </a:solidFill>
              </a:rPr>
              <a:t>logic board </a:t>
            </a:r>
            <a:r>
              <a:rPr lang="en-US" dirty="0" smtClean="0"/>
              <a:t>[</a:t>
            </a:r>
            <a:r>
              <a:rPr lang="hu-HU" dirty="0" smtClean="0"/>
              <a:t>60</a:t>
            </a:r>
            <a:r>
              <a:rPr lang="en-US" dirty="0" smtClean="0"/>
              <a:t>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dirty="0"/>
          </a:p>
        </p:txBody>
      </p:sp>
      <p:pic>
        <p:nvPicPr>
          <p:cNvPr id="1028" name="Picture 4" descr="http://images.anandtech.com/doci/9552/Snapdragon_820_Diagram2_678x4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3477" r="23114" b="13378"/>
          <a:stretch/>
        </p:blipFill>
        <p:spPr bwMode="auto">
          <a:xfrm>
            <a:off x="2173920" y="1708992"/>
            <a:ext cx="4783345" cy="47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88" y="628610"/>
            <a:ext cx="811388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</a:t>
            </a:r>
            <a:r>
              <a:rPr lang="en-US" dirty="0" smtClean="0">
                <a:solidFill>
                  <a:schemeClr val="accent6"/>
                </a:solidFill>
              </a:rPr>
              <a:t> of using an integrated application processor and a modem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(Qualcomm’s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Snapdragon</a:t>
            </a:r>
            <a:r>
              <a:rPr lang="en-US" dirty="0" smtClean="0">
                <a:solidFill>
                  <a:schemeClr val="accent6"/>
                </a:solidFill>
              </a:rPr>
              <a:t> 820) </a:t>
            </a:r>
            <a:r>
              <a:rPr lang="en-US" dirty="0" smtClean="0"/>
              <a:t>[</a:t>
            </a:r>
            <a:r>
              <a:rPr lang="hu-HU" dirty="0" smtClean="0"/>
              <a:t>61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8955" y="1955273"/>
            <a:ext cx="1755195" cy="15134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36985" y="4341800"/>
            <a:ext cx="2385265" cy="182849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563" y="634560"/>
            <a:ext cx="8772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market share of smartphone and tablet application processors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in 201</a:t>
            </a:r>
            <a:r>
              <a:rPr lang="hu-HU" dirty="0" smtClean="0">
                <a:solidFill>
                  <a:schemeClr val="accent6"/>
                </a:solidFill>
              </a:rPr>
              <a:t>5 </a:t>
            </a:r>
            <a:r>
              <a:rPr lang="en-US" dirty="0" smtClean="0">
                <a:solidFill>
                  <a:schemeClr val="accent6"/>
                </a:solidFill>
              </a:rPr>
              <a:t>(based on revenue) </a:t>
            </a:r>
            <a:r>
              <a:rPr lang="en-US" dirty="0" smtClean="0"/>
              <a:t>[</a:t>
            </a:r>
            <a:r>
              <a:rPr lang="hu-HU" dirty="0" smtClean="0"/>
              <a:t>34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dirty="0"/>
          </a:p>
        </p:txBody>
      </p:sp>
      <p:graphicFrame>
        <p:nvGraphicFramePr>
          <p:cNvPr id="10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67360"/>
              </p:ext>
            </p:extLst>
          </p:nvPr>
        </p:nvGraphicFramePr>
        <p:xfrm>
          <a:off x="611560" y="1538790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/>
                <a:gridCol w="162018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Smartphone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(revenue)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42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21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MediaTek</a:t>
                      </a:r>
                      <a:r>
                        <a:rPr lang="en-US" sz="1200" dirty="0" smtClean="0"/>
                        <a:t> (Taiwan)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19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Samsung (S. Korea)      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Spreadtrum</a:t>
                      </a:r>
                      <a:r>
                        <a:rPr lang="en-US" sz="1200" dirty="0" smtClean="0"/>
                        <a:t> (China)</a:t>
                      </a:r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ábláza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8906"/>
              </p:ext>
            </p:extLst>
          </p:nvPr>
        </p:nvGraphicFramePr>
        <p:xfrm>
          <a:off x="4797025" y="1544753"/>
          <a:ext cx="3645405" cy="231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5225"/>
                <a:gridCol w="162018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Tablet application processors</a:t>
                      </a:r>
                    </a:p>
                    <a:p>
                      <a:pPr algn="ctr"/>
                      <a:r>
                        <a:rPr lang="en-US" sz="1200" dirty="0" smtClean="0"/>
                        <a:t>worldwide market share 201</a:t>
                      </a:r>
                      <a:r>
                        <a:rPr lang="hu-HU" sz="1200" dirty="0" smtClean="0"/>
                        <a:t>5</a:t>
                      </a:r>
                      <a:r>
                        <a:rPr lang="en-US" sz="1200" dirty="0" smtClean="0"/>
                        <a:t> (revenue</a:t>
                      </a:r>
                      <a:r>
                        <a:rPr lang="hu-HU" sz="120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Apple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r>
                        <a:rPr lang="hu-HU" sz="1200" dirty="0" smtClean="0"/>
                        <a:t>1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Qualcomm (USA)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6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Intel </a:t>
                      </a:r>
                      <a:r>
                        <a:rPr lang="en-US" sz="1200" dirty="0" smtClean="0"/>
                        <a:t>(</a:t>
                      </a:r>
                      <a:r>
                        <a:rPr lang="hu-HU" sz="1200" dirty="0" smtClean="0"/>
                        <a:t>USA</a:t>
                      </a:r>
                      <a:r>
                        <a:rPr lang="en-US" sz="1200" dirty="0" smtClean="0"/>
                        <a:t>) 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hu-HU" sz="1200" dirty="0" smtClean="0"/>
                        <a:t>4</a:t>
                      </a:r>
                      <a:r>
                        <a:rPr lang="en-US" sz="1200" dirty="0" smtClean="0"/>
                        <a:t> %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MediaTek</a:t>
                      </a:r>
                      <a:r>
                        <a:rPr lang="hu-HU" sz="1200" baseline="0" dirty="0" smtClean="0"/>
                        <a:t> (Taiwan)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Samsung (S. Korea)</a:t>
                      </a:r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200" dirty="0"/>
                    </a:p>
                  </a:txBody>
                  <a:tcPr anchor="ctr">
                    <a:solidFill>
                      <a:srgbClr val="FFEAD5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76745" y="4187116"/>
            <a:ext cx="438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[Source</a:t>
            </a:r>
            <a:r>
              <a:rPr lang="hu-HU" sz="1200" dirty="0"/>
              <a:t>: </a:t>
            </a:r>
            <a:r>
              <a:rPr lang="hu-HU" sz="1200" dirty="0" smtClean="0"/>
              <a:t>Related press releases of Strategy </a:t>
            </a:r>
            <a:r>
              <a:rPr lang="hu-HU" sz="1200" dirty="0"/>
              <a:t>Analytics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03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810" y="1937220"/>
            <a:ext cx="4823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Qualcomm provides  </a:t>
            </a:r>
            <a:r>
              <a:rPr lang="en-US" sz="1600" dirty="0" smtClean="0">
                <a:solidFill>
                  <a:srgbClr val="0070C0"/>
                </a:solidFill>
              </a:rPr>
              <a:t>single chip solutions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for feature </a:t>
            </a:r>
            <a:r>
              <a:rPr lang="en-US" sz="1600" dirty="0">
                <a:solidFill>
                  <a:srgbClr val="0070C0"/>
                </a:solidFill>
              </a:rPr>
              <a:t>phones</a:t>
            </a:r>
            <a:r>
              <a:rPr lang="en-US" sz="1600" dirty="0" smtClean="0"/>
              <a:t>, termed as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FF0000"/>
                </a:solidFill>
              </a:rPr>
              <a:t>QSCs</a:t>
            </a:r>
            <a:r>
              <a:rPr lang="en-US" sz="1600" dirty="0" smtClean="0"/>
              <a:t> (</a:t>
            </a:r>
            <a:r>
              <a:rPr lang="en-US" sz="1600" dirty="0" smtClean="0">
                <a:solidFill>
                  <a:srgbClr val="FF0000"/>
                </a:solidFill>
              </a:rPr>
              <a:t>Qualcomm Single Chips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21178" r="59852" b="25353"/>
          <a:stretch/>
        </p:blipFill>
        <p:spPr bwMode="auto">
          <a:xfrm>
            <a:off x="5080933" y="2033845"/>
            <a:ext cx="3721537" cy="407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696" y="2798930"/>
            <a:ext cx="370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QSCs integrate the functions of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113965"/>
            <a:ext cx="3098541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MSMs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RF Transmitters (RF </a:t>
            </a:r>
            <a:r>
              <a:rPr lang="en-US" sz="1600" dirty="0" err="1" smtClean="0"/>
              <a:t>Tx</a:t>
            </a:r>
            <a:r>
              <a:rPr lang="en-US" sz="1600" dirty="0" smtClean="0"/>
              <a:t>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RF Receivers (RF Rx) 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Power manager ICs (PM)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73700" y="4374105"/>
            <a:ext cx="3952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as illustrated on the </a:t>
            </a:r>
            <a:r>
              <a:rPr lang="en-US" sz="1600" dirty="0"/>
              <a:t>Figure </a:t>
            </a:r>
            <a:r>
              <a:rPr lang="en-US" sz="1600" dirty="0" smtClean="0"/>
              <a:t>left [</a:t>
            </a:r>
            <a:r>
              <a:rPr lang="hu-HU" sz="1600" dirty="0" smtClean="0"/>
              <a:t>62</a:t>
            </a:r>
            <a:r>
              <a:rPr lang="en-US" sz="1600" dirty="0" smtClean="0"/>
              <a:t>].</a:t>
            </a:r>
            <a:endParaRPr lang="en-US" sz="16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563" y="638690"/>
            <a:ext cx="811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Integrating the application processor, the modem, RF transmitter, </a:t>
            </a:r>
          </a:p>
          <a:p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 RF receiver and power manager IC onto a single chip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268760"/>
            <a:ext cx="8797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It became also feasible for less demanding applications, e.g. for feature phones.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Example: </a:t>
            </a:r>
            <a:r>
              <a:rPr lang="en-US" sz="1600" dirty="0">
                <a:solidFill>
                  <a:srgbClr val="0070C0"/>
                </a:solidFill>
              </a:rPr>
              <a:t>Qualcomm’s QSCs (Qualcomm Single Chips)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3930" y="6309320"/>
            <a:ext cx="4414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Qualcomm’s integrated QSC [</a:t>
            </a:r>
            <a:r>
              <a:rPr lang="hu-HU" sz="1600" dirty="0" smtClean="0"/>
              <a:t>62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754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5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325" y="908720"/>
            <a:ext cx="499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accent6"/>
                </a:solidFill>
              </a:rPr>
              <a:t>Using </a:t>
            </a:r>
            <a:r>
              <a:rPr lang="en-US" dirty="0" err="1" smtClean="0">
                <a:solidFill>
                  <a:schemeClr val="accent6"/>
                </a:solidFill>
              </a:rPr>
              <a:t>PoP</a:t>
            </a:r>
            <a:r>
              <a:rPr lang="en-US" dirty="0" smtClean="0">
                <a:solidFill>
                  <a:schemeClr val="accent6"/>
                </a:solidFill>
              </a:rPr>
              <a:t> (Package on Package) memory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4.2 Connectivity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hu-HU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2166640"/>
            <a:ext cx="8982490" cy="1519935"/>
            <a:chOff x="0" y="3124200"/>
            <a:chExt cx="8982490" cy="151993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81" b="27195"/>
            <a:stretch/>
          </p:blipFill>
          <p:spPr bwMode="auto">
            <a:xfrm>
              <a:off x="0" y="3124200"/>
              <a:ext cx="8982490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256965" y="4336358"/>
              <a:ext cx="26068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400" dirty="0">
                  <a:solidFill>
                    <a:srgbClr val="0070C0"/>
                  </a:solidFill>
                </a:rPr>
                <a:t>1GB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smtClean="0">
                  <a:solidFill>
                    <a:srgbClr val="0070C0"/>
                  </a:solidFill>
                </a:rPr>
                <a:t>LPDDR3-1600 </a:t>
              </a:r>
              <a:r>
                <a:rPr lang="en-US" sz="1400" dirty="0">
                  <a:solidFill>
                    <a:srgbClr val="0070C0"/>
                  </a:solidFill>
                </a:rPr>
                <a:t>SDRAM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76845" y="3786820"/>
            <a:ext cx="302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Figure: Apple’s A7 </a:t>
            </a:r>
            <a:r>
              <a:rPr lang="en-US" sz="1600" dirty="0" err="1" smtClean="0"/>
              <a:t>PoP</a:t>
            </a:r>
            <a:r>
              <a:rPr lang="en-US" sz="1600" dirty="0" smtClean="0"/>
              <a:t> [</a:t>
            </a:r>
            <a:r>
              <a:rPr lang="hu-HU" sz="1600" dirty="0" smtClean="0"/>
              <a:t>63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9388" y="625990"/>
            <a:ext cx="107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181" y="1301239"/>
            <a:ext cx="8703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processor die  and the memory die or dies are </a:t>
            </a:r>
            <a:r>
              <a:rPr lang="en-US" sz="1600" dirty="0">
                <a:solidFill>
                  <a:srgbClr val="0070C0"/>
                </a:solidFill>
              </a:rPr>
              <a:t>mounted in the same package</a:t>
            </a:r>
            <a:r>
              <a:rPr lang="en-US" sz="1600" dirty="0"/>
              <a:t>.</a:t>
            </a:r>
          </a:p>
          <a:p>
            <a:r>
              <a:rPr lang="en-US" sz="1600" dirty="0"/>
              <a:t>E.g. In Apple’s A7 Package-on-Package processor, as used in the iPhone 5s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2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971550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How leading IT vendors addressed 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mobile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boom?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31641" y="2425880"/>
            <a:ext cx="6975747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5.2 Microsoft’s response to the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331641" y="1898830"/>
            <a:ext cx="6975747" cy="48705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1600" y="1919678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71600" y="2422249"/>
            <a:ext cx="410724" cy="39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22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itcandor.com/wp-content/uploads/2012/07/server-q112-fig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/>
          <a:stretch/>
        </p:blipFill>
        <p:spPr bwMode="auto">
          <a:xfrm>
            <a:off x="251520" y="1223755"/>
            <a:ext cx="7973884" cy="545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639" y="626000"/>
            <a:ext cx="809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Server market revenues by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vendor ($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US Billion) – 2003-2012 </a:t>
            </a:r>
            <a:r>
              <a:rPr lang="en-US" dirty="0" smtClean="0">
                <a:latin typeface="+mj-lt"/>
              </a:rPr>
              <a:t>[14]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2410" y="1493785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≈75 %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72400" y="4966428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≈18 %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2400" y="5634245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≈ 7 %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595" y="180882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Intel/AMD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590" y="3654025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IBM POWER/Sun etc.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590" y="500417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  <a:latin typeface="+mj-lt"/>
              </a:rPr>
              <a:t>IBM</a:t>
            </a:r>
            <a:endParaRPr lang="en-US" dirty="0">
              <a:solidFill>
                <a:srgbClr val="FF33CC"/>
              </a:solidFill>
              <a:latin typeface="+mj-lt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(5)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3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63" y="1090448"/>
            <a:ext cx="8730633" cy="12023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27" y="1088740"/>
            <a:ext cx="87559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Intel’s and AMD’s traditional CPUs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are 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designed for high performance/power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consequently they are wide and power hungry,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but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mobile devices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require 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low </a:t>
            </a:r>
            <a:r>
              <a:rPr lang="en-US" sz="1600" dirty="0">
                <a:solidFill>
                  <a:srgbClr val="3333FF"/>
                </a:solidFill>
                <a:latin typeface="+mj-lt"/>
              </a:rPr>
              <a:t>power 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consumption, so</a:t>
            </a:r>
            <a:endParaRPr lang="en-US" sz="1600" dirty="0">
              <a:solidFill>
                <a:srgbClr val="3333FF"/>
              </a:solidFill>
              <a:latin typeface="+mj-lt"/>
            </a:endParaRPr>
          </a:p>
          <a:p>
            <a:pPr algn="ctr">
              <a:spcAft>
                <a:spcPts val="400"/>
              </a:spcAft>
            </a:pP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Intel’s and AMD’s traditional microarchitectures are not suited for mobile devices.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465" y="629165"/>
            <a:ext cx="638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5.1 Intel’s and AMD’s response to the mobile boom-1</a:t>
            </a:r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boom (1)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ima Dezső\Documents\market_data\PCs-smartphones-and-tablets-unit-shipment-forecast-until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5" b="7412"/>
          <a:stretch/>
        </p:blipFill>
        <p:spPr bwMode="auto">
          <a:xfrm>
            <a:off x="1106733" y="1214696"/>
            <a:ext cx="6840642" cy="56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3521" y="631785"/>
            <a:ext cx="910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Total shipments of smartphones vs. PCs and tablets 2011-2017 </a:t>
            </a:r>
            <a:r>
              <a:rPr lang="en-US" dirty="0" smtClean="0">
                <a:latin typeface="+mj-lt"/>
              </a:rPr>
              <a:t>[28]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272" y="6451593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Gartner (2013)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993263" y="1808820"/>
            <a:ext cx="3478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Smartphone and tablet shipments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will vastly exceed PC shipments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(desktops and notebooks)</a:t>
            </a:r>
          </a:p>
          <a:p>
            <a:r>
              <a:rPr lang="en-US" sz="1500" dirty="0" smtClean="0">
                <a:solidFill>
                  <a:srgbClr val="FF0000"/>
                </a:solidFill>
                <a:latin typeface="+mj-lt"/>
              </a:rPr>
              <a:t>in a few years </a:t>
            </a:r>
            <a:endParaRPr lang="en-US" sz="1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(2)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 smtClean="0"/>
              <a:t> </a:t>
            </a:r>
            <a:r>
              <a:rPr lang="en-US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5769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1500" y="1647898"/>
            <a:ext cx="8955995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80" y="2730406"/>
            <a:ext cx="897103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FF"/>
                </a:solidFill>
                <a:latin typeface="+mj-lt"/>
              </a:rPr>
              <a:t>Intel and AMD were forced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546" y="3054586"/>
            <a:ext cx="855095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to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introduce novel narrow </a:t>
            </a:r>
            <a:r>
              <a:rPr lang="en-US" sz="1600" dirty="0">
                <a:solidFill>
                  <a:srgbClr val="3333FF"/>
                </a:solidFill>
                <a:latin typeface="+mj-lt"/>
              </a:rPr>
              <a:t>(e.g. 2-wide</a:t>
            </a:r>
            <a:r>
              <a:rPr lang="en-US" sz="1600" dirty="0" smtClean="0">
                <a:solidFill>
                  <a:srgbClr val="3333FF"/>
                </a:solidFill>
                <a:latin typeface="+mj-lt"/>
              </a:rPr>
              <a:t>),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low-power microarchitectures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for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their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CPUs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and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clock them at a relative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rate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505310" y="2150910"/>
            <a:ext cx="144000" cy="468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505" y="1133745"/>
            <a:ext cx="8928000" cy="972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4" y="1204150"/>
            <a:ext cx="8564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avoid shrinking market shares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global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 market</a:t>
            </a:r>
          </a:p>
          <a:p>
            <a:pPr algn="ctr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and benefit from the rapidly increasing mobile market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Intel and AMD need processors that are competitive with ARM based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designes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625990"/>
            <a:ext cx="607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Intel’s and AMD’s response to the mobile boom-2</a:t>
            </a:r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 animBg="1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171590" y="634478"/>
            <a:ext cx="6195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99"/>
                </a:solidFill>
                <a:latin typeface="Verdana"/>
              </a:rPr>
              <a:t>Evolution </a:t>
            </a:r>
            <a:r>
              <a:rPr lang="en-US" dirty="0" smtClean="0">
                <a:solidFill>
                  <a:srgbClr val="333399"/>
                </a:solidFill>
                <a:latin typeface="Verdana"/>
              </a:rPr>
              <a:t>of Intel’s </a:t>
            </a:r>
            <a:r>
              <a:rPr lang="en-US" dirty="0">
                <a:solidFill>
                  <a:srgbClr val="333399"/>
                </a:solidFill>
                <a:latin typeface="Verdana"/>
              </a:rPr>
              <a:t>basic </a:t>
            </a:r>
            <a:r>
              <a:rPr lang="en-US" dirty="0" smtClean="0">
                <a:solidFill>
                  <a:srgbClr val="333399"/>
                </a:solidFill>
                <a:latin typeface="Verdana"/>
              </a:rPr>
              <a:t>architectures</a:t>
            </a:r>
            <a:r>
              <a:rPr lang="hu-HU" dirty="0" smtClean="0">
                <a:solidFill>
                  <a:srgbClr val="333399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[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Based on 2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89123" y="5399539"/>
            <a:ext cx="774571" cy="43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9522" y="570444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9762" y="3719060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4-wide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4697" y="5694570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in 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6959" y="5700078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87335" y="5700103"/>
            <a:ext cx="113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out-of-order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" y="1397888"/>
            <a:ext cx="9027495" cy="475834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0425" y="4208361"/>
            <a:ext cx="8964000" cy="1584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2468" y="661524"/>
            <a:ext cx="8543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delay in introducing the Goldmont core and the Broxton platform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(both targeting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smartphones and </a:t>
            </a:r>
            <a:r>
              <a:rPr lang="hu-HU" dirty="0" smtClean="0">
                <a:solidFill>
                  <a:schemeClr val="accent6"/>
                </a:solidFill>
              </a:rPr>
              <a:t>tablets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63" y="1268617"/>
            <a:ext cx="8288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At their announcement </a:t>
            </a:r>
            <a:r>
              <a:rPr lang="hu-HU" sz="1600" dirty="0" smtClean="0">
                <a:solidFill>
                  <a:srgbClr val="0070C0"/>
                </a:solidFill>
              </a:rPr>
              <a:t>in 2013 both the </a:t>
            </a:r>
            <a:r>
              <a:rPr lang="hu-HU" sz="1600" dirty="0" smtClean="0">
                <a:solidFill>
                  <a:srgbClr val="FF0000"/>
                </a:solidFill>
              </a:rPr>
              <a:t>Goldmont Atom </a:t>
            </a:r>
            <a:r>
              <a:rPr lang="hu-HU" sz="1600" dirty="0" smtClean="0"/>
              <a:t>core and the </a:t>
            </a:r>
            <a:r>
              <a:rPr lang="hu-HU" sz="1600" dirty="0" smtClean="0">
                <a:solidFill>
                  <a:srgbClr val="FF0000"/>
                </a:solidFill>
              </a:rPr>
              <a:t>Broxton</a:t>
            </a:r>
          </a:p>
          <a:p>
            <a:r>
              <a:rPr lang="hu-HU" sz="1600" dirty="0" smtClean="0">
                <a:solidFill>
                  <a:srgbClr val="FF0000"/>
                </a:solidFill>
              </a:rPr>
              <a:t> platform</a:t>
            </a:r>
            <a:r>
              <a:rPr lang="hu-HU" sz="1600" dirty="0" smtClean="0">
                <a:solidFill>
                  <a:srgbClr val="0070C0"/>
                </a:solidFill>
              </a:rPr>
              <a:t> were scheduled for 2015</a:t>
            </a:r>
            <a:r>
              <a:rPr lang="hu-HU" sz="1600" dirty="0" smtClean="0"/>
              <a:t>, as </a:t>
            </a:r>
            <a:r>
              <a:rPr lang="hu-HU" sz="1600" dirty="0" smtClean="0"/>
              <a:t>indicat</a:t>
            </a:r>
            <a:r>
              <a:rPr lang="en-US" sz="1600" dirty="0" smtClean="0"/>
              <a:t>e</a:t>
            </a:r>
            <a:r>
              <a:rPr lang="hu-HU" sz="1600" dirty="0" smtClean="0"/>
              <a:t>d </a:t>
            </a:r>
            <a:r>
              <a:rPr lang="hu-HU" sz="1600" dirty="0" smtClean="0"/>
              <a:t>in the next Figure.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5" y="2033845"/>
            <a:ext cx="8685965" cy="4275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6489340"/>
            <a:ext cx="791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Figure: Intel's roadmap for tablets and smartphones announced in 2013 []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96863" y="6309320"/>
            <a:ext cx="875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http://www.pcworld.com/article/2066162/intel-updates-atom-road-map-announces-chips-for-tablets-smartphones.html</a:t>
            </a:r>
          </a:p>
        </p:txBody>
      </p:sp>
    </p:spTree>
    <p:extLst>
      <p:ext uri="{BB962C8B-B14F-4D97-AF65-F5344CB8AC3E}">
        <p14:creationId xmlns:p14="http://schemas.microsoft.com/office/powerpoint/2010/main" val="10528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2468" y="661524"/>
            <a:ext cx="8543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delay in introducing the Goldmont core and the Broxton platform</a:t>
            </a:r>
          </a:p>
          <a:p>
            <a:r>
              <a:rPr lang="hu-HU" dirty="0" smtClean="0">
                <a:solidFill>
                  <a:schemeClr val="accent6"/>
                </a:solidFill>
              </a:rPr>
              <a:t>intended both for smartphones and tablets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962" y="1313765"/>
            <a:ext cx="807746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The </a:t>
            </a:r>
            <a:r>
              <a:rPr lang="hu-HU" sz="1600" dirty="0" smtClean="0">
                <a:solidFill>
                  <a:srgbClr val="FF0000"/>
                </a:solidFill>
              </a:rPr>
              <a:t>Goldmont core </a:t>
            </a:r>
            <a:r>
              <a:rPr lang="hu-HU" sz="1600" dirty="0" smtClean="0"/>
              <a:t>became </a:t>
            </a:r>
            <a:r>
              <a:rPr lang="hu-HU" sz="1600" dirty="0" smtClean="0">
                <a:solidFill>
                  <a:srgbClr val="0070C0"/>
                </a:solidFill>
              </a:rPr>
              <a:t>introduced only in 4/2016 </a:t>
            </a:r>
            <a:r>
              <a:rPr lang="hu-HU" sz="1600" dirty="0" smtClean="0"/>
              <a:t>for the Apollo Lake</a:t>
            </a:r>
          </a:p>
          <a:p>
            <a:pPr>
              <a:spcAft>
                <a:spcPts val="6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entry level desktop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The </a:t>
            </a:r>
            <a:r>
              <a:rPr lang="hu-HU" sz="1600" dirty="0" smtClean="0">
                <a:solidFill>
                  <a:srgbClr val="FF0000"/>
                </a:solidFill>
              </a:rPr>
              <a:t>Broxton platform </a:t>
            </a:r>
            <a:r>
              <a:rPr lang="hu-HU" sz="1600" dirty="0" smtClean="0"/>
              <a:t>became (after one year delay) </a:t>
            </a:r>
            <a:r>
              <a:rPr lang="hu-HU" sz="1600" dirty="0" smtClean="0">
                <a:solidFill>
                  <a:srgbClr val="0070C0"/>
                </a:solidFill>
              </a:rPr>
              <a:t>cancelled in 4/2016</a:t>
            </a:r>
            <a:r>
              <a:rPr lang="hu-HU" sz="1600" dirty="0" smtClean="0"/>
              <a:t>,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76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710" y="657937"/>
            <a:ext cx="70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Intel's withdrawal from the smartphone and mobil market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431" y="1541110"/>
            <a:ext cx="8433463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Intel's </a:t>
            </a:r>
            <a:r>
              <a:rPr lang="hu-HU" sz="1600" dirty="0" smtClean="0">
                <a:solidFill>
                  <a:srgbClr val="0070C0"/>
                </a:solidFill>
              </a:rPr>
              <a:t>statement </a:t>
            </a:r>
            <a:r>
              <a:rPr lang="hu-HU" sz="1600" dirty="0" smtClean="0"/>
              <a:t>says []:</a:t>
            </a:r>
          </a:p>
          <a:p>
            <a:r>
              <a:rPr lang="hu-HU" sz="1600" dirty="0" smtClean="0"/>
              <a:t>    "</a:t>
            </a:r>
            <a:r>
              <a:rPr lang="en-US" sz="1600" dirty="0"/>
              <a:t>I can confirm that the changes included canceling the Broxton platform </a:t>
            </a:r>
            <a:r>
              <a:rPr lang="en-US" sz="1600" dirty="0" smtClean="0"/>
              <a:t>as</a:t>
            </a:r>
            <a:endParaRPr lang="hu-HU" sz="1600" dirty="0" smtClean="0"/>
          </a:p>
          <a:p>
            <a:r>
              <a:rPr lang="hu-HU" sz="1600" dirty="0" smtClean="0"/>
              <a:t>       </a:t>
            </a:r>
            <a:r>
              <a:rPr lang="en-US" sz="1600" dirty="0" smtClean="0"/>
              <a:t>well </a:t>
            </a:r>
            <a:r>
              <a:rPr lang="en-US" sz="1600" dirty="0"/>
              <a:t>as </a:t>
            </a:r>
            <a:r>
              <a:rPr lang="en-US" sz="1600" dirty="0" err="1"/>
              <a:t>SoFIA</a:t>
            </a:r>
            <a:r>
              <a:rPr lang="en-US" sz="1600" dirty="0"/>
              <a:t> 3GX, </a:t>
            </a:r>
            <a:r>
              <a:rPr lang="en-US" sz="1600" dirty="0" err="1"/>
              <a:t>SoFIA</a:t>
            </a:r>
            <a:r>
              <a:rPr lang="en-US" sz="1600" dirty="0"/>
              <a:t> LTE and </a:t>
            </a:r>
            <a:r>
              <a:rPr lang="en-US" sz="1600" dirty="0" err="1"/>
              <a:t>SoFIA</a:t>
            </a:r>
            <a:r>
              <a:rPr lang="en-US" sz="1600" dirty="0"/>
              <a:t> LTE2 commercial platforms </a:t>
            </a:r>
            <a:endParaRPr lang="hu-HU" sz="1600" dirty="0" smtClean="0"/>
          </a:p>
          <a:p>
            <a:r>
              <a:rPr lang="hu-HU" sz="1600" dirty="0" smtClean="0"/>
              <a:t>       </a:t>
            </a:r>
            <a:r>
              <a:rPr lang="en-US" sz="1600" dirty="0" smtClean="0"/>
              <a:t>to </a:t>
            </a:r>
            <a:r>
              <a:rPr lang="en-US" sz="1600" dirty="0"/>
              <a:t>enable us to move resources to products that deliver higher returns </a:t>
            </a:r>
            <a:r>
              <a:rPr lang="en-US" sz="1600" dirty="0" smtClean="0"/>
              <a:t>and</a:t>
            </a:r>
            <a:endParaRPr lang="hu-HU" sz="1600" dirty="0" smtClean="0"/>
          </a:p>
          <a:p>
            <a:pPr>
              <a:spcAft>
                <a:spcPts val="600"/>
              </a:spcAft>
            </a:pPr>
            <a:r>
              <a:rPr lang="en-US" sz="1600" dirty="0" smtClean="0"/>
              <a:t> </a:t>
            </a:r>
            <a:r>
              <a:rPr lang="hu-HU" sz="1600" dirty="0" smtClean="0"/>
              <a:t>      </a:t>
            </a:r>
            <a:r>
              <a:rPr lang="en-US" sz="1600" dirty="0" smtClean="0"/>
              <a:t>advance </a:t>
            </a:r>
            <a:r>
              <a:rPr lang="en-US" sz="1600" dirty="0"/>
              <a:t>our strategy. </a:t>
            </a:r>
            <a:endParaRPr lang="hu-HU" sz="1600" dirty="0" smtClean="0"/>
          </a:p>
          <a:p>
            <a:pPr>
              <a:spcAft>
                <a:spcPts val="600"/>
              </a:spcAft>
            </a:pPr>
            <a:r>
              <a:rPr lang="hu-HU" sz="1600" dirty="0" smtClean="0"/>
              <a:t>    </a:t>
            </a:r>
            <a:r>
              <a:rPr lang="en-US" sz="1600" dirty="0" smtClean="0"/>
              <a:t>These </a:t>
            </a:r>
            <a:r>
              <a:rPr lang="en-US" sz="1600" dirty="0"/>
              <a:t>changes are effective immediately.</a:t>
            </a:r>
            <a:r>
              <a:rPr lang="hu-HU" sz="1600" dirty="0" smtClean="0"/>
              <a:t>"</a:t>
            </a:r>
            <a:endParaRPr lang="hu-HU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At the same time Intel laid off about 12000 employees (~ 11 % of their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workforce).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863" y="5904275"/>
            <a:ext cx="8175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http://www.anandtech.com/show/10288/intel-broxton-sofia-smartphone-socs-cancelled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763" y="1110226"/>
            <a:ext cx="746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0070C0"/>
                </a:solidFill>
              </a:rPr>
              <a:t>In 4/2016 Intel announced their withdrawal from the mobil market</a:t>
            </a:r>
            <a:r>
              <a:rPr lang="hu-HU" sz="1600" dirty="0" smtClean="0">
                <a:solidFill>
                  <a:srgbClr val="0070C0"/>
                </a:solidFill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459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3655" y="625990"/>
            <a:ext cx="460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99"/>
                </a:solidFill>
              </a:rPr>
              <a:t>Evolution of AMD’s basic architectures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Szövegdoboz 51"/>
          <p:cNvSpPr txBox="1"/>
          <p:nvPr/>
        </p:nvSpPr>
        <p:spPr>
          <a:xfrm>
            <a:off x="7857365" y="5914353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201</a:t>
            </a:r>
            <a:r>
              <a:rPr lang="en-US" sz="12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2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1756" y="6309320"/>
            <a:ext cx="8570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47664" y="6149623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259950" y="6146347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70140" y="6145678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676755" y="6146347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83370" y="6146347"/>
            <a:ext cx="0" cy="90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77"/>
          <p:cNvSpPr txBox="1"/>
          <p:nvPr/>
        </p:nvSpPr>
        <p:spPr>
          <a:xfrm>
            <a:off x="7452320" y="4305087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r>
              <a:rPr lang="hu-HU" sz="10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/201</a:t>
            </a:r>
            <a:r>
              <a:rPr lang="en-US" sz="100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4</a:t>
            </a:r>
            <a:endParaRPr lang="hu-HU" sz="1000" dirty="0">
              <a:solidFill>
                <a:srgbClr val="FFFFFF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5250" y="5359365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47175" y="5385207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35780" y="5385207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2-wide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30435" y="2999942"/>
            <a:ext cx="1056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4</a:t>
            </a:r>
            <a:r>
              <a:rPr lang="en-US" sz="1100" dirty="0" smtClean="0">
                <a:solidFill>
                  <a:schemeClr val="bg1"/>
                </a:solidFill>
              </a:rPr>
              <a:t>-wide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out-of-order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  <p:pic>
        <p:nvPicPr>
          <p:cNvPr id="4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" y="1433622"/>
            <a:ext cx="9083325" cy="4875697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72402" y="4400292"/>
            <a:ext cx="9000000" cy="1584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491" y="683695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Cancellation of AMD's Cat line </a:t>
            </a:r>
            <a:r>
              <a:rPr lang="hu-HU" smtClean="0">
                <a:solidFill>
                  <a:schemeClr val="accent6"/>
                </a:solidFill>
              </a:rPr>
              <a:t>in 2015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591" y="1075381"/>
            <a:ext cx="866737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The </a:t>
            </a:r>
            <a:r>
              <a:rPr lang="hu-HU" sz="1600" dirty="0" smtClean="0">
                <a:solidFill>
                  <a:srgbClr val="3333FF"/>
                </a:solidFill>
              </a:rPr>
              <a:t>last core of AMD's Cat line </a:t>
            </a:r>
            <a:r>
              <a:rPr lang="hu-HU" sz="1600" dirty="0" smtClean="0"/>
              <a:t>was the Puma+ </a:t>
            </a:r>
            <a:r>
              <a:rPr lang="hu-HU" sz="1600" dirty="0" smtClean="0">
                <a:solidFill>
                  <a:srgbClr val="FF0000"/>
                </a:solidFill>
              </a:rPr>
              <a:t>core</a:t>
            </a:r>
            <a:r>
              <a:rPr lang="hu-HU" sz="1600" dirty="0" smtClean="0"/>
              <a:t> (launched in 6/2015 in the</a:t>
            </a:r>
          </a:p>
          <a:p>
            <a:pPr>
              <a:spcAft>
                <a:spcPts val="600"/>
              </a:spcAft>
            </a:pPr>
            <a:r>
              <a:rPr lang="hu-HU" sz="1600" dirty="0" smtClean="0"/>
              <a:t>      Carrizo-L  APU).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 AMD's 2016 Mobility roadmap there is no sign of an APU powered by the </a:t>
            </a: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Puma+ core or a derivative of a core belonging to the Cat 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Instead AMD places emphasis on server chips based on the Zen processor or</a:t>
            </a:r>
          </a:p>
          <a:p>
            <a:r>
              <a:rPr lang="hu-HU" sz="1600" dirty="0"/>
              <a:t> </a:t>
            </a:r>
            <a:r>
              <a:rPr lang="hu-HU" sz="1600" dirty="0" smtClean="0"/>
              <a:t>     ARM compatible processors, as indicated n the next Figure.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46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(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0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6176" name="Group 6175"/>
          <p:cNvGrpSpPr/>
          <p:nvPr/>
        </p:nvGrpSpPr>
        <p:grpSpPr>
          <a:xfrm>
            <a:off x="24863" y="1567535"/>
            <a:ext cx="9105900" cy="4876800"/>
            <a:chOff x="63500" y="1297505"/>
            <a:chExt cx="9105900" cy="4876800"/>
          </a:xfrm>
        </p:grpSpPr>
        <p:pic>
          <p:nvPicPr>
            <p:cNvPr id="6269" name="Picture 125" descr="http://media.redgamingtech.com/rgt-website/2015/04/amd-2015-2016-mobility-low-power-roadmap-lea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1297505"/>
              <a:ext cx="91059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74" name="Rectangle 6173"/>
            <p:cNvSpPr/>
            <p:nvPr/>
          </p:nvSpPr>
          <p:spPr>
            <a:xfrm>
              <a:off x="3671900" y="3557504"/>
              <a:ext cx="1476000" cy="360000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75" name="TextBox 6174"/>
          <p:cNvSpPr txBox="1"/>
          <p:nvPr/>
        </p:nvSpPr>
        <p:spPr>
          <a:xfrm>
            <a:off x="193831" y="664448"/>
            <a:ext cx="8308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AMD's leaked mobility roadmap for 2015-2016 without indicating the 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Puma core for 2016 []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96863" y="6572381"/>
            <a:ext cx="7928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http://hexus.net/tech/news/cpu/82813-leaked-slides-show-amd-desktop-mobility-roadmaps-2016/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3239" y="2630618"/>
            <a:ext cx="1444626" cy="134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70C0"/>
                </a:solidFill>
              </a:rPr>
              <a:t>Excavator cores</a:t>
            </a:r>
            <a:endParaRPr lang="en-US" sz="1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10" y="631437"/>
            <a:ext cx="5840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+mj-lt"/>
              </a:rPr>
              <a:t>x86 server market share of Intel and AMD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[17]</a:t>
            </a:r>
            <a:r>
              <a:rPr lang="en-US" dirty="0" smtClean="0">
                <a:solidFill>
                  <a:srgbClr val="2D2D8A"/>
                </a:solidFill>
                <a:latin typeface="+mj-lt"/>
              </a:rPr>
              <a:t>  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6595" y="1056754"/>
            <a:ext cx="8135004" cy="5579216"/>
            <a:chOff x="926595" y="1056754"/>
            <a:chExt cx="8135004" cy="5579216"/>
          </a:xfrm>
        </p:grpSpPr>
        <p:pic>
          <p:nvPicPr>
            <p:cNvPr id="550917" name="Picture 5" descr="amd_intc_server_mkt_trend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4"/>
            <a:stretch/>
          </p:blipFill>
          <p:spPr bwMode="auto">
            <a:xfrm>
              <a:off x="926595" y="1056754"/>
              <a:ext cx="6400800" cy="556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0919" name="Line 7"/>
            <p:cNvSpPr>
              <a:spLocks noChangeShapeType="1"/>
            </p:cNvSpPr>
            <p:nvPr/>
          </p:nvSpPr>
          <p:spPr bwMode="auto">
            <a:xfrm flipH="1" flipV="1">
              <a:off x="2202945" y="2542893"/>
              <a:ext cx="0" cy="444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0" name="Text Box 8"/>
            <p:cNvSpPr txBox="1">
              <a:spLocks noChangeArrowheads="1"/>
            </p:cNvSpPr>
            <p:nvPr/>
          </p:nvSpPr>
          <p:spPr bwMode="auto">
            <a:xfrm>
              <a:off x="1893383" y="2993743"/>
              <a:ext cx="14112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Core 2 Quad DP</a:t>
              </a:r>
            </a:p>
          </p:txBody>
        </p:sp>
        <p:sp>
          <p:nvSpPr>
            <p:cNvPr id="550921" name="Line 9"/>
            <p:cNvSpPr>
              <a:spLocks noChangeShapeType="1"/>
            </p:cNvSpPr>
            <p:nvPr/>
          </p:nvSpPr>
          <p:spPr bwMode="auto">
            <a:xfrm flipH="1" flipV="1">
              <a:off x="3309433" y="2061881"/>
              <a:ext cx="7937" cy="495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2" name="Text Box 10"/>
            <p:cNvSpPr txBox="1">
              <a:spLocks noChangeArrowheads="1"/>
            </p:cNvSpPr>
            <p:nvPr/>
          </p:nvSpPr>
          <p:spPr bwMode="auto">
            <a:xfrm>
              <a:off x="2834770" y="2563531"/>
              <a:ext cx="9794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Penryn DP</a:t>
              </a:r>
            </a:p>
          </p:txBody>
        </p:sp>
        <p:sp>
          <p:nvSpPr>
            <p:cNvPr id="550923" name="Line 11"/>
            <p:cNvSpPr>
              <a:spLocks noChangeShapeType="1"/>
            </p:cNvSpPr>
            <p:nvPr/>
          </p:nvSpPr>
          <p:spPr bwMode="auto">
            <a:xfrm flipV="1">
              <a:off x="4117470" y="2012668"/>
              <a:ext cx="6350" cy="406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4" name="Text Box 12"/>
            <p:cNvSpPr txBox="1">
              <a:spLocks noChangeArrowheads="1"/>
            </p:cNvSpPr>
            <p:nvPr/>
          </p:nvSpPr>
          <p:spPr bwMode="auto">
            <a:xfrm>
              <a:off x="3771395" y="2400018"/>
              <a:ext cx="9906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Penryn MP</a:t>
              </a:r>
            </a:p>
          </p:txBody>
        </p:sp>
        <p:sp>
          <p:nvSpPr>
            <p:cNvPr id="550925" name="Line 13"/>
            <p:cNvSpPr>
              <a:spLocks noChangeShapeType="1"/>
            </p:cNvSpPr>
            <p:nvPr/>
          </p:nvSpPr>
          <p:spPr bwMode="auto">
            <a:xfrm flipH="1" flipV="1">
              <a:off x="5773233" y="1820581"/>
              <a:ext cx="7937" cy="444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6" name="Text Box 14"/>
            <p:cNvSpPr txBox="1">
              <a:spLocks noChangeArrowheads="1"/>
            </p:cNvSpPr>
            <p:nvPr/>
          </p:nvSpPr>
          <p:spPr bwMode="auto">
            <a:xfrm>
              <a:off x="4922333" y="2271431"/>
              <a:ext cx="16827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Nehalem-EX DP/MP</a:t>
              </a:r>
            </a:p>
          </p:txBody>
        </p:sp>
        <p:sp>
          <p:nvSpPr>
            <p:cNvPr id="550927" name="Line 15"/>
            <p:cNvSpPr>
              <a:spLocks noChangeShapeType="1"/>
            </p:cNvSpPr>
            <p:nvPr/>
          </p:nvSpPr>
          <p:spPr bwMode="auto">
            <a:xfrm flipH="1" flipV="1">
              <a:off x="1683833" y="2607981"/>
              <a:ext cx="12700" cy="619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28" name="Text Box 16"/>
            <p:cNvSpPr txBox="1">
              <a:spLocks noChangeArrowheads="1"/>
            </p:cNvSpPr>
            <p:nvPr/>
          </p:nvSpPr>
          <p:spPr bwMode="auto">
            <a:xfrm>
              <a:off x="1272670" y="3287431"/>
              <a:ext cx="9525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Core 2 DP</a:t>
              </a:r>
            </a:p>
          </p:txBody>
        </p:sp>
        <p:sp>
          <p:nvSpPr>
            <p:cNvPr id="550929" name="Line 17"/>
            <p:cNvSpPr>
              <a:spLocks noChangeShapeType="1"/>
            </p:cNvSpPr>
            <p:nvPr/>
          </p:nvSpPr>
          <p:spPr bwMode="auto">
            <a:xfrm flipH="1">
              <a:off x="3076070" y="4752693"/>
              <a:ext cx="0" cy="6985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0" name="Text Box 18"/>
            <p:cNvSpPr txBox="1">
              <a:spLocks noChangeArrowheads="1"/>
            </p:cNvSpPr>
            <p:nvPr/>
          </p:nvSpPr>
          <p:spPr bwMode="auto">
            <a:xfrm>
              <a:off x="2274383" y="4441543"/>
              <a:ext cx="15668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Barcelona MP</a:t>
              </a:r>
            </a:p>
          </p:txBody>
        </p:sp>
        <p:sp>
          <p:nvSpPr>
            <p:cNvPr id="550931" name="Line 19"/>
            <p:cNvSpPr>
              <a:spLocks noChangeShapeType="1"/>
            </p:cNvSpPr>
            <p:nvPr/>
          </p:nvSpPr>
          <p:spPr bwMode="auto">
            <a:xfrm flipH="1">
              <a:off x="4246058" y="4995581"/>
              <a:ext cx="11112" cy="469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2" name="Text Box 20"/>
            <p:cNvSpPr txBox="1">
              <a:spLocks noChangeArrowheads="1"/>
            </p:cNvSpPr>
            <p:nvPr/>
          </p:nvSpPr>
          <p:spPr bwMode="auto">
            <a:xfrm>
              <a:off x="3488820" y="4684431"/>
              <a:ext cx="15287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Shanghai MP</a:t>
              </a:r>
            </a:p>
          </p:txBody>
        </p:sp>
        <p:sp>
          <p:nvSpPr>
            <p:cNvPr id="550933" name="Line 21"/>
            <p:cNvSpPr>
              <a:spLocks noChangeShapeType="1"/>
            </p:cNvSpPr>
            <p:nvPr/>
          </p:nvSpPr>
          <p:spPr bwMode="auto">
            <a:xfrm>
              <a:off x="6047870" y="5514693"/>
              <a:ext cx="0" cy="368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4" name="Text Box 22"/>
            <p:cNvSpPr txBox="1">
              <a:spLocks noChangeArrowheads="1"/>
            </p:cNvSpPr>
            <p:nvPr/>
          </p:nvSpPr>
          <p:spPr bwMode="auto">
            <a:xfrm>
              <a:off x="5082670" y="5203543"/>
              <a:ext cx="19002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Magny Course MP</a:t>
              </a:r>
            </a:p>
          </p:txBody>
        </p:sp>
        <p:sp>
          <p:nvSpPr>
            <p:cNvPr id="550935" name="Line 23"/>
            <p:cNvSpPr>
              <a:spLocks noChangeShapeType="1"/>
            </p:cNvSpPr>
            <p:nvPr/>
          </p:nvSpPr>
          <p:spPr bwMode="auto">
            <a:xfrm>
              <a:off x="5057270" y="5209893"/>
              <a:ext cx="0" cy="457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0936" name="Text Box 24"/>
            <p:cNvSpPr txBox="1">
              <a:spLocks noChangeArrowheads="1"/>
            </p:cNvSpPr>
            <p:nvPr/>
          </p:nvSpPr>
          <p:spPr bwMode="auto">
            <a:xfrm>
              <a:off x="4319083" y="4911443"/>
              <a:ext cx="148907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K10 Istambul MP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97325" y="6174305"/>
              <a:ext cx="15642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Source: IDC,</a:t>
              </a:r>
            </a:p>
            <a:p>
              <a:r>
                <a:rPr lang="en-US" sz="1200" dirty="0">
                  <a:solidFill>
                    <a:srgbClr val="000000"/>
                  </a:solidFill>
                </a:rPr>
                <a:t>Mercury Research</a:t>
              </a:r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/>
              <a:t>. The traditional computer </a:t>
            </a:r>
            <a:r>
              <a:rPr lang="en-US" dirty="0" smtClean="0"/>
              <a:t>market (6)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11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2742" y="1628800"/>
            <a:ext cx="334700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Nintendo Wii U (2012)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Sony </a:t>
            </a:r>
            <a:r>
              <a:rPr lang="en-US" sz="1600" dirty="0" err="1" smtClean="0"/>
              <a:t>Playstation</a:t>
            </a:r>
            <a:r>
              <a:rPr lang="en-US" sz="1600" dirty="0" smtClean="0"/>
              <a:t> 4 (2013)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/>
              <a:t>Mixrosoft</a:t>
            </a:r>
            <a:r>
              <a:rPr lang="en-US" sz="1600" dirty="0" smtClean="0"/>
              <a:t> Xbox One (2013).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82563" y="628210"/>
            <a:ext cx="737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Use of AMD’s low power Jaguar architecture in game consoles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1043735"/>
            <a:ext cx="8729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Most recent game consoles </a:t>
            </a:r>
            <a:r>
              <a:rPr lang="en-US" sz="1600" dirty="0" smtClean="0"/>
              <a:t>are based on  AMD’s low power </a:t>
            </a:r>
            <a:r>
              <a:rPr lang="en-US" sz="1600" dirty="0" smtClean="0">
                <a:solidFill>
                  <a:srgbClr val="FF0000"/>
                </a:solidFill>
              </a:rPr>
              <a:t>Jaguar architecture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including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96863" y="2618910"/>
            <a:ext cx="8620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These consoles have a significant global market share, as indicated in the next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Figure.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42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12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563" y="627063"/>
            <a:ext cx="909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Global unit sales of current generation video game consoles 2008-2014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[</a:t>
            </a:r>
            <a:r>
              <a:rPr lang="hu-HU" dirty="0" smtClean="0"/>
              <a:t>64</a:t>
            </a:r>
            <a:r>
              <a:rPr lang="en-US" dirty="0" smtClean="0"/>
              <a:t>]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  (in million units)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863" y="1538790"/>
            <a:ext cx="8687277" cy="4883346"/>
            <a:chOff x="296863" y="1676399"/>
            <a:chExt cx="8687277" cy="488334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" t="9569" r="3343" b="11148"/>
            <a:stretch/>
          </p:blipFill>
          <p:spPr bwMode="auto">
            <a:xfrm>
              <a:off x="296863" y="1676399"/>
              <a:ext cx="8687277" cy="488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209036" y="5994286"/>
              <a:ext cx="1710190" cy="270029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81689" y="6264315"/>
              <a:ext cx="1485165" cy="270030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812360" y="5998745"/>
              <a:ext cx="1125125" cy="270030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05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210" y="631785"/>
            <a:ext cx="716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The effort needed to achieve considerable power reduction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815" y="1036830"/>
            <a:ext cx="882587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their designs both Intel and AMD lay </a:t>
            </a:r>
            <a:r>
              <a:rPr lang="en-US" sz="1600" dirty="0">
                <a:solidFill>
                  <a:srgbClr val="3333FF"/>
                </a:solidFill>
                <a:latin typeface="+mj-lt"/>
              </a:rPr>
              <a:t>great emphasis on the reduction of power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3333FF"/>
                </a:solidFill>
                <a:latin typeface="+mj-lt"/>
              </a:rPr>
              <a:t>  consumption.</a:t>
            </a:r>
          </a:p>
          <a:p>
            <a:r>
              <a:rPr lang="en-US" sz="1600" dirty="0" smtClean="0"/>
              <a:t>To illustrate this we show a set of AMD’s power management techniques introduced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in a timeframe of about five years.   </a:t>
            </a:r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268572" y="1270000"/>
            <a:ext cx="860395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3515" y="639763"/>
            <a:ext cx="960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AMD’s technologies developed to reduce power consumption (2008-2014) </a:t>
            </a:r>
            <a:r>
              <a:rPr lang="en-US" dirty="0" smtClean="0"/>
              <a:t>[27]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5.1 Intel’s and AMD’s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6403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5.2 Microsoft’s </a:t>
            </a: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response to </a:t>
            </a:r>
            <a:r>
              <a:rPr lang="hu-HU" sz="1900" dirty="0" smtClean="0">
                <a:solidFill>
                  <a:srgbClr val="FFFFFF"/>
                </a:solidFill>
                <a:latin typeface="Verdana" pitchFamily="34" charset="0"/>
              </a:rPr>
              <a:t>address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sz="1900" dirty="0">
                <a:solidFill>
                  <a:srgbClr val="FFFFFF"/>
                </a:solidFill>
                <a:latin typeface="Verdana" pitchFamily="34" charset="0"/>
              </a:rPr>
              <a:t>mobile </a:t>
            </a:r>
            <a:r>
              <a:rPr lang="en-US" sz="1900" dirty="0" smtClean="0">
                <a:solidFill>
                  <a:srgbClr val="FFFFFF"/>
                </a:solidFill>
                <a:latin typeface="Verdana" pitchFamily="34" charset="0"/>
              </a:rPr>
              <a:t>boom</a:t>
            </a:r>
            <a:endParaRPr 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://static.cdn-seekingalpha.com/uploads/2014/7/10/11806781-1405025375504182-Vladislav-Deshkovich_orig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8" b="11562"/>
          <a:stretch/>
        </p:blipFill>
        <p:spPr bwMode="auto">
          <a:xfrm>
            <a:off x="718955" y="1628800"/>
            <a:ext cx="769585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563" y="62599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5</a:t>
            </a:r>
            <a:r>
              <a:rPr lang="en-US" dirty="0" smtClean="0">
                <a:solidFill>
                  <a:schemeClr val="accent6"/>
                </a:solidFill>
              </a:rPr>
              <a:t>.2 Microsoft’s response to </a:t>
            </a:r>
            <a:r>
              <a:rPr lang="hu-HU" dirty="0" smtClean="0">
                <a:solidFill>
                  <a:schemeClr val="accent6"/>
                </a:solidFill>
              </a:rPr>
              <a:t>address </a:t>
            </a:r>
            <a:r>
              <a:rPr lang="en-US" dirty="0" smtClean="0">
                <a:solidFill>
                  <a:schemeClr val="accent6"/>
                </a:solidFill>
              </a:rPr>
              <a:t>the mobile boom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-1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1034443"/>
            <a:ext cx="514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Worldwide software revenues in 2013 </a:t>
            </a:r>
            <a:r>
              <a:rPr lang="en-US" dirty="0" smtClean="0"/>
              <a:t>[25]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460" y="3898"/>
            <a:ext cx="9144000" cy="3924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boom (1)</a:t>
            </a: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Verdan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69717" y="1178750"/>
            <a:ext cx="495199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altLang="en-US" sz="1300" b="1" dirty="0" smtClean="0">
                <a:solidFill>
                  <a:srgbClr val="000000"/>
                </a:solidFill>
              </a:rPr>
              <a:t>Microsoft's response to address the mobile boom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16805" y="2044472"/>
            <a:ext cx="34012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Introduction of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Windows based OSs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for smartphones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414268" y="1988155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1458925" y="1809363"/>
            <a:ext cx="603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1458924" y="1805657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7451842" y="1989742"/>
            <a:ext cx="65088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H="1">
            <a:off x="7486856" y="1805635"/>
            <a:ext cx="0" cy="190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539694" y="1552037"/>
            <a:ext cx="1" cy="2444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961360" y="2048370"/>
            <a:ext cx="308683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Vision to become</a:t>
            </a:r>
            <a:endParaRPr lang="en-US" altLang="en-US" sz="1300" b="1" dirty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a </a:t>
            </a:r>
            <a:r>
              <a:rPr lang="en-US" altLang="en-US" sz="1300" b="1" dirty="0">
                <a:solidFill>
                  <a:srgbClr val="000000"/>
                </a:solidFill>
              </a:rPr>
              <a:t>devices and services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company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506913" y="1991318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hu-HU" altLang="en-US" sz="1300" dirty="0">
              <a:solidFill>
                <a:srgbClr val="000000"/>
              </a:solidFill>
            </a:endParaRPr>
          </a:p>
        </p:txBody>
      </p:sp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4538869" y="1808820"/>
            <a:ext cx="1" cy="1777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206710" y="651569"/>
            <a:ext cx="621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Microsoft's response to address the mobile boom -2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-63515" y="2051377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1300" b="1" dirty="0" smtClean="0">
                <a:solidFill>
                  <a:srgbClr val="000000"/>
                </a:solidFill>
              </a:rPr>
              <a:t>Widening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</a:rPr>
              <a:t>the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scope</a:t>
            </a:r>
            <a:endParaRPr lang="hu-HU" altLang="en-US" sz="13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</a:rPr>
              <a:t>of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Windows</a:t>
            </a:r>
            <a:r>
              <a:rPr lang="hu-HU" altLang="en-US" sz="13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to </a:t>
            </a:r>
            <a:r>
              <a:rPr lang="en-US" altLang="en-US" sz="1300" b="1" dirty="0">
                <a:solidFill>
                  <a:srgbClr val="000000"/>
                </a:solidFill>
              </a:rPr>
              <a:t>cover also touchscreen </a:t>
            </a:r>
            <a:r>
              <a:rPr lang="en-US" altLang="en-US" sz="1300" b="1" dirty="0" smtClean="0">
                <a:solidFill>
                  <a:srgbClr val="000000"/>
                </a:solidFill>
              </a:rPr>
              <a:t>tablets</a:t>
            </a:r>
            <a:endParaRPr lang="en-US" altLang="en-US" sz="13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510" y="644771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dirty="0">
                <a:solidFill>
                  <a:schemeClr val="accent6"/>
                </a:solidFill>
              </a:rPr>
              <a:t>a</a:t>
            </a:r>
            <a:r>
              <a:rPr lang="hu-HU" dirty="0" smtClean="0">
                <a:solidFill>
                  <a:schemeClr val="accent6"/>
                </a:solidFill>
              </a:rPr>
              <a:t>) W</a:t>
            </a:r>
            <a:r>
              <a:rPr lang="en-US" dirty="0" err="1" smtClean="0">
                <a:solidFill>
                  <a:schemeClr val="accent6"/>
                </a:solidFill>
              </a:rPr>
              <a:t>idening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the scope</a:t>
            </a:r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en-US" dirty="0">
                <a:solidFill>
                  <a:schemeClr val="accent6"/>
                </a:solidFill>
              </a:rPr>
              <a:t>of Windows to cover </a:t>
            </a:r>
            <a:r>
              <a:rPr lang="en-US" dirty="0" smtClean="0">
                <a:solidFill>
                  <a:schemeClr val="accent6"/>
                </a:solidFill>
              </a:rPr>
              <a:t>also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touchscreen tablets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545" y="1396949"/>
            <a:ext cx="7681847" cy="176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2012      </a:t>
            </a:r>
            <a:r>
              <a:rPr lang="en-US" sz="1600" dirty="0"/>
              <a:t>Windows </a:t>
            </a:r>
            <a:r>
              <a:rPr lang="en-US" sz="1600" dirty="0" smtClean="0"/>
              <a:t>8 </a:t>
            </a:r>
            <a:r>
              <a:rPr lang="hu-HU" sz="1600" dirty="0" smtClean="0"/>
              <a:t>it </a:t>
            </a:r>
            <a:r>
              <a:rPr lang="en-US" sz="1600" dirty="0" smtClean="0"/>
              <a:t>aim</a:t>
            </a:r>
            <a:r>
              <a:rPr lang="hu-HU" sz="1600" dirty="0" smtClean="0"/>
              <a:t>s</a:t>
            </a:r>
            <a:r>
              <a:rPr lang="en-US" sz="1600" dirty="0" smtClean="0"/>
              <a:t> </a:t>
            </a:r>
            <a:r>
              <a:rPr lang="en-US" sz="1600" dirty="0"/>
              <a:t>to cover PCs, notebooks and also </a:t>
            </a:r>
            <a:r>
              <a:rPr lang="en-US" sz="1600" dirty="0" smtClean="0"/>
              <a:t>tablets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2013      Windows 8.1 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2014      Windows 8.1 with Bing for low cost devices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2014      Windows 9 skipped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2014      Windows 10 Technical Preview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dirty="0" smtClean="0"/>
              <a:t>2015      Windows 10 general availability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3771415"/>
            <a:ext cx="8280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</a:rPr>
              <a:t>     </a:t>
            </a:r>
            <a:r>
              <a:rPr lang="en-US" sz="1600" dirty="0">
                <a:solidFill>
                  <a:srgbClr val="0070C0"/>
                </a:solidFill>
              </a:rPr>
              <a:t>Market reflections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</a:rPr>
              <a:t>Windows </a:t>
            </a:r>
            <a:r>
              <a:rPr lang="en-US" sz="1600" dirty="0">
                <a:solidFill>
                  <a:srgbClr val="000000"/>
                </a:solidFill>
              </a:rPr>
              <a:t>8 earned </a:t>
            </a:r>
            <a:r>
              <a:rPr lang="en-US" sz="1600" dirty="0">
                <a:solidFill>
                  <a:srgbClr val="0070C0"/>
                </a:solidFill>
              </a:rPr>
              <a:t>moderate success</a:t>
            </a:r>
            <a:r>
              <a:rPr lang="en-US" sz="1600" dirty="0" smtClean="0">
                <a:solidFill>
                  <a:srgbClr val="000000"/>
                </a:solidFill>
              </a:rPr>
              <a:t>,</a:t>
            </a:r>
            <a:r>
              <a:rPr lang="hu-HU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Android </a:t>
            </a:r>
            <a:r>
              <a:rPr lang="en-US" sz="1600" dirty="0">
                <a:solidFill>
                  <a:srgbClr val="000000"/>
                </a:solidFill>
              </a:rPr>
              <a:t>and iOS </a:t>
            </a:r>
            <a:endParaRPr lang="hu-HU" sz="1600" dirty="0" smtClean="0">
              <a:solidFill>
                <a:srgbClr val="000000"/>
              </a:solidFill>
            </a:endParaRPr>
          </a:p>
          <a:p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smtClean="0">
                <a:solidFill>
                  <a:srgbClr val="000000"/>
                </a:solidFill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</a:rPr>
              <a:t>dominate</a:t>
            </a:r>
            <a:r>
              <a:rPr lang="hu-HU" sz="1600" dirty="0" smtClean="0">
                <a:solidFill>
                  <a:srgbClr val="000000"/>
                </a:solidFill>
              </a:rPr>
              <a:t>d</a:t>
            </a:r>
            <a:r>
              <a:rPr lang="en-US" sz="1600" dirty="0" smtClean="0">
                <a:solidFill>
                  <a:srgbClr val="000000"/>
                </a:solidFill>
              </a:rPr>
              <a:t> further on the market</a:t>
            </a:r>
            <a:r>
              <a:rPr lang="hu-HU" sz="1600" dirty="0" smtClean="0">
                <a:solidFill>
                  <a:srgbClr val="000000"/>
                </a:solidFill>
              </a:rPr>
              <a:t> for smartphones and tablets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3186350"/>
            <a:ext cx="9075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Windows 8</a:t>
            </a:r>
            <a:r>
              <a:rPr lang="en-US" sz="1600" dirty="0" smtClean="0"/>
              <a:t> was Microsoft’s </a:t>
            </a:r>
            <a:r>
              <a:rPr lang="hu-HU" sz="1600" dirty="0" smtClean="0"/>
              <a:t>first </a:t>
            </a:r>
            <a:r>
              <a:rPr lang="en-US" sz="1600" dirty="0" smtClean="0"/>
              <a:t>try </a:t>
            </a:r>
            <a:r>
              <a:rPr lang="en-US" sz="1600" dirty="0">
                <a:solidFill>
                  <a:srgbClr val="0070C0"/>
                </a:solidFill>
              </a:rPr>
              <a:t>to cover the whole spectrum of computers </a:t>
            </a:r>
            <a:r>
              <a:rPr lang="en-US" sz="1600" dirty="0" smtClean="0"/>
              <a:t>from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server</a:t>
            </a:r>
            <a:r>
              <a:rPr lang="hu-HU" sz="1600" dirty="0" smtClean="0"/>
              <a:t>s</a:t>
            </a:r>
            <a:r>
              <a:rPr lang="en-US" sz="1600" dirty="0" smtClean="0"/>
              <a:t> through desktops and notebooks till touchscreen tablets </a:t>
            </a:r>
            <a:r>
              <a:rPr lang="en-US" sz="1600" dirty="0">
                <a:solidFill>
                  <a:srgbClr val="0070C0"/>
                </a:solidFill>
              </a:rPr>
              <a:t>by a single OS.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374" y="4645729"/>
            <a:ext cx="804899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In 5/2014 Microsoft announced </a:t>
            </a:r>
            <a:r>
              <a:rPr lang="en-US" sz="1600" dirty="0" smtClean="0">
                <a:solidFill>
                  <a:srgbClr val="FF0000"/>
                </a:solidFill>
              </a:rPr>
              <a:t>Windows 8.1 with Bing.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It is the same as Windows 8, but is shipped with the Internet Explorer as</a:t>
            </a:r>
          </a:p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0070C0"/>
                </a:solidFill>
              </a:rPr>
              <a:t>      the default search engine.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/>
              <a:t>It will be delivered </a:t>
            </a:r>
            <a:r>
              <a:rPr lang="en-US" sz="1600" dirty="0">
                <a:solidFill>
                  <a:srgbClr val="0070C0"/>
                </a:solidFill>
              </a:rPr>
              <a:t>for hardware manufacturers for free</a:t>
            </a:r>
            <a:r>
              <a:rPr lang="en-US" sz="1600" dirty="0" smtClean="0"/>
              <a:t>.  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4036" y="5799891"/>
            <a:ext cx="895905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Windows 10 </a:t>
            </a:r>
            <a:r>
              <a:rPr lang="en-US" sz="1600" dirty="0" smtClean="0"/>
              <a:t>is released in 07/2015, it provides an updated Start menu.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To encourage its adoption Microsoft made it available </a:t>
            </a:r>
            <a:r>
              <a:rPr lang="en-US" sz="1600" dirty="0" smtClean="0">
                <a:solidFill>
                  <a:srgbClr val="0070C0"/>
                </a:solidFill>
              </a:rPr>
              <a:t>free of charge during its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first year of availability</a:t>
            </a:r>
            <a:r>
              <a:rPr lang="en-US" sz="1600" dirty="0" smtClean="0"/>
              <a:t> to users with genuine copies of Windows 7/Windows 8.1.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3989" y="4356480"/>
            <a:ext cx="490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Windows 8.1 </a:t>
            </a:r>
            <a:r>
              <a:rPr lang="en-US" sz="1600" dirty="0">
                <a:solidFill>
                  <a:srgbClr val="000000"/>
                </a:solidFill>
              </a:rPr>
              <a:t>is an </a:t>
            </a:r>
            <a:r>
              <a:rPr lang="en-US" sz="1600" dirty="0">
                <a:solidFill>
                  <a:srgbClr val="0070C0"/>
                </a:solidFill>
              </a:rPr>
              <a:t>upgrade for Windows 8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6535" y="1020216"/>
            <a:ext cx="660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FF0000"/>
                </a:solidFill>
              </a:rPr>
              <a:t>OS releases aiming at covering touch screen tablets as well: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8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1705" y="677327"/>
            <a:ext cx="664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</a:rPr>
              <a:t>b</a:t>
            </a:r>
            <a:r>
              <a:rPr lang="hu-HU" dirty="0" smtClean="0">
                <a:solidFill>
                  <a:schemeClr val="accent6"/>
                </a:solidFill>
              </a:rPr>
              <a:t>) Introduction of Windows based OSs for smartphones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82" y="2843935"/>
            <a:ext cx="4068358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200"/>
              </a:spcAft>
              <a:buAutoNum type="arabicPlain" startAt="2010"/>
            </a:pPr>
            <a:r>
              <a:rPr lang="hu-HU" sz="1600" dirty="0" smtClean="0"/>
              <a:t>      </a:t>
            </a:r>
            <a:r>
              <a:rPr lang="en-US" sz="1600" dirty="0" smtClean="0"/>
              <a:t>Windows </a:t>
            </a:r>
            <a:r>
              <a:rPr lang="en-US" sz="1600" dirty="0"/>
              <a:t>Phone 7 </a:t>
            </a:r>
            <a:endParaRPr lang="hu-HU" sz="1600" dirty="0" smtClean="0"/>
          </a:p>
          <a:p>
            <a:pPr>
              <a:spcAft>
                <a:spcPts val="200"/>
              </a:spcAft>
            </a:pPr>
            <a:r>
              <a:rPr lang="hu-HU" sz="1600" dirty="0"/>
              <a:t> </a:t>
            </a:r>
            <a:r>
              <a:rPr lang="hu-HU" sz="1600" dirty="0" smtClean="0"/>
              <a:t>            It earned moderate success.</a:t>
            </a:r>
            <a:endParaRPr lang="en-US" sz="1600" dirty="0"/>
          </a:p>
          <a:p>
            <a:pPr marL="342900" indent="-342900">
              <a:spcAft>
                <a:spcPts val="200"/>
              </a:spcAft>
              <a:buAutoNum type="arabicPlain" startAt="2012"/>
            </a:pPr>
            <a:r>
              <a:rPr lang="hu-HU" sz="1600" dirty="0" smtClean="0"/>
              <a:t>      Windows Phone 8</a:t>
            </a:r>
          </a:p>
          <a:p>
            <a:pPr marL="342900" indent="-342900">
              <a:spcAft>
                <a:spcPts val="200"/>
              </a:spcAft>
              <a:buAutoNum type="arabicPlain" startAt="2014"/>
            </a:pPr>
            <a:r>
              <a:rPr lang="hu-HU" sz="1600" dirty="0" smtClean="0"/>
              <a:t>      Windows Phone 8.1</a:t>
            </a:r>
          </a:p>
          <a:p>
            <a:pPr marL="342900" indent="-342900">
              <a:spcAft>
                <a:spcPts val="200"/>
              </a:spcAft>
              <a:buAutoNum type="arabicPlain" startAt="2014"/>
            </a:pPr>
            <a:r>
              <a:rPr lang="hu-HU" sz="1600" dirty="0" smtClean="0"/>
              <a:t>      Windows 10 Mobile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41530" y="1083512"/>
            <a:ext cx="931603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In 10/2010 </a:t>
            </a:r>
            <a:r>
              <a:rPr lang="hu-HU" sz="1600" dirty="0" smtClean="0"/>
              <a:t>Microsoft introduced a </a:t>
            </a:r>
            <a:r>
              <a:rPr lang="hu-HU" sz="1600" dirty="0" smtClean="0">
                <a:solidFill>
                  <a:srgbClr val="0070C0"/>
                </a:solidFill>
              </a:rPr>
              <a:t>Windows based OS </a:t>
            </a:r>
            <a:r>
              <a:rPr lang="en-US" sz="1600" dirty="0" smtClean="0">
                <a:solidFill>
                  <a:srgbClr val="0070C0"/>
                </a:solidFill>
              </a:rPr>
              <a:t>designed</a:t>
            </a:r>
            <a:r>
              <a:rPr lang="hu-HU" sz="1600" dirty="0" smtClean="0">
                <a:solidFill>
                  <a:srgbClr val="0070C0"/>
                </a:solidFill>
              </a:rPr>
              <a:t> especially </a:t>
            </a:r>
            <a:r>
              <a:rPr lang="en-US" sz="1600" dirty="0" smtClean="0">
                <a:solidFill>
                  <a:srgbClr val="0070C0"/>
                </a:solidFill>
              </a:rPr>
              <a:t>for</a:t>
            </a:r>
            <a:endParaRPr lang="hu-HU" sz="1600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smart</a:t>
            </a:r>
            <a:r>
              <a:rPr lang="en-US" sz="1600" dirty="0" smtClean="0">
                <a:solidFill>
                  <a:srgbClr val="0070C0"/>
                </a:solidFill>
              </a:rPr>
              <a:t>phones</a:t>
            </a:r>
            <a:r>
              <a:rPr lang="hu-HU" sz="1600" dirty="0" smtClean="0"/>
              <a:t>, called the </a:t>
            </a:r>
            <a:r>
              <a:rPr lang="hu-HU" sz="1600" dirty="0" smtClean="0">
                <a:solidFill>
                  <a:srgbClr val="0070C0"/>
                </a:solidFill>
              </a:rPr>
              <a:t>Windows Phone 7</a:t>
            </a:r>
            <a:r>
              <a:rPr lang="hu-HU" sz="1600" dirty="0" smtClean="0"/>
              <a:t>.</a:t>
            </a:r>
          </a:p>
          <a:p>
            <a:r>
              <a:rPr lang="hu-HU" sz="1600" dirty="0" smtClean="0"/>
              <a:t>    (Here we note that Microsoft provided </a:t>
            </a:r>
            <a:r>
              <a:rPr lang="hu-HU" sz="1600" dirty="0" smtClean="0">
                <a:solidFill>
                  <a:srgbClr val="0070C0"/>
                </a:solidFill>
              </a:rPr>
              <a:t>also previously OSs for embedded or </a:t>
            </a:r>
          </a:p>
          <a:p>
            <a:r>
              <a:rPr lang="hu-HU" sz="1600" dirty="0">
                <a:solidFill>
                  <a:srgbClr val="0070C0"/>
                </a:solidFill>
              </a:rPr>
              <a:t> </a:t>
            </a:r>
            <a:r>
              <a:rPr lang="hu-HU" sz="1600" dirty="0" smtClean="0">
                <a:solidFill>
                  <a:srgbClr val="0070C0"/>
                </a:solidFill>
              </a:rPr>
              <a:t>      mobile devices</a:t>
            </a:r>
            <a:r>
              <a:rPr lang="hu-HU" sz="1600" dirty="0" smtClean="0"/>
              <a:t> (like Windows Mobile 2003), but these OSs were based on the</a:t>
            </a:r>
          </a:p>
          <a:p>
            <a:r>
              <a:rPr lang="hu-HU" sz="1600" dirty="0"/>
              <a:t> </a:t>
            </a:r>
            <a:r>
              <a:rPr lang="hu-HU" sz="1600" dirty="0" smtClean="0"/>
              <a:t>      Windows CE, an OS for embedded devices, optimized for minimal memory).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22426" y="2548290"/>
            <a:ext cx="5203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</a:rPr>
              <a:t>Releases of Microsoft's Windows Phone family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567" y="4271216"/>
            <a:ext cx="8731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/>
              <a:t>Despite Microsoft's efforts, </a:t>
            </a:r>
            <a:r>
              <a:rPr lang="hu-HU" sz="1600" dirty="0" smtClean="0">
                <a:solidFill>
                  <a:srgbClr val="FF0000"/>
                </a:solidFill>
              </a:rPr>
              <a:t>Windows based phone OSs could not achieve notable</a:t>
            </a:r>
          </a:p>
          <a:p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smtClean="0">
                <a:solidFill>
                  <a:srgbClr val="FF0000"/>
                </a:solidFill>
              </a:rPr>
              <a:t>     market share,</a:t>
            </a:r>
            <a:r>
              <a:rPr lang="hu-HU" sz="1600" dirty="0" smtClean="0"/>
              <a:t> as indicated in the next Figure.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781690" y="3383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5.2 Microsoft’s response to the mobile boom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1461" y="5957699"/>
            <a:ext cx="90839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http://venturebeat.com/2016/02/05/microsoft-nokia-and-the-burning-platform-a-final-look-at-the-failed-windows-phone-alliance/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679" y="638690"/>
            <a:ext cx="865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accent6"/>
                </a:solidFill>
              </a:rPr>
              <a:t>Global market share of leading smartphone OSs in terms of sales figures</a:t>
            </a:r>
          </a:p>
          <a:p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hu-HU" dirty="0" smtClean="0">
                <a:solidFill>
                  <a:schemeClr val="accent6"/>
                </a:solidFill>
              </a:rPr>
              <a:t> to end users from Q1 2009 to Q3 2015 []</a:t>
            </a: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99" y="1448780"/>
            <a:ext cx="9072501" cy="4410490"/>
            <a:chOff x="71499" y="1403775"/>
            <a:chExt cx="9072501" cy="4410490"/>
          </a:xfrm>
        </p:grpSpPr>
        <p:pic>
          <p:nvPicPr>
            <p:cNvPr id="1028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11591" r="2581" b="41350"/>
            <a:stretch/>
          </p:blipFill>
          <p:spPr bwMode="auto">
            <a:xfrm>
              <a:off x="71500" y="1403775"/>
              <a:ext cx="9001000" cy="333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64373" r="-727" b="25452"/>
            <a:stretch/>
          </p:blipFill>
          <p:spPr bwMode="auto">
            <a:xfrm>
              <a:off x="71499" y="4689140"/>
              <a:ext cx="9061041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57378" r="88575" b="34991"/>
            <a:stretch/>
          </p:blipFill>
          <p:spPr bwMode="auto">
            <a:xfrm>
              <a:off x="116505" y="4644135"/>
              <a:ext cx="810090" cy="54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atistic_id266136_global-market-share-held-by-smartphone-operating-systems-2009-2015-by-quar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79636" r="-727" b="14641"/>
            <a:stretch/>
          </p:blipFill>
          <p:spPr bwMode="auto">
            <a:xfrm>
              <a:off x="71499" y="5409221"/>
              <a:ext cx="9072501" cy="40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18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92516</TotalTime>
  <Words>8853</Words>
  <Application>Microsoft Office PowerPoint</Application>
  <PresentationFormat>On-screen Show (4:3)</PresentationFormat>
  <Paragraphs>1578</Paragraphs>
  <Slides>126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126</vt:i4>
      </vt:variant>
    </vt:vector>
  </HeadingPairs>
  <TitlesOfParts>
    <vt:vector size="138" baseType="lpstr">
      <vt:lpstr>Arial</vt:lpstr>
      <vt:lpstr>Calibri</vt:lpstr>
      <vt:lpstr>Garamond</vt:lpstr>
      <vt:lpstr>Symbol</vt:lpstr>
      <vt:lpstr>Times New Roman</vt:lpstr>
      <vt:lpstr>Verdana</vt:lpstr>
      <vt:lpstr>Wingdings</vt:lpstr>
      <vt:lpstr>3_Default Design</vt:lpstr>
      <vt:lpstr>1_Level</vt:lpstr>
      <vt:lpstr>2_Level</vt:lpstr>
      <vt:lpstr>3_Level</vt:lpstr>
      <vt:lpstr>6_Default Design</vt:lpstr>
      <vt:lpstr>PowerPoint Presentation</vt:lpstr>
      <vt:lpstr>PowerPoint Presentation</vt:lpstr>
      <vt:lpstr>PowerPoint Presentation</vt:lpstr>
      <vt:lpstr> 1. The traditional computer market (1) </vt:lpstr>
      <vt:lpstr>1. The traditional computer market (2)</vt:lpstr>
      <vt:lpstr> 1. The traditional computer market (3) </vt:lpstr>
      <vt:lpstr>1. The traditional computer market (4)</vt:lpstr>
      <vt:lpstr> 1. The traditional computer market (5) </vt:lpstr>
      <vt:lpstr> 1. The traditional computer market (6) </vt:lpstr>
      <vt:lpstr> 1. The traditional computer market (7) </vt:lpstr>
      <vt:lpstr>1. The traditional computer market (8)</vt:lpstr>
      <vt:lpstr>1. The traditional computer market (9)</vt:lpstr>
      <vt:lpstr>1. The traditional computer market (10)</vt:lpstr>
      <vt:lpstr>PowerPoint Presentation</vt:lpstr>
      <vt:lpstr> 2. Emergence and spread of smartphones (1) </vt:lpstr>
      <vt:lpstr>2. Emergence and spread of smartphones (2)</vt:lpstr>
      <vt:lpstr>2. Emergence and spread of smartphones (3)</vt:lpstr>
      <vt:lpstr>2. Emergence and spread of smartphones (4)</vt:lpstr>
      <vt:lpstr>2. Emergence and spread of smartphones (5)</vt:lpstr>
      <vt:lpstr>2. Emergence and spread of smartphones (6)</vt:lpstr>
      <vt:lpstr>2. Emergence and spread of smartphones (7)</vt:lpstr>
      <vt:lpstr>2. Emergence and spread of smartphones (9)</vt:lpstr>
      <vt:lpstr>2. Emergence and spread of smartphones (10)</vt:lpstr>
      <vt:lpstr>2. Emergence and spread of smartphones (11)</vt:lpstr>
      <vt:lpstr>2. Emergence and spread of smartphones (12)</vt:lpstr>
      <vt:lpstr>2. Emergence and spread of smartphones (13)</vt:lpstr>
      <vt:lpstr>2. Emergence and spread of smartphones (13a)</vt:lpstr>
      <vt:lpstr>2. Emergence and spread of smartphones (14)</vt:lpstr>
      <vt:lpstr>2. Emergence and spread of smartphones (15)</vt:lpstr>
      <vt:lpstr>2. Emergence and spread of smartphones (16)</vt:lpstr>
      <vt:lpstr>2. Emergence and spread of smartphones (17)</vt:lpstr>
      <vt:lpstr>2. Emergence and spread of smartphones (18)</vt:lpstr>
      <vt:lpstr>2. Emergence and spread of smartphones (19)</vt:lpstr>
      <vt:lpstr>2. Emergence and spread of smartphones (20)</vt:lpstr>
      <vt:lpstr>2. Emergence and spread of smartphones (21)</vt:lpstr>
      <vt:lpstr>2. Emergence and spread of smartphones (22)</vt:lpstr>
      <vt:lpstr>PowerPoint Presentation</vt:lpstr>
      <vt:lpstr>3. Emergence and spread of tablets (1)</vt:lpstr>
      <vt:lpstr>3. Emergence and spread of tablets (2)</vt:lpstr>
      <vt:lpstr>3. Emergence and spread of tablets (3)</vt:lpstr>
      <vt:lpstr>3. Emergence and spread of tablets (4)</vt:lpstr>
      <vt:lpstr>3. Emergence and spread of tablets (5)</vt:lpstr>
      <vt:lpstr>3. Emergence and spread of tablets (6)</vt:lpstr>
      <vt:lpstr>3. Emergence and spread of tablets (7)</vt:lpstr>
      <vt:lpstr>3. Emergence and spread of tablets (8a)</vt:lpstr>
      <vt:lpstr>3. Emergence and spread of tablets (8b)</vt:lpstr>
      <vt:lpstr>3. Emergence and spread of tablets (9)</vt:lpstr>
      <vt:lpstr>3. Emergence and spread of tablets (10)</vt:lpstr>
      <vt:lpstr>3. Emergence and spread of tablets (11)</vt:lpstr>
      <vt:lpstr>3. Emergence and spread of tablets (12)</vt:lpstr>
      <vt:lpstr>3. Emergence and spread of tablets (13)</vt:lpstr>
      <vt:lpstr>3. Emergence and spread of tablets (14)</vt:lpstr>
      <vt:lpstr>PowerPoint Presentation</vt:lpstr>
      <vt:lpstr>4. Key requirement of mobile devices (tablets, smartphones)</vt:lpstr>
      <vt:lpstr>PowerPoint Presentation</vt:lpstr>
      <vt:lpstr>4.1 Low power operation (1)</vt:lpstr>
      <vt:lpstr>4.1 Low power operation (2)</vt:lpstr>
      <vt:lpstr>4.1 Low power operation (3)</vt:lpstr>
      <vt:lpstr>4.1 Low power operation (4)</vt:lpstr>
      <vt:lpstr>4.1 Low power operation (5)</vt:lpstr>
      <vt:lpstr>4.1 Low power operation (6)</vt:lpstr>
      <vt:lpstr>4.1 Low power operation (7)</vt:lpstr>
      <vt:lpstr>4.1 Low power operation (8)</vt:lpstr>
      <vt:lpstr>4.1 Low power operation (9)</vt:lpstr>
      <vt:lpstr>4.1 Low power operation (10)</vt:lpstr>
      <vt:lpstr>4.1 Low power operation (11)</vt:lpstr>
      <vt:lpstr>4.1 Low power operation (12)</vt:lpstr>
      <vt:lpstr>4.1 Low power operation (13)</vt:lpstr>
      <vt:lpstr>PowerPoint Presentation</vt:lpstr>
      <vt:lpstr>4.2 Connectivity (1)</vt:lpstr>
      <vt:lpstr>4.2 Connectivity (2)</vt:lpstr>
      <vt:lpstr>4.2 Connectivity (3)</vt:lpstr>
      <vt:lpstr>4.2 Connectivity (4)</vt:lpstr>
      <vt:lpstr>4.2 Connectivity (5)</vt:lpstr>
      <vt:lpstr>4.2 Connectivity (6)</vt:lpstr>
      <vt:lpstr>4.2 Connectivity (7)</vt:lpstr>
      <vt:lpstr>4.2 Connectivity (8)</vt:lpstr>
      <vt:lpstr>PowerPoint Presentation</vt:lpstr>
      <vt:lpstr>PowerPoint Presentation</vt:lpstr>
      <vt:lpstr> 5.1 Intel’s and AMD’s response to the mobile boom (1) </vt:lpstr>
      <vt:lpstr> 5.1 Intel’s and AMD’s response to the mobile boom (2)  (1)</vt:lpstr>
      <vt:lpstr> 5.1 Intel’s and AMD’s response to the mobile boom (3) </vt:lpstr>
      <vt:lpstr> 5.1 Intel’s and AMD’s response to the mobile boom (4) </vt:lpstr>
      <vt:lpstr>5.1 Intel’s and AMD’s response to the mobile boom (5)</vt:lpstr>
      <vt:lpstr>5.1 Intel’s and AMD’s response to the mobile boom (6)</vt:lpstr>
      <vt:lpstr>5.1 Intel’s and AMD’s response to the mobile boom (7)</vt:lpstr>
      <vt:lpstr> 5.1 Intel’s and AMD’s response to the mobile boom (8) </vt:lpstr>
      <vt:lpstr>5.1 Intel’s and AMD’s response to the mobile boom (9)</vt:lpstr>
      <vt:lpstr>5.1 Intel’s and AMD’s response to the mobile boom (10)</vt:lpstr>
      <vt:lpstr>5.1 Intel’s and AMD’s response to the mobile boom (11)</vt:lpstr>
      <vt:lpstr>5.1 Intel’s and AMD’s response to the mobile boom (12)</vt:lpstr>
      <vt:lpstr> 5.1 Intel’s and AMD’s response to the mobile boom (13) </vt:lpstr>
      <vt:lpstr> 5.1 Intel’s and AMD’s response to the mobile boom (14) </vt:lpstr>
      <vt:lpstr>PowerPoint Presentation</vt:lpstr>
      <vt:lpstr> 5.2 Microsoft’s response to the mobile boom (1) </vt:lpstr>
      <vt:lpstr>5.2 Microsoft’s response to the mobile boom (2)</vt:lpstr>
      <vt:lpstr>5.2 Microsoft’s response to the mobile boom (3)</vt:lpstr>
      <vt:lpstr>5.2 Microsoft’s response to the mobile boom (4)</vt:lpstr>
      <vt:lpstr>5.2 Microsoft’s response to the mobile boom (5)</vt:lpstr>
      <vt:lpstr>5.2 Microsoft’s response to the mobile boom (6)</vt:lpstr>
      <vt:lpstr>5.2 Microsoft’s response to the mobile boom (7)</vt:lpstr>
      <vt:lpstr>5.2 Microsoft’s response to the mobile boom (8)</vt:lpstr>
      <vt:lpstr> 5.2 Microsoft’s response to the mobile boom (9) </vt:lpstr>
      <vt:lpstr> 5.2 Microsoft’s response to the mobile boom (10) </vt:lpstr>
      <vt:lpstr> 5.2 Microsoft’s response to the mobile boom (11) </vt:lpstr>
      <vt:lpstr>5.2 Microsoft’s response to the mobile boom (12)</vt:lpstr>
      <vt:lpstr>5.2 Microsoft’s response to the mobile boom (13)</vt:lpstr>
      <vt:lpstr>5.2 Microsoft’s response to the mobile boom (14)</vt:lpstr>
      <vt:lpstr>5.2 Microsoft’s response to the mobile boom (15)</vt:lpstr>
      <vt:lpstr>5.2 Microsoft’s response to the mobile boom (16)</vt:lpstr>
      <vt:lpstr>PowerPoint Presentation</vt:lpstr>
      <vt:lpstr>6. Conclusions (1)</vt:lpstr>
      <vt:lpstr>6. Conclusions (2)</vt:lpstr>
      <vt:lpstr>6. Conclusions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1035</cp:revision>
  <cp:lastPrinted>2016-05-27T08:23:21Z</cp:lastPrinted>
  <dcterms:created xsi:type="dcterms:W3CDTF">2013-08-31T03:20:32Z</dcterms:created>
  <dcterms:modified xsi:type="dcterms:W3CDTF">2016-11-30T06:32:00Z</dcterms:modified>
</cp:coreProperties>
</file>